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3" r:id="rId4"/>
    <p:sldId id="264" r:id="rId5"/>
    <p:sldId id="265" r:id="rId6"/>
    <p:sldId id="266" r:id="rId7"/>
    <p:sldId id="275" r:id="rId8"/>
    <p:sldId id="267" r:id="rId9"/>
    <p:sldId id="276" r:id="rId10"/>
    <p:sldId id="268" r:id="rId11"/>
    <p:sldId id="278" r:id="rId12"/>
    <p:sldId id="272" r:id="rId13"/>
    <p:sldId id="274" r:id="rId14"/>
    <p:sldId id="280" r:id="rId15"/>
    <p:sldId id="281" r:id="rId16"/>
    <p:sldId id="282" r:id="rId17"/>
    <p:sldId id="283" r:id="rId18"/>
    <p:sldId id="284"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4543"/>
    <a:srgbClr val="D12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27702-2C05-4F7D-B14D-A30AAC7AAD23}" v="17" dt="2022-11-10T18:19:32.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5"/>
    <p:restoredTop sz="94643"/>
  </p:normalViewPr>
  <p:slideViewPr>
    <p:cSldViewPr snapToGrid="0" snapToObjects="1">
      <p:cViewPr>
        <p:scale>
          <a:sx n="62" d="100"/>
          <a:sy n="62" d="100"/>
        </p:scale>
        <p:origin x="81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shidiso Lencoasa" userId="00de70e3-ade4-4a6b-8a49-fd6aad95b3fa" providerId="ADAL" clId="{B3627702-2C05-4F7D-B14D-A30AAC7AAD23}"/>
    <pc:docChg chg="undo redo custSel addSld delSld modSld sldOrd">
      <pc:chgData name="Matshidiso Lencoasa" userId="00de70e3-ade4-4a6b-8a49-fd6aad95b3fa" providerId="ADAL" clId="{B3627702-2C05-4F7D-B14D-A30AAC7AAD23}" dt="2022-11-11T04:16:52.176" v="1575" actId="20577"/>
      <pc:docMkLst>
        <pc:docMk/>
      </pc:docMkLst>
      <pc:sldChg chg="modSp mod">
        <pc:chgData name="Matshidiso Lencoasa" userId="00de70e3-ade4-4a6b-8a49-fd6aad95b3fa" providerId="ADAL" clId="{B3627702-2C05-4F7D-B14D-A30AAC7AAD23}" dt="2022-11-10T17:49:17.687" v="1365" actId="20577"/>
        <pc:sldMkLst>
          <pc:docMk/>
          <pc:sldMk cId="2078249841" sldId="257"/>
        </pc:sldMkLst>
        <pc:spChg chg="mod">
          <ac:chgData name="Matshidiso Lencoasa" userId="00de70e3-ade4-4a6b-8a49-fd6aad95b3fa" providerId="ADAL" clId="{B3627702-2C05-4F7D-B14D-A30AAC7AAD23}" dt="2022-11-10T15:48:04.584" v="563" actId="2711"/>
          <ac:spMkLst>
            <pc:docMk/>
            <pc:sldMk cId="2078249841" sldId="257"/>
            <ac:spMk id="2" creationId="{7FF49019-1728-4245-A260-3767E0611012}"/>
          </ac:spMkLst>
        </pc:spChg>
        <pc:spChg chg="mod">
          <ac:chgData name="Matshidiso Lencoasa" userId="00de70e3-ade4-4a6b-8a49-fd6aad95b3fa" providerId="ADAL" clId="{B3627702-2C05-4F7D-B14D-A30AAC7AAD23}" dt="2022-11-10T17:49:17.687" v="1365" actId="20577"/>
          <ac:spMkLst>
            <pc:docMk/>
            <pc:sldMk cId="2078249841" sldId="257"/>
            <ac:spMk id="3" creationId="{5126B7B5-01CC-0940-AD6D-95701655AA18}"/>
          </ac:spMkLst>
        </pc:spChg>
      </pc:sldChg>
      <pc:sldChg chg="del">
        <pc:chgData name="Matshidiso Lencoasa" userId="00de70e3-ade4-4a6b-8a49-fd6aad95b3fa" providerId="ADAL" clId="{B3627702-2C05-4F7D-B14D-A30AAC7AAD23}" dt="2022-11-10T17:25:23.772" v="1357" actId="47"/>
        <pc:sldMkLst>
          <pc:docMk/>
          <pc:sldMk cId="1366979653" sldId="258"/>
        </pc:sldMkLst>
      </pc:sldChg>
      <pc:sldChg chg="del">
        <pc:chgData name="Matshidiso Lencoasa" userId="00de70e3-ade4-4a6b-8a49-fd6aad95b3fa" providerId="ADAL" clId="{B3627702-2C05-4F7D-B14D-A30AAC7AAD23}" dt="2022-11-10T17:25:26.009" v="1358" actId="47"/>
        <pc:sldMkLst>
          <pc:docMk/>
          <pc:sldMk cId="4182953266" sldId="260"/>
        </pc:sldMkLst>
      </pc:sldChg>
      <pc:sldChg chg="del">
        <pc:chgData name="Matshidiso Lencoasa" userId="00de70e3-ade4-4a6b-8a49-fd6aad95b3fa" providerId="ADAL" clId="{B3627702-2C05-4F7D-B14D-A30AAC7AAD23}" dt="2022-11-10T17:25:32.244" v="1359" actId="47"/>
        <pc:sldMkLst>
          <pc:docMk/>
          <pc:sldMk cId="620571518" sldId="262"/>
        </pc:sldMkLst>
      </pc:sldChg>
      <pc:sldChg chg="modSp mod">
        <pc:chgData name="Matshidiso Lencoasa" userId="00de70e3-ade4-4a6b-8a49-fd6aad95b3fa" providerId="ADAL" clId="{B3627702-2C05-4F7D-B14D-A30AAC7AAD23}" dt="2022-11-11T04:16:52.176" v="1575" actId="20577"/>
        <pc:sldMkLst>
          <pc:docMk/>
          <pc:sldMk cId="308557130" sldId="263"/>
        </pc:sldMkLst>
        <pc:spChg chg="mod">
          <ac:chgData name="Matshidiso Lencoasa" userId="00de70e3-ade4-4a6b-8a49-fd6aad95b3fa" providerId="ADAL" clId="{B3627702-2C05-4F7D-B14D-A30AAC7AAD23}" dt="2022-11-10T15:48:12.507" v="564" actId="2711"/>
          <ac:spMkLst>
            <pc:docMk/>
            <pc:sldMk cId="308557130" sldId="263"/>
            <ac:spMk id="2" creationId="{7FF49019-1728-4245-A260-3767E0611012}"/>
          </ac:spMkLst>
        </pc:spChg>
        <pc:spChg chg="mod">
          <ac:chgData name="Matshidiso Lencoasa" userId="00de70e3-ade4-4a6b-8a49-fd6aad95b3fa" providerId="ADAL" clId="{B3627702-2C05-4F7D-B14D-A30AAC7AAD23}" dt="2022-11-11T04:16:52.176" v="1575" actId="20577"/>
          <ac:spMkLst>
            <pc:docMk/>
            <pc:sldMk cId="308557130" sldId="263"/>
            <ac:spMk id="3" creationId="{5126B7B5-01CC-0940-AD6D-95701655AA18}"/>
          </ac:spMkLst>
        </pc:spChg>
      </pc:sldChg>
      <pc:sldChg chg="modSp mod">
        <pc:chgData name="Matshidiso Lencoasa" userId="00de70e3-ade4-4a6b-8a49-fd6aad95b3fa" providerId="ADAL" clId="{B3627702-2C05-4F7D-B14D-A30AAC7AAD23}" dt="2022-11-10T15:48:20.609" v="566" actId="27636"/>
        <pc:sldMkLst>
          <pc:docMk/>
          <pc:sldMk cId="3613646037" sldId="264"/>
        </pc:sldMkLst>
        <pc:spChg chg="mod">
          <ac:chgData name="Matshidiso Lencoasa" userId="00de70e3-ade4-4a6b-8a49-fd6aad95b3fa" providerId="ADAL" clId="{B3627702-2C05-4F7D-B14D-A30AAC7AAD23}" dt="2022-11-10T15:48:20.609" v="566" actId="27636"/>
          <ac:spMkLst>
            <pc:docMk/>
            <pc:sldMk cId="3613646037" sldId="264"/>
            <ac:spMk id="2" creationId="{7FF49019-1728-4245-A260-3767E0611012}"/>
          </ac:spMkLst>
        </pc:spChg>
        <pc:spChg chg="mod">
          <ac:chgData name="Matshidiso Lencoasa" userId="00de70e3-ade4-4a6b-8a49-fd6aad95b3fa" providerId="ADAL" clId="{B3627702-2C05-4F7D-B14D-A30AAC7AAD23}" dt="2022-11-10T15:47:45.534" v="561" actId="2711"/>
          <ac:spMkLst>
            <pc:docMk/>
            <pc:sldMk cId="3613646037" sldId="264"/>
            <ac:spMk id="3" creationId="{5126B7B5-01CC-0940-AD6D-95701655AA18}"/>
          </ac:spMkLst>
        </pc:spChg>
      </pc:sldChg>
      <pc:sldChg chg="modSp mod">
        <pc:chgData name="Matshidiso Lencoasa" userId="00de70e3-ade4-4a6b-8a49-fd6aad95b3fa" providerId="ADAL" clId="{B3627702-2C05-4F7D-B14D-A30AAC7AAD23}" dt="2022-11-10T15:48:30.930" v="568" actId="27636"/>
        <pc:sldMkLst>
          <pc:docMk/>
          <pc:sldMk cId="1119335368" sldId="265"/>
        </pc:sldMkLst>
        <pc:spChg chg="mod">
          <ac:chgData name="Matshidiso Lencoasa" userId="00de70e3-ade4-4a6b-8a49-fd6aad95b3fa" providerId="ADAL" clId="{B3627702-2C05-4F7D-B14D-A30AAC7AAD23}" dt="2022-11-10T15:48:30.930" v="568" actId="27636"/>
          <ac:spMkLst>
            <pc:docMk/>
            <pc:sldMk cId="1119335368" sldId="265"/>
            <ac:spMk id="2" creationId="{7FF49019-1728-4245-A260-3767E0611012}"/>
          </ac:spMkLst>
        </pc:spChg>
        <pc:spChg chg="mod">
          <ac:chgData name="Matshidiso Lencoasa" userId="00de70e3-ade4-4a6b-8a49-fd6aad95b3fa" providerId="ADAL" clId="{B3627702-2C05-4F7D-B14D-A30AAC7AAD23}" dt="2022-11-10T15:47:38.144" v="560" actId="2711"/>
          <ac:spMkLst>
            <pc:docMk/>
            <pc:sldMk cId="1119335368" sldId="265"/>
            <ac:spMk id="3" creationId="{5126B7B5-01CC-0940-AD6D-95701655AA18}"/>
          </ac:spMkLst>
        </pc:spChg>
      </pc:sldChg>
      <pc:sldChg chg="modSp add mod">
        <pc:chgData name="Matshidiso Lencoasa" userId="00de70e3-ade4-4a6b-8a49-fd6aad95b3fa" providerId="ADAL" clId="{B3627702-2C05-4F7D-B14D-A30AAC7AAD23}" dt="2022-11-11T03:52:19.443" v="1432" actId="120"/>
        <pc:sldMkLst>
          <pc:docMk/>
          <pc:sldMk cId="1792830418" sldId="266"/>
        </pc:sldMkLst>
        <pc:spChg chg="mod">
          <ac:chgData name="Matshidiso Lencoasa" userId="00de70e3-ade4-4a6b-8a49-fd6aad95b3fa" providerId="ADAL" clId="{B3627702-2C05-4F7D-B14D-A30AAC7AAD23}" dt="2022-11-10T15:48:43.777" v="569" actId="2711"/>
          <ac:spMkLst>
            <pc:docMk/>
            <pc:sldMk cId="1792830418" sldId="266"/>
            <ac:spMk id="2" creationId="{7FF49019-1728-4245-A260-3767E0611012}"/>
          </ac:spMkLst>
        </pc:spChg>
        <pc:spChg chg="mod">
          <ac:chgData name="Matshidiso Lencoasa" userId="00de70e3-ade4-4a6b-8a49-fd6aad95b3fa" providerId="ADAL" clId="{B3627702-2C05-4F7D-B14D-A30AAC7AAD23}" dt="2022-11-11T03:52:19.443" v="1432" actId="120"/>
          <ac:spMkLst>
            <pc:docMk/>
            <pc:sldMk cId="1792830418" sldId="266"/>
            <ac:spMk id="3" creationId="{5126B7B5-01CC-0940-AD6D-95701655AA18}"/>
          </ac:spMkLst>
        </pc:spChg>
      </pc:sldChg>
      <pc:sldChg chg="modSp add mod">
        <pc:chgData name="Matshidiso Lencoasa" userId="00de70e3-ade4-4a6b-8a49-fd6aad95b3fa" providerId="ADAL" clId="{B3627702-2C05-4F7D-B14D-A30AAC7AAD23}" dt="2022-11-10T15:53:15.099" v="577" actId="255"/>
        <pc:sldMkLst>
          <pc:docMk/>
          <pc:sldMk cId="976521489" sldId="267"/>
        </pc:sldMkLst>
        <pc:spChg chg="mod">
          <ac:chgData name="Matshidiso Lencoasa" userId="00de70e3-ade4-4a6b-8a49-fd6aad95b3fa" providerId="ADAL" clId="{B3627702-2C05-4F7D-B14D-A30AAC7AAD23}" dt="2022-11-10T15:49:19.381" v="571" actId="113"/>
          <ac:spMkLst>
            <pc:docMk/>
            <pc:sldMk cId="976521489" sldId="267"/>
            <ac:spMk id="2" creationId="{7FF49019-1728-4245-A260-3767E0611012}"/>
          </ac:spMkLst>
        </pc:spChg>
        <pc:spChg chg="mod">
          <ac:chgData name="Matshidiso Lencoasa" userId="00de70e3-ade4-4a6b-8a49-fd6aad95b3fa" providerId="ADAL" clId="{B3627702-2C05-4F7D-B14D-A30AAC7AAD23}" dt="2022-11-10T15:53:15.099" v="577" actId="255"/>
          <ac:spMkLst>
            <pc:docMk/>
            <pc:sldMk cId="976521489" sldId="267"/>
            <ac:spMk id="3" creationId="{5126B7B5-01CC-0940-AD6D-95701655AA18}"/>
          </ac:spMkLst>
        </pc:spChg>
      </pc:sldChg>
      <pc:sldChg chg="modSp add mod">
        <pc:chgData name="Matshidiso Lencoasa" userId="00de70e3-ade4-4a6b-8a49-fd6aad95b3fa" providerId="ADAL" clId="{B3627702-2C05-4F7D-B14D-A30AAC7AAD23}" dt="2022-11-11T04:11:09.202" v="1453" actId="255"/>
        <pc:sldMkLst>
          <pc:docMk/>
          <pc:sldMk cId="369473295" sldId="268"/>
        </pc:sldMkLst>
        <pc:spChg chg="mod">
          <ac:chgData name="Matshidiso Lencoasa" userId="00de70e3-ade4-4a6b-8a49-fd6aad95b3fa" providerId="ADAL" clId="{B3627702-2C05-4F7D-B14D-A30AAC7AAD23}" dt="2022-11-10T15:49:33.234" v="573" actId="113"/>
          <ac:spMkLst>
            <pc:docMk/>
            <pc:sldMk cId="369473295" sldId="268"/>
            <ac:spMk id="2" creationId="{7FF49019-1728-4245-A260-3767E0611012}"/>
          </ac:spMkLst>
        </pc:spChg>
        <pc:spChg chg="mod">
          <ac:chgData name="Matshidiso Lencoasa" userId="00de70e3-ade4-4a6b-8a49-fd6aad95b3fa" providerId="ADAL" clId="{B3627702-2C05-4F7D-B14D-A30AAC7AAD23}" dt="2022-11-11T04:11:09.202" v="1453" actId="255"/>
          <ac:spMkLst>
            <pc:docMk/>
            <pc:sldMk cId="369473295" sldId="268"/>
            <ac:spMk id="3" creationId="{5126B7B5-01CC-0940-AD6D-95701655AA18}"/>
          </ac:spMkLst>
        </pc:spChg>
      </pc:sldChg>
      <pc:sldChg chg="new del">
        <pc:chgData name="Matshidiso Lencoasa" userId="00de70e3-ade4-4a6b-8a49-fd6aad95b3fa" providerId="ADAL" clId="{B3627702-2C05-4F7D-B14D-A30AAC7AAD23}" dt="2022-11-10T17:25:17.760" v="1356" actId="47"/>
        <pc:sldMkLst>
          <pc:docMk/>
          <pc:sldMk cId="2343301939" sldId="269"/>
        </pc:sldMkLst>
      </pc:sldChg>
      <pc:sldChg chg="add del">
        <pc:chgData name="Matshidiso Lencoasa" userId="00de70e3-ade4-4a6b-8a49-fd6aad95b3fa" providerId="ADAL" clId="{B3627702-2C05-4F7D-B14D-A30AAC7AAD23}" dt="2022-11-10T15:59:11.712" v="580" actId="47"/>
        <pc:sldMkLst>
          <pc:docMk/>
          <pc:sldMk cId="2260543242" sldId="270"/>
        </pc:sldMkLst>
      </pc:sldChg>
      <pc:sldChg chg="modSp add del mod">
        <pc:chgData name="Matshidiso Lencoasa" userId="00de70e3-ade4-4a6b-8a49-fd6aad95b3fa" providerId="ADAL" clId="{B3627702-2C05-4F7D-B14D-A30AAC7AAD23}" dt="2022-11-10T16:07:37.974" v="730" actId="47"/>
        <pc:sldMkLst>
          <pc:docMk/>
          <pc:sldMk cId="2415375640" sldId="271"/>
        </pc:sldMkLst>
        <pc:spChg chg="mod">
          <ac:chgData name="Matshidiso Lencoasa" userId="00de70e3-ade4-4a6b-8a49-fd6aad95b3fa" providerId="ADAL" clId="{B3627702-2C05-4F7D-B14D-A30AAC7AAD23}" dt="2022-11-10T07:45:09.922" v="225" actId="20577"/>
          <ac:spMkLst>
            <pc:docMk/>
            <pc:sldMk cId="2415375640" sldId="271"/>
            <ac:spMk id="3" creationId="{5126B7B5-01CC-0940-AD6D-95701655AA18}"/>
          </ac:spMkLst>
        </pc:spChg>
      </pc:sldChg>
      <pc:sldChg chg="modSp add mod">
        <pc:chgData name="Matshidiso Lencoasa" userId="00de70e3-ade4-4a6b-8a49-fd6aad95b3fa" providerId="ADAL" clId="{B3627702-2C05-4F7D-B14D-A30AAC7AAD23}" dt="2022-11-11T04:14:04.021" v="1502" actId="14100"/>
        <pc:sldMkLst>
          <pc:docMk/>
          <pc:sldMk cId="308323715" sldId="272"/>
        </pc:sldMkLst>
        <pc:spChg chg="mod">
          <ac:chgData name="Matshidiso Lencoasa" userId="00de70e3-ade4-4a6b-8a49-fd6aad95b3fa" providerId="ADAL" clId="{B3627702-2C05-4F7D-B14D-A30AAC7AAD23}" dt="2022-11-10T18:09:08.203" v="1421" actId="113"/>
          <ac:spMkLst>
            <pc:docMk/>
            <pc:sldMk cId="308323715" sldId="272"/>
            <ac:spMk id="2" creationId="{7FF49019-1728-4245-A260-3767E0611012}"/>
          </ac:spMkLst>
        </pc:spChg>
        <pc:spChg chg="mod">
          <ac:chgData name="Matshidiso Lencoasa" userId="00de70e3-ade4-4a6b-8a49-fd6aad95b3fa" providerId="ADAL" clId="{B3627702-2C05-4F7D-B14D-A30AAC7AAD23}" dt="2022-11-11T04:14:04.021" v="1502" actId="14100"/>
          <ac:spMkLst>
            <pc:docMk/>
            <pc:sldMk cId="308323715" sldId="272"/>
            <ac:spMk id="3" creationId="{5126B7B5-01CC-0940-AD6D-95701655AA18}"/>
          </ac:spMkLst>
        </pc:spChg>
      </pc:sldChg>
      <pc:sldChg chg="modSp add del mod">
        <pc:chgData name="Matshidiso Lencoasa" userId="00de70e3-ade4-4a6b-8a49-fd6aad95b3fa" providerId="ADAL" clId="{B3627702-2C05-4F7D-B14D-A30AAC7AAD23}" dt="2022-11-10T16:27:08.208" v="967" actId="47"/>
        <pc:sldMkLst>
          <pc:docMk/>
          <pc:sldMk cId="2308364290" sldId="273"/>
        </pc:sldMkLst>
        <pc:spChg chg="mod">
          <ac:chgData name="Matshidiso Lencoasa" userId="00de70e3-ade4-4a6b-8a49-fd6aad95b3fa" providerId="ADAL" clId="{B3627702-2C05-4F7D-B14D-A30AAC7AAD23}" dt="2022-11-10T08:46:47.945" v="243" actId="20577"/>
          <ac:spMkLst>
            <pc:docMk/>
            <pc:sldMk cId="2308364290" sldId="273"/>
            <ac:spMk id="3" creationId="{5126B7B5-01CC-0940-AD6D-95701655AA18}"/>
          </ac:spMkLst>
        </pc:spChg>
      </pc:sldChg>
      <pc:sldChg chg="modSp add mod">
        <pc:chgData name="Matshidiso Lencoasa" userId="00de70e3-ade4-4a6b-8a49-fd6aad95b3fa" providerId="ADAL" clId="{B3627702-2C05-4F7D-B14D-A30AAC7AAD23}" dt="2022-11-11T04:14:18.514" v="1512" actId="20577"/>
        <pc:sldMkLst>
          <pc:docMk/>
          <pc:sldMk cId="2102888367" sldId="274"/>
        </pc:sldMkLst>
        <pc:spChg chg="mod">
          <ac:chgData name="Matshidiso Lencoasa" userId="00de70e3-ade4-4a6b-8a49-fd6aad95b3fa" providerId="ADAL" clId="{B3627702-2C05-4F7D-B14D-A30AAC7AAD23}" dt="2022-11-10T18:09:15.615" v="1422" actId="113"/>
          <ac:spMkLst>
            <pc:docMk/>
            <pc:sldMk cId="2102888367" sldId="274"/>
            <ac:spMk id="2" creationId="{7FF49019-1728-4245-A260-3767E0611012}"/>
          </ac:spMkLst>
        </pc:spChg>
        <pc:spChg chg="mod">
          <ac:chgData name="Matshidiso Lencoasa" userId="00de70e3-ade4-4a6b-8a49-fd6aad95b3fa" providerId="ADAL" clId="{B3627702-2C05-4F7D-B14D-A30AAC7AAD23}" dt="2022-11-11T04:14:18.514" v="1512" actId="20577"/>
          <ac:spMkLst>
            <pc:docMk/>
            <pc:sldMk cId="2102888367" sldId="274"/>
            <ac:spMk id="3" creationId="{5126B7B5-01CC-0940-AD6D-95701655AA18}"/>
          </ac:spMkLst>
        </pc:spChg>
      </pc:sldChg>
      <pc:sldChg chg="modSp add mod">
        <pc:chgData name="Matshidiso Lencoasa" userId="00de70e3-ade4-4a6b-8a49-fd6aad95b3fa" providerId="ADAL" clId="{B3627702-2C05-4F7D-B14D-A30AAC7AAD23}" dt="2022-11-10T17:59:22.520" v="1369" actId="120"/>
        <pc:sldMkLst>
          <pc:docMk/>
          <pc:sldMk cId="1019057150" sldId="275"/>
        </pc:sldMkLst>
        <pc:spChg chg="mod">
          <ac:chgData name="Matshidiso Lencoasa" userId="00de70e3-ade4-4a6b-8a49-fd6aad95b3fa" providerId="ADAL" clId="{B3627702-2C05-4F7D-B14D-A30AAC7AAD23}" dt="2022-11-10T15:48:54.853" v="570" actId="2711"/>
          <ac:spMkLst>
            <pc:docMk/>
            <pc:sldMk cId="1019057150" sldId="275"/>
            <ac:spMk id="2" creationId="{7FF49019-1728-4245-A260-3767E0611012}"/>
          </ac:spMkLst>
        </pc:spChg>
        <pc:spChg chg="mod">
          <ac:chgData name="Matshidiso Lencoasa" userId="00de70e3-ade4-4a6b-8a49-fd6aad95b3fa" providerId="ADAL" clId="{B3627702-2C05-4F7D-B14D-A30AAC7AAD23}" dt="2022-11-10T17:59:22.520" v="1369" actId="120"/>
          <ac:spMkLst>
            <pc:docMk/>
            <pc:sldMk cId="1019057150" sldId="275"/>
            <ac:spMk id="3" creationId="{5126B7B5-01CC-0940-AD6D-95701655AA18}"/>
          </ac:spMkLst>
        </pc:spChg>
      </pc:sldChg>
      <pc:sldChg chg="modSp add mod">
        <pc:chgData name="Matshidiso Lencoasa" userId="00de70e3-ade4-4a6b-8a49-fd6aad95b3fa" providerId="ADAL" clId="{B3627702-2C05-4F7D-B14D-A30AAC7AAD23}" dt="2022-11-10T15:53:05.353" v="574" actId="21"/>
        <pc:sldMkLst>
          <pc:docMk/>
          <pc:sldMk cId="4194799838" sldId="276"/>
        </pc:sldMkLst>
        <pc:spChg chg="mod">
          <ac:chgData name="Matshidiso Lencoasa" userId="00de70e3-ade4-4a6b-8a49-fd6aad95b3fa" providerId="ADAL" clId="{B3627702-2C05-4F7D-B14D-A30AAC7AAD23}" dt="2022-11-10T15:49:26.455" v="572" actId="113"/>
          <ac:spMkLst>
            <pc:docMk/>
            <pc:sldMk cId="4194799838" sldId="276"/>
            <ac:spMk id="2" creationId="{7FF49019-1728-4245-A260-3767E0611012}"/>
          </ac:spMkLst>
        </pc:spChg>
        <pc:spChg chg="mod">
          <ac:chgData name="Matshidiso Lencoasa" userId="00de70e3-ade4-4a6b-8a49-fd6aad95b3fa" providerId="ADAL" clId="{B3627702-2C05-4F7D-B14D-A30AAC7AAD23}" dt="2022-11-10T15:53:05.353" v="574" actId="21"/>
          <ac:spMkLst>
            <pc:docMk/>
            <pc:sldMk cId="4194799838" sldId="276"/>
            <ac:spMk id="3" creationId="{5126B7B5-01CC-0940-AD6D-95701655AA18}"/>
          </ac:spMkLst>
        </pc:spChg>
      </pc:sldChg>
      <pc:sldChg chg="modSp add del mod">
        <pc:chgData name="Matshidiso Lencoasa" userId="00de70e3-ade4-4a6b-8a49-fd6aad95b3fa" providerId="ADAL" clId="{B3627702-2C05-4F7D-B14D-A30AAC7AAD23}" dt="2022-11-11T04:11:22.771" v="1454" actId="47"/>
        <pc:sldMkLst>
          <pc:docMk/>
          <pc:sldMk cId="1322128984" sldId="277"/>
        </pc:sldMkLst>
        <pc:spChg chg="mod">
          <ac:chgData name="Matshidiso Lencoasa" userId="00de70e3-ade4-4a6b-8a49-fd6aad95b3fa" providerId="ADAL" clId="{B3627702-2C05-4F7D-B14D-A30AAC7AAD23}" dt="2022-11-11T04:10:41.812" v="1447" actId="21"/>
          <ac:spMkLst>
            <pc:docMk/>
            <pc:sldMk cId="1322128984" sldId="277"/>
            <ac:spMk id="3" creationId="{5126B7B5-01CC-0940-AD6D-95701655AA18}"/>
          </ac:spMkLst>
        </pc:spChg>
      </pc:sldChg>
      <pc:sldChg chg="modSp add mod">
        <pc:chgData name="Matshidiso Lencoasa" userId="00de70e3-ade4-4a6b-8a49-fd6aad95b3fa" providerId="ADAL" clId="{B3627702-2C05-4F7D-B14D-A30AAC7AAD23}" dt="2022-11-10T16:04:47.577" v="727" actId="20577"/>
        <pc:sldMkLst>
          <pc:docMk/>
          <pc:sldMk cId="2162760607" sldId="278"/>
        </pc:sldMkLst>
        <pc:spChg chg="mod">
          <ac:chgData name="Matshidiso Lencoasa" userId="00de70e3-ade4-4a6b-8a49-fd6aad95b3fa" providerId="ADAL" clId="{B3627702-2C05-4F7D-B14D-A30AAC7AAD23}" dt="2022-11-10T16:04:47.577" v="727" actId="20577"/>
          <ac:spMkLst>
            <pc:docMk/>
            <pc:sldMk cId="2162760607" sldId="278"/>
            <ac:spMk id="3" creationId="{5126B7B5-01CC-0940-AD6D-95701655AA18}"/>
          </ac:spMkLst>
        </pc:spChg>
      </pc:sldChg>
      <pc:sldChg chg="modSp add del mod ord">
        <pc:chgData name="Matshidiso Lencoasa" userId="00de70e3-ade4-4a6b-8a49-fd6aad95b3fa" providerId="ADAL" clId="{B3627702-2C05-4F7D-B14D-A30AAC7AAD23}" dt="2022-11-10T18:11:38.148" v="1424" actId="47"/>
        <pc:sldMkLst>
          <pc:docMk/>
          <pc:sldMk cId="1073020142" sldId="279"/>
        </pc:sldMkLst>
        <pc:spChg chg="mod">
          <ac:chgData name="Matshidiso Lencoasa" userId="00de70e3-ade4-4a6b-8a49-fd6aad95b3fa" providerId="ADAL" clId="{B3627702-2C05-4F7D-B14D-A30AAC7AAD23}" dt="2022-11-10T16:19:33.806" v="862" actId="255"/>
          <ac:spMkLst>
            <pc:docMk/>
            <pc:sldMk cId="1073020142" sldId="279"/>
            <ac:spMk id="3" creationId="{5126B7B5-01CC-0940-AD6D-95701655AA18}"/>
          </ac:spMkLst>
        </pc:spChg>
      </pc:sldChg>
      <pc:sldChg chg="modSp add del mod">
        <pc:chgData name="Matshidiso Lencoasa" userId="00de70e3-ade4-4a6b-8a49-fd6aad95b3fa" providerId="ADAL" clId="{B3627702-2C05-4F7D-B14D-A30AAC7AAD23}" dt="2022-11-10T16:19:26.998" v="861" actId="47"/>
        <pc:sldMkLst>
          <pc:docMk/>
          <pc:sldMk cId="2279748287" sldId="280"/>
        </pc:sldMkLst>
        <pc:spChg chg="mod">
          <ac:chgData name="Matshidiso Lencoasa" userId="00de70e3-ade4-4a6b-8a49-fd6aad95b3fa" providerId="ADAL" clId="{B3627702-2C05-4F7D-B14D-A30AAC7AAD23}" dt="2022-11-10T16:14:21.895" v="841" actId="20577"/>
          <ac:spMkLst>
            <pc:docMk/>
            <pc:sldMk cId="2279748287" sldId="280"/>
            <ac:spMk id="3" creationId="{5126B7B5-01CC-0940-AD6D-95701655AA18}"/>
          </ac:spMkLst>
        </pc:spChg>
      </pc:sldChg>
      <pc:sldChg chg="modSp add mod">
        <pc:chgData name="Matshidiso Lencoasa" userId="00de70e3-ade4-4a6b-8a49-fd6aad95b3fa" providerId="ADAL" clId="{B3627702-2C05-4F7D-B14D-A30AAC7AAD23}" dt="2022-11-11T04:15:47.282" v="1560" actId="20577"/>
        <pc:sldMkLst>
          <pc:docMk/>
          <pc:sldMk cId="3306136605" sldId="280"/>
        </pc:sldMkLst>
        <pc:spChg chg="mod">
          <ac:chgData name="Matshidiso Lencoasa" userId="00de70e3-ade4-4a6b-8a49-fd6aad95b3fa" providerId="ADAL" clId="{B3627702-2C05-4F7D-B14D-A30AAC7AAD23}" dt="2022-11-10T18:09:20.912" v="1423" actId="113"/>
          <ac:spMkLst>
            <pc:docMk/>
            <pc:sldMk cId="3306136605" sldId="280"/>
            <ac:spMk id="2" creationId="{7FF49019-1728-4245-A260-3767E0611012}"/>
          </ac:spMkLst>
        </pc:spChg>
        <pc:spChg chg="mod">
          <ac:chgData name="Matshidiso Lencoasa" userId="00de70e3-ade4-4a6b-8a49-fd6aad95b3fa" providerId="ADAL" clId="{B3627702-2C05-4F7D-B14D-A30AAC7AAD23}" dt="2022-11-11T04:15:47.282" v="1560" actId="20577"/>
          <ac:spMkLst>
            <pc:docMk/>
            <pc:sldMk cId="3306136605" sldId="280"/>
            <ac:spMk id="3" creationId="{5126B7B5-01CC-0940-AD6D-95701655AA18}"/>
          </ac:spMkLst>
        </pc:spChg>
      </pc:sldChg>
      <pc:sldChg chg="modSp add mod">
        <pc:chgData name="Matshidiso Lencoasa" userId="00de70e3-ade4-4a6b-8a49-fd6aad95b3fa" providerId="ADAL" clId="{B3627702-2C05-4F7D-B14D-A30AAC7AAD23}" dt="2022-11-10T18:12:03.697" v="1426" actId="20577"/>
        <pc:sldMkLst>
          <pc:docMk/>
          <pc:sldMk cId="871617679" sldId="281"/>
        </pc:sldMkLst>
        <pc:spChg chg="mod">
          <ac:chgData name="Matshidiso Lencoasa" userId="00de70e3-ade4-4a6b-8a49-fd6aad95b3fa" providerId="ADAL" clId="{B3627702-2C05-4F7D-B14D-A30AAC7AAD23}" dt="2022-11-10T16:39:52.393" v="1096" actId="20577"/>
          <ac:spMkLst>
            <pc:docMk/>
            <pc:sldMk cId="871617679" sldId="281"/>
            <ac:spMk id="2" creationId="{7FF49019-1728-4245-A260-3767E0611012}"/>
          </ac:spMkLst>
        </pc:spChg>
        <pc:spChg chg="mod">
          <ac:chgData name="Matshidiso Lencoasa" userId="00de70e3-ade4-4a6b-8a49-fd6aad95b3fa" providerId="ADAL" clId="{B3627702-2C05-4F7D-B14D-A30AAC7AAD23}" dt="2022-11-10T18:12:03.697" v="1426" actId="20577"/>
          <ac:spMkLst>
            <pc:docMk/>
            <pc:sldMk cId="871617679" sldId="281"/>
            <ac:spMk id="3" creationId="{5126B7B5-01CC-0940-AD6D-95701655AA18}"/>
          </ac:spMkLst>
        </pc:spChg>
      </pc:sldChg>
      <pc:sldChg chg="modSp add mod">
        <pc:chgData name="Matshidiso Lencoasa" userId="00de70e3-ade4-4a6b-8a49-fd6aad95b3fa" providerId="ADAL" clId="{B3627702-2C05-4F7D-B14D-A30AAC7AAD23}" dt="2022-11-10T17:00:22.730" v="1207" actId="1076"/>
        <pc:sldMkLst>
          <pc:docMk/>
          <pc:sldMk cId="4283945511" sldId="282"/>
        </pc:sldMkLst>
        <pc:spChg chg="mod">
          <ac:chgData name="Matshidiso Lencoasa" userId="00de70e3-ade4-4a6b-8a49-fd6aad95b3fa" providerId="ADAL" clId="{B3627702-2C05-4F7D-B14D-A30AAC7AAD23}" dt="2022-11-10T17:00:22.730" v="1207" actId="1076"/>
          <ac:spMkLst>
            <pc:docMk/>
            <pc:sldMk cId="4283945511" sldId="282"/>
            <ac:spMk id="3" creationId="{5126B7B5-01CC-0940-AD6D-95701655AA18}"/>
          </ac:spMkLst>
        </pc:spChg>
        <pc:cxnChg chg="mod">
          <ac:chgData name="Matshidiso Lencoasa" userId="00de70e3-ade4-4a6b-8a49-fd6aad95b3fa" providerId="ADAL" clId="{B3627702-2C05-4F7D-B14D-A30AAC7AAD23}" dt="2022-11-10T17:00:03.732" v="1202" actId="1076"/>
          <ac:cxnSpMkLst>
            <pc:docMk/>
            <pc:sldMk cId="4283945511" sldId="282"/>
            <ac:cxnSpMk id="23" creationId="{BD36F7C0-D6D5-B64A-B37F-F03E1335BBDA}"/>
          </ac:cxnSpMkLst>
        </pc:cxnChg>
      </pc:sldChg>
      <pc:sldChg chg="modSp add mod">
        <pc:chgData name="Matshidiso Lencoasa" userId="00de70e3-ade4-4a6b-8a49-fd6aad95b3fa" providerId="ADAL" clId="{B3627702-2C05-4F7D-B14D-A30AAC7AAD23}" dt="2022-11-10T17:11:24.328" v="1232" actId="2711"/>
        <pc:sldMkLst>
          <pc:docMk/>
          <pc:sldMk cId="2009890539" sldId="283"/>
        </pc:sldMkLst>
        <pc:spChg chg="mod">
          <ac:chgData name="Matshidiso Lencoasa" userId="00de70e3-ade4-4a6b-8a49-fd6aad95b3fa" providerId="ADAL" clId="{B3627702-2C05-4F7D-B14D-A30AAC7AAD23}" dt="2022-11-10T17:11:24.328" v="1232" actId="2711"/>
          <ac:spMkLst>
            <pc:docMk/>
            <pc:sldMk cId="2009890539" sldId="283"/>
            <ac:spMk id="3" creationId="{5126B7B5-01CC-0940-AD6D-95701655AA18}"/>
          </ac:spMkLst>
        </pc:spChg>
      </pc:sldChg>
      <pc:sldChg chg="modSp add mod">
        <pc:chgData name="Matshidiso Lencoasa" userId="00de70e3-ade4-4a6b-8a49-fd6aad95b3fa" providerId="ADAL" clId="{B3627702-2C05-4F7D-B14D-A30AAC7AAD23}" dt="2022-11-10T18:15:40.479" v="1427" actId="255"/>
        <pc:sldMkLst>
          <pc:docMk/>
          <pc:sldMk cId="1937000032" sldId="284"/>
        </pc:sldMkLst>
        <pc:spChg chg="mod">
          <ac:chgData name="Matshidiso Lencoasa" userId="00de70e3-ade4-4a6b-8a49-fd6aad95b3fa" providerId="ADAL" clId="{B3627702-2C05-4F7D-B14D-A30AAC7AAD23}" dt="2022-11-10T18:15:40.479" v="1427" actId="255"/>
          <ac:spMkLst>
            <pc:docMk/>
            <pc:sldMk cId="1937000032" sldId="284"/>
            <ac:spMk id="3" creationId="{5126B7B5-01CC-0940-AD6D-95701655AA18}"/>
          </ac:spMkLst>
        </pc:spChg>
      </pc:sldChg>
      <pc:sldChg chg="add del">
        <pc:chgData name="Matshidiso Lencoasa" userId="00de70e3-ade4-4a6b-8a49-fd6aad95b3fa" providerId="ADAL" clId="{B3627702-2C05-4F7D-B14D-A30AAC7AAD23}" dt="2022-11-10T18:17:04.743" v="1428" actId="47"/>
        <pc:sldMkLst>
          <pc:docMk/>
          <pc:sldMk cId="3556937367" sldId="285"/>
        </pc:sldMkLst>
      </pc:sldChg>
      <pc:sldChg chg="delSp modSp add mod">
        <pc:chgData name="Matshidiso Lencoasa" userId="00de70e3-ade4-4a6b-8a49-fd6aad95b3fa" providerId="ADAL" clId="{B3627702-2C05-4F7D-B14D-A30AAC7AAD23}" dt="2022-11-10T17:25:09.087" v="1355" actId="478"/>
        <pc:sldMkLst>
          <pc:docMk/>
          <pc:sldMk cId="4097000953" sldId="286"/>
        </pc:sldMkLst>
        <pc:spChg chg="del mod">
          <ac:chgData name="Matshidiso Lencoasa" userId="00de70e3-ade4-4a6b-8a49-fd6aad95b3fa" providerId="ADAL" clId="{B3627702-2C05-4F7D-B14D-A30AAC7AAD23}" dt="2022-11-10T17:24:38.574" v="1333" actId="478"/>
          <ac:spMkLst>
            <pc:docMk/>
            <pc:sldMk cId="4097000953" sldId="286"/>
            <ac:spMk id="17" creationId="{B1831D81-8BEC-CC4E-A2B2-999FF6575F29}"/>
          </ac:spMkLst>
        </pc:spChg>
        <pc:spChg chg="del mod">
          <ac:chgData name="Matshidiso Lencoasa" userId="00de70e3-ade4-4a6b-8a49-fd6aad95b3fa" providerId="ADAL" clId="{B3627702-2C05-4F7D-B14D-A30AAC7AAD23}" dt="2022-11-10T17:24:58.147" v="1352"/>
          <ac:spMkLst>
            <pc:docMk/>
            <pc:sldMk cId="4097000953" sldId="286"/>
            <ac:spMk id="19" creationId="{5073C010-C30B-AC4B-BF28-1E2EF2D20C7F}"/>
          </ac:spMkLst>
        </pc:spChg>
        <pc:spChg chg="del">
          <ac:chgData name="Matshidiso Lencoasa" userId="00de70e3-ade4-4a6b-8a49-fd6aad95b3fa" providerId="ADAL" clId="{B3627702-2C05-4F7D-B14D-A30AAC7AAD23}" dt="2022-11-10T17:25:09.087" v="1355" actId="478"/>
          <ac:spMkLst>
            <pc:docMk/>
            <pc:sldMk cId="4097000953" sldId="286"/>
            <ac:spMk id="24" creationId="{DE06E0FC-F8E3-444A-958E-0C34C7F6E2A9}"/>
          </ac:spMkLst>
        </pc:spChg>
        <pc:spChg chg="mod">
          <ac:chgData name="Matshidiso Lencoasa" userId="00de70e3-ade4-4a6b-8a49-fd6aad95b3fa" providerId="ADAL" clId="{B3627702-2C05-4F7D-B14D-A30AAC7AAD23}" dt="2022-11-10T17:24:56.229" v="1350" actId="20577"/>
          <ac:spMkLst>
            <pc:docMk/>
            <pc:sldMk cId="4097000953" sldId="286"/>
            <ac:spMk id="28" creationId="{31E2024C-051E-434C-9E9A-314E07A9857E}"/>
          </ac:spMkLst>
        </pc:spChg>
        <pc:spChg chg="del">
          <ac:chgData name="Matshidiso Lencoasa" userId="00de70e3-ade4-4a6b-8a49-fd6aad95b3fa" providerId="ADAL" clId="{B3627702-2C05-4F7D-B14D-A30AAC7AAD23}" dt="2022-11-10T17:25:06.778" v="1354" actId="478"/>
          <ac:spMkLst>
            <pc:docMk/>
            <pc:sldMk cId="4097000953" sldId="286"/>
            <ac:spMk id="30" creationId="{C4DFF939-CE86-E945-9F9B-06E0A1781CA2}"/>
          </ac:spMkLst>
        </pc:spChg>
        <pc:spChg chg="mod">
          <ac:chgData name="Matshidiso Lencoasa" userId="00de70e3-ade4-4a6b-8a49-fd6aad95b3fa" providerId="ADAL" clId="{B3627702-2C05-4F7D-B14D-A30AAC7AAD23}" dt="2022-11-10T17:25:03.070" v="1353" actId="1076"/>
          <ac:spMkLst>
            <pc:docMk/>
            <pc:sldMk cId="4097000953" sldId="286"/>
            <ac:spMk id="32" creationId="{030B4C8F-A320-AF42-885B-F97760173D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6D006-84B5-A846-8400-D1240DE3E2CF}" type="datetimeFigureOut">
              <a:rPr lang="en-US" smtClean="0"/>
              <a:t>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E74C8-AB45-0643-B103-529802F4BD3F}" type="slidenum">
              <a:rPr lang="en-US" smtClean="0"/>
              <a:t>‹#›</a:t>
            </a:fld>
            <a:endParaRPr lang="en-US" dirty="0"/>
          </a:p>
        </p:txBody>
      </p:sp>
    </p:spTree>
    <p:extLst>
      <p:ext uri="{BB962C8B-B14F-4D97-AF65-F5344CB8AC3E}">
        <p14:creationId xmlns:p14="http://schemas.microsoft.com/office/powerpoint/2010/main" val="58294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7CE74C8-AB45-0643-B103-529802F4BD3F}" type="slidenum">
              <a:rPr lang="en-US" smtClean="0"/>
              <a:t>13</a:t>
            </a:fld>
            <a:endParaRPr lang="en-US" dirty="0"/>
          </a:p>
        </p:txBody>
      </p:sp>
    </p:spTree>
    <p:extLst>
      <p:ext uri="{BB962C8B-B14F-4D97-AF65-F5344CB8AC3E}">
        <p14:creationId xmlns:p14="http://schemas.microsoft.com/office/powerpoint/2010/main" val="352033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7CE74C8-AB45-0643-B103-529802F4BD3F}" type="slidenum">
              <a:rPr lang="en-US" smtClean="0"/>
              <a:t>14</a:t>
            </a:fld>
            <a:endParaRPr lang="en-US" dirty="0"/>
          </a:p>
        </p:txBody>
      </p:sp>
    </p:spTree>
    <p:extLst>
      <p:ext uri="{BB962C8B-B14F-4D97-AF65-F5344CB8AC3E}">
        <p14:creationId xmlns:p14="http://schemas.microsoft.com/office/powerpoint/2010/main" val="179617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BE90-2723-B546-9652-0784D91BFA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784FE-D802-464F-B3E3-099D5537E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B6B019-FF04-8A41-A860-5E1986466130}"/>
              </a:ext>
            </a:extLst>
          </p:cNvPr>
          <p:cNvSpPr>
            <a:spLocks noGrp="1"/>
          </p:cNvSpPr>
          <p:nvPr>
            <p:ph type="dt" sz="half" idx="10"/>
          </p:nvPr>
        </p:nvSpPr>
        <p:spPr/>
        <p:txBody>
          <a:bodyPr/>
          <a:lstStyle/>
          <a:p>
            <a:fld id="{F0BDBBF3-33D8-8840-9596-A218E0DEF689}" type="datetime1">
              <a:rPr lang="en-ZA" smtClean="0"/>
              <a:t>2022/11/08</a:t>
            </a:fld>
            <a:endParaRPr lang="en-US" dirty="0"/>
          </a:p>
        </p:txBody>
      </p:sp>
      <p:sp>
        <p:nvSpPr>
          <p:cNvPr id="5" name="Footer Placeholder 4">
            <a:extLst>
              <a:ext uri="{FF2B5EF4-FFF2-40B4-BE49-F238E27FC236}">
                <a16:creationId xmlns:a16="http://schemas.microsoft.com/office/drawing/2014/main" id="{91740965-693D-964B-ABB1-9376010A2D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EF5D52-9BCE-714A-AA05-E6A681C0A221}"/>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310765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3B60-D5FE-5A44-A921-D077C25FE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C050EF-DBB8-5D4F-A203-A09917BD71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886E0-9F30-1542-9999-6253EBF72415}"/>
              </a:ext>
            </a:extLst>
          </p:cNvPr>
          <p:cNvSpPr>
            <a:spLocks noGrp="1"/>
          </p:cNvSpPr>
          <p:nvPr>
            <p:ph type="dt" sz="half" idx="10"/>
          </p:nvPr>
        </p:nvSpPr>
        <p:spPr/>
        <p:txBody>
          <a:bodyPr/>
          <a:lstStyle/>
          <a:p>
            <a:fld id="{BF469C25-79FD-4A44-BA0D-8B9611AA0912}" type="datetime1">
              <a:rPr lang="en-ZA" smtClean="0"/>
              <a:t>2022/11/08</a:t>
            </a:fld>
            <a:endParaRPr lang="en-US" dirty="0"/>
          </a:p>
        </p:txBody>
      </p:sp>
      <p:sp>
        <p:nvSpPr>
          <p:cNvPr id="5" name="Footer Placeholder 4">
            <a:extLst>
              <a:ext uri="{FF2B5EF4-FFF2-40B4-BE49-F238E27FC236}">
                <a16:creationId xmlns:a16="http://schemas.microsoft.com/office/drawing/2014/main" id="{EE923B9A-31FA-CB40-9142-56CEE3A8B1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2782C6-3302-D347-9BEB-744B6A360BA7}"/>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30254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F32AE-58FD-AB4C-83FE-3CDCA00D1F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71984F-CA20-DC48-A628-F944983E0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58E73-EA9D-F548-A702-6449E94AECE5}"/>
              </a:ext>
            </a:extLst>
          </p:cNvPr>
          <p:cNvSpPr>
            <a:spLocks noGrp="1"/>
          </p:cNvSpPr>
          <p:nvPr>
            <p:ph type="dt" sz="half" idx="10"/>
          </p:nvPr>
        </p:nvSpPr>
        <p:spPr/>
        <p:txBody>
          <a:bodyPr/>
          <a:lstStyle/>
          <a:p>
            <a:fld id="{AC391809-8F78-8547-939F-EC768974412A}" type="datetime1">
              <a:rPr lang="en-ZA" smtClean="0"/>
              <a:t>2022/11/08</a:t>
            </a:fld>
            <a:endParaRPr lang="en-US" dirty="0"/>
          </a:p>
        </p:txBody>
      </p:sp>
      <p:sp>
        <p:nvSpPr>
          <p:cNvPr id="5" name="Footer Placeholder 4">
            <a:extLst>
              <a:ext uri="{FF2B5EF4-FFF2-40B4-BE49-F238E27FC236}">
                <a16:creationId xmlns:a16="http://schemas.microsoft.com/office/drawing/2014/main" id="{749D0F04-3906-764F-8679-7220C78F70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82DAD9-049A-B942-9E7A-1DEA37C68FBA}"/>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23011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2A9F-7B4C-3D47-A9AE-E21A5A9FF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B4524-569F-E144-8980-ED231DD2E8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53985-53B2-CB47-BE41-66779FC86DB0}"/>
              </a:ext>
            </a:extLst>
          </p:cNvPr>
          <p:cNvSpPr>
            <a:spLocks noGrp="1"/>
          </p:cNvSpPr>
          <p:nvPr>
            <p:ph type="dt" sz="half" idx="10"/>
          </p:nvPr>
        </p:nvSpPr>
        <p:spPr/>
        <p:txBody>
          <a:bodyPr/>
          <a:lstStyle/>
          <a:p>
            <a:fld id="{49DBE07F-D868-E340-984A-D74D9AB13B1E}" type="datetime1">
              <a:rPr lang="en-ZA" smtClean="0"/>
              <a:t>2022/11/08</a:t>
            </a:fld>
            <a:endParaRPr lang="en-US" dirty="0"/>
          </a:p>
        </p:txBody>
      </p:sp>
      <p:sp>
        <p:nvSpPr>
          <p:cNvPr id="5" name="Footer Placeholder 4">
            <a:extLst>
              <a:ext uri="{FF2B5EF4-FFF2-40B4-BE49-F238E27FC236}">
                <a16:creationId xmlns:a16="http://schemas.microsoft.com/office/drawing/2014/main" id="{009728E3-2855-3948-95E0-0150575D5E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638B7-5E6D-CD4A-8AA4-F56E40F5C3A3}"/>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93619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0A9A-FD81-514D-B70B-BD5552174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203FEE-F25A-A74D-BF69-0784925A4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C41C33-646D-FD45-B109-2A6EB7F19F40}"/>
              </a:ext>
            </a:extLst>
          </p:cNvPr>
          <p:cNvSpPr>
            <a:spLocks noGrp="1"/>
          </p:cNvSpPr>
          <p:nvPr>
            <p:ph type="dt" sz="half" idx="10"/>
          </p:nvPr>
        </p:nvSpPr>
        <p:spPr/>
        <p:txBody>
          <a:bodyPr/>
          <a:lstStyle/>
          <a:p>
            <a:fld id="{FB17EE25-1172-FE4A-A741-5F0824105182}" type="datetime1">
              <a:rPr lang="en-ZA" smtClean="0"/>
              <a:t>2022/11/08</a:t>
            </a:fld>
            <a:endParaRPr lang="en-US" dirty="0"/>
          </a:p>
        </p:txBody>
      </p:sp>
      <p:sp>
        <p:nvSpPr>
          <p:cNvPr id="5" name="Footer Placeholder 4">
            <a:extLst>
              <a:ext uri="{FF2B5EF4-FFF2-40B4-BE49-F238E27FC236}">
                <a16:creationId xmlns:a16="http://schemas.microsoft.com/office/drawing/2014/main" id="{C7602898-CF3A-084D-99CF-B5E73B3912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441A98-DCFF-8043-8837-7EB0002A2E8C}"/>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370772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4231-C68D-DA44-8805-C242D1D62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C914A-E52B-DD44-8BDA-266F8A918F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1E6304-E2B3-214B-ADAD-E71CC61FFB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CA94B2-E957-554D-833B-CAB94F391D5B}"/>
              </a:ext>
            </a:extLst>
          </p:cNvPr>
          <p:cNvSpPr>
            <a:spLocks noGrp="1"/>
          </p:cNvSpPr>
          <p:nvPr>
            <p:ph type="dt" sz="half" idx="10"/>
          </p:nvPr>
        </p:nvSpPr>
        <p:spPr/>
        <p:txBody>
          <a:bodyPr/>
          <a:lstStyle/>
          <a:p>
            <a:fld id="{FC4823DE-CC44-2A42-9698-3B9174B7C045}" type="datetime1">
              <a:rPr lang="en-ZA" smtClean="0"/>
              <a:t>2022/11/08</a:t>
            </a:fld>
            <a:endParaRPr lang="en-US" dirty="0"/>
          </a:p>
        </p:txBody>
      </p:sp>
      <p:sp>
        <p:nvSpPr>
          <p:cNvPr id="6" name="Footer Placeholder 5">
            <a:extLst>
              <a:ext uri="{FF2B5EF4-FFF2-40B4-BE49-F238E27FC236}">
                <a16:creationId xmlns:a16="http://schemas.microsoft.com/office/drawing/2014/main" id="{7012B6D0-82B2-184B-BD3A-1F9E76658B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9D934A-18B9-CE4E-8CD7-2E7011CAB401}"/>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102876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38FF-B0F7-D546-A62F-8A44ECB8E1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98064-A8D6-244C-8703-80D3B879F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CE6374-FC86-3F49-B387-FCC1F73F08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6FEC2F-72F5-2246-9CF9-AFCCAC6C3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AFBF4B-AE93-824A-A993-70A5B20C5A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D54AD0-8FBF-5243-9B34-BBE392A484F8}"/>
              </a:ext>
            </a:extLst>
          </p:cNvPr>
          <p:cNvSpPr>
            <a:spLocks noGrp="1"/>
          </p:cNvSpPr>
          <p:nvPr>
            <p:ph type="dt" sz="half" idx="10"/>
          </p:nvPr>
        </p:nvSpPr>
        <p:spPr/>
        <p:txBody>
          <a:bodyPr/>
          <a:lstStyle/>
          <a:p>
            <a:fld id="{22C79B4D-D956-5B46-93A6-00C0715CD9BC}" type="datetime1">
              <a:rPr lang="en-ZA" smtClean="0"/>
              <a:t>2022/11/08</a:t>
            </a:fld>
            <a:endParaRPr lang="en-US" dirty="0"/>
          </a:p>
        </p:txBody>
      </p:sp>
      <p:sp>
        <p:nvSpPr>
          <p:cNvPr id="8" name="Footer Placeholder 7">
            <a:extLst>
              <a:ext uri="{FF2B5EF4-FFF2-40B4-BE49-F238E27FC236}">
                <a16:creationId xmlns:a16="http://schemas.microsoft.com/office/drawing/2014/main" id="{1B21471C-1257-C94D-B1C3-0F472B2B8E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ADEE11-F845-624A-965D-32C181721B89}"/>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307715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4962-4D05-C841-8875-24A4C574F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7025E7-CE62-DB4F-BFCA-49F54574E340}"/>
              </a:ext>
            </a:extLst>
          </p:cNvPr>
          <p:cNvSpPr>
            <a:spLocks noGrp="1"/>
          </p:cNvSpPr>
          <p:nvPr>
            <p:ph type="dt" sz="half" idx="10"/>
          </p:nvPr>
        </p:nvSpPr>
        <p:spPr/>
        <p:txBody>
          <a:bodyPr/>
          <a:lstStyle/>
          <a:p>
            <a:fld id="{538BD45E-32EF-EF47-A1E4-9513949D1F25}" type="datetime1">
              <a:rPr lang="en-ZA" smtClean="0"/>
              <a:t>2022/11/08</a:t>
            </a:fld>
            <a:endParaRPr lang="en-US" dirty="0"/>
          </a:p>
        </p:txBody>
      </p:sp>
      <p:sp>
        <p:nvSpPr>
          <p:cNvPr id="4" name="Footer Placeholder 3">
            <a:extLst>
              <a:ext uri="{FF2B5EF4-FFF2-40B4-BE49-F238E27FC236}">
                <a16:creationId xmlns:a16="http://schemas.microsoft.com/office/drawing/2014/main" id="{485ED5C8-1A9A-844D-9579-2EEE35D1C8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B6C05D-CDE2-DE48-804A-528C5BE74B2F}"/>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45611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A1E59-AC88-B248-83E6-5C551E5772FA}"/>
              </a:ext>
            </a:extLst>
          </p:cNvPr>
          <p:cNvSpPr>
            <a:spLocks noGrp="1"/>
          </p:cNvSpPr>
          <p:nvPr>
            <p:ph type="dt" sz="half" idx="10"/>
          </p:nvPr>
        </p:nvSpPr>
        <p:spPr/>
        <p:txBody>
          <a:bodyPr/>
          <a:lstStyle/>
          <a:p>
            <a:fld id="{D0FB783F-92AA-594A-8EC8-D2DDEDEE1932}" type="datetime1">
              <a:rPr lang="en-ZA" smtClean="0"/>
              <a:t>2022/11/08</a:t>
            </a:fld>
            <a:endParaRPr lang="en-US" dirty="0"/>
          </a:p>
        </p:txBody>
      </p:sp>
      <p:sp>
        <p:nvSpPr>
          <p:cNvPr id="3" name="Footer Placeholder 2">
            <a:extLst>
              <a:ext uri="{FF2B5EF4-FFF2-40B4-BE49-F238E27FC236}">
                <a16:creationId xmlns:a16="http://schemas.microsoft.com/office/drawing/2014/main" id="{62099601-7DE0-3947-AD62-B66E8C2C62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5B7967-9D01-BB46-AF02-A51B3E9BA440}"/>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271956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1C45-0951-8B40-A23F-BAE69EDF5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28D22E-9FEA-CF44-88D9-31189051F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A954C-D795-4941-B806-ADDB2A7C1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E30293-86A6-BB4E-A480-407218CEC28B}"/>
              </a:ext>
            </a:extLst>
          </p:cNvPr>
          <p:cNvSpPr>
            <a:spLocks noGrp="1"/>
          </p:cNvSpPr>
          <p:nvPr>
            <p:ph type="dt" sz="half" idx="10"/>
          </p:nvPr>
        </p:nvSpPr>
        <p:spPr/>
        <p:txBody>
          <a:bodyPr/>
          <a:lstStyle/>
          <a:p>
            <a:fld id="{C921425E-8C4C-804E-A8B3-B2A5C8C6DF35}" type="datetime1">
              <a:rPr lang="en-ZA" smtClean="0"/>
              <a:t>2022/11/08</a:t>
            </a:fld>
            <a:endParaRPr lang="en-US" dirty="0"/>
          </a:p>
        </p:txBody>
      </p:sp>
      <p:sp>
        <p:nvSpPr>
          <p:cNvPr id="6" name="Footer Placeholder 5">
            <a:extLst>
              <a:ext uri="{FF2B5EF4-FFF2-40B4-BE49-F238E27FC236}">
                <a16:creationId xmlns:a16="http://schemas.microsoft.com/office/drawing/2014/main" id="{C8015DD9-3CBA-2148-A3D6-4AAE1247EF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DE5B03-B4C1-9549-BF74-BC19165E580D}"/>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51339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1DC4-5046-B04F-8E5A-D04A1FD24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314151-EB40-AA4F-B68F-5019CF4EA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2BFEDE-9DB7-6F42-9F53-2261434ED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A1C869-5920-674E-B591-D56ED9A99F60}"/>
              </a:ext>
            </a:extLst>
          </p:cNvPr>
          <p:cNvSpPr>
            <a:spLocks noGrp="1"/>
          </p:cNvSpPr>
          <p:nvPr>
            <p:ph type="dt" sz="half" idx="10"/>
          </p:nvPr>
        </p:nvSpPr>
        <p:spPr/>
        <p:txBody>
          <a:bodyPr/>
          <a:lstStyle/>
          <a:p>
            <a:fld id="{0A5D33DA-06AA-3841-8540-E298AD5E25B0}" type="datetime1">
              <a:rPr lang="en-ZA" smtClean="0"/>
              <a:t>2022/11/08</a:t>
            </a:fld>
            <a:endParaRPr lang="en-US" dirty="0"/>
          </a:p>
        </p:txBody>
      </p:sp>
      <p:sp>
        <p:nvSpPr>
          <p:cNvPr id="6" name="Footer Placeholder 5">
            <a:extLst>
              <a:ext uri="{FF2B5EF4-FFF2-40B4-BE49-F238E27FC236}">
                <a16:creationId xmlns:a16="http://schemas.microsoft.com/office/drawing/2014/main" id="{16233DBB-F312-4A46-9FCB-13017F7453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3094BA-045C-D444-9B1C-16AD3C2408CA}"/>
              </a:ext>
            </a:extLst>
          </p:cNvPr>
          <p:cNvSpPr>
            <a:spLocks noGrp="1"/>
          </p:cNvSpPr>
          <p:nvPr>
            <p:ph type="sldNum" sz="quarter" idx="12"/>
          </p:nvPr>
        </p:nvSpPr>
        <p:spPr/>
        <p:txBody>
          <a:bodyPr/>
          <a:lstStyle/>
          <a:p>
            <a:fld id="{5275F498-006C-0F44-95F8-7B2E880DEF07}" type="slidenum">
              <a:rPr lang="en-US" smtClean="0"/>
              <a:t>‹#›</a:t>
            </a:fld>
            <a:endParaRPr lang="en-US" dirty="0"/>
          </a:p>
        </p:txBody>
      </p:sp>
    </p:spTree>
    <p:extLst>
      <p:ext uri="{BB962C8B-B14F-4D97-AF65-F5344CB8AC3E}">
        <p14:creationId xmlns:p14="http://schemas.microsoft.com/office/powerpoint/2010/main" val="274508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ACC7-E366-E64A-A423-345A414DE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7A8E9-9147-0346-9288-BDFC60E27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BA4CA-211F-DC4F-B6E9-E6020A0575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0FE12-29BF-CD46-BB9A-364435B3321E}" type="datetime1">
              <a:rPr lang="en-ZA" smtClean="0"/>
              <a:t>2022/11/08</a:t>
            </a:fld>
            <a:endParaRPr lang="en-US" dirty="0"/>
          </a:p>
        </p:txBody>
      </p:sp>
      <p:sp>
        <p:nvSpPr>
          <p:cNvPr id="5" name="Footer Placeholder 4">
            <a:extLst>
              <a:ext uri="{FF2B5EF4-FFF2-40B4-BE49-F238E27FC236}">
                <a16:creationId xmlns:a16="http://schemas.microsoft.com/office/drawing/2014/main" id="{B8BB1258-652A-DD49-90A1-9A9A75C33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68B169-B593-2A45-A8D0-08117267C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5F498-006C-0F44-95F8-7B2E880DEF07}" type="slidenum">
              <a:rPr lang="en-US" smtClean="0"/>
              <a:t>‹#›</a:t>
            </a:fld>
            <a:endParaRPr lang="en-US" dirty="0"/>
          </a:p>
        </p:txBody>
      </p:sp>
    </p:spTree>
    <p:extLst>
      <p:ext uri="{BB962C8B-B14F-4D97-AF65-F5344CB8AC3E}">
        <p14:creationId xmlns:p14="http://schemas.microsoft.com/office/powerpoint/2010/main" val="4142874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ewn.co.za/2022/05/11/flood-damage-to-kzn-health-facilities-at-just-over-r200-million-says-mec#:~:text=The%20Health%20Department%20in%20the,is%20just%20above%20R200%20million." TargetMode="External"/><Relationship Id="rId7" Type="http://schemas.openxmlformats.org/officeDocument/2006/relationships/image" Target="../media/image4.jpg"/><Relationship Id="rId2" Type="http://schemas.openxmlformats.org/officeDocument/2006/relationships/hyperlink" Target="https://section27.org.za/2022/03/dorb-2022-submission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hyperlink" Target="https://www.agsa.co.za/Portals/0/Reports/Special%20Reports/RealTime/Flood%20relief%20SR%20-%20FINAL%20(print).pdf?ver=2022-08-31-100112-983"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resep.sun.ac.za/school-teacher-supply-and-demand-in-south-africa-in-2019-and-beyond/sample-post/" TargetMode="External"/><Relationship Id="rId7" Type="http://schemas.openxmlformats.org/officeDocument/2006/relationships/image" Target="../media/image4.jpg"/><Relationship Id="rId2" Type="http://schemas.openxmlformats.org/officeDocument/2006/relationships/hyperlink" Target="https://www.statssa.gov.za/publications/P0141/P0141August2022.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hyperlink" Target="http://section27.org.z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hyperlink" Target="http://www.treasury.gov.za/documents/mtbps/2022/speech/speech.pdf"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852-1861-6842-8ADC-03FF28F8899F}"/>
              </a:ext>
            </a:extLst>
          </p:cNvPr>
          <p:cNvSpPr>
            <a:spLocks noGrp="1"/>
          </p:cNvSpPr>
          <p:nvPr>
            <p:ph type="ctrTitle"/>
          </p:nvPr>
        </p:nvSpPr>
        <p:spPr>
          <a:xfrm>
            <a:off x="2643554" y="2765561"/>
            <a:ext cx="6893169" cy="1928885"/>
          </a:xfrm>
        </p:spPr>
        <p:txBody>
          <a:bodyPr>
            <a:noAutofit/>
          </a:bodyPr>
          <a:lstStyle/>
          <a:p>
            <a:r>
              <a:rPr lang="en-ZA" sz="3000" dirty="0">
                <a:solidFill>
                  <a:srgbClr val="000000"/>
                </a:solidFill>
                <a:effectLst/>
                <a:latin typeface="Arial" panose="020B0604020202020204" pitchFamily="34" charset="0"/>
                <a:ea typeface="Times New Roman" panose="02020603050405020304" pitchFamily="18" charset="0"/>
              </a:rPr>
              <a:t>SECTION27 SUBMISSION TO THE SELECT COMMITTEE ON APPROPRIATIONS ON THE DIVISION OF REVENUE AMENDMENT BILL [B 22—2022] </a:t>
            </a:r>
            <a:br>
              <a:rPr lang="en-ZA" sz="3000" dirty="0">
                <a:solidFill>
                  <a:srgbClr val="000000"/>
                </a:solidFill>
                <a:effectLst/>
                <a:latin typeface="Arial" panose="020B0604020202020204" pitchFamily="34" charset="0"/>
                <a:ea typeface="Times New Roman" panose="02020603050405020304" pitchFamily="18" charset="0"/>
              </a:rPr>
            </a:br>
            <a:endParaRPr lang="en-US" sz="3000" b="1" dirty="0"/>
          </a:p>
        </p:txBody>
      </p:sp>
      <p:sp>
        <p:nvSpPr>
          <p:cNvPr id="3" name="Subtitle 2">
            <a:extLst>
              <a:ext uri="{FF2B5EF4-FFF2-40B4-BE49-F238E27FC236}">
                <a16:creationId xmlns:a16="http://schemas.microsoft.com/office/drawing/2014/main" id="{1460179A-399D-1949-B656-71B6C1C38C93}"/>
              </a:ext>
            </a:extLst>
          </p:cNvPr>
          <p:cNvSpPr>
            <a:spLocks noGrp="1"/>
          </p:cNvSpPr>
          <p:nvPr>
            <p:ph type="subTitle" idx="1"/>
          </p:nvPr>
        </p:nvSpPr>
        <p:spPr>
          <a:xfrm>
            <a:off x="2643555" y="5010872"/>
            <a:ext cx="6893169" cy="561698"/>
          </a:xfrm>
        </p:spPr>
        <p:txBody>
          <a:bodyPr/>
          <a:lstStyle/>
          <a:p>
            <a:r>
              <a:rPr lang="en-US" dirty="0"/>
              <a:t>By Matshidiso Lencoasa</a:t>
            </a:r>
          </a:p>
        </p:txBody>
      </p:sp>
      <p:pic>
        <p:nvPicPr>
          <p:cNvPr id="5" name="Picture 4">
            <a:extLst>
              <a:ext uri="{FF2B5EF4-FFF2-40B4-BE49-F238E27FC236}">
                <a16:creationId xmlns:a16="http://schemas.microsoft.com/office/drawing/2014/main" id="{672F9EA2-5B91-654D-ACA7-8C2AB3995F31}"/>
              </a:ext>
            </a:extLst>
          </p:cNvPr>
          <p:cNvPicPr>
            <a:picLocks noChangeAspect="1"/>
          </p:cNvPicPr>
          <p:nvPr/>
        </p:nvPicPr>
        <p:blipFill>
          <a:blip r:embed="rId2"/>
          <a:stretch>
            <a:fillRect/>
          </a:stretch>
        </p:blipFill>
        <p:spPr>
          <a:xfrm>
            <a:off x="0" y="13586"/>
            <a:ext cx="2990362" cy="1729580"/>
          </a:xfrm>
          <a:prstGeom prst="rect">
            <a:avLst/>
          </a:prstGeom>
          <a:ln>
            <a:noFill/>
          </a:ln>
        </p:spPr>
      </p:pic>
      <p:cxnSp>
        <p:nvCxnSpPr>
          <p:cNvPr id="8" name="Straight Connector 7">
            <a:extLst>
              <a:ext uri="{FF2B5EF4-FFF2-40B4-BE49-F238E27FC236}">
                <a16:creationId xmlns:a16="http://schemas.microsoft.com/office/drawing/2014/main" id="{DBB5D5B0-1824-9648-9848-97BE798C8675}"/>
              </a:ext>
            </a:extLst>
          </p:cNvPr>
          <p:cNvCxnSpPr>
            <a:cxnSpLocks/>
          </p:cNvCxnSpPr>
          <p:nvPr/>
        </p:nvCxnSpPr>
        <p:spPr>
          <a:xfrm>
            <a:off x="705838" y="1643550"/>
            <a:ext cx="0" cy="521445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A181A4-29FA-2945-9C7E-E76A265976FF}"/>
              </a:ext>
            </a:extLst>
          </p:cNvPr>
          <p:cNvCxnSpPr>
            <a:cxnSpLocks/>
          </p:cNvCxnSpPr>
          <p:nvPr/>
        </p:nvCxnSpPr>
        <p:spPr>
          <a:xfrm flipH="1">
            <a:off x="2990361" y="786900"/>
            <a:ext cx="9201639"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
        <p:nvSpPr>
          <p:cNvPr id="13" name="Text Box 4">
            <a:extLst>
              <a:ext uri="{FF2B5EF4-FFF2-40B4-BE49-F238E27FC236}">
                <a16:creationId xmlns:a16="http://schemas.microsoft.com/office/drawing/2014/main" id="{5704ABE6-1A40-7948-B19B-7E13272D9D28}"/>
              </a:ext>
            </a:extLst>
          </p:cNvPr>
          <p:cNvSpPr txBox="1">
            <a:spLocks noChangeArrowheads="1"/>
          </p:cNvSpPr>
          <p:nvPr/>
        </p:nvSpPr>
        <p:spPr bwMode="auto">
          <a:xfrm>
            <a:off x="3084146" y="782774"/>
            <a:ext cx="9014068" cy="322811"/>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20000"/>
              </a:lnSpc>
              <a:spcAft>
                <a:spcPts val="0"/>
              </a:spcAft>
            </a:pPr>
            <a:r>
              <a:rPr lang="en-US" sz="900" dirty="0">
                <a:solidFill>
                  <a:srgbClr val="333333"/>
                </a:solidFill>
                <a:effectLst/>
                <a:latin typeface="Arial Narrow" panose="020B0604020202020204" pitchFamily="34" charset="0"/>
                <a:ea typeface="Times New Roman" panose="02020603050405020304" pitchFamily="18" charset="0"/>
                <a:cs typeface="NewsGoth Cn BT"/>
              </a:rPr>
              <a:t>1</a:t>
            </a:r>
            <a:r>
              <a:rPr lang="en-US" sz="900" baseline="30000" dirty="0">
                <a:solidFill>
                  <a:srgbClr val="333333"/>
                </a:solidFill>
                <a:effectLst/>
                <a:latin typeface="Arial Narrow" panose="020B0604020202020204" pitchFamily="34" charset="0"/>
                <a:ea typeface="Times New Roman" panose="02020603050405020304" pitchFamily="18" charset="0"/>
                <a:cs typeface="NewsGoth Cn BT"/>
              </a:rPr>
              <a:t>st</a:t>
            </a:r>
            <a:r>
              <a:rPr lang="en-US" sz="900" dirty="0">
                <a:solidFill>
                  <a:srgbClr val="333333"/>
                </a:solidFill>
                <a:effectLst/>
                <a:latin typeface="Arial Narrow" panose="020B0604020202020204" pitchFamily="34" charset="0"/>
                <a:ea typeface="Times New Roman" panose="02020603050405020304" pitchFamily="18" charset="0"/>
                <a:cs typeface="NewsGoth Cn BT"/>
              </a:rPr>
              <a:t> floor, South Point Corner, 87 De Korte Street, Braamfontein, 2001. PO Box 32361, Braamfontein, 2017. T +27 (0)11 356 4100 f +27 (0)11 339 4311 info@section27.org.za</a:t>
            </a:r>
            <a:r>
              <a:rPr lang="en-US" sz="800" dirty="0">
                <a:solidFill>
                  <a:srgbClr val="333333"/>
                </a:solidFill>
                <a:effectLst/>
                <a:latin typeface="Arial Narrow" panose="020B0604020202020204" pitchFamily="34" charset="0"/>
                <a:ea typeface="Times New Roman" panose="02020603050405020304" pitchFamily="18" charset="0"/>
                <a:cs typeface="NewsGoth Cn BT"/>
              </a:rPr>
              <a:t> </a:t>
            </a:r>
            <a:r>
              <a:rPr lang="en-US" sz="800" b="1" dirty="0">
                <a:solidFill>
                  <a:srgbClr val="333333"/>
                </a:solidFill>
                <a:effectLst/>
                <a:latin typeface="Arial Narrow" panose="020B0604020202020204" pitchFamily="34" charset="0"/>
                <a:ea typeface="Times New Roman" panose="02020603050405020304" pitchFamily="18" charset="0"/>
                <a:cs typeface="NewsGoth Cn BT"/>
              </a:rPr>
              <a:t>www.section27.org.za</a:t>
            </a:r>
            <a:endParaRPr lang="en-ZA" sz="14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0"/>
              </a:spcAft>
            </a:pPr>
            <a:r>
              <a:rPr lang="en-US" sz="700" dirty="0">
                <a:solidFill>
                  <a:srgbClr val="333333"/>
                </a:solidFill>
                <a:effectLst/>
                <a:latin typeface="Arial Narrow" panose="020B0604020202020204" pitchFamily="34" charset="0"/>
                <a:ea typeface="Times New Roman" panose="02020603050405020304" pitchFamily="18" charset="0"/>
                <a:cs typeface="NewsGoth Cn BT"/>
              </a:rPr>
              <a:t> </a:t>
            </a:r>
            <a:endParaRPr lang="en-ZA" sz="12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0"/>
              </a:spcAft>
            </a:pPr>
            <a:r>
              <a:rPr lang="en-US" sz="700" b="1" dirty="0">
                <a:solidFill>
                  <a:srgbClr val="333333"/>
                </a:solidFill>
                <a:effectLst/>
                <a:latin typeface="Arial Narrow" panose="020B0604020202020204" pitchFamily="34" charset="0"/>
                <a:ea typeface="Times New Roman" panose="02020603050405020304" pitchFamily="18" charset="0"/>
                <a:cs typeface="NewsGoth Cn BT"/>
              </a:rPr>
              <a:t> </a:t>
            </a:r>
            <a:endParaRPr lang="en-ZA" sz="1200" dirty="0">
              <a:solidFill>
                <a:srgbClr val="000000"/>
              </a:solidFill>
              <a:effectLst/>
              <a:latin typeface="Times New Roman" panose="02020603050405020304" pitchFamily="18" charset="0"/>
              <a:ea typeface="Times New Roman" panose="02020603050405020304" pitchFamily="18" charset="0"/>
            </a:endParaRPr>
          </a:p>
          <a:p>
            <a:pPr>
              <a:spcAft>
                <a:spcPts val="0"/>
              </a:spcAft>
            </a:pPr>
            <a:r>
              <a:rPr lang="en-ZA" sz="1200" dirty="0">
                <a:effectLst/>
                <a:latin typeface="Times New Roman" panose="02020603050405020304" pitchFamily="18" charset="0"/>
                <a:ea typeface="Times New Roman" panose="02020603050405020304" pitchFamily="18" charset="0"/>
              </a:rPr>
              <a:t> </a:t>
            </a:r>
          </a:p>
        </p:txBody>
      </p:sp>
      <p:sp>
        <p:nvSpPr>
          <p:cNvPr id="14" name="Text Box 5">
            <a:extLst>
              <a:ext uri="{FF2B5EF4-FFF2-40B4-BE49-F238E27FC236}">
                <a16:creationId xmlns:a16="http://schemas.microsoft.com/office/drawing/2014/main" id="{523A5A84-0BEA-B341-B255-F5305F0E08B6}"/>
              </a:ext>
            </a:extLst>
          </p:cNvPr>
          <p:cNvSpPr txBox="1">
            <a:spLocks noChangeArrowheads="1"/>
          </p:cNvSpPr>
          <p:nvPr/>
        </p:nvSpPr>
        <p:spPr bwMode="auto">
          <a:xfrm>
            <a:off x="3099877" y="304694"/>
            <a:ext cx="9014072" cy="422827"/>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20000"/>
              </a:lnSpc>
              <a:spcAft>
                <a:spcPts val="225"/>
              </a:spcAft>
            </a:pPr>
            <a:r>
              <a:rPr lang="en-US" sz="1000" dirty="0">
                <a:solidFill>
                  <a:srgbClr val="333333"/>
                </a:solidFill>
                <a:effectLst/>
                <a:latin typeface="Arial Narrow" panose="020B0604020202020204" pitchFamily="34" charset="0"/>
                <a:ea typeface="Times New Roman" panose="02020603050405020304" pitchFamily="18" charset="0"/>
                <a:cs typeface="NewsGoth Cn BT"/>
              </a:rPr>
              <a:t>Income Tax Exemption Reference Number: PBO 930022549. Nonprofit Organisation Registration Number: 055-382-NPO SECTION27, Non-Profit Company (2006/021659/08).</a:t>
            </a:r>
            <a:endParaRPr lang="en-ZA" sz="1600" dirty="0">
              <a:solidFill>
                <a:srgbClr val="000000"/>
              </a:solidFill>
              <a:effectLst/>
              <a:latin typeface="Times New Roman" panose="02020603050405020304" pitchFamily="18" charset="0"/>
              <a:ea typeface="Times New Roman" panose="02020603050405020304" pitchFamily="18" charset="0"/>
            </a:endParaRPr>
          </a:p>
          <a:p>
            <a:pPr algn="r">
              <a:lnSpc>
                <a:spcPct val="120000"/>
              </a:lnSpc>
              <a:spcAft>
                <a:spcPts val="225"/>
              </a:spcAft>
            </a:pPr>
            <a:r>
              <a:rPr lang="en-US" sz="800" dirty="0">
                <a:solidFill>
                  <a:srgbClr val="333333"/>
                </a:solidFill>
                <a:effectLst/>
                <a:latin typeface="Arial Narrow" panose="020B0604020202020204" pitchFamily="34" charset="0"/>
                <a:ea typeface="Times New Roman" panose="02020603050405020304" pitchFamily="18" charset="0"/>
                <a:cs typeface="NewsGoth Cn BT"/>
              </a:rPr>
              <a:t>Board of Directors: Ms AL Brown (Acting Chairperson) Dr B Brink (Treasurer), Ms U Rugege (Executive Director), Ms N Seme, Mr N Spaull, Mr B Botha, Ms E Kelly, Justice J Froneman, Dr A Skelton, Ms S Kalla.</a:t>
            </a:r>
            <a:endParaRPr lang="en-ZA" sz="1600" dirty="0">
              <a:effectLst/>
              <a:latin typeface="Times New Roman" panose="02020603050405020304" pitchFamily="18" charset="0"/>
              <a:ea typeface="Times New Roman" panose="02020603050405020304" pitchFamily="18" charset="0"/>
            </a:endParaRPr>
          </a:p>
        </p:txBody>
      </p:sp>
      <p:pic>
        <p:nvPicPr>
          <p:cNvPr id="23" name="Picture 22">
            <a:extLst>
              <a:ext uri="{FF2B5EF4-FFF2-40B4-BE49-F238E27FC236}">
                <a16:creationId xmlns:a16="http://schemas.microsoft.com/office/drawing/2014/main" id="{7338F1FE-5410-504B-AB5C-F288AFD3A707}"/>
              </a:ext>
            </a:extLst>
          </p:cNvPr>
          <p:cNvPicPr>
            <a:picLocks noChangeAspect="1"/>
          </p:cNvPicPr>
          <p:nvPr/>
        </p:nvPicPr>
        <p:blipFill rotWithShape="1">
          <a:blip r:embed="rId3">
            <a:duotone>
              <a:prstClr val="black"/>
              <a:schemeClr val="accent3">
                <a:tint val="45000"/>
                <a:satMod val="400000"/>
              </a:schemeClr>
            </a:duotone>
          </a:blip>
          <a:srcRect l="23634" r="9805"/>
          <a:stretch/>
        </p:blipFill>
        <p:spPr>
          <a:xfrm>
            <a:off x="11035426" y="5693690"/>
            <a:ext cx="1078523" cy="1078524"/>
          </a:xfrm>
          <a:prstGeom prst="rect">
            <a:avLst/>
          </a:prstGeom>
          <a:ln w="9525">
            <a:solidFill>
              <a:srgbClr val="D1222A"/>
            </a:solidFill>
          </a:ln>
        </p:spPr>
      </p:pic>
      <p:pic>
        <p:nvPicPr>
          <p:cNvPr id="25" name="Picture 24">
            <a:extLst>
              <a:ext uri="{FF2B5EF4-FFF2-40B4-BE49-F238E27FC236}">
                <a16:creationId xmlns:a16="http://schemas.microsoft.com/office/drawing/2014/main" id="{D7E9CAA4-5F65-E944-8B41-EC58F14EC59B}"/>
              </a:ext>
            </a:extLst>
          </p:cNvPr>
          <p:cNvPicPr>
            <a:picLocks/>
          </p:cNvPicPr>
          <p:nvPr/>
        </p:nvPicPr>
        <p:blipFill rotWithShape="1">
          <a:blip r:embed="rId4">
            <a:duotone>
              <a:prstClr val="black"/>
              <a:schemeClr val="accent3">
                <a:tint val="45000"/>
                <a:satMod val="400000"/>
              </a:schemeClr>
            </a:duotone>
          </a:blip>
          <a:srcRect l="17861" t="19831" r="46101" b="4727"/>
          <a:stretch/>
        </p:blipFill>
        <p:spPr>
          <a:xfrm>
            <a:off x="9833208" y="5693690"/>
            <a:ext cx="1080000" cy="1078280"/>
          </a:xfrm>
          <a:prstGeom prst="rect">
            <a:avLst/>
          </a:prstGeom>
          <a:ln w="9525">
            <a:solidFill>
              <a:srgbClr val="D1222A"/>
            </a:solidFill>
          </a:ln>
        </p:spPr>
      </p:pic>
      <p:pic>
        <p:nvPicPr>
          <p:cNvPr id="27" name="Picture 26">
            <a:extLst>
              <a:ext uri="{FF2B5EF4-FFF2-40B4-BE49-F238E27FC236}">
                <a16:creationId xmlns:a16="http://schemas.microsoft.com/office/drawing/2014/main" id="{D701E1A0-C4BA-A740-96D7-750B0AD3FD19}"/>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1035426" y="3303664"/>
            <a:ext cx="1080000" cy="1080000"/>
          </a:xfrm>
          <a:prstGeom prst="rect">
            <a:avLst/>
          </a:prstGeom>
          <a:ln w="9525">
            <a:solidFill>
              <a:srgbClr val="D1222A"/>
            </a:solidFill>
          </a:ln>
        </p:spPr>
      </p:pic>
      <p:pic>
        <p:nvPicPr>
          <p:cNvPr id="29" name="Picture 28">
            <a:extLst>
              <a:ext uri="{FF2B5EF4-FFF2-40B4-BE49-F238E27FC236}">
                <a16:creationId xmlns:a16="http://schemas.microsoft.com/office/drawing/2014/main" id="{58215C63-A9B0-C246-963B-81308953D6E1}"/>
              </a:ext>
            </a:extLst>
          </p:cNvPr>
          <p:cNvPicPr>
            <a:picLocks noChangeAspect="1"/>
          </p:cNvPicPr>
          <p:nvPr/>
        </p:nvPicPr>
        <p:blipFill rotWithShape="1">
          <a:blip r:embed="rId6">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9834685" y="4498677"/>
            <a:ext cx="1078523" cy="1078523"/>
          </a:xfrm>
          <a:prstGeom prst="rect">
            <a:avLst/>
          </a:prstGeom>
          <a:ln w="9525">
            <a:solidFill>
              <a:srgbClr val="D1222A"/>
            </a:solidFill>
          </a:ln>
        </p:spPr>
      </p:pic>
      <p:pic>
        <p:nvPicPr>
          <p:cNvPr id="31" name="Picture 30">
            <a:extLst>
              <a:ext uri="{FF2B5EF4-FFF2-40B4-BE49-F238E27FC236}">
                <a16:creationId xmlns:a16="http://schemas.microsoft.com/office/drawing/2014/main" id="{B0D1C04B-36D2-8441-8250-60BCFBF54E7B}"/>
              </a:ext>
            </a:extLst>
          </p:cNvPr>
          <p:cNvPicPr>
            <a:picLocks/>
          </p:cNvPicPr>
          <p:nvPr/>
        </p:nvPicPr>
        <p:blipFill rotWithShape="1">
          <a:blip r:embed="rId7">
            <a:duotone>
              <a:prstClr val="black"/>
              <a:schemeClr val="accent3">
                <a:tint val="45000"/>
                <a:satMod val="400000"/>
              </a:schemeClr>
            </a:duotone>
          </a:blip>
          <a:srcRect l="9692" r="34986"/>
          <a:stretch/>
        </p:blipFill>
        <p:spPr>
          <a:xfrm>
            <a:off x="11035426" y="4498677"/>
            <a:ext cx="1078523" cy="1080000"/>
          </a:xfrm>
          <a:prstGeom prst="rect">
            <a:avLst/>
          </a:prstGeom>
          <a:ln w="9525">
            <a:solidFill>
              <a:srgbClr val="D1222A"/>
            </a:solidFill>
          </a:ln>
        </p:spPr>
      </p:pic>
      <p:pic>
        <p:nvPicPr>
          <p:cNvPr id="33" name="Picture 32">
            <a:extLst>
              <a:ext uri="{FF2B5EF4-FFF2-40B4-BE49-F238E27FC236}">
                <a16:creationId xmlns:a16="http://schemas.microsoft.com/office/drawing/2014/main" id="{6F410BF1-724C-354D-B042-F8DD3F7AE039}"/>
              </a:ext>
            </a:extLst>
          </p:cNvPr>
          <p:cNvPicPr>
            <a:picLocks/>
          </p:cNvPicPr>
          <p:nvPr/>
        </p:nvPicPr>
        <p:blipFill rotWithShape="1">
          <a:blip r:embed="rId8">
            <a:duotone>
              <a:prstClr val="black"/>
              <a:schemeClr val="accent3">
                <a:tint val="45000"/>
                <a:satMod val="400000"/>
              </a:schemeClr>
            </a:duotone>
          </a:blip>
          <a:srcRect l="12977" t="-1" r="12411" b="-1"/>
          <a:stretch/>
        </p:blipFill>
        <p:spPr>
          <a:xfrm>
            <a:off x="8630990" y="5693690"/>
            <a:ext cx="1080000" cy="1078523"/>
          </a:xfrm>
          <a:prstGeom prst="rect">
            <a:avLst/>
          </a:prstGeom>
          <a:ln w="9525">
            <a:solidFill>
              <a:srgbClr val="D1222A"/>
            </a:solidFill>
          </a:ln>
        </p:spPr>
      </p:pic>
    </p:spTree>
    <p:extLst>
      <p:ext uri="{BB962C8B-B14F-4D97-AF65-F5344CB8AC3E}">
        <p14:creationId xmlns:p14="http://schemas.microsoft.com/office/powerpoint/2010/main" val="147400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Health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620614"/>
            <a:ext cx="9785838" cy="4165081"/>
          </a:xfrm>
        </p:spPr>
        <p:txBody>
          <a:bodyPr>
            <a:noAutofit/>
          </a:bodyPr>
          <a:lstStyle/>
          <a:p>
            <a:pPr marL="0" indent="0" rtl="0">
              <a:spcBef>
                <a:spcPts val="0"/>
              </a:spcBef>
              <a:spcAft>
                <a:spcPts val="0"/>
              </a:spcAft>
              <a:buNone/>
            </a:pPr>
            <a:r>
              <a:rPr lang="en-ZA" b="0" i="1" u="none" strike="noStrike" dirty="0">
                <a:solidFill>
                  <a:srgbClr val="434343"/>
                </a:solidFill>
                <a:effectLst/>
                <a:latin typeface="Arial" panose="020B0604020202020204" pitchFamily="34" charset="0"/>
              </a:rPr>
              <a:t>Health Facility Revitalisation Grant</a:t>
            </a:r>
          </a:p>
          <a:p>
            <a:pPr marL="0" indent="0" rtl="0">
              <a:spcBef>
                <a:spcPts val="0"/>
              </a:spcBef>
              <a:spcAft>
                <a:spcPts val="0"/>
              </a:spcAft>
              <a:buNone/>
            </a:pPr>
            <a:endParaRPr lang="en-ZA" sz="1400" i="1" dirty="0">
              <a:solidFill>
                <a:srgbClr val="434343"/>
              </a:solidFill>
              <a:latin typeface="Arial" panose="020B0604020202020204" pitchFamily="34" charset="0"/>
            </a:endParaRPr>
          </a:p>
          <a:p>
            <a:pPr>
              <a:spcBef>
                <a:spcPts val="0"/>
              </a:spcBef>
            </a:pPr>
            <a:r>
              <a:rPr lang="en-US" sz="2400" b="0" i="0" u="none" strike="noStrike" dirty="0">
                <a:solidFill>
                  <a:srgbClr val="000000"/>
                </a:solidFill>
                <a:effectLst/>
                <a:latin typeface="Arial" panose="020B0604020202020204" pitchFamily="34" charset="0"/>
              </a:rPr>
              <a:t>Earlier this year, SECTION27 made </a:t>
            </a:r>
            <a:r>
              <a:rPr lang="en-US" sz="2400" b="0" i="0" u="sng" strike="noStrike" dirty="0">
                <a:solidFill>
                  <a:srgbClr val="1155CC"/>
                </a:solidFill>
                <a:effectLst/>
                <a:latin typeface="Arial" panose="020B0604020202020204" pitchFamily="34" charset="0"/>
                <a:hlinkClick r:id="rId2"/>
              </a:rPr>
              <a:t>submissions </a:t>
            </a:r>
            <a:r>
              <a:rPr lang="en-US" sz="2400" b="0" i="0" u="none" strike="noStrike" dirty="0">
                <a:solidFill>
                  <a:srgbClr val="000000"/>
                </a:solidFill>
                <a:effectLst/>
                <a:latin typeface="Arial" panose="020B0604020202020204" pitchFamily="34" charset="0"/>
              </a:rPr>
              <a:t>that the DoRB had proposed painful cuts to this grant allocation in seven of nine provinces and that those increases were below inflation.</a:t>
            </a:r>
            <a:endParaRPr lang="en-ZA" sz="2400" i="1" dirty="0">
              <a:solidFill>
                <a:srgbClr val="434343"/>
              </a:solidFill>
              <a:latin typeface="Arial" panose="020B0604020202020204" pitchFamily="34" charset="0"/>
            </a:endParaRPr>
          </a:p>
          <a:p>
            <a:pPr>
              <a:spcBef>
                <a:spcPts val="0"/>
              </a:spcBef>
            </a:pPr>
            <a:r>
              <a:rPr lang="en-US" sz="2400" b="0" i="0" u="none" strike="noStrike" dirty="0">
                <a:solidFill>
                  <a:srgbClr val="000000"/>
                </a:solidFill>
                <a:effectLst/>
                <a:latin typeface="Arial" panose="020B0604020202020204" pitchFamily="34" charset="0"/>
              </a:rPr>
              <a:t>Unfortunately, the Division of Revenue Amendment Bill proposes no upward adjustments to this grant to remedy this.</a:t>
            </a:r>
          </a:p>
          <a:p>
            <a:pPr>
              <a:spcBef>
                <a:spcPts val="0"/>
              </a:spcBef>
            </a:pPr>
            <a:r>
              <a:rPr lang="en-US" sz="2400" b="0" i="0" u="none" strike="noStrike" dirty="0">
                <a:solidFill>
                  <a:srgbClr val="000000"/>
                </a:solidFill>
                <a:effectLst/>
                <a:latin typeface="Arial" panose="020B0604020202020204" pitchFamily="34" charset="0"/>
              </a:rPr>
              <a:t>In KZN, around </a:t>
            </a:r>
            <a:r>
              <a:rPr lang="en-US" sz="2400" b="0" i="0" u="sng" strike="noStrike" dirty="0">
                <a:solidFill>
                  <a:srgbClr val="1155CC"/>
                </a:solidFill>
                <a:effectLst/>
                <a:latin typeface="Arial" panose="020B0604020202020204" pitchFamily="34" charset="0"/>
                <a:hlinkClick r:id="rId3"/>
              </a:rPr>
              <a:t>85 health facilities</a:t>
            </a:r>
            <a:r>
              <a:rPr lang="en-US" sz="2400" b="0" i="0" u="none" strike="noStrike" dirty="0">
                <a:solidFill>
                  <a:srgbClr val="000000"/>
                </a:solidFill>
                <a:effectLst/>
                <a:latin typeface="Arial" panose="020B0604020202020204" pitchFamily="34" charset="0"/>
              </a:rPr>
              <a:t> were destroyed by the flood and the KZN DoH received no additional funds from Treasury and were </a:t>
            </a:r>
            <a:r>
              <a:rPr lang="en-US" sz="2400" b="0" i="0" u="sng" strike="noStrike" dirty="0">
                <a:solidFill>
                  <a:srgbClr val="1155CC"/>
                </a:solidFill>
                <a:effectLst/>
                <a:latin typeface="Arial" panose="020B0604020202020204" pitchFamily="34" charset="0"/>
                <a:hlinkClick r:id="rId3"/>
              </a:rPr>
              <a:t>forced to re-prioritise an estimated R200 million</a:t>
            </a:r>
            <a:r>
              <a:rPr lang="en-US" sz="2400" b="0" i="0" u="none" strike="noStrike" dirty="0">
                <a:solidFill>
                  <a:srgbClr val="000000"/>
                </a:solidFill>
                <a:effectLst/>
                <a:latin typeface="Arial" panose="020B0604020202020204" pitchFamily="34" charset="0"/>
              </a:rPr>
              <a:t> of its funds intended for other health priorities.</a:t>
            </a:r>
          </a:p>
          <a:p>
            <a:pPr rtl="0">
              <a:spcBef>
                <a:spcPts val="0"/>
              </a:spcBef>
              <a:spcAft>
                <a:spcPts val="0"/>
              </a:spcAft>
            </a:pPr>
            <a:r>
              <a:rPr lang="en-US" sz="2400" dirty="0">
                <a:solidFill>
                  <a:srgbClr val="000000"/>
                </a:solidFill>
                <a:latin typeface="Arial" panose="020B0604020202020204" pitchFamily="34" charset="0"/>
              </a:rPr>
              <a:t>N</a:t>
            </a:r>
            <a:r>
              <a:rPr lang="en-US" sz="2400" b="0" i="0" u="none" strike="noStrike" dirty="0">
                <a:solidFill>
                  <a:srgbClr val="000000"/>
                </a:solidFill>
                <a:effectLst/>
                <a:latin typeface="Arial" panose="020B0604020202020204" pitchFamily="34" charset="0"/>
              </a:rPr>
              <a:t>either the MTBPS nor the Division of Revenue Amendment Bill recognises this damage with the Health Facility Revitalisation Grant receiving no adjustment to its funding. </a:t>
            </a:r>
            <a:br>
              <a:rPr lang="en-US" sz="2600" dirty="0"/>
            </a:br>
            <a:endParaRPr lang="en-US" sz="26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4">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5">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6">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7">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8">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9"/>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7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Health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620614"/>
            <a:ext cx="9785838" cy="4165081"/>
          </a:xfrm>
        </p:spPr>
        <p:txBody>
          <a:bodyPr>
            <a:noAutofit/>
          </a:bodyPr>
          <a:lstStyle/>
          <a:p>
            <a:pPr marL="0" indent="0" rtl="0">
              <a:spcBef>
                <a:spcPts val="0"/>
              </a:spcBef>
              <a:spcAft>
                <a:spcPts val="0"/>
              </a:spcAft>
              <a:buNone/>
            </a:pPr>
            <a:r>
              <a:rPr lang="en-ZA" b="0" i="1" u="none" strike="noStrike" dirty="0">
                <a:solidFill>
                  <a:srgbClr val="434343"/>
                </a:solidFill>
                <a:effectLst/>
                <a:latin typeface="Arial" panose="020B0604020202020204" pitchFamily="34" charset="0"/>
              </a:rPr>
              <a:t>Health Facility Revitalisation Grant</a:t>
            </a:r>
          </a:p>
          <a:p>
            <a:pPr marL="0" indent="0" rtl="0">
              <a:spcBef>
                <a:spcPts val="0"/>
              </a:spcBef>
              <a:spcAft>
                <a:spcPts val="0"/>
              </a:spcAft>
              <a:buNone/>
            </a:pPr>
            <a:endParaRPr lang="en-ZA" sz="1400" i="1" dirty="0">
              <a:solidFill>
                <a:srgbClr val="434343"/>
              </a:solidFill>
              <a:latin typeface="Arial" panose="020B0604020202020204" pitchFamily="34" charset="0"/>
            </a:endParaRPr>
          </a:p>
          <a:p>
            <a:pPr>
              <a:spcBef>
                <a:spcPts val="0"/>
              </a:spcBef>
            </a:pPr>
            <a:r>
              <a:rPr lang="en-US" sz="2500" b="0" i="0" u="none" strike="noStrike" dirty="0">
                <a:solidFill>
                  <a:srgbClr val="000000"/>
                </a:solidFill>
                <a:effectLst/>
                <a:latin typeface="Arial" panose="020B0604020202020204" pitchFamily="34" charset="0"/>
              </a:rPr>
              <a:t>Recommendation: either ring-fenced relief granted to ensure that health facilities affected by floods can be repaired or the Healthcare Facility Revitalisation grant should be adjusted upwards to account for impact of extreme weather events in KZN and the Eastern Cape.</a:t>
            </a:r>
            <a:br>
              <a:rPr lang="en-US" sz="2500" b="0" dirty="0">
                <a:effectLst/>
              </a:rPr>
            </a:br>
            <a:br>
              <a:rPr lang="en-US" sz="1400" dirty="0"/>
            </a:br>
            <a:endParaRPr lang="en-US" sz="14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6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Health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19193" y="1371292"/>
            <a:ext cx="9785838" cy="4295135"/>
          </a:xfrm>
        </p:spPr>
        <p:txBody>
          <a:bodyPr>
            <a:noAutofit/>
          </a:bodyPr>
          <a:lstStyle/>
          <a:p>
            <a:pPr marL="0" indent="0">
              <a:spcBef>
                <a:spcPts val="0"/>
              </a:spcBef>
              <a:buNone/>
            </a:pPr>
            <a:r>
              <a:rPr lang="en-US" i="1" dirty="0">
                <a:solidFill>
                  <a:srgbClr val="434343"/>
                </a:solidFill>
                <a:latin typeface="Arial" panose="020B0604020202020204" pitchFamily="34" charset="0"/>
              </a:rPr>
              <a:t>District Health Programmes Grant: HIV and TB</a:t>
            </a:r>
          </a:p>
          <a:p>
            <a:pPr marL="0" indent="0">
              <a:spcBef>
                <a:spcPts val="0"/>
              </a:spcBef>
              <a:buNone/>
            </a:pPr>
            <a:endParaRPr lang="en-US" sz="1400" dirty="0"/>
          </a:p>
          <a:p>
            <a:pPr>
              <a:spcBef>
                <a:spcPts val="0"/>
              </a:spcBef>
            </a:pPr>
            <a:r>
              <a:rPr lang="en-US" sz="2500" b="0" i="0" u="none" strike="noStrike" dirty="0">
                <a:solidFill>
                  <a:srgbClr val="000000"/>
                </a:solidFill>
                <a:effectLst/>
                <a:latin typeface="Arial" panose="020B0604020202020204" pitchFamily="34" charset="0"/>
              </a:rPr>
              <a:t>We welcome the MTBPS focus on addressing </a:t>
            </a:r>
            <a:r>
              <a:rPr lang="en-US" sz="2500" dirty="0">
                <a:solidFill>
                  <a:srgbClr val="000000"/>
                </a:solidFill>
                <a:latin typeface="Arial" panose="020B0604020202020204" pitchFamily="34" charset="0"/>
              </a:rPr>
              <a:t>pandemic induced backlogs.</a:t>
            </a:r>
            <a:endParaRPr lang="en-US" sz="2500" b="0" i="0" u="none" strike="noStrike" dirty="0">
              <a:solidFill>
                <a:srgbClr val="000000"/>
              </a:solidFill>
              <a:effectLst/>
              <a:latin typeface="Arial" panose="020B0604020202020204" pitchFamily="34" charset="0"/>
            </a:endParaRPr>
          </a:p>
          <a:p>
            <a:pPr>
              <a:spcBef>
                <a:spcPts val="0"/>
              </a:spcBef>
            </a:pPr>
            <a:r>
              <a:rPr lang="en-US" sz="2500" b="0" i="0" u="none" strike="noStrike" dirty="0">
                <a:solidFill>
                  <a:srgbClr val="000000"/>
                </a:solidFill>
                <a:effectLst/>
                <a:latin typeface="Arial" panose="020B0604020202020204" pitchFamily="34" charset="0"/>
              </a:rPr>
              <a:t>Not reflected in the adjustments: in the 2022/23 budget, the HIV, TB and STI component shows an average annual decline of 3,4% in the MTEF.</a:t>
            </a:r>
          </a:p>
          <a:p>
            <a:pPr>
              <a:spcBef>
                <a:spcPts val="0"/>
              </a:spcBef>
            </a:pPr>
            <a:r>
              <a:rPr lang="en-US" sz="2500" b="0" i="0" u="none" strike="noStrike" dirty="0">
                <a:solidFill>
                  <a:srgbClr val="000000"/>
                </a:solidFill>
                <a:effectLst/>
                <a:latin typeface="Arial" panose="020B0604020202020204" pitchFamily="34" charset="0"/>
              </a:rPr>
              <a:t>No adjustment to the HIV, AIDS and STI sub-programme’s allocation.</a:t>
            </a:r>
          </a:p>
          <a:p>
            <a:pPr>
              <a:spcBef>
                <a:spcPts val="0"/>
              </a:spcBef>
            </a:pPr>
            <a:r>
              <a:rPr lang="en-US" sz="2500" dirty="0">
                <a:solidFill>
                  <a:srgbClr val="000000"/>
                </a:solidFill>
                <a:latin typeface="Arial" panose="020B0604020202020204" pitchFamily="34" charset="0"/>
              </a:rPr>
              <a:t>G</a:t>
            </a:r>
            <a:r>
              <a:rPr lang="en-US" sz="2500" b="0" i="0" u="none" strike="noStrike" dirty="0">
                <a:solidFill>
                  <a:srgbClr val="000000"/>
                </a:solidFill>
                <a:effectLst/>
                <a:latin typeface="Arial" panose="020B0604020202020204" pitchFamily="34" charset="0"/>
              </a:rPr>
              <a:t>oal set in the Budget Review in February 2022 of retaining 5.7m patients on antiretroviral therapy (ART) by the end of 2022/23.</a:t>
            </a:r>
          </a:p>
          <a:p>
            <a:pPr>
              <a:spcBef>
                <a:spcPts val="0"/>
              </a:spcBef>
            </a:pPr>
            <a:r>
              <a:rPr lang="en-US" sz="2500" dirty="0">
                <a:solidFill>
                  <a:srgbClr val="000000"/>
                </a:solidFill>
                <a:latin typeface="Arial" panose="020B0604020202020204" pitchFamily="34" charset="0"/>
              </a:rPr>
              <a:t>I</a:t>
            </a:r>
            <a:r>
              <a:rPr lang="en-US" sz="2500" b="0" i="0" u="none" strike="noStrike" dirty="0">
                <a:solidFill>
                  <a:srgbClr val="000000"/>
                </a:solidFill>
                <a:effectLst/>
                <a:latin typeface="Arial" panose="020B0604020202020204" pitchFamily="34" charset="0"/>
              </a:rPr>
              <a:t>nstead of adjusting the allocation, the MTBPS adjusts the goal to 5.5m.</a:t>
            </a:r>
            <a:br>
              <a:rPr lang="en-US" sz="2500" dirty="0"/>
            </a:br>
            <a:endParaRPr lang="en-US" sz="25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2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Health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19193" y="1181652"/>
            <a:ext cx="9785838" cy="4165081"/>
          </a:xfrm>
        </p:spPr>
        <p:txBody>
          <a:bodyPr>
            <a:noAutofit/>
          </a:bodyPr>
          <a:lstStyle/>
          <a:p>
            <a:pPr marL="0" indent="0">
              <a:spcBef>
                <a:spcPts val="0"/>
              </a:spcBef>
              <a:buNone/>
            </a:pPr>
            <a:r>
              <a:rPr lang="en-US" i="1" dirty="0">
                <a:solidFill>
                  <a:srgbClr val="434343"/>
                </a:solidFill>
                <a:latin typeface="Arial" panose="020B0604020202020204" pitchFamily="34" charset="0"/>
              </a:rPr>
              <a:t>District Health Programmes Grant: HIV and TB</a:t>
            </a:r>
            <a:endParaRPr lang="en-US" dirty="0"/>
          </a:p>
          <a:p>
            <a:pPr rtl="0">
              <a:spcBef>
                <a:spcPts val="1200"/>
              </a:spcBef>
              <a:spcAft>
                <a:spcPts val="1200"/>
              </a:spcAft>
            </a:pPr>
            <a:r>
              <a:rPr lang="en-US" sz="2400" dirty="0">
                <a:solidFill>
                  <a:srgbClr val="000000"/>
                </a:solidFill>
                <a:latin typeface="Arial" panose="020B0604020202020204" pitchFamily="34" charset="0"/>
              </a:rPr>
              <a:t>Recommendation: call for upwards adjustments to the District Health Programmes Grant to equip the provinces to achieve HIV/AIDS and TB targets and protect the right to healthcare for people in the country affected by this.</a:t>
            </a:r>
            <a:br>
              <a:rPr lang="en-US" sz="1050" dirty="0"/>
            </a:br>
            <a:br>
              <a:rPr lang="en-US" sz="1400" dirty="0"/>
            </a:br>
            <a:endParaRPr lang="en-US" sz="14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3">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4">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5">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6">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7">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8"/>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88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Health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620614"/>
            <a:ext cx="9785838" cy="4165081"/>
          </a:xfrm>
        </p:spPr>
        <p:txBody>
          <a:bodyPr>
            <a:noAutofit/>
          </a:bodyPr>
          <a:lstStyle/>
          <a:p>
            <a:pPr marL="0" indent="0">
              <a:spcBef>
                <a:spcPts val="0"/>
              </a:spcBef>
              <a:buNone/>
            </a:pPr>
            <a:r>
              <a:rPr lang="en-US" i="1" dirty="0">
                <a:solidFill>
                  <a:srgbClr val="434343"/>
                </a:solidFill>
                <a:latin typeface="Arial" panose="020B0604020202020204" pitchFamily="34" charset="0"/>
              </a:rPr>
              <a:t>District Health Programmes Grant: Oncology</a:t>
            </a:r>
            <a:endParaRPr lang="en-US" dirty="0"/>
          </a:p>
          <a:p>
            <a:pPr rtl="0">
              <a:spcBef>
                <a:spcPts val="1200"/>
              </a:spcBef>
              <a:spcAft>
                <a:spcPts val="1200"/>
              </a:spcAft>
            </a:pPr>
            <a:r>
              <a:rPr lang="en-US" sz="2500" b="0" i="0" u="none" strike="noStrike" dirty="0">
                <a:solidFill>
                  <a:srgbClr val="000000"/>
                </a:solidFill>
                <a:effectLst/>
                <a:latin typeface="Arial" panose="020B0604020202020204" pitchFamily="34" charset="0"/>
              </a:rPr>
              <a:t>While the MTBPS 2022 recognises services backlogs in oncology, funding adjustments to the District Health Programmes Grant do not reflect this.</a:t>
            </a:r>
          </a:p>
          <a:p>
            <a:pPr rtl="0">
              <a:spcBef>
                <a:spcPts val="1200"/>
              </a:spcBef>
              <a:spcAft>
                <a:spcPts val="1200"/>
              </a:spcAft>
            </a:pPr>
            <a:r>
              <a:rPr lang="en-US" sz="2500" b="0" i="0" u="none" strike="noStrike" dirty="0">
                <a:solidFill>
                  <a:srgbClr val="000000"/>
                </a:solidFill>
                <a:effectLst/>
                <a:latin typeface="Arial" panose="020B0604020202020204" pitchFamily="34" charset="0"/>
              </a:rPr>
              <a:t>Commitment to addressing service backlogs such as for oncology is deferred to the 2023 Budget.</a:t>
            </a:r>
            <a:endParaRPr lang="en-US" sz="2500" b="0" dirty="0">
              <a:effectLst/>
            </a:endParaRPr>
          </a:p>
          <a:p>
            <a:pPr rtl="0">
              <a:spcBef>
                <a:spcPts val="0"/>
              </a:spcBef>
              <a:spcAft>
                <a:spcPts val="0"/>
              </a:spcAft>
            </a:pPr>
            <a:r>
              <a:rPr lang="en-US" sz="2500" b="0" i="0" u="none" strike="noStrike" dirty="0">
                <a:solidFill>
                  <a:srgbClr val="000000"/>
                </a:solidFill>
                <a:effectLst/>
                <a:latin typeface="Arial" panose="020B0604020202020204" pitchFamily="34" charset="0"/>
              </a:rPr>
              <a:t>Concerned this may be too late for some of the patients who have been on the waiting list to receive radiation oncology services for years. </a:t>
            </a:r>
            <a:br>
              <a:rPr lang="en-US" sz="2500" dirty="0"/>
            </a:br>
            <a:br>
              <a:rPr lang="en-US" sz="1600" dirty="0"/>
            </a:br>
            <a:br>
              <a:rPr lang="en-US" sz="1050" dirty="0"/>
            </a:br>
            <a:br>
              <a:rPr lang="en-US" sz="1400" dirty="0"/>
            </a:br>
            <a:endParaRPr lang="en-US" sz="14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3">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4">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5">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6">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7">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8"/>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3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Education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620614"/>
            <a:ext cx="9785838" cy="4165081"/>
          </a:xfrm>
        </p:spPr>
        <p:txBody>
          <a:bodyPr>
            <a:noAutofit/>
          </a:bodyPr>
          <a:lstStyle/>
          <a:p>
            <a:pPr marL="0" indent="0" rtl="0">
              <a:spcBef>
                <a:spcPts val="0"/>
              </a:spcBef>
              <a:spcAft>
                <a:spcPts val="0"/>
              </a:spcAft>
              <a:buNone/>
            </a:pPr>
            <a:r>
              <a:rPr lang="en-ZA" b="0" i="1" u="none" strike="noStrike" dirty="0">
                <a:solidFill>
                  <a:srgbClr val="434343"/>
                </a:solidFill>
                <a:effectLst/>
                <a:latin typeface="Arial" panose="020B0604020202020204" pitchFamily="34" charset="0"/>
              </a:rPr>
              <a:t>Education Infrastructure Grant (EIG)</a:t>
            </a:r>
            <a:endParaRPr lang="en-ZA" sz="1600" i="1" dirty="0">
              <a:solidFill>
                <a:srgbClr val="434343"/>
              </a:solidFill>
              <a:latin typeface="Arial" panose="020B0604020202020204" pitchFamily="34" charset="0"/>
            </a:endParaRPr>
          </a:p>
          <a:p>
            <a:pPr>
              <a:spcBef>
                <a:spcPts val="0"/>
              </a:spcBef>
            </a:pPr>
            <a:r>
              <a:rPr lang="en-US" sz="2500" b="0" i="0" u="none" strike="noStrike" dirty="0">
                <a:solidFill>
                  <a:srgbClr val="000000"/>
                </a:solidFill>
                <a:effectLst/>
                <a:latin typeface="Arial" panose="020B0604020202020204" pitchFamily="34" charset="0"/>
              </a:rPr>
              <a:t>We welcome the additional funding </a:t>
            </a:r>
            <a:r>
              <a:rPr lang="en-US" sz="2500" dirty="0">
                <a:solidFill>
                  <a:srgbClr val="000000"/>
                </a:solidFill>
                <a:latin typeface="Arial" panose="020B0604020202020204" pitchFamily="34" charset="0"/>
              </a:rPr>
              <a:t>of the EIG </a:t>
            </a:r>
            <a:r>
              <a:rPr lang="en-US" sz="2500" b="0" i="0" u="none" strike="noStrike" dirty="0">
                <a:solidFill>
                  <a:srgbClr val="000000"/>
                </a:solidFill>
                <a:effectLst/>
                <a:latin typeface="Arial" panose="020B0604020202020204" pitchFamily="34" charset="0"/>
              </a:rPr>
              <a:t>to assist with the repair and maintenance of schools affected by floods in KZN and the Eastern Cape.</a:t>
            </a:r>
          </a:p>
          <a:p>
            <a:pPr>
              <a:spcBef>
                <a:spcPts val="0"/>
              </a:spcBef>
            </a:pPr>
            <a:r>
              <a:rPr lang="en-US" sz="2500" b="0" i="0" u="none" strike="noStrike" dirty="0">
                <a:solidFill>
                  <a:srgbClr val="000000"/>
                </a:solidFill>
                <a:effectLst/>
                <a:latin typeface="Arial" panose="020B0604020202020204" pitchFamily="34" charset="0"/>
              </a:rPr>
              <a:t>While emergency relief is desperately needed at schools in the province, our analysis indicates that this  help underestimates the extent of the problem.</a:t>
            </a:r>
          </a:p>
          <a:p>
            <a:pPr>
              <a:spcBef>
                <a:spcPts val="0"/>
              </a:spcBef>
            </a:pPr>
            <a:r>
              <a:rPr lang="en-US" sz="2500" b="0" i="0" strike="noStrike" dirty="0">
                <a:effectLst/>
                <a:latin typeface="Arial" panose="020B0604020202020204" pitchFamily="34" charset="0"/>
              </a:rPr>
              <a:t>EIG additional </a:t>
            </a:r>
            <a:r>
              <a:rPr lang="en-US" sz="2500" b="0" i="0" u="none" strike="noStrike" dirty="0">
                <a:solidFill>
                  <a:srgbClr val="000000"/>
                </a:solidFill>
                <a:effectLst/>
                <a:latin typeface="Arial" panose="020B0604020202020204" pitchFamily="34" charset="0"/>
              </a:rPr>
              <a:t>funding of R116.8 million in 2022/23.</a:t>
            </a:r>
            <a:br>
              <a:rPr lang="en-US" sz="2500" dirty="0"/>
            </a:br>
            <a:br>
              <a:rPr lang="en-US" sz="1200" dirty="0"/>
            </a:br>
            <a:br>
              <a:rPr lang="en-US" sz="2500" dirty="0"/>
            </a:br>
            <a:endParaRPr lang="en-US" sz="25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61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Education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936232" y="1360948"/>
            <a:ext cx="9785838" cy="4165081"/>
          </a:xfrm>
        </p:spPr>
        <p:txBody>
          <a:bodyPr>
            <a:noAutofit/>
          </a:bodyPr>
          <a:lstStyle/>
          <a:p>
            <a:pPr marL="0" indent="0" rtl="0">
              <a:spcBef>
                <a:spcPts val="0"/>
              </a:spcBef>
              <a:spcAft>
                <a:spcPts val="0"/>
              </a:spcAft>
              <a:buNone/>
            </a:pPr>
            <a:r>
              <a:rPr lang="en-ZA" b="0" i="1" u="none" strike="noStrike" dirty="0">
                <a:solidFill>
                  <a:srgbClr val="434343"/>
                </a:solidFill>
                <a:effectLst/>
                <a:latin typeface="Arial" panose="020B0604020202020204" pitchFamily="34" charset="0"/>
              </a:rPr>
              <a:t>Education Infrastructure Grant (EIG)</a:t>
            </a:r>
            <a:endParaRPr lang="en-ZA" sz="1600" i="1" dirty="0">
              <a:solidFill>
                <a:srgbClr val="434343"/>
              </a:solidFill>
              <a:latin typeface="Arial" panose="020B0604020202020204" pitchFamily="34" charset="0"/>
            </a:endParaRPr>
          </a:p>
          <a:p>
            <a:pPr algn="just" rtl="0">
              <a:spcBef>
                <a:spcPts val="1200"/>
              </a:spcBef>
              <a:spcAft>
                <a:spcPts val="1200"/>
              </a:spcAft>
            </a:pPr>
            <a:r>
              <a:rPr lang="en-US" sz="2300" b="0" i="0" u="none" strike="noStrike" dirty="0">
                <a:solidFill>
                  <a:srgbClr val="000000"/>
                </a:solidFill>
                <a:effectLst/>
                <a:latin typeface="Arial" panose="020B0604020202020204" pitchFamily="34" charset="0"/>
              </a:rPr>
              <a:t>August 2022 </a:t>
            </a:r>
            <a:r>
              <a:rPr lang="en-US" sz="2300" b="0" i="0" u="sng" strike="noStrike" dirty="0">
                <a:solidFill>
                  <a:srgbClr val="1155CC"/>
                </a:solidFill>
                <a:effectLst/>
                <a:latin typeface="Arial" panose="020B0604020202020204" pitchFamily="34" charset="0"/>
                <a:hlinkClick r:id="rId2"/>
              </a:rPr>
              <a:t>progress report</a:t>
            </a:r>
            <a:r>
              <a:rPr lang="en-US" sz="2300" b="0" i="0" u="none" strike="noStrike" dirty="0">
                <a:solidFill>
                  <a:srgbClr val="000000"/>
                </a:solidFill>
                <a:effectLst/>
                <a:latin typeface="Arial" panose="020B0604020202020204" pitchFamily="34" charset="0"/>
              </a:rPr>
              <a:t> by the Auditor General on the implementation of repairs of schools damaged by the floods in KZN alone identified 356 schools needing repairs, and estimated the total cost of these repairs  to be </a:t>
            </a:r>
            <a:r>
              <a:rPr lang="en-US" sz="2300" b="1" i="0" u="none" strike="noStrike" dirty="0">
                <a:solidFill>
                  <a:srgbClr val="000000"/>
                </a:solidFill>
                <a:effectLst/>
                <a:latin typeface="Arial" panose="020B0604020202020204" pitchFamily="34" charset="0"/>
              </a:rPr>
              <a:t>R235 375 838,23</a:t>
            </a:r>
            <a:r>
              <a:rPr lang="en-US" sz="2300" b="0" i="0" u="none" strike="noStrike" dirty="0">
                <a:solidFill>
                  <a:srgbClr val="000000"/>
                </a:solidFill>
                <a:effectLst/>
                <a:latin typeface="Arial" panose="020B0604020202020204" pitchFamily="34" charset="0"/>
              </a:rPr>
              <a:t>.</a:t>
            </a:r>
          </a:p>
          <a:p>
            <a:pPr algn="just" rtl="0">
              <a:spcBef>
                <a:spcPts val="1200"/>
              </a:spcBef>
              <a:spcAft>
                <a:spcPts val="1200"/>
              </a:spcAft>
            </a:pPr>
            <a:r>
              <a:rPr lang="en-US" sz="2300" b="0" i="0" u="none" strike="noStrike" dirty="0">
                <a:solidFill>
                  <a:srgbClr val="000000"/>
                </a:solidFill>
                <a:effectLst/>
                <a:latin typeface="Arial" panose="020B0604020202020204" pitchFamily="34" charset="0"/>
              </a:rPr>
              <a:t>At this average cost, the MTBPS only allocates enough additional funding to support 177 repair projects at flood impacted schools.</a:t>
            </a:r>
          </a:p>
          <a:p>
            <a:pPr algn="just" rtl="0">
              <a:spcBef>
                <a:spcPts val="1200"/>
              </a:spcBef>
              <a:spcAft>
                <a:spcPts val="1200"/>
              </a:spcAft>
            </a:pPr>
            <a:r>
              <a:rPr lang="en-US" sz="2300" b="0" i="0" u="none" strike="noStrike" dirty="0">
                <a:solidFill>
                  <a:srgbClr val="000000"/>
                </a:solidFill>
                <a:effectLst/>
                <a:latin typeface="Arial" panose="020B0604020202020204" pitchFamily="34" charset="0"/>
              </a:rPr>
              <a:t>Ultimately, this additional expenditure will only meet half of the reported need for school repairs and refurbishments. </a:t>
            </a:r>
            <a:endParaRPr lang="en-US" sz="2300" b="0" dirty="0">
              <a:effectLst/>
            </a:endParaRPr>
          </a:p>
          <a:p>
            <a:pPr rtl="0">
              <a:spcBef>
                <a:spcPts val="0"/>
              </a:spcBef>
              <a:spcAft>
                <a:spcPts val="0"/>
              </a:spcAft>
            </a:pPr>
            <a:r>
              <a:rPr lang="en-US" sz="2300" i="0" u="none" strike="noStrike" dirty="0">
                <a:solidFill>
                  <a:srgbClr val="000000"/>
                </a:solidFill>
                <a:effectLst/>
                <a:latin typeface="Arial" panose="020B0604020202020204" pitchFamily="34" charset="0"/>
              </a:rPr>
              <a:t>We call on increased allocations to the education infrastructure grant (Schedule 4, Part A, page 5) to further support </a:t>
            </a:r>
            <a:r>
              <a:rPr lang="en-US" sz="2300" i="1" u="none" strike="noStrike" dirty="0">
                <a:solidFill>
                  <a:srgbClr val="000000"/>
                </a:solidFill>
                <a:effectLst/>
                <a:latin typeface="Arial" panose="020B0604020202020204" pitchFamily="34" charset="0"/>
              </a:rPr>
              <a:t>all </a:t>
            </a:r>
            <a:r>
              <a:rPr lang="en-US" sz="2300" i="0" u="none" strike="noStrike" dirty="0">
                <a:solidFill>
                  <a:srgbClr val="000000"/>
                </a:solidFill>
                <a:effectLst/>
                <a:latin typeface="Arial" panose="020B0604020202020204" pitchFamily="34" charset="0"/>
              </a:rPr>
              <a:t>disaster-struck schools.</a:t>
            </a:r>
            <a:br>
              <a:rPr lang="en-US" sz="1000" dirty="0"/>
            </a:br>
            <a:br>
              <a:rPr lang="en-US" sz="1200" dirty="0"/>
            </a:br>
            <a:br>
              <a:rPr lang="en-US" sz="2500" dirty="0"/>
            </a:br>
            <a:endParaRPr lang="en-US" sz="25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3">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4">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5">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6">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7">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8"/>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571499" y="6287886"/>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94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Education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936232" y="1360948"/>
            <a:ext cx="9785838" cy="4165081"/>
          </a:xfrm>
        </p:spPr>
        <p:txBody>
          <a:bodyPr>
            <a:noAutofit/>
          </a:bodyPr>
          <a:lstStyle/>
          <a:p>
            <a:pPr marL="0" indent="0" rtl="0">
              <a:spcBef>
                <a:spcPts val="0"/>
              </a:spcBef>
              <a:spcAft>
                <a:spcPts val="0"/>
              </a:spcAft>
              <a:buNone/>
            </a:pPr>
            <a:r>
              <a:rPr lang="en-ZA" b="0" i="1" u="none" strike="noStrike" dirty="0">
                <a:solidFill>
                  <a:srgbClr val="434343"/>
                </a:solidFill>
                <a:effectLst/>
                <a:latin typeface="Arial" panose="020B0604020202020204" pitchFamily="34" charset="0"/>
              </a:rPr>
              <a:t>Early Childhood Development Grant </a:t>
            </a:r>
          </a:p>
          <a:p>
            <a:pPr marL="0" indent="0" rtl="0">
              <a:spcBef>
                <a:spcPts val="0"/>
              </a:spcBef>
              <a:spcAft>
                <a:spcPts val="0"/>
              </a:spcAft>
              <a:buNone/>
            </a:pPr>
            <a:endParaRPr lang="en-ZA" sz="1800" i="1" dirty="0">
              <a:solidFill>
                <a:srgbClr val="434343"/>
              </a:solidFill>
              <a:latin typeface="Arial" panose="020B0604020202020204" pitchFamily="34" charset="0"/>
            </a:endParaRPr>
          </a:p>
          <a:p>
            <a:pPr>
              <a:spcBef>
                <a:spcPts val="0"/>
              </a:spcBef>
            </a:pPr>
            <a:r>
              <a:rPr lang="en-US" sz="2400" dirty="0">
                <a:solidFill>
                  <a:srgbClr val="000000"/>
                </a:solidFill>
                <a:latin typeface="Arial" panose="020B0604020202020204" pitchFamily="34" charset="0"/>
              </a:rPr>
              <a:t>W</a:t>
            </a:r>
            <a:r>
              <a:rPr lang="en-US" sz="2400" b="0" i="0" u="none" strike="noStrike" dirty="0">
                <a:solidFill>
                  <a:srgbClr val="000000"/>
                </a:solidFill>
                <a:effectLst/>
                <a:latin typeface="Arial" panose="020B0604020202020204" pitchFamily="34" charset="0"/>
              </a:rPr>
              <a:t>e welcome the MTBPS’s commitment to allocate increased funding to improve and expand early childhood development services in the provinces.</a:t>
            </a:r>
          </a:p>
          <a:p>
            <a:pPr>
              <a:spcBef>
                <a:spcPts val="0"/>
              </a:spcBef>
            </a:pPr>
            <a:r>
              <a:rPr lang="en-US" sz="2400" b="0" i="0" u="none" strike="noStrike" dirty="0">
                <a:solidFill>
                  <a:srgbClr val="000000"/>
                </a:solidFill>
                <a:effectLst/>
                <a:latin typeface="Arial" panose="020B0604020202020204" pitchFamily="34" charset="0"/>
              </a:rPr>
              <a:t>However, the Division of Revenue Amendment Bill does not reflect these upward adjustments to the grant, leaving the provinces in the same position of fewer financial resources to subsidise ECD and construct the low-cost pilot ECD centres. </a:t>
            </a:r>
            <a:endParaRPr lang="en-US" sz="2200" b="0" i="0" u="none" strike="noStrike" dirty="0">
              <a:solidFill>
                <a:srgbClr val="000000"/>
              </a:solidFill>
              <a:effectLst/>
              <a:latin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We call on the Division of Revenue Amendment Bill to reflect the commitment to increased allocation to the ECD grant to equip a successful transition to DBE and to protect and increase the access to ECD services in the country.</a:t>
            </a:r>
            <a:br>
              <a:rPr lang="en-US" sz="1000" dirty="0"/>
            </a:br>
            <a:br>
              <a:rPr lang="en-US" sz="1200" dirty="0"/>
            </a:br>
            <a:br>
              <a:rPr lang="en-US" sz="2500" dirty="0"/>
            </a:br>
            <a:endParaRPr lang="en-US" sz="25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571499" y="6287886"/>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890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Education Conditional Grants</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99062" y="1360948"/>
            <a:ext cx="9785838" cy="4165081"/>
          </a:xfrm>
        </p:spPr>
        <p:txBody>
          <a:bodyPr>
            <a:noAutofit/>
          </a:bodyPr>
          <a:lstStyle/>
          <a:p>
            <a:pPr marL="0" indent="0" rtl="0">
              <a:spcBef>
                <a:spcPts val="0"/>
              </a:spcBef>
              <a:spcAft>
                <a:spcPts val="0"/>
              </a:spcAft>
              <a:buNone/>
            </a:pPr>
            <a:r>
              <a:rPr lang="en-ZA" b="0" i="1" u="none" strike="noStrike" dirty="0">
                <a:solidFill>
                  <a:srgbClr val="434343"/>
                </a:solidFill>
                <a:effectLst/>
                <a:latin typeface="Arial" panose="020B0604020202020204" pitchFamily="34" charset="0"/>
              </a:rPr>
              <a:t>National School Nutrition Programme Grant (NSNP)</a:t>
            </a:r>
          </a:p>
          <a:p>
            <a:pPr marL="0" indent="0" rtl="0">
              <a:spcBef>
                <a:spcPts val="0"/>
              </a:spcBef>
              <a:spcAft>
                <a:spcPts val="0"/>
              </a:spcAft>
              <a:buNone/>
            </a:pPr>
            <a:endParaRPr lang="en-ZA" sz="2150" i="1" dirty="0">
              <a:solidFill>
                <a:srgbClr val="434343"/>
              </a:solidFill>
              <a:latin typeface="Arial" panose="020B0604020202020204" pitchFamily="34" charset="0"/>
            </a:endParaRPr>
          </a:p>
          <a:p>
            <a:pPr algn="just" rtl="0">
              <a:spcBef>
                <a:spcPts val="1200"/>
              </a:spcBef>
              <a:spcAft>
                <a:spcPts val="1200"/>
              </a:spcAft>
            </a:pPr>
            <a:r>
              <a:rPr lang="en-US" sz="2100" b="0" i="0" u="none" strike="noStrike" dirty="0">
                <a:solidFill>
                  <a:srgbClr val="000000"/>
                </a:solidFill>
                <a:effectLst/>
                <a:latin typeface="Arial" panose="020B0604020202020204" pitchFamily="34" charset="0"/>
              </a:rPr>
              <a:t>We welcome the expansion of the NSNP to learners in some quintiles 4 and 5 in the face of increasingly depressed economic conditions of many families in the country.</a:t>
            </a:r>
          </a:p>
          <a:p>
            <a:pPr algn="just" rtl="0">
              <a:spcBef>
                <a:spcPts val="1200"/>
              </a:spcBef>
              <a:spcAft>
                <a:spcPts val="1200"/>
              </a:spcAft>
            </a:pPr>
            <a:r>
              <a:rPr lang="en-US" sz="2100" b="0" i="0" u="none" strike="noStrike" dirty="0">
                <a:solidFill>
                  <a:srgbClr val="000000"/>
                </a:solidFill>
                <a:effectLst/>
                <a:latin typeface="Arial" panose="020B0604020202020204" pitchFamily="34" charset="0"/>
              </a:rPr>
              <a:t>The MTBPS, however, lacks clarity on how government plans to continue funding the NSNP sustainably with</a:t>
            </a:r>
            <a:r>
              <a:rPr lang="en-US" sz="2100" b="0" i="0" u="none" strike="noStrike" dirty="0">
                <a:solidFill>
                  <a:srgbClr val="000000"/>
                </a:solidFill>
                <a:effectLst/>
                <a:latin typeface="Arial" panose="020B0604020202020204" pitchFamily="34" charset="0"/>
                <a:hlinkClick r:id="rId2"/>
              </a:rPr>
              <a:t> </a:t>
            </a:r>
            <a:r>
              <a:rPr lang="en-US" sz="2100" b="0" i="0" u="sng" strike="noStrike" dirty="0">
                <a:solidFill>
                  <a:srgbClr val="1155CC"/>
                </a:solidFill>
                <a:effectLst/>
                <a:latin typeface="Arial" panose="020B0604020202020204" pitchFamily="34" charset="0"/>
                <a:hlinkClick r:id="rId2"/>
              </a:rPr>
              <a:t>food price inflation</a:t>
            </a:r>
            <a:r>
              <a:rPr lang="en-US" sz="2100" b="0" i="0" u="none" strike="noStrike" dirty="0">
                <a:solidFill>
                  <a:srgbClr val="000000"/>
                </a:solidFill>
                <a:effectLst/>
                <a:latin typeface="Arial" panose="020B0604020202020204" pitchFamily="34" charset="0"/>
              </a:rPr>
              <a:t> increasing 11.3% year on year, and considering the</a:t>
            </a:r>
            <a:r>
              <a:rPr lang="en-US" sz="2100" b="0" i="0" u="none" strike="noStrike" dirty="0">
                <a:solidFill>
                  <a:srgbClr val="000000"/>
                </a:solidFill>
                <a:effectLst/>
                <a:latin typeface="Arial" panose="020B0604020202020204" pitchFamily="34" charset="0"/>
                <a:hlinkClick r:id="rId3"/>
              </a:rPr>
              <a:t> </a:t>
            </a:r>
            <a:r>
              <a:rPr lang="en-US" sz="2100" b="0" i="0" u="sng" strike="noStrike" dirty="0">
                <a:solidFill>
                  <a:srgbClr val="1155CC"/>
                </a:solidFill>
                <a:effectLst/>
                <a:latin typeface="Arial" panose="020B0604020202020204" pitchFamily="34" charset="0"/>
                <a:hlinkClick r:id="rId3"/>
              </a:rPr>
              <a:t>expected increases of learner enrolments</a:t>
            </a:r>
            <a:r>
              <a:rPr lang="en-US" sz="2100" b="0" i="0" u="none" strike="noStrike" dirty="0">
                <a:solidFill>
                  <a:srgbClr val="000000"/>
                </a:solidFill>
                <a:effectLst/>
                <a:latin typeface="Arial" panose="020B0604020202020204" pitchFamily="34" charset="0"/>
              </a:rPr>
              <a:t> over the medium term, while ensuring that meal quality or quantity is not compromised. </a:t>
            </a:r>
            <a:endParaRPr lang="en-US" sz="2100" b="0" dirty="0">
              <a:effectLst/>
            </a:endParaRPr>
          </a:p>
          <a:p>
            <a:pPr algn="just" rtl="0">
              <a:spcBef>
                <a:spcPts val="0"/>
              </a:spcBef>
              <a:spcAft>
                <a:spcPts val="0"/>
              </a:spcAft>
            </a:pPr>
            <a:r>
              <a:rPr lang="en-US" sz="2100" b="0" i="0" u="none" strike="noStrike" dirty="0">
                <a:solidFill>
                  <a:srgbClr val="000000"/>
                </a:solidFill>
                <a:effectLst/>
                <a:latin typeface="Arial" panose="020B0604020202020204" pitchFamily="34" charset="0"/>
              </a:rPr>
              <a:t>If food prices increase at a similar rate over the next 3 years, the NSNP may not be adequately funded to carry the cost of meals to all qualifying  learners. </a:t>
            </a:r>
          </a:p>
          <a:p>
            <a:pPr algn="just" rtl="0">
              <a:spcBef>
                <a:spcPts val="0"/>
              </a:spcBef>
              <a:spcAft>
                <a:spcPts val="0"/>
              </a:spcAft>
            </a:pPr>
            <a:endParaRPr lang="en-US" sz="2100" b="0" i="0" u="none" strike="noStrike" dirty="0">
              <a:solidFill>
                <a:srgbClr val="000000"/>
              </a:solidFill>
              <a:effectLst/>
              <a:latin typeface="Arial" panose="020B0604020202020204" pitchFamily="34" charset="0"/>
            </a:endParaRPr>
          </a:p>
          <a:p>
            <a:pPr rtl="0">
              <a:spcBef>
                <a:spcPts val="0"/>
              </a:spcBef>
              <a:spcAft>
                <a:spcPts val="0"/>
              </a:spcAft>
            </a:pPr>
            <a:r>
              <a:rPr lang="en-US" sz="2100" dirty="0">
                <a:solidFill>
                  <a:srgbClr val="000000"/>
                </a:solidFill>
                <a:latin typeface="Arial" panose="020B0604020202020204" pitchFamily="34" charset="0"/>
              </a:rPr>
              <a:t>Recommendation: w</a:t>
            </a:r>
            <a:r>
              <a:rPr lang="en-US" sz="2100" b="0" i="0" u="none" strike="noStrike" dirty="0">
                <a:solidFill>
                  <a:srgbClr val="000000"/>
                </a:solidFill>
                <a:effectLst/>
                <a:latin typeface="Arial" panose="020B0604020202020204" pitchFamily="34" charset="0"/>
              </a:rPr>
              <a:t>e call for, at minimum, food inflation linkages to the NSNP Grant.</a:t>
            </a:r>
            <a:br>
              <a:rPr lang="en-US" sz="2100" dirty="0"/>
            </a:br>
            <a:br>
              <a:rPr lang="en-US" sz="2150" dirty="0"/>
            </a:br>
            <a:br>
              <a:rPr lang="en-US" sz="2150" dirty="0"/>
            </a:br>
            <a:br>
              <a:rPr lang="en-US" sz="2150" dirty="0"/>
            </a:br>
            <a:endParaRPr lang="en-US" sz="215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4">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5">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6">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7">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8">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9"/>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571499" y="6287886"/>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00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2F9EA2-5B91-654D-ACA7-8C2AB3995F31}"/>
              </a:ext>
            </a:extLst>
          </p:cNvPr>
          <p:cNvPicPr>
            <a:picLocks noChangeAspect="1"/>
          </p:cNvPicPr>
          <p:nvPr/>
        </p:nvPicPr>
        <p:blipFill>
          <a:blip r:embed="rId2"/>
          <a:stretch>
            <a:fillRect/>
          </a:stretch>
        </p:blipFill>
        <p:spPr>
          <a:xfrm>
            <a:off x="9201638" y="5223986"/>
            <a:ext cx="2990362" cy="1729580"/>
          </a:xfrm>
          <a:prstGeom prst="rect">
            <a:avLst/>
          </a:prstGeom>
          <a:ln>
            <a:noFill/>
          </a:ln>
        </p:spPr>
      </p:pic>
      <p:cxnSp>
        <p:nvCxnSpPr>
          <p:cNvPr id="8" name="Straight Connector 7">
            <a:extLst>
              <a:ext uri="{FF2B5EF4-FFF2-40B4-BE49-F238E27FC236}">
                <a16:creationId xmlns:a16="http://schemas.microsoft.com/office/drawing/2014/main" id="{DBB5D5B0-1824-9648-9848-97BE798C8675}"/>
              </a:ext>
            </a:extLst>
          </p:cNvPr>
          <p:cNvCxnSpPr>
            <a:cxnSpLocks/>
          </p:cNvCxnSpPr>
          <p:nvPr/>
        </p:nvCxnSpPr>
        <p:spPr>
          <a:xfrm>
            <a:off x="11359662" y="0"/>
            <a:ext cx="0" cy="5223986"/>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A181A4-29FA-2945-9C7E-E76A265976FF}"/>
              </a:ext>
            </a:extLst>
          </p:cNvPr>
          <p:cNvCxnSpPr>
            <a:cxnSpLocks/>
          </p:cNvCxnSpPr>
          <p:nvPr/>
        </p:nvCxnSpPr>
        <p:spPr>
          <a:xfrm flipH="1">
            <a:off x="0" y="6120991"/>
            <a:ext cx="9201639"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
        <p:nvSpPr>
          <p:cNvPr id="13" name="Text Box 4">
            <a:extLst>
              <a:ext uri="{FF2B5EF4-FFF2-40B4-BE49-F238E27FC236}">
                <a16:creationId xmlns:a16="http://schemas.microsoft.com/office/drawing/2014/main" id="{5704ABE6-1A40-7948-B19B-7E13272D9D28}"/>
              </a:ext>
            </a:extLst>
          </p:cNvPr>
          <p:cNvSpPr txBox="1">
            <a:spLocks noChangeArrowheads="1"/>
          </p:cNvSpPr>
          <p:nvPr/>
        </p:nvSpPr>
        <p:spPr bwMode="auto">
          <a:xfrm>
            <a:off x="93785" y="5862402"/>
            <a:ext cx="9014068" cy="322811"/>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20000"/>
              </a:lnSpc>
              <a:spcAft>
                <a:spcPts val="0"/>
              </a:spcAft>
            </a:pPr>
            <a:r>
              <a:rPr lang="en-US" sz="900" dirty="0">
                <a:solidFill>
                  <a:srgbClr val="333333"/>
                </a:solidFill>
                <a:effectLst/>
                <a:latin typeface="Arial Narrow" panose="020B0604020202020204" pitchFamily="34" charset="0"/>
                <a:ea typeface="Times New Roman" panose="02020603050405020304" pitchFamily="18" charset="0"/>
                <a:cs typeface="NewsGoth Cn BT"/>
              </a:rPr>
              <a:t>1</a:t>
            </a:r>
            <a:r>
              <a:rPr lang="en-US" sz="900" baseline="30000" dirty="0">
                <a:solidFill>
                  <a:srgbClr val="333333"/>
                </a:solidFill>
                <a:effectLst/>
                <a:latin typeface="Arial Narrow" panose="020B0604020202020204" pitchFamily="34" charset="0"/>
                <a:ea typeface="Times New Roman" panose="02020603050405020304" pitchFamily="18" charset="0"/>
                <a:cs typeface="NewsGoth Cn BT"/>
              </a:rPr>
              <a:t>st</a:t>
            </a:r>
            <a:r>
              <a:rPr lang="en-US" sz="900" dirty="0">
                <a:solidFill>
                  <a:srgbClr val="333333"/>
                </a:solidFill>
                <a:effectLst/>
                <a:latin typeface="Arial Narrow" panose="020B0604020202020204" pitchFamily="34" charset="0"/>
                <a:ea typeface="Times New Roman" panose="02020603050405020304" pitchFamily="18" charset="0"/>
                <a:cs typeface="NewsGoth Cn BT"/>
              </a:rPr>
              <a:t> floor, South Point Corner, 87 De Korte Street, Braamfontein, 2001. PO Box 32361, Braamfontein, 2017. T +27 (0)11 356 4100 f +27 (0)11 339 4311 info@section27.org.za</a:t>
            </a:r>
            <a:r>
              <a:rPr lang="en-US" sz="800" dirty="0">
                <a:solidFill>
                  <a:srgbClr val="333333"/>
                </a:solidFill>
                <a:effectLst/>
                <a:latin typeface="Arial Narrow" panose="020B0604020202020204" pitchFamily="34" charset="0"/>
                <a:ea typeface="Times New Roman" panose="02020603050405020304" pitchFamily="18" charset="0"/>
                <a:cs typeface="NewsGoth Cn BT"/>
              </a:rPr>
              <a:t> </a:t>
            </a:r>
            <a:r>
              <a:rPr lang="en-US" sz="800" b="1" dirty="0">
                <a:solidFill>
                  <a:srgbClr val="333333"/>
                </a:solidFill>
                <a:effectLst/>
                <a:latin typeface="Arial Narrow" panose="020B0604020202020204" pitchFamily="34" charset="0"/>
                <a:ea typeface="Times New Roman" panose="02020603050405020304" pitchFamily="18" charset="0"/>
                <a:cs typeface="NewsGoth Cn BT"/>
              </a:rPr>
              <a:t>www.section27.org.za</a:t>
            </a:r>
            <a:endParaRPr lang="en-ZA" sz="14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0"/>
              </a:spcAft>
            </a:pPr>
            <a:r>
              <a:rPr lang="en-US" sz="700" dirty="0">
                <a:solidFill>
                  <a:srgbClr val="333333"/>
                </a:solidFill>
                <a:effectLst/>
                <a:latin typeface="Arial Narrow" panose="020B0604020202020204" pitchFamily="34" charset="0"/>
                <a:ea typeface="Times New Roman" panose="02020603050405020304" pitchFamily="18" charset="0"/>
                <a:cs typeface="NewsGoth Cn BT"/>
              </a:rPr>
              <a:t> </a:t>
            </a:r>
            <a:endParaRPr lang="en-ZA" sz="12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0"/>
              </a:spcAft>
            </a:pPr>
            <a:r>
              <a:rPr lang="en-US" sz="700" b="1" dirty="0">
                <a:solidFill>
                  <a:srgbClr val="333333"/>
                </a:solidFill>
                <a:effectLst/>
                <a:latin typeface="Arial Narrow" panose="020B0604020202020204" pitchFamily="34" charset="0"/>
                <a:ea typeface="Times New Roman" panose="02020603050405020304" pitchFamily="18" charset="0"/>
                <a:cs typeface="NewsGoth Cn BT"/>
              </a:rPr>
              <a:t> </a:t>
            </a:r>
            <a:endParaRPr lang="en-ZA" sz="1200" dirty="0">
              <a:solidFill>
                <a:srgbClr val="000000"/>
              </a:solidFill>
              <a:effectLst/>
              <a:latin typeface="Times New Roman" panose="02020603050405020304" pitchFamily="18" charset="0"/>
              <a:ea typeface="Times New Roman" panose="02020603050405020304" pitchFamily="18" charset="0"/>
            </a:endParaRPr>
          </a:p>
          <a:p>
            <a:pPr>
              <a:spcAft>
                <a:spcPts val="0"/>
              </a:spcAft>
            </a:pPr>
            <a:r>
              <a:rPr lang="en-ZA" sz="1200" dirty="0">
                <a:effectLst/>
                <a:latin typeface="Times New Roman" panose="02020603050405020304" pitchFamily="18" charset="0"/>
                <a:ea typeface="Times New Roman" panose="02020603050405020304" pitchFamily="18" charset="0"/>
              </a:rPr>
              <a:t> </a:t>
            </a:r>
          </a:p>
        </p:txBody>
      </p:sp>
      <p:sp>
        <p:nvSpPr>
          <p:cNvPr id="14" name="Text Box 5">
            <a:extLst>
              <a:ext uri="{FF2B5EF4-FFF2-40B4-BE49-F238E27FC236}">
                <a16:creationId xmlns:a16="http://schemas.microsoft.com/office/drawing/2014/main" id="{523A5A84-0BEA-B341-B255-F5305F0E08B6}"/>
              </a:ext>
            </a:extLst>
          </p:cNvPr>
          <p:cNvSpPr txBox="1">
            <a:spLocks noChangeArrowheads="1"/>
          </p:cNvSpPr>
          <p:nvPr/>
        </p:nvSpPr>
        <p:spPr bwMode="auto">
          <a:xfrm>
            <a:off x="187565" y="6193393"/>
            <a:ext cx="9014072" cy="5080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20000"/>
              </a:lnSpc>
              <a:spcAft>
                <a:spcPts val="225"/>
              </a:spcAft>
            </a:pPr>
            <a:r>
              <a:rPr lang="en-US" sz="1000" dirty="0">
                <a:solidFill>
                  <a:srgbClr val="333333"/>
                </a:solidFill>
                <a:effectLst/>
                <a:latin typeface="Arial Narrow" panose="020B0604020202020204" pitchFamily="34" charset="0"/>
                <a:ea typeface="Times New Roman" panose="02020603050405020304" pitchFamily="18" charset="0"/>
                <a:cs typeface="NewsGoth Cn BT"/>
              </a:rPr>
              <a:t>Income Tax Exemption Reference Number: PBO 930022549. Nonprofit </a:t>
            </a:r>
            <a:r>
              <a:rPr lang="en-ZA" sz="1000" dirty="0">
                <a:solidFill>
                  <a:srgbClr val="333333"/>
                </a:solidFill>
                <a:effectLst/>
                <a:latin typeface="Arial Narrow" panose="020B0604020202020204" pitchFamily="34" charset="0"/>
                <a:ea typeface="Times New Roman" panose="02020603050405020304" pitchFamily="18" charset="0"/>
                <a:cs typeface="NewsGoth Cn BT"/>
              </a:rPr>
              <a:t>Organisation</a:t>
            </a:r>
            <a:r>
              <a:rPr lang="en-US" sz="1000" dirty="0">
                <a:solidFill>
                  <a:srgbClr val="333333"/>
                </a:solidFill>
                <a:effectLst/>
                <a:latin typeface="Arial Narrow" panose="020B0604020202020204" pitchFamily="34" charset="0"/>
                <a:ea typeface="Times New Roman" panose="02020603050405020304" pitchFamily="18" charset="0"/>
                <a:cs typeface="NewsGoth Cn BT"/>
              </a:rPr>
              <a:t> Registration Number: 055-382-NPO SECTION27, Non-Profit Company (2006/021659/08).</a:t>
            </a:r>
            <a:endParaRPr lang="en-ZA" sz="1600" dirty="0">
              <a:solidFill>
                <a:srgbClr val="000000"/>
              </a:solidFill>
              <a:effectLst/>
              <a:latin typeface="Times New Roman" panose="02020603050405020304" pitchFamily="18" charset="0"/>
              <a:ea typeface="Times New Roman" panose="02020603050405020304" pitchFamily="18" charset="0"/>
            </a:endParaRPr>
          </a:p>
          <a:p>
            <a:pPr algn="r">
              <a:lnSpc>
                <a:spcPct val="120000"/>
              </a:lnSpc>
              <a:spcAft>
                <a:spcPts val="225"/>
              </a:spcAft>
            </a:pPr>
            <a:r>
              <a:rPr lang="en-US" sz="900" dirty="0">
                <a:solidFill>
                  <a:srgbClr val="333333"/>
                </a:solidFill>
                <a:effectLst/>
                <a:latin typeface="Arial Narrow" panose="020B0604020202020204" pitchFamily="34" charset="0"/>
                <a:ea typeface="Times New Roman" panose="02020603050405020304" pitchFamily="18" charset="0"/>
                <a:cs typeface="NewsGoth Cn BT"/>
              </a:rPr>
              <a:t>Board of Directors: Ms AL Brown (Acting Chairperson) Dr B Brink (Treasurer), Ms U Rugege (Executive Director), Ms N Seme, Mr N Spaull, Mr B Botha, Ms E Kelly, Justice J Froneman,  Dr A Skelton, Ms S Kalla.</a:t>
            </a:r>
            <a:endParaRPr lang="en-ZA" sz="1400" dirty="0">
              <a:solidFill>
                <a:srgbClr val="000000"/>
              </a:solidFill>
              <a:effectLst/>
              <a:latin typeface="Times New Roman" panose="02020603050405020304" pitchFamily="18" charset="0"/>
              <a:ea typeface="Times New Roman" panose="02020603050405020304" pitchFamily="18" charset="0"/>
            </a:endParaRPr>
          </a:p>
          <a:p>
            <a:pPr algn="r">
              <a:spcAft>
                <a:spcPts val="0"/>
              </a:spcAft>
            </a:pPr>
            <a:r>
              <a:rPr lang="en-ZA" sz="800" dirty="0">
                <a:solidFill>
                  <a:srgbClr val="333333"/>
                </a:solidFill>
                <a:effectLst/>
                <a:latin typeface="Arial Narrow" panose="020B0604020202020204" pitchFamily="34" charset="0"/>
                <a:ea typeface="Times New Roman" panose="02020603050405020304" pitchFamily="18" charset="0"/>
                <a:cs typeface="NewsGoth Cn BT"/>
              </a:rPr>
              <a:t> </a:t>
            </a:r>
            <a:endParaRPr lang="en-ZA" sz="1600" dirty="0">
              <a:effectLst/>
              <a:latin typeface="Times New Roman" panose="02020603050405020304" pitchFamily="18" charset="0"/>
              <a:ea typeface="Times New Roman" panose="02020603050405020304" pitchFamily="18" charset="0"/>
            </a:endParaRPr>
          </a:p>
        </p:txBody>
      </p:sp>
      <p:pic>
        <p:nvPicPr>
          <p:cNvPr id="23" name="Picture 22">
            <a:extLst>
              <a:ext uri="{FF2B5EF4-FFF2-40B4-BE49-F238E27FC236}">
                <a16:creationId xmlns:a16="http://schemas.microsoft.com/office/drawing/2014/main" id="{7338F1FE-5410-504B-AB5C-F288AFD3A707}"/>
              </a:ext>
            </a:extLst>
          </p:cNvPr>
          <p:cNvPicPr>
            <a:picLocks noChangeAspect="1"/>
          </p:cNvPicPr>
          <p:nvPr/>
        </p:nvPicPr>
        <p:blipFill rotWithShape="1">
          <a:blip r:embed="rId3">
            <a:duotone>
              <a:prstClr val="black"/>
              <a:schemeClr val="accent3">
                <a:tint val="45000"/>
                <a:satMod val="400000"/>
              </a:schemeClr>
            </a:duotone>
          </a:blip>
          <a:srcRect l="23634" r="9805"/>
          <a:stretch/>
        </p:blipFill>
        <p:spPr>
          <a:xfrm>
            <a:off x="94523" y="82267"/>
            <a:ext cx="1078523" cy="1078524"/>
          </a:xfrm>
          <a:prstGeom prst="rect">
            <a:avLst/>
          </a:prstGeom>
          <a:ln w="9525">
            <a:solidFill>
              <a:srgbClr val="D1222A"/>
            </a:solidFill>
          </a:ln>
        </p:spPr>
      </p:pic>
      <p:pic>
        <p:nvPicPr>
          <p:cNvPr id="25" name="Picture 24">
            <a:extLst>
              <a:ext uri="{FF2B5EF4-FFF2-40B4-BE49-F238E27FC236}">
                <a16:creationId xmlns:a16="http://schemas.microsoft.com/office/drawing/2014/main" id="{D7E9CAA4-5F65-E944-8B41-EC58F14EC59B}"/>
              </a:ext>
            </a:extLst>
          </p:cNvPr>
          <p:cNvPicPr>
            <a:picLocks/>
          </p:cNvPicPr>
          <p:nvPr/>
        </p:nvPicPr>
        <p:blipFill rotWithShape="1">
          <a:blip r:embed="rId4">
            <a:duotone>
              <a:prstClr val="black"/>
              <a:schemeClr val="accent3">
                <a:tint val="45000"/>
                <a:satMod val="400000"/>
              </a:schemeClr>
            </a:duotone>
          </a:blip>
          <a:srcRect l="17861" t="19831" r="46101" b="4727"/>
          <a:stretch/>
        </p:blipFill>
        <p:spPr>
          <a:xfrm>
            <a:off x="93785" y="2419540"/>
            <a:ext cx="1080000" cy="1078280"/>
          </a:xfrm>
          <a:prstGeom prst="rect">
            <a:avLst/>
          </a:prstGeom>
          <a:ln w="9525">
            <a:solidFill>
              <a:srgbClr val="D1222A"/>
            </a:solidFill>
          </a:ln>
        </p:spPr>
      </p:pic>
      <p:pic>
        <p:nvPicPr>
          <p:cNvPr id="27" name="Picture 26">
            <a:extLst>
              <a:ext uri="{FF2B5EF4-FFF2-40B4-BE49-F238E27FC236}">
                <a16:creationId xmlns:a16="http://schemas.microsoft.com/office/drawing/2014/main" id="{D701E1A0-C4BA-A740-96D7-750B0AD3FD19}"/>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2461749" y="80791"/>
            <a:ext cx="1080000" cy="1080000"/>
          </a:xfrm>
          <a:prstGeom prst="rect">
            <a:avLst/>
          </a:prstGeom>
          <a:ln w="9525">
            <a:solidFill>
              <a:srgbClr val="D1222A"/>
            </a:solidFill>
          </a:ln>
        </p:spPr>
      </p:pic>
      <p:pic>
        <p:nvPicPr>
          <p:cNvPr id="29" name="Picture 28">
            <a:extLst>
              <a:ext uri="{FF2B5EF4-FFF2-40B4-BE49-F238E27FC236}">
                <a16:creationId xmlns:a16="http://schemas.microsoft.com/office/drawing/2014/main" id="{58215C63-A9B0-C246-963B-81308953D6E1}"/>
              </a:ext>
            </a:extLst>
          </p:cNvPr>
          <p:cNvPicPr>
            <a:picLocks noChangeAspect="1"/>
          </p:cNvPicPr>
          <p:nvPr/>
        </p:nvPicPr>
        <p:blipFill rotWithShape="1">
          <a:blip r:embed="rId6">
            <a:duotone>
              <a:prstClr val="black"/>
              <a:schemeClr val="accent3">
                <a:tint val="45000"/>
                <a:satMod val="400000"/>
              </a:schemeClr>
            </a:duotone>
          </a:blip>
          <a:srcRect l="8156" t="13635" r="324" b="9489"/>
          <a:stretch/>
        </p:blipFill>
        <p:spPr>
          <a:xfrm>
            <a:off x="1278135" y="1243685"/>
            <a:ext cx="1078523" cy="1078523"/>
          </a:xfrm>
          <a:prstGeom prst="rect">
            <a:avLst/>
          </a:prstGeom>
          <a:ln w="9525">
            <a:solidFill>
              <a:srgbClr val="D1222A"/>
            </a:solidFill>
          </a:ln>
        </p:spPr>
      </p:pic>
      <p:pic>
        <p:nvPicPr>
          <p:cNvPr id="31" name="Picture 30">
            <a:extLst>
              <a:ext uri="{FF2B5EF4-FFF2-40B4-BE49-F238E27FC236}">
                <a16:creationId xmlns:a16="http://schemas.microsoft.com/office/drawing/2014/main" id="{B0D1C04B-36D2-8441-8250-60BCFBF54E7B}"/>
              </a:ext>
            </a:extLst>
          </p:cNvPr>
          <p:cNvPicPr>
            <a:picLocks/>
          </p:cNvPicPr>
          <p:nvPr/>
        </p:nvPicPr>
        <p:blipFill rotWithShape="1">
          <a:blip r:embed="rId7">
            <a:duotone>
              <a:prstClr val="black"/>
              <a:schemeClr val="accent3">
                <a:tint val="45000"/>
                <a:satMod val="400000"/>
              </a:schemeClr>
            </a:duotone>
          </a:blip>
          <a:srcRect l="9692" r="34986"/>
          <a:stretch/>
        </p:blipFill>
        <p:spPr>
          <a:xfrm>
            <a:off x="1278136" y="81529"/>
            <a:ext cx="1078523" cy="1080000"/>
          </a:xfrm>
          <a:prstGeom prst="rect">
            <a:avLst/>
          </a:prstGeom>
          <a:ln w="9525">
            <a:solidFill>
              <a:srgbClr val="D1222A"/>
            </a:solidFill>
          </a:ln>
        </p:spPr>
      </p:pic>
      <p:pic>
        <p:nvPicPr>
          <p:cNvPr id="33" name="Picture 32">
            <a:extLst>
              <a:ext uri="{FF2B5EF4-FFF2-40B4-BE49-F238E27FC236}">
                <a16:creationId xmlns:a16="http://schemas.microsoft.com/office/drawing/2014/main" id="{6F410BF1-724C-354D-B042-F8DD3F7AE039}"/>
              </a:ext>
            </a:extLst>
          </p:cNvPr>
          <p:cNvPicPr>
            <a:picLocks/>
          </p:cNvPicPr>
          <p:nvPr/>
        </p:nvPicPr>
        <p:blipFill rotWithShape="1">
          <a:blip r:embed="rId8">
            <a:duotone>
              <a:prstClr val="black"/>
              <a:schemeClr val="accent3">
                <a:tint val="45000"/>
                <a:satMod val="400000"/>
              </a:schemeClr>
            </a:duotone>
          </a:blip>
          <a:srcRect l="12977" t="-1" r="12411" b="-1"/>
          <a:stretch/>
        </p:blipFill>
        <p:spPr>
          <a:xfrm>
            <a:off x="93785" y="1250904"/>
            <a:ext cx="1080000" cy="1078523"/>
          </a:xfrm>
          <a:prstGeom prst="rect">
            <a:avLst/>
          </a:prstGeom>
          <a:ln w="9525">
            <a:solidFill>
              <a:srgbClr val="D1222A"/>
            </a:solidFill>
          </a:ln>
        </p:spPr>
      </p:pic>
      <p:sp>
        <p:nvSpPr>
          <p:cNvPr id="18" name="Title 1">
            <a:extLst>
              <a:ext uri="{FF2B5EF4-FFF2-40B4-BE49-F238E27FC236}">
                <a16:creationId xmlns:a16="http://schemas.microsoft.com/office/drawing/2014/main" id="{C14A6EA2-27C0-5540-89FE-74D76F3C7BFA}"/>
              </a:ext>
            </a:extLst>
          </p:cNvPr>
          <p:cNvSpPr txBox="1">
            <a:spLocks/>
          </p:cNvSpPr>
          <p:nvPr/>
        </p:nvSpPr>
        <p:spPr>
          <a:xfrm>
            <a:off x="2686918" y="1616148"/>
            <a:ext cx="4361355" cy="7060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Contact Details:</a:t>
            </a:r>
          </a:p>
        </p:txBody>
      </p:sp>
      <p:sp>
        <p:nvSpPr>
          <p:cNvPr id="15" name="Oval 14">
            <a:extLst>
              <a:ext uri="{FF2B5EF4-FFF2-40B4-BE49-F238E27FC236}">
                <a16:creationId xmlns:a16="http://schemas.microsoft.com/office/drawing/2014/main" id="{2D70D4A6-EC15-0947-978D-82F3B5C6D8EB}"/>
              </a:ext>
            </a:extLst>
          </p:cNvPr>
          <p:cNvSpPr/>
          <p:nvPr/>
        </p:nvSpPr>
        <p:spPr>
          <a:xfrm>
            <a:off x="3001748" y="3097649"/>
            <a:ext cx="323987" cy="323660"/>
          </a:xfrm>
          <a:prstGeom prst="ellipse">
            <a:avLst/>
          </a:prstGeom>
          <a:solidFill>
            <a:srgbClr val="3D4543"/>
          </a:solidFill>
          <a:ln>
            <a:solidFill>
              <a:srgbClr val="3D4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0D91C48-3697-9B4C-BB25-DBDB97AF56B9}"/>
              </a:ext>
            </a:extLst>
          </p:cNvPr>
          <p:cNvSpPr/>
          <p:nvPr/>
        </p:nvSpPr>
        <p:spPr>
          <a:xfrm>
            <a:off x="3001748" y="3681332"/>
            <a:ext cx="323987" cy="323660"/>
          </a:xfrm>
          <a:prstGeom prst="ellipse">
            <a:avLst/>
          </a:prstGeom>
          <a:solidFill>
            <a:srgbClr val="3D4543"/>
          </a:solidFill>
          <a:ln>
            <a:solidFill>
              <a:srgbClr val="3D4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C2737AF-F76E-F646-B1EC-A5D40A7A3476}"/>
              </a:ext>
            </a:extLst>
          </p:cNvPr>
          <p:cNvSpPr txBox="1"/>
          <p:nvPr/>
        </p:nvSpPr>
        <p:spPr>
          <a:xfrm>
            <a:off x="3001748" y="3066521"/>
            <a:ext cx="323987" cy="369332"/>
          </a:xfrm>
          <a:prstGeom prst="rect">
            <a:avLst/>
          </a:prstGeom>
          <a:noFill/>
        </p:spPr>
        <p:txBody>
          <a:bodyPr wrap="square" rtlCol="0">
            <a:spAutoFit/>
          </a:bodyPr>
          <a:lstStyle/>
          <a:p>
            <a:pPr algn="ctr"/>
            <a:r>
              <a:rPr lang="en-US" dirty="0">
                <a:solidFill>
                  <a:schemeClr val="bg1"/>
                </a:solidFill>
              </a:rPr>
              <a:t>e</a:t>
            </a:r>
          </a:p>
        </p:txBody>
      </p:sp>
      <p:sp>
        <p:nvSpPr>
          <p:cNvPr id="28" name="TextBox 27">
            <a:extLst>
              <a:ext uri="{FF2B5EF4-FFF2-40B4-BE49-F238E27FC236}">
                <a16:creationId xmlns:a16="http://schemas.microsoft.com/office/drawing/2014/main" id="{31E2024C-051E-434C-9E9A-314E07A9857E}"/>
              </a:ext>
            </a:extLst>
          </p:cNvPr>
          <p:cNvSpPr txBox="1"/>
          <p:nvPr/>
        </p:nvSpPr>
        <p:spPr>
          <a:xfrm>
            <a:off x="3001748" y="3638372"/>
            <a:ext cx="323987" cy="369332"/>
          </a:xfrm>
          <a:prstGeom prst="rect">
            <a:avLst/>
          </a:prstGeom>
          <a:noFill/>
        </p:spPr>
        <p:txBody>
          <a:bodyPr wrap="square" rtlCol="0">
            <a:spAutoFit/>
          </a:bodyPr>
          <a:lstStyle/>
          <a:p>
            <a:pPr algn="ctr"/>
            <a:r>
              <a:rPr lang="en-US" dirty="0">
                <a:solidFill>
                  <a:schemeClr val="bg1"/>
                </a:solidFill>
              </a:rPr>
              <a:t>w</a:t>
            </a:r>
          </a:p>
        </p:txBody>
      </p:sp>
      <p:sp>
        <p:nvSpPr>
          <p:cNvPr id="32" name="TextBox 31">
            <a:extLst>
              <a:ext uri="{FF2B5EF4-FFF2-40B4-BE49-F238E27FC236}">
                <a16:creationId xmlns:a16="http://schemas.microsoft.com/office/drawing/2014/main" id="{030B4C8F-A320-AF42-885B-F97760173D14}"/>
              </a:ext>
            </a:extLst>
          </p:cNvPr>
          <p:cNvSpPr txBox="1"/>
          <p:nvPr/>
        </p:nvSpPr>
        <p:spPr>
          <a:xfrm>
            <a:off x="3464099" y="3773283"/>
            <a:ext cx="2631901" cy="369332"/>
          </a:xfrm>
          <a:prstGeom prst="rect">
            <a:avLst/>
          </a:prstGeom>
          <a:noFill/>
        </p:spPr>
        <p:txBody>
          <a:bodyPr wrap="square" rtlCol="0">
            <a:spAutoFit/>
          </a:bodyPr>
          <a:lstStyle/>
          <a:p>
            <a:r>
              <a:rPr lang="en-US" dirty="0">
                <a:hlinkClick r:id="rId9"/>
              </a:rPr>
              <a:t>www.section27.org.za  </a:t>
            </a:r>
            <a:endParaRPr lang="en-US" dirty="0"/>
          </a:p>
        </p:txBody>
      </p:sp>
      <p:sp>
        <p:nvSpPr>
          <p:cNvPr id="34" name="TextBox 33">
            <a:extLst>
              <a:ext uri="{FF2B5EF4-FFF2-40B4-BE49-F238E27FC236}">
                <a16:creationId xmlns:a16="http://schemas.microsoft.com/office/drawing/2014/main" id="{F0BB77FE-B532-7246-9607-B80F582D3F74}"/>
              </a:ext>
            </a:extLst>
          </p:cNvPr>
          <p:cNvSpPr txBox="1"/>
          <p:nvPr/>
        </p:nvSpPr>
        <p:spPr>
          <a:xfrm>
            <a:off x="3464099" y="3074824"/>
            <a:ext cx="2973348" cy="369332"/>
          </a:xfrm>
          <a:prstGeom prst="rect">
            <a:avLst/>
          </a:prstGeom>
          <a:noFill/>
        </p:spPr>
        <p:txBody>
          <a:bodyPr wrap="square" rtlCol="0">
            <a:spAutoFit/>
          </a:bodyPr>
          <a:lstStyle/>
          <a:p>
            <a:r>
              <a:rPr lang="en-US" dirty="0"/>
              <a:t>lencoasa@section27.org.za</a:t>
            </a:r>
          </a:p>
        </p:txBody>
      </p:sp>
    </p:spTree>
    <p:extLst>
      <p:ext uri="{BB962C8B-B14F-4D97-AF65-F5344CB8AC3E}">
        <p14:creationId xmlns:p14="http://schemas.microsoft.com/office/powerpoint/2010/main" val="409700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317821"/>
            <a:ext cx="10325100" cy="1372868"/>
          </a:xfrm>
        </p:spPr>
        <p:txBody>
          <a:bodyPr>
            <a:normAutofit/>
          </a:bodyPr>
          <a:lstStyle/>
          <a:p>
            <a:r>
              <a:rPr lang="en-US" sz="4800" b="1"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565610"/>
            <a:ext cx="9785838" cy="4165081"/>
          </a:xfrm>
        </p:spPr>
        <p:txBody>
          <a:bodyPr>
            <a:normAutofit fontScale="92500" lnSpcReduction="10000"/>
          </a:bodyPr>
          <a:lstStyle/>
          <a:p>
            <a:r>
              <a:rPr lang="en-ZA" sz="2700" dirty="0">
                <a:latin typeface="Arial" panose="020B0604020202020204" pitchFamily="34" charset="0"/>
                <a:cs typeface="Arial" panose="020B0604020202020204" pitchFamily="34" charset="0"/>
              </a:rPr>
              <a:t>As a public interest law centre that works to advance the rights to basic education and access to healthcare services.</a:t>
            </a:r>
          </a:p>
          <a:p>
            <a:r>
              <a:rPr lang="en-ZA" sz="2700" dirty="0">
                <a:latin typeface="Arial" panose="020B0604020202020204" pitchFamily="34" charset="0"/>
                <a:cs typeface="Arial" panose="020B0604020202020204" pitchFamily="34" charset="0"/>
              </a:rPr>
              <a:t>Our submissions </a:t>
            </a:r>
            <a:r>
              <a:rPr lang="en-US" sz="2700" dirty="0">
                <a:latin typeface="Arial" panose="020B0604020202020204" pitchFamily="34" charset="0"/>
                <a:cs typeface="Arial" panose="020B0604020202020204" pitchFamily="34" charset="0"/>
              </a:rPr>
              <a:t>centre on the  impacts of the adjustments (or lack thereof) to these Constitutional rights, through a gendered lens, particularly in a climate change context.</a:t>
            </a:r>
          </a:p>
          <a:p>
            <a:r>
              <a:rPr lang="en-US" sz="2700" dirty="0">
                <a:latin typeface="Arial" panose="020B0604020202020204" pitchFamily="34" charset="0"/>
                <a:cs typeface="Arial" panose="020B0604020202020204" pitchFamily="34" charset="0"/>
              </a:rPr>
              <a:t>We submit that:</a:t>
            </a:r>
          </a:p>
          <a:p>
            <a:pPr lvl="1"/>
            <a:r>
              <a:rPr lang="en-US" sz="2700" dirty="0">
                <a:latin typeface="Arial" panose="020B0604020202020204" pitchFamily="34" charset="0"/>
                <a:cs typeface="Arial" panose="020B0604020202020204" pitchFamily="34" charset="0"/>
              </a:rPr>
              <a:t>The DoRAB has the power to advance human rights, but is characterised by real-term cuts to basic education and health care funding that do not keep pace with population growth</a:t>
            </a:r>
          </a:p>
          <a:p>
            <a:pPr lvl="1"/>
            <a:r>
              <a:rPr lang="en-US" sz="2700" dirty="0">
                <a:latin typeface="Arial" panose="020B0604020202020204" pitchFamily="34" charset="0"/>
                <a:cs typeface="Arial" panose="020B0604020202020204" pitchFamily="34" charset="0"/>
              </a:rPr>
              <a:t>Fiscal consolidation path aimed at stabilising debt has been at the expense of social spending areas and the most marginalized shoulder the impact. </a:t>
            </a:r>
          </a:p>
          <a:p>
            <a:pPr lvl="1"/>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24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317821"/>
            <a:ext cx="10325100" cy="1372868"/>
          </a:xfrm>
        </p:spPr>
        <p:txBody>
          <a:bodyPr>
            <a:normAutofit/>
          </a:bodyPr>
          <a:lstStyle/>
          <a:p>
            <a:r>
              <a:rPr lang="en-US" sz="4800" b="1"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565610"/>
            <a:ext cx="9785838" cy="4165081"/>
          </a:xfrm>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We recommend:</a:t>
            </a:r>
          </a:p>
          <a:p>
            <a:r>
              <a:rPr lang="en-US" dirty="0">
                <a:latin typeface="Arial" panose="020B0604020202020204" pitchFamily="34" charset="0"/>
                <a:cs typeface="Arial" panose="020B0604020202020204" pitchFamily="34" charset="0"/>
              </a:rPr>
              <a:t>Parliament consider whether these adjustments will enable the provinces and municipalities to provide basic services, perform the functions allocated to them or strengthen the fiscal capacity and efficiency of the provinces and municipalities.</a:t>
            </a:r>
          </a:p>
          <a:p>
            <a:r>
              <a:rPr lang="en-US">
                <a:latin typeface="Arial" panose="020B0604020202020204" pitchFamily="34" charset="0"/>
                <a:cs typeface="Arial" panose="020B0604020202020204" pitchFamily="34" charset="0"/>
              </a:rPr>
              <a:t>Human Rights Impact </a:t>
            </a:r>
            <a:r>
              <a:rPr lang="en-US" dirty="0">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ssessments</a:t>
            </a:r>
            <a:r>
              <a:rPr lang="en-US" dirty="0">
                <a:latin typeface="Arial" panose="020B0604020202020204" pitchFamily="34" charset="0"/>
                <a:cs typeface="Arial" panose="020B0604020202020204" pitchFamily="34" charset="0"/>
              </a:rPr>
              <a:t>: Parliament insists that if cuts to social spending must be made, that they must be based on transparent and participatory human rights impact assessments which demonstrate that the reductions will not increase inequality and undermine people's rights to access quality basic education and healthcare services.</a:t>
            </a:r>
          </a:p>
          <a:p>
            <a:pPr lvl="1"/>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5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317821"/>
            <a:ext cx="10325100" cy="1372868"/>
          </a:xfrm>
        </p:spPr>
        <p:txBody>
          <a:bodyPr>
            <a:normAutofit fontScale="90000"/>
          </a:bodyPr>
          <a:lstStyle/>
          <a:p>
            <a:r>
              <a:rPr lang="en-US" sz="4800" b="1" dirty="0">
                <a:latin typeface="Arial" panose="020B0604020202020204" pitchFamily="34" charset="0"/>
                <a:cs typeface="Arial" panose="020B0604020202020204" pitchFamily="34" charset="0"/>
              </a:rPr>
              <a:t>Gender Responsive Budgeting (GRB)</a:t>
            </a: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565610"/>
            <a:ext cx="9785838" cy="4165081"/>
          </a:xfrm>
        </p:spPr>
        <p:txBody>
          <a:bodyPr>
            <a:noAutofit/>
          </a:bodyPr>
          <a:lstStyle/>
          <a:p>
            <a:r>
              <a:rPr lang="en-US" sz="2600" dirty="0">
                <a:latin typeface="Arial" panose="020B0604020202020204" pitchFamily="34" charset="0"/>
                <a:cs typeface="Arial" panose="020B0604020202020204" pitchFamily="34" charset="0"/>
              </a:rPr>
              <a:t>Feminisation of poverty: gap between women and men in poverty has widened in the past decade.</a:t>
            </a:r>
          </a:p>
          <a:p>
            <a:r>
              <a:rPr lang="en-US" sz="2600" dirty="0">
                <a:latin typeface="Arial" panose="020B0604020202020204" pitchFamily="34" charset="0"/>
                <a:cs typeface="Arial" panose="020B0604020202020204" pitchFamily="34" charset="0"/>
              </a:rPr>
              <a:t>In response, President Ramaphosa announced at the G7 Leaders' Summit this year that South Africa would inculcate GRB.</a:t>
            </a:r>
          </a:p>
          <a:p>
            <a:r>
              <a:rPr lang="en-US" sz="2600" dirty="0">
                <a:latin typeface="Arial" panose="020B0604020202020204" pitchFamily="34" charset="0"/>
                <a:cs typeface="Arial" panose="020B0604020202020204" pitchFamily="34" charset="0"/>
              </a:rPr>
              <a:t>The FFC recommended addressing gender inequality through gender budgeting in the public sector.</a:t>
            </a:r>
          </a:p>
          <a:p>
            <a:r>
              <a:rPr lang="en-US" sz="2600" dirty="0">
                <a:latin typeface="Arial" panose="020B0604020202020204" pitchFamily="34" charset="0"/>
                <a:cs typeface="Arial" panose="020B0604020202020204" pitchFamily="34" charset="0"/>
              </a:rPr>
              <a:t>Adjustments to the Division of Revenue Bill overlook gender implications, with no mention of gender or GRB.</a:t>
            </a:r>
          </a:p>
          <a:p>
            <a:r>
              <a:rPr lang="en-US" sz="2600" dirty="0">
                <a:latin typeface="Arial" panose="020B0604020202020204" pitchFamily="34" charset="0"/>
                <a:cs typeface="Arial" panose="020B0604020202020204" pitchFamily="34" charset="0"/>
              </a:rPr>
              <a:t>Adjustments to the provincial equitable share and conditional grants are not made in a gender responsive manner, nor reflected on through a gendered lens.</a:t>
            </a:r>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64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317821"/>
            <a:ext cx="10325100" cy="1372868"/>
          </a:xfrm>
        </p:spPr>
        <p:txBody>
          <a:bodyPr>
            <a:normAutofit fontScale="90000"/>
          </a:bodyPr>
          <a:lstStyle/>
          <a:p>
            <a:r>
              <a:rPr lang="en-US" sz="4800" b="1" dirty="0">
                <a:latin typeface="Arial" panose="020B0604020202020204" pitchFamily="34" charset="0"/>
                <a:cs typeface="Arial" panose="020B0604020202020204" pitchFamily="34" charset="0"/>
              </a:rPr>
              <a:t>Gender Responsive Budgeting (GRB)</a:t>
            </a: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565610"/>
            <a:ext cx="9785838" cy="4165081"/>
          </a:xfrm>
        </p:spPr>
        <p:txBody>
          <a:bodyPr>
            <a:normAutofit lnSpcReduction="10000"/>
          </a:bodyPr>
          <a:lstStyle/>
          <a:p>
            <a:pPr algn="just"/>
            <a:r>
              <a:rPr lang="en-US" dirty="0">
                <a:latin typeface="Arial" panose="020B0604020202020204" pitchFamily="34" charset="0"/>
                <a:cs typeface="Arial" panose="020B0604020202020204" pitchFamily="34" charset="0"/>
              </a:rPr>
              <a:t>Recommendations:</a:t>
            </a:r>
          </a:p>
          <a:p>
            <a:pPr lvl="1" algn="just"/>
            <a:r>
              <a:rPr lang="en-US" sz="2800" dirty="0">
                <a:latin typeface="Arial" panose="020B0604020202020204" pitchFamily="34" charset="0"/>
                <a:cs typeface="Arial" panose="020B0604020202020204" pitchFamily="34" charset="0"/>
              </a:rPr>
              <a:t>Parliament to request National Treasury to provide evidence of how, if at all, considered the FFC’s recommendation for GRB.</a:t>
            </a:r>
          </a:p>
          <a:p>
            <a:pPr lvl="1" algn="just"/>
            <a:r>
              <a:rPr lang="en-US" sz="2800" dirty="0">
                <a:latin typeface="Arial" panose="020B0604020202020204" pitchFamily="34" charset="0"/>
                <a:cs typeface="Arial" panose="020B0604020202020204" pitchFamily="34" charset="0"/>
              </a:rPr>
              <a:t>Parliament to request a robust plan for the medium term that reflects steps in advancing gender-responsive budgeting moving forward.</a:t>
            </a:r>
          </a:p>
          <a:p>
            <a:pPr lvl="1" algn="just"/>
            <a:r>
              <a:rPr lang="en-US" sz="2800" dirty="0">
                <a:latin typeface="Arial" panose="020B0604020202020204" pitchFamily="34" charset="0"/>
                <a:cs typeface="Arial" panose="020B0604020202020204" pitchFamily="34" charset="0"/>
              </a:rPr>
              <a:t>Parliament must insist on adequate resource allocation to Provinces to implement the National Strategic Plan on Gender-Based Violence and Femicide to address the scourge of Gender-Based Violence. </a:t>
            </a:r>
          </a:p>
          <a:p>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33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fontScale="90000"/>
          </a:bodyPr>
          <a:lstStyle/>
          <a:p>
            <a:r>
              <a:rPr lang="en-US" sz="4800" b="1" dirty="0">
                <a:latin typeface="Arial" panose="020B0604020202020204" pitchFamily="34" charset="0"/>
                <a:cs typeface="Arial" panose="020B0604020202020204" pitchFamily="34" charset="0"/>
              </a:rPr>
              <a:t>Provincial equitable share continues to be reduced in real terms</a:t>
            </a: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37761" y="1533478"/>
            <a:ext cx="9785838" cy="4165081"/>
          </a:xfrm>
        </p:spPr>
        <p:txBody>
          <a:bodyPr>
            <a:noAutofit/>
          </a:bodyPr>
          <a:lstStyle/>
          <a:p>
            <a:pPr algn="just" rtl="0">
              <a:spcBef>
                <a:spcPts val="1200"/>
              </a:spcBef>
              <a:spcAft>
                <a:spcPts val="1200"/>
              </a:spcAft>
            </a:pPr>
            <a:r>
              <a:rPr lang="en-US" sz="2200" b="0" i="0" u="none" strike="noStrike" dirty="0">
                <a:solidFill>
                  <a:srgbClr val="000000"/>
                </a:solidFill>
                <a:effectLst/>
                <a:latin typeface="Arial" panose="020B0604020202020204" pitchFamily="34" charset="0"/>
              </a:rPr>
              <a:t>Minister Godongwana promised in his </a:t>
            </a:r>
            <a:r>
              <a:rPr lang="en-US" sz="2200" b="0" i="0" u="sng" strike="noStrike" dirty="0">
                <a:solidFill>
                  <a:srgbClr val="1155CC"/>
                </a:solidFill>
                <a:effectLst/>
                <a:latin typeface="Arial" panose="020B0604020202020204" pitchFamily="34" charset="0"/>
                <a:hlinkClick r:id="rId2"/>
              </a:rPr>
              <a:t>speech</a:t>
            </a:r>
            <a:r>
              <a:rPr lang="en-US" sz="2200" b="0" i="0" u="none" strike="noStrike" dirty="0">
                <a:solidFill>
                  <a:srgbClr val="000000"/>
                </a:solidFill>
                <a:effectLst/>
                <a:latin typeface="Arial" panose="020B0604020202020204" pitchFamily="34" charset="0"/>
              </a:rPr>
              <a:t> that the MTBPS would “enhance the quality of public services such as education and health”.</a:t>
            </a:r>
          </a:p>
          <a:p>
            <a:pPr algn="just" rtl="0">
              <a:spcBef>
                <a:spcPts val="1200"/>
              </a:spcBef>
              <a:spcAft>
                <a:spcPts val="1200"/>
              </a:spcAft>
            </a:pPr>
            <a:r>
              <a:rPr lang="en-US" sz="2200" b="0" i="0" u="none" strike="noStrike" dirty="0">
                <a:solidFill>
                  <a:srgbClr val="000000"/>
                </a:solidFill>
                <a:effectLst/>
                <a:latin typeface="Arial" panose="020B0604020202020204" pitchFamily="34" charset="0"/>
              </a:rPr>
              <a:t>Yet no additional funding is  provided to the provincial equitable share (PES), which funds the provinces core functions including health care and basic education. </a:t>
            </a:r>
          </a:p>
          <a:p>
            <a:pPr algn="just" rtl="0">
              <a:spcBef>
                <a:spcPts val="1200"/>
              </a:spcBef>
              <a:spcAft>
                <a:spcPts val="1200"/>
              </a:spcAft>
            </a:pPr>
            <a:r>
              <a:rPr lang="en-US" sz="2200" b="0" i="0" u="none" strike="noStrike" dirty="0">
                <a:solidFill>
                  <a:srgbClr val="000000"/>
                </a:solidFill>
                <a:effectLst/>
                <a:latin typeface="Arial" panose="020B0604020202020204" pitchFamily="34" charset="0"/>
              </a:rPr>
              <a:t>This means that the provincial equitable share increases from R544.8 billion in 2021/22 to R560.8 billion in 2022/23.</a:t>
            </a:r>
          </a:p>
          <a:p>
            <a:pPr rtl="0">
              <a:spcBef>
                <a:spcPts val="1200"/>
              </a:spcBef>
              <a:spcAft>
                <a:spcPts val="1200"/>
              </a:spcAft>
            </a:pPr>
            <a:r>
              <a:rPr lang="en-US" sz="2200" b="0" i="0" u="none" strike="noStrike" dirty="0">
                <a:solidFill>
                  <a:srgbClr val="000000"/>
                </a:solidFill>
                <a:effectLst/>
                <a:latin typeface="Arial" panose="020B0604020202020204" pitchFamily="34" charset="0"/>
              </a:rPr>
              <a:t>Nominal terms: only a 2.9% increase, well below CPI inflation of 6.8% and population growth of 1.4%. </a:t>
            </a:r>
            <a:br>
              <a:rPr lang="en-US" sz="2200" dirty="0"/>
            </a:br>
            <a:endParaRPr lang="en-US" sz="22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3">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4">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5">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6">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7">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8"/>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83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fontScale="90000"/>
          </a:bodyPr>
          <a:lstStyle/>
          <a:p>
            <a:r>
              <a:rPr lang="en-US" sz="4800" b="1" dirty="0">
                <a:latin typeface="Arial" panose="020B0604020202020204" pitchFamily="34" charset="0"/>
                <a:cs typeface="Arial" panose="020B0604020202020204" pitchFamily="34" charset="0"/>
              </a:rPr>
              <a:t>Provincial equitable share continues to be reduced in real terms</a:t>
            </a: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625373"/>
            <a:ext cx="9785838" cy="4165081"/>
          </a:xfrm>
        </p:spPr>
        <p:txBody>
          <a:bodyPr>
            <a:noAutofit/>
          </a:bodyPr>
          <a:lstStyle/>
          <a:p>
            <a:pPr rtl="0">
              <a:spcBef>
                <a:spcPts val="1200"/>
              </a:spcBef>
              <a:spcAft>
                <a:spcPts val="1200"/>
              </a:spcAft>
            </a:pPr>
            <a:r>
              <a:rPr lang="en-US" sz="2400" b="0" i="0" u="none" strike="noStrike" dirty="0">
                <a:solidFill>
                  <a:srgbClr val="000000"/>
                </a:solidFill>
                <a:effectLst/>
                <a:latin typeface="Arial" panose="020B0604020202020204" pitchFamily="34" charset="0"/>
              </a:rPr>
              <a:t>This downward spending trend on the PES continues in 2023/24 with a </a:t>
            </a:r>
            <a:r>
              <a:rPr lang="en-US" sz="2400" b="0" i="1" u="none" strike="noStrike" dirty="0">
                <a:solidFill>
                  <a:srgbClr val="000000"/>
                </a:solidFill>
                <a:effectLst/>
                <a:latin typeface="Arial" panose="020B0604020202020204" pitchFamily="34" charset="0"/>
              </a:rPr>
              <a:t>nominal</a:t>
            </a:r>
            <a:r>
              <a:rPr lang="en-US" sz="2400" b="0" i="0" u="none" strike="noStrike" dirty="0">
                <a:solidFill>
                  <a:srgbClr val="000000"/>
                </a:solidFill>
                <a:effectLst/>
                <a:latin typeface="Arial" panose="020B0604020202020204" pitchFamily="34" charset="0"/>
              </a:rPr>
              <a:t> cut to the PES of -0.8%, reducing the PES to R556.4 billion.</a:t>
            </a:r>
          </a:p>
          <a:p>
            <a:pPr rtl="0">
              <a:spcBef>
                <a:spcPts val="1200"/>
              </a:spcBef>
              <a:spcAft>
                <a:spcPts val="1200"/>
              </a:spcAft>
            </a:pPr>
            <a:r>
              <a:rPr lang="en-US" sz="2400" b="0" i="0" u="none" strike="noStrike" dirty="0">
                <a:solidFill>
                  <a:srgbClr val="000000"/>
                </a:solidFill>
                <a:effectLst/>
                <a:latin typeface="Arial" panose="020B0604020202020204" pitchFamily="34" charset="0"/>
              </a:rPr>
              <a:t>This blatant austerity in funding to the provinces should be rejected on the basis that the quality of provincial service delivery will almost certainly decline as a result, and the cuts are in direct contrast to the Minister's rhetoric in his speech.</a:t>
            </a:r>
            <a:br>
              <a:rPr lang="en-US" sz="2400" dirty="0"/>
            </a:br>
            <a:endParaRPr lang="en-US" sz="24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05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fontScale="90000"/>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Some but not all conditional grants keep up with CPI inflation</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620614"/>
            <a:ext cx="9785838" cy="4165081"/>
          </a:xfrm>
        </p:spPr>
        <p:txBody>
          <a:bodyPr>
            <a:noAutofit/>
          </a:bodyPr>
          <a:lstStyle/>
          <a:p>
            <a:pPr rtl="0">
              <a:spcBef>
                <a:spcPts val="0"/>
              </a:spcBef>
              <a:spcAft>
                <a:spcPts val="0"/>
              </a:spcAft>
            </a:pPr>
            <a:r>
              <a:rPr lang="en-US" dirty="0">
                <a:solidFill>
                  <a:srgbClr val="000000"/>
                </a:solidFill>
                <a:latin typeface="Arial" panose="020B0604020202020204" pitchFamily="34" charset="0"/>
              </a:rPr>
              <a:t>S</a:t>
            </a:r>
            <a:r>
              <a:rPr lang="en-US" b="0" i="0" u="none" strike="noStrike" dirty="0">
                <a:solidFill>
                  <a:srgbClr val="000000"/>
                </a:solidFill>
                <a:effectLst/>
                <a:latin typeface="Arial" panose="020B0604020202020204" pitchFamily="34" charset="0"/>
              </a:rPr>
              <a:t>pending on conditional grant allocations to provinces, many of which fund critical aspects of basic education and health care, increased by 6.8%, from R116.0 billion in 2021/22 to R123.7 billion in 2022/23.</a:t>
            </a:r>
          </a:p>
          <a:p>
            <a:pPr rtl="0">
              <a:spcBef>
                <a:spcPts val="0"/>
              </a:spcBef>
              <a:spcAft>
                <a:spcPts val="0"/>
              </a:spcAft>
            </a:pPr>
            <a:r>
              <a:rPr lang="en-US" b="0" i="0" u="none" strike="noStrike" dirty="0">
                <a:solidFill>
                  <a:srgbClr val="000000"/>
                </a:solidFill>
                <a:effectLst/>
                <a:latin typeface="Arial" panose="020B0604020202020204" pitchFamily="34" charset="0"/>
              </a:rPr>
              <a:t>This is well below combined CPI inflation and population growth of 8.2%.</a:t>
            </a:r>
          </a:p>
          <a:p>
            <a:pPr>
              <a:spcBef>
                <a:spcPts val="0"/>
              </a:spcBef>
            </a:pPr>
            <a:r>
              <a:rPr lang="en-US" b="0" i="0" u="none" strike="noStrike" dirty="0">
                <a:solidFill>
                  <a:srgbClr val="000000"/>
                </a:solidFill>
                <a:effectLst/>
                <a:latin typeface="Arial" panose="020B0604020202020204" pitchFamily="34" charset="0"/>
              </a:rPr>
              <a:t>This downward pressure on conditional grant allocations to provinces also continues.</a:t>
            </a:r>
          </a:p>
          <a:p>
            <a:pPr rtl="0">
              <a:spcBef>
                <a:spcPts val="0"/>
              </a:spcBef>
              <a:spcAft>
                <a:spcPts val="0"/>
              </a:spcAft>
            </a:pPr>
            <a:endParaRPr lang="en-US" sz="2500" b="0" i="0" u="none" strike="noStrike" dirty="0">
              <a:solidFill>
                <a:srgbClr val="000000"/>
              </a:solidFill>
              <a:effectLst/>
              <a:latin typeface="Arial" panose="020B0604020202020204" pitchFamily="34" charset="0"/>
            </a:endParaRPr>
          </a:p>
          <a:p>
            <a:pPr marL="0" indent="0" rtl="0">
              <a:spcBef>
                <a:spcPts val="0"/>
              </a:spcBef>
              <a:spcAft>
                <a:spcPts val="0"/>
              </a:spcAft>
              <a:buNone/>
            </a:pPr>
            <a:br>
              <a:rPr lang="en-US" sz="2500" dirty="0"/>
            </a:br>
            <a:endParaRPr lang="en-US" sz="2500"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52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9019-1728-4245-A260-3767E0611012}"/>
              </a:ext>
            </a:extLst>
          </p:cNvPr>
          <p:cNvSpPr>
            <a:spLocks noGrp="1"/>
          </p:cNvSpPr>
          <p:nvPr>
            <p:ph type="title"/>
          </p:nvPr>
        </p:nvSpPr>
        <p:spPr>
          <a:xfrm>
            <a:off x="1028700" y="192742"/>
            <a:ext cx="10325100" cy="1372868"/>
          </a:xfrm>
        </p:spPr>
        <p:txBody>
          <a:bodyPr>
            <a:normAutofit fontScale="90000"/>
          </a:bodyPr>
          <a:lstStyle/>
          <a:p>
            <a:pPr algn="just" rtl="0">
              <a:spcBef>
                <a:spcPts val="1800"/>
              </a:spcBef>
              <a:spcAft>
                <a:spcPts val="600"/>
              </a:spcAft>
            </a:pPr>
            <a:r>
              <a:rPr lang="en-US" sz="4800" b="1" i="0" u="none" strike="noStrike" dirty="0">
                <a:solidFill>
                  <a:srgbClr val="000000"/>
                </a:solidFill>
                <a:effectLst/>
                <a:latin typeface="Arial" panose="020B0604020202020204" pitchFamily="34" charset="0"/>
              </a:rPr>
              <a:t>Some but not all conditional grants keep up with CPI inflation</a:t>
            </a:r>
            <a:endParaRPr lang="en-US" sz="4000" b="1" dirty="0">
              <a:effectLst/>
            </a:endParaRPr>
          </a:p>
        </p:txBody>
      </p:sp>
      <p:sp>
        <p:nvSpPr>
          <p:cNvPr id="3" name="Content Placeholder 2">
            <a:extLst>
              <a:ext uri="{FF2B5EF4-FFF2-40B4-BE49-F238E27FC236}">
                <a16:creationId xmlns:a16="http://schemas.microsoft.com/office/drawing/2014/main" id="{5126B7B5-01CC-0940-AD6D-95701655AA18}"/>
              </a:ext>
            </a:extLst>
          </p:cNvPr>
          <p:cNvSpPr>
            <a:spLocks noGrp="1"/>
          </p:cNvSpPr>
          <p:nvPr>
            <p:ph idx="1"/>
          </p:nvPr>
        </p:nvSpPr>
        <p:spPr>
          <a:xfrm>
            <a:off x="1028700" y="1620614"/>
            <a:ext cx="9785838" cy="4165081"/>
          </a:xfrm>
        </p:spPr>
        <p:txBody>
          <a:bodyPr>
            <a:noAutofit/>
          </a:bodyPr>
          <a:lstStyle/>
          <a:p>
            <a:pPr rtl="0">
              <a:spcBef>
                <a:spcPts val="0"/>
              </a:spcBef>
              <a:spcAft>
                <a:spcPts val="0"/>
              </a:spcAft>
            </a:pPr>
            <a:r>
              <a:rPr lang="en-US" dirty="0">
                <a:solidFill>
                  <a:srgbClr val="000000"/>
                </a:solidFill>
                <a:latin typeface="Arial" panose="020B0604020202020204" pitchFamily="34" charset="0"/>
              </a:rPr>
              <a:t>In</a:t>
            </a:r>
            <a:r>
              <a:rPr lang="en-US" b="0" i="0" u="none" strike="noStrike" dirty="0">
                <a:solidFill>
                  <a:srgbClr val="000000"/>
                </a:solidFill>
                <a:effectLst/>
                <a:latin typeface="Arial" panose="020B0604020202020204" pitchFamily="34" charset="0"/>
              </a:rPr>
              <a:t> 2023/24, proposed 3.5% nominal increase, while combined CPI inflation and population growth are projected to be 6.1%.</a:t>
            </a:r>
            <a:endParaRPr lang="en-US" dirty="0"/>
          </a:p>
          <a:p>
            <a:pPr rtl="0">
              <a:spcBef>
                <a:spcPts val="0"/>
              </a:spcBef>
              <a:spcAft>
                <a:spcPts val="0"/>
              </a:spcAft>
            </a:pPr>
            <a:r>
              <a:rPr lang="en-US" i="0" u="none" strike="noStrike" dirty="0">
                <a:solidFill>
                  <a:srgbClr val="000000"/>
                </a:solidFill>
                <a:effectLst/>
                <a:latin typeface="Arial" panose="020B0604020202020204" pitchFamily="34" charset="0"/>
              </a:rPr>
              <a:t>We recommend that conditional grants to provinces increase at least in line with CPI inflation and population growth so that their real value is not eroded. </a:t>
            </a:r>
            <a:br>
              <a:rPr lang="en-US" dirty="0"/>
            </a:br>
            <a:endParaRPr lang="en-US" dirty="0"/>
          </a:p>
        </p:txBody>
      </p:sp>
      <p:cxnSp>
        <p:nvCxnSpPr>
          <p:cNvPr id="7" name="Straight Connector 6">
            <a:extLst>
              <a:ext uri="{FF2B5EF4-FFF2-40B4-BE49-F238E27FC236}">
                <a16:creationId xmlns:a16="http://schemas.microsoft.com/office/drawing/2014/main" id="{B0D9D058-AC52-9845-9E0D-9B3130AC081D}"/>
              </a:ext>
            </a:extLst>
          </p:cNvPr>
          <p:cNvCxnSpPr>
            <a:cxnSpLocks/>
          </p:cNvCxnSpPr>
          <p:nvPr/>
        </p:nvCxnSpPr>
        <p:spPr>
          <a:xfrm>
            <a:off x="11620500" y="0"/>
            <a:ext cx="0" cy="5611423"/>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14733B-85DB-0B40-A4CB-70F41EC482DA}"/>
              </a:ext>
            </a:extLst>
          </p:cNvPr>
          <p:cNvPicPr>
            <a:picLocks/>
          </p:cNvPicPr>
          <p:nvPr/>
        </p:nvPicPr>
        <p:blipFill rotWithShape="1">
          <a:blip r:embed="rId2">
            <a:duotone>
              <a:prstClr val="black"/>
              <a:schemeClr val="accent3">
                <a:tint val="45000"/>
                <a:satMod val="400000"/>
              </a:schemeClr>
            </a:duotone>
          </a:blip>
          <a:srcRect l="17861" t="19831" r="46101" b="4727"/>
          <a:stretch/>
        </p:blipFill>
        <p:spPr>
          <a:xfrm>
            <a:off x="184867" y="5852134"/>
            <a:ext cx="648000" cy="648000"/>
          </a:xfrm>
          <a:prstGeom prst="rect">
            <a:avLst/>
          </a:prstGeom>
          <a:ln w="9525">
            <a:solidFill>
              <a:srgbClr val="D1222A"/>
            </a:solidFill>
          </a:ln>
        </p:spPr>
      </p:pic>
      <p:pic>
        <p:nvPicPr>
          <p:cNvPr id="12" name="Picture 11">
            <a:extLst>
              <a:ext uri="{FF2B5EF4-FFF2-40B4-BE49-F238E27FC236}">
                <a16:creationId xmlns:a16="http://schemas.microsoft.com/office/drawing/2014/main" id="{86008EB5-A67E-E345-A247-D0337FBC9A37}"/>
              </a:ext>
            </a:extLst>
          </p:cNvPr>
          <p:cNvPicPr>
            <a:picLocks/>
          </p:cNvPicPr>
          <p:nvPr/>
        </p:nvPicPr>
        <p:blipFill rotWithShape="1">
          <a:blip r:embed="rId3">
            <a:duotone>
              <a:prstClr val="black"/>
              <a:schemeClr val="accent3">
                <a:tint val="45000"/>
                <a:satMod val="400000"/>
              </a:schemeClr>
            </a:duotone>
          </a:blip>
          <a:srcRect l="12977" t="-1" r="12411" b="-1"/>
          <a:stretch/>
        </p:blipFill>
        <p:spPr>
          <a:xfrm>
            <a:off x="165794" y="4489351"/>
            <a:ext cx="648000" cy="648000"/>
          </a:xfrm>
          <a:prstGeom prst="rect">
            <a:avLst/>
          </a:prstGeom>
          <a:ln w="9525">
            <a:solidFill>
              <a:srgbClr val="D1222A"/>
            </a:solidFill>
          </a:ln>
        </p:spPr>
      </p:pic>
      <p:pic>
        <p:nvPicPr>
          <p:cNvPr id="13" name="Picture 12">
            <a:extLst>
              <a:ext uri="{FF2B5EF4-FFF2-40B4-BE49-F238E27FC236}">
                <a16:creationId xmlns:a16="http://schemas.microsoft.com/office/drawing/2014/main" id="{A0C380D9-E6DA-6745-9B6F-94F946997908}"/>
              </a:ext>
            </a:extLst>
          </p:cNvPr>
          <p:cNvPicPr>
            <a:picLocks/>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Lst>
          </a:blip>
          <a:srcRect l="8156" t="13635" r="324" b="9489"/>
          <a:stretch/>
        </p:blipFill>
        <p:spPr>
          <a:xfrm>
            <a:off x="169465" y="3117470"/>
            <a:ext cx="648000" cy="648000"/>
          </a:xfrm>
          <a:prstGeom prst="rect">
            <a:avLst/>
          </a:prstGeom>
          <a:ln w="9525">
            <a:solidFill>
              <a:srgbClr val="D1222A"/>
            </a:solidFill>
          </a:ln>
        </p:spPr>
      </p:pic>
      <p:pic>
        <p:nvPicPr>
          <p:cNvPr id="15" name="Picture 14">
            <a:extLst>
              <a:ext uri="{FF2B5EF4-FFF2-40B4-BE49-F238E27FC236}">
                <a16:creationId xmlns:a16="http://schemas.microsoft.com/office/drawing/2014/main" id="{A064CC73-FE0D-BC44-AF26-4F20E60E8FF6}"/>
              </a:ext>
            </a:extLst>
          </p:cNvPr>
          <p:cNvPicPr>
            <a:picLocks/>
          </p:cNvPicPr>
          <p:nvPr/>
        </p:nvPicPr>
        <p:blipFill rotWithShape="1">
          <a:blip r:embed="rId5">
            <a:duotone>
              <a:prstClr val="black"/>
              <a:schemeClr val="accent3">
                <a:tint val="45000"/>
                <a:satMod val="400000"/>
              </a:schemeClr>
            </a:duotone>
          </a:blip>
          <a:srcRect l="33399" r="9200" b="14553"/>
          <a:stretch/>
        </p:blipFill>
        <p:spPr>
          <a:xfrm>
            <a:off x="184362" y="1678600"/>
            <a:ext cx="648000" cy="648867"/>
          </a:xfrm>
          <a:prstGeom prst="rect">
            <a:avLst/>
          </a:prstGeom>
          <a:ln w="9525">
            <a:solidFill>
              <a:srgbClr val="D1222A"/>
            </a:solidFill>
          </a:ln>
        </p:spPr>
      </p:pic>
      <p:pic>
        <p:nvPicPr>
          <p:cNvPr id="16" name="Picture 15">
            <a:extLst>
              <a:ext uri="{FF2B5EF4-FFF2-40B4-BE49-F238E27FC236}">
                <a16:creationId xmlns:a16="http://schemas.microsoft.com/office/drawing/2014/main" id="{B7D40F81-2BE0-9445-8721-A0D70E9759BD}"/>
              </a:ext>
            </a:extLst>
          </p:cNvPr>
          <p:cNvPicPr>
            <a:picLocks noChangeAspect="1"/>
          </p:cNvPicPr>
          <p:nvPr/>
        </p:nvPicPr>
        <p:blipFill rotWithShape="1">
          <a:blip r:embed="rId6">
            <a:duotone>
              <a:prstClr val="black"/>
              <a:schemeClr val="accent3">
                <a:tint val="45000"/>
                <a:satMod val="400000"/>
              </a:schemeClr>
            </a:duotone>
          </a:blip>
          <a:srcRect l="23634" r="9805"/>
          <a:stretch/>
        </p:blipFill>
        <p:spPr>
          <a:xfrm>
            <a:off x="178502" y="317820"/>
            <a:ext cx="644799" cy="644800"/>
          </a:xfrm>
          <a:prstGeom prst="rect">
            <a:avLst/>
          </a:prstGeom>
          <a:ln w="9525">
            <a:solidFill>
              <a:srgbClr val="D1222A"/>
            </a:solidFill>
          </a:ln>
        </p:spPr>
      </p:pic>
      <p:pic>
        <p:nvPicPr>
          <p:cNvPr id="17" name="Picture 16">
            <a:extLst>
              <a:ext uri="{FF2B5EF4-FFF2-40B4-BE49-F238E27FC236}">
                <a16:creationId xmlns:a16="http://schemas.microsoft.com/office/drawing/2014/main" id="{CEAA0F53-EB1A-134C-AF10-633231875ED7}"/>
              </a:ext>
            </a:extLst>
          </p:cNvPr>
          <p:cNvPicPr>
            <a:picLocks noChangeAspect="1"/>
          </p:cNvPicPr>
          <p:nvPr/>
        </p:nvPicPr>
        <p:blipFill>
          <a:blip r:embed="rId7"/>
          <a:stretch>
            <a:fillRect/>
          </a:stretch>
        </p:blipFill>
        <p:spPr>
          <a:xfrm>
            <a:off x="10236424" y="5666427"/>
            <a:ext cx="1955577" cy="1131076"/>
          </a:xfrm>
          <a:prstGeom prst="rect">
            <a:avLst/>
          </a:prstGeom>
          <a:ln>
            <a:noFill/>
          </a:ln>
        </p:spPr>
      </p:pic>
      <p:cxnSp>
        <p:nvCxnSpPr>
          <p:cNvPr id="23" name="Straight Connector 22">
            <a:extLst>
              <a:ext uri="{FF2B5EF4-FFF2-40B4-BE49-F238E27FC236}">
                <a16:creationId xmlns:a16="http://schemas.microsoft.com/office/drawing/2014/main" id="{BD36F7C0-D6D5-B64A-B37F-F03E1335BBDA}"/>
              </a:ext>
            </a:extLst>
          </p:cNvPr>
          <p:cNvCxnSpPr>
            <a:cxnSpLocks/>
          </p:cNvCxnSpPr>
          <p:nvPr/>
        </p:nvCxnSpPr>
        <p:spPr>
          <a:xfrm flipH="1">
            <a:off x="838198" y="6370079"/>
            <a:ext cx="9398226" cy="0"/>
          </a:xfrm>
          <a:prstGeom prst="line">
            <a:avLst/>
          </a:prstGeom>
          <a:ln w="9525">
            <a:solidFill>
              <a:srgbClr val="D122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799838"/>
      </p:ext>
    </p:extLst>
  </p:cSld>
  <p:clrMapOvr>
    <a:masterClrMapping/>
  </p:clrMapOvr>
</p:sld>
</file>

<file path=ppt/theme/theme1.xml><?xml version="1.0" encoding="utf-8"?>
<a:theme xmlns:a="http://schemas.openxmlformats.org/drawingml/2006/main" name="Office Theme">
  <a:themeElements>
    <a:clrScheme name="SECTION27 colour scheme">
      <a:dk1>
        <a:srgbClr val="000000"/>
      </a:dk1>
      <a:lt1>
        <a:srgbClr val="FFFFFF"/>
      </a:lt1>
      <a:dk2>
        <a:srgbClr val="44546A"/>
      </a:dk2>
      <a:lt2>
        <a:srgbClr val="E7E6E6"/>
      </a:lt2>
      <a:accent1>
        <a:srgbClr val="D02229"/>
      </a:accent1>
      <a:accent2>
        <a:srgbClr val="ED7D31"/>
      </a:accent2>
      <a:accent3>
        <a:srgbClr val="A5A5A5"/>
      </a:accent3>
      <a:accent4>
        <a:srgbClr val="FFC000"/>
      </a:accent4>
      <a:accent5>
        <a:srgbClr val="3D4544"/>
      </a:accent5>
      <a:accent6>
        <a:srgbClr val="9A1C1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27-ppt-template_Aug2020" id="{C5AE7CF4-3B67-C74A-902D-BC0D5EAD0ADB}" vid="{BC5D80EE-9568-FB46-80D0-56A358A5C3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4228</TotalTime>
  <Words>1869</Words>
  <Application>Microsoft Office PowerPoint</Application>
  <PresentationFormat>Widescreen</PresentationFormat>
  <Paragraphs>112</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Calibri Light</vt:lpstr>
      <vt:lpstr>Times New Roman</vt:lpstr>
      <vt:lpstr>Office Theme</vt:lpstr>
      <vt:lpstr>SECTION27 SUBMISSION TO THE SELECT COMMITTEE ON APPROPRIATIONS ON THE DIVISION OF REVENUE AMENDMENT BILL [B 22—2022]  </vt:lpstr>
      <vt:lpstr>Introduction</vt:lpstr>
      <vt:lpstr>Introduction</vt:lpstr>
      <vt:lpstr>Gender Responsive Budgeting (GRB)</vt:lpstr>
      <vt:lpstr>Gender Responsive Budgeting (GRB)</vt:lpstr>
      <vt:lpstr>Provincial equitable share continues to be reduced in real terms</vt:lpstr>
      <vt:lpstr>Provincial equitable share continues to be reduced in real terms</vt:lpstr>
      <vt:lpstr>Some but not all conditional grants keep up with CPI inflation</vt:lpstr>
      <vt:lpstr>Some but not all conditional grants keep up with CPI inflation</vt:lpstr>
      <vt:lpstr>Health Conditional Grants</vt:lpstr>
      <vt:lpstr>Health Conditional Grants</vt:lpstr>
      <vt:lpstr>Health Conditional Grants</vt:lpstr>
      <vt:lpstr>Health Conditional Grants</vt:lpstr>
      <vt:lpstr>Health Conditional Grants</vt:lpstr>
      <vt:lpstr>Education Conditional Grants</vt:lpstr>
      <vt:lpstr>Education Conditional Grants</vt:lpstr>
      <vt:lpstr>Education Conditional Grants</vt:lpstr>
      <vt:lpstr>Education Conditional Grants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Julia Chaskalson</dc:creator>
  <cp:lastModifiedBy>Matshidiso Lencoasa</cp:lastModifiedBy>
  <cp:revision>48</cp:revision>
  <dcterms:created xsi:type="dcterms:W3CDTF">2020-08-20T09:27:36Z</dcterms:created>
  <dcterms:modified xsi:type="dcterms:W3CDTF">2022-11-11T04:16:57Z</dcterms:modified>
</cp:coreProperties>
</file>