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701" r:id="rId3"/>
    <p:sldMasterId id="2147483714" r:id="rId4"/>
    <p:sldMasterId id="2147483764" r:id="rId5"/>
    <p:sldMasterId id="2147483776" r:id="rId6"/>
    <p:sldMasterId id="2147483792" r:id="rId7"/>
    <p:sldMasterId id="2147483805" r:id="rId8"/>
    <p:sldMasterId id="2147483809" r:id="rId9"/>
  </p:sldMasterIdLst>
  <p:notesMasterIdLst>
    <p:notesMasterId r:id="rId29"/>
  </p:notesMasterIdLst>
  <p:handoutMasterIdLst>
    <p:handoutMasterId r:id="rId30"/>
  </p:handoutMasterIdLst>
  <p:sldIdLst>
    <p:sldId id="1207" r:id="rId10"/>
    <p:sldId id="1367" r:id="rId11"/>
    <p:sldId id="1368" r:id="rId12"/>
    <p:sldId id="1369" r:id="rId13"/>
    <p:sldId id="1272" r:id="rId14"/>
    <p:sldId id="1319" r:id="rId15"/>
    <p:sldId id="1362" r:id="rId16"/>
    <p:sldId id="1349" r:id="rId17"/>
    <p:sldId id="1350" r:id="rId18"/>
    <p:sldId id="1363" r:id="rId19"/>
    <p:sldId id="1355" r:id="rId20"/>
    <p:sldId id="1356" r:id="rId21"/>
    <p:sldId id="1339" r:id="rId22"/>
    <p:sldId id="1354" r:id="rId23"/>
    <p:sldId id="1353" r:id="rId24"/>
    <p:sldId id="1360" r:id="rId25"/>
    <p:sldId id="1343" r:id="rId26"/>
    <p:sldId id="1361" r:id="rId27"/>
    <p:sldId id="854"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EA6A"/>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83455" autoAdjust="0"/>
  </p:normalViewPr>
  <p:slideViewPr>
    <p:cSldViewPr snapToGrid="0" snapToObjects="1">
      <p:cViewPr varScale="1">
        <p:scale>
          <a:sx n="88" d="100"/>
          <a:sy n="88" d="100"/>
        </p:scale>
        <p:origin x="1109" y="6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F4255A1-C199-4026-8657-02D9FBEC850F}" type="datetimeFigureOut">
              <a:rPr lang="en-ZA" smtClean="0"/>
              <a:pPr/>
              <a:t>2023/03/09</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90F978D-1465-47EE-ABE4-2AD07AF7F861}" type="slidenum">
              <a:rPr lang="en-ZA" smtClean="0"/>
              <a:pPr/>
              <a:t>‹#›</a:t>
            </a:fld>
            <a:endParaRPr lang="en-ZA"/>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FDD0C3-E03F-457A-92B9-E993D26ED727}" type="datetimeFigureOut">
              <a:rPr lang="en-ZA" smtClean="0"/>
              <a:pPr/>
              <a:t>2023/03/09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0EF38-0415-43AC-B4EC-5FDADEC8ED1E}" type="slidenum">
              <a:rPr lang="en-ZA" smtClean="0"/>
              <a:pPr/>
              <a:t>‹#›</a:t>
            </a:fld>
            <a:endParaRPr lang="en-ZA"/>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56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777" eaLnBrk="0" hangingPunct="0">
              <a:defRPr sz="1400">
                <a:solidFill>
                  <a:schemeClr val="tx1"/>
                </a:solidFill>
                <a:latin typeface="Arial" charset="0"/>
                <a:cs typeface="Arial" charset="0"/>
              </a:defRPr>
            </a:lvl1pPr>
            <a:lvl2pPr marL="744064" indent="-286179" defTabSz="977777" eaLnBrk="0" hangingPunct="0">
              <a:defRPr sz="1400">
                <a:solidFill>
                  <a:schemeClr val="tx1"/>
                </a:solidFill>
                <a:latin typeface="Arial" charset="0"/>
                <a:cs typeface="Arial" charset="0"/>
              </a:defRPr>
            </a:lvl2pPr>
            <a:lvl3pPr marL="1144715" indent="-228943" defTabSz="977777" eaLnBrk="0" hangingPunct="0">
              <a:defRPr sz="1400">
                <a:solidFill>
                  <a:schemeClr val="tx1"/>
                </a:solidFill>
                <a:latin typeface="Arial" charset="0"/>
                <a:cs typeface="Arial" charset="0"/>
              </a:defRPr>
            </a:lvl3pPr>
            <a:lvl4pPr marL="1602600" indent="-228943" defTabSz="977777" eaLnBrk="0" hangingPunct="0">
              <a:defRPr sz="1400">
                <a:solidFill>
                  <a:schemeClr val="tx1"/>
                </a:solidFill>
                <a:latin typeface="Arial" charset="0"/>
                <a:cs typeface="Arial" charset="0"/>
              </a:defRPr>
            </a:lvl4pPr>
            <a:lvl5pPr marL="2060486" indent="-228943" defTabSz="977777" eaLnBrk="0" hangingPunct="0">
              <a:defRPr sz="1400">
                <a:solidFill>
                  <a:schemeClr val="tx1"/>
                </a:solidFill>
                <a:latin typeface="Arial" charset="0"/>
                <a:cs typeface="Arial" charset="0"/>
              </a:defRPr>
            </a:lvl5pPr>
            <a:lvl6pPr marL="2518372" indent="-228943" defTabSz="977777" eaLnBrk="0" fontAlgn="base" hangingPunct="0">
              <a:spcBef>
                <a:spcPct val="0"/>
              </a:spcBef>
              <a:spcAft>
                <a:spcPct val="0"/>
              </a:spcAft>
              <a:defRPr sz="1400">
                <a:solidFill>
                  <a:schemeClr val="tx1"/>
                </a:solidFill>
                <a:latin typeface="Arial" charset="0"/>
                <a:cs typeface="Arial" charset="0"/>
              </a:defRPr>
            </a:lvl6pPr>
            <a:lvl7pPr marL="2976258" indent="-228943" defTabSz="977777" eaLnBrk="0" fontAlgn="base" hangingPunct="0">
              <a:spcBef>
                <a:spcPct val="0"/>
              </a:spcBef>
              <a:spcAft>
                <a:spcPct val="0"/>
              </a:spcAft>
              <a:defRPr sz="1400">
                <a:solidFill>
                  <a:schemeClr val="tx1"/>
                </a:solidFill>
                <a:latin typeface="Arial" charset="0"/>
                <a:cs typeface="Arial" charset="0"/>
              </a:defRPr>
            </a:lvl7pPr>
            <a:lvl8pPr marL="3434144" indent="-228943" defTabSz="977777" eaLnBrk="0" fontAlgn="base" hangingPunct="0">
              <a:spcBef>
                <a:spcPct val="0"/>
              </a:spcBef>
              <a:spcAft>
                <a:spcPct val="0"/>
              </a:spcAft>
              <a:defRPr sz="1400">
                <a:solidFill>
                  <a:schemeClr val="tx1"/>
                </a:solidFill>
                <a:latin typeface="Arial" charset="0"/>
                <a:cs typeface="Arial" charset="0"/>
              </a:defRPr>
            </a:lvl8pPr>
            <a:lvl9pPr marL="3892029" indent="-228943" defTabSz="977777" eaLnBrk="0" fontAlgn="base" hangingPunct="0">
              <a:spcBef>
                <a:spcPct val="0"/>
              </a:spcBef>
              <a:spcAft>
                <a:spcPct val="0"/>
              </a:spcAft>
              <a:defRPr sz="1400">
                <a:solidFill>
                  <a:schemeClr val="tx1"/>
                </a:solidFill>
                <a:latin typeface="Arial" charset="0"/>
                <a:cs typeface="Arial" charset="0"/>
              </a:defRPr>
            </a:lvl9pPr>
          </a:lstStyle>
          <a:p>
            <a:pPr marL="0" marR="0" lvl="0" indent="0" algn="r" defTabSz="977777" rtl="0" eaLnBrk="1" fontAlgn="base" latinLnBrk="0" hangingPunct="1">
              <a:lnSpc>
                <a:spcPct val="100000"/>
              </a:lnSpc>
              <a:spcBef>
                <a:spcPct val="0"/>
              </a:spcBef>
              <a:spcAft>
                <a:spcPct val="0"/>
              </a:spcAft>
              <a:buClrTx/>
              <a:buSzTx/>
              <a:buFontTx/>
              <a:buNone/>
              <a:tabLst/>
              <a:defRPr/>
            </a:pPr>
            <a:fld id="{32C93772-F5E8-4015-9EB7-BCAE90979BD2}" type="slidenum">
              <a:rPr kumimoji="0" lang="en-US" sz="13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Arial" charset="0"/>
              </a:rPr>
              <a:pPr marL="0" marR="0" lvl="0" indent="0" algn="r" defTabSz="977777"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Arial" charset="0"/>
            </a:endParaRPr>
          </a:p>
        </p:txBody>
      </p:sp>
    </p:spTree>
    <p:extLst>
      <p:ext uri="{BB962C8B-B14F-4D97-AF65-F5344CB8AC3E}">
        <p14:creationId xmlns:p14="http://schemas.microsoft.com/office/powerpoint/2010/main" val="348299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15</a:t>
            </a:fld>
            <a:endParaRPr lang="en-ZA"/>
          </a:p>
        </p:txBody>
      </p:sp>
    </p:spTree>
    <p:extLst>
      <p:ext uri="{BB962C8B-B14F-4D97-AF65-F5344CB8AC3E}">
        <p14:creationId xmlns:p14="http://schemas.microsoft.com/office/powerpoint/2010/main" val="252282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32F24FE-4794-489D-B287-B295BDE7A577}" type="slidenum">
              <a:rPr lang="en-US" smtClean="0"/>
              <a:pPr>
                <a:defRPr/>
              </a:pPr>
              <a:t>19</a:t>
            </a:fld>
            <a:endParaRPr lang="en-US" dirty="0"/>
          </a:p>
        </p:txBody>
      </p:sp>
    </p:spTree>
    <p:extLst>
      <p:ext uri="{BB962C8B-B14F-4D97-AF65-F5344CB8AC3E}">
        <p14:creationId xmlns:p14="http://schemas.microsoft.com/office/powerpoint/2010/main" val="358423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3.jpeg"/><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1.jpeg"/><Relationship Id="rId4" Type="http://schemas.openxmlformats.org/officeDocument/2006/relationships/oleObject" Target="../embeddings/oleObject5.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2402" r:id="rId4" imgW="0" imgH="0" progId="">
                  <p:embed/>
                </p:oleObj>
              </mc:Choice>
              <mc:Fallback>
                <p:oleObj r:id="rId4" imgW="0" imgH="0" progId="">
                  <p:embed/>
                  <p:pic>
                    <p:nvPicPr>
                      <p:cNvPr id="3"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4913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776726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4742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8955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69597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86514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761473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632138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23713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662296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610887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a:extLst>
              <a:ext uri="{FF2B5EF4-FFF2-40B4-BE49-F238E27FC236}">
                <a16:creationId xmlns:a16="http://schemas.microsoft.com/office/drawing/2014/main" id="{44167FBD-E07B-42D7-85EB-6BE6892A2E4A}"/>
              </a:ext>
            </a:extLst>
          </p:cNvPr>
          <p:cNvSpPr>
            <a:spLocks noChangeShapeType="1"/>
          </p:cNvSpPr>
          <p:nvPr/>
        </p:nvSpPr>
        <p:spPr bwMode="auto">
          <a:xfrm>
            <a:off x="228601"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endParaRPr lang="nl-NL">
              <a:solidFill>
                <a:prstClr val="black"/>
              </a:solidFill>
            </a:endParaRPr>
          </a:p>
        </p:txBody>
      </p:sp>
      <p:graphicFrame>
        <p:nvGraphicFramePr>
          <p:cNvPr id="3" name="Rectangle 20" hidden="1">
            <a:extLst>
              <a:ext uri="{FF2B5EF4-FFF2-40B4-BE49-F238E27FC236}">
                <a16:creationId xmlns:a16="http://schemas.microsoft.com/office/drawing/2014/main" id="{11A5CCA0-96E7-4A67-A708-EB09EFF0A432}"/>
              </a:ext>
            </a:extLst>
          </p:cNvPr>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300" r:id="rId4" imgW="0" imgH="0" progId="TCLayout.ActiveDocument">
                  <p:embed/>
                </p:oleObj>
              </mc:Choice>
              <mc:Fallback>
                <p:oleObj r:id="rId4"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 name="Picture 39" descr="home affairs">
            <a:extLst>
              <a:ext uri="{FF2B5EF4-FFF2-40B4-BE49-F238E27FC236}">
                <a16:creationId xmlns:a16="http://schemas.microsoft.com/office/drawing/2014/main" id="{E8956AB6-499C-4276-B599-A8A8B943C7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16801" y="14"/>
            <a:ext cx="10874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53336144-2E46-41F8-A11C-0CF348BE4897}"/>
              </a:ext>
            </a:extLst>
          </p:cNvPr>
          <p:cNvSpPr txBox="1">
            <a:spLocks noChangeArrowheads="1"/>
          </p:cNvSpPr>
          <p:nvPr userDrawn="1"/>
        </p:nvSpPr>
        <p:spPr bwMode="auto">
          <a:xfrm>
            <a:off x="7943850" y="6400814"/>
            <a:ext cx="1085850" cy="33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2000" tIns="72000" rIns="72000" bIns="72000">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50000"/>
              </a:spcBef>
              <a:buClr>
                <a:srgbClr val="EEECE1"/>
              </a:buClr>
              <a:defRPr/>
            </a:pPr>
            <a:fld id="{BB59E8FF-98D0-4C13-A17C-FAEA96D2C7FE}" type="slidenum">
              <a:rPr lang="en-GB" altLang="en-US" smtClean="0">
                <a:solidFill>
                  <a:prstClr val="black"/>
                </a:solidFill>
                <a:cs typeface="Arial" panose="020B0604020202020204" pitchFamily="34" charset="0"/>
              </a:rPr>
              <a:pPr algn="ctr">
                <a:lnSpc>
                  <a:spcPct val="90000"/>
                </a:lnSpc>
                <a:spcBef>
                  <a:spcPct val="50000"/>
                </a:spcBef>
                <a:buClr>
                  <a:srgbClr val="EEECE1"/>
                </a:buClr>
                <a:defRPr/>
              </a:pPr>
              <a:t>‹#›</a:t>
            </a:fld>
            <a:endParaRPr lang="en-GB" alt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2208346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197193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7616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1826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8001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014925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4483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053695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647701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613418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925412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199663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785100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4808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30756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10"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168741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829495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17282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39248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5202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955176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18323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053094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a:extLst>
              <a:ext uri="{FF2B5EF4-FFF2-40B4-BE49-F238E27FC236}">
                <a16:creationId xmlns:a16="http://schemas.microsoft.com/office/drawing/2014/main" id="{44167FBD-E07B-42D7-85EB-6BE6892A2E4A}"/>
              </a:ext>
            </a:extLst>
          </p:cNvPr>
          <p:cNvSpPr>
            <a:spLocks noChangeShapeType="1"/>
          </p:cNvSpPr>
          <p:nvPr/>
        </p:nvSpPr>
        <p:spPr bwMode="auto">
          <a:xfrm>
            <a:off x="228601"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endParaRPr lang="nl-NL">
              <a:solidFill>
                <a:prstClr val="black"/>
              </a:solidFill>
            </a:endParaRPr>
          </a:p>
        </p:txBody>
      </p:sp>
      <p:graphicFrame>
        <p:nvGraphicFramePr>
          <p:cNvPr id="3" name="Rectangle 20" hidden="1">
            <a:extLst>
              <a:ext uri="{FF2B5EF4-FFF2-40B4-BE49-F238E27FC236}">
                <a16:creationId xmlns:a16="http://schemas.microsoft.com/office/drawing/2014/main" id="{11A5CCA0-96E7-4A67-A708-EB09EFF0A432}"/>
              </a:ext>
            </a:extLst>
          </p:cNvPr>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7338" r:id="rId4" imgW="0" imgH="0" progId="TCLayout.ActiveDocument">
                  <p:embed/>
                </p:oleObj>
              </mc:Choice>
              <mc:Fallback>
                <p:oleObj r:id="rId4"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 name="Picture 39" descr="home affairs">
            <a:extLst>
              <a:ext uri="{FF2B5EF4-FFF2-40B4-BE49-F238E27FC236}">
                <a16:creationId xmlns:a16="http://schemas.microsoft.com/office/drawing/2014/main" id="{E8956AB6-499C-4276-B599-A8A8B943C7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16801" y="14"/>
            <a:ext cx="10874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53336144-2E46-41F8-A11C-0CF348BE4897}"/>
              </a:ext>
            </a:extLst>
          </p:cNvPr>
          <p:cNvSpPr txBox="1">
            <a:spLocks noChangeArrowheads="1"/>
          </p:cNvSpPr>
          <p:nvPr userDrawn="1"/>
        </p:nvSpPr>
        <p:spPr bwMode="auto">
          <a:xfrm>
            <a:off x="7943850" y="6400814"/>
            <a:ext cx="1085850" cy="33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72000" tIns="72000" rIns="72000" bIns="72000">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50000"/>
              </a:spcBef>
              <a:buClr>
                <a:srgbClr val="EEECE1"/>
              </a:buClr>
              <a:defRPr/>
            </a:pPr>
            <a:fld id="{BB59E8FF-98D0-4C13-A17C-FAEA96D2C7FE}" type="slidenum">
              <a:rPr lang="en-GB" altLang="en-US" smtClean="0">
                <a:solidFill>
                  <a:prstClr val="black"/>
                </a:solidFill>
                <a:cs typeface="Arial" panose="020B0604020202020204" pitchFamily="34" charset="0"/>
              </a:rPr>
              <a:pPr algn="ctr">
                <a:lnSpc>
                  <a:spcPct val="90000"/>
                </a:lnSpc>
                <a:spcBef>
                  <a:spcPct val="50000"/>
                </a:spcBef>
                <a:buClr>
                  <a:srgbClr val="EEECE1"/>
                </a:buClr>
                <a:defRPr/>
              </a:pPr>
              <a:t>‹#›</a:t>
            </a:fld>
            <a:endParaRPr lang="en-GB" alt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580397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360" r:id="rId4" imgW="0" imgH="0" progId="TCLayout.ActiveDocument">
                  <p:embed/>
                </p:oleObj>
              </mc:Choice>
              <mc:Fallback>
                <p:oleObj r:id="rId4" imgW="0" imgH="0" progId="TCLayout.ActiveDocument">
                  <p:embed/>
                  <p:pic>
                    <p:nvPicPr>
                      <p:cNvPr id="3" name="Rectangle 2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9" descr="home affair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16800" y="0"/>
            <a:ext cx="10874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7943850" y="6400800"/>
            <a:ext cx="1085850" cy="334963"/>
          </a:xfrm>
          <a:prstGeom prst="rect">
            <a:avLst/>
          </a:prstGeom>
          <a:noFill/>
          <a:ln>
            <a:noFill/>
          </a:ln>
          <a:extLst/>
        </p:spPr>
        <p:txBody>
          <a:bodyPr lIns="72000" tIns="72000" rIns="72000" bIns="720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fld id="{ED5493D2-D49E-40F1-9BC2-56BC5514603B}" type="slidenum">
              <a:rPr kumimoji="0" lang="en-GB" sz="14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Arial" charset="0"/>
              </a:rPr>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t>‹#›</a:t>
            </a:fld>
            <a:endParaRPr kumimoji="0" lang="en-GB" sz="14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endParaRPr>
          </a:p>
        </p:txBody>
      </p:sp>
    </p:spTree>
    <p:extLst>
      <p:ext uri="{BB962C8B-B14F-4D97-AF65-F5344CB8AC3E}">
        <p14:creationId xmlns:p14="http://schemas.microsoft.com/office/powerpoint/2010/main" val="338150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819150"/>
            <a:ext cx="9180513"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we care.jpg" descr="we ca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5868988"/>
            <a:ext cx="619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NDP_final_LOGO.pdf" descr="NDP_final_LOGO.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5819775"/>
            <a:ext cx="9334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DHA_logo.pdf" descr="DHA_logo.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738" y="5819775"/>
            <a:ext cx="25574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10"/>
          </p:nvPr>
        </p:nvSpPr>
        <p:spPr>
          <a:xfrm>
            <a:off x="3813464" y="5924550"/>
            <a:ext cx="923636" cy="684213"/>
          </a:xfrm>
          <a:prstGeom prst="rect">
            <a:avLst/>
          </a:prstGeom>
        </p:spPr>
        <p:txBody>
          <a:bodyPr/>
          <a:lstStyle>
            <a:lvl1pPr algn="ctr" eaLnBrk="1" hangingPunct="1">
              <a:lnSpc>
                <a:spcPct val="90000"/>
              </a:lnSpc>
              <a:spcBef>
                <a:spcPct val="50000"/>
              </a:spcBef>
              <a:buClr>
                <a:srgbClr val="7D0900"/>
              </a:buClr>
              <a:defRPr sz="1400">
                <a:solidFill>
                  <a:srgbClr val="000000"/>
                </a:solidFill>
                <a:latin typeface="Arial" charset="0"/>
                <a:ea typeface="+mn-ea"/>
                <a:cs typeface="Arial" charset="0"/>
              </a:defRPr>
            </a:lvl1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fld id="{6166933F-4D88-493D-B538-2026E312B9C2}" type="slidenum">
              <a:rPr kumimoji="0"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t>‹#›</a:t>
            </a:fld>
            <a:endParaRPr kumimoji="0" sz="1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237964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248400" y="6492875"/>
            <a:ext cx="99060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2406650" y="6450013"/>
            <a:ext cx="376555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FE0D6D-E206-48CB-ACCB-85418B5DAE9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4069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2406650" y="6450013"/>
            <a:ext cx="4070350"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lide Number Placeholder 3"/>
          <p:cNvSpPr>
            <a:spLocks noGrp="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F58A95-1DBC-40C1-8AAC-4E5D28E7ACD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0809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246063" y="2092325"/>
            <a:ext cx="8647112" cy="2644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67508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a:prstGeom prst="rect">
            <a:avLst/>
          </a:prstGeom>
        </p:spPr>
        <p:txBody>
          <a:bodyPr/>
          <a:lstStyle/>
          <a:p>
            <a:r>
              <a:rPr lang="en-US" smtClean="0"/>
              <a:t>Click to edit Master title style</a:t>
            </a:r>
            <a:endParaRPr lang="en-ZA"/>
          </a:p>
        </p:txBody>
      </p:sp>
    </p:spTree>
    <p:extLst>
      <p:ext uri="{BB962C8B-B14F-4D97-AF65-F5344CB8AC3E}">
        <p14:creationId xmlns:p14="http://schemas.microsoft.com/office/powerpoint/2010/main" val="3074777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619AA8-2BC7-4B33-9872-F92B78F537D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4168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71" r:id="rId4" imgW="0" imgH="0" progId="TCLayout.ActiveDocument">
                  <p:embed/>
                </p:oleObj>
              </mc:Choice>
              <mc:Fallback>
                <p:oleObj r:id="rId4" imgW="0" imgH="0" progId="TCLayout.ActiveDocument">
                  <p:embed/>
                  <p:pic>
                    <p:nvPicPr>
                      <p:cNvPr id="3" name="Rectangle 2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 name="Picture 39" descr="home affai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025" y="701675"/>
            <a:ext cx="5473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356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884551-EA39-4F59-BFE7-A029AB02E7B7}"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98716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253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4"/>
          <p:cNvSpPr>
            <a:spLocks noGrp="1"/>
          </p:cNvSpPr>
          <p:nvPr>
            <p:ph type="sldNum" sz="quarter" idx="12"/>
          </p:nvPr>
        </p:nvSpPr>
        <p:spPr>
          <a:xfrm>
            <a:off x="6804660" y="6356364"/>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5.png"/><Relationship Id="rId5" Type="http://schemas.openxmlformats.org/officeDocument/2006/relationships/slideLayout" Target="../slideLayouts/slideLayout65.xml"/><Relationship Id="rId10" Type="http://schemas.openxmlformats.org/officeDocument/2006/relationships/image" Target="../media/image4.png"/><Relationship Id="rId4" Type="http://schemas.openxmlformats.org/officeDocument/2006/relationships/slideLayout" Target="../slideLayouts/slideLayout6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4"/>
          <p:cNvSpPr>
            <a:spLocks noGrp="1"/>
          </p:cNvSpPr>
          <p:nvPr>
            <p:ph type="sldNum" sz="quarter" idx="4"/>
          </p:nvPr>
        </p:nvSpPr>
        <p:spPr>
          <a:xfrm>
            <a:off x="6804660" y="6356364"/>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4"/>
            <a:ext cx="9144000" cy="5939671"/>
          </a:xfrm>
          <a:prstGeom prst="rect">
            <a:avLst/>
          </a:prstGeom>
        </p:spPr>
      </p:pic>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64"/>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64"/>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
            <a:ext cx="9144000" cy="5939671"/>
          </a:xfrm>
          <a:prstGeom prst="rect">
            <a:avLst/>
          </a:prstGeom>
        </p:spPr>
      </p:pic>
    </p:spTree>
    <p:extLst>
      <p:ext uri="{BB962C8B-B14F-4D97-AF65-F5344CB8AC3E}">
        <p14:creationId xmlns:p14="http://schemas.microsoft.com/office/powerpoint/2010/main" val="186387688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15000" y="6429389"/>
            <a:ext cx="990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5" name="Footer Placeholder 4"/>
          <p:cNvSpPr>
            <a:spLocks noGrp="1"/>
          </p:cNvSpPr>
          <p:nvPr>
            <p:ph type="ftr" sz="quarter" idx="3"/>
          </p:nvPr>
        </p:nvSpPr>
        <p:spPr>
          <a:xfrm>
            <a:off x="2406651" y="6450027"/>
            <a:ext cx="33083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458207" y="6477014"/>
            <a:ext cx="650875"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defTabSz="914400">
              <a:defRPr/>
            </a:pPr>
            <a:fld id="{0CBD8898-C0A6-411B-BB23-8ECD2E80378B}" type="slidenum">
              <a:rPr lang="en-US"/>
              <a:pPr defTabSz="914400">
                <a:defRPr/>
              </a:pPr>
              <a:t>‹#›</a:t>
            </a:fld>
            <a:endParaRPr lang="en-US"/>
          </a:p>
        </p:txBody>
      </p:sp>
      <p:pic>
        <p:nvPicPr>
          <p:cNvPr id="205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6790" y="6076950"/>
            <a:ext cx="1098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6091238"/>
            <a:ext cx="20256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52400" y="5943600"/>
            <a:ext cx="883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203970"/>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177066444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15000" y="6429268"/>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2406864" y="6449786"/>
            <a:ext cx="33081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458200" y="6477000"/>
            <a:ext cx="6515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4954BE9-1780-4CDF-BA90-4EF21287DCD0}"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7302" y="6076949"/>
            <a:ext cx="1097280" cy="73152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6091104"/>
            <a:ext cx="2025864" cy="717365"/>
          </a:xfrm>
          <a:prstGeom prst="rect">
            <a:avLst/>
          </a:prstGeom>
        </p:spPr>
      </p:pic>
      <p:cxnSp>
        <p:nvCxnSpPr>
          <p:cNvPr id="10" name="Straight Connector 9"/>
          <p:cNvCxnSpPr/>
          <p:nvPr userDrawn="1"/>
        </p:nvCxnSpPr>
        <p:spPr>
          <a:xfrm>
            <a:off x="152400" y="5943600"/>
            <a:ext cx="883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68633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64"/>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pic>
        <p:nvPicPr>
          <p:cNvPr id="7" name="Picture 6" descr="2f.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
            <a:ext cx="9144000" cy="5939671"/>
          </a:xfrm>
          <a:prstGeom prst="rect">
            <a:avLst/>
          </a:prstGeom>
        </p:spPr>
      </p:pic>
    </p:spTree>
    <p:extLst>
      <p:ext uri="{BB962C8B-B14F-4D97-AF65-F5344CB8AC3E}">
        <p14:creationId xmlns:p14="http://schemas.microsoft.com/office/powerpoint/2010/main" val="4109163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smtClean="0"/>
              <a:t>Text: 16-pt. Arial with Wingdings square square bullet 100%</a:t>
            </a:r>
          </a:p>
          <a:p>
            <a:pPr lvl="1"/>
            <a:r>
              <a:rPr lang="pt-BR" altLang="en-US" smtClean="0"/>
              <a:t>Second-level bullet — Arial round</a:t>
            </a:r>
          </a:p>
          <a:p>
            <a:pPr lvl="2"/>
            <a:r>
              <a:rPr lang="pt-BR" altLang="en-US" smtClean="0"/>
              <a:t>Third-level bullet — Arial Em dash</a:t>
            </a:r>
          </a:p>
          <a:p>
            <a:pPr lvl="3"/>
            <a:r>
              <a:rPr lang="pt-BR" altLang="en-US" smtClean="0"/>
              <a:t>Fourth-level bullet — Arial Em dash</a:t>
            </a:r>
          </a:p>
          <a:p>
            <a:pPr lvl="4"/>
            <a:r>
              <a:rPr lang="pt-BR" altLang="en-US" smtClean="0"/>
              <a:t>xx</a:t>
            </a:r>
          </a:p>
          <a:p>
            <a:pPr lvl="0"/>
            <a:r>
              <a:rPr lang="pt-BR" altLang="en-US" smtClean="0"/>
              <a:t>Text: </a:t>
            </a:r>
            <a:r>
              <a:rPr lang="en-US" altLang="en-US" smtClean="0"/>
              <a:t>16</a:t>
            </a:r>
            <a:r>
              <a:rPr lang="pt-BR" altLang="en-US" smtClean="0"/>
              <a:t> pt. Arial, plain text sentence case</a:t>
            </a:r>
          </a:p>
          <a:p>
            <a:pPr lvl="1"/>
            <a:r>
              <a:rPr lang="pt-BR" altLang="en-US" smtClean="0"/>
              <a:t>Second-level bullet</a:t>
            </a:r>
          </a:p>
          <a:p>
            <a:pPr lvl="2"/>
            <a:r>
              <a:rPr lang="pt-BR" altLang="en-US" smtClean="0"/>
              <a:t>Third-level bullet</a:t>
            </a:r>
          </a:p>
          <a:p>
            <a:pPr lvl="3"/>
            <a:r>
              <a:rPr lang="pt-BR" altLang="en-US" smtClean="0"/>
              <a:t>Fourth-level bullet</a:t>
            </a:r>
          </a:p>
        </p:txBody>
      </p:sp>
    </p:spTree>
    <p:extLst>
      <p:ext uri="{BB962C8B-B14F-4D97-AF65-F5344CB8AC3E}">
        <p14:creationId xmlns:p14="http://schemas.microsoft.com/office/powerpoint/2010/main" val="3388725316"/>
      </p:ext>
    </p:extLst>
  </p:cSld>
  <p:clrMap bg1="lt1" tx1="dk1" bg2="lt2" tx2="dk2" accent1="accent1" accent2="accent2" accent3="accent3" accent4="accent4" accent5="accent5" accent6="accent6" hlink="hlink" folHlink="folHlink"/>
  <p:sldLayoutIdLst>
    <p:sldLayoutId id="2147483806" r:id="rId1"/>
    <p:sldLayoutId id="2147483808" r:id="rId2"/>
  </p:sldLayoutIdLst>
  <p:hf hdr="0" ftr="0" dt="0"/>
  <p:txStyles>
    <p:titleStyle>
      <a:lvl1pPr algn="l" rtl="0" eaLnBrk="0" fontAlgn="base" hangingPunct="0">
        <a:lnSpc>
          <a:spcPct val="90000"/>
        </a:lnSpc>
        <a:spcBef>
          <a:spcPct val="0"/>
        </a:spcBef>
        <a:spcAft>
          <a:spcPct val="0"/>
        </a:spcAft>
        <a:defRPr sz="2000" b="1">
          <a:solidFill>
            <a:schemeClr val="tx1"/>
          </a:solidFill>
          <a:latin typeface="Arial" charset="0"/>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15000" y="6429375"/>
            <a:ext cx="990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406650" y="6450013"/>
            <a:ext cx="33083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458200" y="6477000"/>
            <a:ext cx="650875"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486CC-0E52-4B73-A232-C642E7F639D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149"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316788" y="6076950"/>
            <a:ext cx="1098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2400" y="6091238"/>
            <a:ext cx="20256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52400" y="5943600"/>
            <a:ext cx="8839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15530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
          <p:cNvSpPr txBox="1"/>
          <p:nvPr/>
        </p:nvSpPr>
        <p:spPr>
          <a:xfrm>
            <a:off x="3013075" y="5105400"/>
            <a:ext cx="5913438" cy="415925"/>
          </a:xfrm>
          <a:prstGeom prst="rect">
            <a:avLst/>
          </a:prstGeom>
          <a:ln w="12700">
            <a:miter lim="400000"/>
          </a:ln>
          <a:extLst>
            <a:ext uri="{C572A759-6A51-4108-AA02-DFA0A04FC94B}"/>
          </a:extLst>
        </p:spPr>
        <p:txBody>
          <a:bodyPr lIns="45718" tIns="45718" rIns="45718" bIns="45718">
            <a:spAutoFit/>
          </a:bodyPr>
          <a:lstStyle>
            <a:lvl1pPr algn="ctr">
              <a:defRPr sz="21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endParaRPr kumimoji="0" sz="2100" b="1" i="0" u="none" strike="noStrike" kern="1200" cap="none" spc="0" normalizeH="0" baseline="0" noProof="0" dirty="0">
              <a:ln>
                <a:noFill/>
              </a:ln>
              <a:solidFill>
                <a:srgbClr val="FFFFFF"/>
              </a:solidFill>
              <a:effectLst>
                <a:outerShdw blurRad="38100" dist="38100" dir="2700000" rotWithShape="0">
                  <a:srgbClr val="000000">
                    <a:alpha val="43137"/>
                  </a:srgbClr>
                </a:outerShdw>
              </a:effectLst>
              <a:uLnTx/>
              <a:uFillTx/>
              <a:latin typeface="Arial"/>
              <a:cs typeface="Arial"/>
              <a:sym typeface="Arial"/>
            </a:endParaRPr>
          </a:p>
        </p:txBody>
      </p:sp>
      <p:sp>
        <p:nvSpPr>
          <p:cNvPr id="5123" name="QUARTER 2 AND 3…"/>
          <p:cNvSpPr txBox="1">
            <a:spLocks noChangeArrowheads="1"/>
          </p:cNvSpPr>
          <p:nvPr/>
        </p:nvSpPr>
        <p:spPr bwMode="auto">
          <a:xfrm>
            <a:off x="2489233" y="3140955"/>
            <a:ext cx="7135292" cy="255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fontAlgn="b"/>
            <a:r>
              <a:rPr lang="en-US" altLang="en-US" sz="3200" b="1" dirty="0" smtClean="0">
                <a:solidFill>
                  <a:srgbClr val="FFFFFF"/>
                </a:solidFill>
                <a:latin typeface="Arial" panose="020B0604020202020204" pitchFamily="34" charset="0"/>
              </a:rPr>
              <a:t>PRESENTATION ON PERMIT &amp; </a:t>
            </a:r>
          </a:p>
          <a:p>
            <a:pPr algn="ctr" fontAlgn="b"/>
            <a:r>
              <a:rPr lang="en-US" altLang="en-US" sz="3200" b="1" dirty="0" smtClean="0">
                <a:solidFill>
                  <a:srgbClr val="FFFFFF"/>
                </a:solidFill>
                <a:latin typeface="Arial" panose="020B0604020202020204" pitchFamily="34" charset="0"/>
              </a:rPr>
              <a:t>VISA BACKLOG </a:t>
            </a:r>
          </a:p>
          <a:p>
            <a:pPr algn="ctr" fontAlgn="b"/>
            <a:r>
              <a:rPr lang="en-US" altLang="en-US" sz="3200" b="1" dirty="0" smtClean="0">
                <a:solidFill>
                  <a:srgbClr val="FFFFFF"/>
                </a:solidFill>
                <a:latin typeface="Arial" panose="020B0604020202020204" pitchFamily="34" charset="0"/>
              </a:rPr>
              <a:t> ERADICATION </a:t>
            </a:r>
          </a:p>
          <a:p>
            <a:pPr algn="ctr" fontAlgn="b"/>
            <a:r>
              <a:rPr lang="en-US" altLang="en-US" sz="3200" b="1" dirty="0" smtClean="0">
                <a:solidFill>
                  <a:srgbClr val="FFFFFF"/>
                </a:solidFill>
                <a:latin typeface="Arial" panose="020B0604020202020204" pitchFamily="34" charset="0"/>
              </a:rPr>
              <a:t>PLAN TO THE PORTFOLIO COMMITTEE – 14/03/2023</a:t>
            </a:r>
          </a:p>
        </p:txBody>
      </p:sp>
    </p:spTree>
    <p:extLst>
      <p:ext uri="{BB962C8B-B14F-4D97-AF65-F5344CB8AC3E}">
        <p14:creationId xmlns:p14="http://schemas.microsoft.com/office/powerpoint/2010/main" val="289124910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9333"/>
          </a:xfrm>
        </p:spPr>
        <p:txBody>
          <a:bodyPr/>
          <a:lstStyle/>
          <a:p>
            <a:r>
              <a:rPr lang="en-ZA" sz="2400" b="1" dirty="0" smtClean="0">
                <a:latin typeface="Arial" panose="020B0604020202020204" pitchFamily="34" charset="0"/>
                <a:cs typeface="Arial" panose="020B0604020202020204" pitchFamily="34" charset="0"/>
              </a:rPr>
              <a:t>8. TR APPLICATION WORKFLOW FUNNEL</a:t>
            </a:r>
            <a:endParaRPr lang="en-ZA"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646111" y="1144876"/>
            <a:ext cx="4241025" cy="4738601"/>
          </a:xfrm>
          <a:prstGeom prst="rect">
            <a:avLst/>
          </a:prstGeom>
        </p:spPr>
      </p:pic>
      <p:sp>
        <p:nvSpPr>
          <p:cNvPr id="14" name="TextBox 13"/>
          <p:cNvSpPr txBox="1"/>
          <p:nvPr/>
        </p:nvSpPr>
        <p:spPr>
          <a:xfrm>
            <a:off x="6622777" y="1529017"/>
            <a:ext cx="1920332" cy="4193456"/>
          </a:xfrm>
          <a:prstGeom prst="rect">
            <a:avLst/>
          </a:prstGeom>
          <a:noFill/>
        </p:spPr>
        <p:txBody>
          <a:bodyPr wrap="square" rtlCol="0">
            <a:spAutoFit/>
          </a:bodyPr>
          <a:lstStyle/>
          <a:p>
            <a:pPr algn="ctr"/>
            <a:r>
              <a:rPr lang="en-US" sz="2400" b="1" dirty="0" smtClean="0"/>
              <a:t>Ready to be assigned</a:t>
            </a:r>
          </a:p>
          <a:p>
            <a:pPr algn="ctr"/>
            <a:endParaRPr lang="en-US" sz="2400" b="1" dirty="0"/>
          </a:p>
          <a:p>
            <a:pPr algn="ctr"/>
            <a:r>
              <a:rPr lang="en-US" sz="2400" b="1" dirty="0" smtClean="0"/>
              <a:t>Adjudicator</a:t>
            </a:r>
          </a:p>
          <a:p>
            <a:pPr algn="ctr"/>
            <a:endParaRPr lang="en-US" sz="2400" b="1" dirty="0"/>
          </a:p>
          <a:p>
            <a:pPr algn="ctr"/>
            <a:endParaRPr lang="en-US" sz="2400" b="1" dirty="0" smtClean="0"/>
          </a:p>
          <a:p>
            <a:pPr algn="ctr"/>
            <a:r>
              <a:rPr lang="en-US" sz="2400" b="1" dirty="0" smtClean="0"/>
              <a:t>DIR</a:t>
            </a:r>
          </a:p>
          <a:p>
            <a:pPr algn="ctr"/>
            <a:endParaRPr lang="en-US" sz="1600" b="1" dirty="0" smtClean="0"/>
          </a:p>
          <a:p>
            <a:pPr algn="ctr"/>
            <a:r>
              <a:rPr lang="en-US" sz="2400" b="1" dirty="0" smtClean="0"/>
              <a:t>CD</a:t>
            </a:r>
          </a:p>
          <a:p>
            <a:pPr algn="ctr"/>
            <a:endParaRPr lang="en-US" sz="2400" b="1" dirty="0" smtClean="0"/>
          </a:p>
          <a:p>
            <a:pPr algn="ctr"/>
            <a:endParaRPr lang="en-US" sz="1050" b="1" dirty="0" smtClean="0"/>
          </a:p>
          <a:p>
            <a:pPr algn="ctr"/>
            <a:r>
              <a:rPr lang="en-US" sz="2400" b="1" dirty="0" smtClean="0"/>
              <a:t>DG</a:t>
            </a:r>
            <a:endParaRPr lang="en-ZA" sz="2400" b="1" dirty="0"/>
          </a:p>
        </p:txBody>
      </p:sp>
      <p:sp>
        <p:nvSpPr>
          <p:cNvPr id="3" name="TextBox 2"/>
          <p:cNvSpPr txBox="1"/>
          <p:nvPr/>
        </p:nvSpPr>
        <p:spPr>
          <a:xfrm>
            <a:off x="4016350" y="3403158"/>
            <a:ext cx="1500546" cy="584775"/>
          </a:xfrm>
          <a:prstGeom prst="rect">
            <a:avLst/>
          </a:prstGeom>
          <a:noFill/>
        </p:spPr>
        <p:txBody>
          <a:bodyPr wrap="square" rtlCol="0">
            <a:spAutoFit/>
          </a:bodyPr>
          <a:lstStyle/>
          <a:p>
            <a:r>
              <a:rPr lang="en-US" sz="3200" b="1" dirty="0" smtClean="0"/>
              <a:t>   1000</a:t>
            </a:r>
            <a:endParaRPr lang="en-ZA" sz="3200" b="1" dirty="0"/>
          </a:p>
        </p:txBody>
      </p:sp>
      <p:sp>
        <p:nvSpPr>
          <p:cNvPr id="8" name="TextBox 7"/>
          <p:cNvSpPr txBox="1"/>
          <p:nvPr/>
        </p:nvSpPr>
        <p:spPr>
          <a:xfrm>
            <a:off x="4168380" y="2459343"/>
            <a:ext cx="1518742" cy="584775"/>
          </a:xfrm>
          <a:prstGeom prst="rect">
            <a:avLst/>
          </a:prstGeom>
          <a:noFill/>
        </p:spPr>
        <p:txBody>
          <a:bodyPr wrap="square" rtlCol="0">
            <a:spAutoFit/>
          </a:bodyPr>
          <a:lstStyle/>
          <a:p>
            <a:r>
              <a:rPr lang="en-US" sz="3200" b="1" dirty="0" smtClean="0"/>
              <a:t>19 082</a:t>
            </a:r>
            <a:endParaRPr lang="en-ZA" sz="3200" b="1" dirty="0"/>
          </a:p>
        </p:txBody>
      </p:sp>
      <p:sp>
        <p:nvSpPr>
          <p:cNvPr id="9" name="TextBox 8"/>
          <p:cNvSpPr txBox="1"/>
          <p:nvPr/>
        </p:nvSpPr>
        <p:spPr>
          <a:xfrm>
            <a:off x="4168380" y="1756582"/>
            <a:ext cx="1518742" cy="584775"/>
          </a:xfrm>
          <a:prstGeom prst="rect">
            <a:avLst/>
          </a:prstGeom>
          <a:noFill/>
        </p:spPr>
        <p:txBody>
          <a:bodyPr wrap="square" rtlCol="0">
            <a:spAutoFit/>
          </a:bodyPr>
          <a:lstStyle/>
          <a:p>
            <a:r>
              <a:rPr lang="en-US" sz="3200" b="1" dirty="0" smtClean="0"/>
              <a:t>33 649</a:t>
            </a:r>
            <a:endParaRPr lang="en-ZA" sz="3200" b="1" dirty="0"/>
          </a:p>
        </p:txBody>
      </p:sp>
      <p:sp>
        <p:nvSpPr>
          <p:cNvPr id="10" name="TextBox 9"/>
          <p:cNvSpPr txBox="1"/>
          <p:nvPr/>
        </p:nvSpPr>
        <p:spPr>
          <a:xfrm>
            <a:off x="4225995" y="4307251"/>
            <a:ext cx="1518742" cy="584775"/>
          </a:xfrm>
          <a:prstGeom prst="rect">
            <a:avLst/>
          </a:prstGeom>
          <a:noFill/>
        </p:spPr>
        <p:txBody>
          <a:bodyPr wrap="square" rtlCol="0">
            <a:spAutoFit/>
          </a:bodyPr>
          <a:lstStyle/>
          <a:p>
            <a:r>
              <a:rPr lang="en-US" sz="3200" b="1" dirty="0" smtClean="0"/>
              <a:t>  68</a:t>
            </a:r>
            <a:endParaRPr lang="en-ZA" sz="3200" b="1" dirty="0"/>
          </a:p>
        </p:txBody>
      </p:sp>
      <p:sp>
        <p:nvSpPr>
          <p:cNvPr id="11" name="TextBox 10"/>
          <p:cNvSpPr txBox="1"/>
          <p:nvPr/>
        </p:nvSpPr>
        <p:spPr>
          <a:xfrm>
            <a:off x="4362994" y="6169017"/>
            <a:ext cx="461555" cy="369332"/>
          </a:xfrm>
          <a:prstGeom prst="rect">
            <a:avLst/>
          </a:prstGeom>
          <a:noFill/>
        </p:spPr>
        <p:txBody>
          <a:bodyPr wrap="square" rtlCol="0">
            <a:spAutoFit/>
          </a:bodyPr>
          <a:lstStyle/>
          <a:p>
            <a:r>
              <a:rPr lang="en-US" dirty="0" smtClean="0"/>
              <a:t>9</a:t>
            </a:r>
            <a:endParaRPr lang="en-ZA" dirty="0"/>
          </a:p>
        </p:txBody>
      </p:sp>
      <p:sp>
        <p:nvSpPr>
          <p:cNvPr id="12" name="TextBox 11"/>
          <p:cNvSpPr txBox="1"/>
          <p:nvPr/>
        </p:nvSpPr>
        <p:spPr>
          <a:xfrm>
            <a:off x="4115546" y="5156108"/>
            <a:ext cx="1518742" cy="584775"/>
          </a:xfrm>
          <a:prstGeom prst="rect">
            <a:avLst/>
          </a:prstGeom>
          <a:noFill/>
        </p:spPr>
        <p:txBody>
          <a:bodyPr wrap="square" rtlCol="0">
            <a:spAutoFit/>
          </a:bodyPr>
          <a:lstStyle/>
          <a:p>
            <a:r>
              <a:rPr lang="en-US" sz="3200" b="1" dirty="0" smtClean="0"/>
              <a:t>  1373</a:t>
            </a:r>
            <a:endParaRPr lang="en-ZA" sz="3200" b="1" dirty="0"/>
          </a:p>
        </p:txBody>
      </p:sp>
    </p:spTree>
    <p:extLst>
      <p:ext uri="{BB962C8B-B14F-4D97-AF65-F5344CB8AC3E}">
        <p14:creationId xmlns:p14="http://schemas.microsoft.com/office/powerpoint/2010/main" val="47755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9333"/>
            <a:ext cx="9144000" cy="461665"/>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    	9. PROJECTIONS FOR THE TR BACKLOG</a:t>
            </a:r>
            <a:endParaRPr lang="en-ZA" sz="2400" dirty="0">
              <a:latin typeface="Arial" panose="020B0604020202020204" pitchFamily="34" charset="0"/>
              <a:cs typeface="Arial" panose="020B0604020202020204" pitchFamily="34" charset="0"/>
            </a:endParaRPr>
          </a:p>
        </p:txBody>
      </p:sp>
      <p:sp>
        <p:nvSpPr>
          <p:cNvPr id="2" name="TextBox 1"/>
          <p:cNvSpPr txBox="1"/>
          <p:nvPr/>
        </p:nvSpPr>
        <p:spPr>
          <a:xfrm>
            <a:off x="412595" y="991217"/>
            <a:ext cx="8229600" cy="4524315"/>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The current total pending applications is </a:t>
            </a:r>
            <a:r>
              <a:rPr lang="en-ZA" dirty="0" smtClean="0"/>
              <a:t>78 815</a:t>
            </a:r>
            <a:r>
              <a:rPr lang="en-US" dirty="0" smtClean="0"/>
              <a:t>.</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There are 23 Adjudicators in the Central Adjudication hub</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Each adjudicator has a norm of 10 applications per day x 5 working days.  23 Adjudicators with 10 applications per day = 230 per day will be processed = 1150 per week</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Realistically</a:t>
            </a:r>
            <a:r>
              <a:rPr lang="en-US" dirty="0"/>
              <a:t>, the </a:t>
            </a:r>
            <a:r>
              <a:rPr lang="en-US" dirty="0" smtClean="0"/>
              <a:t>23 </a:t>
            </a:r>
            <a:r>
              <a:rPr lang="en-US" dirty="0"/>
              <a:t>adjudicators at a rate of </a:t>
            </a:r>
            <a:r>
              <a:rPr lang="en-US" dirty="0" smtClean="0"/>
              <a:t>230 </a:t>
            </a:r>
            <a:r>
              <a:rPr lang="en-US" dirty="0"/>
              <a:t>applications per day will take </a:t>
            </a:r>
            <a:r>
              <a:rPr lang="en-US" b="1" dirty="0" smtClean="0"/>
              <a:t>339 </a:t>
            </a:r>
            <a:r>
              <a:rPr lang="en-US" b="1" dirty="0"/>
              <a:t>working days </a:t>
            </a:r>
            <a:r>
              <a:rPr lang="en-US" dirty="0"/>
              <a:t>to clear the backlog of </a:t>
            </a:r>
            <a:r>
              <a:rPr lang="en-US" u="sng" dirty="0" smtClean="0"/>
              <a:t>78 815</a:t>
            </a:r>
            <a:r>
              <a:rPr lang="en-US" dirty="0" smtClean="0"/>
              <a:t>.</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Number of applications received for TR per day is 350 x 22 days = 7 700 per month x 12 = 92 400 per year. </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With the current capacity the Department will not be able to </a:t>
            </a:r>
            <a:r>
              <a:rPr lang="en-US" dirty="0" err="1" smtClean="0"/>
              <a:t>finalise</a:t>
            </a:r>
            <a:r>
              <a:rPr lang="en-US" dirty="0" smtClean="0"/>
              <a:t> this volume within the turnaround time </a:t>
            </a:r>
          </a:p>
        </p:txBody>
      </p:sp>
      <p:sp>
        <p:nvSpPr>
          <p:cNvPr id="4" name="TextBox 3"/>
          <p:cNvSpPr txBox="1"/>
          <p:nvPr/>
        </p:nvSpPr>
        <p:spPr>
          <a:xfrm>
            <a:off x="4188824" y="6114473"/>
            <a:ext cx="444136" cy="369332"/>
          </a:xfrm>
          <a:prstGeom prst="rect">
            <a:avLst/>
          </a:prstGeom>
          <a:noFill/>
        </p:spPr>
        <p:txBody>
          <a:bodyPr wrap="square" rtlCol="0">
            <a:spAutoFit/>
          </a:bodyPr>
          <a:lstStyle/>
          <a:p>
            <a:r>
              <a:rPr lang="en-US" dirty="0" smtClean="0"/>
              <a:t>10</a:t>
            </a:r>
            <a:endParaRPr lang="en-ZA" dirty="0"/>
          </a:p>
        </p:txBody>
      </p:sp>
    </p:spTree>
    <p:extLst>
      <p:ext uri="{BB962C8B-B14F-4D97-AF65-F5344CB8AC3E}">
        <p14:creationId xmlns:p14="http://schemas.microsoft.com/office/powerpoint/2010/main" val="2690394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619"/>
            <a:ext cx="8229600" cy="561703"/>
          </a:xfrm>
        </p:spPr>
        <p:txBody>
          <a:bodyPr/>
          <a:lstStyle/>
          <a:p>
            <a:r>
              <a:rPr lang="en-US" sz="2800" b="1" dirty="0" smtClean="0"/>
              <a:t>10. CURRENT INTERVENTIONS</a:t>
            </a:r>
            <a:endParaRPr lang="en-ZA" sz="2800" b="1" dirty="0"/>
          </a:p>
        </p:txBody>
      </p:sp>
      <p:sp>
        <p:nvSpPr>
          <p:cNvPr id="3" name="Content Placeholder 2"/>
          <p:cNvSpPr>
            <a:spLocks noGrp="1"/>
          </p:cNvSpPr>
          <p:nvPr>
            <p:ph idx="1"/>
          </p:nvPr>
        </p:nvSpPr>
        <p:spPr>
          <a:xfrm>
            <a:off x="200297" y="498985"/>
            <a:ext cx="8760823" cy="5190985"/>
          </a:xfrm>
        </p:spPr>
        <p:txBody>
          <a:bodyPr/>
          <a:lstStyle/>
          <a:p>
            <a:pPr algn="just">
              <a:lnSpc>
                <a:spcPct val="150000"/>
              </a:lnSpc>
            </a:pPr>
            <a:r>
              <a:rPr lang="en-US" sz="1350" dirty="0" smtClean="0">
                <a:latin typeface="Arial" panose="020B0604020202020204" pitchFamily="34" charset="0"/>
                <a:cs typeface="Arial" panose="020B0604020202020204" pitchFamily="34" charset="0"/>
              </a:rPr>
              <a:t>Staff have been seconded from the Provinces and Head Office to assist at various levels of adjudication.</a:t>
            </a:r>
          </a:p>
          <a:p>
            <a:pPr algn="just">
              <a:lnSpc>
                <a:spcPct val="150000"/>
              </a:lnSpc>
            </a:pPr>
            <a:r>
              <a:rPr lang="en-US" sz="1350" dirty="0" smtClean="0">
                <a:latin typeface="Arial" panose="020B0604020202020204" pitchFamily="34" charset="0"/>
                <a:cs typeface="Arial" panose="020B0604020202020204" pitchFamily="34" charset="0"/>
              </a:rPr>
              <a:t>A PR committee was established during 2022 to assist with finalizing applications and strengthen the quality of decision. This committee comprised of the DDG’s of IMS, CS and HR as well as the PM:WC and </a:t>
            </a:r>
            <a:r>
              <a:rPr lang="en-US" sz="1350" dirty="0" err="1" smtClean="0">
                <a:latin typeface="Arial" panose="020B0604020202020204" pitchFamily="34" charset="0"/>
                <a:cs typeface="Arial" panose="020B0604020202020204" pitchFamily="34" charset="0"/>
              </a:rPr>
              <a:t>CD:Permits</a:t>
            </a:r>
            <a:r>
              <a:rPr lang="en-US" sz="1350" dirty="0" smtClean="0">
                <a:latin typeface="Arial" panose="020B0604020202020204" pitchFamily="34" charset="0"/>
                <a:cs typeface="Arial" panose="020B0604020202020204" pitchFamily="34" charset="0"/>
              </a:rPr>
              <a:t>.</a:t>
            </a:r>
          </a:p>
          <a:p>
            <a:pPr algn="just">
              <a:lnSpc>
                <a:spcPct val="150000"/>
              </a:lnSpc>
            </a:pPr>
            <a:r>
              <a:rPr lang="en-US" sz="1350" dirty="0" smtClean="0">
                <a:latin typeface="Arial" panose="020B0604020202020204" pitchFamily="34" charset="0"/>
                <a:cs typeface="Arial" panose="020B0604020202020204" pitchFamily="34" charset="0"/>
              </a:rPr>
              <a:t>We have implemented Operational Management which entails daily meetings and monitoring of work to ensure staff are meeting their daily norms.</a:t>
            </a:r>
          </a:p>
          <a:p>
            <a:pPr algn="just">
              <a:lnSpc>
                <a:spcPct val="150000"/>
              </a:lnSpc>
            </a:pPr>
            <a:r>
              <a:rPr lang="en-US" sz="1350" dirty="0" smtClean="0">
                <a:latin typeface="Arial" panose="020B0604020202020204" pitchFamily="34" charset="0"/>
                <a:cs typeface="Arial" panose="020B0604020202020204" pitchFamily="34" charset="0"/>
              </a:rPr>
              <a:t>Data analysis and reconciliation to monitor targets is done on a weekly basis.</a:t>
            </a:r>
          </a:p>
          <a:p>
            <a:pPr algn="just">
              <a:lnSpc>
                <a:spcPct val="150000"/>
              </a:lnSpc>
            </a:pPr>
            <a:r>
              <a:rPr lang="en-US" sz="1350" dirty="0" smtClean="0">
                <a:latin typeface="Arial" panose="020B0604020202020204" pitchFamily="34" charset="0"/>
                <a:cs typeface="Arial" panose="020B0604020202020204" pitchFamily="34" charset="0"/>
              </a:rPr>
              <a:t>A weekly dash board is complied and presented to management to monitor targets and keep track of the backlogs.</a:t>
            </a:r>
          </a:p>
          <a:p>
            <a:pPr algn="just">
              <a:lnSpc>
                <a:spcPct val="150000"/>
              </a:lnSpc>
            </a:pPr>
            <a:r>
              <a:rPr lang="en-US" sz="1350" dirty="0" smtClean="0">
                <a:latin typeface="Arial" panose="020B0604020202020204" pitchFamily="34" charset="0"/>
                <a:cs typeface="Arial" panose="020B0604020202020204" pitchFamily="34" charset="0"/>
              </a:rPr>
              <a:t>The draft amended delegations and standard operating procedures has been submitted for approval which is expected by the end of March 2023.</a:t>
            </a:r>
          </a:p>
          <a:p>
            <a:pPr algn="just">
              <a:lnSpc>
                <a:spcPct val="150000"/>
              </a:lnSpc>
            </a:pPr>
            <a:r>
              <a:rPr lang="en-US" sz="1350" dirty="0" smtClean="0">
                <a:latin typeface="Arial" panose="020B0604020202020204" pitchFamily="34" charset="0"/>
                <a:cs typeface="Arial" panose="020B0604020202020204" pitchFamily="34" charset="0"/>
              </a:rPr>
              <a:t>A workshop for adjudicators to familiarize them with the amended delegations and SOPS’s will also be held </a:t>
            </a:r>
          </a:p>
          <a:p>
            <a:pPr algn="just">
              <a:lnSpc>
                <a:spcPct val="150000"/>
              </a:lnSpc>
            </a:pPr>
            <a:r>
              <a:rPr lang="en-US" sz="1350" dirty="0" smtClean="0">
                <a:latin typeface="Arial" panose="020B0604020202020204" pitchFamily="34" charset="0"/>
                <a:cs typeface="Arial" panose="020B0604020202020204" pitchFamily="34" charset="0"/>
              </a:rPr>
              <a:t>The Regulations has been amended to include the recommendations from the </a:t>
            </a:r>
            <a:r>
              <a:rPr lang="en-US" sz="1350" dirty="0" err="1" smtClean="0">
                <a:latin typeface="Arial" panose="020B0604020202020204" pitchFamily="34" charset="0"/>
                <a:cs typeface="Arial" panose="020B0604020202020204" pitchFamily="34" charset="0"/>
              </a:rPr>
              <a:t>Vulindlela</a:t>
            </a:r>
            <a:r>
              <a:rPr lang="en-US" sz="1350" dirty="0" smtClean="0">
                <a:latin typeface="Arial" panose="020B0604020202020204" pitchFamily="34" charset="0"/>
                <a:cs typeface="Arial" panose="020B0604020202020204" pitchFamily="34" charset="0"/>
              </a:rPr>
              <a:t> report and is currently being finalized by the Legal team.</a:t>
            </a:r>
          </a:p>
          <a:p>
            <a:pPr algn="just">
              <a:lnSpc>
                <a:spcPct val="150000"/>
              </a:lnSpc>
            </a:pPr>
            <a:r>
              <a:rPr lang="en-US" sz="1350" dirty="0" smtClean="0">
                <a:latin typeface="Arial" panose="020B0604020202020204" pitchFamily="34" charset="0"/>
                <a:cs typeface="Arial" panose="020B0604020202020204" pitchFamily="34" charset="0"/>
              </a:rPr>
              <a:t>The Department is currently undertaking the process of overhauling the immigration policy to address the abuse o the Visa regime. </a:t>
            </a:r>
          </a:p>
          <a:p>
            <a:pPr algn="just">
              <a:lnSpc>
                <a:spcPct val="150000"/>
              </a:lnSpc>
            </a:pPr>
            <a:endParaRPr lang="en-ZA" sz="1350" dirty="0">
              <a:latin typeface="Arial" panose="020B0604020202020204" pitchFamily="34" charset="0"/>
              <a:cs typeface="Arial" panose="020B0604020202020204" pitchFamily="34" charset="0"/>
            </a:endParaRPr>
          </a:p>
        </p:txBody>
      </p:sp>
      <p:sp>
        <p:nvSpPr>
          <p:cNvPr id="5" name="TextBox 4"/>
          <p:cNvSpPr txBox="1"/>
          <p:nvPr/>
        </p:nvSpPr>
        <p:spPr>
          <a:xfrm>
            <a:off x="4008582" y="6114473"/>
            <a:ext cx="415636" cy="369332"/>
          </a:xfrm>
          <a:prstGeom prst="rect">
            <a:avLst/>
          </a:prstGeom>
          <a:noFill/>
        </p:spPr>
        <p:txBody>
          <a:bodyPr wrap="square" rtlCol="0">
            <a:spAutoFit/>
          </a:bodyPr>
          <a:lstStyle/>
          <a:p>
            <a:r>
              <a:rPr lang="en-US" dirty="0" smtClean="0"/>
              <a:t>11</a:t>
            </a:r>
            <a:endParaRPr lang="en-ZA" dirty="0"/>
          </a:p>
        </p:txBody>
      </p:sp>
    </p:spTree>
    <p:extLst>
      <p:ext uri="{BB962C8B-B14F-4D97-AF65-F5344CB8AC3E}">
        <p14:creationId xmlns:p14="http://schemas.microsoft.com/office/powerpoint/2010/main" val="355820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773"/>
            <a:ext cx="8538210" cy="808572"/>
          </a:xfrm>
        </p:spPr>
        <p:txBody>
          <a:bodyPr/>
          <a:lstStyle/>
          <a:p>
            <a:r>
              <a:rPr lang="en-ZA" sz="2400" b="1" dirty="0" smtClean="0">
                <a:latin typeface="Arial" panose="020B0604020202020204" pitchFamily="34" charset="0"/>
                <a:cs typeface="Arial" panose="020B0604020202020204" pitchFamily="34" charset="0"/>
              </a:rPr>
              <a:t>11. ADDITIONAL </a:t>
            </a:r>
            <a:r>
              <a:rPr lang="en-ZA" sz="2400" b="1" dirty="0">
                <a:latin typeface="Arial" panose="020B0604020202020204" pitchFamily="34" charset="0"/>
                <a:cs typeface="Arial" panose="020B0604020202020204" pitchFamily="34" charset="0"/>
              </a:rPr>
              <a:t>INTERVENTIONS FROM 03 APRIL 2023 FOR </a:t>
            </a:r>
            <a:r>
              <a:rPr lang="en-ZA" sz="2400" b="1" dirty="0" smtClean="0">
                <a:latin typeface="Arial" panose="020B0604020202020204" pitchFamily="34" charset="0"/>
                <a:cs typeface="Arial" panose="020B0604020202020204" pitchFamily="34" charset="0"/>
              </a:rPr>
              <a:t>PR</a:t>
            </a:r>
            <a:endParaRPr lang="en-ZA"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579" y="821869"/>
            <a:ext cx="8538210" cy="5178885"/>
          </a:xfrm>
        </p:spPr>
        <p:txBody>
          <a:bodyPr/>
          <a:lstStyle/>
          <a:p>
            <a:pPr marL="0" indent="0" algn="just">
              <a:buNone/>
            </a:pPr>
            <a:r>
              <a:rPr lang="en-ZA" sz="1800" b="1" u="sng" dirty="0"/>
              <a:t>Permanent </a:t>
            </a:r>
            <a:r>
              <a:rPr lang="en-ZA" sz="1800" b="1" u="sng" dirty="0" smtClean="0"/>
              <a:t>Residence</a:t>
            </a:r>
          </a:p>
          <a:p>
            <a:pPr marL="0" indent="0" algn="just">
              <a:buNone/>
            </a:pPr>
            <a:endParaRPr lang="en-ZA" sz="1800" b="1" u="sng" dirty="0" smtClean="0"/>
          </a:p>
          <a:p>
            <a:pPr algn="just"/>
            <a:r>
              <a:rPr lang="en-ZA" sz="1800" dirty="0" smtClean="0"/>
              <a:t>The use of the 29 foreign office deployment staff is as follows:</a:t>
            </a:r>
          </a:p>
          <a:p>
            <a:pPr marL="0" indent="0" algn="just">
              <a:buNone/>
            </a:pPr>
            <a:endParaRPr lang="en-ZA" sz="1800" dirty="0" smtClean="0"/>
          </a:p>
          <a:p>
            <a:pPr lvl="1" algn="just"/>
            <a:r>
              <a:rPr lang="en-ZA" sz="1800" dirty="0" smtClean="0"/>
              <a:t>The backlog at adjudicator level is 11 837 - 5 Senior Admin Officers processing 10 applications per day for 60 days will reduce by 3000 by 15 June 2023</a:t>
            </a:r>
          </a:p>
          <a:p>
            <a:pPr lvl="1" algn="just"/>
            <a:r>
              <a:rPr lang="en-ZA" sz="1800" dirty="0"/>
              <a:t>The backlog at </a:t>
            </a:r>
            <a:r>
              <a:rPr lang="en-ZA" sz="1800" dirty="0" smtClean="0"/>
              <a:t>first quality assurance (ASD) </a:t>
            </a:r>
            <a:r>
              <a:rPr lang="en-ZA" sz="1800" dirty="0"/>
              <a:t>level is </a:t>
            </a:r>
            <a:r>
              <a:rPr lang="en-ZA" sz="1800" dirty="0" smtClean="0"/>
              <a:t>19 069 – 20 Assistant Directors </a:t>
            </a:r>
            <a:r>
              <a:rPr lang="en-ZA" sz="1800" dirty="0"/>
              <a:t>processing 10 applications per day for 60 days will reduce by </a:t>
            </a:r>
            <a:r>
              <a:rPr lang="en-ZA" sz="1800" dirty="0" smtClean="0"/>
              <a:t>12 000 </a:t>
            </a:r>
            <a:r>
              <a:rPr lang="en-ZA" sz="1800" dirty="0"/>
              <a:t>by 15 June </a:t>
            </a:r>
            <a:r>
              <a:rPr lang="en-ZA" sz="1800" dirty="0" smtClean="0"/>
              <a:t>2023</a:t>
            </a:r>
          </a:p>
          <a:p>
            <a:pPr lvl="1" algn="just"/>
            <a:r>
              <a:rPr lang="en-ZA" sz="1800" dirty="0"/>
              <a:t>The backlog at </a:t>
            </a:r>
            <a:r>
              <a:rPr lang="en-ZA" sz="1800" dirty="0" smtClean="0"/>
              <a:t>2</a:t>
            </a:r>
            <a:r>
              <a:rPr lang="en-ZA" sz="1800" baseline="30000" dirty="0" smtClean="0"/>
              <a:t>nd</a:t>
            </a:r>
            <a:r>
              <a:rPr lang="en-ZA" sz="1800" dirty="0" smtClean="0"/>
              <a:t> quality assurance </a:t>
            </a:r>
            <a:r>
              <a:rPr lang="en-ZA" sz="1800" dirty="0"/>
              <a:t>level is </a:t>
            </a:r>
            <a:r>
              <a:rPr lang="en-ZA" sz="1800" dirty="0" smtClean="0"/>
              <a:t>9775 – 4 Deputy Directors processing 25 </a:t>
            </a:r>
            <a:r>
              <a:rPr lang="en-ZA" sz="1800" dirty="0"/>
              <a:t>applications per day for 60 days will reduce by 6000 by 15 June </a:t>
            </a:r>
            <a:r>
              <a:rPr lang="en-ZA" sz="1800" dirty="0" smtClean="0"/>
              <a:t>2023.</a:t>
            </a:r>
          </a:p>
          <a:p>
            <a:pPr algn="just"/>
            <a:r>
              <a:rPr lang="en-ZA" sz="1800" dirty="0"/>
              <a:t>It must be noted that </a:t>
            </a:r>
            <a:r>
              <a:rPr lang="en-ZA" sz="1800" dirty="0" smtClean="0"/>
              <a:t>21 </a:t>
            </a:r>
            <a:r>
              <a:rPr lang="en-ZA" sz="1800" dirty="0"/>
              <a:t>000 </a:t>
            </a:r>
            <a:r>
              <a:rPr lang="en-ZA" sz="1800" dirty="0" smtClean="0"/>
              <a:t>applications completed </a:t>
            </a:r>
            <a:r>
              <a:rPr lang="en-ZA" sz="1800" dirty="0"/>
              <a:t>by the officials from the foreign office group will increase the 3rd, 4th and DG </a:t>
            </a:r>
            <a:r>
              <a:rPr lang="en-ZA" sz="1800" dirty="0" smtClean="0"/>
              <a:t>inbox.</a:t>
            </a:r>
            <a:endParaRPr lang="en-ZA" sz="1800" dirty="0"/>
          </a:p>
          <a:p>
            <a:pPr algn="just"/>
            <a:endParaRPr lang="en-ZA" sz="1800" dirty="0"/>
          </a:p>
        </p:txBody>
      </p:sp>
      <p:sp>
        <p:nvSpPr>
          <p:cNvPr id="5" name="TextBox 4"/>
          <p:cNvSpPr txBox="1"/>
          <p:nvPr/>
        </p:nvSpPr>
        <p:spPr>
          <a:xfrm>
            <a:off x="3777673" y="6114473"/>
            <a:ext cx="591127" cy="369332"/>
          </a:xfrm>
          <a:prstGeom prst="rect">
            <a:avLst/>
          </a:prstGeom>
          <a:noFill/>
        </p:spPr>
        <p:txBody>
          <a:bodyPr wrap="square" rtlCol="0">
            <a:spAutoFit/>
          </a:bodyPr>
          <a:lstStyle/>
          <a:p>
            <a:r>
              <a:rPr lang="en-US" dirty="0" smtClean="0"/>
              <a:t>12</a:t>
            </a:r>
            <a:endParaRPr lang="en-ZA" dirty="0"/>
          </a:p>
        </p:txBody>
      </p:sp>
    </p:spTree>
    <p:extLst>
      <p:ext uri="{BB962C8B-B14F-4D97-AF65-F5344CB8AC3E}">
        <p14:creationId xmlns:p14="http://schemas.microsoft.com/office/powerpoint/2010/main" val="2752890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42773"/>
            <a:ext cx="8856865" cy="762391"/>
          </a:xfrm>
        </p:spPr>
        <p:txBody>
          <a:bodyPr/>
          <a:lstStyle/>
          <a:p>
            <a:r>
              <a:rPr lang="en-ZA" sz="2400" b="1" dirty="0" smtClean="0">
                <a:latin typeface="Arial" panose="020B0604020202020204" pitchFamily="34" charset="0"/>
                <a:cs typeface="Arial" panose="020B0604020202020204" pitchFamily="34" charset="0"/>
              </a:rPr>
              <a:t>12. ADDITIONAL INTERVENTIONS FROM 03 APRIL 2023 FOR TR</a:t>
            </a:r>
            <a:endParaRPr lang="en-ZA"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579" y="905164"/>
            <a:ext cx="8538210" cy="5178885"/>
          </a:xfrm>
        </p:spPr>
        <p:txBody>
          <a:bodyPr/>
          <a:lstStyle/>
          <a:p>
            <a:pPr algn="just"/>
            <a:r>
              <a:rPr lang="en-ZA" sz="1600" dirty="0">
                <a:latin typeface="Arial" panose="020B0604020202020204" pitchFamily="34" charset="0"/>
                <a:cs typeface="Arial" panose="020B0604020202020204" pitchFamily="34" charset="0"/>
              </a:rPr>
              <a:t>The Department is currently training 61 DHA officials for foreign office deployment. Their three month training will end on 31 March 2023.</a:t>
            </a:r>
          </a:p>
          <a:p>
            <a:pPr algn="just"/>
            <a:r>
              <a:rPr lang="en-ZA" sz="1600" dirty="0" smtClean="0">
                <a:latin typeface="Arial" panose="020B0604020202020204" pitchFamily="34" charset="0"/>
                <a:cs typeface="Arial" panose="020B0604020202020204" pitchFamily="34" charset="0"/>
              </a:rPr>
              <a:t>Official </a:t>
            </a:r>
            <a:r>
              <a:rPr lang="en-ZA" sz="1600" dirty="0">
                <a:latin typeface="Arial" panose="020B0604020202020204" pitchFamily="34" charset="0"/>
                <a:cs typeface="Arial" panose="020B0604020202020204" pitchFamily="34" charset="0"/>
              </a:rPr>
              <a:t>deployment to a mission is on 01 July 2023. We intend using all 61 of the trainees from 11 April to 15 June 2023 to assist with the backlog</a:t>
            </a:r>
            <a:r>
              <a:rPr lang="en-ZA" sz="1600" dirty="0" smtClean="0">
                <a:latin typeface="Arial" panose="020B0604020202020204" pitchFamily="34" charset="0"/>
                <a:cs typeface="Arial" panose="020B0604020202020204" pitchFamily="34" charset="0"/>
              </a:rPr>
              <a:t>.</a:t>
            </a:r>
          </a:p>
          <a:p>
            <a:pPr marL="0" indent="0" algn="just">
              <a:buNone/>
            </a:pPr>
            <a:endParaRPr lang="en-ZA" sz="1600" dirty="0" smtClean="0">
              <a:latin typeface="Arial" panose="020B0604020202020204" pitchFamily="34" charset="0"/>
              <a:cs typeface="Arial" panose="020B0604020202020204" pitchFamily="34" charset="0"/>
            </a:endParaRPr>
          </a:p>
          <a:p>
            <a:pPr marL="0" indent="0" algn="just">
              <a:buNone/>
            </a:pPr>
            <a:r>
              <a:rPr lang="en-ZA" sz="1600" b="1" u="sng" dirty="0" smtClean="0">
                <a:latin typeface="Arial" panose="020B0604020202020204" pitchFamily="34" charset="0"/>
                <a:cs typeface="Arial" panose="020B0604020202020204" pitchFamily="34" charset="0"/>
              </a:rPr>
              <a:t>Temporary Residence</a:t>
            </a:r>
            <a:endParaRPr lang="en-ZA" sz="1600" dirty="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The use of the 32 foreign office deployment staff  to assist with the TR backlog is as follows:</a:t>
            </a:r>
          </a:p>
          <a:p>
            <a:pPr marL="0" indent="0" algn="just">
              <a:buNone/>
            </a:pPr>
            <a:r>
              <a:rPr lang="en-ZA" sz="1600" dirty="0" smtClean="0">
                <a:latin typeface="Arial" panose="020B0604020202020204" pitchFamily="34" charset="0"/>
                <a:cs typeface="Arial" panose="020B0604020202020204" pitchFamily="34" charset="0"/>
              </a:rPr>
              <a:t>	-	The backlog at adjudicator level is 51 633 - 17 Senior Admin Officers processing 			10 applications per day for 60 days will reduce the backlog by 10 200 by 15 June 		2023</a:t>
            </a:r>
          </a:p>
          <a:p>
            <a:pPr marL="457200" lvl="1" indent="0" algn="just">
              <a:buNone/>
            </a:pPr>
            <a:r>
              <a:rPr lang="en-ZA" sz="1600" dirty="0" smtClean="0">
                <a:latin typeface="Arial" panose="020B0604020202020204" pitchFamily="34" charset="0"/>
                <a:cs typeface="Arial" panose="020B0604020202020204" pitchFamily="34" charset="0"/>
              </a:rPr>
              <a:t>-	The </a:t>
            </a:r>
            <a:r>
              <a:rPr lang="en-ZA" sz="1600" dirty="0">
                <a:latin typeface="Arial" panose="020B0604020202020204" pitchFamily="34" charset="0"/>
                <a:cs typeface="Arial" panose="020B0604020202020204" pitchFamily="34" charset="0"/>
              </a:rPr>
              <a:t>backlog at </a:t>
            </a:r>
            <a:r>
              <a:rPr lang="en-ZA" sz="1600" dirty="0" smtClean="0">
                <a:latin typeface="Arial" panose="020B0604020202020204" pitchFamily="34" charset="0"/>
                <a:cs typeface="Arial" panose="020B0604020202020204" pitchFamily="34" charset="0"/>
              </a:rPr>
              <a:t>Assistant Director (ASD) </a:t>
            </a:r>
            <a:r>
              <a:rPr lang="en-ZA" sz="1600" dirty="0">
                <a:latin typeface="Arial" panose="020B0604020202020204" pitchFamily="34" charset="0"/>
                <a:cs typeface="Arial" panose="020B0604020202020204" pitchFamily="34" charset="0"/>
              </a:rPr>
              <a:t>level is </a:t>
            </a:r>
            <a:r>
              <a:rPr lang="en-ZA" sz="1600" dirty="0" smtClean="0">
                <a:latin typeface="Arial" panose="020B0604020202020204" pitchFamily="34" charset="0"/>
                <a:cs typeface="Arial" panose="020B0604020202020204" pitchFamily="34" charset="0"/>
              </a:rPr>
              <a:t>currently 519. This will increase by 	10500. 15 Assistant Directors 	processing </a:t>
            </a:r>
            <a:r>
              <a:rPr lang="en-ZA" sz="1600" dirty="0">
                <a:latin typeface="Arial" panose="020B0604020202020204" pitchFamily="34" charset="0"/>
                <a:cs typeface="Arial" panose="020B0604020202020204" pitchFamily="34" charset="0"/>
              </a:rPr>
              <a:t>10 applications per day for 60 days will </a:t>
            </a:r>
            <a:r>
              <a:rPr lang="en-ZA" sz="1600" dirty="0" smtClean="0">
                <a:latin typeface="Arial" panose="020B0604020202020204" pitchFamily="34" charset="0"/>
                <a:cs typeface="Arial" panose="020B0604020202020204" pitchFamily="34" charset="0"/>
              </a:rPr>
              <a:t>	reduce </a:t>
            </a:r>
            <a:r>
              <a:rPr lang="en-ZA" sz="1600" dirty="0">
                <a:latin typeface="Arial" panose="020B0604020202020204" pitchFamily="34" charset="0"/>
                <a:cs typeface="Arial" panose="020B0604020202020204" pitchFamily="34" charset="0"/>
              </a:rPr>
              <a:t>by </a:t>
            </a:r>
            <a:r>
              <a:rPr lang="en-ZA" sz="1600" dirty="0" smtClean="0">
                <a:latin typeface="Arial" panose="020B0604020202020204" pitchFamily="34" charset="0"/>
                <a:cs typeface="Arial" panose="020B0604020202020204" pitchFamily="34" charset="0"/>
              </a:rPr>
              <a:t>9 000 </a:t>
            </a:r>
            <a:r>
              <a:rPr lang="en-ZA" sz="1600" dirty="0">
                <a:latin typeface="Arial" panose="020B0604020202020204" pitchFamily="34" charset="0"/>
                <a:cs typeface="Arial" panose="020B0604020202020204" pitchFamily="34" charset="0"/>
              </a:rPr>
              <a:t>by </a:t>
            </a:r>
            <a:r>
              <a:rPr lang="en-ZA" sz="1600" dirty="0" smtClean="0">
                <a:latin typeface="Arial" panose="020B0604020202020204" pitchFamily="34" charset="0"/>
                <a:cs typeface="Arial" panose="020B0604020202020204" pitchFamily="34" charset="0"/>
              </a:rPr>
              <a:t>	15 </a:t>
            </a:r>
            <a:r>
              <a:rPr lang="en-ZA" sz="1600" dirty="0">
                <a:latin typeface="Arial" panose="020B0604020202020204" pitchFamily="34" charset="0"/>
                <a:cs typeface="Arial" panose="020B0604020202020204" pitchFamily="34" charset="0"/>
              </a:rPr>
              <a:t>June </a:t>
            </a:r>
            <a:r>
              <a:rPr lang="en-ZA" sz="1600" dirty="0" smtClean="0">
                <a:latin typeface="Arial" panose="020B0604020202020204" pitchFamily="34" charset="0"/>
                <a:cs typeface="Arial" panose="020B0604020202020204" pitchFamily="34" charset="0"/>
              </a:rPr>
              <a:t>	2023 (The allocation of ASD’s is in preparation 	pending the approval of 	the 	delegations and work moved from the SAO levels)</a:t>
            </a:r>
          </a:p>
          <a:p>
            <a:pPr algn="just"/>
            <a:r>
              <a:rPr lang="en-ZA" sz="1600" dirty="0" smtClean="0">
                <a:latin typeface="Arial" panose="020B0604020202020204" pitchFamily="34" charset="0"/>
                <a:cs typeface="Arial" panose="020B0604020202020204" pitchFamily="34" charset="0"/>
              </a:rPr>
              <a:t>It </a:t>
            </a:r>
            <a:r>
              <a:rPr lang="en-ZA" sz="1600" dirty="0">
                <a:latin typeface="Arial" panose="020B0604020202020204" pitchFamily="34" charset="0"/>
                <a:cs typeface="Arial" panose="020B0604020202020204" pitchFamily="34" charset="0"/>
              </a:rPr>
              <a:t>must be noted that </a:t>
            </a:r>
            <a:r>
              <a:rPr lang="en-ZA" sz="1600" dirty="0" smtClean="0">
                <a:latin typeface="Arial" panose="020B0604020202020204" pitchFamily="34" charset="0"/>
                <a:cs typeface="Arial" panose="020B0604020202020204" pitchFamily="34" charset="0"/>
              </a:rPr>
              <a:t>10 200 completed </a:t>
            </a:r>
            <a:r>
              <a:rPr lang="en-ZA" sz="1600" dirty="0">
                <a:latin typeface="Arial" panose="020B0604020202020204" pitchFamily="34" charset="0"/>
                <a:cs typeface="Arial" panose="020B0604020202020204" pitchFamily="34" charset="0"/>
              </a:rPr>
              <a:t>by the officials from the foreign office group will </a:t>
            </a:r>
            <a:r>
              <a:rPr lang="en-ZA" sz="1600" dirty="0" smtClean="0">
                <a:latin typeface="Arial" panose="020B0604020202020204" pitchFamily="34" charset="0"/>
                <a:cs typeface="Arial" panose="020B0604020202020204" pitchFamily="34" charset="0"/>
              </a:rPr>
              <a:t>move to the ASD level.</a:t>
            </a:r>
            <a:endParaRPr lang="en-ZA" sz="1600" dirty="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The impact of utilising these 32 officials will reduce the backlog by completion by 2 months</a:t>
            </a:r>
            <a:endParaRPr lang="en-ZA" sz="1600" dirty="0">
              <a:latin typeface="Arial" panose="020B0604020202020204" pitchFamily="34" charset="0"/>
              <a:cs typeface="Arial" panose="020B0604020202020204" pitchFamily="34" charset="0"/>
            </a:endParaRPr>
          </a:p>
        </p:txBody>
      </p:sp>
      <p:sp>
        <p:nvSpPr>
          <p:cNvPr id="5" name="TextBox 4"/>
          <p:cNvSpPr txBox="1"/>
          <p:nvPr/>
        </p:nvSpPr>
        <p:spPr>
          <a:xfrm>
            <a:off x="4008581" y="6114473"/>
            <a:ext cx="508001" cy="369332"/>
          </a:xfrm>
          <a:prstGeom prst="rect">
            <a:avLst/>
          </a:prstGeom>
          <a:noFill/>
        </p:spPr>
        <p:txBody>
          <a:bodyPr wrap="square" rtlCol="0">
            <a:spAutoFit/>
          </a:bodyPr>
          <a:lstStyle/>
          <a:p>
            <a:r>
              <a:rPr lang="en-US" dirty="0" smtClean="0"/>
              <a:t>13</a:t>
            </a:r>
            <a:endParaRPr lang="en-ZA" dirty="0"/>
          </a:p>
        </p:txBody>
      </p:sp>
    </p:spTree>
    <p:extLst>
      <p:ext uri="{BB962C8B-B14F-4D97-AF65-F5344CB8AC3E}">
        <p14:creationId xmlns:p14="http://schemas.microsoft.com/office/powerpoint/2010/main" val="511171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7" y="150541"/>
            <a:ext cx="8785203" cy="700722"/>
          </a:xfrm>
        </p:spPr>
        <p:txBody>
          <a:bodyPr/>
          <a:lstStyle/>
          <a:p>
            <a:r>
              <a:rPr lang="en-ZA" sz="2400" b="1" dirty="0" smtClean="0">
                <a:latin typeface="Arial" panose="020B0604020202020204" pitchFamily="34" charset="0"/>
                <a:cs typeface="Arial" panose="020B0604020202020204" pitchFamily="34" charset="0"/>
              </a:rPr>
              <a:t>13. AMENDMENT OF THE DELEGATION AND </a:t>
            </a:r>
            <a:r>
              <a:rPr lang="en-ZA" sz="2400" b="1" dirty="0" smtClean="0">
                <a:latin typeface="Arial" panose="020B0604020202020204" pitchFamily="34" charset="0"/>
                <a:cs typeface="Arial" panose="020B0604020202020204" pitchFamily="34" charset="0"/>
              </a:rPr>
              <a:t>STANDARD OPERATING PROCEDURES</a:t>
            </a:r>
            <a:endParaRPr lang="en-ZA"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921" y="975360"/>
            <a:ext cx="8831802" cy="4975509"/>
          </a:xfrm>
        </p:spPr>
        <p:txBody>
          <a:bodyPr/>
          <a:lstStyle/>
          <a:p>
            <a:pPr marL="400050" algn="just">
              <a:lnSpc>
                <a:spcPct val="150000"/>
              </a:lnSpc>
            </a:pPr>
            <a:r>
              <a:rPr lang="en-ZA" sz="1600" dirty="0" smtClean="0">
                <a:latin typeface="Arial" panose="020B0604020202020204" pitchFamily="34" charset="0"/>
                <a:cs typeface="Arial" panose="020B0604020202020204" pitchFamily="34" charset="0"/>
              </a:rPr>
              <a:t>Prior to the 12 January 2022, the delegation for PR was 6 levels and TR was 1 level.</a:t>
            </a:r>
          </a:p>
          <a:p>
            <a:pPr marL="400050" algn="just">
              <a:lnSpc>
                <a:spcPct val="150000"/>
              </a:lnSpc>
            </a:pPr>
            <a:r>
              <a:rPr lang="en-ZA" sz="1600" dirty="0" smtClean="0">
                <a:latin typeface="Arial" panose="020B0604020202020204" pitchFamily="34" charset="0"/>
                <a:cs typeface="Arial" panose="020B0604020202020204" pitchFamily="34" charset="0"/>
              </a:rPr>
              <a:t>Subsequent to the </a:t>
            </a:r>
            <a:r>
              <a:rPr lang="en-ZA" sz="1600" dirty="0" err="1" smtClean="0">
                <a:latin typeface="Arial" panose="020B0604020202020204" pitchFamily="34" charset="0"/>
                <a:cs typeface="Arial" panose="020B0604020202020204" pitchFamily="34" charset="0"/>
              </a:rPr>
              <a:t>Lubisi</a:t>
            </a:r>
            <a:r>
              <a:rPr lang="en-ZA" sz="1600" dirty="0" smtClean="0">
                <a:latin typeface="Arial" panose="020B0604020202020204" pitchFamily="34" charset="0"/>
                <a:cs typeface="Arial" panose="020B0604020202020204" pitchFamily="34" charset="0"/>
              </a:rPr>
              <a:t> report where corruption was identified, new delegations were implemented effective 12 January 2022, which increased the TR levels to 4 levels, however PR remained at 6 levels. </a:t>
            </a:r>
          </a:p>
          <a:p>
            <a:pPr marL="400050" algn="just">
              <a:lnSpc>
                <a:spcPct val="150000"/>
              </a:lnSpc>
            </a:pPr>
            <a:r>
              <a:rPr lang="en-ZA" sz="1600" dirty="0" smtClean="0">
                <a:latin typeface="Arial" panose="020B0604020202020204" pitchFamily="34" charset="0"/>
                <a:cs typeface="Arial" panose="020B0604020202020204" pitchFamily="34" charset="0"/>
              </a:rPr>
              <a:t>The increase in the TR delegations to 4 levels entailed detailed verification and quality assurance and contributed to the increase in backlogs.</a:t>
            </a:r>
          </a:p>
          <a:p>
            <a:pPr marL="400050" algn="just">
              <a:lnSpc>
                <a:spcPct val="150000"/>
              </a:lnSpc>
            </a:pPr>
            <a:r>
              <a:rPr lang="en-ZA" sz="1600" dirty="0" smtClean="0">
                <a:latin typeface="Arial" panose="020B0604020202020204" pitchFamily="34" charset="0"/>
                <a:cs typeface="Arial" panose="020B0604020202020204" pitchFamily="34" charset="0"/>
              </a:rPr>
              <a:t>The reviewed delegations has now been further amended due to the controls measure put in place to strengthen the verification process. This amended delegation and SOP will still ensure quality assurance at all levels.</a:t>
            </a:r>
          </a:p>
          <a:p>
            <a:pPr marL="400050" algn="just">
              <a:lnSpc>
                <a:spcPct val="150000"/>
              </a:lnSpc>
            </a:pPr>
            <a:r>
              <a:rPr lang="en-ZA" sz="1600" dirty="0">
                <a:latin typeface="Arial" panose="020B0604020202020204" pitchFamily="34" charset="0"/>
                <a:cs typeface="Arial" panose="020B0604020202020204" pitchFamily="34" charset="0"/>
              </a:rPr>
              <a:t>The </a:t>
            </a:r>
            <a:r>
              <a:rPr lang="en-ZA" sz="1600" dirty="0" smtClean="0">
                <a:latin typeface="Arial" panose="020B0604020202020204" pitchFamily="34" charset="0"/>
                <a:cs typeface="Arial" panose="020B0604020202020204" pitchFamily="34" charset="0"/>
              </a:rPr>
              <a:t>amendments </a:t>
            </a:r>
            <a:r>
              <a:rPr lang="en-ZA" sz="1600" dirty="0">
                <a:latin typeface="Arial" panose="020B0604020202020204" pitchFamily="34" charset="0"/>
                <a:cs typeface="Arial" panose="020B0604020202020204" pitchFamily="34" charset="0"/>
              </a:rPr>
              <a:t>of the delegation </a:t>
            </a:r>
            <a:r>
              <a:rPr lang="en-ZA" sz="1600" dirty="0" smtClean="0">
                <a:latin typeface="Arial" panose="020B0604020202020204" pitchFamily="34" charset="0"/>
                <a:cs typeface="Arial" panose="020B0604020202020204" pitchFamily="34" charset="0"/>
              </a:rPr>
              <a:t>will reduce </a:t>
            </a:r>
            <a:r>
              <a:rPr lang="en-ZA" sz="1600" dirty="0">
                <a:latin typeface="Arial" panose="020B0604020202020204" pitchFamily="34" charset="0"/>
                <a:cs typeface="Arial" panose="020B0604020202020204" pitchFamily="34" charset="0"/>
              </a:rPr>
              <a:t>TR </a:t>
            </a:r>
            <a:r>
              <a:rPr lang="en-ZA" sz="1600" dirty="0" smtClean="0">
                <a:latin typeface="Arial" panose="020B0604020202020204" pitchFamily="34" charset="0"/>
                <a:cs typeface="Arial" panose="020B0604020202020204" pitchFamily="34" charset="0"/>
              </a:rPr>
              <a:t>levels </a:t>
            </a:r>
            <a:r>
              <a:rPr lang="en-ZA" sz="1600" dirty="0">
                <a:latin typeface="Arial" panose="020B0604020202020204" pitchFamily="34" charset="0"/>
                <a:cs typeface="Arial" panose="020B0604020202020204" pitchFamily="34" charset="0"/>
              </a:rPr>
              <a:t>to 2 and PR will be reduced to 4 </a:t>
            </a:r>
            <a:r>
              <a:rPr lang="en-ZA" sz="1600" dirty="0" smtClean="0">
                <a:latin typeface="Arial" panose="020B0604020202020204" pitchFamily="34" charset="0"/>
                <a:cs typeface="Arial" panose="020B0604020202020204" pitchFamily="34" charset="0"/>
              </a:rPr>
              <a:t>levels</a:t>
            </a:r>
            <a:r>
              <a:rPr lang="en-ZA" sz="1600" dirty="0" smtClean="0">
                <a:latin typeface="Arial" panose="020B0604020202020204" pitchFamily="34" charset="0"/>
                <a:cs typeface="Arial" panose="020B0604020202020204" pitchFamily="34" charset="0"/>
              </a:rPr>
              <a:t>.</a:t>
            </a:r>
          </a:p>
          <a:p>
            <a:pPr marL="400050" algn="just">
              <a:lnSpc>
                <a:spcPct val="150000"/>
              </a:lnSpc>
            </a:pPr>
            <a:r>
              <a:rPr lang="en-ZA" sz="1600" dirty="0" smtClean="0">
                <a:latin typeface="Arial" panose="020B0604020202020204" pitchFamily="34" charset="0"/>
                <a:cs typeface="Arial" panose="020B0604020202020204" pitchFamily="34" charset="0"/>
              </a:rPr>
              <a:t>With the amendment of the Delegations as well as the Regulations, the SOPS will be revised accordingly to ensure alignment.</a:t>
            </a:r>
            <a:endParaRPr lang="en-ZA" sz="1600" dirty="0">
              <a:latin typeface="Arial" panose="020B0604020202020204" pitchFamily="34" charset="0"/>
              <a:cs typeface="Arial" panose="020B0604020202020204" pitchFamily="34" charset="0"/>
            </a:endParaRPr>
          </a:p>
        </p:txBody>
      </p:sp>
      <p:sp>
        <p:nvSpPr>
          <p:cNvPr id="6" name="TextBox 5"/>
          <p:cNvSpPr txBox="1"/>
          <p:nvPr/>
        </p:nvSpPr>
        <p:spPr>
          <a:xfrm>
            <a:off x="4008581" y="6114473"/>
            <a:ext cx="591128" cy="369332"/>
          </a:xfrm>
          <a:prstGeom prst="rect">
            <a:avLst/>
          </a:prstGeom>
          <a:noFill/>
        </p:spPr>
        <p:txBody>
          <a:bodyPr wrap="square" rtlCol="0">
            <a:spAutoFit/>
          </a:bodyPr>
          <a:lstStyle/>
          <a:p>
            <a:r>
              <a:rPr lang="en-US" dirty="0" smtClean="0"/>
              <a:t>14</a:t>
            </a:r>
            <a:endParaRPr lang="en-ZA" dirty="0"/>
          </a:p>
        </p:txBody>
      </p:sp>
    </p:spTree>
    <p:extLst>
      <p:ext uri="{BB962C8B-B14F-4D97-AF65-F5344CB8AC3E}">
        <p14:creationId xmlns:p14="http://schemas.microsoft.com/office/powerpoint/2010/main" val="102354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37"/>
            <a:ext cx="8229600" cy="595157"/>
          </a:xfrm>
        </p:spPr>
        <p:txBody>
          <a:bodyPr/>
          <a:lstStyle/>
          <a:p>
            <a:r>
              <a:rPr lang="en-US" sz="2400" b="1" dirty="0" smtClean="0">
                <a:latin typeface="Arial" panose="020B0604020202020204" pitchFamily="34" charset="0"/>
                <a:cs typeface="Arial" panose="020B0604020202020204" pitchFamily="34" charset="0"/>
              </a:rPr>
              <a:t>14. IMPLEMENTATION PLAN</a:t>
            </a:r>
            <a:endParaRPr lang="en-ZA" sz="24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8215546"/>
              </p:ext>
            </p:extLst>
          </p:nvPr>
        </p:nvGraphicFramePr>
        <p:xfrm>
          <a:off x="447964" y="730350"/>
          <a:ext cx="8229600" cy="4998720"/>
        </p:xfrm>
        <a:graphic>
          <a:graphicData uri="http://schemas.openxmlformats.org/drawingml/2006/table">
            <a:tbl>
              <a:tblPr firstRow="1" bandRow="1">
                <a:tableStyleId>{5C22544A-7EE6-4342-B048-85BDC9FD1C3A}</a:tableStyleId>
              </a:tblPr>
              <a:tblGrid>
                <a:gridCol w="657922">
                  <a:extLst>
                    <a:ext uri="{9D8B030D-6E8A-4147-A177-3AD203B41FA5}">
                      <a16:colId xmlns:a16="http://schemas.microsoft.com/office/drawing/2014/main" val="3627030702"/>
                    </a:ext>
                  </a:extLst>
                </a:gridCol>
                <a:gridCol w="3456878">
                  <a:extLst>
                    <a:ext uri="{9D8B030D-6E8A-4147-A177-3AD203B41FA5}">
                      <a16:colId xmlns:a16="http://schemas.microsoft.com/office/drawing/2014/main" val="533761347"/>
                    </a:ext>
                  </a:extLst>
                </a:gridCol>
                <a:gridCol w="2057400">
                  <a:extLst>
                    <a:ext uri="{9D8B030D-6E8A-4147-A177-3AD203B41FA5}">
                      <a16:colId xmlns:a16="http://schemas.microsoft.com/office/drawing/2014/main" val="4048626362"/>
                    </a:ext>
                  </a:extLst>
                </a:gridCol>
                <a:gridCol w="2057400">
                  <a:extLst>
                    <a:ext uri="{9D8B030D-6E8A-4147-A177-3AD203B41FA5}">
                      <a16:colId xmlns:a16="http://schemas.microsoft.com/office/drawing/2014/main" val="2421243992"/>
                    </a:ext>
                  </a:extLst>
                </a:gridCol>
              </a:tblGrid>
              <a:tr h="370840">
                <a:tc>
                  <a:txBody>
                    <a:bodyPr/>
                    <a:lstStyle/>
                    <a:p>
                      <a:r>
                        <a:rPr lang="en-US" sz="2000" dirty="0" smtClean="0"/>
                        <a:t>NO.</a:t>
                      </a:r>
                      <a:endParaRPr lang="en-ZA" sz="2000" dirty="0"/>
                    </a:p>
                  </a:txBody>
                  <a:tcPr/>
                </a:tc>
                <a:tc>
                  <a:txBody>
                    <a:bodyPr/>
                    <a:lstStyle/>
                    <a:p>
                      <a:r>
                        <a:rPr lang="en-US" sz="2000" dirty="0" smtClean="0"/>
                        <a:t>INTERVENTION</a:t>
                      </a:r>
                      <a:endParaRPr lang="en-ZA" sz="2000" dirty="0"/>
                    </a:p>
                  </a:txBody>
                  <a:tcPr/>
                </a:tc>
                <a:tc>
                  <a:txBody>
                    <a:bodyPr/>
                    <a:lstStyle/>
                    <a:p>
                      <a:r>
                        <a:rPr lang="en-US" sz="2000" dirty="0" smtClean="0"/>
                        <a:t>TIMEFRAME</a:t>
                      </a:r>
                      <a:endParaRPr lang="en-ZA" sz="2000" dirty="0"/>
                    </a:p>
                  </a:txBody>
                  <a:tcPr/>
                </a:tc>
                <a:tc>
                  <a:txBody>
                    <a:bodyPr/>
                    <a:lstStyle/>
                    <a:p>
                      <a:r>
                        <a:rPr lang="en-US" sz="2000" dirty="0" smtClean="0"/>
                        <a:t>RESPONSIBILITY</a:t>
                      </a:r>
                      <a:endParaRPr lang="en-ZA" sz="2000" dirty="0"/>
                    </a:p>
                  </a:txBody>
                  <a:tcPr/>
                </a:tc>
                <a:extLst>
                  <a:ext uri="{0D108BD9-81ED-4DB2-BD59-A6C34878D82A}">
                    <a16:rowId xmlns:a16="http://schemas.microsoft.com/office/drawing/2014/main" val="317636573"/>
                  </a:ext>
                </a:extLst>
              </a:tr>
              <a:tr h="370840">
                <a:tc>
                  <a:txBody>
                    <a:bodyPr/>
                    <a:lstStyle/>
                    <a:p>
                      <a:r>
                        <a:rPr lang="en-US" sz="2000" dirty="0" smtClean="0"/>
                        <a:t>1</a:t>
                      </a:r>
                      <a:endParaRPr lang="en-ZA" sz="2000" dirty="0"/>
                    </a:p>
                  </a:txBody>
                  <a:tcPr/>
                </a:tc>
                <a:tc>
                  <a:txBody>
                    <a:bodyPr/>
                    <a:lstStyle/>
                    <a:p>
                      <a:r>
                        <a:rPr lang="en-US" sz="2000" dirty="0" smtClean="0"/>
                        <a:t>Operations</a:t>
                      </a:r>
                      <a:r>
                        <a:rPr lang="en-US" sz="2000" baseline="0" dirty="0" smtClean="0"/>
                        <a:t> Management</a:t>
                      </a:r>
                      <a:endParaRPr lang="en-ZA" sz="2000" dirty="0"/>
                    </a:p>
                  </a:txBody>
                  <a:tcPr/>
                </a:tc>
                <a:tc>
                  <a:txBody>
                    <a:bodyPr/>
                    <a:lstStyle/>
                    <a:p>
                      <a:r>
                        <a:rPr lang="en-US" sz="2000" dirty="0" smtClean="0"/>
                        <a:t>On going</a:t>
                      </a:r>
                      <a:endParaRPr lang="en-ZA" sz="2000" dirty="0"/>
                    </a:p>
                  </a:txBody>
                  <a:tcPr/>
                </a:tc>
                <a:tc>
                  <a:txBody>
                    <a:bodyPr/>
                    <a:lstStyle/>
                    <a:p>
                      <a:r>
                        <a:rPr lang="en-US" sz="2000" dirty="0" smtClean="0"/>
                        <a:t>Acting CD Permits</a:t>
                      </a:r>
                      <a:endParaRPr lang="en-ZA" sz="2000" dirty="0"/>
                    </a:p>
                  </a:txBody>
                  <a:tcPr/>
                </a:tc>
                <a:extLst>
                  <a:ext uri="{0D108BD9-81ED-4DB2-BD59-A6C34878D82A}">
                    <a16:rowId xmlns:a16="http://schemas.microsoft.com/office/drawing/2014/main" val="403373487"/>
                  </a:ext>
                </a:extLst>
              </a:tr>
              <a:tr h="370840">
                <a:tc>
                  <a:txBody>
                    <a:bodyPr/>
                    <a:lstStyle/>
                    <a:p>
                      <a:r>
                        <a:rPr lang="en-US" sz="2000" dirty="0" smtClean="0"/>
                        <a:t>2</a:t>
                      </a:r>
                      <a:endParaRPr lang="en-ZA" sz="2000" dirty="0"/>
                    </a:p>
                  </a:txBody>
                  <a:tcPr/>
                </a:tc>
                <a:tc>
                  <a:txBody>
                    <a:bodyPr/>
                    <a:lstStyle/>
                    <a:p>
                      <a:r>
                        <a:rPr lang="en-US" sz="2000" dirty="0" smtClean="0"/>
                        <a:t>Weekly dashboard</a:t>
                      </a:r>
                      <a:endParaRPr lang="en-ZA" sz="2000" dirty="0"/>
                    </a:p>
                  </a:txBody>
                  <a:tcPr/>
                </a:tc>
                <a:tc>
                  <a:txBody>
                    <a:bodyPr/>
                    <a:lstStyle/>
                    <a:p>
                      <a:r>
                        <a:rPr lang="en-US" sz="2000" dirty="0" smtClean="0"/>
                        <a:t>On going</a:t>
                      </a:r>
                      <a:endParaRPr lang="en-ZA" sz="2000" dirty="0"/>
                    </a:p>
                  </a:txBody>
                  <a:tcPr/>
                </a:tc>
                <a:tc>
                  <a:txBody>
                    <a:bodyPr/>
                    <a:lstStyle/>
                    <a:p>
                      <a:r>
                        <a:rPr lang="en-US" sz="2000" dirty="0" smtClean="0"/>
                        <a:t>ADDG:IMS</a:t>
                      </a:r>
                      <a:endParaRPr lang="en-ZA" sz="2000" dirty="0"/>
                    </a:p>
                  </a:txBody>
                  <a:tcPr/>
                </a:tc>
                <a:extLst>
                  <a:ext uri="{0D108BD9-81ED-4DB2-BD59-A6C34878D82A}">
                    <a16:rowId xmlns:a16="http://schemas.microsoft.com/office/drawing/2014/main" val="3894085130"/>
                  </a:ext>
                </a:extLst>
              </a:tr>
              <a:tr h="370840">
                <a:tc>
                  <a:txBody>
                    <a:bodyPr/>
                    <a:lstStyle/>
                    <a:p>
                      <a:r>
                        <a:rPr lang="en-US" sz="2000" dirty="0" smtClean="0"/>
                        <a:t>3</a:t>
                      </a:r>
                      <a:endParaRPr lang="en-ZA" sz="2000" dirty="0"/>
                    </a:p>
                  </a:txBody>
                  <a:tcPr/>
                </a:tc>
                <a:tc>
                  <a:txBody>
                    <a:bodyPr/>
                    <a:lstStyle/>
                    <a:p>
                      <a:r>
                        <a:rPr lang="en-US" sz="2000" dirty="0" smtClean="0"/>
                        <a:t>Data Recon and monitoring of targets</a:t>
                      </a:r>
                      <a:endParaRPr lang="en-ZA" sz="2000" dirty="0"/>
                    </a:p>
                  </a:txBody>
                  <a:tcPr/>
                </a:tc>
                <a:tc>
                  <a:txBody>
                    <a:bodyPr/>
                    <a:lstStyle/>
                    <a:p>
                      <a:r>
                        <a:rPr lang="en-US" sz="2000" dirty="0" smtClean="0"/>
                        <a:t>On going</a:t>
                      </a:r>
                      <a:endParaRPr lang="en-ZA" sz="2000" dirty="0"/>
                    </a:p>
                  </a:txBody>
                  <a:tcPr/>
                </a:tc>
                <a:tc>
                  <a:txBody>
                    <a:bodyPr/>
                    <a:lstStyle/>
                    <a:p>
                      <a:r>
                        <a:rPr lang="en-US" sz="2000" dirty="0" smtClean="0"/>
                        <a:t>ADDG:IMS</a:t>
                      </a:r>
                      <a:endParaRPr lang="en-ZA" sz="2000" dirty="0"/>
                    </a:p>
                  </a:txBody>
                  <a:tcPr/>
                </a:tc>
                <a:extLst>
                  <a:ext uri="{0D108BD9-81ED-4DB2-BD59-A6C34878D82A}">
                    <a16:rowId xmlns:a16="http://schemas.microsoft.com/office/drawing/2014/main" val="758568823"/>
                  </a:ext>
                </a:extLst>
              </a:tr>
              <a:tr h="370840">
                <a:tc>
                  <a:txBody>
                    <a:bodyPr/>
                    <a:lstStyle/>
                    <a:p>
                      <a:r>
                        <a:rPr lang="en-US" sz="2000" dirty="0" smtClean="0"/>
                        <a:t>4</a:t>
                      </a:r>
                      <a:endParaRPr lang="en-ZA" sz="2000" dirty="0"/>
                    </a:p>
                  </a:txBody>
                  <a:tcPr/>
                </a:tc>
                <a:tc>
                  <a:txBody>
                    <a:bodyPr/>
                    <a:lstStyle/>
                    <a:p>
                      <a:r>
                        <a:rPr lang="en-US" sz="2000" dirty="0" smtClean="0"/>
                        <a:t>Amended Delegations approved</a:t>
                      </a:r>
                      <a:endParaRPr lang="en-ZA" sz="2000" dirty="0"/>
                    </a:p>
                  </a:txBody>
                  <a:tcPr/>
                </a:tc>
                <a:tc>
                  <a:txBody>
                    <a:bodyPr/>
                    <a:lstStyle/>
                    <a:p>
                      <a:r>
                        <a:rPr lang="en-US" sz="2000" dirty="0" smtClean="0"/>
                        <a:t>31 March 2023</a:t>
                      </a:r>
                      <a:endParaRPr lang="en-ZA" sz="2000" dirty="0"/>
                    </a:p>
                  </a:txBody>
                  <a:tcPr/>
                </a:tc>
                <a:tc>
                  <a:txBody>
                    <a:bodyPr/>
                    <a:lstStyle/>
                    <a:p>
                      <a:r>
                        <a:rPr lang="en-US" sz="2000" dirty="0" smtClean="0"/>
                        <a:t>ADDG:IMS</a:t>
                      </a:r>
                      <a:endParaRPr lang="en-ZA" sz="2000" dirty="0"/>
                    </a:p>
                  </a:txBody>
                  <a:tcPr/>
                </a:tc>
                <a:extLst>
                  <a:ext uri="{0D108BD9-81ED-4DB2-BD59-A6C34878D82A}">
                    <a16:rowId xmlns:a16="http://schemas.microsoft.com/office/drawing/2014/main" val="609970758"/>
                  </a:ext>
                </a:extLst>
              </a:tr>
              <a:tr h="370840">
                <a:tc>
                  <a:txBody>
                    <a:bodyPr/>
                    <a:lstStyle/>
                    <a:p>
                      <a:r>
                        <a:rPr lang="en-US" sz="2000" dirty="0" smtClean="0"/>
                        <a:t>5</a:t>
                      </a:r>
                      <a:endParaRPr lang="en-ZA" sz="2000" dirty="0"/>
                    </a:p>
                  </a:txBody>
                  <a:tcPr/>
                </a:tc>
                <a:tc>
                  <a:txBody>
                    <a:bodyPr/>
                    <a:lstStyle/>
                    <a:p>
                      <a:r>
                        <a:rPr lang="en-US" sz="2000" dirty="0" smtClean="0"/>
                        <a:t>Draft Regulations</a:t>
                      </a:r>
                      <a:r>
                        <a:rPr lang="en-US" sz="2000" baseline="0" dirty="0" smtClean="0"/>
                        <a:t> submitted to Minister for approval </a:t>
                      </a:r>
                      <a:endParaRPr lang="en-ZA" sz="2000" dirty="0"/>
                    </a:p>
                  </a:txBody>
                  <a:tcPr/>
                </a:tc>
                <a:tc>
                  <a:txBody>
                    <a:bodyPr/>
                    <a:lstStyle/>
                    <a:p>
                      <a:r>
                        <a:rPr lang="en-US" sz="2000" dirty="0" smtClean="0"/>
                        <a:t>31 May 2023</a:t>
                      </a:r>
                      <a:endParaRPr lang="en-ZA" sz="2000" dirty="0"/>
                    </a:p>
                  </a:txBody>
                  <a:tcPr/>
                </a:tc>
                <a:tc>
                  <a:txBody>
                    <a:bodyPr/>
                    <a:lstStyle/>
                    <a:p>
                      <a:r>
                        <a:rPr lang="en-US" sz="2000" dirty="0" smtClean="0"/>
                        <a:t>ADDG:IMS</a:t>
                      </a:r>
                      <a:endParaRPr lang="en-ZA" sz="2000" dirty="0"/>
                    </a:p>
                  </a:txBody>
                  <a:tcPr/>
                </a:tc>
                <a:extLst>
                  <a:ext uri="{0D108BD9-81ED-4DB2-BD59-A6C34878D82A}">
                    <a16:rowId xmlns:a16="http://schemas.microsoft.com/office/drawing/2014/main" val="2705414067"/>
                  </a:ext>
                </a:extLst>
              </a:tr>
              <a:tr h="370840">
                <a:tc>
                  <a:txBody>
                    <a:bodyPr/>
                    <a:lstStyle/>
                    <a:p>
                      <a:r>
                        <a:rPr lang="en-US" sz="2000" dirty="0" smtClean="0"/>
                        <a:t>6</a:t>
                      </a:r>
                      <a:endParaRPr lang="en-ZA" sz="2000" dirty="0"/>
                    </a:p>
                  </a:txBody>
                  <a:tcPr/>
                </a:tc>
                <a:tc>
                  <a:txBody>
                    <a:bodyPr/>
                    <a:lstStyle/>
                    <a:p>
                      <a:r>
                        <a:rPr lang="en-US" sz="2000" dirty="0" smtClean="0"/>
                        <a:t>Increase in Capacity for 2 months</a:t>
                      </a:r>
                      <a:endParaRPr lang="en-ZA" sz="2000" dirty="0"/>
                    </a:p>
                  </a:txBody>
                  <a:tcPr/>
                </a:tc>
                <a:tc>
                  <a:txBody>
                    <a:bodyPr/>
                    <a:lstStyle/>
                    <a:p>
                      <a:r>
                        <a:rPr lang="en-US" sz="2000" dirty="0" smtClean="0"/>
                        <a:t>3 April 2023</a:t>
                      </a:r>
                      <a:endParaRPr lang="en-ZA" sz="2000" dirty="0"/>
                    </a:p>
                  </a:txBody>
                  <a:tcPr/>
                </a:tc>
                <a:tc>
                  <a:txBody>
                    <a:bodyPr/>
                    <a:lstStyle/>
                    <a:p>
                      <a:r>
                        <a:rPr lang="en-US" sz="2000" dirty="0" smtClean="0"/>
                        <a:t>Acting CD Permits</a:t>
                      </a:r>
                      <a:endParaRPr lang="en-ZA" sz="2000" dirty="0"/>
                    </a:p>
                  </a:txBody>
                  <a:tcPr/>
                </a:tc>
                <a:extLst>
                  <a:ext uri="{0D108BD9-81ED-4DB2-BD59-A6C34878D82A}">
                    <a16:rowId xmlns:a16="http://schemas.microsoft.com/office/drawing/2014/main" val="3618729877"/>
                  </a:ext>
                </a:extLst>
              </a:tr>
              <a:tr h="370840">
                <a:tc>
                  <a:txBody>
                    <a:bodyPr/>
                    <a:lstStyle/>
                    <a:p>
                      <a:r>
                        <a:rPr lang="en-US" sz="2000" dirty="0" smtClean="0"/>
                        <a:t>7</a:t>
                      </a:r>
                      <a:endParaRPr lang="en-ZA" sz="2000" dirty="0"/>
                    </a:p>
                  </a:txBody>
                  <a:tcPr/>
                </a:tc>
                <a:tc>
                  <a:txBody>
                    <a:bodyPr/>
                    <a:lstStyle/>
                    <a:p>
                      <a:r>
                        <a:rPr lang="en-US" sz="2000" dirty="0" smtClean="0"/>
                        <a:t>Creation</a:t>
                      </a:r>
                      <a:r>
                        <a:rPr lang="en-US" sz="2000" baseline="0" dirty="0" smtClean="0"/>
                        <a:t> of </a:t>
                      </a:r>
                      <a:r>
                        <a:rPr lang="en-US" sz="2000" baseline="0" dirty="0" err="1" smtClean="0"/>
                        <a:t>eVisa</a:t>
                      </a:r>
                      <a:r>
                        <a:rPr lang="en-US" sz="2000" baseline="0" dirty="0" smtClean="0"/>
                        <a:t> hub to accommodate the 18 additional adjudicators</a:t>
                      </a:r>
                      <a:endParaRPr lang="en-ZA" sz="2000" dirty="0"/>
                    </a:p>
                  </a:txBody>
                  <a:tcPr/>
                </a:tc>
                <a:tc>
                  <a:txBody>
                    <a:bodyPr/>
                    <a:lstStyle/>
                    <a:p>
                      <a:r>
                        <a:rPr lang="en-US" sz="2000" dirty="0" smtClean="0"/>
                        <a:t>3 April 2023</a:t>
                      </a:r>
                      <a:endParaRPr lang="en-ZA" sz="2000" dirty="0"/>
                    </a:p>
                  </a:txBody>
                  <a:tcPr/>
                </a:tc>
                <a:tc>
                  <a:txBody>
                    <a:bodyPr/>
                    <a:lstStyle/>
                    <a:p>
                      <a:r>
                        <a:rPr lang="en-US" sz="2000" dirty="0" smtClean="0"/>
                        <a:t>Acting CD Permits</a:t>
                      </a:r>
                      <a:endParaRPr lang="en-ZA" sz="2000" dirty="0"/>
                    </a:p>
                  </a:txBody>
                  <a:tcPr/>
                </a:tc>
                <a:extLst>
                  <a:ext uri="{0D108BD9-81ED-4DB2-BD59-A6C34878D82A}">
                    <a16:rowId xmlns:a16="http://schemas.microsoft.com/office/drawing/2014/main" val="716350825"/>
                  </a:ext>
                </a:extLst>
              </a:tr>
            </a:tbl>
          </a:graphicData>
        </a:graphic>
      </p:graphicFrame>
      <p:sp>
        <p:nvSpPr>
          <p:cNvPr id="6" name="TextBox 5"/>
          <p:cNvSpPr txBox="1"/>
          <p:nvPr/>
        </p:nvSpPr>
        <p:spPr>
          <a:xfrm>
            <a:off x="4008582" y="6114473"/>
            <a:ext cx="554182" cy="369332"/>
          </a:xfrm>
          <a:prstGeom prst="rect">
            <a:avLst/>
          </a:prstGeom>
          <a:noFill/>
        </p:spPr>
        <p:txBody>
          <a:bodyPr wrap="square" rtlCol="0">
            <a:spAutoFit/>
          </a:bodyPr>
          <a:lstStyle/>
          <a:p>
            <a:r>
              <a:rPr lang="en-US" dirty="0" smtClean="0"/>
              <a:t>15</a:t>
            </a:r>
            <a:endParaRPr lang="en-ZA" dirty="0"/>
          </a:p>
        </p:txBody>
      </p:sp>
    </p:spTree>
    <p:extLst>
      <p:ext uri="{BB962C8B-B14F-4D97-AF65-F5344CB8AC3E}">
        <p14:creationId xmlns:p14="http://schemas.microsoft.com/office/powerpoint/2010/main" val="220876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773"/>
            <a:ext cx="8229600" cy="1039256"/>
          </a:xfrm>
        </p:spPr>
        <p:txBody>
          <a:bodyPr/>
          <a:lstStyle/>
          <a:p>
            <a:r>
              <a:rPr lang="en-ZA" sz="2400" b="1" dirty="0" smtClean="0">
                <a:latin typeface="Arial" panose="020B0604020202020204" pitchFamily="34" charset="0"/>
                <a:cs typeface="Arial" panose="020B0604020202020204" pitchFamily="34" charset="0"/>
              </a:rPr>
              <a:t>15. CONCLUSION</a:t>
            </a:r>
            <a:endParaRPr lang="en-ZA"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62401"/>
            <a:ext cx="8229600" cy="5165744"/>
          </a:xfrm>
        </p:spPr>
        <p:txBody>
          <a:bodyPr/>
          <a:lstStyle/>
          <a:p>
            <a:pPr algn="just">
              <a:lnSpc>
                <a:spcPct val="150000"/>
              </a:lnSpc>
            </a:pPr>
            <a:r>
              <a:rPr lang="en-ZA" sz="1800" dirty="0" smtClean="0"/>
              <a:t>The current focus of utilising the 61 foreign office deployment staff for a period of 60 days will reduce the backlog at adjudication and first level quality assurance.</a:t>
            </a:r>
          </a:p>
          <a:p>
            <a:pPr algn="just">
              <a:lnSpc>
                <a:spcPct val="150000"/>
              </a:lnSpc>
            </a:pPr>
            <a:r>
              <a:rPr lang="en-ZA" sz="1800" dirty="0" smtClean="0"/>
              <a:t>An assessment will be done in the first week of May 2023 and staff will be seconded to the preceding adjudication levels accordingly.</a:t>
            </a:r>
          </a:p>
          <a:p>
            <a:pPr algn="just">
              <a:lnSpc>
                <a:spcPct val="150000"/>
              </a:lnSpc>
            </a:pPr>
            <a:r>
              <a:rPr lang="en-ZA" sz="1800" dirty="0" smtClean="0"/>
              <a:t>It is anticipated that with the use of the foreign office staff and the current staff, we will complete the backlog in 15 months ending June 2024</a:t>
            </a:r>
          </a:p>
          <a:p>
            <a:pPr algn="just">
              <a:lnSpc>
                <a:spcPct val="150000"/>
              </a:lnSpc>
            </a:pPr>
            <a:r>
              <a:rPr lang="en-ZA" sz="1800" dirty="0" smtClean="0"/>
              <a:t>Applications received for the year 2022 is 97 785 for TR. </a:t>
            </a:r>
          </a:p>
          <a:p>
            <a:pPr lvl="1" algn="just">
              <a:lnSpc>
                <a:spcPct val="150000"/>
              </a:lnSpc>
            </a:pPr>
            <a:r>
              <a:rPr lang="en-ZA" sz="1800" dirty="0" smtClean="0"/>
              <a:t>This averages to 350 per day x 22 working days x 12 months = 92 400 applications expected for the year 2023</a:t>
            </a:r>
          </a:p>
          <a:p>
            <a:pPr algn="just">
              <a:lnSpc>
                <a:spcPct val="150000"/>
              </a:lnSpc>
            </a:pPr>
            <a:r>
              <a:rPr lang="en-ZA" sz="1800" dirty="0"/>
              <a:t>Applications received for the year 2022 is </a:t>
            </a:r>
            <a:r>
              <a:rPr lang="en-ZA" sz="1800" dirty="0" smtClean="0"/>
              <a:t>20 503 for PR. </a:t>
            </a:r>
            <a:endParaRPr lang="en-ZA" sz="1800" dirty="0"/>
          </a:p>
          <a:p>
            <a:pPr lvl="1" algn="just">
              <a:lnSpc>
                <a:spcPct val="150000"/>
              </a:lnSpc>
            </a:pPr>
            <a:r>
              <a:rPr lang="en-ZA" sz="1800" dirty="0"/>
              <a:t>This averages to </a:t>
            </a:r>
            <a:r>
              <a:rPr lang="en-ZA" sz="1800" dirty="0" smtClean="0"/>
              <a:t>70 </a:t>
            </a:r>
            <a:r>
              <a:rPr lang="en-ZA" sz="1800" dirty="0"/>
              <a:t>per day x 22 working days x 12 months = </a:t>
            </a:r>
            <a:r>
              <a:rPr lang="en-ZA" sz="1800" dirty="0" smtClean="0"/>
              <a:t>18 480 applications </a:t>
            </a:r>
            <a:r>
              <a:rPr lang="en-ZA" sz="1800" dirty="0"/>
              <a:t>expected for the year </a:t>
            </a:r>
            <a:r>
              <a:rPr lang="en-ZA" sz="1800" dirty="0" smtClean="0"/>
              <a:t>2023</a:t>
            </a:r>
          </a:p>
          <a:p>
            <a:pPr marL="457200" lvl="1" indent="0" algn="just">
              <a:buNone/>
            </a:pPr>
            <a:endParaRPr lang="en-ZA" sz="1800" dirty="0"/>
          </a:p>
        </p:txBody>
      </p:sp>
      <p:sp>
        <p:nvSpPr>
          <p:cNvPr id="5" name="TextBox 4"/>
          <p:cNvSpPr txBox="1"/>
          <p:nvPr/>
        </p:nvSpPr>
        <p:spPr>
          <a:xfrm>
            <a:off x="4008581" y="6197599"/>
            <a:ext cx="701963" cy="369332"/>
          </a:xfrm>
          <a:prstGeom prst="rect">
            <a:avLst/>
          </a:prstGeom>
          <a:noFill/>
        </p:spPr>
        <p:txBody>
          <a:bodyPr wrap="square" rtlCol="0">
            <a:spAutoFit/>
          </a:bodyPr>
          <a:lstStyle/>
          <a:p>
            <a:r>
              <a:rPr lang="en-US" dirty="0" smtClean="0"/>
              <a:t>16</a:t>
            </a:r>
            <a:endParaRPr lang="en-ZA" dirty="0"/>
          </a:p>
        </p:txBody>
      </p:sp>
    </p:spTree>
    <p:extLst>
      <p:ext uri="{BB962C8B-B14F-4D97-AF65-F5344CB8AC3E}">
        <p14:creationId xmlns:p14="http://schemas.microsoft.com/office/powerpoint/2010/main" val="2023560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800" b="1" dirty="0" smtClean="0"/>
              <a:t>16. RECOMMENDATION</a:t>
            </a:r>
            <a:endParaRPr lang="en-ZA" sz="2800" b="1" dirty="0"/>
          </a:p>
        </p:txBody>
      </p:sp>
      <p:sp>
        <p:nvSpPr>
          <p:cNvPr id="3" name="Content Placeholder 2"/>
          <p:cNvSpPr>
            <a:spLocks noGrp="1"/>
          </p:cNvSpPr>
          <p:nvPr>
            <p:ph idx="1"/>
          </p:nvPr>
        </p:nvSpPr>
        <p:spPr>
          <a:xfrm>
            <a:off x="535259" y="1918387"/>
            <a:ext cx="8229600" cy="2383647"/>
          </a:xfrm>
        </p:spPr>
        <p:txBody>
          <a:bodyPr/>
          <a:lstStyle/>
          <a:p>
            <a:pPr>
              <a:lnSpc>
                <a:spcPct val="200000"/>
              </a:lnSpc>
            </a:pPr>
            <a:r>
              <a:rPr lang="en-US" sz="2000" dirty="0" smtClean="0">
                <a:latin typeface="Arial" panose="020B0604020202020204" pitchFamily="34" charset="0"/>
                <a:cs typeface="Arial" panose="020B0604020202020204" pitchFamily="34" charset="0"/>
              </a:rPr>
              <a:t>Portfolio Committee to take note of the interventions and implementation plan to reduce the backlogs within the Permitting Chief Directorate. </a:t>
            </a:r>
          </a:p>
        </p:txBody>
      </p:sp>
      <p:sp>
        <p:nvSpPr>
          <p:cNvPr id="5" name="TextBox 4"/>
          <p:cNvSpPr txBox="1"/>
          <p:nvPr/>
        </p:nvSpPr>
        <p:spPr>
          <a:xfrm>
            <a:off x="4008581" y="6114473"/>
            <a:ext cx="434109" cy="369332"/>
          </a:xfrm>
          <a:prstGeom prst="rect">
            <a:avLst/>
          </a:prstGeom>
          <a:noFill/>
        </p:spPr>
        <p:txBody>
          <a:bodyPr wrap="square" rtlCol="0">
            <a:spAutoFit/>
          </a:bodyPr>
          <a:lstStyle/>
          <a:p>
            <a:r>
              <a:rPr lang="en-US" dirty="0" smtClean="0"/>
              <a:t>17</a:t>
            </a:r>
            <a:endParaRPr lang="en-ZA" dirty="0"/>
          </a:p>
        </p:txBody>
      </p:sp>
    </p:spTree>
    <p:extLst>
      <p:ext uri="{BB962C8B-B14F-4D97-AF65-F5344CB8AC3E}">
        <p14:creationId xmlns:p14="http://schemas.microsoft.com/office/powerpoint/2010/main" val="312933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69907" y="549289"/>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13317" name="Rectangle 1"/>
          <p:cNvSpPr>
            <a:spLocks noChangeArrowheads="1"/>
          </p:cNvSpPr>
          <p:nvPr/>
        </p:nvSpPr>
        <p:spPr bwMode="auto">
          <a:xfrm>
            <a:off x="469907"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3" name="Rectangle 2"/>
          <p:cNvSpPr/>
          <p:nvPr/>
        </p:nvSpPr>
        <p:spPr>
          <a:xfrm>
            <a:off x="5796136" y="4869174"/>
            <a:ext cx="2232248" cy="584775"/>
          </a:xfrm>
          <a:prstGeom prst="rect">
            <a:avLst/>
          </a:prstGeom>
        </p:spPr>
        <p:txBody>
          <a:bodyPr wrap="square">
            <a:spAutoFit/>
          </a:bodyPr>
          <a:lstStyle/>
          <a:p>
            <a:endParaRPr lang="en-ZA" sz="3200" dirty="0"/>
          </a:p>
        </p:txBody>
      </p:sp>
      <p:sp>
        <p:nvSpPr>
          <p:cNvPr id="4" name="Rectangle 3"/>
          <p:cNvSpPr/>
          <p:nvPr/>
        </p:nvSpPr>
        <p:spPr>
          <a:xfrm>
            <a:off x="179513" y="742059"/>
            <a:ext cx="2600264" cy="646331"/>
          </a:xfrm>
          <a:prstGeom prst="rect">
            <a:avLst/>
          </a:prstGeom>
        </p:spPr>
        <p:txBody>
          <a:bodyPr wrap="none">
            <a:spAutoFit/>
          </a:bodyPr>
          <a:lstStyle/>
          <a:p>
            <a:r>
              <a:rPr lang="en-ZA" sz="3600" b="1" dirty="0" err="1">
                <a:solidFill>
                  <a:schemeClr val="bg2">
                    <a:lumMod val="50000"/>
                  </a:schemeClr>
                </a:solidFill>
              </a:rPr>
              <a:t>Ndo</a:t>
            </a:r>
            <a:r>
              <a:rPr lang="en-ZA" sz="3600" b="1" dirty="0">
                <a:solidFill>
                  <a:schemeClr val="bg2">
                    <a:lumMod val="50000"/>
                  </a:schemeClr>
                </a:solidFill>
              </a:rPr>
              <a:t> </a:t>
            </a:r>
            <a:r>
              <a:rPr lang="en-ZA" sz="3600" b="1" dirty="0" err="1">
                <a:solidFill>
                  <a:schemeClr val="bg2">
                    <a:lumMod val="50000"/>
                  </a:schemeClr>
                </a:solidFill>
              </a:rPr>
              <a:t>livhuwa</a:t>
            </a:r>
            <a:endParaRPr lang="en-ZA" sz="3600" dirty="0">
              <a:solidFill>
                <a:schemeClr val="bg2">
                  <a:lumMod val="50000"/>
                </a:schemeClr>
              </a:solidFill>
            </a:endParaRPr>
          </a:p>
        </p:txBody>
      </p:sp>
      <p:sp>
        <p:nvSpPr>
          <p:cNvPr id="5" name="Rectangle 4"/>
          <p:cNvSpPr/>
          <p:nvPr/>
        </p:nvSpPr>
        <p:spPr>
          <a:xfrm>
            <a:off x="179512" y="3409433"/>
            <a:ext cx="1800198" cy="646331"/>
          </a:xfrm>
          <a:prstGeom prst="rect">
            <a:avLst/>
          </a:prstGeom>
        </p:spPr>
        <p:txBody>
          <a:bodyPr wrap="square">
            <a:spAutoFit/>
          </a:bodyPr>
          <a:lstStyle/>
          <a:p>
            <a:r>
              <a:rPr lang="en-ZA" sz="3600" b="1" dirty="0" err="1"/>
              <a:t>Dankie</a:t>
            </a:r>
            <a:endParaRPr lang="en-ZA" sz="3600" dirty="0"/>
          </a:p>
        </p:txBody>
      </p:sp>
      <p:sp>
        <p:nvSpPr>
          <p:cNvPr id="7" name="Rectangle 6"/>
          <p:cNvSpPr/>
          <p:nvPr/>
        </p:nvSpPr>
        <p:spPr>
          <a:xfrm>
            <a:off x="75741" y="2145967"/>
            <a:ext cx="2484783" cy="646331"/>
          </a:xfrm>
          <a:prstGeom prst="rect">
            <a:avLst/>
          </a:prstGeom>
        </p:spPr>
        <p:txBody>
          <a:bodyPr wrap="none">
            <a:spAutoFit/>
          </a:bodyPr>
          <a:lstStyle/>
          <a:p>
            <a:r>
              <a:rPr lang="en-ZA" sz="3600" b="1" dirty="0" err="1">
                <a:solidFill>
                  <a:srgbClr val="7030A0"/>
                </a:solidFill>
              </a:rPr>
              <a:t>Ke</a:t>
            </a:r>
            <a:r>
              <a:rPr lang="en-ZA" sz="3600" b="1" dirty="0">
                <a:solidFill>
                  <a:srgbClr val="7030A0"/>
                </a:solidFill>
              </a:rPr>
              <a:t> a </a:t>
            </a:r>
            <a:r>
              <a:rPr lang="en-ZA" sz="3600" b="1" dirty="0" err="1">
                <a:solidFill>
                  <a:srgbClr val="7030A0"/>
                </a:solidFill>
              </a:rPr>
              <a:t>leboga</a:t>
            </a:r>
            <a:r>
              <a:rPr lang="en-ZA" sz="3600" b="1" dirty="0">
                <a:solidFill>
                  <a:srgbClr val="7030A0"/>
                </a:solidFill>
              </a:rPr>
              <a:t> </a:t>
            </a:r>
            <a:endParaRPr lang="en-ZA" sz="3600" dirty="0">
              <a:solidFill>
                <a:srgbClr val="7030A0"/>
              </a:solidFill>
            </a:endParaRPr>
          </a:p>
        </p:txBody>
      </p:sp>
      <p:sp>
        <p:nvSpPr>
          <p:cNvPr id="8" name="Rectangle 7"/>
          <p:cNvSpPr/>
          <p:nvPr/>
        </p:nvSpPr>
        <p:spPr>
          <a:xfrm>
            <a:off x="4976032" y="742059"/>
            <a:ext cx="2474780" cy="646331"/>
          </a:xfrm>
          <a:prstGeom prst="rect">
            <a:avLst/>
          </a:prstGeom>
        </p:spPr>
        <p:txBody>
          <a:bodyPr wrap="none">
            <a:spAutoFit/>
          </a:bodyPr>
          <a:lstStyle/>
          <a:p>
            <a:r>
              <a:rPr lang="en-ZA" sz="3600" b="1" dirty="0" err="1">
                <a:solidFill>
                  <a:srgbClr val="FFC000"/>
                </a:solidFill>
              </a:rPr>
              <a:t>Ndiyabulela</a:t>
            </a:r>
            <a:endParaRPr lang="en-ZA" sz="3600" dirty="0"/>
          </a:p>
        </p:txBody>
      </p:sp>
      <p:sp>
        <p:nvSpPr>
          <p:cNvPr id="9" name="Rectangle 8"/>
          <p:cNvSpPr/>
          <p:nvPr/>
        </p:nvSpPr>
        <p:spPr>
          <a:xfrm>
            <a:off x="1079611" y="5071396"/>
            <a:ext cx="2446054" cy="646331"/>
          </a:xfrm>
          <a:prstGeom prst="rect">
            <a:avLst/>
          </a:prstGeom>
        </p:spPr>
        <p:txBody>
          <a:bodyPr wrap="none">
            <a:spAutoFit/>
          </a:bodyPr>
          <a:lstStyle/>
          <a:p>
            <a:r>
              <a:rPr lang="en-ZA" sz="3600" b="1" dirty="0">
                <a:solidFill>
                  <a:srgbClr val="70A913"/>
                </a:solidFill>
              </a:rPr>
              <a:t>Ngiyabonga</a:t>
            </a:r>
            <a:endParaRPr lang="en-ZA" sz="3600" dirty="0">
              <a:solidFill>
                <a:srgbClr val="70A913"/>
              </a:solidFill>
            </a:endParaRPr>
          </a:p>
        </p:txBody>
      </p:sp>
      <p:sp>
        <p:nvSpPr>
          <p:cNvPr id="12" name="Rectangle 11"/>
          <p:cNvSpPr/>
          <p:nvPr/>
        </p:nvSpPr>
        <p:spPr>
          <a:xfrm>
            <a:off x="6865940" y="2149220"/>
            <a:ext cx="2278060" cy="646331"/>
          </a:xfrm>
          <a:prstGeom prst="rect">
            <a:avLst/>
          </a:prstGeom>
        </p:spPr>
        <p:txBody>
          <a:bodyPr wrap="none">
            <a:spAutoFit/>
          </a:bodyPr>
          <a:lstStyle/>
          <a:p>
            <a:r>
              <a:rPr lang="en-ZA" sz="3600" b="1" dirty="0">
                <a:solidFill>
                  <a:srgbClr val="FF0000"/>
                </a:solidFill>
              </a:rPr>
              <a:t>Thank you </a:t>
            </a:r>
            <a:endParaRPr lang="en-ZA" sz="3600" dirty="0">
              <a:solidFill>
                <a:srgbClr val="FF0000"/>
              </a:solidFill>
            </a:endParaRPr>
          </a:p>
        </p:txBody>
      </p:sp>
      <p:sp>
        <p:nvSpPr>
          <p:cNvPr id="13" name="Rectangle 12"/>
          <p:cNvSpPr/>
          <p:nvPr/>
        </p:nvSpPr>
        <p:spPr>
          <a:xfrm>
            <a:off x="7290280" y="3625330"/>
            <a:ext cx="1636730" cy="646331"/>
          </a:xfrm>
          <a:prstGeom prst="rect">
            <a:avLst/>
          </a:prstGeom>
        </p:spPr>
        <p:txBody>
          <a:bodyPr wrap="none">
            <a:spAutoFit/>
          </a:bodyPr>
          <a:lstStyle/>
          <a:p>
            <a:r>
              <a:rPr lang="en-ZA" sz="3600" b="1" dirty="0" err="1">
                <a:solidFill>
                  <a:srgbClr val="00B050"/>
                </a:solidFill>
              </a:rPr>
              <a:t>Inkomu</a:t>
            </a:r>
            <a:endParaRPr lang="en-ZA" sz="3600" dirty="0"/>
          </a:p>
        </p:txBody>
      </p:sp>
      <p:sp>
        <p:nvSpPr>
          <p:cNvPr id="14" name="Rectangle 13"/>
          <p:cNvSpPr/>
          <p:nvPr/>
        </p:nvSpPr>
        <p:spPr>
          <a:xfrm>
            <a:off x="4355010" y="4750692"/>
            <a:ext cx="4572000" cy="923330"/>
          </a:xfrm>
          <a:prstGeom prst="rect">
            <a:avLst/>
          </a:prstGeom>
        </p:spPr>
        <p:txBody>
          <a:bodyPr>
            <a:spAutoFit/>
          </a:bodyPr>
          <a:lstStyle/>
          <a:p>
            <a:endParaRPr lang="en-ZA" dirty="0">
              <a:solidFill>
                <a:srgbClr val="00B0F0"/>
              </a:solidFill>
            </a:endParaRPr>
          </a:p>
          <a:p>
            <a:r>
              <a:rPr lang="en-ZA" sz="3600" b="1" dirty="0" err="1">
                <a:solidFill>
                  <a:srgbClr val="00B0F0"/>
                </a:solidFill>
              </a:rPr>
              <a:t>Ke</a:t>
            </a:r>
            <a:r>
              <a:rPr lang="en-ZA" sz="3600" b="1" dirty="0">
                <a:solidFill>
                  <a:srgbClr val="00B0F0"/>
                </a:solidFill>
              </a:rPr>
              <a:t> a </a:t>
            </a:r>
            <a:r>
              <a:rPr lang="en-ZA" sz="3600" b="1" dirty="0" err="1">
                <a:solidFill>
                  <a:srgbClr val="00B0F0"/>
                </a:solidFill>
              </a:rPr>
              <a:t>leboha</a:t>
            </a:r>
            <a:r>
              <a:rPr lang="en-ZA" sz="3600" b="1" dirty="0">
                <a:solidFill>
                  <a:srgbClr val="00B0F0"/>
                </a:solidFill>
              </a:rPr>
              <a:t> </a:t>
            </a:r>
            <a:endParaRPr lang="en-ZA" sz="3600" dirty="0">
              <a:solidFill>
                <a:srgbClr val="00B0F0"/>
              </a:solidFill>
            </a:endParaRPr>
          </a:p>
        </p:txBody>
      </p:sp>
      <p:pic>
        <p:nvPicPr>
          <p:cNvPr id="19"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977" y="1844838"/>
            <a:ext cx="3808033" cy="25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74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43927" y="6114473"/>
            <a:ext cx="2770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237066" y="1074552"/>
            <a:ext cx="8669867" cy="4770537"/>
          </a:xfrm>
          <a:prstGeom prst="rect">
            <a:avLst/>
          </a:prstGeom>
          <a:noFill/>
        </p:spPr>
        <p:txBody>
          <a:bodyPr wrap="square" rtlCol="0">
            <a:spAutoFit/>
          </a:bodyPr>
          <a:lstStyle/>
          <a:p>
            <a:pPr marL="800100" lvl="1" indent="-342900" algn="just">
              <a:buAutoNum type="arabicPeriod"/>
            </a:pPr>
            <a:r>
              <a:rPr lang="en-ZA" sz="1600" b="1" cap="all" dirty="0" smtClean="0">
                <a:solidFill>
                  <a:srgbClr val="000000"/>
                </a:solidFill>
                <a:latin typeface="Arial"/>
                <a:cs typeface="Arial"/>
              </a:rPr>
              <a:t>Purpose</a:t>
            </a:r>
          </a:p>
          <a:p>
            <a:pPr marL="800100" lvl="1" indent="-342900" algn="just">
              <a:buAutoNum type="arabicPeriod"/>
            </a:pPr>
            <a:r>
              <a:rPr lang="en-ZA" sz="1600" b="1" cap="all" dirty="0" smtClean="0">
                <a:solidFill>
                  <a:srgbClr val="000000"/>
                </a:solidFill>
                <a:latin typeface="Arial"/>
                <a:cs typeface="Arial"/>
              </a:rPr>
              <a:t>Problem Statement</a:t>
            </a:r>
          </a:p>
          <a:p>
            <a:pPr marL="800100" lvl="1" indent="-342900" algn="just">
              <a:buAutoNum type="arabicPeriod"/>
            </a:pPr>
            <a:r>
              <a:rPr lang="en-ZA" sz="1600" b="1" cap="all" dirty="0" smtClean="0">
                <a:solidFill>
                  <a:srgbClr val="000000"/>
                </a:solidFill>
                <a:latin typeface="Arial"/>
                <a:cs typeface="Arial"/>
              </a:rPr>
              <a:t>Executive Summary</a:t>
            </a:r>
          </a:p>
          <a:p>
            <a:pPr marL="800100" lvl="1" indent="-342900" algn="just">
              <a:buAutoNum type="arabicPeriod"/>
            </a:pPr>
            <a:r>
              <a:rPr lang="en-ZA" sz="1600" b="1" cap="all" dirty="0" smtClean="0">
                <a:solidFill>
                  <a:srgbClr val="000000"/>
                </a:solidFill>
                <a:latin typeface="Arial"/>
                <a:cs typeface="Arial"/>
              </a:rPr>
              <a:t>PR Applications as at 2016 – 31 May 2022</a:t>
            </a:r>
          </a:p>
          <a:p>
            <a:pPr marL="800100" lvl="1" indent="-342900" algn="just">
              <a:buAutoNum type="arabicPeriod"/>
            </a:pPr>
            <a:r>
              <a:rPr lang="en-ZA" sz="1600" b="1" cap="all" dirty="0" smtClean="0">
                <a:solidFill>
                  <a:srgbClr val="000000"/>
                </a:solidFill>
                <a:latin typeface="Arial"/>
                <a:cs typeface="Arial"/>
              </a:rPr>
              <a:t>PR applications workflow funnel</a:t>
            </a:r>
          </a:p>
          <a:p>
            <a:pPr marL="800100" lvl="1" indent="-342900" algn="just">
              <a:buAutoNum type="arabicPeriod"/>
            </a:pPr>
            <a:r>
              <a:rPr lang="en-ZA" sz="1600" b="1" cap="all" dirty="0" smtClean="0">
                <a:solidFill>
                  <a:srgbClr val="000000"/>
                </a:solidFill>
                <a:latin typeface="Arial"/>
                <a:cs typeface="Arial"/>
              </a:rPr>
              <a:t>Projections for PR backlogs</a:t>
            </a:r>
          </a:p>
          <a:p>
            <a:pPr marL="800100" lvl="1" indent="-342900" algn="just">
              <a:buAutoNum type="arabicPeriod"/>
            </a:pPr>
            <a:r>
              <a:rPr lang="en-ZA" sz="1600" b="1" cap="all" dirty="0" err="1" smtClean="0">
                <a:solidFill>
                  <a:srgbClr val="000000"/>
                </a:solidFill>
                <a:latin typeface="Arial"/>
                <a:cs typeface="Arial"/>
              </a:rPr>
              <a:t>Tr</a:t>
            </a:r>
            <a:r>
              <a:rPr lang="en-ZA" sz="1600" b="1" cap="all" dirty="0" smtClean="0">
                <a:solidFill>
                  <a:srgbClr val="000000"/>
                </a:solidFill>
                <a:latin typeface="Arial"/>
                <a:cs typeface="Arial"/>
              </a:rPr>
              <a:t> applications as at 2021 – October 2023</a:t>
            </a:r>
          </a:p>
          <a:p>
            <a:pPr marL="800100" lvl="1" indent="-342900" algn="just">
              <a:buAutoNum type="arabicPeriod"/>
            </a:pPr>
            <a:r>
              <a:rPr lang="en-ZA" sz="1600" b="1" cap="all" dirty="0" err="1" smtClean="0">
                <a:solidFill>
                  <a:srgbClr val="000000"/>
                </a:solidFill>
                <a:latin typeface="Arial"/>
                <a:cs typeface="Arial"/>
              </a:rPr>
              <a:t>Tr</a:t>
            </a:r>
            <a:r>
              <a:rPr lang="en-ZA" sz="1600" b="1" cap="all" dirty="0" smtClean="0">
                <a:solidFill>
                  <a:srgbClr val="000000"/>
                </a:solidFill>
                <a:latin typeface="Arial"/>
                <a:cs typeface="Arial"/>
              </a:rPr>
              <a:t> application workflow funnel </a:t>
            </a:r>
          </a:p>
          <a:p>
            <a:pPr marL="800100" lvl="1" indent="-342900" algn="just">
              <a:buAutoNum type="arabicPeriod"/>
            </a:pPr>
            <a:r>
              <a:rPr lang="en-ZA" sz="1600" b="1" cap="all" dirty="0" smtClean="0">
                <a:solidFill>
                  <a:srgbClr val="000000"/>
                </a:solidFill>
                <a:latin typeface="Arial"/>
                <a:cs typeface="Arial"/>
              </a:rPr>
              <a:t>Projection for the </a:t>
            </a:r>
            <a:r>
              <a:rPr lang="en-ZA" sz="1600" b="1" cap="all" dirty="0" err="1" smtClean="0">
                <a:solidFill>
                  <a:srgbClr val="000000"/>
                </a:solidFill>
                <a:latin typeface="Arial"/>
                <a:cs typeface="Arial"/>
              </a:rPr>
              <a:t>tr</a:t>
            </a:r>
            <a:r>
              <a:rPr lang="en-ZA" sz="1600" b="1" cap="all" dirty="0" smtClean="0">
                <a:solidFill>
                  <a:srgbClr val="000000"/>
                </a:solidFill>
                <a:latin typeface="Arial"/>
                <a:cs typeface="Arial"/>
              </a:rPr>
              <a:t> backlogs</a:t>
            </a:r>
          </a:p>
          <a:p>
            <a:pPr marL="800100" lvl="1" indent="-342900" algn="just">
              <a:buAutoNum type="arabicPeriod"/>
            </a:pPr>
            <a:r>
              <a:rPr lang="en-ZA" sz="1600" b="1" cap="all" dirty="0" smtClean="0">
                <a:solidFill>
                  <a:srgbClr val="000000"/>
                </a:solidFill>
                <a:latin typeface="Arial"/>
                <a:cs typeface="Arial"/>
              </a:rPr>
              <a:t>Current interventions</a:t>
            </a:r>
          </a:p>
          <a:p>
            <a:pPr marL="800100" lvl="1" indent="-342900" algn="just">
              <a:buAutoNum type="arabicPeriod"/>
            </a:pPr>
            <a:r>
              <a:rPr lang="en-ZA" sz="1600" b="1" cap="all" dirty="0" smtClean="0">
                <a:solidFill>
                  <a:srgbClr val="000000"/>
                </a:solidFill>
                <a:latin typeface="Arial"/>
                <a:cs typeface="Arial"/>
              </a:rPr>
              <a:t>Additional interventions from 03 </a:t>
            </a:r>
            <a:r>
              <a:rPr lang="en-ZA" sz="1600" b="1" cap="all" dirty="0" err="1" smtClean="0">
                <a:solidFill>
                  <a:srgbClr val="000000"/>
                </a:solidFill>
                <a:latin typeface="Arial"/>
                <a:cs typeface="Arial"/>
              </a:rPr>
              <a:t>april</a:t>
            </a:r>
            <a:r>
              <a:rPr lang="en-ZA" sz="1600" b="1" cap="all" dirty="0" smtClean="0">
                <a:solidFill>
                  <a:srgbClr val="000000"/>
                </a:solidFill>
                <a:latin typeface="Arial"/>
                <a:cs typeface="Arial"/>
              </a:rPr>
              <a:t> 2023 for PR</a:t>
            </a:r>
          </a:p>
          <a:p>
            <a:pPr marL="800100" lvl="1" indent="-342900" algn="just">
              <a:buAutoNum type="arabicPeriod"/>
            </a:pPr>
            <a:r>
              <a:rPr lang="en-ZA" sz="1600" b="1" cap="all" dirty="0" smtClean="0">
                <a:solidFill>
                  <a:srgbClr val="000000"/>
                </a:solidFill>
                <a:latin typeface="Arial"/>
                <a:cs typeface="Arial"/>
              </a:rPr>
              <a:t>Additional interventions from 03 </a:t>
            </a:r>
            <a:r>
              <a:rPr lang="en-ZA" sz="1600" b="1" cap="all" dirty="0" err="1" smtClean="0">
                <a:solidFill>
                  <a:srgbClr val="000000"/>
                </a:solidFill>
                <a:latin typeface="Arial"/>
                <a:cs typeface="Arial"/>
              </a:rPr>
              <a:t>april</a:t>
            </a:r>
            <a:r>
              <a:rPr lang="en-ZA" sz="1600" b="1" cap="all" dirty="0" smtClean="0">
                <a:solidFill>
                  <a:srgbClr val="000000"/>
                </a:solidFill>
                <a:latin typeface="Arial"/>
                <a:cs typeface="Arial"/>
              </a:rPr>
              <a:t> 2023 to </a:t>
            </a:r>
            <a:r>
              <a:rPr lang="en-ZA" sz="1600" b="1" cap="all" dirty="0" err="1" smtClean="0">
                <a:solidFill>
                  <a:srgbClr val="000000"/>
                </a:solidFill>
                <a:latin typeface="Arial"/>
                <a:cs typeface="Arial"/>
              </a:rPr>
              <a:t>tr</a:t>
            </a:r>
            <a:r>
              <a:rPr lang="en-ZA" sz="1600" b="1" cap="all" dirty="0" smtClean="0">
                <a:solidFill>
                  <a:srgbClr val="000000"/>
                </a:solidFill>
                <a:latin typeface="Arial"/>
                <a:cs typeface="Arial"/>
              </a:rPr>
              <a:t> </a:t>
            </a:r>
          </a:p>
          <a:p>
            <a:pPr marL="800100" lvl="1" indent="-342900" algn="just">
              <a:buAutoNum type="arabicPeriod"/>
            </a:pPr>
            <a:r>
              <a:rPr lang="en-ZA" sz="1600" b="1" cap="all" dirty="0" smtClean="0">
                <a:solidFill>
                  <a:srgbClr val="000000"/>
                </a:solidFill>
                <a:latin typeface="Arial"/>
                <a:cs typeface="Arial"/>
              </a:rPr>
              <a:t>Amendment of the delegations and sop’s</a:t>
            </a:r>
          </a:p>
          <a:p>
            <a:pPr marL="800100" lvl="1" indent="-342900" algn="just">
              <a:buAutoNum type="arabicPeriod"/>
            </a:pPr>
            <a:r>
              <a:rPr lang="en-ZA" sz="1600" b="1" cap="all" dirty="0" smtClean="0">
                <a:solidFill>
                  <a:srgbClr val="000000"/>
                </a:solidFill>
                <a:latin typeface="Arial"/>
                <a:cs typeface="Arial"/>
              </a:rPr>
              <a:t>Implementation plan</a:t>
            </a:r>
          </a:p>
          <a:p>
            <a:pPr marL="800100" lvl="1" indent="-342900" algn="just">
              <a:buAutoNum type="arabicPeriod"/>
            </a:pPr>
            <a:r>
              <a:rPr lang="en-ZA" sz="1600" b="1" cap="all" dirty="0" smtClean="0">
                <a:solidFill>
                  <a:srgbClr val="000000"/>
                </a:solidFill>
                <a:latin typeface="Arial"/>
                <a:cs typeface="Arial"/>
              </a:rPr>
              <a:t>Conclusion </a:t>
            </a:r>
          </a:p>
          <a:p>
            <a:pPr marL="800100" lvl="1" indent="-342900" algn="just">
              <a:buAutoNum type="arabicPeriod"/>
            </a:pPr>
            <a:r>
              <a:rPr lang="en-ZA" sz="1600" b="1" cap="all" dirty="0" smtClean="0">
                <a:solidFill>
                  <a:srgbClr val="000000"/>
                </a:solidFill>
                <a:latin typeface="Arial"/>
                <a:cs typeface="Arial"/>
              </a:rPr>
              <a:t>Way forward</a:t>
            </a:r>
          </a:p>
          <a:p>
            <a:pPr marL="800100" lvl="1" indent="-342900" algn="just">
              <a:buAutoNum type="arabicPeriod"/>
            </a:pPr>
            <a:r>
              <a:rPr lang="en-ZA" sz="1600" b="1" cap="all" dirty="0" smtClean="0">
                <a:solidFill>
                  <a:srgbClr val="000000"/>
                </a:solidFill>
                <a:latin typeface="Arial"/>
                <a:cs typeface="Arial"/>
              </a:rPr>
              <a:t>Recommendation </a:t>
            </a:r>
          </a:p>
          <a:p>
            <a:pPr marL="342900" indent="-342900" algn="just">
              <a:buAutoNum type="arabicPeriod"/>
            </a:pPr>
            <a:endParaRPr lang="en-ZA" sz="1600" cap="all" dirty="0" smtClean="0">
              <a:solidFill>
                <a:srgbClr val="000000"/>
              </a:solidFill>
              <a:latin typeface="Arial"/>
              <a:cs typeface="Arial"/>
            </a:endParaRPr>
          </a:p>
          <a:p>
            <a:pPr marL="342900" indent="-342900" algn="just">
              <a:buAutoNum type="arabicPeriod"/>
            </a:pPr>
            <a:endParaRPr lang="en-ZA" sz="1600" cap="all" dirty="0">
              <a:solidFill>
                <a:srgbClr val="000000"/>
              </a:solidFill>
              <a:latin typeface="Arial"/>
              <a:cs typeface="Arial"/>
            </a:endParaRPr>
          </a:p>
        </p:txBody>
      </p:sp>
      <p:sp>
        <p:nvSpPr>
          <p:cNvPr id="6" name="TextBox 5"/>
          <p:cNvSpPr txBox="1"/>
          <p:nvPr/>
        </p:nvSpPr>
        <p:spPr>
          <a:xfrm>
            <a:off x="0" y="169333"/>
            <a:ext cx="9144000" cy="461665"/>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    INDEX</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11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66" y="2682602"/>
            <a:ext cx="8669867" cy="1569660"/>
          </a:xfrm>
          <a:prstGeom prst="rect">
            <a:avLst/>
          </a:prstGeom>
          <a:noFill/>
        </p:spPr>
        <p:txBody>
          <a:bodyPr wrap="square" rtlCol="0">
            <a:spAutoFit/>
          </a:bodyPr>
          <a:lstStyle/>
          <a:p>
            <a:pPr algn="just">
              <a:lnSpc>
                <a:spcPct val="200000"/>
              </a:lnSpc>
            </a:pPr>
            <a:r>
              <a:rPr lang="en-ZA" sz="1600" dirty="0" smtClean="0">
                <a:solidFill>
                  <a:srgbClr val="000000"/>
                </a:solidFill>
                <a:latin typeface="Arial"/>
                <a:cs typeface="Arial"/>
              </a:rPr>
              <a:t>The purpose of the presentation is to provide the Portfolio Committee on the status of the backlogs for Permanent Residence and Temporary Residence and applications. </a:t>
            </a:r>
          </a:p>
          <a:p>
            <a:pPr algn="just"/>
            <a:endParaRPr lang="en-ZA" sz="1600" dirty="0">
              <a:solidFill>
                <a:srgbClr val="000000"/>
              </a:solidFill>
              <a:latin typeface="Arial"/>
              <a:cs typeface="Arial"/>
            </a:endParaRPr>
          </a:p>
          <a:p>
            <a:pPr algn="just"/>
            <a:endParaRPr lang="en-ZA" sz="1600" dirty="0">
              <a:solidFill>
                <a:srgbClr val="000000"/>
              </a:solidFill>
              <a:latin typeface="Arial"/>
              <a:cs typeface="Arial"/>
            </a:endParaRPr>
          </a:p>
        </p:txBody>
      </p:sp>
      <p:sp>
        <p:nvSpPr>
          <p:cNvPr id="4" name="TextBox 3"/>
          <p:cNvSpPr txBox="1"/>
          <p:nvPr/>
        </p:nvSpPr>
        <p:spPr>
          <a:xfrm>
            <a:off x="0" y="334796"/>
            <a:ext cx="9144000" cy="461665"/>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    1. PURPOSE</a:t>
            </a:r>
            <a:endParaRPr lang="en-ZA" sz="2400" dirty="0">
              <a:latin typeface="Arial" panose="020B0604020202020204" pitchFamily="34" charset="0"/>
              <a:cs typeface="Arial" panose="020B0604020202020204" pitchFamily="34" charset="0"/>
            </a:endParaRPr>
          </a:p>
        </p:txBody>
      </p:sp>
      <p:sp>
        <p:nvSpPr>
          <p:cNvPr id="3" name="TextBox 2"/>
          <p:cNvSpPr txBox="1"/>
          <p:nvPr/>
        </p:nvSpPr>
        <p:spPr>
          <a:xfrm>
            <a:off x="3943927" y="6114473"/>
            <a:ext cx="277095" cy="369332"/>
          </a:xfrm>
          <a:prstGeom prst="rect">
            <a:avLst/>
          </a:prstGeom>
          <a:noFill/>
        </p:spPr>
        <p:txBody>
          <a:bodyPr wrap="square" rtlCol="0">
            <a:spAutoFit/>
          </a:bodyPr>
          <a:lstStyle/>
          <a:p>
            <a:r>
              <a:rPr lang="en-US" dirty="0" smtClean="0"/>
              <a:t>3</a:t>
            </a:r>
            <a:endParaRPr lang="en-ZA" dirty="0"/>
          </a:p>
        </p:txBody>
      </p:sp>
    </p:spTree>
    <p:extLst>
      <p:ext uri="{BB962C8B-B14F-4D97-AF65-F5344CB8AC3E}">
        <p14:creationId xmlns:p14="http://schemas.microsoft.com/office/powerpoint/2010/main" val="2748629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4796"/>
            <a:ext cx="9144000" cy="461665"/>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    2. PROBLEM STATEMENT</a:t>
            </a:r>
            <a:endParaRPr lang="en-ZA" sz="2400" dirty="0">
              <a:latin typeface="Arial" panose="020B0604020202020204" pitchFamily="34" charset="0"/>
              <a:cs typeface="Arial" panose="020B0604020202020204" pitchFamily="34" charset="0"/>
            </a:endParaRPr>
          </a:p>
        </p:txBody>
      </p:sp>
      <p:sp>
        <p:nvSpPr>
          <p:cNvPr id="3" name="TextBox 2"/>
          <p:cNvSpPr txBox="1"/>
          <p:nvPr/>
        </p:nvSpPr>
        <p:spPr>
          <a:xfrm>
            <a:off x="3943927" y="6114473"/>
            <a:ext cx="277095" cy="369332"/>
          </a:xfrm>
          <a:prstGeom prst="rect">
            <a:avLst/>
          </a:prstGeom>
          <a:noFill/>
        </p:spPr>
        <p:txBody>
          <a:bodyPr wrap="square" rtlCol="0">
            <a:spAutoFit/>
          </a:bodyPr>
          <a:lstStyle/>
          <a:p>
            <a:r>
              <a:rPr lang="en-US" dirty="0" smtClean="0"/>
              <a:t>4</a:t>
            </a:r>
            <a:endParaRPr lang="en-ZA" dirty="0"/>
          </a:p>
        </p:txBody>
      </p:sp>
      <p:sp>
        <p:nvSpPr>
          <p:cNvPr id="5" name="TextBox 4"/>
          <p:cNvSpPr txBox="1"/>
          <p:nvPr/>
        </p:nvSpPr>
        <p:spPr>
          <a:xfrm>
            <a:off x="115146" y="1376740"/>
            <a:ext cx="8669867" cy="4185761"/>
          </a:xfrm>
          <a:prstGeom prst="rect">
            <a:avLst/>
          </a:prstGeom>
          <a:noFill/>
        </p:spPr>
        <p:txBody>
          <a:bodyPr wrap="square" rtlCol="0">
            <a:spAutoFit/>
          </a:bodyPr>
          <a:lstStyle/>
          <a:p>
            <a:pPr marL="342900" indent="-342900" algn="just">
              <a:buFont typeface="Wingdings" panose="05000000000000000000" pitchFamily="2" charset="2"/>
              <a:buChar char="Ø"/>
            </a:pPr>
            <a:r>
              <a:rPr lang="en-ZA" sz="1400" dirty="0" smtClean="0">
                <a:solidFill>
                  <a:srgbClr val="000000"/>
                </a:solidFill>
                <a:latin typeface="Arial"/>
                <a:cs typeface="Arial"/>
              </a:rPr>
              <a:t>Under the Disaster Management Regulations which was brought about by the Covid19 pandemic, capacity levels within the Permitting unit was vastly reduced capacity due to the requirement of social distancing that was implemented. This contributed to the processing output being low and contributed to the accumulation of the backlog.</a:t>
            </a:r>
          </a:p>
          <a:p>
            <a:pPr marL="342900" indent="-342900" algn="just">
              <a:buFont typeface="Wingdings" panose="05000000000000000000" pitchFamily="2" charset="2"/>
              <a:buChar char="Ø"/>
            </a:pPr>
            <a:endParaRPr lang="en-ZA" sz="1400" dirty="0">
              <a:solidFill>
                <a:srgbClr val="000000"/>
              </a:solidFill>
              <a:latin typeface="Arial"/>
              <a:cs typeface="Arial"/>
            </a:endParaRPr>
          </a:p>
          <a:p>
            <a:pPr marL="342900" indent="-342900" algn="just">
              <a:buFont typeface="Wingdings" panose="05000000000000000000" pitchFamily="2" charset="2"/>
              <a:buChar char="Ø"/>
            </a:pPr>
            <a:r>
              <a:rPr lang="en-ZA" sz="1400" dirty="0" smtClean="0">
                <a:solidFill>
                  <a:srgbClr val="000000"/>
                </a:solidFill>
                <a:latin typeface="Arial"/>
                <a:cs typeface="Arial"/>
              </a:rPr>
              <a:t>During the Covid19 pandemic both applications for Temporary Residence Visas and Permanent Residency permits was suspended. When the suspension was lifted for both, a high influx of applications were experienced, which also contributed to the increased backlog.</a:t>
            </a:r>
          </a:p>
          <a:p>
            <a:pPr marL="342900" indent="-342900" algn="just">
              <a:buFont typeface="Wingdings" panose="05000000000000000000" pitchFamily="2" charset="2"/>
              <a:buChar char="Ø"/>
            </a:pPr>
            <a:endParaRPr lang="en-ZA" sz="1400" dirty="0" smtClean="0">
              <a:solidFill>
                <a:srgbClr val="000000"/>
              </a:solidFill>
              <a:latin typeface="Arial"/>
              <a:cs typeface="Arial"/>
            </a:endParaRPr>
          </a:p>
          <a:p>
            <a:pPr marL="342900" indent="-342900" algn="just">
              <a:buFont typeface="Wingdings" panose="05000000000000000000" pitchFamily="2" charset="2"/>
              <a:buChar char="Ø"/>
            </a:pPr>
            <a:r>
              <a:rPr lang="en-ZA" sz="1400" dirty="0" smtClean="0">
                <a:solidFill>
                  <a:srgbClr val="000000"/>
                </a:solidFill>
                <a:latin typeface="Arial"/>
                <a:cs typeface="Arial"/>
              </a:rPr>
              <a:t>Subsequent to the findings of irregularities from the </a:t>
            </a:r>
            <a:r>
              <a:rPr lang="en-ZA" sz="1400" dirty="0" err="1" smtClean="0">
                <a:solidFill>
                  <a:srgbClr val="000000"/>
                </a:solidFill>
                <a:latin typeface="Arial"/>
                <a:cs typeface="Arial"/>
              </a:rPr>
              <a:t>Lubisi</a:t>
            </a:r>
            <a:r>
              <a:rPr lang="en-ZA" sz="1400" dirty="0" smtClean="0">
                <a:solidFill>
                  <a:srgbClr val="000000"/>
                </a:solidFill>
                <a:latin typeface="Arial"/>
                <a:cs typeface="Arial"/>
              </a:rPr>
              <a:t> Report at both inland applications and applications submitted at the foreign missions, the department implemented strict measures to curb corruption. As a consequence, the Delegations were revised with increased quality assurance and approval levels and were implemented on 12 January 2022.</a:t>
            </a:r>
          </a:p>
          <a:p>
            <a:pPr marL="342900" indent="-342900" algn="just">
              <a:buFont typeface="Wingdings" panose="05000000000000000000" pitchFamily="2" charset="2"/>
              <a:buChar char="Ø"/>
            </a:pPr>
            <a:endParaRPr lang="en-ZA" sz="1400" dirty="0" smtClean="0">
              <a:solidFill>
                <a:srgbClr val="000000"/>
              </a:solidFill>
              <a:latin typeface="Arial"/>
              <a:cs typeface="Arial"/>
            </a:endParaRPr>
          </a:p>
          <a:p>
            <a:pPr marL="342900" indent="-342900" algn="just">
              <a:buFont typeface="Wingdings" panose="05000000000000000000" pitchFamily="2" charset="2"/>
              <a:buChar char="Ø"/>
            </a:pPr>
            <a:r>
              <a:rPr lang="en-ZA" sz="1400" dirty="0" smtClean="0">
                <a:solidFill>
                  <a:srgbClr val="000000"/>
                </a:solidFill>
                <a:latin typeface="Arial"/>
                <a:cs typeface="Arial"/>
              </a:rPr>
              <a:t>The capacity at the Permitting unit was also affected with suspensions (1 Director, 2 ASD’s and 1 SAO) and dismissals (1 Chief Director and 1 SAO).</a:t>
            </a:r>
          </a:p>
          <a:p>
            <a:pPr marL="342900" indent="-342900" algn="just">
              <a:buFont typeface="Wingdings" panose="05000000000000000000" pitchFamily="2" charset="2"/>
              <a:buChar char="Ø"/>
            </a:pPr>
            <a:endParaRPr lang="en-ZA" sz="1400" dirty="0">
              <a:solidFill>
                <a:srgbClr val="000000"/>
              </a:solidFill>
              <a:latin typeface="Arial"/>
              <a:cs typeface="Arial"/>
            </a:endParaRPr>
          </a:p>
          <a:p>
            <a:pPr marL="342900" indent="-342900" algn="just">
              <a:buFont typeface="Wingdings" panose="05000000000000000000" pitchFamily="2" charset="2"/>
              <a:buChar char="Ø"/>
            </a:pPr>
            <a:endParaRPr lang="en-ZA" sz="1400" dirty="0" smtClean="0">
              <a:solidFill>
                <a:srgbClr val="000000"/>
              </a:solidFill>
              <a:latin typeface="Arial"/>
              <a:cs typeface="Arial"/>
            </a:endParaRPr>
          </a:p>
          <a:p>
            <a:pPr marL="342900" indent="-342900" algn="just">
              <a:buFont typeface="Wingdings" panose="05000000000000000000" pitchFamily="2" charset="2"/>
              <a:buChar char="Ø"/>
            </a:pPr>
            <a:endParaRPr lang="en-ZA" sz="1400" dirty="0">
              <a:latin typeface="Arial"/>
              <a:cs typeface="Arial"/>
            </a:endParaRPr>
          </a:p>
        </p:txBody>
      </p:sp>
    </p:spTree>
    <p:extLst>
      <p:ext uri="{BB962C8B-B14F-4D97-AF65-F5344CB8AC3E}">
        <p14:creationId xmlns:p14="http://schemas.microsoft.com/office/powerpoint/2010/main" val="293263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066" y="630998"/>
            <a:ext cx="8669867" cy="5262979"/>
          </a:xfrm>
          <a:prstGeom prst="rect">
            <a:avLst/>
          </a:prstGeom>
          <a:noFill/>
        </p:spPr>
        <p:txBody>
          <a:bodyPr wrap="square" rtlCol="0">
            <a:spAutoFit/>
          </a:bodyPr>
          <a:lstStyle/>
          <a:p>
            <a:pPr marL="342900" indent="-342900" algn="just">
              <a:buFont typeface="Wingdings" panose="05000000000000000000" pitchFamily="2" charset="2"/>
              <a:buChar char="Ø"/>
            </a:pPr>
            <a:r>
              <a:rPr lang="en-ZA" sz="1200" dirty="0" smtClean="0">
                <a:solidFill>
                  <a:srgbClr val="000000"/>
                </a:solidFill>
                <a:latin typeface="Arial"/>
                <a:cs typeface="Arial"/>
              </a:rPr>
              <a:t>The Chief Directorate: Permits adjudicates visas and permanent residence permit applications submitted to Home Affairs.</a:t>
            </a:r>
          </a:p>
          <a:p>
            <a:pPr marL="342900" indent="-342900" algn="just">
              <a:buFont typeface="Wingdings" panose="05000000000000000000" pitchFamily="2" charset="2"/>
              <a:buChar char="Ø"/>
            </a:pPr>
            <a:endParaRPr lang="en-ZA" sz="1200" dirty="0">
              <a:solidFill>
                <a:srgbClr val="000000"/>
              </a:solidFill>
              <a:latin typeface="Arial"/>
              <a:cs typeface="Arial"/>
            </a:endParaRPr>
          </a:p>
          <a:p>
            <a:pPr marL="342900" indent="-342900" algn="just">
              <a:buFont typeface="Wingdings" panose="05000000000000000000" pitchFamily="2" charset="2"/>
              <a:buChar char="Ø"/>
            </a:pPr>
            <a:r>
              <a:rPr lang="en-ZA" sz="1200" dirty="0" smtClean="0">
                <a:solidFill>
                  <a:srgbClr val="000000"/>
                </a:solidFill>
                <a:latin typeface="Arial"/>
                <a:cs typeface="Arial"/>
              </a:rPr>
              <a:t>All temporary residence visa applications submitted locally at Visa Application Centres (VACs) of VFS are adjudicated in the CD: Permits at Home Affairs Head Office.</a:t>
            </a:r>
          </a:p>
          <a:p>
            <a:pPr marL="342900" indent="-342900" algn="just">
              <a:buFont typeface="Wingdings" panose="05000000000000000000" pitchFamily="2" charset="2"/>
              <a:buChar char="Ø"/>
            </a:pPr>
            <a:r>
              <a:rPr lang="en-ZA" sz="1200" dirty="0" smtClean="0">
                <a:solidFill>
                  <a:srgbClr val="000000"/>
                </a:solidFill>
                <a:latin typeface="Arial"/>
                <a:cs typeface="Arial"/>
              </a:rPr>
              <a:t>All permanent residence application submitted LOCALLY are </a:t>
            </a:r>
            <a:r>
              <a:rPr lang="en-ZA" sz="1200" dirty="0">
                <a:solidFill>
                  <a:srgbClr val="000000"/>
                </a:solidFill>
                <a:latin typeface="Arial"/>
                <a:cs typeface="Arial"/>
              </a:rPr>
              <a:t>adjudicated in the CD: Permits at Home Affairs Head Office. </a:t>
            </a:r>
            <a:r>
              <a:rPr lang="en-ZA" sz="1200" dirty="0" smtClean="0">
                <a:solidFill>
                  <a:srgbClr val="000000"/>
                </a:solidFill>
                <a:latin typeface="Arial"/>
                <a:cs typeface="Arial"/>
              </a:rPr>
              <a:t>Abroad applications are finalised at the Missions.</a:t>
            </a:r>
          </a:p>
          <a:p>
            <a:pPr marL="342900" indent="-342900" algn="just">
              <a:buFont typeface="Wingdings" panose="05000000000000000000" pitchFamily="2" charset="2"/>
              <a:buChar char="Ø"/>
            </a:pPr>
            <a:endParaRPr lang="en-ZA" sz="1200" dirty="0">
              <a:solidFill>
                <a:srgbClr val="000000"/>
              </a:solidFill>
              <a:latin typeface="Arial"/>
              <a:cs typeface="Arial"/>
            </a:endParaRPr>
          </a:p>
          <a:p>
            <a:pPr marL="342900" indent="-342900" algn="just">
              <a:buFont typeface="Wingdings" panose="05000000000000000000" pitchFamily="2" charset="2"/>
              <a:buChar char="Ø"/>
            </a:pPr>
            <a:r>
              <a:rPr lang="en-ZA" sz="1200" dirty="0" smtClean="0">
                <a:solidFill>
                  <a:srgbClr val="000000"/>
                </a:solidFill>
                <a:latin typeface="Arial"/>
                <a:cs typeface="Arial"/>
              </a:rPr>
              <a:t>The conveyor belt of visa and permit applications does not stop. There are more than 350 TR applications and 50 PR applications coming to Head Office daily, on average.</a:t>
            </a:r>
          </a:p>
          <a:p>
            <a:pPr marL="342900" indent="-342900" algn="just">
              <a:buFont typeface="Wingdings" panose="05000000000000000000" pitchFamily="2" charset="2"/>
              <a:buChar char="Ø"/>
            </a:pPr>
            <a:endParaRPr lang="en-ZA" sz="1200" dirty="0">
              <a:solidFill>
                <a:srgbClr val="000000"/>
              </a:solidFill>
              <a:latin typeface="Arial"/>
              <a:cs typeface="Arial"/>
            </a:endParaRPr>
          </a:p>
          <a:p>
            <a:pPr marL="342900" indent="-342900" algn="just">
              <a:buFont typeface="Wingdings" panose="05000000000000000000" pitchFamily="2" charset="2"/>
              <a:buChar char="Ø"/>
            </a:pPr>
            <a:r>
              <a:rPr lang="en-ZA" sz="1200" b="1" dirty="0" smtClean="0">
                <a:solidFill>
                  <a:srgbClr val="000000"/>
                </a:solidFill>
                <a:latin typeface="Arial"/>
                <a:cs typeface="Arial"/>
              </a:rPr>
              <a:t>TEMPORARY RESIDENCE VISAS </a:t>
            </a:r>
            <a:r>
              <a:rPr lang="en-ZA" sz="1200" dirty="0" smtClean="0">
                <a:solidFill>
                  <a:srgbClr val="000000"/>
                </a:solidFill>
                <a:latin typeface="Arial"/>
                <a:cs typeface="Arial"/>
              </a:rPr>
              <a:t>are considered to be in a backlog if they are not processed within </a:t>
            </a:r>
            <a:r>
              <a:rPr lang="en-ZA" sz="1200" b="1" dirty="0" smtClean="0">
                <a:solidFill>
                  <a:srgbClr val="000000"/>
                </a:solidFill>
                <a:latin typeface="Arial"/>
                <a:cs typeface="Arial"/>
              </a:rPr>
              <a:t>8 weeks.</a:t>
            </a:r>
          </a:p>
          <a:p>
            <a:pPr marL="342900" indent="-342900" algn="just">
              <a:buFont typeface="Wingdings" panose="05000000000000000000" pitchFamily="2" charset="2"/>
              <a:buChar char="Ø"/>
            </a:pPr>
            <a:endParaRPr lang="en-ZA" sz="1200" b="1" dirty="0">
              <a:solidFill>
                <a:srgbClr val="000000"/>
              </a:solidFill>
              <a:latin typeface="Arial"/>
              <a:cs typeface="Arial"/>
            </a:endParaRPr>
          </a:p>
          <a:p>
            <a:pPr marL="342900" indent="-342900" algn="just">
              <a:buFont typeface="Wingdings" panose="05000000000000000000" pitchFamily="2" charset="2"/>
              <a:buChar char="Ø"/>
            </a:pPr>
            <a:r>
              <a:rPr lang="en-ZA" sz="1200" b="1" dirty="0" smtClean="0">
                <a:solidFill>
                  <a:srgbClr val="000000"/>
                </a:solidFill>
                <a:latin typeface="Arial"/>
                <a:cs typeface="Arial"/>
              </a:rPr>
              <a:t>PERMANENT RESIDENCE PERMIT </a:t>
            </a:r>
            <a:r>
              <a:rPr lang="en-ZA" sz="1200" dirty="0" smtClean="0">
                <a:solidFill>
                  <a:srgbClr val="000000"/>
                </a:solidFill>
                <a:latin typeface="Arial"/>
                <a:cs typeface="Arial"/>
              </a:rPr>
              <a:t>applications are considered to be in a backlog if they are not processed with </a:t>
            </a:r>
            <a:r>
              <a:rPr lang="en-ZA" sz="1200" b="1" dirty="0" smtClean="0">
                <a:solidFill>
                  <a:srgbClr val="000000"/>
                </a:solidFill>
                <a:latin typeface="Arial"/>
                <a:cs typeface="Arial"/>
              </a:rPr>
              <a:t>8 months</a:t>
            </a:r>
          </a:p>
          <a:p>
            <a:pPr algn="just"/>
            <a:endParaRPr lang="en-ZA" sz="1200" b="1" dirty="0" smtClean="0">
              <a:latin typeface="Arial"/>
              <a:cs typeface="Arial"/>
            </a:endParaRPr>
          </a:p>
          <a:p>
            <a:pPr algn="just"/>
            <a:r>
              <a:rPr lang="en-ZA" sz="1200" b="1" dirty="0" smtClean="0">
                <a:latin typeface="Arial"/>
                <a:cs typeface="Arial"/>
              </a:rPr>
              <a:t>Permanent </a:t>
            </a:r>
            <a:r>
              <a:rPr lang="en-ZA" sz="1200" b="1" dirty="0">
                <a:latin typeface="Arial"/>
                <a:cs typeface="Arial"/>
              </a:rPr>
              <a:t>Residence current status</a:t>
            </a:r>
          </a:p>
          <a:p>
            <a:pPr algn="just"/>
            <a:endParaRPr lang="en-ZA" sz="1200" dirty="0">
              <a:latin typeface="Arial"/>
              <a:cs typeface="Arial"/>
            </a:endParaRPr>
          </a:p>
          <a:p>
            <a:pPr marL="342900" indent="-342900" algn="just">
              <a:buFont typeface="Wingdings" panose="05000000000000000000" pitchFamily="2" charset="2"/>
              <a:buChar char="Ø"/>
            </a:pPr>
            <a:r>
              <a:rPr lang="en-ZA" sz="1200" dirty="0">
                <a:latin typeface="Arial"/>
                <a:cs typeface="Arial"/>
              </a:rPr>
              <a:t>For Permanent Residence, total applications older than 8 Months is at </a:t>
            </a:r>
            <a:r>
              <a:rPr lang="en-ZA" sz="1200" dirty="0"/>
              <a:t>40 340 as at 01 March 2023</a:t>
            </a:r>
            <a:r>
              <a:rPr lang="en-ZA" sz="1200" dirty="0">
                <a:latin typeface="Arial"/>
                <a:cs typeface="Arial"/>
              </a:rPr>
              <a:t>. Total applications within the 8 month cycle is standing at </a:t>
            </a:r>
            <a:r>
              <a:rPr lang="en-ZA" sz="1200" dirty="0"/>
              <a:t>9 145.</a:t>
            </a:r>
          </a:p>
          <a:p>
            <a:pPr marL="342900" indent="-342900" algn="just">
              <a:buFont typeface="Wingdings" panose="05000000000000000000" pitchFamily="2" charset="2"/>
              <a:buChar char="Ø"/>
            </a:pPr>
            <a:r>
              <a:rPr lang="en-ZA" sz="1200" dirty="0">
                <a:latin typeface="Arial"/>
                <a:cs typeface="Arial"/>
              </a:rPr>
              <a:t>In total including the backlog the figure stands at 40 </a:t>
            </a:r>
            <a:r>
              <a:rPr lang="en-ZA" sz="1200" dirty="0" smtClean="0">
                <a:latin typeface="Arial"/>
                <a:cs typeface="Arial"/>
              </a:rPr>
              <a:t>365 </a:t>
            </a:r>
            <a:r>
              <a:rPr lang="en-ZA" sz="1200" dirty="0">
                <a:latin typeface="Arial"/>
                <a:cs typeface="Arial"/>
              </a:rPr>
              <a:t>+ </a:t>
            </a:r>
            <a:r>
              <a:rPr lang="en-ZA" sz="1200" dirty="0" smtClean="0">
                <a:latin typeface="Arial"/>
                <a:cs typeface="Arial"/>
              </a:rPr>
              <a:t>9164 </a:t>
            </a:r>
            <a:r>
              <a:rPr lang="en-ZA" sz="1200" dirty="0">
                <a:latin typeface="Arial"/>
                <a:cs typeface="Arial"/>
              </a:rPr>
              <a:t>= 49 </a:t>
            </a:r>
            <a:r>
              <a:rPr lang="en-ZA" sz="1200" dirty="0" smtClean="0">
                <a:latin typeface="Arial"/>
                <a:cs typeface="Arial"/>
              </a:rPr>
              <a:t>529</a:t>
            </a:r>
            <a:endParaRPr lang="en-ZA" sz="1200" dirty="0">
              <a:latin typeface="Arial"/>
              <a:cs typeface="Arial"/>
            </a:endParaRPr>
          </a:p>
          <a:p>
            <a:pPr marL="342900" indent="-342900" algn="just">
              <a:buFont typeface="Wingdings" panose="05000000000000000000" pitchFamily="2" charset="2"/>
              <a:buChar char="Ø"/>
            </a:pPr>
            <a:endParaRPr lang="en-ZA" sz="1200" dirty="0">
              <a:solidFill>
                <a:srgbClr val="000000"/>
              </a:solidFill>
              <a:latin typeface="Arial"/>
              <a:cs typeface="Arial"/>
            </a:endParaRPr>
          </a:p>
          <a:p>
            <a:pPr marL="342900" indent="-342900" algn="just">
              <a:buFont typeface="Wingdings" panose="05000000000000000000" pitchFamily="2" charset="2"/>
              <a:buChar char="Ø"/>
            </a:pPr>
            <a:endParaRPr lang="en-ZA" sz="1200" b="1" dirty="0">
              <a:solidFill>
                <a:srgbClr val="000000"/>
              </a:solidFill>
              <a:latin typeface="Arial"/>
              <a:cs typeface="Arial"/>
            </a:endParaRPr>
          </a:p>
          <a:p>
            <a:pPr algn="just"/>
            <a:r>
              <a:rPr lang="en-ZA" sz="1200" b="1" dirty="0">
                <a:solidFill>
                  <a:srgbClr val="000000"/>
                </a:solidFill>
                <a:latin typeface="Arial"/>
                <a:cs typeface="Arial"/>
              </a:rPr>
              <a:t>Temporary Residence current status</a:t>
            </a:r>
          </a:p>
          <a:p>
            <a:pPr marL="342900" indent="-342900" algn="just">
              <a:buFont typeface="Wingdings" panose="05000000000000000000" pitchFamily="2" charset="2"/>
              <a:buChar char="Ø"/>
            </a:pPr>
            <a:endParaRPr lang="en-ZA" sz="1200" dirty="0">
              <a:solidFill>
                <a:srgbClr val="000000"/>
              </a:solidFill>
              <a:latin typeface="Arial"/>
              <a:cs typeface="Arial"/>
            </a:endParaRPr>
          </a:p>
          <a:p>
            <a:pPr marL="342900" indent="-342900" algn="just">
              <a:buFont typeface="Wingdings" panose="05000000000000000000" pitchFamily="2" charset="2"/>
              <a:buChar char="Ø"/>
            </a:pPr>
            <a:r>
              <a:rPr lang="en-ZA" sz="1200" dirty="0">
                <a:solidFill>
                  <a:srgbClr val="000000"/>
                </a:solidFill>
                <a:latin typeface="Arial"/>
                <a:cs typeface="Arial"/>
              </a:rPr>
              <a:t>For Temporary Residence, in order to have a definite count of the backlog, visa applications that were older than 8 weeks were isolated and locked into a figure </a:t>
            </a:r>
            <a:r>
              <a:rPr lang="en-ZA" sz="1200" dirty="0">
                <a:latin typeface="Arial"/>
                <a:cs typeface="Arial"/>
              </a:rPr>
              <a:t>of </a:t>
            </a:r>
            <a:r>
              <a:rPr lang="en-ZA" sz="1200" dirty="0" smtClean="0">
                <a:latin typeface="Arial"/>
                <a:cs typeface="Arial"/>
              </a:rPr>
              <a:t>55 172 2021 October 2022. </a:t>
            </a:r>
            <a:r>
              <a:rPr lang="en-ZA" sz="1200" dirty="0">
                <a:latin typeface="Arial"/>
                <a:cs typeface="Arial"/>
              </a:rPr>
              <a:t>Total applications received within 8 weeks stands at 23 988 as of 01 March 2023.</a:t>
            </a:r>
          </a:p>
          <a:p>
            <a:pPr marL="342900" indent="-342900" algn="just">
              <a:buFont typeface="Wingdings" panose="05000000000000000000" pitchFamily="2" charset="2"/>
              <a:buChar char="Ø"/>
            </a:pPr>
            <a:r>
              <a:rPr lang="en-ZA" sz="1200" dirty="0">
                <a:latin typeface="Arial"/>
                <a:cs typeface="Arial"/>
              </a:rPr>
              <a:t>In total including the backlog the figure stands at </a:t>
            </a:r>
            <a:r>
              <a:rPr lang="en-ZA" sz="1200" dirty="0" smtClean="0">
                <a:latin typeface="Arial"/>
                <a:cs typeface="Arial"/>
              </a:rPr>
              <a:t>55 172 </a:t>
            </a:r>
            <a:r>
              <a:rPr lang="en-ZA" sz="1200" dirty="0" smtClean="0">
                <a:solidFill>
                  <a:srgbClr val="000000"/>
                </a:solidFill>
                <a:latin typeface="Arial"/>
                <a:cs typeface="Arial"/>
              </a:rPr>
              <a:t>+ 20 642 = 75 814</a:t>
            </a:r>
            <a:endParaRPr lang="en-ZA" sz="1200" dirty="0">
              <a:latin typeface="Arial"/>
              <a:cs typeface="Arial"/>
            </a:endParaRPr>
          </a:p>
        </p:txBody>
      </p:sp>
      <p:sp>
        <p:nvSpPr>
          <p:cNvPr id="4" name="TextBox 3"/>
          <p:cNvSpPr txBox="1"/>
          <p:nvPr/>
        </p:nvSpPr>
        <p:spPr>
          <a:xfrm>
            <a:off x="0" y="169333"/>
            <a:ext cx="9144000" cy="461665"/>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3. INTRODUCTION</a:t>
            </a:r>
            <a:endParaRPr lang="en-ZA" sz="2400" dirty="0">
              <a:latin typeface="Arial" panose="020B0604020202020204" pitchFamily="34" charset="0"/>
              <a:cs typeface="Arial" panose="020B0604020202020204" pitchFamily="34" charset="0"/>
            </a:endParaRPr>
          </a:p>
        </p:txBody>
      </p:sp>
      <p:sp>
        <p:nvSpPr>
          <p:cNvPr id="3" name="TextBox 2"/>
          <p:cNvSpPr txBox="1"/>
          <p:nvPr/>
        </p:nvSpPr>
        <p:spPr>
          <a:xfrm>
            <a:off x="3943927" y="6114473"/>
            <a:ext cx="277095" cy="369332"/>
          </a:xfrm>
          <a:prstGeom prst="rect">
            <a:avLst/>
          </a:prstGeom>
          <a:noFill/>
        </p:spPr>
        <p:txBody>
          <a:bodyPr wrap="square" rtlCol="0">
            <a:spAutoFit/>
          </a:bodyPr>
          <a:lstStyle/>
          <a:p>
            <a:r>
              <a:rPr lang="en-US" dirty="0" smtClean="0"/>
              <a:t>4</a:t>
            </a:r>
            <a:endParaRPr lang="en-ZA" dirty="0"/>
          </a:p>
        </p:txBody>
      </p:sp>
    </p:spTree>
    <p:extLst>
      <p:ext uri="{BB962C8B-B14F-4D97-AF65-F5344CB8AC3E}">
        <p14:creationId xmlns:p14="http://schemas.microsoft.com/office/powerpoint/2010/main" val="23780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9333"/>
            <a:ext cx="9144000" cy="830997"/>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    	4. PERMANENT RESIDENCE APPLICATIONS AS AT 2016 -31 MAY 2022</a:t>
            </a:r>
            <a:endParaRPr lang="en-ZA"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44348534"/>
              </p:ext>
            </p:extLst>
          </p:nvPr>
        </p:nvGraphicFramePr>
        <p:xfrm>
          <a:off x="388284" y="2394067"/>
          <a:ext cx="8119991" cy="3188126"/>
        </p:xfrm>
        <a:graphic>
          <a:graphicData uri="http://schemas.openxmlformats.org/drawingml/2006/table">
            <a:tbl>
              <a:tblPr/>
              <a:tblGrid>
                <a:gridCol w="3652053">
                  <a:extLst>
                    <a:ext uri="{9D8B030D-6E8A-4147-A177-3AD203B41FA5}">
                      <a16:colId xmlns:a16="http://schemas.microsoft.com/office/drawing/2014/main" val="3022668120"/>
                    </a:ext>
                  </a:extLst>
                </a:gridCol>
                <a:gridCol w="1651195">
                  <a:extLst>
                    <a:ext uri="{9D8B030D-6E8A-4147-A177-3AD203B41FA5}">
                      <a16:colId xmlns:a16="http://schemas.microsoft.com/office/drawing/2014/main" val="2543422140"/>
                    </a:ext>
                  </a:extLst>
                </a:gridCol>
                <a:gridCol w="1476362">
                  <a:extLst>
                    <a:ext uri="{9D8B030D-6E8A-4147-A177-3AD203B41FA5}">
                      <a16:colId xmlns:a16="http://schemas.microsoft.com/office/drawing/2014/main" val="2609581251"/>
                    </a:ext>
                  </a:extLst>
                </a:gridCol>
                <a:gridCol w="1340381">
                  <a:extLst>
                    <a:ext uri="{9D8B030D-6E8A-4147-A177-3AD203B41FA5}">
                      <a16:colId xmlns:a16="http://schemas.microsoft.com/office/drawing/2014/main" val="2618793585"/>
                    </a:ext>
                  </a:extLst>
                </a:gridCol>
              </a:tblGrid>
              <a:tr h="326430">
                <a:tc>
                  <a:txBody>
                    <a:bodyPr/>
                    <a:lstStyle/>
                    <a:p>
                      <a:pPr algn="l" fontAlgn="b"/>
                      <a:r>
                        <a:rPr lang="en-ZA" sz="2000" b="1" i="0" u="none" strike="noStrike">
                          <a:solidFill>
                            <a:srgbClr val="000000"/>
                          </a:solidFill>
                          <a:effectLst/>
                          <a:latin typeface="Calibri" panose="020F0502020204030204" pitchFamily="34" charset="0"/>
                        </a:rPr>
                        <a:t>Inbox Stage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ZA" sz="2000" b="1" i="0" u="none" strike="noStrike">
                          <a:solidFill>
                            <a:srgbClr val="000000"/>
                          </a:solidFill>
                          <a:effectLst/>
                          <a:latin typeface="Calibri" panose="020F0502020204030204" pitchFamily="34" charset="0"/>
                        </a:rPr>
                        <a:t>Backlog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ZA" sz="2000" b="1" i="0" u="none" strike="noStrike">
                          <a:solidFill>
                            <a:srgbClr val="000000"/>
                          </a:solidFill>
                          <a:effectLst/>
                          <a:latin typeface="Calibri" panose="020F0502020204030204" pitchFamily="34" charset="0"/>
                        </a:rPr>
                        <a:t>Current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ZA" sz="2000" b="1" i="0" u="none" strike="noStrike">
                          <a:solidFill>
                            <a:srgbClr val="000000"/>
                          </a:solidFill>
                          <a:effectLst/>
                          <a:latin typeface="Calibri" panose="020F0502020204030204" pitchFamily="34" charset="0"/>
                        </a:rPr>
                        <a:t>Grand 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311023642"/>
                  </a:ext>
                </a:extLst>
              </a:tr>
              <a:tr h="315548">
                <a:tc>
                  <a:txBody>
                    <a:bodyPr/>
                    <a:lstStyle/>
                    <a:p>
                      <a:pPr algn="l" fontAlgn="b"/>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079127"/>
                  </a:ext>
                </a:extLst>
              </a:tr>
              <a:tr h="315548">
                <a:tc>
                  <a:txBody>
                    <a:bodyPr/>
                    <a:lstStyle/>
                    <a:p>
                      <a:pPr algn="l" fontAlgn="b"/>
                      <a:r>
                        <a:rPr lang="en-ZA" sz="2000" b="0" i="0" u="none" strike="noStrike">
                          <a:solidFill>
                            <a:srgbClr val="000000"/>
                          </a:solidFill>
                          <a:effectLst/>
                          <a:latin typeface="Calibri" panose="020F0502020204030204" pitchFamily="34" charset="0"/>
                        </a:rPr>
                        <a:t>Ready to be Assigned</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smtClean="0">
                          <a:solidFill>
                            <a:schemeClr val="bg1"/>
                          </a:solidFill>
                          <a:effectLst/>
                          <a:latin typeface="Calibri" panose="020F0502020204030204" pitchFamily="34" charset="0"/>
                        </a:rPr>
                        <a:t>1297</a:t>
                      </a:r>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rgbClr val="000000"/>
                          </a:solidFill>
                          <a:effectLst/>
                          <a:latin typeface="Calibri" panose="020F0502020204030204" pitchFamily="34" charset="0"/>
                        </a:rPr>
                        <a:t>6329</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rgbClr val="000000"/>
                          </a:solidFill>
                          <a:effectLst/>
                          <a:latin typeface="Calibri" panose="020F0502020204030204" pitchFamily="34" charset="0"/>
                        </a:rPr>
                        <a:t>7626</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41538"/>
                  </a:ext>
                </a:extLst>
              </a:tr>
              <a:tr h="315548">
                <a:tc>
                  <a:txBody>
                    <a:bodyPr/>
                    <a:lstStyle/>
                    <a:p>
                      <a:pPr algn="l" fontAlgn="b"/>
                      <a:r>
                        <a:rPr lang="en-ZA" sz="2000" b="0" i="0" u="none" strike="noStrike">
                          <a:solidFill>
                            <a:srgbClr val="000000"/>
                          </a:solidFill>
                          <a:effectLst/>
                          <a:latin typeface="Calibri" panose="020F0502020204030204" pitchFamily="34" charset="0"/>
                        </a:rPr>
                        <a:t>Still with Adjudicator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smtClean="0">
                          <a:solidFill>
                            <a:schemeClr val="bg1"/>
                          </a:solidFill>
                          <a:effectLst/>
                          <a:latin typeface="Calibri" panose="020F0502020204030204" pitchFamily="34" charset="0"/>
                        </a:rPr>
                        <a:t>2648</a:t>
                      </a:r>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rgbClr val="000000"/>
                          </a:solidFill>
                          <a:effectLst/>
                          <a:latin typeface="Calibri" panose="020F0502020204030204" pitchFamily="34" charset="0"/>
                        </a:rPr>
                        <a:t>1573</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rgbClr val="000000"/>
                          </a:solidFill>
                          <a:effectLst/>
                          <a:latin typeface="Calibri" panose="020F0502020204030204" pitchFamily="34" charset="0"/>
                        </a:rPr>
                        <a:t>4221</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519102"/>
                  </a:ext>
                </a:extLst>
              </a:tr>
              <a:tr h="315548">
                <a:tc>
                  <a:txBody>
                    <a:bodyPr/>
                    <a:lstStyle/>
                    <a:p>
                      <a:pPr algn="l" fontAlgn="b"/>
                      <a:r>
                        <a:rPr lang="en-ZA" sz="2000" b="0" i="0" u="none" strike="noStrike">
                          <a:solidFill>
                            <a:srgbClr val="000000"/>
                          </a:solidFill>
                          <a:effectLst/>
                          <a:latin typeface="Calibri" panose="020F0502020204030204" pitchFamily="34" charset="0"/>
                        </a:rPr>
                        <a:t>1st Quality Assurance  (ASD)</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smtClean="0">
                          <a:solidFill>
                            <a:schemeClr val="bg1"/>
                          </a:solidFill>
                          <a:effectLst/>
                          <a:latin typeface="Calibri" panose="020F0502020204030204" pitchFamily="34" charset="0"/>
                        </a:rPr>
                        <a:t>18 459</a:t>
                      </a:r>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rgbClr val="000000"/>
                          </a:solidFill>
                          <a:effectLst/>
                          <a:latin typeface="Calibri" panose="020F0502020204030204" pitchFamily="34" charset="0"/>
                        </a:rPr>
                        <a:t>610</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rgbClr val="000000"/>
                          </a:solidFill>
                          <a:effectLst/>
                          <a:latin typeface="Calibri" panose="020F0502020204030204" pitchFamily="34" charset="0"/>
                        </a:rPr>
                        <a:t>19 069</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047869"/>
                  </a:ext>
                </a:extLst>
              </a:tr>
              <a:tr h="315548">
                <a:tc>
                  <a:txBody>
                    <a:bodyPr/>
                    <a:lstStyle/>
                    <a:p>
                      <a:pPr algn="l" fontAlgn="b"/>
                      <a:r>
                        <a:rPr lang="en-ZA" sz="2000" b="0" i="0" u="none" strike="noStrike">
                          <a:solidFill>
                            <a:srgbClr val="000000"/>
                          </a:solidFill>
                          <a:effectLst/>
                          <a:latin typeface="Calibri" panose="020F0502020204030204" pitchFamily="34" charset="0"/>
                        </a:rPr>
                        <a:t>2nd Quality Assurance (D)</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smtClean="0">
                          <a:solidFill>
                            <a:schemeClr val="bg1"/>
                          </a:solidFill>
                          <a:effectLst/>
                          <a:latin typeface="Calibri" panose="020F0502020204030204" pitchFamily="34" charset="0"/>
                        </a:rPr>
                        <a:t>9377</a:t>
                      </a:r>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rgbClr val="000000"/>
                          </a:solidFill>
                          <a:effectLst/>
                          <a:latin typeface="Calibri" panose="020F0502020204030204" pitchFamily="34" charset="0"/>
                        </a:rPr>
                        <a:t>398</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rgbClr val="000000"/>
                          </a:solidFill>
                          <a:effectLst/>
                          <a:latin typeface="Calibri" panose="020F0502020204030204" pitchFamily="34" charset="0"/>
                        </a:rPr>
                        <a:t>9775</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320239"/>
                  </a:ext>
                </a:extLst>
              </a:tr>
              <a:tr h="315548">
                <a:tc>
                  <a:txBody>
                    <a:bodyPr/>
                    <a:lstStyle/>
                    <a:p>
                      <a:pPr algn="l" fontAlgn="b"/>
                      <a:r>
                        <a:rPr lang="en-ZA" sz="2000" b="0" i="0" u="none" strike="noStrike">
                          <a:solidFill>
                            <a:srgbClr val="000000"/>
                          </a:solidFill>
                          <a:effectLst/>
                          <a:latin typeface="Calibri" panose="020F0502020204030204" pitchFamily="34" charset="0"/>
                        </a:rPr>
                        <a:t>3rd Quality Assurance (CD)</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smtClean="0">
                          <a:solidFill>
                            <a:schemeClr val="bg1"/>
                          </a:solidFill>
                          <a:effectLst/>
                          <a:latin typeface="Calibri" panose="020F0502020204030204" pitchFamily="34" charset="0"/>
                        </a:rPr>
                        <a:t>5677</a:t>
                      </a:r>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rgbClr val="000000"/>
                          </a:solidFill>
                          <a:effectLst/>
                          <a:latin typeface="Calibri" panose="020F0502020204030204" pitchFamily="34" charset="0"/>
                        </a:rPr>
                        <a:t>221</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rgbClr val="000000"/>
                          </a:solidFill>
                          <a:effectLst/>
                          <a:latin typeface="Calibri" panose="020F0502020204030204" pitchFamily="34" charset="0"/>
                        </a:rPr>
                        <a:t>5898</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935039"/>
                  </a:ext>
                </a:extLst>
              </a:tr>
              <a:tr h="315548">
                <a:tc>
                  <a:txBody>
                    <a:bodyPr/>
                    <a:lstStyle/>
                    <a:p>
                      <a:pPr algn="l" fontAlgn="b"/>
                      <a:r>
                        <a:rPr lang="en-ZA" sz="2000" b="0" i="0" u="none" strike="noStrike">
                          <a:solidFill>
                            <a:srgbClr val="000000"/>
                          </a:solidFill>
                          <a:effectLst/>
                          <a:latin typeface="Calibri" panose="020F0502020204030204" pitchFamily="34" charset="0"/>
                        </a:rPr>
                        <a:t>4th Quality Assurance (DDG)</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smtClean="0">
                          <a:solidFill>
                            <a:schemeClr val="bg1"/>
                          </a:solidFill>
                          <a:effectLst/>
                          <a:latin typeface="Calibri" panose="020F0502020204030204" pitchFamily="34" charset="0"/>
                        </a:rPr>
                        <a:t>1357</a:t>
                      </a:r>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rgbClr val="000000"/>
                          </a:solidFill>
                          <a:effectLst/>
                          <a:latin typeface="Calibri" panose="020F0502020204030204" pitchFamily="34" charset="0"/>
                        </a:rPr>
                        <a:t>2</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rgbClr val="000000"/>
                          </a:solidFill>
                          <a:effectLst/>
                          <a:latin typeface="Calibri" panose="020F0502020204030204" pitchFamily="34" charset="0"/>
                        </a:rPr>
                        <a:t>1359</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450528"/>
                  </a:ext>
                </a:extLst>
              </a:tr>
              <a:tr h="326430">
                <a:tc>
                  <a:txBody>
                    <a:bodyPr/>
                    <a:lstStyle/>
                    <a:p>
                      <a:pPr algn="l" fontAlgn="b"/>
                      <a:r>
                        <a:rPr lang="en-ZA" sz="2000" b="0" i="0" u="none" strike="noStrike">
                          <a:solidFill>
                            <a:srgbClr val="000000"/>
                          </a:solidFill>
                          <a:effectLst/>
                          <a:latin typeface="Calibri" panose="020F0502020204030204" pitchFamily="34" charset="0"/>
                        </a:rPr>
                        <a:t>Decision (DG)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1" i="0" u="none" strike="noStrike" dirty="0" smtClean="0">
                          <a:solidFill>
                            <a:schemeClr val="bg1"/>
                          </a:solidFill>
                          <a:effectLst/>
                          <a:latin typeface="Calibri" panose="020F0502020204030204" pitchFamily="34" charset="0"/>
                        </a:rPr>
                        <a:t>1550</a:t>
                      </a:r>
                      <a:endParaRPr lang="en-ZA" sz="2000" b="1"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rgbClr val="000000"/>
                          </a:solidFill>
                          <a:effectLst/>
                          <a:latin typeface="Calibri" panose="020F0502020204030204" pitchFamily="34" charset="0"/>
                        </a:rPr>
                        <a:t>31</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rgbClr val="000000"/>
                          </a:solidFill>
                          <a:effectLst/>
                          <a:latin typeface="Calibri" panose="020F0502020204030204" pitchFamily="34" charset="0"/>
                        </a:rPr>
                        <a:t>1581</a:t>
                      </a:r>
                      <a:endParaRPr lang="en-ZA" sz="20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366404"/>
                  </a:ext>
                </a:extLst>
              </a:tr>
              <a:tr h="326430">
                <a:tc>
                  <a:txBody>
                    <a:bodyPr/>
                    <a:lstStyle/>
                    <a:p>
                      <a:pPr algn="l" fontAlgn="b"/>
                      <a:r>
                        <a:rPr lang="en-ZA" sz="2000" b="1" i="0" u="none" strike="noStrike">
                          <a:solidFill>
                            <a:srgbClr val="000000"/>
                          </a:solidFill>
                          <a:effectLst/>
                          <a:latin typeface="Calibri" panose="020F0502020204030204" pitchFamily="34" charset="0"/>
                        </a:rPr>
                        <a:t>Grand 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r" fontAlgn="b"/>
                      <a:r>
                        <a:rPr lang="en-ZA" sz="2000" b="1" i="0" u="none" strike="noStrike" dirty="0" smtClean="0">
                          <a:solidFill>
                            <a:schemeClr val="bg1"/>
                          </a:solidFill>
                          <a:effectLst/>
                          <a:latin typeface="Calibri" panose="020F0502020204030204" pitchFamily="34" charset="0"/>
                        </a:rPr>
                        <a:t>40</a:t>
                      </a:r>
                      <a:r>
                        <a:rPr lang="en-ZA" sz="2000" b="1" i="0" u="none" strike="noStrike" baseline="0" dirty="0" smtClean="0">
                          <a:solidFill>
                            <a:schemeClr val="bg1"/>
                          </a:solidFill>
                          <a:effectLst/>
                          <a:latin typeface="Calibri" panose="020F0502020204030204" pitchFamily="34" charset="0"/>
                        </a:rPr>
                        <a:t> </a:t>
                      </a:r>
                      <a:r>
                        <a:rPr lang="en-ZA" sz="2000" b="1" i="0" u="none" strike="noStrike" dirty="0" smtClean="0">
                          <a:solidFill>
                            <a:schemeClr val="bg1"/>
                          </a:solidFill>
                          <a:effectLst/>
                          <a:latin typeface="Calibri" panose="020F0502020204030204" pitchFamily="34" charset="0"/>
                        </a:rPr>
                        <a:t>365</a:t>
                      </a:r>
                      <a:endParaRPr lang="en-ZA" sz="2000" b="1" i="0" u="none" strike="noStrike" dirty="0">
                        <a:solidFill>
                          <a:schemeClr val="bg1"/>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1" i="0" u="none" strike="noStrike" dirty="0" smtClean="0">
                          <a:solidFill>
                            <a:srgbClr val="000000"/>
                          </a:solidFill>
                          <a:effectLst/>
                          <a:latin typeface="Calibri" panose="020F0502020204030204" pitchFamily="34" charset="0"/>
                        </a:rPr>
                        <a:t>9164</a:t>
                      </a:r>
                      <a:endParaRPr lang="en-ZA"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r" fontAlgn="b"/>
                      <a:r>
                        <a:rPr lang="en-ZA" sz="2000" b="1" i="0" u="none" strike="noStrike" dirty="0" smtClean="0">
                          <a:solidFill>
                            <a:srgbClr val="000000"/>
                          </a:solidFill>
                          <a:effectLst/>
                          <a:latin typeface="Calibri" panose="020F0502020204030204" pitchFamily="34" charset="0"/>
                        </a:rPr>
                        <a:t>49 529</a:t>
                      </a:r>
                      <a:endParaRPr lang="en-ZA"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610382733"/>
                  </a:ext>
                </a:extLst>
              </a:tr>
            </a:tbl>
          </a:graphicData>
        </a:graphic>
      </p:graphicFrame>
      <p:sp>
        <p:nvSpPr>
          <p:cNvPr id="5" name="TextBox 4"/>
          <p:cNvSpPr txBox="1"/>
          <p:nvPr/>
        </p:nvSpPr>
        <p:spPr>
          <a:xfrm>
            <a:off x="3943927" y="6114473"/>
            <a:ext cx="277095" cy="369332"/>
          </a:xfrm>
          <a:prstGeom prst="rect">
            <a:avLst/>
          </a:prstGeom>
          <a:noFill/>
        </p:spPr>
        <p:txBody>
          <a:bodyPr wrap="square" rtlCol="0">
            <a:spAutoFit/>
          </a:bodyPr>
          <a:lstStyle/>
          <a:p>
            <a:r>
              <a:rPr lang="en-US" dirty="0" smtClean="0"/>
              <a:t>5</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510072307"/>
              </p:ext>
            </p:extLst>
          </p:nvPr>
        </p:nvGraphicFramePr>
        <p:xfrm>
          <a:off x="388283" y="1148558"/>
          <a:ext cx="8119992" cy="1097280"/>
        </p:xfrm>
        <a:graphic>
          <a:graphicData uri="http://schemas.openxmlformats.org/drawingml/2006/table">
            <a:tbl>
              <a:tblPr>
                <a:tableStyleId>{5C22544A-7EE6-4342-B048-85BDC9FD1C3A}</a:tableStyleId>
              </a:tblPr>
              <a:tblGrid>
                <a:gridCol w="1014999">
                  <a:extLst>
                    <a:ext uri="{9D8B030D-6E8A-4147-A177-3AD203B41FA5}">
                      <a16:colId xmlns:a16="http://schemas.microsoft.com/office/drawing/2014/main" val="2785491005"/>
                    </a:ext>
                  </a:extLst>
                </a:gridCol>
                <a:gridCol w="1014999">
                  <a:extLst>
                    <a:ext uri="{9D8B030D-6E8A-4147-A177-3AD203B41FA5}">
                      <a16:colId xmlns:a16="http://schemas.microsoft.com/office/drawing/2014/main" val="626685654"/>
                    </a:ext>
                  </a:extLst>
                </a:gridCol>
                <a:gridCol w="1014999">
                  <a:extLst>
                    <a:ext uri="{9D8B030D-6E8A-4147-A177-3AD203B41FA5}">
                      <a16:colId xmlns:a16="http://schemas.microsoft.com/office/drawing/2014/main" val="4204657150"/>
                    </a:ext>
                  </a:extLst>
                </a:gridCol>
                <a:gridCol w="1014999">
                  <a:extLst>
                    <a:ext uri="{9D8B030D-6E8A-4147-A177-3AD203B41FA5}">
                      <a16:colId xmlns:a16="http://schemas.microsoft.com/office/drawing/2014/main" val="1851628541"/>
                    </a:ext>
                  </a:extLst>
                </a:gridCol>
                <a:gridCol w="1014999">
                  <a:extLst>
                    <a:ext uri="{9D8B030D-6E8A-4147-A177-3AD203B41FA5}">
                      <a16:colId xmlns:a16="http://schemas.microsoft.com/office/drawing/2014/main" val="1805206356"/>
                    </a:ext>
                  </a:extLst>
                </a:gridCol>
                <a:gridCol w="1014999">
                  <a:extLst>
                    <a:ext uri="{9D8B030D-6E8A-4147-A177-3AD203B41FA5}">
                      <a16:colId xmlns:a16="http://schemas.microsoft.com/office/drawing/2014/main" val="2690418162"/>
                    </a:ext>
                  </a:extLst>
                </a:gridCol>
                <a:gridCol w="1014999">
                  <a:extLst>
                    <a:ext uri="{9D8B030D-6E8A-4147-A177-3AD203B41FA5}">
                      <a16:colId xmlns:a16="http://schemas.microsoft.com/office/drawing/2014/main" val="3030902384"/>
                    </a:ext>
                  </a:extLst>
                </a:gridCol>
                <a:gridCol w="1014999">
                  <a:extLst>
                    <a:ext uri="{9D8B030D-6E8A-4147-A177-3AD203B41FA5}">
                      <a16:colId xmlns:a16="http://schemas.microsoft.com/office/drawing/2014/main" val="1707539015"/>
                    </a:ext>
                  </a:extLst>
                </a:gridCol>
              </a:tblGrid>
              <a:tr h="314960">
                <a:tc gridSpan="8">
                  <a:txBody>
                    <a:bodyPr/>
                    <a:lstStyle/>
                    <a:p>
                      <a:pPr algn="ctr" fontAlgn="b"/>
                      <a:r>
                        <a:rPr lang="en-ZA" sz="1600" b="1" u="none" strike="noStrike" dirty="0" smtClean="0">
                          <a:solidFill>
                            <a:schemeClr val="bg1"/>
                          </a:solidFill>
                          <a:effectLst/>
                          <a:latin typeface="Arial" panose="020B0604020202020204" pitchFamily="34" charset="0"/>
                          <a:cs typeface="Arial" panose="020B0604020202020204" pitchFamily="34" charset="0"/>
                        </a:rPr>
                        <a:t>BREAK</a:t>
                      </a:r>
                      <a:r>
                        <a:rPr lang="en-ZA" sz="1600" b="1" u="none" strike="noStrike" baseline="0" dirty="0" smtClean="0">
                          <a:solidFill>
                            <a:schemeClr val="bg1"/>
                          </a:solidFill>
                          <a:effectLst/>
                          <a:latin typeface="Arial" panose="020B0604020202020204" pitchFamily="34" charset="0"/>
                          <a:cs typeface="Arial" panose="020B0604020202020204" pitchFamily="34" charset="0"/>
                        </a:rPr>
                        <a:t>DOWN OF </a:t>
                      </a:r>
                      <a:r>
                        <a:rPr lang="en-ZA" sz="1600" b="1" u="none" strike="noStrike" dirty="0" smtClean="0">
                          <a:solidFill>
                            <a:schemeClr val="bg1"/>
                          </a:solidFill>
                          <a:effectLst/>
                          <a:latin typeface="Arial" panose="020B0604020202020204" pitchFamily="34" charset="0"/>
                          <a:cs typeface="Arial" panose="020B0604020202020204" pitchFamily="34" charset="0"/>
                        </a:rPr>
                        <a:t>PERMANENT </a:t>
                      </a:r>
                      <a:r>
                        <a:rPr lang="en-ZA" sz="1600" b="1" u="none" strike="noStrike" dirty="0">
                          <a:solidFill>
                            <a:schemeClr val="bg1"/>
                          </a:solidFill>
                          <a:effectLst/>
                          <a:latin typeface="Arial" panose="020B0604020202020204" pitchFamily="34" charset="0"/>
                          <a:cs typeface="Arial" panose="020B0604020202020204" pitchFamily="34" charset="0"/>
                        </a:rPr>
                        <a:t>RESIDENCE  BACKLOG </a:t>
                      </a:r>
                      <a:endParaRPr lang="en-ZA" sz="16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solidFill>
                      <a:srgbClr val="0000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92027651"/>
                  </a:ext>
                </a:extLst>
              </a:tr>
              <a:tr h="254000">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2016</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2017</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2018</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2019</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2020</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2021</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2022</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tc>
                  <a:txBody>
                    <a:bodyPr/>
                    <a:lstStyle/>
                    <a:p>
                      <a:pPr algn="ctr" fontAlgn="b"/>
                      <a:r>
                        <a:rPr lang="en-ZA" sz="1400" b="1" u="none" strike="noStrike" dirty="0">
                          <a:solidFill>
                            <a:schemeClr val="tx1"/>
                          </a:solidFill>
                          <a:effectLst/>
                          <a:latin typeface="Arial" panose="020B0604020202020204" pitchFamily="34" charset="0"/>
                          <a:cs typeface="Arial" panose="020B0604020202020204" pitchFamily="34" charset="0"/>
                        </a:rPr>
                        <a:t>TOTAL</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1703408294"/>
                  </a:ext>
                </a:extLst>
              </a:tr>
              <a:tr h="264160">
                <a:tc gridSpan="8">
                  <a:txBody>
                    <a:bodyPr/>
                    <a:lstStyle/>
                    <a:p>
                      <a:pPr algn="ctr"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02591613"/>
                  </a:ext>
                </a:extLst>
              </a:tr>
              <a:tr h="264160">
                <a:tc>
                  <a:txBody>
                    <a:bodyPr/>
                    <a:lstStyle/>
                    <a:p>
                      <a:pPr algn="ctr" fontAlgn="b"/>
                      <a:r>
                        <a:rPr lang="en-ZA" sz="1400" b="1" u="none" strike="noStrike" dirty="0">
                          <a:effectLst/>
                          <a:latin typeface="Arial" panose="020B0604020202020204" pitchFamily="34" charset="0"/>
                          <a:cs typeface="Arial" panose="020B0604020202020204" pitchFamily="34" charset="0"/>
                        </a:rPr>
                        <a:t>3524</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1400" b="1" u="none" strike="noStrike" dirty="0">
                          <a:effectLst/>
                          <a:latin typeface="Arial" panose="020B0604020202020204" pitchFamily="34" charset="0"/>
                          <a:cs typeface="Arial" panose="020B0604020202020204" pitchFamily="34" charset="0"/>
                        </a:rPr>
                        <a:t>5187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1400" b="1" u="none" strike="noStrike" dirty="0" smtClean="0">
                          <a:effectLst/>
                          <a:latin typeface="Arial" panose="020B0604020202020204" pitchFamily="34" charset="0"/>
                          <a:cs typeface="Arial" panose="020B0604020202020204" pitchFamily="34" charset="0"/>
                        </a:rPr>
                        <a:t>7303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1400" b="1" u="none" strike="noStrike" dirty="0">
                          <a:effectLst/>
                          <a:latin typeface="Arial" panose="020B0604020202020204" pitchFamily="34" charset="0"/>
                          <a:cs typeface="Arial" panose="020B0604020202020204" pitchFamily="34" charset="0"/>
                        </a:rPr>
                        <a:t>10621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1400" b="1" u="none" strike="noStrike" dirty="0" smtClean="0">
                          <a:effectLst/>
                          <a:latin typeface="Arial" panose="020B0604020202020204" pitchFamily="34" charset="0"/>
                          <a:cs typeface="Arial" panose="020B0604020202020204" pitchFamily="34" charset="0"/>
                        </a:rPr>
                        <a:t>2968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1400" b="1" u="none" strike="noStrike" dirty="0">
                          <a:effectLst/>
                          <a:latin typeface="Arial" panose="020B0604020202020204" pitchFamily="34" charset="0"/>
                          <a:cs typeface="Arial" panose="020B0604020202020204" pitchFamily="34" charset="0"/>
                        </a:rPr>
                        <a:t>3</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1400" b="1" u="none" strike="noStrike" dirty="0">
                          <a:effectLst/>
                          <a:latin typeface="Arial" panose="020B0604020202020204" pitchFamily="34" charset="0"/>
                          <a:cs typeface="Arial" panose="020B0604020202020204" pitchFamily="34" charset="0"/>
                        </a:rPr>
                        <a:t>10759</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rgbClr val="FFFF00"/>
                    </a:solidFill>
                  </a:tcPr>
                </a:tc>
                <a:tc>
                  <a:txBody>
                    <a:bodyPr/>
                    <a:lstStyle/>
                    <a:p>
                      <a:pPr algn="ctr" fontAlgn="b"/>
                      <a:r>
                        <a:rPr lang="en-ZA" sz="1400" b="1" u="none" strike="noStrike" dirty="0" smtClean="0">
                          <a:solidFill>
                            <a:schemeClr val="bg1"/>
                          </a:solidFill>
                          <a:effectLst/>
                          <a:latin typeface="Arial" panose="020B0604020202020204" pitchFamily="34" charset="0"/>
                          <a:cs typeface="Arial" panose="020B0604020202020204" pitchFamily="34" charset="0"/>
                        </a:rPr>
                        <a:t>40 365</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b">
                    <a:solidFill>
                      <a:srgbClr val="FF0000"/>
                    </a:solidFill>
                  </a:tcPr>
                </a:tc>
                <a:extLst>
                  <a:ext uri="{0D108BD9-81ED-4DB2-BD59-A6C34878D82A}">
                    <a16:rowId xmlns:a16="http://schemas.microsoft.com/office/drawing/2014/main" val="1072170385"/>
                  </a:ext>
                </a:extLst>
              </a:tr>
            </a:tbl>
          </a:graphicData>
        </a:graphic>
      </p:graphicFrame>
    </p:spTree>
    <p:extLst>
      <p:ext uri="{BB962C8B-B14F-4D97-AF65-F5344CB8AC3E}">
        <p14:creationId xmlns:p14="http://schemas.microsoft.com/office/powerpoint/2010/main" val="2317038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364"/>
            <a:ext cx="8229600" cy="691761"/>
          </a:xfrm>
        </p:spPr>
        <p:txBody>
          <a:bodyPr/>
          <a:lstStyle/>
          <a:p>
            <a:r>
              <a:rPr lang="en-ZA" sz="2400" b="1" dirty="0" smtClean="0">
                <a:latin typeface="Arial" panose="020B0604020202020204" pitchFamily="34" charset="0"/>
                <a:cs typeface="Arial" panose="020B0604020202020204" pitchFamily="34" charset="0"/>
              </a:rPr>
              <a:t>5. PR APPLICATION WORKFLOW FUNNEL</a:t>
            </a:r>
            <a:endParaRPr lang="en-ZA" sz="2400" b="1" dirty="0">
              <a:latin typeface="Arial" panose="020B0604020202020204" pitchFamily="34" charset="0"/>
              <a:cs typeface="Arial" panose="020B0604020202020204" pitchFamily="34" charset="0"/>
            </a:endParaRPr>
          </a:p>
        </p:txBody>
      </p:sp>
      <p:sp>
        <p:nvSpPr>
          <p:cNvPr id="14" name="TextBox 13"/>
          <p:cNvSpPr txBox="1"/>
          <p:nvPr/>
        </p:nvSpPr>
        <p:spPr>
          <a:xfrm>
            <a:off x="5577863" y="1221646"/>
            <a:ext cx="3002303" cy="4878259"/>
          </a:xfrm>
          <a:prstGeom prst="rect">
            <a:avLst/>
          </a:prstGeom>
          <a:noFill/>
        </p:spPr>
        <p:txBody>
          <a:bodyPr wrap="square" rtlCol="0">
            <a:spAutoFit/>
          </a:bodyPr>
          <a:lstStyle/>
          <a:p>
            <a:pPr algn="ctr"/>
            <a:r>
              <a:rPr lang="en-US" sz="2400" b="1" dirty="0" smtClean="0"/>
              <a:t>Ready to be assigned</a:t>
            </a:r>
          </a:p>
          <a:p>
            <a:pPr algn="ctr"/>
            <a:endParaRPr lang="en-US" sz="2400" b="1" dirty="0" smtClean="0"/>
          </a:p>
          <a:p>
            <a:pPr algn="ctr"/>
            <a:r>
              <a:rPr lang="en-US" sz="2400" b="1" dirty="0" smtClean="0"/>
              <a:t>Adjudicator</a:t>
            </a:r>
          </a:p>
          <a:p>
            <a:pPr algn="ctr"/>
            <a:endParaRPr lang="en-US" sz="2400" b="1" dirty="0"/>
          </a:p>
          <a:p>
            <a:pPr algn="ctr"/>
            <a:endParaRPr lang="en-US" sz="700" b="1" dirty="0" smtClean="0"/>
          </a:p>
          <a:p>
            <a:pPr algn="ctr"/>
            <a:r>
              <a:rPr lang="en-US" sz="2400" b="1" dirty="0" smtClean="0"/>
              <a:t>ASD</a:t>
            </a:r>
          </a:p>
          <a:p>
            <a:pPr algn="ctr"/>
            <a:endParaRPr lang="en-US" sz="2400" b="1" dirty="0" smtClean="0"/>
          </a:p>
          <a:p>
            <a:pPr algn="ctr"/>
            <a:r>
              <a:rPr lang="en-US" sz="2400" b="1" dirty="0" smtClean="0"/>
              <a:t>DIR</a:t>
            </a:r>
          </a:p>
          <a:p>
            <a:pPr algn="ctr"/>
            <a:endParaRPr lang="en-US" b="1" dirty="0" smtClean="0"/>
          </a:p>
          <a:p>
            <a:pPr algn="ctr"/>
            <a:r>
              <a:rPr lang="en-US" sz="2400" b="1" dirty="0" smtClean="0"/>
              <a:t>CD</a:t>
            </a:r>
          </a:p>
          <a:p>
            <a:pPr algn="ctr"/>
            <a:endParaRPr lang="en-US" b="1" dirty="0" smtClean="0"/>
          </a:p>
          <a:p>
            <a:pPr algn="ctr"/>
            <a:r>
              <a:rPr lang="en-US" sz="2400" b="1" dirty="0" smtClean="0"/>
              <a:t>DDG</a:t>
            </a:r>
          </a:p>
          <a:p>
            <a:pPr algn="ctr"/>
            <a:endParaRPr lang="en-US" sz="2000" b="1" dirty="0"/>
          </a:p>
          <a:p>
            <a:pPr algn="ctr"/>
            <a:r>
              <a:rPr lang="en-US" sz="2400" b="1" dirty="0" smtClean="0"/>
              <a:t>DG</a:t>
            </a:r>
            <a:endParaRPr lang="en-ZA" sz="2400" b="1" dirty="0"/>
          </a:p>
        </p:txBody>
      </p:sp>
      <p:sp>
        <p:nvSpPr>
          <p:cNvPr id="7" name="Flowchart: Magnetic Disk 6"/>
          <p:cNvSpPr/>
          <p:nvPr/>
        </p:nvSpPr>
        <p:spPr>
          <a:xfrm>
            <a:off x="1959429" y="1156531"/>
            <a:ext cx="3779520" cy="809897"/>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12" name="Flowchart: Magnetic Disk 11"/>
          <p:cNvSpPr/>
          <p:nvPr/>
        </p:nvSpPr>
        <p:spPr>
          <a:xfrm>
            <a:off x="2322986" y="1889339"/>
            <a:ext cx="3113315" cy="712976"/>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 name="Flowchart: Magnetic Disk 12"/>
          <p:cNvSpPr/>
          <p:nvPr/>
        </p:nvSpPr>
        <p:spPr>
          <a:xfrm>
            <a:off x="2544504" y="2595629"/>
            <a:ext cx="2708411" cy="79945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Flowchart: Magnetic Disk 14"/>
          <p:cNvSpPr/>
          <p:nvPr/>
        </p:nvSpPr>
        <p:spPr>
          <a:xfrm>
            <a:off x="2799779" y="3369785"/>
            <a:ext cx="2159725" cy="799455"/>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6" name="Flowchart: Magnetic Disk 15"/>
          <p:cNvSpPr/>
          <p:nvPr/>
        </p:nvSpPr>
        <p:spPr>
          <a:xfrm>
            <a:off x="3122022" y="4169240"/>
            <a:ext cx="1645920" cy="62457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Flowchart: Magnetic Disk 16"/>
          <p:cNvSpPr/>
          <p:nvPr/>
        </p:nvSpPr>
        <p:spPr>
          <a:xfrm>
            <a:off x="3132919" y="4768825"/>
            <a:ext cx="1519645" cy="624579"/>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sp>
        <p:nvSpPr>
          <p:cNvPr id="11" name="TextBox 10"/>
          <p:cNvSpPr txBox="1"/>
          <p:nvPr/>
        </p:nvSpPr>
        <p:spPr>
          <a:xfrm>
            <a:off x="2571205" y="1417747"/>
            <a:ext cx="2747554" cy="369332"/>
          </a:xfrm>
          <a:prstGeom prst="rect">
            <a:avLst/>
          </a:prstGeom>
          <a:noFill/>
        </p:spPr>
        <p:txBody>
          <a:bodyPr wrap="square" rtlCol="0">
            <a:spAutoFit/>
          </a:bodyPr>
          <a:lstStyle/>
          <a:p>
            <a:pPr algn="ctr"/>
            <a:r>
              <a:rPr lang="en-ZA" b="1" dirty="0" smtClean="0">
                <a:solidFill>
                  <a:schemeClr val="bg1"/>
                </a:solidFill>
              </a:rPr>
              <a:t>7626</a:t>
            </a:r>
            <a:endParaRPr lang="en-ZA" b="1" dirty="0">
              <a:solidFill>
                <a:schemeClr val="bg1"/>
              </a:solidFill>
            </a:endParaRPr>
          </a:p>
        </p:txBody>
      </p:sp>
      <p:sp>
        <p:nvSpPr>
          <p:cNvPr id="18" name="Flowchart: Magnetic Disk 17"/>
          <p:cNvSpPr/>
          <p:nvPr/>
        </p:nvSpPr>
        <p:spPr>
          <a:xfrm>
            <a:off x="3058883" y="4169240"/>
            <a:ext cx="1645920" cy="624579"/>
          </a:xfrm>
          <a:prstGeom prst="flowChartMagneticDisk">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ZA"/>
          </a:p>
        </p:txBody>
      </p:sp>
      <p:sp>
        <p:nvSpPr>
          <p:cNvPr id="19" name="TextBox 18"/>
          <p:cNvSpPr txBox="1"/>
          <p:nvPr/>
        </p:nvSpPr>
        <p:spPr>
          <a:xfrm>
            <a:off x="2544504" y="2099423"/>
            <a:ext cx="2747554" cy="369332"/>
          </a:xfrm>
          <a:prstGeom prst="rect">
            <a:avLst/>
          </a:prstGeom>
          <a:noFill/>
        </p:spPr>
        <p:txBody>
          <a:bodyPr wrap="square" rtlCol="0">
            <a:spAutoFit/>
          </a:bodyPr>
          <a:lstStyle/>
          <a:p>
            <a:pPr algn="ctr"/>
            <a:r>
              <a:rPr lang="en-ZA" b="1" dirty="0" smtClean="0">
                <a:solidFill>
                  <a:schemeClr val="bg1"/>
                </a:solidFill>
              </a:rPr>
              <a:t>4221</a:t>
            </a:r>
            <a:endParaRPr lang="en-ZA" b="1" dirty="0">
              <a:solidFill>
                <a:schemeClr val="bg1"/>
              </a:solidFill>
            </a:endParaRPr>
          </a:p>
        </p:txBody>
      </p:sp>
      <p:sp>
        <p:nvSpPr>
          <p:cNvPr id="20" name="TextBox 19"/>
          <p:cNvSpPr txBox="1"/>
          <p:nvPr/>
        </p:nvSpPr>
        <p:spPr>
          <a:xfrm>
            <a:off x="2571205" y="2869912"/>
            <a:ext cx="2747554" cy="369332"/>
          </a:xfrm>
          <a:prstGeom prst="rect">
            <a:avLst/>
          </a:prstGeom>
          <a:noFill/>
        </p:spPr>
        <p:txBody>
          <a:bodyPr wrap="square" rtlCol="0">
            <a:spAutoFit/>
          </a:bodyPr>
          <a:lstStyle/>
          <a:p>
            <a:pPr algn="ctr"/>
            <a:r>
              <a:rPr lang="en-ZA" b="1" dirty="0" smtClean="0">
                <a:solidFill>
                  <a:schemeClr val="bg1"/>
                </a:solidFill>
              </a:rPr>
              <a:t>19 069</a:t>
            </a:r>
            <a:endParaRPr lang="en-ZA" b="1" dirty="0">
              <a:solidFill>
                <a:schemeClr val="bg1"/>
              </a:solidFill>
            </a:endParaRPr>
          </a:p>
        </p:txBody>
      </p:sp>
      <p:sp>
        <p:nvSpPr>
          <p:cNvPr id="21" name="TextBox 20"/>
          <p:cNvSpPr txBox="1"/>
          <p:nvPr/>
        </p:nvSpPr>
        <p:spPr>
          <a:xfrm>
            <a:off x="2571205" y="3660776"/>
            <a:ext cx="2747554" cy="369332"/>
          </a:xfrm>
          <a:prstGeom prst="rect">
            <a:avLst/>
          </a:prstGeom>
          <a:noFill/>
        </p:spPr>
        <p:txBody>
          <a:bodyPr wrap="square" rtlCol="0">
            <a:spAutoFit/>
          </a:bodyPr>
          <a:lstStyle/>
          <a:p>
            <a:pPr algn="ctr"/>
            <a:r>
              <a:rPr lang="en-ZA" b="1" dirty="0" smtClean="0">
                <a:solidFill>
                  <a:schemeClr val="bg1"/>
                </a:solidFill>
              </a:rPr>
              <a:t>9775</a:t>
            </a:r>
            <a:endParaRPr lang="en-ZA" b="1" dirty="0">
              <a:solidFill>
                <a:schemeClr val="bg1"/>
              </a:solidFill>
            </a:endParaRPr>
          </a:p>
        </p:txBody>
      </p:sp>
      <p:sp>
        <p:nvSpPr>
          <p:cNvPr id="22" name="Flowchart: Magnetic Disk 21"/>
          <p:cNvSpPr/>
          <p:nvPr/>
        </p:nvSpPr>
        <p:spPr>
          <a:xfrm>
            <a:off x="3132918" y="5393404"/>
            <a:ext cx="1519645" cy="624579"/>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23" name="TextBox 22"/>
          <p:cNvSpPr txBox="1"/>
          <p:nvPr/>
        </p:nvSpPr>
        <p:spPr>
          <a:xfrm>
            <a:off x="2518963" y="4375761"/>
            <a:ext cx="2747554" cy="369332"/>
          </a:xfrm>
          <a:prstGeom prst="rect">
            <a:avLst/>
          </a:prstGeom>
          <a:noFill/>
        </p:spPr>
        <p:txBody>
          <a:bodyPr wrap="square" rtlCol="0">
            <a:spAutoFit/>
          </a:bodyPr>
          <a:lstStyle/>
          <a:p>
            <a:pPr algn="ctr"/>
            <a:r>
              <a:rPr lang="en-ZA" dirty="0" smtClean="0">
                <a:ln w="0"/>
                <a:effectLst>
                  <a:outerShdw blurRad="38100" dist="19050" dir="2700000" algn="tl" rotWithShape="0">
                    <a:schemeClr val="dk1">
                      <a:alpha val="40000"/>
                    </a:schemeClr>
                  </a:outerShdw>
                </a:effectLst>
              </a:rPr>
              <a:t>5898</a:t>
            </a:r>
            <a:endParaRPr lang="en-ZA" dirty="0">
              <a:ln w="0"/>
              <a:effectLst>
                <a:outerShdw blurRad="38100" dist="19050" dir="2700000" algn="tl" rotWithShape="0">
                  <a:schemeClr val="dk1">
                    <a:alpha val="40000"/>
                  </a:schemeClr>
                </a:outerShdw>
              </a:effectLst>
            </a:endParaRPr>
          </a:p>
        </p:txBody>
      </p:sp>
      <p:sp>
        <p:nvSpPr>
          <p:cNvPr id="24" name="TextBox 23"/>
          <p:cNvSpPr txBox="1"/>
          <p:nvPr/>
        </p:nvSpPr>
        <p:spPr>
          <a:xfrm>
            <a:off x="2518963" y="5000340"/>
            <a:ext cx="2747554" cy="369332"/>
          </a:xfrm>
          <a:prstGeom prst="rect">
            <a:avLst/>
          </a:prstGeom>
          <a:noFill/>
        </p:spPr>
        <p:txBody>
          <a:bodyPr wrap="square" rtlCol="0">
            <a:spAutoFit/>
          </a:bodyPr>
          <a:lstStyle/>
          <a:p>
            <a:pPr algn="ctr"/>
            <a:r>
              <a:rPr lang="en-ZA" dirty="0" smtClean="0">
                <a:ln w="0"/>
                <a:effectLst>
                  <a:outerShdw blurRad="38100" dist="19050" dir="2700000" algn="tl" rotWithShape="0">
                    <a:schemeClr val="dk1">
                      <a:alpha val="40000"/>
                    </a:schemeClr>
                  </a:outerShdw>
                </a:effectLst>
              </a:rPr>
              <a:t>1359</a:t>
            </a:r>
            <a:endParaRPr lang="en-ZA" dirty="0">
              <a:ln w="0"/>
              <a:effectLst>
                <a:outerShdw blurRad="38100" dist="19050" dir="2700000" algn="tl" rotWithShape="0">
                  <a:schemeClr val="dk1">
                    <a:alpha val="40000"/>
                  </a:schemeClr>
                </a:outerShdw>
              </a:effectLst>
            </a:endParaRPr>
          </a:p>
        </p:txBody>
      </p:sp>
      <p:sp>
        <p:nvSpPr>
          <p:cNvPr id="25" name="TextBox 24"/>
          <p:cNvSpPr txBox="1"/>
          <p:nvPr/>
        </p:nvSpPr>
        <p:spPr>
          <a:xfrm>
            <a:off x="2514598" y="5571634"/>
            <a:ext cx="2747554" cy="369332"/>
          </a:xfrm>
          <a:prstGeom prst="rect">
            <a:avLst/>
          </a:prstGeom>
          <a:noFill/>
        </p:spPr>
        <p:txBody>
          <a:bodyPr wrap="square" rtlCol="0">
            <a:spAutoFit/>
          </a:bodyPr>
          <a:lstStyle/>
          <a:p>
            <a:pPr algn="ctr"/>
            <a:r>
              <a:rPr lang="en-ZA" b="1" dirty="0" smtClean="0">
                <a:solidFill>
                  <a:schemeClr val="bg1"/>
                </a:solidFill>
              </a:rPr>
              <a:t>1581</a:t>
            </a:r>
            <a:endParaRPr lang="en-ZA" b="1" dirty="0">
              <a:solidFill>
                <a:schemeClr val="bg1"/>
              </a:solidFill>
            </a:endParaRPr>
          </a:p>
        </p:txBody>
      </p:sp>
      <p:sp>
        <p:nvSpPr>
          <p:cNvPr id="26" name="TextBox 25"/>
          <p:cNvSpPr txBox="1"/>
          <p:nvPr/>
        </p:nvSpPr>
        <p:spPr>
          <a:xfrm>
            <a:off x="3943927" y="6114473"/>
            <a:ext cx="277095" cy="369332"/>
          </a:xfrm>
          <a:prstGeom prst="rect">
            <a:avLst/>
          </a:prstGeom>
          <a:noFill/>
        </p:spPr>
        <p:txBody>
          <a:bodyPr wrap="square" rtlCol="0">
            <a:spAutoFit/>
          </a:bodyPr>
          <a:lstStyle/>
          <a:p>
            <a:r>
              <a:rPr lang="en-US" dirty="0" smtClean="0"/>
              <a:t>6</a:t>
            </a:r>
            <a:endParaRPr lang="en-ZA" dirty="0"/>
          </a:p>
        </p:txBody>
      </p:sp>
    </p:spTree>
    <p:extLst>
      <p:ext uri="{BB962C8B-B14F-4D97-AF65-F5344CB8AC3E}">
        <p14:creationId xmlns:p14="http://schemas.microsoft.com/office/powerpoint/2010/main" val="3576124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9333"/>
            <a:ext cx="9144000" cy="461665"/>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    	6. PROJECTIONS FOR THE PR BACKLOG</a:t>
            </a:r>
            <a:endParaRPr lang="en-ZA" sz="2400" dirty="0">
              <a:latin typeface="Arial" panose="020B0604020202020204" pitchFamily="34" charset="0"/>
              <a:cs typeface="Arial" panose="020B0604020202020204" pitchFamily="34" charset="0"/>
            </a:endParaRPr>
          </a:p>
        </p:txBody>
      </p:sp>
      <p:sp>
        <p:nvSpPr>
          <p:cNvPr id="2" name="TextBox 1"/>
          <p:cNvSpPr txBox="1"/>
          <p:nvPr/>
        </p:nvSpPr>
        <p:spPr>
          <a:xfrm>
            <a:off x="412595" y="630998"/>
            <a:ext cx="8229600" cy="4708981"/>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smtClean="0"/>
              <a:t>There are </a:t>
            </a:r>
            <a:r>
              <a:rPr lang="en-ZA" sz="2000" dirty="0"/>
              <a:t>40 </a:t>
            </a:r>
            <a:r>
              <a:rPr lang="en-ZA" sz="2000" dirty="0" smtClean="0"/>
              <a:t>365 </a:t>
            </a:r>
            <a:r>
              <a:rPr lang="en-US" sz="2000" dirty="0" smtClean="0"/>
              <a:t>applications that are older than 8 months.</a:t>
            </a:r>
          </a:p>
          <a:p>
            <a:pPr marL="285750" indent="-285750" algn="just">
              <a:buFont typeface="Wingdings" panose="05000000000000000000" pitchFamily="2" charset="2"/>
              <a:buChar char="Ø"/>
            </a:pPr>
            <a:r>
              <a:rPr lang="en-US" sz="2000" dirty="0" smtClean="0"/>
              <a:t>There are 16 PRP Adjudicators in the Central Adjudication hub</a:t>
            </a:r>
          </a:p>
          <a:p>
            <a:pPr marL="285750" indent="-285750" algn="just">
              <a:buFont typeface="Wingdings" panose="05000000000000000000" pitchFamily="2" charset="2"/>
              <a:buChar char="Ø"/>
            </a:pPr>
            <a:r>
              <a:rPr lang="en-US" sz="2000" dirty="0" smtClean="0"/>
              <a:t>Currently, only 8 adjudicate PRP daily, with the other 8 working on </a:t>
            </a:r>
            <a:r>
              <a:rPr lang="en-US" sz="2000" dirty="0" err="1" smtClean="0"/>
              <a:t>eVisa</a:t>
            </a:r>
            <a:r>
              <a:rPr lang="en-US" sz="2000" dirty="0" err="1"/>
              <a:t>s</a:t>
            </a:r>
            <a:endParaRPr lang="en-US" sz="2000" dirty="0" smtClean="0"/>
          </a:p>
          <a:p>
            <a:pPr marL="285750" indent="-285750" algn="just">
              <a:buFont typeface="Wingdings" panose="05000000000000000000" pitchFamily="2" charset="2"/>
              <a:buChar char="Ø"/>
            </a:pPr>
            <a:r>
              <a:rPr lang="en-US" sz="2000" dirty="0" smtClean="0"/>
              <a:t>Each adjudicator has a norm of 7 applications per day x 5 working days = 35 per week per adjudicator. This equals to 280 per week</a:t>
            </a:r>
          </a:p>
          <a:p>
            <a:pPr marL="285750" indent="-285750" algn="just">
              <a:buFont typeface="Wingdings" panose="05000000000000000000" pitchFamily="2" charset="2"/>
              <a:buChar char="Ø"/>
            </a:pPr>
            <a:r>
              <a:rPr lang="en-US" sz="2000" dirty="0" smtClean="0"/>
              <a:t>18 additional adjudicators have been appointed as of 01 March 2023 and are currently on training until 31 March 2023.</a:t>
            </a:r>
          </a:p>
          <a:p>
            <a:pPr marL="285750" indent="-285750" algn="just">
              <a:buFont typeface="Wingdings" panose="05000000000000000000" pitchFamily="2" charset="2"/>
              <a:buChar char="Ø"/>
            </a:pPr>
            <a:r>
              <a:rPr lang="en-US" sz="2000" dirty="0" smtClean="0"/>
              <a:t>They will deployed to the </a:t>
            </a:r>
            <a:r>
              <a:rPr lang="en-US" sz="2000" dirty="0" err="1" smtClean="0"/>
              <a:t>eVisa</a:t>
            </a:r>
            <a:r>
              <a:rPr lang="en-US" sz="2000" dirty="0" smtClean="0"/>
              <a:t> hub on 03 April 2023 and to assist with new applications received. </a:t>
            </a:r>
          </a:p>
          <a:p>
            <a:pPr marL="285750" indent="-285750" algn="just">
              <a:buFont typeface="Wingdings" panose="05000000000000000000" pitchFamily="2" charset="2"/>
              <a:buChar char="Ø"/>
            </a:pPr>
            <a:r>
              <a:rPr lang="en-US" sz="2000" dirty="0" smtClean="0"/>
              <a:t>The 8 adjudicators who were seconded to </a:t>
            </a:r>
            <a:r>
              <a:rPr lang="en-US" sz="2000" dirty="0" err="1" smtClean="0"/>
              <a:t>eVisa</a:t>
            </a:r>
            <a:r>
              <a:rPr lang="en-US" sz="2000" dirty="0" smtClean="0"/>
              <a:t> adjudication will return to the PR Section.</a:t>
            </a:r>
          </a:p>
          <a:p>
            <a:pPr marL="285750" indent="-285750" algn="just">
              <a:buFont typeface="Wingdings" panose="05000000000000000000" pitchFamily="2" charset="2"/>
              <a:buChar char="Ø"/>
            </a:pPr>
            <a:r>
              <a:rPr lang="en-US" sz="2000" dirty="0"/>
              <a:t>If its 16 Adjudicators with 7 applications per day = </a:t>
            </a:r>
            <a:r>
              <a:rPr lang="en-US" sz="2000" dirty="0" smtClean="0"/>
              <a:t>112 will be processed = 560 per week</a:t>
            </a:r>
            <a:endParaRPr lang="en-US" sz="2000" dirty="0"/>
          </a:p>
          <a:p>
            <a:pPr marL="285750" indent="-285750" algn="just">
              <a:buFont typeface="Wingdings" panose="05000000000000000000" pitchFamily="2" charset="2"/>
              <a:buChar char="Ø"/>
            </a:pPr>
            <a:r>
              <a:rPr lang="en-US" sz="2000" dirty="0"/>
              <a:t>Realistically, the 16 adjudicators at a rate of 112 applications per day will take </a:t>
            </a:r>
            <a:r>
              <a:rPr lang="en-US" sz="2000" b="1" dirty="0" smtClean="0"/>
              <a:t>360 </a:t>
            </a:r>
            <a:r>
              <a:rPr lang="en-US" sz="2000" b="1" dirty="0"/>
              <a:t>working days </a:t>
            </a:r>
            <a:r>
              <a:rPr lang="en-US" sz="2000" dirty="0"/>
              <a:t>to clear the backlog of </a:t>
            </a:r>
            <a:r>
              <a:rPr lang="en-US" sz="2000" u="sng" dirty="0" smtClean="0"/>
              <a:t>40 365</a:t>
            </a:r>
            <a:r>
              <a:rPr lang="en-US" sz="2000" dirty="0" smtClean="0"/>
              <a:t>.</a:t>
            </a:r>
          </a:p>
        </p:txBody>
      </p:sp>
      <p:sp>
        <p:nvSpPr>
          <p:cNvPr id="4" name="TextBox 3"/>
          <p:cNvSpPr txBox="1"/>
          <p:nvPr/>
        </p:nvSpPr>
        <p:spPr>
          <a:xfrm>
            <a:off x="3997237" y="6114473"/>
            <a:ext cx="287379" cy="369332"/>
          </a:xfrm>
          <a:prstGeom prst="rect">
            <a:avLst/>
          </a:prstGeom>
          <a:noFill/>
        </p:spPr>
        <p:txBody>
          <a:bodyPr wrap="square" rtlCol="0">
            <a:spAutoFit/>
          </a:bodyPr>
          <a:lstStyle/>
          <a:p>
            <a:r>
              <a:rPr lang="en-US" dirty="0" smtClean="0"/>
              <a:t>7</a:t>
            </a:r>
            <a:endParaRPr lang="en-ZA" dirty="0"/>
          </a:p>
        </p:txBody>
      </p:sp>
    </p:spTree>
    <p:extLst>
      <p:ext uri="{BB962C8B-B14F-4D97-AF65-F5344CB8AC3E}">
        <p14:creationId xmlns:p14="http://schemas.microsoft.com/office/powerpoint/2010/main" val="3809675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9333"/>
            <a:ext cx="9144000" cy="830997"/>
          </a:xfrm>
          <a:prstGeom prst="rect">
            <a:avLst/>
          </a:prstGeom>
          <a:noFill/>
        </p:spPr>
        <p:txBody>
          <a:bodyPr wrap="square" rtlCol="0">
            <a:spAutoFit/>
          </a:bodyPr>
          <a:lstStyle/>
          <a:p>
            <a:pPr algn="ctr"/>
            <a:r>
              <a:rPr lang="en-ZA" sz="2400" b="1" dirty="0" smtClean="0">
                <a:latin typeface="Arial" panose="020B0604020202020204" pitchFamily="34" charset="0"/>
                <a:cs typeface="Arial" panose="020B0604020202020204" pitchFamily="34" charset="0"/>
              </a:rPr>
              <a:t>    	7. TEMPORARY RESIDENCE APPLICATIONS AS AT 2021 – OCTOBER 2022</a:t>
            </a:r>
            <a:endParaRPr lang="en-ZA"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9775744"/>
              </p:ext>
            </p:extLst>
          </p:nvPr>
        </p:nvGraphicFramePr>
        <p:xfrm>
          <a:off x="340266" y="1451535"/>
          <a:ext cx="8402289" cy="3889898"/>
        </p:xfrm>
        <a:graphic>
          <a:graphicData uri="http://schemas.openxmlformats.org/drawingml/2006/table">
            <a:tbl>
              <a:tblPr/>
              <a:tblGrid>
                <a:gridCol w="2898060">
                  <a:extLst>
                    <a:ext uri="{9D8B030D-6E8A-4147-A177-3AD203B41FA5}">
                      <a16:colId xmlns:a16="http://schemas.microsoft.com/office/drawing/2014/main" val="387777564"/>
                    </a:ext>
                  </a:extLst>
                </a:gridCol>
                <a:gridCol w="1834743">
                  <a:extLst>
                    <a:ext uri="{9D8B030D-6E8A-4147-A177-3AD203B41FA5}">
                      <a16:colId xmlns:a16="http://schemas.microsoft.com/office/drawing/2014/main" val="3253413708"/>
                    </a:ext>
                  </a:extLst>
                </a:gridCol>
                <a:gridCol w="1834743">
                  <a:extLst>
                    <a:ext uri="{9D8B030D-6E8A-4147-A177-3AD203B41FA5}">
                      <a16:colId xmlns:a16="http://schemas.microsoft.com/office/drawing/2014/main" val="503709255"/>
                    </a:ext>
                  </a:extLst>
                </a:gridCol>
                <a:gridCol w="1834743">
                  <a:extLst>
                    <a:ext uri="{9D8B030D-6E8A-4147-A177-3AD203B41FA5}">
                      <a16:colId xmlns:a16="http://schemas.microsoft.com/office/drawing/2014/main" val="747965300"/>
                    </a:ext>
                  </a:extLst>
                </a:gridCol>
              </a:tblGrid>
              <a:tr h="566490">
                <a:tc>
                  <a:txBody>
                    <a:bodyPr/>
                    <a:lstStyle/>
                    <a:p>
                      <a:pPr algn="l" fontAlgn="b"/>
                      <a:r>
                        <a:rPr lang="en-ZA" sz="2000" b="1" i="0" u="none" strike="noStrike" dirty="0">
                          <a:solidFill>
                            <a:schemeClr val="tx1"/>
                          </a:solidFill>
                          <a:effectLst/>
                          <a:latin typeface="Calibri" panose="020F0502020204030204" pitchFamily="34" charset="0"/>
                        </a:rPr>
                        <a:t>Inbox Stage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r" fontAlgn="b"/>
                      <a:r>
                        <a:rPr lang="en-ZA" sz="2000" b="1" i="0" u="none" strike="noStrike" dirty="0" smtClean="0">
                          <a:solidFill>
                            <a:schemeClr val="tx1"/>
                          </a:solidFill>
                          <a:effectLst/>
                          <a:latin typeface="Calibri" panose="020F0502020204030204" pitchFamily="34" charset="0"/>
                        </a:rPr>
                        <a:t>Backlog 2021/22</a:t>
                      </a:r>
                      <a:endParaRPr lang="en-ZA" sz="2000" b="1" i="0" u="none" strike="noStrike" dirty="0">
                        <a:solidFill>
                          <a:schemeClr val="tx1"/>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r" fontAlgn="b"/>
                      <a:r>
                        <a:rPr lang="en-ZA" sz="2000" b="1" i="0" u="none" strike="noStrike" dirty="0" smtClean="0">
                          <a:solidFill>
                            <a:schemeClr val="tx1"/>
                          </a:solidFill>
                          <a:effectLst/>
                          <a:latin typeface="Calibri" panose="020F0502020204030204" pitchFamily="34" charset="0"/>
                        </a:rPr>
                        <a:t>2023</a:t>
                      </a:r>
                      <a:endParaRPr lang="en-ZA" sz="2000" b="1" i="0" u="none" strike="noStrike" dirty="0">
                        <a:solidFill>
                          <a:schemeClr val="tx1"/>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l" fontAlgn="b"/>
                      <a:r>
                        <a:rPr lang="en-ZA" sz="2000" b="1" i="0" u="none" strike="noStrike">
                          <a:solidFill>
                            <a:schemeClr val="tx1"/>
                          </a:solidFill>
                          <a:effectLst/>
                          <a:latin typeface="Calibri" panose="020F0502020204030204" pitchFamily="34" charset="0"/>
                        </a:rPr>
                        <a:t>Grand 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3485867"/>
                  </a:ext>
                </a:extLst>
              </a:tr>
              <a:tr h="547607">
                <a:tc>
                  <a:txBody>
                    <a:bodyPr/>
                    <a:lstStyle/>
                    <a:p>
                      <a:pPr algn="l" fontAlgn="b"/>
                      <a:r>
                        <a:rPr lang="en-ZA" sz="2000" b="0" i="0" u="none" strike="noStrike" dirty="0">
                          <a:solidFill>
                            <a:schemeClr val="tx1"/>
                          </a:solidFill>
                          <a:effectLst/>
                          <a:latin typeface="Calibri" panose="020F0502020204030204" pitchFamily="34" charset="0"/>
                        </a:rPr>
                        <a:t>Ready to be assigned</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bg1"/>
                          </a:solidFill>
                          <a:effectLst/>
                          <a:latin typeface="Calibri" panose="020F0502020204030204" pitchFamily="34" charset="0"/>
                        </a:rPr>
                        <a:t>33649</a:t>
                      </a:r>
                      <a:endParaRPr lang="en-ZA" sz="2000" b="0"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chemeClr val="tx1"/>
                          </a:solidFill>
                          <a:effectLst/>
                          <a:latin typeface="Calibri" panose="020F0502020204030204" pitchFamily="34" charset="0"/>
                        </a:rPr>
                        <a:t>18 402</a:t>
                      </a:r>
                      <a:r>
                        <a:rPr lang="en-ZA" sz="2000" b="0" i="0" u="none" strike="noStrike" baseline="0" dirty="0" smtClean="0">
                          <a:solidFill>
                            <a:schemeClr val="tx1"/>
                          </a:solidFill>
                          <a:effectLst/>
                          <a:latin typeface="Calibri" panose="020F0502020204030204" pitchFamily="34" charset="0"/>
                        </a:rPr>
                        <a:t> </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tx1"/>
                          </a:solidFill>
                          <a:effectLst/>
                          <a:latin typeface="Calibri" panose="020F0502020204030204" pitchFamily="34" charset="0"/>
                        </a:rPr>
                        <a:t>52 051</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629045"/>
                  </a:ext>
                </a:extLst>
              </a:tr>
              <a:tr h="547607">
                <a:tc>
                  <a:txBody>
                    <a:bodyPr/>
                    <a:lstStyle/>
                    <a:p>
                      <a:pPr algn="l" fontAlgn="b"/>
                      <a:r>
                        <a:rPr lang="en-ZA" sz="2000" b="0" i="0" u="none" strike="noStrike" dirty="0">
                          <a:solidFill>
                            <a:schemeClr val="tx1"/>
                          </a:solidFill>
                          <a:effectLst/>
                          <a:latin typeface="Calibri" panose="020F0502020204030204" pitchFamily="34" charset="0"/>
                        </a:rPr>
                        <a:t>Adjudicator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bg1"/>
                          </a:solidFill>
                          <a:effectLst/>
                          <a:latin typeface="Calibri" panose="020F0502020204030204" pitchFamily="34" charset="0"/>
                        </a:rPr>
                        <a:t>19 082</a:t>
                      </a:r>
                      <a:endParaRPr lang="en-ZA" sz="2000" b="0"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chemeClr val="tx1"/>
                          </a:solidFill>
                          <a:effectLst/>
                          <a:latin typeface="Calibri" panose="020F0502020204030204" pitchFamily="34" charset="0"/>
                        </a:rPr>
                        <a:t>1692</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tx1"/>
                          </a:solidFill>
                          <a:effectLst/>
                          <a:latin typeface="Calibri" panose="020F0502020204030204" pitchFamily="34" charset="0"/>
                        </a:rPr>
                        <a:t>20 774</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318783"/>
                  </a:ext>
                </a:extLst>
              </a:tr>
              <a:tr h="547607">
                <a:tc>
                  <a:txBody>
                    <a:bodyPr/>
                    <a:lstStyle/>
                    <a:p>
                      <a:pPr algn="l" fontAlgn="b"/>
                      <a:r>
                        <a:rPr lang="en-ZA" sz="2000" b="0" i="0" u="none" strike="noStrike">
                          <a:solidFill>
                            <a:schemeClr val="tx1"/>
                          </a:solidFill>
                          <a:effectLst/>
                          <a:latin typeface="Calibri" panose="020F0502020204030204" pitchFamily="34" charset="0"/>
                        </a:rPr>
                        <a:t>1st Quality Assurance  (D)</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bg1"/>
                          </a:solidFill>
                          <a:effectLst/>
                          <a:latin typeface="Calibri" panose="020F0502020204030204" pitchFamily="34" charset="0"/>
                        </a:rPr>
                        <a:t>1000</a:t>
                      </a:r>
                      <a:endParaRPr lang="en-ZA" sz="2000" b="0"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chemeClr val="tx1"/>
                          </a:solidFill>
                          <a:effectLst/>
                          <a:latin typeface="Calibri" panose="020F0502020204030204" pitchFamily="34" charset="0"/>
                        </a:rPr>
                        <a:t>274</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tx1"/>
                          </a:solidFill>
                          <a:effectLst/>
                          <a:latin typeface="Calibri" panose="020F0502020204030204" pitchFamily="34" charset="0"/>
                        </a:rPr>
                        <a:t>1274</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30077"/>
                  </a:ext>
                </a:extLst>
              </a:tr>
              <a:tr h="547607">
                <a:tc>
                  <a:txBody>
                    <a:bodyPr/>
                    <a:lstStyle/>
                    <a:p>
                      <a:pPr algn="l" fontAlgn="b"/>
                      <a:r>
                        <a:rPr lang="en-ZA" sz="2000" b="0" i="0" u="none" strike="noStrike">
                          <a:solidFill>
                            <a:schemeClr val="tx1"/>
                          </a:solidFill>
                          <a:effectLst/>
                          <a:latin typeface="Calibri" panose="020F0502020204030204" pitchFamily="34" charset="0"/>
                        </a:rPr>
                        <a:t>2nd Quality Assurance (CD)</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bg1"/>
                          </a:solidFill>
                          <a:effectLst/>
                          <a:latin typeface="Calibri" panose="020F0502020204030204" pitchFamily="34" charset="0"/>
                        </a:rPr>
                        <a:t>68</a:t>
                      </a:r>
                      <a:endParaRPr lang="en-ZA" sz="2000" b="0"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chemeClr val="tx1"/>
                          </a:solidFill>
                          <a:effectLst/>
                          <a:latin typeface="Calibri" panose="020F0502020204030204" pitchFamily="34" charset="0"/>
                        </a:rPr>
                        <a:t>21</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tx1"/>
                          </a:solidFill>
                          <a:effectLst/>
                          <a:latin typeface="Calibri" panose="020F0502020204030204" pitchFamily="34" charset="0"/>
                        </a:rPr>
                        <a:t>89</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038691"/>
                  </a:ext>
                </a:extLst>
              </a:tr>
              <a:tr h="566490">
                <a:tc>
                  <a:txBody>
                    <a:bodyPr/>
                    <a:lstStyle/>
                    <a:p>
                      <a:pPr algn="l" fontAlgn="b"/>
                      <a:r>
                        <a:rPr lang="en-ZA" sz="2000" b="0" i="0" u="none" strike="noStrike">
                          <a:solidFill>
                            <a:schemeClr val="tx1"/>
                          </a:solidFill>
                          <a:effectLst/>
                          <a:latin typeface="Calibri" panose="020F0502020204030204" pitchFamily="34" charset="0"/>
                        </a:rPr>
                        <a:t>3rd Quality Assurance (DG)</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bg1"/>
                          </a:solidFill>
                          <a:effectLst/>
                          <a:latin typeface="Calibri" panose="020F0502020204030204" pitchFamily="34" charset="0"/>
                        </a:rPr>
                        <a:t>1373</a:t>
                      </a:r>
                      <a:endParaRPr lang="en-ZA" sz="2000" b="0" i="0" u="none" strike="noStrike" dirty="0">
                        <a:solidFill>
                          <a:schemeClr val="bg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0" i="0" u="none" strike="noStrike" dirty="0" smtClean="0">
                          <a:solidFill>
                            <a:schemeClr val="tx1"/>
                          </a:solidFill>
                          <a:effectLst/>
                          <a:latin typeface="Calibri" panose="020F0502020204030204" pitchFamily="34" charset="0"/>
                        </a:rPr>
                        <a:t>253</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2000" b="0" i="0" u="none" strike="noStrike" dirty="0" smtClean="0">
                          <a:solidFill>
                            <a:schemeClr val="tx1"/>
                          </a:solidFill>
                          <a:effectLst/>
                          <a:latin typeface="Calibri" panose="020F0502020204030204" pitchFamily="34" charset="0"/>
                        </a:rPr>
                        <a:t>1626</a:t>
                      </a:r>
                      <a:endParaRPr lang="en-ZA" sz="20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483966"/>
                  </a:ext>
                </a:extLst>
              </a:tr>
              <a:tr h="566490">
                <a:tc>
                  <a:txBody>
                    <a:bodyPr/>
                    <a:lstStyle/>
                    <a:p>
                      <a:pPr algn="l" fontAlgn="b"/>
                      <a:r>
                        <a:rPr lang="en-ZA" sz="2000" b="1" i="0" u="none" strike="noStrike" dirty="0">
                          <a:solidFill>
                            <a:schemeClr val="tx1"/>
                          </a:solidFill>
                          <a:effectLst/>
                          <a:latin typeface="Calibri" panose="020F0502020204030204" pitchFamily="34" charset="0"/>
                        </a:rPr>
                        <a:t>Total Applications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r" fontAlgn="b"/>
                      <a:r>
                        <a:rPr lang="en-ZA" sz="2000" b="1" i="0" u="none" strike="noStrike" dirty="0" smtClean="0">
                          <a:solidFill>
                            <a:schemeClr val="bg1"/>
                          </a:solidFill>
                          <a:effectLst/>
                          <a:latin typeface="Calibri" panose="020F0502020204030204" pitchFamily="34" charset="0"/>
                        </a:rPr>
                        <a:t>55 172</a:t>
                      </a:r>
                      <a:endParaRPr lang="en-ZA" sz="2000" b="1" i="0" u="none" strike="noStrike" dirty="0">
                        <a:solidFill>
                          <a:schemeClr val="bg1"/>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b"/>
                      <a:r>
                        <a:rPr lang="en-ZA" sz="2000" b="1" i="0" u="none" strike="noStrike" dirty="0" smtClean="0">
                          <a:solidFill>
                            <a:schemeClr val="tx1"/>
                          </a:solidFill>
                          <a:effectLst/>
                          <a:latin typeface="Calibri" panose="020F0502020204030204" pitchFamily="34" charset="0"/>
                        </a:rPr>
                        <a:t>20 642</a:t>
                      </a:r>
                      <a:endParaRPr lang="en-ZA" sz="2000" b="1" i="0" u="none" strike="noStrike" dirty="0">
                        <a:solidFill>
                          <a:schemeClr val="tx1"/>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r" fontAlgn="b"/>
                      <a:r>
                        <a:rPr lang="en-ZA" sz="2000" b="1" i="0" u="none" strike="noStrike" dirty="0" smtClean="0">
                          <a:solidFill>
                            <a:schemeClr val="tx1"/>
                          </a:solidFill>
                          <a:effectLst/>
                          <a:latin typeface="Calibri" panose="020F0502020204030204" pitchFamily="34" charset="0"/>
                        </a:rPr>
                        <a:t>75 814</a:t>
                      </a:r>
                      <a:endParaRPr lang="en-ZA" sz="2000" b="1" i="0" u="none" strike="noStrike" dirty="0">
                        <a:solidFill>
                          <a:schemeClr val="tx1"/>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987275360"/>
                  </a:ext>
                </a:extLst>
              </a:tr>
            </a:tbl>
          </a:graphicData>
        </a:graphic>
      </p:graphicFrame>
      <p:sp>
        <p:nvSpPr>
          <p:cNvPr id="4" name="TextBox 3"/>
          <p:cNvSpPr txBox="1"/>
          <p:nvPr/>
        </p:nvSpPr>
        <p:spPr>
          <a:xfrm>
            <a:off x="4008582" y="6114473"/>
            <a:ext cx="212440" cy="369332"/>
          </a:xfrm>
          <a:prstGeom prst="rect">
            <a:avLst/>
          </a:prstGeom>
          <a:noFill/>
        </p:spPr>
        <p:txBody>
          <a:bodyPr wrap="square" rtlCol="0">
            <a:spAutoFit/>
          </a:bodyPr>
          <a:lstStyle/>
          <a:p>
            <a:r>
              <a:rPr lang="en-US" dirty="0" smtClean="0"/>
              <a:t>8</a:t>
            </a:r>
            <a:endParaRPr lang="en-ZA" dirty="0"/>
          </a:p>
        </p:txBody>
      </p:sp>
    </p:spTree>
    <p:extLst>
      <p:ext uri="{BB962C8B-B14F-4D97-AF65-F5344CB8AC3E}">
        <p14:creationId xmlns:p14="http://schemas.microsoft.com/office/powerpoint/2010/main" val="17682455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2_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4517</TotalTime>
  <Words>1680</Words>
  <Application>Microsoft Office PowerPoint</Application>
  <PresentationFormat>On-screen Show (4:3)</PresentationFormat>
  <Paragraphs>314</Paragraphs>
  <Slides>19</Slides>
  <Notes>3</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19</vt:i4>
      </vt:variant>
    </vt:vector>
  </HeadingPairs>
  <TitlesOfParts>
    <vt:vector size="33" baseType="lpstr">
      <vt:lpstr>ＭＳ Ｐゴシック</vt:lpstr>
      <vt:lpstr>Arial</vt:lpstr>
      <vt:lpstr>Calibri</vt:lpstr>
      <vt:lpstr>Wingdings</vt:lpstr>
      <vt:lpstr>Office Theme</vt:lpstr>
      <vt:lpstr>2_Office Theme</vt:lpstr>
      <vt:lpstr>3_Office Theme</vt:lpstr>
      <vt:lpstr>1_Custom Design</vt:lpstr>
      <vt:lpstr>8_Office Theme</vt:lpstr>
      <vt:lpstr>Custom Design</vt:lpstr>
      <vt:lpstr>7_Office Theme</vt:lpstr>
      <vt:lpstr>2_Blank</vt:lpstr>
      <vt:lpstr>2_Custom Design</vt:lpstr>
      <vt:lpstr>TCLayout.ActiveDocument</vt:lpstr>
      <vt:lpstr>PowerPoint Presentation</vt:lpstr>
      <vt:lpstr>PowerPoint Presentation</vt:lpstr>
      <vt:lpstr>PowerPoint Presentation</vt:lpstr>
      <vt:lpstr>PowerPoint Presentation</vt:lpstr>
      <vt:lpstr>PowerPoint Presentation</vt:lpstr>
      <vt:lpstr>PowerPoint Presentation</vt:lpstr>
      <vt:lpstr>5. PR APPLICATION WORKFLOW FUNNEL</vt:lpstr>
      <vt:lpstr>PowerPoint Presentation</vt:lpstr>
      <vt:lpstr>PowerPoint Presentation</vt:lpstr>
      <vt:lpstr>8. TR APPLICATION WORKFLOW FUNNEL</vt:lpstr>
      <vt:lpstr>PowerPoint Presentation</vt:lpstr>
      <vt:lpstr>10. CURRENT INTERVENTIONS</vt:lpstr>
      <vt:lpstr>11. ADDITIONAL INTERVENTIONS FROM 03 APRIL 2023 FOR PR</vt:lpstr>
      <vt:lpstr>12. ADDITIONAL INTERVENTIONS FROM 03 APRIL 2023 FOR TR</vt:lpstr>
      <vt:lpstr>13. AMENDMENT OF THE DELEGATION AND STANDARD OPERATING PROCEDURES</vt:lpstr>
      <vt:lpstr>14. IMPLEMENTATION PLAN</vt:lpstr>
      <vt:lpstr>15. CONCLUSION</vt:lpstr>
      <vt:lpstr>16. RECOMMENDATION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Phindiwe Mbhele</dc:creator>
  <cp:keywords>E-Visa Adjudication Hub</cp:keywords>
  <cp:lastModifiedBy>Jaynarayan, Nihchal </cp:lastModifiedBy>
  <cp:revision>1006</cp:revision>
  <cp:lastPrinted>2023-03-08T09:13:10Z</cp:lastPrinted>
  <dcterms:created xsi:type="dcterms:W3CDTF">2017-04-09T15:34:02Z</dcterms:created>
  <dcterms:modified xsi:type="dcterms:W3CDTF">2023-03-09T17:53:20Z</dcterms:modified>
</cp:coreProperties>
</file>