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Lst>
  <p:notesMasterIdLst>
    <p:notesMasterId r:id="rId32"/>
  </p:notesMasterIdLst>
  <p:sldIdLst>
    <p:sldId id="658" r:id="rId11"/>
    <p:sldId id="481" r:id="rId12"/>
    <p:sldId id="573" r:id="rId13"/>
    <p:sldId id="643" r:id="rId14"/>
    <p:sldId id="627" r:id="rId15"/>
    <p:sldId id="645" r:id="rId16"/>
    <p:sldId id="625" r:id="rId17"/>
    <p:sldId id="626" r:id="rId18"/>
    <p:sldId id="659" r:id="rId19"/>
    <p:sldId id="609" r:id="rId20"/>
    <p:sldId id="629" r:id="rId21"/>
    <p:sldId id="648" r:id="rId22"/>
    <p:sldId id="650" r:id="rId23"/>
    <p:sldId id="631" r:id="rId24"/>
    <p:sldId id="657" r:id="rId25"/>
    <p:sldId id="651" r:id="rId26"/>
    <p:sldId id="652" r:id="rId27"/>
    <p:sldId id="653" r:id="rId28"/>
    <p:sldId id="654" r:id="rId29"/>
    <p:sldId id="623" r:id="rId30"/>
    <p:sldId id="610"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FF5050"/>
    <a:srgbClr val="0000FF"/>
    <a:srgbClr val="FF7C80"/>
    <a:srgbClr val="FF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5332" autoAdjust="0"/>
  </p:normalViewPr>
  <p:slideViewPr>
    <p:cSldViewPr>
      <p:cViewPr varScale="1">
        <p:scale>
          <a:sx n="79" d="100"/>
          <a:sy n="79" d="100"/>
        </p:scale>
        <p:origin x="938"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5712" cy="496729"/>
          </a:xfrm>
          <a:prstGeom prst="rect">
            <a:avLst/>
          </a:prstGeom>
        </p:spPr>
        <p:txBody>
          <a:bodyPr vert="horz" lIns="91102" tIns="45550" rIns="91102" bIns="45550" rtlCol="0"/>
          <a:lstStyle>
            <a:lvl1pPr algn="l">
              <a:defRPr sz="1200"/>
            </a:lvl1pPr>
          </a:lstStyle>
          <a:p>
            <a:endParaRPr lang="en-US"/>
          </a:p>
        </p:txBody>
      </p:sp>
      <p:sp>
        <p:nvSpPr>
          <p:cNvPr id="3" name="Date Placeholder 2"/>
          <p:cNvSpPr>
            <a:spLocks noGrp="1"/>
          </p:cNvSpPr>
          <p:nvPr>
            <p:ph type="dt" idx="1"/>
          </p:nvPr>
        </p:nvSpPr>
        <p:spPr>
          <a:xfrm>
            <a:off x="3850375" y="4"/>
            <a:ext cx="2945712" cy="496729"/>
          </a:xfrm>
          <a:prstGeom prst="rect">
            <a:avLst/>
          </a:prstGeom>
        </p:spPr>
        <p:txBody>
          <a:bodyPr vert="horz" lIns="91102" tIns="45550" rIns="91102" bIns="45550" rtlCol="0"/>
          <a:lstStyle>
            <a:lvl1pPr algn="r">
              <a:defRPr sz="1200"/>
            </a:lvl1pPr>
          </a:lstStyle>
          <a:p>
            <a:fld id="{B7C20178-7C14-409E-930E-5D0ABD82EC04}" type="datetimeFigureOut">
              <a:rPr lang="en-US" smtClean="0"/>
              <a:t>3/9/2023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102" tIns="45550" rIns="91102" bIns="45550" rtlCol="0" anchor="ctr"/>
          <a:lstStyle/>
          <a:p>
            <a:endParaRPr lang="en-US"/>
          </a:p>
        </p:txBody>
      </p:sp>
      <p:sp>
        <p:nvSpPr>
          <p:cNvPr id="5" name="Notes Placeholder 4"/>
          <p:cNvSpPr>
            <a:spLocks noGrp="1"/>
          </p:cNvSpPr>
          <p:nvPr>
            <p:ph type="body" sz="quarter" idx="3"/>
          </p:nvPr>
        </p:nvSpPr>
        <p:spPr>
          <a:xfrm>
            <a:off x="679293" y="4714956"/>
            <a:ext cx="5439092" cy="4467383"/>
          </a:xfrm>
          <a:prstGeom prst="rect">
            <a:avLst/>
          </a:prstGeom>
        </p:spPr>
        <p:txBody>
          <a:bodyPr vert="horz" lIns="91102" tIns="45550" rIns="91102" bIns="455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329"/>
            <a:ext cx="2945712" cy="496728"/>
          </a:xfrm>
          <a:prstGeom prst="rect">
            <a:avLst/>
          </a:prstGeom>
        </p:spPr>
        <p:txBody>
          <a:bodyPr vert="horz" lIns="91102" tIns="45550" rIns="91102" bIns="45550" rtlCol="0" anchor="b"/>
          <a:lstStyle>
            <a:lvl1pPr algn="l">
              <a:defRPr sz="1200"/>
            </a:lvl1pPr>
          </a:lstStyle>
          <a:p>
            <a:endParaRPr lang="en-US"/>
          </a:p>
        </p:txBody>
      </p:sp>
      <p:sp>
        <p:nvSpPr>
          <p:cNvPr id="7" name="Slide Number Placeholder 6"/>
          <p:cNvSpPr>
            <a:spLocks noGrp="1"/>
          </p:cNvSpPr>
          <p:nvPr>
            <p:ph type="sldNum" sz="quarter" idx="5"/>
          </p:nvPr>
        </p:nvSpPr>
        <p:spPr>
          <a:xfrm>
            <a:off x="3850375" y="9428329"/>
            <a:ext cx="2945712" cy="496728"/>
          </a:xfrm>
          <a:prstGeom prst="rect">
            <a:avLst/>
          </a:prstGeom>
        </p:spPr>
        <p:txBody>
          <a:bodyPr vert="horz" lIns="91102" tIns="45550" rIns="91102" bIns="45550" rtlCol="0" anchor="b"/>
          <a:lstStyle>
            <a:lvl1pPr algn="r">
              <a:defRPr sz="1200"/>
            </a:lvl1pPr>
          </a:lstStyle>
          <a:p>
            <a:fld id="{04EA96F5-0270-4465-A640-F3BD10733B6C}" type="slidenum">
              <a:rPr lang="en-US" smtClean="0"/>
              <a:t>‹#›</a:t>
            </a:fld>
            <a:endParaRPr lang="en-US"/>
          </a:p>
        </p:txBody>
      </p:sp>
    </p:spTree>
    <p:extLst>
      <p:ext uri="{BB962C8B-B14F-4D97-AF65-F5344CB8AC3E}">
        <p14:creationId xmlns:p14="http://schemas.microsoft.com/office/powerpoint/2010/main" val="39023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60D48-C21A-4AB8-B15D-01A5513D1367}"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3359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4EA96F5-0270-4465-A640-F3BD10733B6C}" type="slidenum">
              <a:rPr lang="en-US" smtClean="0"/>
              <a:t>16</a:t>
            </a:fld>
            <a:endParaRPr lang="en-US"/>
          </a:p>
        </p:txBody>
      </p:sp>
    </p:spTree>
    <p:extLst>
      <p:ext uri="{BB962C8B-B14F-4D97-AF65-F5344CB8AC3E}">
        <p14:creationId xmlns:p14="http://schemas.microsoft.com/office/powerpoint/2010/main" val="229346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4EA96F5-0270-4465-A640-F3BD10733B6C}" type="slidenum">
              <a:rPr lang="en-US" smtClean="0"/>
              <a:t>17</a:t>
            </a:fld>
            <a:endParaRPr lang="en-US"/>
          </a:p>
        </p:txBody>
      </p:sp>
    </p:spTree>
    <p:extLst>
      <p:ext uri="{BB962C8B-B14F-4D97-AF65-F5344CB8AC3E}">
        <p14:creationId xmlns:p14="http://schemas.microsoft.com/office/powerpoint/2010/main" val="2797058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4EA96F5-0270-4465-A640-F3BD10733B6C}" type="slidenum">
              <a:rPr lang="en-US" smtClean="0"/>
              <a:t>18</a:t>
            </a:fld>
            <a:endParaRPr lang="en-US"/>
          </a:p>
        </p:txBody>
      </p:sp>
    </p:spTree>
    <p:extLst>
      <p:ext uri="{BB962C8B-B14F-4D97-AF65-F5344CB8AC3E}">
        <p14:creationId xmlns:p14="http://schemas.microsoft.com/office/powerpoint/2010/main" val="731120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4EA96F5-0270-4465-A640-F3BD10733B6C}" type="slidenum">
              <a:rPr lang="en-US" smtClean="0"/>
              <a:t>19</a:t>
            </a:fld>
            <a:endParaRPr lang="en-US"/>
          </a:p>
        </p:txBody>
      </p:sp>
    </p:spTree>
    <p:extLst>
      <p:ext uri="{BB962C8B-B14F-4D97-AF65-F5344CB8AC3E}">
        <p14:creationId xmlns:p14="http://schemas.microsoft.com/office/powerpoint/2010/main" val="3631020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4EA96F5-0270-4465-A640-F3BD10733B6C}" type="slidenum">
              <a:rPr lang="en-US" smtClean="0"/>
              <a:t>20</a:t>
            </a:fld>
            <a:endParaRPr lang="en-US"/>
          </a:p>
        </p:txBody>
      </p:sp>
    </p:spTree>
    <p:extLst>
      <p:ext uri="{BB962C8B-B14F-4D97-AF65-F5344CB8AC3E}">
        <p14:creationId xmlns:p14="http://schemas.microsoft.com/office/powerpoint/2010/main" val="3200391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ChangeArrowheads="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313">
              <a:defRPr sz="1400">
                <a:solidFill>
                  <a:schemeClr val="tx1"/>
                </a:solidFill>
                <a:latin typeface="Arial" panose="020B0604020202020204" pitchFamily="34" charset="0"/>
                <a:ea typeface="MS PGothic" panose="020B0600070205080204" pitchFamily="34" charset="-128"/>
              </a:defRPr>
            </a:lvl1pPr>
            <a:lvl2pPr marL="742950" indent="-285750" defTabSz="976313">
              <a:defRPr sz="1400">
                <a:solidFill>
                  <a:schemeClr val="tx1"/>
                </a:solidFill>
                <a:latin typeface="Arial" panose="020B0604020202020204" pitchFamily="34" charset="0"/>
                <a:ea typeface="MS PGothic" panose="020B0600070205080204" pitchFamily="34" charset="-128"/>
              </a:defRPr>
            </a:lvl2pPr>
            <a:lvl3pPr marL="1143000" indent="-228600" defTabSz="976313">
              <a:defRPr sz="1400">
                <a:solidFill>
                  <a:schemeClr val="tx1"/>
                </a:solidFill>
                <a:latin typeface="Arial" panose="020B0604020202020204" pitchFamily="34" charset="0"/>
                <a:ea typeface="MS PGothic" panose="020B0600070205080204" pitchFamily="34" charset="-128"/>
              </a:defRPr>
            </a:lvl3pPr>
            <a:lvl4pPr marL="1600200" indent="-228600" defTabSz="976313">
              <a:defRPr sz="1400">
                <a:solidFill>
                  <a:schemeClr val="tx1"/>
                </a:solidFill>
                <a:latin typeface="Arial" panose="020B0604020202020204" pitchFamily="34" charset="0"/>
                <a:ea typeface="MS PGothic" panose="020B0600070205080204" pitchFamily="34" charset="-128"/>
              </a:defRPr>
            </a:lvl4pPr>
            <a:lvl5pPr marL="2057400" indent="-228600" defTabSz="976313">
              <a:defRPr sz="1400">
                <a:solidFill>
                  <a:schemeClr val="tx1"/>
                </a:solidFill>
                <a:latin typeface="Arial" panose="020B0604020202020204" pitchFamily="34" charset="0"/>
                <a:ea typeface="MS PGothic" panose="020B0600070205080204" pitchFamily="34" charset="-128"/>
              </a:defRPr>
            </a:lvl5pPr>
            <a:lvl6pPr marL="2514600" indent="-228600" defTabSz="9763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763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763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763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49DEBA5C-0B63-4914-A466-735B33CF10D9}" type="slidenum">
              <a:rPr lang="en-US" altLang="en-US" sz="1300" smtClean="0"/>
              <a:pPr/>
              <a:t>21</a:t>
            </a:fld>
            <a:endParaRPr lang="en-US" altLang="en-US" sz="1300" smtClean="0"/>
          </a:p>
        </p:txBody>
      </p:sp>
    </p:spTree>
    <p:extLst>
      <p:ext uri="{BB962C8B-B14F-4D97-AF65-F5344CB8AC3E}">
        <p14:creationId xmlns:p14="http://schemas.microsoft.com/office/powerpoint/2010/main" val="366297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457200" fontAlgn="auto">
              <a:spcBef>
                <a:spcPts val="0"/>
              </a:spcBef>
              <a:spcAft>
                <a:spcPts val="0"/>
              </a:spcAft>
              <a:defRPr/>
            </a:pPr>
            <a:fld id="{92C795E6-35C7-4231-BE73-30958282C2F4}" type="slidenum">
              <a:rPr lang="en-ZA" sz="1200" smtClean="0">
                <a:solidFill>
                  <a:prstClr val="black"/>
                </a:solidFill>
                <a:latin typeface="Calibri"/>
                <a:cs typeface="+mn-cs"/>
              </a:rPr>
              <a:pPr defTabSz="457200" fontAlgn="auto">
                <a:spcBef>
                  <a:spcPts val="0"/>
                </a:spcBef>
                <a:spcAft>
                  <a:spcPts val="0"/>
                </a:spcAft>
                <a:defRPr/>
              </a:pPr>
              <a:t>6</a:t>
            </a:fld>
            <a:endParaRPr lang="en-ZA" sz="1200">
              <a:solidFill>
                <a:prstClr val="black"/>
              </a:solidFill>
              <a:latin typeface="Calibri"/>
              <a:cs typeface="+mn-cs"/>
            </a:endParaRPr>
          </a:p>
        </p:txBody>
      </p:sp>
    </p:spTree>
    <p:extLst>
      <p:ext uri="{BB962C8B-B14F-4D97-AF65-F5344CB8AC3E}">
        <p14:creationId xmlns:p14="http://schemas.microsoft.com/office/powerpoint/2010/main" val="37475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A96F5-0270-4465-A640-F3BD10733B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781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A96F5-0270-4465-A640-F3BD10733B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097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A96F5-0270-4465-A640-F3BD10733B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417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4EA96F5-0270-4465-A640-F3BD10733B6C}" type="slidenum">
              <a:rPr lang="en-US" smtClean="0"/>
              <a:t>11</a:t>
            </a:fld>
            <a:endParaRPr lang="en-US"/>
          </a:p>
        </p:txBody>
      </p:sp>
    </p:spTree>
    <p:extLst>
      <p:ext uri="{BB962C8B-B14F-4D97-AF65-F5344CB8AC3E}">
        <p14:creationId xmlns:p14="http://schemas.microsoft.com/office/powerpoint/2010/main" val="404913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4EA96F5-0270-4465-A640-F3BD10733B6C}" type="slidenum">
              <a:rPr lang="en-US" smtClean="0"/>
              <a:t>12</a:t>
            </a:fld>
            <a:endParaRPr lang="en-US"/>
          </a:p>
        </p:txBody>
      </p:sp>
    </p:spTree>
    <p:extLst>
      <p:ext uri="{BB962C8B-B14F-4D97-AF65-F5344CB8AC3E}">
        <p14:creationId xmlns:p14="http://schemas.microsoft.com/office/powerpoint/2010/main" val="293062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4EA96F5-0270-4465-A640-F3BD10733B6C}" type="slidenum">
              <a:rPr lang="en-US" smtClean="0"/>
              <a:t>13</a:t>
            </a:fld>
            <a:endParaRPr lang="en-US"/>
          </a:p>
        </p:txBody>
      </p:sp>
    </p:spTree>
    <p:extLst>
      <p:ext uri="{BB962C8B-B14F-4D97-AF65-F5344CB8AC3E}">
        <p14:creationId xmlns:p14="http://schemas.microsoft.com/office/powerpoint/2010/main" val="370066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4EA96F5-0270-4465-A640-F3BD10733B6C}" type="slidenum">
              <a:rPr lang="en-US" smtClean="0"/>
              <a:t>14</a:t>
            </a:fld>
            <a:endParaRPr lang="en-US"/>
          </a:p>
        </p:txBody>
      </p:sp>
    </p:spTree>
    <p:extLst>
      <p:ext uri="{BB962C8B-B14F-4D97-AF65-F5344CB8AC3E}">
        <p14:creationId xmlns:p14="http://schemas.microsoft.com/office/powerpoint/2010/main" val="267590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D1DD8D68-C529-4EED-9A25-EF204B88B647}" type="datetime1">
              <a:rPr lang="en-US" smtClean="0"/>
              <a:t>3/9/2023</a:t>
            </a:fld>
            <a:endParaRPr lang="en-US"/>
          </a:p>
        </p:txBody>
      </p:sp>
      <p:sp>
        <p:nvSpPr>
          <p:cNvPr id="5" name="Footer Placeholder 4"/>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r>
              <a:rPr lang="en-US"/>
              <a:t>1</a:t>
            </a:r>
          </a:p>
        </p:txBody>
      </p:sp>
      <p:sp>
        <p:nvSpPr>
          <p:cNvPr id="6" name="Slide Number Placeholder 5"/>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420C26D4-7276-4C2F-8A53-C96DF8DBE838}" type="slidenum">
              <a:rPr lang="en-US"/>
              <a:pPr>
                <a:defRPr/>
              </a:pPr>
              <a:t>‹#›</a:t>
            </a:fld>
            <a:endParaRPr lang="en-US"/>
          </a:p>
        </p:txBody>
      </p:sp>
    </p:spTree>
    <p:extLst>
      <p:ext uri="{BB962C8B-B14F-4D97-AF65-F5344CB8AC3E}">
        <p14:creationId xmlns:p14="http://schemas.microsoft.com/office/powerpoint/2010/main" val="134470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C15701B5-880E-4303-87CD-B2399434EF6D}" type="datetime1">
              <a:rPr lang="en-US" smtClean="0"/>
              <a:t>3/9/2023</a:t>
            </a:fld>
            <a:endParaRPr lang="en-US"/>
          </a:p>
        </p:txBody>
      </p:sp>
      <p:sp>
        <p:nvSpPr>
          <p:cNvPr id="5" name="Footer Placeholder 4"/>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r>
              <a:rPr lang="en-US"/>
              <a:t>1</a:t>
            </a:r>
          </a:p>
        </p:txBody>
      </p:sp>
      <p:sp>
        <p:nvSpPr>
          <p:cNvPr id="6" name="Slide Number Placeholder 5"/>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81EBA5BF-C17A-4A81-B0D3-2141DB8B4FBD}" type="slidenum">
              <a:rPr lang="en-US"/>
              <a:pPr>
                <a:defRPr/>
              </a:pPr>
              <a:t>‹#›</a:t>
            </a:fld>
            <a:endParaRPr lang="en-US"/>
          </a:p>
        </p:txBody>
      </p:sp>
    </p:spTree>
    <p:extLst>
      <p:ext uri="{BB962C8B-B14F-4D97-AF65-F5344CB8AC3E}">
        <p14:creationId xmlns:p14="http://schemas.microsoft.com/office/powerpoint/2010/main" val="2068715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l" defTabSz="914400" rtl="0" eaLnBrk="1" fontAlgn="base" latinLnBrk="0" hangingPunct="1">
              <a:lnSpc>
                <a:spcPct val="90000"/>
              </a:lnSpc>
              <a:spcBef>
                <a:spcPct val="50000"/>
              </a:spcBef>
              <a:spcAft>
                <a:spcPct val="0"/>
              </a:spcAft>
              <a:buClr>
                <a:srgbClr val="EEECE1"/>
              </a:buClr>
              <a:buSzTx/>
              <a:buFontTx/>
              <a:buNone/>
              <a:tabLst/>
              <a:defRPr/>
            </a:pPr>
            <a:fld id="{2B2C1A35-D3A9-4036-9B76-E5855EEE3E25}" type="datetime1">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90000"/>
                </a:lnSpc>
                <a:spcBef>
                  <a:spcPct val="50000"/>
                </a:spcBef>
                <a:spcAft>
                  <a:spcPct val="0"/>
                </a:spcAft>
                <a:buClr>
                  <a:srgbClr val="EEECE1"/>
                </a:buClr>
                <a:buSzTx/>
                <a:buFontTx/>
                <a:buNone/>
                <a:tabLst/>
                <a:defRPr/>
              </a:pPr>
              <a:t>3/9/2023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t>1</a:t>
            </a:r>
          </a:p>
        </p:txBody>
      </p:sp>
      <p:sp>
        <p:nvSpPr>
          <p:cNvPr id="6" name="Slide Number Placeholder 5"/>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CFCDBAD3-A9A8-407F-A7C6-132E9F5A3D20}" type="slidenum">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34194287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l" defTabSz="914400" rtl="0" eaLnBrk="1" fontAlgn="base" latinLnBrk="0" hangingPunct="1">
              <a:lnSpc>
                <a:spcPct val="90000"/>
              </a:lnSpc>
              <a:spcBef>
                <a:spcPct val="50000"/>
              </a:spcBef>
              <a:spcAft>
                <a:spcPct val="0"/>
              </a:spcAft>
              <a:buClr>
                <a:srgbClr val="EEECE1"/>
              </a:buClr>
              <a:buSzTx/>
              <a:buFontTx/>
              <a:buNone/>
              <a:tabLst/>
              <a:defRPr/>
            </a:pPr>
            <a:fld id="{7CD6C621-FE88-4E9F-A84A-E54D913CE0B3}" type="datetime1">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90000"/>
                </a:lnSpc>
                <a:spcBef>
                  <a:spcPct val="50000"/>
                </a:spcBef>
                <a:spcAft>
                  <a:spcPct val="0"/>
                </a:spcAft>
                <a:buClr>
                  <a:srgbClr val="EEECE1"/>
                </a:buClr>
                <a:buSzTx/>
                <a:buFontTx/>
                <a:buNone/>
                <a:tabLst/>
                <a:defRPr/>
              </a:pPr>
              <a:t>3/9/2023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t>1</a:t>
            </a:r>
          </a:p>
        </p:txBody>
      </p:sp>
      <p:sp>
        <p:nvSpPr>
          <p:cNvPr id="6" name="Slide Number Placeholder 5"/>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4A82E78F-6E74-454E-96AB-4481375A45BA}" type="slidenum">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14227252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l" defTabSz="914400" rtl="0" eaLnBrk="1" fontAlgn="base" latinLnBrk="0" hangingPunct="1">
              <a:lnSpc>
                <a:spcPct val="90000"/>
              </a:lnSpc>
              <a:spcBef>
                <a:spcPct val="50000"/>
              </a:spcBef>
              <a:spcAft>
                <a:spcPct val="0"/>
              </a:spcAft>
              <a:buClr>
                <a:srgbClr val="EEECE1"/>
              </a:buClr>
              <a:buSzTx/>
              <a:buFontTx/>
              <a:buNone/>
              <a:tabLst/>
              <a:defRPr/>
            </a:pPr>
            <a:fld id="{14949A0B-9636-4D8B-8D6A-F5CB99EAB850}" type="datetime1">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90000"/>
                </a:lnSpc>
                <a:spcBef>
                  <a:spcPct val="50000"/>
                </a:spcBef>
                <a:spcAft>
                  <a:spcPct val="0"/>
                </a:spcAft>
                <a:buClr>
                  <a:srgbClr val="EEECE1"/>
                </a:buClr>
                <a:buSzTx/>
                <a:buFontTx/>
                <a:buNone/>
                <a:tabLst/>
                <a:defRPr/>
              </a:pPr>
              <a:t>3/9/2023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t>1</a:t>
            </a:r>
          </a:p>
        </p:txBody>
      </p:sp>
      <p:sp>
        <p:nvSpPr>
          <p:cNvPr id="6" name="Slide Number Placeholder 5"/>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753EFF5E-66A6-4810-BE37-513AD958BDC4}" type="slidenum">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6155118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l" defTabSz="914400" rtl="0" eaLnBrk="1" fontAlgn="base" latinLnBrk="0" hangingPunct="1">
              <a:lnSpc>
                <a:spcPct val="90000"/>
              </a:lnSpc>
              <a:spcBef>
                <a:spcPct val="50000"/>
              </a:spcBef>
              <a:spcAft>
                <a:spcPct val="0"/>
              </a:spcAft>
              <a:buClr>
                <a:srgbClr val="EEECE1"/>
              </a:buClr>
              <a:buSzTx/>
              <a:buFontTx/>
              <a:buNone/>
              <a:tabLst/>
              <a:defRPr/>
            </a:pPr>
            <a:fld id="{3B9078A3-856D-4BB6-8B99-01551A239613}" type="datetime1">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90000"/>
                </a:lnSpc>
                <a:spcBef>
                  <a:spcPct val="50000"/>
                </a:spcBef>
                <a:spcAft>
                  <a:spcPct val="0"/>
                </a:spcAft>
                <a:buClr>
                  <a:srgbClr val="EEECE1"/>
                </a:buClr>
                <a:buSzTx/>
                <a:buFontTx/>
                <a:buNone/>
                <a:tabLst/>
                <a:defRPr/>
              </a:pPr>
              <a:t>3/9/2023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t>1</a:t>
            </a:r>
          </a:p>
        </p:txBody>
      </p:sp>
      <p:sp>
        <p:nvSpPr>
          <p:cNvPr id="7" name="Slide Number Placeholder 6"/>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1D273EE5-DE4F-4AD6-9498-56CA84CEA72D}" type="slidenum">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30482452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l" defTabSz="914400" rtl="0" eaLnBrk="1" fontAlgn="base" latinLnBrk="0" hangingPunct="1">
              <a:lnSpc>
                <a:spcPct val="90000"/>
              </a:lnSpc>
              <a:spcBef>
                <a:spcPct val="50000"/>
              </a:spcBef>
              <a:spcAft>
                <a:spcPct val="0"/>
              </a:spcAft>
              <a:buClr>
                <a:srgbClr val="EEECE1"/>
              </a:buClr>
              <a:buSzTx/>
              <a:buFontTx/>
              <a:buNone/>
              <a:tabLst/>
              <a:defRPr/>
            </a:pPr>
            <a:fld id="{1AE846C6-3D84-437B-9BE6-3C47A63E5CEE}" type="datetime1">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90000"/>
                </a:lnSpc>
                <a:spcBef>
                  <a:spcPct val="50000"/>
                </a:spcBef>
                <a:spcAft>
                  <a:spcPct val="0"/>
                </a:spcAft>
                <a:buClr>
                  <a:srgbClr val="EEECE1"/>
                </a:buClr>
                <a:buSzTx/>
                <a:buFontTx/>
                <a:buNone/>
                <a:tabLst/>
                <a:defRPr/>
              </a:pPr>
              <a:t>3/9/2023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t>1</a:t>
            </a:r>
          </a:p>
        </p:txBody>
      </p:sp>
      <p:sp>
        <p:nvSpPr>
          <p:cNvPr id="9" name="Slide Number Placeholder 8"/>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33921F84-610C-4944-8335-FAF7E036FDBB}" type="slidenum">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7478743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l" defTabSz="914400" rtl="0" eaLnBrk="1" fontAlgn="base" latinLnBrk="0" hangingPunct="1">
              <a:lnSpc>
                <a:spcPct val="90000"/>
              </a:lnSpc>
              <a:spcBef>
                <a:spcPct val="50000"/>
              </a:spcBef>
              <a:spcAft>
                <a:spcPct val="0"/>
              </a:spcAft>
              <a:buClr>
                <a:srgbClr val="EEECE1"/>
              </a:buClr>
              <a:buSzTx/>
              <a:buFontTx/>
              <a:buNone/>
              <a:tabLst/>
              <a:defRPr/>
            </a:pPr>
            <a:fld id="{8447DDEE-16C5-4410-8308-1A1D87367774}" type="datetime1">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90000"/>
                </a:lnSpc>
                <a:spcBef>
                  <a:spcPct val="50000"/>
                </a:spcBef>
                <a:spcAft>
                  <a:spcPct val="0"/>
                </a:spcAft>
                <a:buClr>
                  <a:srgbClr val="EEECE1"/>
                </a:buClr>
                <a:buSzTx/>
                <a:buFontTx/>
                <a:buNone/>
                <a:tabLst/>
                <a:defRPr/>
              </a:pPr>
              <a:t>3/9/2023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t>1</a:t>
            </a:r>
          </a:p>
        </p:txBody>
      </p:sp>
      <p:sp>
        <p:nvSpPr>
          <p:cNvPr id="5" name="Slide Number Placeholder 4"/>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638B8861-22F2-498F-8344-D1153C92291E}" type="slidenum">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0802277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l" defTabSz="914400" rtl="0" eaLnBrk="1" fontAlgn="base" latinLnBrk="0" hangingPunct="1">
              <a:lnSpc>
                <a:spcPct val="90000"/>
              </a:lnSpc>
              <a:spcBef>
                <a:spcPct val="50000"/>
              </a:spcBef>
              <a:spcAft>
                <a:spcPct val="0"/>
              </a:spcAft>
              <a:buClr>
                <a:srgbClr val="EEECE1"/>
              </a:buClr>
              <a:buSzTx/>
              <a:buFontTx/>
              <a:buNone/>
              <a:tabLst/>
              <a:defRPr/>
            </a:pPr>
            <a:fld id="{B0A33B7D-3098-4A36-B3D0-1DB1F4F6F52A}" type="datetime1">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90000"/>
                </a:lnSpc>
                <a:spcBef>
                  <a:spcPct val="50000"/>
                </a:spcBef>
                <a:spcAft>
                  <a:spcPct val="0"/>
                </a:spcAft>
                <a:buClr>
                  <a:srgbClr val="EEECE1"/>
                </a:buClr>
                <a:buSzTx/>
                <a:buFontTx/>
                <a:buNone/>
                <a:tabLst/>
                <a:defRPr/>
              </a:pPr>
              <a:t>3/9/2023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t>1</a:t>
            </a:r>
          </a:p>
        </p:txBody>
      </p:sp>
      <p:sp>
        <p:nvSpPr>
          <p:cNvPr id="4" name="Slide Number Placeholder 3"/>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5DBE5C17-B3B5-450E-9D3E-138CB65A7F64}" type="slidenum">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36151768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l" defTabSz="914400" rtl="0" eaLnBrk="1" fontAlgn="base" latinLnBrk="0" hangingPunct="1">
              <a:lnSpc>
                <a:spcPct val="90000"/>
              </a:lnSpc>
              <a:spcBef>
                <a:spcPct val="50000"/>
              </a:spcBef>
              <a:spcAft>
                <a:spcPct val="0"/>
              </a:spcAft>
              <a:buClr>
                <a:srgbClr val="EEECE1"/>
              </a:buClr>
              <a:buSzTx/>
              <a:buFontTx/>
              <a:buNone/>
              <a:tabLst/>
              <a:defRPr/>
            </a:pPr>
            <a:fld id="{12F46E2C-D7A4-4653-BD3F-D8F8BFE2418D}" type="datetime1">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90000"/>
                </a:lnSpc>
                <a:spcBef>
                  <a:spcPct val="50000"/>
                </a:spcBef>
                <a:spcAft>
                  <a:spcPct val="0"/>
                </a:spcAft>
                <a:buClr>
                  <a:srgbClr val="EEECE1"/>
                </a:buClr>
                <a:buSzTx/>
                <a:buFontTx/>
                <a:buNone/>
                <a:tabLst/>
                <a:defRPr/>
              </a:pPr>
              <a:t>3/9/2023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t>1</a:t>
            </a:r>
          </a:p>
        </p:txBody>
      </p:sp>
      <p:sp>
        <p:nvSpPr>
          <p:cNvPr id="7" name="Slide Number Placeholder 6"/>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84925E32-13C3-462D-AB6E-12D44B62D288}" type="slidenum">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5635065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l" defTabSz="914400" rtl="0" eaLnBrk="1" fontAlgn="base" latinLnBrk="0" hangingPunct="1">
              <a:lnSpc>
                <a:spcPct val="90000"/>
              </a:lnSpc>
              <a:spcBef>
                <a:spcPct val="50000"/>
              </a:spcBef>
              <a:spcAft>
                <a:spcPct val="0"/>
              </a:spcAft>
              <a:buClr>
                <a:srgbClr val="EEECE1"/>
              </a:buClr>
              <a:buSzTx/>
              <a:buFontTx/>
              <a:buNone/>
              <a:tabLst/>
              <a:defRPr/>
            </a:pPr>
            <a:fld id="{781E3C88-FED3-41BB-978B-0093E73EF3B5}" type="datetime1">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90000"/>
                </a:lnSpc>
                <a:spcBef>
                  <a:spcPct val="50000"/>
                </a:spcBef>
                <a:spcAft>
                  <a:spcPct val="0"/>
                </a:spcAft>
                <a:buClr>
                  <a:srgbClr val="EEECE1"/>
                </a:buClr>
                <a:buSzTx/>
                <a:buFontTx/>
                <a:buNone/>
                <a:tabLst/>
                <a:defRPr/>
              </a:pPr>
              <a:t>3/9/2023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t>1</a:t>
            </a:r>
          </a:p>
        </p:txBody>
      </p:sp>
      <p:sp>
        <p:nvSpPr>
          <p:cNvPr id="7" name="Slide Number Placeholder 6"/>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88B398F7-F59F-476F-8432-96A870A3C9E0}" type="slidenum">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916786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l" defTabSz="914400" rtl="0" eaLnBrk="1" fontAlgn="base" latinLnBrk="0" hangingPunct="1">
              <a:lnSpc>
                <a:spcPct val="90000"/>
              </a:lnSpc>
              <a:spcBef>
                <a:spcPct val="50000"/>
              </a:spcBef>
              <a:spcAft>
                <a:spcPct val="0"/>
              </a:spcAft>
              <a:buClr>
                <a:srgbClr val="EEECE1"/>
              </a:buClr>
              <a:buSzTx/>
              <a:buFontTx/>
              <a:buNone/>
              <a:tabLst/>
              <a:defRPr/>
            </a:pPr>
            <a:fld id="{47A976BD-E7C7-4BE0-AB8F-368F2E06AFBF}" type="datetime1">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90000"/>
                </a:lnSpc>
                <a:spcBef>
                  <a:spcPct val="50000"/>
                </a:spcBef>
                <a:spcAft>
                  <a:spcPct val="0"/>
                </a:spcAft>
                <a:buClr>
                  <a:srgbClr val="EEECE1"/>
                </a:buClr>
                <a:buSzTx/>
                <a:buFontTx/>
                <a:buNone/>
                <a:tabLst/>
                <a:defRPr/>
              </a:pPr>
              <a:t>3/9/2023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t>1</a:t>
            </a:r>
          </a:p>
        </p:txBody>
      </p:sp>
      <p:sp>
        <p:nvSpPr>
          <p:cNvPr id="6" name="Slide Number Placeholder 5"/>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70AF2C03-0445-4174-A353-2ABDAC21FCAF}" type="slidenum">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16440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C68478F7-C5AC-49A8-A8B9-858B86B428A8}" type="datetime1">
              <a:rPr lang="en-US" smtClean="0"/>
              <a:t>3/9/2023</a:t>
            </a:fld>
            <a:endParaRPr lang="en-US"/>
          </a:p>
        </p:txBody>
      </p:sp>
      <p:sp>
        <p:nvSpPr>
          <p:cNvPr id="5" name="Footer Placeholder 4"/>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r>
              <a:rPr lang="en-US"/>
              <a:t>1</a:t>
            </a:r>
          </a:p>
        </p:txBody>
      </p:sp>
      <p:sp>
        <p:nvSpPr>
          <p:cNvPr id="6" name="Slide Number Placeholder 5"/>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CF7E207B-E2DE-4DDD-A487-1B54D760ACBF}" type="slidenum">
              <a:rPr lang="en-US"/>
              <a:pPr>
                <a:defRPr/>
              </a:pPr>
              <a:t>‹#›</a:t>
            </a:fld>
            <a:endParaRPr lang="en-US"/>
          </a:p>
        </p:txBody>
      </p:sp>
    </p:spTree>
    <p:extLst>
      <p:ext uri="{BB962C8B-B14F-4D97-AF65-F5344CB8AC3E}">
        <p14:creationId xmlns:p14="http://schemas.microsoft.com/office/powerpoint/2010/main" val="8290561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l" defTabSz="914400" rtl="0" eaLnBrk="1" fontAlgn="base" latinLnBrk="0" hangingPunct="1">
              <a:lnSpc>
                <a:spcPct val="90000"/>
              </a:lnSpc>
              <a:spcBef>
                <a:spcPct val="50000"/>
              </a:spcBef>
              <a:spcAft>
                <a:spcPct val="0"/>
              </a:spcAft>
              <a:buClr>
                <a:srgbClr val="EEECE1"/>
              </a:buClr>
              <a:buSzTx/>
              <a:buFontTx/>
              <a:buNone/>
              <a:tabLst/>
              <a:defRPr/>
            </a:pPr>
            <a:fld id="{987770AB-F31E-4EF3-B493-42DDDDACC437}" type="datetime1">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90000"/>
                </a:lnSpc>
                <a:spcBef>
                  <a:spcPct val="50000"/>
                </a:spcBef>
                <a:spcAft>
                  <a:spcPct val="0"/>
                </a:spcAft>
                <a:buClr>
                  <a:srgbClr val="EEECE1"/>
                </a:buClr>
                <a:buSzTx/>
                <a:buFontTx/>
                <a:buNone/>
                <a:tabLst/>
                <a:defRPr/>
              </a:pPr>
              <a:t>3/9/2023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t>1</a:t>
            </a:r>
          </a:p>
        </p:txBody>
      </p:sp>
      <p:sp>
        <p:nvSpPr>
          <p:cNvPr id="6" name="Slide Number Placeholder 5"/>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0DE651C9-D279-42C4-B461-5B5067277172}" type="slidenum">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12415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C4C687-3C88-4CAE-AE9D-15FB87C902F9}"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9544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A50991-D68C-4325-853C-B0AA17E610BF}"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21875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D84A0-9257-4E5A-A1FE-BF8D4618CD8D}"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7662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54238-97E6-4AB9-AA7D-FB928A270652}"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72901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CD070E-E0E5-4EE6-B634-E4BEE9BCD523}"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6796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B6ACDF2E-8329-4DCE-A2C1-4D05E795F393}"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23485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94E45-DF74-4CA3-85E2-B68ACB7950FA}"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95647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4D18AC-8E43-487E-ACD6-36CEDF3850BA}"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3883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EE78BF3A-B59B-4085-B38B-8339F0A6B9DA}" type="datetime1">
              <a:rPr lang="en-US" smtClean="0"/>
              <a:t>3/9/2023</a:t>
            </a:fld>
            <a:endParaRPr lang="en-US"/>
          </a:p>
        </p:txBody>
      </p:sp>
      <p:sp>
        <p:nvSpPr>
          <p:cNvPr id="5" name="Footer Placeholder 4"/>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r>
              <a:rPr lang="en-US"/>
              <a:t>1</a:t>
            </a:r>
          </a:p>
        </p:txBody>
      </p:sp>
      <p:sp>
        <p:nvSpPr>
          <p:cNvPr id="6" name="Slide Number Placeholder 5"/>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E639EE81-E8A9-4AAD-9940-D0F6FE9BC24D}" type="slidenum">
              <a:rPr lang="en-US"/>
              <a:pPr>
                <a:defRPr/>
              </a:pPr>
              <a:t>‹#›</a:t>
            </a:fld>
            <a:endParaRPr lang="en-US"/>
          </a:p>
        </p:txBody>
      </p:sp>
    </p:spTree>
    <p:extLst>
      <p:ext uri="{BB962C8B-B14F-4D97-AF65-F5344CB8AC3E}">
        <p14:creationId xmlns:p14="http://schemas.microsoft.com/office/powerpoint/2010/main" val="3757421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2141EE-171C-464A-9B22-F27577F54604}"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79804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9F8337-36F0-486B-BAD4-3F7D1FAA5B95}"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244739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134A62-D8EE-4291-9354-AD997880B0FD}"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14596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C74FB6-896F-40AB-B593-0187A80595BF}"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253403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6EE93B-959B-45CD-BCF4-7B495A470599}"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987730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19FCA8-FF63-4A68-9663-9B911728B081}"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546387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590A86-592C-48B2-9C43-B56D2F9DB874}"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05485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0BD891-5B80-452F-B5D3-D3CD32E78CCE}"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157560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CB0059EC-97D9-4553-A628-FD1C66277BF6}"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494361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75191-266D-4E35-80BD-862B2466BA06}"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19945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6B031383-9343-49E6-A79E-8FE469623F30}" type="datetime1">
              <a:rPr lang="en-US" smtClean="0"/>
              <a:t>3/9/2023</a:t>
            </a:fld>
            <a:endParaRPr lang="en-US"/>
          </a:p>
        </p:txBody>
      </p:sp>
      <p:sp>
        <p:nvSpPr>
          <p:cNvPr id="5" name="Footer Placeholder 4"/>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r>
              <a:rPr lang="en-US"/>
              <a:t>1</a:t>
            </a:r>
          </a:p>
        </p:txBody>
      </p:sp>
      <p:sp>
        <p:nvSpPr>
          <p:cNvPr id="6" name="Slide Number Placeholder 5"/>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BA0A6242-A84B-4CBE-B4F4-25D9B18639FE}" type="slidenum">
              <a:rPr lang="en-US"/>
              <a:pPr>
                <a:defRPr/>
              </a:pPr>
              <a:t>‹#›</a:t>
            </a:fld>
            <a:endParaRPr lang="en-US"/>
          </a:p>
        </p:txBody>
      </p:sp>
    </p:spTree>
    <p:extLst>
      <p:ext uri="{BB962C8B-B14F-4D97-AF65-F5344CB8AC3E}">
        <p14:creationId xmlns:p14="http://schemas.microsoft.com/office/powerpoint/2010/main" val="15148415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B78732-A024-4B7D-875B-082AF9B60330}"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142314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ED5D4E-0DA3-462E-83CB-205B7721220F}"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793851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E90A4B-5534-4948-A46B-F28F6B791394}"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330287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C85DCA-6ACB-405D-A28F-A4AF15F40EE6}"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652215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3D8058-1591-43F1-9FF4-250987766B1A}"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097996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BF3E3-C4B0-40E3-9B43-56728AA3BB87}"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155869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6E152A-C8F5-40AE-BAA1-BC9E8732EA3A}"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434868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B86598-086D-4F19-9CCF-3227C655B47A}"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461585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CA03D6-626C-40F5-BC0B-66C5C9F07563}"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886699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EF4395B-A332-4794-926B-5A2F3244136E}"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84498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CB36CB23-1FA1-4BEF-8D1E-B4D01C00F394}" type="datetime1">
              <a:rPr lang="en-US" smtClean="0"/>
              <a:t>3/9/2023</a:t>
            </a:fld>
            <a:endParaRPr lang="en-US"/>
          </a:p>
        </p:txBody>
      </p:sp>
      <p:sp>
        <p:nvSpPr>
          <p:cNvPr id="6" name="Footer Placeholder 5"/>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r>
              <a:rPr lang="en-US"/>
              <a:t>1</a:t>
            </a:r>
          </a:p>
        </p:txBody>
      </p:sp>
      <p:sp>
        <p:nvSpPr>
          <p:cNvPr id="7" name="Slide Number Placeholder 6"/>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CF2146A8-53B8-4F07-8A12-D260BE0FCE35}" type="slidenum">
              <a:rPr lang="en-US"/>
              <a:pPr>
                <a:defRPr/>
              </a:pPr>
              <a:t>‹#›</a:t>
            </a:fld>
            <a:endParaRPr lang="en-US"/>
          </a:p>
        </p:txBody>
      </p:sp>
    </p:spTree>
    <p:extLst>
      <p:ext uri="{BB962C8B-B14F-4D97-AF65-F5344CB8AC3E}">
        <p14:creationId xmlns:p14="http://schemas.microsoft.com/office/powerpoint/2010/main" val="34910595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99E92-6553-4B52-A240-1246F0836959}"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88846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FFC382-B1FD-4807-A57B-C02B31C97D5B}"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667440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2B9B47-6272-44A4-A24C-E63C2C6A5FD3}"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075438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5527B-E08E-42CF-974F-311425B14D5F}"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402028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D315AD-D934-42FF-9D25-F2465E7975F0}"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38626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6DE273-5551-449D-BFEA-C65FE4CCF501}"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430049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3D196-31E6-4EF0-89C3-4EC693FA13DB}"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022476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190B5F-F35B-4E48-8BF0-C4CEC89D00A4}"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2913683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4F9DD1-2A6C-4ADD-A845-355AFAC199EE}"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018059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D7CD7B-B317-48F5-9147-C323F2C30D4F}"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69919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3C756677-6966-482F-B143-EB96B1D67B8C}" type="datetime1">
              <a:rPr lang="en-US" smtClean="0"/>
              <a:t>3/9/2023</a:t>
            </a:fld>
            <a:endParaRPr lang="en-US"/>
          </a:p>
        </p:txBody>
      </p:sp>
      <p:sp>
        <p:nvSpPr>
          <p:cNvPr id="8" name="Footer Placeholder 7"/>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r>
              <a:rPr lang="en-US"/>
              <a:t>1</a:t>
            </a:r>
          </a:p>
        </p:txBody>
      </p:sp>
      <p:sp>
        <p:nvSpPr>
          <p:cNvPr id="9" name="Slide Number Placeholder 8"/>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7CDB2565-70A7-437F-92E2-964456CAD5ED}" type="slidenum">
              <a:rPr lang="en-US"/>
              <a:pPr>
                <a:defRPr/>
              </a:pPr>
              <a:t>‹#›</a:t>
            </a:fld>
            <a:endParaRPr lang="en-US"/>
          </a:p>
        </p:txBody>
      </p:sp>
    </p:spTree>
    <p:extLst>
      <p:ext uri="{BB962C8B-B14F-4D97-AF65-F5344CB8AC3E}">
        <p14:creationId xmlns:p14="http://schemas.microsoft.com/office/powerpoint/2010/main" val="717141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A288071-D7A2-4BBE-9BED-BC1D4AF16DC8}"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366988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F5F87-BC48-4E43-8E1F-3DCE86D7692A}"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064345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FDFFB0-FE5C-4AEE-9315-45F4F2BA832C}"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726654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A27536-F23B-4221-B262-6FBD11784683}"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253393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C49EFC-1068-4116-A10A-362BCB6A7D91}"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439007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C5F106-FE4D-4CBE-B10D-DDCA0373EC2E}"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84570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1C937C-B781-4909-80DA-E38A4E7721E2}"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176416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17155-84B4-46C8-8491-CFFB7D4BA547}"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37822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7B3054-E936-4E0C-831A-46308F067E20}"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924350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511814-64DF-4389-B775-2BD58E0A1B36}"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5062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4B6D81DD-FB9C-4A8F-9AE1-97E0FA357F13}" type="datetime1">
              <a:rPr lang="en-US" smtClean="0"/>
              <a:t>3/9/2023</a:t>
            </a:fld>
            <a:endParaRPr lang="en-US"/>
          </a:p>
        </p:txBody>
      </p:sp>
      <p:sp>
        <p:nvSpPr>
          <p:cNvPr id="4" name="Footer Placeholder 3"/>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r>
              <a:rPr lang="en-US"/>
              <a:t>1</a:t>
            </a:r>
          </a:p>
        </p:txBody>
      </p:sp>
      <p:sp>
        <p:nvSpPr>
          <p:cNvPr id="5" name="Slide Number Placeholder 4"/>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1237FE7A-78E9-489E-82D7-46A6EF763BAF}" type="slidenum">
              <a:rPr lang="en-US"/>
              <a:pPr>
                <a:defRPr/>
              </a:pPr>
              <a:t>‹#›</a:t>
            </a:fld>
            <a:endParaRPr lang="en-US"/>
          </a:p>
        </p:txBody>
      </p:sp>
    </p:spTree>
    <p:extLst>
      <p:ext uri="{BB962C8B-B14F-4D97-AF65-F5344CB8AC3E}">
        <p14:creationId xmlns:p14="http://schemas.microsoft.com/office/powerpoint/2010/main" val="16144867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3A9324-E511-4E0F-8F41-756DA7EA09C0}"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2629140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1D3720EC-08AF-491E-8BEF-7DF59F3B2928}"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113729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643BF-C9EE-4243-BA24-4F9276386DCB}"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244427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3348FB-5CB7-4F3B-B5D8-D9D922184D65}"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421966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0AD41-C2B3-4043-8379-252C7914BCC7}"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497612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57ED2-3435-4681-AE7C-DB31146CA0CA}"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8962018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09EB54-F74A-4F2F-97C8-C3DA50F8A792}"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3100610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CBD421-95F5-41A7-9E47-4F012306E029}"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068103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3ACF8-3901-4672-A6F2-EA3B2D86189A}"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97146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012D1B-2F68-4D63-A3F9-F698F1E63E3F}"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84666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95C8F39C-8DCE-4268-960C-3B31D2AF43DC}" type="datetime1">
              <a:rPr lang="en-US" smtClean="0"/>
              <a:t>3/9/2023</a:t>
            </a:fld>
            <a:endParaRPr lang="en-US"/>
          </a:p>
        </p:txBody>
      </p:sp>
      <p:sp>
        <p:nvSpPr>
          <p:cNvPr id="3" name="Footer Placeholder 2"/>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r>
              <a:rPr lang="en-US"/>
              <a:t>1</a:t>
            </a:r>
          </a:p>
        </p:txBody>
      </p:sp>
      <p:sp>
        <p:nvSpPr>
          <p:cNvPr id="4" name="Slide Number Placeholder 3"/>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3701501A-8005-4041-A198-F94C418B943E}" type="slidenum">
              <a:rPr lang="en-US"/>
              <a:pPr>
                <a:defRPr/>
              </a:pPr>
              <a:t>‹#›</a:t>
            </a:fld>
            <a:endParaRPr lang="en-US"/>
          </a:p>
        </p:txBody>
      </p:sp>
    </p:spTree>
    <p:extLst>
      <p:ext uri="{BB962C8B-B14F-4D97-AF65-F5344CB8AC3E}">
        <p14:creationId xmlns:p14="http://schemas.microsoft.com/office/powerpoint/2010/main" val="29762717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380B9A-812E-44DC-BA89-9EAF290A09AF}"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7241859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5F89C4-82C4-4A8D-9FF1-18DAF796C1F0}"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015769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6759C5D-CC35-4E8C-A684-3046B6952B83}"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7796786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58B49-26A9-466A-A56C-30A0C0452BA7}"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1415747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ED2943-EBFD-4C6F-81F4-806C3A44EDC7}"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0133815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4680EA-407C-4066-8D89-9765B87FA93E}"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7926853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9E97BA-812D-46B5-89F3-AEA3886797FC}"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2216275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965D7B-A386-4588-B1E3-FF67EB4C53AC}"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728342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EDD9C4-5EE1-4DC9-B033-8F43AF60FA23}"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5154488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563D88-3A5D-47B9-B68E-6425CDF413F2}"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7260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371B21A1-E96E-4039-8FED-4D610DB7D47A}" type="datetime1">
              <a:rPr lang="en-US" smtClean="0"/>
              <a:t>3/9/2023</a:t>
            </a:fld>
            <a:endParaRPr lang="en-US"/>
          </a:p>
        </p:txBody>
      </p:sp>
      <p:sp>
        <p:nvSpPr>
          <p:cNvPr id="6" name="Footer Placeholder 5"/>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r>
              <a:rPr lang="en-US"/>
              <a:t>1</a:t>
            </a:r>
          </a:p>
        </p:txBody>
      </p:sp>
      <p:sp>
        <p:nvSpPr>
          <p:cNvPr id="7" name="Slide Number Placeholder 6"/>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7C10C35E-45A2-4D3A-B988-BA3AA1730626}" type="slidenum">
              <a:rPr lang="en-US"/>
              <a:pPr>
                <a:defRPr/>
              </a:pPr>
              <a:t>‹#›</a:t>
            </a:fld>
            <a:endParaRPr lang="en-US"/>
          </a:p>
        </p:txBody>
      </p:sp>
    </p:spTree>
    <p:extLst>
      <p:ext uri="{BB962C8B-B14F-4D97-AF65-F5344CB8AC3E}">
        <p14:creationId xmlns:p14="http://schemas.microsoft.com/office/powerpoint/2010/main" val="15477352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F03063-0EAD-4B76-B98B-21019CE00DB4}"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926915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190EBF-18E7-48BA-8119-2AA116ADC650}"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3648336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673633-8A0E-4A6E-9718-C9DE6FEAD544}"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813851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DA523D4-204C-4501-82DF-A67B313EBE64}"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4013297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05B58-4412-4FF1-9B47-E3E640053927}"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239645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569D36-DB9A-4170-A12B-595298E0E696}"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0890877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ADDD68-4762-41CB-8308-5C09820FB233}"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1819586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B2DF2-CB14-469D-9A1D-F268FDAFBBBA}"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34761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70B5D2-BBE9-4A68-9EDE-4245DBD64915}"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964095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5BE3EB-2DDD-4CCF-BD17-0767ACA2E38A}"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078469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BD3F529D-AA27-4A86-9961-CDD31CB4834C}" type="datetime1">
              <a:rPr lang="en-US" smtClean="0"/>
              <a:t>3/9/2023</a:t>
            </a:fld>
            <a:endParaRPr lang="en-US"/>
          </a:p>
        </p:txBody>
      </p:sp>
      <p:sp>
        <p:nvSpPr>
          <p:cNvPr id="6" name="Footer Placeholder 5"/>
          <p:cNvSpPr>
            <a:spLocks noGrp="1"/>
          </p:cNvSpPr>
          <p:nvPr>
            <p:ph type="ftr" sz="quarter" idx="11"/>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r>
              <a:rPr lang="en-US"/>
              <a:t>1</a:t>
            </a:r>
          </a:p>
        </p:txBody>
      </p:sp>
      <p:sp>
        <p:nvSpPr>
          <p:cNvPr id="7" name="Slide Number Placeholder 6"/>
          <p:cNvSpPr>
            <a:spLocks noGrp="1"/>
          </p:cNvSpPr>
          <p:nvPr>
            <p:ph type="sldNum" sz="quarter" idx="12"/>
          </p:nvPr>
        </p:nvSpPr>
        <p:spPr/>
        <p:txBody>
          <a:bodyPr/>
          <a:lstStyle>
            <a:lvl1pPr defTabSz="914400" fontAlgn="base">
              <a:lnSpc>
                <a:spcPct val="90000"/>
              </a:lnSpc>
              <a:spcBef>
                <a:spcPct val="50000"/>
              </a:spcBef>
              <a:spcAft>
                <a:spcPct val="0"/>
              </a:spcAft>
              <a:buClr>
                <a:srgbClr val="EEECE1"/>
              </a:buClr>
              <a:defRPr>
                <a:latin typeface="Arial" charset="0"/>
                <a:cs typeface="Arial" charset="0"/>
              </a:defRPr>
            </a:lvl1pPr>
          </a:lstStyle>
          <a:p>
            <a:pPr>
              <a:defRPr/>
            </a:pPr>
            <a:fld id="{68A964EB-DA4A-4B07-A629-5C71B766EC8F}" type="slidenum">
              <a:rPr lang="en-US"/>
              <a:pPr>
                <a:defRPr/>
              </a:pPr>
              <a:t>‹#›</a:t>
            </a:fld>
            <a:endParaRPr lang="en-US"/>
          </a:p>
        </p:txBody>
      </p:sp>
    </p:spTree>
    <p:extLst>
      <p:ext uri="{BB962C8B-B14F-4D97-AF65-F5344CB8AC3E}">
        <p14:creationId xmlns:p14="http://schemas.microsoft.com/office/powerpoint/2010/main" val="6747218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6E97B-5C6F-47DE-A701-5392FC5167FC}"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0399474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B4D77-F422-4CB5-A7BD-E2D6BB7B019C}"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891533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56B044-273C-4DA7-B0DA-E48AEEF735C7}"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207943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16D7F5-2163-4D3C-A779-00DD3AA1F675}"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88978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C70EB444-913F-4DF8-85C7-6A12B06A66A7}"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084673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A875C-EC3B-4835-A0B2-EA74ADB6F48E}"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7708869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B7B407-2044-4BCA-9CB2-A3FED7A8DC73}"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9084574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8D0116-E823-4A08-B5A3-6F870E6E8121}"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5529199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072E9C-95DE-45D6-A32E-6DE81692576C}"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04396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06E8F-0AA4-4E5F-884D-9622C222DAEF}"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1</a:t>
            </a: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3122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lnSpc>
                <a:spcPct val="100000"/>
              </a:lnSpc>
              <a:spcBef>
                <a:spcPts val="0"/>
              </a:spcBef>
              <a:spcAft>
                <a:spcPts val="0"/>
              </a:spcAft>
              <a:buClrTx/>
              <a:defRPr sz="1200">
                <a:solidFill>
                  <a:prstClr val="black">
                    <a:tint val="75000"/>
                  </a:prstClr>
                </a:solidFill>
                <a:latin typeface="Calibri"/>
                <a:cs typeface="+mn-cs"/>
              </a:defRPr>
            </a:lvl1pPr>
          </a:lstStyle>
          <a:p>
            <a:pPr>
              <a:defRPr/>
            </a:pPr>
            <a:fld id="{55B29547-5CD4-4C83-9101-485BF629721E}" type="datetime1">
              <a:rPr lang="en-US" smtClean="0"/>
              <a:t>3/9/2023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lnSpc>
                <a:spcPct val="100000"/>
              </a:lnSpc>
              <a:spcBef>
                <a:spcPts val="0"/>
              </a:spcBef>
              <a:spcAft>
                <a:spcPts val="0"/>
              </a:spcAft>
              <a:buClrTx/>
              <a:defRPr sz="1200">
                <a:solidFill>
                  <a:prstClr val="black">
                    <a:tint val="75000"/>
                  </a:prstClr>
                </a:solidFill>
                <a:latin typeface="Calibri"/>
                <a:cs typeface="+mn-cs"/>
              </a:defRPr>
            </a:lvl1pPr>
          </a:lstStyle>
          <a:p>
            <a:pPr>
              <a:defRPr/>
            </a:pPr>
            <a:r>
              <a:rPr lang="en-US"/>
              <a:t>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lnSpc>
                <a:spcPct val="100000"/>
              </a:lnSpc>
              <a:spcBef>
                <a:spcPts val="0"/>
              </a:spcBef>
              <a:spcAft>
                <a:spcPts val="0"/>
              </a:spcAft>
              <a:buClrTx/>
              <a:defRPr sz="1200">
                <a:solidFill>
                  <a:prstClr val="black">
                    <a:tint val="75000"/>
                  </a:prstClr>
                </a:solidFill>
                <a:latin typeface="Calibri"/>
                <a:cs typeface="+mn-cs"/>
              </a:defRPr>
            </a:lvl1pPr>
          </a:lstStyle>
          <a:p>
            <a:pPr>
              <a:defRPr/>
            </a:pPr>
            <a:fld id="{642AF99B-8654-4F0B-AE83-E1C1D5146175}" type="slidenum">
              <a:rPr lang="en-US"/>
              <a:pPr>
                <a:defRPr/>
              </a:pPr>
              <a:t>‹#›</a:t>
            </a:fld>
            <a:endParaRPr lang="en-US"/>
          </a:p>
        </p:txBody>
      </p:sp>
    </p:spTree>
    <p:extLst>
      <p:ext uri="{BB962C8B-B14F-4D97-AF65-F5344CB8AC3E}">
        <p14:creationId xmlns:p14="http://schemas.microsoft.com/office/powerpoint/2010/main" val="828529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lnSpc>
                <a:spcPct val="100000"/>
              </a:lnSpc>
              <a:spcBef>
                <a:spcPts val="0"/>
              </a:spcBef>
              <a:spcAft>
                <a:spcPts val="0"/>
              </a:spcAft>
              <a:buClrTx/>
              <a:defRPr sz="1200" b="0">
                <a:solidFill>
                  <a:prstClr val="black">
                    <a:tint val="75000"/>
                  </a:prstClr>
                </a:solidFill>
                <a:latin typeface="Calibri"/>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F3B480A-9466-4D09-BC77-5408802FB375}" type="datetime1">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lnSpc>
                <a:spcPct val="100000"/>
              </a:lnSpc>
              <a:spcBef>
                <a:spcPts val="0"/>
              </a:spcBef>
              <a:spcAft>
                <a:spcPts val="0"/>
              </a:spcAft>
              <a:buClrTx/>
              <a:defRPr sz="1200" b="0">
                <a:solidFill>
                  <a:prstClr val="black">
                    <a:tint val="75000"/>
                  </a:prstClr>
                </a:solidFill>
                <a:latin typeface="Calibri"/>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lnSpc>
                <a:spcPct val="100000"/>
              </a:lnSpc>
              <a:spcBef>
                <a:spcPts val="0"/>
              </a:spcBef>
              <a:spcAft>
                <a:spcPts val="0"/>
              </a:spcAft>
              <a:buClrTx/>
              <a:defRPr sz="1200" b="0">
                <a:solidFill>
                  <a:prstClr val="black">
                    <a:tint val="75000"/>
                  </a:prstClr>
                </a:solidFill>
                <a:latin typeface="Calibri"/>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4E64C9-EB06-49D7-9DF5-DC2014E07D2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791520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1A81161-E621-421D-AB0C-64268A0C5BB6}"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defTabSz="457200">
              <a:buFont typeface="+mj-lt"/>
              <a:buNone/>
            </a:pPr>
            <a:fld id="{2538E8B7-8BD9-9F48-9FB6-4E0DFEDB8449}" type="slidenum">
              <a:rPr lang="en-US" smtClean="0">
                <a:solidFill>
                  <a:prstClr val="black"/>
                </a:solidFill>
              </a:rPr>
              <a:pPr marL="0" indent="0" defTabSz="457200">
                <a:buFont typeface="+mj-lt"/>
                <a:buNone/>
              </a:pPr>
              <a:t>‹#›</a:t>
            </a:fld>
            <a:endParaRPr lang="en-US" dirty="0">
              <a:solidFill>
                <a:prstClr val="black"/>
              </a:solidFill>
            </a:endParaRPr>
          </a:p>
        </p:txBody>
      </p:sp>
      <p:pic>
        <p:nvPicPr>
          <p:cNvPr id="7" name="Picture 6" descr="2f.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20278410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FA48038-862A-4EF0-BC20-CCA75502A4FE}"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defTabSz="457200">
              <a:buFont typeface="+mj-lt"/>
              <a:buNone/>
            </a:pPr>
            <a:fld id="{2538E8B7-8BD9-9F48-9FB6-4E0DFEDB8449}" type="slidenum">
              <a:rPr lang="en-US" smtClean="0">
                <a:solidFill>
                  <a:prstClr val="black"/>
                </a:solidFill>
              </a:rPr>
              <a:pPr marL="0" indent="0" defTabSz="457200">
                <a:buFont typeface="+mj-lt"/>
                <a:buNone/>
              </a:pPr>
              <a:t>‹#›</a:t>
            </a:fld>
            <a:endParaRPr lang="en-US" dirty="0">
              <a:solidFill>
                <a:prstClr val="black"/>
              </a:solidFill>
            </a:endParaRPr>
          </a:p>
        </p:txBody>
      </p:sp>
      <p:pic>
        <p:nvPicPr>
          <p:cNvPr id="7" name="Picture 6" descr="2f.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14500952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EFDCA27-273E-4FA0-A602-E0BB0C0AC649}"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defTabSz="457200">
              <a:buFont typeface="+mj-lt"/>
              <a:buNone/>
            </a:pPr>
            <a:fld id="{2538E8B7-8BD9-9F48-9FB6-4E0DFEDB8449}" type="slidenum">
              <a:rPr lang="en-US" smtClean="0">
                <a:solidFill>
                  <a:prstClr val="black"/>
                </a:solidFill>
              </a:rPr>
              <a:pPr marL="0" indent="0" defTabSz="457200">
                <a:buFont typeface="+mj-lt"/>
                <a:buNone/>
              </a:pPr>
              <a:t>‹#›</a:t>
            </a:fld>
            <a:endParaRPr lang="en-US" dirty="0">
              <a:solidFill>
                <a:prstClr val="black"/>
              </a:solidFill>
            </a:endParaRPr>
          </a:p>
        </p:txBody>
      </p:sp>
      <p:pic>
        <p:nvPicPr>
          <p:cNvPr id="7" name="Picture 6" descr="2f.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32894618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7AB4694-65F4-41AE-9574-5F70C315FB78}"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defTabSz="457200">
              <a:buFont typeface="+mj-lt"/>
              <a:buNone/>
            </a:pPr>
            <a:fld id="{2538E8B7-8BD9-9F48-9FB6-4E0DFEDB8449}" type="slidenum">
              <a:rPr lang="en-US" smtClean="0">
                <a:solidFill>
                  <a:prstClr val="black"/>
                </a:solidFill>
              </a:rPr>
              <a:pPr marL="0" indent="0" defTabSz="457200">
                <a:buFont typeface="+mj-lt"/>
                <a:buNone/>
              </a:pPr>
              <a:t>‹#›</a:t>
            </a:fld>
            <a:endParaRPr lang="en-US" dirty="0">
              <a:solidFill>
                <a:prstClr val="black"/>
              </a:solidFill>
            </a:endParaRPr>
          </a:p>
        </p:txBody>
      </p:sp>
      <p:pic>
        <p:nvPicPr>
          <p:cNvPr id="7" name="Picture 6" descr="2f.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2239105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5451AFF-D80D-4FBC-B535-177ADDA59871}"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defTabSz="457200">
              <a:buFont typeface="+mj-lt"/>
              <a:buNone/>
            </a:pPr>
            <a:fld id="{2538E8B7-8BD9-9F48-9FB6-4E0DFEDB8449}" type="slidenum">
              <a:rPr lang="en-US" smtClean="0">
                <a:solidFill>
                  <a:prstClr val="black"/>
                </a:solidFill>
              </a:rPr>
              <a:pPr marL="0" indent="0" defTabSz="457200">
                <a:buFont typeface="+mj-lt"/>
                <a:buNone/>
              </a:pPr>
              <a:t>‹#›</a:t>
            </a:fld>
            <a:endParaRPr lang="en-US" dirty="0">
              <a:solidFill>
                <a:prstClr val="black"/>
              </a:solidFill>
            </a:endParaRPr>
          </a:p>
        </p:txBody>
      </p:sp>
      <p:pic>
        <p:nvPicPr>
          <p:cNvPr id="7" name="Picture 6" descr="2f.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17290907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D80068E-342E-416B-AEBE-D42610C4280F}"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defTabSz="457200">
              <a:buFont typeface="+mj-lt"/>
              <a:buNone/>
            </a:pPr>
            <a:fld id="{2538E8B7-8BD9-9F48-9FB6-4E0DFEDB8449}" type="slidenum">
              <a:rPr lang="en-US" smtClean="0">
                <a:solidFill>
                  <a:prstClr val="black"/>
                </a:solidFill>
              </a:rPr>
              <a:pPr marL="0" indent="0" defTabSz="457200">
                <a:buFont typeface="+mj-lt"/>
                <a:buNone/>
              </a:pPr>
              <a:t>‹#›</a:t>
            </a:fld>
            <a:endParaRPr lang="en-US" dirty="0">
              <a:solidFill>
                <a:prstClr val="black"/>
              </a:solidFill>
            </a:endParaRPr>
          </a:p>
        </p:txBody>
      </p:sp>
      <p:pic>
        <p:nvPicPr>
          <p:cNvPr id="7" name="Picture 6" descr="2f.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168999241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892E250-D63F-4205-A752-3CF858ACFF7C}"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defTabSz="457200">
              <a:buFont typeface="+mj-lt"/>
              <a:buNone/>
            </a:pPr>
            <a:fld id="{2538E8B7-8BD9-9F48-9FB6-4E0DFEDB8449}" type="slidenum">
              <a:rPr lang="en-US" smtClean="0">
                <a:solidFill>
                  <a:prstClr val="black"/>
                </a:solidFill>
              </a:rPr>
              <a:pPr marL="0" indent="0" defTabSz="457200">
                <a:buFont typeface="+mj-lt"/>
                <a:buNone/>
              </a:pPr>
              <a:t>‹#›</a:t>
            </a:fld>
            <a:endParaRPr lang="en-US" dirty="0">
              <a:solidFill>
                <a:prstClr val="black"/>
              </a:solidFill>
            </a:endParaRPr>
          </a:p>
        </p:txBody>
      </p:sp>
      <p:pic>
        <p:nvPicPr>
          <p:cNvPr id="7" name="Picture 6" descr="2f.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292416622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AB132FF-E410-493B-9D1A-3D8D3DEE8561}"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1</a:t>
            </a:r>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defTabSz="457200">
              <a:buFont typeface="+mj-lt"/>
              <a:buNone/>
            </a:pPr>
            <a:fld id="{2538E8B7-8BD9-9F48-9FB6-4E0DFEDB8449}" type="slidenum">
              <a:rPr lang="en-US" smtClean="0">
                <a:solidFill>
                  <a:prstClr val="black"/>
                </a:solidFill>
              </a:rPr>
              <a:pPr marL="0" indent="0" defTabSz="457200">
                <a:buFont typeface="+mj-lt"/>
                <a:buNone/>
              </a:pPr>
              <a:t>‹#›</a:t>
            </a:fld>
            <a:endParaRPr lang="en-US" dirty="0">
              <a:solidFill>
                <a:prstClr val="black"/>
              </a:solidFill>
            </a:endParaRPr>
          </a:p>
        </p:txBody>
      </p:sp>
      <p:pic>
        <p:nvPicPr>
          <p:cNvPr id="7" name="Picture 6" descr="2f.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34700113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oogle.co.za/url?sa=i&amp;rct=j&amp;q=&amp;esrc=s&amp;source=images&amp;cd=&amp;cad=rja&amp;uact=8&amp;ved=0ahUKEwicvY-55_bSAhWGPBQKHWfBCYAQjRwIBw&amp;url=http://sa-save.com/products/delivery&amp;psig=AFQjCNH4keMGO-ut4D9LTwWxmLfIw83b5w&amp;ust=1490708329470844"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85800" y="2130425"/>
            <a:ext cx="7772400" cy="1470025"/>
          </a:xfrm>
        </p:spPr>
        <p:txBody>
          <a:bodyPr/>
          <a:lstStyle/>
          <a:p>
            <a:endParaRPr lang="en-US" altLang="en-US" smtClean="0"/>
          </a:p>
        </p:txBody>
      </p:sp>
      <p:sp>
        <p:nvSpPr>
          <p:cNvPr id="17411" name="Subtitle 2"/>
          <p:cNvSpPr>
            <a:spLocks noGrp="1"/>
          </p:cNvSpPr>
          <p:nvPr>
            <p:ph type="subTitle" idx="1"/>
          </p:nvPr>
        </p:nvSpPr>
        <p:spPr/>
        <p:txBody>
          <a:bodyPr/>
          <a:lstStyle/>
          <a:p>
            <a:endParaRPr lang="en-US" altLang="en-US" smtClean="0"/>
          </a:p>
        </p:txBody>
      </p:sp>
      <p:pic>
        <p:nvPicPr>
          <p:cNvPr id="17412" name="Picture 3" descr="DHA_APP_2021_web_small-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2" y="0"/>
            <a:ext cx="9372600" cy="730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RFORMANCE…"/>
          <p:cNvSpPr txBox="1"/>
          <p:nvPr/>
        </p:nvSpPr>
        <p:spPr>
          <a:xfrm>
            <a:off x="14785" y="525411"/>
            <a:ext cx="4267200" cy="707882"/>
          </a:xfrm>
          <a:prstGeom prst="rect">
            <a:avLst/>
          </a:prstGeom>
          <a:solidFill>
            <a:schemeClr val="bg1"/>
          </a:solidFill>
          <a:ln w="12700">
            <a:miter lim="400000"/>
          </a:ln>
        </p:spPr>
        <p:txBody>
          <a:bodyPr wrap="square" lIns="45718" tIns="45718" rIns="45718" bIns="45718">
            <a:spAutoFit/>
          </a:bodyPr>
          <a:lstStyle/>
          <a:p>
            <a:pPr algn="ctr">
              <a:spcBef>
                <a:spcPct val="0"/>
              </a:spcBef>
              <a:buClr>
                <a:srgbClr val="7D0900"/>
              </a:buClr>
            </a:pPr>
            <a:r>
              <a:rPr lang="en-US" altLang="en-US" sz="2000" b="1" dirty="0">
                <a:solidFill>
                  <a:srgbClr val="000000"/>
                </a:solidFill>
                <a:latin typeface="Arial" panose="020B0604020202020204" pitchFamily="34" charset="0"/>
              </a:rPr>
              <a:t>Presentation to Portfolio Committee on Home Affairs</a:t>
            </a:r>
          </a:p>
        </p:txBody>
      </p:sp>
      <p:sp>
        <p:nvSpPr>
          <p:cNvPr id="6" name="Rectangle 5"/>
          <p:cNvSpPr/>
          <p:nvPr/>
        </p:nvSpPr>
        <p:spPr>
          <a:xfrm>
            <a:off x="69376" y="3117329"/>
            <a:ext cx="4079795" cy="2862318"/>
          </a:xfrm>
          <a:prstGeom prst="rect">
            <a:avLst/>
          </a:prstGeom>
          <a:solidFill>
            <a:schemeClr val="bg1"/>
          </a:solidFill>
          <a:ln w="12700">
            <a:miter lim="400000"/>
          </a:ln>
        </p:spPr>
        <p:txBody>
          <a:bodyPr wrap="square" lIns="45718" tIns="45718" rIns="45718" bIns="45718" anchor="ctr">
            <a:spAutoFit/>
          </a:bodyPr>
          <a:lstStyle/>
          <a:p>
            <a:pPr>
              <a:defRPr/>
            </a:pPr>
            <a:r>
              <a:rPr lang="en-US" sz="2000" b="1" cap="all" dirty="0">
                <a:effectLst>
                  <a:outerShdw blurRad="38100" dist="38100" dir="2700000" algn="tl">
                    <a:srgbClr val="000000">
                      <a:alpha val="43137"/>
                    </a:srgbClr>
                  </a:outerShdw>
                </a:effectLst>
                <a:latin typeface="Arial"/>
                <a:ea typeface="Arial"/>
                <a:cs typeface="Arial"/>
              </a:rPr>
              <a:t>Civic Services Plan to Address the Back Office Backlog</a:t>
            </a:r>
            <a:endParaRPr lang="en-ZA" sz="2000" b="1" cap="all" dirty="0">
              <a:effectLst>
                <a:outerShdw blurRad="38100" dist="38100" dir="2700000" algn="tl">
                  <a:srgbClr val="000000">
                    <a:alpha val="43137"/>
                  </a:srgbClr>
                </a:outerShdw>
              </a:effectLst>
              <a:latin typeface="Arial"/>
              <a:ea typeface="Arial"/>
              <a:cs typeface="Arial"/>
            </a:endParaRPr>
          </a:p>
          <a:p>
            <a:pPr>
              <a:defRPr/>
            </a:pPr>
            <a:endParaRPr lang="en-US" sz="2000" b="1" cap="all" dirty="0">
              <a:effectLst>
                <a:outerShdw blurRad="38100" dist="38100" dir="2700000" algn="tl">
                  <a:srgbClr val="000000">
                    <a:alpha val="43137"/>
                  </a:srgbClr>
                </a:outerShdw>
              </a:effectLst>
              <a:latin typeface="Arial"/>
              <a:ea typeface="Arial"/>
              <a:cs typeface="Arial"/>
            </a:endParaRPr>
          </a:p>
          <a:p>
            <a:pPr>
              <a:defRPr/>
            </a:pPr>
            <a:endParaRPr lang="en-US" sz="2000" b="1" cap="all" dirty="0">
              <a:effectLst>
                <a:outerShdw blurRad="38100" dist="38100" dir="2700000" algn="tl">
                  <a:srgbClr val="000000">
                    <a:alpha val="43137"/>
                  </a:srgbClr>
                </a:outerShdw>
              </a:effectLst>
              <a:latin typeface="Arial"/>
              <a:ea typeface="Arial"/>
              <a:cs typeface="Arial"/>
            </a:endParaRPr>
          </a:p>
          <a:p>
            <a:pPr>
              <a:defRPr/>
            </a:pPr>
            <a:r>
              <a:rPr lang="en-US" sz="2000" b="1" cap="all" dirty="0">
                <a:effectLst>
                  <a:outerShdw blurRad="38100" dist="38100" dir="2700000" algn="tl">
                    <a:srgbClr val="000000">
                      <a:alpha val="43137"/>
                    </a:srgbClr>
                  </a:outerShdw>
                </a:effectLst>
                <a:latin typeface="Arial"/>
                <a:ea typeface="Arial"/>
                <a:cs typeface="Arial"/>
              </a:rPr>
              <a:t>PRESENTED BY:  </a:t>
            </a:r>
            <a:r>
              <a:rPr lang="en-US" sz="2000" b="1" cap="all" dirty="0" err="1">
                <a:effectLst>
                  <a:outerShdw blurRad="38100" dist="38100" dir="2700000" algn="tl">
                    <a:srgbClr val="000000">
                      <a:alpha val="43137"/>
                    </a:srgbClr>
                  </a:outerShdw>
                </a:effectLst>
                <a:latin typeface="Arial"/>
                <a:ea typeface="Arial"/>
                <a:cs typeface="Arial"/>
              </a:rPr>
              <a:t>ddg:cs</a:t>
            </a:r>
            <a:endParaRPr lang="en-US" sz="2000" b="1" cap="all" dirty="0">
              <a:effectLst>
                <a:outerShdw blurRad="38100" dist="38100" dir="2700000" algn="tl">
                  <a:srgbClr val="000000">
                    <a:alpha val="43137"/>
                  </a:srgbClr>
                </a:outerShdw>
              </a:effectLst>
              <a:latin typeface="Arial"/>
              <a:ea typeface="Arial"/>
              <a:cs typeface="Arial"/>
            </a:endParaRPr>
          </a:p>
          <a:p>
            <a:pPr>
              <a:defRPr/>
            </a:pPr>
            <a:endParaRPr lang="en-US" sz="2000" b="1" cap="all" dirty="0" smtClean="0">
              <a:effectLst>
                <a:outerShdw blurRad="38100" dist="38100" dir="2700000" algn="tl">
                  <a:srgbClr val="000000">
                    <a:alpha val="43137"/>
                  </a:srgbClr>
                </a:outerShdw>
              </a:effectLst>
              <a:latin typeface="Arial"/>
              <a:ea typeface="Arial"/>
              <a:cs typeface="Arial"/>
            </a:endParaRPr>
          </a:p>
          <a:p>
            <a:pPr>
              <a:defRPr/>
            </a:pPr>
            <a:endParaRPr lang="en-US" sz="2000" b="1" cap="all" dirty="0">
              <a:effectLst>
                <a:outerShdw blurRad="38100" dist="38100" dir="2700000" algn="tl">
                  <a:srgbClr val="000000">
                    <a:alpha val="43137"/>
                  </a:srgbClr>
                </a:outerShdw>
              </a:effectLst>
              <a:latin typeface="Arial"/>
              <a:ea typeface="Arial"/>
              <a:cs typeface="Arial"/>
            </a:endParaRPr>
          </a:p>
          <a:p>
            <a:pPr>
              <a:defRPr/>
            </a:pPr>
            <a:r>
              <a:rPr lang="en-US" sz="2000" b="1" cap="all" dirty="0" smtClean="0">
                <a:effectLst>
                  <a:outerShdw blurRad="38100" dist="38100" dir="2700000" algn="tl">
                    <a:srgbClr val="000000">
                      <a:alpha val="43137"/>
                    </a:srgbClr>
                  </a:outerShdw>
                </a:effectLst>
                <a:latin typeface="Arial"/>
                <a:ea typeface="Arial"/>
                <a:cs typeface="Arial"/>
              </a:rPr>
              <a:t>14 March 2023</a:t>
            </a:r>
            <a:endParaRPr lang="en-US" sz="2000" b="1" cap="all" dirty="0">
              <a:effectLst>
                <a:outerShdw blurRad="38100" dist="38100" dir="2700000" algn="tl">
                  <a:srgbClr val="000000">
                    <a:alpha val="43137"/>
                  </a:srgbClr>
                </a:outerShdw>
              </a:effectLst>
              <a:latin typeface="Arial"/>
              <a:ea typeface="Arial"/>
              <a:cs typeface="Arial"/>
            </a:endParaRPr>
          </a:p>
        </p:txBody>
      </p:sp>
    </p:spTree>
    <p:extLst>
      <p:ext uri="{BB962C8B-B14F-4D97-AF65-F5344CB8AC3E}">
        <p14:creationId xmlns:p14="http://schemas.microsoft.com/office/powerpoint/2010/main" val="517355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8" y="6324601"/>
            <a:ext cx="488211" cy="304800"/>
          </a:xfrm>
        </p:spPr>
        <p:txBody>
          <a:body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t>10</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1" y="2819400"/>
            <a:ext cx="9143999" cy="553998"/>
          </a:xfrm>
          <a:prstGeom prst="rect">
            <a:avLst/>
          </a:prstGeom>
          <a:solidFill>
            <a:srgbClr val="00B050"/>
          </a:solidFill>
        </p:spPr>
        <p:txBody>
          <a:bodyPr wrap="square" rtlCol="0">
            <a:spAutoFit/>
          </a:bodyPr>
          <a:lstStyle/>
          <a:p>
            <a:pPr marL="400050" algn="ctr">
              <a:lnSpc>
                <a:spcPct val="150000"/>
              </a:lnSpc>
            </a:pPr>
            <a:r>
              <a:rPr lang="en-ZA" sz="2000" b="1" dirty="0" smtClean="0">
                <a:solidFill>
                  <a:srgbClr val="000000"/>
                </a:solidFill>
                <a:latin typeface="Arial" panose="020B0604020202020204" pitchFamily="34" charset="0"/>
                <a:cs typeface="Arial" panose="020B0604020202020204" pitchFamily="34" charset="0"/>
              </a:rPr>
              <a:t>IMPLEMENTATION PLAN </a:t>
            </a:r>
            <a:endParaRPr lang="en-ZA" sz="2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003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8" y="6248400"/>
            <a:ext cx="716811" cy="304800"/>
          </a:xfrm>
        </p:spPr>
        <p:txBody>
          <a:body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t>11</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0" y="-20151"/>
            <a:ext cx="9144000" cy="456535"/>
          </a:xfrm>
          <a:prstGeom prst="rect">
            <a:avLst/>
          </a:prstGeom>
          <a:solidFill>
            <a:srgbClr val="00B050"/>
          </a:solidFill>
        </p:spPr>
        <p:txBody>
          <a:bodyPr wrap="square" rtlCol="0">
            <a:spAutoFit/>
          </a:bodyPr>
          <a:lstStyle/>
          <a:p>
            <a:pPr marL="400050" algn="ctr">
              <a:lnSpc>
                <a:spcPct val="150000"/>
              </a:lnSpc>
            </a:pPr>
            <a:r>
              <a:rPr lang="en-US" b="1" dirty="0" smtClean="0">
                <a:solidFill>
                  <a:srgbClr val="000000"/>
                </a:solidFill>
                <a:latin typeface="Arial" panose="020B0604020202020204" pitchFamily="34" charset="0"/>
                <a:cs typeface="Arial" panose="020B0604020202020204" pitchFamily="34" charset="0"/>
              </a:rPr>
              <a:t>Implementation Plan</a:t>
            </a:r>
            <a:endParaRPr lang="en-US" b="1" dirty="0">
              <a:solidFill>
                <a:srgbClr val="00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99073673"/>
              </p:ext>
            </p:extLst>
          </p:nvPr>
        </p:nvGraphicFramePr>
        <p:xfrm>
          <a:off x="38100" y="457198"/>
          <a:ext cx="9105900" cy="5436833"/>
        </p:xfrm>
        <a:graphic>
          <a:graphicData uri="http://schemas.openxmlformats.org/drawingml/2006/table">
            <a:tbl>
              <a:tblPr firstRow="1" bandRow="1">
                <a:tableStyleId>{5C22544A-7EE6-4342-B048-85BDC9FD1C3A}</a:tableStyleId>
              </a:tblPr>
              <a:tblGrid>
                <a:gridCol w="2722382">
                  <a:extLst>
                    <a:ext uri="{9D8B030D-6E8A-4147-A177-3AD203B41FA5}">
                      <a16:colId xmlns:a16="http://schemas.microsoft.com/office/drawing/2014/main" val="1358866746"/>
                    </a:ext>
                  </a:extLst>
                </a:gridCol>
                <a:gridCol w="6383518">
                  <a:extLst>
                    <a:ext uri="{9D8B030D-6E8A-4147-A177-3AD203B41FA5}">
                      <a16:colId xmlns:a16="http://schemas.microsoft.com/office/drawing/2014/main" val="22409470"/>
                    </a:ext>
                  </a:extLst>
                </a:gridCol>
              </a:tblGrid>
              <a:tr h="339128">
                <a:tc>
                  <a:txBody>
                    <a:bodyPr/>
                    <a:lstStyle/>
                    <a:p>
                      <a:pPr marL="0" algn="ctr" defTabSz="457200" rtl="0" eaLnBrk="1" latinLnBrk="0" hangingPunct="1">
                        <a:lnSpc>
                          <a:spcPct val="100000"/>
                        </a:lnSpc>
                      </a:pPr>
                      <a:r>
                        <a:rPr lang="en-US" sz="1800" b="1" kern="1200" dirty="0">
                          <a:solidFill>
                            <a:schemeClr val="lt1"/>
                          </a:solidFill>
                          <a:latin typeface="Arial" panose="020B0604020202020204" pitchFamily="34" charset="0"/>
                          <a:ea typeface="+mn-ea"/>
                          <a:cs typeface="Arial" panose="020B0604020202020204" pitchFamily="34" charset="0"/>
                        </a:rPr>
                        <a:t>ISSUE</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algn="ctr" defTabSz="457200" rtl="0" eaLnBrk="1" latinLnBrk="0" hangingPunct="1">
                        <a:lnSpc>
                          <a:spcPct val="100000"/>
                        </a:lnSpc>
                      </a:pPr>
                      <a:r>
                        <a:rPr lang="en-US" sz="1800" b="1" kern="1200" dirty="0" smtClean="0">
                          <a:solidFill>
                            <a:schemeClr val="lt1"/>
                          </a:solidFill>
                          <a:latin typeface="Arial" panose="020B0604020202020204" pitchFamily="34" charset="0"/>
                          <a:ea typeface="+mn-ea"/>
                          <a:cs typeface="Arial" panose="020B0604020202020204" pitchFamily="34" charset="0"/>
                        </a:rPr>
                        <a:t>ACTION</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292417415"/>
                  </a:ext>
                </a:extLst>
              </a:tr>
              <a:tr h="1818961">
                <a:tc>
                  <a:txBody>
                    <a:bodyPr/>
                    <a:lstStyle/>
                    <a:p>
                      <a:pPr marL="0" indent="0" algn="l" defTabSz="457200" rtl="0" eaLnBrk="1" latinLnBrk="0" hangingPunct="1">
                        <a:lnSpc>
                          <a:spcPct val="100000"/>
                        </a:lnSpc>
                        <a:buFont typeface="Arial" panose="020B0604020202020204" pitchFamily="34" charset="0"/>
                        <a:buNone/>
                      </a:pPr>
                      <a:r>
                        <a:rPr lang="en-US" sz="1600" kern="1200" dirty="0">
                          <a:solidFill>
                            <a:schemeClr val="dk1"/>
                          </a:solidFill>
                          <a:latin typeface="Arial" panose="020B0604020202020204" pitchFamily="34" charset="0"/>
                          <a:ea typeface="+mn-ea"/>
                          <a:cs typeface="Arial" panose="020B0604020202020204" pitchFamily="34" charset="0"/>
                        </a:rPr>
                        <a:t>BVR storage facility has reached capacity</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dk1"/>
                          </a:solidFill>
                          <a:latin typeface="Arial" panose="020B0604020202020204" pitchFamily="34" charset="0"/>
                          <a:ea typeface="+mn-ea"/>
                          <a:cs typeface="Arial" panose="020B0604020202020204" pitchFamily="34" charset="0"/>
                        </a:rPr>
                        <a:t>Create </a:t>
                      </a:r>
                      <a:r>
                        <a:rPr lang="en-ZA" sz="1600" kern="1200" dirty="0" smtClean="0">
                          <a:solidFill>
                            <a:schemeClr val="dk1"/>
                          </a:solidFill>
                          <a:latin typeface="Arial" panose="020B0604020202020204" pitchFamily="34" charset="0"/>
                          <a:ea typeface="+mn-ea"/>
                          <a:cs typeface="Arial" panose="020B0604020202020204" pitchFamily="34" charset="0"/>
                        </a:rPr>
                        <a:t>space for </a:t>
                      </a:r>
                      <a:r>
                        <a:rPr lang="en-ZA" sz="1600" kern="1200" dirty="0">
                          <a:solidFill>
                            <a:schemeClr val="dk1"/>
                          </a:solidFill>
                          <a:latin typeface="Arial" panose="020B0604020202020204" pitchFamily="34" charset="0"/>
                          <a:ea typeface="+mn-ea"/>
                          <a:cs typeface="Arial" panose="020B0604020202020204" pitchFamily="34" charset="0"/>
                        </a:rPr>
                        <a:t>newly received records from front offices by </a:t>
                      </a:r>
                      <a:r>
                        <a:rPr lang="en-ZA" sz="1600" kern="1200" dirty="0" smtClean="0">
                          <a:solidFill>
                            <a:schemeClr val="dk1"/>
                          </a:solidFill>
                          <a:latin typeface="Arial" panose="020B0604020202020204" pitchFamily="34" charset="0"/>
                          <a:ea typeface="+mn-ea"/>
                          <a:cs typeface="Arial" panose="020B0604020202020204" pitchFamily="34" charset="0"/>
                        </a:rPr>
                        <a:t>identifying </a:t>
                      </a:r>
                      <a:r>
                        <a:rPr lang="en-ZA" sz="1600" kern="1200" dirty="0">
                          <a:solidFill>
                            <a:schemeClr val="dk1"/>
                          </a:solidFill>
                          <a:latin typeface="Arial" panose="020B0604020202020204" pitchFamily="34" charset="0"/>
                          <a:ea typeface="+mn-ea"/>
                          <a:cs typeface="Arial" panose="020B0604020202020204" pitchFamily="34" charset="0"/>
                        </a:rPr>
                        <a:t>records that are not transacted with frequently </a:t>
                      </a:r>
                      <a:endParaRPr lang="en-ZA" sz="160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smtClean="0">
                          <a:solidFill>
                            <a:schemeClr val="dk1"/>
                          </a:solidFill>
                          <a:latin typeface="Arial" panose="020B0604020202020204" pitchFamily="34" charset="0"/>
                          <a:ea typeface="+mn-ea"/>
                          <a:cs typeface="Arial" panose="020B0604020202020204" pitchFamily="34" charset="0"/>
                        </a:rPr>
                        <a:t>Source </a:t>
                      </a:r>
                      <a:r>
                        <a:rPr lang="en-ZA" sz="1600" kern="1200" dirty="0">
                          <a:solidFill>
                            <a:schemeClr val="dk1"/>
                          </a:solidFill>
                          <a:latin typeface="Arial" panose="020B0604020202020204" pitchFamily="34" charset="0"/>
                          <a:ea typeface="+mn-ea"/>
                          <a:cs typeface="Arial" panose="020B0604020202020204" pitchFamily="34" charset="0"/>
                        </a:rPr>
                        <a:t>service provider</a:t>
                      </a:r>
                      <a:r>
                        <a:rPr lang="en-ZA" sz="1600" kern="1200" baseline="0" dirty="0">
                          <a:solidFill>
                            <a:schemeClr val="dk1"/>
                          </a:solidFill>
                          <a:latin typeface="Arial" panose="020B0604020202020204" pitchFamily="34" charset="0"/>
                          <a:ea typeface="+mn-ea"/>
                          <a:cs typeface="Arial" panose="020B0604020202020204" pitchFamily="34" charset="0"/>
                        </a:rPr>
                        <a:t> for removal of records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baseline="0" dirty="0" smtClean="0">
                          <a:solidFill>
                            <a:schemeClr val="dk1"/>
                          </a:solidFill>
                          <a:latin typeface="Arial" panose="020B0604020202020204" pitchFamily="34" charset="0"/>
                          <a:ea typeface="+mn-ea"/>
                          <a:cs typeface="Arial" panose="020B0604020202020204" pitchFamily="34" charset="0"/>
                        </a:rPr>
                        <a:t>Movement </a:t>
                      </a:r>
                      <a:r>
                        <a:rPr lang="en-ZA" sz="1600" kern="1200" baseline="0" dirty="0">
                          <a:solidFill>
                            <a:schemeClr val="dk1"/>
                          </a:solidFill>
                          <a:latin typeface="Arial" panose="020B0604020202020204" pitchFamily="34" charset="0"/>
                          <a:ea typeface="+mn-ea"/>
                          <a:cs typeface="Arial" panose="020B0604020202020204" pitchFamily="34" charset="0"/>
                        </a:rPr>
                        <a:t>of </a:t>
                      </a:r>
                      <a:r>
                        <a:rPr lang="en-ZA" sz="1600" kern="1200" baseline="0" dirty="0" smtClean="0">
                          <a:solidFill>
                            <a:schemeClr val="dk1"/>
                          </a:solidFill>
                          <a:latin typeface="Arial" panose="020B0604020202020204" pitchFamily="34" charset="0"/>
                          <a:ea typeface="+mn-ea"/>
                          <a:cs typeface="Arial" panose="020B0604020202020204" pitchFamily="34" charset="0"/>
                        </a:rPr>
                        <a:t>records to the identified storage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baseline="0" dirty="0" smtClean="0">
                          <a:solidFill>
                            <a:schemeClr val="dk1"/>
                          </a:solidFill>
                          <a:latin typeface="Arial" panose="020B0604020202020204" pitchFamily="34" charset="0"/>
                          <a:ea typeface="+mn-ea"/>
                          <a:cs typeface="Arial" panose="020B0604020202020204" pitchFamily="34" charset="0"/>
                        </a:rPr>
                        <a:t>Locate </a:t>
                      </a:r>
                      <a:r>
                        <a:rPr lang="en-ZA" sz="1600" kern="1200" baseline="0" dirty="0">
                          <a:solidFill>
                            <a:schemeClr val="dk1"/>
                          </a:solidFill>
                          <a:latin typeface="Arial" panose="020B0604020202020204" pitchFamily="34" charset="0"/>
                          <a:ea typeface="+mn-ea"/>
                          <a:cs typeface="Arial" panose="020B0604020202020204" pitchFamily="34" charset="0"/>
                        </a:rPr>
                        <a:t>a central records storage facility where all manual/ paper-based records can be </a:t>
                      </a:r>
                      <a:r>
                        <a:rPr lang="en-ZA" sz="1600" kern="1200" baseline="0" dirty="0" smtClean="0">
                          <a:solidFill>
                            <a:schemeClr val="dk1"/>
                          </a:solidFill>
                          <a:latin typeface="Arial" panose="020B0604020202020204" pitchFamily="34" charset="0"/>
                          <a:ea typeface="+mn-ea"/>
                          <a:cs typeface="Arial" panose="020B0604020202020204" pitchFamily="34" charset="0"/>
                        </a:rPr>
                        <a:t>stored</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49374181"/>
                  </a:ext>
                </a:extLst>
              </a:tr>
              <a:tr h="11350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Bottle-necks in workflow process for amendments minor </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indent="-285750" algn="just">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Implement Track &amp; Trace  at critical monitoring areas</a:t>
                      </a:r>
                    </a:p>
                    <a:p>
                      <a:pPr marL="285750" indent="-285750" algn="just">
                        <a:lnSpc>
                          <a:spcPct val="10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Perform </a:t>
                      </a:r>
                      <a:r>
                        <a:rPr lang="en-US" sz="1600" dirty="0">
                          <a:latin typeface="Arial" panose="020B0604020202020204" pitchFamily="34" charset="0"/>
                          <a:cs typeface="Arial" panose="020B0604020202020204" pitchFamily="34" charset="0"/>
                        </a:rPr>
                        <a:t>Diagnostic analysis on Amendment Minors and Majors to determine areas which delay</a:t>
                      </a:r>
                      <a:r>
                        <a:rPr lang="en-US" sz="1600" baseline="0" dirty="0">
                          <a:latin typeface="Arial" panose="020B0604020202020204" pitchFamily="34" charset="0"/>
                          <a:cs typeface="Arial" panose="020B0604020202020204" pitchFamily="34" charset="0"/>
                        </a:rPr>
                        <a:t> finalization of applications</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37397"/>
                  </a:ext>
                </a:extLst>
              </a:tr>
              <a:tr h="2117078">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noProof="0" dirty="0">
                          <a:solidFill>
                            <a:schemeClr val="dk1"/>
                          </a:solidFill>
                          <a:latin typeface="Arial" panose="020B0604020202020204" pitchFamily="34" charset="0"/>
                          <a:ea typeface="+mn-ea"/>
                          <a:cs typeface="Arial" panose="020B0604020202020204" pitchFamily="34" charset="0"/>
                        </a:rPr>
                        <a:t>Non-compliant applications received at Back office to resolve duplicates e.g. Copy of mother’s ID, Copy of Birth certificate </a:t>
                      </a:r>
                      <a:r>
                        <a:rPr lang="en-US" sz="1600" kern="1200" noProof="0" dirty="0" err="1">
                          <a:solidFill>
                            <a:schemeClr val="dk1"/>
                          </a:solidFill>
                          <a:latin typeface="Arial" panose="020B0604020202020204" pitchFamily="34" charset="0"/>
                          <a:ea typeface="+mn-ea"/>
                          <a:cs typeface="Arial" panose="020B0604020202020204" pitchFamily="34" charset="0"/>
                        </a:rPr>
                        <a:t>etc</a:t>
                      </a:r>
                      <a:endParaRPr lang="en-US" sz="1600" kern="1200" noProof="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Arial" panose="020B0604020202020204" pitchFamily="34" charset="0"/>
                          <a:ea typeface="+mn-ea"/>
                          <a:cs typeface="Arial" panose="020B0604020202020204" pitchFamily="34" charset="0"/>
                        </a:rPr>
                        <a:t>Distribute weekly error report on non-compliant applications to provinces</a:t>
                      </a:r>
                      <a:r>
                        <a:rPr lang="en-US" sz="1600" kern="1200" dirty="0" smtClean="0">
                          <a:solidFill>
                            <a:schemeClr val="dk1"/>
                          </a:solidFill>
                          <a:latin typeface="Arial" panose="020B0604020202020204" pitchFamily="34" charset="0"/>
                          <a:ea typeface="+mn-ea"/>
                          <a:cs typeface="Arial" panose="020B0604020202020204" pitchFamily="34" charset="0"/>
                        </a:rPr>
                        <a: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Arial" panose="020B0604020202020204" pitchFamily="34" charset="0"/>
                          <a:ea typeface="+mn-ea"/>
                          <a:cs typeface="Arial" panose="020B0604020202020204" pitchFamily="34" charset="0"/>
                        </a:rPr>
                        <a:t>Call-in letters and telephone calls are frequently made to the clients and through offices for submission of additional required documents which prolongs the process due to clients not responding on time.</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8969424"/>
                  </a:ext>
                </a:extLst>
              </a:tr>
            </a:tbl>
          </a:graphicData>
        </a:graphic>
      </p:graphicFrame>
    </p:spTree>
    <p:extLst>
      <p:ext uri="{BB962C8B-B14F-4D97-AF65-F5344CB8AC3E}">
        <p14:creationId xmlns:p14="http://schemas.microsoft.com/office/powerpoint/2010/main" val="1729784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8" y="6324600"/>
            <a:ext cx="716811" cy="304800"/>
          </a:xfrm>
        </p:spPr>
        <p:txBody>
          <a:body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t>12</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0" y="-20151"/>
            <a:ext cx="9144000" cy="923330"/>
          </a:xfrm>
          <a:prstGeom prst="rect">
            <a:avLst/>
          </a:prstGeom>
          <a:solidFill>
            <a:srgbClr val="00B050"/>
          </a:solidFill>
        </p:spPr>
        <p:txBody>
          <a:bodyPr wrap="square" rtlCol="0">
            <a:spAutoFit/>
          </a:bodyPr>
          <a:lstStyle/>
          <a:p>
            <a:pPr marL="400050" algn="ctr">
              <a:lnSpc>
                <a:spcPct val="150000"/>
              </a:lnSpc>
            </a:pPr>
            <a:r>
              <a:rPr lang="en-US" b="1" dirty="0">
                <a:solidFill>
                  <a:srgbClr val="000000"/>
                </a:solidFill>
                <a:latin typeface="Arial" panose="020B0604020202020204" pitchFamily="34" charset="0"/>
                <a:cs typeface="Arial" panose="020B0604020202020204" pitchFamily="34" charset="0"/>
              </a:rPr>
              <a:t>Implementation </a:t>
            </a:r>
            <a:r>
              <a:rPr lang="en-US" b="1" dirty="0" smtClean="0">
                <a:solidFill>
                  <a:srgbClr val="000000"/>
                </a:solidFill>
                <a:latin typeface="Arial" panose="020B0604020202020204" pitchFamily="34" charset="0"/>
                <a:cs typeface="Arial" panose="020B0604020202020204" pitchFamily="34" charset="0"/>
              </a:rPr>
              <a:t>Plan/</a:t>
            </a:r>
            <a:r>
              <a:rPr lang="en-US" b="1" dirty="0" err="1" smtClean="0">
                <a:solidFill>
                  <a:srgbClr val="000000"/>
                </a:solidFill>
                <a:latin typeface="Arial" panose="020B0604020202020204" pitchFamily="34" charset="0"/>
                <a:cs typeface="Arial" panose="020B0604020202020204" pitchFamily="34" charset="0"/>
              </a:rPr>
              <a:t>cont</a:t>
            </a:r>
            <a:r>
              <a:rPr lang="en-US" b="1" dirty="0" smtClean="0">
                <a:solidFill>
                  <a:srgbClr val="000000"/>
                </a:solidFill>
                <a:latin typeface="Arial" panose="020B0604020202020204" pitchFamily="34" charset="0"/>
                <a:cs typeface="Arial" panose="020B0604020202020204" pitchFamily="34" charset="0"/>
              </a:rPr>
              <a:t>…</a:t>
            </a:r>
            <a:endParaRPr lang="en-US" b="1" dirty="0">
              <a:solidFill>
                <a:srgbClr val="000000"/>
              </a:solidFill>
              <a:latin typeface="Arial" panose="020B0604020202020204" pitchFamily="34" charset="0"/>
              <a:cs typeface="Arial" panose="020B0604020202020204" pitchFamily="34" charset="0"/>
            </a:endParaRPr>
          </a:p>
          <a:p>
            <a:pPr marL="400050" algn="ctr">
              <a:lnSpc>
                <a:spcPct val="150000"/>
              </a:lnSpc>
            </a:pPr>
            <a:r>
              <a:rPr lang="en-US" b="1" dirty="0" smtClean="0">
                <a:solidFill>
                  <a:srgbClr val="000000"/>
                </a:solidFill>
                <a:latin typeface="Arial" panose="020B0604020202020204" pitchFamily="34" charset="0"/>
                <a:cs typeface="Arial" panose="020B0604020202020204" pitchFamily="34" charset="0"/>
              </a:rPr>
              <a:t>…</a:t>
            </a:r>
            <a:endParaRPr lang="en-US" b="1" dirty="0">
              <a:solidFill>
                <a:srgbClr val="00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08075766"/>
              </p:ext>
            </p:extLst>
          </p:nvPr>
        </p:nvGraphicFramePr>
        <p:xfrm>
          <a:off x="76200" y="438791"/>
          <a:ext cx="8991600" cy="5699760"/>
        </p:xfrm>
        <a:graphic>
          <a:graphicData uri="http://schemas.openxmlformats.org/drawingml/2006/table">
            <a:tbl>
              <a:tblPr firstRow="1" bandRow="1">
                <a:tableStyleId>{5C22544A-7EE6-4342-B048-85BDC9FD1C3A}</a:tableStyleId>
              </a:tblPr>
              <a:tblGrid>
                <a:gridCol w="3147060">
                  <a:extLst>
                    <a:ext uri="{9D8B030D-6E8A-4147-A177-3AD203B41FA5}">
                      <a16:colId xmlns:a16="http://schemas.microsoft.com/office/drawing/2014/main" val="1358866746"/>
                    </a:ext>
                  </a:extLst>
                </a:gridCol>
                <a:gridCol w="5844540">
                  <a:extLst>
                    <a:ext uri="{9D8B030D-6E8A-4147-A177-3AD203B41FA5}">
                      <a16:colId xmlns:a16="http://schemas.microsoft.com/office/drawing/2014/main" val="22409470"/>
                    </a:ext>
                  </a:extLst>
                </a:gridCol>
              </a:tblGrid>
              <a:tr h="334796">
                <a:tc>
                  <a:txBody>
                    <a:bodyPr/>
                    <a:lstStyle/>
                    <a:p>
                      <a:pPr algn="ctr"/>
                      <a:r>
                        <a:rPr lang="en-US" sz="1800" dirty="0">
                          <a:latin typeface="Arial" panose="020B0604020202020204" pitchFamily="34" charset="0"/>
                          <a:cs typeface="Arial" panose="020B0604020202020204" pitchFamily="34" charset="0"/>
                        </a:rPr>
                        <a:t>ISSUE</a:t>
                      </a:r>
                      <a:endParaRPr lang="en-ZA"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ACTION</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2417415"/>
                  </a:ext>
                </a:extLst>
              </a:tr>
              <a:tr h="14228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noProof="0" dirty="0">
                          <a:solidFill>
                            <a:schemeClr val="dk1"/>
                          </a:solidFill>
                          <a:latin typeface="Arial" panose="020B0604020202020204" pitchFamily="34" charset="0"/>
                          <a:ea typeface="+mn-ea"/>
                          <a:cs typeface="Arial" panose="020B0604020202020204" pitchFamily="34" charset="0"/>
                        </a:rPr>
                        <a:t>Non-compliant applications received at Back office to resolve duplicates e.g. Copy of mother’s ID, Copy of Birth certificate </a:t>
                      </a:r>
                      <a:r>
                        <a:rPr lang="en-US" sz="1600" kern="1200" noProof="0" dirty="0" err="1">
                          <a:solidFill>
                            <a:schemeClr val="dk1"/>
                          </a:solidFill>
                          <a:latin typeface="Arial" panose="020B0604020202020204" pitchFamily="34" charset="0"/>
                          <a:ea typeface="+mn-ea"/>
                          <a:cs typeface="Arial" panose="020B0604020202020204" pitchFamily="34" charset="0"/>
                        </a:rPr>
                        <a:t>etc</a:t>
                      </a:r>
                      <a:endParaRPr lang="en-US" sz="1600" kern="1200" noProof="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a:solidFill>
                            <a:schemeClr val="dk1"/>
                          </a:solidFill>
                          <a:latin typeface="Arial" panose="020B0604020202020204" pitchFamily="34" charset="0"/>
                          <a:ea typeface="+mn-ea"/>
                          <a:cs typeface="Arial" panose="020B0604020202020204" pitchFamily="34" charset="0"/>
                        </a:rPr>
                        <a:t>Distribute weekly error report on non-compliant applications to provinces.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a:solidFill>
                            <a:schemeClr val="dk1"/>
                          </a:solidFill>
                          <a:latin typeface="Arial" panose="020B0604020202020204" pitchFamily="34" charset="0"/>
                          <a:ea typeface="+mn-ea"/>
                          <a:cs typeface="Arial" panose="020B0604020202020204" pitchFamily="34" charset="0"/>
                        </a:rPr>
                        <a:t>Call-in letters and telephone calls are frequently made to the clients and through offices for submission of additional required documents which prolongs the process due to clients not responding on time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25650669"/>
                  </a:ext>
                </a:extLst>
              </a:tr>
              <a:tr h="53656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No UDC/UMC on the spot</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IS to develop system to issue UDC/UMC on the spot.</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kern="1200" dirty="0">
                        <a:solidFill>
                          <a:schemeClr val="dk1"/>
                        </a:solidFill>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600" baseline="0" dirty="0">
                          <a:latin typeface="Arial" panose="020B0604020202020204" pitchFamily="34" charset="0"/>
                          <a:cs typeface="Arial" panose="020B0604020202020204" pitchFamily="34" charset="0"/>
                        </a:rPr>
                        <a:t>Is to develop Pre-Modification functions for UDC and UMC</a:t>
                      </a:r>
                    </a:p>
                  </a:txBody>
                  <a:tcPr/>
                </a:tc>
                <a:extLst>
                  <a:ext uri="{0D108BD9-81ED-4DB2-BD59-A6C34878D82A}">
                    <a16:rowId xmlns:a16="http://schemas.microsoft.com/office/drawing/2014/main" val="2727093991"/>
                  </a:ext>
                </a:extLst>
              </a:tr>
              <a:tr h="11996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Arial" panose="020B0604020202020204" pitchFamily="34" charset="0"/>
                          <a:ea typeface="+mn-ea"/>
                          <a:cs typeface="Arial" panose="020B0604020202020204" pitchFamily="34" charset="0"/>
                        </a:rPr>
                        <a:t>System deficiencies</a:t>
                      </a:r>
                      <a:r>
                        <a:rPr lang="en-US" sz="1600" kern="1200" baseline="0" dirty="0" smtClean="0">
                          <a:solidFill>
                            <a:schemeClr val="dk1"/>
                          </a:solidFill>
                          <a:latin typeface="Arial" panose="020B0604020202020204" pitchFamily="34" charset="0"/>
                          <a:ea typeface="+mn-ea"/>
                          <a:cs typeface="Arial" panose="020B0604020202020204" pitchFamily="34" charset="0"/>
                        </a:rPr>
                        <a:t>.</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indent="0">
                        <a:buFont typeface="Arial" panose="020B0604020202020204" pitchFamily="34" charset="0"/>
                        <a:buNone/>
                      </a:pPr>
                      <a:r>
                        <a:rPr lang="en-US" sz="1600" kern="1200" baseline="0" dirty="0" smtClean="0">
                          <a:solidFill>
                            <a:schemeClr val="dk1"/>
                          </a:solidFill>
                          <a:latin typeface="Arial" panose="020B0604020202020204" pitchFamily="34" charset="0"/>
                          <a:ea typeface="+mn-ea"/>
                          <a:cs typeface="Arial" panose="020B0604020202020204" pitchFamily="34" charset="0"/>
                        </a:rPr>
                        <a:t>Develop change requests:</a:t>
                      </a:r>
                    </a:p>
                    <a:p>
                      <a:pPr marL="285750" indent="-285750">
                        <a:buFont typeface="Arial" panose="020B0604020202020204" pitchFamily="34" charset="0"/>
                        <a:buChar char="•"/>
                      </a:pPr>
                      <a:r>
                        <a:rPr lang="en-US" sz="1600" kern="1200" baseline="0" dirty="0" smtClean="0">
                          <a:solidFill>
                            <a:schemeClr val="dk1"/>
                          </a:solidFill>
                          <a:latin typeface="Arial" panose="020B0604020202020204" pitchFamily="34" charset="0"/>
                          <a:ea typeface="+mn-ea"/>
                          <a:cs typeface="Arial" panose="020B0604020202020204" pitchFamily="34" charset="0"/>
                        </a:rPr>
                        <a:t>for system to </a:t>
                      </a:r>
                      <a:r>
                        <a:rPr lang="en-US" sz="1600" dirty="0" smtClean="0">
                          <a:latin typeface="Arial" panose="020B0604020202020204" pitchFamily="34" charset="0"/>
                          <a:cs typeface="Arial" panose="020B0604020202020204" pitchFamily="34" charset="0"/>
                        </a:rPr>
                        <a:t>link duplicate applications captured using an ID number and  date of birth in order to</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close both applications when finalized.</a:t>
                      </a:r>
                      <a:r>
                        <a:rPr lang="en-US" sz="1600" kern="1200" baseline="0" dirty="0" smtClean="0">
                          <a:solidFill>
                            <a:schemeClr val="dk1"/>
                          </a:solidFill>
                          <a:latin typeface="Arial" panose="020B0604020202020204" pitchFamily="34" charset="0"/>
                          <a:ea typeface="+mn-ea"/>
                          <a:cs typeface="Arial" panose="020B0604020202020204" pitchFamily="34" charset="0"/>
                        </a:rPr>
                        <a:t> </a:t>
                      </a:r>
                    </a:p>
                    <a:p>
                      <a:pPr marL="285750" indent="-285750">
                        <a:buFont typeface="Arial" panose="020B0604020202020204" pitchFamily="34" charset="0"/>
                        <a:buChar char="•"/>
                      </a:pPr>
                      <a:r>
                        <a:rPr lang="en-US" sz="1600" kern="1200" baseline="0" dirty="0" smtClean="0">
                          <a:solidFill>
                            <a:schemeClr val="dk1"/>
                          </a:solidFill>
                          <a:latin typeface="Arial" panose="020B0604020202020204" pitchFamily="34" charset="0"/>
                          <a:ea typeface="+mn-ea"/>
                          <a:cs typeface="Arial" panose="020B0604020202020204" pitchFamily="34" charset="0"/>
                        </a:rPr>
                        <a:t>To close vault applications upon finalizing</a:t>
                      </a:r>
                      <a:endParaRPr lang="en-US" sz="160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9108946"/>
                  </a:ext>
                </a:extLst>
              </a:tr>
              <a:tr h="530094">
                <a:tc>
                  <a:txBody>
                    <a:bodyPr/>
                    <a:lstStyle/>
                    <a:p>
                      <a:pPr marL="0" algn="l" defTabSz="457200" rtl="0" eaLnBrk="1" latinLnBrk="0" hangingPunct="1"/>
                      <a:r>
                        <a:rPr lang="en-US" sz="1600" kern="1200" baseline="0" dirty="0">
                          <a:solidFill>
                            <a:schemeClr val="dk1"/>
                          </a:solidFill>
                          <a:latin typeface="Arial" panose="020B0604020202020204" pitchFamily="34" charset="0"/>
                          <a:ea typeface="+mn-ea"/>
                          <a:cs typeface="Arial" panose="020B0604020202020204" pitchFamily="34" charset="0"/>
                        </a:rPr>
                        <a:t>Misfiled Batches/Records</a:t>
                      </a:r>
                      <a:endParaRPr lang="en-ZA" sz="1600"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panose="020B0604020202020204" pitchFamily="34" charset="0"/>
                        <a:buChar char="•"/>
                      </a:pPr>
                      <a:r>
                        <a:rPr lang="en-US" sz="1600" kern="1200" baseline="0" dirty="0">
                          <a:solidFill>
                            <a:schemeClr val="dk1"/>
                          </a:solidFill>
                          <a:latin typeface="Arial" panose="020B0604020202020204" pitchFamily="34" charset="0"/>
                          <a:ea typeface="+mn-ea"/>
                          <a:cs typeface="Arial" panose="020B0604020202020204" pitchFamily="34" charset="0"/>
                        </a:rPr>
                        <a:t>Re arranging of 96 051 batches from 93 shelves </a:t>
                      </a:r>
                      <a:r>
                        <a:rPr lang="en-US" sz="1600" kern="1200" baseline="0" dirty="0" smtClean="0">
                          <a:solidFill>
                            <a:schemeClr val="dk1"/>
                          </a:solidFill>
                          <a:latin typeface="Arial" panose="020B0604020202020204" pitchFamily="34" charset="0"/>
                          <a:ea typeface="+mn-ea"/>
                          <a:cs typeface="Arial" panose="020B0604020202020204" pitchFamily="34" charset="0"/>
                        </a:rPr>
                        <a:t>(19 </a:t>
                      </a:r>
                      <a:r>
                        <a:rPr lang="en-US" sz="1600" kern="1200" baseline="0" dirty="0">
                          <a:solidFill>
                            <a:schemeClr val="dk1"/>
                          </a:solidFill>
                          <a:latin typeface="Arial" panose="020B0604020202020204" pitchFamily="34" charset="0"/>
                          <a:ea typeface="+mn-ea"/>
                          <a:cs typeface="Arial" panose="020B0604020202020204" pitchFamily="34" charset="0"/>
                        </a:rPr>
                        <a:t>210 </a:t>
                      </a:r>
                      <a:r>
                        <a:rPr lang="en-US" sz="1600" kern="1200" baseline="0" dirty="0" smtClean="0">
                          <a:solidFill>
                            <a:schemeClr val="dk1"/>
                          </a:solidFill>
                          <a:latin typeface="Arial" panose="020B0604020202020204" pitchFamily="34" charset="0"/>
                          <a:ea typeface="+mn-ea"/>
                          <a:cs typeface="Arial" panose="020B0604020202020204" pitchFamily="34" charset="0"/>
                        </a:rPr>
                        <a:t>200)</a:t>
                      </a:r>
                      <a:endParaRPr lang="en-US" sz="1600"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95580754"/>
                  </a:ext>
                </a:extLst>
              </a:tr>
              <a:tr h="883057">
                <a:tc>
                  <a:txBody>
                    <a:bodyPr/>
                    <a:lstStyle/>
                    <a:p>
                      <a:pPr marL="285750" indent="-285750" algn="l" defTabSz="457200" rtl="0" eaLnBrk="1" latinLnBrk="0" hangingPunct="1">
                        <a:buFont typeface="Arial" panose="020B0604020202020204" pitchFamily="34" charset="0"/>
                        <a:buChar char="•"/>
                      </a:pPr>
                      <a:r>
                        <a:rPr lang="en-US" sz="1600" kern="1200" baseline="0" dirty="0" smtClean="0">
                          <a:solidFill>
                            <a:schemeClr val="dk1"/>
                          </a:solidFill>
                          <a:latin typeface="Arial" panose="020B0604020202020204" pitchFamily="34" charset="0"/>
                          <a:ea typeface="+mn-ea"/>
                          <a:cs typeface="Arial" panose="020B0604020202020204" pitchFamily="34" charset="0"/>
                        </a:rPr>
                        <a:t>Fixing of Death </a:t>
                      </a:r>
                      <a:r>
                        <a:rPr lang="en-US" sz="1600" kern="1200" baseline="0" dirty="0">
                          <a:solidFill>
                            <a:schemeClr val="dk1"/>
                          </a:solidFill>
                          <a:latin typeface="Arial" panose="020B0604020202020204" pitchFamily="34" charset="0"/>
                          <a:ea typeface="+mn-ea"/>
                          <a:cs typeface="Arial" panose="020B0604020202020204" pitchFamily="34" charset="0"/>
                        </a:rPr>
                        <a:t>Records Indexing System (Template system</a:t>
                      </a:r>
                      <a:r>
                        <a:rPr lang="en-US" sz="1600" kern="1200" baseline="0" dirty="0" smtClean="0">
                          <a:solidFill>
                            <a:schemeClr val="dk1"/>
                          </a:solidFill>
                          <a:latin typeface="Arial" panose="020B0604020202020204" pitchFamily="34" charset="0"/>
                          <a:ea typeface="+mn-ea"/>
                          <a:cs typeface="Arial" panose="020B0604020202020204" pitchFamily="34" charset="0"/>
                        </a:rPr>
                        <a:t>)</a:t>
                      </a:r>
                      <a:endParaRPr lang="en-ZA" sz="1600"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indent="-285750" algn="l" defTabSz="457200" rtl="0" eaLnBrk="1" latinLnBrk="0" hangingPunct="1">
                        <a:buFont typeface="Arial" panose="020B0604020202020204" pitchFamily="34" charset="0"/>
                        <a:buChar char="•"/>
                      </a:pPr>
                      <a:r>
                        <a:rPr lang="en-US" sz="1600" kern="1200" baseline="0" dirty="0">
                          <a:solidFill>
                            <a:schemeClr val="dk1"/>
                          </a:solidFill>
                          <a:latin typeface="Arial" panose="020B0604020202020204" pitchFamily="34" charset="0"/>
                          <a:ea typeface="+mn-ea"/>
                          <a:cs typeface="Arial" panose="020B0604020202020204" pitchFamily="34" charset="0"/>
                        </a:rPr>
                        <a:t>Develop a new template system</a:t>
                      </a:r>
                    </a:p>
                    <a:p>
                      <a:pPr marL="285750" indent="-285750" algn="l" defTabSz="457200" rtl="0" eaLnBrk="1" latinLnBrk="0" hangingPunct="1">
                        <a:buFont typeface="Arial" panose="020B0604020202020204" pitchFamily="34" charset="0"/>
                        <a:buChar char="•"/>
                      </a:pPr>
                      <a:endParaRPr lang="en-US" sz="1600" kern="1200" baseline="0" dirty="0">
                        <a:solidFill>
                          <a:schemeClr val="dk1"/>
                        </a:solidFill>
                        <a:latin typeface="Arial" panose="020B0604020202020204" pitchFamily="34" charset="0"/>
                        <a:ea typeface="+mn-ea"/>
                        <a:cs typeface="Arial" panose="020B0604020202020204" pitchFamily="34" charset="0"/>
                      </a:endParaRPr>
                    </a:p>
                    <a:p>
                      <a:pPr marL="285750" indent="-285750" algn="l" defTabSz="457200" rtl="0" eaLnBrk="1" latinLnBrk="0" hangingPunct="1">
                        <a:buFont typeface="Arial" panose="020B0604020202020204" pitchFamily="34" charset="0"/>
                        <a:buChar char="•"/>
                      </a:pPr>
                      <a:r>
                        <a:rPr lang="en-US" sz="1600" kern="1200" baseline="0" dirty="0">
                          <a:solidFill>
                            <a:schemeClr val="dk1"/>
                          </a:solidFill>
                          <a:latin typeface="Arial" panose="020B0604020202020204" pitchFamily="34" charset="0"/>
                          <a:ea typeface="+mn-ea"/>
                          <a:cs typeface="Arial" panose="020B0604020202020204" pitchFamily="34" charset="0"/>
                        </a:rPr>
                        <a:t>Develop functionality for drawing of reports by CS  on Batch Header and User Statics.</a:t>
                      </a:r>
                      <a:endParaRPr lang="en-ZA" sz="1600"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199689117"/>
                  </a:ext>
                </a:extLst>
              </a:tr>
            </a:tbl>
          </a:graphicData>
        </a:graphic>
      </p:graphicFrame>
    </p:spTree>
    <p:extLst>
      <p:ext uri="{BB962C8B-B14F-4D97-AF65-F5344CB8AC3E}">
        <p14:creationId xmlns:p14="http://schemas.microsoft.com/office/powerpoint/2010/main" val="1704577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8" y="6324600"/>
            <a:ext cx="716811" cy="304800"/>
          </a:xfrm>
        </p:spPr>
        <p:txBody>
          <a:body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t>13</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0" y="-20151"/>
            <a:ext cx="9144000" cy="456535"/>
          </a:xfrm>
          <a:prstGeom prst="rect">
            <a:avLst/>
          </a:prstGeom>
          <a:solidFill>
            <a:srgbClr val="00B050"/>
          </a:solidFill>
        </p:spPr>
        <p:txBody>
          <a:bodyPr wrap="square" rtlCol="0">
            <a:spAutoFit/>
          </a:bodyPr>
          <a:lstStyle/>
          <a:p>
            <a:pPr marL="400050" algn="ctr">
              <a:lnSpc>
                <a:spcPct val="150000"/>
              </a:lnSpc>
            </a:pPr>
            <a:r>
              <a:rPr lang="en-US" b="1" dirty="0">
                <a:solidFill>
                  <a:srgbClr val="000000"/>
                </a:solidFill>
                <a:latin typeface="Arial" panose="020B0604020202020204" pitchFamily="34" charset="0"/>
                <a:cs typeface="Arial" panose="020B0604020202020204" pitchFamily="34" charset="0"/>
              </a:rPr>
              <a:t>Implementation Plan/</a:t>
            </a:r>
            <a:r>
              <a:rPr lang="en-US" b="1" dirty="0" err="1">
                <a:solidFill>
                  <a:srgbClr val="000000"/>
                </a:solidFill>
                <a:latin typeface="Arial" panose="020B0604020202020204" pitchFamily="34" charset="0"/>
                <a:cs typeface="Arial" panose="020B0604020202020204" pitchFamily="34" charset="0"/>
              </a:rPr>
              <a:t>cont</a:t>
            </a:r>
            <a:r>
              <a:rPr lang="en-US" b="1" dirty="0">
                <a:solidFill>
                  <a:srgbClr val="000000"/>
                </a:solidFill>
                <a:latin typeface="Arial" panose="020B0604020202020204" pitchFamily="34" charset="0"/>
                <a:cs typeface="Arial" panose="020B0604020202020204" pitchFamily="34"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1050342051"/>
              </p:ext>
            </p:extLst>
          </p:nvPr>
        </p:nvGraphicFramePr>
        <p:xfrm>
          <a:off x="76200" y="457200"/>
          <a:ext cx="8991600" cy="548640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747045240"/>
                    </a:ext>
                  </a:extLst>
                </a:gridCol>
                <a:gridCol w="4800600">
                  <a:extLst>
                    <a:ext uri="{9D8B030D-6E8A-4147-A177-3AD203B41FA5}">
                      <a16:colId xmlns:a16="http://schemas.microsoft.com/office/drawing/2014/main" val="1947408489"/>
                    </a:ext>
                  </a:extLst>
                </a:gridCol>
              </a:tblGrid>
              <a:tr h="379906">
                <a:tc>
                  <a:txBody>
                    <a:bodyPr/>
                    <a:lstStyle/>
                    <a:p>
                      <a:pPr algn="ctr"/>
                      <a:r>
                        <a:rPr lang="en-US" sz="1800" dirty="0">
                          <a:latin typeface="Arial" panose="020B0604020202020204" pitchFamily="34" charset="0"/>
                          <a:cs typeface="Arial" panose="020B0604020202020204" pitchFamily="34" charset="0"/>
                        </a:rPr>
                        <a:t>ISSUE</a:t>
                      </a:r>
                      <a:endParaRPr lang="en-ZA" sz="1800"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ACTION</a:t>
                      </a:r>
                      <a:endParaRPr lang="en-ZA" sz="18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6127626"/>
                  </a:ext>
                </a:extLst>
              </a:tr>
              <a:tr h="7692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Lack of automation of marriage and death registration system</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panose="020B0604020202020204" pitchFamily="34" charset="0"/>
                        <a:buChar char="•"/>
                      </a:pPr>
                      <a:r>
                        <a:rPr lang="en-US" sz="1600" baseline="0" dirty="0">
                          <a:latin typeface="Arial" panose="020B0604020202020204" pitchFamily="34" charset="0"/>
                          <a:cs typeface="Arial" panose="020B0604020202020204" pitchFamily="34" charset="0"/>
                        </a:rPr>
                        <a:t>IS to develop and roll out live capture system for marriage and death registration.</a:t>
                      </a:r>
                    </a:p>
                  </a:txBody>
                  <a:tcPr/>
                </a:tc>
                <a:extLst>
                  <a:ext uri="{0D108BD9-81ED-4DB2-BD59-A6C34878D82A}">
                    <a16:rowId xmlns:a16="http://schemas.microsoft.com/office/drawing/2014/main" val="3228348480"/>
                  </a:ext>
                </a:extLst>
              </a:tr>
              <a:tr h="6015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 100 000 Marriage records (500 batches) not templated.</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Index remaining</a:t>
                      </a:r>
                      <a:r>
                        <a:rPr lang="en-US" sz="1600" baseline="0" dirty="0">
                          <a:solidFill>
                            <a:schemeClr val="tx1"/>
                          </a:solidFill>
                          <a:latin typeface="Arial" panose="020B0604020202020204" pitchFamily="34" charset="0"/>
                          <a:cs typeface="Arial" panose="020B0604020202020204" pitchFamily="34" charset="0"/>
                        </a:rPr>
                        <a:t> balance of unindexed records.</a:t>
                      </a:r>
                    </a:p>
                  </a:txBody>
                  <a:tcPr/>
                </a:tc>
                <a:extLst>
                  <a:ext uri="{0D108BD9-81ED-4DB2-BD59-A6C34878D82A}">
                    <a16:rowId xmlns:a16="http://schemas.microsoft.com/office/drawing/2014/main" val="4153139071"/>
                  </a:ext>
                </a:extLst>
              </a:tr>
              <a:tr h="1867869">
                <a:tc>
                  <a:txBody>
                    <a:bodyPr/>
                    <a:lstStyle/>
                    <a:p>
                      <a:pPr marL="0" algn="l" defTabSz="4572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Uncollected Smart ID Card in front offices</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Arial" panose="020B0604020202020204" pitchFamily="34" charset="0"/>
                          <a:ea typeface="+mn-ea"/>
                          <a:cs typeface="Arial" panose="020B0604020202020204" pitchFamily="34" charset="0"/>
                        </a:rPr>
                        <a:t>Create public awareness regarding</a:t>
                      </a:r>
                      <a:r>
                        <a:rPr lang="en-US" sz="1600" kern="1200" baseline="0" dirty="0">
                          <a:solidFill>
                            <a:schemeClr val="dk1"/>
                          </a:solidFill>
                          <a:latin typeface="Arial" panose="020B0604020202020204" pitchFamily="34" charset="0"/>
                          <a:ea typeface="+mn-ea"/>
                          <a:cs typeface="Arial" panose="020B0604020202020204" pitchFamily="34" charset="0"/>
                        </a:rPr>
                        <a:t> the disposal of uncollected Smart ID Cards after 1 year.</a:t>
                      </a:r>
                      <a:r>
                        <a:rPr lang="en-US" sz="1600" kern="1200" dirty="0">
                          <a:solidFill>
                            <a:schemeClr val="dk1"/>
                          </a:solidFill>
                          <a:latin typeface="Arial" panose="020B0604020202020204" pitchFamily="34" charset="0"/>
                          <a:ea typeface="+mn-ea"/>
                          <a:cs typeface="Arial" panose="020B0604020202020204" pitchFamily="34" charset="0"/>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Arial" panose="020B0604020202020204" pitchFamily="34" charset="0"/>
                          <a:ea typeface="+mn-ea"/>
                          <a:cs typeface="Arial" panose="020B0604020202020204" pitchFamily="34" charset="0"/>
                        </a:rPr>
                        <a:t>IS to perform status analysis (dead/alive)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Arial" panose="020B0604020202020204" pitchFamily="34" charset="0"/>
                          <a:ea typeface="+mn-ea"/>
                          <a:cs typeface="Arial" panose="020B0604020202020204" pitchFamily="34" charset="0"/>
                        </a:rPr>
                        <a:t>Recalling</a:t>
                      </a:r>
                      <a:r>
                        <a:rPr lang="en-US" sz="1600" kern="1200" baseline="0" dirty="0">
                          <a:solidFill>
                            <a:schemeClr val="dk1"/>
                          </a:solidFill>
                          <a:latin typeface="Arial" panose="020B0604020202020204" pitchFamily="34" charset="0"/>
                          <a:ea typeface="+mn-ea"/>
                          <a:cs typeface="Arial" panose="020B0604020202020204" pitchFamily="34" charset="0"/>
                        </a:rPr>
                        <a:t> of uncollected SIDC of deceased persons from  front offices.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a:solidFill>
                            <a:schemeClr val="dk1"/>
                          </a:solidFill>
                          <a:latin typeface="Arial" panose="020B0604020202020204" pitchFamily="34" charset="0"/>
                          <a:ea typeface="+mn-ea"/>
                          <a:cs typeface="Arial" panose="020B0604020202020204" pitchFamily="34" charset="0"/>
                        </a:rPr>
                        <a:t>IS to establish a mechanism to deface Smart ID Cards for deceased persons</a:t>
                      </a:r>
                    </a:p>
                  </a:txBody>
                  <a:tcPr/>
                </a:tc>
                <a:extLst>
                  <a:ext uri="{0D108BD9-81ED-4DB2-BD59-A6C34878D82A}">
                    <a16:rowId xmlns:a16="http://schemas.microsoft.com/office/drawing/2014/main" val="125878394"/>
                  </a:ext>
                </a:extLst>
              </a:tr>
              <a:tr h="1867869">
                <a:tc>
                  <a:txBody>
                    <a:bodyPr/>
                    <a:lstStyle/>
                    <a:p>
                      <a:pPr marL="0" algn="l" defTabSz="457200" rtl="0" eaLnBrk="1" latinLnBrk="0" hangingPunct="1"/>
                      <a:r>
                        <a:rPr lang="en-US" sz="1600" kern="1200" dirty="0" smtClean="0">
                          <a:solidFill>
                            <a:schemeClr val="dk1"/>
                          </a:solidFill>
                          <a:latin typeface="Arial" panose="020B0604020202020204" pitchFamily="34" charset="0"/>
                          <a:ea typeface="+mn-ea"/>
                          <a:cs typeface="Arial" panose="020B0604020202020204" pitchFamily="34" charset="0"/>
                        </a:rPr>
                        <a:t>Duplicates</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Arial" panose="020B0604020202020204" pitchFamily="34" charset="0"/>
                          <a:ea typeface="+mn-ea"/>
                          <a:cs typeface="Arial" panose="020B0604020202020204" pitchFamily="34" charset="0"/>
                        </a:rPr>
                        <a:t>Identify</a:t>
                      </a:r>
                      <a:r>
                        <a:rPr lang="en-US" sz="1600" kern="1200" baseline="0" dirty="0" smtClean="0">
                          <a:solidFill>
                            <a:schemeClr val="dk1"/>
                          </a:solidFill>
                          <a:latin typeface="Arial" panose="020B0604020202020204" pitchFamily="34" charset="0"/>
                          <a:ea typeface="+mn-ea"/>
                          <a:cs typeface="Arial" panose="020B0604020202020204" pitchFamily="34" charset="0"/>
                        </a:rPr>
                        <a:t> records that cannot be finalized due to outstanding records.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dk1"/>
                          </a:solidFill>
                          <a:latin typeface="Arial" panose="020B0604020202020204" pitchFamily="34" charset="0"/>
                          <a:ea typeface="+mn-ea"/>
                          <a:cs typeface="Arial" panose="020B0604020202020204" pitchFamily="34" charset="0"/>
                        </a:rPr>
                        <a:t>Training of identified officials and allocation of functions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dk1"/>
                          </a:solidFill>
                          <a:latin typeface="Arial" panose="020B0604020202020204" pitchFamily="34" charset="0"/>
                          <a:ea typeface="+mn-ea"/>
                          <a:cs typeface="Arial" panose="020B0604020202020204" pitchFamily="34" charset="0"/>
                        </a:rPr>
                        <a:t>Identify officials to draw records for finalization.</a:t>
                      </a:r>
                      <a:endParaRPr lang="en-US" sz="1600"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75971219"/>
                  </a:ext>
                </a:extLst>
              </a:tr>
            </a:tbl>
          </a:graphicData>
        </a:graphic>
      </p:graphicFrame>
    </p:spTree>
    <p:extLst>
      <p:ext uri="{BB962C8B-B14F-4D97-AF65-F5344CB8AC3E}">
        <p14:creationId xmlns:p14="http://schemas.microsoft.com/office/powerpoint/2010/main" val="4207677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8" y="6324600"/>
            <a:ext cx="716811" cy="304800"/>
          </a:xfrm>
        </p:spPr>
        <p:txBody>
          <a:body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t>14</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0" y="-20151"/>
            <a:ext cx="9144000" cy="456535"/>
          </a:xfrm>
          <a:prstGeom prst="rect">
            <a:avLst/>
          </a:prstGeom>
          <a:solidFill>
            <a:srgbClr val="00B050"/>
          </a:solidFill>
        </p:spPr>
        <p:txBody>
          <a:bodyPr wrap="square" rtlCol="0">
            <a:spAutoFit/>
          </a:bodyPr>
          <a:lstStyle/>
          <a:p>
            <a:pPr marL="400050" algn="ctr">
              <a:lnSpc>
                <a:spcPct val="150000"/>
              </a:lnSpc>
            </a:pPr>
            <a:r>
              <a:rPr lang="en-US" b="1" dirty="0">
                <a:solidFill>
                  <a:srgbClr val="000000"/>
                </a:solidFill>
                <a:latin typeface="Arial" panose="020B0604020202020204" pitchFamily="34" charset="0"/>
                <a:cs typeface="Arial" panose="020B0604020202020204" pitchFamily="34" charset="0"/>
              </a:rPr>
              <a:t>Implementation Plan/</a:t>
            </a:r>
            <a:r>
              <a:rPr lang="en-US" b="1" dirty="0" err="1">
                <a:solidFill>
                  <a:srgbClr val="000000"/>
                </a:solidFill>
                <a:latin typeface="Arial" panose="020B0604020202020204" pitchFamily="34" charset="0"/>
                <a:cs typeface="Arial" panose="020B0604020202020204" pitchFamily="34" charset="0"/>
              </a:rPr>
              <a:t>cont</a:t>
            </a:r>
            <a:r>
              <a:rPr lang="en-US" b="1" dirty="0">
                <a:solidFill>
                  <a:srgbClr val="000000"/>
                </a:solidFill>
                <a:latin typeface="Arial" panose="020B0604020202020204" pitchFamily="34" charset="0"/>
                <a:cs typeface="Arial" panose="020B0604020202020204"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1773492133"/>
              </p:ext>
            </p:extLst>
          </p:nvPr>
        </p:nvGraphicFramePr>
        <p:xfrm>
          <a:off x="0" y="436385"/>
          <a:ext cx="9143999" cy="5408212"/>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1358866746"/>
                    </a:ext>
                  </a:extLst>
                </a:gridCol>
                <a:gridCol w="6286499">
                  <a:extLst>
                    <a:ext uri="{9D8B030D-6E8A-4147-A177-3AD203B41FA5}">
                      <a16:colId xmlns:a16="http://schemas.microsoft.com/office/drawing/2014/main" val="22409470"/>
                    </a:ext>
                  </a:extLst>
                </a:gridCol>
              </a:tblGrid>
              <a:tr h="351649">
                <a:tc>
                  <a:txBody>
                    <a:bodyPr/>
                    <a:lstStyle/>
                    <a:p>
                      <a:pPr algn="ctr"/>
                      <a:r>
                        <a:rPr lang="en-US" sz="1800" dirty="0">
                          <a:latin typeface="Arial" panose="020B0604020202020204" pitchFamily="34" charset="0"/>
                          <a:cs typeface="Arial" panose="020B0604020202020204" pitchFamily="34" charset="0"/>
                        </a:rPr>
                        <a:t>ISSUE</a:t>
                      </a:r>
                      <a:endParaRPr lang="en-ZA"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ACTION</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2417415"/>
                  </a:ext>
                </a:extLst>
              </a:tr>
              <a:tr h="1728943">
                <a:tc>
                  <a:txBody>
                    <a:bodyPr/>
                    <a:lstStyle/>
                    <a:p>
                      <a:pPr marL="0" algn="l" defTabSz="457200" rtl="0" eaLnBrk="1" latinLnBrk="0" hangingPunct="1"/>
                      <a:r>
                        <a:rPr lang="en-US" sz="1600" kern="1200" baseline="0" dirty="0">
                          <a:solidFill>
                            <a:schemeClr val="dk1"/>
                          </a:solidFill>
                          <a:latin typeface="Arial" panose="020B0604020202020204" pitchFamily="34" charset="0"/>
                          <a:ea typeface="+mn-ea"/>
                          <a:cs typeface="Arial" panose="020B0604020202020204" pitchFamily="34" charset="0"/>
                        </a:rPr>
                        <a:t>Human Resource Capacity (Staff shortages)</a:t>
                      </a:r>
                      <a:endParaRPr lang="en-ZA" sz="1600"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Arial" panose="020B0604020202020204" pitchFamily="34" charset="0"/>
                          <a:ea typeface="+mn-ea"/>
                          <a:cs typeface="Arial" panose="020B0604020202020204" pitchFamily="34" charset="0"/>
                        </a:rPr>
                        <a:t>CS </a:t>
                      </a:r>
                      <a:r>
                        <a:rPr lang="en-US" sz="1600" kern="1200" dirty="0" smtClean="0">
                          <a:solidFill>
                            <a:schemeClr val="dk1"/>
                          </a:solidFill>
                          <a:latin typeface="Arial" panose="020B0604020202020204" pitchFamily="34" charset="0"/>
                          <a:ea typeface="+mn-ea"/>
                          <a:cs typeface="Arial" panose="020B0604020202020204" pitchFamily="34" charset="0"/>
                        </a:rPr>
                        <a:t>identified </a:t>
                      </a:r>
                      <a:r>
                        <a:rPr lang="en-US" sz="1600" kern="1200" dirty="0">
                          <a:solidFill>
                            <a:schemeClr val="dk1"/>
                          </a:solidFill>
                          <a:latin typeface="Arial" panose="020B0604020202020204" pitchFamily="34" charset="0"/>
                          <a:ea typeface="+mn-ea"/>
                          <a:cs typeface="Arial" panose="020B0604020202020204" pitchFamily="34" charset="0"/>
                        </a:rPr>
                        <a:t>staff members within the back office where</a:t>
                      </a:r>
                      <a:r>
                        <a:rPr lang="en-US" sz="1600" kern="1200" baseline="0" dirty="0">
                          <a:solidFill>
                            <a:schemeClr val="dk1"/>
                          </a:solidFill>
                          <a:latin typeface="Arial" panose="020B0604020202020204" pitchFamily="34" charset="0"/>
                          <a:ea typeface="+mn-ea"/>
                          <a:cs typeface="Arial" panose="020B0604020202020204" pitchFamily="34" charset="0"/>
                        </a:rPr>
                        <a:t> employer initiated transfers can be done.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a:solidFill>
                            <a:schemeClr val="dk1"/>
                          </a:solidFill>
                          <a:latin typeface="Arial" panose="020B0604020202020204" pitchFamily="34" charset="0"/>
                          <a:ea typeface="+mn-ea"/>
                          <a:cs typeface="Arial" panose="020B0604020202020204" pitchFamily="34" charset="0"/>
                        </a:rPr>
                        <a:t>Immediate advertisement of positions that became vacant with effect from 1 April 2022.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Include Civic Services Back Office in prioritized posts by f</a:t>
                      </a:r>
                      <a:r>
                        <a:rPr lang="en-US" sz="1600" kern="1200" baseline="0" dirty="0">
                          <a:solidFill>
                            <a:schemeClr val="dk1"/>
                          </a:solidFill>
                          <a:latin typeface="Arial" panose="020B0604020202020204" pitchFamily="34" charset="0"/>
                          <a:ea typeface="+mn-ea"/>
                          <a:cs typeface="Arial" panose="020B0604020202020204" pitchFamily="34" charset="0"/>
                        </a:rPr>
                        <a:t>unding and filling </a:t>
                      </a:r>
                      <a:r>
                        <a:rPr lang="en-US" sz="1600" kern="1200" baseline="0" dirty="0" smtClean="0">
                          <a:solidFill>
                            <a:schemeClr val="dk1"/>
                          </a:solidFill>
                          <a:latin typeface="Arial" panose="020B0604020202020204" pitchFamily="34" charset="0"/>
                          <a:ea typeface="+mn-ea"/>
                          <a:cs typeface="Arial" panose="020B0604020202020204" pitchFamily="34" charset="0"/>
                        </a:rPr>
                        <a:t>critical positions.</a:t>
                      </a:r>
                      <a:endParaRPr lang="en-US" sz="1600"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71168946"/>
                  </a:ext>
                </a:extLst>
              </a:tr>
              <a:tr h="1059263">
                <a:tc>
                  <a:txBody>
                    <a:bodyPr/>
                    <a:lstStyle/>
                    <a:p>
                      <a:r>
                        <a:rPr lang="en-US" sz="1600" kern="1200" dirty="0">
                          <a:solidFill>
                            <a:schemeClr val="dk1"/>
                          </a:solidFill>
                          <a:latin typeface="Arial" panose="020B0604020202020204" pitchFamily="34" charset="0"/>
                          <a:ea typeface="+mn-ea"/>
                          <a:cs typeface="Arial" panose="020B0604020202020204" pitchFamily="34" charset="0"/>
                        </a:rPr>
                        <a:t>Collapsed Electronic Document Management System (EDMS) </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Arial" panose="020B0604020202020204" pitchFamily="34" charset="0"/>
                          <a:ea typeface="+mn-ea"/>
                          <a:cs typeface="Arial" panose="020B0604020202020204" pitchFamily="34" charset="0"/>
                        </a:rPr>
                        <a:t>Find a mechanism to retrieve data stored on the Old </a:t>
                      </a:r>
                      <a:r>
                        <a:rPr lang="en-US" sz="1600" kern="1200" dirty="0" err="1">
                          <a:solidFill>
                            <a:schemeClr val="dk1"/>
                          </a:solidFill>
                          <a:latin typeface="Arial" panose="020B0604020202020204" pitchFamily="34" charset="0"/>
                          <a:ea typeface="+mn-ea"/>
                          <a:cs typeface="Arial" panose="020B0604020202020204" pitchFamily="34" charset="0"/>
                        </a:rPr>
                        <a:t>Dubox</a:t>
                      </a:r>
                      <a:r>
                        <a:rPr lang="en-US" sz="1600" kern="1200" dirty="0">
                          <a:solidFill>
                            <a:schemeClr val="dk1"/>
                          </a:solidFill>
                          <a:latin typeface="Arial" panose="020B0604020202020204" pitchFamily="34" charset="0"/>
                          <a:ea typeface="+mn-ea"/>
                          <a:cs typeface="Arial" panose="020B0604020202020204" pitchFamily="34" charset="0"/>
                        </a:rPr>
                        <a:t> hardware.</a:t>
                      </a:r>
                    </a:p>
                    <a:p>
                      <a:pPr marL="285750"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dk1"/>
                          </a:solidFill>
                          <a:latin typeface="Arial" panose="020B0604020202020204" pitchFamily="34" charset="0"/>
                          <a:ea typeface="+mn-ea"/>
                          <a:cs typeface="Arial" panose="020B0604020202020204" pitchFamily="34" charset="0"/>
                        </a:rPr>
                        <a:t>Service </a:t>
                      </a:r>
                      <a:r>
                        <a:rPr lang="en-US" sz="1600" kern="1200" baseline="0" dirty="0">
                          <a:solidFill>
                            <a:schemeClr val="dk1"/>
                          </a:solidFill>
                          <a:latin typeface="Arial" panose="020B0604020202020204" pitchFamily="34" charset="0"/>
                          <a:ea typeface="+mn-ea"/>
                          <a:cs typeface="Arial" panose="020B0604020202020204" pitchFamily="34" charset="0"/>
                        </a:rPr>
                        <a:t>provider will be appointed to try to recover the documents from the old equipment</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179529498"/>
                  </a:ext>
                </a:extLst>
              </a:tr>
              <a:tr h="7912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Inaccessible</a:t>
                      </a:r>
                      <a:endParaRPr lang="en-ZA" sz="1600" kern="1200" dirty="0">
                        <a:solidFill>
                          <a:schemeClr val="dk1"/>
                        </a:solidFill>
                        <a:latin typeface="Arial" panose="020B0604020202020204" pitchFamily="34" charset="0"/>
                        <a:ea typeface="+mn-ea"/>
                        <a:cs typeface="Arial" panose="020B0604020202020204" pitchFamily="34" charset="0"/>
                      </a:endParaRPr>
                    </a:p>
                    <a:p>
                      <a:pPr marL="0" algn="l" defTabSz="4572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phase 2 records digitized by Stats SA</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Arial" panose="020B0604020202020204" pitchFamily="34" charset="0"/>
                          <a:ea typeface="+mn-ea"/>
                          <a:cs typeface="Arial" panose="020B0604020202020204" pitchFamily="34" charset="0"/>
                        </a:rPr>
                        <a:t>IS and Stats SA to change the file format of Phase 2 </a:t>
                      </a:r>
                      <a:r>
                        <a:rPr lang="en-US" sz="1600" kern="1200" dirty="0" smtClean="0">
                          <a:solidFill>
                            <a:schemeClr val="dk1"/>
                          </a:solidFill>
                          <a:latin typeface="Arial" panose="020B0604020202020204" pitchFamily="34" charset="0"/>
                          <a:ea typeface="+mn-ea"/>
                          <a:cs typeface="Arial" panose="020B0604020202020204" pitchFamily="34" charset="0"/>
                        </a:rPr>
                        <a:t>Digitized </a:t>
                      </a:r>
                      <a:r>
                        <a:rPr lang="en-US" sz="1600" kern="1200" dirty="0">
                          <a:solidFill>
                            <a:schemeClr val="dk1"/>
                          </a:solidFill>
                          <a:latin typeface="Arial" panose="020B0604020202020204" pitchFamily="34" charset="0"/>
                          <a:ea typeface="+mn-ea"/>
                          <a:cs typeface="Arial" panose="020B0604020202020204" pitchFamily="34" charset="0"/>
                        </a:rPr>
                        <a:t>records to make it accessible.</a:t>
                      </a:r>
                    </a:p>
                  </a:txBody>
                  <a:tcPr/>
                </a:tc>
                <a:extLst>
                  <a:ext uri="{0D108BD9-81ED-4DB2-BD59-A6C34878D82A}">
                    <a16:rowId xmlns:a16="http://schemas.microsoft.com/office/drawing/2014/main" val="3678171302"/>
                  </a:ext>
                </a:extLst>
              </a:tr>
              <a:tr h="1423749">
                <a:tc>
                  <a:txBody>
                    <a:bodyPr/>
                    <a:lstStyle/>
                    <a:p>
                      <a:pPr marL="0" marR="0" indent="0" algn="l" defTabSz="4572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latin typeface="Arial" panose="020B0604020202020204" pitchFamily="34" charset="0"/>
                          <a:ea typeface="+mn-ea"/>
                          <a:cs typeface="Arial" panose="020B0604020202020204" pitchFamily="34" charset="0"/>
                        </a:rPr>
                        <a:t>Ineffective automated birth registration system (Live Capture)</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Arial" panose="020B0604020202020204" pitchFamily="34" charset="0"/>
                          <a:ea typeface="+mn-ea"/>
                          <a:cs typeface="Arial" panose="020B0604020202020204" pitchFamily="34" charset="0"/>
                        </a:rPr>
                        <a:t>Investigate inefficiencies and resolve.</a:t>
                      </a:r>
                    </a:p>
                    <a:p>
                      <a:pPr marL="285750"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US" sz="160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Arial" panose="020B0604020202020204" pitchFamily="34" charset="0"/>
                          <a:ea typeface="+mn-ea"/>
                          <a:cs typeface="Arial" panose="020B0604020202020204" pitchFamily="34" charset="0"/>
                        </a:rPr>
                        <a:t>Roll </a:t>
                      </a:r>
                      <a:r>
                        <a:rPr lang="en-US" sz="1600" kern="1200" dirty="0">
                          <a:solidFill>
                            <a:schemeClr val="dk1"/>
                          </a:solidFill>
                          <a:latin typeface="Arial" panose="020B0604020202020204" pitchFamily="34" charset="0"/>
                          <a:ea typeface="+mn-ea"/>
                          <a:cs typeface="Arial" panose="020B0604020202020204" pitchFamily="34" charset="0"/>
                        </a:rPr>
                        <a:t>out Live Capture Birth registration to all offices and Health Facilities( HF) where DHA has connectivity</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659949697"/>
                  </a:ext>
                </a:extLst>
              </a:tr>
            </a:tbl>
          </a:graphicData>
        </a:graphic>
      </p:graphicFrame>
    </p:spTree>
    <p:extLst>
      <p:ext uri="{BB962C8B-B14F-4D97-AF65-F5344CB8AC3E}">
        <p14:creationId xmlns:p14="http://schemas.microsoft.com/office/powerpoint/2010/main" val="2049679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8" y="6324601"/>
            <a:ext cx="488211" cy="304800"/>
          </a:xfrm>
        </p:spPr>
        <p:txBody>
          <a:body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t>15</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1" y="2819400"/>
            <a:ext cx="9143999" cy="496996"/>
          </a:xfrm>
          <a:prstGeom prst="rect">
            <a:avLst/>
          </a:prstGeom>
          <a:solidFill>
            <a:srgbClr val="00B050"/>
          </a:solidFill>
        </p:spPr>
        <p:txBody>
          <a:bodyPr wrap="square" rtlCol="0">
            <a:spAutoFit/>
          </a:bodyPr>
          <a:lstStyle/>
          <a:p>
            <a:pPr marL="400050" algn="ctr">
              <a:lnSpc>
                <a:spcPct val="150000"/>
              </a:lnSpc>
            </a:pPr>
            <a:r>
              <a:rPr lang="en-ZA" sz="2000" b="1" dirty="0" smtClean="0">
                <a:solidFill>
                  <a:srgbClr val="000000"/>
                </a:solidFill>
                <a:latin typeface="Arial" panose="020B0604020202020204" pitchFamily="34" charset="0"/>
                <a:cs typeface="Arial" panose="020B0604020202020204" pitchFamily="34" charset="0"/>
              </a:rPr>
              <a:t>PROGRESS TO DATE </a:t>
            </a:r>
            <a:endParaRPr lang="en-ZA" sz="2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405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8" y="6324601"/>
            <a:ext cx="488211" cy="304800"/>
          </a:xfrm>
        </p:spPr>
        <p:txBody>
          <a:body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t>16</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0" y="0"/>
            <a:ext cx="9144000" cy="464871"/>
          </a:xfrm>
          <a:prstGeom prst="rect">
            <a:avLst/>
          </a:prstGeom>
          <a:solidFill>
            <a:srgbClr val="00B050"/>
          </a:solidFill>
        </p:spPr>
        <p:txBody>
          <a:bodyPr wrap="square" rtlCol="0">
            <a:spAutoFit/>
          </a:bodyPr>
          <a:lstStyle/>
          <a:p>
            <a:pPr marL="400050" algn="ctr">
              <a:lnSpc>
                <a:spcPct val="150000"/>
              </a:lnSpc>
            </a:pPr>
            <a:r>
              <a:rPr lang="en-US" b="1" dirty="0" smtClean="0">
                <a:solidFill>
                  <a:srgbClr val="000000"/>
                </a:solidFill>
                <a:latin typeface="Arial" panose="020B0604020202020204" pitchFamily="34" charset="0"/>
                <a:cs typeface="Arial" panose="020B0604020202020204" pitchFamily="34" charset="0"/>
              </a:rPr>
              <a:t>Progress to Date </a:t>
            </a:r>
            <a:endParaRPr lang="en-ZA" b="1" dirty="0">
              <a:solidFill>
                <a:srgbClr val="000000"/>
              </a:solidFill>
              <a:latin typeface="Arial" panose="020B0604020202020204" pitchFamily="34" charset="0"/>
              <a:cs typeface="Arial" panose="020B0604020202020204" pitchFamily="34" charset="0"/>
            </a:endParaRPr>
          </a:p>
        </p:txBody>
      </p:sp>
      <p:sp>
        <p:nvSpPr>
          <p:cNvPr id="3" name="TextBox 2"/>
          <p:cNvSpPr txBox="1"/>
          <p:nvPr/>
        </p:nvSpPr>
        <p:spPr>
          <a:xfrm>
            <a:off x="167239" y="464871"/>
            <a:ext cx="8778507" cy="5909310"/>
          </a:xfrm>
          <a:prstGeom prst="rect">
            <a:avLst/>
          </a:prstGeom>
          <a:noFill/>
        </p:spPr>
        <p:txBody>
          <a:bodyPr wrap="square" rtlCol="0">
            <a:spAutoFit/>
          </a:bodyPr>
          <a:lstStyle/>
          <a:p>
            <a:pPr algn="just">
              <a:lnSpc>
                <a:spcPct val="150000"/>
              </a:lnSpc>
            </a:pPr>
            <a:r>
              <a:rPr lang="en-US" b="1" dirty="0" smtClean="0">
                <a:latin typeface="Arial" panose="020B0604020202020204" pitchFamily="34" charset="0"/>
                <a:cs typeface="Arial" panose="020B0604020202020204" pitchFamily="34" charset="0"/>
              </a:rPr>
              <a:t>Births, Marriages, Deaths, Amendments, Rectifications and Duplicates</a:t>
            </a:r>
          </a:p>
          <a:p>
            <a:pPr marL="285750" indent="-285750" algn="just">
              <a:lnSpc>
                <a:spcPct val="150000"/>
              </a:lnSpc>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The branch managed to </a:t>
            </a:r>
            <a:r>
              <a:rPr lang="en-US" dirty="0" err="1" smtClean="0">
                <a:solidFill>
                  <a:srgbClr val="000000"/>
                </a:solidFill>
                <a:latin typeface="Arial" panose="020B0604020202020204" pitchFamily="34" charset="0"/>
                <a:cs typeface="Arial" panose="020B0604020202020204" pitchFamily="34" charset="0"/>
              </a:rPr>
              <a:t>finalise</a:t>
            </a:r>
            <a:r>
              <a:rPr lang="en-US" dirty="0" smtClean="0">
                <a:solidFill>
                  <a:srgbClr val="000000"/>
                </a:solidFill>
                <a:latin typeface="Arial" panose="020B0604020202020204" pitchFamily="34" charset="0"/>
                <a:cs typeface="Arial" panose="020B0604020202020204" pitchFamily="34" charset="0"/>
              </a:rPr>
              <a:t> all </a:t>
            </a:r>
            <a:r>
              <a:rPr lang="en-ZA" dirty="0" smtClean="0">
                <a:solidFill>
                  <a:srgbClr val="000000"/>
                </a:solidFill>
                <a:latin typeface="Arial" panose="020B0604020202020204" pitchFamily="34" charset="0"/>
                <a:cs typeface="Arial" panose="020B0604020202020204" pitchFamily="34" charset="0"/>
              </a:rPr>
              <a:t>9 </a:t>
            </a:r>
            <a:r>
              <a:rPr lang="en-ZA" dirty="0">
                <a:solidFill>
                  <a:srgbClr val="000000"/>
                </a:solidFill>
                <a:latin typeface="Arial" panose="020B0604020202020204" pitchFamily="34" charset="0"/>
                <a:cs typeface="Arial" panose="020B0604020202020204" pitchFamily="34" charset="0"/>
              </a:rPr>
              <a:t>392 Unabridged Marriage Certificates (UMC</a:t>
            </a:r>
            <a:r>
              <a:rPr lang="en-ZA" dirty="0" smtClean="0">
                <a:solidFill>
                  <a:srgbClr val="000000"/>
                </a:solidFill>
                <a:latin typeface="Arial" panose="020B0604020202020204" pitchFamily="34" charset="0"/>
                <a:cs typeface="Arial" panose="020B0604020202020204" pitchFamily="34" charset="0"/>
              </a:rPr>
              <a:t>),</a:t>
            </a:r>
            <a:r>
              <a:rPr lang="en-ZA" dirty="0">
                <a:solidFill>
                  <a:srgbClr val="000000"/>
                </a:solidFill>
                <a:latin typeface="Arial" panose="020B0604020202020204" pitchFamily="34" charset="0"/>
                <a:cs typeface="Arial" panose="020B0604020202020204" pitchFamily="34" charset="0"/>
              </a:rPr>
              <a:t> </a:t>
            </a:r>
            <a:r>
              <a:rPr lang="en-ZA" dirty="0" smtClean="0">
                <a:solidFill>
                  <a:srgbClr val="000000"/>
                </a:solidFill>
                <a:latin typeface="Arial" panose="020B0604020202020204" pitchFamily="34" charset="0"/>
                <a:cs typeface="Arial" panose="020B0604020202020204" pitchFamily="34" charset="0"/>
              </a:rPr>
              <a:t>2 </a:t>
            </a:r>
            <a:r>
              <a:rPr lang="en-ZA" dirty="0">
                <a:solidFill>
                  <a:srgbClr val="000000"/>
                </a:solidFill>
                <a:latin typeface="Arial" panose="020B0604020202020204" pitchFamily="34" charset="0"/>
                <a:cs typeface="Arial" panose="020B0604020202020204" pitchFamily="34" charset="0"/>
              </a:rPr>
              <a:t>240 Unabridged Death </a:t>
            </a:r>
            <a:r>
              <a:rPr lang="en-ZA" dirty="0" smtClean="0">
                <a:solidFill>
                  <a:srgbClr val="000000"/>
                </a:solidFill>
                <a:latin typeface="Arial" panose="020B0604020202020204" pitchFamily="34" charset="0"/>
                <a:cs typeface="Arial" panose="020B0604020202020204" pitchFamily="34" charset="0"/>
              </a:rPr>
              <a:t>Certificates </a:t>
            </a:r>
            <a:r>
              <a:rPr lang="en-ZA" dirty="0">
                <a:solidFill>
                  <a:srgbClr val="000000"/>
                </a:solidFill>
                <a:latin typeface="Arial" panose="020B0604020202020204" pitchFamily="34" charset="0"/>
                <a:cs typeface="Arial" panose="020B0604020202020204" pitchFamily="34" charset="0"/>
              </a:rPr>
              <a:t>(</a:t>
            </a:r>
            <a:r>
              <a:rPr lang="en-ZA" dirty="0" smtClean="0">
                <a:solidFill>
                  <a:srgbClr val="000000"/>
                </a:solidFill>
                <a:latin typeface="Arial" panose="020B0604020202020204" pitchFamily="34" charset="0"/>
                <a:cs typeface="Arial" panose="020B0604020202020204" pitchFamily="34" charset="0"/>
              </a:rPr>
              <a:t>UDC), </a:t>
            </a:r>
            <a:r>
              <a:rPr lang="en-ZA" dirty="0" smtClean="0">
                <a:latin typeface="Arial" panose="020B0604020202020204" pitchFamily="34" charset="0"/>
                <a:cs typeface="Arial" panose="020B0604020202020204" pitchFamily="34" charset="0"/>
              </a:rPr>
              <a:t>90 </a:t>
            </a:r>
            <a:r>
              <a:rPr lang="en-ZA" dirty="0">
                <a:latin typeface="Arial" panose="020B0604020202020204" pitchFamily="34" charset="0"/>
                <a:cs typeface="Arial" panose="020B0604020202020204" pitchFamily="34" charset="0"/>
              </a:rPr>
              <a:t>269 Amendments </a:t>
            </a:r>
            <a:r>
              <a:rPr lang="en-ZA" dirty="0" smtClean="0">
                <a:latin typeface="Arial" panose="020B0604020202020204" pitchFamily="34" charset="0"/>
                <a:cs typeface="Arial" panose="020B0604020202020204" pitchFamily="34" charset="0"/>
              </a:rPr>
              <a:t>minor, </a:t>
            </a:r>
            <a:r>
              <a:rPr lang="en-US" kern="0" dirty="0">
                <a:solidFill>
                  <a:srgbClr val="000000"/>
                </a:solidFill>
                <a:latin typeface="Arial" panose="020B0604020202020204" pitchFamily="34" charset="0"/>
                <a:cs typeface="Arial" panose="020B0604020202020204" pitchFamily="34" charset="0"/>
              </a:rPr>
              <a:t>11 882 Amendments Major </a:t>
            </a:r>
            <a:r>
              <a:rPr lang="en-US" kern="0" dirty="0" smtClean="0">
                <a:solidFill>
                  <a:srgbClr val="000000"/>
                </a:solidFill>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093 Duplicates </a:t>
            </a:r>
            <a:r>
              <a:rPr lang="en-ZA" dirty="0" smtClean="0">
                <a:solidFill>
                  <a:srgbClr val="000000"/>
                </a:solidFill>
                <a:latin typeface="Arial" panose="020B0604020202020204" pitchFamily="34" charset="0"/>
                <a:cs typeface="Arial" panose="020B0604020202020204" pitchFamily="34" charset="0"/>
              </a:rPr>
              <a:t>backlog.</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Out </a:t>
            </a:r>
            <a:r>
              <a:rPr lang="en-US" dirty="0">
                <a:latin typeface="Arial" panose="020B0604020202020204" pitchFamily="34" charset="0"/>
                <a:cs typeface="Arial" panose="020B0604020202020204" pitchFamily="34" charset="0"/>
              </a:rPr>
              <a:t>of 105 480 Unabridged Birth Certificates (UBC) backlog identified, </a:t>
            </a:r>
            <a:r>
              <a:rPr lang="en-US" b="1" dirty="0"/>
              <a:t>79 053 </a:t>
            </a:r>
            <a:r>
              <a:rPr lang="en-US" dirty="0"/>
              <a:t>w</a:t>
            </a:r>
            <a:r>
              <a:rPr lang="en-US" dirty="0">
                <a:latin typeface="Arial" panose="020B0604020202020204" pitchFamily="34" charset="0"/>
                <a:cs typeface="Arial" panose="020B0604020202020204" pitchFamily="34" charset="0"/>
              </a:rPr>
              <a:t>as finalized with a remaining balance of </a:t>
            </a:r>
            <a:r>
              <a:rPr lang="en-US" b="1" dirty="0"/>
              <a:t>26 427</a:t>
            </a:r>
            <a:r>
              <a:rPr lang="en-US" b="1" dirty="0" smtClean="0"/>
              <a:t>.  </a:t>
            </a:r>
          </a:p>
          <a:p>
            <a:pPr marL="285750" indent="-285750" algn="just">
              <a:lnSpc>
                <a:spcPct val="150000"/>
              </a:lnSpc>
              <a:buFont typeface="Courier New" panose="02070309020205020404" pitchFamily="49" charset="0"/>
              <a:buChar char="o"/>
            </a:pPr>
            <a:r>
              <a:rPr lang="en-US" dirty="0" smtClean="0">
                <a:latin typeface="Arial" panose="020B0604020202020204" pitchFamily="34" charset="0"/>
                <a:cs typeface="Arial" panose="020B0604020202020204" pitchFamily="34" charset="0"/>
              </a:rPr>
              <a:t>Additional capacity of 200 has been sourced to assist in retrieving manual records from various archives in order to conclude the backlog. </a:t>
            </a:r>
          </a:p>
          <a:p>
            <a:pPr marL="285750" indent="-285750" algn="just">
              <a:lnSpc>
                <a:spcPct val="150000"/>
              </a:lnSpc>
              <a:buFont typeface="Courier New" panose="02070309020205020404" pitchFamily="49" charset="0"/>
              <a:buChar char="o"/>
            </a:pPr>
            <a:r>
              <a:rPr lang="en-US" dirty="0" err="1" smtClean="0">
                <a:latin typeface="Arial" panose="020B0604020202020204" pitchFamily="34" charset="0"/>
                <a:cs typeface="Arial" panose="020B0604020202020204" pitchFamily="34" charset="0"/>
              </a:rPr>
              <a:t>Digitisation</a:t>
            </a:r>
            <a:r>
              <a:rPr lang="en-US" dirty="0" smtClean="0">
                <a:latin typeface="Arial" panose="020B0604020202020204" pitchFamily="34" charset="0"/>
                <a:cs typeface="Arial" panose="020B0604020202020204" pitchFamily="34" charset="0"/>
              </a:rPr>
              <a:t> to serve as a solution to assist in automating birth registration process which will ultimately result in issuance of birth certificates on the spot.</a:t>
            </a:r>
          </a:p>
          <a:p>
            <a:pPr marL="285750" indent="-285750" algn="just">
              <a:lnSpc>
                <a:spcPct val="150000"/>
              </a:lnSpc>
              <a:buFont typeface="Courier New" panose="02070309020205020404" pitchFamily="49" charset="0"/>
              <a:buChar char="o"/>
            </a:pPr>
            <a:r>
              <a:rPr lang="en-US" dirty="0" smtClean="0">
                <a:latin typeface="Arial" panose="020B0604020202020204" pitchFamily="34" charset="0"/>
                <a:cs typeface="Arial" panose="020B0604020202020204" pitchFamily="34" charset="0"/>
              </a:rPr>
              <a:t>The department continues to connect health facilities to allow parents to register births before leaving the health facilitates.  So far, 161 are connected of which 41 are of priority 1, and 120 are a combination of priorities 2 &amp; 3.</a:t>
            </a:r>
            <a:endParaRPr lang="en-US"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910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8" y="6324601"/>
            <a:ext cx="488211" cy="304800"/>
          </a:xfrm>
        </p:spPr>
        <p:txBody>
          <a:body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t>17</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0" y="0"/>
            <a:ext cx="9144000" cy="507831"/>
          </a:xfrm>
          <a:prstGeom prst="rect">
            <a:avLst/>
          </a:prstGeom>
          <a:solidFill>
            <a:srgbClr val="00B050"/>
          </a:solidFill>
        </p:spPr>
        <p:txBody>
          <a:bodyPr wrap="square" rtlCol="0">
            <a:spAutoFit/>
          </a:bodyPr>
          <a:lstStyle/>
          <a:p>
            <a:pPr marL="400050" algn="ctr">
              <a:lnSpc>
                <a:spcPct val="150000"/>
              </a:lnSpc>
            </a:pPr>
            <a:r>
              <a:rPr lang="en-US" b="1" dirty="0" smtClean="0">
                <a:solidFill>
                  <a:srgbClr val="000000"/>
                </a:solidFill>
                <a:latin typeface="+mj-lt"/>
                <a:cs typeface="Arial" panose="020B0604020202020204" pitchFamily="34" charset="0"/>
              </a:rPr>
              <a:t> Progress to Date /cont...</a:t>
            </a:r>
            <a:endParaRPr lang="en-ZA" b="1" dirty="0">
              <a:solidFill>
                <a:srgbClr val="000000"/>
              </a:solidFill>
              <a:latin typeface="+mj-lt"/>
              <a:cs typeface="Arial" panose="020B0604020202020204" pitchFamily="34" charset="0"/>
            </a:endParaRPr>
          </a:p>
        </p:txBody>
      </p:sp>
      <p:sp>
        <p:nvSpPr>
          <p:cNvPr id="3" name="TextBox 2"/>
          <p:cNvSpPr txBox="1"/>
          <p:nvPr/>
        </p:nvSpPr>
        <p:spPr>
          <a:xfrm>
            <a:off x="76200" y="471736"/>
            <a:ext cx="8839200" cy="4916731"/>
          </a:xfrm>
          <a:prstGeom prst="rect">
            <a:avLst/>
          </a:prstGeom>
          <a:noFill/>
        </p:spPr>
        <p:txBody>
          <a:bodyPr wrap="square" rtlCol="0">
            <a:spAutoFit/>
          </a:bodyPr>
          <a:lstStyle/>
          <a:p>
            <a:pPr algn="just"/>
            <a:r>
              <a:rPr lang="en-US" sz="1650" b="1" dirty="0" smtClean="0">
                <a:latin typeface="Arial" panose="020B0604020202020204" pitchFamily="34" charset="0"/>
                <a:cs typeface="Arial" panose="020B0604020202020204" pitchFamily="34" charset="0"/>
              </a:rPr>
              <a:t>Digitization of records:</a:t>
            </a:r>
          </a:p>
          <a:p>
            <a:pPr algn="just"/>
            <a:endParaRPr lang="en-US" sz="165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50" dirty="0" smtClean="0">
                <a:latin typeface="Arial" panose="020B0604020202020204" pitchFamily="34" charset="0"/>
                <a:cs typeface="Arial" panose="020B0604020202020204" pitchFamily="34" charset="0"/>
              </a:rPr>
              <a:t>Infrastructure (space) has been secured around Tshwane which will serve as digitization hubs where records will be digitized. Refurbishment of the space to convert same into digitization hubs is underway.  </a:t>
            </a:r>
          </a:p>
          <a:p>
            <a:pPr marL="285750" indent="-285750" algn="just">
              <a:buFont typeface="Arial" panose="020B0604020202020204" pitchFamily="34" charset="0"/>
              <a:buChar char="•"/>
            </a:pPr>
            <a:r>
              <a:rPr lang="en-US" sz="1650" dirty="0" smtClean="0">
                <a:latin typeface="Arial" panose="020B0604020202020204" pitchFamily="34" charset="0"/>
                <a:cs typeface="Arial" panose="020B0604020202020204" pitchFamily="34" charset="0"/>
              </a:rPr>
              <a:t>Delivery has been taken of equipment (laptops, printers and scanners) that will be used to digitize records.</a:t>
            </a:r>
          </a:p>
          <a:p>
            <a:pPr marL="285750" indent="-285750" algn="just">
              <a:buFont typeface="Arial" panose="020B0604020202020204" pitchFamily="34" charset="0"/>
              <a:buChar char="•"/>
            </a:pPr>
            <a:r>
              <a:rPr lang="en-US" sz="1650" dirty="0" smtClean="0">
                <a:latin typeface="Arial" panose="020B0604020202020204" pitchFamily="34" charset="0"/>
                <a:cs typeface="Arial" panose="020B0604020202020204" pitchFamily="34" charset="0"/>
              </a:rPr>
              <a:t>A total number of 1 272 unemployed youth has been on boarded and has undergone training to assist with digitization.</a:t>
            </a:r>
          </a:p>
          <a:p>
            <a:pPr algn="just"/>
            <a:endParaRPr lang="en-US" sz="1650" dirty="0">
              <a:latin typeface="Arial" panose="020B0604020202020204" pitchFamily="34" charset="0"/>
              <a:cs typeface="Arial" panose="020B0604020202020204" pitchFamily="34" charset="0"/>
            </a:endParaRPr>
          </a:p>
          <a:p>
            <a:pPr algn="just"/>
            <a:r>
              <a:rPr lang="en-US" sz="1650" b="1" dirty="0" smtClean="0">
                <a:latin typeface="Arial" panose="020B0604020202020204" pitchFamily="34" charset="0"/>
                <a:cs typeface="Arial" panose="020B0604020202020204" pitchFamily="34" charset="0"/>
              </a:rPr>
              <a:t>Human Resource capacity:</a:t>
            </a:r>
          </a:p>
          <a:p>
            <a:pPr algn="just"/>
            <a:endParaRPr lang="en-US" sz="165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50" dirty="0" smtClean="0">
                <a:latin typeface="Arial" panose="020B0604020202020204" pitchFamily="34" charset="0"/>
                <a:cs typeface="Arial" panose="020B0604020202020204" pitchFamily="34" charset="0"/>
              </a:rPr>
              <a:t>A total number of 652 posts were funded and advertised to capacitate front offices as part of phase 1 of business case. Filling of these positions are underway.</a:t>
            </a:r>
          </a:p>
          <a:p>
            <a:pPr marL="285750" lvl="1" indent="-285750" algn="just">
              <a:buFont typeface="Arial" panose="020B0604020202020204" pitchFamily="34" charset="0"/>
              <a:buChar char="•"/>
              <a:defRPr/>
            </a:pPr>
            <a:r>
              <a:rPr lang="en-US" sz="1650" dirty="0" smtClean="0">
                <a:latin typeface="Arial" panose="020B0604020202020204" pitchFamily="34" charset="0"/>
                <a:cs typeface="Arial" panose="020B0604020202020204" pitchFamily="34" charset="0"/>
              </a:rPr>
              <a:t>The </a:t>
            </a:r>
            <a:r>
              <a:rPr lang="en-US" sz="1650" dirty="0">
                <a:latin typeface="Arial" panose="020B0604020202020204" pitchFamily="34" charset="0"/>
                <a:cs typeface="Arial" panose="020B0604020202020204" pitchFamily="34" charset="0"/>
              </a:rPr>
              <a:t>Branch </a:t>
            </a:r>
            <a:r>
              <a:rPr lang="en-US" sz="1650" dirty="0" smtClean="0">
                <a:latin typeface="Arial" panose="020B0604020202020204" pitchFamily="34" charset="0"/>
                <a:cs typeface="Arial" panose="020B0604020202020204" pitchFamily="34" charset="0"/>
              </a:rPr>
              <a:t>is also in the process of re-prioritizing of lower level positions that became vacant through natural attrition, with purpose of funding critical management positions. </a:t>
            </a:r>
          </a:p>
          <a:p>
            <a:pPr marL="285750" lvl="1" indent="-285750" algn="just">
              <a:buFont typeface="Arial" panose="020B0604020202020204" pitchFamily="34" charset="0"/>
              <a:buChar char="•"/>
              <a:defRPr/>
            </a:pPr>
            <a:r>
              <a:rPr lang="en-US" sz="1650" dirty="0" smtClean="0">
                <a:latin typeface="Arial" panose="020B0604020202020204" pitchFamily="34" charset="0"/>
                <a:cs typeface="Arial" panose="020B0604020202020204" pitchFamily="34" charset="0"/>
              </a:rPr>
              <a:t>Overtime is also used to assist in tackling the backlog.</a:t>
            </a:r>
          </a:p>
          <a:p>
            <a:pPr marL="285750" lvl="1" indent="-285750" algn="just">
              <a:buFont typeface="Arial" panose="020B0604020202020204" pitchFamily="34" charset="0"/>
              <a:buChar char="•"/>
              <a:defRPr/>
            </a:pPr>
            <a:r>
              <a:rPr lang="en-US" sz="1650" dirty="0" smtClean="0">
                <a:latin typeface="Arial" panose="020B0604020202020204" pitchFamily="34" charset="0"/>
                <a:cs typeface="Arial" panose="020B0604020202020204" pitchFamily="34" charset="0"/>
              </a:rPr>
              <a:t>The department is in the processes of concluding phase 2 of the business case which will ultimately increase capacity to 60%</a:t>
            </a:r>
            <a:endParaRPr lang="en-ZA" sz="16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774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8" y="6324601"/>
            <a:ext cx="488211" cy="304800"/>
          </a:xfrm>
        </p:spPr>
        <p:txBody>
          <a:body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t>18</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0" y="0"/>
            <a:ext cx="9144000" cy="464871"/>
          </a:xfrm>
          <a:prstGeom prst="rect">
            <a:avLst/>
          </a:prstGeom>
          <a:solidFill>
            <a:srgbClr val="00B050"/>
          </a:solidFill>
        </p:spPr>
        <p:txBody>
          <a:bodyPr wrap="square" rtlCol="0">
            <a:spAutoFit/>
          </a:bodyPr>
          <a:lstStyle/>
          <a:p>
            <a:pPr marL="400050" algn="ctr">
              <a:lnSpc>
                <a:spcPct val="150000"/>
              </a:lnSpc>
            </a:pPr>
            <a:r>
              <a:rPr lang="en-US" b="1" dirty="0">
                <a:solidFill>
                  <a:srgbClr val="000000"/>
                </a:solidFill>
                <a:cs typeface="Arial" panose="020B0604020202020204" pitchFamily="34" charset="0"/>
              </a:rPr>
              <a:t> Progress to Date /cont...</a:t>
            </a:r>
            <a:endParaRPr lang="en-ZA" b="1" dirty="0">
              <a:solidFill>
                <a:srgbClr val="000000"/>
              </a:solidFill>
              <a:cs typeface="Arial" panose="020B0604020202020204" pitchFamily="34" charset="0"/>
            </a:endParaRPr>
          </a:p>
        </p:txBody>
      </p:sp>
      <p:sp>
        <p:nvSpPr>
          <p:cNvPr id="3" name="TextBox 2"/>
          <p:cNvSpPr txBox="1"/>
          <p:nvPr/>
        </p:nvSpPr>
        <p:spPr>
          <a:xfrm>
            <a:off x="-15507" y="609600"/>
            <a:ext cx="9083307" cy="4278094"/>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R</a:t>
            </a:r>
            <a:r>
              <a:rPr lang="en-US" sz="1600" b="1" dirty="0" smtClean="0">
                <a:latin typeface="Arial" panose="020B0604020202020204" pitchFamily="34" charset="0"/>
                <a:cs typeface="Arial" panose="020B0604020202020204" pitchFamily="34" charset="0"/>
              </a:rPr>
              <a:t>ecords management:</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A</a:t>
            </a:r>
            <a:r>
              <a:rPr lang="en-ZA" sz="1600" dirty="0" smtClean="0">
                <a:latin typeface="Arial" panose="020B0604020202020204" pitchFamily="34" charset="0"/>
                <a:cs typeface="Arial" panose="020B0604020202020204" pitchFamily="34" charset="0"/>
              </a:rPr>
              <a:t> total number of </a:t>
            </a:r>
            <a:r>
              <a:rPr lang="en-ZA" sz="1600" dirty="0">
                <a:latin typeface="Arial" panose="020B0604020202020204" pitchFamily="34" charset="0"/>
                <a:cs typeface="Arial" panose="020B0604020202020204" pitchFamily="34" charset="0"/>
              </a:rPr>
              <a:t>1 154 430 </a:t>
            </a:r>
            <a:r>
              <a:rPr lang="en-ZA" sz="1600" dirty="0" smtClean="0">
                <a:latin typeface="Arial" panose="020B0604020202020204" pitchFamily="34" charset="0"/>
                <a:cs typeface="Arial" panose="020B0604020202020204" pitchFamily="34" charset="0"/>
              </a:rPr>
              <a:t>late registration of birth and marriage </a:t>
            </a:r>
            <a:r>
              <a:rPr lang="en-ZA" sz="1600" dirty="0">
                <a:latin typeface="Arial" panose="020B0604020202020204" pitchFamily="34" charset="0"/>
                <a:cs typeface="Arial" panose="020B0604020202020204" pitchFamily="34" charset="0"/>
              </a:rPr>
              <a:t>records </a:t>
            </a:r>
            <a:r>
              <a:rPr lang="en-ZA" sz="1600" dirty="0" smtClean="0">
                <a:latin typeface="Arial" panose="020B0604020202020204" pitchFamily="34" charset="0"/>
                <a:cs typeface="Arial" panose="020B0604020202020204" pitchFamily="34" charset="0"/>
              </a:rPr>
              <a:t>were </a:t>
            </a:r>
            <a:r>
              <a:rPr lang="en-ZA" sz="1600" dirty="0">
                <a:latin typeface="Arial" panose="020B0604020202020204" pitchFamily="34" charset="0"/>
                <a:cs typeface="Arial" panose="020B0604020202020204" pitchFamily="34" charset="0"/>
              </a:rPr>
              <a:t>transferred to the Rosslyn records </a:t>
            </a:r>
            <a:r>
              <a:rPr lang="en-ZA" sz="1600" dirty="0" smtClean="0">
                <a:latin typeface="Arial" panose="020B0604020202020204" pitchFamily="34" charset="0"/>
                <a:cs typeface="Arial" panose="020B0604020202020204" pitchFamily="34" charset="0"/>
              </a:rPr>
              <a:t>facility.</a:t>
            </a:r>
            <a:endParaRPr lang="en-ZA" sz="16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96 </a:t>
            </a:r>
            <a:r>
              <a:rPr lang="en-US" sz="1600" dirty="0">
                <a:latin typeface="Arial" panose="020B0604020202020204" pitchFamily="34" charset="0"/>
                <a:cs typeface="Arial" panose="020B0604020202020204" pitchFamily="34" charset="0"/>
              </a:rPr>
              <a:t>051 batches (19 210 200 records) in the BVR </a:t>
            </a:r>
            <a:r>
              <a:rPr lang="en-US" sz="1600" dirty="0" smtClean="0">
                <a:latin typeface="Arial" panose="020B0604020202020204" pitchFamily="34" charset="0"/>
                <a:cs typeface="Arial" panose="020B0604020202020204" pitchFamily="34" charset="0"/>
              </a:rPr>
              <a:t>storage </a:t>
            </a:r>
            <a:r>
              <a:rPr lang="en-US" sz="1600" dirty="0">
                <a:latin typeface="Arial" panose="020B0604020202020204" pitchFamily="34" charset="0"/>
                <a:cs typeface="Arial" panose="020B0604020202020204" pitchFamily="34" charset="0"/>
              </a:rPr>
              <a:t>facility have been re-arranged to address the issue of misfiling. </a:t>
            </a:r>
          </a:p>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All 100 000 Marriage records (500 batches) which were not indexed (</a:t>
            </a:r>
            <a:r>
              <a:rPr lang="en-US" sz="1600" dirty="0" err="1">
                <a:latin typeface="Arial" panose="020B0604020202020204" pitchFamily="34" charset="0"/>
                <a:cs typeface="Arial" panose="020B0604020202020204" pitchFamily="34" charset="0"/>
              </a:rPr>
              <a:t>templated</a:t>
            </a:r>
            <a:r>
              <a:rPr lang="en-US" sz="1600" dirty="0">
                <a:latin typeface="Arial" panose="020B0604020202020204" pitchFamily="34" charset="0"/>
                <a:cs typeface="Arial" panose="020B0604020202020204" pitchFamily="34" charset="0"/>
              </a:rPr>
              <a:t>) are now indexed.</a:t>
            </a:r>
            <a:endParaRPr lang="en-ZA" sz="16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Full access has been made available to the phase 2 digitized records by Stats </a:t>
            </a:r>
            <a:r>
              <a:rPr lang="en-US" sz="1600" dirty="0" smtClean="0">
                <a:latin typeface="Arial" panose="020B0604020202020204" pitchFamily="34" charset="0"/>
                <a:cs typeface="Arial" panose="020B0604020202020204" pitchFamily="34" charset="0"/>
              </a:rPr>
              <a:t>SA. </a:t>
            </a:r>
            <a:r>
              <a:rPr lang="en-US" sz="1600" dirty="0">
                <a:latin typeface="Arial" panose="020B0604020202020204" pitchFamily="34" charset="0"/>
                <a:cs typeface="Arial" panose="020B0604020202020204" pitchFamily="34" charset="0"/>
              </a:rPr>
              <a:t>In </a:t>
            </a:r>
            <a:r>
              <a:rPr lang="en-US" sz="1600" dirty="0" smtClean="0">
                <a:latin typeface="Arial" panose="020B0604020202020204" pitchFamily="34" charset="0"/>
                <a:cs typeface="Arial" panose="020B0604020202020204" pitchFamily="34" charset="0"/>
              </a:rPr>
              <a:t>total, </a:t>
            </a:r>
            <a:r>
              <a:rPr lang="en-US" sz="1600" dirty="0">
                <a:latin typeface="Arial" panose="020B0604020202020204" pitchFamily="34" charset="0"/>
                <a:cs typeface="Arial" panose="020B0604020202020204" pitchFamily="34" charset="0"/>
              </a:rPr>
              <a:t>we now have access to a total number of 3 173 254 digitized records, inclusive of  phase 1 digitized records. Whilst awaiting the bigger digitization project the department </a:t>
            </a:r>
            <a:r>
              <a:rPr lang="en-US" sz="1600" dirty="0" smtClean="0">
                <a:latin typeface="Arial" panose="020B0604020202020204" pitchFamily="34" charset="0"/>
                <a:cs typeface="Arial" panose="020B0604020202020204" pitchFamily="34" charset="0"/>
              </a:rPr>
              <a:t>is continuously </a:t>
            </a:r>
            <a:r>
              <a:rPr lang="en-US" sz="1600" dirty="0">
                <a:latin typeface="Arial" panose="020B0604020202020204" pitchFamily="34" charset="0"/>
                <a:cs typeface="Arial" panose="020B0604020202020204" pitchFamily="34" charset="0"/>
              </a:rPr>
              <a:t>collaborating with Stats SA</a:t>
            </a:r>
            <a:r>
              <a:rPr lang="en-US" sz="1600" dirty="0" smtClean="0">
                <a:latin typeface="Arial" panose="020B0604020202020204" pitchFamily="34" charset="0"/>
                <a:cs typeface="Arial" panose="020B0604020202020204" pitchFamily="34" charset="0"/>
              </a:rPr>
              <a:t>.</a:t>
            </a:r>
            <a:endParaRPr lang="en-US" sz="1600" dirty="0" smtClean="0"/>
          </a:p>
        </p:txBody>
      </p:sp>
    </p:spTree>
    <p:extLst>
      <p:ext uri="{BB962C8B-B14F-4D97-AF65-F5344CB8AC3E}">
        <p14:creationId xmlns:p14="http://schemas.microsoft.com/office/powerpoint/2010/main" val="1687750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8" y="6324601"/>
            <a:ext cx="488211" cy="304800"/>
          </a:xfrm>
        </p:spPr>
        <p:txBody>
          <a:body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t>19</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0" y="0"/>
            <a:ext cx="9144000" cy="464871"/>
          </a:xfrm>
          <a:prstGeom prst="rect">
            <a:avLst/>
          </a:prstGeom>
          <a:solidFill>
            <a:srgbClr val="00B050"/>
          </a:solidFill>
        </p:spPr>
        <p:txBody>
          <a:bodyPr wrap="square" rtlCol="0">
            <a:spAutoFit/>
          </a:bodyPr>
          <a:lstStyle/>
          <a:p>
            <a:pPr marL="400050" algn="ctr">
              <a:lnSpc>
                <a:spcPct val="150000"/>
              </a:lnSpc>
            </a:pPr>
            <a:r>
              <a:rPr lang="en-US" b="1" dirty="0">
                <a:solidFill>
                  <a:srgbClr val="000000"/>
                </a:solidFill>
                <a:cs typeface="Arial" panose="020B0604020202020204" pitchFamily="34" charset="0"/>
              </a:rPr>
              <a:t> Progress to Date /cont...</a:t>
            </a:r>
            <a:endParaRPr lang="en-ZA" b="1" dirty="0">
              <a:solidFill>
                <a:srgbClr val="000000"/>
              </a:solidFill>
              <a:cs typeface="Arial" panose="020B0604020202020204" pitchFamily="34" charset="0"/>
            </a:endParaRPr>
          </a:p>
        </p:txBody>
      </p:sp>
      <p:sp>
        <p:nvSpPr>
          <p:cNvPr id="3" name="TextBox 2"/>
          <p:cNvSpPr txBox="1"/>
          <p:nvPr/>
        </p:nvSpPr>
        <p:spPr>
          <a:xfrm>
            <a:off x="152400" y="394692"/>
            <a:ext cx="8610600" cy="4939814"/>
          </a:xfrm>
          <a:prstGeom prst="rect">
            <a:avLst/>
          </a:prstGeom>
          <a:noFill/>
        </p:spPr>
        <p:txBody>
          <a:bodyPr wrap="square" rtlCol="0">
            <a:spAutoFit/>
          </a:bodyPr>
          <a:lstStyle/>
          <a:p>
            <a:pPr algn="just">
              <a:lnSpc>
                <a:spcPct val="150000"/>
              </a:lnSpc>
            </a:pPr>
            <a:r>
              <a:rPr lang="en-US" sz="1600" b="1" dirty="0" smtClean="0">
                <a:latin typeface="Arial" panose="020B0604020202020204" pitchFamily="34" charset="0"/>
                <a:cs typeface="Arial" panose="020B0604020202020204" pitchFamily="34" charset="0"/>
              </a:rPr>
              <a:t>Systems:</a:t>
            </a:r>
          </a:p>
          <a:p>
            <a:pPr marL="285750" indent="-285750" algn="just">
              <a:lnSpc>
                <a:spcPct val="15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department is currently piloting automation of birth registration through live capture.</a:t>
            </a:r>
          </a:p>
          <a:p>
            <a:pPr marL="285750" indent="-285750" algn="just">
              <a:lnSpc>
                <a:spcPct val="15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Death </a:t>
            </a:r>
            <a:r>
              <a:rPr lang="en-US" sz="1600" dirty="0">
                <a:latin typeface="Arial" panose="020B0604020202020204" pitchFamily="34" charset="0"/>
                <a:cs typeface="Arial" panose="020B0604020202020204" pitchFamily="34" charset="0"/>
              </a:rPr>
              <a:t>Records Indexing System (Template system</a:t>
            </a:r>
            <a:r>
              <a:rPr lang="en-US" sz="1600" dirty="0" smtClean="0">
                <a:latin typeface="Arial" panose="020B0604020202020204" pitchFamily="34" charset="0"/>
                <a:cs typeface="Arial" panose="020B0604020202020204" pitchFamily="34" charset="0"/>
              </a:rPr>
              <a:t>) was fixed. </a:t>
            </a:r>
            <a:endParaRPr lang="en-ZA" sz="16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600" dirty="0" smtClean="0">
                <a:solidFill>
                  <a:schemeClr val="dk1"/>
                </a:solidFill>
                <a:latin typeface="Arial" panose="020B0604020202020204" pitchFamily="34" charset="0"/>
                <a:cs typeface="Arial" panose="020B0604020202020204" pitchFamily="34" charset="0"/>
              </a:rPr>
              <a:t>System deficiencies around  duplicate </a:t>
            </a:r>
            <a:r>
              <a:rPr lang="en-US" sz="1600" dirty="0">
                <a:solidFill>
                  <a:schemeClr val="dk1"/>
                </a:solidFill>
                <a:latin typeface="Arial" panose="020B0604020202020204" pitchFamily="34" charset="0"/>
                <a:cs typeface="Arial" panose="020B0604020202020204" pitchFamily="34" charset="0"/>
              </a:rPr>
              <a:t>vault/UBC </a:t>
            </a:r>
            <a:r>
              <a:rPr lang="en-US" sz="1600" dirty="0" smtClean="0">
                <a:solidFill>
                  <a:schemeClr val="dk1"/>
                </a:solidFill>
                <a:latin typeface="Arial" panose="020B0604020202020204" pitchFamily="34" charset="0"/>
                <a:cs typeface="Arial" panose="020B0604020202020204" pitchFamily="34" charset="0"/>
              </a:rPr>
              <a:t>applications is now resolved as system </a:t>
            </a:r>
            <a:r>
              <a:rPr lang="en-US" sz="1600" dirty="0">
                <a:solidFill>
                  <a:schemeClr val="dk1"/>
                </a:solidFill>
                <a:latin typeface="Arial" panose="020B0604020202020204" pitchFamily="34" charset="0"/>
                <a:cs typeface="Arial" panose="020B0604020202020204" pitchFamily="34" charset="0"/>
              </a:rPr>
              <a:t>is now able to link duplicate applications captured using an ID number and  date of birth in order to close both applications when finalized and able to remove/close finalized vault copies</a:t>
            </a:r>
            <a:r>
              <a:rPr lang="en-US" sz="1600" dirty="0" smtClean="0">
                <a:solidFill>
                  <a:schemeClr val="dk1"/>
                </a:solidFill>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en-US" sz="1600" dirty="0" smtClean="0">
                <a:solidFill>
                  <a:schemeClr val="dk1"/>
                </a:solidFill>
                <a:latin typeface="Arial" panose="020B0604020202020204" pitchFamily="34" charset="0"/>
                <a:cs typeface="Arial" panose="020B0604020202020204" pitchFamily="34" charset="0"/>
              </a:rPr>
              <a:t>Gaps were identified in the National Population Register as well as the Live capture system to allow automation </a:t>
            </a:r>
            <a:r>
              <a:rPr lang="en-US" sz="1600" dirty="0">
                <a:solidFill>
                  <a:schemeClr val="dk1"/>
                </a:solidFill>
                <a:latin typeface="Arial" panose="020B0604020202020204" pitchFamily="34" charset="0"/>
                <a:cs typeface="Arial" panose="020B0604020202020204" pitchFamily="34" charset="0"/>
              </a:rPr>
              <a:t>i</a:t>
            </a:r>
            <a:r>
              <a:rPr lang="en-US" sz="1600" dirty="0" smtClean="0">
                <a:solidFill>
                  <a:schemeClr val="dk1"/>
                </a:solidFill>
                <a:latin typeface="Arial" panose="020B0604020202020204" pitchFamily="34" charset="0"/>
                <a:cs typeface="Arial" panose="020B0604020202020204" pitchFamily="34" charset="0"/>
              </a:rPr>
              <a:t>n the Civic Services environment.  This forms part of the departments Annual Performance Plan in 2023/24 financial year. </a:t>
            </a:r>
          </a:p>
          <a:p>
            <a:pPr marL="285750" indent="-285750" algn="just">
              <a:lnSpc>
                <a:spcPct val="150000"/>
              </a:lnSpc>
              <a:buFont typeface="Arial" panose="020B0604020202020204" pitchFamily="34" charset="0"/>
              <a:buChar char="•"/>
            </a:pPr>
            <a:endParaRPr lang="en-US" sz="1600" dirty="0" smtClean="0">
              <a:solidFill>
                <a:schemeClr val="dk1"/>
              </a:solidFill>
              <a:latin typeface="Arial" panose="020B0604020202020204" pitchFamily="34" charset="0"/>
              <a:cs typeface="Arial" panose="020B0604020202020204" pitchFamily="34" charset="0"/>
            </a:endParaRPr>
          </a:p>
          <a:p>
            <a:pPr algn="just">
              <a:lnSpc>
                <a:spcPct val="150000"/>
              </a:lnSpc>
            </a:pPr>
            <a:endParaRPr lang="en-US" sz="200" b="1"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ZA" sz="1600" dirty="0">
              <a:solidFill>
                <a:schemeClr val="dk1"/>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842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038600" y="6248400"/>
            <a:ext cx="294233" cy="365125"/>
          </a:xfrm>
        </p:spPr>
        <p:txBody>
          <a:body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2</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3" name="Content Placeholder 2"/>
          <p:cNvSpPr>
            <a:spLocks noGrp="1"/>
          </p:cNvSpPr>
          <p:nvPr>
            <p:ph idx="1"/>
          </p:nvPr>
        </p:nvSpPr>
        <p:spPr>
          <a:xfrm>
            <a:off x="76201" y="533400"/>
            <a:ext cx="8839200" cy="5334000"/>
          </a:xfrm>
        </p:spPr>
        <p:txBody>
          <a:bodyPr/>
          <a:lstStyle/>
          <a:p>
            <a:pPr marL="400050" lvl="0" defTabSz="914400" eaLnBrk="1" fontAlgn="auto" hangingPunct="1">
              <a:lnSpc>
                <a:spcPct val="200000"/>
              </a:lnSpc>
              <a:spcBef>
                <a:spcPts val="0"/>
              </a:spcBef>
              <a:spcAft>
                <a:spcPts val="0"/>
              </a:spcAft>
              <a:buAutoNum type="arabicPeriod"/>
            </a:pPr>
            <a:r>
              <a:rPr lang="en-US" sz="1800" dirty="0" smtClean="0">
                <a:solidFill>
                  <a:srgbClr val="000000"/>
                </a:solidFill>
                <a:latin typeface="Arial" panose="020B0604020202020204" pitchFamily="34" charset="0"/>
                <a:cs typeface="Arial" panose="020B0604020202020204" pitchFamily="34" charset="0"/>
              </a:rPr>
              <a:t>Purpose</a:t>
            </a:r>
          </a:p>
          <a:p>
            <a:pPr marL="400050" defTabSz="914400" eaLnBrk="1" fontAlgn="auto" hangingPunct="1">
              <a:lnSpc>
                <a:spcPct val="200000"/>
              </a:lnSpc>
              <a:spcBef>
                <a:spcPts val="0"/>
              </a:spcBef>
              <a:spcAft>
                <a:spcPts val="0"/>
              </a:spcAft>
              <a:buFont typeface="Arial" pitchFamily="34" charset="0"/>
              <a:buAutoNum type="arabicPeriod"/>
            </a:pPr>
            <a:r>
              <a:rPr lang="en-US" sz="1800" dirty="0" smtClean="0">
                <a:solidFill>
                  <a:srgbClr val="000000"/>
                </a:solidFill>
                <a:latin typeface="Arial" panose="020B0604020202020204" pitchFamily="34" charset="0"/>
                <a:cs typeface="Arial" panose="020B0604020202020204" pitchFamily="34" charset="0"/>
              </a:rPr>
              <a:t>Problem Statement</a:t>
            </a:r>
          </a:p>
          <a:p>
            <a:pPr marL="400050" defTabSz="914400" eaLnBrk="1" fontAlgn="auto" hangingPunct="1">
              <a:lnSpc>
                <a:spcPct val="200000"/>
              </a:lnSpc>
              <a:spcBef>
                <a:spcPts val="0"/>
              </a:spcBef>
              <a:spcAft>
                <a:spcPts val="0"/>
              </a:spcAft>
              <a:buFont typeface="Arial" pitchFamily="34" charset="0"/>
              <a:buAutoNum type="arabicPeriod"/>
            </a:pPr>
            <a:r>
              <a:rPr lang="en-US" sz="1800" dirty="0" smtClean="0">
                <a:solidFill>
                  <a:srgbClr val="000000"/>
                </a:solidFill>
                <a:latin typeface="Arial" panose="020B0604020202020204" pitchFamily="34" charset="0"/>
                <a:cs typeface="Arial" panose="020B0604020202020204" pitchFamily="34" charset="0"/>
              </a:rPr>
              <a:t>Benefits of digitization of records</a:t>
            </a:r>
          </a:p>
          <a:p>
            <a:pPr marL="400050" defTabSz="914400" eaLnBrk="1" fontAlgn="auto" hangingPunct="1">
              <a:lnSpc>
                <a:spcPct val="200000"/>
              </a:lnSpc>
              <a:spcBef>
                <a:spcPts val="0"/>
              </a:spcBef>
              <a:spcAft>
                <a:spcPts val="0"/>
              </a:spcAft>
              <a:buFont typeface="Arial" pitchFamily="34" charset="0"/>
              <a:buAutoNum type="arabicPeriod"/>
            </a:pPr>
            <a:r>
              <a:rPr lang="en-US" sz="1800" dirty="0" smtClean="0">
                <a:solidFill>
                  <a:srgbClr val="000000"/>
                </a:solidFill>
                <a:latin typeface="Arial" panose="020B0604020202020204" pitchFamily="34" charset="0"/>
                <a:cs typeface="Arial" panose="020B0604020202020204" pitchFamily="34" charset="0"/>
              </a:rPr>
              <a:t>Civic Services Branch </a:t>
            </a:r>
            <a:r>
              <a:rPr lang="en-US" sz="1800" dirty="0">
                <a:solidFill>
                  <a:srgbClr val="000000"/>
                </a:solidFill>
                <a:latin typeface="Arial" panose="020B0604020202020204" pitchFamily="34" charset="0"/>
                <a:cs typeface="Arial" panose="020B0604020202020204" pitchFamily="34" charset="0"/>
              </a:rPr>
              <a:t>Mandate and Services </a:t>
            </a:r>
          </a:p>
          <a:p>
            <a:pPr marL="400050" defTabSz="914400" eaLnBrk="1" fontAlgn="auto" hangingPunct="1">
              <a:lnSpc>
                <a:spcPct val="200000"/>
              </a:lnSpc>
              <a:spcBef>
                <a:spcPts val="0"/>
              </a:spcBef>
              <a:spcAft>
                <a:spcPts val="0"/>
              </a:spcAft>
              <a:buFont typeface="Arial" pitchFamily="34" charset="0"/>
              <a:buAutoNum type="arabicPeriod"/>
            </a:pPr>
            <a:r>
              <a:rPr lang="en-US" sz="1800" dirty="0">
                <a:solidFill>
                  <a:srgbClr val="000000"/>
                </a:solidFill>
                <a:latin typeface="Arial" panose="020B0604020202020204" pitchFamily="34" charset="0"/>
                <a:cs typeface="Arial" panose="020B0604020202020204" pitchFamily="34" charset="0"/>
              </a:rPr>
              <a:t>Overview of Civic Services Application </a:t>
            </a:r>
            <a:r>
              <a:rPr lang="en-US" sz="1800" dirty="0" smtClean="0">
                <a:solidFill>
                  <a:srgbClr val="000000"/>
                </a:solidFill>
                <a:latin typeface="Arial" panose="020B0604020202020204" pitchFamily="34" charset="0"/>
                <a:cs typeface="Arial" panose="020B0604020202020204" pitchFamily="34" charset="0"/>
              </a:rPr>
              <a:t>Processes</a:t>
            </a:r>
          </a:p>
          <a:p>
            <a:pPr marL="400050" defTabSz="914400" eaLnBrk="1" fontAlgn="auto" hangingPunct="1">
              <a:lnSpc>
                <a:spcPct val="200000"/>
              </a:lnSpc>
              <a:spcBef>
                <a:spcPts val="0"/>
              </a:spcBef>
              <a:spcAft>
                <a:spcPts val="0"/>
              </a:spcAft>
              <a:buFont typeface="Arial" pitchFamily="34" charset="0"/>
              <a:buAutoNum type="arabicPeriod"/>
            </a:pPr>
            <a:r>
              <a:rPr lang="en-US" sz="1800" dirty="0" smtClean="0">
                <a:solidFill>
                  <a:srgbClr val="000000"/>
                </a:solidFill>
                <a:latin typeface="Arial" panose="020B0604020202020204" pitchFamily="34" charset="0"/>
                <a:cs typeface="Arial" panose="020B0604020202020204" pitchFamily="34" charset="0"/>
              </a:rPr>
              <a:t>Backlogs at Back Office</a:t>
            </a:r>
            <a:endParaRPr lang="en-ZA" sz="1800" dirty="0">
              <a:solidFill>
                <a:srgbClr val="000000"/>
              </a:solidFill>
              <a:latin typeface="Arial" panose="020B0604020202020204" pitchFamily="34" charset="0"/>
              <a:cs typeface="Arial" panose="020B0604020202020204" pitchFamily="34" charset="0"/>
            </a:endParaRPr>
          </a:p>
          <a:p>
            <a:pPr marL="400050" defTabSz="914400" eaLnBrk="1" fontAlgn="auto" hangingPunct="1">
              <a:lnSpc>
                <a:spcPct val="200000"/>
              </a:lnSpc>
              <a:spcBef>
                <a:spcPts val="0"/>
              </a:spcBef>
              <a:spcAft>
                <a:spcPts val="0"/>
              </a:spcAft>
              <a:buFont typeface="Arial" pitchFamily="34" charset="0"/>
              <a:buAutoNum type="arabicPeriod"/>
            </a:pPr>
            <a:r>
              <a:rPr lang="en-US" sz="1800" dirty="0">
                <a:solidFill>
                  <a:srgbClr val="000000"/>
                </a:solidFill>
                <a:latin typeface="Arial" panose="020B0604020202020204" pitchFamily="34" charset="0"/>
                <a:cs typeface="Arial" panose="020B0604020202020204" pitchFamily="34" charset="0"/>
              </a:rPr>
              <a:t>Implementation </a:t>
            </a:r>
            <a:r>
              <a:rPr lang="en-US" sz="1800" dirty="0" smtClean="0">
                <a:solidFill>
                  <a:srgbClr val="000000"/>
                </a:solidFill>
                <a:latin typeface="Arial" panose="020B0604020202020204" pitchFamily="34" charset="0"/>
                <a:cs typeface="Arial" panose="020B0604020202020204" pitchFamily="34" charset="0"/>
              </a:rPr>
              <a:t>plan</a:t>
            </a:r>
          </a:p>
          <a:p>
            <a:pPr marL="400050" defTabSz="914400" eaLnBrk="1" fontAlgn="auto" hangingPunct="1">
              <a:lnSpc>
                <a:spcPct val="200000"/>
              </a:lnSpc>
              <a:spcBef>
                <a:spcPts val="0"/>
              </a:spcBef>
              <a:spcAft>
                <a:spcPts val="0"/>
              </a:spcAft>
              <a:buFont typeface="Arial" pitchFamily="34" charset="0"/>
              <a:buAutoNum type="arabicPeriod"/>
            </a:pPr>
            <a:r>
              <a:rPr lang="en-US" sz="1800" dirty="0" smtClean="0">
                <a:solidFill>
                  <a:srgbClr val="000000"/>
                </a:solidFill>
                <a:latin typeface="Arial" panose="020B0604020202020204" pitchFamily="34" charset="0"/>
                <a:cs typeface="Arial" panose="020B0604020202020204" pitchFamily="34" charset="0"/>
              </a:rPr>
              <a:t>Progress to date</a:t>
            </a:r>
            <a:endParaRPr lang="en-US" sz="1800" dirty="0">
              <a:solidFill>
                <a:srgbClr val="000000"/>
              </a:solidFill>
              <a:latin typeface="Arial" panose="020B0604020202020204" pitchFamily="34" charset="0"/>
              <a:cs typeface="Arial" panose="020B0604020202020204" pitchFamily="34" charset="0"/>
            </a:endParaRPr>
          </a:p>
          <a:p>
            <a:pPr marL="400050" defTabSz="914400" eaLnBrk="1" fontAlgn="auto" hangingPunct="1">
              <a:lnSpc>
                <a:spcPct val="200000"/>
              </a:lnSpc>
              <a:spcBef>
                <a:spcPts val="0"/>
              </a:spcBef>
              <a:spcAft>
                <a:spcPts val="0"/>
              </a:spcAft>
              <a:buFont typeface="Arial" pitchFamily="34" charset="0"/>
              <a:buAutoNum type="arabicPeriod"/>
            </a:pPr>
            <a:r>
              <a:rPr lang="en-US" sz="1800" dirty="0" smtClean="0">
                <a:solidFill>
                  <a:srgbClr val="000000"/>
                </a:solidFill>
                <a:latin typeface="Arial" panose="020B0604020202020204" pitchFamily="34" charset="0"/>
                <a:cs typeface="Arial" panose="020B0604020202020204" pitchFamily="34" charset="0"/>
              </a:rPr>
              <a:t>Recommendations </a:t>
            </a:r>
            <a:endParaRPr lang="en-ZA" sz="1800" dirty="0">
              <a:solidFill>
                <a:srgbClr val="000000"/>
              </a:solidFill>
              <a:latin typeface="Arial" panose="020B0604020202020204" pitchFamily="34" charset="0"/>
              <a:cs typeface="Arial" panose="020B0604020202020204" pitchFamily="34" charset="0"/>
            </a:endParaRPr>
          </a:p>
          <a:p>
            <a:pPr lvl="0" defTabSz="914400" eaLnBrk="1" fontAlgn="auto" hangingPunct="1">
              <a:spcBef>
                <a:spcPts val="0"/>
              </a:spcBef>
              <a:spcAft>
                <a:spcPts val="0"/>
              </a:spcAft>
              <a:buAutoNum type="arabicPeriod" startAt="3"/>
            </a:pPr>
            <a:endParaRPr lang="en-US" sz="2400" b="1" dirty="0">
              <a:solidFill>
                <a:srgbClr val="000000"/>
              </a:solidFill>
              <a:latin typeface="Arial" panose="020B0604020202020204" pitchFamily="34" charset="0"/>
              <a:cs typeface="Arial" panose="020B0604020202020204" pitchFamily="34" charset="0"/>
            </a:endParaRPr>
          </a:p>
          <a:p>
            <a:pPr marL="0" lvl="0" indent="0" defTabSz="914400" eaLnBrk="1" fontAlgn="auto" hangingPunct="1">
              <a:spcBef>
                <a:spcPts val="0"/>
              </a:spcBef>
              <a:spcAft>
                <a:spcPts val="0"/>
              </a:spcAft>
              <a:buNone/>
            </a:pPr>
            <a:endParaRPr lang="en-US" sz="2400" b="1" dirty="0">
              <a:solidFill>
                <a:srgbClr val="000000"/>
              </a:solidFill>
              <a:latin typeface="Arial" panose="020B0604020202020204" pitchFamily="34" charset="0"/>
              <a:cs typeface="Arial" panose="020B0604020202020204" pitchFamily="34" charset="0"/>
            </a:endParaRPr>
          </a:p>
          <a:p>
            <a:pPr marL="0" lvl="0" indent="0" defTabSz="914400" eaLnBrk="1" fontAlgn="auto" hangingPunct="1">
              <a:spcBef>
                <a:spcPts val="0"/>
              </a:spcBef>
              <a:spcAft>
                <a:spcPts val="0"/>
              </a:spcAft>
              <a:buNone/>
            </a:pPr>
            <a:endParaRPr lang="en-US" sz="2400" b="1" dirty="0">
              <a:solidFill>
                <a:prstClr val="black"/>
              </a:solidFill>
              <a:latin typeface="Arial" panose="020B0604020202020204" pitchFamily="34" charset="0"/>
              <a:cs typeface="Arial" panose="020B0604020202020204" pitchFamily="34" charset="0"/>
            </a:endParaRPr>
          </a:p>
          <a:p>
            <a:pPr marL="0" lvl="0" indent="0" algn="ctr" defTabSz="914400" eaLnBrk="1" fontAlgn="auto" hangingPunct="1">
              <a:spcBef>
                <a:spcPct val="50000"/>
              </a:spcBef>
              <a:spcAft>
                <a:spcPts val="0"/>
              </a:spcAft>
              <a:buClr>
                <a:srgbClr val="7D0900"/>
              </a:buClr>
              <a:buNone/>
            </a:pPr>
            <a:endParaRPr lang="en-ZA" sz="2800" b="1" dirty="0">
              <a:solidFill>
                <a:srgbClr val="000000"/>
              </a:solidFill>
              <a:cs typeface="Arial" charset="0"/>
            </a:endParaRPr>
          </a:p>
          <a:p>
            <a:pPr>
              <a:buAutoNum type="arabicParenR"/>
            </a:pPr>
            <a:endParaRPr lang="en-US" sz="2000" b="1" dirty="0" smtClean="0">
              <a:latin typeface="Arial" panose="020B0604020202020204" pitchFamily="34" charset="0"/>
              <a:cs typeface="Arial" panose="020B0604020202020204" pitchFamily="34" charset="0"/>
            </a:endParaRPr>
          </a:p>
          <a:p>
            <a:pPr>
              <a:buAutoNum type="arabicParenR"/>
            </a:pPr>
            <a:endParaRPr lang="en-US" sz="2000" b="1" dirty="0" smtClean="0">
              <a:latin typeface="Arial" panose="020B0604020202020204" pitchFamily="34" charset="0"/>
              <a:cs typeface="Arial" panose="020B0604020202020204" pitchFamily="34" charset="0"/>
            </a:endParaRPr>
          </a:p>
          <a:p>
            <a:pPr>
              <a:buAutoNum type="arabicParenR"/>
            </a:pPr>
            <a:endParaRPr lang="en-US" sz="2000" b="1" dirty="0">
              <a:latin typeface="Arial" panose="020B0604020202020204" pitchFamily="34" charset="0"/>
              <a:cs typeface="Arial" panose="020B0604020202020204" pitchFamily="34" charset="0"/>
            </a:endParaRPr>
          </a:p>
        </p:txBody>
      </p:sp>
      <p:sp>
        <p:nvSpPr>
          <p:cNvPr id="4" name="TextBox 3"/>
          <p:cNvSpPr txBox="1"/>
          <p:nvPr/>
        </p:nvSpPr>
        <p:spPr>
          <a:xfrm>
            <a:off x="0" y="-17721"/>
            <a:ext cx="9144000" cy="400110"/>
          </a:xfrm>
          <a:prstGeom prst="rect">
            <a:avLst/>
          </a:prstGeom>
          <a:solidFill>
            <a:srgbClr val="00B050"/>
          </a:solidFill>
        </p:spPr>
        <p:txBody>
          <a:bodyPr wrap="square" rtlCol="0">
            <a:spAutoFit/>
          </a:bodyPr>
          <a:lstStyle/>
          <a:p>
            <a:pPr algn="ctr"/>
            <a:r>
              <a:rPr lang="en-US" sz="2000" b="1" dirty="0" smtClean="0"/>
              <a:t>CONTENTS</a:t>
            </a:r>
            <a:endParaRPr lang="en-ZA" sz="2000" b="1" dirty="0"/>
          </a:p>
        </p:txBody>
      </p:sp>
    </p:spTree>
    <p:extLst>
      <p:ext uri="{BB962C8B-B14F-4D97-AF65-F5344CB8AC3E}">
        <p14:creationId xmlns:p14="http://schemas.microsoft.com/office/powerpoint/2010/main" val="924736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8" y="6324601"/>
            <a:ext cx="640611" cy="304800"/>
          </a:xfrm>
        </p:spPr>
        <p:txBody>
          <a:bodyPr/>
          <a:lstStyle/>
          <a:p>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ctr" defTabSz="914400" rtl="0" eaLnBrk="1" fontAlgn="base" latinLnBrk="0" hangingPunct="1">
                <a:lnSpc>
                  <a:spcPct val="90000"/>
                </a:lnSpc>
                <a:spcBef>
                  <a:spcPct val="50000"/>
                </a:spcBef>
                <a:spcAft>
                  <a:spcPct val="0"/>
                </a:spcAft>
                <a:buClr>
                  <a:srgbClr val="EEECE1"/>
                </a:buClr>
                <a:buSzTx/>
                <a:buFontTx/>
                <a:buNone/>
                <a:tabLst/>
                <a:defRPr/>
              </a:pPr>
              <a:t>20</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76199" y="21402"/>
            <a:ext cx="8991601" cy="461665"/>
          </a:xfrm>
          <a:prstGeom prst="rect">
            <a:avLst/>
          </a:prstGeom>
          <a:solidFill>
            <a:srgbClr val="00B050"/>
          </a:solidFill>
        </p:spPr>
        <p:txBody>
          <a:bodyPr wrap="square" rtlCol="0">
            <a:spAutoFit/>
          </a:bodyPr>
          <a:lstStyle/>
          <a:p>
            <a:pPr algn="ctr"/>
            <a:r>
              <a:rPr lang="en-US" sz="2400" b="1" dirty="0" smtClean="0"/>
              <a:t>Recommendation</a:t>
            </a:r>
            <a:endParaRPr lang="en-ZA" b="1" dirty="0"/>
          </a:p>
        </p:txBody>
      </p:sp>
      <p:sp>
        <p:nvSpPr>
          <p:cNvPr id="6" name="Content Placeholder 2"/>
          <p:cNvSpPr>
            <a:spLocks noGrp="1"/>
          </p:cNvSpPr>
          <p:nvPr>
            <p:ph idx="1"/>
          </p:nvPr>
        </p:nvSpPr>
        <p:spPr>
          <a:xfrm>
            <a:off x="228597" y="492027"/>
            <a:ext cx="8686799" cy="5451573"/>
          </a:xfrm>
          <a:solidFill>
            <a:schemeClr val="bg1"/>
          </a:solidFill>
        </p:spPr>
        <p:txBody>
          <a:bodyPr/>
          <a:lstStyle/>
          <a:p>
            <a:pPr algn="just" defTabSz="914400" eaLnBrk="1" fontAlgn="auto" hangingPunct="1">
              <a:spcBef>
                <a:spcPts val="0"/>
              </a:spcBef>
              <a:spcAft>
                <a:spcPts val="0"/>
              </a:spcAft>
            </a:pPr>
            <a:endParaRPr lang="en-US" sz="1200" b="1" dirty="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200" b="1" dirty="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200" b="1" dirty="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200" b="1" dirty="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200" b="1" dirty="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200" b="1" dirty="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100" b="1" dirty="0">
              <a:latin typeface="Arial" panose="020B0604020202020204" pitchFamily="34" charset="0"/>
              <a:cs typeface="Arial" panose="020B0604020202020204" pitchFamily="34" charset="0"/>
            </a:endParaRPr>
          </a:p>
          <a:p>
            <a:pPr marL="0" indent="0" defTabSz="914400" eaLnBrk="1" fontAlgn="auto" hangingPunct="1">
              <a:lnSpc>
                <a:spcPct val="150000"/>
              </a:lnSpc>
              <a:spcBef>
                <a:spcPts val="0"/>
              </a:spcBef>
              <a:spcAft>
                <a:spcPts val="0"/>
              </a:spcAft>
              <a:buNone/>
            </a:pPr>
            <a:r>
              <a:rPr lang="en-US" sz="1800" dirty="0">
                <a:latin typeface="Arial" panose="020B0604020202020204" pitchFamily="34" charset="0"/>
                <a:cs typeface="Arial" panose="020B0604020202020204" pitchFamily="34" charset="0"/>
              </a:rPr>
              <a:t>It is recommended that </a:t>
            </a:r>
            <a:r>
              <a:rPr lang="en-US" sz="1800" dirty="0" smtClean="0">
                <a:latin typeface="Arial" panose="020B0604020202020204" pitchFamily="34" charset="0"/>
                <a:cs typeface="Arial" panose="020B0604020202020204" pitchFamily="34" charset="0"/>
              </a:rPr>
              <a:t>the Portfolio Committee on Home Affairs note the implementation plan and the progress made in addressing the backlog at back office.</a:t>
            </a:r>
          </a:p>
          <a:p>
            <a:pPr defTabSz="914400" eaLnBrk="1" fontAlgn="auto" hangingPunct="1">
              <a:spcBef>
                <a:spcPts val="0"/>
              </a:spcBef>
              <a:spcAft>
                <a:spcPts val="0"/>
              </a:spcAft>
              <a:buFont typeface="Wingdings" panose="05000000000000000000" pitchFamily="2" charset="2"/>
              <a:buChar char="§"/>
            </a:pPr>
            <a:endParaRPr lang="en-US" sz="1800" dirty="0" smtClean="0">
              <a:latin typeface="Arial" panose="020B0604020202020204" pitchFamily="34" charset="0"/>
              <a:cs typeface="Arial" panose="020B0604020202020204" pitchFamily="34" charset="0"/>
            </a:endParaRPr>
          </a:p>
          <a:p>
            <a:pPr defTabSz="914400" eaLnBrk="1" fontAlgn="auto" hangingPunct="1">
              <a:spcBef>
                <a:spcPts val="0"/>
              </a:spcBef>
              <a:spcAft>
                <a:spcPts val="0"/>
              </a:spcAf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defTabSz="914400" eaLnBrk="1" fontAlgn="auto" hangingPunct="1">
              <a:spcBef>
                <a:spcPts val="0"/>
              </a:spcBef>
              <a:spcAft>
                <a:spcPts val="0"/>
              </a:spcAft>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200" b="1" dirty="0">
              <a:latin typeface="Arial" panose="020B0604020202020204" pitchFamily="34" charset="0"/>
              <a:cs typeface="Arial" panose="020B0604020202020204" pitchFamily="34" charset="0"/>
            </a:endParaRPr>
          </a:p>
          <a:p>
            <a:pPr algn="just" defTabSz="914400" eaLnBrk="1" fontAlgn="auto" hangingPunct="1">
              <a:spcBef>
                <a:spcPts val="0"/>
              </a:spcBef>
              <a:spcAft>
                <a:spcPts val="0"/>
              </a:spcAft>
            </a:pP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57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0" y="5805488"/>
            <a:ext cx="9144000" cy="1041400"/>
            <a:chOff x="0" y="5828721"/>
            <a:chExt cx="9144000" cy="1017421"/>
          </a:xfrm>
        </p:grpSpPr>
        <p:pic>
          <p:nvPicPr>
            <p:cNvPr id="440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440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403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endParaRPr lang="en-US" altLang="en-US" sz="2800" b="1"/>
          </a:p>
        </p:txBody>
      </p:sp>
      <p:sp>
        <p:nvSpPr>
          <p:cNvPr id="4403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endParaRPr lang="en-GB" altLang="en-US" sz="1400" b="1">
              <a:solidFill>
                <a:schemeClr val="tx2"/>
              </a:solidFill>
            </a:endParaRPr>
          </a:p>
          <a:p>
            <a:pPr algn="ctr" eaLnBrk="1" hangingPunct="1">
              <a:spcBef>
                <a:spcPct val="50000"/>
              </a:spcBef>
              <a:buFontTx/>
              <a:buNone/>
            </a:pPr>
            <a:endParaRPr lang="en-GB" altLang="en-US" sz="1400" b="1">
              <a:solidFill>
                <a:schemeClr val="tx2"/>
              </a:solidFill>
            </a:endParaRPr>
          </a:p>
          <a:p>
            <a:pPr algn="ctr" eaLnBrk="1" hangingPunct="1">
              <a:spcBef>
                <a:spcPct val="50000"/>
              </a:spcBef>
              <a:buFontTx/>
              <a:buNone/>
            </a:pPr>
            <a:endParaRPr lang="en-GB" altLang="en-US" sz="1400" b="1">
              <a:solidFill>
                <a:schemeClr val="tx2"/>
              </a:solidFill>
            </a:endParaRPr>
          </a:p>
          <a:p>
            <a:pPr algn="ctr" eaLnBrk="1" hangingPunct="1">
              <a:spcBef>
                <a:spcPct val="50000"/>
              </a:spcBef>
              <a:buFontTx/>
              <a:buNone/>
            </a:pPr>
            <a:endParaRPr lang="en-GB" altLang="en-US" sz="1400" b="1">
              <a:solidFill>
                <a:schemeClr val="tx2"/>
              </a:solidFill>
            </a:endParaRPr>
          </a:p>
          <a:p>
            <a:pPr algn="ctr" eaLnBrk="1" hangingPunct="1">
              <a:spcBef>
                <a:spcPct val="50000"/>
              </a:spcBef>
              <a:buFontTx/>
              <a:buNone/>
            </a:pPr>
            <a:endParaRPr lang="en-GB" altLang="en-US" sz="1400" b="1">
              <a:solidFill>
                <a:schemeClr val="tx2"/>
              </a:solidFill>
            </a:endParaRPr>
          </a:p>
          <a:p>
            <a:pPr algn="ctr" eaLnBrk="1" hangingPunct="1">
              <a:spcBef>
                <a:spcPct val="50000"/>
              </a:spcBef>
              <a:buFontTx/>
              <a:buNone/>
            </a:pPr>
            <a:endParaRPr lang="en-GB" altLang="en-US" sz="1400" b="1">
              <a:solidFill>
                <a:schemeClr val="tx2"/>
              </a:solidFill>
            </a:endParaRPr>
          </a:p>
          <a:p>
            <a:pPr algn="ctr" eaLnBrk="1" hangingPunct="1">
              <a:spcBef>
                <a:spcPct val="50000"/>
              </a:spcBef>
              <a:buFontTx/>
              <a:buNone/>
            </a:pPr>
            <a:endParaRPr lang="en-GB" altLang="en-US" sz="1400" b="1">
              <a:solidFill>
                <a:schemeClr val="tx2"/>
              </a:solidFill>
            </a:endParaRPr>
          </a:p>
          <a:p>
            <a:pPr algn="ctr" eaLnBrk="1" hangingPunct="1">
              <a:spcBef>
                <a:spcPct val="50000"/>
              </a:spcBef>
              <a:buFontTx/>
              <a:buNone/>
            </a:pPr>
            <a:endParaRPr lang="en-GB" altLang="en-US" sz="1400" b="1">
              <a:solidFill>
                <a:schemeClr val="tx2"/>
              </a:solidFill>
            </a:endParaRPr>
          </a:p>
        </p:txBody>
      </p:sp>
      <p:pic>
        <p:nvPicPr>
          <p:cNvPr id="44037" name="Picture 4" descr="Related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3688" y="1844675"/>
            <a:ext cx="380682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2"/>
          <p:cNvSpPr>
            <a:spLocks noChangeArrowheads="1"/>
          </p:cNvSpPr>
          <p:nvPr/>
        </p:nvSpPr>
        <p:spPr bwMode="auto">
          <a:xfrm>
            <a:off x="5795963" y="4868863"/>
            <a:ext cx="22320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endParaRPr lang="en-ZA" altLang="en-US" sz="3200"/>
          </a:p>
        </p:txBody>
      </p:sp>
      <p:sp>
        <p:nvSpPr>
          <p:cNvPr id="4" name="Rectangle 3"/>
          <p:cNvSpPr/>
          <p:nvPr/>
        </p:nvSpPr>
        <p:spPr>
          <a:xfrm>
            <a:off x="255588" y="4740275"/>
            <a:ext cx="3549650" cy="646113"/>
          </a:xfrm>
          <a:prstGeom prst="rect">
            <a:avLst/>
          </a:prstGeom>
        </p:spPr>
        <p:txBody>
          <a:bodyPr wrap="none">
            <a:spAutoFit/>
          </a:bodyPr>
          <a:lstStyle/>
          <a:p>
            <a:pPr algn="ctr" eaLnBrk="1" hangingPunct="1">
              <a:lnSpc>
                <a:spcPct val="90000"/>
              </a:lnSpc>
              <a:spcBef>
                <a:spcPct val="50000"/>
              </a:spcBef>
              <a:buClr>
                <a:schemeClr val="bg2"/>
              </a:buClr>
              <a:defRPr/>
            </a:pPr>
            <a:r>
              <a:rPr lang="en-ZA" sz="3600" b="1" dirty="0">
                <a:solidFill>
                  <a:schemeClr val="bg2">
                    <a:lumMod val="50000"/>
                  </a:schemeClr>
                </a:solidFill>
              </a:rPr>
              <a:t>Ndi khou livhuha </a:t>
            </a:r>
            <a:endParaRPr lang="en-ZA" sz="3600" dirty="0">
              <a:solidFill>
                <a:schemeClr val="bg2">
                  <a:lumMod val="50000"/>
                </a:schemeClr>
              </a:solidFill>
            </a:endParaRPr>
          </a:p>
        </p:txBody>
      </p:sp>
      <p:sp>
        <p:nvSpPr>
          <p:cNvPr id="44040" name="Rectangle 4"/>
          <p:cNvSpPr>
            <a:spLocks noChangeArrowheads="1"/>
          </p:cNvSpPr>
          <p:nvPr/>
        </p:nvSpPr>
        <p:spPr bwMode="auto">
          <a:xfrm>
            <a:off x="107950" y="3271838"/>
            <a:ext cx="1800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ZA" altLang="en-US" sz="3600" b="1"/>
              <a:t>Dankie</a:t>
            </a:r>
            <a:endParaRPr lang="en-ZA" altLang="en-US" sz="3600"/>
          </a:p>
        </p:txBody>
      </p:sp>
      <p:sp>
        <p:nvSpPr>
          <p:cNvPr id="44041" name="Rectangle 6"/>
          <p:cNvSpPr>
            <a:spLocks noChangeArrowheads="1"/>
          </p:cNvSpPr>
          <p:nvPr/>
        </p:nvSpPr>
        <p:spPr bwMode="auto">
          <a:xfrm>
            <a:off x="76200" y="2146300"/>
            <a:ext cx="290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ZA" altLang="en-US" sz="3600" b="1">
                <a:solidFill>
                  <a:srgbClr val="7030A0"/>
                </a:solidFill>
              </a:rPr>
              <a:t>Ke a leboga </a:t>
            </a:r>
            <a:endParaRPr lang="en-ZA" altLang="en-US" sz="3600">
              <a:solidFill>
                <a:srgbClr val="7030A0"/>
              </a:solidFill>
            </a:endParaRPr>
          </a:p>
        </p:txBody>
      </p:sp>
      <p:sp>
        <p:nvSpPr>
          <p:cNvPr id="44042" name="Rectangle 7"/>
          <p:cNvSpPr>
            <a:spLocks noChangeArrowheads="1"/>
          </p:cNvSpPr>
          <p:nvPr/>
        </p:nvSpPr>
        <p:spPr bwMode="auto">
          <a:xfrm>
            <a:off x="5054600" y="419100"/>
            <a:ext cx="27765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ZA" altLang="en-US" sz="3600" b="1">
                <a:solidFill>
                  <a:srgbClr val="FFC000"/>
                </a:solidFill>
              </a:rPr>
              <a:t>Ndiyabulela</a:t>
            </a:r>
            <a:endParaRPr lang="en-ZA" altLang="en-US" sz="3600"/>
          </a:p>
        </p:txBody>
      </p:sp>
      <p:sp>
        <p:nvSpPr>
          <p:cNvPr id="9" name="Rectangle 8"/>
          <p:cNvSpPr/>
          <p:nvPr/>
        </p:nvSpPr>
        <p:spPr>
          <a:xfrm>
            <a:off x="508000" y="549275"/>
            <a:ext cx="2446338" cy="646113"/>
          </a:xfrm>
          <a:prstGeom prst="rect">
            <a:avLst/>
          </a:prstGeom>
        </p:spPr>
        <p:txBody>
          <a:bodyPr wrap="none">
            <a:spAutoFit/>
          </a:bodyPr>
          <a:lstStyle/>
          <a:p>
            <a:pPr algn="ctr" eaLnBrk="1" hangingPunct="1">
              <a:lnSpc>
                <a:spcPct val="90000"/>
              </a:lnSpc>
              <a:spcBef>
                <a:spcPct val="50000"/>
              </a:spcBef>
              <a:buClr>
                <a:schemeClr val="bg2"/>
              </a:buClr>
              <a:defRPr/>
            </a:pPr>
            <a:r>
              <a:rPr lang="en-ZA" sz="3600" b="1" dirty="0">
                <a:solidFill>
                  <a:schemeClr val="accent5">
                    <a:lumMod val="60000"/>
                    <a:lumOff val="40000"/>
                  </a:schemeClr>
                </a:solidFill>
              </a:rPr>
              <a:t>Ngiyabonga</a:t>
            </a:r>
            <a:endParaRPr lang="en-ZA" sz="3600" dirty="0"/>
          </a:p>
        </p:txBody>
      </p:sp>
      <p:sp>
        <p:nvSpPr>
          <p:cNvPr id="44044" name="Rectangle 11"/>
          <p:cNvSpPr>
            <a:spLocks noChangeArrowheads="1"/>
          </p:cNvSpPr>
          <p:nvPr/>
        </p:nvSpPr>
        <p:spPr bwMode="auto">
          <a:xfrm>
            <a:off x="5929313" y="1276350"/>
            <a:ext cx="2278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ZA" altLang="en-US" sz="3600" b="1">
                <a:solidFill>
                  <a:srgbClr val="FF0000"/>
                </a:solidFill>
              </a:rPr>
              <a:t>Thank you </a:t>
            </a:r>
            <a:endParaRPr lang="en-ZA" altLang="en-US" sz="3600">
              <a:solidFill>
                <a:srgbClr val="FF0000"/>
              </a:solidFill>
            </a:endParaRPr>
          </a:p>
        </p:txBody>
      </p:sp>
      <p:sp>
        <p:nvSpPr>
          <p:cNvPr id="44045" name="Rectangle 12"/>
          <p:cNvSpPr>
            <a:spLocks noChangeArrowheads="1"/>
          </p:cNvSpPr>
          <p:nvPr/>
        </p:nvSpPr>
        <p:spPr bwMode="auto">
          <a:xfrm>
            <a:off x="6348413" y="3309938"/>
            <a:ext cx="18272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ZA" altLang="en-US" sz="3600" b="1">
                <a:solidFill>
                  <a:srgbClr val="00B050"/>
                </a:solidFill>
              </a:rPr>
              <a:t>Inkomu</a:t>
            </a:r>
            <a:endParaRPr lang="en-ZA" altLang="en-US" sz="3600"/>
          </a:p>
        </p:txBody>
      </p:sp>
      <p:sp>
        <p:nvSpPr>
          <p:cNvPr id="44046" name="Rectangle 13"/>
          <p:cNvSpPr>
            <a:spLocks noChangeArrowheads="1"/>
          </p:cNvSpPr>
          <p:nvPr/>
        </p:nvSpPr>
        <p:spPr bwMode="auto">
          <a:xfrm>
            <a:off x="4572000" y="4356100"/>
            <a:ext cx="4572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endParaRPr lang="en-ZA" altLang="en-US" sz="1400">
              <a:solidFill>
                <a:srgbClr val="00B0F0"/>
              </a:solidFill>
            </a:endParaRPr>
          </a:p>
          <a:p>
            <a:pPr algn="ctr" eaLnBrk="1" hangingPunct="1">
              <a:spcBef>
                <a:spcPct val="50000"/>
              </a:spcBef>
              <a:buFontTx/>
              <a:buNone/>
            </a:pPr>
            <a:r>
              <a:rPr lang="en-ZA" altLang="en-US" sz="3600" b="1">
                <a:solidFill>
                  <a:srgbClr val="00B0F0"/>
                </a:solidFill>
              </a:rPr>
              <a:t>Ke a leboha </a:t>
            </a:r>
            <a:endParaRPr lang="en-ZA" altLang="en-US" sz="3600">
              <a:solidFill>
                <a:srgbClr val="00B0F0"/>
              </a:solidFill>
            </a:endParaRPr>
          </a:p>
        </p:txBody>
      </p:sp>
      <p:pic>
        <p:nvPicPr>
          <p:cNvPr id="44047"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3425" y="5961063"/>
            <a:ext cx="8509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414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9" y="6324600"/>
            <a:ext cx="228600" cy="365125"/>
          </a:xfrm>
        </p:spPr>
        <p:txBody>
          <a:body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3</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197589" y="21336"/>
            <a:ext cx="8686799" cy="400110"/>
          </a:xfrm>
          <a:prstGeom prst="rect">
            <a:avLst/>
          </a:prstGeom>
          <a:solidFill>
            <a:srgbClr val="00B050"/>
          </a:solidFill>
        </p:spPr>
        <p:txBody>
          <a:bodyPr wrap="square" rtlCol="0">
            <a:spAutoFit/>
          </a:bodyPr>
          <a:lstStyle/>
          <a:p>
            <a:pPr algn="ctr"/>
            <a:r>
              <a:rPr lang="en-US" sz="2000" b="1" dirty="0" smtClean="0"/>
              <a:t>Purpose</a:t>
            </a:r>
            <a:endParaRPr lang="en-ZA" sz="2000" b="1" dirty="0"/>
          </a:p>
        </p:txBody>
      </p:sp>
      <p:sp>
        <p:nvSpPr>
          <p:cNvPr id="6" name="Content Placeholder 2"/>
          <p:cNvSpPr>
            <a:spLocks noGrp="1"/>
          </p:cNvSpPr>
          <p:nvPr>
            <p:ph idx="1"/>
          </p:nvPr>
        </p:nvSpPr>
        <p:spPr>
          <a:xfrm>
            <a:off x="228597" y="533400"/>
            <a:ext cx="8839203" cy="5410200"/>
          </a:xfrm>
          <a:solidFill>
            <a:schemeClr val="bg1"/>
          </a:solidFill>
        </p:spPr>
        <p:txBody>
          <a:bodyPr/>
          <a:lstStyle/>
          <a:p>
            <a:pPr algn="just" defTabSz="914400" eaLnBrk="1" fontAlgn="auto" hangingPunct="1">
              <a:spcBef>
                <a:spcPts val="0"/>
              </a:spcBef>
              <a:spcAft>
                <a:spcPts val="0"/>
              </a:spcAft>
            </a:pPr>
            <a:endParaRPr lang="en-US" sz="1250" b="1" dirty="0" smtClean="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400" b="1" dirty="0" smtClean="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400" b="1" dirty="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400" b="1" dirty="0" smtClean="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400" b="1" dirty="0" smtClean="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400" b="1" dirty="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400" b="1" dirty="0" smtClean="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400" b="1" dirty="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400" b="1" dirty="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400" b="1" dirty="0" smtClean="0">
              <a:latin typeface="Arial" panose="020B0604020202020204" pitchFamily="34" charset="0"/>
              <a:cs typeface="Arial" panose="020B0604020202020204" pitchFamily="34" charset="0"/>
            </a:endParaRPr>
          </a:p>
          <a:p>
            <a:pPr marL="0" indent="0" algn="just" defTabSz="914400" eaLnBrk="1" fontAlgn="auto" hangingPunct="1">
              <a:lnSpc>
                <a:spcPct val="150000"/>
              </a:lnSpc>
              <a:spcBef>
                <a:spcPts val="0"/>
              </a:spcBef>
              <a:spcAft>
                <a:spcPts val="0"/>
              </a:spcAft>
              <a:buNone/>
            </a:pPr>
            <a:r>
              <a:rPr lang="en-US" sz="2000" dirty="0" smtClean="0">
                <a:latin typeface="Arial" panose="020B0604020202020204" pitchFamily="34" charset="0"/>
                <a:cs typeface="Arial" panose="020B0604020202020204" pitchFamily="34" charset="0"/>
              </a:rPr>
              <a:t>To brief the Portfolio Committee of Home Affairs on the Department’s Plan </a:t>
            </a:r>
            <a:r>
              <a:rPr lang="en-US" sz="2000" dirty="0">
                <a:latin typeface="Arial" panose="020B0604020202020204" pitchFamily="34" charset="0"/>
                <a:cs typeface="Arial" panose="020B0604020202020204" pitchFamily="34" charset="0"/>
              </a:rPr>
              <a:t>to address </a:t>
            </a:r>
            <a:r>
              <a:rPr lang="en-US" sz="2000" dirty="0" smtClean="0">
                <a:latin typeface="Arial" panose="020B0604020202020204" pitchFamily="34" charset="0"/>
                <a:cs typeface="Arial" panose="020B0604020202020204" pitchFamily="34" charset="0"/>
              </a:rPr>
              <a:t>Back Office backlog for Civic related services.</a:t>
            </a:r>
          </a:p>
        </p:txBody>
      </p:sp>
    </p:spTree>
    <p:extLst>
      <p:ext uri="{BB962C8B-B14F-4D97-AF65-F5344CB8AC3E}">
        <p14:creationId xmlns:p14="http://schemas.microsoft.com/office/powerpoint/2010/main" val="31347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3733800" y="6324600"/>
            <a:ext cx="1746250" cy="365125"/>
          </a:xfrm>
        </p:spPr>
        <p:txBody>
          <a:bodyPr/>
          <a:lstStyle/>
          <a:p>
            <a:pPr algn="ctr">
              <a:defRPr/>
            </a:pPr>
            <a:fld id="{2AA20E1D-52CE-4A39-9246-A38894DBC183}" type="slidenum">
              <a:rPr lang="en-US" sz="1600" b="1"/>
              <a:pPr algn="ctr">
                <a:defRPr/>
              </a:pPr>
              <a:t>4</a:t>
            </a:fld>
            <a:endParaRPr lang="en-US" sz="1600" b="1" dirty="0"/>
          </a:p>
        </p:txBody>
      </p:sp>
      <p:sp>
        <p:nvSpPr>
          <p:cNvPr id="6" name="Content Placeholder 8"/>
          <p:cNvSpPr>
            <a:spLocks noGrp="1"/>
          </p:cNvSpPr>
          <p:nvPr>
            <p:ph idx="1"/>
          </p:nvPr>
        </p:nvSpPr>
        <p:spPr>
          <a:xfrm>
            <a:off x="0" y="533400"/>
            <a:ext cx="9144000" cy="5410200"/>
          </a:xfrm>
        </p:spPr>
        <p:txBody>
          <a:bodyPr rtlCol="0">
            <a:normAutofit/>
          </a:bodyPr>
          <a:lstStyle/>
          <a:p>
            <a:pPr algn="just" eaLnBrk="1" fontAlgn="auto" hangingPunct="1">
              <a:spcAft>
                <a:spcPts val="0"/>
              </a:spcAft>
              <a:defRPr/>
            </a:pPr>
            <a:r>
              <a:rPr lang="en-ZA" sz="1800" dirty="0" smtClean="0">
                <a:latin typeface="Arial" panose="020B0604020202020204" pitchFamily="34" charset="0"/>
                <a:ea typeface="ＭＳ Ｐゴシック" pitchFamily="34" charset="-128"/>
                <a:cs typeface="Arial" panose="020B0604020202020204" pitchFamily="34" charset="0"/>
              </a:rPr>
              <a:t>In 1994</a:t>
            </a:r>
            <a:r>
              <a:rPr lang="en-ZA" sz="1800" dirty="0">
                <a:latin typeface="Arial" panose="020B0604020202020204" pitchFamily="34" charset="0"/>
                <a:ea typeface="ＭＳ Ｐゴシック" pitchFamily="34" charset="-128"/>
                <a:cs typeface="Arial" panose="020B0604020202020204" pitchFamily="34" charset="0"/>
              </a:rPr>
              <a:t>, South Africa </a:t>
            </a:r>
            <a:r>
              <a:rPr lang="en-ZA" sz="1800" dirty="0" smtClean="0">
                <a:latin typeface="Arial" panose="020B0604020202020204" pitchFamily="34" charset="0"/>
                <a:ea typeface="ＭＳ Ｐゴシック" pitchFamily="34" charset="-128"/>
                <a:cs typeface="Arial" panose="020B0604020202020204" pitchFamily="34" charset="0"/>
              </a:rPr>
              <a:t>inherited a segregated civil registration system and since then we have been </a:t>
            </a:r>
            <a:r>
              <a:rPr lang="en-ZA" sz="1800" dirty="0">
                <a:latin typeface="Arial" panose="020B0604020202020204" pitchFamily="34" charset="0"/>
                <a:ea typeface="ＭＳ Ｐゴシック" pitchFamily="34" charset="-128"/>
                <a:cs typeface="Arial" panose="020B0604020202020204" pitchFamily="34" charset="0"/>
              </a:rPr>
              <a:t>trying to de-racialize the ethnically fragmented apartheid system of citizenship and build </a:t>
            </a:r>
            <a:r>
              <a:rPr lang="en-ZA" sz="1800" dirty="0" smtClean="0">
                <a:latin typeface="Arial" panose="020B0604020202020204" pitchFamily="34" charset="0"/>
                <a:ea typeface="ＭＳ Ｐゴシック" pitchFamily="34" charset="-128"/>
                <a:cs typeface="Arial" panose="020B0604020202020204" pitchFamily="34" charset="0"/>
              </a:rPr>
              <a:t>a common National </a:t>
            </a:r>
            <a:r>
              <a:rPr lang="en-ZA" sz="1800" dirty="0">
                <a:latin typeface="Arial" panose="020B0604020202020204" pitchFamily="34" charset="0"/>
                <a:ea typeface="ＭＳ Ｐゴシック" pitchFamily="34" charset="-128"/>
                <a:cs typeface="Arial" panose="020B0604020202020204" pitchFamily="34" charset="0"/>
              </a:rPr>
              <a:t>Population </a:t>
            </a:r>
            <a:r>
              <a:rPr lang="en-ZA" sz="1800" dirty="0" smtClean="0">
                <a:latin typeface="Arial" panose="020B0604020202020204" pitchFamily="34" charset="0"/>
                <a:ea typeface="ＭＳ Ｐゴシック" pitchFamily="34" charset="-128"/>
                <a:cs typeface="Arial" panose="020B0604020202020204" pitchFamily="34" charset="0"/>
              </a:rPr>
              <a:t>Register </a:t>
            </a:r>
            <a:r>
              <a:rPr lang="en-ZA" sz="1800" dirty="0">
                <a:latin typeface="Arial" panose="020B0604020202020204" pitchFamily="34" charset="0"/>
                <a:ea typeface="ＭＳ Ｐゴシック" pitchFamily="34" charset="-128"/>
                <a:cs typeface="Arial" panose="020B0604020202020204" pitchFamily="34" charset="0"/>
              </a:rPr>
              <a:t>based on the principles of restorative justice and one unitary state</a:t>
            </a:r>
            <a:r>
              <a:rPr lang="en-ZA" sz="1800" dirty="0" smtClean="0">
                <a:latin typeface="Arial" panose="020B0604020202020204" pitchFamily="34" charset="0"/>
                <a:ea typeface="ＭＳ Ｐゴシック" pitchFamily="34" charset="-128"/>
                <a:cs typeface="Arial" panose="020B0604020202020204" pitchFamily="34" charset="0"/>
              </a:rPr>
              <a:t>.</a:t>
            </a:r>
          </a:p>
          <a:p>
            <a:pPr algn="just" eaLnBrk="1" fontAlgn="auto" hangingPunct="1">
              <a:spcAft>
                <a:spcPts val="0"/>
              </a:spcAft>
              <a:defRPr/>
            </a:pPr>
            <a:endParaRPr lang="en-ZA" sz="1200" dirty="0">
              <a:latin typeface="Arial" panose="020B0604020202020204" pitchFamily="34" charset="0"/>
              <a:ea typeface="ＭＳ Ｐゴシック" pitchFamily="34" charset="-128"/>
              <a:cs typeface="Arial" panose="020B0604020202020204" pitchFamily="34" charset="0"/>
            </a:endParaRPr>
          </a:p>
          <a:p>
            <a:pPr algn="just" eaLnBrk="1" fontAlgn="auto" hangingPunct="1">
              <a:spcAft>
                <a:spcPts val="0"/>
              </a:spcAft>
              <a:defRPr/>
            </a:pPr>
            <a:r>
              <a:rPr lang="en-ZA" sz="1800" dirty="0">
                <a:latin typeface="Arial" panose="020B0604020202020204" pitchFamily="34" charset="0"/>
                <a:ea typeface="ＭＳ Ｐゴシック" pitchFamily="34" charset="-128"/>
                <a:cs typeface="Arial" panose="020B0604020202020204" pitchFamily="34" charset="0"/>
              </a:rPr>
              <a:t>As a result, the racial birth registration and citizenship policies were amongst the first to be dismantled and replaced in order to restore dignity of the South African people</a:t>
            </a:r>
            <a:r>
              <a:rPr lang="en-ZA" sz="1800" dirty="0" smtClean="0">
                <a:latin typeface="Arial" panose="020B0604020202020204" pitchFamily="34" charset="0"/>
                <a:ea typeface="ＭＳ Ｐゴシック" pitchFamily="34" charset="-128"/>
                <a:cs typeface="Arial" panose="020B0604020202020204" pitchFamily="34" charset="0"/>
              </a:rPr>
              <a:t>.</a:t>
            </a:r>
          </a:p>
          <a:p>
            <a:pPr algn="just" eaLnBrk="1" fontAlgn="auto" hangingPunct="1">
              <a:spcAft>
                <a:spcPts val="0"/>
              </a:spcAft>
              <a:defRPr/>
            </a:pPr>
            <a:endParaRPr lang="en-ZA" sz="1600" dirty="0" smtClean="0">
              <a:latin typeface="Arial" panose="020B0604020202020204" pitchFamily="34" charset="0"/>
              <a:ea typeface="ＭＳ Ｐゴシック" pitchFamily="34" charset="-128"/>
              <a:cs typeface="Arial" panose="020B0604020202020204" pitchFamily="34" charset="0"/>
            </a:endParaRPr>
          </a:p>
          <a:p>
            <a:pPr algn="just" eaLnBrk="1" fontAlgn="auto" hangingPunct="1">
              <a:spcAft>
                <a:spcPts val="0"/>
              </a:spcAft>
              <a:defRPr/>
            </a:pPr>
            <a:r>
              <a:rPr lang="en-ZA" sz="1800" dirty="0" smtClean="0">
                <a:latin typeface="Arial" panose="020B0604020202020204" pitchFamily="34" charset="0"/>
                <a:ea typeface="ＭＳ Ｐゴシック" pitchFamily="34" charset="-128"/>
                <a:cs typeface="Arial" panose="020B0604020202020204" pitchFamily="34" charset="0"/>
              </a:rPr>
              <a:t>Decolonisation of civil registration followed a three phase approach: </a:t>
            </a:r>
          </a:p>
          <a:p>
            <a:pPr lvl="1" algn="just" eaLnBrk="1" fontAlgn="auto" hangingPunct="1">
              <a:spcAft>
                <a:spcPts val="0"/>
              </a:spcAft>
              <a:buFont typeface="Wingdings" panose="05000000000000000000" pitchFamily="2" charset="2"/>
              <a:buChar char="ü"/>
              <a:defRPr/>
            </a:pPr>
            <a:r>
              <a:rPr lang="en-ZA" sz="1400" dirty="0" smtClean="0">
                <a:latin typeface="Arial" panose="020B0604020202020204" pitchFamily="34" charset="0"/>
                <a:ea typeface="ＭＳ Ｐゴシック" pitchFamily="34" charset="-128"/>
                <a:cs typeface="Arial" panose="020B0604020202020204" pitchFamily="34" charset="0"/>
              </a:rPr>
              <a:t>Colonialism  (1895 to 1960) </a:t>
            </a:r>
          </a:p>
          <a:p>
            <a:pPr lvl="1" algn="just" eaLnBrk="1" fontAlgn="auto" hangingPunct="1">
              <a:spcAft>
                <a:spcPts val="0"/>
              </a:spcAft>
              <a:buFont typeface="Wingdings" panose="05000000000000000000" pitchFamily="2" charset="2"/>
              <a:buChar char="ü"/>
              <a:defRPr/>
            </a:pPr>
            <a:r>
              <a:rPr lang="en-ZA" sz="1400" dirty="0" smtClean="0">
                <a:latin typeface="Arial" panose="020B0604020202020204" pitchFamily="34" charset="0"/>
                <a:ea typeface="ＭＳ Ｐゴシック" pitchFamily="34" charset="-128"/>
                <a:cs typeface="Arial" panose="020B0604020202020204" pitchFamily="34" charset="0"/>
              </a:rPr>
              <a:t>Apartheid (1961 to 1993)</a:t>
            </a:r>
          </a:p>
          <a:p>
            <a:pPr lvl="1" algn="just" eaLnBrk="1" fontAlgn="auto" hangingPunct="1">
              <a:spcAft>
                <a:spcPts val="0"/>
              </a:spcAft>
              <a:buFont typeface="Wingdings" panose="05000000000000000000" pitchFamily="2" charset="2"/>
              <a:buChar char="ü"/>
              <a:defRPr/>
            </a:pPr>
            <a:r>
              <a:rPr lang="en-ZA" sz="1400" dirty="0" smtClean="0">
                <a:latin typeface="Arial" panose="020B0604020202020204" pitchFamily="34" charset="0"/>
                <a:ea typeface="ＭＳ Ｐゴシック" pitchFamily="34" charset="-128"/>
                <a:cs typeface="Arial" panose="020B0604020202020204" pitchFamily="34" charset="0"/>
              </a:rPr>
              <a:t>Democratic South Africa  (1994 to date)   </a:t>
            </a:r>
          </a:p>
          <a:p>
            <a:pPr marL="342900" lvl="1" indent="-342900" algn="just" eaLnBrk="1" fontAlgn="auto" hangingPunct="1">
              <a:spcAft>
                <a:spcPts val="0"/>
              </a:spcAft>
              <a:buFont typeface="Arial" panose="020B0604020202020204" pitchFamily="34" charset="0"/>
              <a:buChar char="•"/>
              <a:defRPr/>
            </a:pPr>
            <a:endParaRPr lang="en-ZA" sz="1200" dirty="0">
              <a:latin typeface="Arial" panose="020B0604020202020204" pitchFamily="34" charset="0"/>
              <a:ea typeface="ＭＳ Ｐゴシック" pitchFamily="34" charset="-128"/>
              <a:cs typeface="Arial" panose="020B0604020202020204" pitchFamily="34" charset="0"/>
            </a:endParaRPr>
          </a:p>
          <a:p>
            <a:pPr marL="342900" lvl="1" indent="-342900" algn="just" eaLnBrk="1" fontAlgn="auto" hangingPunct="1">
              <a:spcAft>
                <a:spcPts val="0"/>
              </a:spcAft>
              <a:buFont typeface="Arial" panose="020B0604020202020204" pitchFamily="34" charset="0"/>
              <a:buChar char="•"/>
              <a:defRPr/>
            </a:pPr>
            <a:r>
              <a:rPr lang="en-US" sz="1800" dirty="0" smtClean="0">
                <a:latin typeface="Arial" panose="020B0604020202020204" pitchFamily="34" charset="0"/>
                <a:ea typeface="ＭＳ Ｐゴシック" pitchFamily="34" charset="-128"/>
                <a:cs typeface="Arial" panose="020B0604020202020204" pitchFamily="34" charset="0"/>
              </a:rPr>
              <a:t>The </a:t>
            </a:r>
            <a:r>
              <a:rPr lang="en-US" sz="1800" dirty="0">
                <a:latin typeface="Arial" panose="020B0604020202020204" pitchFamily="34" charset="0"/>
                <a:ea typeface="ＭＳ Ｐゴシック" pitchFamily="34" charset="-128"/>
                <a:cs typeface="Arial" panose="020B0604020202020204" pitchFamily="34" charset="0"/>
              </a:rPr>
              <a:t>post apartheid civil registration </a:t>
            </a:r>
            <a:r>
              <a:rPr lang="en-US" sz="1800" dirty="0" smtClean="0">
                <a:latin typeface="Arial" panose="020B0604020202020204" pitchFamily="34" charset="0"/>
                <a:ea typeface="ＭＳ Ｐゴシック" pitchFamily="34" charset="-128"/>
                <a:cs typeface="Arial" panose="020B0604020202020204" pitchFamily="34" charset="0"/>
              </a:rPr>
              <a:t>process still </a:t>
            </a:r>
            <a:r>
              <a:rPr lang="en-US" sz="1800" dirty="0">
                <a:latin typeface="Arial" panose="020B0604020202020204" pitchFamily="34" charset="0"/>
                <a:ea typeface="ＭＳ Ｐゴシック" pitchFamily="34" charset="-128"/>
                <a:cs typeface="Arial" panose="020B0604020202020204" pitchFamily="34" charset="0"/>
              </a:rPr>
              <a:t>followed the manual </a:t>
            </a:r>
            <a:r>
              <a:rPr lang="en-US" sz="1800" dirty="0" smtClean="0">
                <a:latin typeface="Arial" panose="020B0604020202020204" pitchFamily="34" charset="0"/>
                <a:ea typeface="ＭＳ Ｐゴシック" pitchFamily="34" charset="-128"/>
                <a:cs typeface="Arial" panose="020B0604020202020204" pitchFamily="34" charset="0"/>
              </a:rPr>
              <a:t>approach which is paper based </a:t>
            </a:r>
          </a:p>
          <a:p>
            <a:pPr marL="342900" lvl="1" indent="-342900" algn="just" eaLnBrk="1" fontAlgn="auto" hangingPunct="1">
              <a:spcAft>
                <a:spcPts val="0"/>
              </a:spcAft>
              <a:buFont typeface="Arial" panose="020B0604020202020204" pitchFamily="34" charset="0"/>
              <a:buChar char="•"/>
              <a:defRPr/>
            </a:pPr>
            <a:endParaRPr lang="en-US" sz="1400" dirty="0" smtClean="0">
              <a:latin typeface="Arial" panose="020B0604020202020204" pitchFamily="34" charset="0"/>
              <a:ea typeface="ＭＳ Ｐゴシック" pitchFamily="34" charset="-128"/>
              <a:cs typeface="Arial" panose="020B0604020202020204" pitchFamily="34" charset="0"/>
            </a:endParaRPr>
          </a:p>
          <a:p>
            <a:pPr marL="342900" lvl="1" indent="-342900" algn="just" eaLnBrk="1" fontAlgn="auto" hangingPunct="1">
              <a:spcAft>
                <a:spcPts val="0"/>
              </a:spcAft>
              <a:buFont typeface="Arial" panose="020B0604020202020204" pitchFamily="34" charset="0"/>
              <a:buChar char="•"/>
              <a:defRPr/>
            </a:pPr>
            <a:r>
              <a:rPr lang="en-ZA" sz="1800" kern="0" dirty="0" smtClean="0">
                <a:latin typeface="Arial" panose="020B0604020202020204" pitchFamily="34" charset="0"/>
                <a:ea typeface="ＭＳ Ｐゴシック" pitchFamily="34" charset="-128"/>
                <a:cs typeface="Arial" panose="020B0604020202020204" pitchFamily="34" charset="0"/>
              </a:rPr>
              <a:t>The </a:t>
            </a:r>
            <a:r>
              <a:rPr lang="en-ZA" sz="1800" kern="0" dirty="0">
                <a:latin typeface="Arial" panose="020B0604020202020204" pitchFamily="34" charset="0"/>
                <a:ea typeface="ＭＳ Ｐゴシック" pitchFamily="34" charset="-128"/>
                <a:cs typeface="Arial" panose="020B0604020202020204" pitchFamily="34" charset="0"/>
              </a:rPr>
              <a:t>amalgamation of Transkei, Bophuthatswana, Venda and Ciskei (TBVC) States, Self Governing Territories and South Africa posed a major challenge in the administration of records within </a:t>
            </a:r>
            <a:r>
              <a:rPr lang="en-ZA" sz="1800" kern="0" dirty="0" smtClean="0">
                <a:latin typeface="Arial" panose="020B0604020202020204" pitchFamily="34" charset="0"/>
                <a:ea typeface="ＭＳ Ｐゴシック" pitchFamily="34" charset="-128"/>
                <a:cs typeface="Arial" panose="020B0604020202020204" pitchFamily="34" charset="0"/>
              </a:rPr>
              <a:t>Department of Home Affairs (DHA).</a:t>
            </a:r>
            <a:endParaRPr lang="en-US" sz="1800" dirty="0" smtClean="0">
              <a:latin typeface="Tahoma" pitchFamily="34" charset="0"/>
              <a:ea typeface="ＭＳ Ｐゴシック" pitchFamily="34" charset="-128"/>
              <a:cs typeface="Tahoma" pitchFamily="34" charset="0"/>
            </a:endParaRPr>
          </a:p>
          <a:p>
            <a:pPr eaLnBrk="1" fontAlgn="auto" hangingPunct="1">
              <a:spcAft>
                <a:spcPts val="0"/>
              </a:spcAft>
              <a:buFont typeface="Wingdings" pitchFamily="2" charset="2"/>
              <a:buChar char="v"/>
              <a:defRPr/>
            </a:pPr>
            <a:endParaRPr lang="en-US" sz="1800" dirty="0" smtClean="0">
              <a:latin typeface="Tahoma" pitchFamily="34" charset="0"/>
              <a:ea typeface="ＭＳ Ｐゴシック" pitchFamily="34" charset="-128"/>
              <a:cs typeface="Tahoma" pitchFamily="34" charset="0"/>
            </a:endParaRPr>
          </a:p>
        </p:txBody>
      </p:sp>
      <p:sp>
        <p:nvSpPr>
          <p:cNvPr id="8" name="TextBox 7"/>
          <p:cNvSpPr txBox="1"/>
          <p:nvPr/>
        </p:nvSpPr>
        <p:spPr>
          <a:xfrm>
            <a:off x="0" y="-6882"/>
            <a:ext cx="9144000" cy="400110"/>
          </a:xfrm>
          <a:prstGeom prst="rect">
            <a:avLst/>
          </a:prstGeom>
          <a:solidFill>
            <a:srgbClr val="00B050"/>
          </a:solidFill>
        </p:spPr>
        <p:txBody>
          <a:bodyPr wrap="square" rtlCol="0">
            <a:spAutoFit/>
          </a:bodyPr>
          <a:lstStyle/>
          <a:p>
            <a:pPr algn="ctr">
              <a:defRPr/>
            </a:pPr>
            <a:r>
              <a:rPr lang="en-US" altLang="en-US" sz="2000" b="1" dirty="0" smtClean="0"/>
              <a:t>Problem Statement </a:t>
            </a:r>
            <a:endParaRPr lang="en-US" sz="2000" b="1" dirty="0">
              <a:ea typeface="ＭＳ Ｐゴシック" panose="020B0600070205080204" pitchFamily="34" charset="-128"/>
            </a:endParaRPr>
          </a:p>
        </p:txBody>
      </p:sp>
    </p:spTree>
    <p:extLst>
      <p:ext uri="{BB962C8B-B14F-4D97-AF65-F5344CB8AC3E}">
        <p14:creationId xmlns:p14="http://schemas.microsoft.com/office/powerpoint/2010/main" val="143090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1"/>
          <p:cNvSpPr>
            <a:spLocks noGrp="1"/>
          </p:cNvSpPr>
          <p:nvPr>
            <p:ph type="sldNum" sz="quarter" idx="12"/>
          </p:nvPr>
        </p:nvSpPr>
        <p:spPr bwMode="auto">
          <a:xfrm>
            <a:off x="4311650" y="6324600"/>
            <a:ext cx="419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A7E4F4E2-D0CC-4843-B2BE-742BEF3E7BFD}" type="slidenum">
              <a:rPr kumimoji="0" lang="en-US" altLang="en-US" sz="16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5</a:t>
            </a:fld>
            <a:endParaRPr kumimoji="0" lang="en-US" altLang="en-US" sz="16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59458330"/>
              </p:ext>
            </p:extLst>
          </p:nvPr>
        </p:nvGraphicFramePr>
        <p:xfrm>
          <a:off x="1588" y="949325"/>
          <a:ext cx="9123362" cy="4687962"/>
        </p:xfrm>
        <a:graphic>
          <a:graphicData uri="http://schemas.openxmlformats.org/drawingml/2006/table">
            <a:tbl>
              <a:tblPr firstRow="1" bandRow="1">
                <a:tableStyleId>{5C22544A-7EE6-4342-B048-85BDC9FD1C3A}</a:tableStyleId>
              </a:tblPr>
              <a:tblGrid>
                <a:gridCol w="2340770">
                  <a:extLst>
                    <a:ext uri="{9D8B030D-6E8A-4147-A177-3AD203B41FA5}">
                      <a16:colId xmlns:a16="http://schemas.microsoft.com/office/drawing/2014/main" val="3367054482"/>
                    </a:ext>
                  </a:extLst>
                </a:gridCol>
                <a:gridCol w="2362476">
                  <a:extLst>
                    <a:ext uri="{9D8B030D-6E8A-4147-A177-3AD203B41FA5}">
                      <a16:colId xmlns:a16="http://schemas.microsoft.com/office/drawing/2014/main" val="2750334605"/>
                    </a:ext>
                  </a:extLst>
                </a:gridCol>
                <a:gridCol w="3178474">
                  <a:extLst>
                    <a:ext uri="{9D8B030D-6E8A-4147-A177-3AD203B41FA5}">
                      <a16:colId xmlns:a16="http://schemas.microsoft.com/office/drawing/2014/main" val="1445854689"/>
                    </a:ext>
                  </a:extLst>
                </a:gridCol>
                <a:gridCol w="1241642">
                  <a:extLst>
                    <a:ext uri="{9D8B030D-6E8A-4147-A177-3AD203B41FA5}">
                      <a16:colId xmlns:a16="http://schemas.microsoft.com/office/drawing/2014/main" val="2862497865"/>
                    </a:ext>
                  </a:extLst>
                </a:gridCol>
              </a:tblGrid>
              <a:tr h="335248">
                <a:tc>
                  <a:txBody>
                    <a:bodyPr/>
                    <a:lstStyle/>
                    <a:p>
                      <a:pPr algn="ctr"/>
                      <a:r>
                        <a:rPr lang="en-ZA" sz="1400" dirty="0" smtClean="0">
                          <a:latin typeface="Arial" panose="020B0604020202020204" pitchFamily="34" charset="0"/>
                          <a:cs typeface="Arial" panose="020B0604020202020204" pitchFamily="34" charset="0"/>
                        </a:rPr>
                        <a:t>REPOSITORIES </a:t>
                      </a:r>
                      <a:endParaRPr lang="en-ZA" sz="1400" dirty="0">
                        <a:latin typeface="Arial" panose="020B0604020202020204" pitchFamily="34" charset="0"/>
                        <a:cs typeface="Arial" panose="020B0604020202020204" pitchFamily="34" charset="0"/>
                      </a:endParaRPr>
                    </a:p>
                  </a:txBody>
                  <a:tcPr marL="91451" marR="91451" marT="45708" marB="45708"/>
                </a:tc>
                <a:tc>
                  <a:txBody>
                    <a:bodyPr/>
                    <a:lstStyle/>
                    <a:p>
                      <a:pPr algn="ctr"/>
                      <a:r>
                        <a:rPr lang="en-ZA" sz="1400" dirty="0" smtClean="0">
                          <a:latin typeface="Arial" panose="020B0604020202020204" pitchFamily="34" charset="0"/>
                          <a:cs typeface="Arial" panose="020B0604020202020204" pitchFamily="34" charset="0"/>
                        </a:rPr>
                        <a:t>TYPES OF RECORDS</a:t>
                      </a:r>
                      <a:endParaRPr lang="en-ZA" sz="1400" dirty="0">
                        <a:latin typeface="Arial" panose="020B0604020202020204" pitchFamily="34" charset="0"/>
                        <a:cs typeface="Arial" panose="020B0604020202020204" pitchFamily="34" charset="0"/>
                      </a:endParaRPr>
                    </a:p>
                  </a:txBody>
                  <a:tcPr marL="91451" marR="91451" marT="45708" marB="45708"/>
                </a:tc>
                <a:tc>
                  <a:txBody>
                    <a:bodyPr/>
                    <a:lstStyle/>
                    <a:p>
                      <a:pPr algn="ctr"/>
                      <a:r>
                        <a:rPr lang="en-ZA" sz="1400" dirty="0" smtClean="0">
                          <a:latin typeface="Arial" panose="020B0604020202020204" pitchFamily="34" charset="0"/>
                          <a:cs typeface="Arial" panose="020B0604020202020204" pitchFamily="34" charset="0"/>
                        </a:rPr>
                        <a:t>DESCRIPTION</a:t>
                      </a:r>
                      <a:endParaRPr lang="en-ZA" sz="1400" dirty="0">
                        <a:latin typeface="Arial" panose="020B0604020202020204" pitchFamily="34" charset="0"/>
                        <a:cs typeface="Arial" panose="020B0604020202020204" pitchFamily="34" charset="0"/>
                      </a:endParaRPr>
                    </a:p>
                  </a:txBody>
                  <a:tcPr marL="91451" marR="91451" marT="45708" marB="45708"/>
                </a:tc>
                <a:tc>
                  <a:txBody>
                    <a:bodyPr/>
                    <a:lstStyle/>
                    <a:p>
                      <a:pPr algn="ctr"/>
                      <a:r>
                        <a:rPr lang="en-ZA" sz="1400" dirty="0" smtClean="0">
                          <a:latin typeface="Arial" panose="020B0604020202020204" pitchFamily="34" charset="0"/>
                          <a:cs typeface="Arial" panose="020B0604020202020204" pitchFamily="34" charset="0"/>
                        </a:rPr>
                        <a:t>VOLUMES</a:t>
                      </a:r>
                      <a:endParaRPr lang="en-ZA" sz="1400" dirty="0">
                        <a:latin typeface="Arial" panose="020B0604020202020204" pitchFamily="34" charset="0"/>
                        <a:cs typeface="Arial" panose="020B0604020202020204" pitchFamily="34" charset="0"/>
                      </a:endParaRPr>
                    </a:p>
                  </a:txBody>
                  <a:tcPr marL="91451" marR="91451" marT="45708" marB="45708"/>
                </a:tc>
                <a:extLst>
                  <a:ext uri="{0D108BD9-81ED-4DB2-BD59-A6C34878D82A}">
                    <a16:rowId xmlns:a16="http://schemas.microsoft.com/office/drawing/2014/main" val="4282035172"/>
                  </a:ext>
                </a:extLst>
              </a:tr>
              <a:tr h="475452">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US" sz="1300" kern="1200" dirty="0" smtClean="0">
                          <a:solidFill>
                            <a:schemeClr val="tx1"/>
                          </a:solidFill>
                          <a:latin typeface="Arial" panose="020B0604020202020204" pitchFamily="34" charset="0"/>
                          <a:ea typeface="+mn-ea"/>
                          <a:cs typeface="Arial" panose="020B0604020202020204" pitchFamily="34" charset="0"/>
                        </a:rPr>
                        <a:t>Rosslyn (manual retrieval</a:t>
                      </a:r>
                      <a:endParaRPr lang="en-ZA" sz="1300" kern="1200" dirty="0">
                        <a:solidFill>
                          <a:schemeClr val="tx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lvl="0" indent="0" algn="l" defTabSz="457200" rtl="0" eaLnBrk="1" fontAlgn="auto" latinLnBrk="0" hangingPunct="1">
                        <a:lnSpc>
                          <a:spcPct val="90000"/>
                        </a:lnSpc>
                        <a:spcBef>
                          <a:spcPct val="90000"/>
                        </a:spcBef>
                        <a:spcAft>
                          <a:spcPts val="0"/>
                        </a:spcAft>
                        <a:buClrTx/>
                        <a:buSzTx/>
                        <a:buFontTx/>
                        <a:buNone/>
                        <a:tabLst/>
                        <a:defRPr/>
                      </a:pPr>
                      <a:r>
                        <a:rPr lang="en-US" sz="1300" kern="1200" dirty="0" smtClean="0">
                          <a:solidFill>
                            <a:schemeClr val="tx1"/>
                          </a:solidFill>
                          <a:latin typeface="Arial" panose="020B0604020202020204" pitchFamily="34" charset="0"/>
                          <a:ea typeface="+mn-ea"/>
                          <a:cs typeface="Arial" panose="020B0604020202020204" pitchFamily="34" charset="0"/>
                        </a:rPr>
                        <a:t>Birth, Marriage and Death records</a:t>
                      </a:r>
                      <a:endParaRPr lang="en-ZA" sz="1300" kern="1200" dirty="0">
                        <a:solidFill>
                          <a:schemeClr val="tx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lvl="0" indent="0" algn="l" defTabSz="457200" rtl="0" eaLnBrk="1" fontAlgn="auto" latinLnBrk="0" hangingPunct="1">
                        <a:lnSpc>
                          <a:spcPct val="90000"/>
                        </a:lnSpc>
                        <a:spcBef>
                          <a:spcPct val="90000"/>
                        </a:spcBef>
                        <a:spcAft>
                          <a:spcPts val="0"/>
                        </a:spcAft>
                        <a:buClrTx/>
                        <a:buSzTx/>
                        <a:buFontTx/>
                        <a:buNone/>
                        <a:tabLst/>
                        <a:defRPr/>
                      </a:pPr>
                      <a:r>
                        <a:rPr lang="en-US" sz="1300" kern="1200" dirty="0" smtClean="0">
                          <a:solidFill>
                            <a:schemeClr val="tx1"/>
                          </a:solidFill>
                          <a:latin typeface="Arial" panose="020B0604020202020204" pitchFamily="34" charset="0"/>
                          <a:ea typeface="+mn-ea"/>
                          <a:cs typeface="Arial" panose="020B0604020202020204" pitchFamily="34" charset="0"/>
                        </a:rPr>
                        <a:t>Manual records of persons born between 1989/04/30</a:t>
                      </a:r>
                      <a:r>
                        <a:rPr lang="en-US" sz="1300" kern="1200" baseline="0" dirty="0" smtClean="0">
                          <a:solidFill>
                            <a:schemeClr val="tx1"/>
                          </a:solidFill>
                          <a:latin typeface="Arial" panose="020B0604020202020204" pitchFamily="34" charset="0"/>
                          <a:ea typeface="+mn-ea"/>
                          <a:cs typeface="Arial" panose="020B0604020202020204" pitchFamily="34" charset="0"/>
                        </a:rPr>
                        <a:t> to as early as 1800.</a:t>
                      </a:r>
                      <a:endParaRPr lang="en-ZA" sz="1300" kern="1200" dirty="0">
                        <a:solidFill>
                          <a:schemeClr val="tx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US" sz="1300" kern="1200" dirty="0" smtClean="0">
                          <a:solidFill>
                            <a:schemeClr val="tx1"/>
                          </a:solidFill>
                          <a:latin typeface="Arial" panose="020B0604020202020204" pitchFamily="34" charset="0"/>
                          <a:ea typeface="+mn-ea"/>
                          <a:cs typeface="Arial" panose="020B0604020202020204" pitchFamily="34" charset="0"/>
                        </a:rPr>
                        <a:t>136.39 mil</a:t>
                      </a:r>
                      <a:endParaRPr lang="en-ZA" sz="1300" kern="1200" dirty="0">
                        <a:solidFill>
                          <a:schemeClr val="tx1"/>
                        </a:solidFill>
                        <a:latin typeface="Arial" panose="020B0604020202020204" pitchFamily="34" charset="0"/>
                        <a:ea typeface="+mn-ea"/>
                        <a:cs typeface="Arial" panose="020B0604020202020204" pitchFamily="34" charset="0"/>
                      </a:endParaRPr>
                    </a:p>
                  </a:txBody>
                  <a:tcPr marL="91451" marR="91451" marT="45708" marB="45708"/>
                </a:tc>
                <a:extLst>
                  <a:ext uri="{0D108BD9-81ED-4DB2-BD59-A6C34878D82A}">
                    <a16:rowId xmlns:a16="http://schemas.microsoft.com/office/drawing/2014/main" val="3962634996"/>
                  </a:ext>
                </a:extLst>
              </a:tr>
              <a:tr h="667471">
                <a:tc rowSpan="2">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US" sz="1300" kern="1200" dirty="0" smtClean="0">
                          <a:solidFill>
                            <a:schemeClr val="dk1"/>
                          </a:solidFill>
                          <a:latin typeface="Arial" panose="020B0604020202020204" pitchFamily="34" charset="0"/>
                          <a:ea typeface="+mn-ea"/>
                          <a:cs typeface="Arial" panose="020B0604020202020204" pitchFamily="34" charset="0"/>
                        </a:rPr>
                        <a:t>BVR (manual and electronic) </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lvl="0" indent="0" algn="l" defTabSz="457200" rtl="0" eaLnBrk="1" fontAlgn="auto" latinLnBrk="0" hangingPunct="1">
                        <a:lnSpc>
                          <a:spcPct val="90000"/>
                        </a:lnSpc>
                        <a:spcBef>
                          <a:spcPct val="90000"/>
                        </a:spcBef>
                        <a:spcAft>
                          <a:spcPts val="0"/>
                        </a:spcAft>
                        <a:buClrTx/>
                        <a:buSzTx/>
                        <a:buFontTx/>
                        <a:buNone/>
                        <a:tabLst/>
                        <a:defRPr/>
                      </a:pPr>
                      <a:r>
                        <a:rPr lang="en-ZA" sz="1300" kern="1200" dirty="0" smtClean="0">
                          <a:solidFill>
                            <a:schemeClr val="dk1"/>
                          </a:solidFill>
                          <a:latin typeface="Arial" panose="020B0604020202020204" pitchFamily="34" charset="0"/>
                          <a:ea typeface="+mn-ea"/>
                          <a:cs typeface="Arial" panose="020B0604020202020204" pitchFamily="34" charset="0"/>
                        </a:rPr>
                        <a:t>HANIS Electronic</a:t>
                      </a:r>
                      <a:r>
                        <a:rPr lang="en-ZA" sz="1300" kern="1200" baseline="0" dirty="0" smtClean="0">
                          <a:solidFill>
                            <a:schemeClr val="dk1"/>
                          </a:solidFill>
                          <a:latin typeface="Arial" panose="020B0604020202020204" pitchFamily="34" charset="0"/>
                          <a:ea typeface="+mn-ea"/>
                          <a:cs typeface="Arial" panose="020B0604020202020204" pitchFamily="34" charset="0"/>
                        </a:rPr>
                        <a:t> Fingerprint Records</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lvl="0" indent="0" algn="l" defTabSz="457200" rtl="0" eaLnBrk="1" fontAlgn="auto" latinLnBrk="0" hangingPunct="1">
                        <a:lnSpc>
                          <a:spcPct val="90000"/>
                        </a:lnSpc>
                        <a:spcBef>
                          <a:spcPct val="90000"/>
                        </a:spcBef>
                        <a:spcAft>
                          <a:spcPts val="0"/>
                        </a:spcAft>
                        <a:buClrTx/>
                        <a:buSzTx/>
                        <a:buFontTx/>
                        <a:buNone/>
                        <a:tabLst/>
                        <a:defRPr/>
                      </a:pPr>
                      <a:r>
                        <a:rPr lang="en-ZA" sz="1300" kern="1200" dirty="0" smtClean="0">
                          <a:solidFill>
                            <a:schemeClr val="dk1"/>
                          </a:solidFill>
                          <a:latin typeface="Arial" panose="020B0604020202020204" pitchFamily="34" charset="0"/>
                          <a:ea typeface="+mn-ea"/>
                          <a:cs typeface="Arial" panose="020B0604020202020204" pitchFamily="34" charset="0"/>
                        </a:rPr>
                        <a:t>Fingerprint images and photographs</a:t>
                      </a:r>
                      <a:r>
                        <a:rPr lang="en-ZA" sz="1300" kern="1200" baseline="0" dirty="0" smtClean="0">
                          <a:solidFill>
                            <a:schemeClr val="dk1"/>
                          </a:solidFill>
                          <a:latin typeface="Arial" panose="020B0604020202020204" pitchFamily="34" charset="0"/>
                          <a:ea typeface="+mn-ea"/>
                          <a:cs typeface="Arial" panose="020B0604020202020204" pitchFamily="34" charset="0"/>
                        </a:rPr>
                        <a:t> for 1</a:t>
                      </a:r>
                      <a:r>
                        <a:rPr lang="en-ZA" sz="1300" kern="1200" baseline="30000" dirty="0" smtClean="0">
                          <a:solidFill>
                            <a:schemeClr val="dk1"/>
                          </a:solidFill>
                          <a:latin typeface="Arial" panose="020B0604020202020204" pitchFamily="34" charset="0"/>
                          <a:ea typeface="+mn-ea"/>
                          <a:cs typeface="Arial" panose="020B0604020202020204" pitchFamily="34" charset="0"/>
                        </a:rPr>
                        <a:t>st</a:t>
                      </a:r>
                      <a:r>
                        <a:rPr lang="en-ZA" sz="1300" kern="1200" baseline="0" dirty="0" smtClean="0">
                          <a:solidFill>
                            <a:schemeClr val="dk1"/>
                          </a:solidFill>
                          <a:latin typeface="Arial" panose="020B0604020202020204" pitchFamily="34" charset="0"/>
                          <a:ea typeface="+mn-ea"/>
                          <a:cs typeface="Arial" panose="020B0604020202020204" pitchFamily="34" charset="0"/>
                        </a:rPr>
                        <a:t> and reissue ID applications and Passports</a:t>
                      </a:r>
                      <a:r>
                        <a:rPr lang="en-ZA" sz="1300" kern="1200" dirty="0" smtClean="0">
                          <a:solidFill>
                            <a:schemeClr val="dk1"/>
                          </a:solidFill>
                          <a:latin typeface="Arial" panose="020B0604020202020204" pitchFamily="34" charset="0"/>
                          <a:ea typeface="+mn-ea"/>
                          <a:cs typeface="Arial" panose="020B0604020202020204" pitchFamily="34" charset="0"/>
                        </a:rPr>
                        <a:t> </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ZA" sz="1300" kern="1200" dirty="0" smtClean="0">
                          <a:solidFill>
                            <a:schemeClr val="dk1"/>
                          </a:solidFill>
                          <a:latin typeface="Arial" panose="020B0604020202020204" pitchFamily="34" charset="0"/>
                          <a:ea typeface="+mn-ea"/>
                          <a:cs typeface="Arial" panose="020B0604020202020204" pitchFamily="34" charset="0"/>
                        </a:rPr>
                        <a:t>48 Mil</a:t>
                      </a:r>
                      <a:r>
                        <a:rPr lang="en-ZA" sz="1300" kern="1200" baseline="0" dirty="0" smtClean="0">
                          <a:solidFill>
                            <a:schemeClr val="dk1"/>
                          </a:solidFill>
                          <a:latin typeface="Arial" panose="020B0604020202020204" pitchFamily="34" charset="0"/>
                          <a:ea typeface="+mn-ea"/>
                          <a:cs typeface="Arial" panose="020B0604020202020204" pitchFamily="34" charset="0"/>
                        </a:rPr>
                        <a:t> </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extLst>
                  <a:ext uri="{0D108BD9-81ED-4DB2-BD59-A6C34878D82A}">
                    <a16:rowId xmlns:a16="http://schemas.microsoft.com/office/drawing/2014/main" val="733547517"/>
                  </a:ext>
                </a:extLst>
              </a:tr>
              <a:tr h="475452">
                <a:tc vMerge="1">
                  <a:txBody>
                    <a:bodyPr/>
                    <a:lstStyle/>
                    <a:p>
                      <a:pPr marL="0" marR="0" indent="0" algn="l" defTabSz="457200" rtl="0" eaLnBrk="1" fontAlgn="auto" latinLnBrk="0" hangingPunct="1">
                        <a:lnSpc>
                          <a:spcPct val="90000"/>
                        </a:lnSpc>
                        <a:spcBef>
                          <a:spcPct val="90000"/>
                        </a:spcBef>
                        <a:spcAft>
                          <a:spcPts val="0"/>
                        </a:spcAft>
                        <a:buClrTx/>
                        <a:buSzTx/>
                        <a:buFontTx/>
                        <a:buNone/>
                        <a:tabLst/>
                        <a:defRPr/>
                      </a:pPr>
                      <a:endParaRPr lang="en-ZA" sz="1600" kern="1200" dirty="0">
                        <a:solidFill>
                          <a:schemeClr val="dk1"/>
                        </a:solidFill>
                        <a:latin typeface="+mn-lt"/>
                        <a:ea typeface="+mn-ea"/>
                        <a:cs typeface="+mn-cs"/>
                      </a:endParaRPr>
                    </a:p>
                  </a:txBody>
                  <a:tcPr/>
                </a:tc>
                <a:tc>
                  <a:txBody>
                    <a:bodyPr/>
                    <a:lstStyle/>
                    <a:p>
                      <a:pPr marL="0" marR="0" lvl="0" indent="0" algn="l" defTabSz="457200" rtl="0" eaLnBrk="1" fontAlgn="auto" latinLnBrk="0" hangingPunct="1">
                        <a:lnSpc>
                          <a:spcPct val="90000"/>
                        </a:lnSpc>
                        <a:spcBef>
                          <a:spcPct val="90000"/>
                        </a:spcBef>
                        <a:spcAft>
                          <a:spcPts val="0"/>
                        </a:spcAft>
                        <a:buClrTx/>
                        <a:buSzTx/>
                        <a:buFontTx/>
                        <a:buNone/>
                        <a:tabLst/>
                        <a:defRPr/>
                      </a:pPr>
                      <a:r>
                        <a:rPr lang="en-ZA" sz="1300" kern="1200" dirty="0" smtClean="0">
                          <a:solidFill>
                            <a:schemeClr val="dk1"/>
                          </a:solidFill>
                          <a:latin typeface="Arial" panose="020B0604020202020204" pitchFamily="34" charset="0"/>
                          <a:ea typeface="+mn-ea"/>
                          <a:cs typeface="Arial" panose="020B0604020202020204" pitchFamily="34" charset="0"/>
                        </a:rPr>
                        <a:t>Manual Birth (Indexing system)</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lvl="0" indent="0" algn="l" defTabSz="457200" rtl="0" eaLnBrk="1" fontAlgn="auto" latinLnBrk="0" hangingPunct="1">
                        <a:lnSpc>
                          <a:spcPct val="90000"/>
                        </a:lnSpc>
                        <a:spcBef>
                          <a:spcPct val="90000"/>
                        </a:spcBef>
                        <a:spcAft>
                          <a:spcPts val="0"/>
                        </a:spcAft>
                        <a:buClrTx/>
                        <a:buSzTx/>
                        <a:buFontTx/>
                        <a:buNone/>
                        <a:tabLst/>
                        <a:defRPr/>
                      </a:pPr>
                      <a:r>
                        <a:rPr lang="en-ZA" sz="1300" kern="1200" dirty="0" smtClean="0">
                          <a:solidFill>
                            <a:schemeClr val="dk1"/>
                          </a:solidFill>
                          <a:latin typeface="Arial" panose="020B0604020202020204" pitchFamily="34" charset="0"/>
                          <a:ea typeface="+mn-ea"/>
                          <a:cs typeface="Arial" panose="020B0604020202020204" pitchFamily="34" charset="0"/>
                        </a:rPr>
                        <a:t>Records</a:t>
                      </a:r>
                      <a:r>
                        <a:rPr lang="en-ZA" sz="1300" kern="1200" baseline="0" dirty="0" smtClean="0">
                          <a:solidFill>
                            <a:schemeClr val="dk1"/>
                          </a:solidFill>
                          <a:latin typeface="Arial" panose="020B0604020202020204" pitchFamily="34" charset="0"/>
                          <a:ea typeface="+mn-ea"/>
                          <a:cs typeface="Arial" panose="020B0604020202020204" pitchFamily="34" charset="0"/>
                        </a:rPr>
                        <a:t> for persons born from 2002/03/01 to date ongoing</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ZA" sz="1300" kern="1200" dirty="0" smtClean="0">
                          <a:solidFill>
                            <a:schemeClr val="dk1"/>
                          </a:solidFill>
                          <a:latin typeface="Arial" panose="020B0604020202020204" pitchFamily="34" charset="0"/>
                          <a:ea typeface="+mn-ea"/>
                          <a:cs typeface="Arial" panose="020B0604020202020204" pitchFamily="34" charset="0"/>
                        </a:rPr>
                        <a:t>32.23 Mil</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extLst>
                  <a:ext uri="{0D108BD9-81ED-4DB2-BD59-A6C34878D82A}">
                    <a16:rowId xmlns:a16="http://schemas.microsoft.com/office/drawing/2014/main" val="3857935885"/>
                  </a:ext>
                </a:extLst>
              </a:tr>
              <a:tr h="475452">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US" sz="1300" kern="1200" dirty="0" smtClean="0">
                          <a:solidFill>
                            <a:schemeClr val="dk1"/>
                          </a:solidFill>
                          <a:latin typeface="Arial" panose="020B0604020202020204" pitchFamily="34" charset="0"/>
                          <a:ea typeface="+mn-ea"/>
                          <a:cs typeface="Arial" panose="020B0604020202020204" pitchFamily="34" charset="0"/>
                        </a:rPr>
                        <a:t>Electronic Document Management System (EDMS)</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lvl="0" indent="0" algn="l" defTabSz="457200" rtl="0" eaLnBrk="1" fontAlgn="auto" latinLnBrk="0" hangingPunct="1">
                        <a:lnSpc>
                          <a:spcPct val="90000"/>
                        </a:lnSpc>
                        <a:spcBef>
                          <a:spcPct val="90000"/>
                        </a:spcBef>
                        <a:spcAft>
                          <a:spcPts val="0"/>
                        </a:spcAft>
                        <a:buClrTx/>
                        <a:buSzTx/>
                        <a:buFontTx/>
                        <a:buNone/>
                        <a:tabLst/>
                        <a:defRPr/>
                      </a:pPr>
                      <a:r>
                        <a:rPr lang="en-US" sz="1300" kern="1200" dirty="0" smtClean="0">
                          <a:solidFill>
                            <a:schemeClr val="dk1"/>
                          </a:solidFill>
                          <a:latin typeface="Arial" panose="020B0604020202020204" pitchFamily="34" charset="0"/>
                          <a:ea typeface="+mn-ea"/>
                          <a:cs typeface="Arial" panose="020B0604020202020204" pitchFamily="34" charset="0"/>
                        </a:rPr>
                        <a:t>Electronic Birth, Marriage and Death records</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ZA" sz="1300" kern="1200" dirty="0" smtClean="0">
                          <a:solidFill>
                            <a:schemeClr val="dk1"/>
                          </a:solidFill>
                          <a:latin typeface="Arial" panose="020B0604020202020204" pitchFamily="34" charset="0"/>
                          <a:ea typeface="+mn-ea"/>
                          <a:cs typeface="Arial" panose="020B0604020202020204" pitchFamily="34" charset="0"/>
                        </a:rPr>
                        <a:t>Records</a:t>
                      </a:r>
                      <a:r>
                        <a:rPr lang="en-ZA" sz="1300" kern="1200" baseline="0" dirty="0" smtClean="0">
                          <a:solidFill>
                            <a:schemeClr val="dk1"/>
                          </a:solidFill>
                          <a:latin typeface="Arial" panose="020B0604020202020204" pitchFamily="34" charset="0"/>
                          <a:ea typeface="+mn-ea"/>
                          <a:cs typeface="Arial" panose="020B0604020202020204" pitchFamily="34" charset="0"/>
                        </a:rPr>
                        <a:t> from 1989/05/01 to 2002/02/28</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US" sz="1300" kern="1200" dirty="0" smtClean="0">
                          <a:solidFill>
                            <a:schemeClr val="dk1"/>
                          </a:solidFill>
                          <a:latin typeface="Arial" panose="020B0604020202020204" pitchFamily="34" charset="0"/>
                          <a:ea typeface="+mn-ea"/>
                          <a:cs typeface="Arial" panose="020B0604020202020204" pitchFamily="34" charset="0"/>
                        </a:rPr>
                        <a:t>59 Mil</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extLst>
                  <a:ext uri="{0D108BD9-81ED-4DB2-BD59-A6C34878D82A}">
                    <a16:rowId xmlns:a16="http://schemas.microsoft.com/office/drawing/2014/main" val="1760412954"/>
                  </a:ext>
                </a:extLst>
              </a:tr>
              <a:tr h="475452">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US" sz="1300" kern="1200" dirty="0" smtClean="0">
                          <a:solidFill>
                            <a:schemeClr val="tx1"/>
                          </a:solidFill>
                          <a:latin typeface="Arial" panose="020B0604020202020204" pitchFamily="34" charset="0"/>
                          <a:ea typeface="+mn-ea"/>
                          <a:cs typeface="Arial" panose="020B0604020202020204" pitchFamily="34" charset="0"/>
                        </a:rPr>
                        <a:t>Stats SA E-records (phase 1 and Phase 2)</a:t>
                      </a:r>
                      <a:endParaRPr lang="en-ZA" sz="1300" kern="1200" dirty="0">
                        <a:solidFill>
                          <a:schemeClr val="tx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ZA" sz="1300" kern="1200" dirty="0" smtClean="0">
                          <a:solidFill>
                            <a:schemeClr val="dk1"/>
                          </a:solidFill>
                          <a:latin typeface="Arial" panose="020B0604020202020204" pitchFamily="34" charset="0"/>
                          <a:ea typeface="+mn-ea"/>
                          <a:cs typeface="Arial" panose="020B0604020202020204" pitchFamily="34" charset="0"/>
                        </a:rPr>
                        <a:t>Amended</a:t>
                      </a:r>
                      <a:r>
                        <a:rPr lang="en-ZA" sz="1300" kern="1200" baseline="0" dirty="0" smtClean="0">
                          <a:solidFill>
                            <a:schemeClr val="dk1"/>
                          </a:solidFill>
                          <a:latin typeface="Arial" panose="020B0604020202020204" pitchFamily="34" charset="0"/>
                          <a:ea typeface="+mn-ea"/>
                          <a:cs typeface="Arial" panose="020B0604020202020204" pitchFamily="34" charset="0"/>
                        </a:rPr>
                        <a:t> Birth  Records</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ZA" sz="1300" kern="1200" dirty="0" smtClean="0">
                          <a:solidFill>
                            <a:schemeClr val="dk1"/>
                          </a:solidFill>
                          <a:latin typeface="Arial" panose="020B0604020202020204" pitchFamily="34" charset="0"/>
                          <a:ea typeface="+mn-ea"/>
                          <a:cs typeface="Arial" panose="020B0604020202020204" pitchFamily="34" charset="0"/>
                        </a:rPr>
                        <a:t>Records from 1998 to date 2004</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US" sz="1300" dirty="0" smtClean="0">
                          <a:latin typeface="Arial" panose="020B0604020202020204" pitchFamily="34" charset="0"/>
                          <a:cs typeface="Arial" panose="020B0604020202020204" pitchFamily="34" charset="0"/>
                        </a:rPr>
                        <a:t>3,4 Mil</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extLst>
                  <a:ext uri="{0D108BD9-81ED-4DB2-BD59-A6C34878D82A}">
                    <a16:rowId xmlns:a16="http://schemas.microsoft.com/office/drawing/2014/main" val="1611908906"/>
                  </a:ext>
                </a:extLst>
              </a:tr>
              <a:tr h="475452">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ZA" sz="1300" kern="1200" dirty="0" err="1" smtClean="0">
                          <a:solidFill>
                            <a:schemeClr val="dk1"/>
                          </a:solidFill>
                          <a:latin typeface="Arial" panose="020B0604020202020204" pitchFamily="34" charset="0"/>
                          <a:ea typeface="+mn-ea"/>
                          <a:cs typeface="Arial" panose="020B0604020202020204" pitchFamily="34" charset="0"/>
                        </a:rPr>
                        <a:t>Carfile</a:t>
                      </a:r>
                      <a:r>
                        <a:rPr lang="en-ZA" sz="1300" kern="1200" dirty="0" smtClean="0">
                          <a:solidFill>
                            <a:schemeClr val="dk1"/>
                          </a:solidFill>
                          <a:latin typeface="Arial" panose="020B0604020202020204" pitchFamily="34" charset="0"/>
                          <a:ea typeface="+mn-ea"/>
                          <a:cs typeface="Arial" panose="020B0604020202020204" pitchFamily="34" charset="0"/>
                        </a:rPr>
                        <a:t>/Microfiche</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US" sz="1300" kern="1200" dirty="0" smtClean="0">
                          <a:solidFill>
                            <a:schemeClr val="dk1"/>
                          </a:solidFill>
                          <a:latin typeface="Arial" panose="020B0604020202020204" pitchFamily="34" charset="0"/>
                          <a:ea typeface="+mn-ea"/>
                          <a:cs typeface="Arial" panose="020B0604020202020204" pitchFamily="34" charset="0"/>
                        </a:rPr>
                        <a:t>Electronic births and marriage records</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US" sz="1300" kern="1200" dirty="0" smtClean="0">
                          <a:solidFill>
                            <a:schemeClr val="dk1"/>
                          </a:solidFill>
                          <a:latin typeface="Arial" panose="020B0604020202020204" pitchFamily="34" charset="0"/>
                          <a:ea typeface="+mn-ea"/>
                          <a:cs typeface="Arial" panose="020B0604020202020204" pitchFamily="34" charset="0"/>
                        </a:rPr>
                        <a:t>Microfiche contains images of persons born between 1990 to 1999</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US" sz="1300" kern="1200" dirty="0" smtClean="0">
                          <a:solidFill>
                            <a:schemeClr val="dk1"/>
                          </a:solidFill>
                          <a:latin typeface="Arial" panose="020B0604020202020204" pitchFamily="34" charset="0"/>
                          <a:ea typeface="+mn-ea"/>
                          <a:cs typeface="Arial" panose="020B0604020202020204" pitchFamily="34" charset="0"/>
                        </a:rPr>
                        <a:t>7840</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extLst>
                  <a:ext uri="{0D108BD9-81ED-4DB2-BD59-A6C34878D82A}">
                    <a16:rowId xmlns:a16="http://schemas.microsoft.com/office/drawing/2014/main" val="2653031836"/>
                  </a:ext>
                </a:extLst>
              </a:tr>
              <a:tr h="859489">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ZA" sz="1300" kern="1200" dirty="0" smtClean="0">
                          <a:solidFill>
                            <a:schemeClr val="dk1"/>
                          </a:solidFill>
                          <a:latin typeface="Arial" panose="020B0604020202020204" pitchFamily="34" charset="0"/>
                          <a:ea typeface="+mn-ea"/>
                          <a:cs typeface="Arial" panose="020B0604020202020204" pitchFamily="34" charset="0"/>
                        </a:rPr>
                        <a:t>Brits</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ZA" sz="1300" kern="1200" dirty="0" smtClean="0">
                          <a:solidFill>
                            <a:schemeClr val="dk1"/>
                          </a:solidFill>
                          <a:latin typeface="Arial" panose="020B0604020202020204" pitchFamily="34" charset="0"/>
                          <a:ea typeface="+mn-ea"/>
                          <a:cs typeface="Arial" panose="020B0604020202020204" pitchFamily="34" charset="0"/>
                        </a:rPr>
                        <a:t>Fingerprint Cards and Flimsy Records</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ZA" sz="1300" kern="1200" dirty="0" smtClean="0">
                          <a:solidFill>
                            <a:schemeClr val="dk1"/>
                          </a:solidFill>
                          <a:latin typeface="Arial" panose="020B0604020202020204" pitchFamily="34" charset="0"/>
                          <a:ea typeface="+mn-ea"/>
                          <a:cs typeface="Arial" panose="020B0604020202020204" pitchFamily="34" charset="0"/>
                        </a:rPr>
                        <a:t>Manual Fingerprint Cards containing</a:t>
                      </a:r>
                      <a:r>
                        <a:rPr lang="en-ZA" sz="1300" kern="1200" baseline="0" dirty="0" smtClean="0">
                          <a:solidFill>
                            <a:schemeClr val="dk1"/>
                          </a:solidFill>
                          <a:latin typeface="Arial" panose="020B0604020202020204" pitchFamily="34" charset="0"/>
                          <a:ea typeface="+mn-ea"/>
                          <a:cs typeface="Arial" panose="020B0604020202020204" pitchFamily="34" charset="0"/>
                        </a:rPr>
                        <a:t> a full set rolled fingerprints (10 p) </a:t>
                      </a:r>
                      <a:r>
                        <a:rPr lang="en-ZA" sz="1300" kern="1200" dirty="0" smtClean="0">
                          <a:solidFill>
                            <a:schemeClr val="dk1"/>
                          </a:solidFill>
                          <a:latin typeface="Arial" panose="020B0604020202020204" pitchFamily="34" charset="0"/>
                          <a:ea typeface="+mn-ea"/>
                          <a:cs typeface="Arial" panose="020B0604020202020204" pitchFamily="34" charset="0"/>
                        </a:rPr>
                        <a:t> and Flimsy Records containing </a:t>
                      </a:r>
                      <a:r>
                        <a:rPr lang="en-ZA" sz="1300" kern="1200" baseline="0" dirty="0" smtClean="0">
                          <a:solidFill>
                            <a:schemeClr val="dk1"/>
                          </a:solidFill>
                          <a:latin typeface="Arial" panose="020B0604020202020204" pitchFamily="34" charset="0"/>
                          <a:ea typeface="+mn-ea"/>
                          <a:cs typeface="Arial" panose="020B0604020202020204" pitchFamily="34" charset="0"/>
                        </a:rPr>
                        <a:t>full set flat fingerprints (10 p) </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ZA" sz="1300" kern="1200" dirty="0" smtClean="0">
                          <a:solidFill>
                            <a:schemeClr val="dk1"/>
                          </a:solidFill>
                          <a:latin typeface="Arial" panose="020B0604020202020204" pitchFamily="34" charset="0"/>
                          <a:ea typeface="+mn-ea"/>
                          <a:cs typeface="Arial" panose="020B0604020202020204" pitchFamily="34" charset="0"/>
                        </a:rPr>
                        <a:t>113.37 Mil</a:t>
                      </a:r>
                      <a:endParaRPr lang="en-ZA" sz="1300"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extLst>
                  <a:ext uri="{0D108BD9-81ED-4DB2-BD59-A6C34878D82A}">
                    <a16:rowId xmlns:a16="http://schemas.microsoft.com/office/drawing/2014/main" val="3661977184"/>
                  </a:ext>
                </a:extLst>
              </a:tr>
              <a:tr h="297606">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US" sz="1300" b="1" kern="1200" dirty="0" smtClean="0">
                          <a:solidFill>
                            <a:schemeClr val="dk1"/>
                          </a:solidFill>
                          <a:latin typeface="Arial" panose="020B0604020202020204" pitchFamily="34" charset="0"/>
                          <a:ea typeface="+mn-ea"/>
                          <a:cs typeface="Arial" panose="020B0604020202020204" pitchFamily="34" charset="0"/>
                        </a:rPr>
                        <a:t>TOTAL</a:t>
                      </a:r>
                      <a:endParaRPr lang="en-ZA" sz="1300" b="1"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endParaRPr lang="en-ZA" sz="1300" b="1"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endParaRPr lang="en-ZA" sz="1300" b="1"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90000"/>
                        </a:lnSpc>
                        <a:spcBef>
                          <a:spcPct val="90000"/>
                        </a:spcBef>
                        <a:spcAft>
                          <a:spcPts val="0"/>
                        </a:spcAft>
                        <a:buClrTx/>
                        <a:buSzTx/>
                        <a:buFontTx/>
                        <a:buNone/>
                        <a:tabLst/>
                        <a:defRPr/>
                      </a:pPr>
                      <a:r>
                        <a:rPr lang="en-US" sz="1300" b="1" kern="1200" dirty="0" smtClean="0">
                          <a:solidFill>
                            <a:schemeClr val="dk1"/>
                          </a:solidFill>
                          <a:latin typeface="Arial" panose="020B0604020202020204" pitchFamily="34" charset="0"/>
                          <a:ea typeface="+mn-ea"/>
                          <a:cs typeface="Arial" panose="020B0604020202020204" pitchFamily="34" charset="0"/>
                        </a:rPr>
                        <a:t>392.9 mil</a:t>
                      </a:r>
                      <a:endParaRPr lang="en-ZA" sz="1300" b="1" kern="1200" dirty="0">
                        <a:solidFill>
                          <a:schemeClr val="dk1"/>
                        </a:solidFill>
                        <a:latin typeface="Arial" panose="020B0604020202020204" pitchFamily="34" charset="0"/>
                        <a:ea typeface="+mn-ea"/>
                        <a:cs typeface="Arial" panose="020B0604020202020204" pitchFamily="34" charset="0"/>
                      </a:endParaRPr>
                    </a:p>
                  </a:txBody>
                  <a:tcPr marL="91451" marR="91451" marT="45708" marB="45708"/>
                </a:tc>
                <a:extLst>
                  <a:ext uri="{0D108BD9-81ED-4DB2-BD59-A6C34878D82A}">
                    <a16:rowId xmlns:a16="http://schemas.microsoft.com/office/drawing/2014/main" val="1572528984"/>
                  </a:ext>
                </a:extLst>
              </a:tr>
            </a:tbl>
          </a:graphicData>
        </a:graphic>
      </p:graphicFrame>
      <p:sp>
        <p:nvSpPr>
          <p:cNvPr id="5" name="TextBox 4"/>
          <p:cNvSpPr txBox="1"/>
          <p:nvPr/>
        </p:nvSpPr>
        <p:spPr>
          <a:xfrm>
            <a:off x="-28575" y="338138"/>
            <a:ext cx="9144000" cy="52322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following are the repositories where CS records are kept which is mainly manual and retrieval of records labour intensive. </a:t>
            </a:r>
            <a:r>
              <a:rPr kumimoji="0" lang="en-ZA"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These records exclude records in provinces.</a:t>
            </a:r>
          </a:p>
        </p:txBody>
      </p:sp>
      <p:sp>
        <p:nvSpPr>
          <p:cNvPr id="6" name="TextBox 5"/>
          <p:cNvSpPr txBox="1"/>
          <p:nvPr/>
        </p:nvSpPr>
        <p:spPr>
          <a:xfrm>
            <a:off x="96252" y="5625967"/>
            <a:ext cx="881914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is part of digitisation project which will reduce the time spent to retrieve records. </a:t>
            </a:r>
          </a:p>
        </p:txBody>
      </p:sp>
      <p:sp>
        <p:nvSpPr>
          <p:cNvPr id="7" name="TextBox 6"/>
          <p:cNvSpPr txBox="1"/>
          <p:nvPr/>
        </p:nvSpPr>
        <p:spPr>
          <a:xfrm>
            <a:off x="72992" y="-28876"/>
            <a:ext cx="8842408" cy="400110"/>
          </a:xfrm>
          <a:prstGeom prst="rect">
            <a:avLst/>
          </a:prstGeom>
          <a:solidFill>
            <a:srgbClr val="00B050"/>
          </a:solidFill>
        </p:spPr>
        <p:txBody>
          <a:bodyPr wrap="square" rtlCol="0">
            <a:spAutoFit/>
          </a:bodyPr>
          <a:lstStyle/>
          <a:p>
            <a:pPr algn="ctr">
              <a:defRPr/>
            </a:pPr>
            <a:r>
              <a:rPr lang="en-US" altLang="en-US" sz="2000" b="1" dirty="0" smtClean="0"/>
              <a:t>Problem Statement Cont. </a:t>
            </a:r>
            <a:endParaRPr lang="en-US" sz="2000" b="1" dirty="0">
              <a:ea typeface="ＭＳ Ｐゴシック" panose="020B0600070205080204" pitchFamily="34" charset="-128"/>
            </a:endParaRPr>
          </a:p>
        </p:txBody>
      </p:sp>
    </p:spTree>
    <p:extLst>
      <p:ext uri="{BB962C8B-B14F-4D97-AF65-F5344CB8AC3E}">
        <p14:creationId xmlns:p14="http://schemas.microsoft.com/office/powerpoint/2010/main" val="2644877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8" y="450850"/>
            <a:ext cx="8788400" cy="5507038"/>
          </a:xfrm>
        </p:spPr>
        <p:txBody>
          <a:bodyPr>
            <a:noAutofit/>
          </a:bodyPr>
          <a:lstStyle/>
          <a:p>
            <a:pPr marL="400050" lvl="1" indent="0" eaLnBrk="1" fontAlgn="auto" hangingPunct="1">
              <a:lnSpc>
                <a:spcPct val="150000"/>
              </a:lnSpc>
              <a:spcAft>
                <a:spcPts val="0"/>
              </a:spcAft>
              <a:buFont typeface="Arial" panose="020B0604020202020204" pitchFamily="34" charset="0"/>
              <a:buNone/>
              <a:defRPr/>
            </a:pPr>
            <a:r>
              <a:rPr lang="en-GB" altLang="en-US" sz="1600" dirty="0">
                <a:solidFill>
                  <a:prstClr val="black"/>
                </a:solidFill>
                <a:latin typeface="Arial" panose="020B0604020202020204" pitchFamily="34" charset="0"/>
                <a:cs typeface="Arial" panose="020B0604020202020204" pitchFamily="34" charset="0"/>
              </a:rPr>
              <a:t>Considering the mandate of the branch and impact of what we do on the lives of people as well as the economy, digitization is important </a:t>
            </a:r>
            <a:r>
              <a:rPr lang="en-GB" altLang="en-US" sz="1600" dirty="0" smtClean="0">
                <a:solidFill>
                  <a:prstClr val="black"/>
                </a:solidFill>
                <a:latin typeface="Arial" panose="020B0604020202020204" pitchFamily="34" charset="0"/>
                <a:cs typeface="Arial" panose="020B0604020202020204" pitchFamily="34" charset="0"/>
              </a:rPr>
              <a:t>as it will:</a:t>
            </a:r>
          </a:p>
          <a:p>
            <a:pPr lvl="1" indent="-342900" eaLnBrk="1" fontAlgn="auto" hangingPunct="1">
              <a:lnSpc>
                <a:spcPct val="150000"/>
              </a:lnSpc>
              <a:spcAft>
                <a:spcPts val="0"/>
              </a:spcAft>
              <a:buFont typeface="Wingdings" panose="05000000000000000000" pitchFamily="2" charset="2"/>
              <a:buChar char="ü"/>
              <a:defRPr/>
            </a:pPr>
            <a:r>
              <a:rPr lang="en-GB" altLang="en-US" sz="1600" dirty="0" smtClean="0">
                <a:solidFill>
                  <a:prstClr val="black"/>
                </a:solidFill>
                <a:latin typeface="Arial" panose="020B0604020202020204" pitchFamily="34" charset="0"/>
                <a:cs typeface="Arial" panose="020B0604020202020204" pitchFamily="34" charset="0"/>
              </a:rPr>
              <a:t>Enable faster access to information when needed</a:t>
            </a:r>
          </a:p>
          <a:p>
            <a:pPr lvl="1" indent="-342900" eaLnBrk="1" fontAlgn="auto" hangingPunct="1">
              <a:lnSpc>
                <a:spcPct val="150000"/>
              </a:lnSpc>
              <a:spcAft>
                <a:spcPts val="0"/>
              </a:spcAft>
              <a:buFont typeface="Wingdings" panose="05000000000000000000" pitchFamily="2" charset="2"/>
              <a:buChar char="ü"/>
              <a:defRPr/>
            </a:pPr>
            <a:r>
              <a:rPr lang="en-GB" altLang="en-US" sz="1600" dirty="0" smtClean="0">
                <a:solidFill>
                  <a:prstClr val="black"/>
                </a:solidFill>
                <a:latin typeface="Arial" panose="020B0604020202020204" pitchFamily="34" charset="0"/>
                <a:cs typeface="Arial" panose="020B0604020202020204" pitchFamily="34" charset="0"/>
              </a:rPr>
              <a:t>Give employees the capacity to rapidly discover information to provide clients with services they need in a timely manner.</a:t>
            </a:r>
          </a:p>
          <a:p>
            <a:pPr lvl="1" indent="-342900" eaLnBrk="1" fontAlgn="auto" hangingPunct="1">
              <a:lnSpc>
                <a:spcPct val="150000"/>
              </a:lnSpc>
              <a:spcAft>
                <a:spcPts val="0"/>
              </a:spcAft>
              <a:buFont typeface="Wingdings" panose="05000000000000000000" pitchFamily="2" charset="2"/>
              <a:buChar char="ü"/>
              <a:defRPr/>
            </a:pPr>
            <a:r>
              <a:rPr lang="en-GB" altLang="en-US" sz="1600" dirty="0" smtClean="0">
                <a:solidFill>
                  <a:prstClr val="black"/>
                </a:solidFill>
                <a:latin typeface="Arial" panose="020B0604020202020204" pitchFamily="34" charset="0"/>
                <a:cs typeface="Arial" panose="020B0604020202020204" pitchFamily="34" charset="0"/>
              </a:rPr>
              <a:t>Increase the productivity of our employees and help DHA operate faster</a:t>
            </a:r>
          </a:p>
          <a:p>
            <a:pPr lvl="1" indent="-342900" eaLnBrk="1" fontAlgn="auto" hangingPunct="1">
              <a:lnSpc>
                <a:spcPct val="150000"/>
              </a:lnSpc>
              <a:spcAft>
                <a:spcPts val="0"/>
              </a:spcAft>
              <a:buFont typeface="Wingdings" panose="05000000000000000000" pitchFamily="2" charset="2"/>
              <a:buChar char="ü"/>
              <a:defRPr/>
            </a:pPr>
            <a:r>
              <a:rPr lang="en-GB" altLang="en-US" sz="1600" dirty="0" smtClean="0">
                <a:solidFill>
                  <a:prstClr val="black"/>
                </a:solidFill>
                <a:latin typeface="Arial" panose="020B0604020202020204" pitchFamily="34" charset="0"/>
                <a:cs typeface="Arial" panose="020B0604020202020204" pitchFamily="34" charset="0"/>
              </a:rPr>
              <a:t>Lower operational cost as printing, preserving and keeping paper documents is expensive. In the event of disaster (fire, flood, </a:t>
            </a:r>
            <a:r>
              <a:rPr lang="en-GB" altLang="en-US" sz="1600" dirty="0" err="1" smtClean="0">
                <a:solidFill>
                  <a:prstClr val="black"/>
                </a:solidFill>
                <a:latin typeface="Arial" panose="020B0604020202020204" pitchFamily="34" charset="0"/>
                <a:cs typeface="Arial" panose="020B0604020202020204" pitchFamily="34" charset="0"/>
              </a:rPr>
              <a:t>etc</a:t>
            </a:r>
            <a:r>
              <a:rPr lang="en-GB" altLang="en-US" sz="1600" dirty="0" smtClean="0">
                <a:solidFill>
                  <a:prstClr val="black"/>
                </a:solidFill>
                <a:latin typeface="Arial" panose="020B0604020202020204" pitchFamily="34" charset="0"/>
                <a:cs typeface="Arial" panose="020B0604020202020204" pitchFamily="34" charset="0"/>
              </a:rPr>
              <a:t>), paper may be destroyed leading to loss of valuable information</a:t>
            </a:r>
          </a:p>
          <a:p>
            <a:pPr lvl="1" indent="-342900" eaLnBrk="1" fontAlgn="auto" hangingPunct="1">
              <a:lnSpc>
                <a:spcPct val="150000"/>
              </a:lnSpc>
              <a:spcAft>
                <a:spcPts val="0"/>
              </a:spcAft>
              <a:buFont typeface="Wingdings" panose="05000000000000000000" pitchFamily="2" charset="2"/>
              <a:buChar char="ü"/>
              <a:defRPr/>
            </a:pPr>
            <a:r>
              <a:rPr lang="en-GB" altLang="en-US" sz="1600" dirty="0" smtClean="0">
                <a:solidFill>
                  <a:prstClr val="black"/>
                </a:solidFill>
                <a:latin typeface="Arial" panose="020B0604020202020204" pitchFamily="34" charset="0"/>
                <a:cs typeface="Arial" panose="020B0604020202020204" pitchFamily="34" charset="0"/>
              </a:rPr>
              <a:t>Improve security in that it can assist in better control sensitive information about our clients.</a:t>
            </a:r>
          </a:p>
          <a:p>
            <a:pPr lvl="1" indent="-342900" eaLnBrk="1" fontAlgn="auto" hangingPunct="1">
              <a:lnSpc>
                <a:spcPct val="150000"/>
              </a:lnSpc>
              <a:spcAft>
                <a:spcPts val="0"/>
              </a:spcAft>
              <a:buFont typeface="Wingdings" panose="05000000000000000000" pitchFamily="2" charset="2"/>
              <a:buChar char="ü"/>
              <a:defRPr/>
            </a:pPr>
            <a:r>
              <a:rPr lang="en-GB" altLang="en-US" sz="1600" dirty="0" smtClean="0">
                <a:solidFill>
                  <a:prstClr val="black"/>
                </a:solidFill>
                <a:latin typeface="Arial" panose="020B0604020202020204" pitchFamily="34" charset="0"/>
                <a:cs typeface="Arial" panose="020B0604020202020204" pitchFamily="34" charset="0"/>
              </a:rPr>
              <a:t>Assist with the automation of business processes.</a:t>
            </a:r>
          </a:p>
          <a:p>
            <a:pPr lvl="1" indent="-342900" eaLnBrk="1" fontAlgn="auto" hangingPunct="1">
              <a:lnSpc>
                <a:spcPct val="150000"/>
              </a:lnSpc>
              <a:spcAft>
                <a:spcPts val="0"/>
              </a:spcAft>
              <a:buFont typeface="Wingdings" panose="05000000000000000000" pitchFamily="2" charset="2"/>
              <a:buChar char="ü"/>
              <a:defRPr/>
            </a:pPr>
            <a:r>
              <a:rPr lang="en-GB" altLang="en-US" sz="1600" dirty="0" smtClean="0">
                <a:solidFill>
                  <a:prstClr val="black"/>
                </a:solidFill>
                <a:latin typeface="Arial" panose="020B0604020202020204" pitchFamily="34" charset="0"/>
                <a:cs typeface="Arial" panose="020B0604020202020204" pitchFamily="34" charset="0"/>
              </a:rPr>
              <a:t>Make recovery of information due to disaster possible as it could be readily backed up.</a:t>
            </a:r>
          </a:p>
          <a:p>
            <a:pPr lvl="1" indent="-342900" eaLnBrk="1" fontAlgn="auto" hangingPunct="1">
              <a:lnSpc>
                <a:spcPct val="150000"/>
              </a:lnSpc>
              <a:spcAft>
                <a:spcPts val="0"/>
              </a:spcAft>
              <a:buFont typeface="Wingdings" panose="05000000000000000000" pitchFamily="2" charset="2"/>
              <a:buChar char="ü"/>
              <a:defRPr/>
            </a:pPr>
            <a:endParaRPr lang="en-GB" altLang="en-US" sz="1800" dirty="0">
              <a:solidFill>
                <a:prstClr val="black"/>
              </a:solidFill>
              <a:latin typeface="Arial" panose="020B0604020202020204" pitchFamily="34" charset="0"/>
              <a:cs typeface="Arial" panose="020B0604020202020204" pitchFamily="34" charset="0"/>
            </a:endParaRPr>
          </a:p>
          <a:p>
            <a:pPr marL="400050" lvl="1" indent="0" eaLnBrk="1" fontAlgn="auto" hangingPunct="1">
              <a:lnSpc>
                <a:spcPct val="150000"/>
              </a:lnSpc>
              <a:spcAft>
                <a:spcPts val="0"/>
              </a:spcAft>
              <a:buFont typeface="Arial" panose="020B0604020202020204" pitchFamily="34" charset="0"/>
              <a:buNone/>
              <a:defRPr/>
            </a:pPr>
            <a:endParaRPr lang="en-GB" altLang="en-US" sz="900" dirty="0">
              <a:latin typeface="Arial" panose="020B0604020202020204" pitchFamily="34" charset="0"/>
              <a:cs typeface="Arial" panose="020B0604020202020204" pitchFamily="34" charset="0"/>
            </a:endParaRPr>
          </a:p>
          <a:p>
            <a:pPr marL="400050" lvl="1" indent="0" eaLnBrk="1" fontAlgn="auto" hangingPunct="1">
              <a:lnSpc>
                <a:spcPct val="150000"/>
              </a:lnSpc>
              <a:spcAft>
                <a:spcPts val="0"/>
              </a:spcAft>
              <a:buFont typeface="Arial" panose="020B0604020202020204" pitchFamily="34" charset="0"/>
              <a:buNone/>
              <a:defRPr/>
            </a:pPr>
            <a:endParaRPr lang="en-GB" altLang="en-US" sz="900" dirty="0">
              <a:latin typeface="Arial" panose="020B0604020202020204" pitchFamily="34" charset="0"/>
              <a:cs typeface="Arial" panose="020B0604020202020204" pitchFamily="34" charset="0"/>
            </a:endParaRPr>
          </a:p>
          <a:p>
            <a:pPr marL="914400" lvl="2" indent="0" eaLnBrk="1" fontAlgn="auto" hangingPunct="1">
              <a:spcAft>
                <a:spcPts val="0"/>
              </a:spcAft>
              <a:buFont typeface="Arial"/>
              <a:buNone/>
              <a:defRPr/>
            </a:pPr>
            <a:endParaRPr lang="en-GB" altLang="en-US" sz="1200" dirty="0">
              <a:latin typeface="Arial" panose="020B0604020202020204" pitchFamily="34" charset="0"/>
              <a:cs typeface="Arial" panose="020B0604020202020204" pitchFamily="34" charset="0"/>
            </a:endParaRPr>
          </a:p>
          <a:p>
            <a:pPr lvl="1" eaLnBrk="1" fontAlgn="auto" hangingPunct="1">
              <a:spcAft>
                <a:spcPts val="0"/>
              </a:spcAft>
              <a:buFont typeface="Wingdings" panose="05000000000000000000" pitchFamily="2" charset="2"/>
              <a:buChar char="v"/>
              <a:defRPr/>
            </a:pPr>
            <a:endParaRPr lang="en-GB" altLang="en-US" sz="1200" dirty="0">
              <a:latin typeface="Arial" panose="020B0604020202020204" pitchFamily="34" charset="0"/>
              <a:cs typeface="Arial" panose="020B0604020202020204" pitchFamily="34" charset="0"/>
            </a:endParaRPr>
          </a:p>
        </p:txBody>
      </p:sp>
      <p:sp>
        <p:nvSpPr>
          <p:cNvPr id="66563" name="Slide Number Placeholder 4"/>
          <p:cNvSpPr>
            <a:spLocks noGrp="1"/>
          </p:cNvSpPr>
          <p:nvPr>
            <p:ph type="sldNum" sz="quarter" idx="12"/>
          </p:nvPr>
        </p:nvSpPr>
        <p:spPr bwMode="auto">
          <a:xfrm>
            <a:off x="2463800" y="6183313"/>
            <a:ext cx="2190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defRPr sz="1600" b="1">
                <a:solidFill>
                  <a:schemeClr val="bg1"/>
                </a:solidFill>
                <a:latin typeface="Arial" panose="020B0604020202020204" pitchFamily="34" charset="0"/>
                <a:cs typeface="Arial" panose="020B0604020202020204" pitchFamily="34" charset="0"/>
              </a:defRPr>
            </a:lvl1pPr>
            <a:lvl2pPr marL="742950" indent="-285750" defTabSz="457200">
              <a:defRPr sz="1600" b="1">
                <a:solidFill>
                  <a:schemeClr val="bg1"/>
                </a:solidFill>
                <a:latin typeface="Arial" panose="020B0604020202020204" pitchFamily="34" charset="0"/>
                <a:cs typeface="Arial" panose="020B0604020202020204" pitchFamily="34" charset="0"/>
              </a:defRPr>
            </a:lvl2pPr>
            <a:lvl3pPr marL="1143000" indent="-228600" defTabSz="457200">
              <a:defRPr sz="1600" b="1">
                <a:solidFill>
                  <a:schemeClr val="bg1"/>
                </a:solidFill>
                <a:latin typeface="Arial" panose="020B0604020202020204" pitchFamily="34" charset="0"/>
                <a:cs typeface="Arial" panose="020B0604020202020204" pitchFamily="34" charset="0"/>
              </a:defRPr>
            </a:lvl3pPr>
            <a:lvl4pPr marL="1600200" indent="-228600" defTabSz="457200">
              <a:defRPr sz="1600" b="1">
                <a:solidFill>
                  <a:schemeClr val="bg1"/>
                </a:solidFill>
                <a:latin typeface="Arial" panose="020B0604020202020204" pitchFamily="34" charset="0"/>
                <a:cs typeface="Arial" panose="020B0604020202020204" pitchFamily="34" charset="0"/>
              </a:defRPr>
            </a:lvl4pPr>
            <a:lvl5pPr marL="2057400" indent="-228600" defTabSz="457200">
              <a:defRPr sz="1600" b="1">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fld id="{D2B84C8D-F1CA-47A7-BDE3-5F115D441BC2}" type="slidenum">
              <a:rPr lang="en-US" altLang="en-US" sz="1800" b="0" smtClean="0">
                <a:solidFill>
                  <a:srgbClr val="000000"/>
                </a:solidFill>
              </a:rPr>
              <a:pPr fontAlgn="base">
                <a:spcBef>
                  <a:spcPct val="0"/>
                </a:spcBef>
                <a:spcAft>
                  <a:spcPct val="0"/>
                </a:spcAft>
              </a:pPr>
              <a:t>6</a:t>
            </a:fld>
            <a:endParaRPr lang="en-US" altLang="en-US" sz="1800" b="0" smtClean="0">
              <a:solidFill>
                <a:srgbClr val="000000"/>
              </a:solidFill>
            </a:endParaRPr>
          </a:p>
        </p:txBody>
      </p:sp>
      <p:sp>
        <p:nvSpPr>
          <p:cNvPr id="5" name="TextBox 4"/>
          <p:cNvSpPr txBox="1"/>
          <p:nvPr/>
        </p:nvSpPr>
        <p:spPr>
          <a:xfrm>
            <a:off x="0" y="-30744"/>
            <a:ext cx="9144000" cy="400110"/>
          </a:xfrm>
          <a:prstGeom prst="rect">
            <a:avLst/>
          </a:prstGeom>
          <a:solidFill>
            <a:srgbClr val="00B050"/>
          </a:solidFill>
        </p:spPr>
        <p:txBody>
          <a:bodyPr wrap="square" rtlCol="0">
            <a:spAutoFit/>
          </a:bodyPr>
          <a:lstStyle/>
          <a:p>
            <a:pPr algn="ctr">
              <a:defRPr/>
            </a:pPr>
            <a:r>
              <a:rPr lang="en-US" altLang="en-US" sz="2000" b="1" dirty="0" smtClean="0"/>
              <a:t>Benefits of digitization of records </a:t>
            </a:r>
            <a:endParaRPr lang="en-US" sz="2000" b="1" dirty="0">
              <a:ea typeface="ＭＳ Ｐゴシック" panose="020B0600070205080204" pitchFamily="34" charset="-128"/>
            </a:endParaRPr>
          </a:p>
        </p:txBody>
      </p:sp>
    </p:spTree>
    <p:extLst>
      <p:ext uri="{BB962C8B-B14F-4D97-AF65-F5344CB8AC3E}">
        <p14:creationId xmlns:p14="http://schemas.microsoft.com/office/powerpoint/2010/main" val="3689572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9" y="6324600"/>
            <a:ext cx="228600" cy="365125"/>
          </a:xfrm>
        </p:spPr>
        <p:txBody>
          <a:body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7</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0" y="0"/>
            <a:ext cx="9144000" cy="369332"/>
          </a:xfrm>
          <a:prstGeom prst="rect">
            <a:avLst/>
          </a:prstGeom>
          <a:solidFill>
            <a:srgbClr val="00B050"/>
          </a:solidFill>
        </p:spPr>
        <p:txBody>
          <a:bodyPr wrap="square" rtlCol="0">
            <a:spAutoFit/>
          </a:bodyPr>
          <a:lstStyle/>
          <a:p>
            <a:pPr marL="457200" marR="0" lvl="1" indent="0" algn="ctr" defTabSz="914400" rtl="0" eaLnBrk="1" fontAlgn="auto" latinLnBrk="0" hangingPunct="1">
              <a:lnSpc>
                <a:spcPct val="90000"/>
              </a:lnSpc>
              <a:spcBef>
                <a:spcPct val="50000"/>
              </a:spcBef>
              <a:spcAft>
                <a:spcPts val="0"/>
              </a:spcAft>
              <a:buClr>
                <a:srgbClr val="EEECE1"/>
              </a:buClr>
              <a:buSzTx/>
              <a:buFontTx/>
              <a:buNone/>
              <a:tabLst/>
              <a:defRPr/>
            </a:pPr>
            <a:r>
              <a:rPr kumimoji="0" lang="en-US" altLang="en-US" sz="2000" b="1" i="0" u="none" strike="noStrike" kern="1200" cap="none" spc="0" normalizeH="0" baseline="0" noProof="0" dirty="0" smtClean="0">
                <a:ln>
                  <a:noFill/>
                </a:ln>
                <a:solidFill>
                  <a:prstClr val="black"/>
                </a:solidFill>
                <a:effectLst/>
                <a:uLnTx/>
                <a:uFillTx/>
                <a:latin typeface="Calibri"/>
                <a:ea typeface="+mn-ea"/>
                <a:cs typeface="+mn-cs"/>
              </a:rPr>
              <a:t>Civic Services (CS) </a:t>
            </a:r>
            <a:r>
              <a:rPr kumimoji="0" lang="en-US" altLang="en-US" sz="2000" b="1" i="0" u="none" strike="noStrike" kern="1200" cap="none" spc="0" normalizeH="0" baseline="0" noProof="0" dirty="0">
                <a:ln>
                  <a:noFill/>
                </a:ln>
                <a:solidFill>
                  <a:prstClr val="black"/>
                </a:solidFill>
                <a:effectLst/>
                <a:uLnTx/>
                <a:uFillTx/>
                <a:latin typeface="Calibri"/>
                <a:ea typeface="+mn-ea"/>
                <a:cs typeface="+mn-cs"/>
              </a:rPr>
              <a:t>Branch </a:t>
            </a:r>
            <a:r>
              <a:rPr kumimoji="0" lang="en-US" altLang="en-US" sz="2000" b="1" i="0" u="none" strike="noStrike" kern="1200" cap="none" spc="0" normalizeH="0" baseline="0" noProof="0" dirty="0" smtClean="0">
                <a:ln>
                  <a:noFill/>
                </a:ln>
                <a:solidFill>
                  <a:prstClr val="black"/>
                </a:solidFill>
                <a:effectLst/>
                <a:uLnTx/>
                <a:uFillTx/>
                <a:latin typeface="Calibri"/>
                <a:ea typeface="+mn-ea"/>
                <a:cs typeface="+mn-cs"/>
              </a:rPr>
              <a:t>Mandate and Services</a:t>
            </a:r>
            <a:endParaRPr kumimoji="0" lang="en-US" altLang="en-US" sz="20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45863045"/>
              </p:ext>
            </p:extLst>
          </p:nvPr>
        </p:nvGraphicFramePr>
        <p:xfrm>
          <a:off x="7086" y="369332"/>
          <a:ext cx="9136913" cy="5500790"/>
        </p:xfrm>
        <a:graphic>
          <a:graphicData uri="http://schemas.openxmlformats.org/drawingml/2006/table">
            <a:tbl>
              <a:tblPr firstRow="1" bandRow="1">
                <a:tableStyleId>{5C22544A-7EE6-4342-B048-85BDC9FD1C3A}</a:tableStyleId>
              </a:tblPr>
              <a:tblGrid>
                <a:gridCol w="3345714">
                  <a:extLst>
                    <a:ext uri="{9D8B030D-6E8A-4147-A177-3AD203B41FA5}">
                      <a16:colId xmlns:a16="http://schemas.microsoft.com/office/drawing/2014/main" val="807771937"/>
                    </a:ext>
                  </a:extLst>
                </a:gridCol>
                <a:gridCol w="2209800">
                  <a:extLst>
                    <a:ext uri="{9D8B030D-6E8A-4147-A177-3AD203B41FA5}">
                      <a16:colId xmlns:a16="http://schemas.microsoft.com/office/drawing/2014/main" val="3367054482"/>
                    </a:ext>
                  </a:extLst>
                </a:gridCol>
                <a:gridCol w="3581399">
                  <a:extLst>
                    <a:ext uri="{9D8B030D-6E8A-4147-A177-3AD203B41FA5}">
                      <a16:colId xmlns:a16="http://schemas.microsoft.com/office/drawing/2014/main" val="2862497865"/>
                    </a:ext>
                  </a:extLst>
                </a:gridCol>
              </a:tblGrid>
              <a:tr h="377425">
                <a:tc>
                  <a:txBody>
                    <a:bodyPr/>
                    <a:lstStyle/>
                    <a:p>
                      <a:r>
                        <a:rPr lang="en-ZA" dirty="0" smtClean="0"/>
                        <a:t>BRANCH MANDATE</a:t>
                      </a:r>
                      <a:endParaRPr lang="en-ZA" dirty="0"/>
                    </a:p>
                  </a:txBody>
                  <a:tcPr/>
                </a:tc>
                <a:tc>
                  <a:txBody>
                    <a:bodyPr/>
                    <a:lstStyle/>
                    <a:p>
                      <a:r>
                        <a:rPr lang="en-ZA" dirty="0" smtClean="0"/>
                        <a:t>AREA</a:t>
                      </a:r>
                      <a:endParaRPr lang="en-ZA" dirty="0"/>
                    </a:p>
                  </a:txBody>
                  <a:tcPr/>
                </a:tc>
                <a:tc>
                  <a:txBody>
                    <a:bodyPr/>
                    <a:lstStyle/>
                    <a:p>
                      <a:r>
                        <a:rPr lang="en-ZA" dirty="0" smtClean="0"/>
                        <a:t>SERVICE</a:t>
                      </a:r>
                      <a:endParaRPr lang="en-ZA" dirty="0"/>
                    </a:p>
                  </a:txBody>
                  <a:tcPr/>
                </a:tc>
                <a:extLst>
                  <a:ext uri="{0D108BD9-81ED-4DB2-BD59-A6C34878D82A}">
                    <a16:rowId xmlns:a16="http://schemas.microsoft.com/office/drawing/2014/main" val="4282035172"/>
                  </a:ext>
                </a:extLst>
              </a:tr>
              <a:tr h="713955">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rgbClr val="000000"/>
                          </a:solidFill>
                          <a:latin typeface="Arial" panose="020B0604020202020204" pitchFamily="34" charset="0"/>
                          <a:ea typeface="+mn-ea"/>
                          <a:cs typeface="Arial" panose="020B0604020202020204" pitchFamily="34" charset="0"/>
                        </a:rPr>
                        <a:t>Management of the National Population Register (NPR)</a:t>
                      </a:r>
                      <a:endParaRPr lang="en-ZA" sz="1400" kern="1200" dirty="0">
                        <a:solidFill>
                          <a:srgbClr val="000000"/>
                        </a:solidFill>
                        <a:latin typeface="Arial" panose="020B0604020202020204" pitchFamily="34" charset="0"/>
                        <a:ea typeface="+mn-ea"/>
                        <a:cs typeface="Arial" panose="020B0604020202020204" pitchFamily="34" charset="0"/>
                      </a:endParaRPr>
                    </a:p>
                  </a:txBody>
                  <a:tcPr/>
                </a:tc>
                <a:tc rowSpan="3">
                  <a:txBody>
                    <a:bodyPr/>
                    <a:lstStyle/>
                    <a:p>
                      <a:pPr marL="0" marR="0" lvl="1" indent="0" algn="l" defTabSz="457200" rtl="0" eaLnBrk="1" fontAlgn="auto" latinLnBrk="0" hangingPunct="1">
                        <a:lnSpc>
                          <a:spcPct val="90000"/>
                        </a:lnSpc>
                        <a:spcBef>
                          <a:spcPct val="90000"/>
                        </a:spcBef>
                        <a:spcAft>
                          <a:spcPts val="0"/>
                        </a:spcAft>
                        <a:buClrTx/>
                        <a:buSzTx/>
                        <a:buFontTx/>
                        <a:buNone/>
                        <a:tabLst/>
                        <a:defRPr/>
                      </a:pPr>
                      <a:r>
                        <a:rPr lang="en-ZA" altLang="en-US" sz="1400" kern="1200" dirty="0" smtClean="0">
                          <a:solidFill>
                            <a:srgbClr val="000000"/>
                          </a:solidFill>
                          <a:latin typeface="Arial" panose="020B0604020202020204" pitchFamily="34" charset="0"/>
                          <a:ea typeface="+mn-ea"/>
                          <a:cs typeface="Arial" panose="020B0604020202020204" pitchFamily="34" charset="0"/>
                        </a:rPr>
                        <a:t>Back Office Status Services </a:t>
                      </a:r>
                      <a:endParaRPr lang="en-ZA" sz="1400" kern="1200" dirty="0">
                        <a:solidFill>
                          <a:srgbClr val="000000"/>
                        </a:solidFill>
                        <a:latin typeface="Arial" panose="020B0604020202020204" pitchFamily="34" charset="0"/>
                        <a:ea typeface="+mn-ea"/>
                        <a:cs typeface="Arial" panose="020B0604020202020204" pitchFamily="34" charset="0"/>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rgbClr val="000000"/>
                          </a:solidFill>
                          <a:latin typeface="Arial" panose="020B0604020202020204" pitchFamily="34" charset="0"/>
                          <a:ea typeface="+mn-ea"/>
                          <a:cs typeface="Arial" panose="020B0604020202020204" pitchFamily="34" charset="0"/>
                        </a:rPr>
                        <a:t>Birth registration,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rgbClr val="000000"/>
                          </a:solidFill>
                          <a:latin typeface="Arial" panose="020B0604020202020204" pitchFamily="34" charset="0"/>
                          <a:ea typeface="+mn-ea"/>
                          <a:cs typeface="Arial" panose="020B0604020202020204" pitchFamily="34" charset="0"/>
                        </a:rPr>
                        <a:t>Marriages</a:t>
                      </a:r>
                      <a:r>
                        <a:rPr lang="en-US" sz="1400" kern="1200" baseline="0" dirty="0" smtClean="0">
                          <a:solidFill>
                            <a:srgbClr val="000000"/>
                          </a:solidFill>
                          <a:latin typeface="Arial" panose="020B0604020202020204" pitchFamily="34" charset="0"/>
                          <a:ea typeface="+mn-ea"/>
                          <a:cs typeface="Arial" panose="020B0604020202020204" pitchFamily="34" charset="0"/>
                        </a:rPr>
                        <a:t> </a:t>
                      </a:r>
                      <a:endParaRPr lang="en-US" sz="1400" kern="1200" dirty="0" smtClean="0">
                        <a:solidFill>
                          <a:srgbClr val="000000"/>
                        </a:solidFill>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rgbClr val="000000"/>
                          </a:solidFill>
                          <a:latin typeface="Arial" panose="020B0604020202020204" pitchFamily="34" charset="0"/>
                          <a:ea typeface="+mn-ea"/>
                          <a:cs typeface="Arial" panose="020B0604020202020204" pitchFamily="34" charset="0"/>
                        </a:rPr>
                        <a:t>Deaths registration</a:t>
                      </a:r>
                      <a:endParaRPr lang="en-ZA" sz="1400" kern="1200" dirty="0">
                        <a:solidFill>
                          <a:srgbClr val="00000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96743621"/>
                  </a:ext>
                </a:extLst>
              </a:tr>
              <a:tr h="713955">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rgbClr val="000000"/>
                          </a:solidFill>
                          <a:latin typeface="Arial" panose="020B0604020202020204" pitchFamily="34" charset="0"/>
                          <a:ea typeface="+mn-ea"/>
                          <a:cs typeface="Arial" panose="020B0604020202020204" pitchFamily="34" charset="0"/>
                        </a:rPr>
                        <a:t>Management of Travel Documents and Citizenship:</a:t>
                      </a:r>
                      <a:endParaRPr lang="en-ZA" sz="1400" kern="1200" dirty="0">
                        <a:solidFill>
                          <a:srgbClr val="000000"/>
                        </a:solidFill>
                        <a:latin typeface="Arial" panose="020B0604020202020204" pitchFamily="34" charset="0"/>
                        <a:ea typeface="+mn-ea"/>
                        <a:cs typeface="Arial" panose="020B0604020202020204" pitchFamily="34" charset="0"/>
                      </a:endParaRPr>
                    </a:p>
                  </a:txBody>
                  <a:tcPr/>
                </a:tc>
                <a:tc vMerge="1">
                  <a:txBody>
                    <a:bodyPr/>
                    <a:lstStyle/>
                    <a:p>
                      <a:endParaRPr lang="en-ZA" sz="1600" dirty="0"/>
                    </a:p>
                  </a:txBody>
                  <a:tcPr/>
                </a:tc>
                <a:tc>
                  <a:txBody>
                    <a:bodyPr/>
                    <a:lstStyle/>
                    <a:p>
                      <a:pPr marL="285750" indent="-285750" algn="l" defTabSz="457200" rtl="0" eaLnBrk="1" latinLnBrk="0" hangingPunct="1">
                        <a:buFont typeface="Arial" panose="020B0604020202020204" pitchFamily="34" charset="0"/>
                        <a:buChar char="•"/>
                      </a:pPr>
                      <a:r>
                        <a:rPr lang="en-US" sz="1400" kern="1200" dirty="0" smtClean="0">
                          <a:solidFill>
                            <a:srgbClr val="000000"/>
                          </a:solidFill>
                          <a:latin typeface="Arial" panose="020B0604020202020204" pitchFamily="34" charset="0"/>
                          <a:ea typeface="+mn-ea"/>
                          <a:cs typeface="Arial" panose="020B0604020202020204" pitchFamily="34" charset="0"/>
                        </a:rPr>
                        <a:t>passports and travel documents </a:t>
                      </a:r>
                    </a:p>
                    <a:p>
                      <a:pPr marL="285750" indent="-285750" algn="l" defTabSz="457200" rtl="0" eaLnBrk="1" latinLnBrk="0" hangingPunct="1">
                        <a:buFont typeface="Arial" panose="020B0604020202020204" pitchFamily="34" charset="0"/>
                        <a:buChar char="•"/>
                      </a:pPr>
                      <a:r>
                        <a:rPr lang="en-US" sz="1400" kern="1200" dirty="0" smtClean="0">
                          <a:solidFill>
                            <a:srgbClr val="000000"/>
                          </a:solidFill>
                          <a:latin typeface="Arial" panose="020B0604020202020204" pitchFamily="34" charset="0"/>
                          <a:ea typeface="+mn-ea"/>
                          <a:cs typeface="Arial" panose="020B0604020202020204" pitchFamily="34" charset="0"/>
                        </a:rPr>
                        <a:t>Citizenship, </a:t>
                      </a:r>
                      <a:endParaRPr lang="en-ZA" sz="1400" kern="1200" dirty="0">
                        <a:solidFill>
                          <a:srgbClr val="00000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256877825"/>
                  </a:ext>
                </a:extLst>
              </a:tr>
              <a:tr h="52736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rgbClr val="000000"/>
                          </a:solidFill>
                          <a:latin typeface="Arial" panose="020B0604020202020204" pitchFamily="34" charset="0"/>
                          <a:ea typeface="+mn-ea"/>
                          <a:cs typeface="Arial" panose="020B0604020202020204" pitchFamily="34" charset="0"/>
                        </a:rPr>
                        <a:t>Documents Management</a:t>
                      </a:r>
                    </a:p>
                  </a:txBody>
                  <a:tcPr/>
                </a:tc>
                <a:tc vMerge="1">
                  <a:txBody>
                    <a:bodyPr/>
                    <a:lstStyle/>
                    <a:p>
                      <a:endParaRPr lang="en-ZA" sz="1600" dirty="0"/>
                    </a:p>
                  </a:txBody>
                  <a:tcPr/>
                </a:tc>
                <a:tc>
                  <a:txBody>
                    <a:bodyPr/>
                    <a:lstStyle/>
                    <a:p>
                      <a:pPr marL="285750" indent="-285750" algn="l" defTabSz="457200" rtl="0" eaLnBrk="1" latinLnBrk="0" hangingPunct="1">
                        <a:buFont typeface="Arial" panose="020B0604020202020204" pitchFamily="34" charset="0"/>
                        <a:buChar char="•"/>
                      </a:pPr>
                      <a:r>
                        <a:rPr lang="en-US" sz="1400" kern="1200" dirty="0" smtClean="0">
                          <a:solidFill>
                            <a:srgbClr val="000000"/>
                          </a:solidFill>
                          <a:latin typeface="Arial" panose="020B0604020202020204" pitchFamily="34" charset="0"/>
                          <a:ea typeface="+mn-ea"/>
                          <a:cs typeface="Arial" panose="020B0604020202020204" pitchFamily="34" charset="0"/>
                        </a:rPr>
                        <a:t>Amendments, Rectification and Records Management</a:t>
                      </a:r>
                      <a:endParaRPr lang="en-ZA" sz="1400" kern="1200" dirty="0">
                        <a:solidFill>
                          <a:srgbClr val="00000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40475280"/>
                  </a:ext>
                </a:extLst>
              </a:tr>
              <a:tr h="713955">
                <a:tc rowSpan="3">
                  <a:txBody>
                    <a:bodyPr/>
                    <a:lstStyle/>
                    <a:p>
                      <a:pPr marL="0" algn="l" defTabSz="457200" rtl="0" eaLnBrk="1" latinLnBrk="0" hangingPunct="1">
                        <a:lnSpc>
                          <a:spcPct val="90000"/>
                        </a:lnSpc>
                        <a:spcBef>
                          <a:spcPct val="90000"/>
                        </a:spcBef>
                      </a:pPr>
                      <a:r>
                        <a:rPr lang="en-US" sz="1400" kern="1200" dirty="0" smtClean="0">
                          <a:solidFill>
                            <a:srgbClr val="000000"/>
                          </a:solidFill>
                          <a:latin typeface="Arial" panose="020B0604020202020204" pitchFamily="34" charset="0"/>
                          <a:ea typeface="+mn-ea"/>
                          <a:cs typeface="Arial" panose="020B0604020202020204" pitchFamily="34" charset="0"/>
                        </a:rPr>
                        <a:t>Management of SA identity documents  and Home Affairs National Identification System (HANIS).</a:t>
                      </a:r>
                      <a:endParaRPr lang="en-ZA" sz="1400" kern="1200" dirty="0">
                        <a:solidFill>
                          <a:srgbClr val="000000"/>
                        </a:solidFill>
                        <a:latin typeface="Arial" panose="020B0604020202020204" pitchFamily="34" charset="0"/>
                        <a:ea typeface="+mn-ea"/>
                        <a:cs typeface="Arial" panose="020B0604020202020204" pitchFamily="34" charset="0"/>
                      </a:endParaRPr>
                    </a:p>
                  </a:txBody>
                  <a:tcPr/>
                </a:tc>
                <a:tc rowSpan="3">
                  <a:txBody>
                    <a:bodyPr/>
                    <a:lstStyle/>
                    <a:p>
                      <a:pPr marL="0" algn="l" defTabSz="457200" rtl="0" eaLnBrk="1" latinLnBrk="0" hangingPunct="1">
                        <a:lnSpc>
                          <a:spcPct val="90000"/>
                        </a:lnSpc>
                        <a:spcBef>
                          <a:spcPct val="90000"/>
                        </a:spcBef>
                      </a:pPr>
                      <a:r>
                        <a:rPr lang="en-ZA" altLang="en-US" sz="1400" kern="1200" dirty="0" smtClean="0">
                          <a:solidFill>
                            <a:srgbClr val="000000"/>
                          </a:solidFill>
                          <a:latin typeface="Arial" panose="020B0604020202020204" pitchFamily="34" charset="0"/>
                          <a:ea typeface="+mn-ea"/>
                          <a:cs typeface="Arial" panose="020B0604020202020204" pitchFamily="34" charset="0"/>
                        </a:rPr>
                        <a:t>ID Back Office Processing </a:t>
                      </a:r>
                      <a:endParaRPr lang="en-ZA" sz="1400" kern="1200" dirty="0">
                        <a:solidFill>
                          <a:srgbClr val="000000"/>
                        </a:solidFill>
                        <a:latin typeface="Arial" panose="020B0604020202020204" pitchFamily="34" charset="0"/>
                        <a:ea typeface="+mn-ea"/>
                        <a:cs typeface="Arial" panose="020B0604020202020204" pitchFamily="34" charset="0"/>
                      </a:endParaRPr>
                    </a:p>
                  </a:txBody>
                  <a:tcPr/>
                </a:tc>
                <a:tc>
                  <a:txBody>
                    <a:bodyPr/>
                    <a:lstStyle/>
                    <a:p>
                      <a:pPr marL="2857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kern="1200" dirty="0" smtClean="0">
                          <a:solidFill>
                            <a:srgbClr val="000000"/>
                          </a:solidFill>
                          <a:latin typeface="Arial" panose="020B0604020202020204" pitchFamily="34" charset="0"/>
                          <a:ea typeface="+mn-ea"/>
                          <a:cs typeface="Arial" panose="020B0604020202020204" pitchFamily="34" charset="0"/>
                        </a:rPr>
                        <a:t>Verification and ingestion of fingerprints and images into HANIS / ABIS </a:t>
                      </a:r>
                      <a:endParaRPr lang="en-ZA" sz="1400" kern="1200" dirty="0">
                        <a:solidFill>
                          <a:srgbClr val="00000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725228828"/>
                  </a:ext>
                </a:extLst>
              </a:tr>
              <a:tr h="713955">
                <a:tc vMerge="1">
                  <a:txBody>
                    <a:bodyPr/>
                    <a:lstStyle/>
                    <a:p>
                      <a:pPr marL="0" algn="l" defTabSz="457200" rtl="0" eaLnBrk="1" latinLnBrk="0" hangingPunct="1"/>
                      <a:endParaRPr lang="en-ZA" sz="1600" kern="1200" dirty="0">
                        <a:solidFill>
                          <a:srgbClr val="000000"/>
                        </a:solidFill>
                        <a:latin typeface="Arial" panose="020B0604020202020204" pitchFamily="34" charset="0"/>
                        <a:ea typeface="+mn-ea"/>
                        <a:cs typeface="Arial" panose="020B0604020202020204" pitchFamily="34" charset="0"/>
                      </a:endParaRPr>
                    </a:p>
                  </a:txBody>
                  <a:tcPr/>
                </a:tc>
                <a:tc vMerge="1">
                  <a:txBody>
                    <a:bodyPr/>
                    <a:lstStyle/>
                    <a:p>
                      <a:endParaRPr lang="en-ZA" sz="1600" dirty="0"/>
                    </a:p>
                  </a:txBody>
                  <a:tcPr/>
                </a:tc>
                <a:tc>
                  <a:txBody>
                    <a:bodyPr/>
                    <a:lstStyle/>
                    <a:p>
                      <a:pPr marL="2857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kern="1200" dirty="0" smtClean="0">
                          <a:solidFill>
                            <a:srgbClr val="000000"/>
                          </a:solidFill>
                          <a:latin typeface="Arial" panose="020B0604020202020204" pitchFamily="34" charset="0"/>
                          <a:ea typeface="+mn-ea"/>
                          <a:cs typeface="Arial" panose="020B0604020202020204" pitchFamily="34" charset="0"/>
                        </a:rPr>
                        <a:t>Processing of green</a:t>
                      </a:r>
                      <a:r>
                        <a:rPr lang="en-US" altLang="en-US" sz="1400" kern="1200" baseline="0" dirty="0" smtClean="0">
                          <a:solidFill>
                            <a:srgbClr val="000000"/>
                          </a:solidFill>
                          <a:latin typeface="Arial" panose="020B0604020202020204" pitchFamily="34" charset="0"/>
                          <a:ea typeface="+mn-ea"/>
                          <a:cs typeface="Arial" panose="020B0604020202020204" pitchFamily="34" charset="0"/>
                        </a:rPr>
                        <a:t> I</a:t>
                      </a:r>
                      <a:r>
                        <a:rPr lang="en-US" altLang="en-US" sz="1400" kern="1200" dirty="0" smtClean="0">
                          <a:solidFill>
                            <a:srgbClr val="000000"/>
                          </a:solidFill>
                          <a:latin typeface="Arial" panose="020B0604020202020204" pitchFamily="34" charset="0"/>
                          <a:ea typeface="+mn-ea"/>
                          <a:cs typeface="Arial" panose="020B0604020202020204" pitchFamily="34" charset="0"/>
                        </a:rPr>
                        <a:t>dentity documents (IDs) and Smart ID Cards </a:t>
                      </a:r>
                      <a:endParaRPr lang="en-ZA" sz="1400" kern="1200" dirty="0">
                        <a:solidFill>
                          <a:srgbClr val="00000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30487373"/>
                  </a:ext>
                </a:extLst>
              </a:tr>
              <a:tr h="326660">
                <a:tc vMerge="1">
                  <a:txBody>
                    <a:bodyPr/>
                    <a:lstStyle/>
                    <a:p>
                      <a:endParaRPr lang="en-ZA" sz="1600" dirty="0"/>
                    </a:p>
                  </a:txBody>
                  <a:tcPr/>
                </a:tc>
                <a:tc vMerge="1">
                  <a:txBody>
                    <a:bodyPr/>
                    <a:lstStyle/>
                    <a:p>
                      <a:endParaRPr lang="en-ZA" sz="1600" dirty="0"/>
                    </a:p>
                  </a:txBody>
                  <a:tcPr/>
                </a:tc>
                <a:tc>
                  <a:txBody>
                    <a:bodyPr/>
                    <a:lstStyle/>
                    <a:p>
                      <a:pPr marL="285750" indent="-285750">
                        <a:buFont typeface="Arial" panose="020B0604020202020204" pitchFamily="34" charset="0"/>
                        <a:buChar char="•"/>
                      </a:pPr>
                      <a:r>
                        <a:rPr lang="en-US" altLang="en-US" sz="1400" dirty="0" smtClean="0">
                          <a:latin typeface="Arial" panose="020B0604020202020204" pitchFamily="34" charset="0"/>
                        </a:rPr>
                        <a:t>Resolution of duplicates </a:t>
                      </a:r>
                      <a:endParaRPr lang="en-ZA" sz="1400" dirty="0"/>
                    </a:p>
                  </a:txBody>
                  <a:tcPr/>
                </a:tc>
                <a:extLst>
                  <a:ext uri="{0D108BD9-81ED-4DB2-BD59-A6C34878D82A}">
                    <a16:rowId xmlns:a16="http://schemas.microsoft.com/office/drawing/2014/main" val="2653031836"/>
                  </a:ext>
                </a:extLst>
              </a:tr>
              <a:tr h="1395958">
                <a:tc>
                  <a:txBody>
                    <a:bodyPr/>
                    <a:lstStyle/>
                    <a:p>
                      <a:r>
                        <a:rPr lang="en-ZA" altLang="en-US" sz="1400" b="0" dirty="0" smtClean="0">
                          <a:latin typeface="Arial" panose="020B0604020202020204" pitchFamily="34" charset="0"/>
                        </a:rPr>
                        <a:t>The provision of Civic Services support to the Branch </a:t>
                      </a:r>
                      <a:endParaRPr lang="en-ZA" sz="1400" dirty="0"/>
                    </a:p>
                  </a:txBody>
                  <a:tcPr/>
                </a:tc>
                <a:tc>
                  <a:txBody>
                    <a:bodyPr/>
                    <a:lstStyle/>
                    <a:p>
                      <a:pPr marL="0" algn="l" defTabSz="457200" rtl="0" eaLnBrk="1" latinLnBrk="0" hangingPunct="1">
                        <a:lnSpc>
                          <a:spcPct val="90000"/>
                        </a:lnSpc>
                        <a:spcBef>
                          <a:spcPct val="90000"/>
                        </a:spcBef>
                      </a:pPr>
                      <a:r>
                        <a:rPr lang="en-ZA" altLang="en-US" sz="1400" kern="1200" dirty="0" smtClean="0">
                          <a:solidFill>
                            <a:srgbClr val="000000"/>
                          </a:solidFill>
                          <a:latin typeface="Arial" panose="020B0604020202020204" pitchFamily="34" charset="0"/>
                          <a:ea typeface="+mn-ea"/>
                          <a:cs typeface="Arial" panose="020B0604020202020204" pitchFamily="34" charset="0"/>
                        </a:rPr>
                        <a:t>Civic Services Support</a:t>
                      </a:r>
                      <a:endParaRPr lang="en-ZA" sz="1400" kern="1200" dirty="0">
                        <a:solidFill>
                          <a:srgbClr val="000000"/>
                        </a:solidFill>
                        <a:latin typeface="Arial" panose="020B0604020202020204" pitchFamily="34" charset="0"/>
                        <a:ea typeface="+mn-ea"/>
                        <a:cs typeface="Arial" panose="020B0604020202020204" pitchFamily="34" charset="0"/>
                      </a:endParaRPr>
                    </a:p>
                  </a:txBody>
                  <a:tcPr/>
                </a:tc>
                <a:tc>
                  <a:txBody>
                    <a:bodyPr/>
                    <a:lstStyle/>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altLang="en-US" sz="1400" kern="1200" dirty="0" smtClean="0">
                          <a:solidFill>
                            <a:srgbClr val="000000"/>
                          </a:solidFill>
                          <a:latin typeface="Arial" panose="020B0604020202020204" pitchFamily="34" charset="0"/>
                          <a:ea typeface="+mn-ea"/>
                          <a:cs typeface="Arial" panose="020B0604020202020204" pitchFamily="34" charset="0"/>
                        </a:rPr>
                        <a:t>Financial management</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altLang="en-US" sz="1400" kern="1200" dirty="0" smtClean="0">
                          <a:solidFill>
                            <a:srgbClr val="000000"/>
                          </a:solidFill>
                          <a:latin typeface="Arial" panose="020B0604020202020204" pitchFamily="34" charset="0"/>
                          <a:ea typeface="+mn-ea"/>
                          <a:cs typeface="Arial" panose="020B0604020202020204" pitchFamily="34" charset="0"/>
                        </a:rPr>
                        <a:t>Human Resource</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altLang="en-US" sz="1400" kern="1200" dirty="0" smtClean="0">
                          <a:solidFill>
                            <a:srgbClr val="000000"/>
                          </a:solidFill>
                          <a:latin typeface="Arial" panose="020B0604020202020204" pitchFamily="34" charset="0"/>
                          <a:ea typeface="+mn-ea"/>
                          <a:cs typeface="Arial" panose="020B0604020202020204" pitchFamily="34" charset="0"/>
                        </a:rPr>
                        <a:t>CS strategy development</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altLang="en-US" sz="1400" kern="1200" dirty="0" smtClean="0">
                          <a:solidFill>
                            <a:srgbClr val="000000"/>
                          </a:solidFill>
                          <a:latin typeface="Arial" panose="020B0604020202020204" pitchFamily="34" charset="0"/>
                          <a:ea typeface="+mn-ea"/>
                          <a:cs typeface="Arial" panose="020B0604020202020204" pitchFamily="34" charset="0"/>
                        </a:rPr>
                        <a:t>Business Intelligence</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altLang="en-US" sz="1400" kern="1200" dirty="0" smtClean="0">
                          <a:solidFill>
                            <a:srgbClr val="000000"/>
                          </a:solidFill>
                          <a:latin typeface="Arial" panose="020B0604020202020204" pitchFamily="34" charset="0"/>
                          <a:ea typeface="+mn-ea"/>
                          <a:cs typeface="Arial" panose="020B0604020202020204" pitchFamily="34" charset="0"/>
                        </a:rPr>
                        <a:t>Monitoring &amp; Evaluation</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altLang="en-US" sz="1400" kern="1200" dirty="0" smtClean="0">
                          <a:solidFill>
                            <a:srgbClr val="000000"/>
                          </a:solidFill>
                          <a:latin typeface="Arial" panose="020B0604020202020204" pitchFamily="34" charset="0"/>
                          <a:ea typeface="+mn-ea"/>
                          <a:cs typeface="Arial" panose="020B0604020202020204" pitchFamily="34" charset="0"/>
                        </a:rPr>
                        <a:t>Mobile Units</a:t>
                      </a:r>
                      <a:endParaRPr lang="en-ZA" sz="1400" dirty="0"/>
                    </a:p>
                  </a:txBody>
                  <a:tcPr/>
                </a:tc>
                <a:extLst>
                  <a:ext uri="{0D108BD9-81ED-4DB2-BD59-A6C34878D82A}">
                    <a16:rowId xmlns:a16="http://schemas.microsoft.com/office/drawing/2014/main" val="1288774008"/>
                  </a:ext>
                </a:extLst>
              </a:tr>
            </a:tbl>
          </a:graphicData>
        </a:graphic>
      </p:graphicFrame>
    </p:spTree>
    <p:extLst>
      <p:ext uri="{BB962C8B-B14F-4D97-AF65-F5344CB8AC3E}">
        <p14:creationId xmlns:p14="http://schemas.microsoft.com/office/powerpoint/2010/main" val="3393348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9" y="6324600"/>
            <a:ext cx="228600" cy="365125"/>
          </a:xfrm>
        </p:spPr>
        <p:txBody>
          <a:body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8</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60695" y="31670"/>
            <a:ext cx="8960587" cy="369332"/>
          </a:xfrm>
          <a:prstGeom prst="rect">
            <a:avLst/>
          </a:prstGeom>
          <a:solidFill>
            <a:srgbClr val="00B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Overview of Civic Services Application Processes</a:t>
            </a:r>
            <a:endParaRPr kumimoji="0" lang="en-ZA"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121389" y="702575"/>
            <a:ext cx="2141326" cy="3139321"/>
          </a:xfrm>
          <a:prstGeom prst="rect">
            <a:avLst/>
          </a:prstGeom>
          <a:solidFill>
            <a:schemeClr val="bg2">
              <a:lumMod val="9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applications are lodged at Front Offices and in Missions abroad, either manually or electronically (live capture). This entails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applications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Unabridged birth, marriage and death Certificates,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Vault copies of all above registrations.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Green ID Books</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Duplicates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Smart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Amendments/Rectifications,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Passports and Emergency Travel Certificates verifications (Missions)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Late Registration of birth</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Citizenship.</a:t>
            </a:r>
          </a:p>
        </p:txBody>
      </p:sp>
      <p:sp>
        <p:nvSpPr>
          <p:cNvPr id="9" name="Striped Right Arrow 8"/>
          <p:cNvSpPr/>
          <p:nvPr/>
        </p:nvSpPr>
        <p:spPr>
          <a:xfrm>
            <a:off x="2329874" y="1483330"/>
            <a:ext cx="609600" cy="308708"/>
          </a:xfrm>
          <a:prstGeom prst="stripedRightArrow">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0" name="Rounded Rectangle 9"/>
          <p:cNvSpPr/>
          <p:nvPr/>
        </p:nvSpPr>
        <p:spPr>
          <a:xfrm>
            <a:off x="2960872" y="762000"/>
            <a:ext cx="1364512" cy="2971800"/>
          </a:xfrm>
          <a:prstGeom prst="roundRect">
            <a:avLst/>
          </a:prstGeom>
          <a:solidFill>
            <a:schemeClr val="tx2">
              <a:lumMod val="40000"/>
              <a:lumOff val="60000"/>
              <a:alpha val="40000"/>
            </a:schemeClr>
          </a:solidFill>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
        <p:nvSpPr>
          <p:cNvPr id="11" name="TextBox 10"/>
          <p:cNvSpPr txBox="1"/>
          <p:nvPr/>
        </p:nvSpPr>
        <p:spPr>
          <a:xfrm>
            <a:off x="3042754" y="766798"/>
            <a:ext cx="1235242" cy="2893100"/>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manual applications are dispatched via courier to Head Office whilst live capture applications are delivered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electronically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lowchart: Magnetic Disk 11"/>
          <p:cNvSpPr/>
          <p:nvPr/>
        </p:nvSpPr>
        <p:spPr>
          <a:xfrm>
            <a:off x="4921842" y="841075"/>
            <a:ext cx="1853189" cy="3121325"/>
          </a:xfrm>
          <a:prstGeom prst="flowChartMagneticDisk">
            <a:avLst/>
          </a:prstGeom>
          <a:solidFill>
            <a:srgbClr val="92D050">
              <a:alpha val="40000"/>
            </a:srgbClr>
          </a:solidFill>
          <a:ln>
            <a:solidFill>
              <a:schemeClr val="tx1"/>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3" name="Striped Right Arrow 12"/>
          <p:cNvSpPr/>
          <p:nvPr/>
        </p:nvSpPr>
        <p:spPr>
          <a:xfrm>
            <a:off x="4425293" y="1437038"/>
            <a:ext cx="509378" cy="308708"/>
          </a:xfrm>
          <a:prstGeom prst="stripedRightArrow">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4" name="TextBox 13"/>
          <p:cNvSpPr txBox="1"/>
          <p:nvPr/>
        </p:nvSpPr>
        <p:spPr>
          <a:xfrm>
            <a:off x="4947499" y="947951"/>
            <a:ext cx="1758100" cy="28931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Sort according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Track &amp;Trace (if not T&amp;T by office, application is returned for non-compliance)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Send to various sections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further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processing.</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121389" y="4871027"/>
            <a:ext cx="883919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above diagram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a high level overview of the Civic Services application process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from front office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back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office and visa versa.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Each of the products have its own detailed process flow that goes along with it.</a:t>
            </a:r>
          </a:p>
        </p:txBody>
      </p:sp>
      <p:sp>
        <p:nvSpPr>
          <p:cNvPr id="17" name="Striped Right Arrow 16"/>
          <p:cNvSpPr/>
          <p:nvPr/>
        </p:nvSpPr>
        <p:spPr>
          <a:xfrm>
            <a:off x="6849356" y="1233403"/>
            <a:ext cx="509378" cy="308708"/>
          </a:xfrm>
          <a:prstGeom prst="stripedRightArrow">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5" name="TextBox 14"/>
          <p:cNvSpPr txBox="1"/>
          <p:nvPr/>
        </p:nvSpPr>
        <p:spPr>
          <a:xfrm>
            <a:off x="4976917" y="564076"/>
            <a:ext cx="19967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Back Office Postal Receipt</a:t>
            </a:r>
            <a:endParaRPr kumimoji="0" lang="en-ZA"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p:cNvSpPr txBox="1"/>
          <p:nvPr/>
        </p:nvSpPr>
        <p:spPr>
          <a:xfrm>
            <a:off x="7492513" y="1181804"/>
            <a:ext cx="1230521" cy="16158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Processing of applications in various sections.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Finalized products are send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 to front offices for issuance to clients</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Cube 22"/>
          <p:cNvSpPr/>
          <p:nvPr/>
        </p:nvSpPr>
        <p:spPr>
          <a:xfrm>
            <a:off x="7419212" y="564076"/>
            <a:ext cx="1676395" cy="3173065"/>
          </a:xfrm>
          <a:prstGeom prst="cube">
            <a:avLst/>
          </a:prstGeom>
          <a:solidFill>
            <a:schemeClr val="accent5">
              <a:lumMod val="75000"/>
              <a:alpha val="40000"/>
            </a:schemeClr>
          </a:solidFill>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24" name="Striped Right Arrow 23"/>
          <p:cNvSpPr/>
          <p:nvPr/>
        </p:nvSpPr>
        <p:spPr>
          <a:xfrm rot="10800000">
            <a:off x="6818126" y="2054309"/>
            <a:ext cx="509378" cy="308708"/>
          </a:xfrm>
          <a:prstGeom prst="stripedRightArrow">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26" name="Striped Right Arrow 25"/>
          <p:cNvSpPr/>
          <p:nvPr/>
        </p:nvSpPr>
        <p:spPr>
          <a:xfrm rot="10800000">
            <a:off x="4329448" y="2105696"/>
            <a:ext cx="509378" cy="308708"/>
          </a:xfrm>
          <a:prstGeom prst="stripedRightArrow">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27" name="Striped Right Arrow 26"/>
          <p:cNvSpPr/>
          <p:nvPr/>
        </p:nvSpPr>
        <p:spPr>
          <a:xfrm rot="10800000">
            <a:off x="2368478" y="2069777"/>
            <a:ext cx="509378" cy="308708"/>
          </a:xfrm>
          <a:prstGeom prst="stripedRightArrow">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Tree>
    <p:extLst>
      <p:ext uri="{BB962C8B-B14F-4D97-AF65-F5344CB8AC3E}">
        <p14:creationId xmlns:p14="http://schemas.microsoft.com/office/powerpoint/2010/main" val="4206264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12388" y="6324600"/>
            <a:ext cx="488211" cy="365125"/>
          </a:xfrm>
        </p:spPr>
        <p:txBody>
          <a:bodyPr/>
          <a:lstStyle/>
          <a:p>
            <a:pPr marL="0" marR="0" lvl="0" indent="0" algn="r" defTabSz="914400" rtl="0" eaLnBrk="1" fontAlgn="base" latinLnBrk="0" hangingPunct="1">
              <a:lnSpc>
                <a:spcPct val="90000"/>
              </a:lnSpc>
              <a:spcBef>
                <a:spcPct val="50000"/>
              </a:spcBef>
              <a:spcAft>
                <a:spcPct val="0"/>
              </a:spcAft>
              <a:buClr>
                <a:srgbClr val="EEECE1"/>
              </a:buClr>
              <a:buSzTx/>
              <a:buFontTx/>
              <a:buNone/>
              <a:tabLst/>
              <a:defRPr/>
            </a:pPr>
            <a:fld id="{3701501A-8005-4041-A198-F94C418B943E}" type="slidenum">
              <a:rPr kumimoji="0" lang="en-US" sz="1600" b="1"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90000"/>
                </a:lnSpc>
                <a:spcBef>
                  <a:spcPct val="50000"/>
                </a:spcBef>
                <a:spcAft>
                  <a:spcPct val="0"/>
                </a:spcAft>
                <a:buClr>
                  <a:srgbClr val="EEECE1"/>
                </a:buClr>
                <a:buSzTx/>
                <a:buFontTx/>
                <a:buNone/>
                <a:tabLst/>
                <a:defRPr/>
              </a:pPr>
              <a:t>9</a:t>
            </a:fld>
            <a:endParaRPr kumimoji="0" lang="en-US" sz="1600" b="1"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TextBox 3"/>
          <p:cNvSpPr txBox="1"/>
          <p:nvPr/>
        </p:nvSpPr>
        <p:spPr>
          <a:xfrm>
            <a:off x="0" y="0"/>
            <a:ext cx="9144000" cy="369332"/>
          </a:xfrm>
          <a:prstGeom prst="rect">
            <a:avLst/>
          </a:prstGeom>
          <a:solidFill>
            <a:srgbClr val="00B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Backlogs at Back Office</a:t>
            </a:r>
            <a:endParaRPr kumimoji="0" lang="en-ZA"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p:cNvSpPr>
            <a:spLocks noGrp="1"/>
          </p:cNvSpPr>
          <p:nvPr>
            <p:ph idx="1"/>
          </p:nvPr>
        </p:nvSpPr>
        <p:spPr>
          <a:xfrm>
            <a:off x="-3138" y="341258"/>
            <a:ext cx="9088254" cy="5373742"/>
          </a:xfrm>
          <a:solidFill>
            <a:schemeClr val="bg1"/>
          </a:solidFill>
        </p:spPr>
        <p:txBody>
          <a:bodyPr/>
          <a:lstStyle/>
          <a:p>
            <a:pPr algn="just" defTabSz="914400" eaLnBrk="1" fontAlgn="auto" hangingPunct="1">
              <a:spcBef>
                <a:spcPts val="0"/>
              </a:spcBef>
              <a:spcAft>
                <a:spcPts val="0"/>
              </a:spcAft>
            </a:pPr>
            <a:r>
              <a:rPr lang="en-US" sz="1650" dirty="0" smtClean="0">
                <a:latin typeface="Arial" panose="020B0604020202020204" pitchFamily="34" charset="0"/>
                <a:cs typeface="Arial" panose="020B0604020202020204" pitchFamily="34" charset="0"/>
              </a:rPr>
              <a:t>Civic Services branch faces high volumes of complaints with regard to timeous delivery of products as well as complaints from front offices and members of the public. </a:t>
            </a:r>
          </a:p>
          <a:p>
            <a:pPr algn="just" defTabSz="914400" eaLnBrk="1" fontAlgn="auto" hangingPunct="1">
              <a:spcBef>
                <a:spcPts val="0"/>
              </a:spcBef>
              <a:spcAft>
                <a:spcPts val="0"/>
              </a:spcAft>
            </a:pPr>
            <a:endParaRPr lang="en-US" sz="1650" dirty="0" smtClean="0">
              <a:latin typeface="Arial" panose="020B0604020202020204" pitchFamily="34" charset="0"/>
              <a:cs typeface="Arial" panose="020B0604020202020204" pitchFamily="34" charset="0"/>
            </a:endParaRPr>
          </a:p>
          <a:p>
            <a:pPr algn="just" defTabSz="914400" eaLnBrk="1" fontAlgn="auto" hangingPunct="1">
              <a:spcBef>
                <a:spcPts val="0"/>
              </a:spcBef>
              <a:spcAft>
                <a:spcPts val="0"/>
              </a:spcAft>
            </a:pPr>
            <a:r>
              <a:rPr lang="en-US" sz="1650" dirty="0" smtClean="0">
                <a:latin typeface="Arial" panose="020B0604020202020204" pitchFamily="34" charset="0"/>
                <a:cs typeface="Arial" panose="020B0604020202020204" pitchFamily="34" charset="0"/>
              </a:rPr>
              <a:t>In June 2022, the branch identified areas where backlogs exists: </a:t>
            </a:r>
          </a:p>
          <a:p>
            <a:pPr marL="0" indent="0" algn="just" defTabSz="914400" eaLnBrk="1" fontAlgn="auto" hangingPunct="1">
              <a:spcBef>
                <a:spcPts val="0"/>
              </a:spcBef>
              <a:spcAft>
                <a:spcPts val="0"/>
              </a:spcAft>
              <a:buNone/>
            </a:pPr>
            <a:r>
              <a:rPr lang="en-US" sz="1650" dirty="0" smtClean="0">
                <a:latin typeface="Arial" panose="020B0604020202020204" pitchFamily="34" charset="0"/>
                <a:cs typeface="Arial" panose="020B0604020202020204" pitchFamily="34" charset="0"/>
              </a:rPr>
              <a:t>     </a:t>
            </a:r>
          </a:p>
          <a:p>
            <a:pPr marL="0" indent="0" algn="just" defTabSz="914400" eaLnBrk="1" fontAlgn="auto" hangingPunct="1">
              <a:spcBef>
                <a:spcPts val="0"/>
              </a:spcBef>
              <a:spcAft>
                <a:spcPts val="0"/>
              </a:spcAft>
              <a:buNone/>
            </a:pPr>
            <a:r>
              <a:rPr lang="en-US" sz="1650" dirty="0" smtClean="0">
                <a:latin typeface="Arial" panose="020B0604020202020204" pitchFamily="34" charset="0"/>
                <a:cs typeface="Arial" panose="020B0604020202020204" pitchFamily="34" charset="0"/>
              </a:rPr>
              <a:t>    The table below depicts the level of backlogs identified:</a:t>
            </a:r>
            <a:r>
              <a:rPr lang="en-US" sz="1650" dirty="0" smtClean="0">
                <a:latin typeface="Arial" panose="020B0604020202020204" pitchFamily="34" charset="0"/>
                <a:cs typeface="Arial" panose="020B0604020202020204" pitchFamily="34" charset="0"/>
              </a:rPr>
              <a:t> </a:t>
            </a:r>
          </a:p>
          <a:p>
            <a:pPr marL="0" indent="0" algn="just" defTabSz="914400" eaLnBrk="1" fontAlgn="auto" hangingPunct="1">
              <a:spcBef>
                <a:spcPts val="0"/>
              </a:spcBef>
              <a:spcAft>
                <a:spcPts val="0"/>
              </a:spcAft>
              <a:buNone/>
            </a:pPr>
            <a:endParaRPr lang="en-US" sz="1650" dirty="0" smtClean="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650" dirty="0" smtClean="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650" dirty="0" smtClean="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650" dirty="0" smtClean="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650" dirty="0" smtClean="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650" dirty="0" smtClean="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650" dirty="0" smtClean="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650" dirty="0" smtClean="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endParaRPr lang="en-US" sz="1650" dirty="0" smtClean="0">
              <a:latin typeface="Arial" panose="020B0604020202020204" pitchFamily="34" charset="0"/>
              <a:cs typeface="Arial" panose="020B0604020202020204" pitchFamily="34" charset="0"/>
            </a:endParaRPr>
          </a:p>
          <a:p>
            <a:pPr marL="0" indent="0" algn="just" defTabSz="914400" eaLnBrk="1" fontAlgn="auto" hangingPunct="1">
              <a:spcBef>
                <a:spcPts val="0"/>
              </a:spcBef>
              <a:spcAft>
                <a:spcPts val="0"/>
              </a:spcAft>
              <a:buNone/>
            </a:pPr>
            <a:r>
              <a:rPr lang="en-US" sz="1650" dirty="0" smtClean="0">
                <a:latin typeface="Arial" panose="020B0604020202020204" pitchFamily="34" charset="0"/>
                <a:cs typeface="Arial" panose="020B0604020202020204" pitchFamily="34" charset="0"/>
              </a:rPr>
              <a:t>	</a:t>
            </a:r>
          </a:p>
          <a:p>
            <a:pPr algn="just" defTabSz="914400" eaLnBrk="1" fontAlgn="auto" hangingPunct="1">
              <a:spcBef>
                <a:spcPts val="0"/>
              </a:spcBef>
              <a:spcAft>
                <a:spcPts val="0"/>
              </a:spcAft>
            </a:pPr>
            <a:endParaRPr lang="en-ZA" sz="1650" kern="0" dirty="0" smtClean="0">
              <a:latin typeface="Arial" panose="020B0604020202020204" pitchFamily="34" charset="0"/>
              <a:cs typeface="Arial" panose="020B0604020202020204" pitchFamily="34" charset="0"/>
            </a:endParaRPr>
          </a:p>
          <a:p>
            <a:pPr algn="just" defTabSz="914400" eaLnBrk="1" fontAlgn="auto" hangingPunct="1">
              <a:spcBef>
                <a:spcPts val="0"/>
              </a:spcBef>
              <a:spcAft>
                <a:spcPts val="0"/>
              </a:spcAft>
            </a:pPr>
            <a:r>
              <a:rPr lang="en-ZA" sz="1650" kern="0" dirty="0" smtClean="0">
                <a:latin typeface="Arial" panose="020B0604020202020204" pitchFamily="34" charset="0"/>
                <a:cs typeface="Arial" panose="020B0604020202020204" pitchFamily="34" charset="0"/>
              </a:rPr>
              <a:t>Fifteen (15) areas were identified as areas that required intervention to address backlogs. </a:t>
            </a:r>
            <a:r>
              <a:rPr lang="en-US" sz="1650" dirty="0" smtClean="0">
                <a:latin typeface="Arial" panose="020B0604020202020204" pitchFamily="34" charset="0"/>
                <a:cs typeface="Arial" panose="020B0604020202020204" pitchFamily="34" charset="0"/>
              </a:rPr>
              <a:t>An implementation plan was developed to address the areas requiring intervention.</a:t>
            </a:r>
          </a:p>
          <a:p>
            <a:pPr algn="just" defTabSz="914400" eaLnBrk="1" fontAlgn="auto" hangingPunct="1">
              <a:spcBef>
                <a:spcPts val="0"/>
              </a:spcBef>
              <a:spcAft>
                <a:spcPts val="0"/>
              </a:spcAft>
            </a:pPr>
            <a:endParaRPr lang="en-US" sz="1650" dirty="0" smtClean="0">
              <a:latin typeface="Arial" panose="020B0604020202020204" pitchFamily="34" charset="0"/>
              <a:cs typeface="Arial" panose="020B0604020202020204" pitchFamily="34" charset="0"/>
            </a:endParaRPr>
          </a:p>
          <a:p>
            <a:pPr algn="just" defTabSz="914400" eaLnBrk="1" fontAlgn="auto" hangingPunct="1">
              <a:spcBef>
                <a:spcPts val="0"/>
              </a:spcBef>
              <a:spcAft>
                <a:spcPts val="0"/>
              </a:spcAft>
            </a:pPr>
            <a:r>
              <a:rPr lang="en-US" sz="1650" dirty="0" smtClean="0">
                <a:latin typeface="Arial" panose="020B0604020202020204" pitchFamily="34" charset="0"/>
                <a:cs typeface="Arial" panose="020B0604020202020204" pitchFamily="34" charset="0"/>
              </a:rPr>
              <a:t>The report focusses on the implementation plan to address the backlogs as well as progress made against the implementation</a:t>
            </a:r>
            <a:r>
              <a:rPr lang="en-US" sz="1800" dirty="0" smtClean="0">
                <a:latin typeface="Arial" panose="020B0604020202020204" pitchFamily="34" charset="0"/>
                <a:cs typeface="Arial" panose="020B0604020202020204" pitchFamily="34" charset="0"/>
              </a:rPr>
              <a:t>.</a:t>
            </a:r>
            <a:endParaRPr lang="en-US" sz="1800" dirty="0" smtClean="0">
              <a:latin typeface="Arial" panose="020B0604020202020204" pitchFamily="34" charset="0"/>
              <a:cs typeface="Arial" panose="020B0604020202020204" pitchFamily="34" charset="0"/>
            </a:endParaRPr>
          </a:p>
        </p:txBody>
      </p:sp>
      <p:sp>
        <p:nvSpPr>
          <p:cNvPr id="3" name="Right Brace 2"/>
          <p:cNvSpPr/>
          <p:nvPr/>
        </p:nvSpPr>
        <p:spPr>
          <a:xfrm>
            <a:off x="5715000" y="2658086"/>
            <a:ext cx="685800" cy="1219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055685204"/>
              </p:ext>
            </p:extLst>
          </p:nvPr>
        </p:nvGraphicFramePr>
        <p:xfrm>
          <a:off x="381000" y="1905000"/>
          <a:ext cx="8153400" cy="257556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871159384"/>
                    </a:ext>
                  </a:extLst>
                </a:gridCol>
                <a:gridCol w="3962400">
                  <a:extLst>
                    <a:ext uri="{9D8B030D-6E8A-4147-A177-3AD203B41FA5}">
                      <a16:colId xmlns:a16="http://schemas.microsoft.com/office/drawing/2014/main" val="2691343420"/>
                    </a:ext>
                  </a:extLst>
                </a:gridCol>
              </a:tblGrid>
              <a:tr h="137160">
                <a:tc>
                  <a:txBody>
                    <a:bodyPr/>
                    <a:lstStyle/>
                    <a:p>
                      <a:pPr algn="ctr"/>
                      <a:r>
                        <a:rPr lang="en-ZA" dirty="0" smtClean="0"/>
                        <a:t>Category </a:t>
                      </a:r>
                      <a:endParaRPr lang="en-ZA" dirty="0"/>
                    </a:p>
                  </a:txBody>
                  <a:tcPr/>
                </a:tc>
                <a:tc>
                  <a:txBody>
                    <a:bodyPr/>
                    <a:lstStyle/>
                    <a:p>
                      <a:pPr algn="ctr"/>
                      <a:r>
                        <a:rPr lang="en-ZA" dirty="0" smtClean="0"/>
                        <a:t>Number of backlogs</a:t>
                      </a:r>
                      <a:r>
                        <a:rPr lang="en-ZA" baseline="0" dirty="0" smtClean="0"/>
                        <a:t> identified </a:t>
                      </a:r>
                      <a:endParaRPr lang="en-ZA" dirty="0"/>
                    </a:p>
                  </a:txBody>
                  <a:tcPr/>
                </a:tc>
                <a:extLst>
                  <a:ext uri="{0D108BD9-81ED-4DB2-BD59-A6C34878D82A}">
                    <a16:rowId xmlns:a16="http://schemas.microsoft.com/office/drawing/2014/main" val="372365350"/>
                  </a:ext>
                </a:extLst>
              </a:tr>
              <a:tr h="370840">
                <a:tc>
                  <a:txBody>
                    <a:bodyPr/>
                    <a:lstStyle/>
                    <a:p>
                      <a:r>
                        <a:rPr lang="en-ZA" dirty="0" smtClean="0"/>
                        <a:t>Unabridged birth certificates</a:t>
                      </a:r>
                      <a:r>
                        <a:rPr lang="en-ZA" baseline="0" dirty="0" smtClean="0"/>
                        <a:t> </a:t>
                      </a:r>
                      <a:r>
                        <a:rPr lang="en-ZA" sz="1500" baseline="0" dirty="0" smtClean="0"/>
                        <a:t>(UBC)</a:t>
                      </a:r>
                      <a:endParaRPr lang="en-ZA" sz="1500" dirty="0"/>
                    </a:p>
                  </a:txBody>
                  <a:tcPr/>
                </a:tc>
                <a:tc>
                  <a:txBody>
                    <a:bodyPr/>
                    <a:lstStyle/>
                    <a:p>
                      <a:pPr marL="0" algn="ctr" defTabSz="457200" rtl="0" eaLnBrk="1" latinLnBrk="0" hangingPunct="1"/>
                      <a:r>
                        <a:rPr lang="en-ZA" sz="1800" b="0" kern="1200" dirty="0" smtClean="0">
                          <a:solidFill>
                            <a:schemeClr val="tx1"/>
                          </a:solidFill>
                          <a:latin typeface="+mn-lt"/>
                          <a:ea typeface="+mn-ea"/>
                          <a:cs typeface="+mn-cs"/>
                        </a:rPr>
                        <a:t>219 263</a:t>
                      </a:r>
                      <a:endParaRPr lang="en-ZA" sz="1800" b="0" kern="1200" dirty="0">
                        <a:solidFill>
                          <a:schemeClr val="tx1"/>
                        </a:solidFill>
                        <a:latin typeface="+mn-lt"/>
                        <a:ea typeface="+mn-ea"/>
                        <a:cs typeface="+mn-cs"/>
                      </a:endParaRPr>
                    </a:p>
                  </a:txBody>
                  <a:tcPr/>
                </a:tc>
                <a:extLst>
                  <a:ext uri="{0D108BD9-81ED-4DB2-BD59-A6C34878D82A}">
                    <a16:rowId xmlns:a16="http://schemas.microsoft.com/office/drawing/2014/main" val="386225794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Unabridged Marriage certificates </a:t>
                      </a:r>
                      <a:r>
                        <a:rPr kumimoji="0" lang="en-ZA" sz="1500" b="0" i="0" u="none" strike="noStrike" kern="1200" cap="none" spc="0" normalizeH="0" baseline="0" noProof="0" dirty="0" smtClean="0">
                          <a:ln>
                            <a:noFill/>
                          </a:ln>
                          <a:solidFill>
                            <a:prstClr val="black"/>
                          </a:solidFill>
                          <a:effectLst/>
                          <a:uLnTx/>
                          <a:uFillTx/>
                          <a:latin typeface="Calibri"/>
                          <a:ea typeface="+mn-ea"/>
                          <a:cs typeface="+mn-cs"/>
                        </a:rPr>
                        <a:t>(UMC)</a:t>
                      </a:r>
                      <a:endParaRPr kumimoji="0" lang="en-ZA" sz="15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algn="ctr" defTabSz="457200" rtl="0" eaLnBrk="1" latinLnBrk="0" hangingPunct="1"/>
                      <a:r>
                        <a:rPr lang="en-ZA" sz="1800" b="0" kern="1200" dirty="0" smtClean="0">
                          <a:solidFill>
                            <a:schemeClr val="tx1"/>
                          </a:solidFill>
                          <a:latin typeface="+mn-lt"/>
                          <a:ea typeface="+mn-ea"/>
                          <a:cs typeface="+mn-cs"/>
                        </a:rPr>
                        <a:t>9 392</a:t>
                      </a:r>
                      <a:endParaRPr lang="en-ZA" sz="1800" b="0" kern="1200" dirty="0">
                        <a:solidFill>
                          <a:schemeClr val="tx1"/>
                        </a:solidFill>
                        <a:latin typeface="+mn-lt"/>
                        <a:ea typeface="+mn-ea"/>
                        <a:cs typeface="+mn-cs"/>
                      </a:endParaRPr>
                    </a:p>
                  </a:txBody>
                  <a:tcPr/>
                </a:tc>
                <a:extLst>
                  <a:ext uri="{0D108BD9-81ED-4DB2-BD59-A6C34878D82A}">
                    <a16:rowId xmlns:a16="http://schemas.microsoft.com/office/drawing/2014/main" val="1380332223"/>
                  </a:ext>
                </a:extLst>
              </a:tr>
              <a:tr h="264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Unabridged Death certificates </a:t>
                      </a:r>
                      <a:r>
                        <a:rPr kumimoji="0" lang="en-ZA" sz="1500" b="0" i="0" u="none" strike="noStrike" kern="1200" cap="none" spc="0" normalizeH="0" baseline="0" noProof="0" dirty="0" smtClean="0">
                          <a:ln>
                            <a:noFill/>
                          </a:ln>
                          <a:solidFill>
                            <a:prstClr val="black"/>
                          </a:solidFill>
                          <a:effectLst/>
                          <a:uLnTx/>
                          <a:uFillTx/>
                          <a:latin typeface="Calibri"/>
                          <a:ea typeface="+mn-ea"/>
                          <a:cs typeface="+mn-cs"/>
                        </a:rPr>
                        <a:t>(UDC)</a:t>
                      </a:r>
                      <a:endParaRPr kumimoji="0" lang="en-ZA" sz="15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algn="ctr" defTabSz="457200" rtl="0" eaLnBrk="1" latinLnBrk="0" hangingPunct="1"/>
                      <a:r>
                        <a:rPr lang="en-ZA" sz="1800" b="0" kern="1200" dirty="0" smtClean="0">
                          <a:solidFill>
                            <a:schemeClr val="tx1"/>
                          </a:solidFill>
                          <a:latin typeface="+mn-lt"/>
                          <a:ea typeface="+mn-ea"/>
                          <a:cs typeface="+mn-cs"/>
                        </a:rPr>
                        <a:t>2 240</a:t>
                      </a:r>
                      <a:endParaRPr lang="en-ZA" sz="1800" b="0" kern="1200" dirty="0">
                        <a:solidFill>
                          <a:schemeClr val="tx1"/>
                        </a:solidFill>
                        <a:latin typeface="+mn-lt"/>
                        <a:ea typeface="+mn-ea"/>
                        <a:cs typeface="+mn-cs"/>
                      </a:endParaRPr>
                    </a:p>
                  </a:txBody>
                  <a:tcPr/>
                </a:tc>
                <a:extLst>
                  <a:ext uri="{0D108BD9-81ED-4DB2-BD59-A6C34878D82A}">
                    <a16:rowId xmlns:a16="http://schemas.microsoft.com/office/drawing/2014/main" val="77556229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Amendments minor birth certificates </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algn="ctr" defTabSz="457200" rtl="0" eaLnBrk="1" latinLnBrk="0" hangingPunct="1"/>
                      <a:r>
                        <a:rPr lang="en-ZA" sz="1800" b="0" kern="1200" dirty="0" smtClean="0">
                          <a:solidFill>
                            <a:schemeClr val="tx1"/>
                          </a:solidFill>
                          <a:latin typeface="+mn-lt"/>
                          <a:ea typeface="+mn-ea"/>
                          <a:cs typeface="+mn-cs"/>
                        </a:rPr>
                        <a:t>90 269</a:t>
                      </a:r>
                      <a:endParaRPr lang="en-ZA" sz="1800" b="0" kern="1200" dirty="0">
                        <a:solidFill>
                          <a:schemeClr val="tx1"/>
                        </a:solidFill>
                        <a:latin typeface="+mn-lt"/>
                        <a:ea typeface="+mn-ea"/>
                        <a:cs typeface="+mn-cs"/>
                      </a:endParaRPr>
                    </a:p>
                  </a:txBody>
                  <a:tcPr/>
                </a:tc>
                <a:extLst>
                  <a:ext uri="{0D108BD9-81ED-4DB2-BD59-A6C34878D82A}">
                    <a16:rowId xmlns:a16="http://schemas.microsoft.com/office/drawing/2014/main" val="493821779"/>
                  </a:ext>
                </a:extLst>
              </a:tr>
              <a:tr h="284480">
                <a:tc>
                  <a:txBody>
                    <a:bodyPr/>
                    <a:lstStyle/>
                    <a:p>
                      <a:r>
                        <a:rPr lang="en-ZA" dirty="0" smtClean="0"/>
                        <a:t>Amendments</a:t>
                      </a:r>
                      <a:r>
                        <a:rPr lang="en-ZA" baseline="0" dirty="0" smtClean="0"/>
                        <a:t> Major </a:t>
                      </a:r>
                      <a:endParaRPr lang="en-ZA" dirty="0"/>
                    </a:p>
                  </a:txBody>
                  <a:tcPr/>
                </a:tc>
                <a:tc>
                  <a:txBody>
                    <a:bodyPr/>
                    <a:lstStyle/>
                    <a:p>
                      <a:pPr marL="0" algn="ctr" defTabSz="457200" rtl="0" eaLnBrk="1" latinLnBrk="0" hangingPunct="1"/>
                      <a:r>
                        <a:rPr lang="en-ZA" sz="1800" b="0" kern="1200" dirty="0" smtClean="0">
                          <a:solidFill>
                            <a:schemeClr val="tx1"/>
                          </a:solidFill>
                          <a:latin typeface="+mn-lt"/>
                          <a:ea typeface="+mn-ea"/>
                          <a:cs typeface="+mn-cs"/>
                        </a:rPr>
                        <a:t>11 882</a:t>
                      </a:r>
                      <a:endParaRPr lang="en-ZA" sz="1800" b="0" kern="1200" dirty="0">
                        <a:solidFill>
                          <a:schemeClr val="tx1"/>
                        </a:solidFill>
                        <a:latin typeface="+mn-lt"/>
                        <a:ea typeface="+mn-ea"/>
                        <a:cs typeface="+mn-cs"/>
                      </a:endParaRPr>
                    </a:p>
                  </a:txBody>
                  <a:tcPr/>
                </a:tc>
                <a:extLst>
                  <a:ext uri="{0D108BD9-81ED-4DB2-BD59-A6C34878D82A}">
                    <a16:rowId xmlns:a16="http://schemas.microsoft.com/office/drawing/2014/main" val="195498685"/>
                  </a:ext>
                </a:extLst>
              </a:tr>
              <a:tr h="370840">
                <a:tc>
                  <a:txBody>
                    <a:bodyPr/>
                    <a:lstStyle/>
                    <a:p>
                      <a:r>
                        <a:rPr lang="en-ZA" dirty="0" smtClean="0"/>
                        <a:t>Duplicates </a:t>
                      </a:r>
                      <a:endParaRPr lang="en-ZA" dirty="0"/>
                    </a:p>
                  </a:txBody>
                  <a:tcPr/>
                </a:tc>
                <a:tc>
                  <a:txBody>
                    <a:bodyPr/>
                    <a:lstStyle/>
                    <a:p>
                      <a:pPr marL="0" algn="ctr" defTabSz="457200" rtl="0" eaLnBrk="1" latinLnBrk="0" hangingPunct="1"/>
                      <a:r>
                        <a:rPr lang="en-ZA" sz="1800" b="0" kern="1200" dirty="0" smtClean="0">
                          <a:solidFill>
                            <a:schemeClr val="tx1"/>
                          </a:solidFill>
                          <a:latin typeface="+mn-lt"/>
                          <a:ea typeface="+mn-ea"/>
                          <a:cs typeface="+mn-cs"/>
                        </a:rPr>
                        <a:t>1 093</a:t>
                      </a:r>
                      <a:endParaRPr lang="en-ZA" sz="1800" b="0" kern="1200" dirty="0">
                        <a:solidFill>
                          <a:schemeClr val="tx1"/>
                        </a:solidFill>
                        <a:latin typeface="+mn-lt"/>
                        <a:ea typeface="+mn-ea"/>
                        <a:cs typeface="+mn-cs"/>
                      </a:endParaRPr>
                    </a:p>
                  </a:txBody>
                  <a:tcPr/>
                </a:tc>
                <a:extLst>
                  <a:ext uri="{0D108BD9-81ED-4DB2-BD59-A6C34878D82A}">
                    <a16:rowId xmlns:a16="http://schemas.microsoft.com/office/drawing/2014/main" val="923674130"/>
                  </a:ext>
                </a:extLst>
              </a:tr>
            </a:tbl>
          </a:graphicData>
        </a:graphic>
      </p:graphicFrame>
    </p:spTree>
    <p:extLst>
      <p:ext uri="{BB962C8B-B14F-4D97-AF65-F5344CB8AC3E}">
        <p14:creationId xmlns:p14="http://schemas.microsoft.com/office/powerpoint/2010/main" val="131321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14983</TotalTime>
  <Words>2291</Words>
  <Application>Microsoft Office PowerPoint</Application>
  <PresentationFormat>On-screen Show (4:3)</PresentationFormat>
  <Paragraphs>342</Paragraphs>
  <Slides>21</Slides>
  <Notes>15</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21</vt:i4>
      </vt:variant>
    </vt:vector>
  </HeadingPairs>
  <TitlesOfParts>
    <vt:vector size="38" baseType="lpstr">
      <vt:lpstr>MS PGothic</vt:lpstr>
      <vt:lpstr>MS PGothic</vt:lpstr>
      <vt:lpstr>Arial</vt:lpstr>
      <vt:lpstr>Calibri</vt:lpstr>
      <vt:lpstr>Courier New</vt:lpstr>
      <vt:lpstr>Tahoma</vt:lpstr>
      <vt:lpstr>Wingdings</vt:lpstr>
      <vt:lpstr>1_Office Theme</vt:lpstr>
      <vt:lpstr>Office Theme</vt:lpstr>
      <vt:lpstr>2_Office Theme</vt:lpstr>
      <vt:lpstr>3_Office Theme</vt:lpstr>
      <vt:lpstr>4_Office Theme</vt:lpstr>
      <vt:lpstr>5_Office Theme</vt:lpstr>
      <vt:lpstr>6_Office Theme</vt:lpstr>
      <vt:lpstr>7_Office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 users</dc:creator>
  <cp:lastModifiedBy>Sigama, Luambo</cp:lastModifiedBy>
  <cp:revision>2454</cp:revision>
  <cp:lastPrinted>2023-03-09T07:52:04Z</cp:lastPrinted>
  <dcterms:created xsi:type="dcterms:W3CDTF">2015-02-25T05:08:26Z</dcterms:created>
  <dcterms:modified xsi:type="dcterms:W3CDTF">2023-03-09T12:43:38Z</dcterms:modified>
</cp:coreProperties>
</file>