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9" r:id="rId2"/>
    <p:sldId id="289" r:id="rId3"/>
    <p:sldId id="290" r:id="rId4"/>
    <p:sldId id="291" r:id="rId5"/>
    <p:sldId id="262" r:id="rId6"/>
    <p:sldId id="292" r:id="rId7"/>
    <p:sldId id="263" r:id="rId8"/>
    <p:sldId id="293" r:id="rId9"/>
    <p:sldId id="264" r:id="rId10"/>
    <p:sldId id="294" r:id="rId11"/>
    <p:sldId id="265" r:id="rId12"/>
    <p:sldId id="295" r:id="rId13"/>
    <p:sldId id="266" r:id="rId14"/>
    <p:sldId id="267" r:id="rId15"/>
    <p:sldId id="297" r:id="rId16"/>
    <p:sldId id="268" r:id="rId17"/>
    <p:sldId id="296" r:id="rId18"/>
    <p:sldId id="261" r:id="rId19"/>
    <p:sldId id="260" r:id="rId20"/>
    <p:sldId id="256" r:id="rId21"/>
    <p:sldId id="258" r:id="rId22"/>
    <p:sldId id="274" r:id="rId23"/>
    <p:sldId id="259" r:id="rId24"/>
    <p:sldId id="288"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97766-BA31-4807-99F7-22C7FAF6CCA2}" v="1" dt="2023-03-10T08:29:21.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717" autoAdjust="0"/>
  </p:normalViewPr>
  <p:slideViewPr>
    <p:cSldViewPr snapToGrid="0">
      <p:cViewPr varScale="1">
        <p:scale>
          <a:sx n="83" d="100"/>
          <a:sy n="83" d="100"/>
        </p:scale>
        <p:origin x="54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hidiso Lencoasa" userId="00de70e3-ade4-4a6b-8a49-fd6aad95b3fa" providerId="ADAL" clId="{BE197766-BA31-4807-99F7-22C7FAF6CCA2}"/>
    <pc:docChg chg="undo redo custSel addSld delSld modSld sldOrd">
      <pc:chgData name="Matshidiso Lencoasa" userId="00de70e3-ade4-4a6b-8a49-fd6aad95b3fa" providerId="ADAL" clId="{BE197766-BA31-4807-99F7-22C7FAF6CCA2}" dt="2023-03-10T08:47:53.448" v="1004" actId="20577"/>
      <pc:docMkLst>
        <pc:docMk/>
      </pc:docMkLst>
      <pc:sldChg chg="add ord">
        <pc:chgData name="Matshidiso Lencoasa" userId="00de70e3-ade4-4a6b-8a49-fd6aad95b3fa" providerId="ADAL" clId="{BE197766-BA31-4807-99F7-22C7FAF6CCA2}" dt="2023-03-10T08:29:24.606" v="182"/>
        <pc:sldMkLst>
          <pc:docMk/>
          <pc:sldMk cId="3103088983" sldId="262"/>
        </pc:sldMkLst>
      </pc:sldChg>
      <pc:sldChg chg="modSp add del mod">
        <pc:chgData name="Matshidiso Lencoasa" userId="00de70e3-ade4-4a6b-8a49-fd6aad95b3fa" providerId="ADAL" clId="{BE197766-BA31-4807-99F7-22C7FAF6CCA2}" dt="2023-03-10T08:29:17.945" v="179" actId="2696"/>
        <pc:sldMkLst>
          <pc:docMk/>
          <pc:sldMk cId="3339689666" sldId="262"/>
        </pc:sldMkLst>
        <pc:spChg chg="mod">
          <ac:chgData name="Matshidiso Lencoasa" userId="00de70e3-ade4-4a6b-8a49-fd6aad95b3fa" providerId="ADAL" clId="{BE197766-BA31-4807-99F7-22C7FAF6CCA2}" dt="2023-03-10T08:25:00.142" v="31" actId="20577"/>
          <ac:spMkLst>
            <pc:docMk/>
            <pc:sldMk cId="3339689666" sldId="262"/>
            <ac:spMk id="2" creationId="{C139CD23-FDDE-50F2-6A62-04105661610F}"/>
          </ac:spMkLst>
        </pc:spChg>
        <pc:spChg chg="mod">
          <ac:chgData name="Matshidiso Lencoasa" userId="00de70e3-ade4-4a6b-8a49-fd6aad95b3fa" providerId="ADAL" clId="{BE197766-BA31-4807-99F7-22C7FAF6CCA2}" dt="2023-03-10T08:29:09.366" v="178" actId="20577"/>
          <ac:spMkLst>
            <pc:docMk/>
            <pc:sldMk cId="3339689666" sldId="262"/>
            <ac:spMk id="3" creationId="{CBA741B9-EF11-82A2-E56F-F44DE7460C69}"/>
          </ac:spMkLst>
        </pc:spChg>
      </pc:sldChg>
      <pc:sldChg chg="modSp add mod ord">
        <pc:chgData name="Matshidiso Lencoasa" userId="00de70e3-ade4-4a6b-8a49-fd6aad95b3fa" providerId="ADAL" clId="{BE197766-BA31-4807-99F7-22C7FAF6CCA2}" dt="2023-03-10T08:34:47.352" v="321" actId="27636"/>
        <pc:sldMkLst>
          <pc:docMk/>
          <pc:sldMk cId="2256497453" sldId="263"/>
        </pc:sldMkLst>
        <pc:spChg chg="mod">
          <ac:chgData name="Matshidiso Lencoasa" userId="00de70e3-ade4-4a6b-8a49-fd6aad95b3fa" providerId="ADAL" clId="{BE197766-BA31-4807-99F7-22C7FAF6CCA2}" dt="2023-03-10T08:29:43.952" v="217" actId="20577"/>
          <ac:spMkLst>
            <pc:docMk/>
            <pc:sldMk cId="2256497453" sldId="263"/>
            <ac:spMk id="2" creationId="{C139CD23-FDDE-50F2-6A62-04105661610F}"/>
          </ac:spMkLst>
        </pc:spChg>
        <pc:spChg chg="mod">
          <ac:chgData name="Matshidiso Lencoasa" userId="00de70e3-ade4-4a6b-8a49-fd6aad95b3fa" providerId="ADAL" clId="{BE197766-BA31-4807-99F7-22C7FAF6CCA2}" dt="2023-03-10T08:34:47.352" v="321" actId="27636"/>
          <ac:spMkLst>
            <pc:docMk/>
            <pc:sldMk cId="2256497453" sldId="263"/>
            <ac:spMk id="3" creationId="{CBA741B9-EF11-82A2-E56F-F44DE7460C69}"/>
          </ac:spMkLst>
        </pc:spChg>
      </pc:sldChg>
      <pc:sldChg chg="modSp add mod">
        <pc:chgData name="Matshidiso Lencoasa" userId="00de70e3-ade4-4a6b-8a49-fd6aad95b3fa" providerId="ADAL" clId="{BE197766-BA31-4807-99F7-22C7FAF6CCA2}" dt="2023-03-10T08:36:21.218" v="362" actId="2711"/>
        <pc:sldMkLst>
          <pc:docMk/>
          <pc:sldMk cId="303718672" sldId="264"/>
        </pc:sldMkLst>
        <pc:spChg chg="mod">
          <ac:chgData name="Matshidiso Lencoasa" userId="00de70e3-ade4-4a6b-8a49-fd6aad95b3fa" providerId="ADAL" clId="{BE197766-BA31-4807-99F7-22C7FAF6CCA2}" dt="2023-03-10T08:36:21.218" v="362" actId="2711"/>
          <ac:spMkLst>
            <pc:docMk/>
            <pc:sldMk cId="303718672" sldId="264"/>
            <ac:spMk id="3" creationId="{CBA741B9-EF11-82A2-E56F-F44DE7460C69}"/>
          </ac:spMkLst>
        </pc:spChg>
      </pc:sldChg>
      <pc:sldChg chg="modSp add mod">
        <pc:chgData name="Matshidiso Lencoasa" userId="00de70e3-ade4-4a6b-8a49-fd6aad95b3fa" providerId="ADAL" clId="{BE197766-BA31-4807-99F7-22C7FAF6CCA2}" dt="2023-03-10T08:37:20.239" v="412" actId="27636"/>
        <pc:sldMkLst>
          <pc:docMk/>
          <pc:sldMk cId="3092712961" sldId="265"/>
        </pc:sldMkLst>
        <pc:spChg chg="mod">
          <ac:chgData name="Matshidiso Lencoasa" userId="00de70e3-ade4-4a6b-8a49-fd6aad95b3fa" providerId="ADAL" clId="{BE197766-BA31-4807-99F7-22C7FAF6CCA2}" dt="2023-03-10T08:37:20.239" v="412" actId="27636"/>
          <ac:spMkLst>
            <pc:docMk/>
            <pc:sldMk cId="3092712961" sldId="265"/>
            <ac:spMk id="3" creationId="{CBA741B9-EF11-82A2-E56F-F44DE7460C69}"/>
          </ac:spMkLst>
        </pc:spChg>
      </pc:sldChg>
      <pc:sldChg chg="modSp add mod">
        <pc:chgData name="Matshidiso Lencoasa" userId="00de70e3-ade4-4a6b-8a49-fd6aad95b3fa" providerId="ADAL" clId="{BE197766-BA31-4807-99F7-22C7FAF6CCA2}" dt="2023-03-10T08:41:03.778" v="447" actId="20577"/>
        <pc:sldMkLst>
          <pc:docMk/>
          <pc:sldMk cId="753880275" sldId="266"/>
        </pc:sldMkLst>
        <pc:spChg chg="mod">
          <ac:chgData name="Matshidiso Lencoasa" userId="00de70e3-ade4-4a6b-8a49-fd6aad95b3fa" providerId="ADAL" clId="{BE197766-BA31-4807-99F7-22C7FAF6CCA2}" dt="2023-03-10T08:41:03.778" v="447" actId="20577"/>
          <ac:spMkLst>
            <pc:docMk/>
            <pc:sldMk cId="753880275" sldId="266"/>
            <ac:spMk id="3" creationId="{CBA741B9-EF11-82A2-E56F-F44DE7460C69}"/>
          </ac:spMkLst>
        </pc:spChg>
      </pc:sldChg>
      <pc:sldChg chg="modSp add mod">
        <pc:chgData name="Matshidiso Lencoasa" userId="00de70e3-ade4-4a6b-8a49-fd6aad95b3fa" providerId="ADAL" clId="{BE197766-BA31-4807-99F7-22C7FAF6CCA2}" dt="2023-03-10T08:46:49.392" v="972" actId="2711"/>
        <pc:sldMkLst>
          <pc:docMk/>
          <pc:sldMk cId="4217715737" sldId="267"/>
        </pc:sldMkLst>
        <pc:spChg chg="mod">
          <ac:chgData name="Matshidiso Lencoasa" userId="00de70e3-ade4-4a6b-8a49-fd6aad95b3fa" providerId="ADAL" clId="{BE197766-BA31-4807-99F7-22C7FAF6CCA2}" dt="2023-03-10T08:46:49.392" v="972" actId="2711"/>
          <ac:spMkLst>
            <pc:docMk/>
            <pc:sldMk cId="4217715737" sldId="267"/>
            <ac:spMk id="3" creationId="{CBA741B9-EF11-82A2-E56F-F44DE7460C69}"/>
          </ac:spMkLst>
        </pc:spChg>
      </pc:sldChg>
      <pc:sldChg chg="modSp add mod">
        <pc:chgData name="Matshidiso Lencoasa" userId="00de70e3-ade4-4a6b-8a49-fd6aad95b3fa" providerId="ADAL" clId="{BE197766-BA31-4807-99F7-22C7FAF6CCA2}" dt="2023-03-10T08:47:53.448" v="1004" actId="20577"/>
        <pc:sldMkLst>
          <pc:docMk/>
          <pc:sldMk cId="1514099994" sldId="268"/>
        </pc:sldMkLst>
        <pc:spChg chg="mod">
          <ac:chgData name="Matshidiso Lencoasa" userId="00de70e3-ade4-4a6b-8a49-fd6aad95b3fa" providerId="ADAL" clId="{BE197766-BA31-4807-99F7-22C7FAF6CCA2}" dt="2023-03-10T08:47:53.448" v="1004" actId="20577"/>
          <ac:spMkLst>
            <pc:docMk/>
            <pc:sldMk cId="1514099994" sldId="268"/>
            <ac:spMk id="3" creationId="{CBA741B9-EF11-82A2-E56F-F44DE7460C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6E0D056-207E-4284-BCA7-AB58576AE694}" type="datetimeFigureOut">
              <a:rPr lang="en-ZA" smtClean="0"/>
              <a:t>2023/03/13</a:t>
            </a:fld>
            <a:endParaRPr lang="en-ZA"/>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5ECD16AC-F101-4ADC-91B9-E559DD037DDA}" type="slidenum">
              <a:rPr lang="en-ZA" smtClean="0"/>
              <a:t>‹#›</a:t>
            </a:fld>
            <a:endParaRPr lang="en-ZA"/>
          </a:p>
        </p:txBody>
      </p:sp>
    </p:spTree>
    <p:extLst>
      <p:ext uri="{BB962C8B-B14F-4D97-AF65-F5344CB8AC3E}">
        <p14:creationId xmlns:p14="http://schemas.microsoft.com/office/powerpoint/2010/main" val="4075471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F629-64B1-1B63-C2FB-BA722C58FF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C9514DD8-10B5-947B-2F4B-2BAB36D8E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7B5D8E7F-F20D-501B-EC7B-96B39F150AD0}"/>
              </a:ext>
            </a:extLst>
          </p:cNvPr>
          <p:cNvSpPr>
            <a:spLocks noGrp="1"/>
          </p:cNvSpPr>
          <p:nvPr>
            <p:ph type="dt" sz="half" idx="10"/>
          </p:nvPr>
        </p:nvSpPr>
        <p:spPr/>
        <p:txBody>
          <a:bodyPr/>
          <a:lstStyle/>
          <a:p>
            <a:fld id="{5A68C130-81A4-4F44-804D-A6C90CAEDF3B}" type="datetime1">
              <a:rPr lang="en-ZA" smtClean="0"/>
              <a:t>2023/03/13</a:t>
            </a:fld>
            <a:endParaRPr lang="en-ZA"/>
          </a:p>
        </p:txBody>
      </p:sp>
      <p:sp>
        <p:nvSpPr>
          <p:cNvPr id="5" name="Footer Placeholder 4">
            <a:extLst>
              <a:ext uri="{FF2B5EF4-FFF2-40B4-BE49-F238E27FC236}">
                <a16:creationId xmlns:a16="http://schemas.microsoft.com/office/drawing/2014/main" id="{289F0A3B-9F04-8892-F21B-CDA232F35F1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31CF18F-D2D1-1475-D96D-66650CCF0155}"/>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419594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3C4B-4A31-1918-40A1-8441A182F82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A7CE1DF-76BE-C0C6-1DCE-C09BF5E8FA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98CB975-E6E1-1FB1-9437-92B52D46B510}"/>
              </a:ext>
            </a:extLst>
          </p:cNvPr>
          <p:cNvSpPr>
            <a:spLocks noGrp="1"/>
          </p:cNvSpPr>
          <p:nvPr>
            <p:ph type="dt" sz="half" idx="10"/>
          </p:nvPr>
        </p:nvSpPr>
        <p:spPr/>
        <p:txBody>
          <a:bodyPr/>
          <a:lstStyle/>
          <a:p>
            <a:fld id="{E60C8A16-3BFC-4928-9A8A-8AFF0627AE22}" type="datetime1">
              <a:rPr lang="en-ZA" smtClean="0"/>
              <a:t>2023/03/13</a:t>
            </a:fld>
            <a:endParaRPr lang="en-ZA"/>
          </a:p>
        </p:txBody>
      </p:sp>
      <p:sp>
        <p:nvSpPr>
          <p:cNvPr id="5" name="Footer Placeholder 4">
            <a:extLst>
              <a:ext uri="{FF2B5EF4-FFF2-40B4-BE49-F238E27FC236}">
                <a16:creationId xmlns:a16="http://schemas.microsoft.com/office/drawing/2014/main" id="{1BEFDF71-F95D-5512-F5AC-272159F2826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CB3441C-FB14-7B23-35AA-7AD09F1E0006}"/>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4347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4F938-1A3C-3D96-6978-897A504EBB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EB93EB07-7F7A-1CED-78E8-BAB8DB3903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417E37-1581-2E30-1261-F6B05A39EC96}"/>
              </a:ext>
            </a:extLst>
          </p:cNvPr>
          <p:cNvSpPr>
            <a:spLocks noGrp="1"/>
          </p:cNvSpPr>
          <p:nvPr>
            <p:ph type="dt" sz="half" idx="10"/>
          </p:nvPr>
        </p:nvSpPr>
        <p:spPr/>
        <p:txBody>
          <a:bodyPr/>
          <a:lstStyle/>
          <a:p>
            <a:fld id="{B24542F7-2DE1-42F6-A2F4-166439933E12}" type="datetime1">
              <a:rPr lang="en-ZA" smtClean="0"/>
              <a:t>2023/03/13</a:t>
            </a:fld>
            <a:endParaRPr lang="en-ZA"/>
          </a:p>
        </p:txBody>
      </p:sp>
      <p:sp>
        <p:nvSpPr>
          <p:cNvPr id="5" name="Footer Placeholder 4">
            <a:extLst>
              <a:ext uri="{FF2B5EF4-FFF2-40B4-BE49-F238E27FC236}">
                <a16:creationId xmlns:a16="http://schemas.microsoft.com/office/drawing/2014/main" id="{E85B6561-7A48-D185-9635-E1968C08654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F5B993B-E8A1-BA35-3137-AD043AB63B36}"/>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282953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8154-6FCE-D85A-E138-D2AAD626E23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AEC1FE9-3FF3-890B-C957-3D225FB84A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4CD9D05-BF13-C405-5D20-C4D4225A2FBF}"/>
              </a:ext>
            </a:extLst>
          </p:cNvPr>
          <p:cNvSpPr>
            <a:spLocks noGrp="1"/>
          </p:cNvSpPr>
          <p:nvPr>
            <p:ph type="dt" sz="half" idx="10"/>
          </p:nvPr>
        </p:nvSpPr>
        <p:spPr/>
        <p:txBody>
          <a:bodyPr/>
          <a:lstStyle/>
          <a:p>
            <a:fld id="{292ED39B-2FC7-4DB1-B887-3798AE6245AE}" type="datetime1">
              <a:rPr lang="en-ZA" smtClean="0"/>
              <a:t>2023/03/13</a:t>
            </a:fld>
            <a:endParaRPr lang="en-ZA"/>
          </a:p>
        </p:txBody>
      </p:sp>
      <p:sp>
        <p:nvSpPr>
          <p:cNvPr id="5" name="Footer Placeholder 4">
            <a:extLst>
              <a:ext uri="{FF2B5EF4-FFF2-40B4-BE49-F238E27FC236}">
                <a16:creationId xmlns:a16="http://schemas.microsoft.com/office/drawing/2014/main" id="{7E38220E-A3B4-DC49-02E2-45C9B45E0A3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1BF23DE-FC30-3281-FAAE-D303AB75E411}"/>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193348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57CC7-C922-D37F-204A-ABB08A417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746B00BC-8829-1AF8-6A73-0C251CEE5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80FE95-2765-D111-D98C-0DAFB43B0D18}"/>
              </a:ext>
            </a:extLst>
          </p:cNvPr>
          <p:cNvSpPr>
            <a:spLocks noGrp="1"/>
          </p:cNvSpPr>
          <p:nvPr>
            <p:ph type="dt" sz="half" idx="10"/>
          </p:nvPr>
        </p:nvSpPr>
        <p:spPr/>
        <p:txBody>
          <a:bodyPr/>
          <a:lstStyle/>
          <a:p>
            <a:fld id="{3A903207-17D2-49E7-9B32-A5D0B97E41BB}" type="datetime1">
              <a:rPr lang="en-ZA" smtClean="0"/>
              <a:t>2023/03/13</a:t>
            </a:fld>
            <a:endParaRPr lang="en-ZA"/>
          </a:p>
        </p:txBody>
      </p:sp>
      <p:sp>
        <p:nvSpPr>
          <p:cNvPr id="5" name="Footer Placeholder 4">
            <a:extLst>
              <a:ext uri="{FF2B5EF4-FFF2-40B4-BE49-F238E27FC236}">
                <a16:creationId xmlns:a16="http://schemas.microsoft.com/office/drawing/2014/main" id="{A7C1DA5B-122C-0280-6475-58975B08A16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3570426-00D0-6E1C-C3C0-0DCC0B1C8B61}"/>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389134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9351-BE69-F7B8-6A75-71F5C7B5A7F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3A64B4E-239D-9242-FC69-E07CC82AEA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F0FBE86-9571-4EAF-C728-88B171CD62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D281563-698A-2065-D7E0-61022AFBB672}"/>
              </a:ext>
            </a:extLst>
          </p:cNvPr>
          <p:cNvSpPr>
            <a:spLocks noGrp="1"/>
          </p:cNvSpPr>
          <p:nvPr>
            <p:ph type="dt" sz="half" idx="10"/>
          </p:nvPr>
        </p:nvSpPr>
        <p:spPr/>
        <p:txBody>
          <a:bodyPr/>
          <a:lstStyle/>
          <a:p>
            <a:fld id="{FE82B077-CDC7-49E2-A101-09376799693A}" type="datetime1">
              <a:rPr lang="en-ZA" smtClean="0"/>
              <a:t>2023/03/13</a:t>
            </a:fld>
            <a:endParaRPr lang="en-ZA"/>
          </a:p>
        </p:txBody>
      </p:sp>
      <p:sp>
        <p:nvSpPr>
          <p:cNvPr id="6" name="Footer Placeholder 5">
            <a:extLst>
              <a:ext uri="{FF2B5EF4-FFF2-40B4-BE49-F238E27FC236}">
                <a16:creationId xmlns:a16="http://schemas.microsoft.com/office/drawing/2014/main" id="{28E4B13B-1865-CEBA-18F4-6E83F7BE13F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FFDE2C2-7819-4F65-D695-292BE4521D41}"/>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174905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EC3EA-460C-13A1-12BF-13A1B489AA9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A829DEE-E1F0-813B-552E-D9AE6C42D1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3ED608-6346-292C-1F36-4A860DEB0D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4A518DB-D75B-22B2-C3E8-59FA7E91F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6B9832-77E6-A181-220A-DC8B7B24A6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801B915-A7A5-D8BE-C4D0-0708B44051D0}"/>
              </a:ext>
            </a:extLst>
          </p:cNvPr>
          <p:cNvSpPr>
            <a:spLocks noGrp="1"/>
          </p:cNvSpPr>
          <p:nvPr>
            <p:ph type="dt" sz="half" idx="10"/>
          </p:nvPr>
        </p:nvSpPr>
        <p:spPr/>
        <p:txBody>
          <a:bodyPr/>
          <a:lstStyle/>
          <a:p>
            <a:fld id="{C15D5A0C-19D0-4E10-9BF0-C44883438E7F}" type="datetime1">
              <a:rPr lang="en-ZA" smtClean="0"/>
              <a:t>2023/03/13</a:t>
            </a:fld>
            <a:endParaRPr lang="en-ZA"/>
          </a:p>
        </p:txBody>
      </p:sp>
      <p:sp>
        <p:nvSpPr>
          <p:cNvPr id="8" name="Footer Placeholder 7">
            <a:extLst>
              <a:ext uri="{FF2B5EF4-FFF2-40B4-BE49-F238E27FC236}">
                <a16:creationId xmlns:a16="http://schemas.microsoft.com/office/drawing/2014/main" id="{D8930057-2BD3-8445-9DC2-AFEF6B61A211}"/>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BE525A44-CC0D-DA2B-A27A-20FF5FEEC45A}"/>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59320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E16F-BFD3-95F4-2834-0DE4B70E982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8C7A733C-8BB2-FCD2-F7F4-758D43046CAB}"/>
              </a:ext>
            </a:extLst>
          </p:cNvPr>
          <p:cNvSpPr>
            <a:spLocks noGrp="1"/>
          </p:cNvSpPr>
          <p:nvPr>
            <p:ph type="dt" sz="half" idx="10"/>
          </p:nvPr>
        </p:nvSpPr>
        <p:spPr/>
        <p:txBody>
          <a:bodyPr/>
          <a:lstStyle/>
          <a:p>
            <a:fld id="{B722B435-B70F-4FE4-9E55-388E10D837DA}" type="datetime1">
              <a:rPr lang="en-ZA" smtClean="0"/>
              <a:t>2023/03/13</a:t>
            </a:fld>
            <a:endParaRPr lang="en-ZA"/>
          </a:p>
        </p:txBody>
      </p:sp>
      <p:sp>
        <p:nvSpPr>
          <p:cNvPr id="4" name="Footer Placeholder 3">
            <a:extLst>
              <a:ext uri="{FF2B5EF4-FFF2-40B4-BE49-F238E27FC236}">
                <a16:creationId xmlns:a16="http://schemas.microsoft.com/office/drawing/2014/main" id="{F6E5D7BC-7CC6-1F6C-352F-889362F25841}"/>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AA5CC814-6E05-6EA9-717E-8A989D168344}"/>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463803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E21C6-96A8-C1A8-F43F-810B2CBE6CB7}"/>
              </a:ext>
            </a:extLst>
          </p:cNvPr>
          <p:cNvSpPr>
            <a:spLocks noGrp="1"/>
          </p:cNvSpPr>
          <p:nvPr>
            <p:ph type="dt" sz="half" idx="10"/>
          </p:nvPr>
        </p:nvSpPr>
        <p:spPr/>
        <p:txBody>
          <a:bodyPr/>
          <a:lstStyle/>
          <a:p>
            <a:fld id="{35616BC3-78BD-4BF0-9FAD-64AB8753C26C}" type="datetime1">
              <a:rPr lang="en-ZA" smtClean="0"/>
              <a:t>2023/03/13</a:t>
            </a:fld>
            <a:endParaRPr lang="en-ZA"/>
          </a:p>
        </p:txBody>
      </p:sp>
      <p:sp>
        <p:nvSpPr>
          <p:cNvPr id="3" name="Footer Placeholder 2">
            <a:extLst>
              <a:ext uri="{FF2B5EF4-FFF2-40B4-BE49-F238E27FC236}">
                <a16:creationId xmlns:a16="http://schemas.microsoft.com/office/drawing/2014/main" id="{AC69577E-2D6A-C052-D52C-95D7192E1A53}"/>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A822E5A8-DCD0-C6A7-EC1E-88A53F74428B}"/>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358677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4214-2DC1-E72A-566E-07A59A740E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3A2330E-63A3-7FEE-5148-83CA4470A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7BBF871-7147-BAA7-5A90-A4679041F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B6B480-FACE-F30C-79AE-F13AE01C2AE3}"/>
              </a:ext>
            </a:extLst>
          </p:cNvPr>
          <p:cNvSpPr>
            <a:spLocks noGrp="1"/>
          </p:cNvSpPr>
          <p:nvPr>
            <p:ph type="dt" sz="half" idx="10"/>
          </p:nvPr>
        </p:nvSpPr>
        <p:spPr/>
        <p:txBody>
          <a:bodyPr/>
          <a:lstStyle/>
          <a:p>
            <a:fld id="{05EA623D-1587-4F5C-B9F7-C63F4CE1813C}" type="datetime1">
              <a:rPr lang="en-ZA" smtClean="0"/>
              <a:t>2023/03/13</a:t>
            </a:fld>
            <a:endParaRPr lang="en-ZA"/>
          </a:p>
        </p:txBody>
      </p:sp>
      <p:sp>
        <p:nvSpPr>
          <p:cNvPr id="6" name="Footer Placeholder 5">
            <a:extLst>
              <a:ext uri="{FF2B5EF4-FFF2-40B4-BE49-F238E27FC236}">
                <a16:creationId xmlns:a16="http://schemas.microsoft.com/office/drawing/2014/main" id="{E1349268-A188-A12B-419D-98121B37510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2A344DC-CE20-72C5-BF1B-769F006BED60}"/>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221816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164E-4D91-6270-4553-3902ACA71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09C9F99E-6AC7-7CBE-9A05-122794A1EC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285772A7-05C1-A452-1CF9-4DFF60B1F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FFFCE-E9DB-10BE-3E4F-F65A9AA9A0D8}"/>
              </a:ext>
            </a:extLst>
          </p:cNvPr>
          <p:cNvSpPr>
            <a:spLocks noGrp="1"/>
          </p:cNvSpPr>
          <p:nvPr>
            <p:ph type="dt" sz="half" idx="10"/>
          </p:nvPr>
        </p:nvSpPr>
        <p:spPr/>
        <p:txBody>
          <a:bodyPr/>
          <a:lstStyle/>
          <a:p>
            <a:fld id="{6F4D7D6D-D627-4362-B787-F2FDE0AB3776}" type="datetime1">
              <a:rPr lang="en-ZA" smtClean="0"/>
              <a:t>2023/03/13</a:t>
            </a:fld>
            <a:endParaRPr lang="en-ZA"/>
          </a:p>
        </p:txBody>
      </p:sp>
      <p:sp>
        <p:nvSpPr>
          <p:cNvPr id="6" name="Footer Placeholder 5">
            <a:extLst>
              <a:ext uri="{FF2B5EF4-FFF2-40B4-BE49-F238E27FC236}">
                <a16:creationId xmlns:a16="http://schemas.microsoft.com/office/drawing/2014/main" id="{7B95C717-6F46-F9D1-0D1F-764DE48B3E4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3D4277C-BA20-4165-458F-16AE53172561}"/>
              </a:ext>
            </a:extLst>
          </p:cNvPr>
          <p:cNvSpPr>
            <a:spLocks noGrp="1"/>
          </p:cNvSpPr>
          <p:nvPr>
            <p:ph type="sldNum" sz="quarter" idx="12"/>
          </p:nvPr>
        </p:nvSpPr>
        <p:spPr/>
        <p:txBody>
          <a:bodyPr/>
          <a:lstStyle/>
          <a:p>
            <a:fld id="{429FDAF2-0F9F-4E8C-85CD-B03648B541A4}" type="slidenum">
              <a:rPr lang="en-ZA" smtClean="0"/>
              <a:t>‹#›</a:t>
            </a:fld>
            <a:endParaRPr lang="en-ZA"/>
          </a:p>
        </p:txBody>
      </p:sp>
    </p:spTree>
    <p:extLst>
      <p:ext uri="{BB962C8B-B14F-4D97-AF65-F5344CB8AC3E}">
        <p14:creationId xmlns:p14="http://schemas.microsoft.com/office/powerpoint/2010/main" val="167015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91FA84-02F4-9FFE-997E-D9E5A54625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A246420-D1B5-DB83-B955-3B88A2B51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714041C-54F1-73A4-F201-CB3785034D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48499-5D56-4142-A712-614EC1B918D3}" type="datetime1">
              <a:rPr lang="en-ZA" smtClean="0"/>
              <a:t>2023/03/13</a:t>
            </a:fld>
            <a:endParaRPr lang="en-ZA"/>
          </a:p>
        </p:txBody>
      </p:sp>
      <p:sp>
        <p:nvSpPr>
          <p:cNvPr id="5" name="Footer Placeholder 4">
            <a:extLst>
              <a:ext uri="{FF2B5EF4-FFF2-40B4-BE49-F238E27FC236}">
                <a16:creationId xmlns:a16="http://schemas.microsoft.com/office/drawing/2014/main" id="{D1AB7AE1-BCD4-4558-9B78-FCA6A4161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3DA6361D-21EB-9318-9439-B7A03D1F6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FDAF2-0F9F-4E8C-85CD-B03648B541A4}" type="slidenum">
              <a:rPr lang="en-ZA" smtClean="0"/>
              <a:t>‹#›</a:t>
            </a:fld>
            <a:endParaRPr lang="en-ZA"/>
          </a:p>
        </p:txBody>
      </p:sp>
    </p:spTree>
    <p:extLst>
      <p:ext uri="{BB962C8B-B14F-4D97-AF65-F5344CB8AC3E}">
        <p14:creationId xmlns:p14="http://schemas.microsoft.com/office/powerpoint/2010/main" val="868518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490" y="3535680"/>
            <a:ext cx="10478479" cy="2264229"/>
          </a:xfrm>
        </p:spPr>
        <p:txBody>
          <a:bodyPr>
            <a:normAutofit fontScale="90000"/>
          </a:bodyPr>
          <a:lstStyle/>
          <a:p>
            <a:pPr algn="ctr"/>
            <a:r>
              <a:rPr lang="en-ZA" sz="4000" b="1" dirty="0" smtClean="0"/>
              <a:t>SUBMISSION ON THE</a:t>
            </a:r>
            <a:br>
              <a:rPr lang="en-ZA" sz="4000" b="1" dirty="0" smtClean="0"/>
            </a:br>
            <a:r>
              <a:rPr lang="en-ZA" sz="4000" b="1" dirty="0" smtClean="0"/>
              <a:t>2023 DIVISION OF REVENUE BILL</a:t>
            </a:r>
            <a:br>
              <a:rPr lang="en-ZA" sz="4000" b="1" dirty="0" smtClean="0"/>
            </a:br>
            <a:r>
              <a:rPr lang="en-ZA" sz="4000" b="1" dirty="0"/>
              <a:t/>
            </a:r>
            <a:br>
              <a:rPr lang="en-ZA" sz="4000" b="1" dirty="0"/>
            </a:br>
            <a:r>
              <a:rPr lang="en-ZA" sz="200" b="1" dirty="0" smtClean="0"/>
              <a:t/>
            </a:r>
            <a:br>
              <a:rPr lang="en-ZA" sz="200" b="1" dirty="0" smtClean="0"/>
            </a:br>
            <a:r>
              <a:rPr lang="en-ZA" sz="2200" b="1" dirty="0" smtClean="0"/>
              <a:t>Presented to the Standing Committee on Appropriations</a:t>
            </a:r>
            <a:br>
              <a:rPr lang="en-ZA" sz="2200" b="1" dirty="0" smtClean="0"/>
            </a:br>
            <a:r>
              <a:rPr lang="en-ZA" sz="2200" b="1" dirty="0" smtClean="0"/>
              <a:t/>
            </a:r>
            <a:br>
              <a:rPr lang="en-ZA" sz="2200" b="1" dirty="0" smtClean="0"/>
            </a:br>
            <a:r>
              <a:rPr lang="en-ZA" sz="2200" b="1" dirty="0" smtClean="0"/>
              <a:t>14 </a:t>
            </a:r>
            <a:r>
              <a:rPr lang="en-ZA" sz="2200" b="1" dirty="0" smtClean="0"/>
              <a:t>March 2023</a:t>
            </a:r>
            <a:endParaRPr lang="en-ZA" sz="2200" b="1"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72768" y="635408"/>
            <a:ext cx="4358860" cy="2534194"/>
          </a:xfrm>
        </p:spPr>
      </p:pic>
      <p:sp>
        <p:nvSpPr>
          <p:cNvPr id="7" name="Slide Number Placeholder 6"/>
          <p:cNvSpPr>
            <a:spLocks noGrp="1"/>
          </p:cNvSpPr>
          <p:nvPr>
            <p:ph type="sldNum" sz="quarter" idx="12"/>
          </p:nvPr>
        </p:nvSpPr>
        <p:spPr/>
        <p:txBody>
          <a:bodyPr/>
          <a:lstStyle/>
          <a:p>
            <a:fld id="{429FDAF2-0F9F-4E8C-85CD-B03648B541A4}" type="slidenum">
              <a:rPr lang="en-ZA" smtClean="0"/>
              <a:t>1</a:t>
            </a:fld>
            <a:endParaRPr lang="en-ZA"/>
          </a:p>
        </p:txBody>
      </p:sp>
    </p:spTree>
    <p:extLst>
      <p:ext uri="{BB962C8B-B14F-4D97-AF65-F5344CB8AC3E}">
        <p14:creationId xmlns:p14="http://schemas.microsoft.com/office/powerpoint/2010/main" val="2344863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Autofit/>
          </a:bodyPr>
          <a:lstStyle/>
          <a:p>
            <a:pPr marL="0" indent="0" algn="ctr" rtl="0">
              <a:spcBef>
                <a:spcPts val="0"/>
              </a:spcBef>
              <a:spcAft>
                <a:spcPts val="0"/>
              </a:spcAft>
              <a:buNone/>
            </a:pPr>
            <a:r>
              <a:rPr lang="en-ZA" sz="2400" b="1" i="0" u="none" strike="noStrike" dirty="0">
                <a:solidFill>
                  <a:srgbClr val="000000"/>
                </a:solidFill>
                <a:effectLst/>
              </a:rPr>
              <a:t>Early childhood development (ECD)</a:t>
            </a:r>
            <a:endParaRPr lang="en-ZA" sz="2400" b="0" dirty="0">
              <a:effectLst/>
            </a:endParaRPr>
          </a:p>
          <a:p>
            <a:r>
              <a:rPr lang="en-US" sz="2400" dirty="0">
                <a:solidFill>
                  <a:srgbClr val="000000"/>
                </a:solidFill>
              </a:rPr>
              <a:t>We call on the DBE to ensure that these initiatives include a focus on unregistered ELPs, </a:t>
            </a:r>
            <a:r>
              <a:rPr lang="en-US" sz="2400" dirty="0" err="1">
                <a:solidFill>
                  <a:srgbClr val="000000"/>
                </a:solidFill>
              </a:rPr>
              <a:t>recognising</a:t>
            </a:r>
            <a:r>
              <a:rPr lang="en-US" sz="2400" dirty="0">
                <a:solidFill>
                  <a:srgbClr val="000000"/>
                </a:solidFill>
              </a:rPr>
              <a:t> that the majority of poor children are accessing programmes which are not able to register and benefit from subsidies without support from </a:t>
            </a:r>
            <a:r>
              <a:rPr lang="en-US" sz="2400" dirty="0" smtClean="0">
                <a:solidFill>
                  <a:srgbClr val="000000"/>
                </a:solidFill>
              </a:rPr>
              <a:t>government.</a:t>
            </a:r>
            <a:endParaRPr lang="en-US" sz="2400" dirty="0">
              <a:solidFill>
                <a:srgbClr val="000000"/>
              </a:solidFill>
            </a:endParaRPr>
          </a:p>
          <a:p>
            <a:r>
              <a:rPr lang="en-US" sz="2400" dirty="0">
                <a:solidFill>
                  <a:srgbClr val="000000"/>
                </a:solidFill>
              </a:rPr>
              <a:t>We note that this is a pilot and that it will therefore not reach the majority of children in </a:t>
            </a:r>
            <a:r>
              <a:rPr lang="en-US" sz="2400" dirty="0" err="1">
                <a:solidFill>
                  <a:srgbClr val="000000"/>
                </a:solidFill>
              </a:rPr>
              <a:t>subsidised</a:t>
            </a:r>
            <a:r>
              <a:rPr lang="en-US" sz="2400" dirty="0">
                <a:solidFill>
                  <a:srgbClr val="000000"/>
                </a:solidFill>
              </a:rPr>
              <a:t> ECD programmes over the </a:t>
            </a:r>
            <a:r>
              <a:rPr lang="en-US" sz="2400" dirty="0" smtClean="0">
                <a:solidFill>
                  <a:srgbClr val="000000"/>
                </a:solidFill>
              </a:rPr>
              <a:t>MTEF.</a:t>
            </a:r>
            <a:endParaRPr lang="en-US" sz="2400" dirty="0">
              <a:solidFill>
                <a:srgbClr val="000000"/>
              </a:solidFill>
            </a:endParaRPr>
          </a:p>
          <a:p>
            <a:r>
              <a:rPr lang="en-US" sz="2400" dirty="0">
                <a:solidFill>
                  <a:srgbClr val="000000"/>
                </a:solidFill>
              </a:rPr>
              <a:t>Increasing the per child subsidy to take into account inflation erosion since 2019 therefore remains a core concern for BJC.</a:t>
            </a:r>
          </a:p>
          <a:p>
            <a:endParaRPr lang="en-US" sz="2400" b="0" i="0" u="none" strike="noStrike" dirty="0" smtClean="0">
              <a:solidFill>
                <a:srgbClr val="000000"/>
              </a:solidFill>
              <a:effectLst/>
            </a:endParaRPr>
          </a:p>
          <a:p>
            <a:endParaRPr lang="en-US" sz="2400" dirty="0">
              <a:solidFill>
                <a:srgbClr val="000000"/>
              </a:solidFill>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10</a:t>
            </a:fld>
            <a:endParaRPr lang="en-ZA"/>
          </a:p>
        </p:txBody>
      </p:sp>
    </p:spTree>
    <p:extLst>
      <p:ext uri="{BB962C8B-B14F-4D97-AF65-F5344CB8AC3E}">
        <p14:creationId xmlns:p14="http://schemas.microsoft.com/office/powerpoint/2010/main" val="352475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5"/>
            <a:ext cx="10515600" cy="975995"/>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rmAutofit fontScale="92500" lnSpcReduction="20000"/>
          </a:bodyPr>
          <a:lstStyle/>
          <a:p>
            <a:pPr marL="0" indent="0" algn="ctr" rtl="0">
              <a:spcBef>
                <a:spcPts val="0"/>
              </a:spcBef>
              <a:spcAft>
                <a:spcPts val="0"/>
              </a:spcAft>
              <a:buNone/>
            </a:pPr>
            <a:r>
              <a:rPr lang="en-ZA" sz="2400" b="1" i="0" u="none" strike="noStrike" dirty="0">
                <a:solidFill>
                  <a:srgbClr val="000000"/>
                </a:solidFill>
                <a:effectLst/>
              </a:rPr>
              <a:t>Early childhood development (ECD</a:t>
            </a:r>
            <a:r>
              <a:rPr lang="en-ZA" sz="2400" b="1" i="0" u="none" strike="noStrike" dirty="0" smtClean="0">
                <a:solidFill>
                  <a:srgbClr val="000000"/>
                </a:solidFill>
                <a:effectLst/>
              </a:rPr>
              <a:t>)</a:t>
            </a:r>
          </a:p>
          <a:p>
            <a:pPr marL="0" indent="0" algn="ctr" rtl="0">
              <a:spcBef>
                <a:spcPts val="0"/>
              </a:spcBef>
              <a:spcAft>
                <a:spcPts val="0"/>
              </a:spcAft>
              <a:buNone/>
            </a:pPr>
            <a:endParaRPr lang="en-ZA" sz="2400" b="0" dirty="0">
              <a:effectLst/>
            </a:endParaRPr>
          </a:p>
          <a:p>
            <a:pPr algn="just" rtl="0">
              <a:spcBef>
                <a:spcPts val="0"/>
              </a:spcBef>
              <a:spcAft>
                <a:spcPts val="0"/>
              </a:spcAft>
            </a:pPr>
            <a:r>
              <a:rPr lang="en-US" sz="2600" b="0" i="0" u="none" strike="noStrike" dirty="0">
                <a:solidFill>
                  <a:srgbClr val="000000"/>
                </a:solidFill>
                <a:effectLst/>
              </a:rPr>
              <a:t>Gender-responsive budgeting: The ECD conditional grant is one that has great potential in redressing gender inequality in the </a:t>
            </a:r>
            <a:r>
              <a:rPr lang="en-US" sz="2600" b="0" i="0" u="none" strike="noStrike" dirty="0" smtClean="0">
                <a:solidFill>
                  <a:srgbClr val="000000"/>
                </a:solidFill>
                <a:effectLst/>
              </a:rPr>
              <a:t>country</a:t>
            </a:r>
            <a:r>
              <a:rPr lang="en-US" sz="2600" b="0" i="0" u="none" strike="noStrike" dirty="0" smtClean="0">
                <a:solidFill>
                  <a:srgbClr val="000000"/>
                </a:solidFill>
                <a:effectLst/>
              </a:rPr>
              <a:t>.</a:t>
            </a:r>
          </a:p>
          <a:p>
            <a:pPr marL="0" indent="0" algn="just" rtl="0">
              <a:spcBef>
                <a:spcPts val="0"/>
              </a:spcBef>
              <a:spcAft>
                <a:spcPts val="0"/>
              </a:spcAft>
              <a:buNone/>
            </a:pPr>
            <a:endParaRPr lang="en-US" sz="2600" b="0" i="0" u="none" strike="noStrike" dirty="0">
              <a:solidFill>
                <a:srgbClr val="000000"/>
              </a:solidFill>
              <a:effectLst/>
            </a:endParaRPr>
          </a:p>
          <a:p>
            <a:pPr algn="just" rtl="0">
              <a:spcBef>
                <a:spcPts val="0"/>
              </a:spcBef>
              <a:spcAft>
                <a:spcPts val="0"/>
              </a:spcAft>
            </a:pPr>
            <a:r>
              <a:rPr lang="en-US" sz="2600" b="0" i="0" u="none" strike="noStrike" dirty="0" smtClean="0">
                <a:solidFill>
                  <a:srgbClr val="000000"/>
                </a:solidFill>
                <a:effectLst/>
              </a:rPr>
              <a:t>A report </a:t>
            </a:r>
            <a:r>
              <a:rPr lang="en-US" sz="2600" b="0" i="0" u="none" strike="noStrike" dirty="0">
                <a:solidFill>
                  <a:srgbClr val="000000"/>
                </a:solidFill>
                <a:effectLst/>
              </a:rPr>
              <a:t>by the University of Stellenbosch found that increased enrolment of children under the age of six at ECD </a:t>
            </a:r>
            <a:r>
              <a:rPr lang="en-US" sz="2600" b="0" i="0" u="none" strike="noStrike" dirty="0" err="1">
                <a:solidFill>
                  <a:srgbClr val="000000"/>
                </a:solidFill>
                <a:effectLst/>
              </a:rPr>
              <a:t>centres</a:t>
            </a:r>
            <a:r>
              <a:rPr lang="en-US" sz="2600" b="0" i="0" u="none" strike="noStrike" dirty="0">
                <a:solidFill>
                  <a:srgbClr val="000000"/>
                </a:solidFill>
                <a:effectLst/>
              </a:rPr>
              <a:t> is one of the most effective ways of creating new jobs in the “care economy” in addition to equipping children to reach their full </a:t>
            </a:r>
            <a:r>
              <a:rPr lang="en-US" sz="2600" b="0" i="0" u="none" strike="noStrike" dirty="0" smtClean="0">
                <a:solidFill>
                  <a:srgbClr val="000000"/>
                </a:solidFill>
                <a:effectLst/>
              </a:rPr>
              <a:t>potential</a:t>
            </a:r>
            <a:r>
              <a:rPr lang="en-US" sz="2600" b="0" i="0" u="none" strike="noStrike" dirty="0" smtClean="0">
                <a:solidFill>
                  <a:srgbClr val="000000"/>
                </a:solidFill>
                <a:effectLst/>
              </a:rPr>
              <a:t>.</a:t>
            </a:r>
          </a:p>
          <a:p>
            <a:pPr marL="0" indent="0" algn="just" rtl="0">
              <a:spcBef>
                <a:spcPts val="0"/>
              </a:spcBef>
              <a:spcAft>
                <a:spcPts val="0"/>
              </a:spcAft>
              <a:buNone/>
            </a:pPr>
            <a:endParaRPr lang="en-US" sz="2600" b="0" i="0" u="none" strike="noStrike" dirty="0">
              <a:solidFill>
                <a:srgbClr val="000000"/>
              </a:solidFill>
              <a:effectLst/>
            </a:endParaRPr>
          </a:p>
          <a:p>
            <a:pPr algn="just" rtl="0">
              <a:spcBef>
                <a:spcPts val="0"/>
              </a:spcBef>
              <a:spcAft>
                <a:spcPts val="0"/>
              </a:spcAft>
            </a:pPr>
            <a:r>
              <a:rPr lang="en-US" sz="2600" b="0" i="0" u="none" strike="noStrike" dirty="0">
                <a:solidFill>
                  <a:srgbClr val="000000"/>
                </a:solidFill>
                <a:effectLst/>
              </a:rPr>
              <a:t>95% of people employed in the sector are </a:t>
            </a:r>
            <a:r>
              <a:rPr lang="en-US" sz="2600" b="0" i="0" u="none" strike="noStrike" dirty="0" smtClean="0">
                <a:solidFill>
                  <a:srgbClr val="000000"/>
                </a:solidFill>
                <a:effectLst/>
              </a:rPr>
              <a:t>women</a:t>
            </a:r>
            <a:r>
              <a:rPr lang="en-US" sz="2600" b="0" i="0" u="none" strike="noStrike" dirty="0" smtClean="0">
                <a:solidFill>
                  <a:srgbClr val="000000"/>
                </a:solidFill>
                <a:effectLst/>
              </a:rPr>
              <a:t>.</a:t>
            </a:r>
          </a:p>
          <a:p>
            <a:pPr marL="0" indent="0" algn="just" rtl="0">
              <a:spcBef>
                <a:spcPts val="0"/>
              </a:spcBef>
              <a:spcAft>
                <a:spcPts val="0"/>
              </a:spcAft>
              <a:buNone/>
            </a:pPr>
            <a:endParaRPr lang="en-US" sz="2600" b="0" i="0" u="none" strike="noStrike" dirty="0">
              <a:solidFill>
                <a:srgbClr val="000000"/>
              </a:solidFill>
              <a:effectLst/>
            </a:endParaRPr>
          </a:p>
          <a:p>
            <a:pPr algn="just" rtl="0">
              <a:spcBef>
                <a:spcPts val="0"/>
              </a:spcBef>
              <a:spcAft>
                <a:spcPts val="0"/>
              </a:spcAft>
            </a:pPr>
            <a:r>
              <a:rPr lang="en-US" sz="2600" b="0" i="0" u="none" strike="noStrike" dirty="0">
                <a:solidFill>
                  <a:srgbClr val="000000"/>
                </a:solidFill>
                <a:effectLst/>
              </a:rPr>
              <a:t>Quality ECD investment can therefore contribute substantially to advancing gender equity in the </a:t>
            </a:r>
            <a:r>
              <a:rPr lang="en-US" sz="2600" b="0" i="0" u="none" strike="noStrike" dirty="0" smtClean="0">
                <a:solidFill>
                  <a:srgbClr val="000000"/>
                </a:solidFill>
                <a:effectLst/>
              </a:rPr>
              <a:t>country</a:t>
            </a:r>
            <a:r>
              <a:rPr lang="en-US" sz="2600" b="0" i="0" u="none" strike="noStrike" dirty="0" smtClean="0">
                <a:solidFill>
                  <a:srgbClr val="000000"/>
                </a:solidFill>
                <a:effectLst/>
              </a:rPr>
              <a:t>.</a:t>
            </a:r>
          </a:p>
          <a:p>
            <a:pPr marL="0" indent="0" algn="just" rtl="0">
              <a:spcBef>
                <a:spcPts val="0"/>
              </a:spcBef>
              <a:spcAft>
                <a:spcPts val="0"/>
              </a:spcAft>
              <a:buNone/>
            </a:pPr>
            <a:endParaRPr lang="en-US" sz="2600" b="0" i="0" u="none" strike="noStrike" dirty="0">
              <a:solidFill>
                <a:srgbClr val="000000"/>
              </a:solidFill>
              <a:effectLst/>
            </a:endParaRPr>
          </a:p>
          <a:p>
            <a:pPr algn="just" rtl="0">
              <a:spcBef>
                <a:spcPts val="0"/>
              </a:spcBef>
              <a:spcAft>
                <a:spcPts val="0"/>
              </a:spcAft>
            </a:pPr>
            <a:r>
              <a:rPr lang="en-US" sz="2600" b="0" i="0" u="none" strike="noStrike" dirty="0">
                <a:solidFill>
                  <a:srgbClr val="000000"/>
                </a:solidFill>
                <a:effectLst/>
              </a:rPr>
              <a:t>Increasing the per child subsidy would enable </a:t>
            </a:r>
            <a:r>
              <a:rPr lang="en-US" sz="2600" b="0" i="0" u="none" strike="noStrike" dirty="0" err="1">
                <a:solidFill>
                  <a:srgbClr val="000000"/>
                </a:solidFill>
                <a:effectLst/>
              </a:rPr>
              <a:t>programmes</a:t>
            </a:r>
            <a:r>
              <a:rPr lang="en-US" sz="2600" b="0" i="0" u="none" strike="noStrike" dirty="0">
                <a:solidFill>
                  <a:srgbClr val="000000"/>
                </a:solidFill>
                <a:effectLst/>
              </a:rPr>
              <a:t> to employ more women and improve the wages and precarious conditions of employment for women in the sector.</a:t>
            </a:r>
            <a:endParaRPr lang="en-US" sz="2600" b="0" dirty="0">
              <a:effectLst/>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11</a:t>
            </a:fld>
            <a:endParaRPr lang="en-ZA"/>
          </a:p>
        </p:txBody>
      </p:sp>
    </p:spTree>
    <p:extLst>
      <p:ext uri="{BB962C8B-B14F-4D97-AF65-F5344CB8AC3E}">
        <p14:creationId xmlns:p14="http://schemas.microsoft.com/office/powerpoint/2010/main" val="309271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Autofit/>
          </a:bodyPr>
          <a:lstStyle/>
          <a:p>
            <a:pPr marL="0" indent="0" algn="ctr" rtl="0">
              <a:spcBef>
                <a:spcPts val="0"/>
              </a:spcBef>
              <a:spcAft>
                <a:spcPts val="0"/>
              </a:spcAft>
              <a:buNone/>
            </a:pPr>
            <a:r>
              <a:rPr lang="en-US" sz="2400" b="1" i="0" u="none" strike="noStrike" dirty="0">
                <a:solidFill>
                  <a:srgbClr val="000000"/>
                </a:solidFill>
                <a:effectLst/>
              </a:rPr>
              <a:t>Education Infrastructure Grant (EIG)</a:t>
            </a:r>
            <a:r>
              <a:rPr lang="en-US" sz="2400" b="0" dirty="0">
                <a:effectLst/>
              </a:rPr>
              <a:t/>
            </a:r>
            <a:br>
              <a:rPr lang="en-US" sz="2400" b="0" dirty="0">
                <a:effectLst/>
              </a:rPr>
            </a:br>
            <a:endParaRPr lang="en-US" sz="2400" b="0" dirty="0">
              <a:effectLst/>
            </a:endParaRPr>
          </a:p>
          <a:p>
            <a:pPr lvl="0">
              <a:spcBef>
                <a:spcPts val="0"/>
              </a:spcBef>
            </a:pPr>
            <a:r>
              <a:rPr lang="en-US" sz="2400" dirty="0">
                <a:solidFill>
                  <a:srgbClr val="000000"/>
                </a:solidFill>
              </a:rPr>
              <a:t>This is welcomed in a context of a state of disaster (called in response to the increasing frequency of extreme weather events including the excessive flooding in seven of nine South African countries</a:t>
            </a:r>
            <a:r>
              <a:rPr lang="en-US" sz="2400" dirty="0" smtClean="0">
                <a:solidFill>
                  <a:srgbClr val="000000"/>
                </a:solidFill>
              </a:rPr>
              <a:t>).</a:t>
            </a:r>
          </a:p>
          <a:p>
            <a:pPr marL="0" lvl="0" indent="0">
              <a:spcBef>
                <a:spcPts val="0"/>
              </a:spcBef>
              <a:buNone/>
            </a:pPr>
            <a:endParaRPr lang="en-US" sz="2400" dirty="0">
              <a:solidFill>
                <a:srgbClr val="000000"/>
              </a:solidFill>
            </a:endParaRPr>
          </a:p>
          <a:p>
            <a:pPr lvl="0">
              <a:spcBef>
                <a:spcPts val="0"/>
              </a:spcBef>
            </a:pPr>
            <a:r>
              <a:rPr lang="en-US" sz="2400" dirty="0">
                <a:solidFill>
                  <a:srgbClr val="000000"/>
                </a:solidFill>
              </a:rPr>
              <a:t>It is imperative that South Africa’s education system is well-resourced to ensure that it can address schools that are still affected by the legacy of apartheid, as well as to be climate resilient.</a:t>
            </a:r>
            <a:r>
              <a:rPr lang="en-US" sz="2400" dirty="0">
                <a:solidFill>
                  <a:prstClr val="black"/>
                </a:solidFill>
              </a:rPr>
              <a:t/>
            </a:r>
            <a:br>
              <a:rPr lang="en-US" sz="2400" dirty="0">
                <a:solidFill>
                  <a:prstClr val="black"/>
                </a:solidFill>
              </a:rPr>
            </a:br>
            <a:endParaRPr lang="en-US" sz="2400" dirty="0">
              <a:solidFill>
                <a:prstClr val="black"/>
              </a:solidFill>
            </a:endParaRPr>
          </a:p>
          <a:p>
            <a:pPr>
              <a:spcBef>
                <a:spcPts val="0"/>
              </a:spcBef>
            </a:pPr>
            <a:endParaRPr lang="en-US" sz="2400" b="0" i="0" u="none" strike="noStrike" dirty="0" smtClean="0">
              <a:solidFill>
                <a:srgbClr val="000000"/>
              </a:solidFill>
              <a:effectLst/>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12</a:t>
            </a:fld>
            <a:endParaRPr lang="en-ZA"/>
          </a:p>
        </p:txBody>
      </p:sp>
    </p:spTree>
    <p:extLst>
      <p:ext uri="{BB962C8B-B14F-4D97-AF65-F5344CB8AC3E}">
        <p14:creationId xmlns:p14="http://schemas.microsoft.com/office/powerpoint/2010/main" val="416517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Autofit/>
          </a:bodyPr>
          <a:lstStyle/>
          <a:p>
            <a:pPr marL="0" indent="0" algn="ctr" rtl="0">
              <a:spcBef>
                <a:spcPts val="0"/>
              </a:spcBef>
              <a:spcAft>
                <a:spcPts val="0"/>
              </a:spcAft>
              <a:buNone/>
            </a:pPr>
            <a:r>
              <a:rPr lang="en-US" sz="2400" b="1" i="0" u="none" strike="noStrike" dirty="0">
                <a:solidFill>
                  <a:srgbClr val="000000"/>
                </a:solidFill>
                <a:effectLst/>
              </a:rPr>
              <a:t>Education Infrastructure Grant (EIG)</a:t>
            </a:r>
            <a:r>
              <a:rPr lang="en-US" sz="2400" b="0" dirty="0">
                <a:effectLst/>
              </a:rPr>
              <a:t/>
            </a:r>
            <a:br>
              <a:rPr lang="en-US" sz="2400" b="0" dirty="0">
                <a:effectLst/>
              </a:rPr>
            </a:br>
            <a:endParaRPr lang="en-US" sz="2400" b="0" dirty="0">
              <a:effectLst/>
            </a:endParaRPr>
          </a:p>
          <a:p>
            <a:pPr>
              <a:spcBef>
                <a:spcPts val="0"/>
              </a:spcBef>
            </a:pPr>
            <a:r>
              <a:rPr lang="en-US" sz="2400" b="0" i="0" u="none" strike="noStrike" dirty="0">
                <a:solidFill>
                  <a:srgbClr val="000000"/>
                </a:solidFill>
                <a:effectLst/>
              </a:rPr>
              <a:t>One of the elements of access to basic education as provided for in section 29(1)(a) of the Constitution include making education </a:t>
            </a:r>
            <a:r>
              <a:rPr lang="en-US" sz="2400" b="0" i="0" u="none" strike="noStrike" dirty="0" smtClean="0">
                <a:solidFill>
                  <a:srgbClr val="000000"/>
                </a:solidFill>
                <a:effectLst/>
              </a:rPr>
              <a:t>available</a:t>
            </a:r>
            <a:r>
              <a:rPr lang="en-US" sz="2400" b="0" i="0" u="none" strike="noStrike" dirty="0" smtClean="0">
                <a:solidFill>
                  <a:srgbClr val="000000"/>
                </a:solidFill>
                <a:effectLst/>
              </a:rPr>
              <a:t>.</a:t>
            </a:r>
          </a:p>
          <a:p>
            <a:pPr marL="0" indent="0">
              <a:spcBef>
                <a:spcPts val="0"/>
              </a:spcBef>
              <a:buNone/>
            </a:pPr>
            <a:endParaRPr lang="en-US" sz="2400" b="0" i="0" u="none" strike="noStrike" dirty="0">
              <a:solidFill>
                <a:srgbClr val="000000"/>
              </a:solidFill>
              <a:effectLst/>
            </a:endParaRPr>
          </a:p>
          <a:p>
            <a:pPr>
              <a:spcBef>
                <a:spcPts val="0"/>
              </a:spcBef>
            </a:pPr>
            <a:r>
              <a:rPr lang="en-US" sz="2400" b="0" i="0" u="none" strike="noStrike" dirty="0">
                <a:solidFill>
                  <a:srgbClr val="000000"/>
                </a:solidFill>
                <a:effectLst/>
              </a:rPr>
              <a:t>Making education available means that schools should be equipped with adequate </a:t>
            </a:r>
            <a:r>
              <a:rPr lang="en-US" sz="2400" b="0" i="0" u="none" strike="noStrike" dirty="0" smtClean="0">
                <a:solidFill>
                  <a:srgbClr val="000000"/>
                </a:solidFill>
                <a:effectLst/>
              </a:rPr>
              <a:t>infrastructure.</a:t>
            </a:r>
          </a:p>
          <a:p>
            <a:pPr marL="0" indent="0">
              <a:spcBef>
                <a:spcPts val="0"/>
              </a:spcBef>
              <a:buNone/>
            </a:pPr>
            <a:endParaRPr lang="en-US" sz="2400" b="0" i="0" u="none" strike="noStrike" dirty="0">
              <a:solidFill>
                <a:srgbClr val="000000"/>
              </a:solidFill>
              <a:effectLst/>
            </a:endParaRPr>
          </a:p>
          <a:p>
            <a:pPr>
              <a:spcBef>
                <a:spcPts val="0"/>
              </a:spcBef>
            </a:pPr>
            <a:r>
              <a:rPr lang="en-US" sz="2400" b="0" i="0" u="none" strike="noStrike" dirty="0">
                <a:solidFill>
                  <a:srgbClr val="000000"/>
                </a:solidFill>
                <a:effectLst/>
              </a:rPr>
              <a:t>This year, the Education Infrastructure Grant (EIG), which contributes funding for the construction, maintenance, upgrading and rehabilitation of new and existing infrastructure in the provinces, increased by 11% in 2023/24 to R13.8 </a:t>
            </a:r>
            <a:r>
              <a:rPr lang="en-US" sz="2400" b="0" i="0" u="none" strike="noStrike" dirty="0" smtClean="0">
                <a:solidFill>
                  <a:srgbClr val="000000"/>
                </a:solidFill>
                <a:effectLst/>
              </a:rPr>
              <a:t>billion</a:t>
            </a:r>
            <a:r>
              <a:rPr lang="en-US" sz="2400" b="0" i="0" u="none" strike="noStrike" dirty="0" smtClean="0">
                <a:solidFill>
                  <a:srgbClr val="000000"/>
                </a:solidFill>
                <a:effectLst/>
              </a:rPr>
              <a:t>.</a:t>
            </a:r>
          </a:p>
        </p:txBody>
      </p:sp>
      <p:sp>
        <p:nvSpPr>
          <p:cNvPr id="4" name="Slide Number Placeholder 3"/>
          <p:cNvSpPr>
            <a:spLocks noGrp="1"/>
          </p:cNvSpPr>
          <p:nvPr>
            <p:ph type="sldNum" sz="quarter" idx="12"/>
          </p:nvPr>
        </p:nvSpPr>
        <p:spPr/>
        <p:txBody>
          <a:bodyPr/>
          <a:lstStyle/>
          <a:p>
            <a:fld id="{429FDAF2-0F9F-4E8C-85CD-B03648B541A4}" type="slidenum">
              <a:rPr lang="en-ZA" smtClean="0"/>
              <a:t>13</a:t>
            </a:fld>
            <a:endParaRPr lang="en-ZA"/>
          </a:p>
        </p:txBody>
      </p:sp>
    </p:spTree>
    <p:extLst>
      <p:ext uri="{BB962C8B-B14F-4D97-AF65-F5344CB8AC3E}">
        <p14:creationId xmlns:p14="http://schemas.microsoft.com/office/powerpoint/2010/main" val="75388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5"/>
            <a:ext cx="10515600" cy="1002121"/>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53861"/>
            <a:ext cx="10706100" cy="4946650"/>
          </a:xfrm>
        </p:spPr>
        <p:txBody>
          <a:bodyPr>
            <a:noAutofit/>
          </a:bodyPr>
          <a:lstStyle/>
          <a:p>
            <a:pPr marL="0" indent="0" algn="ctr" rtl="0">
              <a:spcBef>
                <a:spcPts val="0"/>
              </a:spcBef>
              <a:spcAft>
                <a:spcPts val="0"/>
              </a:spcAft>
              <a:buNone/>
            </a:pPr>
            <a:r>
              <a:rPr lang="en-US" sz="2400" b="1" i="0" u="none" strike="noStrike" dirty="0">
                <a:solidFill>
                  <a:srgbClr val="000000"/>
                </a:solidFill>
                <a:effectLst/>
              </a:rPr>
              <a:t>Education Infrastructure Grant (EIG)</a:t>
            </a:r>
            <a:r>
              <a:rPr lang="en-US" sz="2400" b="0" dirty="0">
                <a:effectLst/>
              </a:rPr>
              <a:t/>
            </a:r>
            <a:br>
              <a:rPr lang="en-US" sz="2400" b="0" dirty="0">
                <a:effectLst/>
              </a:rPr>
            </a:br>
            <a:endParaRPr lang="en-US" sz="2400" b="0" dirty="0">
              <a:effectLst/>
            </a:endParaRPr>
          </a:p>
          <a:p>
            <a:pPr>
              <a:spcBef>
                <a:spcPts val="0"/>
              </a:spcBef>
            </a:pPr>
            <a:r>
              <a:rPr lang="en-US" sz="2400" b="0" i="0" u="none" strike="noStrike" dirty="0">
                <a:solidFill>
                  <a:srgbClr val="000000"/>
                </a:solidFill>
                <a:effectLst/>
              </a:rPr>
              <a:t>Our concern is that while funding is allocated to eradicating unsafe school infrastructure, the pace at which we are eradicating unsafe </a:t>
            </a:r>
            <a:r>
              <a:rPr lang="en-US" sz="2400" dirty="0">
                <a:solidFill>
                  <a:srgbClr val="000000"/>
                </a:solidFill>
              </a:rPr>
              <a:t>school infrastructure is too slow, putting the lives of learners in the provinces at </a:t>
            </a:r>
            <a:r>
              <a:rPr lang="en-US" sz="2400" dirty="0" smtClean="0">
                <a:solidFill>
                  <a:srgbClr val="000000"/>
                </a:solidFill>
              </a:rPr>
              <a:t>risk</a:t>
            </a:r>
          </a:p>
          <a:p>
            <a:pPr marL="0" indent="0">
              <a:spcBef>
                <a:spcPts val="0"/>
              </a:spcBef>
              <a:buNone/>
            </a:pPr>
            <a:endParaRPr lang="en-US" sz="2400" dirty="0">
              <a:solidFill>
                <a:srgbClr val="000000"/>
              </a:solidFill>
            </a:endParaRPr>
          </a:p>
          <a:p>
            <a:pPr>
              <a:spcBef>
                <a:spcPts val="0"/>
              </a:spcBef>
            </a:pPr>
            <a:r>
              <a:rPr lang="en-ZA" sz="2400" dirty="0">
                <a:effectLst/>
                <a:ea typeface="Calibri" panose="020F0502020204030204" pitchFamily="34" charset="0"/>
              </a:rPr>
              <a:t>Unfortunately, another young life cut short </a:t>
            </a:r>
            <a:r>
              <a:rPr lang="en-ZA" sz="2400" dirty="0">
                <a:ea typeface="Calibri" panose="020F0502020204030204" pitchFamily="34" charset="0"/>
              </a:rPr>
              <a:t>on 9 March 2023: </a:t>
            </a:r>
            <a:r>
              <a:rPr lang="en-ZA" sz="2400" dirty="0">
                <a:effectLst/>
                <a:ea typeface="Calibri" panose="020F0502020204030204" pitchFamily="34" charset="0"/>
              </a:rPr>
              <a:t>the lifeless body of a 4-year-old was discovered in a pit latrine toilet in a public school in the Eastern </a:t>
            </a:r>
            <a:r>
              <a:rPr lang="en-ZA" sz="2400" dirty="0" smtClean="0">
                <a:effectLst/>
                <a:ea typeface="Calibri" panose="020F0502020204030204" pitchFamily="34" charset="0"/>
              </a:rPr>
              <a:t>Cape.</a:t>
            </a:r>
          </a:p>
          <a:p>
            <a:pPr marL="0" indent="0">
              <a:spcBef>
                <a:spcPts val="0"/>
              </a:spcBef>
              <a:buNone/>
            </a:pPr>
            <a:endParaRPr lang="en-US" sz="2400" dirty="0" smtClean="0">
              <a:ea typeface="Calibri" panose="020F0502020204030204" pitchFamily="34" charset="0"/>
            </a:endParaRPr>
          </a:p>
          <a:p>
            <a:pPr>
              <a:spcBef>
                <a:spcPts val="0"/>
              </a:spcBef>
            </a:pPr>
            <a:r>
              <a:rPr lang="en-ZA" sz="2400" dirty="0" smtClean="0">
                <a:effectLst/>
                <a:ea typeface="Calibri" panose="020F0502020204030204" pitchFamily="34" charset="0"/>
              </a:rPr>
              <a:t>On 28 February 2023, it was reported that the Eastern Cape province forfeited R100 million of the Education Infrastructure Grant meant for public school infrastructure.</a:t>
            </a:r>
          </a:p>
          <a:p>
            <a:pPr marL="0" indent="0">
              <a:spcBef>
                <a:spcPts val="0"/>
              </a:spcBef>
              <a:buNone/>
            </a:pPr>
            <a:endParaRPr lang="en-ZA" sz="2400" dirty="0" smtClean="0">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14</a:t>
            </a:fld>
            <a:endParaRPr lang="en-ZA"/>
          </a:p>
        </p:txBody>
      </p:sp>
    </p:spTree>
    <p:extLst>
      <p:ext uri="{BB962C8B-B14F-4D97-AF65-F5344CB8AC3E}">
        <p14:creationId xmlns:p14="http://schemas.microsoft.com/office/powerpoint/2010/main" val="4217715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5"/>
            <a:ext cx="10515600" cy="1002121"/>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53861"/>
            <a:ext cx="10706100" cy="4946650"/>
          </a:xfrm>
        </p:spPr>
        <p:txBody>
          <a:bodyPr>
            <a:noAutofit/>
          </a:bodyPr>
          <a:lstStyle/>
          <a:p>
            <a:pPr marL="0" indent="0" algn="ctr" rtl="0">
              <a:spcBef>
                <a:spcPts val="0"/>
              </a:spcBef>
              <a:spcAft>
                <a:spcPts val="0"/>
              </a:spcAft>
              <a:buNone/>
            </a:pPr>
            <a:r>
              <a:rPr lang="en-US" sz="2400" b="1" i="0" u="none" strike="noStrike" dirty="0">
                <a:solidFill>
                  <a:srgbClr val="000000"/>
                </a:solidFill>
                <a:effectLst/>
              </a:rPr>
              <a:t>Education Infrastructure Grant (EIG)</a:t>
            </a:r>
            <a:r>
              <a:rPr lang="en-US" sz="2400" b="0" dirty="0">
                <a:effectLst/>
              </a:rPr>
              <a:t/>
            </a:r>
            <a:br>
              <a:rPr lang="en-US" sz="2400" b="0" dirty="0">
                <a:effectLst/>
              </a:rPr>
            </a:br>
            <a:endParaRPr lang="en-US" sz="2400" b="0" dirty="0">
              <a:effectLst/>
            </a:endParaRPr>
          </a:p>
          <a:p>
            <a:pPr marL="342900" lvl="0" indent="-342900">
              <a:tabLst>
                <a:tab pos="457200" algn="l"/>
              </a:tabLst>
            </a:pPr>
            <a:r>
              <a:rPr lang="en-ZA" sz="2400" dirty="0">
                <a:solidFill>
                  <a:srgbClr val="000000"/>
                </a:solidFill>
                <a:ea typeface="Calibri" panose="020F0502020204030204" pitchFamily="34" charset="0"/>
              </a:rPr>
              <a:t>On 28 February 2023, it was reported that the Eastern Cape province forfeited R100 million of the Education Infrastructure Grant meant for public school infrastructure.</a:t>
            </a:r>
            <a:endParaRPr lang="en-ZA" sz="2400" dirty="0">
              <a:ea typeface="Times New Roman" panose="02020603050405020304" pitchFamily="18" charset="0"/>
              <a:cs typeface="Times New Roman" panose="02020603050405020304" pitchFamily="18" charset="0"/>
            </a:endParaRPr>
          </a:p>
          <a:p>
            <a:pPr marL="342900" lvl="0" indent="-342900">
              <a:tabLst>
                <a:tab pos="457200" algn="l"/>
              </a:tabLst>
            </a:pPr>
            <a:r>
              <a:rPr lang="en-ZA" sz="2400" dirty="0">
                <a:solidFill>
                  <a:srgbClr val="000000"/>
                </a:solidFill>
                <a:ea typeface="Calibri" panose="020F0502020204030204" pitchFamily="34" charset="0"/>
              </a:rPr>
              <a:t>The money was simply not spent by the end of the last financial year while the state of school infrastructure in the Eastern Cape is devastating.</a:t>
            </a:r>
            <a:endParaRPr lang="en-ZA" sz="2400" dirty="0">
              <a:ea typeface="Times New Roman" panose="02020603050405020304" pitchFamily="18" charset="0"/>
              <a:cs typeface="Times New Roman" panose="02020603050405020304" pitchFamily="18" charset="0"/>
            </a:endParaRPr>
          </a:p>
          <a:p>
            <a:pPr marL="342900" lvl="0" indent="-342900">
              <a:tabLst>
                <a:tab pos="457200" algn="l"/>
              </a:tabLst>
            </a:pPr>
            <a:r>
              <a:rPr lang="en-ZA" sz="2400" dirty="0">
                <a:solidFill>
                  <a:srgbClr val="000000"/>
                </a:solidFill>
                <a:ea typeface="Calibri" panose="020F0502020204030204" pitchFamily="34" charset="0"/>
              </a:rPr>
              <a:t>With over 5000 schools in the Eastern Cape, over 1000 of those schools still use pit latrine toilets, a death trap which continues to swallow the lives of children</a:t>
            </a:r>
            <a:endParaRPr lang="en-ZA" sz="2400" dirty="0">
              <a:ea typeface="Times New Roman" panose="02020603050405020304" pitchFamily="18" charset="0"/>
              <a:cs typeface="Times New Roman" panose="02020603050405020304" pitchFamily="18" charset="0"/>
            </a:endParaRPr>
          </a:p>
          <a:p>
            <a:pPr marL="342900" lvl="0" indent="-342900">
              <a:tabLst>
                <a:tab pos="457200" algn="l"/>
              </a:tabLst>
            </a:pPr>
            <a:r>
              <a:rPr lang="en-ZA" sz="2400" dirty="0">
                <a:solidFill>
                  <a:srgbClr val="000000"/>
                </a:solidFill>
                <a:ea typeface="Calibri" panose="020F0502020204030204" pitchFamily="34" charset="0"/>
              </a:rPr>
              <a:t>The issue of dilapidated and dangerous school infrastructure and inadequate sanitation is not unique to the Eastern Cape.</a:t>
            </a:r>
            <a:endParaRPr lang="en-ZA" sz="2400" dirty="0">
              <a:ea typeface="Times New Roman" panose="02020603050405020304" pitchFamily="18" charset="0"/>
              <a:cs typeface="Times New Roman" panose="02020603050405020304" pitchFamily="18" charset="0"/>
            </a:endParaRPr>
          </a:p>
          <a:p>
            <a:pPr marL="342900" lvl="0" indent="-342900">
              <a:tabLst>
                <a:tab pos="457200" algn="l"/>
              </a:tabLst>
            </a:pPr>
            <a:r>
              <a:rPr lang="en-ZA" sz="2400" dirty="0">
                <a:solidFill>
                  <a:srgbClr val="000000"/>
                </a:solidFill>
                <a:ea typeface="Calibri" panose="020F0502020204030204" pitchFamily="34" charset="0"/>
              </a:rPr>
              <a:t>This requires urgent intervention.</a:t>
            </a:r>
            <a:endParaRPr lang="en-ZA" sz="2400" dirty="0">
              <a:ea typeface="Times New Roman" panose="02020603050405020304" pitchFamily="18" charset="0"/>
              <a:cs typeface="Times New Roman" panose="02020603050405020304" pitchFamily="18" charset="0"/>
            </a:endParaRPr>
          </a:p>
          <a:p>
            <a:pPr>
              <a:lnSpc>
                <a:spcPct val="107000"/>
              </a:lnSpc>
              <a:spcAft>
                <a:spcPts val="800"/>
              </a:spcAft>
            </a:pPr>
            <a:r>
              <a:rPr lang="en-ZA" sz="1100" dirty="0">
                <a:latin typeface="Calibri" panose="020F0502020204030204" pitchFamily="34" charset="0"/>
                <a:ea typeface="Calibri" panose="020F0502020204030204" pitchFamily="34" charset="0"/>
                <a:cs typeface="Times New Roman" panose="02020603050405020304" pitchFamily="18" charset="0"/>
              </a:rPr>
              <a:t> </a:t>
            </a:r>
          </a:p>
          <a:p>
            <a:pPr>
              <a:spcBef>
                <a:spcPts val="0"/>
              </a:spcBef>
            </a:pPr>
            <a:endParaRPr lang="en-ZA" sz="2400" dirty="0" smtClean="0">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15</a:t>
            </a:fld>
            <a:endParaRPr lang="en-ZA"/>
          </a:p>
        </p:txBody>
      </p:sp>
    </p:spTree>
    <p:extLst>
      <p:ext uri="{BB962C8B-B14F-4D97-AF65-F5344CB8AC3E}">
        <p14:creationId xmlns:p14="http://schemas.microsoft.com/office/powerpoint/2010/main" val="2267001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923744"/>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10706100" cy="4946650"/>
          </a:xfrm>
        </p:spPr>
        <p:txBody>
          <a:bodyPr>
            <a:normAutofit/>
          </a:bodyPr>
          <a:lstStyle/>
          <a:p>
            <a:pPr marL="0" indent="0" algn="ctr" rtl="0">
              <a:spcBef>
                <a:spcPts val="0"/>
              </a:spcBef>
              <a:spcAft>
                <a:spcPts val="0"/>
              </a:spcAft>
              <a:buNone/>
            </a:pPr>
            <a:r>
              <a:rPr lang="en-US" b="1" i="0" u="none" strike="noStrike" dirty="0">
                <a:solidFill>
                  <a:srgbClr val="000000"/>
                </a:solidFill>
                <a:effectLst/>
              </a:rPr>
              <a:t>National School Nutrition Programme (NSNP)</a:t>
            </a:r>
          </a:p>
          <a:p>
            <a:pPr marL="0" indent="0" rtl="0">
              <a:spcBef>
                <a:spcPts val="0"/>
              </a:spcBef>
              <a:spcAft>
                <a:spcPts val="0"/>
              </a:spcAft>
              <a:buNone/>
            </a:pPr>
            <a:endParaRPr lang="en-US" b="1" dirty="0">
              <a:solidFill>
                <a:srgbClr val="000000"/>
              </a:solidFill>
            </a:endParaRPr>
          </a:p>
          <a:p>
            <a:pPr>
              <a:spcBef>
                <a:spcPts val="0"/>
              </a:spcBef>
            </a:pPr>
            <a:r>
              <a:rPr lang="en-US" sz="2400" b="0" i="0" u="none" strike="noStrike" dirty="0">
                <a:solidFill>
                  <a:srgbClr val="000000"/>
                </a:solidFill>
                <a:effectLst/>
              </a:rPr>
              <a:t>The National School Nutrition Programme (NSNP) sees a proposed increase of 9.1% this </a:t>
            </a:r>
            <a:r>
              <a:rPr lang="en-US" sz="2400" b="0" i="0" u="none" strike="noStrike" dirty="0" smtClean="0">
                <a:solidFill>
                  <a:srgbClr val="000000"/>
                </a:solidFill>
                <a:effectLst/>
              </a:rPr>
              <a:t>year</a:t>
            </a:r>
            <a:r>
              <a:rPr lang="en-US" sz="2400" b="0" i="0" u="none" strike="noStrike" dirty="0" smtClean="0">
                <a:solidFill>
                  <a:srgbClr val="000000"/>
                </a:solidFill>
                <a:effectLst/>
              </a:rPr>
              <a:t>.</a:t>
            </a:r>
          </a:p>
          <a:p>
            <a:pPr marL="0" indent="0">
              <a:spcBef>
                <a:spcPts val="0"/>
              </a:spcBef>
              <a:buNone/>
            </a:pPr>
            <a:endParaRPr lang="en-US" sz="2400" b="0" i="0" u="none" strike="noStrike" dirty="0">
              <a:solidFill>
                <a:srgbClr val="000000"/>
              </a:solidFill>
              <a:effectLst/>
            </a:endParaRPr>
          </a:p>
          <a:p>
            <a:pPr>
              <a:spcBef>
                <a:spcPts val="0"/>
              </a:spcBef>
            </a:pPr>
            <a:r>
              <a:rPr lang="en-US" sz="2400" b="0" i="0" u="none" strike="noStrike" dirty="0">
                <a:solidFill>
                  <a:srgbClr val="000000"/>
                </a:solidFill>
                <a:effectLst/>
              </a:rPr>
              <a:t>Although this is well above the headline CPI, </a:t>
            </a:r>
            <a:r>
              <a:rPr lang="en-US" sz="2400" b="1" i="0" u="none" strike="noStrike" dirty="0">
                <a:solidFill>
                  <a:srgbClr val="000000"/>
                </a:solidFill>
                <a:effectLst/>
              </a:rPr>
              <a:t>we recommend that the NSNP considers the rising cost of feeding children nutritious meals</a:t>
            </a:r>
            <a:r>
              <a:rPr lang="en-US" sz="2400" b="0" i="0" u="none" strike="noStrike" dirty="0">
                <a:solidFill>
                  <a:srgbClr val="000000"/>
                </a:solidFill>
                <a:effectLst/>
              </a:rPr>
              <a:t>, as food price inflation remains higher than headline </a:t>
            </a:r>
            <a:r>
              <a:rPr lang="en-US" sz="2400" b="0" i="0" u="none" strike="noStrike" dirty="0" smtClean="0">
                <a:solidFill>
                  <a:srgbClr val="000000"/>
                </a:solidFill>
                <a:effectLst/>
              </a:rPr>
              <a:t>inflation.</a:t>
            </a:r>
          </a:p>
          <a:p>
            <a:pPr marL="0" indent="0">
              <a:spcBef>
                <a:spcPts val="0"/>
              </a:spcBef>
              <a:buNone/>
            </a:pPr>
            <a:endParaRPr lang="en-US" sz="2400" b="0" i="0" u="none" strike="noStrike" dirty="0">
              <a:solidFill>
                <a:srgbClr val="000000"/>
              </a:solidFill>
              <a:effectLst/>
            </a:endParaRPr>
          </a:p>
          <a:p>
            <a:pPr>
              <a:spcBef>
                <a:spcPts val="0"/>
              </a:spcBef>
            </a:pPr>
            <a:r>
              <a:rPr lang="en-US" sz="2400" b="0" i="0" u="none" strike="noStrike" dirty="0">
                <a:solidFill>
                  <a:srgbClr val="000000"/>
                </a:solidFill>
                <a:effectLst/>
              </a:rPr>
              <a:t>While the Budget 2023 </a:t>
            </a:r>
            <a:r>
              <a:rPr lang="en-US" sz="2400" b="0" i="0" u="none" strike="noStrike" dirty="0" err="1">
                <a:solidFill>
                  <a:srgbClr val="000000"/>
                </a:solidFill>
                <a:effectLst/>
              </a:rPr>
              <a:t>recognises</a:t>
            </a:r>
            <a:r>
              <a:rPr lang="en-US" sz="2400" b="0" i="0" u="none" strike="noStrike" dirty="0">
                <a:solidFill>
                  <a:srgbClr val="000000"/>
                </a:solidFill>
                <a:effectLst/>
              </a:rPr>
              <a:t> a food inflation rate for this year at 7%, StatsSA recorded a 13.8% year-on-year increase in the most recent month on record</a:t>
            </a:r>
          </a:p>
          <a:p>
            <a:pPr>
              <a:spcBef>
                <a:spcPts val="0"/>
              </a:spcBef>
            </a:pPr>
            <a:r>
              <a:rPr lang="en-US" sz="2400" b="1" i="0" u="none" strike="noStrike" dirty="0">
                <a:solidFill>
                  <a:srgbClr val="000000"/>
                </a:solidFill>
                <a:effectLst/>
              </a:rPr>
              <a:t>We caution that if food prices rise at a similar rate over the next three years, the NSNP will not be adequately funded to carry the cost of meals to all nine million </a:t>
            </a:r>
            <a:r>
              <a:rPr lang="en-US" sz="2400" b="1" i="0" u="none" strike="noStrike" dirty="0" smtClean="0">
                <a:solidFill>
                  <a:srgbClr val="000000"/>
                </a:solidFill>
                <a:effectLst/>
              </a:rPr>
              <a:t>learners.</a:t>
            </a:r>
            <a:endParaRPr lang="en-ZA" sz="2400" b="1" dirty="0">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16</a:t>
            </a:fld>
            <a:endParaRPr lang="en-ZA"/>
          </a:p>
        </p:txBody>
      </p:sp>
    </p:spTree>
    <p:extLst>
      <p:ext uri="{BB962C8B-B14F-4D97-AF65-F5344CB8AC3E}">
        <p14:creationId xmlns:p14="http://schemas.microsoft.com/office/powerpoint/2010/main" val="1514099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D643-1F7B-A400-F612-6EA7B83F0461}"/>
              </a:ext>
            </a:extLst>
          </p:cNvPr>
          <p:cNvSpPr>
            <a:spLocks noGrp="1"/>
          </p:cNvSpPr>
          <p:nvPr>
            <p:ph type="title"/>
          </p:nvPr>
        </p:nvSpPr>
        <p:spPr/>
        <p:txBody>
          <a:bodyPr/>
          <a:lstStyle/>
          <a:p>
            <a:pPr algn="ctr"/>
            <a:r>
              <a:rPr lang="en-ZA" b="1" dirty="0" smtClean="0">
                <a:solidFill>
                  <a:srgbClr val="C00000"/>
                </a:solidFill>
              </a:rPr>
              <a:t>SOCIAL RELIEF </a:t>
            </a:r>
            <a:r>
              <a:rPr lang="en-ZA" b="1" dirty="0" smtClean="0">
                <a:solidFill>
                  <a:srgbClr val="C00000"/>
                </a:solidFill>
              </a:rPr>
              <a:t>OF DISTRESS GRANT (SRD)</a:t>
            </a:r>
            <a:endParaRPr lang="en-ZA" b="1" dirty="0">
              <a:solidFill>
                <a:srgbClr val="C00000"/>
              </a:solidFill>
            </a:endParaRPr>
          </a:p>
        </p:txBody>
      </p:sp>
      <p:sp>
        <p:nvSpPr>
          <p:cNvPr id="3" name="Content Placeholder 2">
            <a:extLst>
              <a:ext uri="{FF2B5EF4-FFF2-40B4-BE49-F238E27FC236}">
                <a16:creationId xmlns:a16="http://schemas.microsoft.com/office/drawing/2014/main" id="{97DFF2D6-EB62-ABD2-572A-9E3515F32963}"/>
              </a:ext>
            </a:extLst>
          </p:cNvPr>
          <p:cNvSpPr>
            <a:spLocks noGrp="1"/>
          </p:cNvSpPr>
          <p:nvPr>
            <p:ph idx="1"/>
          </p:nvPr>
        </p:nvSpPr>
        <p:spPr/>
        <p:txBody>
          <a:bodyPr>
            <a:normAutofit/>
          </a:bodyPr>
          <a:lstStyle/>
          <a:p>
            <a:pPr marL="0" indent="0">
              <a:buNone/>
            </a:pPr>
            <a:endParaRPr lang="en-ZA" sz="2400" i="1" dirty="0">
              <a:solidFill>
                <a:schemeClr val="tx1">
                  <a:lumMod val="50000"/>
                  <a:lumOff val="50000"/>
                </a:schemeClr>
              </a:solidFill>
            </a:endParaRPr>
          </a:p>
          <a:p>
            <a:r>
              <a:rPr lang="en-ZA" sz="2400" dirty="0" smtClean="0"/>
              <a:t>In January 2023 less than 7,5 million applicants were approved for the grant compared to the 13,5 million applicants.</a:t>
            </a:r>
          </a:p>
          <a:p>
            <a:pPr marL="0" indent="0">
              <a:buNone/>
            </a:pPr>
            <a:endParaRPr lang="en-ZA" sz="2400" dirty="0"/>
          </a:p>
          <a:p>
            <a:r>
              <a:rPr lang="en-ZA" sz="2400" dirty="0" smtClean="0"/>
              <a:t>The BJC notes that the eligibility criteria were drafted in a way whereby the number of approved beneficiaries would not exceed the allocated budget.</a:t>
            </a:r>
            <a:endParaRPr lang="en-ZA" sz="2400" dirty="0" smtClean="0"/>
          </a:p>
          <a:p>
            <a:pPr marL="0" indent="0">
              <a:buNone/>
            </a:pPr>
            <a:endParaRPr lang="en-ZA" sz="2400" dirty="0"/>
          </a:p>
          <a:p>
            <a:r>
              <a:rPr lang="en-US" sz="2400" dirty="0"/>
              <a:t>T</a:t>
            </a:r>
            <a:r>
              <a:rPr lang="en-US" sz="2400" dirty="0" smtClean="0"/>
              <a:t>he </a:t>
            </a:r>
            <a:r>
              <a:rPr lang="en-US" sz="2400" dirty="0"/>
              <a:t>mechanism to apply the means test through direct examination of each applicant’s bank accounts results in errors of </a:t>
            </a:r>
            <a:r>
              <a:rPr lang="en-US" sz="2400" dirty="0" smtClean="0"/>
              <a:t>exclusion. </a:t>
            </a:r>
            <a:endParaRPr lang="en-ZA" sz="2400" dirty="0" smtClean="0"/>
          </a:p>
          <a:p>
            <a:pPr marL="0" indent="0">
              <a:buNone/>
            </a:pPr>
            <a:endParaRPr lang="en-ZA" sz="2400" dirty="0" smtClean="0"/>
          </a:p>
          <a:p>
            <a:endParaRPr lang="en-ZA" sz="2600" dirty="0"/>
          </a:p>
        </p:txBody>
      </p:sp>
      <p:sp>
        <p:nvSpPr>
          <p:cNvPr id="4" name="Slide Number Placeholder 3"/>
          <p:cNvSpPr>
            <a:spLocks noGrp="1"/>
          </p:cNvSpPr>
          <p:nvPr>
            <p:ph type="sldNum" sz="quarter" idx="12"/>
          </p:nvPr>
        </p:nvSpPr>
        <p:spPr/>
        <p:txBody>
          <a:bodyPr/>
          <a:lstStyle/>
          <a:p>
            <a:fld id="{429FDAF2-0F9F-4E8C-85CD-B03648B541A4}" type="slidenum">
              <a:rPr lang="en-ZA" smtClean="0"/>
              <a:t>17</a:t>
            </a:fld>
            <a:endParaRPr lang="en-ZA"/>
          </a:p>
        </p:txBody>
      </p:sp>
    </p:spTree>
    <p:extLst>
      <p:ext uri="{BB962C8B-B14F-4D97-AF65-F5344CB8AC3E}">
        <p14:creationId xmlns:p14="http://schemas.microsoft.com/office/powerpoint/2010/main" val="300030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D643-1F7B-A400-F612-6EA7B83F0461}"/>
              </a:ext>
            </a:extLst>
          </p:cNvPr>
          <p:cNvSpPr>
            <a:spLocks noGrp="1"/>
          </p:cNvSpPr>
          <p:nvPr>
            <p:ph type="title"/>
          </p:nvPr>
        </p:nvSpPr>
        <p:spPr/>
        <p:txBody>
          <a:bodyPr/>
          <a:lstStyle/>
          <a:p>
            <a:pPr algn="ctr"/>
            <a:r>
              <a:rPr lang="en-ZA" b="1" dirty="0" smtClean="0">
                <a:solidFill>
                  <a:srgbClr val="C00000"/>
                </a:solidFill>
              </a:rPr>
              <a:t>SOCIAL RELIEF </a:t>
            </a:r>
            <a:r>
              <a:rPr lang="en-ZA" b="1" dirty="0" smtClean="0">
                <a:solidFill>
                  <a:srgbClr val="C00000"/>
                </a:solidFill>
              </a:rPr>
              <a:t>OF DISTRESS GRANT (SRD)</a:t>
            </a:r>
            <a:endParaRPr lang="en-ZA" b="1" dirty="0">
              <a:solidFill>
                <a:srgbClr val="C00000"/>
              </a:solidFill>
            </a:endParaRPr>
          </a:p>
        </p:txBody>
      </p:sp>
      <p:sp>
        <p:nvSpPr>
          <p:cNvPr id="3" name="Content Placeholder 2">
            <a:extLst>
              <a:ext uri="{FF2B5EF4-FFF2-40B4-BE49-F238E27FC236}">
                <a16:creationId xmlns:a16="http://schemas.microsoft.com/office/drawing/2014/main" id="{97DFF2D6-EB62-ABD2-572A-9E3515F32963}"/>
              </a:ext>
            </a:extLst>
          </p:cNvPr>
          <p:cNvSpPr>
            <a:spLocks noGrp="1"/>
          </p:cNvSpPr>
          <p:nvPr>
            <p:ph idx="1"/>
          </p:nvPr>
        </p:nvSpPr>
        <p:spPr/>
        <p:txBody>
          <a:bodyPr>
            <a:normAutofit fontScale="92500" lnSpcReduction="20000"/>
          </a:bodyPr>
          <a:lstStyle/>
          <a:p>
            <a:pPr marL="0" indent="0">
              <a:buNone/>
            </a:pPr>
            <a:endParaRPr lang="en-ZA" sz="2400" i="1" dirty="0">
              <a:solidFill>
                <a:schemeClr val="tx1">
                  <a:lumMod val="50000"/>
                  <a:lumOff val="50000"/>
                </a:schemeClr>
              </a:solidFill>
            </a:endParaRPr>
          </a:p>
          <a:p>
            <a:r>
              <a:rPr lang="en-ZA" sz="2600" dirty="0" smtClean="0"/>
              <a:t>We submit that </a:t>
            </a:r>
            <a:r>
              <a:rPr lang="en-ZA" sz="2600" dirty="0"/>
              <a:t>t</a:t>
            </a:r>
            <a:r>
              <a:rPr lang="en-ZA" sz="2600" dirty="0" smtClean="0"/>
              <a:t>he current </a:t>
            </a:r>
            <a:r>
              <a:rPr lang="en-ZA" sz="2600" dirty="0"/>
              <a:t>static means </a:t>
            </a:r>
            <a:r>
              <a:rPr lang="en-ZA" sz="2600" dirty="0" smtClean="0"/>
              <a:t>test for social relief, </a:t>
            </a:r>
            <a:r>
              <a:rPr lang="en-ZA" sz="2600" dirty="0" smtClean="0"/>
              <a:t>reduces </a:t>
            </a:r>
            <a:r>
              <a:rPr lang="en-ZA" sz="2600" dirty="0" smtClean="0"/>
              <a:t>eligibility.</a:t>
            </a:r>
          </a:p>
          <a:p>
            <a:pPr marL="0" indent="0">
              <a:buNone/>
            </a:pPr>
            <a:endParaRPr lang="en-ZA" sz="2600" dirty="0"/>
          </a:p>
          <a:p>
            <a:r>
              <a:rPr lang="en-ZA" sz="2600" dirty="0" smtClean="0"/>
              <a:t>BJC submits that the </a:t>
            </a:r>
            <a:r>
              <a:rPr lang="en-ZA" sz="2600" dirty="0"/>
              <a:t>R350 grant </a:t>
            </a:r>
            <a:r>
              <a:rPr lang="en-ZA" sz="2600" dirty="0" smtClean="0"/>
              <a:t>value is </a:t>
            </a:r>
            <a:r>
              <a:rPr lang="en-ZA" sz="2600" dirty="0"/>
              <a:t>being </a:t>
            </a:r>
            <a:r>
              <a:rPr lang="en-ZA" sz="2600" dirty="0" smtClean="0"/>
              <a:t>eroded and will require an  </a:t>
            </a:r>
            <a:r>
              <a:rPr lang="en-ZA" sz="2600" dirty="0" smtClean="0"/>
              <a:t>inflation related increase. The SRD should be increased to R663.</a:t>
            </a:r>
          </a:p>
          <a:p>
            <a:pPr marL="0" indent="0">
              <a:buNone/>
            </a:pPr>
            <a:endParaRPr lang="en-ZA" sz="2600" dirty="0"/>
          </a:p>
          <a:p>
            <a:r>
              <a:rPr lang="en-ZA" sz="2600" dirty="0" smtClean="0"/>
              <a:t>We p</a:t>
            </a:r>
            <a:r>
              <a:rPr lang="en-ZA" sz="2600" dirty="0" smtClean="0"/>
              <a:t>ropose an </a:t>
            </a:r>
            <a:r>
              <a:rPr lang="en-ZA" sz="2600" dirty="0"/>
              <a:t>increase to the </a:t>
            </a:r>
            <a:r>
              <a:rPr lang="en-ZA" sz="2600" dirty="0" smtClean="0"/>
              <a:t>FPL, which can be achieved in the current year during the MTBPS. </a:t>
            </a:r>
          </a:p>
          <a:p>
            <a:pPr marL="0" indent="0">
              <a:buNone/>
            </a:pPr>
            <a:endParaRPr lang="en-ZA" sz="2600" dirty="0" smtClean="0"/>
          </a:p>
          <a:p>
            <a:r>
              <a:rPr lang="en-ZA" sz="2600" dirty="0" smtClean="0"/>
              <a:t>The BJC notes concerns regarding the implementation and access to the SRD Grant-namely, </a:t>
            </a:r>
            <a:r>
              <a:rPr lang="en-ZA" sz="2600" dirty="0" smtClean="0"/>
              <a:t>the </a:t>
            </a:r>
            <a:r>
              <a:rPr lang="en-ZA" sz="2600" dirty="0"/>
              <a:t>bank verification processes, online </a:t>
            </a:r>
            <a:r>
              <a:rPr lang="en-ZA" sz="2600" dirty="0" smtClean="0"/>
              <a:t>systems and </a:t>
            </a:r>
            <a:r>
              <a:rPr lang="en-ZA" sz="2600" dirty="0" err="1" smtClean="0"/>
              <a:t>PostBank</a:t>
            </a:r>
            <a:r>
              <a:rPr lang="en-ZA" sz="2600" dirty="0" smtClean="0"/>
              <a:t> processes. BJC reiterates its calls for a UBIG in the long term.</a:t>
            </a:r>
            <a:endParaRPr lang="en-ZA" sz="2600" dirty="0"/>
          </a:p>
        </p:txBody>
      </p:sp>
      <p:sp>
        <p:nvSpPr>
          <p:cNvPr id="4" name="Slide Number Placeholder 3"/>
          <p:cNvSpPr>
            <a:spLocks noGrp="1"/>
          </p:cNvSpPr>
          <p:nvPr>
            <p:ph type="sldNum" sz="quarter" idx="12"/>
          </p:nvPr>
        </p:nvSpPr>
        <p:spPr/>
        <p:txBody>
          <a:bodyPr/>
          <a:lstStyle/>
          <a:p>
            <a:fld id="{429FDAF2-0F9F-4E8C-85CD-B03648B541A4}" type="slidenum">
              <a:rPr lang="en-ZA" smtClean="0"/>
              <a:t>18</a:t>
            </a:fld>
            <a:endParaRPr lang="en-ZA"/>
          </a:p>
        </p:txBody>
      </p:sp>
    </p:spTree>
    <p:extLst>
      <p:ext uri="{BB962C8B-B14F-4D97-AF65-F5344CB8AC3E}">
        <p14:creationId xmlns:p14="http://schemas.microsoft.com/office/powerpoint/2010/main" val="3410215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p:txBody>
          <a:bodyPr/>
          <a:lstStyle/>
          <a:p>
            <a:pPr algn="ctr"/>
            <a:r>
              <a:rPr lang="en-ZA" b="1" dirty="0" smtClean="0">
                <a:solidFill>
                  <a:srgbClr val="C00000"/>
                </a:solidFill>
              </a:rPr>
              <a:t>CSG: NOT ENOUGH TO FEED A CHILD</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825624"/>
            <a:ext cx="4998578" cy="4566629"/>
          </a:xfrm>
        </p:spPr>
        <p:txBody>
          <a:bodyPr>
            <a:normAutofit fontScale="92500" lnSpcReduction="10000"/>
          </a:bodyPr>
          <a:lstStyle/>
          <a:p>
            <a:r>
              <a:rPr lang="en-ZA" sz="2400" dirty="0"/>
              <a:t>When first implemented, the Child Support Grant was meant to cover the cost of food and clothing for a child.</a:t>
            </a:r>
          </a:p>
          <a:p>
            <a:r>
              <a:rPr lang="en-ZA" sz="2400" dirty="0"/>
              <a:t>It no longer covers either – the gap between the CSG and the food poverty line continues to widen.</a:t>
            </a:r>
          </a:p>
          <a:p>
            <a:r>
              <a:rPr lang="en-ZA" sz="2400" dirty="0"/>
              <a:t>Treasury uses headline CPI to calculate inflation increases for the CSG and other permanent grants. </a:t>
            </a:r>
          </a:p>
          <a:p>
            <a:r>
              <a:rPr lang="en-ZA" sz="2400" dirty="0"/>
              <a:t>This approach fails to acknowledge inequality of inflation. Current inflation is higher for the poor, who spend a substantial portion of their HH budget on food, public transport and energy.</a:t>
            </a:r>
          </a:p>
        </p:txBody>
      </p:sp>
      <p:pic>
        <p:nvPicPr>
          <p:cNvPr id="7" name="Picture 6">
            <a:extLst>
              <a:ext uri="{FF2B5EF4-FFF2-40B4-BE49-F238E27FC236}">
                <a16:creationId xmlns:a16="http://schemas.microsoft.com/office/drawing/2014/main" id="{FB9E45E7-C2C9-AEA1-9269-C875E9EB7E23}"/>
              </a:ext>
            </a:extLst>
          </p:cNvPr>
          <p:cNvPicPr>
            <a:picLocks noChangeAspect="1"/>
          </p:cNvPicPr>
          <p:nvPr/>
        </p:nvPicPr>
        <p:blipFill>
          <a:blip r:embed="rId2"/>
          <a:stretch>
            <a:fillRect/>
          </a:stretch>
        </p:blipFill>
        <p:spPr>
          <a:xfrm>
            <a:off x="6096000" y="2155402"/>
            <a:ext cx="5550465" cy="3931006"/>
          </a:xfrm>
          <a:prstGeom prst="rect">
            <a:avLst/>
          </a:prstGeom>
        </p:spPr>
      </p:pic>
      <p:sp>
        <p:nvSpPr>
          <p:cNvPr id="4" name="TextBox 3">
            <a:extLst>
              <a:ext uri="{FF2B5EF4-FFF2-40B4-BE49-F238E27FC236}">
                <a16:creationId xmlns:a16="http://schemas.microsoft.com/office/drawing/2014/main" id="{294D32B4-5E5C-EFF2-AB9E-C79C81D2F0E2}"/>
              </a:ext>
            </a:extLst>
          </p:cNvPr>
          <p:cNvSpPr txBox="1"/>
          <p:nvPr/>
        </p:nvSpPr>
        <p:spPr>
          <a:xfrm>
            <a:off x="6096000" y="1825624"/>
            <a:ext cx="5548009" cy="369332"/>
          </a:xfrm>
          <a:prstGeom prst="rect">
            <a:avLst/>
          </a:prstGeom>
          <a:noFill/>
        </p:spPr>
        <p:txBody>
          <a:bodyPr wrap="square" rtlCol="0">
            <a:spAutoFit/>
          </a:bodyPr>
          <a:lstStyle/>
          <a:p>
            <a:r>
              <a:rPr lang="en-ZA" b="1" dirty="0">
                <a:solidFill>
                  <a:schemeClr val="accent1">
                    <a:lumMod val="50000"/>
                  </a:schemeClr>
                </a:solidFill>
              </a:rPr>
              <a:t>Widening gap: CSG versus food poverty line value </a:t>
            </a:r>
          </a:p>
        </p:txBody>
      </p:sp>
      <p:sp>
        <p:nvSpPr>
          <p:cNvPr id="5" name="Slide Number Placeholder 4"/>
          <p:cNvSpPr>
            <a:spLocks noGrp="1"/>
          </p:cNvSpPr>
          <p:nvPr>
            <p:ph type="sldNum" sz="quarter" idx="12"/>
          </p:nvPr>
        </p:nvSpPr>
        <p:spPr/>
        <p:txBody>
          <a:bodyPr/>
          <a:lstStyle/>
          <a:p>
            <a:fld id="{429FDAF2-0F9F-4E8C-85CD-B03648B541A4}" type="slidenum">
              <a:rPr lang="en-ZA" smtClean="0"/>
              <a:t>19</a:t>
            </a:fld>
            <a:endParaRPr lang="en-ZA"/>
          </a:p>
        </p:txBody>
      </p:sp>
    </p:spTree>
    <p:extLst>
      <p:ext uri="{BB962C8B-B14F-4D97-AF65-F5344CB8AC3E}">
        <p14:creationId xmlns:p14="http://schemas.microsoft.com/office/powerpoint/2010/main" val="113760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solidFill>
                  <a:srgbClr val="C00000"/>
                </a:solidFill>
              </a:rPr>
              <a:t>PRESENTATION OUTLINE</a:t>
            </a:r>
            <a:endParaRPr lang="en-ZA" b="1" dirty="0">
              <a:solidFill>
                <a:srgbClr val="C00000"/>
              </a:solidFill>
            </a:endParaRPr>
          </a:p>
        </p:txBody>
      </p:sp>
      <p:sp>
        <p:nvSpPr>
          <p:cNvPr id="3" name="Content Placeholder 2"/>
          <p:cNvSpPr>
            <a:spLocks noGrp="1"/>
          </p:cNvSpPr>
          <p:nvPr>
            <p:ph idx="1"/>
          </p:nvPr>
        </p:nvSpPr>
        <p:spPr/>
        <p:txBody>
          <a:bodyPr/>
          <a:lstStyle/>
          <a:p>
            <a:pPr algn="just"/>
            <a:r>
              <a:rPr lang="en-ZA" dirty="0" smtClean="0"/>
              <a:t>Introduction</a:t>
            </a:r>
          </a:p>
          <a:p>
            <a:pPr algn="just"/>
            <a:r>
              <a:rPr lang="en-ZA" dirty="0" smtClean="0"/>
              <a:t>Gender Responsive Budgeting</a:t>
            </a:r>
          </a:p>
          <a:p>
            <a:pPr algn="just"/>
            <a:r>
              <a:rPr lang="en-ZA" dirty="0" smtClean="0"/>
              <a:t>Educational Conditional Grants and PES</a:t>
            </a:r>
          </a:p>
          <a:p>
            <a:pPr algn="just"/>
            <a:r>
              <a:rPr lang="en-ZA" dirty="0" smtClean="0"/>
              <a:t>Social Protection and Social Grants</a:t>
            </a:r>
          </a:p>
          <a:p>
            <a:pPr algn="just"/>
            <a:r>
              <a:rPr lang="en-ZA" dirty="0" smtClean="0"/>
              <a:t>Recommendations</a:t>
            </a:r>
          </a:p>
          <a:p>
            <a:pPr marL="0" indent="0" algn="ctr">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429FDAF2-0F9F-4E8C-85CD-B03648B541A4}" type="slidenum">
              <a:rPr lang="en-ZA" smtClean="0"/>
              <a:t>2</a:t>
            </a:fld>
            <a:endParaRPr lang="en-ZA"/>
          </a:p>
        </p:txBody>
      </p:sp>
    </p:spTree>
    <p:extLst>
      <p:ext uri="{BB962C8B-B14F-4D97-AF65-F5344CB8AC3E}">
        <p14:creationId xmlns:p14="http://schemas.microsoft.com/office/powerpoint/2010/main" val="299492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Bent 11">
            <a:extLst>
              <a:ext uri="{FF2B5EF4-FFF2-40B4-BE49-F238E27FC236}">
                <a16:creationId xmlns:a16="http://schemas.microsoft.com/office/drawing/2014/main" id="{5B617355-4CDE-B29C-0C21-D869D16A63B7}"/>
              </a:ext>
            </a:extLst>
          </p:cNvPr>
          <p:cNvSpPr/>
          <p:nvPr/>
        </p:nvSpPr>
        <p:spPr>
          <a:xfrm rot="5400000">
            <a:off x="7573459" y="761853"/>
            <a:ext cx="987540" cy="1697765"/>
          </a:xfrm>
          <a:prstGeom prst="bentArrow">
            <a:avLst>
              <a:gd name="adj1" fmla="val 19808"/>
              <a:gd name="adj2" fmla="val 22836"/>
              <a:gd name="adj3" fmla="val 25000"/>
              <a:gd name="adj4" fmla="val 4375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3" name="Arrow: Bent 12">
            <a:extLst>
              <a:ext uri="{FF2B5EF4-FFF2-40B4-BE49-F238E27FC236}">
                <a16:creationId xmlns:a16="http://schemas.microsoft.com/office/drawing/2014/main" id="{C570429F-126B-FD23-04EC-E82D45D338ED}"/>
              </a:ext>
            </a:extLst>
          </p:cNvPr>
          <p:cNvSpPr/>
          <p:nvPr/>
        </p:nvSpPr>
        <p:spPr>
          <a:xfrm rot="16200000" flipH="1">
            <a:off x="3653787" y="761853"/>
            <a:ext cx="987540" cy="1697765"/>
          </a:xfrm>
          <a:prstGeom prst="bentArrow">
            <a:avLst>
              <a:gd name="adj1" fmla="val 19808"/>
              <a:gd name="adj2" fmla="val 22836"/>
              <a:gd name="adj3" fmla="val 25000"/>
              <a:gd name="adj4" fmla="val 4375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4" name="Rectangle: Rounded Corners 3">
            <a:extLst>
              <a:ext uri="{FF2B5EF4-FFF2-40B4-BE49-F238E27FC236}">
                <a16:creationId xmlns:a16="http://schemas.microsoft.com/office/drawing/2014/main" id="{E4EAA44F-EE82-CD59-2AC8-91881D3F6016}"/>
              </a:ext>
            </a:extLst>
          </p:cNvPr>
          <p:cNvSpPr/>
          <p:nvPr/>
        </p:nvSpPr>
        <p:spPr>
          <a:xfrm>
            <a:off x="4566302" y="749852"/>
            <a:ext cx="3059395" cy="107977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t>CPI headline inflation </a:t>
            </a:r>
            <a:r>
              <a:rPr lang="en-ZA" sz="2000" dirty="0"/>
              <a:t>(average)</a:t>
            </a:r>
          </a:p>
          <a:p>
            <a:pPr algn="ctr"/>
            <a:r>
              <a:rPr lang="en-ZA" sz="2400" b="1" dirty="0"/>
              <a:t>4.5%</a:t>
            </a:r>
          </a:p>
        </p:txBody>
      </p:sp>
      <p:sp>
        <p:nvSpPr>
          <p:cNvPr id="5" name="TextBox 4">
            <a:extLst>
              <a:ext uri="{FF2B5EF4-FFF2-40B4-BE49-F238E27FC236}">
                <a16:creationId xmlns:a16="http://schemas.microsoft.com/office/drawing/2014/main" id="{5E822912-CCC8-CC5A-CDEB-04A5D4C8E102}"/>
              </a:ext>
            </a:extLst>
          </p:cNvPr>
          <p:cNvSpPr txBox="1"/>
          <p:nvPr/>
        </p:nvSpPr>
        <p:spPr>
          <a:xfrm>
            <a:off x="1917105" y="99975"/>
            <a:ext cx="8357787" cy="523220"/>
          </a:xfrm>
          <a:prstGeom prst="rect">
            <a:avLst/>
          </a:prstGeom>
          <a:noFill/>
        </p:spPr>
        <p:txBody>
          <a:bodyPr wrap="square" rtlCol="0">
            <a:spAutoFit/>
          </a:bodyPr>
          <a:lstStyle/>
          <a:p>
            <a:pPr algn="ctr"/>
            <a:r>
              <a:rPr lang="en-ZA" sz="2800" dirty="0"/>
              <a:t>Inflation (April 2022 – January 2023)</a:t>
            </a:r>
          </a:p>
        </p:txBody>
      </p:sp>
      <p:sp>
        <p:nvSpPr>
          <p:cNvPr id="6" name="Rectangle: Rounded Corners 5">
            <a:extLst>
              <a:ext uri="{FF2B5EF4-FFF2-40B4-BE49-F238E27FC236}">
                <a16:creationId xmlns:a16="http://schemas.microsoft.com/office/drawing/2014/main" id="{662C172F-CEF7-7E33-7B5B-A04C7D947EAE}"/>
              </a:ext>
            </a:extLst>
          </p:cNvPr>
          <p:cNvSpPr/>
          <p:nvPr/>
        </p:nvSpPr>
        <p:spPr>
          <a:xfrm>
            <a:off x="1257654" y="2121598"/>
            <a:ext cx="4607608" cy="1079771"/>
          </a:xfrm>
          <a:prstGeom prst="roundRect">
            <a:avLst/>
          </a:prstGeom>
          <a:solidFill>
            <a:schemeClr val="accent6">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ZA" b="1" dirty="0">
                <a:solidFill>
                  <a:schemeClr val="tx1"/>
                </a:solidFill>
              </a:rPr>
              <a:t>INFLATION FOR THE POOR</a:t>
            </a:r>
          </a:p>
          <a:p>
            <a:pPr marL="179388" indent="-179388">
              <a:buFont typeface="Arial" panose="020B0604020202020204" pitchFamily="34" charset="0"/>
              <a:buChar char="•"/>
            </a:pPr>
            <a:r>
              <a:rPr lang="en-ZA" dirty="0">
                <a:solidFill>
                  <a:schemeClr val="tx1"/>
                </a:solidFill>
              </a:rPr>
              <a:t>Quintile 1 (poorest 10%)		  8.8%</a:t>
            </a:r>
          </a:p>
          <a:p>
            <a:pPr marL="179388" indent="-179388">
              <a:buFont typeface="Arial" panose="020B0604020202020204" pitchFamily="34" charset="0"/>
              <a:buChar char="•"/>
            </a:pPr>
            <a:r>
              <a:rPr lang="en-ZA" dirty="0">
                <a:solidFill>
                  <a:schemeClr val="tx1"/>
                </a:solidFill>
              </a:rPr>
              <a:t>Quintile 2 (next poorest 10%)	  8.5%</a:t>
            </a:r>
          </a:p>
        </p:txBody>
      </p:sp>
      <p:sp>
        <p:nvSpPr>
          <p:cNvPr id="7" name="Rectangle: Rounded Corners 6">
            <a:extLst>
              <a:ext uri="{FF2B5EF4-FFF2-40B4-BE49-F238E27FC236}">
                <a16:creationId xmlns:a16="http://schemas.microsoft.com/office/drawing/2014/main" id="{15114E62-5BC7-9AA1-F5AB-73049A7BF375}"/>
              </a:ext>
            </a:extLst>
          </p:cNvPr>
          <p:cNvSpPr/>
          <p:nvPr/>
        </p:nvSpPr>
        <p:spPr>
          <a:xfrm>
            <a:off x="6349527" y="2121598"/>
            <a:ext cx="4453784" cy="1079771"/>
          </a:xfrm>
          <a:prstGeom prst="roundRect">
            <a:avLst/>
          </a:prstGeom>
          <a:solidFill>
            <a:schemeClr val="accent3">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r>
              <a:rPr lang="en-ZA" b="1" dirty="0">
                <a:solidFill>
                  <a:schemeClr val="tx1"/>
                </a:solidFill>
              </a:rPr>
              <a:t>INFLATION FOR THE RICH</a:t>
            </a:r>
          </a:p>
          <a:p>
            <a:pPr marL="179388" indent="-179388">
              <a:buFont typeface="Arial" panose="020B0604020202020204" pitchFamily="34" charset="0"/>
              <a:buChar char="•"/>
            </a:pPr>
            <a:r>
              <a:rPr lang="en-ZA" dirty="0">
                <a:solidFill>
                  <a:schemeClr val="tx1"/>
                </a:solidFill>
              </a:rPr>
              <a:t>Quintile 10 (richest 10%)		5.0%</a:t>
            </a:r>
          </a:p>
          <a:p>
            <a:pPr marL="179388" indent="-179388">
              <a:buFont typeface="Arial" panose="020B0604020202020204" pitchFamily="34" charset="0"/>
              <a:buChar char="•"/>
            </a:pPr>
            <a:r>
              <a:rPr lang="en-ZA" dirty="0">
                <a:solidFill>
                  <a:schemeClr val="tx1"/>
                </a:solidFill>
              </a:rPr>
              <a:t>Quintile 9 (next richest 10%)	3.7%</a:t>
            </a:r>
          </a:p>
        </p:txBody>
      </p:sp>
      <p:sp>
        <p:nvSpPr>
          <p:cNvPr id="8" name="Rectangle: Rounded Corners 7">
            <a:extLst>
              <a:ext uri="{FF2B5EF4-FFF2-40B4-BE49-F238E27FC236}">
                <a16:creationId xmlns:a16="http://schemas.microsoft.com/office/drawing/2014/main" id="{B8F9AA4E-84F4-BF11-ED10-E4A6B71E3CBF}"/>
              </a:ext>
            </a:extLst>
          </p:cNvPr>
          <p:cNvSpPr/>
          <p:nvPr/>
        </p:nvSpPr>
        <p:spPr>
          <a:xfrm>
            <a:off x="1257654" y="3255554"/>
            <a:ext cx="4607608" cy="1145531"/>
          </a:xfrm>
          <a:prstGeom prst="round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ZA" b="1" dirty="0">
                <a:solidFill>
                  <a:schemeClr val="tx1"/>
                </a:solidFill>
              </a:rPr>
              <a:t>PUBLIC TRANSPORT &amp; ENERGY</a:t>
            </a:r>
          </a:p>
          <a:p>
            <a:pPr marL="179388" indent="-179388">
              <a:buFont typeface="Arial" panose="020B0604020202020204" pitchFamily="34" charset="0"/>
              <a:buChar char="•"/>
            </a:pPr>
            <a:r>
              <a:rPr lang="en-ZA" dirty="0">
                <a:solidFill>
                  <a:schemeClr val="tx1"/>
                </a:solidFill>
              </a:rPr>
              <a:t>Public transport			13.4%</a:t>
            </a:r>
          </a:p>
          <a:p>
            <a:pPr marL="179388" indent="-179388">
              <a:buFont typeface="Arial" panose="020B0604020202020204" pitchFamily="34" charset="0"/>
              <a:buChar char="•"/>
            </a:pPr>
            <a:r>
              <a:rPr lang="en-ZA" dirty="0">
                <a:solidFill>
                  <a:schemeClr val="tx1"/>
                </a:solidFill>
              </a:rPr>
              <a:t>Electricity &amp; other fuel for lighting,                cooking and heating	  	  8.1%</a:t>
            </a:r>
          </a:p>
        </p:txBody>
      </p:sp>
      <p:sp>
        <p:nvSpPr>
          <p:cNvPr id="9" name="Rectangle: Rounded Corners 8">
            <a:extLst>
              <a:ext uri="{FF2B5EF4-FFF2-40B4-BE49-F238E27FC236}">
                <a16:creationId xmlns:a16="http://schemas.microsoft.com/office/drawing/2014/main" id="{45476DD8-7651-7014-AC61-3E538768EA8D}"/>
              </a:ext>
            </a:extLst>
          </p:cNvPr>
          <p:cNvSpPr/>
          <p:nvPr/>
        </p:nvSpPr>
        <p:spPr>
          <a:xfrm>
            <a:off x="6349527" y="3225447"/>
            <a:ext cx="4453784" cy="1257020"/>
          </a:xfrm>
          <a:prstGeom prst="roundRect">
            <a:avLst/>
          </a:prstGeom>
          <a:solidFill>
            <a:schemeClr val="accent3">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r>
              <a:rPr lang="en-ZA" b="1" dirty="0">
                <a:solidFill>
                  <a:schemeClr val="tx1"/>
                </a:solidFill>
              </a:rPr>
              <a:t>PRIVATE TRANSPORT</a:t>
            </a:r>
          </a:p>
          <a:p>
            <a:pPr marL="179388" indent="-179388">
              <a:buFont typeface="Arial" panose="020B0604020202020204" pitchFamily="34" charset="0"/>
              <a:buChar char="•"/>
              <a:tabLst>
                <a:tab pos="3589338" algn="l"/>
              </a:tabLst>
            </a:pPr>
            <a:r>
              <a:rPr lang="en-ZA" dirty="0">
                <a:solidFill>
                  <a:schemeClr val="tx1"/>
                </a:solidFill>
              </a:rPr>
              <a:t>Purchase of vehicles	5.0%</a:t>
            </a:r>
          </a:p>
          <a:p>
            <a:pPr marL="179388" indent="-179388" defTabSz="896938">
              <a:buFont typeface="Arial" panose="020B0604020202020204" pitchFamily="34" charset="0"/>
              <a:buChar char="•"/>
            </a:pPr>
            <a:r>
              <a:rPr lang="en-ZA" dirty="0">
                <a:solidFill>
                  <a:schemeClr val="tx1"/>
                </a:solidFill>
              </a:rPr>
              <a:t>Transport fuel (petrol / diesel) 	0.3%</a:t>
            </a:r>
          </a:p>
          <a:p>
            <a:pPr marL="179388" indent="-179388" defTabSz="898525">
              <a:buFont typeface="Arial" panose="020B0604020202020204" pitchFamily="34" charset="0"/>
              <a:buChar char="•"/>
            </a:pPr>
            <a:r>
              <a:rPr lang="en-ZA" dirty="0">
                <a:solidFill>
                  <a:schemeClr val="tx1"/>
                </a:solidFill>
              </a:rPr>
              <a:t>Running costs / maintenance	5.6%</a:t>
            </a:r>
          </a:p>
        </p:txBody>
      </p:sp>
      <p:sp>
        <p:nvSpPr>
          <p:cNvPr id="10" name="Rectangle: Rounded Corners 9">
            <a:extLst>
              <a:ext uri="{FF2B5EF4-FFF2-40B4-BE49-F238E27FC236}">
                <a16:creationId xmlns:a16="http://schemas.microsoft.com/office/drawing/2014/main" id="{026E0BE1-8D92-6E9D-EB95-A926E6816518}"/>
              </a:ext>
            </a:extLst>
          </p:cNvPr>
          <p:cNvSpPr/>
          <p:nvPr/>
        </p:nvSpPr>
        <p:spPr>
          <a:xfrm>
            <a:off x="1257654" y="4455270"/>
            <a:ext cx="4607608" cy="1449874"/>
          </a:xfrm>
          <a:prstGeom prst="round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ZA" b="1" dirty="0">
                <a:solidFill>
                  <a:schemeClr val="tx1"/>
                </a:solidFill>
              </a:rPr>
              <a:t>BASIC FOOD</a:t>
            </a:r>
          </a:p>
          <a:p>
            <a:pPr marL="179388" indent="-179388">
              <a:buFont typeface="Arial" panose="020B0604020202020204" pitchFamily="34" charset="0"/>
              <a:buChar char="•"/>
            </a:pPr>
            <a:r>
              <a:rPr lang="en-ZA" dirty="0">
                <a:solidFill>
                  <a:schemeClr val="tx1"/>
                </a:solidFill>
              </a:rPr>
              <a:t>Food inflation (ave)		11.6%</a:t>
            </a:r>
          </a:p>
          <a:p>
            <a:pPr marL="179388" indent="-179388">
              <a:buFont typeface="Arial" panose="020B0604020202020204" pitchFamily="34" charset="0"/>
              <a:buChar char="•"/>
            </a:pPr>
            <a:r>
              <a:rPr lang="en-ZA" dirty="0">
                <a:solidFill>
                  <a:schemeClr val="tx1"/>
                </a:solidFill>
              </a:rPr>
              <a:t>Breads &amp; cereals (e.g. mielie meal)	17.7%</a:t>
            </a:r>
          </a:p>
          <a:p>
            <a:pPr marL="179388" indent="-179388">
              <a:buFont typeface="Arial" panose="020B0604020202020204" pitchFamily="34" charset="0"/>
              <a:buChar char="•"/>
            </a:pPr>
            <a:r>
              <a:rPr lang="en-ZA" dirty="0">
                <a:solidFill>
                  <a:schemeClr val="tx1"/>
                </a:solidFill>
              </a:rPr>
              <a:t>Oils and fats (e.g. margarine)	10.8%</a:t>
            </a:r>
          </a:p>
          <a:p>
            <a:pPr marL="179388" indent="-179388">
              <a:buFont typeface="Arial" panose="020B0604020202020204" pitchFamily="34" charset="0"/>
              <a:buChar char="•"/>
            </a:pPr>
            <a:r>
              <a:rPr lang="en-ZA" dirty="0">
                <a:solidFill>
                  <a:schemeClr val="tx1"/>
                </a:solidFill>
              </a:rPr>
              <a:t>Vegetables			14.7%</a:t>
            </a:r>
          </a:p>
        </p:txBody>
      </p:sp>
      <p:sp>
        <p:nvSpPr>
          <p:cNvPr id="11" name="Rectangle: Rounded Corners 10">
            <a:extLst>
              <a:ext uri="{FF2B5EF4-FFF2-40B4-BE49-F238E27FC236}">
                <a16:creationId xmlns:a16="http://schemas.microsoft.com/office/drawing/2014/main" id="{1549DCF4-F998-AB2B-19A3-DD162EF73214}"/>
              </a:ext>
            </a:extLst>
          </p:cNvPr>
          <p:cNvSpPr/>
          <p:nvPr/>
        </p:nvSpPr>
        <p:spPr>
          <a:xfrm>
            <a:off x="6349527" y="4506545"/>
            <a:ext cx="4453784" cy="1817344"/>
          </a:xfrm>
          <a:prstGeom prst="roundRect">
            <a:avLst/>
          </a:prstGeom>
          <a:solidFill>
            <a:schemeClr val="accent3">
              <a:lumMod val="20000"/>
              <a:lumOff val="80000"/>
            </a:schemeClr>
          </a:solidFill>
        </p:spPr>
        <p:style>
          <a:lnRef idx="3">
            <a:schemeClr val="lt1"/>
          </a:lnRef>
          <a:fillRef idx="1">
            <a:schemeClr val="accent6"/>
          </a:fillRef>
          <a:effectRef idx="1">
            <a:schemeClr val="accent6"/>
          </a:effectRef>
          <a:fontRef idx="minor">
            <a:schemeClr val="lt1"/>
          </a:fontRef>
        </p:style>
        <p:txBody>
          <a:bodyPr rtlCol="0" anchor="ctr"/>
          <a:lstStyle/>
          <a:p>
            <a:r>
              <a:rPr lang="en-ZA" b="1" dirty="0">
                <a:solidFill>
                  <a:schemeClr val="tx1"/>
                </a:solidFill>
              </a:rPr>
              <a:t>SERVICES &amp; LUXURIES</a:t>
            </a:r>
          </a:p>
          <a:p>
            <a:pPr marL="179388" indent="-179388">
              <a:buFont typeface="Arial" panose="020B0604020202020204" pitchFamily="34" charset="0"/>
              <a:buChar char="•"/>
              <a:tabLst>
                <a:tab pos="3589338" algn="l"/>
              </a:tabLst>
            </a:pPr>
            <a:r>
              <a:rPr lang="en-ZA" dirty="0">
                <a:solidFill>
                  <a:schemeClr val="tx1"/>
                </a:solidFill>
              </a:rPr>
              <a:t>Insurance	1.7%</a:t>
            </a:r>
          </a:p>
          <a:p>
            <a:pPr marL="179388" indent="-179388" defTabSz="896938">
              <a:buFont typeface="Arial" panose="020B0604020202020204" pitchFamily="34" charset="0"/>
              <a:buChar char="•"/>
            </a:pPr>
            <a:r>
              <a:rPr lang="en-ZA" dirty="0">
                <a:solidFill>
                  <a:schemeClr val="tx1"/>
                </a:solidFill>
              </a:rPr>
              <a:t>Financial services		 	2.2%</a:t>
            </a:r>
          </a:p>
          <a:p>
            <a:pPr marL="179388" indent="-179388" defTabSz="898525">
              <a:buFont typeface="Arial" panose="020B0604020202020204" pitchFamily="34" charset="0"/>
              <a:buChar char="•"/>
            </a:pPr>
            <a:r>
              <a:rPr lang="en-ZA" dirty="0">
                <a:solidFill>
                  <a:schemeClr val="tx1"/>
                </a:solidFill>
              </a:rPr>
              <a:t>Recreational services (e.g. gym)	2.2%</a:t>
            </a:r>
          </a:p>
          <a:p>
            <a:pPr marL="179388" indent="-179388" defTabSz="873125">
              <a:buFont typeface="Arial" panose="020B0604020202020204" pitchFamily="34" charset="0"/>
              <a:buChar char="•"/>
            </a:pPr>
            <a:r>
              <a:rPr lang="en-ZA" dirty="0">
                <a:solidFill>
                  <a:schemeClr val="tx1"/>
                </a:solidFill>
              </a:rPr>
              <a:t>Hotels				 -1.3%</a:t>
            </a:r>
          </a:p>
          <a:p>
            <a:pPr marL="179388" indent="-179388" defTabSz="896938">
              <a:buFont typeface="Arial" panose="020B0604020202020204" pitchFamily="34" charset="0"/>
              <a:buChar char="•"/>
            </a:pPr>
            <a:r>
              <a:rPr lang="en-ZA" dirty="0">
                <a:solidFill>
                  <a:schemeClr val="tx1"/>
                </a:solidFill>
              </a:rPr>
              <a:t>Domestic worker wages		4.2%</a:t>
            </a:r>
          </a:p>
        </p:txBody>
      </p:sp>
      <p:sp>
        <p:nvSpPr>
          <p:cNvPr id="14" name="Rectangle: Rounded Corners 13">
            <a:extLst>
              <a:ext uri="{FF2B5EF4-FFF2-40B4-BE49-F238E27FC236}">
                <a16:creationId xmlns:a16="http://schemas.microsoft.com/office/drawing/2014/main" id="{D284ABFE-0FF1-7E69-5F65-714F3947E34E}"/>
              </a:ext>
            </a:extLst>
          </p:cNvPr>
          <p:cNvSpPr/>
          <p:nvPr/>
        </p:nvSpPr>
        <p:spPr>
          <a:xfrm>
            <a:off x="1257654" y="5967875"/>
            <a:ext cx="4607608" cy="297616"/>
          </a:xfrm>
          <a:prstGeom prst="round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ZA" b="1" dirty="0">
                <a:solidFill>
                  <a:schemeClr val="tx1"/>
                </a:solidFill>
              </a:rPr>
              <a:t>Child support grant</a:t>
            </a:r>
            <a:r>
              <a:rPr lang="en-ZA" dirty="0">
                <a:solidFill>
                  <a:schemeClr val="tx1"/>
                </a:solidFill>
              </a:rPr>
              <a:t>	 (Apr ’23 v Apr ’ 22)	  </a:t>
            </a:r>
            <a:r>
              <a:rPr lang="en-ZA" b="1" dirty="0">
                <a:solidFill>
                  <a:schemeClr val="tx1"/>
                </a:solidFill>
              </a:rPr>
              <a:t>4.2%</a:t>
            </a:r>
          </a:p>
        </p:txBody>
      </p:sp>
      <p:sp>
        <p:nvSpPr>
          <p:cNvPr id="2" name="TextBox 1">
            <a:extLst>
              <a:ext uri="{FF2B5EF4-FFF2-40B4-BE49-F238E27FC236}">
                <a16:creationId xmlns:a16="http://schemas.microsoft.com/office/drawing/2014/main" id="{2E82052D-FB35-AB5C-99F9-37DEBD958D73}"/>
              </a:ext>
            </a:extLst>
          </p:cNvPr>
          <p:cNvSpPr txBox="1"/>
          <p:nvPr/>
        </p:nvSpPr>
        <p:spPr>
          <a:xfrm>
            <a:off x="1418603" y="6460409"/>
            <a:ext cx="9733659" cy="276999"/>
          </a:xfrm>
          <a:prstGeom prst="rect">
            <a:avLst/>
          </a:prstGeom>
          <a:noFill/>
        </p:spPr>
        <p:txBody>
          <a:bodyPr wrap="square" rtlCol="0">
            <a:spAutoFit/>
          </a:bodyPr>
          <a:lstStyle/>
          <a:p>
            <a:r>
              <a:rPr lang="en-ZA" sz="1200" dirty="0"/>
              <a:t>Source: Stats SA Consumer Price Index tables, Apr 2022 &amp; Jan 2023. (Calculations by Katharine Hall, Children’s Institute, University of Cape Town.)</a:t>
            </a:r>
          </a:p>
        </p:txBody>
      </p:sp>
      <p:sp>
        <p:nvSpPr>
          <p:cNvPr id="3" name="Slide Number Placeholder 2"/>
          <p:cNvSpPr>
            <a:spLocks noGrp="1"/>
          </p:cNvSpPr>
          <p:nvPr>
            <p:ph type="sldNum" sz="quarter" idx="12"/>
          </p:nvPr>
        </p:nvSpPr>
        <p:spPr/>
        <p:txBody>
          <a:bodyPr/>
          <a:lstStyle/>
          <a:p>
            <a:fld id="{429FDAF2-0F9F-4E8C-85CD-B03648B541A4}" type="slidenum">
              <a:rPr lang="en-ZA" smtClean="0"/>
              <a:t>20</a:t>
            </a:fld>
            <a:endParaRPr lang="en-ZA" dirty="0"/>
          </a:p>
        </p:txBody>
      </p:sp>
    </p:spTree>
    <p:extLst>
      <p:ext uri="{BB962C8B-B14F-4D97-AF65-F5344CB8AC3E}">
        <p14:creationId xmlns:p14="http://schemas.microsoft.com/office/powerpoint/2010/main" val="294848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p:txBody>
          <a:bodyPr/>
          <a:lstStyle/>
          <a:p>
            <a:pPr algn="ctr"/>
            <a:r>
              <a:rPr lang="en-ZA" b="1" dirty="0" smtClean="0">
                <a:solidFill>
                  <a:srgbClr val="C00000"/>
                </a:solidFill>
              </a:rPr>
              <a:t>2022/23 INFLATION UNDER-ESTIMATE</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690688"/>
            <a:ext cx="5596783" cy="4848641"/>
          </a:xfrm>
        </p:spPr>
        <p:txBody>
          <a:bodyPr>
            <a:normAutofit fontScale="92500" lnSpcReduction="10000"/>
          </a:bodyPr>
          <a:lstStyle/>
          <a:p>
            <a:pPr marL="0" indent="0">
              <a:buNone/>
            </a:pPr>
            <a:r>
              <a:rPr lang="en-ZA" sz="2400" dirty="0"/>
              <a:t>Grant increases are calculated according to </a:t>
            </a:r>
            <a:r>
              <a:rPr lang="en-ZA" sz="2400" u="sng" dirty="0"/>
              <a:t>projected</a:t>
            </a:r>
            <a:r>
              <a:rPr lang="en-ZA" sz="2400" dirty="0"/>
              <a:t> inflation estimates for the coming year.</a:t>
            </a:r>
          </a:p>
          <a:p>
            <a:pPr marL="0" indent="0">
              <a:buNone/>
            </a:pPr>
            <a:r>
              <a:rPr lang="en-ZA" sz="2400" dirty="0"/>
              <a:t>In 2022, projected CPI (headline) inflation for the 2022/23 year was </a:t>
            </a:r>
            <a:r>
              <a:rPr lang="en-ZA" sz="2400" b="1" dirty="0">
                <a:highlight>
                  <a:srgbClr val="FFFF00"/>
                </a:highlight>
              </a:rPr>
              <a:t>4.5%</a:t>
            </a:r>
            <a:r>
              <a:rPr lang="en-ZA" sz="2400" dirty="0"/>
              <a:t>. </a:t>
            </a:r>
          </a:p>
          <a:p>
            <a:r>
              <a:rPr lang="en-ZA" sz="2400" i="1" dirty="0">
                <a:solidFill>
                  <a:schemeClr val="accent1">
                    <a:lumMod val="50000"/>
                  </a:schemeClr>
                </a:solidFill>
              </a:rPr>
              <a:t>This informed grant increases of around 4.5% (e.g. the CSG was increased by exactly 4.5%).</a:t>
            </a:r>
          </a:p>
          <a:p>
            <a:pPr marL="0" indent="0">
              <a:buNone/>
            </a:pPr>
            <a:endParaRPr lang="en-ZA" sz="2400" dirty="0"/>
          </a:p>
          <a:p>
            <a:pPr marL="0" indent="0">
              <a:buNone/>
            </a:pPr>
            <a:r>
              <a:rPr lang="en-ZA" sz="2400" dirty="0"/>
              <a:t>Actual CPI (revised estimate) for 2022/23 is </a:t>
            </a:r>
            <a:r>
              <a:rPr lang="en-ZA" sz="2400" b="1" dirty="0">
                <a:highlight>
                  <a:srgbClr val="FFFF00"/>
                </a:highlight>
              </a:rPr>
              <a:t>7.1%</a:t>
            </a:r>
            <a:r>
              <a:rPr lang="en-ZA" sz="2400" dirty="0"/>
              <a:t>. Grants should have received an upward adjustment </a:t>
            </a:r>
            <a:r>
              <a:rPr lang="en-ZA" sz="2400" u="sng" dirty="0"/>
              <a:t>before</a:t>
            </a:r>
            <a:r>
              <a:rPr lang="en-ZA" sz="2400" dirty="0"/>
              <a:t> the new inflation-linked increases were calculated.  </a:t>
            </a:r>
          </a:p>
          <a:p>
            <a:r>
              <a:rPr lang="en-ZA" sz="2400" i="1" dirty="0">
                <a:solidFill>
                  <a:schemeClr val="accent1">
                    <a:lumMod val="50000"/>
                  </a:schemeClr>
                </a:solidFill>
              </a:rPr>
              <a:t>E.g. This would require an additional R15 per month to the CSG, before the 2023/24 increase was applied. </a:t>
            </a:r>
          </a:p>
        </p:txBody>
      </p:sp>
      <p:pic>
        <p:nvPicPr>
          <p:cNvPr id="11" name="Picture 10">
            <a:extLst>
              <a:ext uri="{FF2B5EF4-FFF2-40B4-BE49-F238E27FC236}">
                <a16:creationId xmlns:a16="http://schemas.microsoft.com/office/drawing/2014/main" id="{1C823B16-0BB3-B691-32A6-DFF66FD579A0}"/>
              </a:ext>
            </a:extLst>
          </p:cNvPr>
          <p:cNvPicPr>
            <a:picLocks noChangeAspect="1"/>
          </p:cNvPicPr>
          <p:nvPr/>
        </p:nvPicPr>
        <p:blipFill>
          <a:blip r:embed="rId2"/>
          <a:stretch>
            <a:fillRect/>
          </a:stretch>
        </p:blipFill>
        <p:spPr>
          <a:xfrm>
            <a:off x="6651312" y="1926796"/>
            <a:ext cx="4278760" cy="3662776"/>
          </a:xfrm>
          <a:prstGeom prst="rect">
            <a:avLst/>
          </a:prstGeom>
          <a:ln>
            <a:solidFill>
              <a:schemeClr val="tx1">
                <a:lumMod val="50000"/>
                <a:lumOff val="50000"/>
              </a:schemeClr>
            </a:solidFill>
          </a:ln>
        </p:spPr>
      </p:pic>
      <p:sp>
        <p:nvSpPr>
          <p:cNvPr id="12" name="TextBox 11">
            <a:extLst>
              <a:ext uri="{FF2B5EF4-FFF2-40B4-BE49-F238E27FC236}">
                <a16:creationId xmlns:a16="http://schemas.microsoft.com/office/drawing/2014/main" id="{7C4E3212-8837-5678-961D-2EDFD7FB7500}"/>
              </a:ext>
            </a:extLst>
          </p:cNvPr>
          <p:cNvSpPr txBox="1"/>
          <p:nvPr/>
        </p:nvSpPr>
        <p:spPr>
          <a:xfrm>
            <a:off x="6651312" y="5601652"/>
            <a:ext cx="4247260" cy="276999"/>
          </a:xfrm>
          <a:prstGeom prst="rect">
            <a:avLst/>
          </a:prstGeom>
          <a:noFill/>
        </p:spPr>
        <p:txBody>
          <a:bodyPr wrap="square" rtlCol="0">
            <a:spAutoFit/>
          </a:bodyPr>
          <a:lstStyle/>
          <a:p>
            <a:r>
              <a:rPr lang="en-ZA" sz="1200" dirty="0"/>
              <a:t>Source: National Treasury Budget Review 2023</a:t>
            </a:r>
          </a:p>
        </p:txBody>
      </p:sp>
      <p:sp>
        <p:nvSpPr>
          <p:cNvPr id="4" name="Slide Number Placeholder 3"/>
          <p:cNvSpPr>
            <a:spLocks noGrp="1"/>
          </p:cNvSpPr>
          <p:nvPr>
            <p:ph type="sldNum" sz="quarter" idx="12"/>
          </p:nvPr>
        </p:nvSpPr>
        <p:spPr/>
        <p:txBody>
          <a:bodyPr/>
          <a:lstStyle/>
          <a:p>
            <a:fld id="{429FDAF2-0F9F-4E8C-85CD-B03648B541A4}" type="slidenum">
              <a:rPr lang="en-ZA" smtClean="0"/>
              <a:t>21</a:t>
            </a:fld>
            <a:endParaRPr lang="en-ZA"/>
          </a:p>
        </p:txBody>
      </p:sp>
    </p:spTree>
    <p:extLst>
      <p:ext uri="{BB962C8B-B14F-4D97-AF65-F5344CB8AC3E}">
        <p14:creationId xmlns:p14="http://schemas.microsoft.com/office/powerpoint/2010/main" val="3949464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p:txBody>
          <a:bodyPr/>
          <a:lstStyle/>
          <a:p>
            <a:pPr algn="ctr"/>
            <a:r>
              <a:rPr lang="en-ZA" b="1" dirty="0" smtClean="0">
                <a:solidFill>
                  <a:srgbClr val="C00000"/>
                </a:solidFill>
              </a:rPr>
              <a:t>RECOMMENDATIONS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607127"/>
            <a:ext cx="9450936" cy="4885748"/>
          </a:xfrm>
        </p:spPr>
        <p:txBody>
          <a:bodyPr>
            <a:noAutofit/>
          </a:bodyPr>
          <a:lstStyle/>
          <a:p>
            <a:pPr marL="0" indent="0" algn="ctr">
              <a:buNone/>
            </a:pPr>
            <a:endParaRPr lang="en-ZA" sz="2400" b="1" dirty="0" smtClean="0">
              <a:solidFill>
                <a:srgbClr val="C00000"/>
              </a:solidFill>
            </a:endParaRPr>
          </a:p>
          <a:p>
            <a:pPr marL="0" lvl="0" indent="0" algn="ctr">
              <a:buNone/>
            </a:pPr>
            <a:r>
              <a:rPr lang="en-ZA" sz="2400" b="1" dirty="0" smtClean="0">
                <a:solidFill>
                  <a:srgbClr val="C00000"/>
                </a:solidFill>
              </a:rPr>
              <a:t>GRB </a:t>
            </a:r>
            <a:r>
              <a:rPr lang="en-ZA" sz="2400" b="1" dirty="0">
                <a:solidFill>
                  <a:srgbClr val="C00000"/>
                </a:solidFill>
              </a:rPr>
              <a:t>related recommendations  </a:t>
            </a:r>
            <a:endParaRPr lang="en-ZA" sz="2400" b="1" dirty="0" smtClean="0">
              <a:solidFill>
                <a:srgbClr val="C00000"/>
              </a:solidFill>
            </a:endParaRPr>
          </a:p>
          <a:p>
            <a:pPr algn="ctr"/>
            <a:r>
              <a:rPr lang="en-US" sz="2400" dirty="0" smtClean="0">
                <a:solidFill>
                  <a:srgbClr val="000000"/>
                </a:solidFill>
              </a:rPr>
              <a:t>A </a:t>
            </a:r>
            <a:r>
              <a:rPr lang="en-US" sz="2400" dirty="0">
                <a:solidFill>
                  <a:srgbClr val="000000"/>
                </a:solidFill>
              </a:rPr>
              <a:t>public participation workshop or process for the gender responsive budgeting guidelines during and post the 2023/24 financial </a:t>
            </a:r>
            <a:r>
              <a:rPr lang="en-US" sz="2400" dirty="0" smtClean="0">
                <a:solidFill>
                  <a:srgbClr val="000000"/>
                </a:solidFill>
              </a:rPr>
              <a:t>year</a:t>
            </a:r>
            <a:r>
              <a:rPr lang="en-ZA" sz="2400" b="1" dirty="0" smtClean="0">
                <a:solidFill>
                  <a:srgbClr val="C00000"/>
                </a:solidFill>
              </a:rPr>
              <a:t>.</a:t>
            </a:r>
            <a:endParaRPr lang="en-ZA" sz="2400" b="1" dirty="0">
              <a:solidFill>
                <a:srgbClr val="C00000"/>
              </a:solidFill>
            </a:endParaRPr>
          </a:p>
          <a:p>
            <a:pPr marL="0" indent="0" algn="ctr">
              <a:buNone/>
            </a:pPr>
            <a:r>
              <a:rPr lang="en-ZA" sz="2400" b="1" dirty="0" smtClean="0">
                <a:solidFill>
                  <a:srgbClr val="C00000"/>
                </a:solidFill>
              </a:rPr>
              <a:t>SRD </a:t>
            </a:r>
            <a:r>
              <a:rPr lang="en-ZA" sz="2400" b="1" dirty="0">
                <a:solidFill>
                  <a:srgbClr val="C00000"/>
                </a:solidFill>
              </a:rPr>
              <a:t>related recommendations  </a:t>
            </a:r>
          </a:p>
          <a:p>
            <a:r>
              <a:rPr lang="en-ZA" sz="2400" b="1" dirty="0" smtClean="0"/>
              <a:t>Increase the </a:t>
            </a:r>
            <a:r>
              <a:rPr lang="en-ZA" sz="2400" b="1" dirty="0"/>
              <a:t>means test threshold to R663 </a:t>
            </a:r>
            <a:r>
              <a:rPr lang="en-ZA" sz="2400" dirty="0"/>
              <a:t>(2022 food poverty line value), to retain real value of income threshold – otherwise people have to be poorer to access the grant</a:t>
            </a:r>
            <a:r>
              <a:rPr lang="en-ZA" sz="2400" dirty="0" smtClean="0"/>
              <a:t>. We call for a UBIG.</a:t>
            </a:r>
          </a:p>
          <a:p>
            <a:endParaRPr lang="en-ZA" sz="2400" dirty="0"/>
          </a:p>
          <a:p>
            <a:r>
              <a:rPr lang="en-ZA" sz="2400" b="1" dirty="0"/>
              <a:t>Increase the SRD to the food poverty line</a:t>
            </a:r>
            <a:r>
              <a:rPr lang="en-ZA" sz="2400" dirty="0"/>
              <a:t>, or as a minimum, apply an inflation-linked increase to correct for the erosion of the grant’s value since 2020.</a:t>
            </a:r>
          </a:p>
          <a:p>
            <a:pPr marL="0" indent="0" algn="ctr">
              <a:buNone/>
            </a:pPr>
            <a:r>
              <a:rPr lang="en-ZA" sz="2400" dirty="0" smtClean="0"/>
              <a:t>.</a:t>
            </a:r>
            <a:endParaRPr lang="en-ZA" sz="2400" dirty="0"/>
          </a:p>
        </p:txBody>
      </p:sp>
      <p:sp>
        <p:nvSpPr>
          <p:cNvPr id="4" name="Slide Number Placeholder 3"/>
          <p:cNvSpPr>
            <a:spLocks noGrp="1"/>
          </p:cNvSpPr>
          <p:nvPr>
            <p:ph type="sldNum" sz="quarter" idx="12"/>
          </p:nvPr>
        </p:nvSpPr>
        <p:spPr/>
        <p:txBody>
          <a:bodyPr/>
          <a:lstStyle/>
          <a:p>
            <a:fld id="{429FDAF2-0F9F-4E8C-85CD-B03648B541A4}" type="slidenum">
              <a:rPr lang="en-ZA" smtClean="0"/>
              <a:t>22</a:t>
            </a:fld>
            <a:endParaRPr lang="en-ZA"/>
          </a:p>
        </p:txBody>
      </p:sp>
    </p:spTree>
    <p:extLst>
      <p:ext uri="{BB962C8B-B14F-4D97-AF65-F5344CB8AC3E}">
        <p14:creationId xmlns:p14="http://schemas.microsoft.com/office/powerpoint/2010/main" val="182597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p:txBody>
          <a:bodyPr/>
          <a:lstStyle/>
          <a:p>
            <a:pPr algn="ctr"/>
            <a:r>
              <a:rPr lang="en-ZA" b="1" dirty="0" smtClean="0">
                <a:solidFill>
                  <a:srgbClr val="C00000"/>
                </a:solidFill>
              </a:rPr>
              <a:t>RECOMMENDATIONS (CONT.)</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810327"/>
            <a:ext cx="9450936" cy="4682548"/>
          </a:xfrm>
        </p:spPr>
        <p:txBody>
          <a:bodyPr>
            <a:normAutofit/>
          </a:bodyPr>
          <a:lstStyle/>
          <a:p>
            <a:pPr marL="0" indent="0" algn="ctr">
              <a:buNone/>
            </a:pPr>
            <a:r>
              <a:rPr lang="en-ZA" sz="2400" b="1" dirty="0">
                <a:solidFill>
                  <a:srgbClr val="C00000"/>
                </a:solidFill>
              </a:rPr>
              <a:t>CSG related recommendations </a:t>
            </a:r>
          </a:p>
          <a:p>
            <a:r>
              <a:rPr lang="en-ZA" sz="2400" b="1" dirty="0"/>
              <a:t>CSG is in special need of protection </a:t>
            </a:r>
            <a:r>
              <a:rPr lang="en-ZA" sz="2400" dirty="0"/>
              <a:t>because it is by far the smallest permanent grant and no longer covers the cost of basic food as originally </a:t>
            </a:r>
            <a:r>
              <a:rPr lang="en-ZA" sz="2400" dirty="0" smtClean="0"/>
              <a:t>intended. </a:t>
            </a:r>
            <a:r>
              <a:rPr lang="en-ZA" sz="2400" b="1" dirty="0" smtClean="0"/>
              <a:t>Failure </a:t>
            </a:r>
            <a:r>
              <a:rPr lang="en-ZA" sz="2400" b="1" dirty="0"/>
              <a:t>to invest in children will result in rising hunger </a:t>
            </a:r>
            <a:r>
              <a:rPr lang="en-ZA" sz="2400" dirty="0"/>
              <a:t>and malnutrition, with long-term consequences for children, society and the economy.</a:t>
            </a:r>
          </a:p>
          <a:p>
            <a:r>
              <a:rPr lang="en-ZA" sz="2400" b="1" dirty="0"/>
              <a:t>An additional increase to the CSG in October</a:t>
            </a:r>
            <a:r>
              <a:rPr lang="en-ZA" sz="2400" dirty="0"/>
              <a:t>, to correct for below-inflation increases last year, and to adjust for food inflation, as food is the primary purpose of the </a:t>
            </a:r>
            <a:r>
              <a:rPr lang="en-ZA" sz="2400" dirty="0" smtClean="0"/>
              <a:t>grant.</a:t>
            </a:r>
          </a:p>
          <a:p>
            <a:endParaRPr lang="en-ZA" sz="2400" dirty="0" smtClean="0"/>
          </a:p>
          <a:p>
            <a:pPr marL="0" indent="0" algn="ctr">
              <a:buNone/>
            </a:pPr>
            <a:r>
              <a:rPr lang="en-ZA" sz="2400" b="1" dirty="0" smtClean="0">
                <a:solidFill>
                  <a:srgbClr val="C00000"/>
                </a:solidFill>
              </a:rPr>
              <a:t>ECD </a:t>
            </a:r>
            <a:r>
              <a:rPr lang="en-ZA" sz="2400" b="1" dirty="0" smtClean="0">
                <a:solidFill>
                  <a:srgbClr val="C00000"/>
                </a:solidFill>
              </a:rPr>
              <a:t>related </a:t>
            </a:r>
            <a:r>
              <a:rPr lang="en-ZA" sz="2400" b="1" dirty="0">
                <a:solidFill>
                  <a:srgbClr val="C00000"/>
                </a:solidFill>
              </a:rPr>
              <a:t>recommendations  </a:t>
            </a:r>
          </a:p>
          <a:p>
            <a:r>
              <a:rPr lang="en-ZA" sz="2400" dirty="0" smtClean="0"/>
              <a:t>That the NSNP </a:t>
            </a:r>
            <a:r>
              <a:rPr lang="en-ZA" sz="2400" dirty="0" smtClean="0"/>
              <a:t>considers rising cost of feeding children nutritious meals.</a:t>
            </a:r>
          </a:p>
          <a:p>
            <a:pPr marL="457200" indent="-457200">
              <a:buAutoNum type="alphaLcPeriod"/>
            </a:pPr>
            <a:endParaRPr lang="en-ZA" sz="2400" dirty="0"/>
          </a:p>
        </p:txBody>
      </p:sp>
      <p:sp>
        <p:nvSpPr>
          <p:cNvPr id="4" name="Slide Number Placeholder 3"/>
          <p:cNvSpPr>
            <a:spLocks noGrp="1"/>
          </p:cNvSpPr>
          <p:nvPr>
            <p:ph type="sldNum" sz="quarter" idx="12"/>
          </p:nvPr>
        </p:nvSpPr>
        <p:spPr/>
        <p:txBody>
          <a:bodyPr/>
          <a:lstStyle/>
          <a:p>
            <a:fld id="{429FDAF2-0F9F-4E8C-85CD-B03648B541A4}" type="slidenum">
              <a:rPr lang="en-ZA" smtClean="0"/>
              <a:t>23</a:t>
            </a:fld>
            <a:endParaRPr lang="en-ZA"/>
          </a:p>
        </p:txBody>
      </p:sp>
    </p:spTree>
    <p:extLst>
      <p:ext uri="{BB962C8B-B14F-4D97-AF65-F5344CB8AC3E}">
        <p14:creationId xmlns:p14="http://schemas.microsoft.com/office/powerpoint/2010/main" val="3102245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490" y="2969624"/>
            <a:ext cx="10478479" cy="3596640"/>
          </a:xfrm>
        </p:spPr>
        <p:txBody>
          <a:bodyPr>
            <a:normAutofit fontScale="90000"/>
          </a:bodyPr>
          <a:lstStyle/>
          <a:p>
            <a:pPr algn="ctr"/>
            <a:r>
              <a:rPr lang="en-ZA" sz="4000" b="1" dirty="0">
                <a:solidFill>
                  <a:srgbClr val="C00000"/>
                </a:solidFill>
              </a:rPr>
              <a:t/>
            </a:r>
            <a:br>
              <a:rPr lang="en-ZA" sz="4000" b="1" dirty="0">
                <a:solidFill>
                  <a:srgbClr val="C00000"/>
                </a:solidFill>
              </a:rPr>
            </a:br>
            <a:r>
              <a:rPr lang="en-ZA" sz="7300" b="1" dirty="0" smtClean="0">
                <a:solidFill>
                  <a:srgbClr val="C00000"/>
                </a:solidFill>
              </a:rPr>
              <a:t>Thank You</a:t>
            </a:r>
            <a:br>
              <a:rPr lang="en-ZA" sz="7300" b="1" dirty="0" smtClean="0">
                <a:solidFill>
                  <a:srgbClr val="C00000"/>
                </a:solidFill>
              </a:rPr>
            </a:br>
            <a:r>
              <a:rPr lang="en-ZA" sz="7300" dirty="0">
                <a:solidFill>
                  <a:srgbClr val="C00000"/>
                </a:solidFill>
              </a:rPr>
              <a:t/>
            </a:r>
            <a:br>
              <a:rPr lang="en-ZA" sz="7300" dirty="0">
                <a:solidFill>
                  <a:srgbClr val="C00000"/>
                </a:solidFill>
              </a:rPr>
            </a:br>
            <a:r>
              <a:rPr lang="en-ZA" sz="1200" dirty="0" smtClean="0"/>
              <a:t>www.budgetjusticesa.org.za  </a:t>
            </a:r>
            <a:r>
              <a:rPr lang="en-ZA" sz="1200" dirty="0"/>
              <a:t/>
            </a:r>
            <a:br>
              <a:rPr lang="en-ZA" sz="1200" dirty="0"/>
            </a:br>
            <a:r>
              <a:rPr lang="en-ZA" sz="1200" dirty="0"/>
              <a:t>https://</a:t>
            </a:r>
            <a:r>
              <a:rPr lang="en-ZA" sz="1200" dirty="0" smtClean="0"/>
              <a:t>twitter.com/budgetjusticesa</a:t>
            </a:r>
            <a:r>
              <a:rPr lang="en-ZA" sz="1200" dirty="0"/>
              <a:t/>
            </a:r>
            <a:br>
              <a:rPr lang="en-ZA" sz="1200" dirty="0"/>
            </a:br>
            <a:r>
              <a:rPr lang="en-ZA" sz="1200" dirty="0"/>
              <a:t>https://</a:t>
            </a:r>
            <a:r>
              <a:rPr lang="en-ZA" sz="1200" dirty="0" smtClean="0"/>
              <a:t>www.facebook.com/budgetjusticesa</a:t>
            </a:r>
            <a:r>
              <a:rPr lang="en-ZA" sz="4000" dirty="0" smtClean="0">
                <a:solidFill>
                  <a:srgbClr val="C00000"/>
                </a:solidFill>
              </a:rPr>
              <a:t/>
            </a:r>
            <a:br>
              <a:rPr lang="en-ZA" sz="4000" dirty="0" smtClean="0">
                <a:solidFill>
                  <a:srgbClr val="C00000"/>
                </a:solidFill>
              </a:rPr>
            </a:br>
            <a:r>
              <a:rPr lang="en-ZA" sz="4000" dirty="0">
                <a:solidFill>
                  <a:srgbClr val="C00000"/>
                </a:solidFill>
              </a:rPr>
              <a:t/>
            </a:r>
            <a:br>
              <a:rPr lang="en-ZA" sz="4000" dirty="0">
                <a:solidFill>
                  <a:srgbClr val="C00000"/>
                </a:solidFill>
              </a:rPr>
            </a:br>
            <a:r>
              <a:rPr lang="en-ZA" sz="200" b="1" dirty="0" smtClean="0">
                <a:solidFill>
                  <a:srgbClr val="C00000"/>
                </a:solidFill>
              </a:rPr>
              <a:t/>
            </a:r>
            <a:br>
              <a:rPr lang="en-ZA" sz="200" b="1" dirty="0" smtClean="0">
                <a:solidFill>
                  <a:srgbClr val="C00000"/>
                </a:solidFill>
              </a:rPr>
            </a:br>
            <a:endParaRPr lang="en-ZA" sz="2200" b="1"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86871" y="661534"/>
            <a:ext cx="3063461" cy="2011998"/>
          </a:xfrm>
        </p:spPr>
      </p:pic>
      <p:sp>
        <p:nvSpPr>
          <p:cNvPr id="7" name="Slide Number Placeholder 6"/>
          <p:cNvSpPr>
            <a:spLocks noGrp="1"/>
          </p:cNvSpPr>
          <p:nvPr>
            <p:ph type="sldNum" sz="quarter" idx="12"/>
          </p:nvPr>
        </p:nvSpPr>
        <p:spPr/>
        <p:txBody>
          <a:bodyPr/>
          <a:lstStyle/>
          <a:p>
            <a:fld id="{429FDAF2-0F9F-4E8C-85CD-B03648B541A4}" type="slidenum">
              <a:rPr lang="en-ZA" smtClean="0"/>
              <a:t>24</a:t>
            </a:fld>
            <a:endParaRPr lang="en-ZA"/>
          </a:p>
        </p:txBody>
      </p:sp>
    </p:spTree>
    <p:extLst>
      <p:ext uri="{BB962C8B-B14F-4D97-AF65-F5344CB8AC3E}">
        <p14:creationId xmlns:p14="http://schemas.microsoft.com/office/powerpoint/2010/main" val="423734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solidFill>
                  <a:srgbClr val="C00000"/>
                </a:solidFill>
              </a:rPr>
              <a:t>ABOUT THE BJC</a:t>
            </a:r>
            <a:endParaRPr lang="en-ZA" b="1" dirty="0">
              <a:solidFill>
                <a:srgbClr val="C00000"/>
              </a:solidFill>
            </a:endParaRPr>
          </a:p>
        </p:txBody>
      </p:sp>
      <p:sp>
        <p:nvSpPr>
          <p:cNvPr id="3" name="Content Placeholder 2"/>
          <p:cNvSpPr>
            <a:spLocks noGrp="1"/>
          </p:cNvSpPr>
          <p:nvPr>
            <p:ph idx="1"/>
          </p:nvPr>
        </p:nvSpPr>
        <p:spPr/>
        <p:txBody>
          <a:bodyPr>
            <a:noAutofit/>
          </a:bodyPr>
          <a:lstStyle/>
          <a:p>
            <a:pPr algn="just" fontAlgn="t">
              <a:lnSpc>
                <a:spcPct val="100000"/>
              </a:lnSpc>
              <a:spcBef>
                <a:spcPts val="1200"/>
              </a:spcBef>
              <a:spcAft>
                <a:spcPts val="1200"/>
              </a:spcAft>
            </a:pPr>
            <a:r>
              <a:rPr lang="en-US" sz="2000" dirty="0" smtClean="0">
                <a:solidFill>
                  <a:srgbClr val="000000"/>
                </a:solidFill>
                <a:latin typeface="Calibri" panose="020F0502020204030204" pitchFamily="34" charset="0"/>
              </a:rPr>
              <a:t>The Budget </a:t>
            </a:r>
            <a:r>
              <a:rPr lang="en-US" sz="2000" dirty="0">
                <a:solidFill>
                  <a:srgbClr val="000000"/>
                </a:solidFill>
                <a:latin typeface="Calibri" panose="020F0502020204030204" pitchFamily="34" charset="0"/>
              </a:rPr>
              <a:t>Justice Coalition </a:t>
            </a:r>
            <a:r>
              <a:rPr lang="en-US" sz="2000" dirty="0" smtClean="0">
                <a:solidFill>
                  <a:srgbClr val="000000"/>
                </a:solidFill>
                <a:latin typeface="Calibri" panose="020F0502020204030204" pitchFamily="34" charset="0"/>
              </a:rPr>
              <a:t>consists </a:t>
            </a:r>
            <a:r>
              <a:rPr lang="en-US" sz="2000" dirty="0">
                <a:solidFill>
                  <a:srgbClr val="000000"/>
                </a:solidFill>
                <a:latin typeface="Calibri" panose="020F0502020204030204" pitchFamily="34" charset="0"/>
              </a:rPr>
              <a:t>of </a:t>
            </a:r>
            <a:r>
              <a:rPr lang="en-US" sz="2000" dirty="0" smtClean="0">
                <a:solidFill>
                  <a:srgbClr val="000000"/>
                </a:solidFill>
                <a:latin typeface="Calibri" panose="020F0502020204030204" pitchFamily="34" charset="0"/>
              </a:rPr>
              <a:t>twenty-one civic organisations that aim to </a:t>
            </a:r>
            <a:r>
              <a:rPr lang="en-US" sz="2000" dirty="0">
                <a:solidFill>
                  <a:srgbClr val="000000"/>
                </a:solidFill>
                <a:latin typeface="Calibri" panose="020F0502020204030204" pitchFamily="34" charset="0"/>
              </a:rPr>
              <a:t>collaboratively build people’s understanding of and participation in South Africa’s planning and budgeting processes – placing power in the hands of the people to ensure that the state advances social, economic and environmental justice, to meet people’s needs and wellbeing in accordance with the Constitution.</a:t>
            </a:r>
            <a:endParaRPr lang="en-US" sz="2000" dirty="0">
              <a:solidFill>
                <a:prstClr val="black"/>
              </a:solidFill>
            </a:endParaRPr>
          </a:p>
          <a:p>
            <a:pPr algn="just" fontAlgn="t">
              <a:lnSpc>
                <a:spcPct val="100000"/>
              </a:lnSpc>
              <a:spcBef>
                <a:spcPts val="1200"/>
              </a:spcBef>
              <a:spcAft>
                <a:spcPts val="1200"/>
              </a:spcAft>
            </a:pPr>
            <a:r>
              <a:rPr lang="en-US" sz="2000" dirty="0">
                <a:solidFill>
                  <a:srgbClr val="000000"/>
                </a:solidFill>
                <a:latin typeface="Calibri" panose="020F0502020204030204" pitchFamily="34" charset="0"/>
              </a:rPr>
              <a:t>The organisations who make up the BJC are: Alternative Information and Development Centre (AIDC), the Children’s Institute at UCT (CI), Corruption Watch (CW), Equal Education (EE), Equal Education Law Centre (EELC), the Institute for Economic Justice (IEJ), Oxfam SA, Pietermaritzburg Economic Justice and Dignity Group (PMEJD), the Public Service Accountability Monitor (PSAM), the Rural Health Advocacy Project (RHAP), SECTION27, Ilifa Labantwana, Treatment Action Campaign, Centre for Child Law, 350.org, Open Secrets, Social Policy Institute, Public Affairs Research Institute, Amandla.mobi, Black Sash as well as friends of the coalition</a:t>
            </a:r>
            <a:r>
              <a:rPr lang="en-US" sz="2000" dirty="0" smtClean="0">
                <a:solidFill>
                  <a:srgbClr val="000000"/>
                </a:solidFill>
                <a:latin typeface="Calibri" panose="020F0502020204030204" pitchFamily="34" charset="0"/>
              </a:rPr>
              <a:t>.</a:t>
            </a:r>
          </a:p>
          <a:p>
            <a:pPr marL="0" indent="0" algn="just" fontAlgn="t">
              <a:lnSpc>
                <a:spcPct val="100000"/>
              </a:lnSpc>
              <a:spcBef>
                <a:spcPts val="1200"/>
              </a:spcBef>
              <a:spcAft>
                <a:spcPts val="1200"/>
              </a:spcAft>
              <a:buNone/>
            </a:pPr>
            <a:endParaRPr lang="en-US" sz="2000" dirty="0">
              <a:solidFill>
                <a:prstClr val="black"/>
              </a:solidFill>
            </a:endParaRPr>
          </a:p>
          <a:p>
            <a:endParaRPr lang="en-ZA" sz="2000" dirty="0"/>
          </a:p>
        </p:txBody>
      </p:sp>
      <p:sp>
        <p:nvSpPr>
          <p:cNvPr id="4" name="Slide Number Placeholder 3"/>
          <p:cNvSpPr>
            <a:spLocks noGrp="1"/>
          </p:cNvSpPr>
          <p:nvPr>
            <p:ph type="sldNum" sz="quarter" idx="12"/>
          </p:nvPr>
        </p:nvSpPr>
        <p:spPr/>
        <p:txBody>
          <a:bodyPr/>
          <a:lstStyle/>
          <a:p>
            <a:fld id="{429FDAF2-0F9F-4E8C-85CD-B03648B541A4}" type="slidenum">
              <a:rPr lang="en-ZA" smtClean="0"/>
              <a:t>3</a:t>
            </a:fld>
            <a:endParaRPr lang="en-ZA"/>
          </a:p>
        </p:txBody>
      </p:sp>
    </p:spTree>
    <p:extLst>
      <p:ext uri="{BB962C8B-B14F-4D97-AF65-F5344CB8AC3E}">
        <p14:creationId xmlns:p14="http://schemas.microsoft.com/office/powerpoint/2010/main" val="406365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solidFill>
                  <a:srgbClr val="C00000"/>
                </a:solidFill>
              </a:rPr>
              <a:t>INTRODUCTION</a:t>
            </a:r>
            <a:endParaRPr lang="en-ZA" b="1" dirty="0">
              <a:solidFill>
                <a:srgbClr val="C00000"/>
              </a:solidFill>
            </a:endParaRPr>
          </a:p>
        </p:txBody>
      </p:sp>
      <p:sp>
        <p:nvSpPr>
          <p:cNvPr id="3" name="Content Placeholder 2"/>
          <p:cNvSpPr>
            <a:spLocks noGrp="1"/>
          </p:cNvSpPr>
          <p:nvPr>
            <p:ph idx="1"/>
          </p:nvPr>
        </p:nvSpPr>
        <p:spPr/>
        <p:txBody>
          <a:bodyPr/>
          <a:lstStyle/>
          <a:p>
            <a:r>
              <a:rPr lang="en-ZA" dirty="0" smtClean="0"/>
              <a:t>The BJC is of the view that the State has failed to justify the continuous implementation of budget cuts in efforts to reduce public borrowing. </a:t>
            </a:r>
            <a:endParaRPr lang="en-ZA" dirty="0"/>
          </a:p>
          <a:p>
            <a:r>
              <a:rPr lang="en-ZA" dirty="0" smtClean="0"/>
              <a:t>We call for participatory human rights impact assessments of spending allocations to public services in efforts to protect these services.</a:t>
            </a:r>
          </a:p>
          <a:p>
            <a:r>
              <a:rPr lang="en-ZA" dirty="0" smtClean="0"/>
              <a:t>We submit that budget cuts disproportionately impact marginalised communities which perpetuates more inequality.</a:t>
            </a:r>
          </a:p>
          <a:p>
            <a:r>
              <a:rPr lang="en-ZA" dirty="0" smtClean="0"/>
              <a:t>The BJC reiterates its call for gender responsive budgeting and an end to austerity measures by the State.</a:t>
            </a:r>
          </a:p>
          <a:p>
            <a:endParaRPr lang="en-ZA" dirty="0"/>
          </a:p>
        </p:txBody>
      </p:sp>
      <p:sp>
        <p:nvSpPr>
          <p:cNvPr id="4" name="Slide Number Placeholder 3"/>
          <p:cNvSpPr>
            <a:spLocks noGrp="1"/>
          </p:cNvSpPr>
          <p:nvPr>
            <p:ph type="sldNum" sz="quarter" idx="12"/>
          </p:nvPr>
        </p:nvSpPr>
        <p:spPr/>
        <p:txBody>
          <a:bodyPr/>
          <a:lstStyle/>
          <a:p>
            <a:fld id="{429FDAF2-0F9F-4E8C-85CD-B03648B541A4}" type="slidenum">
              <a:rPr lang="en-ZA" smtClean="0"/>
              <a:t>4</a:t>
            </a:fld>
            <a:endParaRPr lang="en-ZA"/>
          </a:p>
        </p:txBody>
      </p:sp>
    </p:spTree>
    <p:extLst>
      <p:ext uri="{BB962C8B-B14F-4D97-AF65-F5344CB8AC3E}">
        <p14:creationId xmlns:p14="http://schemas.microsoft.com/office/powerpoint/2010/main" val="305817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932452"/>
          </a:xfrm>
        </p:spPr>
        <p:txBody>
          <a:bodyPr/>
          <a:lstStyle/>
          <a:p>
            <a:pPr algn="ctr"/>
            <a:r>
              <a:rPr lang="en-ZA" b="1" dirty="0" smtClean="0">
                <a:solidFill>
                  <a:srgbClr val="C00000"/>
                </a:solidFill>
              </a:rPr>
              <a:t>GENDER-RESPONSIVE BUDGETING</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667250"/>
          </a:xfrm>
        </p:spPr>
        <p:txBody>
          <a:bodyPr>
            <a:noAutofit/>
          </a:bodyPr>
          <a:lstStyle/>
          <a:p>
            <a:pPr algn="just" rtl="0" fontAlgn="base">
              <a:spcBef>
                <a:spcPts val="800"/>
              </a:spcBef>
              <a:spcAft>
                <a:spcPts val="1200"/>
              </a:spcAft>
              <a:buFont typeface="Arial" panose="020B0604020202020204" pitchFamily="34" charset="0"/>
              <a:buChar char="•"/>
            </a:pPr>
            <a:r>
              <a:rPr lang="en-US" b="0" i="0" u="none" strike="noStrike" dirty="0">
                <a:solidFill>
                  <a:srgbClr val="000000"/>
                </a:solidFill>
                <a:effectLst/>
              </a:rPr>
              <a:t>Last year, we made submissions to this committee critiquing </a:t>
            </a:r>
            <a:r>
              <a:rPr lang="en-US" b="0" i="0" u="none" strike="noStrike" dirty="0" smtClean="0">
                <a:solidFill>
                  <a:srgbClr val="000000"/>
                </a:solidFill>
                <a:effectLst/>
              </a:rPr>
              <a:t>the 2022 </a:t>
            </a:r>
            <a:r>
              <a:rPr lang="en-US" b="0" i="0" u="none" strike="noStrike" dirty="0">
                <a:solidFill>
                  <a:srgbClr val="000000"/>
                </a:solidFill>
                <a:effectLst/>
              </a:rPr>
              <a:t>Division of Revenue Bill for not allocating funding in a manner that reflects the lived experiences of </a:t>
            </a:r>
            <a:r>
              <a:rPr lang="en-US" b="0" i="0" u="none" strike="noStrike" dirty="0" err="1">
                <a:solidFill>
                  <a:srgbClr val="000000"/>
                </a:solidFill>
                <a:effectLst/>
              </a:rPr>
              <a:t>marginalised</a:t>
            </a:r>
            <a:r>
              <a:rPr lang="en-US" b="0" i="0" u="none" strike="noStrike" dirty="0">
                <a:solidFill>
                  <a:srgbClr val="000000"/>
                </a:solidFill>
                <a:effectLst/>
              </a:rPr>
              <a:t> communities in the </a:t>
            </a:r>
            <a:r>
              <a:rPr lang="en-US" b="0" i="0" u="none" strike="noStrike" dirty="0" smtClean="0">
                <a:solidFill>
                  <a:srgbClr val="000000"/>
                </a:solidFill>
                <a:effectLst/>
              </a:rPr>
              <a:t>country.</a:t>
            </a:r>
            <a:endParaRPr lang="en-US" b="0" i="0" u="none" strike="noStrike" dirty="0">
              <a:solidFill>
                <a:srgbClr val="000000"/>
              </a:solidFill>
              <a:effectLst/>
            </a:endParaRPr>
          </a:p>
          <a:p>
            <a:pPr algn="just" rtl="0" fontAlgn="base">
              <a:spcBef>
                <a:spcPts val="800"/>
              </a:spcBef>
              <a:spcAft>
                <a:spcPts val="1200"/>
              </a:spcAft>
              <a:buFont typeface="Arial" panose="020B0604020202020204" pitchFamily="34" charset="0"/>
              <a:buChar char="•"/>
            </a:pPr>
            <a:r>
              <a:rPr lang="en-US" dirty="0">
                <a:solidFill>
                  <a:srgbClr val="000000"/>
                </a:solidFill>
              </a:rPr>
              <a:t>W</a:t>
            </a:r>
            <a:r>
              <a:rPr lang="en-US" b="0" i="0" u="none" strike="noStrike" dirty="0">
                <a:solidFill>
                  <a:srgbClr val="000000"/>
                </a:solidFill>
                <a:effectLst/>
              </a:rPr>
              <a:t>e welcome this year’s progress update reported in the Budget Review on gender responsive </a:t>
            </a:r>
            <a:r>
              <a:rPr lang="en-US" b="0" i="0" u="none" strike="noStrike" dirty="0" smtClean="0">
                <a:solidFill>
                  <a:srgbClr val="000000"/>
                </a:solidFill>
                <a:effectLst/>
              </a:rPr>
              <a:t>budgeting </a:t>
            </a:r>
            <a:r>
              <a:rPr lang="en-US" b="0" i="0" u="none" strike="noStrike" dirty="0">
                <a:solidFill>
                  <a:srgbClr val="000000"/>
                </a:solidFill>
                <a:effectLst/>
              </a:rPr>
              <a:t>in the form of the completion of the development </a:t>
            </a:r>
            <a:r>
              <a:rPr lang="en-US" b="0" i="0" u="none" strike="noStrike" dirty="0" smtClean="0">
                <a:solidFill>
                  <a:srgbClr val="000000"/>
                </a:solidFill>
                <a:effectLst/>
              </a:rPr>
              <a:t>of GRB guidelines</a:t>
            </a:r>
            <a:r>
              <a:rPr lang="en-US" b="0" i="0" u="none" strike="noStrike" dirty="0">
                <a:solidFill>
                  <a:srgbClr val="000000"/>
                </a:solidFill>
                <a:effectLst/>
              </a:rPr>
              <a:t>, and the intention to workshop these this coming financial </a:t>
            </a:r>
            <a:r>
              <a:rPr lang="en-US" b="0" i="0" u="none" strike="noStrike" dirty="0" smtClean="0">
                <a:solidFill>
                  <a:srgbClr val="000000"/>
                </a:solidFill>
                <a:effectLst/>
              </a:rPr>
              <a:t>year.</a:t>
            </a:r>
          </a:p>
        </p:txBody>
      </p:sp>
      <p:sp>
        <p:nvSpPr>
          <p:cNvPr id="4" name="Slide Number Placeholder 3"/>
          <p:cNvSpPr>
            <a:spLocks noGrp="1"/>
          </p:cNvSpPr>
          <p:nvPr>
            <p:ph type="sldNum" sz="quarter" idx="12"/>
          </p:nvPr>
        </p:nvSpPr>
        <p:spPr/>
        <p:txBody>
          <a:bodyPr/>
          <a:lstStyle/>
          <a:p>
            <a:fld id="{429FDAF2-0F9F-4E8C-85CD-B03648B541A4}" type="slidenum">
              <a:rPr lang="en-ZA" smtClean="0"/>
              <a:t>5</a:t>
            </a:fld>
            <a:endParaRPr lang="en-ZA"/>
          </a:p>
        </p:txBody>
      </p:sp>
    </p:spTree>
    <p:extLst>
      <p:ext uri="{BB962C8B-B14F-4D97-AF65-F5344CB8AC3E}">
        <p14:creationId xmlns:p14="http://schemas.microsoft.com/office/powerpoint/2010/main" val="310308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932452"/>
          </a:xfrm>
        </p:spPr>
        <p:txBody>
          <a:bodyPr/>
          <a:lstStyle/>
          <a:p>
            <a:pPr algn="ctr"/>
            <a:r>
              <a:rPr lang="en-ZA" b="1" dirty="0" smtClean="0">
                <a:solidFill>
                  <a:srgbClr val="C00000"/>
                </a:solidFill>
              </a:rPr>
              <a:t>GENDER-RESPONSIVE BUDGETING</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667250"/>
          </a:xfrm>
        </p:spPr>
        <p:txBody>
          <a:bodyPr>
            <a:noAutofit/>
          </a:bodyPr>
          <a:lstStyle/>
          <a:p>
            <a:pPr algn="just" fontAlgn="base">
              <a:spcBef>
                <a:spcPts val="800"/>
              </a:spcBef>
              <a:spcAft>
                <a:spcPts val="1200"/>
              </a:spcAft>
            </a:pPr>
            <a:r>
              <a:rPr lang="en-US" dirty="0" smtClean="0">
                <a:solidFill>
                  <a:srgbClr val="000000"/>
                </a:solidFill>
              </a:rPr>
              <a:t>We call for a gendered budget narrative in the Division of Revenue Bill with an analysis of social </a:t>
            </a:r>
            <a:r>
              <a:rPr lang="en-US" dirty="0">
                <a:solidFill>
                  <a:srgbClr val="000000"/>
                </a:solidFill>
              </a:rPr>
              <a:t>spending areas </a:t>
            </a:r>
            <a:r>
              <a:rPr lang="en-US" dirty="0" smtClean="0">
                <a:solidFill>
                  <a:srgbClr val="000000"/>
                </a:solidFill>
              </a:rPr>
              <a:t>(such </a:t>
            </a:r>
            <a:r>
              <a:rPr lang="en-US" dirty="0">
                <a:solidFill>
                  <a:srgbClr val="000000"/>
                </a:solidFill>
              </a:rPr>
              <a:t>as education, health and social development to name a few</a:t>
            </a:r>
            <a:r>
              <a:rPr lang="en-US" dirty="0" smtClean="0">
                <a:solidFill>
                  <a:srgbClr val="000000"/>
                </a:solidFill>
              </a:rPr>
              <a:t>).</a:t>
            </a:r>
            <a:endParaRPr lang="en-US" b="0" i="0" u="none" strike="noStrike" dirty="0">
              <a:solidFill>
                <a:srgbClr val="000000"/>
              </a:solidFill>
              <a:effectLst/>
            </a:endParaRPr>
          </a:p>
          <a:p>
            <a:pPr algn="just" rtl="0" fontAlgn="base">
              <a:spcBef>
                <a:spcPts val="800"/>
              </a:spcBef>
              <a:spcAft>
                <a:spcPts val="1200"/>
              </a:spcAft>
              <a:buFont typeface="Arial" panose="020B0604020202020204" pitchFamily="34" charset="0"/>
              <a:buChar char="•"/>
            </a:pPr>
            <a:r>
              <a:rPr lang="en-US" dirty="0" smtClean="0">
                <a:solidFill>
                  <a:srgbClr val="000000"/>
                </a:solidFill>
              </a:rPr>
              <a:t>The BJC recommends a</a:t>
            </a:r>
            <a:r>
              <a:rPr lang="en-US" dirty="0">
                <a:solidFill>
                  <a:srgbClr val="000000"/>
                </a:solidFill>
              </a:rPr>
              <a:t> </a:t>
            </a:r>
            <a:r>
              <a:rPr lang="en-US" dirty="0" smtClean="0">
                <a:solidFill>
                  <a:srgbClr val="000000"/>
                </a:solidFill>
              </a:rPr>
              <a:t>public </a:t>
            </a:r>
            <a:r>
              <a:rPr lang="en-US" dirty="0">
                <a:solidFill>
                  <a:srgbClr val="000000"/>
                </a:solidFill>
              </a:rPr>
              <a:t>participation workshop or process for the gender responsive budgeting guidelines </a:t>
            </a:r>
            <a:r>
              <a:rPr lang="en-US" dirty="0" smtClean="0">
                <a:solidFill>
                  <a:srgbClr val="000000"/>
                </a:solidFill>
              </a:rPr>
              <a:t>during and post the </a:t>
            </a:r>
            <a:r>
              <a:rPr lang="en-US" dirty="0">
                <a:solidFill>
                  <a:srgbClr val="000000"/>
                </a:solidFill>
              </a:rPr>
              <a:t>2023/24 financial year for the beneficiaries of GRB </a:t>
            </a:r>
            <a:r>
              <a:rPr lang="en-US" dirty="0" smtClean="0">
                <a:solidFill>
                  <a:srgbClr val="000000"/>
                </a:solidFill>
              </a:rPr>
              <a:t>to adequately </a:t>
            </a:r>
            <a:r>
              <a:rPr lang="en-US" dirty="0">
                <a:solidFill>
                  <a:srgbClr val="000000"/>
                </a:solidFill>
              </a:rPr>
              <a:t>shape the </a:t>
            </a:r>
            <a:r>
              <a:rPr lang="en-US" dirty="0" smtClean="0">
                <a:solidFill>
                  <a:srgbClr val="000000"/>
                </a:solidFill>
              </a:rPr>
              <a:t>process.</a:t>
            </a:r>
            <a:endParaRPr lang="en-US" b="0" i="0" u="none" strike="noStrike" dirty="0">
              <a:solidFill>
                <a:srgbClr val="000000"/>
              </a:solidFill>
              <a:effectLst/>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6</a:t>
            </a:fld>
            <a:endParaRPr lang="en-ZA"/>
          </a:p>
        </p:txBody>
      </p:sp>
    </p:spTree>
    <p:extLst>
      <p:ext uri="{BB962C8B-B14F-4D97-AF65-F5344CB8AC3E}">
        <p14:creationId xmlns:p14="http://schemas.microsoft.com/office/powerpoint/2010/main" val="289067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Autofit/>
          </a:bodyPr>
          <a:lstStyle/>
          <a:p>
            <a:pPr marL="0" indent="0" algn="ctr" rtl="0">
              <a:spcBef>
                <a:spcPts val="0"/>
              </a:spcBef>
              <a:spcAft>
                <a:spcPts val="0"/>
              </a:spcAft>
              <a:buNone/>
            </a:pPr>
            <a:r>
              <a:rPr lang="en-ZA" sz="2400" b="1" i="0" u="none" strike="noStrike" dirty="0">
                <a:solidFill>
                  <a:srgbClr val="000000"/>
                </a:solidFill>
                <a:effectLst/>
              </a:rPr>
              <a:t>Early childhood development (ECD</a:t>
            </a:r>
            <a:r>
              <a:rPr lang="en-ZA" sz="2400" b="1" i="0" u="none" strike="noStrike" dirty="0" smtClean="0">
                <a:solidFill>
                  <a:srgbClr val="000000"/>
                </a:solidFill>
                <a:effectLst/>
              </a:rPr>
              <a:t>)</a:t>
            </a:r>
            <a:endParaRPr lang="en-ZA" sz="2400" b="0" dirty="0">
              <a:effectLst/>
            </a:endParaRPr>
          </a:p>
          <a:p>
            <a:r>
              <a:rPr lang="en-US" sz="2400" b="0" i="0" u="none" strike="noStrike" dirty="0">
                <a:solidFill>
                  <a:srgbClr val="000000"/>
                </a:solidFill>
                <a:effectLst/>
              </a:rPr>
              <a:t>BJC welcomes the 51% and 24% increase in the Early Childhood Development (ECD) Conditional Grant for 2024/25 and </a:t>
            </a:r>
            <a:r>
              <a:rPr lang="en-US" sz="2400" b="0" i="0" u="none" strike="noStrike" dirty="0" smtClean="0">
                <a:solidFill>
                  <a:srgbClr val="000000"/>
                </a:solidFill>
                <a:effectLst/>
              </a:rPr>
              <a:t>2025/26.</a:t>
            </a:r>
            <a:endParaRPr lang="en-US" sz="2400" b="0" i="0" u="none" strike="noStrike" dirty="0">
              <a:solidFill>
                <a:srgbClr val="000000"/>
              </a:solidFill>
              <a:effectLst/>
            </a:endParaRPr>
          </a:p>
          <a:p>
            <a:r>
              <a:rPr lang="en-US" sz="2400" b="0" i="0" u="none" strike="noStrike" dirty="0">
                <a:solidFill>
                  <a:srgbClr val="000000"/>
                </a:solidFill>
                <a:effectLst/>
              </a:rPr>
              <a:t>In the subsidy component of this grant, after accounting for the unallocated amount, the increase could enable the number of </a:t>
            </a:r>
            <a:r>
              <a:rPr lang="en-US" sz="2400" b="0" i="0" u="none" strike="noStrike" dirty="0" err="1">
                <a:solidFill>
                  <a:srgbClr val="000000"/>
                </a:solidFill>
                <a:effectLst/>
              </a:rPr>
              <a:t>subsidised</a:t>
            </a:r>
            <a:r>
              <a:rPr lang="en-US" sz="2400" b="0" i="0" u="none" strike="noStrike" dirty="0">
                <a:solidFill>
                  <a:srgbClr val="000000"/>
                </a:solidFill>
                <a:effectLst/>
              </a:rPr>
              <a:t> children to grow by around 20% over the </a:t>
            </a:r>
            <a:r>
              <a:rPr lang="en-US" sz="2400" b="0" i="0" u="none" strike="noStrike" dirty="0" smtClean="0">
                <a:solidFill>
                  <a:srgbClr val="000000"/>
                </a:solidFill>
                <a:effectLst/>
              </a:rPr>
              <a:t>MTEF.</a:t>
            </a:r>
            <a:endParaRPr lang="en-US" sz="2400" b="0" i="0" u="none" strike="noStrike" dirty="0">
              <a:solidFill>
                <a:srgbClr val="000000"/>
              </a:solidFill>
              <a:effectLst/>
            </a:endParaRPr>
          </a:p>
          <a:p>
            <a:r>
              <a:rPr lang="en-US" sz="2400" b="0" i="0" u="none" strike="noStrike" dirty="0">
                <a:solidFill>
                  <a:srgbClr val="000000"/>
                </a:solidFill>
                <a:effectLst/>
              </a:rPr>
              <a:t>This is a step in the right direction, given that the 2021 ECD Census found only 1.66 million children under 6 years are enrolled in early learning programmes, and less than 630 000 </a:t>
            </a:r>
            <a:r>
              <a:rPr lang="en-US" sz="2400" b="0" i="0" u="none" strike="noStrike" dirty="0" smtClean="0">
                <a:solidFill>
                  <a:srgbClr val="000000"/>
                </a:solidFill>
                <a:effectLst/>
              </a:rPr>
              <a:t>benefit.</a:t>
            </a:r>
          </a:p>
          <a:p>
            <a:pPr marL="0" indent="0">
              <a:buNone/>
            </a:pPr>
            <a:endParaRPr lang="en-US" sz="2400" b="0" i="0" u="none" strike="noStrike" dirty="0">
              <a:solidFill>
                <a:srgbClr val="000000"/>
              </a:solidFill>
              <a:effectLst/>
            </a:endParaRPr>
          </a:p>
          <a:p>
            <a:pPr algn="just" rtl="0">
              <a:spcBef>
                <a:spcPts val="0"/>
              </a:spcBef>
              <a:spcAft>
                <a:spcPts val="0"/>
              </a:spcAft>
            </a:pPr>
            <a:r>
              <a:rPr lang="en-US" sz="2400" dirty="0" smtClean="0">
                <a:solidFill>
                  <a:srgbClr val="000000"/>
                </a:solidFill>
              </a:rPr>
              <a:t>BJC is concerned </a:t>
            </a:r>
            <a:r>
              <a:rPr lang="en-US" sz="2400" dirty="0">
                <a:solidFill>
                  <a:srgbClr val="000000"/>
                </a:solidFill>
              </a:rPr>
              <a:t>that </a:t>
            </a:r>
            <a:r>
              <a:rPr lang="en-US" sz="2400" b="0" i="0" u="none" strike="noStrike" dirty="0">
                <a:solidFill>
                  <a:srgbClr val="000000"/>
                </a:solidFill>
                <a:effectLst/>
              </a:rPr>
              <a:t>there is no increase in the value of the per capita subsidy from R17 (</a:t>
            </a:r>
            <a:r>
              <a:rPr lang="en-US" sz="2400" b="0" i="0" u="none" strike="noStrike" dirty="0" err="1">
                <a:solidFill>
                  <a:srgbClr val="000000"/>
                </a:solidFill>
                <a:effectLst/>
              </a:rPr>
              <a:t>centres</a:t>
            </a:r>
            <a:r>
              <a:rPr lang="en-US" sz="2400" b="0" i="0" u="none" strike="noStrike" dirty="0">
                <a:solidFill>
                  <a:srgbClr val="000000"/>
                </a:solidFill>
                <a:effectLst/>
              </a:rPr>
              <a:t>) and R6 (non-</a:t>
            </a:r>
            <a:r>
              <a:rPr lang="en-US" sz="2400" b="0" i="0" u="none" strike="noStrike" dirty="0" err="1">
                <a:solidFill>
                  <a:srgbClr val="000000"/>
                </a:solidFill>
                <a:effectLst/>
              </a:rPr>
              <a:t>centre</a:t>
            </a:r>
            <a:r>
              <a:rPr lang="en-US" sz="2400" b="0" i="0" u="none" strike="noStrike" dirty="0">
                <a:solidFill>
                  <a:srgbClr val="000000"/>
                </a:solidFill>
                <a:effectLst/>
              </a:rPr>
              <a:t> based programmes) per </a:t>
            </a:r>
            <a:r>
              <a:rPr lang="en-US" sz="2400" b="0" i="0" u="none" strike="noStrike" dirty="0" smtClean="0">
                <a:solidFill>
                  <a:srgbClr val="000000"/>
                </a:solidFill>
                <a:effectLst/>
              </a:rPr>
              <a:t>day </a:t>
            </a:r>
            <a:r>
              <a:rPr lang="en-US" sz="2400" b="0" i="0" u="none" strike="noStrike" dirty="0" err="1" smtClean="0">
                <a:solidFill>
                  <a:srgbClr val="000000"/>
                </a:solidFill>
                <a:effectLst/>
              </a:rPr>
              <a:t>i.e</a:t>
            </a:r>
            <a:r>
              <a:rPr lang="en-US" sz="2400" b="0" i="0" u="none" strike="noStrike" dirty="0" smtClean="0">
                <a:solidFill>
                  <a:srgbClr val="000000"/>
                </a:solidFill>
                <a:effectLst/>
              </a:rPr>
              <a:t>: </a:t>
            </a:r>
          </a:p>
          <a:p>
            <a:pPr marL="0" indent="0" algn="just" rtl="0">
              <a:spcBef>
                <a:spcPts val="0"/>
              </a:spcBef>
              <a:spcAft>
                <a:spcPts val="0"/>
              </a:spcAft>
              <a:buNone/>
            </a:pPr>
            <a:endParaRPr lang="en-US" sz="2400" b="0" i="0" u="none" strike="noStrike" dirty="0">
              <a:solidFill>
                <a:srgbClr val="000000"/>
              </a:solidFill>
              <a:effectLst/>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7</a:t>
            </a:fld>
            <a:endParaRPr lang="en-ZA"/>
          </a:p>
        </p:txBody>
      </p:sp>
    </p:spTree>
    <p:extLst>
      <p:ext uri="{BB962C8B-B14F-4D97-AF65-F5344CB8AC3E}">
        <p14:creationId xmlns:p14="http://schemas.microsoft.com/office/powerpoint/2010/main" val="225649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rmAutofit/>
          </a:bodyPr>
          <a:lstStyle/>
          <a:p>
            <a:pPr marL="0" indent="0" algn="ctr" rtl="0">
              <a:spcBef>
                <a:spcPts val="0"/>
              </a:spcBef>
              <a:spcAft>
                <a:spcPts val="0"/>
              </a:spcAft>
              <a:buNone/>
            </a:pPr>
            <a:r>
              <a:rPr lang="en-ZA" sz="2400" b="1" i="0" u="none" strike="noStrike" dirty="0">
                <a:solidFill>
                  <a:srgbClr val="000000"/>
                </a:solidFill>
                <a:effectLst/>
              </a:rPr>
              <a:t>Early childhood development (ECD</a:t>
            </a:r>
            <a:r>
              <a:rPr lang="en-ZA" sz="2400" b="1" i="0" u="none" strike="noStrike" dirty="0" smtClean="0">
                <a:solidFill>
                  <a:srgbClr val="000000"/>
                </a:solidFill>
                <a:effectLst/>
              </a:rPr>
              <a:t>) cont.</a:t>
            </a:r>
          </a:p>
          <a:p>
            <a:pPr marL="0" indent="0" algn="ctr" rtl="0">
              <a:spcBef>
                <a:spcPts val="0"/>
              </a:spcBef>
              <a:spcAft>
                <a:spcPts val="0"/>
              </a:spcAft>
              <a:buNone/>
            </a:pPr>
            <a:endParaRPr lang="en-ZA" sz="2400" b="1" dirty="0">
              <a:solidFill>
                <a:srgbClr val="000000"/>
              </a:solidFill>
            </a:endParaRPr>
          </a:p>
          <a:p>
            <a:pPr lvl="1" algn="just">
              <a:spcBef>
                <a:spcPts val="0"/>
              </a:spcBef>
            </a:pPr>
            <a:r>
              <a:rPr lang="en-US" dirty="0">
                <a:solidFill>
                  <a:srgbClr val="000000"/>
                </a:solidFill>
              </a:rPr>
              <a:t>The value of the subsidy has not been increased since 2019 resulting in its real value being eroded by inflation.</a:t>
            </a:r>
          </a:p>
          <a:p>
            <a:pPr marL="457200" lvl="1" indent="0" algn="just">
              <a:spcBef>
                <a:spcPts val="0"/>
              </a:spcBef>
              <a:buNone/>
            </a:pPr>
            <a:endParaRPr lang="en-US" dirty="0">
              <a:solidFill>
                <a:srgbClr val="000000"/>
              </a:solidFill>
            </a:endParaRPr>
          </a:p>
          <a:p>
            <a:pPr lvl="1" algn="just">
              <a:spcBef>
                <a:spcPts val="0"/>
              </a:spcBef>
            </a:pPr>
            <a:r>
              <a:rPr lang="en-US" dirty="0">
                <a:solidFill>
                  <a:srgbClr val="000000"/>
                </a:solidFill>
              </a:rPr>
              <a:t>The subsidy has to cover all the </a:t>
            </a:r>
            <a:r>
              <a:rPr lang="en-US" dirty="0" err="1">
                <a:solidFill>
                  <a:srgbClr val="000000"/>
                </a:solidFill>
              </a:rPr>
              <a:t>programme’s</a:t>
            </a:r>
            <a:r>
              <a:rPr lang="en-US" dirty="0">
                <a:solidFill>
                  <a:srgbClr val="000000"/>
                </a:solidFill>
              </a:rPr>
              <a:t> costs such as staff, rent and </a:t>
            </a:r>
            <a:r>
              <a:rPr lang="en-US" dirty="0" smtClean="0">
                <a:solidFill>
                  <a:srgbClr val="000000"/>
                </a:solidFill>
              </a:rPr>
              <a:t>equipment as </a:t>
            </a:r>
            <a:r>
              <a:rPr lang="en-US" dirty="0">
                <a:solidFill>
                  <a:srgbClr val="000000"/>
                </a:solidFill>
              </a:rPr>
              <a:t>well as nutritious food for the children.</a:t>
            </a:r>
          </a:p>
          <a:p>
            <a:pPr marL="457200" lvl="1" indent="0" algn="just">
              <a:spcBef>
                <a:spcPts val="0"/>
              </a:spcBef>
              <a:buNone/>
            </a:pPr>
            <a:endParaRPr lang="en-US" dirty="0">
              <a:solidFill>
                <a:srgbClr val="000000"/>
              </a:solidFill>
            </a:endParaRPr>
          </a:p>
          <a:p>
            <a:pPr lvl="1" algn="just">
              <a:spcBef>
                <a:spcPts val="0"/>
              </a:spcBef>
            </a:pPr>
            <a:r>
              <a:rPr lang="en-US" dirty="0">
                <a:solidFill>
                  <a:srgbClr val="000000"/>
                </a:solidFill>
              </a:rPr>
              <a:t>Erosion of its real value at a time when food inflation is as high as 13% will likely translate into reduced nutritional support for children under 5 years of age - the group most in need of adequate nutrition to prevent malnutrition and stunting.</a:t>
            </a:r>
          </a:p>
          <a:p>
            <a:endParaRPr lang="en-US" sz="2400" dirty="0">
              <a:solidFill>
                <a:srgbClr val="000000"/>
              </a:solidFill>
              <a:latin typeface="Calibri" panose="020F0502020204030204" pitchFamily="34" charset="0"/>
            </a:endParaRPr>
          </a:p>
          <a:p>
            <a:pPr>
              <a:spcBef>
                <a:spcPts val="0"/>
              </a:spcBef>
            </a:pPr>
            <a:endParaRPr lang="en-ZA" sz="2000" b="0" dirty="0">
              <a:effectLst/>
            </a:endParaRPr>
          </a:p>
          <a:p>
            <a:endParaRPr lang="en-US" sz="3200" b="0" i="0" u="none" strike="noStrike"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8</a:t>
            </a:fld>
            <a:endParaRPr lang="en-ZA"/>
          </a:p>
        </p:txBody>
      </p:sp>
    </p:spTree>
    <p:extLst>
      <p:ext uri="{BB962C8B-B14F-4D97-AF65-F5344CB8AC3E}">
        <p14:creationId xmlns:p14="http://schemas.microsoft.com/office/powerpoint/2010/main" val="3227858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CD23-FDDE-50F2-6A62-04105661610F}"/>
              </a:ext>
            </a:extLst>
          </p:cNvPr>
          <p:cNvSpPr>
            <a:spLocks noGrp="1"/>
          </p:cNvSpPr>
          <p:nvPr>
            <p:ph type="title"/>
          </p:nvPr>
        </p:nvSpPr>
        <p:spPr>
          <a:xfrm>
            <a:off x="838200" y="365126"/>
            <a:ext cx="10515600" cy="1079500"/>
          </a:xfrm>
        </p:spPr>
        <p:txBody>
          <a:bodyPr/>
          <a:lstStyle/>
          <a:p>
            <a:pPr algn="ctr"/>
            <a:r>
              <a:rPr lang="en-ZA" b="1" dirty="0" smtClean="0">
                <a:solidFill>
                  <a:srgbClr val="C00000"/>
                </a:solidFill>
              </a:rPr>
              <a:t>EDUCATION CONDITIONAL GRANTS</a:t>
            </a:r>
            <a:endParaRPr lang="en-ZA" b="1" dirty="0">
              <a:solidFill>
                <a:srgbClr val="C00000"/>
              </a:solidFill>
            </a:endParaRPr>
          </a:p>
        </p:txBody>
      </p:sp>
      <p:sp>
        <p:nvSpPr>
          <p:cNvPr id="3" name="Content Placeholder 2">
            <a:extLst>
              <a:ext uri="{FF2B5EF4-FFF2-40B4-BE49-F238E27FC236}">
                <a16:creationId xmlns:a16="http://schemas.microsoft.com/office/drawing/2014/main" id="{CBA741B9-EF11-82A2-E56F-F44DE7460C69}"/>
              </a:ext>
            </a:extLst>
          </p:cNvPr>
          <p:cNvSpPr>
            <a:spLocks noGrp="1"/>
          </p:cNvSpPr>
          <p:nvPr>
            <p:ph idx="1"/>
          </p:nvPr>
        </p:nvSpPr>
        <p:spPr>
          <a:xfrm>
            <a:off x="838200" y="1444625"/>
            <a:ext cx="9450936" cy="4946650"/>
          </a:xfrm>
        </p:spPr>
        <p:txBody>
          <a:bodyPr>
            <a:noAutofit/>
          </a:bodyPr>
          <a:lstStyle/>
          <a:p>
            <a:pPr marL="0" indent="0" algn="ctr" rtl="0">
              <a:spcBef>
                <a:spcPts val="0"/>
              </a:spcBef>
              <a:spcAft>
                <a:spcPts val="0"/>
              </a:spcAft>
              <a:buNone/>
            </a:pPr>
            <a:r>
              <a:rPr lang="en-ZA" sz="2400" b="1" i="0" u="none" strike="noStrike" dirty="0">
                <a:solidFill>
                  <a:srgbClr val="000000"/>
                </a:solidFill>
                <a:effectLst/>
              </a:rPr>
              <a:t>Early childhood development (ECD)</a:t>
            </a:r>
            <a:endParaRPr lang="en-ZA" sz="2400" b="0" dirty="0">
              <a:effectLst/>
            </a:endParaRPr>
          </a:p>
          <a:p>
            <a:r>
              <a:rPr lang="en-US" sz="2400" b="0" i="0" u="none" strike="noStrike" dirty="0">
                <a:solidFill>
                  <a:srgbClr val="000000"/>
                </a:solidFill>
                <a:effectLst/>
              </a:rPr>
              <a:t>We are pleased to see that R300 million and R400m in 2024/25 and 2025/26 is put aside within the subsidy component for a nutrition support pilot for early learning programmes (ELPs) and a results based service delivery </a:t>
            </a:r>
            <a:r>
              <a:rPr lang="en-US" sz="2400" b="0" i="0" u="none" strike="noStrike" dirty="0" smtClean="0">
                <a:solidFill>
                  <a:srgbClr val="000000"/>
                </a:solidFill>
                <a:effectLst/>
              </a:rPr>
              <a:t>model.</a:t>
            </a:r>
            <a:endParaRPr lang="en-US" sz="2400" b="0" i="0" u="none" strike="noStrike" dirty="0">
              <a:solidFill>
                <a:srgbClr val="000000"/>
              </a:solidFill>
              <a:effectLst/>
            </a:endParaRPr>
          </a:p>
          <a:p>
            <a:r>
              <a:rPr lang="en-US" sz="2400" dirty="0">
                <a:solidFill>
                  <a:srgbClr val="000000"/>
                </a:solidFill>
              </a:rPr>
              <a:t>This is welcomed in</a:t>
            </a:r>
            <a:r>
              <a:rPr lang="en-US" sz="2400" b="0" i="0" u="none" strike="noStrike" dirty="0">
                <a:solidFill>
                  <a:srgbClr val="000000"/>
                </a:solidFill>
                <a:effectLst/>
              </a:rPr>
              <a:t> a context where 57% of children attending ELPs face barriers to Thriving by Five, these are welcome indications that the Department of Basic Education (DBE) will test approaches to ensuring good nutrition and other improved outcomes for children in </a:t>
            </a:r>
            <a:r>
              <a:rPr lang="en-US" sz="2400" b="0" i="0" u="none" strike="noStrike" dirty="0" smtClean="0">
                <a:solidFill>
                  <a:srgbClr val="000000"/>
                </a:solidFill>
                <a:effectLst/>
              </a:rPr>
              <a:t>ELPs.</a:t>
            </a:r>
            <a:endParaRPr lang="en-US" sz="2400" b="0" i="0" u="none" strike="noStrike" dirty="0">
              <a:solidFill>
                <a:srgbClr val="000000"/>
              </a:solidFill>
              <a:effectLst/>
            </a:endParaRPr>
          </a:p>
        </p:txBody>
      </p:sp>
      <p:sp>
        <p:nvSpPr>
          <p:cNvPr id="4" name="Slide Number Placeholder 3"/>
          <p:cNvSpPr>
            <a:spLocks noGrp="1"/>
          </p:cNvSpPr>
          <p:nvPr>
            <p:ph type="sldNum" sz="quarter" idx="12"/>
          </p:nvPr>
        </p:nvSpPr>
        <p:spPr/>
        <p:txBody>
          <a:bodyPr/>
          <a:lstStyle/>
          <a:p>
            <a:fld id="{429FDAF2-0F9F-4E8C-85CD-B03648B541A4}" type="slidenum">
              <a:rPr lang="en-ZA" smtClean="0"/>
              <a:t>9</a:t>
            </a:fld>
            <a:endParaRPr lang="en-ZA"/>
          </a:p>
        </p:txBody>
      </p:sp>
    </p:spTree>
    <p:extLst>
      <p:ext uri="{BB962C8B-B14F-4D97-AF65-F5344CB8AC3E}">
        <p14:creationId xmlns:p14="http://schemas.microsoft.com/office/powerpoint/2010/main" val="303718672"/>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2896</TotalTime>
  <Words>1873</Words>
  <Application>Microsoft Office PowerPoint</Application>
  <PresentationFormat>Widescreen</PresentationFormat>
  <Paragraphs>194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SUBMISSION ON THE 2023 DIVISION OF REVENUE BILL   Presented to the Standing Committee on Appropriations  14 March 2023</vt:lpstr>
      <vt:lpstr>PRESENTATION OUTLINE</vt:lpstr>
      <vt:lpstr>ABOUT THE BJC</vt:lpstr>
      <vt:lpstr>INTRODUCTION</vt:lpstr>
      <vt:lpstr>GENDER-RESPONSIVE BUDGETING</vt:lpstr>
      <vt:lpstr>GENDER-RESPONSIVE BUDGETING</vt:lpstr>
      <vt:lpstr>EDUCATION CONDITIONAL GRANTS</vt:lpstr>
      <vt:lpstr>EDUCATION CONDITIONAL GRANTS</vt:lpstr>
      <vt:lpstr>EDUCATION CONDITIONAL GRANTS</vt:lpstr>
      <vt:lpstr>EDUCATION CONDITIONAL GRANTS</vt:lpstr>
      <vt:lpstr>EDUCATION CONDITIONAL GRANTS</vt:lpstr>
      <vt:lpstr>EDUCATION CONDITIONAL GRANTS</vt:lpstr>
      <vt:lpstr>EDUCATION CONDITIONAL GRANTS</vt:lpstr>
      <vt:lpstr>EDUCATION CONDITIONAL GRANTS</vt:lpstr>
      <vt:lpstr>EDUCATION CONDITIONAL GRANTS</vt:lpstr>
      <vt:lpstr>EDUCATION CONDITIONAL GRANTS</vt:lpstr>
      <vt:lpstr>SOCIAL RELIEF OF DISTRESS GRANT (SRD)</vt:lpstr>
      <vt:lpstr>SOCIAL RELIEF OF DISTRESS GRANT (SRD)</vt:lpstr>
      <vt:lpstr>CSG: NOT ENOUGH TO FEED A CHILD</vt:lpstr>
      <vt:lpstr>PowerPoint Presentation</vt:lpstr>
      <vt:lpstr>2022/23 INFLATION UNDER-ESTIMATE</vt:lpstr>
      <vt:lpstr>RECOMMENDATIONS</vt:lpstr>
      <vt:lpstr>RECOMMENDATIONS (CONT.)</vt:lpstr>
      <vt:lpstr> Thank You  www.budgetjusticesa.org.za   https://twitter.com/budgetjusticesa https://www.facebook.com/budgetjusticesa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Motlatsi Komote</dc:creator>
  <cp:lastModifiedBy>Windows User</cp:lastModifiedBy>
  <cp:revision>37</cp:revision>
  <cp:lastPrinted>2023-02-26T20:13:49Z</cp:lastPrinted>
  <dcterms:created xsi:type="dcterms:W3CDTF">2023-02-26T19:34:40Z</dcterms:created>
  <dcterms:modified xsi:type="dcterms:W3CDTF">2023-03-13T07:57:15Z</dcterms:modified>
</cp:coreProperties>
</file>