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authors.xml" ContentType="application/vnd.ms-powerpoint.author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655" r:id="rId2"/>
    <p:sldId id="623" r:id="rId3"/>
    <p:sldId id="628" r:id="rId4"/>
    <p:sldId id="622" r:id="rId5"/>
    <p:sldId id="624" r:id="rId6"/>
    <p:sldId id="625" r:id="rId7"/>
    <p:sldId id="658" r:id="rId8"/>
    <p:sldId id="638" r:id="rId9"/>
    <p:sldId id="639" r:id="rId10"/>
    <p:sldId id="657" r:id="rId11"/>
    <p:sldId id="659" r:id="rId12"/>
    <p:sldId id="636" r:id="rId13"/>
    <p:sldId id="445"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800B9B-E68F-77DB-3BBE-43F7F8781B3A}" name="Malcolm Booysen" initials="MB" userId="S::Malcolm.Booysen@westerncape.gov.za::6c00f500-6e23-4f49-8d75-9086cc51d41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40A5C"/>
    <a:srgbClr val="003398"/>
    <a:srgbClr val="001489"/>
    <a:srgbClr val="001484"/>
    <a:srgbClr val="71A1A7"/>
    <a:srgbClr val="D5E3E5"/>
    <a:srgbClr val="DFF0CB"/>
    <a:srgbClr val="A6A6A6"/>
    <a:srgbClr val="CBDFEF"/>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5501" autoAdjust="0"/>
  </p:normalViewPr>
  <p:slideViewPr>
    <p:cSldViewPr snapToGrid="0">
      <p:cViewPr varScale="1">
        <p:scale>
          <a:sx n="73" d="100"/>
          <a:sy n="73" d="100"/>
        </p:scale>
        <p:origin x="-630"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F85E3CE-E9E3-CB47-80F0-33520EC85D2E}" type="datetimeFigureOut">
              <a:rPr lang="en-US" smtClean="0"/>
              <a:pPr/>
              <a:t>3/16/2023</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2</a:t>
            </a:fld>
            <a:endParaRPr lang="en-ZA">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3</a:t>
            </a:fld>
            <a:endParaRPr lang="en-ZA">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4</a:t>
            </a:fld>
            <a:endParaRPr lang="en-ZA">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5</a:t>
            </a:fld>
            <a:endParaRPr lang="en-ZA" dirty="0">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6</a:t>
            </a:fld>
            <a:endParaRPr lang="en-ZA">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12</a:t>
            </a:fld>
            <a:endParaRPr lang="en-ZA" dirty="0">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13</a:t>
            </a:fld>
            <a:endParaRPr lang="en-ZA" dirty="0"/>
          </a:p>
        </p:txBody>
      </p:sp>
    </p:spTree>
    <p:extLst>
      <p:ext uri="{BB962C8B-B14F-4D97-AF65-F5344CB8AC3E}">
        <p14:creationId xmlns:p14="http://schemas.microsoft.com/office/powerpoint/2010/main" xmlns="" val="3303134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sldNum="0"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4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hemeOverride" Target="../theme/themeOverride1.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a:t>Presentation to Standing Committee on Finance, Economic Opportunities and Tourism</a:t>
            </a:r>
          </a:p>
        </p:txBody>
      </p:sp>
      <p:sp>
        <p:nvSpPr>
          <p:cNvPr id="8" name="Text Placeholder 7"/>
          <p:cNvSpPr>
            <a:spLocks noGrp="1"/>
          </p:cNvSpPr>
          <p:nvPr>
            <p:ph type="body" sz="quarter" idx="11"/>
          </p:nvPr>
        </p:nvSpPr>
        <p:spPr/>
        <p:txBody>
          <a:bodyPr/>
          <a:lstStyle/>
          <a:p>
            <a:endParaRPr lang="en-GB" dirty="0"/>
          </a:p>
        </p:txBody>
      </p:sp>
      <p:sp>
        <p:nvSpPr>
          <p:cNvPr id="11" name="Title 10"/>
          <p:cNvSpPr>
            <a:spLocks noGrp="1"/>
          </p:cNvSpPr>
          <p:nvPr>
            <p:ph type="ctrTitle"/>
          </p:nvPr>
        </p:nvSpPr>
        <p:spPr>
          <a:xfrm>
            <a:off x="1979998" y="3167451"/>
            <a:ext cx="9588609" cy="1008113"/>
          </a:xfrm>
        </p:spPr>
        <p:txBody>
          <a:bodyPr/>
          <a:lstStyle/>
          <a:p>
            <a:r>
              <a:rPr lang="en-GB" dirty="0"/>
              <a:t>Western Cape gambling and racing board</a:t>
            </a:r>
            <a:br>
              <a:rPr lang="en-GB" dirty="0"/>
            </a:br>
            <a:r>
              <a:rPr lang="en-GB" dirty="0"/>
              <a:t> application process</a:t>
            </a:r>
          </a:p>
        </p:txBody>
      </p:sp>
      <p:sp>
        <p:nvSpPr>
          <p:cNvPr id="13" name="Date Placeholder 12"/>
          <p:cNvSpPr>
            <a:spLocks noGrp="1"/>
          </p:cNvSpPr>
          <p:nvPr>
            <p:ph type="dt" sz="half" idx="2"/>
          </p:nvPr>
        </p:nvSpPr>
        <p:spPr/>
        <p:txBody>
          <a:bodyPr/>
          <a:lstStyle/>
          <a:p>
            <a:pPr>
              <a:defRPr/>
            </a:pPr>
            <a:r>
              <a:rPr lang="en-GB" sz="1200" dirty="0">
                <a:solidFill>
                  <a:prstClr val="white"/>
                </a:solidFill>
                <a:latin typeface="Century Gothic"/>
              </a:rPr>
              <a:t>13 March 2023</a:t>
            </a:r>
          </a:p>
        </p:txBody>
      </p:sp>
    </p:spTree>
    <p:custDataLst>
      <p:tags r:id="rId1"/>
    </p:custDataLst>
    <p:extLst>
      <p:ext uri="{BB962C8B-B14F-4D97-AF65-F5344CB8AC3E}">
        <p14:creationId xmlns:p14="http://schemas.microsoft.com/office/powerpoint/2010/main" xmlns="" val="2987705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28" y="159018"/>
            <a:ext cx="11462940" cy="559256"/>
          </a:xfrm>
        </p:spPr>
        <p:txBody>
          <a:bodyPr/>
          <a:lstStyle/>
          <a:p>
            <a:r>
              <a:rPr lang="en-ZA" dirty="0">
                <a:solidFill>
                  <a:srgbClr val="001489"/>
                </a:solidFill>
              </a:rPr>
              <a:t>Shortlisted Applicants</a:t>
            </a: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10</a:t>
            </a:fld>
            <a:endParaRPr lang="en-ZA" dirty="0">
              <a:solidFill>
                <a:srgbClr val="003399"/>
              </a:solidFill>
            </a:endParaRPr>
          </a:p>
        </p:txBody>
      </p:sp>
      <p:sp>
        <p:nvSpPr>
          <p:cNvPr id="4" name="Footer Placeholder 3"/>
          <p:cNvSpPr>
            <a:spLocks noGrp="1"/>
          </p:cNvSpPr>
          <p:nvPr>
            <p:ph type="ftr" sz="quarter" idx="3"/>
          </p:nvPr>
        </p:nvSpPr>
        <p:spPr>
          <a:xfrm>
            <a:off x="3336952" y="6468150"/>
            <a:ext cx="5518097" cy="230832"/>
          </a:xfrm>
        </p:spPr>
        <p:txBody>
          <a:bodyPr/>
          <a:lstStyle/>
          <a:p>
            <a:pPr algn="ctr"/>
            <a:r>
              <a:rPr lang="en-ZA" sz="800" dirty="0">
                <a:solidFill>
                  <a:srgbClr val="998F86"/>
                </a:solidFill>
                <a:latin typeface="Century Gothic" panose="020B0502020202020204" pitchFamily="34" charset="0"/>
              </a:rPr>
              <a:t>Western Cape Gambling</a:t>
            </a:r>
            <a:r>
              <a:rPr lang="en-ZA" dirty="0">
                <a:solidFill>
                  <a:srgbClr val="998F86"/>
                </a:solidFill>
              </a:rPr>
              <a:t> </a:t>
            </a:r>
            <a:r>
              <a:rPr lang="en-ZA" sz="800" dirty="0">
                <a:solidFill>
                  <a:srgbClr val="998F86"/>
                </a:solidFill>
                <a:latin typeface="Century Gothic" panose="020B0502020202020204" pitchFamily="34" charset="0"/>
              </a:rPr>
              <a:t>and Racing Board</a:t>
            </a:r>
            <a:r>
              <a:rPr lang="en-ZA" dirty="0">
                <a:solidFill>
                  <a:srgbClr val="998F86"/>
                </a:solidFill>
              </a:rPr>
              <a:t> </a:t>
            </a:r>
            <a:r>
              <a:rPr lang="en-ZA" sz="800" dirty="0">
                <a:solidFill>
                  <a:srgbClr val="998F86"/>
                </a:solidFill>
                <a:latin typeface="Century Gothic" panose="020B0502020202020204" pitchFamily="34" charset="0"/>
              </a:rPr>
              <a:t>Application Process</a:t>
            </a:r>
            <a:endParaRPr lang="en-GB" sz="800" dirty="0">
              <a:solidFill>
                <a:srgbClr val="998F86"/>
              </a:solidFill>
              <a:latin typeface="Century Gothic" panose="020B0502020202020204" pitchFamily="34" charset="0"/>
            </a:endParaRPr>
          </a:p>
        </p:txBody>
      </p:sp>
      <p:sp>
        <p:nvSpPr>
          <p:cNvPr id="5" name="Text Placeholder 4"/>
          <p:cNvSpPr>
            <a:spLocks noGrp="1"/>
          </p:cNvSpPr>
          <p:nvPr>
            <p:ph type="body" sz="quarter" idx="10"/>
          </p:nvPr>
        </p:nvSpPr>
        <p:spPr>
          <a:xfrm>
            <a:off x="1905001" y="1156155"/>
            <a:ext cx="8597205" cy="4896073"/>
          </a:xfrm>
        </p:spPr>
        <p:txBody>
          <a:bodyPr>
            <a:normAutofit/>
          </a:bodyPr>
          <a:lstStyle/>
          <a:p>
            <a:pPr marL="285750" lvl="2" indent="0">
              <a:lnSpc>
                <a:spcPct val="140000"/>
              </a:lnSpc>
              <a:spcBef>
                <a:spcPts val="1200"/>
              </a:spcBef>
              <a:buNone/>
              <a:defRPr/>
            </a:pPr>
            <a:endParaRPr lang="en-ZA" sz="2400" dirty="0">
              <a:solidFill>
                <a:prstClr val="black"/>
              </a:solidFill>
            </a:endParaRPr>
          </a:p>
          <a:p>
            <a:endParaRPr lang="en-ZA" dirty="0"/>
          </a:p>
        </p:txBody>
      </p:sp>
      <p:graphicFrame>
        <p:nvGraphicFramePr>
          <p:cNvPr id="7" name="Table 7">
            <a:extLst>
              <a:ext uri="{FF2B5EF4-FFF2-40B4-BE49-F238E27FC236}">
                <a16:creationId xmlns:a16="http://schemas.microsoft.com/office/drawing/2014/main" xmlns="" id="{DA14E347-D013-0181-4360-44F165305367}"/>
              </a:ext>
            </a:extLst>
          </p:cNvPr>
          <p:cNvGraphicFramePr>
            <a:graphicFrameLocks noGrp="1"/>
          </p:cNvGraphicFramePr>
          <p:nvPr>
            <p:extLst>
              <p:ext uri="{D42A27DB-BD31-4B8C-83A1-F6EECF244321}">
                <p14:modId xmlns:p14="http://schemas.microsoft.com/office/powerpoint/2010/main" xmlns="" val="3331363377"/>
              </p:ext>
            </p:extLst>
          </p:nvPr>
        </p:nvGraphicFramePr>
        <p:xfrm>
          <a:off x="603682" y="1133380"/>
          <a:ext cx="10928410" cy="5441324"/>
        </p:xfrm>
        <a:graphic>
          <a:graphicData uri="http://schemas.openxmlformats.org/drawingml/2006/table">
            <a:tbl>
              <a:tblPr firstRow="1" bandRow="1">
                <a:tableStyleId>{5C22544A-7EE6-4342-B048-85BDC9FD1C3A}</a:tableStyleId>
              </a:tblPr>
              <a:tblGrid>
                <a:gridCol w="2185682">
                  <a:extLst>
                    <a:ext uri="{9D8B030D-6E8A-4147-A177-3AD203B41FA5}">
                      <a16:colId xmlns:a16="http://schemas.microsoft.com/office/drawing/2014/main" xmlns="" val="1731187532"/>
                    </a:ext>
                  </a:extLst>
                </a:gridCol>
                <a:gridCol w="2185682">
                  <a:extLst>
                    <a:ext uri="{9D8B030D-6E8A-4147-A177-3AD203B41FA5}">
                      <a16:colId xmlns:a16="http://schemas.microsoft.com/office/drawing/2014/main" xmlns="" val="528034203"/>
                    </a:ext>
                  </a:extLst>
                </a:gridCol>
                <a:gridCol w="2185682">
                  <a:extLst>
                    <a:ext uri="{9D8B030D-6E8A-4147-A177-3AD203B41FA5}">
                      <a16:colId xmlns:a16="http://schemas.microsoft.com/office/drawing/2014/main" xmlns="" val="1747827731"/>
                    </a:ext>
                  </a:extLst>
                </a:gridCol>
                <a:gridCol w="2185682">
                  <a:extLst>
                    <a:ext uri="{9D8B030D-6E8A-4147-A177-3AD203B41FA5}">
                      <a16:colId xmlns:a16="http://schemas.microsoft.com/office/drawing/2014/main" xmlns="" val="1934564747"/>
                    </a:ext>
                  </a:extLst>
                </a:gridCol>
                <a:gridCol w="2185682">
                  <a:extLst>
                    <a:ext uri="{9D8B030D-6E8A-4147-A177-3AD203B41FA5}">
                      <a16:colId xmlns:a16="http://schemas.microsoft.com/office/drawing/2014/main" xmlns="" val="2680174747"/>
                    </a:ext>
                  </a:extLst>
                </a:gridCol>
              </a:tblGrid>
              <a:tr h="579939">
                <a:tc>
                  <a:txBody>
                    <a:bodyPr/>
                    <a:lstStyle/>
                    <a:p>
                      <a:pPr marL="0" marR="0" algn="l">
                        <a:lnSpc>
                          <a:spcPct val="110000"/>
                        </a:lnSpc>
                        <a:spcBef>
                          <a:spcPts val="300"/>
                        </a:spcBef>
                        <a:spcAft>
                          <a:spcPts val="300"/>
                        </a:spcAft>
                      </a:pPr>
                      <a: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Title, Name, Surname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0000"/>
                        </a:lnSpc>
                        <a:spcBef>
                          <a:spcPts val="300"/>
                        </a:spcBef>
                        <a:spcAft>
                          <a:spcPts val="300"/>
                        </a:spcAft>
                      </a:pPr>
                      <a: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Demographic Profile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0000"/>
                        </a:lnSpc>
                        <a:spcBef>
                          <a:spcPts val="300"/>
                        </a:spcBef>
                        <a:spcAft>
                          <a:spcPts val="300"/>
                        </a:spcAft>
                      </a:pPr>
                      <a: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Qualification</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0000"/>
                        </a:lnSpc>
                        <a:spcBef>
                          <a:spcPts val="300"/>
                        </a:spcBef>
                        <a:spcAft>
                          <a:spcPts val="300"/>
                        </a:spcAft>
                      </a:pPr>
                      <a: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Work Experience/</a:t>
                      </a:r>
                      <a:b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Board Experience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0000"/>
                        </a:lnSpc>
                        <a:spcBef>
                          <a:spcPts val="300"/>
                        </a:spcBef>
                        <a:spcAft>
                          <a:spcPts val="300"/>
                        </a:spcAft>
                      </a:pPr>
                      <a:r>
                        <a:rPr lang="en-ZA"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Board Experience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92254877"/>
                  </a:ext>
                </a:extLst>
              </a:tr>
              <a:tr h="484457">
                <a:tc>
                  <a:txBody>
                    <a:bodyPr/>
                    <a:lstStyle/>
                    <a:p>
                      <a:pPr marL="0" marR="0">
                        <a:lnSpc>
                          <a:spcPct val="110000"/>
                        </a:lnSpc>
                        <a:spcBef>
                          <a:spcPts val="300"/>
                        </a:spcBef>
                        <a:spcAft>
                          <a:spcPts val="300"/>
                        </a:spcAft>
                      </a:pPr>
                      <a:r>
                        <a:rPr lang="en-ZA" sz="900" dirty="0">
                          <a:effectLst/>
                          <a:latin typeface="Century Gothic" panose="020B0502020202020204" pitchFamily="34" charset="0"/>
                          <a:ea typeface="Calibri" panose="020F0502020204030204" pitchFamily="34" charset="0"/>
                          <a:cs typeface="Times New Roman" panose="02020603050405020304" pitchFamily="18" charset="0"/>
                        </a:rPr>
                        <a:t>Mr Terence Arendse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effectLst/>
                          <a:latin typeface="Century Gothic" panose="020B0502020202020204" pitchFamily="34" charset="0"/>
                          <a:ea typeface="Calibri" panose="020F0502020204030204" pitchFamily="34" charset="0"/>
                          <a:cs typeface="Times New Roman" panose="02020603050405020304" pitchFamily="18" charset="0"/>
                        </a:rPr>
                        <a:t>Coloured, 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effectLst/>
                          <a:latin typeface="Century Gothic" panose="020B0502020202020204" pitchFamily="34" charset="0"/>
                          <a:ea typeface="Calibri" panose="020F0502020204030204" pitchFamily="34" charset="0"/>
                          <a:cs typeface="Times New Roman" panose="02020603050405020304" pitchFamily="18" charset="0"/>
                        </a:rPr>
                        <a:t>CA (SA)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effectLst/>
                          <a:latin typeface="Century Gothic" panose="020B0502020202020204" pitchFamily="34" charset="0"/>
                          <a:ea typeface="Calibri" panose="020F0502020204030204" pitchFamily="34" charset="0"/>
                          <a:cs typeface="Times New Roman" panose="02020603050405020304" pitchFamily="18" charset="0"/>
                        </a:rPr>
                        <a:t>former Chief Director:  Local Government Finance; Accountant General:  WCPT; CFO DTPW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WCGRB - current and previous.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44218396"/>
                  </a:ext>
                </a:extLst>
              </a:tr>
              <a:tr h="1013067">
                <a:tc>
                  <a:txBody>
                    <a:bodyPr/>
                    <a:lstStyle/>
                    <a:p>
                      <a:pPr marL="0" marR="0">
                        <a:lnSpc>
                          <a:spcPct val="110000"/>
                        </a:lnSpc>
                        <a:spcBef>
                          <a:spcPts val="300"/>
                        </a:spcBef>
                        <a:spcAft>
                          <a:spcPts val="300"/>
                        </a:spcAft>
                      </a:pPr>
                      <a:r>
                        <a:rPr lang="en-US" sz="9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Prof. Malcolm </a:t>
                      </a:r>
                      <a:r>
                        <a:rPr lang="en-US" sz="900"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Keswell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US"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Coloured, 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US"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B.Com (Hons), M.Soc.Sci, PHD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US"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Associated Professor at the University of Cape Town (current),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300"/>
                        </a:spcBef>
                        <a:spcAft>
                          <a:spcPts val="300"/>
                        </a:spcAft>
                      </a:pPr>
                      <a:r>
                        <a:rPr lang="en-US"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Associated Professor at the University of Stellenbosch (previous)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300"/>
                        </a:spcBef>
                        <a:spcAft>
                          <a:spcPts val="300"/>
                        </a:spcAft>
                      </a:pPr>
                      <a:r>
                        <a:rPr lang="en-US"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Senior Lecturer at the University of Cape Town (previous)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None listed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96873779"/>
                  </a:ext>
                </a:extLst>
              </a:tr>
              <a:tr h="720203">
                <a:tc>
                  <a:txBody>
                    <a:bodyPr/>
                    <a:lstStyle/>
                    <a:p>
                      <a:pPr marL="0" marR="0">
                        <a:lnSpc>
                          <a:spcPct val="110000"/>
                        </a:lnSpc>
                        <a:spcBef>
                          <a:spcPts val="300"/>
                        </a:spcBef>
                        <a:spcAft>
                          <a:spcPts val="300"/>
                        </a:spcAft>
                      </a:pPr>
                      <a:r>
                        <a:rPr lang="en-ZA" sz="900">
                          <a:effectLst/>
                          <a:latin typeface="Century Gothic" panose="020B0502020202020204" pitchFamily="34" charset="0"/>
                          <a:ea typeface="Calibri" panose="020F0502020204030204" pitchFamily="34" charset="0"/>
                          <a:cs typeface="Times New Roman" panose="02020603050405020304" pitchFamily="18" charset="0"/>
                        </a:rPr>
                        <a:t>Mr Claude Bassuday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effectLst/>
                          <a:latin typeface="Century Gothic" panose="020B0502020202020204" pitchFamily="34" charset="0"/>
                          <a:ea typeface="Calibri" panose="020F0502020204030204" pitchFamily="34" charset="0"/>
                          <a:cs typeface="Times New Roman" panose="02020603050405020304" pitchFamily="18" charset="0"/>
                        </a:rPr>
                        <a:t>Indian, 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effectLst/>
                          <a:latin typeface="Century Gothic" panose="020B0502020202020204" pitchFamily="34" charset="0"/>
                          <a:ea typeface="Calibri" panose="020F0502020204030204" pitchFamily="34" charset="0"/>
                          <a:cs typeface="Times New Roman" panose="02020603050405020304" pitchFamily="18" charset="0"/>
                        </a:rPr>
                        <a:t>B.Proc, LLB, LLM,  Graduate Diploma in Criminal Justice and Forensic Auditing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effectLst/>
                          <a:latin typeface="Century Gothic" panose="020B0502020202020204" pitchFamily="34" charset="0"/>
                          <a:ea typeface="Calibri" panose="020F0502020204030204" pitchFamily="34" charset="0"/>
                          <a:cs typeface="Times New Roman" panose="02020603050405020304" pitchFamily="18" charset="0"/>
                        </a:rPr>
                        <a:t>Director: Legal Services at UCT and Legal Advisor at UKZN.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WCGRB - current and previous. Current Chairperson of the WCGRB. Non-Executive Director on the Board of Johannesburg City Parks and Zoo since Feb 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82993016"/>
                  </a:ext>
                </a:extLst>
              </a:tr>
              <a:tr h="574507">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Mr Godfrey Baartman.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Coloured, 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MBA; Hons. B.Th Hons; B.Th; Public Administration III (NDP) ; Property Development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CEO - URC- Cape Regional Synod;</a:t>
                      </a:r>
                      <a:b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b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Reverend; Lecturer - Damelin Business College; Lecturer</a:t>
                      </a:r>
                      <a:b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b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Rosebank Business College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None listed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9973583"/>
                  </a:ext>
                </a:extLst>
              </a:tr>
              <a:tr h="1011595">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Mr David Lakay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Coloured, 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B. Com (Accounting); Assoc. General Accountant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Self-employed - Accounting, taxation and secretarial services; (2006 - 2009) Sliverstar Casino - Financial/Admin Manager; Registered with SARS as Tax Practitioners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WCGRB Member and Chairperson; Member of the Board of the WC Economic Development Partnership </a:t>
                      </a:r>
                      <a:br>
                        <a:rPr lang="en-ZA" sz="9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br>
                      <a:r>
                        <a:rPr lang="en-ZA" sz="9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(2017 - ); Board member of companies and Board Committees; Business representative on the Finance and Risk Committee CCMA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74347460"/>
                  </a:ext>
                </a:extLst>
              </a:tr>
              <a:tr h="865899">
                <a:tc>
                  <a:txBody>
                    <a:bodyPr/>
                    <a:lstStyle/>
                    <a:p>
                      <a:pPr marL="0" marR="0">
                        <a:lnSpc>
                          <a:spcPct val="110000"/>
                        </a:lnSpc>
                        <a:spcBef>
                          <a:spcPts val="300"/>
                        </a:spcBef>
                        <a:spcAft>
                          <a:spcPts val="300"/>
                        </a:spcAft>
                      </a:pPr>
                      <a:r>
                        <a:rPr lang="en-ZA" sz="9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Mr Meryn Burton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Coloured, 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B. Compt; B.Compt Hons; CA SAICA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Self-employed MRB Business Consultants; CFO Stopak; Finance/Commercial/Operations Director - Komicx Products; Commercial Manager - Irvin &amp; Johnson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Various Boards and Audit Committees in Private and Public sectors; Audit Committee WCGRB; Audit Committee Department of Human Settlements; CapeNature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22588779"/>
                  </a:ext>
                </a:extLst>
              </a:tr>
            </a:tbl>
          </a:graphicData>
        </a:graphic>
      </p:graphicFrame>
    </p:spTree>
    <p:extLst>
      <p:ext uri="{BB962C8B-B14F-4D97-AF65-F5344CB8AC3E}">
        <p14:creationId xmlns:p14="http://schemas.microsoft.com/office/powerpoint/2010/main" xmlns="" val="66934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28" y="159018"/>
            <a:ext cx="11462940" cy="559256"/>
          </a:xfrm>
        </p:spPr>
        <p:txBody>
          <a:bodyPr/>
          <a:lstStyle/>
          <a:p>
            <a:r>
              <a:rPr lang="en-ZA" dirty="0">
                <a:solidFill>
                  <a:srgbClr val="001489"/>
                </a:solidFill>
              </a:rPr>
              <a:t>Shortlisted Applicants</a:t>
            </a:r>
          </a:p>
        </p:txBody>
      </p:sp>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003399"/>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900" b="0" i="0" u="none" strike="noStrike" kern="1200" cap="none" spc="0" normalizeH="0" baseline="0" noProof="0" dirty="0">
              <a:ln>
                <a:noFill/>
              </a:ln>
              <a:solidFill>
                <a:srgbClr val="003399"/>
              </a:solidFill>
              <a:effectLst/>
              <a:uLnTx/>
              <a:uFillTx/>
              <a:latin typeface="Century Gothic" pitchFamily="34" charset="0"/>
              <a:ea typeface="+mn-ea"/>
              <a:cs typeface="+mn-cs"/>
            </a:endParaRPr>
          </a:p>
        </p:txBody>
      </p:sp>
      <p:sp>
        <p:nvSpPr>
          <p:cNvPr id="4" name="Footer Placeholder 3"/>
          <p:cNvSpPr>
            <a:spLocks noGrp="1"/>
          </p:cNvSpPr>
          <p:nvPr>
            <p:ph type="ftr" sz="quarter" idx="3"/>
          </p:nvPr>
        </p:nvSpPr>
        <p:spPr>
          <a:xfrm>
            <a:off x="3336952" y="6468150"/>
            <a:ext cx="5518097" cy="2308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800" b="0" i="0" u="none" strike="noStrike" kern="1200" cap="none" spc="0" normalizeH="0" baseline="0" noProof="0" dirty="0">
                <a:ln>
                  <a:noFill/>
                </a:ln>
                <a:solidFill>
                  <a:srgbClr val="998F86"/>
                </a:solidFill>
                <a:effectLst/>
                <a:uLnTx/>
                <a:uFillTx/>
                <a:latin typeface="Century Gothic" panose="020B0502020202020204" pitchFamily="34" charset="0"/>
                <a:ea typeface="+mn-ea"/>
                <a:cs typeface="+mn-cs"/>
              </a:rPr>
              <a:t>Western Cape Gambling</a:t>
            </a:r>
            <a:r>
              <a:rPr kumimoji="0" lang="en-ZA" sz="1800" b="0" i="0" u="none" strike="noStrike" kern="1200" cap="none" spc="0" normalizeH="0" baseline="0" noProof="0" dirty="0">
                <a:ln>
                  <a:noFill/>
                </a:ln>
                <a:solidFill>
                  <a:srgbClr val="998F86"/>
                </a:solidFill>
                <a:effectLst/>
                <a:uLnTx/>
                <a:uFillTx/>
                <a:latin typeface="Century Gothic"/>
                <a:ea typeface="+mn-ea"/>
                <a:cs typeface="+mn-cs"/>
              </a:rPr>
              <a:t> </a:t>
            </a:r>
            <a:r>
              <a:rPr kumimoji="0" lang="en-ZA" sz="800" b="0" i="0" u="none" strike="noStrike" kern="1200" cap="none" spc="0" normalizeH="0" baseline="0" noProof="0" dirty="0">
                <a:ln>
                  <a:noFill/>
                </a:ln>
                <a:solidFill>
                  <a:srgbClr val="998F86"/>
                </a:solidFill>
                <a:effectLst/>
                <a:uLnTx/>
                <a:uFillTx/>
                <a:latin typeface="Century Gothic" panose="020B0502020202020204" pitchFamily="34" charset="0"/>
                <a:ea typeface="+mn-ea"/>
                <a:cs typeface="+mn-cs"/>
              </a:rPr>
              <a:t>and Racing Board</a:t>
            </a:r>
            <a:r>
              <a:rPr kumimoji="0" lang="en-ZA" sz="1800" b="0" i="0" u="none" strike="noStrike" kern="1200" cap="none" spc="0" normalizeH="0" baseline="0" noProof="0" dirty="0">
                <a:ln>
                  <a:noFill/>
                </a:ln>
                <a:solidFill>
                  <a:srgbClr val="998F86"/>
                </a:solidFill>
                <a:effectLst/>
                <a:uLnTx/>
                <a:uFillTx/>
                <a:latin typeface="Century Gothic"/>
                <a:ea typeface="+mn-ea"/>
                <a:cs typeface="+mn-cs"/>
              </a:rPr>
              <a:t> </a:t>
            </a:r>
            <a:r>
              <a:rPr kumimoji="0" lang="en-ZA" sz="800" b="0" i="0" u="none" strike="noStrike" kern="1200" cap="none" spc="0" normalizeH="0" baseline="0" noProof="0" dirty="0">
                <a:ln>
                  <a:noFill/>
                </a:ln>
                <a:solidFill>
                  <a:srgbClr val="998F86"/>
                </a:solidFill>
                <a:effectLst/>
                <a:uLnTx/>
                <a:uFillTx/>
                <a:latin typeface="Century Gothic" panose="020B0502020202020204" pitchFamily="34" charset="0"/>
                <a:ea typeface="+mn-ea"/>
                <a:cs typeface="+mn-cs"/>
              </a:rPr>
              <a:t>Application Process</a:t>
            </a:r>
            <a:endParaRPr kumimoji="0" lang="en-GB" sz="800" b="0" i="0" u="none" strike="noStrike" kern="1200" cap="none" spc="0" normalizeH="0" baseline="0" noProof="0" dirty="0">
              <a:ln>
                <a:noFill/>
              </a:ln>
              <a:solidFill>
                <a:srgbClr val="998F86"/>
              </a:solidFill>
              <a:effectLst/>
              <a:uLnTx/>
              <a:uFillTx/>
              <a:latin typeface="Century Gothic" panose="020B0502020202020204" pitchFamily="34" charset="0"/>
              <a:ea typeface="+mn-ea"/>
              <a:cs typeface="+mn-cs"/>
            </a:endParaRPr>
          </a:p>
        </p:txBody>
      </p:sp>
      <p:sp>
        <p:nvSpPr>
          <p:cNvPr id="5" name="Text Placeholder 4"/>
          <p:cNvSpPr>
            <a:spLocks noGrp="1"/>
          </p:cNvSpPr>
          <p:nvPr>
            <p:ph type="body" sz="quarter" idx="10"/>
          </p:nvPr>
        </p:nvSpPr>
        <p:spPr>
          <a:xfrm>
            <a:off x="1905001" y="1156155"/>
            <a:ext cx="8597205" cy="4896073"/>
          </a:xfrm>
        </p:spPr>
        <p:txBody>
          <a:bodyPr>
            <a:normAutofit/>
          </a:bodyPr>
          <a:lstStyle/>
          <a:p>
            <a:pPr marL="285750" lvl="2" indent="0">
              <a:lnSpc>
                <a:spcPct val="140000"/>
              </a:lnSpc>
              <a:spcBef>
                <a:spcPts val="1200"/>
              </a:spcBef>
              <a:buNone/>
              <a:defRPr/>
            </a:pPr>
            <a:endParaRPr lang="en-ZA" sz="2400" dirty="0">
              <a:solidFill>
                <a:prstClr val="black"/>
              </a:solidFill>
            </a:endParaRPr>
          </a:p>
          <a:p>
            <a:endParaRPr lang="en-ZA" dirty="0"/>
          </a:p>
        </p:txBody>
      </p:sp>
      <p:graphicFrame>
        <p:nvGraphicFramePr>
          <p:cNvPr id="7" name="Table 7">
            <a:extLst>
              <a:ext uri="{FF2B5EF4-FFF2-40B4-BE49-F238E27FC236}">
                <a16:creationId xmlns:a16="http://schemas.microsoft.com/office/drawing/2014/main" xmlns="" id="{DA14E347-D013-0181-4360-44F165305367}"/>
              </a:ext>
            </a:extLst>
          </p:cNvPr>
          <p:cNvGraphicFramePr>
            <a:graphicFrameLocks noGrp="1"/>
          </p:cNvGraphicFramePr>
          <p:nvPr>
            <p:extLst>
              <p:ext uri="{D42A27DB-BD31-4B8C-83A1-F6EECF244321}">
                <p14:modId xmlns:p14="http://schemas.microsoft.com/office/powerpoint/2010/main" xmlns="" val="1813030981"/>
              </p:ext>
            </p:extLst>
          </p:nvPr>
        </p:nvGraphicFramePr>
        <p:xfrm>
          <a:off x="337428" y="1133379"/>
          <a:ext cx="11462940" cy="2444655"/>
        </p:xfrm>
        <a:graphic>
          <a:graphicData uri="http://schemas.openxmlformats.org/drawingml/2006/table">
            <a:tbl>
              <a:tblPr firstRow="1" bandRow="1">
                <a:tableStyleId>{5C22544A-7EE6-4342-B048-85BDC9FD1C3A}</a:tableStyleId>
              </a:tblPr>
              <a:tblGrid>
                <a:gridCol w="2292588">
                  <a:extLst>
                    <a:ext uri="{9D8B030D-6E8A-4147-A177-3AD203B41FA5}">
                      <a16:colId xmlns:a16="http://schemas.microsoft.com/office/drawing/2014/main" xmlns="" val="1731187532"/>
                    </a:ext>
                  </a:extLst>
                </a:gridCol>
                <a:gridCol w="2292588">
                  <a:extLst>
                    <a:ext uri="{9D8B030D-6E8A-4147-A177-3AD203B41FA5}">
                      <a16:colId xmlns:a16="http://schemas.microsoft.com/office/drawing/2014/main" xmlns="" val="528034203"/>
                    </a:ext>
                  </a:extLst>
                </a:gridCol>
                <a:gridCol w="2292588">
                  <a:extLst>
                    <a:ext uri="{9D8B030D-6E8A-4147-A177-3AD203B41FA5}">
                      <a16:colId xmlns:a16="http://schemas.microsoft.com/office/drawing/2014/main" xmlns="" val="1747827731"/>
                    </a:ext>
                  </a:extLst>
                </a:gridCol>
                <a:gridCol w="2292588">
                  <a:extLst>
                    <a:ext uri="{9D8B030D-6E8A-4147-A177-3AD203B41FA5}">
                      <a16:colId xmlns:a16="http://schemas.microsoft.com/office/drawing/2014/main" xmlns="" val="1934564747"/>
                    </a:ext>
                  </a:extLst>
                </a:gridCol>
                <a:gridCol w="2292588">
                  <a:extLst>
                    <a:ext uri="{9D8B030D-6E8A-4147-A177-3AD203B41FA5}">
                      <a16:colId xmlns:a16="http://schemas.microsoft.com/office/drawing/2014/main" xmlns="" val="2680174747"/>
                    </a:ext>
                  </a:extLst>
                </a:gridCol>
              </a:tblGrid>
              <a:tr h="614965">
                <a:tc>
                  <a:txBody>
                    <a:bodyPr/>
                    <a:lstStyle/>
                    <a:p>
                      <a:pPr marL="0" marR="0">
                        <a:lnSpc>
                          <a:spcPct val="110000"/>
                        </a:lnSpc>
                        <a:spcBef>
                          <a:spcPts val="300"/>
                        </a:spcBef>
                        <a:spcAft>
                          <a:spcPts val="300"/>
                        </a:spcAft>
                      </a:pPr>
                      <a: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Title</a:t>
                      </a:r>
                      <a:b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Name</a:t>
                      </a:r>
                      <a:b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Surname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300"/>
                        </a:spcBef>
                        <a:spcAft>
                          <a:spcPts val="300"/>
                        </a:spcAft>
                      </a:pPr>
                      <a:r>
                        <a:rPr lang="en-US"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Demographic Profile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300"/>
                        </a:spcBef>
                        <a:spcAft>
                          <a:spcPts val="300"/>
                        </a:spcAft>
                      </a:pPr>
                      <a:r>
                        <a:rPr lang="en-US" sz="900" b="1">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Qualification</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300"/>
                        </a:spcBef>
                        <a:spcAft>
                          <a:spcPts val="300"/>
                        </a:spcAft>
                      </a:pPr>
                      <a:r>
                        <a:rPr lang="en-US" sz="900" b="1">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Work Experience/</a:t>
                      </a:r>
                      <a:br>
                        <a:rPr lang="en-US" sz="900" b="1">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b="1">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Board Experience</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300"/>
                        </a:spcBef>
                        <a:spcAft>
                          <a:spcPts val="300"/>
                        </a:spcAft>
                      </a:pPr>
                      <a:r>
                        <a:rPr lang="en-ZA" sz="900" b="1" dirty="0">
                          <a:solidFill>
                            <a:schemeClr val="bg1"/>
                          </a:solidFill>
                          <a:effectLst/>
                          <a:latin typeface="Century Gothic" panose="020B0502020202020204" pitchFamily="34" charset="0"/>
                          <a:ea typeface="Times New Roman" panose="02020603050405020304" pitchFamily="18" charset="0"/>
                          <a:cs typeface="Calibri" panose="020F0502020204030204" pitchFamily="34" charset="0"/>
                        </a:rPr>
                        <a:t>Board Experience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92254877"/>
                  </a:ext>
                </a:extLst>
              </a:tr>
              <a:tr h="513716">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Prof Dirk Visser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White, 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B. Com; Higher Diploma in Education; Post Doctoral - Duke University, FUQUA Business School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Interim Chief Executive Officer - TSIBA Business School; Director:  Special Projects - UWC; Dean and Professor - UWC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None listed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96873779"/>
                  </a:ext>
                </a:extLst>
              </a:tr>
              <a:tr h="513716">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Ms Ayanda Mvandaba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African, Female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ZA" sz="9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CA;  B.Acc Hons: SAICA; Institute of Directors; MBA - Ongoing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KPMG; 27Four Investments; Kwandiso Consulting - CEO and founder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0000"/>
                        </a:lnSpc>
                        <a:spcBef>
                          <a:spcPts val="300"/>
                        </a:spcBef>
                        <a:spcAft>
                          <a:spcPts val="300"/>
                        </a:spcAft>
                      </a:pPr>
                      <a:r>
                        <a:rPr lang="en-ZA" sz="9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CPUT (Chairperson of Audit &amp; Risk Oversight Committee since 2022)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300"/>
                        </a:spcBef>
                        <a:spcAft>
                          <a:spcPts val="300"/>
                        </a:spcAft>
                      </a:pPr>
                      <a:r>
                        <a:rPr lang="en-ZA" sz="900"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Wesgro</a:t>
                      </a:r>
                      <a:r>
                        <a:rPr lang="en-ZA" sz="9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(Member of Audit &amp; Risk Committee since 2022)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300"/>
                        </a:spcBef>
                        <a:spcAft>
                          <a:spcPts val="300"/>
                        </a:spcAft>
                      </a:pPr>
                      <a:r>
                        <a:rPr lang="en-ZA" sz="9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Equal Education (Member of Audit &amp; Risk Committee since 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82993016"/>
                  </a:ext>
                </a:extLst>
              </a:tr>
            </a:tbl>
          </a:graphicData>
        </a:graphic>
      </p:graphicFrame>
    </p:spTree>
    <p:extLst>
      <p:ext uri="{BB962C8B-B14F-4D97-AF65-F5344CB8AC3E}">
        <p14:creationId xmlns:p14="http://schemas.microsoft.com/office/powerpoint/2010/main" xmlns="" val="459762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95420" y="271150"/>
            <a:ext cx="8597205" cy="55925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30000"/>
              </a:lnSpc>
              <a:spcBef>
                <a:spcPct val="0"/>
              </a:spcBef>
              <a:defRPr/>
            </a:pPr>
            <a:r>
              <a:rPr lang="en-ZA" sz="2400" b="1" kern="1200" dirty="0">
                <a:solidFill>
                  <a:srgbClr val="001489"/>
                </a:solidFill>
                <a:latin typeface="Century Gothic" pitchFamily="34" charset="0"/>
                <a:ea typeface="+mj-ea"/>
                <a:cs typeface="+mj-cs"/>
              </a:rPr>
              <a:t>Process Ahead</a:t>
            </a:r>
          </a:p>
        </p:txBody>
      </p:sp>
      <p:sp>
        <p:nvSpPr>
          <p:cNvPr id="9219" name="Subtitle 2"/>
          <p:cNvSpPr>
            <a:spLocks noGrp="1"/>
          </p:cNvSpPr>
          <p:nvPr>
            <p:ph type="body" sz="quarter" idx="10"/>
          </p:nvPr>
        </p:nvSpPr>
        <p:spPr bwMode="auto">
          <a:xfrm>
            <a:off x="309488" y="1219200"/>
            <a:ext cx="11394832" cy="4272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274320" lvl="1" indent="-274320" algn="just">
              <a:lnSpc>
                <a:spcPct val="120000"/>
              </a:lnSpc>
              <a:spcBef>
                <a:spcPts val="1200"/>
              </a:spcBef>
              <a:spcAft>
                <a:spcPts val="1200"/>
              </a:spcAft>
              <a:defRPr/>
            </a:pPr>
            <a:r>
              <a:rPr lang="en-ZA" sz="1800" dirty="0">
                <a:solidFill>
                  <a:prstClr val="black"/>
                </a:solidFill>
              </a:rPr>
              <a:t>In the event that the Standing Committee wishes to conduct interviews,  and should the Standing Committee wish so, Provincial Treasury can provide a list of possible questions and answering guide.</a:t>
            </a:r>
          </a:p>
          <a:p>
            <a:pPr marL="274320" lvl="1" indent="-274320" algn="just">
              <a:lnSpc>
                <a:spcPct val="120000"/>
              </a:lnSpc>
              <a:spcBef>
                <a:spcPts val="1200"/>
              </a:spcBef>
              <a:spcAft>
                <a:spcPts val="1200"/>
              </a:spcAft>
              <a:defRPr/>
            </a:pPr>
            <a:r>
              <a:rPr lang="en-ZA" sz="1800" dirty="0">
                <a:solidFill>
                  <a:prstClr val="black"/>
                </a:solidFill>
              </a:rPr>
              <a:t>Provincial Treasury to provide the Standing Committee Secretariat with contact details of shortlisted candidates.</a:t>
            </a:r>
          </a:p>
          <a:p>
            <a:pPr marL="274320" lvl="1" indent="-274320" algn="just">
              <a:lnSpc>
                <a:spcPct val="120000"/>
              </a:lnSpc>
              <a:spcBef>
                <a:spcPts val="1200"/>
              </a:spcBef>
              <a:spcAft>
                <a:spcPts val="1200"/>
              </a:spcAft>
              <a:defRPr/>
            </a:pPr>
            <a:r>
              <a:rPr lang="en-ZA" sz="1800" dirty="0">
                <a:solidFill>
                  <a:prstClr val="black"/>
                </a:solidFill>
              </a:rPr>
              <a:t>Standing Committee of Finance to evaluate candidates  and make a recommendation to the Responsible Member for consideration by the Executive Council.  </a:t>
            </a:r>
          </a:p>
          <a:p>
            <a:pPr marL="0" lvl="1" indent="0">
              <a:lnSpc>
                <a:spcPct val="120000"/>
              </a:lnSpc>
              <a:spcBef>
                <a:spcPts val="1200"/>
              </a:spcBef>
              <a:buNone/>
              <a:defRPr/>
            </a:pPr>
            <a:endParaRPr lang="en-ZA" sz="1500" dirty="0">
              <a:solidFill>
                <a:prstClr val="black"/>
              </a:solidFill>
            </a:endParaRPr>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12</a:t>
            </a:fld>
            <a:endParaRPr lang="en-ZA" dirty="0">
              <a:solidFill>
                <a:srgbClr val="003399"/>
              </a:solidFill>
            </a:endParaRPr>
          </a:p>
        </p:txBody>
      </p:sp>
    </p:spTree>
    <p:extLst>
      <p:ext uri="{BB962C8B-B14F-4D97-AF65-F5344CB8AC3E}">
        <p14:creationId xmlns:p14="http://schemas.microsoft.com/office/powerpoint/2010/main" xmlns="" val="2800088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81359" y="80894"/>
            <a:ext cx="11727761"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20000"/>
              </a:lnSpc>
              <a:spcBef>
                <a:spcPct val="0"/>
              </a:spcBef>
              <a:defRPr/>
            </a:pPr>
            <a:r>
              <a:rPr lang="en-ZA" sz="2400" b="1" kern="1200" dirty="0">
                <a:solidFill>
                  <a:srgbClr val="001489"/>
                </a:solidFill>
                <a:latin typeface="Century Gothic" pitchFamily="34" charset="0"/>
                <a:ea typeface="+mj-ea"/>
                <a:cs typeface="+mj-cs"/>
              </a:rPr>
              <a:t>Composition of the Board:  </a:t>
            </a:r>
            <a:br>
              <a:rPr lang="en-ZA" sz="2400" b="1" kern="1200" dirty="0">
                <a:solidFill>
                  <a:srgbClr val="001489"/>
                </a:solidFill>
                <a:latin typeface="Century Gothic" pitchFamily="34" charset="0"/>
                <a:ea typeface="+mj-ea"/>
                <a:cs typeface="+mj-cs"/>
              </a:rPr>
            </a:br>
            <a:r>
              <a:rPr lang="en-ZA" sz="2400" b="1" kern="1200" dirty="0">
                <a:solidFill>
                  <a:srgbClr val="001489"/>
                </a:solidFill>
                <a:latin typeface="Century Gothic" pitchFamily="34" charset="0"/>
                <a:ea typeface="+mj-ea"/>
                <a:cs typeface="+mj-cs"/>
              </a:rPr>
              <a:t>Requirements in terms of the WCGR Act and Regulations [1]</a:t>
            </a:r>
          </a:p>
        </p:txBody>
      </p:sp>
      <p:sp>
        <p:nvSpPr>
          <p:cNvPr id="9219" name="Subtitle 2"/>
          <p:cNvSpPr>
            <a:spLocks noGrp="1"/>
          </p:cNvSpPr>
          <p:nvPr>
            <p:ph type="body" sz="quarter" idx="10"/>
          </p:nvPr>
        </p:nvSpPr>
        <p:spPr bwMode="auto">
          <a:xfrm>
            <a:off x="315392" y="1183545"/>
            <a:ext cx="11561216" cy="51328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p>
            <a:pPr marL="0" lvl="1" indent="0">
              <a:lnSpc>
                <a:spcPct val="134000"/>
              </a:lnSpc>
              <a:spcBef>
                <a:spcPts val="1000"/>
              </a:spcBef>
              <a:buNone/>
              <a:defRPr/>
            </a:pPr>
            <a:r>
              <a:rPr lang="en-ZA" sz="2300" b="1" i="1" dirty="0">
                <a:solidFill>
                  <a:schemeClr val="bg1">
                    <a:lumMod val="50000"/>
                  </a:schemeClr>
                </a:solidFill>
              </a:rPr>
              <a:t>The process for the appointment of Board members to the WCGRB is governed by the Western Cape Gambling and Racing Act of 1996 as amended and its accompanying regulations</a:t>
            </a:r>
          </a:p>
          <a:p>
            <a:pPr marL="0" lvl="1" indent="-274320">
              <a:lnSpc>
                <a:spcPct val="134000"/>
              </a:lnSpc>
              <a:spcBef>
                <a:spcPts val="1000"/>
              </a:spcBef>
              <a:defRPr/>
            </a:pPr>
            <a:r>
              <a:rPr lang="en-ZA" sz="2000" b="1" dirty="0">
                <a:solidFill>
                  <a:prstClr val="black"/>
                </a:solidFill>
              </a:rPr>
              <a:t>Section 3 – of the WCGRA – Composition of Board</a:t>
            </a:r>
          </a:p>
          <a:p>
            <a:pPr marL="274320" lvl="2" indent="0">
              <a:lnSpc>
                <a:spcPct val="134000"/>
              </a:lnSpc>
              <a:spcBef>
                <a:spcPts val="1000"/>
              </a:spcBef>
              <a:buClr>
                <a:srgbClr val="998F86"/>
              </a:buClr>
              <a:buNone/>
              <a:defRPr/>
            </a:pPr>
            <a:r>
              <a:rPr lang="en-ZA" sz="1700" dirty="0">
                <a:solidFill>
                  <a:prstClr val="black"/>
                </a:solidFill>
              </a:rPr>
              <a:t>The Board consist of 7 members appointed on a part-time basis by the Executive Council in accordance with the prescribed procedure, which shall provide for public participation in the nomination of candidates for appointment; </a:t>
            </a:r>
            <a:r>
              <a:rPr lang="en-ZA" sz="1700" u="sng" dirty="0">
                <a:solidFill>
                  <a:prstClr val="black"/>
                </a:solidFill>
              </a:rPr>
              <a:t>provided that the standing committee of the Provincial Legislature responsible for this Act shall evaluate all candidates as to their suitability for appointment</a:t>
            </a:r>
            <a:r>
              <a:rPr lang="en-ZA" sz="1700" dirty="0">
                <a:solidFill>
                  <a:prstClr val="black"/>
                </a:solidFill>
              </a:rPr>
              <a:t>.</a:t>
            </a:r>
            <a:endParaRPr lang="en-ZA" sz="1700" u="sng" dirty="0">
              <a:solidFill>
                <a:prstClr val="black"/>
              </a:solidFill>
            </a:endParaRPr>
          </a:p>
          <a:p>
            <a:pPr marL="548640" lvl="2" indent="-274320">
              <a:lnSpc>
                <a:spcPct val="134000"/>
              </a:lnSpc>
              <a:spcBef>
                <a:spcPts val="1000"/>
              </a:spcBef>
              <a:buClr>
                <a:schemeClr val="tx1"/>
              </a:buClr>
              <a:buFont typeface="+mj-lt"/>
              <a:buAutoNum type="arabicParenR"/>
              <a:tabLst>
                <a:tab pos="280988" algn="l"/>
              </a:tabLst>
              <a:defRPr/>
            </a:pPr>
            <a:r>
              <a:rPr lang="en-ZA" sz="1700" dirty="0">
                <a:solidFill>
                  <a:prstClr val="black"/>
                </a:solidFill>
              </a:rPr>
              <a:t>The members of the Board shall be eligible persons who have appropriate knowledge or experience; provided that appointments to the 	Board shall be </a:t>
            </a:r>
            <a:r>
              <a:rPr lang="en-ZA" sz="1700" u="sng" dirty="0">
                <a:solidFill>
                  <a:prstClr val="black"/>
                </a:solidFill>
              </a:rPr>
              <a:t>made with gender sensitivity</a:t>
            </a:r>
            <a:r>
              <a:rPr lang="en-ZA" sz="1700" dirty="0">
                <a:solidFill>
                  <a:prstClr val="black"/>
                </a:solidFill>
              </a:rPr>
              <a:t>.</a:t>
            </a:r>
            <a:endParaRPr lang="en-ZA" sz="1700" u="sng" dirty="0">
              <a:solidFill>
                <a:prstClr val="black"/>
              </a:solidFill>
            </a:endParaRPr>
          </a:p>
          <a:p>
            <a:pPr marL="0" lvl="1" indent="-274320">
              <a:lnSpc>
                <a:spcPct val="134000"/>
              </a:lnSpc>
              <a:spcBef>
                <a:spcPts val="1000"/>
              </a:spcBef>
              <a:defRPr/>
            </a:pPr>
            <a:r>
              <a:rPr lang="en-ZA" sz="2100" b="1" dirty="0">
                <a:solidFill>
                  <a:prstClr val="black"/>
                </a:solidFill>
              </a:rPr>
              <a:t>Section</a:t>
            </a:r>
            <a:r>
              <a:rPr lang="en-ZA" sz="2000" b="1" dirty="0">
                <a:solidFill>
                  <a:prstClr val="black"/>
                </a:solidFill>
              </a:rPr>
              <a:t> 4 – Eligibility for appointment as member or employee of Board</a:t>
            </a:r>
          </a:p>
          <a:p>
            <a:pPr marL="274320" lvl="2" indent="0">
              <a:lnSpc>
                <a:spcPct val="130000"/>
              </a:lnSpc>
              <a:spcBef>
                <a:spcPts val="600"/>
              </a:spcBef>
              <a:buClr>
                <a:srgbClr val="998F86"/>
              </a:buClr>
              <a:buNone/>
              <a:defRPr/>
            </a:pPr>
            <a:r>
              <a:rPr lang="en-ZA" sz="1700" dirty="0">
                <a:solidFill>
                  <a:prstClr val="black"/>
                </a:solidFill>
              </a:rPr>
              <a:t>In order to be eligible for appointment as member or an employee of the Board a person shall – </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Be a natural person</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Have attained the age of twenty-five years or, in the case of an employee of the Board, the age of eighteen years</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Be a citizen of the Republic and ordinarily resident in the Province</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Be a fit and proper person as contemplated in section 28(a)(</a:t>
            </a:r>
            <a:r>
              <a:rPr lang="en-ZA" sz="1700" dirty="0" err="1">
                <a:solidFill>
                  <a:prstClr val="black"/>
                </a:solidFill>
              </a:rPr>
              <a:t>i</a:t>
            </a:r>
            <a:r>
              <a:rPr lang="en-ZA" sz="1700" dirty="0">
                <a:solidFill>
                  <a:prstClr val="black"/>
                </a:solidFill>
              </a:rPr>
              <a:t>)</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Be of good financial standing</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Not be disqualified under section 5</a:t>
            </a:r>
            <a:endParaRPr lang="en-ZA" b="1" dirty="0">
              <a:solidFill>
                <a:prstClr val="black"/>
              </a:solidFill>
            </a:endParaRPr>
          </a:p>
          <a:p>
            <a:pPr marL="180000" lvl="2" indent="0">
              <a:lnSpc>
                <a:spcPct val="130000"/>
              </a:lnSpc>
              <a:spcBef>
                <a:spcPts val="600"/>
              </a:spcBef>
              <a:buNone/>
              <a:defRPr/>
            </a:pPr>
            <a:endParaRPr lang="en-ZA" dirty="0"/>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2</a:t>
            </a:fld>
            <a:endParaRPr lang="en-ZA" dirty="0">
              <a:solidFill>
                <a:srgbClr val="003399"/>
              </a:solidFill>
            </a:endParaRPr>
          </a:p>
        </p:txBody>
      </p:sp>
    </p:spTree>
    <p:extLst>
      <p:ext uri="{BB962C8B-B14F-4D97-AF65-F5344CB8AC3E}">
        <p14:creationId xmlns:p14="http://schemas.microsoft.com/office/powerpoint/2010/main" xmlns="" val="224424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95418" y="115473"/>
            <a:ext cx="11635325"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20000"/>
              </a:lnSpc>
              <a:spcBef>
                <a:spcPct val="0"/>
              </a:spcBef>
              <a:defRPr/>
            </a:pPr>
            <a:r>
              <a:rPr lang="en-ZA" sz="2400" b="1" kern="1200" dirty="0">
                <a:solidFill>
                  <a:srgbClr val="001489"/>
                </a:solidFill>
                <a:latin typeface="Century Gothic" pitchFamily="34" charset="0"/>
                <a:ea typeface="+mj-ea"/>
                <a:cs typeface="+mj-cs"/>
              </a:rPr>
              <a:t>Composition of the Board:</a:t>
            </a:r>
            <a:br>
              <a:rPr lang="en-ZA" sz="2400" b="1" kern="1200" dirty="0">
                <a:solidFill>
                  <a:srgbClr val="001489"/>
                </a:solidFill>
                <a:latin typeface="Century Gothic" pitchFamily="34" charset="0"/>
                <a:ea typeface="+mj-ea"/>
                <a:cs typeface="+mj-cs"/>
              </a:rPr>
            </a:br>
            <a:r>
              <a:rPr lang="en-ZA" sz="2400" b="1" kern="1200" dirty="0">
                <a:solidFill>
                  <a:srgbClr val="001489"/>
                </a:solidFill>
                <a:latin typeface="Century Gothic" pitchFamily="34" charset="0"/>
                <a:ea typeface="+mj-ea"/>
                <a:cs typeface="+mj-cs"/>
              </a:rPr>
              <a:t>Requirements in terms of the WCGR Act and Regulations [2]</a:t>
            </a:r>
          </a:p>
        </p:txBody>
      </p:sp>
      <p:sp>
        <p:nvSpPr>
          <p:cNvPr id="9219" name="Subtitle 2"/>
          <p:cNvSpPr>
            <a:spLocks noGrp="1"/>
          </p:cNvSpPr>
          <p:nvPr>
            <p:ph type="body" sz="quarter" idx="10"/>
          </p:nvPr>
        </p:nvSpPr>
        <p:spPr bwMode="auto">
          <a:xfrm>
            <a:off x="295418" y="1187772"/>
            <a:ext cx="11394827" cy="507810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lvl="1" indent="-274320">
              <a:lnSpc>
                <a:spcPct val="114000"/>
              </a:lnSpc>
              <a:spcBef>
                <a:spcPts val="1000"/>
              </a:spcBef>
              <a:defRPr/>
            </a:pPr>
            <a:r>
              <a:rPr lang="en-ZA" b="1" dirty="0">
                <a:solidFill>
                  <a:prstClr val="black"/>
                </a:solidFill>
              </a:rPr>
              <a:t>Section 5 – Disqualification from appointment</a:t>
            </a:r>
          </a:p>
          <a:p>
            <a:pPr marL="274320" lvl="2" indent="0">
              <a:lnSpc>
                <a:spcPct val="114000"/>
              </a:lnSpc>
              <a:spcBef>
                <a:spcPts val="1000"/>
              </a:spcBef>
              <a:buClr>
                <a:srgbClr val="998F86"/>
              </a:buClr>
              <a:buNone/>
              <a:defRPr/>
            </a:pPr>
            <a:r>
              <a:rPr lang="en-ZA" dirty="0">
                <a:solidFill>
                  <a:prstClr val="black"/>
                </a:solidFill>
              </a:rPr>
              <a:t>The following persons shall be disqualified -</a:t>
            </a:r>
          </a:p>
          <a:p>
            <a:pPr marL="548640" lvl="2" indent="-274320">
              <a:lnSpc>
                <a:spcPct val="114000"/>
              </a:lnSpc>
              <a:spcBef>
                <a:spcPts val="1000"/>
              </a:spcBef>
              <a:buClr>
                <a:schemeClr val="tx1"/>
              </a:buClr>
              <a:buFont typeface="+mj-lt"/>
              <a:buAutoNum type="alphaLcParenR"/>
              <a:tabLst>
                <a:tab pos="274320" algn="l"/>
              </a:tabLst>
              <a:defRPr/>
            </a:pPr>
            <a:r>
              <a:rPr lang="en-ZA" dirty="0"/>
              <a:t>Convicted of an offence in terms of this Act or any similar law</a:t>
            </a:r>
          </a:p>
          <a:p>
            <a:pPr marL="548640" lvl="2" indent="-274320">
              <a:lnSpc>
                <a:spcPct val="114000"/>
              </a:lnSpc>
              <a:spcBef>
                <a:spcPts val="1000"/>
              </a:spcBef>
              <a:buClr>
                <a:schemeClr val="tx1"/>
              </a:buClr>
              <a:buFont typeface="+mj-lt"/>
              <a:buAutoNum type="alphaLcParenR"/>
              <a:tabLst>
                <a:tab pos="273050" algn="l"/>
                <a:tab pos="576263" algn="l"/>
              </a:tabLst>
              <a:defRPr/>
            </a:pPr>
            <a:r>
              <a:rPr lang="en-ZA" dirty="0"/>
              <a:t>Convicted of theft, fraud, forgery, the uttering of a forged document, perjury or any offence under the 	   	Corruption Act, 1992</a:t>
            </a:r>
          </a:p>
          <a:p>
            <a:pPr marL="548640" lvl="2" indent="-274320">
              <a:lnSpc>
                <a:spcPct val="114000"/>
              </a:lnSpc>
              <a:spcBef>
                <a:spcPts val="1000"/>
              </a:spcBef>
              <a:buClr>
                <a:schemeClr val="tx1"/>
              </a:buClr>
              <a:buFont typeface="+mj-lt"/>
              <a:buAutoNum type="alphaLcParenR"/>
              <a:tabLst>
                <a:tab pos="274320" algn="l"/>
              </a:tabLst>
              <a:defRPr/>
            </a:pPr>
            <a:r>
              <a:rPr lang="en-ZA" dirty="0"/>
              <a:t>Un-rehabilitated insolvent</a:t>
            </a:r>
          </a:p>
          <a:p>
            <a:pPr marL="548640" lvl="2" indent="-274320">
              <a:lnSpc>
                <a:spcPct val="114000"/>
              </a:lnSpc>
              <a:spcBef>
                <a:spcPts val="1000"/>
              </a:spcBef>
              <a:buClr>
                <a:schemeClr val="tx1"/>
              </a:buClr>
              <a:buFont typeface="+mj-lt"/>
              <a:buAutoNum type="alphaLcParenR"/>
              <a:tabLst>
                <a:tab pos="274320" algn="l"/>
              </a:tabLst>
              <a:defRPr/>
            </a:pPr>
            <a:r>
              <a:rPr lang="en-ZA" dirty="0"/>
              <a:t>Removed from any office of trust on account of misconduct or dishonesty</a:t>
            </a:r>
          </a:p>
          <a:p>
            <a:pPr marL="548640" lvl="2" indent="-274320">
              <a:lnSpc>
                <a:spcPct val="114000"/>
              </a:lnSpc>
              <a:spcBef>
                <a:spcPts val="1000"/>
              </a:spcBef>
              <a:buClr>
                <a:schemeClr val="tx1"/>
              </a:buClr>
              <a:buFont typeface="+mj-lt"/>
              <a:buAutoNum type="alphaLcParenR"/>
              <a:tabLst>
                <a:tab pos="274320" algn="l"/>
              </a:tabLst>
              <a:defRPr/>
            </a:pPr>
            <a:r>
              <a:rPr lang="en-ZA" dirty="0"/>
              <a:t>Any political office bearer</a:t>
            </a:r>
          </a:p>
          <a:p>
            <a:pPr marL="548640" lvl="2" indent="-274320">
              <a:lnSpc>
                <a:spcPct val="114000"/>
              </a:lnSpc>
              <a:spcBef>
                <a:spcPts val="1000"/>
              </a:spcBef>
              <a:buClr>
                <a:schemeClr val="tx1"/>
              </a:buClr>
              <a:buFont typeface="+mj-lt"/>
              <a:buAutoNum type="alphaLcParenR"/>
              <a:tabLst>
                <a:tab pos="274320" algn="l"/>
              </a:tabLst>
              <a:defRPr/>
            </a:pPr>
            <a:r>
              <a:rPr lang="en-ZA" dirty="0"/>
              <a:t>Anyone </a:t>
            </a:r>
            <a:r>
              <a:rPr lang="en-ZA" dirty="0">
                <a:solidFill>
                  <a:prstClr val="black"/>
                </a:solidFill>
              </a:rPr>
              <a:t>whether personally or through spouse, family member, partner or associate –</a:t>
            </a:r>
          </a:p>
          <a:p>
            <a:pPr marL="273050" lvl="3" indent="274320">
              <a:lnSpc>
                <a:spcPct val="114000"/>
              </a:lnSpc>
              <a:spcBef>
                <a:spcPts val="1000"/>
              </a:spcBef>
              <a:buClr>
                <a:srgbClr val="998F86"/>
              </a:buClr>
              <a:buNone/>
              <a:tabLst>
                <a:tab pos="274320" algn="l"/>
              </a:tabLst>
              <a:defRPr/>
            </a:pPr>
            <a:r>
              <a:rPr lang="en-ZA" dirty="0" err="1">
                <a:solidFill>
                  <a:prstClr val="black"/>
                </a:solidFill>
              </a:rPr>
              <a:t>i</a:t>
            </a:r>
            <a:r>
              <a:rPr lang="en-ZA" dirty="0">
                <a:solidFill>
                  <a:prstClr val="black"/>
                </a:solidFill>
              </a:rPr>
              <a:t>)	Direct or indirect financial interest in gambling business or establishment; or</a:t>
            </a:r>
          </a:p>
          <a:p>
            <a:pPr marL="273050" lvl="3" indent="274320">
              <a:lnSpc>
                <a:spcPct val="114000"/>
              </a:lnSpc>
              <a:spcBef>
                <a:spcPts val="1000"/>
              </a:spcBef>
              <a:buClr>
                <a:srgbClr val="998F86"/>
              </a:buClr>
              <a:buNone/>
              <a:tabLst>
                <a:tab pos="274320" algn="l"/>
              </a:tabLst>
              <a:defRPr/>
            </a:pPr>
            <a:r>
              <a:rPr lang="en-ZA" dirty="0">
                <a:solidFill>
                  <a:prstClr val="black"/>
                </a:solidFill>
              </a:rPr>
              <a:t>ii)	Has interest in business or enterprise that may conflict or interfere with the performance of duties as 			member of the Board.</a:t>
            </a:r>
            <a:endParaRPr lang="en-ZA" b="1" dirty="0">
              <a:solidFill>
                <a:prstClr val="black"/>
              </a:solidFill>
            </a:endParaRPr>
          </a:p>
          <a:p>
            <a:pPr marL="180000" lvl="2" indent="0">
              <a:lnSpc>
                <a:spcPct val="130000"/>
              </a:lnSpc>
              <a:spcBef>
                <a:spcPts val="600"/>
              </a:spcBef>
              <a:buNone/>
              <a:defRPr/>
            </a:pPr>
            <a:endParaRPr lang="en-ZA" dirty="0"/>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a:xfrm>
            <a:off x="11170773" y="6479346"/>
            <a:ext cx="685867" cy="230832"/>
          </a:xfrm>
        </p:spPr>
        <p:txBody>
          <a:bodyPr/>
          <a:lstStyle/>
          <a:p>
            <a:fld id="{8406839F-D7A4-4E5D-B93D-768AD4D1DB36}" type="slidenum">
              <a:rPr lang="en-ZA" smtClean="0">
                <a:solidFill>
                  <a:srgbClr val="003399"/>
                </a:solidFill>
              </a:rPr>
              <a:pPr/>
              <a:t>3</a:t>
            </a:fld>
            <a:endParaRPr lang="en-ZA" dirty="0">
              <a:solidFill>
                <a:srgbClr val="003399"/>
              </a:solidFill>
            </a:endParaRPr>
          </a:p>
        </p:txBody>
      </p:sp>
    </p:spTree>
    <p:extLst>
      <p:ext uri="{BB962C8B-B14F-4D97-AF65-F5344CB8AC3E}">
        <p14:creationId xmlns:p14="http://schemas.microsoft.com/office/powerpoint/2010/main" xmlns="" val="174429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323557" y="106764"/>
            <a:ext cx="11533083"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20000"/>
              </a:lnSpc>
              <a:spcBef>
                <a:spcPct val="0"/>
              </a:spcBef>
              <a:defRPr/>
            </a:pPr>
            <a:r>
              <a:rPr lang="en-ZA" sz="2400" b="1" kern="1200" dirty="0">
                <a:solidFill>
                  <a:srgbClr val="001489"/>
                </a:solidFill>
                <a:latin typeface="Century Gothic" pitchFamily="34" charset="0"/>
                <a:ea typeface="+mj-ea"/>
                <a:cs typeface="+mj-cs"/>
              </a:rPr>
              <a:t>Procedure for Appointment: </a:t>
            </a:r>
            <a:br>
              <a:rPr lang="en-ZA" sz="2400" b="1" kern="1200" dirty="0">
                <a:solidFill>
                  <a:srgbClr val="001489"/>
                </a:solidFill>
                <a:latin typeface="Century Gothic" pitchFamily="34" charset="0"/>
                <a:ea typeface="+mj-ea"/>
                <a:cs typeface="+mj-cs"/>
              </a:rPr>
            </a:br>
            <a:r>
              <a:rPr lang="en-ZA" sz="2400" b="1" kern="1200" dirty="0">
                <a:solidFill>
                  <a:srgbClr val="001489"/>
                </a:solidFill>
                <a:latin typeface="Century Gothic" pitchFamily="34" charset="0"/>
                <a:ea typeface="+mj-ea"/>
                <a:cs typeface="+mj-cs"/>
              </a:rPr>
              <a:t>Requirements in terms of the Regulations [1]</a:t>
            </a: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4</a:t>
            </a:fld>
            <a:endParaRPr lang="en-ZA" dirty="0">
              <a:solidFill>
                <a:srgbClr val="003399"/>
              </a:solidFill>
            </a:endParaRPr>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9219" name="Subtitle 2"/>
          <p:cNvSpPr>
            <a:spLocks noGrp="1"/>
          </p:cNvSpPr>
          <p:nvPr>
            <p:ph type="body" sz="quarter" idx="10"/>
          </p:nvPr>
        </p:nvSpPr>
        <p:spPr bwMode="auto">
          <a:xfrm>
            <a:off x="323548" y="1135671"/>
            <a:ext cx="11533092" cy="521458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marL="0" lvl="1" indent="-274320">
              <a:lnSpc>
                <a:spcPct val="114000"/>
              </a:lnSpc>
              <a:spcBef>
                <a:spcPts val="1000"/>
              </a:spcBef>
              <a:buBlip>
                <a:blip r:embed="rId4"/>
              </a:buBlip>
              <a:defRPr/>
            </a:pPr>
            <a:r>
              <a:rPr lang="en-ZA" sz="1400" b="1" dirty="0">
                <a:solidFill>
                  <a:prstClr val="black"/>
                </a:solidFill>
              </a:rPr>
              <a:t>Section 3 – of the Regulations – Nomination of Candidates</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Designated AO shall by notice publish in each of the official languages of the Province in the Provincial Gazette and in such other printed media as he or she may consider appropriate, invite nominations for candidates for appointment as member of the Board.</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A nomination containing the names, address, telephone number and curriculum vitae of a nominee shall be submitted in writing to the designated accounting officer within 14 days of the date of publication of the notice.</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AO shall place at the disposal of each nominee for completion an application form, which shall be returned to the designated accounting officer within 21 days from the date on which it was thus placed at the disposal.</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Application form needs to be accompanied by, signed declaration stating willingness to disclose full details of personal and financial affairs; statement signed by applicant that they comply with the provisions of section 4 of the Act in order to be eligible for appointment.</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Failure to submit completed application renders an application invalid.</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After expiry of application period, the accounting officer shall in each of the official languages of the Province publish in the Provincial Gazette and such other printed media a notice –</a:t>
            </a:r>
          </a:p>
          <a:p>
            <a:pPr marL="914400" lvl="3" indent="-365760">
              <a:lnSpc>
                <a:spcPct val="114000"/>
              </a:lnSpc>
              <a:spcBef>
                <a:spcPts val="1000"/>
              </a:spcBef>
              <a:buClr>
                <a:schemeClr val="tx1"/>
              </a:buClr>
              <a:buFont typeface="+mj-lt"/>
              <a:buAutoNum type="alphaLcParenR"/>
              <a:tabLst>
                <a:tab pos="0" algn="l"/>
                <a:tab pos="274320" algn="l"/>
              </a:tabLst>
              <a:defRPr/>
            </a:pPr>
            <a:r>
              <a:rPr lang="en-ZA" sz="1400" dirty="0"/>
              <a:t>Specifying the name and address of each nominee who has submitted a valid application;</a:t>
            </a:r>
          </a:p>
          <a:p>
            <a:pPr marL="914400" lvl="3" indent="-365760">
              <a:lnSpc>
                <a:spcPct val="114000"/>
              </a:lnSpc>
              <a:spcBef>
                <a:spcPts val="1000"/>
              </a:spcBef>
              <a:buClr>
                <a:schemeClr val="tx1"/>
              </a:buClr>
              <a:buFont typeface="+mj-lt"/>
              <a:buAutoNum type="alphaLcParenR"/>
              <a:tabLst>
                <a:tab pos="0" algn="l"/>
                <a:tab pos="274320" algn="l"/>
              </a:tabLst>
              <a:defRPr/>
            </a:pPr>
            <a:r>
              <a:rPr lang="en-ZA" sz="1400" dirty="0"/>
              <a:t>Providing for a 14 day period calling for comment as to the suitability for appointment of such nominees.</a:t>
            </a:r>
          </a:p>
        </p:txBody>
      </p:sp>
    </p:spTree>
    <p:extLst>
      <p:ext uri="{BB962C8B-B14F-4D97-AF65-F5344CB8AC3E}">
        <p14:creationId xmlns:p14="http://schemas.microsoft.com/office/powerpoint/2010/main" xmlns="" val="205563277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97610" y="106764"/>
            <a:ext cx="11354459"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20000"/>
              </a:lnSpc>
              <a:spcBef>
                <a:spcPct val="0"/>
              </a:spcBef>
              <a:defRPr/>
            </a:pPr>
            <a:r>
              <a:rPr lang="en-ZA" sz="2400" b="1" kern="1200" dirty="0">
                <a:solidFill>
                  <a:srgbClr val="001489"/>
                </a:solidFill>
                <a:latin typeface="Century Gothic" pitchFamily="34" charset="0"/>
                <a:ea typeface="+mj-ea"/>
                <a:cs typeface="+mj-cs"/>
              </a:rPr>
              <a:t>Procedure for Appointment:</a:t>
            </a:r>
            <a:br>
              <a:rPr lang="en-ZA" sz="2400" b="1" kern="1200" dirty="0">
                <a:solidFill>
                  <a:srgbClr val="001489"/>
                </a:solidFill>
                <a:latin typeface="Century Gothic" pitchFamily="34" charset="0"/>
                <a:ea typeface="+mj-ea"/>
                <a:cs typeface="+mj-cs"/>
              </a:rPr>
            </a:br>
            <a:r>
              <a:rPr lang="en-ZA" sz="2400" b="1" kern="1200" dirty="0">
                <a:solidFill>
                  <a:srgbClr val="001489"/>
                </a:solidFill>
                <a:latin typeface="Century Gothic" pitchFamily="34" charset="0"/>
                <a:ea typeface="+mj-ea"/>
                <a:cs typeface="+mj-cs"/>
              </a:rPr>
              <a:t>Requirements in terms of the Regulations [2]</a:t>
            </a:r>
          </a:p>
        </p:txBody>
      </p:sp>
      <p:sp>
        <p:nvSpPr>
          <p:cNvPr id="9219" name="Subtitle 2"/>
          <p:cNvSpPr>
            <a:spLocks noGrp="1"/>
          </p:cNvSpPr>
          <p:nvPr>
            <p:ph type="body" sz="quarter" idx="10"/>
          </p:nvPr>
        </p:nvSpPr>
        <p:spPr bwMode="auto">
          <a:xfrm>
            <a:off x="297609" y="1111081"/>
            <a:ext cx="11667967" cy="521458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lvl="1" indent="-274320">
              <a:lnSpc>
                <a:spcPct val="134000"/>
              </a:lnSpc>
              <a:spcBef>
                <a:spcPts val="1000"/>
              </a:spcBef>
              <a:defRPr/>
            </a:pPr>
            <a:r>
              <a:rPr lang="en-ZA" sz="1700" b="1" dirty="0">
                <a:solidFill>
                  <a:prstClr val="black"/>
                </a:solidFill>
              </a:rPr>
              <a:t>Section 4 – of the Regulations – Procedure for appointment</a:t>
            </a:r>
          </a:p>
          <a:p>
            <a:pPr marL="617220" lvl="2" indent="-342900" algn="just">
              <a:lnSpc>
                <a:spcPct val="124000"/>
              </a:lnSpc>
              <a:spcBef>
                <a:spcPts val="1000"/>
              </a:spcBef>
              <a:buClr>
                <a:schemeClr val="tx1"/>
              </a:buClr>
              <a:buFont typeface="+mj-lt"/>
              <a:buAutoNum type="arabicParenR"/>
              <a:defRPr/>
            </a:pPr>
            <a:r>
              <a:rPr lang="en-ZA" sz="1500" dirty="0">
                <a:solidFill>
                  <a:prstClr val="black"/>
                </a:solidFill>
              </a:rPr>
              <a:t>The </a:t>
            </a:r>
            <a:r>
              <a:rPr lang="en-ZA" sz="1500" u="sng" dirty="0">
                <a:solidFill>
                  <a:prstClr val="black"/>
                </a:solidFill>
              </a:rPr>
              <a:t>designated AO shall evaluate each application </a:t>
            </a:r>
            <a:r>
              <a:rPr lang="en-ZA" sz="1500" dirty="0">
                <a:solidFill>
                  <a:prstClr val="black"/>
                </a:solidFill>
              </a:rPr>
              <a:t>referred to in regulation 3(3) and compile a short list of not less than 15 names or, in respect of any vacancy occurring on the Board, of not less than 3 names, of the </a:t>
            </a:r>
            <a:r>
              <a:rPr lang="en-ZA" sz="1500" b="1" dirty="0">
                <a:solidFill>
                  <a:prstClr val="black"/>
                </a:solidFill>
              </a:rPr>
              <a:t>most suitable candidates for appointment</a:t>
            </a:r>
            <a:r>
              <a:rPr lang="en-ZA" sz="1500" dirty="0">
                <a:solidFill>
                  <a:prstClr val="black"/>
                </a:solidFill>
              </a:rPr>
              <a:t>; provided that the designated accounting officer may request such additional information or documentation regarding an applicant’s personal and financial affairs as he may deem necessary to evaluate an application.</a:t>
            </a:r>
          </a:p>
          <a:p>
            <a:pPr marL="617220" lvl="2" indent="-342900" algn="just">
              <a:lnSpc>
                <a:spcPct val="124000"/>
              </a:lnSpc>
              <a:spcBef>
                <a:spcPts val="1000"/>
              </a:spcBef>
              <a:buClr>
                <a:schemeClr val="tx1"/>
              </a:buClr>
              <a:buFont typeface="+mj-lt"/>
              <a:buAutoNum type="arabicParenR"/>
              <a:defRPr/>
            </a:pPr>
            <a:r>
              <a:rPr lang="en-ZA" sz="1500" dirty="0">
                <a:solidFill>
                  <a:prstClr val="black"/>
                </a:solidFill>
              </a:rPr>
              <a:t>The short list referred to in sub-regulation (1), as well as a comprehensive list of all applicant together with all available information and documentation regarding their personal and financial affairs and any public comment received in terms of regulation 3(6), shall be </a:t>
            </a:r>
            <a:r>
              <a:rPr lang="en-ZA" sz="1500" u="sng" dirty="0">
                <a:solidFill>
                  <a:prstClr val="black"/>
                </a:solidFill>
              </a:rPr>
              <a:t>submitted for consideration to the Standing Committee of the Provincial Legislature </a:t>
            </a:r>
            <a:r>
              <a:rPr lang="en-ZA" sz="1500" dirty="0">
                <a:solidFill>
                  <a:prstClr val="black"/>
                </a:solidFill>
              </a:rPr>
              <a:t>responsible for the Law.</a:t>
            </a:r>
          </a:p>
          <a:p>
            <a:pPr marL="617220" lvl="2" indent="-342900" algn="just">
              <a:lnSpc>
                <a:spcPct val="124000"/>
              </a:lnSpc>
              <a:spcBef>
                <a:spcPts val="1000"/>
              </a:spcBef>
              <a:buClr>
                <a:schemeClr val="tx1"/>
              </a:buClr>
              <a:buFont typeface="+mj-lt"/>
              <a:buAutoNum type="arabicParenR"/>
              <a:defRPr/>
            </a:pPr>
            <a:r>
              <a:rPr lang="en-ZA" sz="1500" dirty="0">
                <a:solidFill>
                  <a:prstClr val="black"/>
                </a:solidFill>
              </a:rPr>
              <a:t>The relevant Standing Committee shall, within 7 days from receiving the documentation referred to in sub-regulation (2), </a:t>
            </a:r>
            <a:r>
              <a:rPr lang="en-ZA" sz="1500" u="sng" dirty="0">
                <a:solidFill>
                  <a:prstClr val="black"/>
                </a:solidFill>
              </a:rPr>
              <a:t>submit a final short list of not less than 15 names or, in respect of any vacancy occurring on the Board, of not less than 3 names</a:t>
            </a:r>
            <a:r>
              <a:rPr lang="en-ZA" sz="1500" dirty="0">
                <a:solidFill>
                  <a:prstClr val="black"/>
                </a:solidFill>
              </a:rPr>
              <a:t>, together with the comprehensive list of all </a:t>
            </a:r>
            <a:r>
              <a:rPr lang="en-ZA" sz="1500" u="sng" dirty="0">
                <a:solidFill>
                  <a:prstClr val="black"/>
                </a:solidFill>
              </a:rPr>
              <a:t>applicants to the responsible Member </a:t>
            </a:r>
            <a:r>
              <a:rPr lang="en-ZA" sz="1500" dirty="0">
                <a:solidFill>
                  <a:prstClr val="black"/>
                </a:solidFill>
              </a:rPr>
              <a:t>for submission for consideration to the Executive Council.</a:t>
            </a:r>
          </a:p>
          <a:p>
            <a:pPr marL="617220" lvl="2" indent="-342900" algn="just">
              <a:lnSpc>
                <a:spcPct val="124000"/>
              </a:lnSpc>
              <a:spcBef>
                <a:spcPts val="1000"/>
              </a:spcBef>
              <a:buClr>
                <a:schemeClr val="tx1"/>
              </a:buClr>
              <a:buFont typeface="+mj-lt"/>
              <a:buAutoNum type="arabicParenR"/>
              <a:defRPr/>
            </a:pPr>
            <a:r>
              <a:rPr lang="en-ZA" sz="1500" dirty="0">
                <a:solidFill>
                  <a:prstClr val="black"/>
                </a:solidFill>
              </a:rPr>
              <a:t>The designated AO shall, upon receipt of a resolution of the Executive Council concerning the successful candidates, inform all the applicants of the outcome.</a:t>
            </a:r>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5</a:t>
            </a:fld>
            <a:endParaRPr lang="en-ZA" dirty="0">
              <a:solidFill>
                <a:srgbClr val="003399"/>
              </a:solidFill>
            </a:endParaRPr>
          </a:p>
        </p:txBody>
      </p:sp>
    </p:spTree>
    <p:extLst>
      <p:ext uri="{BB962C8B-B14F-4D97-AF65-F5344CB8AC3E}">
        <p14:creationId xmlns:p14="http://schemas.microsoft.com/office/powerpoint/2010/main" xmlns="" val="315403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81353" y="226755"/>
            <a:ext cx="8597205" cy="55925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30000"/>
              </a:lnSpc>
              <a:spcBef>
                <a:spcPct val="0"/>
              </a:spcBef>
              <a:defRPr/>
            </a:pPr>
            <a:r>
              <a:rPr lang="en-ZA" sz="2400" b="1" kern="1200" dirty="0">
                <a:solidFill>
                  <a:srgbClr val="001489"/>
                </a:solidFill>
                <a:latin typeface="Century Gothic" pitchFamily="34" charset="0"/>
                <a:ea typeface="+mj-ea"/>
                <a:cs typeface="+mj-cs"/>
              </a:rPr>
              <a:t>Current Process [1]</a:t>
            </a:r>
          </a:p>
        </p:txBody>
      </p:sp>
      <p:sp>
        <p:nvSpPr>
          <p:cNvPr id="9219" name="Subtitle 2"/>
          <p:cNvSpPr>
            <a:spLocks noGrp="1"/>
          </p:cNvSpPr>
          <p:nvPr>
            <p:ph type="body" sz="quarter" idx="10"/>
          </p:nvPr>
        </p:nvSpPr>
        <p:spPr bwMode="auto">
          <a:xfrm>
            <a:off x="334354" y="1130232"/>
            <a:ext cx="11522286" cy="507810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274320" lvl="1" indent="-274320">
              <a:lnSpc>
                <a:spcPct val="120000"/>
              </a:lnSpc>
              <a:spcBef>
                <a:spcPts val="1200"/>
              </a:spcBef>
              <a:defRPr/>
            </a:pPr>
            <a:r>
              <a:rPr lang="en-ZA" dirty="0">
                <a:solidFill>
                  <a:prstClr val="black"/>
                </a:solidFill>
              </a:rPr>
              <a:t>The call for nominations was placed in accordance with Regulation 3(1) in </a:t>
            </a:r>
            <a:r>
              <a:rPr lang="en-ZA" dirty="0" err="1">
                <a:solidFill>
                  <a:prstClr val="black"/>
                </a:solidFill>
              </a:rPr>
              <a:t>Vukani</a:t>
            </a:r>
            <a:r>
              <a:rPr lang="en-ZA" dirty="0">
                <a:solidFill>
                  <a:prstClr val="black"/>
                </a:solidFill>
              </a:rPr>
              <a:t>, Provincial Gazette;  Die Burger and Weekend Argus on 28 &amp; 29 October 2022 respectively.  </a:t>
            </a:r>
          </a:p>
          <a:p>
            <a:pPr marL="274320" lvl="1" indent="-274320">
              <a:lnSpc>
                <a:spcPct val="120000"/>
              </a:lnSpc>
              <a:spcBef>
                <a:spcPts val="1200"/>
              </a:spcBef>
              <a:defRPr/>
            </a:pPr>
            <a:r>
              <a:rPr lang="en-ZA" dirty="0">
                <a:solidFill>
                  <a:prstClr val="black"/>
                </a:solidFill>
              </a:rPr>
              <a:t>A total of 18 nominations were received. </a:t>
            </a:r>
          </a:p>
          <a:p>
            <a:pPr marL="274320" lvl="1" indent="-274320">
              <a:lnSpc>
                <a:spcPct val="120000"/>
              </a:lnSpc>
              <a:spcBef>
                <a:spcPts val="1200"/>
              </a:spcBef>
              <a:defRPr/>
            </a:pPr>
            <a:r>
              <a:rPr lang="en-ZA" dirty="0">
                <a:solidFill>
                  <a:prstClr val="black"/>
                </a:solidFill>
              </a:rPr>
              <a:t>In accordance with Regulation 3(3) applications forms were sent to all eligible nominees.</a:t>
            </a:r>
          </a:p>
          <a:p>
            <a:pPr marL="274320" lvl="1" indent="-274320">
              <a:lnSpc>
                <a:spcPct val="120000"/>
              </a:lnSpc>
              <a:spcBef>
                <a:spcPts val="1200"/>
              </a:spcBef>
              <a:defRPr/>
            </a:pPr>
            <a:r>
              <a:rPr lang="en-ZA" dirty="0">
                <a:solidFill>
                  <a:prstClr val="black"/>
                </a:solidFill>
              </a:rPr>
              <a:t>10 application forms were returned.</a:t>
            </a:r>
          </a:p>
          <a:p>
            <a:pPr marL="274320" lvl="1" indent="-274320">
              <a:lnSpc>
                <a:spcPct val="120000"/>
              </a:lnSpc>
              <a:spcBef>
                <a:spcPts val="1200"/>
              </a:spcBef>
              <a:defRPr/>
            </a:pPr>
            <a:r>
              <a:rPr lang="en-ZA" b="1" dirty="0">
                <a:solidFill>
                  <a:prstClr val="black"/>
                </a:solidFill>
              </a:rPr>
              <a:t>Regulation 6(a) and(b) </a:t>
            </a:r>
            <a:r>
              <a:rPr lang="en-ZA" dirty="0">
                <a:solidFill>
                  <a:prstClr val="black"/>
                </a:solidFill>
              </a:rPr>
              <a:t>requires the publication of the name and address of each nominee who has submitted a valid application form, providing the public with a 14 day commenting period.  This notice calling for public comment was placed on 10 &amp; 11 February 2023 in the Provincial Gazette; </a:t>
            </a:r>
            <a:r>
              <a:rPr lang="en-ZA" i="1" dirty="0">
                <a:solidFill>
                  <a:prstClr val="black"/>
                </a:solidFill>
              </a:rPr>
              <a:t>Die Burger</a:t>
            </a:r>
            <a:r>
              <a:rPr lang="en-ZA" dirty="0">
                <a:solidFill>
                  <a:prstClr val="black"/>
                </a:solidFill>
              </a:rPr>
              <a:t>, </a:t>
            </a:r>
            <a:r>
              <a:rPr lang="en-ZA" i="1" dirty="0">
                <a:solidFill>
                  <a:prstClr val="black"/>
                </a:solidFill>
              </a:rPr>
              <a:t>Weekend Argus </a:t>
            </a:r>
            <a:r>
              <a:rPr lang="en-ZA" dirty="0">
                <a:solidFill>
                  <a:prstClr val="black"/>
                </a:solidFill>
              </a:rPr>
              <a:t>and </a:t>
            </a:r>
            <a:r>
              <a:rPr lang="en-ZA" i="1" dirty="0" err="1">
                <a:solidFill>
                  <a:prstClr val="black"/>
                </a:solidFill>
              </a:rPr>
              <a:t>Vukani</a:t>
            </a:r>
            <a:r>
              <a:rPr lang="en-ZA" dirty="0">
                <a:solidFill>
                  <a:prstClr val="black"/>
                </a:solidFill>
              </a:rPr>
              <a:t>. </a:t>
            </a:r>
          </a:p>
          <a:p>
            <a:pPr marL="274320" lvl="1" indent="-274320">
              <a:lnSpc>
                <a:spcPct val="120000"/>
              </a:lnSpc>
              <a:spcBef>
                <a:spcPts val="1200"/>
              </a:spcBef>
              <a:defRPr/>
            </a:pPr>
            <a:r>
              <a:rPr lang="en-ZA" dirty="0">
                <a:solidFill>
                  <a:prstClr val="black"/>
                </a:solidFill>
              </a:rPr>
              <a:t>No comment was received.</a:t>
            </a:r>
          </a:p>
          <a:p>
            <a:pPr marL="274320" lvl="1" indent="-274320">
              <a:lnSpc>
                <a:spcPct val="120000"/>
              </a:lnSpc>
              <a:spcBef>
                <a:spcPts val="1200"/>
              </a:spcBef>
              <a:defRPr/>
            </a:pPr>
            <a:r>
              <a:rPr lang="en-ZA" dirty="0">
                <a:solidFill>
                  <a:prstClr val="black"/>
                </a:solidFill>
              </a:rPr>
              <a:t>Probity investigations have been undertaken by an external service provider and Provincial Treasury received the probity report on 9 March 2023.</a:t>
            </a:r>
          </a:p>
          <a:p>
            <a:pPr marL="233363" lvl="1" indent="-233363">
              <a:lnSpc>
                <a:spcPct val="120000"/>
              </a:lnSpc>
              <a:spcBef>
                <a:spcPts val="1200"/>
              </a:spcBef>
              <a:defRPr/>
            </a:pPr>
            <a:endParaRPr lang="en-ZA" dirty="0">
              <a:solidFill>
                <a:prstClr val="black"/>
              </a:solidFill>
            </a:endParaRPr>
          </a:p>
          <a:p>
            <a:pPr marL="233363" lvl="1" indent="-233363">
              <a:lnSpc>
                <a:spcPct val="120000"/>
              </a:lnSpc>
              <a:spcBef>
                <a:spcPts val="1200"/>
              </a:spcBef>
              <a:defRPr/>
            </a:pPr>
            <a:endParaRPr lang="en-ZA" dirty="0">
              <a:solidFill>
                <a:prstClr val="black"/>
              </a:solidFill>
            </a:endParaRPr>
          </a:p>
          <a:p>
            <a:pPr marL="233363" lvl="1" indent="-233363">
              <a:lnSpc>
                <a:spcPct val="120000"/>
              </a:lnSpc>
              <a:spcBef>
                <a:spcPts val="1200"/>
              </a:spcBef>
              <a:defRPr/>
            </a:pPr>
            <a:endParaRPr lang="en-ZA" dirty="0">
              <a:solidFill>
                <a:prstClr val="black"/>
              </a:solidFill>
            </a:endParaRPr>
          </a:p>
          <a:p>
            <a:pPr marL="233363" lvl="1" indent="-233363">
              <a:lnSpc>
                <a:spcPct val="120000"/>
              </a:lnSpc>
              <a:spcBef>
                <a:spcPts val="1200"/>
              </a:spcBef>
              <a:defRPr/>
            </a:pPr>
            <a:endParaRPr lang="en-ZA" sz="1500" dirty="0">
              <a:solidFill>
                <a:prstClr val="black"/>
              </a:solidFill>
            </a:endParaRPr>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6</a:t>
            </a:fld>
            <a:endParaRPr lang="en-ZA" dirty="0">
              <a:solidFill>
                <a:srgbClr val="003399"/>
              </a:solidFill>
            </a:endParaRPr>
          </a:p>
        </p:txBody>
      </p:sp>
    </p:spTree>
    <p:extLst>
      <p:ext uri="{BB962C8B-B14F-4D97-AF65-F5344CB8AC3E}">
        <p14:creationId xmlns:p14="http://schemas.microsoft.com/office/powerpoint/2010/main" xmlns="" val="938519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3C69F7-4489-CB81-B816-5B12273314E6}"/>
              </a:ext>
            </a:extLst>
          </p:cNvPr>
          <p:cNvSpPr>
            <a:spLocks noGrp="1"/>
          </p:cNvSpPr>
          <p:nvPr>
            <p:ph type="title"/>
          </p:nvPr>
        </p:nvSpPr>
        <p:spPr/>
        <p:txBody>
          <a:bodyPr/>
          <a:lstStyle/>
          <a:p>
            <a:r>
              <a:rPr lang="en-ZA" dirty="0">
                <a:solidFill>
                  <a:srgbClr val="001489"/>
                </a:solidFill>
              </a:rPr>
              <a:t>Current Board Members</a:t>
            </a:r>
            <a:endParaRPr lang="en-US" dirty="0"/>
          </a:p>
        </p:txBody>
      </p:sp>
      <p:sp>
        <p:nvSpPr>
          <p:cNvPr id="3" name="Footer Placeholder 2">
            <a:extLst>
              <a:ext uri="{FF2B5EF4-FFF2-40B4-BE49-F238E27FC236}">
                <a16:creationId xmlns:a16="http://schemas.microsoft.com/office/drawing/2014/main" xmlns="" id="{53624FC5-254A-6696-94AE-8A3B9360074B}"/>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D9AA663E-1912-5CF2-84B8-95CA6CBADC17}"/>
              </a:ext>
            </a:extLst>
          </p:cNvPr>
          <p:cNvSpPr>
            <a:spLocks noGrp="1"/>
          </p:cNvSpPr>
          <p:nvPr>
            <p:ph type="body" sz="quarter" idx="10"/>
          </p:nvPr>
        </p:nvSpPr>
        <p:spPr/>
        <p:txBody>
          <a:bodyPr/>
          <a:lstStyle/>
          <a:p>
            <a:endParaRPr lang="en-US" dirty="0"/>
          </a:p>
        </p:txBody>
      </p:sp>
      <p:graphicFrame>
        <p:nvGraphicFramePr>
          <p:cNvPr id="5" name="Table 5">
            <a:extLst>
              <a:ext uri="{FF2B5EF4-FFF2-40B4-BE49-F238E27FC236}">
                <a16:creationId xmlns:a16="http://schemas.microsoft.com/office/drawing/2014/main" xmlns="" id="{EA6F8FF2-6B90-EC49-2ACF-365BC168AD98}"/>
              </a:ext>
            </a:extLst>
          </p:cNvPr>
          <p:cNvGraphicFramePr>
            <a:graphicFrameLocks noGrp="1"/>
          </p:cNvGraphicFramePr>
          <p:nvPr>
            <p:extLst>
              <p:ext uri="{D42A27DB-BD31-4B8C-83A1-F6EECF244321}">
                <p14:modId xmlns:p14="http://schemas.microsoft.com/office/powerpoint/2010/main" xmlns="" val="2678898484"/>
              </p:ext>
            </p:extLst>
          </p:nvPr>
        </p:nvGraphicFramePr>
        <p:xfrm>
          <a:off x="393701" y="1203960"/>
          <a:ext cx="11462940" cy="4896072"/>
        </p:xfrm>
        <a:graphic>
          <a:graphicData uri="http://schemas.openxmlformats.org/drawingml/2006/table">
            <a:tbl>
              <a:tblPr firstRow="1" bandRow="1">
                <a:tableStyleId>{5C22544A-7EE6-4342-B048-85BDC9FD1C3A}</a:tableStyleId>
              </a:tblPr>
              <a:tblGrid>
                <a:gridCol w="2013168">
                  <a:extLst>
                    <a:ext uri="{9D8B030D-6E8A-4147-A177-3AD203B41FA5}">
                      <a16:colId xmlns:a16="http://schemas.microsoft.com/office/drawing/2014/main" xmlns="" val="3075023044"/>
                    </a:ext>
                  </a:extLst>
                </a:gridCol>
                <a:gridCol w="2522483">
                  <a:extLst>
                    <a:ext uri="{9D8B030D-6E8A-4147-A177-3AD203B41FA5}">
                      <a16:colId xmlns:a16="http://schemas.microsoft.com/office/drawing/2014/main" xmlns="" val="2278449479"/>
                    </a:ext>
                  </a:extLst>
                </a:gridCol>
                <a:gridCol w="2270234">
                  <a:extLst>
                    <a:ext uri="{9D8B030D-6E8A-4147-A177-3AD203B41FA5}">
                      <a16:colId xmlns:a16="http://schemas.microsoft.com/office/drawing/2014/main" xmlns="" val="294493638"/>
                    </a:ext>
                  </a:extLst>
                </a:gridCol>
                <a:gridCol w="4657055">
                  <a:extLst>
                    <a:ext uri="{9D8B030D-6E8A-4147-A177-3AD203B41FA5}">
                      <a16:colId xmlns:a16="http://schemas.microsoft.com/office/drawing/2014/main" xmlns="" val="3192216589"/>
                    </a:ext>
                  </a:extLst>
                </a:gridCol>
              </a:tblGrid>
              <a:tr h="816012">
                <a:tc>
                  <a:txBody>
                    <a:bodyPr/>
                    <a:lstStyle/>
                    <a:p>
                      <a:pPr marL="0" algn="ctr" defTabSz="914400" rtl="0" eaLnBrk="1" latinLnBrk="0" hangingPunct="1">
                        <a:lnSpc>
                          <a:spcPct val="110000"/>
                        </a:lnSpc>
                        <a:spcBef>
                          <a:spcPts val="300"/>
                        </a:spcBef>
                        <a:spcAft>
                          <a:spcPts val="300"/>
                        </a:spcAft>
                      </a:pPr>
                      <a:r>
                        <a:rPr lang="en-ZA" sz="1400" b="1" kern="1200" dirty="0">
                          <a:solidFill>
                            <a:schemeClr val="lt1"/>
                          </a:solidFill>
                          <a:latin typeface="+mn-lt"/>
                          <a:ea typeface="+mn-ea"/>
                          <a:cs typeface="+mn-cs"/>
                        </a:rPr>
                        <a:t>Name</a:t>
                      </a:r>
                    </a:p>
                  </a:txBody>
                  <a:tcPr anchor="ctr">
                    <a:solidFill>
                      <a:srgbClr val="040A5C"/>
                    </a:solidFill>
                  </a:tcPr>
                </a:tc>
                <a:tc>
                  <a:txBody>
                    <a:bodyPr/>
                    <a:lstStyle/>
                    <a:p>
                      <a:pPr marL="0" algn="ctr" defTabSz="914400" rtl="0" eaLnBrk="1" latinLnBrk="0" hangingPunct="1">
                        <a:lnSpc>
                          <a:spcPct val="110000"/>
                        </a:lnSpc>
                        <a:spcBef>
                          <a:spcPts val="300"/>
                        </a:spcBef>
                        <a:spcAft>
                          <a:spcPts val="300"/>
                        </a:spcAft>
                      </a:pPr>
                      <a:r>
                        <a:rPr lang="en-ZA" sz="1400" b="1" kern="1200" dirty="0">
                          <a:solidFill>
                            <a:schemeClr val="lt1"/>
                          </a:solidFill>
                          <a:latin typeface="+mn-lt"/>
                          <a:ea typeface="+mn-ea"/>
                          <a:cs typeface="+mn-cs"/>
                        </a:rPr>
                        <a:t>Appointment End Date</a:t>
                      </a:r>
                    </a:p>
                  </a:txBody>
                  <a:tcPr anchor="ctr">
                    <a:solidFill>
                      <a:srgbClr val="040A5C"/>
                    </a:solidFill>
                  </a:tcPr>
                </a:tc>
                <a:tc>
                  <a:txBody>
                    <a:bodyPr/>
                    <a:lstStyle/>
                    <a:p>
                      <a:pPr marL="0" algn="ctr" defTabSz="914400" rtl="0" eaLnBrk="1" latinLnBrk="0" hangingPunct="1">
                        <a:lnSpc>
                          <a:spcPct val="110000"/>
                        </a:lnSpc>
                        <a:spcBef>
                          <a:spcPts val="300"/>
                        </a:spcBef>
                        <a:spcAft>
                          <a:spcPts val="300"/>
                        </a:spcAft>
                      </a:pPr>
                      <a:r>
                        <a:rPr lang="en-ZA" sz="1400" b="1" kern="1200" dirty="0">
                          <a:solidFill>
                            <a:schemeClr val="lt1"/>
                          </a:solidFill>
                          <a:latin typeface="+mn-lt"/>
                          <a:ea typeface="+mn-ea"/>
                          <a:cs typeface="+mn-cs"/>
                        </a:rPr>
                        <a:t>Demographic Profile</a:t>
                      </a:r>
                    </a:p>
                  </a:txBody>
                  <a:tcPr anchor="ctr">
                    <a:solidFill>
                      <a:srgbClr val="040A5C"/>
                    </a:solidFill>
                  </a:tcPr>
                </a:tc>
                <a:tc>
                  <a:txBody>
                    <a:bodyPr/>
                    <a:lstStyle/>
                    <a:p>
                      <a:pPr marL="0" algn="ctr" defTabSz="914400" rtl="0" eaLnBrk="1" latinLnBrk="0" hangingPunct="1">
                        <a:lnSpc>
                          <a:spcPct val="110000"/>
                        </a:lnSpc>
                        <a:spcBef>
                          <a:spcPts val="300"/>
                        </a:spcBef>
                        <a:spcAft>
                          <a:spcPts val="300"/>
                        </a:spcAft>
                      </a:pPr>
                      <a:r>
                        <a:rPr lang="en-ZA" sz="1400" b="1" kern="1200" dirty="0">
                          <a:solidFill>
                            <a:schemeClr val="lt1"/>
                          </a:solidFill>
                          <a:latin typeface="+mn-lt"/>
                          <a:ea typeface="+mn-ea"/>
                          <a:cs typeface="+mn-cs"/>
                        </a:rPr>
                        <a:t>Profession and Experience</a:t>
                      </a:r>
                    </a:p>
                  </a:txBody>
                  <a:tcPr anchor="ctr">
                    <a:solidFill>
                      <a:srgbClr val="040A5C"/>
                    </a:solidFill>
                  </a:tcPr>
                </a:tc>
                <a:extLst>
                  <a:ext uri="{0D108BD9-81ED-4DB2-BD59-A6C34878D82A}">
                    <a16:rowId xmlns:a16="http://schemas.microsoft.com/office/drawing/2014/main" xmlns="" val="4100100572"/>
                  </a:ext>
                </a:extLst>
              </a:tr>
              <a:tr h="816012">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Mr </a:t>
                      </a:r>
                      <a:r>
                        <a:rPr lang="en-ZA" sz="1200" kern="1200" dirty="0" err="1">
                          <a:solidFill>
                            <a:schemeClr val="dk1"/>
                          </a:solidFill>
                          <a:effectLst/>
                          <a:latin typeface="Century Gothic"/>
                          <a:ea typeface="Times New Roman"/>
                          <a:cs typeface="Arial"/>
                        </a:rPr>
                        <a:t>Bassuday</a:t>
                      </a:r>
                      <a:r>
                        <a:rPr lang="en-ZA" sz="1200" kern="1200" dirty="0">
                          <a:solidFill>
                            <a:schemeClr val="dk1"/>
                          </a:solidFill>
                          <a:effectLst/>
                          <a:latin typeface="Century Gothic"/>
                          <a:ea typeface="Times New Roman"/>
                          <a:cs typeface="Arial"/>
                        </a:rPr>
                        <a:t/>
                      </a:r>
                      <a:br>
                        <a:rPr lang="en-ZA" sz="1200" kern="1200" dirty="0">
                          <a:solidFill>
                            <a:schemeClr val="dk1"/>
                          </a:solidFill>
                          <a:effectLst/>
                          <a:latin typeface="Century Gothic"/>
                          <a:ea typeface="Times New Roman"/>
                          <a:cs typeface="Arial"/>
                        </a:rPr>
                      </a:br>
                      <a:r>
                        <a:rPr lang="en-ZA" sz="1200" kern="1200" dirty="0">
                          <a:solidFill>
                            <a:schemeClr val="dk1"/>
                          </a:solidFill>
                          <a:effectLst/>
                          <a:latin typeface="Century Gothic"/>
                          <a:ea typeface="Times New Roman"/>
                          <a:cs typeface="Arial"/>
                        </a:rPr>
                        <a:t>(Chairperson)</a:t>
                      </a:r>
                    </a:p>
                  </a:txBody>
                  <a:tcPr marL="68580" marR="68580" marT="0" marB="0" anchor="ctr">
                    <a:solidFill>
                      <a:schemeClr val="bg1">
                        <a:lumMod val="75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31/03/2023</a:t>
                      </a:r>
                    </a:p>
                  </a:txBody>
                  <a:tcPr marL="68580" marR="68580" marT="0" marB="0" anchor="ctr">
                    <a:solidFill>
                      <a:schemeClr val="bg1">
                        <a:lumMod val="75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Indian, Male</a:t>
                      </a:r>
                    </a:p>
                  </a:txBody>
                  <a:tcPr marL="68580" marR="68580" marT="0" marB="0" anchor="ctr">
                    <a:solidFill>
                      <a:schemeClr val="bg1">
                        <a:lumMod val="75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err="1">
                          <a:solidFill>
                            <a:schemeClr val="dk1"/>
                          </a:solidFill>
                          <a:effectLst/>
                          <a:latin typeface="Century Gothic"/>
                          <a:ea typeface="Times New Roman"/>
                          <a:cs typeface="Arial"/>
                        </a:rPr>
                        <a:t>B.Proc</a:t>
                      </a:r>
                      <a:r>
                        <a:rPr lang="en-ZA" sz="1200" kern="1200" dirty="0">
                          <a:solidFill>
                            <a:schemeClr val="dk1"/>
                          </a:solidFill>
                          <a:effectLst/>
                          <a:latin typeface="Century Gothic"/>
                          <a:ea typeface="Times New Roman"/>
                          <a:cs typeface="Arial"/>
                        </a:rPr>
                        <a:t>, LLB, Graduate Diploma in Criminal Justice and Forensic Auditing; Director: Legal Services at UCT and Legal Advisor at UKZN</a:t>
                      </a:r>
                    </a:p>
                  </a:txBody>
                  <a:tcPr marL="68580" marR="68580" marT="0" marB="0" anchor="ctr">
                    <a:solidFill>
                      <a:schemeClr val="bg1">
                        <a:lumMod val="75000"/>
                      </a:schemeClr>
                    </a:solidFill>
                  </a:tcPr>
                </a:tc>
                <a:extLst>
                  <a:ext uri="{0D108BD9-81ED-4DB2-BD59-A6C34878D82A}">
                    <a16:rowId xmlns:a16="http://schemas.microsoft.com/office/drawing/2014/main" xmlns="" val="3457287388"/>
                  </a:ext>
                </a:extLst>
              </a:tr>
              <a:tr h="816012">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Ms </a:t>
                      </a:r>
                      <a:r>
                        <a:rPr lang="en-ZA" sz="1200" dirty="0" err="1">
                          <a:effectLst/>
                          <a:latin typeface="Century Gothic"/>
                          <a:ea typeface="Times New Roman"/>
                          <a:cs typeface="Arial"/>
                        </a:rPr>
                        <a:t>Fani</a:t>
                      </a:r>
                      <a:r>
                        <a:rPr lang="en-ZA" sz="1200" dirty="0">
                          <a:effectLst/>
                          <a:latin typeface="Century Gothic"/>
                          <a:ea typeface="Times New Roman"/>
                          <a:cs typeface="Arial"/>
                        </a:rPr>
                        <a:t/>
                      </a:r>
                      <a:br>
                        <a:rPr lang="en-ZA" sz="1200" dirty="0">
                          <a:effectLst/>
                          <a:latin typeface="Century Gothic"/>
                          <a:ea typeface="Times New Roman"/>
                          <a:cs typeface="Arial"/>
                        </a:rPr>
                      </a:br>
                      <a:r>
                        <a:rPr lang="en-ZA" sz="1200" dirty="0">
                          <a:effectLst/>
                          <a:latin typeface="Century Gothic"/>
                          <a:ea typeface="Calibri"/>
                          <a:cs typeface="Arial"/>
                        </a:rPr>
                        <a:t>(Vice-Chairperson)</a:t>
                      </a:r>
                      <a:endParaRPr lang="en-ZA" sz="1200" dirty="0">
                        <a:effectLst/>
                        <a:latin typeface="Calibri"/>
                        <a:ea typeface="Calibri"/>
                        <a:cs typeface="Times New Roman"/>
                      </a:endParaRPr>
                    </a:p>
                  </a:txBody>
                  <a:tcPr marL="68580" marR="68580" marT="0" marB="0" anchor="ctr">
                    <a:solidFill>
                      <a:schemeClr val="bg1">
                        <a:lumMod val="75000"/>
                      </a:schemeClr>
                    </a:solidFill>
                  </a:tcPr>
                </a:tc>
                <a:tc>
                  <a:txBody>
                    <a:bodyPr/>
                    <a:lstStyle/>
                    <a:p>
                      <a:pPr>
                        <a:lnSpc>
                          <a:spcPct val="110000"/>
                        </a:lnSpc>
                        <a:spcBef>
                          <a:spcPts val="600"/>
                        </a:spcBef>
                        <a:spcAft>
                          <a:spcPts val="600"/>
                        </a:spcAft>
                        <a:tabLst>
                          <a:tab pos="457200" algn="l"/>
                        </a:tabLst>
                      </a:pPr>
                      <a:r>
                        <a:rPr lang="en-ZA" sz="1200" dirty="0">
                          <a:effectLst/>
                          <a:latin typeface="+mn-lt"/>
                          <a:ea typeface="Times New Roman"/>
                          <a:cs typeface="Arial"/>
                        </a:rPr>
                        <a:t>26/05/2024</a:t>
                      </a:r>
                      <a:endParaRPr lang="en-ZA" sz="1200" dirty="0">
                        <a:effectLst/>
                        <a:latin typeface="Calibri"/>
                        <a:ea typeface="Calibri"/>
                        <a:cs typeface="Times New Roman"/>
                      </a:endParaRPr>
                    </a:p>
                  </a:txBody>
                  <a:tcPr marL="68580" marR="68580" marT="0" marB="0" anchor="ctr">
                    <a:solidFill>
                      <a:schemeClr val="bg1">
                        <a:lumMod val="75000"/>
                      </a:schemeClr>
                    </a:solidFill>
                  </a:tcPr>
                </a:tc>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African, Female</a:t>
                      </a:r>
                      <a:endParaRPr lang="en-ZA" sz="1200" dirty="0">
                        <a:effectLst/>
                        <a:latin typeface="Calibri"/>
                        <a:ea typeface="Calibri"/>
                        <a:cs typeface="Times New Roman"/>
                      </a:endParaRPr>
                    </a:p>
                  </a:txBody>
                  <a:tcPr marL="68580" marR="68580" marT="0" marB="0" anchor="ctr">
                    <a:solidFill>
                      <a:schemeClr val="bg1">
                        <a:lumMod val="75000"/>
                      </a:schemeClr>
                    </a:solidFill>
                  </a:tcPr>
                </a:tc>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Board Member of Western Cape Cultural Commission, Bachelor of Administration, Honours:  Public Administration, WCGR</a:t>
                      </a:r>
                      <a:r>
                        <a:rPr lang="en-ZA" sz="1200" baseline="0" dirty="0">
                          <a:effectLst/>
                          <a:latin typeface="Century Gothic"/>
                          <a:ea typeface="Times New Roman"/>
                          <a:cs typeface="Arial"/>
                        </a:rPr>
                        <a:t> Board Member</a:t>
                      </a:r>
                      <a:endParaRPr lang="en-ZA" sz="1200" dirty="0">
                        <a:effectLst/>
                        <a:latin typeface="Calibri"/>
                        <a:ea typeface="Calibri"/>
                        <a:cs typeface="Times New Roman"/>
                      </a:endParaRPr>
                    </a:p>
                  </a:txBody>
                  <a:tcPr marL="68580" marR="68580" marT="0" marB="0" anchor="ctr">
                    <a:solidFill>
                      <a:schemeClr val="bg1">
                        <a:lumMod val="75000"/>
                      </a:schemeClr>
                    </a:solidFill>
                  </a:tcPr>
                </a:tc>
                <a:extLst>
                  <a:ext uri="{0D108BD9-81ED-4DB2-BD59-A6C34878D82A}">
                    <a16:rowId xmlns:a16="http://schemas.microsoft.com/office/drawing/2014/main" xmlns="" val="4037964083"/>
                  </a:ext>
                </a:extLst>
              </a:tr>
              <a:tr h="816012">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Mr Nicholls</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04/12/2026</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White, Male</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B. Com, CTA, Computer Auditing; Member (SA </a:t>
                      </a:r>
                      <a:r>
                        <a:rPr lang="en-ZA" sz="1200" kern="1200" dirty="0" err="1">
                          <a:solidFill>
                            <a:schemeClr val="dk1"/>
                          </a:solidFill>
                          <a:effectLst/>
                          <a:latin typeface="Century Gothic"/>
                          <a:ea typeface="Times New Roman"/>
                          <a:cs typeface="Arial"/>
                        </a:rPr>
                        <a:t>Istitute</a:t>
                      </a:r>
                      <a:r>
                        <a:rPr lang="en-ZA" sz="1200" kern="1200" dirty="0">
                          <a:solidFill>
                            <a:schemeClr val="dk1"/>
                          </a:solidFill>
                          <a:effectLst/>
                          <a:latin typeface="Century Gothic"/>
                          <a:ea typeface="Times New Roman"/>
                          <a:cs typeface="Arial"/>
                        </a:rPr>
                        <a:t> of Chartered Accountant), Certified Internal Auditor, Audit Committee member Cape Town City Council, </a:t>
                      </a:r>
                      <a:r>
                        <a:rPr lang="en-ZA" sz="1200" kern="1200" dirty="0" err="1">
                          <a:solidFill>
                            <a:schemeClr val="dk1"/>
                          </a:solidFill>
                          <a:effectLst/>
                          <a:latin typeface="Century Gothic"/>
                          <a:ea typeface="Times New Roman"/>
                          <a:cs typeface="Arial"/>
                        </a:rPr>
                        <a:t>Drakenstein</a:t>
                      </a:r>
                      <a:r>
                        <a:rPr lang="en-ZA" sz="1200" kern="1200" dirty="0">
                          <a:solidFill>
                            <a:schemeClr val="dk1"/>
                          </a:solidFill>
                          <a:effectLst/>
                          <a:latin typeface="Century Gothic"/>
                          <a:ea typeface="Times New Roman"/>
                          <a:cs typeface="Arial"/>
                        </a:rPr>
                        <a:t> Municipality, </a:t>
                      </a:r>
                      <a:r>
                        <a:rPr lang="en-ZA" sz="1200" kern="1200" dirty="0" err="1">
                          <a:solidFill>
                            <a:schemeClr val="dk1"/>
                          </a:solidFill>
                          <a:effectLst/>
                          <a:latin typeface="Century Gothic"/>
                          <a:ea typeface="Times New Roman"/>
                          <a:cs typeface="Arial"/>
                        </a:rPr>
                        <a:t>Langeberg</a:t>
                      </a:r>
                      <a:r>
                        <a:rPr lang="en-ZA" sz="1200" kern="1200" dirty="0">
                          <a:solidFill>
                            <a:schemeClr val="dk1"/>
                          </a:solidFill>
                          <a:effectLst/>
                          <a:latin typeface="Century Gothic"/>
                          <a:ea typeface="Times New Roman"/>
                          <a:cs typeface="Arial"/>
                        </a:rPr>
                        <a:t> Municipality </a:t>
                      </a:r>
                    </a:p>
                  </a:txBody>
                  <a:tcPr marL="68580" marR="68580" marT="0" marB="0" anchor="ctr">
                    <a:solidFill>
                      <a:schemeClr val="accent1">
                        <a:lumMod val="20000"/>
                        <a:lumOff val="80000"/>
                      </a:schemeClr>
                    </a:solidFill>
                  </a:tcPr>
                </a:tc>
                <a:extLst>
                  <a:ext uri="{0D108BD9-81ED-4DB2-BD59-A6C34878D82A}">
                    <a16:rowId xmlns:a16="http://schemas.microsoft.com/office/drawing/2014/main" xmlns="" val="2306031061"/>
                  </a:ext>
                </a:extLst>
              </a:tr>
              <a:tr h="816012">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Mr Arendse</a:t>
                      </a:r>
                      <a:endParaRPr lang="en-ZA" sz="1200" dirty="0">
                        <a:effectLst/>
                        <a:latin typeface="Calibri"/>
                        <a:ea typeface="Calibri"/>
                        <a:cs typeface="Times New Roman"/>
                      </a:endParaRPr>
                    </a:p>
                  </a:txBody>
                  <a:tcPr marL="68580" marR="68580" marT="0" marB="0" anchor="ctr">
                    <a:solidFill>
                      <a:schemeClr val="accent1">
                        <a:lumMod val="20000"/>
                        <a:lumOff val="80000"/>
                      </a:schemeClr>
                    </a:solidFill>
                  </a:tcPr>
                </a:tc>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31/03/2023</a:t>
                      </a:r>
                      <a:endParaRPr lang="en-ZA" sz="1200" dirty="0">
                        <a:effectLst/>
                        <a:latin typeface="Calibri"/>
                        <a:ea typeface="Calibri"/>
                        <a:cs typeface="Times New Roman"/>
                      </a:endParaRPr>
                    </a:p>
                  </a:txBody>
                  <a:tcPr marL="68580" marR="68580" marT="0" marB="0" anchor="ctr">
                    <a:solidFill>
                      <a:schemeClr val="accent1">
                        <a:lumMod val="20000"/>
                        <a:lumOff val="80000"/>
                      </a:schemeClr>
                    </a:solidFill>
                  </a:tcPr>
                </a:tc>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Coloured, Male</a:t>
                      </a:r>
                      <a:endParaRPr lang="en-ZA" sz="1200" dirty="0">
                        <a:effectLst/>
                        <a:latin typeface="Calibri"/>
                        <a:ea typeface="Calibri"/>
                        <a:cs typeface="Times New Roman"/>
                      </a:endParaRPr>
                    </a:p>
                  </a:txBody>
                  <a:tcPr marL="68580" marR="68580" marT="0" marB="0" anchor="ctr">
                    <a:solidFill>
                      <a:schemeClr val="accent1">
                        <a:lumMod val="20000"/>
                        <a:lumOff val="80000"/>
                      </a:schemeClr>
                    </a:solidFill>
                  </a:tcPr>
                </a:tc>
                <a:tc>
                  <a:txBody>
                    <a:bodyPr/>
                    <a:lstStyle/>
                    <a:p>
                      <a:pPr>
                        <a:lnSpc>
                          <a:spcPct val="110000"/>
                        </a:lnSpc>
                        <a:spcBef>
                          <a:spcPts val="600"/>
                        </a:spcBef>
                        <a:spcAft>
                          <a:spcPts val="600"/>
                        </a:spcAft>
                        <a:tabLst>
                          <a:tab pos="457200" algn="l"/>
                        </a:tabLst>
                      </a:pPr>
                      <a:r>
                        <a:rPr lang="en-ZA" sz="1200" dirty="0">
                          <a:effectLst/>
                          <a:latin typeface="+mn-lt"/>
                          <a:ea typeface="Times New Roman"/>
                          <a:cs typeface="Arial"/>
                        </a:rPr>
                        <a:t>CA (SA); Chief Director:  Local Government Finance; Accountant General:  WCPT; CFO DTPW</a:t>
                      </a:r>
                      <a:endParaRPr lang="en-ZA" sz="1200" dirty="0">
                        <a:effectLst/>
                        <a:latin typeface="Calibri"/>
                        <a:ea typeface="Calibri"/>
                        <a:cs typeface="Times New Roman"/>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xmlns="" val="4007854710"/>
                  </a:ext>
                </a:extLst>
              </a:tr>
              <a:tr h="816012">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Ms L Venter</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5/11/2023</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White, Female</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err="1">
                          <a:solidFill>
                            <a:schemeClr val="dk1"/>
                          </a:solidFill>
                          <a:effectLst/>
                          <a:latin typeface="Century Gothic"/>
                          <a:ea typeface="Times New Roman"/>
                          <a:cs typeface="Arial"/>
                        </a:rPr>
                        <a:t>B.Proc</a:t>
                      </a:r>
                      <a:r>
                        <a:rPr lang="en-ZA" sz="1200" kern="1200" dirty="0">
                          <a:solidFill>
                            <a:schemeClr val="dk1"/>
                          </a:solidFill>
                          <a:effectLst/>
                          <a:latin typeface="Century Gothic"/>
                          <a:ea typeface="Times New Roman"/>
                          <a:cs typeface="Arial"/>
                        </a:rPr>
                        <a:t>, LLB, Graduate Diploma in Criminal Justice and Forensic Auditing; Director: Legal Services at UCT and Legal Advisor at UKZN</a:t>
                      </a:r>
                    </a:p>
                  </a:txBody>
                  <a:tcPr marL="68580" marR="68580" marT="0" marB="0" anchor="ctr">
                    <a:solidFill>
                      <a:schemeClr val="accent1">
                        <a:lumMod val="20000"/>
                        <a:lumOff val="80000"/>
                      </a:schemeClr>
                    </a:solidFill>
                  </a:tcPr>
                </a:tc>
                <a:extLst>
                  <a:ext uri="{0D108BD9-81ED-4DB2-BD59-A6C34878D82A}">
                    <a16:rowId xmlns:a16="http://schemas.microsoft.com/office/drawing/2014/main" xmlns="" val="4001830999"/>
                  </a:ext>
                </a:extLst>
              </a:tr>
            </a:tbl>
          </a:graphicData>
        </a:graphic>
      </p:graphicFrame>
    </p:spTree>
    <p:extLst>
      <p:ext uri="{BB962C8B-B14F-4D97-AF65-F5344CB8AC3E}">
        <p14:creationId xmlns:p14="http://schemas.microsoft.com/office/powerpoint/2010/main" xmlns="" val="730264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29" y="180976"/>
            <a:ext cx="11462940" cy="559256"/>
          </a:xfrm>
        </p:spPr>
        <p:txBody>
          <a:bodyPr/>
          <a:lstStyle/>
          <a:p>
            <a:r>
              <a:rPr lang="en-ZA" dirty="0">
                <a:solidFill>
                  <a:srgbClr val="001489"/>
                </a:solidFill>
              </a:rPr>
              <a:t>Qualifications of current Board Members:</a:t>
            </a: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8</a:t>
            </a:fld>
            <a:endParaRPr lang="en-ZA" dirty="0">
              <a:solidFill>
                <a:srgbClr val="003399"/>
              </a:solidFill>
            </a:endParaRPr>
          </a:p>
        </p:txBody>
      </p:sp>
      <p:sp>
        <p:nvSpPr>
          <p:cNvPr id="4" name="Footer Placeholder 3"/>
          <p:cNvSpPr>
            <a:spLocks noGrp="1"/>
          </p:cNvSpPr>
          <p:nvPr>
            <p:ph type="ftr" sz="quarter" idx="3"/>
          </p:nvPr>
        </p:nvSpPr>
        <p:spPr>
          <a:xfrm>
            <a:off x="3336952" y="6468150"/>
            <a:ext cx="5518097" cy="230832"/>
          </a:xfrm>
        </p:spPr>
        <p:txBody>
          <a:bodyPr/>
          <a:lstStyle/>
          <a:p>
            <a:pPr algn="ctr"/>
            <a:r>
              <a:rPr lang="en-ZA" sz="800" dirty="0">
                <a:solidFill>
                  <a:srgbClr val="998F86"/>
                </a:solidFill>
                <a:latin typeface="Century Gothic" panose="020B0502020202020204" pitchFamily="34" charset="0"/>
              </a:rPr>
              <a:t>Western Cape Gambling and Racing Board Application Process</a:t>
            </a:r>
            <a:endParaRPr lang="en-GB" sz="800" dirty="0">
              <a:solidFill>
                <a:srgbClr val="998F86"/>
              </a:solidFill>
              <a:latin typeface="Century Gothic" panose="020B0502020202020204" pitchFamily="34" charset="0"/>
            </a:endParaRPr>
          </a:p>
        </p:txBody>
      </p:sp>
      <p:sp>
        <p:nvSpPr>
          <p:cNvPr id="5" name="Text Placeholder 4"/>
          <p:cNvSpPr>
            <a:spLocks noGrp="1"/>
          </p:cNvSpPr>
          <p:nvPr>
            <p:ph type="body" sz="quarter" idx="10"/>
          </p:nvPr>
        </p:nvSpPr>
        <p:spPr/>
        <p:txBody>
          <a:bodyPr>
            <a:normAutofit/>
          </a:bodyPr>
          <a:lstStyle/>
          <a:p>
            <a:pPr marL="274320" lvl="1" indent="-274320">
              <a:lnSpc>
                <a:spcPct val="120000"/>
              </a:lnSpc>
              <a:spcBef>
                <a:spcPts val="1200"/>
              </a:spcBef>
              <a:spcAft>
                <a:spcPts val="1200"/>
              </a:spcAft>
              <a:defRPr/>
            </a:pPr>
            <a:r>
              <a:rPr lang="en-ZA" sz="1800" dirty="0">
                <a:solidFill>
                  <a:prstClr val="black"/>
                </a:solidFill>
              </a:rPr>
              <a:t>Two members with financial and accounting qualifications (Chartered Accountant, finance experience); </a:t>
            </a:r>
          </a:p>
          <a:p>
            <a:pPr marL="274320" lvl="1" indent="-274320">
              <a:lnSpc>
                <a:spcPct val="120000"/>
              </a:lnSpc>
              <a:spcBef>
                <a:spcPts val="1200"/>
              </a:spcBef>
              <a:spcAft>
                <a:spcPts val="1200"/>
              </a:spcAft>
              <a:defRPr/>
            </a:pPr>
            <a:r>
              <a:rPr lang="en-ZA" sz="1800" dirty="0">
                <a:solidFill>
                  <a:prstClr val="black"/>
                </a:solidFill>
              </a:rPr>
              <a:t>Two members with a legal qualification and experience; and </a:t>
            </a:r>
          </a:p>
          <a:p>
            <a:pPr marL="274320" lvl="1" indent="-274320">
              <a:lnSpc>
                <a:spcPct val="120000"/>
              </a:lnSpc>
              <a:spcBef>
                <a:spcPts val="1200"/>
              </a:spcBef>
              <a:spcAft>
                <a:spcPts val="1200"/>
              </a:spcAft>
              <a:defRPr/>
            </a:pPr>
            <a:r>
              <a:rPr lang="en-ZA" sz="1800" dirty="0">
                <a:solidFill>
                  <a:prstClr val="black"/>
                </a:solidFill>
              </a:rPr>
              <a:t>One member with  public administration and governance experience.</a:t>
            </a:r>
          </a:p>
          <a:p>
            <a:pPr marL="274320" lvl="1" indent="-274320">
              <a:lnSpc>
                <a:spcPct val="120000"/>
              </a:lnSpc>
              <a:spcBef>
                <a:spcPts val="1200"/>
              </a:spcBef>
              <a:spcAft>
                <a:spcPts val="1200"/>
              </a:spcAft>
              <a:defRPr/>
            </a:pPr>
            <a:r>
              <a:rPr lang="en-ZA" sz="1800" dirty="0">
                <a:solidFill>
                  <a:prstClr val="black"/>
                </a:solidFill>
              </a:rPr>
              <a:t>Current process aims to fill 2 vacancies.</a:t>
            </a:r>
          </a:p>
          <a:p>
            <a:endParaRPr lang="en-ZA" dirty="0"/>
          </a:p>
        </p:txBody>
      </p:sp>
    </p:spTree>
    <p:extLst>
      <p:ext uri="{BB962C8B-B14F-4D97-AF65-F5344CB8AC3E}">
        <p14:creationId xmlns:p14="http://schemas.microsoft.com/office/powerpoint/2010/main" xmlns="" val="484806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1" y="159018"/>
            <a:ext cx="11434610" cy="581214"/>
          </a:xfrm>
        </p:spPr>
        <p:txBody>
          <a:bodyPr/>
          <a:lstStyle/>
          <a:p>
            <a:r>
              <a:rPr lang="en-ZA" dirty="0">
                <a:solidFill>
                  <a:srgbClr val="001489"/>
                </a:solidFill>
              </a:rPr>
              <a:t>Shortlisting Criteria Applied</a:t>
            </a: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9</a:t>
            </a:fld>
            <a:endParaRPr lang="en-ZA" dirty="0">
              <a:solidFill>
                <a:srgbClr val="003399"/>
              </a:solidFill>
            </a:endParaRPr>
          </a:p>
        </p:txBody>
      </p:sp>
      <p:sp>
        <p:nvSpPr>
          <p:cNvPr id="4" name="Footer Placeholder 3"/>
          <p:cNvSpPr>
            <a:spLocks noGrp="1"/>
          </p:cNvSpPr>
          <p:nvPr>
            <p:ph type="ftr" sz="quarter" idx="3"/>
          </p:nvPr>
        </p:nvSpPr>
        <p:spPr>
          <a:xfrm>
            <a:off x="3336952" y="6468150"/>
            <a:ext cx="5518097" cy="230832"/>
          </a:xfrm>
        </p:spPr>
        <p:txBody>
          <a:bodyPr/>
          <a:lstStyle/>
          <a:p>
            <a:pPr algn="ctr"/>
            <a:r>
              <a:rPr lang="en-ZA" sz="800" dirty="0">
                <a:solidFill>
                  <a:srgbClr val="998F86"/>
                </a:solidFill>
                <a:latin typeface="Century Gothic" panose="020B0502020202020204" pitchFamily="34" charset="0"/>
              </a:rPr>
              <a:t>Western Cape Gambling and Racing Board Application Process</a:t>
            </a:r>
            <a:endParaRPr lang="en-GB" sz="800" dirty="0">
              <a:solidFill>
                <a:srgbClr val="998F86"/>
              </a:solidFill>
              <a:latin typeface="Century Gothic" panose="020B0502020202020204" pitchFamily="34" charset="0"/>
            </a:endParaRPr>
          </a:p>
        </p:txBody>
      </p:sp>
      <p:sp>
        <p:nvSpPr>
          <p:cNvPr id="5" name="Text Placeholder 4"/>
          <p:cNvSpPr>
            <a:spLocks noGrp="1"/>
          </p:cNvSpPr>
          <p:nvPr>
            <p:ph type="body" sz="quarter" idx="10"/>
          </p:nvPr>
        </p:nvSpPr>
        <p:spPr>
          <a:xfrm>
            <a:off x="329416" y="1156155"/>
            <a:ext cx="11434610" cy="4896073"/>
          </a:xfrm>
        </p:spPr>
        <p:txBody>
          <a:bodyPr>
            <a:normAutofit fontScale="62500" lnSpcReduction="20000"/>
          </a:bodyPr>
          <a:lstStyle/>
          <a:p>
            <a:pPr marL="274320" lvl="1" indent="-274320">
              <a:lnSpc>
                <a:spcPct val="140000"/>
              </a:lnSpc>
              <a:spcBef>
                <a:spcPts val="1200"/>
              </a:spcBef>
              <a:spcAft>
                <a:spcPts val="600"/>
              </a:spcAft>
              <a:defRPr/>
            </a:pPr>
            <a:r>
              <a:rPr lang="en-ZA" sz="2400" dirty="0">
                <a:solidFill>
                  <a:prstClr val="black"/>
                </a:solidFill>
              </a:rPr>
              <a:t>WCGRA has no shortlisting criteria.</a:t>
            </a:r>
          </a:p>
          <a:p>
            <a:pPr marL="274320" lvl="1" indent="-274320">
              <a:lnSpc>
                <a:spcPct val="140000"/>
              </a:lnSpc>
              <a:spcBef>
                <a:spcPts val="1200"/>
              </a:spcBef>
              <a:spcAft>
                <a:spcPts val="600"/>
              </a:spcAft>
              <a:defRPr/>
            </a:pPr>
            <a:r>
              <a:rPr lang="en-ZA" sz="2400" dirty="0">
                <a:solidFill>
                  <a:prstClr val="black"/>
                </a:solidFill>
              </a:rPr>
              <a:t>Section 3(2) of the WCGRA provides that “the members of the Board shall be eligible persons who have </a:t>
            </a:r>
            <a:r>
              <a:rPr lang="en-ZA" sz="2400" u="sng" dirty="0">
                <a:solidFill>
                  <a:prstClr val="black"/>
                </a:solidFill>
              </a:rPr>
              <a:t>appropriate knowledge or experience</a:t>
            </a:r>
            <a:r>
              <a:rPr lang="en-ZA" sz="2400" dirty="0">
                <a:solidFill>
                  <a:prstClr val="black"/>
                </a:solidFill>
              </a:rPr>
              <a:t>; provided that appointment to the Board shall be made with gender sensitivity”  </a:t>
            </a:r>
          </a:p>
          <a:p>
            <a:pPr marL="274320" lvl="1" indent="-274320">
              <a:lnSpc>
                <a:spcPct val="140000"/>
              </a:lnSpc>
              <a:spcBef>
                <a:spcPts val="1200"/>
              </a:spcBef>
              <a:spcAft>
                <a:spcPts val="600"/>
              </a:spcAft>
              <a:defRPr/>
            </a:pPr>
            <a:r>
              <a:rPr lang="en-ZA" sz="2400" dirty="0">
                <a:solidFill>
                  <a:prstClr val="black"/>
                </a:solidFill>
              </a:rPr>
              <a:t>Kind IV recommends that to remain relevant Boards ought to be diverse particularly with regards to “academic  qualifications, technical expertise, relevant industry knowledge, experience, nationality, age, race and gender.</a:t>
            </a:r>
          </a:p>
          <a:p>
            <a:pPr marL="274320" lvl="1" indent="-274320">
              <a:lnSpc>
                <a:spcPct val="140000"/>
              </a:lnSpc>
              <a:spcBef>
                <a:spcPts val="1200"/>
              </a:spcBef>
              <a:spcAft>
                <a:spcPts val="600"/>
              </a:spcAft>
              <a:defRPr/>
            </a:pPr>
            <a:r>
              <a:rPr lang="en-ZA" sz="2400" dirty="0">
                <a:solidFill>
                  <a:prstClr val="black"/>
                </a:solidFill>
              </a:rPr>
              <a:t>Eight applicants have been forwarded for consideration by the Standing Committee, as the regulations require that  for any vacancy occurring on the Board, the Accounting Officer compile a list of not less than three names, of the most suitable candidates for appointment .    </a:t>
            </a:r>
          </a:p>
          <a:p>
            <a:pPr marL="274320" lvl="1" indent="-274320">
              <a:lnSpc>
                <a:spcPct val="140000"/>
              </a:lnSpc>
              <a:spcBef>
                <a:spcPts val="1200"/>
              </a:spcBef>
              <a:spcAft>
                <a:spcPts val="600"/>
              </a:spcAft>
              <a:defRPr/>
            </a:pPr>
            <a:r>
              <a:rPr lang="en-ZA" sz="2400" dirty="0">
                <a:solidFill>
                  <a:prstClr val="black"/>
                </a:solidFill>
              </a:rPr>
              <a:t>Standing Committee to note applicants not shortlisted:	</a:t>
            </a:r>
          </a:p>
          <a:p>
            <a:pPr marL="457200" lvl="2" indent="-182880">
              <a:lnSpc>
                <a:spcPct val="140000"/>
              </a:lnSpc>
              <a:spcBef>
                <a:spcPts val="1200"/>
              </a:spcBef>
              <a:buClr>
                <a:schemeClr val="tx1"/>
              </a:buClr>
              <a:defRPr/>
            </a:pPr>
            <a:r>
              <a:rPr lang="en-ZA" sz="2400" dirty="0">
                <a:solidFill>
                  <a:prstClr val="black"/>
                </a:solidFill>
              </a:rPr>
              <a:t>One applicant indicated an address outside the WC, and in reply to a follow-up e-mail confirmed that he is ordinarily resident in Gauteng;</a:t>
            </a:r>
          </a:p>
          <a:p>
            <a:pPr marL="412750" lvl="2" indent="-127000">
              <a:lnSpc>
                <a:spcPct val="140000"/>
              </a:lnSpc>
              <a:spcBef>
                <a:spcPts val="1200"/>
              </a:spcBef>
              <a:defRPr/>
            </a:pPr>
            <a:r>
              <a:rPr lang="en-ZA" sz="2400" dirty="0">
                <a:solidFill>
                  <a:prstClr val="black"/>
                </a:solidFill>
              </a:rPr>
              <a:t>One applicant probity check revealed the applicant is not in good financial standing</a:t>
            </a:r>
          </a:p>
          <a:p>
            <a:endParaRPr lang="en-ZA" dirty="0"/>
          </a:p>
        </p:txBody>
      </p:sp>
    </p:spTree>
    <p:extLst>
      <p:ext uri="{BB962C8B-B14F-4D97-AF65-F5344CB8AC3E}">
        <p14:creationId xmlns:p14="http://schemas.microsoft.com/office/powerpoint/2010/main" xmlns="" val="917051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45.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21006</TotalTime>
  <Words>1805</Words>
  <Application>Microsoft Office PowerPoint</Application>
  <PresentationFormat>Custom</PresentationFormat>
  <Paragraphs>180</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WCG-PPT Master-121022-amc</vt:lpstr>
      <vt:lpstr>Western Cape gambling and racing board  application process</vt:lpstr>
      <vt:lpstr>Composition of the Board:   Requirements in terms of the WCGR Act and Regulations [1]</vt:lpstr>
      <vt:lpstr>Composition of the Board: Requirements in terms of the WCGR Act and Regulations [2]</vt:lpstr>
      <vt:lpstr>Procedure for Appointment:  Requirements in terms of the Regulations [1]</vt:lpstr>
      <vt:lpstr>Procedure for Appointment: Requirements in terms of the Regulations [2]</vt:lpstr>
      <vt:lpstr>Current Process [1]</vt:lpstr>
      <vt:lpstr>Current Board Members</vt:lpstr>
      <vt:lpstr>Qualifications of current Board Members:</vt:lpstr>
      <vt:lpstr>Shortlisting Criteria Applied</vt:lpstr>
      <vt:lpstr>Shortlisted Applicants</vt:lpstr>
      <vt:lpstr>Shortlisted Applicants</vt:lpstr>
      <vt:lpstr>Process Ahead</vt:lpstr>
      <vt:lpstr>Slide 13</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1522</cp:revision>
  <cp:lastPrinted>2022-10-26T06:13:51Z</cp:lastPrinted>
  <dcterms:created xsi:type="dcterms:W3CDTF">2017-01-19T08:56:34Z</dcterms:created>
  <dcterms:modified xsi:type="dcterms:W3CDTF">2023-03-16T14:38:53Z</dcterms:modified>
</cp:coreProperties>
</file>