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charts/colors6.xml" ContentType="application/vnd.ms-office.chartcolor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olors4.xml" ContentType="application/vnd.ms-office.chartcolorstyle+xml"/>
  <Override PartName="/ppt/charts/style11.xml" ContentType="application/vnd.ms-office.chart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charts/style9.xml" ContentType="application/vnd.ms-office.chartstyle+xml"/>
  <Override PartName="/ppt/charts/style7.xml" ContentType="application/vnd.ms-office.chartstyle+xml"/>
  <Override PartName="/ppt/charts/colors10.xml" ContentType="application/vnd.ms-office.chartcolorstyl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colors9.xml" ContentType="application/vnd.ms-office.chartcolorstyl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charts/colors7.xml" ContentType="application/vnd.ms-office.chartcolor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charts/colors5.xml" ContentType="application/vnd.ms-office.chartcolorstyle+xml"/>
  <Override PartName="/ppt/charts/style10.xml" ContentType="application/vnd.ms-office.chart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Default Extension="wdp" ContentType="image/vnd.ms-photo"/>
  <Override PartName="/ppt/charts/colors11.xml" ContentType="application/vnd.ms-office.chartcolorstyle+xml"/>
  <Override PartName="/ppt/charts/colors1.xml" ContentType="application/vnd.ms-office.chartcolorstyle+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10.xml" ContentType="application/vnd.openxmlformats-officedocument.drawingml.chart+xml"/>
  <Override PartName="/ppt/charts/style8.xml" ContentType="application/vnd.ms-office.chartstyle+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8" r:id="rId3"/>
    <p:sldId id="259" r:id="rId4"/>
    <p:sldId id="260" r:id="rId5"/>
    <p:sldId id="269" r:id="rId6"/>
    <p:sldId id="292" r:id="rId7"/>
    <p:sldId id="294" r:id="rId8"/>
    <p:sldId id="295" r:id="rId9"/>
    <p:sldId id="296" r:id="rId10"/>
    <p:sldId id="297" r:id="rId11"/>
    <p:sldId id="262" r:id="rId12"/>
    <p:sldId id="267" r:id="rId13"/>
    <p:sldId id="281" r:id="rId14"/>
    <p:sldId id="282" r:id="rId15"/>
    <p:sldId id="283" r:id="rId16"/>
    <p:sldId id="284" r:id="rId17"/>
    <p:sldId id="287" r:id="rId18"/>
    <p:sldId id="288" r:id="rId19"/>
    <p:sldId id="289" r:id="rId20"/>
    <p:sldId id="263" r:id="rId21"/>
    <p:sldId id="298" r:id="rId22"/>
    <p:sldId id="290" r:id="rId23"/>
    <p:sldId id="264" r:id="rId24"/>
    <p:sldId id="265"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E66F5C-0B57-40EA-89C7-1087B86076C8}" v="10" dt="2023-02-13T11:47:39.98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45"/>
    <p:restoredTop sz="94694"/>
  </p:normalViewPr>
  <p:slideViewPr>
    <p:cSldViewPr snapToGrid="0">
      <p:cViewPr varScale="1">
        <p:scale>
          <a:sx n="34" d="100"/>
          <a:sy n="34" d="100"/>
        </p:scale>
        <p:origin x="-444" y="-78"/>
      </p:cViewPr>
      <p:guideLst>
        <p:guide orient="horz" pos="4320"/>
        <p:guide pos="76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 Id="rId4"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3" Type="http://schemas.microsoft.com/office/2011/relationships/chartColorStyle" Target="colors11.xml"/><Relationship Id="rId2" Type="http://schemas.openxmlformats.org/officeDocument/2006/relationships/chartUserShapes" Target="../drawings/drawing2.xml"/><Relationship Id="rId1" Type="http://schemas.openxmlformats.org/officeDocument/2006/relationships/package" Target="../embeddings/Microsoft_Office_Excel_Worksheet11.xlsx"/><Relationship Id="rId4"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package" Target="../embeddings/Microsoft_Office_Excel_Worksheet7.xlsx"/><Relationship Id="rId1" Type="http://schemas.openxmlformats.org/officeDocument/2006/relationships/themeOverride" Target="../theme/themeOverride1.xml"/><Relationship Id="rId4" Type="http://schemas.microsoft.com/office/2011/relationships/chartStyle" Target="style7.xml"/></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en-ZA"/>
  <c:style val="3"/>
  <c:chart>
    <c:autoTitleDeleted val="1"/>
    <c:plotArea>
      <c:layout/>
      <c:pieChart>
        <c:varyColors val="1"/>
        <c:ser>
          <c:idx val="0"/>
          <c:order val="0"/>
          <c:tx>
            <c:strRef>
              <c:f>Sheet1!$C$1</c:f>
              <c:strCache>
                <c:ptCount val="1"/>
                <c:pt idx="0">
                  <c:v>5 - 9</c:v>
                </c:pt>
              </c:strCache>
            </c:strRef>
          </c:tx>
          <c:dPt>
            <c:idx val="0"/>
            <c:spPr>
              <a:solidFill>
                <a:schemeClr val="accent1">
                  <a:shade val="44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94F2-43B9-971D-38A556ACFA1F}"/>
              </c:ext>
            </c:extLst>
          </c:dPt>
          <c:dPt>
            <c:idx val="1"/>
            <c:spPr>
              <a:solidFill>
                <a:schemeClr val="accent1">
                  <a:shade val="58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94F2-43B9-971D-38A556ACFA1F}"/>
              </c:ext>
            </c:extLst>
          </c:dPt>
          <c:dPt>
            <c:idx val="2"/>
            <c:spPr>
              <a:solidFill>
                <a:schemeClr val="accent1">
                  <a:shade val="72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94F2-43B9-971D-38A556ACFA1F}"/>
              </c:ext>
            </c:extLst>
          </c:dPt>
          <c:dPt>
            <c:idx val="3"/>
            <c:spPr>
              <a:solidFill>
                <a:schemeClr val="accent1">
                  <a:shade val="8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94F2-43B9-971D-38A556ACFA1F}"/>
              </c:ext>
            </c:extLst>
          </c:dPt>
          <c:dPt>
            <c:idx val="4"/>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9-94F2-43B9-971D-38A556ACFA1F}"/>
              </c:ext>
            </c:extLst>
          </c:dPt>
          <c:dPt>
            <c:idx val="5"/>
            <c:spPr>
              <a:solidFill>
                <a:schemeClr val="accent1">
                  <a:tint val="8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94F2-43B9-971D-38A556ACFA1F}"/>
              </c:ext>
            </c:extLst>
          </c:dPt>
          <c:dPt>
            <c:idx val="6"/>
            <c:spPr>
              <a:solidFill>
                <a:schemeClr val="accent1">
                  <a:tint val="72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94F2-43B9-971D-38A556ACFA1F}"/>
              </c:ext>
            </c:extLst>
          </c:dPt>
          <c:dPt>
            <c:idx val="7"/>
            <c:spPr>
              <a:solidFill>
                <a:schemeClr val="accent1">
                  <a:tint val="58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94F2-43B9-971D-38A556ACFA1F}"/>
              </c:ext>
            </c:extLst>
          </c:dPt>
          <c:dPt>
            <c:idx val="8"/>
            <c:spPr>
              <a:solidFill>
                <a:schemeClr val="accent1">
                  <a:tint val="44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94F2-43B9-971D-38A556ACFA1F}"/>
              </c:ext>
            </c:extLst>
          </c:dPt>
          <c:dLbls>
            <c:dLbl>
              <c:idx val="0"/>
              <c:layout>
                <c:manualLayout>
                  <c:x val="-9.332141957634088E-2"/>
                  <c:y val="0.16698917702854713"/>
                </c:manualLayout>
              </c:layout>
              <c:tx>
                <c:rich>
                  <a:bodyPr/>
                  <a:lstStyle/>
                  <a:p>
                    <a:fld id="{F011B327-647A-4E9A-8DD7-23F073AFFD1C}" type="CATEGORYNAME">
                      <a:rPr lang="en-US"/>
                      <a:pPr/>
                      <a:t>[CATEGORY NAME]</a:t>
                    </a:fld>
                    <a:endParaRPr lang="en-US"/>
                  </a:p>
                  <a:p>
                    <a:r>
                      <a:rPr lang="en-US" baseline="0"/>
                      <a:t> </a:t>
                    </a:r>
                    <a:fld id="{F9C781C4-3971-406B-A15F-A38A8F506C1F}" type="VALUE">
                      <a:rPr lang="en-US" baseline="0"/>
                      <a:pPr/>
                      <a:t>[VALUE]</a:t>
                    </a:fld>
                    <a:endParaRPr lang="en-US" baseline="0"/>
                  </a:p>
                  <a:p>
                    <a:r>
                      <a:rPr lang="en-US" baseline="0"/>
                      <a:t> </a:t>
                    </a:r>
                    <a:fld id="{FB71F305-8109-42FE-928F-288F6A4E8A17}" type="PERCENTAGE">
                      <a:rPr lang="en-US" baseline="0"/>
                      <a:pPr/>
                      <a:t>[PERCENTAGE]</a:t>
                    </a:fld>
                    <a:endParaRPr lang="en-US" baseline="0"/>
                  </a:p>
                </c:rich>
              </c:tx>
              <c:dLblPos val="bestFit"/>
              <c:showVal val="1"/>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94F2-43B9-971D-38A556ACFA1F}"/>
                </c:ext>
              </c:extLst>
            </c:dLbl>
            <c:dLbl>
              <c:idx val="1"/>
              <c:layout>
                <c:manualLayout>
                  <c:x val="-2.5034327650898948E-2"/>
                  <c:y val="3.5076322402047846E-2"/>
                </c:manualLayout>
              </c:layout>
              <c:dLblPos val="bestFit"/>
              <c:showVal val="1"/>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4F2-43B9-971D-38A556ACFA1F}"/>
                </c:ext>
              </c:extLst>
            </c:dLbl>
            <c:dLbl>
              <c:idx val="2"/>
              <c:layout>
                <c:manualLayout>
                  <c:x val="-0.1419266483734988"/>
                  <c:y val="-5.1303215476443828E-2"/>
                </c:manualLayout>
              </c:layout>
              <c:tx>
                <c:rich>
                  <a:bodyPr/>
                  <a:lstStyle/>
                  <a:p>
                    <a:fld id="{9879C889-3795-42E0-B95D-B90C69094CBC}" type="CATEGORYNAME">
                      <a:rPr lang="en-US"/>
                      <a:pPr/>
                      <a:t>[CATEGORY NAME]</a:t>
                    </a:fld>
                    <a:endParaRPr lang="en-US"/>
                  </a:p>
                  <a:p>
                    <a:r>
                      <a:rPr lang="en-US" baseline="0"/>
                      <a:t> </a:t>
                    </a:r>
                    <a:fld id="{7C95ECA9-673D-4510-A0C9-D74F138943CD}" type="VALUE">
                      <a:rPr lang="en-US" baseline="0"/>
                      <a:pPr/>
                      <a:t>[VALUE]</a:t>
                    </a:fld>
                    <a:endParaRPr lang="en-US" baseline="0"/>
                  </a:p>
                  <a:p>
                    <a:fld id="{E8D32E07-96B2-4D13-93B7-C51CD6014AF9}" type="PERCENTAGE">
                      <a:rPr lang="en-US" baseline="0"/>
                      <a:pPr/>
                      <a:t>[PERCENTAGE]</a:t>
                    </a:fld>
                    <a:endParaRPr lang="en-US"/>
                  </a:p>
                </c:rich>
              </c:tx>
              <c:dLblPos val="bestFit"/>
              <c:showVal val="1"/>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94F2-43B9-971D-38A556ACFA1F}"/>
                </c:ext>
              </c:extLst>
            </c:dLbl>
            <c:dLbl>
              <c:idx val="3"/>
              <c:layout>
                <c:manualLayout>
                  <c:x val="8.4434403085977914E-3"/>
                  <c:y val="-0.15796319378996551"/>
                </c:manualLayout>
              </c:layout>
              <c:tx>
                <c:rich>
                  <a:bodyPr/>
                  <a:lstStyle/>
                  <a:p>
                    <a:fld id="{53650FA0-86D6-45F5-A2CB-FBDB796495E4}" type="CATEGORYNAME">
                      <a:rPr lang="en-US"/>
                      <a:pPr/>
                      <a:t>[CATEGORY NAME]</a:t>
                    </a:fld>
                    <a:r>
                      <a:rPr lang="en-US" baseline="0"/>
                      <a:t> </a:t>
                    </a:r>
                  </a:p>
                  <a:p>
                    <a:fld id="{38F5CF8F-65E6-470B-A6C0-B45041883305}" type="VALUE">
                      <a:rPr lang="en-US" baseline="0"/>
                      <a:pPr/>
                      <a:t>[VALUE]</a:t>
                    </a:fld>
                    <a:endParaRPr lang="en-US" baseline="0"/>
                  </a:p>
                  <a:p>
                    <a:r>
                      <a:rPr lang="en-US" baseline="0"/>
                      <a:t> </a:t>
                    </a:r>
                    <a:fld id="{568CE952-D62E-4F8E-87D2-88A8A11C1BE9}" type="PERCENTAGE">
                      <a:rPr lang="en-US" baseline="0"/>
                      <a:pPr/>
                      <a:t>[PERCENTAGE]</a:t>
                    </a:fld>
                    <a:endParaRPr lang="en-US" baseline="0"/>
                  </a:p>
                </c:rich>
              </c:tx>
              <c:dLblPos val="bestFit"/>
              <c:showVal val="1"/>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7-94F2-43B9-971D-38A556ACFA1F}"/>
                </c:ext>
              </c:extLst>
            </c:dLbl>
            <c:dLbl>
              <c:idx val="4"/>
              <c:layout>
                <c:manualLayout>
                  <c:x val="0.10146734735809539"/>
                  <c:y val="-7.6814975830723886E-2"/>
                </c:manualLayout>
              </c:layout>
              <c:tx>
                <c:rich>
                  <a:bodyPr/>
                  <a:lstStyle/>
                  <a:p>
                    <a:fld id="{15EBDEEA-EB2C-458E-A6DC-21F8EDF74804}" type="CATEGORYNAME">
                      <a:rPr lang="en-US"/>
                      <a:pPr/>
                      <a:t>[CATEGORY NAME]</a:t>
                    </a:fld>
                    <a:endParaRPr lang="en-US" baseline="0"/>
                  </a:p>
                  <a:p>
                    <a:r>
                      <a:rPr lang="en-US" baseline="0"/>
                      <a:t> </a:t>
                    </a:r>
                    <a:fld id="{A82ABCE7-274F-4E36-A0DE-7CBF7E432229}" type="VALUE">
                      <a:rPr lang="en-US" baseline="0"/>
                      <a:pPr/>
                      <a:t>[VALUE]</a:t>
                    </a:fld>
                    <a:endParaRPr lang="en-US" baseline="0"/>
                  </a:p>
                  <a:p>
                    <a:r>
                      <a:rPr lang="en-US" baseline="0"/>
                      <a:t> </a:t>
                    </a:r>
                    <a:fld id="{717CF44E-8955-4B21-B00C-6395FFC844A2}" type="PERCENTAGE">
                      <a:rPr lang="en-US" baseline="0"/>
                      <a:pPr/>
                      <a:t>[PERCENTAGE]</a:t>
                    </a:fld>
                    <a:endParaRPr lang="en-US" baseline="0"/>
                  </a:p>
                </c:rich>
              </c:tx>
              <c:dLblPos val="bestFit"/>
              <c:showVal val="1"/>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9-94F2-43B9-971D-38A556ACFA1F}"/>
                </c:ext>
              </c:extLst>
            </c:dLbl>
            <c:dLbl>
              <c:idx val="5"/>
              <c:layout>
                <c:manualLayout>
                  <c:x val="0.1466224940554556"/>
                  <c:y val="1.6867643808054372E-2"/>
                </c:manualLayout>
              </c:layout>
              <c:tx>
                <c:rich>
                  <a:bodyPr/>
                  <a:lstStyle/>
                  <a:p>
                    <a:fld id="{87D4C9EB-D7CC-4A12-BD40-73238D258474}" type="CATEGORYNAME">
                      <a:rPr lang="en-US"/>
                      <a:pPr/>
                      <a:t>[CATEGORY NAME]</a:t>
                    </a:fld>
                    <a:endParaRPr lang="en-US"/>
                  </a:p>
                  <a:p>
                    <a:r>
                      <a:rPr lang="en-US" baseline="0"/>
                      <a:t> </a:t>
                    </a:r>
                    <a:fld id="{1464EFA5-43FB-4B61-B728-97022F0114F8}" type="VALUE">
                      <a:rPr lang="en-US" baseline="0"/>
                      <a:pPr/>
                      <a:t>[VALUE]</a:t>
                    </a:fld>
                    <a:r>
                      <a:rPr lang="en-US" baseline="0"/>
                      <a:t>:  </a:t>
                    </a:r>
                    <a:fld id="{F6994948-9E9C-4DCC-9385-E5F35C6CE0EB}" type="PERCENTAGE">
                      <a:rPr lang="en-US" baseline="0"/>
                      <a:pPr/>
                      <a:t>[PERCENTAGE]</a:t>
                    </a:fld>
                    <a:endParaRPr lang="en-US" baseline="0"/>
                  </a:p>
                </c:rich>
              </c:tx>
              <c:dLblPos val="bestFit"/>
              <c:showVal val="1"/>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B-94F2-43B9-971D-38A556ACFA1F}"/>
                </c:ext>
              </c:extLst>
            </c:dLbl>
            <c:dLbl>
              <c:idx val="6"/>
              <c:layout>
                <c:manualLayout>
                  <c:x val="2.106077083080635E-2"/>
                  <c:y val="1.8353989020515129E-2"/>
                </c:manualLayout>
              </c:layout>
              <c:dLblPos val="bestFit"/>
              <c:showVal val="1"/>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94F2-43B9-971D-38A556ACFA1F}"/>
                </c:ext>
              </c:extLst>
            </c:dLbl>
            <c:dLbl>
              <c:idx val="8"/>
              <c:layout/>
              <c:tx>
                <c:rich>
                  <a:bodyPr/>
                  <a:lstStyle/>
                  <a:p>
                    <a:fld id="{78D90E4A-E679-4132-87FA-69D6C0C2E22B}" type="CATEGORYNAME">
                      <a:rPr lang="en-US"/>
                      <a:pPr/>
                      <a:t>[CATEGORY NAME]</a:t>
                    </a:fld>
                    <a:endParaRPr lang="en-US" baseline="0"/>
                  </a:p>
                  <a:p>
                    <a:r>
                      <a:rPr lang="en-US" baseline="0"/>
                      <a:t> </a:t>
                    </a:r>
                    <a:fld id="{C9436D9B-39C7-4FB8-994B-6A383FBA9036}" type="VALUE">
                      <a:rPr lang="en-US" baseline="0"/>
                      <a:pPr/>
                      <a:t>[VALUE]</a:t>
                    </a:fld>
                    <a:endParaRPr lang="en-US" baseline="0"/>
                  </a:p>
                  <a:p>
                    <a:r>
                      <a:rPr lang="en-US" baseline="0"/>
                      <a:t> </a:t>
                    </a:r>
                    <a:fld id="{D484ABB3-EF6D-44CA-A6C1-25BEE0914464}" type="PERCENTAGE">
                      <a:rPr lang="en-US" baseline="0"/>
                      <a:pPr/>
                      <a:t>[PERCENTAGE]</a:t>
                    </a:fld>
                    <a:endParaRPr lang="en-US" baseline="0"/>
                  </a:p>
                </c:rich>
              </c:tx>
              <c:dLblPos val="bestFit"/>
              <c:showVal val="1"/>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1-94F2-43B9-971D-38A556ACFA1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bestFit"/>
            <c:showVal val="1"/>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Sheet1!$B$2:$B$10</c:f>
              <c:strCache>
                <c:ptCount val="9"/>
                <c:pt idx="0">
                  <c:v>Eastern Cape</c:v>
                </c:pt>
                <c:pt idx="1">
                  <c:v>Free State</c:v>
                </c:pt>
                <c:pt idx="2">
                  <c:v>Gauteng</c:v>
                </c:pt>
                <c:pt idx="3">
                  <c:v>KZN</c:v>
                </c:pt>
                <c:pt idx="4">
                  <c:v>Limpopo</c:v>
                </c:pt>
                <c:pt idx="5">
                  <c:v>Mpumalanga</c:v>
                </c:pt>
                <c:pt idx="6">
                  <c:v>Nothern Cape</c:v>
                </c:pt>
                <c:pt idx="7">
                  <c:v>North West</c:v>
                </c:pt>
                <c:pt idx="8">
                  <c:v>Western Cape</c:v>
                </c:pt>
              </c:strCache>
            </c:strRef>
          </c:cat>
          <c:val>
            <c:numRef>
              <c:f>Sheet1!$C$2:$C$10</c:f>
              <c:numCache>
                <c:formatCode>#,##0</c:formatCode>
                <c:ptCount val="9"/>
                <c:pt idx="0">
                  <c:v>721061</c:v>
                </c:pt>
                <c:pt idx="1">
                  <c:v>267036</c:v>
                </c:pt>
                <c:pt idx="2">
                  <c:v>1254667</c:v>
                </c:pt>
                <c:pt idx="3">
                  <c:v>1185466</c:v>
                </c:pt>
                <c:pt idx="4">
                  <c:v>666406</c:v>
                </c:pt>
                <c:pt idx="5">
                  <c:v>427437</c:v>
                </c:pt>
                <c:pt idx="6">
                  <c:v>126248</c:v>
                </c:pt>
                <c:pt idx="7">
                  <c:v>391602</c:v>
                </c:pt>
                <c:pt idx="8">
                  <c:v>563946</c:v>
                </c:pt>
              </c:numCache>
            </c:numRef>
          </c:val>
          <c:extLst xmlns:c16r2="http://schemas.microsoft.com/office/drawing/2015/06/chart">
            <c:ext xmlns:c16="http://schemas.microsoft.com/office/drawing/2014/chart" uri="{C3380CC4-5D6E-409C-BE32-E72D297353CC}">
              <c16:uniqueId val="{00000012-94F2-43B9-971D-38A556ACFA1F}"/>
            </c:ext>
          </c:extLst>
        </c:ser>
        <c:ser>
          <c:idx val="1"/>
          <c:order val="1"/>
          <c:tx>
            <c:strRef>
              <c:f>Sheet1!$D$1</c:f>
              <c:strCache>
                <c:ptCount val="1"/>
                <c:pt idx="0">
                  <c:v>10 -14</c:v>
                </c:pt>
              </c:strCache>
            </c:strRef>
          </c:tx>
          <c:dPt>
            <c:idx val="0"/>
            <c:spPr>
              <a:solidFill>
                <a:schemeClr val="accent1">
                  <a:shade val="44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4-94F2-43B9-971D-38A556ACFA1F}"/>
              </c:ext>
            </c:extLst>
          </c:dPt>
          <c:dPt>
            <c:idx val="1"/>
            <c:spPr>
              <a:solidFill>
                <a:schemeClr val="accent1">
                  <a:shade val="58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6-94F2-43B9-971D-38A556ACFA1F}"/>
              </c:ext>
            </c:extLst>
          </c:dPt>
          <c:dPt>
            <c:idx val="2"/>
            <c:spPr>
              <a:solidFill>
                <a:schemeClr val="accent1">
                  <a:shade val="72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8-94F2-43B9-971D-38A556ACFA1F}"/>
              </c:ext>
            </c:extLst>
          </c:dPt>
          <c:dPt>
            <c:idx val="3"/>
            <c:spPr>
              <a:solidFill>
                <a:schemeClr val="accent1">
                  <a:shade val="8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A-94F2-43B9-971D-38A556ACFA1F}"/>
              </c:ext>
            </c:extLst>
          </c:dPt>
          <c:dPt>
            <c:idx val="4"/>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1C-94F2-43B9-971D-38A556ACFA1F}"/>
              </c:ext>
            </c:extLst>
          </c:dPt>
          <c:dPt>
            <c:idx val="5"/>
            <c:spPr>
              <a:solidFill>
                <a:schemeClr val="accent1">
                  <a:tint val="8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E-94F2-43B9-971D-38A556ACFA1F}"/>
              </c:ext>
            </c:extLst>
          </c:dPt>
          <c:dPt>
            <c:idx val="6"/>
            <c:spPr>
              <a:solidFill>
                <a:schemeClr val="accent1">
                  <a:tint val="72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0-94F2-43B9-971D-38A556ACFA1F}"/>
              </c:ext>
            </c:extLst>
          </c:dPt>
          <c:dPt>
            <c:idx val="7"/>
            <c:spPr>
              <a:solidFill>
                <a:schemeClr val="accent1">
                  <a:tint val="58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2-94F2-43B9-971D-38A556ACFA1F}"/>
              </c:ext>
            </c:extLst>
          </c:dPt>
          <c:dPt>
            <c:idx val="8"/>
            <c:spPr>
              <a:solidFill>
                <a:schemeClr val="accent1">
                  <a:tint val="44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4-94F2-43B9-971D-38A556ACFA1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Sheet1!$B$2:$B$10</c:f>
              <c:strCache>
                <c:ptCount val="9"/>
                <c:pt idx="0">
                  <c:v>Eastern Cape</c:v>
                </c:pt>
                <c:pt idx="1">
                  <c:v>Free State</c:v>
                </c:pt>
                <c:pt idx="2">
                  <c:v>Gauteng</c:v>
                </c:pt>
                <c:pt idx="3">
                  <c:v>KZN</c:v>
                </c:pt>
                <c:pt idx="4">
                  <c:v>Limpopo</c:v>
                </c:pt>
                <c:pt idx="5">
                  <c:v>Mpumalanga</c:v>
                </c:pt>
                <c:pt idx="6">
                  <c:v>Nothern Cape</c:v>
                </c:pt>
                <c:pt idx="7">
                  <c:v>North West</c:v>
                </c:pt>
                <c:pt idx="8">
                  <c:v>Western Cape</c:v>
                </c:pt>
              </c:strCache>
            </c:strRef>
          </c:cat>
          <c:val>
            <c:numRef>
              <c:f>Sheet1!$D$2:$D$10</c:f>
              <c:numCache>
                <c:formatCode>#,##0</c:formatCode>
                <c:ptCount val="9"/>
                <c:pt idx="0">
                  <c:v>754181</c:v>
                </c:pt>
                <c:pt idx="1">
                  <c:v>289482</c:v>
                </c:pt>
                <c:pt idx="2">
                  <c:v>1228413</c:v>
                </c:pt>
                <c:pt idx="3">
                  <c:v>1194001</c:v>
                </c:pt>
                <c:pt idx="4">
                  <c:v>667380</c:v>
                </c:pt>
                <c:pt idx="5">
                  <c:v>462765</c:v>
                </c:pt>
                <c:pt idx="6">
                  <c:v>125504</c:v>
                </c:pt>
                <c:pt idx="7">
                  <c:v>408065</c:v>
                </c:pt>
                <c:pt idx="8">
                  <c:v>584587</c:v>
                </c:pt>
              </c:numCache>
            </c:numRef>
          </c:val>
          <c:extLst xmlns:c16r2="http://schemas.microsoft.com/office/drawing/2015/06/chart">
            <c:ext xmlns:c16="http://schemas.microsoft.com/office/drawing/2014/chart" uri="{C3380CC4-5D6E-409C-BE32-E72D297353CC}">
              <c16:uniqueId val="{00000025-94F2-43B9-971D-38A556ACFA1F}"/>
            </c:ext>
          </c:extLst>
        </c:ser>
        <c:ser>
          <c:idx val="2"/>
          <c:order val="2"/>
          <c:tx>
            <c:strRef>
              <c:f>Sheet1!$E$1</c:f>
              <c:strCache>
                <c:ptCount val="1"/>
                <c:pt idx="0">
                  <c:v>15 - 19</c:v>
                </c:pt>
              </c:strCache>
            </c:strRef>
          </c:tx>
          <c:dPt>
            <c:idx val="0"/>
            <c:spPr>
              <a:solidFill>
                <a:schemeClr val="accent1">
                  <a:shade val="44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7-94F2-43B9-971D-38A556ACFA1F}"/>
              </c:ext>
            </c:extLst>
          </c:dPt>
          <c:dPt>
            <c:idx val="1"/>
            <c:spPr>
              <a:solidFill>
                <a:schemeClr val="accent1">
                  <a:shade val="58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9-94F2-43B9-971D-38A556ACFA1F}"/>
              </c:ext>
            </c:extLst>
          </c:dPt>
          <c:dPt>
            <c:idx val="2"/>
            <c:spPr>
              <a:solidFill>
                <a:schemeClr val="accent1">
                  <a:shade val="72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B-94F2-43B9-971D-38A556ACFA1F}"/>
              </c:ext>
            </c:extLst>
          </c:dPt>
          <c:dPt>
            <c:idx val="3"/>
            <c:spPr>
              <a:solidFill>
                <a:schemeClr val="accent1">
                  <a:shade val="8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D-94F2-43B9-971D-38A556ACFA1F}"/>
              </c:ext>
            </c:extLst>
          </c:dPt>
          <c:dPt>
            <c:idx val="4"/>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2F-94F2-43B9-971D-38A556ACFA1F}"/>
              </c:ext>
            </c:extLst>
          </c:dPt>
          <c:dPt>
            <c:idx val="5"/>
            <c:spPr>
              <a:solidFill>
                <a:schemeClr val="accent1">
                  <a:tint val="8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31-94F2-43B9-971D-38A556ACFA1F}"/>
              </c:ext>
            </c:extLst>
          </c:dPt>
          <c:dPt>
            <c:idx val="6"/>
            <c:spPr>
              <a:solidFill>
                <a:schemeClr val="accent1">
                  <a:tint val="72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33-94F2-43B9-971D-38A556ACFA1F}"/>
              </c:ext>
            </c:extLst>
          </c:dPt>
          <c:dPt>
            <c:idx val="7"/>
            <c:spPr>
              <a:solidFill>
                <a:schemeClr val="accent1">
                  <a:tint val="58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35-94F2-43B9-971D-38A556ACFA1F}"/>
              </c:ext>
            </c:extLst>
          </c:dPt>
          <c:dPt>
            <c:idx val="8"/>
            <c:spPr>
              <a:solidFill>
                <a:schemeClr val="accent1">
                  <a:tint val="44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37-94F2-43B9-971D-38A556ACFA1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Sheet1!$B$2:$B$10</c:f>
              <c:strCache>
                <c:ptCount val="9"/>
                <c:pt idx="0">
                  <c:v>Eastern Cape</c:v>
                </c:pt>
                <c:pt idx="1">
                  <c:v>Free State</c:v>
                </c:pt>
                <c:pt idx="2">
                  <c:v>Gauteng</c:v>
                </c:pt>
                <c:pt idx="3">
                  <c:v>KZN</c:v>
                </c:pt>
                <c:pt idx="4">
                  <c:v>Limpopo</c:v>
                </c:pt>
                <c:pt idx="5">
                  <c:v>Mpumalanga</c:v>
                </c:pt>
                <c:pt idx="6">
                  <c:v>Nothern Cape</c:v>
                </c:pt>
                <c:pt idx="7">
                  <c:v>North West</c:v>
                </c:pt>
                <c:pt idx="8">
                  <c:v>Western Cape</c:v>
                </c:pt>
              </c:strCache>
            </c:strRef>
          </c:cat>
          <c:val>
            <c:numRef>
              <c:f>Sheet1!$E$2:$E$10</c:f>
              <c:numCache>
                <c:formatCode>#,##0</c:formatCode>
                <c:ptCount val="9"/>
                <c:pt idx="0">
                  <c:v>630258</c:v>
                </c:pt>
                <c:pt idx="1">
                  <c:v>262041</c:v>
                </c:pt>
                <c:pt idx="2">
                  <c:v>1160230</c:v>
                </c:pt>
                <c:pt idx="3">
                  <c:v>1063474</c:v>
                </c:pt>
                <c:pt idx="4">
                  <c:v>570133</c:v>
                </c:pt>
                <c:pt idx="5">
                  <c:v>405566</c:v>
                </c:pt>
                <c:pt idx="6">
                  <c:v>111367</c:v>
                </c:pt>
                <c:pt idx="7">
                  <c:v>357207</c:v>
                </c:pt>
                <c:pt idx="8">
                  <c:v>541399</c:v>
                </c:pt>
              </c:numCache>
            </c:numRef>
          </c:val>
          <c:extLst xmlns:c16r2="http://schemas.microsoft.com/office/drawing/2015/06/chart">
            <c:ext xmlns:c16="http://schemas.microsoft.com/office/drawing/2014/chart" uri="{C3380CC4-5D6E-409C-BE32-E72D297353CC}">
              <c16:uniqueId val="{00000038-94F2-43B9-971D-38A556ACFA1F}"/>
            </c:ext>
          </c:extLst>
        </c:ser>
        <c:dLbls>
          <c:showVal val="1"/>
        </c:dLbls>
        <c:firstSliceAng val="0"/>
      </c:pieChart>
      <c:spPr>
        <a:noFill/>
        <a:ln>
          <a:noFill/>
        </a:ln>
        <a:effectLst/>
      </c:spPr>
    </c:plotArea>
    <c:plotVisOnly val="1"/>
    <c:dispBlanksAs val="zero"/>
  </c:chart>
  <c:spPr>
    <a:noFill/>
    <a:ln>
      <a:noFill/>
    </a:ln>
    <a:effectLst/>
  </c:spPr>
  <c:txPr>
    <a:bodyPr/>
    <a:lstStyle/>
    <a:p>
      <a:pPr>
        <a:defRPr/>
      </a:pPr>
      <a:endParaRPr lang="en-US"/>
    </a:p>
  </c:tx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lang val="en-ZA"/>
  <c:style val="4"/>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percentStacked"/>
        <c:ser>
          <c:idx val="0"/>
          <c:order val="0"/>
          <c:tx>
            <c:strRef>
              <c:f>'Year 3'!$A$10</c:f>
              <c:strCache>
                <c:ptCount val="1"/>
                <c:pt idx="0">
                  <c:v>Karate Gi - practice</c:v>
                </c:pt>
              </c:strCache>
            </c:strRef>
          </c:tx>
          <c:spPr>
            <a:solidFill>
              <a:schemeClr val="accent2">
                <a:shade val="37000"/>
              </a:schemeClr>
            </a:solidFill>
            <a:ln>
              <a:noFill/>
            </a:ln>
            <a:effectLst/>
            <a:sp3d/>
          </c:spPr>
          <c:dLbls>
            <c:dLbl>
              <c:idx val="0"/>
              <c:tx>
                <c:rich>
                  <a:bodyPr/>
                  <a:lstStyle/>
                  <a:p>
                    <a:fld id="{E52BA63C-1BCD-4F26-AF2F-8049382621C8}" type="SERIESNAME">
                      <a:rPr lang="en-US"/>
                      <a:pPr/>
                      <a:t>[SERIES NAME]</a:t>
                    </a:fld>
                    <a:endParaRPr lang="en-US" baseline="0"/>
                  </a:p>
                  <a:p>
                    <a:fld id="{CE322209-204A-41E6-90E2-CCCAFD21DBEF}" type="VALUE">
                      <a:rPr lang="en-US" baseline="0"/>
                      <a:pPr/>
                      <a:t>[VALUE]</a:t>
                    </a:fld>
                    <a:endParaRPr lang="en-US"/>
                  </a:p>
                </c:rich>
              </c:tx>
              <c:showVal val="1"/>
              <c:showSerName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0-3CA6-4AD6-A939-2B0030292ED7}"/>
                </c:ext>
              </c:extLst>
            </c:dLbl>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3'!$B$9:$D$9</c:f>
              <c:strCache>
                <c:ptCount val="3"/>
                <c:pt idx="0">
                  <c:v>Start Up Costs</c:v>
                </c:pt>
                <c:pt idx="1">
                  <c:v>Operating Costs</c:v>
                </c:pt>
                <c:pt idx="2">
                  <c:v>Competition</c:v>
                </c:pt>
              </c:strCache>
            </c:strRef>
          </c:cat>
          <c:val>
            <c:numRef>
              <c:f>'Year 3'!$B$10:$D$10</c:f>
              <c:numCache>
                <c:formatCode>General</c:formatCode>
                <c:ptCount val="3"/>
                <c:pt idx="0" formatCode="&quot;R&quot;#\ ##0">
                  <c:v>1800000</c:v>
                </c:pt>
              </c:numCache>
            </c:numRef>
          </c:val>
          <c:extLst xmlns:c16r2="http://schemas.microsoft.com/office/drawing/2015/06/chart">
            <c:ext xmlns:c16="http://schemas.microsoft.com/office/drawing/2014/chart" uri="{C3380CC4-5D6E-409C-BE32-E72D297353CC}">
              <c16:uniqueId val="{00000001-3CA6-4AD6-A939-2B0030292ED7}"/>
            </c:ext>
          </c:extLst>
        </c:ser>
        <c:ser>
          <c:idx val="1"/>
          <c:order val="1"/>
          <c:tx>
            <c:strRef>
              <c:f>'Year 3'!$A$11</c:f>
              <c:strCache>
                <c:ptCount val="1"/>
                <c:pt idx="0">
                  <c:v>Gloves</c:v>
                </c:pt>
              </c:strCache>
            </c:strRef>
          </c:tx>
          <c:spPr>
            <a:solidFill>
              <a:schemeClr val="accent2">
                <a:shade val="44000"/>
              </a:schemeClr>
            </a:solidFill>
            <a:ln>
              <a:noFill/>
            </a:ln>
            <a:effectLst/>
            <a:sp3d/>
          </c:spPr>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3'!$B$9:$D$9</c:f>
              <c:strCache>
                <c:ptCount val="3"/>
                <c:pt idx="0">
                  <c:v>Start Up Costs</c:v>
                </c:pt>
                <c:pt idx="1">
                  <c:v>Operating Costs</c:v>
                </c:pt>
                <c:pt idx="2">
                  <c:v>Competition</c:v>
                </c:pt>
              </c:strCache>
            </c:strRef>
          </c:cat>
          <c:val>
            <c:numRef>
              <c:f>'Year 3'!$B$11:$D$11</c:f>
              <c:numCache>
                <c:formatCode>General</c:formatCode>
                <c:ptCount val="3"/>
                <c:pt idx="0" formatCode="&quot;R&quot;#\ ##0">
                  <c:v>787500</c:v>
                </c:pt>
              </c:numCache>
            </c:numRef>
          </c:val>
          <c:extLst xmlns:c16r2="http://schemas.microsoft.com/office/drawing/2015/06/chart">
            <c:ext xmlns:c16="http://schemas.microsoft.com/office/drawing/2014/chart" uri="{C3380CC4-5D6E-409C-BE32-E72D297353CC}">
              <c16:uniqueId val="{00000002-3CA6-4AD6-A939-2B0030292ED7}"/>
            </c:ext>
          </c:extLst>
        </c:ser>
        <c:ser>
          <c:idx val="2"/>
          <c:order val="2"/>
          <c:tx>
            <c:strRef>
              <c:f>'Year 3'!$A$12</c:f>
              <c:strCache>
                <c:ptCount val="1"/>
                <c:pt idx="0">
                  <c:v>Shin Guards</c:v>
                </c:pt>
              </c:strCache>
            </c:strRef>
          </c:tx>
          <c:spPr>
            <a:solidFill>
              <a:schemeClr val="accent2">
                <a:shade val="52000"/>
              </a:schemeClr>
            </a:solidFill>
            <a:ln>
              <a:noFill/>
            </a:ln>
            <a:effectLst/>
            <a:sp3d/>
          </c:spPr>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3'!$B$9:$D$9</c:f>
              <c:strCache>
                <c:ptCount val="3"/>
                <c:pt idx="0">
                  <c:v>Start Up Costs</c:v>
                </c:pt>
                <c:pt idx="1">
                  <c:v>Operating Costs</c:v>
                </c:pt>
                <c:pt idx="2">
                  <c:v>Competition</c:v>
                </c:pt>
              </c:strCache>
            </c:strRef>
          </c:cat>
          <c:val>
            <c:numRef>
              <c:f>'Year 3'!$B$12:$D$12</c:f>
              <c:numCache>
                <c:formatCode>General</c:formatCode>
                <c:ptCount val="3"/>
                <c:pt idx="0" formatCode="&quot;R&quot;#\ ##0">
                  <c:v>1687500</c:v>
                </c:pt>
              </c:numCache>
            </c:numRef>
          </c:val>
          <c:extLst xmlns:c16r2="http://schemas.microsoft.com/office/drawing/2015/06/chart">
            <c:ext xmlns:c16="http://schemas.microsoft.com/office/drawing/2014/chart" uri="{C3380CC4-5D6E-409C-BE32-E72D297353CC}">
              <c16:uniqueId val="{00000003-3CA6-4AD6-A939-2B0030292ED7}"/>
            </c:ext>
          </c:extLst>
        </c:ser>
        <c:ser>
          <c:idx val="3"/>
          <c:order val="3"/>
          <c:tx>
            <c:strRef>
              <c:f>'Year 3'!$A$13</c:f>
              <c:strCache>
                <c:ptCount val="1"/>
                <c:pt idx="0">
                  <c:v>Body Protector</c:v>
                </c:pt>
              </c:strCache>
            </c:strRef>
          </c:tx>
          <c:spPr>
            <a:solidFill>
              <a:schemeClr val="accent2">
                <a:shade val="59000"/>
              </a:schemeClr>
            </a:solidFill>
            <a:ln>
              <a:noFill/>
            </a:ln>
            <a:effectLst/>
            <a:sp3d/>
          </c:spPr>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3'!$B$9:$D$9</c:f>
              <c:strCache>
                <c:ptCount val="3"/>
                <c:pt idx="0">
                  <c:v>Start Up Costs</c:v>
                </c:pt>
                <c:pt idx="1">
                  <c:v>Operating Costs</c:v>
                </c:pt>
                <c:pt idx="2">
                  <c:v>Competition</c:v>
                </c:pt>
              </c:strCache>
            </c:strRef>
          </c:cat>
          <c:val>
            <c:numRef>
              <c:f>'Year 3'!$B$13:$D$13</c:f>
              <c:numCache>
                <c:formatCode>General</c:formatCode>
                <c:ptCount val="3"/>
                <c:pt idx="0" formatCode="&quot;R&quot;#\ ##0">
                  <c:v>1687500</c:v>
                </c:pt>
              </c:numCache>
            </c:numRef>
          </c:val>
          <c:extLst xmlns:c16r2="http://schemas.microsoft.com/office/drawing/2015/06/chart">
            <c:ext xmlns:c16="http://schemas.microsoft.com/office/drawing/2014/chart" uri="{C3380CC4-5D6E-409C-BE32-E72D297353CC}">
              <c16:uniqueId val="{00000004-3CA6-4AD6-A939-2B0030292ED7}"/>
            </c:ext>
          </c:extLst>
        </c:ser>
        <c:ser>
          <c:idx val="4"/>
          <c:order val="4"/>
          <c:tx>
            <c:strRef>
              <c:f>'Year 3'!$A$14</c:f>
              <c:strCache>
                <c:ptCount val="1"/>
                <c:pt idx="0">
                  <c:v>Female chest guards</c:v>
                </c:pt>
              </c:strCache>
            </c:strRef>
          </c:tx>
          <c:spPr>
            <a:solidFill>
              <a:schemeClr val="accent2">
                <a:shade val="66000"/>
              </a:schemeClr>
            </a:solidFill>
            <a:ln>
              <a:noFill/>
            </a:ln>
            <a:effectLst/>
            <a:sp3d/>
          </c:spPr>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3'!$B$9:$D$9</c:f>
              <c:strCache>
                <c:ptCount val="3"/>
                <c:pt idx="0">
                  <c:v>Start Up Costs</c:v>
                </c:pt>
                <c:pt idx="1">
                  <c:v>Operating Costs</c:v>
                </c:pt>
                <c:pt idx="2">
                  <c:v>Competition</c:v>
                </c:pt>
              </c:strCache>
            </c:strRef>
          </c:cat>
          <c:val>
            <c:numRef>
              <c:f>'Year 3'!$B$14:$D$14</c:f>
              <c:numCache>
                <c:formatCode>General</c:formatCode>
                <c:ptCount val="3"/>
                <c:pt idx="0" formatCode="&quot;R&quot;#\ ##0">
                  <c:v>1687500</c:v>
                </c:pt>
              </c:numCache>
            </c:numRef>
          </c:val>
          <c:extLst xmlns:c16r2="http://schemas.microsoft.com/office/drawing/2015/06/chart">
            <c:ext xmlns:c16="http://schemas.microsoft.com/office/drawing/2014/chart" uri="{C3380CC4-5D6E-409C-BE32-E72D297353CC}">
              <c16:uniqueId val="{00000005-3CA6-4AD6-A939-2B0030292ED7}"/>
            </c:ext>
          </c:extLst>
        </c:ser>
        <c:ser>
          <c:idx val="5"/>
          <c:order val="5"/>
          <c:tx>
            <c:strRef>
              <c:f>'Year 3'!$A$15</c:f>
              <c:strCache>
                <c:ptCount val="1"/>
                <c:pt idx="0">
                  <c:v>Male groin guards</c:v>
                </c:pt>
              </c:strCache>
            </c:strRef>
          </c:tx>
          <c:spPr>
            <a:solidFill>
              <a:schemeClr val="accent2">
                <a:shade val="74000"/>
              </a:schemeClr>
            </a:solidFill>
            <a:ln>
              <a:noFill/>
            </a:ln>
            <a:effectLst/>
            <a:sp3d/>
          </c:spPr>
          <c:dLbls>
            <c:dLbl>
              <c:idx val="0"/>
              <c:tx>
                <c:rich>
                  <a:bodyPr/>
                  <a:lstStyle/>
                  <a:p>
                    <a:fld id="{456AC532-7912-4387-AA0C-64BA5130055B}" type="SERIESNAME">
                      <a:rPr lang="en-US"/>
                      <a:pPr/>
                      <a:t>[SERIES NAME]</a:t>
                    </a:fld>
                    <a:endParaRPr lang="en-US" baseline="0"/>
                  </a:p>
                  <a:p>
                    <a:r>
                      <a:rPr lang="en-US" baseline="0"/>
                      <a:t> </a:t>
                    </a:r>
                    <a:fld id="{BA99A6E5-94E8-4F58-9E52-EFE6529D2BBE}" type="VALUE">
                      <a:rPr lang="en-US" baseline="0"/>
                      <a:pPr/>
                      <a:t>[VALUE]</a:t>
                    </a:fld>
                    <a:endParaRPr lang="en-US" baseline="0"/>
                  </a:p>
                </c:rich>
              </c:tx>
              <c:showVal val="1"/>
              <c:showSerName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6-3CA6-4AD6-A939-2B0030292ED7}"/>
                </c:ext>
              </c:extLst>
            </c:dLbl>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3'!$B$9:$D$9</c:f>
              <c:strCache>
                <c:ptCount val="3"/>
                <c:pt idx="0">
                  <c:v>Start Up Costs</c:v>
                </c:pt>
                <c:pt idx="1">
                  <c:v>Operating Costs</c:v>
                </c:pt>
                <c:pt idx="2">
                  <c:v>Competition</c:v>
                </c:pt>
              </c:strCache>
            </c:strRef>
          </c:cat>
          <c:val>
            <c:numRef>
              <c:f>'Year 3'!$B$15:$D$15</c:f>
              <c:numCache>
                <c:formatCode>General</c:formatCode>
                <c:ptCount val="3"/>
                <c:pt idx="0" formatCode="&quot;R&quot;#\ ##0">
                  <c:v>1012500</c:v>
                </c:pt>
              </c:numCache>
            </c:numRef>
          </c:val>
          <c:extLst xmlns:c16r2="http://schemas.microsoft.com/office/drawing/2015/06/chart">
            <c:ext xmlns:c16="http://schemas.microsoft.com/office/drawing/2014/chart" uri="{C3380CC4-5D6E-409C-BE32-E72D297353CC}">
              <c16:uniqueId val="{00000007-3CA6-4AD6-A939-2B0030292ED7}"/>
            </c:ext>
          </c:extLst>
        </c:ser>
        <c:ser>
          <c:idx val="6"/>
          <c:order val="6"/>
          <c:tx>
            <c:strRef>
              <c:f>'Year 3'!$A$16</c:f>
              <c:strCache>
                <c:ptCount val="1"/>
                <c:pt idx="0">
                  <c:v>White Belts</c:v>
                </c:pt>
              </c:strCache>
            </c:strRef>
          </c:tx>
          <c:spPr>
            <a:solidFill>
              <a:schemeClr val="accent2">
                <a:shade val="81000"/>
              </a:schemeClr>
            </a:solidFill>
            <a:ln>
              <a:noFill/>
            </a:ln>
            <a:effectLst/>
            <a:sp3d/>
          </c:spPr>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3'!$B$9:$D$9</c:f>
              <c:strCache>
                <c:ptCount val="3"/>
                <c:pt idx="0">
                  <c:v>Start Up Costs</c:v>
                </c:pt>
                <c:pt idx="1">
                  <c:v>Operating Costs</c:v>
                </c:pt>
                <c:pt idx="2">
                  <c:v>Competition</c:v>
                </c:pt>
              </c:strCache>
            </c:strRef>
          </c:cat>
          <c:val>
            <c:numRef>
              <c:f>'Year 3'!$B$16:$D$16</c:f>
              <c:numCache>
                <c:formatCode>General</c:formatCode>
                <c:ptCount val="3"/>
                <c:pt idx="0" formatCode="&quot;R&quot;#\ ##0">
                  <c:v>225000</c:v>
                </c:pt>
              </c:numCache>
            </c:numRef>
          </c:val>
          <c:extLst xmlns:c16r2="http://schemas.microsoft.com/office/drawing/2015/06/chart">
            <c:ext xmlns:c16="http://schemas.microsoft.com/office/drawing/2014/chart" uri="{C3380CC4-5D6E-409C-BE32-E72D297353CC}">
              <c16:uniqueId val="{00000008-3CA6-4AD6-A939-2B0030292ED7}"/>
            </c:ext>
          </c:extLst>
        </c:ser>
        <c:ser>
          <c:idx val="7"/>
          <c:order val="7"/>
          <c:tx>
            <c:strRef>
              <c:f>'Year 3'!$A$17</c:f>
              <c:strCache>
                <c:ptCount val="1"/>
                <c:pt idx="0">
                  <c:v>2 x tatami mats</c:v>
                </c:pt>
              </c:strCache>
            </c:strRef>
          </c:tx>
          <c:spPr>
            <a:solidFill>
              <a:schemeClr val="accent2">
                <a:shade val="88000"/>
              </a:schemeClr>
            </a:solidFill>
            <a:ln>
              <a:noFill/>
            </a:ln>
            <a:effectLst/>
            <a:sp3d/>
          </c:spPr>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3'!$B$9:$D$9</c:f>
              <c:strCache>
                <c:ptCount val="3"/>
                <c:pt idx="0">
                  <c:v>Start Up Costs</c:v>
                </c:pt>
                <c:pt idx="1">
                  <c:v>Operating Costs</c:v>
                </c:pt>
                <c:pt idx="2">
                  <c:v>Competition</c:v>
                </c:pt>
              </c:strCache>
            </c:strRef>
          </c:cat>
          <c:val>
            <c:numRef>
              <c:f>'Year 3'!$B$17:$D$17</c:f>
              <c:numCache>
                <c:formatCode>General</c:formatCode>
                <c:ptCount val="3"/>
                <c:pt idx="0" formatCode="&quot;R&quot;#\ ##0">
                  <c:v>1620000</c:v>
                </c:pt>
              </c:numCache>
            </c:numRef>
          </c:val>
          <c:extLst xmlns:c16r2="http://schemas.microsoft.com/office/drawing/2015/06/chart">
            <c:ext xmlns:c16="http://schemas.microsoft.com/office/drawing/2014/chart" uri="{C3380CC4-5D6E-409C-BE32-E72D297353CC}">
              <c16:uniqueId val="{00000009-3CA6-4AD6-A939-2B0030292ED7}"/>
            </c:ext>
          </c:extLst>
        </c:ser>
        <c:ser>
          <c:idx val="8"/>
          <c:order val="8"/>
          <c:tx>
            <c:strRef>
              <c:f>'Year 3'!$A$18</c:f>
              <c:strCache>
                <c:ptCount val="1"/>
                <c:pt idx="0">
                  <c:v>Gum Guards</c:v>
                </c:pt>
              </c:strCache>
            </c:strRef>
          </c:tx>
          <c:spPr>
            <a:solidFill>
              <a:schemeClr val="accent2">
                <a:shade val="96000"/>
              </a:schemeClr>
            </a:solidFill>
            <a:ln>
              <a:noFill/>
            </a:ln>
            <a:effectLst/>
            <a:sp3d/>
          </c:spPr>
          <c:dLbls>
            <c:dLbl>
              <c:idx val="0"/>
              <c:layout>
                <c:manualLayout>
                  <c:x val="2.2522522522522508E-2"/>
                  <c:y val="-2.6857654431512969E-2"/>
                </c:manualLayout>
              </c:layout>
              <c:showVal val="1"/>
              <c:showSer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3CA6-4AD6-A939-2B0030292ED7}"/>
                </c:ext>
              </c:extLst>
            </c:dLbl>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3'!$B$9:$D$9</c:f>
              <c:strCache>
                <c:ptCount val="3"/>
                <c:pt idx="0">
                  <c:v>Start Up Costs</c:v>
                </c:pt>
                <c:pt idx="1">
                  <c:v>Operating Costs</c:v>
                </c:pt>
                <c:pt idx="2">
                  <c:v>Competition</c:v>
                </c:pt>
              </c:strCache>
            </c:strRef>
          </c:cat>
          <c:val>
            <c:numRef>
              <c:f>'Year 3'!$B$18:$D$18</c:f>
              <c:numCache>
                <c:formatCode>General</c:formatCode>
                <c:ptCount val="3"/>
                <c:pt idx="0" formatCode="&quot;R&quot;#\ ##0">
                  <c:v>67500</c:v>
                </c:pt>
              </c:numCache>
            </c:numRef>
          </c:val>
          <c:extLst xmlns:c16r2="http://schemas.microsoft.com/office/drawing/2015/06/chart">
            <c:ext xmlns:c16="http://schemas.microsoft.com/office/drawing/2014/chart" uri="{C3380CC4-5D6E-409C-BE32-E72D297353CC}">
              <c16:uniqueId val="{0000000B-3CA6-4AD6-A939-2B0030292ED7}"/>
            </c:ext>
          </c:extLst>
        </c:ser>
        <c:ser>
          <c:idx val="9"/>
          <c:order val="9"/>
          <c:tx>
            <c:strRef>
              <c:f>'Year 3'!$A$19</c:f>
              <c:strCache>
                <c:ptCount val="1"/>
                <c:pt idx="0">
                  <c:v>5 x Instructors fee</c:v>
                </c:pt>
              </c:strCache>
            </c:strRef>
          </c:tx>
          <c:spPr>
            <a:solidFill>
              <a:schemeClr val="accent2">
                <a:tint val="97000"/>
              </a:schemeClr>
            </a:solidFill>
            <a:ln>
              <a:noFill/>
            </a:ln>
            <a:effectLst/>
            <a:sp3d/>
          </c:spPr>
          <c:dLbls>
            <c:dLbl>
              <c:idx val="1"/>
              <c:tx>
                <c:rich>
                  <a:bodyPr/>
                  <a:lstStyle/>
                  <a:p>
                    <a:fld id="{0D571F65-CAD8-4062-926E-CE60FBE6A8F4}" type="SERIESNAME">
                      <a:rPr lang="en-US"/>
                      <a:pPr/>
                      <a:t>[SERIES NAME]</a:t>
                    </a:fld>
                    <a:endParaRPr lang="en-US" baseline="0"/>
                  </a:p>
                  <a:p>
                    <a:fld id="{79D93B73-00FB-4C61-BA09-BA77B2264052}" type="VALUE">
                      <a:rPr lang="en-US" baseline="0"/>
                      <a:pPr/>
                      <a:t>[VALUE]</a:t>
                    </a:fld>
                    <a:endParaRPr lang="en-US"/>
                  </a:p>
                </c:rich>
              </c:tx>
              <c:showVal val="1"/>
              <c:showSerName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C-3CA6-4AD6-A939-2B0030292ED7}"/>
                </c:ext>
              </c:extLst>
            </c:dLbl>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3'!$B$9:$D$9</c:f>
              <c:strCache>
                <c:ptCount val="3"/>
                <c:pt idx="0">
                  <c:v>Start Up Costs</c:v>
                </c:pt>
                <c:pt idx="1">
                  <c:v>Operating Costs</c:v>
                </c:pt>
                <c:pt idx="2">
                  <c:v>Competition</c:v>
                </c:pt>
              </c:strCache>
            </c:strRef>
          </c:cat>
          <c:val>
            <c:numRef>
              <c:f>'Year 3'!$B$19:$D$19</c:f>
              <c:numCache>
                <c:formatCode>"R"#\ ##0</c:formatCode>
                <c:ptCount val="3"/>
                <c:pt idx="1">
                  <c:v>5400000</c:v>
                </c:pt>
              </c:numCache>
            </c:numRef>
          </c:val>
          <c:extLst xmlns:c16r2="http://schemas.microsoft.com/office/drawing/2015/06/chart">
            <c:ext xmlns:c16="http://schemas.microsoft.com/office/drawing/2014/chart" uri="{C3380CC4-5D6E-409C-BE32-E72D297353CC}">
              <c16:uniqueId val="{0000000D-3CA6-4AD6-A939-2B0030292ED7}"/>
            </c:ext>
          </c:extLst>
        </c:ser>
        <c:ser>
          <c:idx val="10"/>
          <c:order val="10"/>
          <c:tx>
            <c:strRef>
              <c:f>'Year 3'!$A$20</c:f>
              <c:strCache>
                <c:ptCount val="1"/>
                <c:pt idx="0">
                  <c:v>5 x travel costs for instructors</c:v>
                </c:pt>
              </c:strCache>
            </c:strRef>
          </c:tx>
          <c:spPr>
            <a:solidFill>
              <a:schemeClr val="accent2">
                <a:tint val="89000"/>
              </a:schemeClr>
            </a:solidFill>
            <a:ln>
              <a:noFill/>
            </a:ln>
            <a:effectLst/>
            <a:sp3d/>
          </c:spPr>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3'!$B$9:$D$9</c:f>
              <c:strCache>
                <c:ptCount val="3"/>
                <c:pt idx="0">
                  <c:v>Start Up Costs</c:v>
                </c:pt>
                <c:pt idx="1">
                  <c:v>Operating Costs</c:v>
                </c:pt>
                <c:pt idx="2">
                  <c:v>Competition</c:v>
                </c:pt>
              </c:strCache>
            </c:strRef>
          </c:cat>
          <c:val>
            <c:numRef>
              <c:f>'Year 3'!$B$20:$D$20</c:f>
              <c:numCache>
                <c:formatCode>"R"#\ ##0</c:formatCode>
                <c:ptCount val="3"/>
                <c:pt idx="1">
                  <c:v>5400000</c:v>
                </c:pt>
              </c:numCache>
            </c:numRef>
          </c:val>
          <c:extLst xmlns:c16r2="http://schemas.microsoft.com/office/drawing/2015/06/chart">
            <c:ext xmlns:c16="http://schemas.microsoft.com/office/drawing/2014/chart" uri="{C3380CC4-5D6E-409C-BE32-E72D297353CC}">
              <c16:uniqueId val="{0000000E-3CA6-4AD6-A939-2B0030292ED7}"/>
            </c:ext>
          </c:extLst>
        </c:ser>
        <c:ser>
          <c:idx val="11"/>
          <c:order val="11"/>
          <c:tx>
            <c:strRef>
              <c:f>'Year 3'!$A$21</c:f>
              <c:strCache>
                <c:ptCount val="1"/>
                <c:pt idx="0">
                  <c:v>Competition Gi</c:v>
                </c:pt>
              </c:strCache>
            </c:strRef>
          </c:tx>
          <c:spPr>
            <a:solidFill>
              <a:schemeClr val="accent2">
                <a:tint val="82000"/>
              </a:schemeClr>
            </a:solidFill>
            <a:ln>
              <a:noFill/>
            </a:ln>
            <a:effectLst/>
            <a:sp3d/>
          </c:spPr>
          <c:dLbls>
            <c:dLbl>
              <c:idx val="2"/>
              <c:tx>
                <c:rich>
                  <a:bodyPr/>
                  <a:lstStyle/>
                  <a:p>
                    <a:fld id="{FAC80D9F-25D1-4A47-82F6-DE0E28AEC176}" type="SERIESNAME">
                      <a:rPr lang="en-US"/>
                      <a:pPr/>
                      <a:t>[SERIES NAME]</a:t>
                    </a:fld>
                    <a:endParaRPr lang="en-US" baseline="0"/>
                  </a:p>
                  <a:p>
                    <a:fld id="{BC7E514A-1B9F-4C5E-80C4-A6CC50FB8507}" type="VALUE">
                      <a:rPr lang="en-US" baseline="0"/>
                      <a:pPr/>
                      <a:t>[VALUE]</a:t>
                    </a:fld>
                    <a:endParaRPr lang="en-US"/>
                  </a:p>
                </c:rich>
              </c:tx>
              <c:showVal val="1"/>
              <c:showSerName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F-3CA6-4AD6-A939-2B0030292ED7}"/>
                </c:ext>
              </c:extLst>
            </c:dLbl>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3'!$B$9:$D$9</c:f>
              <c:strCache>
                <c:ptCount val="3"/>
                <c:pt idx="0">
                  <c:v>Start Up Costs</c:v>
                </c:pt>
                <c:pt idx="1">
                  <c:v>Operating Costs</c:v>
                </c:pt>
                <c:pt idx="2">
                  <c:v>Competition</c:v>
                </c:pt>
              </c:strCache>
            </c:strRef>
          </c:cat>
          <c:val>
            <c:numRef>
              <c:f>'Year 3'!$B$21:$D$21</c:f>
              <c:numCache>
                <c:formatCode>General</c:formatCode>
                <c:ptCount val="3"/>
                <c:pt idx="2" formatCode="&quot;R&quot;#\ ##0">
                  <c:v>1000000</c:v>
                </c:pt>
              </c:numCache>
            </c:numRef>
          </c:val>
          <c:extLst xmlns:c16r2="http://schemas.microsoft.com/office/drawing/2015/06/chart">
            <c:ext xmlns:c16="http://schemas.microsoft.com/office/drawing/2014/chart" uri="{C3380CC4-5D6E-409C-BE32-E72D297353CC}">
              <c16:uniqueId val="{00000010-3CA6-4AD6-A939-2B0030292ED7}"/>
            </c:ext>
          </c:extLst>
        </c:ser>
        <c:ser>
          <c:idx val="12"/>
          <c:order val="12"/>
          <c:tx>
            <c:strRef>
              <c:f>'Year 3'!$A$22</c:f>
              <c:strCache>
                <c:ptCount val="1"/>
                <c:pt idx="0">
                  <c:v>catering</c:v>
                </c:pt>
              </c:strCache>
            </c:strRef>
          </c:tx>
          <c:spPr>
            <a:solidFill>
              <a:schemeClr val="accent2">
                <a:tint val="75000"/>
              </a:schemeClr>
            </a:solidFill>
            <a:ln>
              <a:noFill/>
            </a:ln>
            <a:effectLst/>
            <a:sp3d/>
          </c:spPr>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3'!$B$9:$D$9</c:f>
              <c:strCache>
                <c:ptCount val="3"/>
                <c:pt idx="0">
                  <c:v>Start Up Costs</c:v>
                </c:pt>
                <c:pt idx="1">
                  <c:v>Operating Costs</c:v>
                </c:pt>
                <c:pt idx="2">
                  <c:v>Competition</c:v>
                </c:pt>
              </c:strCache>
            </c:strRef>
          </c:cat>
          <c:val>
            <c:numRef>
              <c:f>'Year 3'!$B$22:$D$22</c:f>
              <c:numCache>
                <c:formatCode>General</c:formatCode>
                <c:ptCount val="3"/>
                <c:pt idx="2" formatCode="&quot;R&quot;#\ ##0">
                  <c:v>400000</c:v>
                </c:pt>
              </c:numCache>
            </c:numRef>
          </c:val>
          <c:extLst xmlns:c16r2="http://schemas.microsoft.com/office/drawing/2015/06/chart">
            <c:ext xmlns:c16="http://schemas.microsoft.com/office/drawing/2014/chart" uri="{C3380CC4-5D6E-409C-BE32-E72D297353CC}">
              <c16:uniqueId val="{00000011-3CA6-4AD6-A939-2B0030292ED7}"/>
            </c:ext>
          </c:extLst>
        </c:ser>
        <c:ser>
          <c:idx val="13"/>
          <c:order val="13"/>
          <c:tx>
            <c:strRef>
              <c:f>'Year 3'!$A$23</c:f>
              <c:strCache>
                <c:ptCount val="1"/>
                <c:pt idx="0">
                  <c:v>travel and accommodation</c:v>
                </c:pt>
              </c:strCache>
            </c:strRef>
          </c:tx>
          <c:spPr>
            <a:solidFill>
              <a:schemeClr val="accent2">
                <a:tint val="67000"/>
              </a:schemeClr>
            </a:solidFill>
            <a:ln>
              <a:noFill/>
            </a:ln>
            <a:effectLst/>
            <a:sp3d/>
          </c:spPr>
          <c:dLbls>
            <c:dLbl>
              <c:idx val="2"/>
              <c:tx>
                <c:rich>
                  <a:bodyPr/>
                  <a:lstStyle/>
                  <a:p>
                    <a:fld id="{FF4B04ED-9AAA-4E95-BF59-AD2D2732CA50}" type="SERIESNAME">
                      <a:rPr lang="en-US"/>
                      <a:pPr/>
                      <a:t>[SERIES NAME]</a:t>
                    </a:fld>
                    <a:r>
                      <a:rPr lang="en-US" baseline="0"/>
                      <a:t> </a:t>
                    </a:r>
                    <a:fld id="{C5DD03C7-DABA-454B-B68B-A0ECB4381005}" type="VALUE">
                      <a:rPr lang="en-US" baseline="0"/>
                      <a:pPr/>
                      <a:t>[VALUE]</a:t>
                    </a:fld>
                    <a:endParaRPr lang="en-US" baseline="0"/>
                  </a:p>
                </c:rich>
              </c:tx>
              <c:showVal val="1"/>
              <c:showSerName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2-3CA6-4AD6-A939-2B0030292ED7}"/>
                </c:ext>
              </c:extLst>
            </c:dLbl>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3'!$B$9:$D$9</c:f>
              <c:strCache>
                <c:ptCount val="3"/>
                <c:pt idx="0">
                  <c:v>Start Up Costs</c:v>
                </c:pt>
                <c:pt idx="1">
                  <c:v>Operating Costs</c:v>
                </c:pt>
                <c:pt idx="2">
                  <c:v>Competition</c:v>
                </c:pt>
              </c:strCache>
            </c:strRef>
          </c:cat>
          <c:val>
            <c:numRef>
              <c:f>'Year 3'!$B$23:$D$23</c:f>
              <c:numCache>
                <c:formatCode>General</c:formatCode>
                <c:ptCount val="3"/>
                <c:pt idx="2" formatCode="&quot;R&quot;#\ ##0">
                  <c:v>1000000</c:v>
                </c:pt>
              </c:numCache>
            </c:numRef>
          </c:val>
          <c:extLst xmlns:c16r2="http://schemas.microsoft.com/office/drawing/2015/06/chart">
            <c:ext xmlns:c16="http://schemas.microsoft.com/office/drawing/2014/chart" uri="{C3380CC4-5D6E-409C-BE32-E72D297353CC}">
              <c16:uniqueId val="{00000013-3CA6-4AD6-A939-2B0030292ED7}"/>
            </c:ext>
          </c:extLst>
        </c:ser>
        <c:ser>
          <c:idx val="14"/>
          <c:order val="14"/>
          <c:tx>
            <c:strRef>
              <c:f>'Year 3'!$A$24</c:f>
              <c:strCache>
                <c:ptCount val="1"/>
                <c:pt idx="0">
                  <c:v>competition equipment</c:v>
                </c:pt>
              </c:strCache>
            </c:strRef>
          </c:tx>
          <c:spPr>
            <a:solidFill>
              <a:schemeClr val="accent2">
                <a:tint val="60000"/>
              </a:schemeClr>
            </a:solidFill>
            <a:ln>
              <a:noFill/>
            </a:ln>
            <a:effectLst/>
            <a:sp3d/>
          </c:spPr>
          <c:dLbls>
            <c:dLbl>
              <c:idx val="2"/>
              <c:tx>
                <c:rich>
                  <a:bodyPr/>
                  <a:lstStyle/>
                  <a:p>
                    <a:fld id="{C6DCE6A0-4234-44E6-8C25-8EDF2830D1D0}" type="SERIESNAME">
                      <a:rPr lang="en-US"/>
                      <a:pPr/>
                      <a:t>[SERIES NAME]</a:t>
                    </a:fld>
                    <a:r>
                      <a:rPr lang="en-US" baseline="0"/>
                      <a:t> </a:t>
                    </a:r>
                    <a:fld id="{5665E0F9-2E7F-4FF7-90C8-0707B1739DE3}" type="VALUE">
                      <a:rPr lang="en-US" baseline="0"/>
                      <a:pPr/>
                      <a:t>[VALUE]</a:t>
                    </a:fld>
                    <a:endParaRPr lang="en-US" baseline="0"/>
                  </a:p>
                </c:rich>
              </c:tx>
              <c:showVal val="1"/>
              <c:showSerName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4-3CA6-4AD6-A939-2B0030292ED7}"/>
                </c:ext>
              </c:extLst>
            </c:dLbl>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3'!$B$9:$D$9</c:f>
              <c:strCache>
                <c:ptCount val="3"/>
                <c:pt idx="0">
                  <c:v>Start Up Costs</c:v>
                </c:pt>
                <c:pt idx="1">
                  <c:v>Operating Costs</c:v>
                </c:pt>
                <c:pt idx="2">
                  <c:v>Competition</c:v>
                </c:pt>
              </c:strCache>
            </c:strRef>
          </c:cat>
          <c:val>
            <c:numRef>
              <c:f>'Year 3'!$B$24:$D$24</c:f>
              <c:numCache>
                <c:formatCode>General</c:formatCode>
                <c:ptCount val="3"/>
                <c:pt idx="2" formatCode="&quot;R&quot;#\ ##0">
                  <c:v>300000</c:v>
                </c:pt>
              </c:numCache>
            </c:numRef>
          </c:val>
          <c:extLst xmlns:c16r2="http://schemas.microsoft.com/office/drawing/2015/06/chart">
            <c:ext xmlns:c16="http://schemas.microsoft.com/office/drawing/2014/chart" uri="{C3380CC4-5D6E-409C-BE32-E72D297353CC}">
              <c16:uniqueId val="{00000015-3CA6-4AD6-A939-2B0030292ED7}"/>
            </c:ext>
          </c:extLst>
        </c:ser>
        <c:ser>
          <c:idx val="15"/>
          <c:order val="15"/>
          <c:tx>
            <c:strRef>
              <c:f>'Year 3'!$A$25</c:f>
              <c:strCache>
                <c:ptCount val="1"/>
                <c:pt idx="0">
                  <c:v>red and blue belts</c:v>
                </c:pt>
              </c:strCache>
            </c:strRef>
          </c:tx>
          <c:spPr>
            <a:solidFill>
              <a:schemeClr val="accent2">
                <a:tint val="53000"/>
              </a:schemeClr>
            </a:solidFill>
            <a:ln>
              <a:noFill/>
            </a:ln>
            <a:effectLst/>
            <a:sp3d/>
          </c:spPr>
          <c:dLbls>
            <c:dLbl>
              <c:idx val="2"/>
              <c:layout>
                <c:manualLayout>
                  <c:x val="2.0475826578188788E-3"/>
                  <c:y val="8.9526689647231612E-3"/>
                </c:manualLayout>
              </c:layout>
              <c:tx>
                <c:rich>
                  <a:bodyPr/>
                  <a:lstStyle/>
                  <a:p>
                    <a:r>
                      <a:rPr lang="en-US" dirty="0"/>
                      <a:t>Red &amp; blue belts:</a:t>
                    </a:r>
                    <a:r>
                      <a:rPr lang="en-US" baseline="0" dirty="0"/>
                      <a:t> </a:t>
                    </a:r>
                    <a:fld id="{ECF66E89-850A-445E-A0FB-745EBE653740}" type="VALUE">
                      <a:rPr lang="en-US" baseline="0" smtClean="0"/>
                      <a:pPr/>
                      <a:t>[VALUE]</a:t>
                    </a:fld>
                    <a:endParaRPr lang="en-US" baseline="0" dirty="0"/>
                  </a:p>
                </c:rich>
              </c:tx>
              <c:showVal val="1"/>
              <c:showSerName val="1"/>
              <c:extLst xmlns:c16r2="http://schemas.microsoft.com/office/drawing/2015/06/chart">
                <c:ext xmlns:c15="http://schemas.microsoft.com/office/drawing/2012/chart" uri="{CE6537A1-D6FC-4f65-9D91-7224C49458BB}">
                  <c15:layout>
                    <c:manualLayout>
                      <c:w val="0.22924848613824989"/>
                      <c:h val="6.723366159355415E-2"/>
                    </c:manualLayout>
                  </c15:layout>
                  <c15:dlblFieldTable/>
                  <c15:showDataLabelsRange val="0"/>
                </c:ext>
                <c:ext xmlns:c16="http://schemas.microsoft.com/office/drawing/2014/chart" uri="{C3380CC4-5D6E-409C-BE32-E72D297353CC}">
                  <c16:uniqueId val="{0000001B-3CA6-4AD6-A939-2B0030292ED7}"/>
                </c:ext>
              </c:extLst>
            </c:dLbl>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3'!$B$9:$D$9</c:f>
              <c:strCache>
                <c:ptCount val="3"/>
                <c:pt idx="0">
                  <c:v>Start Up Costs</c:v>
                </c:pt>
                <c:pt idx="1">
                  <c:v>Operating Costs</c:v>
                </c:pt>
                <c:pt idx="2">
                  <c:v>Competition</c:v>
                </c:pt>
              </c:strCache>
            </c:strRef>
          </c:cat>
          <c:val>
            <c:numRef>
              <c:f>'Year 3'!$B$25:$D$25</c:f>
              <c:numCache>
                <c:formatCode>General</c:formatCode>
                <c:ptCount val="3"/>
                <c:pt idx="2" formatCode="&quot;R&quot;#\ ##0">
                  <c:v>125000</c:v>
                </c:pt>
              </c:numCache>
            </c:numRef>
          </c:val>
          <c:extLst xmlns:c16r2="http://schemas.microsoft.com/office/drawing/2015/06/chart">
            <c:ext xmlns:c16="http://schemas.microsoft.com/office/drawing/2014/chart" uri="{C3380CC4-5D6E-409C-BE32-E72D297353CC}">
              <c16:uniqueId val="{00000016-3CA6-4AD6-A939-2B0030292ED7}"/>
            </c:ext>
          </c:extLst>
        </c:ser>
        <c:ser>
          <c:idx val="16"/>
          <c:order val="16"/>
          <c:tx>
            <c:strRef>
              <c:f>'Year 3'!$A$26</c:f>
              <c:strCache>
                <c:ptCount val="1"/>
                <c:pt idx="0">
                  <c:v>Tatami</c:v>
                </c:pt>
              </c:strCache>
            </c:strRef>
          </c:tx>
          <c:spPr>
            <a:solidFill>
              <a:schemeClr val="accent2">
                <a:tint val="45000"/>
              </a:schemeClr>
            </a:solidFill>
            <a:ln>
              <a:noFill/>
            </a:ln>
            <a:effectLst/>
            <a:sp3d/>
          </c:spPr>
          <c:dLbls>
            <c:dLbl>
              <c:idx val="2"/>
              <c:layout>
                <c:manualLayout>
                  <c:x val="0"/>
                  <c:y val="-5.9683676514473306E-3"/>
                </c:manualLayout>
              </c:layout>
              <c:showVal val="1"/>
              <c:showSer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3CA6-4AD6-A939-2B0030292ED7}"/>
                </c:ext>
              </c:extLst>
            </c:dLbl>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3'!$B$9:$D$9</c:f>
              <c:strCache>
                <c:ptCount val="3"/>
                <c:pt idx="0">
                  <c:v>Start Up Costs</c:v>
                </c:pt>
                <c:pt idx="1">
                  <c:v>Operating Costs</c:v>
                </c:pt>
                <c:pt idx="2">
                  <c:v>Competition</c:v>
                </c:pt>
              </c:strCache>
            </c:strRef>
          </c:cat>
          <c:val>
            <c:numRef>
              <c:f>'Year 3'!$B$26:$D$26</c:f>
              <c:numCache>
                <c:formatCode>General</c:formatCode>
                <c:ptCount val="3"/>
                <c:pt idx="2" formatCode="&quot;R&quot;#\ ##0">
                  <c:v>30000</c:v>
                </c:pt>
              </c:numCache>
            </c:numRef>
          </c:val>
          <c:extLst xmlns:c16r2="http://schemas.microsoft.com/office/drawing/2015/06/chart">
            <c:ext xmlns:c16="http://schemas.microsoft.com/office/drawing/2014/chart" uri="{C3380CC4-5D6E-409C-BE32-E72D297353CC}">
              <c16:uniqueId val="{00000018-3CA6-4AD6-A939-2B0030292ED7}"/>
            </c:ext>
          </c:extLst>
        </c:ser>
        <c:ser>
          <c:idx val="17"/>
          <c:order val="17"/>
          <c:tx>
            <c:strRef>
              <c:f>'Year 3'!$A$27</c:f>
              <c:strCache>
                <c:ptCount val="1"/>
                <c:pt idx="0">
                  <c:v>venue hire</c:v>
                </c:pt>
              </c:strCache>
            </c:strRef>
          </c:tx>
          <c:spPr>
            <a:solidFill>
              <a:schemeClr val="accent2">
                <a:tint val="38000"/>
              </a:schemeClr>
            </a:solidFill>
            <a:ln>
              <a:noFill/>
            </a:ln>
            <a:effectLst/>
            <a:sp3d/>
          </c:spPr>
          <c:dLbls>
            <c:dLbl>
              <c:idx val="2"/>
              <c:layout>
                <c:manualLayout>
                  <c:x val="1.638001638001638E-2"/>
                  <c:y val="-3.581020590868398E-2"/>
                </c:manualLayout>
              </c:layout>
              <c:showVal val="1"/>
              <c:showSer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3CA6-4AD6-A939-2B0030292ED7}"/>
                </c:ext>
              </c:extLst>
            </c:dLbl>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3'!$B$9:$D$9</c:f>
              <c:strCache>
                <c:ptCount val="3"/>
                <c:pt idx="0">
                  <c:v>Start Up Costs</c:v>
                </c:pt>
                <c:pt idx="1">
                  <c:v>Operating Costs</c:v>
                </c:pt>
                <c:pt idx="2">
                  <c:v>Competition</c:v>
                </c:pt>
              </c:strCache>
            </c:strRef>
          </c:cat>
          <c:val>
            <c:numRef>
              <c:f>'Year 3'!$B$27:$D$27</c:f>
              <c:numCache>
                <c:formatCode>General</c:formatCode>
                <c:ptCount val="3"/>
                <c:pt idx="2" formatCode="&quot;R&quot;#\ ##0">
                  <c:v>60000</c:v>
                </c:pt>
              </c:numCache>
            </c:numRef>
          </c:val>
          <c:extLst xmlns:c16r2="http://schemas.microsoft.com/office/drawing/2015/06/chart">
            <c:ext xmlns:c16="http://schemas.microsoft.com/office/drawing/2014/chart" uri="{C3380CC4-5D6E-409C-BE32-E72D297353CC}">
              <c16:uniqueId val="{0000001A-3CA6-4AD6-A939-2B0030292ED7}"/>
            </c:ext>
          </c:extLst>
        </c:ser>
        <c:dLbls>
          <c:showVal val="1"/>
        </c:dLbls>
        <c:gapWidth val="50"/>
        <c:gapDepth val="50"/>
        <c:shape val="box"/>
        <c:axId val="125754368"/>
        <c:axId val="125960960"/>
        <c:axId val="0"/>
      </c:bar3DChart>
      <c:catAx>
        <c:axId val="125754368"/>
        <c:scaling>
          <c:orientation val="minMax"/>
        </c:scaling>
        <c:delete val="1"/>
        <c:axPos val="b"/>
        <c:numFmt formatCode="General" sourceLinked="1"/>
        <c:majorTickMark val="none"/>
        <c:tickLblPos val="none"/>
        <c:crossAx val="125960960"/>
        <c:crosses val="autoZero"/>
        <c:auto val="1"/>
        <c:lblAlgn val="ctr"/>
        <c:lblOffset val="100"/>
      </c:catAx>
      <c:valAx>
        <c:axId val="125960960"/>
        <c:scaling>
          <c:orientation val="minMax"/>
        </c:scaling>
        <c:delete val="1"/>
        <c:axPos val="l"/>
        <c:numFmt formatCode="0%" sourceLinked="1"/>
        <c:majorTickMark val="none"/>
        <c:tickLblPos val="none"/>
        <c:crossAx val="125754368"/>
        <c:crosses val="autoZero"/>
        <c:crossBetween val="between"/>
      </c:valAx>
      <c:spPr>
        <a:noFill/>
        <a:ln>
          <a:noFill/>
        </a:ln>
        <a:effectLst/>
      </c:spPr>
    </c:plotArea>
    <c:plotVisOnly val="1"/>
    <c:dispBlanksAs val="gap"/>
  </c:chart>
  <c:spPr>
    <a:noFill/>
    <a:ln>
      <a:noFill/>
    </a:ln>
    <a:effectLst/>
  </c:spPr>
  <c:txPr>
    <a:bodyPr/>
    <a:lstStyle/>
    <a:p>
      <a:pPr>
        <a:defRPr sz="800" b="1"/>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ZA"/>
  <c:style val="4"/>
  <c:chart>
    <c:autoTitleDeleted val="1"/>
    <c:plotArea>
      <c:layout/>
      <c:pieChart>
        <c:varyColors val="1"/>
        <c:dLbls/>
        <c:firstSliceAng val="0"/>
      </c:pieChart>
      <c:spPr>
        <a:noFill/>
        <a:ln>
          <a:noFill/>
        </a:ln>
        <a:effectLst/>
      </c:spPr>
    </c:plotArea>
    <c:plotVisOnly val="1"/>
    <c:dispBlanksAs val="zero"/>
  </c:chart>
  <c:spPr>
    <a:noFill/>
    <a:ln>
      <a:noFill/>
    </a:ln>
    <a:effectLst/>
  </c:spPr>
  <c:txPr>
    <a:bodyPr/>
    <a:lstStyle/>
    <a:p>
      <a:pPr>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ZA"/>
  <c:style val="6"/>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1400" b="1" dirty="0"/>
              <a:t>YEAR 2 : R22</a:t>
            </a:r>
            <a:r>
              <a:rPr lang="en-ZA" sz="1400" b="1" baseline="0" dirty="0"/>
              <a:t> 966 000</a:t>
            </a:r>
            <a:endParaRPr lang="en-ZA" sz="1400" b="1" dirty="0"/>
          </a:p>
        </c:rich>
      </c:tx>
      <c:layout>
        <c:manualLayout>
          <c:xMode val="edge"/>
          <c:yMode val="edge"/>
          <c:x val="0.3831070445321369"/>
          <c:y val="3.6667532088532441E-2"/>
        </c:manualLayout>
      </c:layout>
      <c:spPr>
        <a:noFill/>
        <a:ln>
          <a:noFill/>
        </a:ln>
        <a:effectLst/>
      </c:spPr>
    </c:title>
    <c:plotArea>
      <c:layout/>
      <c:pieChart>
        <c:varyColors val="1"/>
        <c:ser>
          <c:idx val="0"/>
          <c:order val="0"/>
          <c:dPt>
            <c:idx val="0"/>
            <c:spPr>
              <a:solidFill>
                <a:schemeClr val="accent4">
                  <a:shade val="53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8D99-4199-A047-89380A2B8BCE}"/>
              </c:ext>
            </c:extLst>
          </c:dPt>
          <c:dPt>
            <c:idx val="1"/>
            <c:spPr>
              <a:solidFill>
                <a:schemeClr val="accent4">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8D99-4199-A047-89380A2B8BCE}"/>
              </c:ext>
            </c:extLst>
          </c:dPt>
          <c:dPt>
            <c:idx val="2"/>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5-8D99-4199-A047-89380A2B8BCE}"/>
              </c:ext>
            </c:extLst>
          </c:dPt>
          <c:dPt>
            <c:idx val="3"/>
            <c:spPr>
              <a:solidFill>
                <a:schemeClr val="accent4">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8D99-4199-A047-89380A2B8BCE}"/>
              </c:ext>
            </c:extLst>
          </c:dPt>
          <c:dPt>
            <c:idx val="4"/>
            <c:spPr>
              <a:solidFill>
                <a:schemeClr val="accent4">
                  <a:tint val="54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8D99-4199-A047-89380A2B8BCE}"/>
              </c:ext>
            </c:extLst>
          </c:dPt>
          <c:dLbls>
            <c:dLbl>
              <c:idx val="2"/>
              <c:layout>
                <c:manualLayout>
                  <c:x val="-0.24374423184132907"/>
                  <c:y val="5.160816333420018E-2"/>
                </c:manualLayout>
              </c:layout>
              <c:tx>
                <c:rich>
                  <a:bodyPr/>
                  <a:lstStyle/>
                  <a:p>
                    <a:fld id="{3F3134A3-5183-4DD0-BD23-F6D097175C8E}" type="CATEGORYNAME">
                      <a:rPr lang="en-US" smtClean="0"/>
                      <a:pPr/>
                      <a:t>[CATEGORY NAME]</a:t>
                    </a:fld>
                    <a:endParaRPr lang="en-US" dirty="0"/>
                  </a:p>
                  <a:p>
                    <a:r>
                      <a:rPr lang="en-US" baseline="0" dirty="0"/>
                      <a:t>R</a:t>
                    </a:r>
                    <a:fld id="{4D180180-C31B-4C5E-9755-C972D40883EF}" type="VALUE">
                      <a:rPr lang="en-US" baseline="0" smtClean="0"/>
                      <a:pPr/>
                      <a:t>[VALUE]</a:t>
                    </a:fld>
                    <a:r>
                      <a:rPr lang="en-US" baseline="0" dirty="0"/>
                      <a:t> </a:t>
                    </a:r>
                    <a:fld id="{37713B21-1219-4C38-8369-7A072DFF54F7}" type="PERCENTAGE">
                      <a:rPr lang="en-US" baseline="0"/>
                      <a:pPr/>
                      <a:t>[PERCENTAGE]</a:t>
                    </a:fld>
                    <a:endParaRPr lang="en-US" baseline="0" dirty="0"/>
                  </a:p>
                </c:rich>
              </c:tx>
              <c:dLblPos val="bestFit"/>
              <c:showVal val="1"/>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8D99-4199-A047-89380A2B8BCE}"/>
                </c:ext>
              </c:extLst>
            </c:dLbl>
            <c:dLbl>
              <c:idx val="3"/>
              <c:layout>
                <c:manualLayout>
                  <c:x val="0.23509970423302817"/>
                  <c:y val="-7.7864426075390319E-2"/>
                </c:manualLayout>
              </c:layout>
              <c:tx>
                <c:rich>
                  <a:bodyPr/>
                  <a:lstStyle/>
                  <a:p>
                    <a:fld id="{CA3BF94F-5C6E-4A42-9EB2-B16FF7A4D475}" type="CATEGORYNAME">
                      <a:rPr lang="en-US" smtClean="0"/>
                      <a:pPr/>
                      <a:t>[CATEGORY NAME]</a:t>
                    </a:fld>
                    <a:r>
                      <a:rPr lang="en-US" baseline="0" dirty="0"/>
                      <a:t>R</a:t>
                    </a:r>
                    <a:fld id="{57CBA683-EDD5-4529-844D-635EAC7C92E6}" type="VALUE">
                      <a:rPr lang="en-US" baseline="0" smtClean="0"/>
                      <a:pPr/>
                      <a:t>[VALUE]</a:t>
                    </a:fld>
                    <a:r>
                      <a:rPr lang="en-US" baseline="0" dirty="0"/>
                      <a:t> </a:t>
                    </a:r>
                    <a:fld id="{113E0FE8-5949-4C56-B2E5-F5DB00A50241}" type="PERCENTAGE">
                      <a:rPr lang="en-US" baseline="0"/>
                      <a:pPr/>
                      <a:t>[PERCENTAGE]</a:t>
                    </a:fld>
                    <a:endParaRPr lang="en-US" baseline="0" dirty="0"/>
                  </a:p>
                </c:rich>
              </c:tx>
              <c:dLblPos val="bestFit"/>
              <c:showVal val="1"/>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7-8D99-4199-A047-89380A2B8BCE}"/>
                </c:ext>
              </c:extLst>
            </c:dLbl>
            <c:dLbl>
              <c:idx val="4"/>
              <c:layout>
                <c:manualLayout>
                  <c:x val="-0.18050823041090377"/>
                  <c:y val="5.8353567844151237E-2"/>
                </c:manualLayout>
              </c:layout>
              <c:tx>
                <c:rich>
                  <a:bodyPr/>
                  <a:lstStyle/>
                  <a:p>
                    <a:fld id="{64017AB8-ECC5-41CE-9C88-9A03D78054B9}" type="CATEGORYNAME">
                      <a:rPr lang="en-US" smtClean="0"/>
                      <a:pPr/>
                      <a:t>[CATEGORY NAME]</a:t>
                    </a:fld>
                    <a:r>
                      <a:rPr lang="en-US" baseline="0"/>
                      <a:t> R</a:t>
                    </a:r>
                    <a:fld id="{E30BE9CD-5A17-4796-9163-02EE33B28CD7}" type="VALUE">
                      <a:rPr lang="en-US" baseline="0" smtClean="0"/>
                      <a:pPr/>
                      <a:t>[VALUE]</a:t>
                    </a:fld>
                    <a:endParaRPr lang="en-US" baseline="0"/>
                  </a:p>
                  <a:p>
                    <a:r>
                      <a:rPr lang="en-US" baseline="0"/>
                      <a:t> </a:t>
                    </a:r>
                    <a:fld id="{6092660E-5E95-4D37-A391-3E15A15927E6}" type="PERCENTAGE">
                      <a:rPr lang="en-US" baseline="0"/>
                      <a:pPr/>
                      <a:t>[PERCENTAGE]</a:t>
                    </a:fld>
                    <a:endParaRPr lang="en-US" baseline="0"/>
                  </a:p>
                </c:rich>
              </c:tx>
              <c:dLblPos val="bestFit"/>
              <c:showVal val="1"/>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9-8D99-4199-A047-89380A2B8BC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bestFit"/>
            <c:showVal val="1"/>
            <c:showCatName val="1"/>
            <c:showPercent val="1"/>
            <c:showLeaderLines val="1"/>
            <c:leaderLines>
              <c:spPr>
                <a:ln w="19050" cap="flat" cmpd="sng" algn="ctr">
                  <a:solidFill>
                    <a:schemeClr val="dk1"/>
                  </a:solidFill>
                  <a:prstDash val="solid"/>
                  <a:miter lim="800000"/>
                </a:ln>
                <a:effectLst/>
              </c:spPr>
            </c:leaderLines>
            <c:extLst xmlns:c16r2="http://schemas.microsoft.com/office/drawing/2015/06/chart">
              <c:ext xmlns:c15="http://schemas.microsoft.com/office/drawing/2012/chart" uri="{CE6537A1-D6FC-4f65-9D91-7224C49458BB}"/>
            </c:extLst>
          </c:dLbls>
          <c:cat>
            <c:strRef>
              <c:f>'Year 2'!$A$3:$A$7</c:f>
              <c:strCache>
                <c:ptCount val="5"/>
                <c:pt idx="0">
                  <c:v>YEAR 2 : R22 966 000</c:v>
                </c:pt>
                <c:pt idx="2">
                  <c:v>Start up cost </c:v>
                </c:pt>
                <c:pt idx="3">
                  <c:v>Operating cost </c:v>
                </c:pt>
                <c:pt idx="4">
                  <c:v>Competition</c:v>
                </c:pt>
              </c:strCache>
            </c:strRef>
          </c:cat>
          <c:val>
            <c:numRef>
              <c:f>'Year 2'!$B$3:$B$7</c:f>
              <c:numCache>
                <c:formatCode>General</c:formatCode>
                <c:ptCount val="5"/>
                <c:pt idx="2" formatCode="#,##0">
                  <c:v>10575000</c:v>
                </c:pt>
                <c:pt idx="3" formatCode="#,##0">
                  <c:v>10800000</c:v>
                </c:pt>
                <c:pt idx="4" formatCode="#,##0">
                  <c:v>1591000</c:v>
                </c:pt>
              </c:numCache>
            </c:numRef>
          </c:val>
          <c:extLst xmlns:c16r2="http://schemas.microsoft.com/office/drawing/2015/06/chart">
            <c:ext xmlns:c16="http://schemas.microsoft.com/office/drawing/2014/chart" uri="{C3380CC4-5D6E-409C-BE32-E72D297353CC}">
              <c16:uniqueId val="{0000000A-8D99-4199-A047-89380A2B8BCE}"/>
            </c:ext>
          </c:extLst>
        </c:ser>
        <c:dLbls>
          <c:showVal val="1"/>
        </c:dLbls>
        <c:firstSliceAng val="0"/>
      </c:pie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style val="8"/>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1400" b="1" dirty="0"/>
              <a:t>YEAR</a:t>
            </a:r>
            <a:r>
              <a:rPr lang="en-ZA" sz="1400" b="1" baseline="0" dirty="0"/>
              <a:t> 1 : R17 055 000</a:t>
            </a:r>
            <a:endParaRPr lang="en-ZA" sz="1400" b="1" dirty="0"/>
          </a:p>
        </c:rich>
      </c:tx>
      <c:layout>
        <c:manualLayout>
          <c:xMode val="edge"/>
          <c:yMode val="edge"/>
          <c:x val="0.35705277833439986"/>
          <c:y val="6.7216098844761615E-3"/>
        </c:manualLayout>
      </c:layout>
      <c:spPr>
        <a:noFill/>
        <a:ln>
          <a:noFill/>
        </a:ln>
        <a:effectLst/>
      </c:spPr>
    </c:title>
    <c:plotArea>
      <c:layout>
        <c:manualLayout>
          <c:layoutTarget val="inner"/>
          <c:xMode val="edge"/>
          <c:yMode val="edge"/>
          <c:x val="0.16181478348059164"/>
          <c:y val="0.13377962999205642"/>
          <c:w val="0.66368227062138629"/>
          <c:h val="0.8312577677291928"/>
        </c:manualLayout>
      </c:layout>
      <c:pieChart>
        <c:varyColors val="1"/>
        <c:ser>
          <c:idx val="0"/>
          <c:order val="0"/>
          <c:dPt>
            <c:idx val="0"/>
            <c:spPr>
              <a:solidFill>
                <a:schemeClr val="accent6">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2763-4384-A860-59809DF81EE4}"/>
              </c:ext>
            </c:extLst>
          </c:dPt>
          <c:dPt>
            <c:idx val="1"/>
            <c:spPr>
              <a:solidFill>
                <a:schemeClr val="accent6">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2763-4384-A860-59809DF81EE4}"/>
              </c:ext>
            </c:extLst>
          </c:dPt>
          <c:dLbls>
            <c:dLbl>
              <c:idx val="0"/>
              <c:layout>
                <c:manualLayout>
                  <c:x val="-0.20858792650918645"/>
                  <c:y val="-0.1567260863225430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bestFit"/>
              <c:showVal val="1"/>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763-4384-A860-59809DF81EE4}"/>
                </c:ext>
              </c:extLst>
            </c:dLbl>
            <c:dLbl>
              <c:idx val="1"/>
              <c:layout>
                <c:manualLayout>
                  <c:x val="0.22868132108486439"/>
                  <c:y val="0.12737459900845724"/>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fld id="{513CE8C5-38B3-4585-88F0-23ABB8D00306}" type="CATEGORYNAME">
                      <a:rPr lang="en-US" sz="1200" smtClean="0"/>
                      <a:pPr>
                        <a:defRPr sz="1200" b="1" i="0" u="none" strike="noStrike" kern="1200" baseline="0">
                          <a:solidFill>
                            <a:schemeClr val="tx1">
                              <a:lumMod val="75000"/>
                              <a:lumOff val="25000"/>
                            </a:schemeClr>
                          </a:solidFill>
                          <a:latin typeface="+mn-lt"/>
                          <a:ea typeface="+mn-ea"/>
                          <a:cs typeface="+mn-cs"/>
                        </a:defRPr>
                      </a:pPr>
                      <a:t>[CATEGORY NAME]</a:t>
                    </a:fld>
                    <a:r>
                      <a:rPr lang="en-US" sz="1200" baseline="0" dirty="0"/>
                      <a:t> R</a:t>
                    </a:r>
                    <a:fld id="{4C87E007-8F50-4941-9517-D830CEA22FDC}" type="VALUE">
                      <a:rPr lang="en-US" sz="1200" baseline="0" smtClean="0"/>
                      <a:pPr>
                        <a:defRPr sz="1200" b="1" i="0" u="none" strike="noStrike" kern="1200" baseline="0">
                          <a:solidFill>
                            <a:schemeClr val="tx1">
                              <a:lumMod val="75000"/>
                              <a:lumOff val="25000"/>
                            </a:schemeClr>
                          </a:solidFill>
                          <a:latin typeface="+mn-lt"/>
                          <a:ea typeface="+mn-ea"/>
                          <a:cs typeface="+mn-cs"/>
                        </a:defRPr>
                      </a:pPr>
                      <a:t>[VALUE]</a:t>
                    </a:fld>
                    <a:endParaRPr lang="en-US" sz="1200" baseline="0" dirty="0"/>
                  </a:p>
                  <a:p>
                    <a:pPr>
                      <a:defRPr sz="1200" b="1" i="0" u="none" strike="noStrike" kern="1200" baseline="0">
                        <a:solidFill>
                          <a:schemeClr val="tx1">
                            <a:lumMod val="75000"/>
                            <a:lumOff val="25000"/>
                          </a:schemeClr>
                        </a:solidFill>
                        <a:latin typeface="+mn-lt"/>
                        <a:ea typeface="+mn-ea"/>
                        <a:cs typeface="+mn-cs"/>
                      </a:defRPr>
                    </a:pPr>
                    <a:r>
                      <a:rPr lang="en-US" sz="1200" baseline="0" dirty="0"/>
                      <a:t> </a:t>
                    </a:r>
                    <a:fld id="{7EC3F4B1-8CBD-4D47-B79D-0C99C84B8EB0}" type="PERCENTAGE">
                      <a:rPr lang="en-US" sz="1200" baseline="0"/>
                      <a:pPr>
                        <a:defRPr sz="1200" b="1" i="0" u="none" strike="noStrike" kern="1200" baseline="0">
                          <a:solidFill>
                            <a:schemeClr val="tx1">
                              <a:lumMod val="75000"/>
                              <a:lumOff val="25000"/>
                            </a:schemeClr>
                          </a:solidFill>
                          <a:latin typeface="+mn-lt"/>
                          <a:ea typeface="+mn-ea"/>
                          <a:cs typeface="+mn-cs"/>
                        </a:defRPr>
                      </a:pPr>
                      <a:t>[PERCENTAGE]</a:t>
                    </a:fld>
                    <a:endParaRPr lang="en-US" sz="1200" baseline="0" dirty="0"/>
                  </a:p>
                </c:rich>
              </c:tx>
              <c:spPr>
                <a:noFill/>
                <a:ln>
                  <a:noFill/>
                </a:ln>
                <a:effectLst/>
              </c:spPr>
              <c:dLblPos val="bestFit"/>
              <c:showVal val="1"/>
              <c:showCatName val="1"/>
              <c:showPercent val="1"/>
              <c:extLst xmlns:c16r2="http://schemas.microsoft.com/office/drawing/2015/06/chart">
                <c:ext xmlns:c15="http://schemas.microsoft.com/office/drawing/2012/chart" uri="{CE6537A1-D6FC-4f65-9D91-7224C49458BB}">
                  <c15:layout>
                    <c:manualLayout>
                      <c:w val="0.21627777777777779"/>
                      <c:h val="0.20041666666666666"/>
                    </c:manualLayout>
                  </c15:layout>
                  <c15:dlblFieldTable/>
                  <c15:showDataLabelsRange val="0"/>
                </c:ext>
                <c:ext xmlns:c16="http://schemas.microsoft.com/office/drawing/2014/chart" uri="{C3380CC4-5D6E-409C-BE32-E72D297353CC}">
                  <c16:uniqueId val="{00000003-2763-4384-A860-59809DF81EE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Val val="1"/>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'year 1'!$A$5:$A$6</c:f>
              <c:strCache>
                <c:ptCount val="2"/>
                <c:pt idx="0">
                  <c:v>Start up cost </c:v>
                </c:pt>
                <c:pt idx="1">
                  <c:v>Operating cost </c:v>
                </c:pt>
              </c:strCache>
            </c:strRef>
          </c:cat>
          <c:val>
            <c:numRef>
              <c:f>'year 1'!$B$5:$B$6</c:f>
              <c:numCache>
                <c:formatCode>#,##0</c:formatCode>
                <c:ptCount val="2"/>
                <c:pt idx="0">
                  <c:v>10575000</c:v>
                </c:pt>
                <c:pt idx="1">
                  <c:v>6480000</c:v>
                </c:pt>
              </c:numCache>
            </c:numRef>
          </c:val>
          <c:extLst xmlns:c16r2="http://schemas.microsoft.com/office/drawing/2015/06/chart">
            <c:ext xmlns:c16="http://schemas.microsoft.com/office/drawing/2014/chart" uri="{C3380CC4-5D6E-409C-BE32-E72D297353CC}">
              <c16:uniqueId val="{00000004-2763-4384-A860-59809DF81EE4}"/>
            </c:ext>
          </c:extLst>
        </c:ser>
        <c:dLbls/>
        <c:firstSliceAng val="0"/>
      </c:pie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style val="4"/>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1400" b="1" dirty="0"/>
              <a:t>YEAR 3 : R24 290 000</a:t>
            </a:r>
          </a:p>
        </c:rich>
      </c:tx>
      <c:layout>
        <c:manualLayout>
          <c:xMode val="edge"/>
          <c:yMode val="edge"/>
          <c:x val="0.35231933508311469"/>
          <c:y val="1.6815000569326791E-2"/>
        </c:manualLayout>
      </c:layout>
      <c:spPr>
        <a:noFill/>
        <a:ln>
          <a:noFill/>
        </a:ln>
        <a:effectLst/>
      </c:spPr>
    </c:title>
    <c:plotArea>
      <c:layout/>
      <c:pieChart>
        <c:varyColors val="1"/>
        <c:ser>
          <c:idx val="0"/>
          <c:order val="0"/>
          <c:dPt>
            <c:idx val="0"/>
            <c:spPr>
              <a:solidFill>
                <a:schemeClr val="accent2">
                  <a:tint val="54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6903-4BE4-ADAE-923B0BD5FF49}"/>
              </c:ext>
            </c:extLst>
          </c:dPt>
          <c:dPt>
            <c:idx val="1"/>
            <c:spPr>
              <a:solidFill>
                <a:schemeClr val="accent2">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6903-4BE4-ADAE-923B0BD5FF49}"/>
              </c:ext>
            </c:extLst>
          </c:dPt>
          <c:dPt>
            <c:idx val="2"/>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5-6903-4BE4-ADAE-923B0BD5FF49}"/>
              </c:ext>
            </c:extLst>
          </c:dPt>
          <c:dPt>
            <c:idx val="3"/>
            <c:spPr>
              <a:solidFill>
                <a:schemeClr val="accent2">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6903-4BE4-ADAE-923B0BD5FF49}"/>
              </c:ext>
            </c:extLst>
          </c:dPt>
          <c:dPt>
            <c:idx val="4"/>
            <c:spPr>
              <a:solidFill>
                <a:schemeClr val="accent2">
                  <a:shade val="53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6903-4BE4-ADAE-923B0BD5FF49}"/>
              </c:ext>
            </c:extLst>
          </c:dPt>
          <c:dLbls>
            <c:dLbl>
              <c:idx val="2"/>
              <c:layout>
                <c:manualLayout>
                  <c:x val="-0.2313819991251094"/>
                  <c:y val="5.5589685740438238E-2"/>
                </c:manualLayout>
              </c:layout>
              <c:tx>
                <c:rich>
                  <a:bodyPr/>
                  <a:lstStyle/>
                  <a:p>
                    <a:fld id="{71330E31-14DF-4FB5-9C8D-96AE450CA9E8}" type="CATEGORYNAME">
                      <a:rPr lang="en-US" smtClean="0"/>
                      <a:pPr/>
                      <a:t>[CATEGORY NAME]</a:t>
                    </a:fld>
                    <a:r>
                      <a:rPr lang="en-US" dirty="0"/>
                      <a:t>R</a:t>
                    </a:r>
                    <a:fld id="{58CAC293-4482-415E-A29A-B82C28BFC500}" type="VALUE">
                      <a:rPr lang="en-US" baseline="0" smtClean="0"/>
                      <a:pPr/>
                      <a:t>[VALUE]</a:t>
                    </a:fld>
                    <a:r>
                      <a:rPr lang="en-US" baseline="0" dirty="0"/>
                      <a:t> </a:t>
                    </a:r>
                    <a:fld id="{51A56A42-D2DE-4A97-8F12-BAC19EB7029B}" type="PERCENTAGE">
                      <a:rPr lang="en-US" baseline="0"/>
                      <a:pPr/>
                      <a:t>[PERCENTAGE]</a:t>
                    </a:fld>
                    <a:endParaRPr lang="en-US" baseline="0" dirty="0"/>
                  </a:p>
                </c:rich>
              </c:tx>
              <c:dLblPos val="bestFit"/>
              <c:showVal val="1"/>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6903-4BE4-ADAE-923B0BD5FF49}"/>
                </c:ext>
              </c:extLst>
            </c:dLbl>
            <c:dLbl>
              <c:idx val="3"/>
              <c:layout>
                <c:manualLayout>
                  <c:x val="0.20329177602799653"/>
                  <c:y val="-0.18758898489474521"/>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fld id="{FAA431EC-1B17-45D1-AA24-8E5B9E9E9A81}" type="CATEGORYNAME">
                      <a:rPr lang="en-US" smtClean="0"/>
                      <a:pPr>
                        <a:defRPr sz="1200" b="1" i="0" u="none" strike="noStrike" kern="1200" baseline="0">
                          <a:solidFill>
                            <a:schemeClr val="tx1">
                              <a:lumMod val="75000"/>
                              <a:lumOff val="25000"/>
                            </a:schemeClr>
                          </a:solidFill>
                          <a:latin typeface="+mn-lt"/>
                          <a:ea typeface="+mn-ea"/>
                          <a:cs typeface="+mn-cs"/>
                        </a:defRPr>
                      </a:pPr>
                      <a:t>[CATEGORY NAME]</a:t>
                    </a:fld>
                    <a:r>
                      <a:rPr lang="en-US" baseline="0" dirty="0"/>
                      <a:t> R</a:t>
                    </a:r>
                    <a:fld id="{BC24728E-6DA7-4AA1-AF4B-8FC4A2A7FB71}" type="VALUE">
                      <a:rPr lang="en-US" baseline="0" smtClean="0"/>
                      <a:pPr>
                        <a:defRPr sz="1200" b="1" i="0" u="none" strike="noStrike" kern="1200" baseline="0">
                          <a:solidFill>
                            <a:schemeClr val="tx1">
                              <a:lumMod val="75000"/>
                              <a:lumOff val="25000"/>
                            </a:schemeClr>
                          </a:solidFill>
                          <a:latin typeface="+mn-lt"/>
                          <a:ea typeface="+mn-ea"/>
                          <a:cs typeface="+mn-cs"/>
                        </a:defRPr>
                      </a:pPr>
                      <a:t>[VALUE]</a:t>
                    </a:fld>
                    <a:endParaRPr lang="en-US" baseline="0" dirty="0"/>
                  </a:p>
                  <a:p>
                    <a:pPr>
                      <a:defRPr sz="1200" b="1" i="0" u="none" strike="noStrike" kern="1200" baseline="0">
                        <a:solidFill>
                          <a:schemeClr val="tx1">
                            <a:lumMod val="75000"/>
                            <a:lumOff val="25000"/>
                          </a:schemeClr>
                        </a:solidFill>
                        <a:latin typeface="+mn-lt"/>
                        <a:ea typeface="+mn-ea"/>
                        <a:cs typeface="+mn-cs"/>
                      </a:defRPr>
                    </a:pPr>
                    <a:r>
                      <a:rPr lang="en-US" baseline="0" dirty="0"/>
                      <a:t> </a:t>
                    </a:r>
                    <a:fld id="{63B15BF6-4C26-443D-800E-728D1835B1F7}" type="PERCENTAGE">
                      <a:rPr lang="en-US" baseline="0"/>
                      <a:pPr>
                        <a:defRPr sz="1200" b="1" i="0" u="none" strike="noStrike" kern="1200" baseline="0">
                          <a:solidFill>
                            <a:schemeClr val="tx1">
                              <a:lumMod val="75000"/>
                              <a:lumOff val="25000"/>
                            </a:schemeClr>
                          </a:solidFill>
                          <a:latin typeface="+mn-lt"/>
                          <a:ea typeface="+mn-ea"/>
                          <a:cs typeface="+mn-cs"/>
                        </a:defRPr>
                      </a:pPr>
                      <a:t>[PERCENTAGE]</a:t>
                    </a:fld>
                    <a:endParaRPr lang="en-US" baseline="0" dirty="0"/>
                  </a:p>
                </c:rich>
              </c:tx>
              <c:spPr>
                <a:noFill/>
                <a:ln>
                  <a:noFill/>
                </a:ln>
                <a:effectLst/>
              </c:spPr>
              <c:dLblPos val="bestFit"/>
              <c:showVal val="1"/>
              <c:showCatName val="1"/>
              <c:showPercent val="1"/>
              <c:extLst xmlns:c16r2="http://schemas.microsoft.com/office/drawing/2015/06/chart">
                <c:ext xmlns:c15="http://schemas.microsoft.com/office/drawing/2012/chart" uri="{CE6537A1-D6FC-4f65-9D91-7224C49458BB}">
                  <c15:layout>
                    <c:manualLayout>
                      <c:w val="0.2455"/>
                      <c:h val="0.16422650556042498"/>
                    </c:manualLayout>
                  </c15:layout>
                  <c15:dlblFieldTable/>
                  <c15:showDataLabelsRange val="0"/>
                </c:ext>
                <c:ext xmlns:c16="http://schemas.microsoft.com/office/drawing/2014/chart" uri="{C3380CC4-5D6E-409C-BE32-E72D297353CC}">
                  <c16:uniqueId val="{00000007-6903-4BE4-ADAE-923B0BD5FF49}"/>
                </c:ext>
              </c:extLst>
            </c:dLbl>
            <c:dLbl>
              <c:idx val="4"/>
              <c:layout>
                <c:manualLayout>
                  <c:x val="0.14956539807524066"/>
                  <c:y val="0.20464914905504994"/>
                </c:manualLayout>
              </c:layout>
              <c:tx>
                <c:rich>
                  <a:bodyPr/>
                  <a:lstStyle/>
                  <a:p>
                    <a:fld id="{5EA52E2B-9D45-4D4D-9128-BE34D6520F3D}" type="CATEGORYNAME">
                      <a:rPr lang="en-US" smtClean="0"/>
                      <a:pPr/>
                      <a:t>[CATEGORY NAME]</a:t>
                    </a:fld>
                    <a:endParaRPr lang="en-US"/>
                  </a:p>
                  <a:p>
                    <a:r>
                      <a:rPr lang="en-US" baseline="0"/>
                      <a:t>R</a:t>
                    </a:r>
                    <a:fld id="{303FEA88-6341-43A3-89E6-A11CB60DFF66}" type="VALUE">
                      <a:rPr lang="en-US" baseline="0" smtClean="0"/>
                      <a:pPr/>
                      <a:t>[VALUE]</a:t>
                    </a:fld>
                    <a:r>
                      <a:rPr lang="en-US" baseline="0"/>
                      <a:t> </a:t>
                    </a:r>
                    <a:fld id="{F9DB3D2E-F5A6-4374-961B-8EA6B51D9C10}" type="PERCENTAGE">
                      <a:rPr lang="en-US" baseline="0"/>
                      <a:pPr/>
                      <a:t>[PERCENTAGE]</a:t>
                    </a:fld>
                    <a:endParaRPr lang="en-US" baseline="0"/>
                  </a:p>
                </c:rich>
              </c:tx>
              <c:dLblPos val="bestFit"/>
              <c:showVal val="1"/>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9-6903-4BE4-ADAE-923B0BD5FF4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bestFit"/>
            <c:showVal val="1"/>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'Year 3'!$A$3:$A$7</c:f>
              <c:strCache>
                <c:ptCount val="5"/>
                <c:pt idx="0">
                  <c:v>YEAR 3 : R24 290 000</c:v>
                </c:pt>
                <c:pt idx="2">
                  <c:v>Start up cost </c:v>
                </c:pt>
                <c:pt idx="3">
                  <c:v>Operating cost </c:v>
                </c:pt>
                <c:pt idx="4">
                  <c:v>Competition</c:v>
                </c:pt>
              </c:strCache>
            </c:strRef>
          </c:cat>
          <c:val>
            <c:numRef>
              <c:f>'Year 3'!$B$3:$B$7</c:f>
              <c:numCache>
                <c:formatCode>General</c:formatCode>
                <c:ptCount val="5"/>
                <c:pt idx="2" formatCode="#,##0">
                  <c:v>10575000</c:v>
                </c:pt>
                <c:pt idx="3" formatCode="#,##0">
                  <c:v>10800000</c:v>
                </c:pt>
                <c:pt idx="4" formatCode="#,##0">
                  <c:v>2915000</c:v>
                </c:pt>
              </c:numCache>
            </c:numRef>
          </c:val>
          <c:extLst xmlns:c16r2="http://schemas.microsoft.com/office/drawing/2015/06/chart">
            <c:ext xmlns:c16="http://schemas.microsoft.com/office/drawing/2014/chart" uri="{C3380CC4-5D6E-409C-BE32-E72D297353CC}">
              <c16:uniqueId val="{0000000A-6903-4BE4-ADAE-923B0BD5FF49}"/>
            </c:ext>
          </c:extLst>
        </c:ser>
        <c:dLbls/>
        <c:firstSliceAng val="0"/>
      </c:pie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style val="8"/>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1400" b="1" dirty="0"/>
              <a:t>YEAR</a:t>
            </a:r>
            <a:r>
              <a:rPr lang="en-ZA" sz="1400" b="1" baseline="0" dirty="0"/>
              <a:t> 1 : R17 055 000</a:t>
            </a:r>
            <a:endParaRPr lang="en-ZA" sz="1400" b="1" dirty="0"/>
          </a:p>
        </c:rich>
      </c:tx>
      <c:layout>
        <c:manualLayout>
          <c:xMode val="edge"/>
          <c:yMode val="edge"/>
          <c:x val="0.35705277833439986"/>
          <c:y val="6.7216098844761615E-3"/>
        </c:manualLayout>
      </c:layout>
      <c:spPr>
        <a:noFill/>
        <a:ln>
          <a:noFill/>
        </a:ln>
        <a:effectLst/>
      </c:spPr>
    </c:title>
    <c:plotArea>
      <c:layout/>
      <c:pieChart>
        <c:varyColors val="1"/>
        <c:ser>
          <c:idx val="0"/>
          <c:order val="0"/>
          <c:dPt>
            <c:idx val="0"/>
            <c:spPr>
              <a:solidFill>
                <a:schemeClr val="accent6">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9927-4DF4-B6C4-A37B1723C75E}"/>
              </c:ext>
            </c:extLst>
          </c:dPt>
          <c:dPt>
            <c:idx val="1"/>
            <c:spPr>
              <a:solidFill>
                <a:schemeClr val="accent6">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9927-4DF4-B6C4-A37B1723C75E}"/>
              </c:ext>
            </c:extLst>
          </c:dPt>
          <c:dLbls>
            <c:dLbl>
              <c:idx val="0"/>
              <c:layout>
                <c:manualLayout>
                  <c:x val="-0.20858792650918645"/>
                  <c:y val="-0.1567260863225430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bestFit"/>
              <c:showVal val="1"/>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927-4DF4-B6C4-A37B1723C75E}"/>
                </c:ext>
              </c:extLst>
            </c:dLbl>
            <c:dLbl>
              <c:idx val="1"/>
              <c:layout>
                <c:manualLayout>
                  <c:x val="0.22868132108486439"/>
                  <c:y val="0.12737459900845724"/>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fld id="{513CE8C5-38B3-4585-88F0-23ABB8D00306}" type="CATEGORYNAME">
                      <a:rPr lang="en-US" sz="1200" smtClean="0"/>
                      <a:pPr>
                        <a:defRPr sz="1200" b="1" i="0" u="none" strike="noStrike" kern="1200" baseline="0">
                          <a:solidFill>
                            <a:schemeClr val="tx1">
                              <a:lumMod val="75000"/>
                              <a:lumOff val="25000"/>
                            </a:schemeClr>
                          </a:solidFill>
                          <a:latin typeface="+mn-lt"/>
                          <a:ea typeface="+mn-ea"/>
                          <a:cs typeface="+mn-cs"/>
                        </a:defRPr>
                      </a:pPr>
                      <a:t>[CATEGORY NAME]</a:t>
                    </a:fld>
                    <a:r>
                      <a:rPr lang="en-US" sz="1200" baseline="0" dirty="0"/>
                      <a:t> R</a:t>
                    </a:r>
                    <a:fld id="{4C87E007-8F50-4941-9517-D830CEA22FDC}" type="VALUE">
                      <a:rPr lang="en-US" sz="1200" baseline="0" smtClean="0"/>
                      <a:pPr>
                        <a:defRPr sz="1200" b="1" i="0" u="none" strike="noStrike" kern="1200" baseline="0">
                          <a:solidFill>
                            <a:schemeClr val="tx1">
                              <a:lumMod val="75000"/>
                              <a:lumOff val="25000"/>
                            </a:schemeClr>
                          </a:solidFill>
                          <a:latin typeface="+mn-lt"/>
                          <a:ea typeface="+mn-ea"/>
                          <a:cs typeface="+mn-cs"/>
                        </a:defRPr>
                      </a:pPr>
                      <a:t>[VALUE]</a:t>
                    </a:fld>
                    <a:endParaRPr lang="en-US" sz="1200" baseline="0" dirty="0"/>
                  </a:p>
                  <a:p>
                    <a:pPr>
                      <a:defRPr sz="1200" b="1" i="0" u="none" strike="noStrike" kern="1200" baseline="0">
                        <a:solidFill>
                          <a:schemeClr val="tx1">
                            <a:lumMod val="75000"/>
                            <a:lumOff val="25000"/>
                          </a:schemeClr>
                        </a:solidFill>
                        <a:latin typeface="+mn-lt"/>
                        <a:ea typeface="+mn-ea"/>
                        <a:cs typeface="+mn-cs"/>
                      </a:defRPr>
                    </a:pPr>
                    <a:r>
                      <a:rPr lang="en-US" sz="1200" baseline="0" dirty="0"/>
                      <a:t> </a:t>
                    </a:r>
                    <a:fld id="{7EC3F4B1-8CBD-4D47-B79D-0C99C84B8EB0}" type="PERCENTAGE">
                      <a:rPr lang="en-US" sz="1200" baseline="0"/>
                      <a:pPr>
                        <a:defRPr sz="1200" b="1" i="0" u="none" strike="noStrike" kern="1200" baseline="0">
                          <a:solidFill>
                            <a:schemeClr val="tx1">
                              <a:lumMod val="75000"/>
                              <a:lumOff val="25000"/>
                            </a:schemeClr>
                          </a:solidFill>
                          <a:latin typeface="+mn-lt"/>
                          <a:ea typeface="+mn-ea"/>
                          <a:cs typeface="+mn-cs"/>
                        </a:defRPr>
                      </a:pPr>
                      <a:t>[PERCENTAGE]</a:t>
                    </a:fld>
                    <a:endParaRPr lang="en-US" sz="1200" baseline="0" dirty="0"/>
                  </a:p>
                </c:rich>
              </c:tx>
              <c:spPr>
                <a:noFill/>
                <a:ln>
                  <a:noFill/>
                </a:ln>
                <a:effectLst/>
              </c:spPr>
              <c:dLblPos val="bestFit"/>
              <c:showVal val="1"/>
              <c:showCatName val="1"/>
              <c:showPercent val="1"/>
              <c:extLst xmlns:c16r2="http://schemas.microsoft.com/office/drawing/2015/06/chart">
                <c:ext xmlns:c15="http://schemas.microsoft.com/office/drawing/2012/chart" uri="{CE6537A1-D6FC-4f65-9D91-7224C49458BB}">
                  <c15:layout>
                    <c:manualLayout>
                      <c:w val="0.21627777777777779"/>
                      <c:h val="0.20041666666666666"/>
                    </c:manualLayout>
                  </c15:layout>
                  <c15:dlblFieldTable/>
                  <c15:showDataLabelsRange val="0"/>
                </c:ext>
                <c:ext xmlns:c16="http://schemas.microsoft.com/office/drawing/2014/chart" uri="{C3380CC4-5D6E-409C-BE32-E72D297353CC}">
                  <c16:uniqueId val="{00000003-9927-4DF4-B6C4-A37B1723C75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Val val="1"/>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'year 1'!$A$5:$A$6</c:f>
              <c:strCache>
                <c:ptCount val="2"/>
                <c:pt idx="0">
                  <c:v>Start up cost </c:v>
                </c:pt>
                <c:pt idx="1">
                  <c:v>Operating cost </c:v>
                </c:pt>
              </c:strCache>
            </c:strRef>
          </c:cat>
          <c:val>
            <c:numRef>
              <c:f>'year 1'!$B$5:$B$6</c:f>
              <c:numCache>
                <c:formatCode>#,##0</c:formatCode>
                <c:ptCount val="2"/>
                <c:pt idx="0">
                  <c:v>10575000</c:v>
                </c:pt>
                <c:pt idx="1">
                  <c:v>6480000</c:v>
                </c:pt>
              </c:numCache>
            </c:numRef>
          </c:val>
          <c:extLst xmlns:c16r2="http://schemas.microsoft.com/office/drawing/2015/06/chart">
            <c:ext xmlns:c16="http://schemas.microsoft.com/office/drawing/2014/chart" uri="{C3380CC4-5D6E-409C-BE32-E72D297353CC}">
              <c16:uniqueId val="{00000004-9927-4DF4-B6C4-A37B1723C75E}"/>
            </c:ext>
          </c:extLst>
        </c:ser>
        <c:dLbls/>
        <c:firstSliceAng val="0"/>
      </c:pie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style val="8"/>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stacked"/>
        <c:ser>
          <c:idx val="0"/>
          <c:order val="0"/>
          <c:tx>
            <c:strRef>
              <c:f>'year 1'!$A$8</c:f>
              <c:strCache>
                <c:ptCount val="1"/>
                <c:pt idx="0">
                  <c:v>Karate Gi - practice</c:v>
                </c:pt>
              </c:strCache>
            </c:strRef>
          </c:tx>
          <c:spPr>
            <a:solidFill>
              <a:schemeClr val="accent6">
                <a:shade val="41000"/>
              </a:schemeClr>
            </a:solidFill>
            <a:ln>
              <a:noFill/>
            </a:ln>
            <a:effectLst/>
            <a:sp3d/>
          </c:spPr>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1'!$B$7:$C$7</c:f>
              <c:strCache>
                <c:ptCount val="2"/>
                <c:pt idx="0">
                  <c:v>Start Up Cost</c:v>
                </c:pt>
                <c:pt idx="1">
                  <c:v>Operating Cost</c:v>
                </c:pt>
              </c:strCache>
            </c:strRef>
          </c:cat>
          <c:val>
            <c:numRef>
              <c:f>'year 1'!$B$8:$C$8</c:f>
              <c:numCache>
                <c:formatCode>General</c:formatCode>
                <c:ptCount val="2"/>
                <c:pt idx="0" formatCode="&quot;R&quot;#\ ##0">
                  <c:v>1800000</c:v>
                </c:pt>
              </c:numCache>
            </c:numRef>
          </c:val>
          <c:extLst xmlns:c16r2="http://schemas.microsoft.com/office/drawing/2015/06/chart">
            <c:ext xmlns:c16="http://schemas.microsoft.com/office/drawing/2014/chart" uri="{C3380CC4-5D6E-409C-BE32-E72D297353CC}">
              <c16:uniqueId val="{00000000-CDF8-43ED-B7EE-5022EC4278E8}"/>
            </c:ext>
          </c:extLst>
        </c:ser>
        <c:ser>
          <c:idx val="1"/>
          <c:order val="1"/>
          <c:tx>
            <c:strRef>
              <c:f>'year 1'!$A$9</c:f>
              <c:strCache>
                <c:ptCount val="1"/>
                <c:pt idx="0">
                  <c:v>Gloves</c:v>
                </c:pt>
              </c:strCache>
            </c:strRef>
          </c:tx>
          <c:spPr>
            <a:solidFill>
              <a:schemeClr val="accent6">
                <a:shade val="53000"/>
              </a:schemeClr>
            </a:solidFill>
            <a:ln>
              <a:noFill/>
            </a:ln>
            <a:effectLst/>
            <a:sp3d/>
          </c:spPr>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1'!$B$7:$C$7</c:f>
              <c:strCache>
                <c:ptCount val="2"/>
                <c:pt idx="0">
                  <c:v>Start Up Cost</c:v>
                </c:pt>
                <c:pt idx="1">
                  <c:v>Operating Cost</c:v>
                </c:pt>
              </c:strCache>
            </c:strRef>
          </c:cat>
          <c:val>
            <c:numRef>
              <c:f>'year 1'!$B$9:$C$9</c:f>
              <c:numCache>
                <c:formatCode>General</c:formatCode>
                <c:ptCount val="2"/>
                <c:pt idx="0" formatCode="&quot;R&quot;#\ ##0">
                  <c:v>787500</c:v>
                </c:pt>
              </c:numCache>
            </c:numRef>
          </c:val>
          <c:extLst xmlns:c16r2="http://schemas.microsoft.com/office/drawing/2015/06/chart">
            <c:ext xmlns:c16="http://schemas.microsoft.com/office/drawing/2014/chart" uri="{C3380CC4-5D6E-409C-BE32-E72D297353CC}">
              <c16:uniqueId val="{00000001-CDF8-43ED-B7EE-5022EC4278E8}"/>
            </c:ext>
          </c:extLst>
        </c:ser>
        <c:ser>
          <c:idx val="2"/>
          <c:order val="2"/>
          <c:tx>
            <c:strRef>
              <c:f>'year 1'!$A$10</c:f>
              <c:strCache>
                <c:ptCount val="1"/>
                <c:pt idx="0">
                  <c:v>Shin Guards</c:v>
                </c:pt>
              </c:strCache>
            </c:strRef>
          </c:tx>
          <c:spPr>
            <a:solidFill>
              <a:schemeClr val="accent6">
                <a:shade val="65000"/>
              </a:schemeClr>
            </a:solidFill>
            <a:ln>
              <a:noFill/>
            </a:ln>
            <a:effectLst/>
            <a:sp3d/>
          </c:spPr>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1'!$B$7:$C$7</c:f>
              <c:strCache>
                <c:ptCount val="2"/>
                <c:pt idx="0">
                  <c:v>Start Up Cost</c:v>
                </c:pt>
                <c:pt idx="1">
                  <c:v>Operating Cost</c:v>
                </c:pt>
              </c:strCache>
            </c:strRef>
          </c:cat>
          <c:val>
            <c:numRef>
              <c:f>'year 1'!$B$10:$C$10</c:f>
              <c:numCache>
                <c:formatCode>General</c:formatCode>
                <c:ptCount val="2"/>
                <c:pt idx="0" formatCode="&quot;R&quot;#\ ##0">
                  <c:v>1687500</c:v>
                </c:pt>
              </c:numCache>
            </c:numRef>
          </c:val>
          <c:extLst xmlns:c16r2="http://schemas.microsoft.com/office/drawing/2015/06/chart">
            <c:ext xmlns:c16="http://schemas.microsoft.com/office/drawing/2014/chart" uri="{C3380CC4-5D6E-409C-BE32-E72D297353CC}">
              <c16:uniqueId val="{00000002-CDF8-43ED-B7EE-5022EC4278E8}"/>
            </c:ext>
          </c:extLst>
        </c:ser>
        <c:ser>
          <c:idx val="3"/>
          <c:order val="3"/>
          <c:tx>
            <c:strRef>
              <c:f>'year 1'!$A$11</c:f>
              <c:strCache>
                <c:ptCount val="1"/>
                <c:pt idx="0">
                  <c:v>Body Protector</c:v>
                </c:pt>
              </c:strCache>
            </c:strRef>
          </c:tx>
          <c:spPr>
            <a:solidFill>
              <a:schemeClr val="accent6">
                <a:shade val="76000"/>
              </a:schemeClr>
            </a:solidFill>
            <a:ln>
              <a:noFill/>
            </a:ln>
            <a:effectLst/>
            <a:sp3d/>
          </c:spPr>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1'!$B$7:$C$7</c:f>
              <c:strCache>
                <c:ptCount val="2"/>
                <c:pt idx="0">
                  <c:v>Start Up Cost</c:v>
                </c:pt>
                <c:pt idx="1">
                  <c:v>Operating Cost</c:v>
                </c:pt>
              </c:strCache>
            </c:strRef>
          </c:cat>
          <c:val>
            <c:numRef>
              <c:f>'year 1'!$B$11:$C$11</c:f>
              <c:numCache>
                <c:formatCode>General</c:formatCode>
                <c:ptCount val="2"/>
                <c:pt idx="0" formatCode="&quot;R&quot;#\ ##0">
                  <c:v>1687500</c:v>
                </c:pt>
              </c:numCache>
            </c:numRef>
          </c:val>
          <c:extLst xmlns:c16r2="http://schemas.microsoft.com/office/drawing/2015/06/chart">
            <c:ext xmlns:c16="http://schemas.microsoft.com/office/drawing/2014/chart" uri="{C3380CC4-5D6E-409C-BE32-E72D297353CC}">
              <c16:uniqueId val="{00000003-CDF8-43ED-B7EE-5022EC4278E8}"/>
            </c:ext>
          </c:extLst>
        </c:ser>
        <c:ser>
          <c:idx val="4"/>
          <c:order val="4"/>
          <c:tx>
            <c:strRef>
              <c:f>'year 1'!$A$12</c:f>
              <c:strCache>
                <c:ptCount val="1"/>
                <c:pt idx="0">
                  <c:v>Female chest guards</c:v>
                </c:pt>
              </c:strCache>
            </c:strRef>
          </c:tx>
          <c:spPr>
            <a:solidFill>
              <a:schemeClr val="accent6">
                <a:shade val="88000"/>
              </a:schemeClr>
            </a:solidFill>
            <a:ln>
              <a:noFill/>
            </a:ln>
            <a:effectLst/>
            <a:sp3d/>
          </c:spPr>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1'!$B$7:$C$7</c:f>
              <c:strCache>
                <c:ptCount val="2"/>
                <c:pt idx="0">
                  <c:v>Start Up Cost</c:v>
                </c:pt>
                <c:pt idx="1">
                  <c:v>Operating Cost</c:v>
                </c:pt>
              </c:strCache>
            </c:strRef>
          </c:cat>
          <c:val>
            <c:numRef>
              <c:f>'year 1'!$B$12:$C$12</c:f>
              <c:numCache>
                <c:formatCode>General</c:formatCode>
                <c:ptCount val="2"/>
                <c:pt idx="0" formatCode="&quot;R&quot;#\ ##0">
                  <c:v>1687500</c:v>
                </c:pt>
              </c:numCache>
            </c:numRef>
          </c:val>
          <c:extLst xmlns:c16r2="http://schemas.microsoft.com/office/drawing/2015/06/chart">
            <c:ext xmlns:c16="http://schemas.microsoft.com/office/drawing/2014/chart" uri="{C3380CC4-5D6E-409C-BE32-E72D297353CC}">
              <c16:uniqueId val="{00000004-CDF8-43ED-B7EE-5022EC4278E8}"/>
            </c:ext>
          </c:extLst>
        </c:ser>
        <c:ser>
          <c:idx val="5"/>
          <c:order val="5"/>
          <c:tx>
            <c:strRef>
              <c:f>'year 1'!$A$13</c:f>
              <c:strCache>
                <c:ptCount val="1"/>
                <c:pt idx="0">
                  <c:v>Male groin guards</c:v>
                </c:pt>
              </c:strCache>
            </c:strRef>
          </c:tx>
          <c:spPr>
            <a:solidFill>
              <a:schemeClr val="accent6"/>
            </a:solidFill>
            <a:ln>
              <a:noFill/>
            </a:ln>
            <a:effectLst/>
            <a:sp3d/>
          </c:spPr>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1'!$B$7:$C$7</c:f>
              <c:strCache>
                <c:ptCount val="2"/>
                <c:pt idx="0">
                  <c:v>Start Up Cost</c:v>
                </c:pt>
                <c:pt idx="1">
                  <c:v>Operating Cost</c:v>
                </c:pt>
              </c:strCache>
            </c:strRef>
          </c:cat>
          <c:val>
            <c:numRef>
              <c:f>'year 1'!$B$13:$C$13</c:f>
              <c:numCache>
                <c:formatCode>General</c:formatCode>
                <c:ptCount val="2"/>
                <c:pt idx="0" formatCode="&quot;R&quot;#\ ##0">
                  <c:v>1012500</c:v>
                </c:pt>
              </c:numCache>
            </c:numRef>
          </c:val>
          <c:extLst xmlns:c16r2="http://schemas.microsoft.com/office/drawing/2015/06/chart">
            <c:ext xmlns:c16="http://schemas.microsoft.com/office/drawing/2014/chart" uri="{C3380CC4-5D6E-409C-BE32-E72D297353CC}">
              <c16:uniqueId val="{00000005-CDF8-43ED-B7EE-5022EC4278E8}"/>
            </c:ext>
          </c:extLst>
        </c:ser>
        <c:ser>
          <c:idx val="6"/>
          <c:order val="6"/>
          <c:tx>
            <c:strRef>
              <c:f>'year 1'!$A$14</c:f>
              <c:strCache>
                <c:ptCount val="1"/>
                <c:pt idx="0">
                  <c:v>White Belts</c:v>
                </c:pt>
              </c:strCache>
            </c:strRef>
          </c:tx>
          <c:spPr>
            <a:solidFill>
              <a:schemeClr val="accent6">
                <a:tint val="89000"/>
              </a:schemeClr>
            </a:solidFill>
            <a:ln>
              <a:noFill/>
            </a:ln>
            <a:effectLst/>
            <a:sp3d/>
          </c:spPr>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1'!$B$7:$C$7</c:f>
              <c:strCache>
                <c:ptCount val="2"/>
                <c:pt idx="0">
                  <c:v>Start Up Cost</c:v>
                </c:pt>
                <c:pt idx="1">
                  <c:v>Operating Cost</c:v>
                </c:pt>
              </c:strCache>
            </c:strRef>
          </c:cat>
          <c:val>
            <c:numRef>
              <c:f>'year 1'!$B$14:$C$14</c:f>
              <c:numCache>
                <c:formatCode>General</c:formatCode>
                <c:ptCount val="2"/>
                <c:pt idx="0" formatCode="&quot;R&quot;#\ ##0">
                  <c:v>225000</c:v>
                </c:pt>
              </c:numCache>
            </c:numRef>
          </c:val>
          <c:extLst xmlns:c16r2="http://schemas.microsoft.com/office/drawing/2015/06/chart">
            <c:ext xmlns:c16="http://schemas.microsoft.com/office/drawing/2014/chart" uri="{C3380CC4-5D6E-409C-BE32-E72D297353CC}">
              <c16:uniqueId val="{00000006-CDF8-43ED-B7EE-5022EC4278E8}"/>
            </c:ext>
          </c:extLst>
        </c:ser>
        <c:ser>
          <c:idx val="7"/>
          <c:order val="7"/>
          <c:tx>
            <c:strRef>
              <c:f>'year 1'!$A$15</c:f>
              <c:strCache>
                <c:ptCount val="1"/>
                <c:pt idx="0">
                  <c:v>2 x tatami mats</c:v>
                </c:pt>
              </c:strCache>
            </c:strRef>
          </c:tx>
          <c:spPr>
            <a:solidFill>
              <a:schemeClr val="accent6">
                <a:tint val="77000"/>
              </a:schemeClr>
            </a:solidFill>
            <a:ln>
              <a:noFill/>
            </a:ln>
            <a:effectLst/>
            <a:sp3d/>
          </c:spPr>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1'!$B$7:$C$7</c:f>
              <c:strCache>
                <c:ptCount val="2"/>
                <c:pt idx="0">
                  <c:v>Start Up Cost</c:v>
                </c:pt>
                <c:pt idx="1">
                  <c:v>Operating Cost</c:v>
                </c:pt>
              </c:strCache>
            </c:strRef>
          </c:cat>
          <c:val>
            <c:numRef>
              <c:f>'year 1'!$B$15:$C$15</c:f>
              <c:numCache>
                <c:formatCode>General</c:formatCode>
                <c:ptCount val="2"/>
                <c:pt idx="0" formatCode="&quot;R&quot;#\ ##0">
                  <c:v>1620000</c:v>
                </c:pt>
              </c:numCache>
            </c:numRef>
          </c:val>
          <c:extLst xmlns:c16r2="http://schemas.microsoft.com/office/drawing/2015/06/chart">
            <c:ext xmlns:c16="http://schemas.microsoft.com/office/drawing/2014/chart" uri="{C3380CC4-5D6E-409C-BE32-E72D297353CC}">
              <c16:uniqueId val="{00000007-CDF8-43ED-B7EE-5022EC4278E8}"/>
            </c:ext>
          </c:extLst>
        </c:ser>
        <c:ser>
          <c:idx val="8"/>
          <c:order val="8"/>
          <c:tx>
            <c:strRef>
              <c:f>'year 1'!$A$16</c:f>
              <c:strCache>
                <c:ptCount val="1"/>
                <c:pt idx="0">
                  <c:v>Gum Guards</c:v>
                </c:pt>
              </c:strCache>
            </c:strRef>
          </c:tx>
          <c:spPr>
            <a:solidFill>
              <a:schemeClr val="accent6">
                <a:tint val="65000"/>
              </a:schemeClr>
            </a:solidFill>
            <a:ln>
              <a:noFill/>
            </a:ln>
            <a:effectLst/>
            <a:sp3d/>
          </c:spPr>
          <c:dLbls>
            <c:dLbl>
              <c:idx val="0"/>
              <c:layout>
                <c:manualLayout>
                  <c:x val="2.1367521367521368E-2"/>
                  <c:y val="-2.1261516654854741E-2"/>
                </c:manualLayout>
              </c:layout>
              <c:showVal val="1"/>
              <c:showSer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CDF8-43ED-B7EE-5022EC4278E8}"/>
                </c:ext>
              </c:extLst>
            </c:dLbl>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1'!$B$7:$C$7</c:f>
              <c:strCache>
                <c:ptCount val="2"/>
                <c:pt idx="0">
                  <c:v>Start Up Cost</c:v>
                </c:pt>
                <c:pt idx="1">
                  <c:v>Operating Cost</c:v>
                </c:pt>
              </c:strCache>
            </c:strRef>
          </c:cat>
          <c:val>
            <c:numRef>
              <c:f>'year 1'!$B$16:$C$16</c:f>
              <c:numCache>
                <c:formatCode>General</c:formatCode>
                <c:ptCount val="2"/>
                <c:pt idx="0" formatCode="&quot;R&quot;#\ ##0">
                  <c:v>67500</c:v>
                </c:pt>
              </c:numCache>
            </c:numRef>
          </c:val>
          <c:extLst xmlns:c16r2="http://schemas.microsoft.com/office/drawing/2015/06/chart">
            <c:ext xmlns:c16="http://schemas.microsoft.com/office/drawing/2014/chart" uri="{C3380CC4-5D6E-409C-BE32-E72D297353CC}">
              <c16:uniqueId val="{00000009-CDF8-43ED-B7EE-5022EC4278E8}"/>
            </c:ext>
          </c:extLst>
        </c:ser>
        <c:ser>
          <c:idx val="9"/>
          <c:order val="9"/>
          <c:tx>
            <c:strRef>
              <c:f>'year 1'!$A$17</c:f>
              <c:strCache>
                <c:ptCount val="1"/>
                <c:pt idx="0">
                  <c:v>3 x Instructors fee</c:v>
                </c:pt>
              </c:strCache>
            </c:strRef>
          </c:tx>
          <c:spPr>
            <a:solidFill>
              <a:schemeClr val="accent6">
                <a:tint val="54000"/>
              </a:schemeClr>
            </a:solidFill>
            <a:ln>
              <a:noFill/>
            </a:ln>
            <a:effectLst/>
            <a:sp3d/>
          </c:spPr>
          <c:dLbls>
            <c:dLbl>
              <c:idx val="1"/>
              <c:showVal val="1"/>
              <c:showSer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CDF8-43ED-B7EE-5022EC4278E8}"/>
                </c:ext>
              </c:extLst>
            </c:dLbl>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1'!$B$7:$C$7</c:f>
              <c:strCache>
                <c:ptCount val="2"/>
                <c:pt idx="0">
                  <c:v>Start Up Cost</c:v>
                </c:pt>
                <c:pt idx="1">
                  <c:v>Operating Cost</c:v>
                </c:pt>
              </c:strCache>
            </c:strRef>
          </c:cat>
          <c:val>
            <c:numRef>
              <c:f>'year 1'!$B$17:$C$17</c:f>
              <c:numCache>
                <c:formatCode>"R"#\ ##0</c:formatCode>
                <c:ptCount val="2"/>
                <c:pt idx="1">
                  <c:v>3240000</c:v>
                </c:pt>
              </c:numCache>
            </c:numRef>
          </c:val>
          <c:extLst xmlns:c16r2="http://schemas.microsoft.com/office/drawing/2015/06/chart">
            <c:ext xmlns:c16="http://schemas.microsoft.com/office/drawing/2014/chart" uri="{C3380CC4-5D6E-409C-BE32-E72D297353CC}">
              <c16:uniqueId val="{0000000B-CDF8-43ED-B7EE-5022EC4278E8}"/>
            </c:ext>
          </c:extLst>
        </c:ser>
        <c:ser>
          <c:idx val="10"/>
          <c:order val="10"/>
          <c:tx>
            <c:strRef>
              <c:f>'year 1'!$A$18</c:f>
              <c:strCache>
                <c:ptCount val="1"/>
                <c:pt idx="0">
                  <c:v>3 x travel costs for instructors</c:v>
                </c:pt>
              </c:strCache>
            </c:strRef>
          </c:tx>
          <c:spPr>
            <a:solidFill>
              <a:schemeClr val="accent6">
                <a:tint val="42000"/>
              </a:schemeClr>
            </a:solidFill>
            <a:ln>
              <a:noFill/>
            </a:ln>
            <a:effectLst/>
            <a:sp3d/>
          </c:spPr>
          <c:dLbls>
            <c:dLbl>
              <c:idx val="1"/>
              <c:showVal val="1"/>
              <c:showSer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CDF8-43ED-B7EE-5022EC4278E8}"/>
                </c:ext>
              </c:extLst>
            </c:dLbl>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1'!$B$7:$C$7</c:f>
              <c:strCache>
                <c:ptCount val="2"/>
                <c:pt idx="0">
                  <c:v>Start Up Cost</c:v>
                </c:pt>
                <c:pt idx="1">
                  <c:v>Operating Cost</c:v>
                </c:pt>
              </c:strCache>
            </c:strRef>
          </c:cat>
          <c:val>
            <c:numRef>
              <c:f>'year 1'!$B$18:$C$18</c:f>
              <c:numCache>
                <c:formatCode>"R"#\ ##0</c:formatCode>
                <c:ptCount val="2"/>
                <c:pt idx="1">
                  <c:v>3240000</c:v>
                </c:pt>
              </c:numCache>
            </c:numRef>
          </c:val>
          <c:extLst xmlns:c16r2="http://schemas.microsoft.com/office/drawing/2015/06/chart">
            <c:ext xmlns:c16="http://schemas.microsoft.com/office/drawing/2014/chart" uri="{C3380CC4-5D6E-409C-BE32-E72D297353CC}">
              <c16:uniqueId val="{0000000D-CDF8-43ED-B7EE-5022EC4278E8}"/>
            </c:ext>
          </c:extLst>
        </c:ser>
        <c:dLbls>
          <c:showVal val="1"/>
        </c:dLbls>
        <c:gapWidth val="55"/>
        <c:shape val="box"/>
        <c:axId val="123561472"/>
        <c:axId val="123563008"/>
        <c:axId val="0"/>
      </c:bar3DChart>
      <c:catAx>
        <c:axId val="123561472"/>
        <c:scaling>
          <c:orientation val="minMax"/>
        </c:scaling>
        <c:delete val="1"/>
        <c:axPos val="b"/>
        <c:numFmt formatCode="General" sourceLinked="1"/>
        <c:majorTickMark val="none"/>
        <c:tickLblPos val="none"/>
        <c:crossAx val="123563008"/>
        <c:crosses val="autoZero"/>
        <c:auto val="1"/>
        <c:lblAlgn val="ctr"/>
        <c:lblOffset val="100"/>
      </c:catAx>
      <c:valAx>
        <c:axId val="123563008"/>
        <c:scaling>
          <c:orientation val="minMax"/>
        </c:scaling>
        <c:delete val="1"/>
        <c:axPos val="l"/>
        <c:numFmt formatCode="&quot;R&quot;#\ ##0" sourceLinked="1"/>
        <c:majorTickMark val="none"/>
        <c:tickLblPos val="none"/>
        <c:crossAx val="123561472"/>
        <c:crosses val="autoZero"/>
        <c:crossBetween val="between"/>
      </c:valAx>
      <c:spPr>
        <a:noFill/>
        <a:ln>
          <a:noFill/>
        </a:ln>
        <a:effectLst/>
      </c:spPr>
    </c:plotArea>
    <c:plotVisOnly val="1"/>
    <c:dispBlanksAs val="gap"/>
  </c:chart>
  <c:spPr>
    <a:noFill/>
    <a:ln>
      <a:noFill/>
    </a:ln>
    <a:effectLst/>
  </c:spPr>
  <c:txPr>
    <a:bodyPr/>
    <a:lstStyle/>
    <a:p>
      <a:pPr>
        <a:defRPr sz="800" b="1"/>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style val="3"/>
  <c:clrMapOvr bg1="lt1" tx1="dk1" bg2="lt2" tx2="dk2" accent1="accent1" accent2="accent2" accent3="accent3" accent4="accent4" accent5="accent5" accent6="accent6" hlink="hlink" folHlink="folHlink"/>
  <c:chart>
    <c:autoTitleDeleted val="1"/>
    <c:view3D>
      <c:depthPercent val="100"/>
      <c:rAngAx val="1"/>
    </c:view3D>
    <c:floor>
      <c:spPr>
        <a:noFill/>
        <a:ln>
          <a:solidFill>
            <a:schemeClr val="bg1"/>
          </a:solidFill>
        </a:ln>
        <a:effectLst/>
        <a:sp3d>
          <a:contourClr>
            <a:schemeClr val="bg1"/>
          </a:contourClr>
        </a:sp3d>
      </c:spPr>
    </c:floor>
    <c:sideWall>
      <c:spPr>
        <a:noFill/>
        <a:ln>
          <a:solidFill>
            <a:schemeClr val="bg1"/>
          </a:solidFill>
        </a:ln>
        <a:effectLst/>
        <a:sp3d>
          <a:contourClr>
            <a:schemeClr val="bg1"/>
          </a:contourClr>
        </a:sp3d>
      </c:spPr>
    </c:sideWall>
    <c:backWall>
      <c:spPr>
        <a:noFill/>
        <a:ln>
          <a:solidFill>
            <a:schemeClr val="bg1"/>
          </a:solidFill>
        </a:ln>
        <a:effectLst/>
        <a:sp3d>
          <a:contourClr>
            <a:schemeClr val="bg1"/>
          </a:contourClr>
        </a:sp3d>
      </c:spPr>
    </c:backWall>
    <c:plotArea>
      <c:layout/>
      <c:bar3DChart>
        <c:barDir val="col"/>
        <c:grouping val="percentStacked"/>
        <c:ser>
          <c:idx val="0"/>
          <c:order val="0"/>
          <c:tx>
            <c:strRef>
              <c:f>'Year 2'!$A$9</c:f>
              <c:strCache>
                <c:ptCount val="1"/>
                <c:pt idx="0">
                  <c:v>Karate Gi - practice</c:v>
                </c:pt>
              </c:strCache>
            </c:strRef>
          </c:tx>
          <c:spPr>
            <a:solidFill>
              <a:schemeClr val="accent1">
                <a:shade val="37000"/>
              </a:schemeClr>
            </a:solidFill>
            <a:ln>
              <a:noFill/>
            </a:ln>
            <a:effectLst/>
            <a:sp3d/>
          </c:spPr>
          <c:dLbls>
            <c:spPr>
              <a:noFill/>
              <a:ln>
                <a:noFill/>
              </a:ln>
              <a:effectLst/>
            </c:spPr>
            <c:txPr>
              <a:bodyPr rot="0" spcFirstLastPara="1" vertOverflow="ellipsis" vert="horz" wrap="square" anchor="ctr" anchorCtr="1"/>
              <a:lstStyle/>
              <a:p>
                <a:pPr>
                  <a:defRPr sz="800" b="1" i="0" u="none" strike="noStrike" kern="1200" baseline="0">
                    <a:ln>
                      <a:noFill/>
                    </a:ln>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2'!$B$8:$D$8</c:f>
              <c:strCache>
                <c:ptCount val="3"/>
                <c:pt idx="0">
                  <c:v>Start Up Costs</c:v>
                </c:pt>
                <c:pt idx="1">
                  <c:v>Operating Costs</c:v>
                </c:pt>
                <c:pt idx="2">
                  <c:v>Competition</c:v>
                </c:pt>
              </c:strCache>
            </c:strRef>
          </c:cat>
          <c:val>
            <c:numRef>
              <c:f>'Year 2'!$B$9:$D$9</c:f>
              <c:numCache>
                <c:formatCode>General</c:formatCode>
                <c:ptCount val="3"/>
                <c:pt idx="0" formatCode="#,##0">
                  <c:v>1800000</c:v>
                </c:pt>
              </c:numCache>
            </c:numRef>
          </c:val>
          <c:extLst xmlns:c16r2="http://schemas.microsoft.com/office/drawing/2015/06/chart">
            <c:ext xmlns:c16="http://schemas.microsoft.com/office/drawing/2014/chart" uri="{C3380CC4-5D6E-409C-BE32-E72D297353CC}">
              <c16:uniqueId val="{00000000-42F4-4F50-825A-BB15F0B032A0}"/>
            </c:ext>
          </c:extLst>
        </c:ser>
        <c:ser>
          <c:idx val="1"/>
          <c:order val="1"/>
          <c:tx>
            <c:strRef>
              <c:f>'Year 2'!$A$10</c:f>
              <c:strCache>
                <c:ptCount val="1"/>
                <c:pt idx="0">
                  <c:v>Gloves</c:v>
                </c:pt>
              </c:strCache>
            </c:strRef>
          </c:tx>
          <c:spPr>
            <a:solidFill>
              <a:schemeClr val="accent1">
                <a:shade val="44000"/>
              </a:schemeClr>
            </a:solidFill>
            <a:ln>
              <a:noFill/>
            </a:ln>
            <a:effectLst/>
            <a:sp3d/>
          </c:spPr>
          <c:dLbls>
            <c:spPr>
              <a:noFill/>
              <a:ln>
                <a:noFill/>
              </a:ln>
              <a:effectLst/>
            </c:spPr>
            <c:txPr>
              <a:bodyPr rot="0" spcFirstLastPara="1" vertOverflow="ellipsis" vert="horz" wrap="square" anchor="ctr" anchorCtr="1"/>
              <a:lstStyle/>
              <a:p>
                <a:pPr>
                  <a:defRPr sz="800" b="1" i="0" u="none" strike="noStrike" kern="1200" baseline="0">
                    <a:ln>
                      <a:noFill/>
                    </a:ln>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2'!$B$8:$D$8</c:f>
              <c:strCache>
                <c:ptCount val="3"/>
                <c:pt idx="0">
                  <c:v>Start Up Costs</c:v>
                </c:pt>
                <c:pt idx="1">
                  <c:v>Operating Costs</c:v>
                </c:pt>
                <c:pt idx="2">
                  <c:v>Competition</c:v>
                </c:pt>
              </c:strCache>
            </c:strRef>
          </c:cat>
          <c:val>
            <c:numRef>
              <c:f>'Year 2'!$B$10:$D$10</c:f>
              <c:numCache>
                <c:formatCode>General</c:formatCode>
                <c:ptCount val="3"/>
                <c:pt idx="0" formatCode="&quot;R&quot;#\ ##0">
                  <c:v>787500</c:v>
                </c:pt>
              </c:numCache>
            </c:numRef>
          </c:val>
          <c:extLst xmlns:c16r2="http://schemas.microsoft.com/office/drawing/2015/06/chart">
            <c:ext xmlns:c16="http://schemas.microsoft.com/office/drawing/2014/chart" uri="{C3380CC4-5D6E-409C-BE32-E72D297353CC}">
              <c16:uniqueId val="{00000001-42F4-4F50-825A-BB15F0B032A0}"/>
            </c:ext>
          </c:extLst>
        </c:ser>
        <c:ser>
          <c:idx val="2"/>
          <c:order val="2"/>
          <c:tx>
            <c:strRef>
              <c:f>'Year 2'!$A$11</c:f>
              <c:strCache>
                <c:ptCount val="1"/>
                <c:pt idx="0">
                  <c:v>Shin Guards</c:v>
                </c:pt>
              </c:strCache>
            </c:strRef>
          </c:tx>
          <c:spPr>
            <a:solidFill>
              <a:schemeClr val="accent1">
                <a:shade val="52000"/>
              </a:schemeClr>
            </a:solidFill>
            <a:ln>
              <a:noFill/>
            </a:ln>
            <a:effectLst/>
            <a:sp3d/>
          </c:spPr>
          <c:dLbls>
            <c:spPr>
              <a:noFill/>
              <a:ln>
                <a:noFill/>
              </a:ln>
              <a:effectLst/>
            </c:spPr>
            <c:txPr>
              <a:bodyPr rot="0" spcFirstLastPara="1" vertOverflow="ellipsis" vert="horz" wrap="square" anchor="ctr" anchorCtr="1"/>
              <a:lstStyle/>
              <a:p>
                <a:pPr>
                  <a:defRPr sz="800" b="1" i="0" u="none" strike="noStrike" kern="1200" baseline="0">
                    <a:ln>
                      <a:noFill/>
                    </a:ln>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2'!$B$8:$D$8</c:f>
              <c:strCache>
                <c:ptCount val="3"/>
                <c:pt idx="0">
                  <c:v>Start Up Costs</c:v>
                </c:pt>
                <c:pt idx="1">
                  <c:v>Operating Costs</c:v>
                </c:pt>
                <c:pt idx="2">
                  <c:v>Competition</c:v>
                </c:pt>
              </c:strCache>
            </c:strRef>
          </c:cat>
          <c:val>
            <c:numRef>
              <c:f>'Year 2'!$B$11:$D$11</c:f>
              <c:numCache>
                <c:formatCode>General</c:formatCode>
                <c:ptCount val="3"/>
                <c:pt idx="0" formatCode="&quot;R&quot;#\ ##0">
                  <c:v>1687500</c:v>
                </c:pt>
              </c:numCache>
            </c:numRef>
          </c:val>
          <c:extLst xmlns:c16r2="http://schemas.microsoft.com/office/drawing/2015/06/chart">
            <c:ext xmlns:c16="http://schemas.microsoft.com/office/drawing/2014/chart" uri="{C3380CC4-5D6E-409C-BE32-E72D297353CC}">
              <c16:uniqueId val="{00000002-42F4-4F50-825A-BB15F0B032A0}"/>
            </c:ext>
          </c:extLst>
        </c:ser>
        <c:ser>
          <c:idx val="3"/>
          <c:order val="3"/>
          <c:tx>
            <c:strRef>
              <c:f>'Year 2'!$A$12</c:f>
              <c:strCache>
                <c:ptCount val="1"/>
                <c:pt idx="0">
                  <c:v>Body Protector</c:v>
                </c:pt>
              </c:strCache>
            </c:strRef>
          </c:tx>
          <c:spPr>
            <a:solidFill>
              <a:schemeClr val="accent1">
                <a:shade val="59000"/>
              </a:schemeClr>
            </a:solidFill>
            <a:ln>
              <a:noFill/>
            </a:ln>
            <a:effectLst/>
            <a:sp3d/>
          </c:spPr>
          <c:dLbls>
            <c:spPr>
              <a:noFill/>
              <a:ln>
                <a:noFill/>
              </a:ln>
              <a:effectLst/>
            </c:spPr>
            <c:txPr>
              <a:bodyPr rot="0" spcFirstLastPara="1" vertOverflow="ellipsis" vert="horz" wrap="square" anchor="ctr" anchorCtr="1"/>
              <a:lstStyle/>
              <a:p>
                <a:pPr>
                  <a:defRPr sz="800" b="1" i="0" u="none" strike="noStrike" kern="1200" baseline="0">
                    <a:ln>
                      <a:noFill/>
                    </a:ln>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2'!$B$8:$D$8</c:f>
              <c:strCache>
                <c:ptCount val="3"/>
                <c:pt idx="0">
                  <c:v>Start Up Costs</c:v>
                </c:pt>
                <c:pt idx="1">
                  <c:v>Operating Costs</c:v>
                </c:pt>
                <c:pt idx="2">
                  <c:v>Competition</c:v>
                </c:pt>
              </c:strCache>
            </c:strRef>
          </c:cat>
          <c:val>
            <c:numRef>
              <c:f>'Year 2'!$B$12:$D$12</c:f>
              <c:numCache>
                <c:formatCode>General</c:formatCode>
                <c:ptCount val="3"/>
                <c:pt idx="0" formatCode="&quot;R&quot;#\ ##0">
                  <c:v>1687500</c:v>
                </c:pt>
              </c:numCache>
            </c:numRef>
          </c:val>
          <c:extLst xmlns:c16r2="http://schemas.microsoft.com/office/drawing/2015/06/chart">
            <c:ext xmlns:c16="http://schemas.microsoft.com/office/drawing/2014/chart" uri="{C3380CC4-5D6E-409C-BE32-E72D297353CC}">
              <c16:uniqueId val="{00000003-42F4-4F50-825A-BB15F0B032A0}"/>
            </c:ext>
          </c:extLst>
        </c:ser>
        <c:ser>
          <c:idx val="4"/>
          <c:order val="4"/>
          <c:tx>
            <c:strRef>
              <c:f>'Year 2'!$A$13</c:f>
              <c:strCache>
                <c:ptCount val="1"/>
                <c:pt idx="0">
                  <c:v>Female chest guards</c:v>
                </c:pt>
              </c:strCache>
            </c:strRef>
          </c:tx>
          <c:spPr>
            <a:solidFill>
              <a:schemeClr val="accent1">
                <a:shade val="66000"/>
              </a:schemeClr>
            </a:solidFill>
            <a:ln>
              <a:noFill/>
            </a:ln>
            <a:effectLst/>
            <a:sp3d/>
          </c:spPr>
          <c:dLbls>
            <c:dLbl>
              <c:idx val="0"/>
              <c:tx>
                <c:rich>
                  <a:bodyPr/>
                  <a:lstStyle/>
                  <a:p>
                    <a:fld id="{17AABF93-EA63-4FA8-9122-8B040CA49B5C}" type="SERIESNAME">
                      <a:rPr lang="en-US"/>
                      <a:pPr/>
                      <a:t>[SERIES NAME]</a:t>
                    </a:fld>
                    <a:endParaRPr lang="en-US" baseline="0"/>
                  </a:p>
                  <a:p>
                    <a:r>
                      <a:rPr lang="en-US" baseline="0"/>
                      <a:t> </a:t>
                    </a:r>
                    <a:fld id="{82CC8D58-FB0C-46DF-98AD-FF4CF0354DB9}" type="VALUE">
                      <a:rPr lang="en-US" baseline="0"/>
                      <a:pPr/>
                      <a:t>[VALUE]</a:t>
                    </a:fld>
                    <a:endParaRPr lang="en-US" baseline="0"/>
                  </a:p>
                </c:rich>
              </c:tx>
              <c:showVal val="1"/>
              <c:showSerName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4-42F4-4F50-825A-BB15F0B032A0}"/>
                </c:ext>
              </c:extLst>
            </c:dLbl>
            <c:spPr>
              <a:noFill/>
              <a:ln>
                <a:noFill/>
              </a:ln>
              <a:effectLst/>
            </c:spPr>
            <c:txPr>
              <a:bodyPr rot="0" spcFirstLastPara="1" vertOverflow="ellipsis" vert="horz" wrap="square" anchor="ctr" anchorCtr="1"/>
              <a:lstStyle/>
              <a:p>
                <a:pPr>
                  <a:defRPr sz="800" b="1" i="0" u="none" strike="noStrike" kern="1200" baseline="0">
                    <a:ln>
                      <a:noFill/>
                    </a:ln>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2'!$B$8:$D$8</c:f>
              <c:strCache>
                <c:ptCount val="3"/>
                <c:pt idx="0">
                  <c:v>Start Up Costs</c:v>
                </c:pt>
                <c:pt idx="1">
                  <c:v>Operating Costs</c:v>
                </c:pt>
                <c:pt idx="2">
                  <c:v>Competition</c:v>
                </c:pt>
              </c:strCache>
            </c:strRef>
          </c:cat>
          <c:val>
            <c:numRef>
              <c:f>'Year 2'!$B$13:$D$13</c:f>
              <c:numCache>
                <c:formatCode>General</c:formatCode>
                <c:ptCount val="3"/>
                <c:pt idx="0" formatCode="&quot;R&quot;#\ ##0">
                  <c:v>1687500</c:v>
                </c:pt>
              </c:numCache>
            </c:numRef>
          </c:val>
          <c:extLst xmlns:c16r2="http://schemas.microsoft.com/office/drawing/2015/06/chart">
            <c:ext xmlns:c16="http://schemas.microsoft.com/office/drawing/2014/chart" uri="{C3380CC4-5D6E-409C-BE32-E72D297353CC}">
              <c16:uniqueId val="{00000005-42F4-4F50-825A-BB15F0B032A0}"/>
            </c:ext>
          </c:extLst>
        </c:ser>
        <c:ser>
          <c:idx val="5"/>
          <c:order val="5"/>
          <c:tx>
            <c:strRef>
              <c:f>'Year 2'!$A$14</c:f>
              <c:strCache>
                <c:ptCount val="1"/>
                <c:pt idx="0">
                  <c:v>Male groin guards</c:v>
                </c:pt>
              </c:strCache>
            </c:strRef>
          </c:tx>
          <c:spPr>
            <a:solidFill>
              <a:schemeClr val="accent1">
                <a:shade val="74000"/>
              </a:schemeClr>
            </a:solidFill>
            <a:ln>
              <a:noFill/>
            </a:ln>
            <a:effectLst/>
            <a:sp3d/>
          </c:spPr>
          <c:dLbls>
            <c:dLbl>
              <c:idx val="0"/>
              <c:tx>
                <c:rich>
                  <a:bodyPr/>
                  <a:lstStyle/>
                  <a:p>
                    <a:fld id="{649EC1A7-6B24-48D0-8E39-07CA49169F58}" type="SERIESNAME">
                      <a:rPr lang="en-US"/>
                      <a:pPr/>
                      <a:t>[SERIES NAME]</a:t>
                    </a:fld>
                    <a:endParaRPr lang="en-US" baseline="0"/>
                  </a:p>
                  <a:p>
                    <a:fld id="{E780A1F4-6E1E-4C6A-A07D-B023E6F7D356}" type="VALUE">
                      <a:rPr lang="en-US" baseline="0"/>
                      <a:pPr/>
                      <a:t>[VALUE]</a:t>
                    </a:fld>
                    <a:endParaRPr lang="en-US"/>
                  </a:p>
                </c:rich>
              </c:tx>
              <c:showVal val="1"/>
              <c:showSerName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6-42F4-4F50-825A-BB15F0B032A0}"/>
                </c:ext>
              </c:extLst>
            </c:dLbl>
            <c:spPr>
              <a:noFill/>
              <a:ln>
                <a:noFill/>
              </a:ln>
              <a:effectLst/>
            </c:spPr>
            <c:txPr>
              <a:bodyPr rot="0" spcFirstLastPara="1" vertOverflow="ellipsis" vert="horz" wrap="square" anchor="ctr" anchorCtr="1"/>
              <a:lstStyle/>
              <a:p>
                <a:pPr>
                  <a:defRPr sz="800" b="1" i="0" u="none" strike="noStrike" kern="1200" baseline="0">
                    <a:ln>
                      <a:noFill/>
                    </a:ln>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2'!$B$8:$D$8</c:f>
              <c:strCache>
                <c:ptCount val="3"/>
                <c:pt idx="0">
                  <c:v>Start Up Costs</c:v>
                </c:pt>
                <c:pt idx="1">
                  <c:v>Operating Costs</c:v>
                </c:pt>
                <c:pt idx="2">
                  <c:v>Competition</c:v>
                </c:pt>
              </c:strCache>
            </c:strRef>
          </c:cat>
          <c:val>
            <c:numRef>
              <c:f>'Year 2'!$B$14:$D$14</c:f>
              <c:numCache>
                <c:formatCode>General</c:formatCode>
                <c:ptCount val="3"/>
                <c:pt idx="0" formatCode="&quot;R&quot;#\ ##0">
                  <c:v>1012500</c:v>
                </c:pt>
              </c:numCache>
            </c:numRef>
          </c:val>
          <c:extLst xmlns:c16r2="http://schemas.microsoft.com/office/drawing/2015/06/chart">
            <c:ext xmlns:c16="http://schemas.microsoft.com/office/drawing/2014/chart" uri="{C3380CC4-5D6E-409C-BE32-E72D297353CC}">
              <c16:uniqueId val="{00000007-42F4-4F50-825A-BB15F0B032A0}"/>
            </c:ext>
          </c:extLst>
        </c:ser>
        <c:ser>
          <c:idx val="6"/>
          <c:order val="6"/>
          <c:tx>
            <c:strRef>
              <c:f>'Year 2'!$A$15</c:f>
              <c:strCache>
                <c:ptCount val="1"/>
                <c:pt idx="0">
                  <c:v>White Belts</c:v>
                </c:pt>
              </c:strCache>
            </c:strRef>
          </c:tx>
          <c:spPr>
            <a:solidFill>
              <a:schemeClr val="accent1">
                <a:shade val="81000"/>
              </a:schemeClr>
            </a:solidFill>
            <a:ln>
              <a:noFill/>
            </a:ln>
            <a:effectLst/>
            <a:sp3d/>
          </c:spPr>
          <c:dLbls>
            <c:spPr>
              <a:noFill/>
              <a:ln>
                <a:noFill/>
              </a:ln>
              <a:effectLst/>
            </c:spPr>
            <c:txPr>
              <a:bodyPr rot="0" spcFirstLastPara="1" vertOverflow="ellipsis" vert="horz" wrap="square" anchor="ctr" anchorCtr="1"/>
              <a:lstStyle/>
              <a:p>
                <a:pPr>
                  <a:defRPr sz="800" b="1" i="0" u="none" strike="noStrike" kern="1200" baseline="0">
                    <a:ln>
                      <a:noFill/>
                    </a:ln>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2'!$B$8:$D$8</c:f>
              <c:strCache>
                <c:ptCount val="3"/>
                <c:pt idx="0">
                  <c:v>Start Up Costs</c:v>
                </c:pt>
                <c:pt idx="1">
                  <c:v>Operating Costs</c:v>
                </c:pt>
                <c:pt idx="2">
                  <c:v>Competition</c:v>
                </c:pt>
              </c:strCache>
            </c:strRef>
          </c:cat>
          <c:val>
            <c:numRef>
              <c:f>'Year 2'!$B$15:$D$15</c:f>
              <c:numCache>
                <c:formatCode>General</c:formatCode>
                <c:ptCount val="3"/>
                <c:pt idx="0" formatCode="&quot;R&quot;#\ ##0">
                  <c:v>225000</c:v>
                </c:pt>
              </c:numCache>
            </c:numRef>
          </c:val>
          <c:extLst xmlns:c16r2="http://schemas.microsoft.com/office/drawing/2015/06/chart">
            <c:ext xmlns:c16="http://schemas.microsoft.com/office/drawing/2014/chart" uri="{C3380CC4-5D6E-409C-BE32-E72D297353CC}">
              <c16:uniqueId val="{00000008-42F4-4F50-825A-BB15F0B032A0}"/>
            </c:ext>
          </c:extLst>
        </c:ser>
        <c:ser>
          <c:idx val="7"/>
          <c:order val="7"/>
          <c:tx>
            <c:strRef>
              <c:f>'Year 2'!$A$16</c:f>
              <c:strCache>
                <c:ptCount val="1"/>
                <c:pt idx="0">
                  <c:v>2 x tatami mats</c:v>
                </c:pt>
              </c:strCache>
            </c:strRef>
          </c:tx>
          <c:spPr>
            <a:solidFill>
              <a:schemeClr val="accent1">
                <a:shade val="88000"/>
              </a:schemeClr>
            </a:solidFill>
            <a:ln>
              <a:noFill/>
            </a:ln>
            <a:effectLst/>
            <a:sp3d/>
          </c:spPr>
          <c:dLbls>
            <c:spPr>
              <a:noFill/>
              <a:ln>
                <a:noFill/>
              </a:ln>
              <a:effectLst/>
            </c:spPr>
            <c:txPr>
              <a:bodyPr rot="0" spcFirstLastPara="1" vertOverflow="ellipsis" vert="horz" wrap="square" anchor="ctr" anchorCtr="1"/>
              <a:lstStyle/>
              <a:p>
                <a:pPr>
                  <a:defRPr sz="800" b="1" i="0" u="none" strike="noStrike" kern="1200" baseline="0">
                    <a:ln>
                      <a:noFill/>
                    </a:ln>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2'!$B$8:$D$8</c:f>
              <c:strCache>
                <c:ptCount val="3"/>
                <c:pt idx="0">
                  <c:v>Start Up Costs</c:v>
                </c:pt>
                <c:pt idx="1">
                  <c:v>Operating Costs</c:v>
                </c:pt>
                <c:pt idx="2">
                  <c:v>Competition</c:v>
                </c:pt>
              </c:strCache>
            </c:strRef>
          </c:cat>
          <c:val>
            <c:numRef>
              <c:f>'Year 2'!$B$16:$D$16</c:f>
              <c:numCache>
                <c:formatCode>General</c:formatCode>
                <c:ptCount val="3"/>
                <c:pt idx="0" formatCode="&quot;R&quot;#\ ##0">
                  <c:v>1620000</c:v>
                </c:pt>
              </c:numCache>
            </c:numRef>
          </c:val>
          <c:extLst xmlns:c16r2="http://schemas.microsoft.com/office/drawing/2015/06/chart">
            <c:ext xmlns:c16="http://schemas.microsoft.com/office/drawing/2014/chart" uri="{C3380CC4-5D6E-409C-BE32-E72D297353CC}">
              <c16:uniqueId val="{00000009-42F4-4F50-825A-BB15F0B032A0}"/>
            </c:ext>
          </c:extLst>
        </c:ser>
        <c:ser>
          <c:idx val="8"/>
          <c:order val="8"/>
          <c:tx>
            <c:strRef>
              <c:f>'Year 2'!$A$17</c:f>
              <c:strCache>
                <c:ptCount val="1"/>
                <c:pt idx="0">
                  <c:v>Gum Guards</c:v>
                </c:pt>
              </c:strCache>
            </c:strRef>
          </c:tx>
          <c:spPr>
            <a:solidFill>
              <a:schemeClr val="accent1">
                <a:shade val="96000"/>
              </a:schemeClr>
            </a:solidFill>
            <a:ln>
              <a:noFill/>
            </a:ln>
            <a:effectLst/>
            <a:sp3d/>
          </c:spPr>
          <c:dLbls>
            <c:dLbl>
              <c:idx val="0"/>
              <c:layout>
                <c:manualLayout>
                  <c:x val="7.9840319361277438E-3"/>
                  <c:y val="-2.1984061555372355E-2"/>
                </c:manualLayout>
              </c:layout>
              <c:showVal val="1"/>
              <c:showSer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42F4-4F50-825A-BB15F0B032A0}"/>
                </c:ext>
              </c:extLst>
            </c:dLbl>
            <c:spPr>
              <a:noFill/>
              <a:ln>
                <a:noFill/>
              </a:ln>
              <a:effectLst/>
            </c:spPr>
            <c:txPr>
              <a:bodyPr rot="0" spcFirstLastPara="1" vertOverflow="ellipsis" vert="horz" wrap="square" anchor="ctr" anchorCtr="1"/>
              <a:lstStyle/>
              <a:p>
                <a:pPr>
                  <a:defRPr sz="800" b="1" i="0" u="none" strike="noStrike" kern="1200" baseline="0">
                    <a:ln>
                      <a:noFill/>
                    </a:ln>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2'!$B$8:$D$8</c:f>
              <c:strCache>
                <c:ptCount val="3"/>
                <c:pt idx="0">
                  <c:v>Start Up Costs</c:v>
                </c:pt>
                <c:pt idx="1">
                  <c:v>Operating Costs</c:v>
                </c:pt>
                <c:pt idx="2">
                  <c:v>Competition</c:v>
                </c:pt>
              </c:strCache>
            </c:strRef>
          </c:cat>
          <c:val>
            <c:numRef>
              <c:f>'Year 2'!$B$17:$D$17</c:f>
              <c:numCache>
                <c:formatCode>General</c:formatCode>
                <c:ptCount val="3"/>
                <c:pt idx="0" formatCode="&quot;R&quot;#\ ##0">
                  <c:v>67500</c:v>
                </c:pt>
              </c:numCache>
            </c:numRef>
          </c:val>
          <c:extLst xmlns:c16r2="http://schemas.microsoft.com/office/drawing/2015/06/chart">
            <c:ext xmlns:c16="http://schemas.microsoft.com/office/drawing/2014/chart" uri="{C3380CC4-5D6E-409C-BE32-E72D297353CC}">
              <c16:uniqueId val="{0000000B-42F4-4F50-825A-BB15F0B032A0}"/>
            </c:ext>
          </c:extLst>
        </c:ser>
        <c:ser>
          <c:idx val="9"/>
          <c:order val="9"/>
          <c:tx>
            <c:strRef>
              <c:f>'Year 2'!$A$18</c:f>
              <c:strCache>
                <c:ptCount val="1"/>
                <c:pt idx="0">
                  <c:v>5 x Instructors fee</c:v>
                </c:pt>
              </c:strCache>
            </c:strRef>
          </c:tx>
          <c:spPr>
            <a:solidFill>
              <a:schemeClr val="accent1">
                <a:tint val="97000"/>
              </a:schemeClr>
            </a:solidFill>
            <a:ln>
              <a:noFill/>
            </a:ln>
            <a:effectLst/>
            <a:sp3d/>
          </c:spPr>
          <c:dLbls>
            <c:spPr>
              <a:noFill/>
              <a:ln>
                <a:noFill/>
              </a:ln>
              <a:effectLst/>
            </c:spPr>
            <c:txPr>
              <a:bodyPr rot="0" spcFirstLastPara="1" vertOverflow="ellipsis" vert="horz" wrap="square" anchor="ctr" anchorCtr="1"/>
              <a:lstStyle/>
              <a:p>
                <a:pPr>
                  <a:defRPr sz="800" b="1" i="0" u="none" strike="noStrike" kern="1200" baseline="0">
                    <a:ln>
                      <a:noFill/>
                    </a:ln>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2'!$B$8:$D$8</c:f>
              <c:strCache>
                <c:ptCount val="3"/>
                <c:pt idx="0">
                  <c:v>Start Up Costs</c:v>
                </c:pt>
                <c:pt idx="1">
                  <c:v>Operating Costs</c:v>
                </c:pt>
                <c:pt idx="2">
                  <c:v>Competition</c:v>
                </c:pt>
              </c:strCache>
            </c:strRef>
          </c:cat>
          <c:val>
            <c:numRef>
              <c:f>'Year 2'!$B$18:$D$18</c:f>
              <c:numCache>
                <c:formatCode>"R"#\ ##0</c:formatCode>
                <c:ptCount val="3"/>
                <c:pt idx="1">
                  <c:v>5400000</c:v>
                </c:pt>
              </c:numCache>
            </c:numRef>
          </c:val>
          <c:extLst xmlns:c16r2="http://schemas.microsoft.com/office/drawing/2015/06/chart">
            <c:ext xmlns:c16="http://schemas.microsoft.com/office/drawing/2014/chart" uri="{C3380CC4-5D6E-409C-BE32-E72D297353CC}">
              <c16:uniqueId val="{0000000C-42F4-4F50-825A-BB15F0B032A0}"/>
            </c:ext>
          </c:extLst>
        </c:ser>
        <c:ser>
          <c:idx val="10"/>
          <c:order val="10"/>
          <c:tx>
            <c:strRef>
              <c:f>'Year 2'!$A$19</c:f>
              <c:strCache>
                <c:ptCount val="1"/>
                <c:pt idx="0">
                  <c:v>5 x travel costs for instructors</c:v>
                </c:pt>
              </c:strCache>
            </c:strRef>
          </c:tx>
          <c:spPr>
            <a:solidFill>
              <a:schemeClr val="accent1">
                <a:tint val="89000"/>
              </a:schemeClr>
            </a:solidFill>
            <a:ln>
              <a:noFill/>
            </a:ln>
            <a:effectLst/>
            <a:sp3d/>
          </c:spPr>
          <c:dLbls>
            <c:spPr>
              <a:noFill/>
              <a:ln>
                <a:noFill/>
              </a:ln>
              <a:effectLst/>
            </c:spPr>
            <c:txPr>
              <a:bodyPr rot="0" spcFirstLastPara="1" vertOverflow="ellipsis" vert="horz" wrap="square" anchor="ctr" anchorCtr="1"/>
              <a:lstStyle/>
              <a:p>
                <a:pPr>
                  <a:defRPr sz="800" b="1" i="0" u="none" strike="noStrike" kern="1200" baseline="0">
                    <a:ln>
                      <a:noFill/>
                    </a:ln>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2'!$B$8:$D$8</c:f>
              <c:strCache>
                <c:ptCount val="3"/>
                <c:pt idx="0">
                  <c:v>Start Up Costs</c:v>
                </c:pt>
                <c:pt idx="1">
                  <c:v>Operating Costs</c:v>
                </c:pt>
                <c:pt idx="2">
                  <c:v>Competition</c:v>
                </c:pt>
              </c:strCache>
            </c:strRef>
          </c:cat>
          <c:val>
            <c:numRef>
              <c:f>'Year 2'!$B$19:$D$19</c:f>
              <c:numCache>
                <c:formatCode>"R"#\ ##0</c:formatCode>
                <c:ptCount val="3"/>
                <c:pt idx="1">
                  <c:v>5400000</c:v>
                </c:pt>
              </c:numCache>
            </c:numRef>
          </c:val>
          <c:extLst xmlns:c16r2="http://schemas.microsoft.com/office/drawing/2015/06/chart">
            <c:ext xmlns:c16="http://schemas.microsoft.com/office/drawing/2014/chart" uri="{C3380CC4-5D6E-409C-BE32-E72D297353CC}">
              <c16:uniqueId val="{0000000D-42F4-4F50-825A-BB15F0B032A0}"/>
            </c:ext>
          </c:extLst>
        </c:ser>
        <c:ser>
          <c:idx val="11"/>
          <c:order val="11"/>
          <c:tx>
            <c:strRef>
              <c:f>'Year 2'!$A$20</c:f>
              <c:strCache>
                <c:ptCount val="1"/>
                <c:pt idx="0">
                  <c:v>Competition Gi</c:v>
                </c:pt>
              </c:strCache>
            </c:strRef>
          </c:tx>
          <c:spPr>
            <a:solidFill>
              <a:schemeClr val="accent1">
                <a:tint val="82000"/>
              </a:schemeClr>
            </a:solidFill>
            <a:ln>
              <a:noFill/>
            </a:ln>
            <a:effectLst/>
            <a:sp3d/>
          </c:spPr>
          <c:dLbls>
            <c:spPr>
              <a:noFill/>
              <a:ln>
                <a:noFill/>
              </a:ln>
              <a:effectLst/>
            </c:spPr>
            <c:txPr>
              <a:bodyPr rot="0" spcFirstLastPara="1" vertOverflow="ellipsis" vert="horz" wrap="square" anchor="ctr" anchorCtr="1"/>
              <a:lstStyle/>
              <a:p>
                <a:pPr>
                  <a:defRPr sz="800" b="1" i="0" u="none" strike="noStrike" kern="1200" baseline="0">
                    <a:ln>
                      <a:noFill/>
                    </a:ln>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2'!$B$8:$D$8</c:f>
              <c:strCache>
                <c:ptCount val="3"/>
                <c:pt idx="0">
                  <c:v>Start Up Costs</c:v>
                </c:pt>
                <c:pt idx="1">
                  <c:v>Operating Costs</c:v>
                </c:pt>
                <c:pt idx="2">
                  <c:v>Competition</c:v>
                </c:pt>
              </c:strCache>
            </c:strRef>
          </c:cat>
          <c:val>
            <c:numRef>
              <c:f>'Year 2'!$B$20:$D$20</c:f>
              <c:numCache>
                <c:formatCode>General</c:formatCode>
                <c:ptCount val="3"/>
                <c:pt idx="2" formatCode="&quot;R&quot;#\ ##0">
                  <c:v>500000</c:v>
                </c:pt>
              </c:numCache>
            </c:numRef>
          </c:val>
          <c:extLst xmlns:c16r2="http://schemas.microsoft.com/office/drawing/2015/06/chart">
            <c:ext xmlns:c16="http://schemas.microsoft.com/office/drawing/2014/chart" uri="{C3380CC4-5D6E-409C-BE32-E72D297353CC}">
              <c16:uniqueId val="{0000000E-42F4-4F50-825A-BB15F0B032A0}"/>
            </c:ext>
          </c:extLst>
        </c:ser>
        <c:ser>
          <c:idx val="12"/>
          <c:order val="12"/>
          <c:tx>
            <c:strRef>
              <c:f>'Year 2'!$A$21</c:f>
              <c:strCache>
                <c:ptCount val="1"/>
                <c:pt idx="0">
                  <c:v>venue hire</c:v>
                </c:pt>
              </c:strCache>
            </c:strRef>
          </c:tx>
          <c:spPr>
            <a:solidFill>
              <a:schemeClr val="accent1">
                <a:tint val="75000"/>
              </a:schemeClr>
            </a:solidFill>
            <a:ln>
              <a:noFill/>
            </a:ln>
            <a:effectLst/>
            <a:sp3d/>
          </c:spPr>
          <c:dLbls>
            <c:spPr>
              <a:noFill/>
              <a:ln>
                <a:noFill/>
              </a:ln>
              <a:effectLst/>
            </c:spPr>
            <c:txPr>
              <a:bodyPr rot="0" spcFirstLastPara="1" vertOverflow="ellipsis" vert="horz" wrap="square" anchor="ctr" anchorCtr="1"/>
              <a:lstStyle/>
              <a:p>
                <a:pPr>
                  <a:defRPr sz="800" b="1" i="0" u="none" strike="noStrike" kern="1200" baseline="0">
                    <a:ln>
                      <a:noFill/>
                    </a:ln>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2'!$B$8:$D$8</c:f>
              <c:strCache>
                <c:ptCount val="3"/>
                <c:pt idx="0">
                  <c:v>Start Up Costs</c:v>
                </c:pt>
                <c:pt idx="1">
                  <c:v>Operating Costs</c:v>
                </c:pt>
                <c:pt idx="2">
                  <c:v>Competition</c:v>
                </c:pt>
              </c:strCache>
            </c:strRef>
          </c:cat>
          <c:val>
            <c:numRef>
              <c:f>'Year 2'!$B$21:$D$21</c:f>
              <c:numCache>
                <c:formatCode>General</c:formatCode>
                <c:ptCount val="3"/>
                <c:pt idx="2" formatCode="&quot;R&quot;#\ ##0">
                  <c:v>50000</c:v>
                </c:pt>
              </c:numCache>
            </c:numRef>
          </c:val>
          <c:extLst xmlns:c16r2="http://schemas.microsoft.com/office/drawing/2015/06/chart">
            <c:ext xmlns:c16="http://schemas.microsoft.com/office/drawing/2014/chart" uri="{C3380CC4-5D6E-409C-BE32-E72D297353CC}">
              <c16:uniqueId val="{0000000F-42F4-4F50-825A-BB15F0B032A0}"/>
            </c:ext>
          </c:extLst>
        </c:ser>
        <c:ser>
          <c:idx val="13"/>
          <c:order val="13"/>
          <c:tx>
            <c:strRef>
              <c:f>'Year 2'!$A$22</c:f>
              <c:strCache>
                <c:ptCount val="1"/>
                <c:pt idx="0">
                  <c:v>catering</c:v>
                </c:pt>
              </c:strCache>
            </c:strRef>
          </c:tx>
          <c:spPr>
            <a:solidFill>
              <a:schemeClr val="accent1">
                <a:tint val="67000"/>
              </a:schemeClr>
            </a:solidFill>
            <a:ln>
              <a:noFill/>
            </a:ln>
            <a:effectLst/>
            <a:sp3d/>
          </c:spPr>
          <c:dLbls>
            <c:dLbl>
              <c:idx val="2"/>
              <c:layout>
                <c:manualLayout>
                  <c:x val="1.9960079840319368E-3"/>
                  <c:y val="-1.3740038472107625E-2"/>
                </c:manualLayout>
              </c:layout>
              <c:showVal val="1"/>
              <c:showSer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42F4-4F50-825A-BB15F0B032A0}"/>
                </c:ext>
              </c:extLst>
            </c:dLbl>
            <c:spPr>
              <a:noFill/>
              <a:ln>
                <a:noFill/>
              </a:ln>
              <a:effectLst/>
            </c:spPr>
            <c:txPr>
              <a:bodyPr rot="0" spcFirstLastPara="1" vertOverflow="ellipsis" vert="horz" wrap="square" anchor="ctr" anchorCtr="1"/>
              <a:lstStyle/>
              <a:p>
                <a:pPr>
                  <a:defRPr sz="800" b="1" i="0" u="none" strike="noStrike" kern="1200" baseline="0">
                    <a:ln>
                      <a:noFill/>
                    </a:ln>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2'!$B$8:$D$8</c:f>
              <c:strCache>
                <c:ptCount val="3"/>
                <c:pt idx="0">
                  <c:v>Start Up Costs</c:v>
                </c:pt>
                <c:pt idx="1">
                  <c:v>Operating Costs</c:v>
                </c:pt>
                <c:pt idx="2">
                  <c:v>Competition</c:v>
                </c:pt>
              </c:strCache>
            </c:strRef>
          </c:cat>
          <c:val>
            <c:numRef>
              <c:f>'Year 2'!$B$22:$D$22</c:f>
              <c:numCache>
                <c:formatCode>General</c:formatCode>
                <c:ptCount val="3"/>
                <c:pt idx="2" formatCode="&quot;R&quot;#\ ##0">
                  <c:v>200000</c:v>
                </c:pt>
              </c:numCache>
            </c:numRef>
          </c:val>
          <c:extLst xmlns:c16r2="http://schemas.microsoft.com/office/drawing/2015/06/chart">
            <c:ext xmlns:c16="http://schemas.microsoft.com/office/drawing/2014/chart" uri="{C3380CC4-5D6E-409C-BE32-E72D297353CC}">
              <c16:uniqueId val="{00000011-42F4-4F50-825A-BB15F0B032A0}"/>
            </c:ext>
          </c:extLst>
        </c:ser>
        <c:ser>
          <c:idx val="14"/>
          <c:order val="14"/>
          <c:tx>
            <c:strRef>
              <c:f>'Year 2'!$A$23</c:f>
              <c:strCache>
                <c:ptCount val="1"/>
                <c:pt idx="0">
                  <c:v>travel and accommodation</c:v>
                </c:pt>
              </c:strCache>
            </c:strRef>
          </c:tx>
          <c:spPr>
            <a:solidFill>
              <a:schemeClr val="accent1">
                <a:tint val="60000"/>
              </a:schemeClr>
            </a:solidFill>
            <a:ln>
              <a:noFill/>
            </a:ln>
            <a:effectLst/>
            <a:sp3d/>
          </c:spPr>
          <c:dLbls>
            <c:dLbl>
              <c:idx val="2"/>
              <c:layout>
                <c:manualLayout>
                  <c:x val="1.9960865670233608E-3"/>
                  <c:y val="-2.7480076944215452E-3"/>
                </c:manualLayout>
              </c:layout>
              <c:tx>
                <c:rich>
                  <a:bodyPr/>
                  <a:lstStyle/>
                  <a:p>
                    <a:fld id="{BBC64456-6EEC-42C3-A947-F5BBADECB6DA}" type="SERIESNAME">
                      <a:rPr lang="en-US"/>
                      <a:pPr/>
                      <a:t>[SERIES NAME]</a:t>
                    </a:fld>
                    <a:endParaRPr lang="en-US" baseline="0"/>
                  </a:p>
                  <a:p>
                    <a:r>
                      <a:rPr lang="en-US" baseline="0"/>
                      <a:t> </a:t>
                    </a:r>
                    <a:fld id="{91BD939B-6A9C-45E4-AD93-239EE3CC5CD1}" type="VALUE">
                      <a:rPr lang="en-US" baseline="0"/>
                      <a:pPr/>
                      <a:t>[VALUE]</a:t>
                    </a:fld>
                    <a:endParaRPr lang="en-US" baseline="0"/>
                  </a:p>
                </c:rich>
              </c:tx>
              <c:showVal val="1"/>
              <c:showSerName val="1"/>
              <c:extLst xmlns:c16r2="http://schemas.microsoft.com/office/drawing/2015/06/chart">
                <c:ext xmlns:c15="http://schemas.microsoft.com/office/drawing/2012/chart" uri="{CE6537A1-D6FC-4f65-9D91-7224C49458BB}">
                  <c15:layout>
                    <c:manualLayout>
                      <c:w val="0.25228550772470804"/>
                      <c:h val="0.12078878639757828"/>
                    </c:manualLayout>
                  </c15:layout>
                  <c15:dlblFieldTable/>
                  <c15:showDataLabelsRange val="0"/>
                </c:ext>
                <c:ext xmlns:c16="http://schemas.microsoft.com/office/drawing/2014/chart" uri="{C3380CC4-5D6E-409C-BE32-E72D297353CC}">
                  <c16:uniqueId val="{00000012-42F4-4F50-825A-BB15F0B032A0}"/>
                </c:ext>
              </c:extLst>
            </c:dLbl>
            <c:spPr>
              <a:noFill/>
              <a:ln>
                <a:noFill/>
              </a:ln>
              <a:effectLst/>
            </c:spPr>
            <c:txPr>
              <a:bodyPr rot="0" spcFirstLastPara="1" vertOverflow="ellipsis" vert="horz" wrap="square" anchor="ctr" anchorCtr="1"/>
              <a:lstStyle/>
              <a:p>
                <a:pPr>
                  <a:defRPr sz="800" b="1" i="0" u="none" strike="noStrike" kern="1200" baseline="0">
                    <a:ln>
                      <a:noFill/>
                    </a:ln>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2'!$B$8:$D$8</c:f>
              <c:strCache>
                <c:ptCount val="3"/>
                <c:pt idx="0">
                  <c:v>Start Up Costs</c:v>
                </c:pt>
                <c:pt idx="1">
                  <c:v>Operating Costs</c:v>
                </c:pt>
                <c:pt idx="2">
                  <c:v>Competition</c:v>
                </c:pt>
              </c:strCache>
            </c:strRef>
          </c:cat>
          <c:val>
            <c:numRef>
              <c:f>'Year 2'!$B$23:$D$23</c:f>
              <c:numCache>
                <c:formatCode>General</c:formatCode>
                <c:ptCount val="3"/>
                <c:pt idx="2" formatCode="&quot;R&quot;#\ ##0">
                  <c:v>500000</c:v>
                </c:pt>
              </c:numCache>
            </c:numRef>
          </c:val>
          <c:extLst xmlns:c16r2="http://schemas.microsoft.com/office/drawing/2015/06/chart">
            <c:ext xmlns:c16="http://schemas.microsoft.com/office/drawing/2014/chart" uri="{C3380CC4-5D6E-409C-BE32-E72D297353CC}">
              <c16:uniqueId val="{00000013-42F4-4F50-825A-BB15F0B032A0}"/>
            </c:ext>
          </c:extLst>
        </c:ser>
        <c:ser>
          <c:idx val="15"/>
          <c:order val="15"/>
          <c:tx>
            <c:strRef>
              <c:f>'Year 2'!$A$24</c:f>
              <c:strCache>
                <c:ptCount val="1"/>
                <c:pt idx="0">
                  <c:v>competition equipment</c:v>
                </c:pt>
              </c:strCache>
            </c:strRef>
          </c:tx>
          <c:spPr>
            <a:solidFill>
              <a:schemeClr val="accent1">
                <a:tint val="53000"/>
              </a:schemeClr>
            </a:solidFill>
            <a:ln>
              <a:noFill/>
            </a:ln>
            <a:effectLst/>
            <a:sp3d/>
          </c:spPr>
          <c:dLbls>
            <c:dLbl>
              <c:idx val="2"/>
              <c:tx>
                <c:rich>
                  <a:bodyPr/>
                  <a:lstStyle/>
                  <a:p>
                    <a:fld id="{83C459B1-68BC-4103-B88D-16D97E29B1D3}" type="SERIESNAME">
                      <a:rPr lang="en-US"/>
                      <a:pPr/>
                      <a:t>[SERIES NAME]</a:t>
                    </a:fld>
                    <a:endParaRPr lang="en-US" baseline="0"/>
                  </a:p>
                  <a:p>
                    <a:fld id="{94C125A2-A65C-458A-8A8C-A27817D681F2}" type="VALUE">
                      <a:rPr lang="en-US" baseline="0"/>
                      <a:pPr/>
                      <a:t>[VALUE]</a:t>
                    </a:fld>
                    <a:endParaRPr lang="en-US"/>
                  </a:p>
                </c:rich>
              </c:tx>
              <c:showVal val="1"/>
              <c:showSerName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4-42F4-4F50-825A-BB15F0B032A0}"/>
                </c:ext>
              </c:extLst>
            </c:dLbl>
            <c:spPr>
              <a:noFill/>
              <a:ln>
                <a:noFill/>
              </a:ln>
              <a:effectLst/>
            </c:spPr>
            <c:txPr>
              <a:bodyPr rot="0" spcFirstLastPara="1" vertOverflow="ellipsis" vert="horz" wrap="square" anchor="ctr" anchorCtr="1"/>
              <a:lstStyle/>
              <a:p>
                <a:pPr>
                  <a:defRPr sz="800" b="1" i="0" u="none" strike="noStrike" kern="1200" baseline="0">
                    <a:ln>
                      <a:noFill/>
                    </a:ln>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2'!$B$8:$D$8</c:f>
              <c:strCache>
                <c:ptCount val="3"/>
                <c:pt idx="0">
                  <c:v>Start Up Costs</c:v>
                </c:pt>
                <c:pt idx="1">
                  <c:v>Operating Costs</c:v>
                </c:pt>
                <c:pt idx="2">
                  <c:v>Competition</c:v>
                </c:pt>
              </c:strCache>
            </c:strRef>
          </c:cat>
          <c:val>
            <c:numRef>
              <c:f>'Year 2'!$B$24:$D$24</c:f>
              <c:numCache>
                <c:formatCode>General</c:formatCode>
                <c:ptCount val="3"/>
                <c:pt idx="2" formatCode="&quot;R&quot;#\ ##0">
                  <c:v>200000</c:v>
                </c:pt>
              </c:numCache>
            </c:numRef>
          </c:val>
          <c:extLst xmlns:c16r2="http://schemas.microsoft.com/office/drawing/2015/06/chart">
            <c:ext xmlns:c16="http://schemas.microsoft.com/office/drawing/2014/chart" uri="{C3380CC4-5D6E-409C-BE32-E72D297353CC}">
              <c16:uniqueId val="{00000015-42F4-4F50-825A-BB15F0B032A0}"/>
            </c:ext>
          </c:extLst>
        </c:ser>
        <c:ser>
          <c:idx val="16"/>
          <c:order val="16"/>
          <c:tx>
            <c:strRef>
              <c:f>'Year 2'!$A$25</c:f>
              <c:strCache>
                <c:ptCount val="1"/>
                <c:pt idx="0">
                  <c:v>red and blue belts</c:v>
                </c:pt>
              </c:strCache>
            </c:strRef>
          </c:tx>
          <c:spPr>
            <a:solidFill>
              <a:schemeClr val="accent1">
                <a:tint val="45000"/>
              </a:schemeClr>
            </a:solidFill>
            <a:ln>
              <a:noFill/>
            </a:ln>
            <a:effectLst/>
            <a:sp3d/>
          </c:spPr>
          <c:dLbls>
            <c:dLbl>
              <c:idx val="2"/>
              <c:layout>
                <c:manualLayout>
                  <c:x val="9.9800399201596824E-3"/>
                  <c:y val="-1.0992030777686177E-2"/>
                </c:manualLayout>
              </c:layout>
              <c:showVal val="1"/>
              <c:showSerName val="1"/>
              <c:extLst xmlns:c16r2="http://schemas.microsoft.com/office/drawing/2015/06/chart">
                <c:ext xmlns:c15="http://schemas.microsoft.com/office/drawing/2012/chart" uri="{CE6537A1-D6FC-4f65-9D91-7224C49458BB}">
                  <c15:layout>
                    <c:manualLayout>
                      <c:w val="0.24760479041916167"/>
                      <c:h val="5.7625721352019786E-2"/>
                    </c:manualLayout>
                  </c15:layout>
                </c:ext>
                <c:ext xmlns:c16="http://schemas.microsoft.com/office/drawing/2014/chart" uri="{C3380CC4-5D6E-409C-BE32-E72D297353CC}">
                  <c16:uniqueId val="{00000016-42F4-4F50-825A-BB15F0B032A0}"/>
                </c:ext>
              </c:extLst>
            </c:dLbl>
            <c:spPr>
              <a:noFill/>
              <a:ln>
                <a:noFill/>
              </a:ln>
              <a:effectLst/>
            </c:spPr>
            <c:txPr>
              <a:bodyPr rot="0" spcFirstLastPara="1" vertOverflow="ellipsis" vert="horz" wrap="square" anchor="ctr" anchorCtr="1"/>
              <a:lstStyle/>
              <a:p>
                <a:pPr>
                  <a:defRPr sz="800" b="1" i="0" u="none" strike="noStrike" kern="1200" baseline="0">
                    <a:ln>
                      <a:noFill/>
                    </a:ln>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2'!$B$8:$D$8</c:f>
              <c:strCache>
                <c:ptCount val="3"/>
                <c:pt idx="0">
                  <c:v>Start Up Costs</c:v>
                </c:pt>
                <c:pt idx="1">
                  <c:v>Operating Costs</c:v>
                </c:pt>
                <c:pt idx="2">
                  <c:v>Competition</c:v>
                </c:pt>
              </c:strCache>
            </c:strRef>
          </c:cat>
          <c:val>
            <c:numRef>
              <c:f>'Year 2'!$B$25:$D$25</c:f>
              <c:numCache>
                <c:formatCode>General</c:formatCode>
                <c:ptCount val="3"/>
                <c:pt idx="2" formatCode="&quot;R&quot;#\ ##0">
                  <c:v>125000</c:v>
                </c:pt>
              </c:numCache>
            </c:numRef>
          </c:val>
          <c:extLst xmlns:c16r2="http://schemas.microsoft.com/office/drawing/2015/06/chart">
            <c:ext xmlns:c16="http://schemas.microsoft.com/office/drawing/2014/chart" uri="{C3380CC4-5D6E-409C-BE32-E72D297353CC}">
              <c16:uniqueId val="{00000017-42F4-4F50-825A-BB15F0B032A0}"/>
            </c:ext>
          </c:extLst>
        </c:ser>
        <c:ser>
          <c:idx val="17"/>
          <c:order val="17"/>
          <c:tx>
            <c:strRef>
              <c:f>'Year 2'!$A$26</c:f>
              <c:strCache>
                <c:ptCount val="1"/>
                <c:pt idx="0">
                  <c:v>Tatami transport</c:v>
                </c:pt>
              </c:strCache>
            </c:strRef>
          </c:tx>
          <c:spPr>
            <a:solidFill>
              <a:schemeClr val="accent1">
                <a:tint val="38000"/>
              </a:schemeClr>
            </a:solidFill>
            <a:ln>
              <a:noFill/>
            </a:ln>
            <a:effectLst/>
            <a:sp3d/>
          </c:spPr>
          <c:dLbls>
            <c:dLbl>
              <c:idx val="2"/>
              <c:layout>
                <c:manualLayout>
                  <c:x val="3.0938123752495009E-2"/>
                  <c:y val="-4.1220115416323158E-2"/>
                </c:manualLayout>
              </c:layout>
              <c:showVal val="1"/>
              <c:showSerName val="1"/>
              <c:extLst xmlns:c16r2="http://schemas.microsoft.com/office/drawing/2015/06/chart">
                <c:ext xmlns:c15="http://schemas.microsoft.com/office/drawing/2012/chart" uri="{CE6537A1-D6FC-4f65-9D91-7224C49458BB}">
                  <c15:layout>
                    <c:manualLayout>
                      <c:w val="0.21178634856271708"/>
                      <c:h val="6.8617752129705958E-2"/>
                    </c:manualLayout>
                  </c15:layout>
                </c:ext>
                <c:ext xmlns:c16="http://schemas.microsoft.com/office/drawing/2014/chart" uri="{C3380CC4-5D6E-409C-BE32-E72D297353CC}">
                  <c16:uniqueId val="{00000018-42F4-4F50-825A-BB15F0B032A0}"/>
                </c:ext>
              </c:extLst>
            </c:dLbl>
            <c:spPr>
              <a:noFill/>
              <a:ln>
                <a:noFill/>
              </a:ln>
              <a:effectLst/>
            </c:spPr>
            <c:txPr>
              <a:bodyPr rot="0" spcFirstLastPara="1" vertOverflow="ellipsis" vert="horz" wrap="square" anchor="ctr" anchorCtr="1"/>
              <a:lstStyle/>
              <a:p>
                <a:pPr>
                  <a:defRPr sz="800" b="1" i="0" u="none" strike="noStrike" kern="1200" baseline="0">
                    <a:ln>
                      <a:noFill/>
                    </a:ln>
                    <a:solidFill>
                      <a:schemeClr val="tx1">
                        <a:lumMod val="75000"/>
                        <a:lumOff val="25000"/>
                      </a:schemeClr>
                    </a:solidFill>
                    <a:latin typeface="+mn-lt"/>
                    <a:ea typeface="+mn-ea"/>
                    <a:cs typeface="+mn-cs"/>
                  </a:defRPr>
                </a:pPr>
                <a:endParaRPr lang="en-US"/>
              </a:p>
            </c:txPr>
            <c:showVal val="1"/>
            <c:showSerName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2'!$B$8:$D$8</c:f>
              <c:strCache>
                <c:ptCount val="3"/>
                <c:pt idx="0">
                  <c:v>Start Up Costs</c:v>
                </c:pt>
                <c:pt idx="1">
                  <c:v>Operating Costs</c:v>
                </c:pt>
                <c:pt idx="2">
                  <c:v>Competition</c:v>
                </c:pt>
              </c:strCache>
            </c:strRef>
          </c:cat>
          <c:val>
            <c:numRef>
              <c:f>'Year 2'!$B$26:$D$26</c:f>
              <c:numCache>
                <c:formatCode>General</c:formatCode>
                <c:ptCount val="3"/>
                <c:pt idx="2" formatCode="&quot;R&quot;#\ ##0">
                  <c:v>16000</c:v>
                </c:pt>
              </c:numCache>
            </c:numRef>
          </c:val>
          <c:extLst xmlns:c16r2="http://schemas.microsoft.com/office/drawing/2015/06/chart">
            <c:ext xmlns:c16="http://schemas.microsoft.com/office/drawing/2014/chart" uri="{C3380CC4-5D6E-409C-BE32-E72D297353CC}">
              <c16:uniqueId val="{00000019-42F4-4F50-825A-BB15F0B032A0}"/>
            </c:ext>
          </c:extLst>
        </c:ser>
        <c:dLbls>
          <c:showVal val="1"/>
        </c:dLbls>
        <c:gapWidth val="49"/>
        <c:gapDepth val="27"/>
        <c:shape val="box"/>
        <c:axId val="124090624"/>
        <c:axId val="124116992"/>
        <c:axId val="0"/>
      </c:bar3DChart>
      <c:catAx>
        <c:axId val="124090624"/>
        <c:scaling>
          <c:orientation val="minMax"/>
        </c:scaling>
        <c:delete val="1"/>
        <c:axPos val="b"/>
        <c:numFmt formatCode="General" sourceLinked="1"/>
        <c:majorTickMark val="none"/>
        <c:tickLblPos val="none"/>
        <c:crossAx val="124116992"/>
        <c:crosses val="autoZero"/>
        <c:auto val="1"/>
        <c:lblAlgn val="ctr"/>
        <c:lblOffset val="100"/>
      </c:catAx>
      <c:valAx>
        <c:axId val="124116992"/>
        <c:scaling>
          <c:orientation val="minMax"/>
        </c:scaling>
        <c:delete val="1"/>
        <c:axPos val="l"/>
        <c:numFmt formatCode="0%" sourceLinked="1"/>
        <c:majorTickMark val="none"/>
        <c:tickLblPos val="none"/>
        <c:crossAx val="124090624"/>
        <c:crosses val="autoZero"/>
        <c:crossBetween val="between"/>
      </c:valAx>
      <c:spPr>
        <a:noFill/>
        <a:ln>
          <a:noFill/>
        </a:ln>
        <a:effectLst/>
      </c:spPr>
    </c:plotArea>
    <c:plotVisOnly val="1"/>
    <c:dispBlanksAs val="gap"/>
  </c:chart>
  <c:spPr>
    <a:noFill/>
    <a:ln w="9525" cap="flat" cmpd="sng" algn="ctr">
      <a:noFill/>
      <a:round/>
    </a:ln>
    <a:effectLst/>
  </c:spPr>
  <c:txPr>
    <a:bodyPr/>
    <a:lstStyle/>
    <a:p>
      <a:pPr>
        <a:defRPr sz="800" b="1">
          <a:ln>
            <a:noFill/>
          </a:ln>
        </a:defRPr>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n-ZA"/>
  <c:style val="6"/>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1400" b="1" dirty="0"/>
              <a:t>YEAR 2 : R22</a:t>
            </a:r>
            <a:r>
              <a:rPr lang="en-ZA" sz="1400" b="1" baseline="0" dirty="0"/>
              <a:t> 966 000</a:t>
            </a:r>
            <a:endParaRPr lang="en-ZA" sz="1400" b="1" dirty="0"/>
          </a:p>
        </c:rich>
      </c:tx>
      <c:layout>
        <c:manualLayout>
          <c:xMode val="edge"/>
          <c:yMode val="edge"/>
          <c:x val="0.3831070445321369"/>
          <c:y val="3.6667532088532441E-2"/>
        </c:manualLayout>
      </c:layout>
      <c:spPr>
        <a:noFill/>
        <a:ln>
          <a:noFill/>
        </a:ln>
        <a:effectLst/>
      </c:spPr>
    </c:title>
    <c:plotArea>
      <c:layout/>
      <c:pieChart>
        <c:varyColors val="1"/>
        <c:ser>
          <c:idx val="0"/>
          <c:order val="0"/>
          <c:dPt>
            <c:idx val="0"/>
            <c:spPr>
              <a:solidFill>
                <a:schemeClr val="accent4">
                  <a:shade val="53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143E-4629-A0AD-612AFF3C3249}"/>
              </c:ext>
            </c:extLst>
          </c:dPt>
          <c:dPt>
            <c:idx val="1"/>
            <c:spPr>
              <a:solidFill>
                <a:schemeClr val="accent4">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143E-4629-A0AD-612AFF3C3249}"/>
              </c:ext>
            </c:extLst>
          </c:dPt>
          <c:dPt>
            <c:idx val="2"/>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5-143E-4629-A0AD-612AFF3C3249}"/>
              </c:ext>
            </c:extLst>
          </c:dPt>
          <c:dPt>
            <c:idx val="3"/>
            <c:spPr>
              <a:solidFill>
                <a:schemeClr val="accent4">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143E-4629-A0AD-612AFF3C3249}"/>
              </c:ext>
            </c:extLst>
          </c:dPt>
          <c:dPt>
            <c:idx val="4"/>
            <c:spPr>
              <a:solidFill>
                <a:schemeClr val="accent4">
                  <a:tint val="54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143E-4629-A0AD-612AFF3C3249}"/>
              </c:ext>
            </c:extLst>
          </c:dPt>
          <c:dLbls>
            <c:dLbl>
              <c:idx val="2"/>
              <c:layout>
                <c:manualLayout>
                  <c:x val="-0.24374423184132907"/>
                  <c:y val="5.160816333420018E-2"/>
                </c:manualLayout>
              </c:layout>
              <c:tx>
                <c:rich>
                  <a:bodyPr/>
                  <a:lstStyle/>
                  <a:p>
                    <a:fld id="{3F3134A3-5183-4DD0-BD23-F6D097175C8E}" type="CATEGORYNAME">
                      <a:rPr lang="en-US" smtClean="0"/>
                      <a:pPr/>
                      <a:t>[CATEGORY NAME]</a:t>
                    </a:fld>
                    <a:endParaRPr lang="en-US" dirty="0"/>
                  </a:p>
                  <a:p>
                    <a:r>
                      <a:rPr lang="en-US" baseline="0" dirty="0"/>
                      <a:t>R</a:t>
                    </a:r>
                    <a:fld id="{4D180180-C31B-4C5E-9755-C972D40883EF}" type="VALUE">
                      <a:rPr lang="en-US" baseline="0" smtClean="0"/>
                      <a:pPr/>
                      <a:t>[VALUE]</a:t>
                    </a:fld>
                    <a:r>
                      <a:rPr lang="en-US" baseline="0" dirty="0"/>
                      <a:t> </a:t>
                    </a:r>
                    <a:fld id="{37713B21-1219-4C38-8369-7A072DFF54F7}" type="PERCENTAGE">
                      <a:rPr lang="en-US" baseline="0"/>
                      <a:pPr/>
                      <a:t>[PERCENTAGE]</a:t>
                    </a:fld>
                    <a:endParaRPr lang="en-US" baseline="0" dirty="0"/>
                  </a:p>
                </c:rich>
              </c:tx>
              <c:dLblPos val="bestFit"/>
              <c:showVal val="1"/>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143E-4629-A0AD-612AFF3C3249}"/>
                </c:ext>
              </c:extLst>
            </c:dLbl>
            <c:dLbl>
              <c:idx val="3"/>
              <c:layout>
                <c:manualLayout>
                  <c:x val="0.23509970423302817"/>
                  <c:y val="-7.7864426075390319E-2"/>
                </c:manualLayout>
              </c:layout>
              <c:tx>
                <c:rich>
                  <a:bodyPr/>
                  <a:lstStyle/>
                  <a:p>
                    <a:fld id="{CA3BF94F-5C6E-4A42-9EB2-B16FF7A4D475}" type="CATEGORYNAME">
                      <a:rPr lang="en-US" smtClean="0"/>
                      <a:pPr/>
                      <a:t>[CATEGORY NAME]</a:t>
                    </a:fld>
                    <a:r>
                      <a:rPr lang="en-US" baseline="0" dirty="0"/>
                      <a:t>R</a:t>
                    </a:r>
                    <a:fld id="{57CBA683-EDD5-4529-844D-635EAC7C92E6}" type="VALUE">
                      <a:rPr lang="en-US" baseline="0" smtClean="0"/>
                      <a:pPr/>
                      <a:t>[VALUE]</a:t>
                    </a:fld>
                    <a:r>
                      <a:rPr lang="en-US" baseline="0" dirty="0"/>
                      <a:t> </a:t>
                    </a:r>
                    <a:fld id="{113E0FE8-5949-4C56-B2E5-F5DB00A50241}" type="PERCENTAGE">
                      <a:rPr lang="en-US" baseline="0"/>
                      <a:pPr/>
                      <a:t>[PERCENTAGE]</a:t>
                    </a:fld>
                    <a:endParaRPr lang="en-US" baseline="0" dirty="0"/>
                  </a:p>
                </c:rich>
              </c:tx>
              <c:dLblPos val="bestFit"/>
              <c:showVal val="1"/>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7-143E-4629-A0AD-612AFF3C3249}"/>
                </c:ext>
              </c:extLst>
            </c:dLbl>
            <c:dLbl>
              <c:idx val="4"/>
              <c:layout>
                <c:manualLayout>
                  <c:x val="-0.18050823041090377"/>
                  <c:y val="5.8353567844151237E-2"/>
                </c:manualLayout>
              </c:layout>
              <c:tx>
                <c:rich>
                  <a:bodyPr/>
                  <a:lstStyle/>
                  <a:p>
                    <a:fld id="{64017AB8-ECC5-41CE-9C88-9A03D78054B9}" type="CATEGORYNAME">
                      <a:rPr lang="en-US" smtClean="0"/>
                      <a:pPr/>
                      <a:t>[CATEGORY NAME]</a:t>
                    </a:fld>
                    <a:r>
                      <a:rPr lang="en-US" baseline="0"/>
                      <a:t> R</a:t>
                    </a:r>
                    <a:fld id="{E30BE9CD-5A17-4796-9163-02EE33B28CD7}" type="VALUE">
                      <a:rPr lang="en-US" baseline="0" smtClean="0"/>
                      <a:pPr/>
                      <a:t>[VALUE]</a:t>
                    </a:fld>
                    <a:endParaRPr lang="en-US" baseline="0"/>
                  </a:p>
                  <a:p>
                    <a:r>
                      <a:rPr lang="en-US" baseline="0"/>
                      <a:t> </a:t>
                    </a:r>
                    <a:fld id="{6092660E-5E95-4D37-A391-3E15A15927E6}" type="PERCENTAGE">
                      <a:rPr lang="en-US" baseline="0"/>
                      <a:pPr/>
                      <a:t>[PERCENTAGE]</a:t>
                    </a:fld>
                    <a:endParaRPr lang="en-US" baseline="0"/>
                  </a:p>
                </c:rich>
              </c:tx>
              <c:dLblPos val="bestFit"/>
              <c:showVal val="1"/>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9-143E-4629-A0AD-612AFF3C324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bestFit"/>
            <c:showVal val="1"/>
            <c:showCatName val="1"/>
            <c:showPercent val="1"/>
            <c:showLeaderLines val="1"/>
            <c:leaderLines>
              <c:spPr>
                <a:ln w="19050" cap="flat" cmpd="sng" algn="ctr">
                  <a:solidFill>
                    <a:schemeClr val="dk1"/>
                  </a:solidFill>
                  <a:prstDash val="solid"/>
                  <a:miter lim="800000"/>
                </a:ln>
                <a:effectLst/>
              </c:spPr>
            </c:leaderLines>
            <c:extLst xmlns:c16r2="http://schemas.microsoft.com/office/drawing/2015/06/chart">
              <c:ext xmlns:c15="http://schemas.microsoft.com/office/drawing/2012/chart" uri="{CE6537A1-D6FC-4f65-9D91-7224C49458BB}"/>
            </c:extLst>
          </c:dLbls>
          <c:cat>
            <c:strRef>
              <c:f>'Year 2'!$A$3:$A$7</c:f>
              <c:strCache>
                <c:ptCount val="5"/>
                <c:pt idx="0">
                  <c:v>YEAR 2 : R22 966 000</c:v>
                </c:pt>
                <c:pt idx="2">
                  <c:v>Start up cost </c:v>
                </c:pt>
                <c:pt idx="3">
                  <c:v>Operating cost </c:v>
                </c:pt>
                <c:pt idx="4">
                  <c:v>Competition</c:v>
                </c:pt>
              </c:strCache>
            </c:strRef>
          </c:cat>
          <c:val>
            <c:numRef>
              <c:f>'Year 2'!$B$3:$B$7</c:f>
              <c:numCache>
                <c:formatCode>General</c:formatCode>
                <c:ptCount val="5"/>
                <c:pt idx="2" formatCode="#,##0">
                  <c:v>10575000</c:v>
                </c:pt>
                <c:pt idx="3" formatCode="#,##0">
                  <c:v>10800000</c:v>
                </c:pt>
                <c:pt idx="4" formatCode="#,##0">
                  <c:v>1591000</c:v>
                </c:pt>
              </c:numCache>
            </c:numRef>
          </c:val>
          <c:extLst xmlns:c16r2="http://schemas.microsoft.com/office/drawing/2015/06/chart">
            <c:ext xmlns:c16="http://schemas.microsoft.com/office/drawing/2014/chart" uri="{C3380CC4-5D6E-409C-BE32-E72D297353CC}">
              <c16:uniqueId val="{0000000A-143E-4629-A0AD-612AFF3C3249}"/>
            </c:ext>
          </c:extLst>
        </c:ser>
        <c:dLbls>
          <c:showVal val="1"/>
        </c:dLbls>
        <c:firstSliceAng val="0"/>
      </c:pie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ZA"/>
  <c:style val="4"/>
  <c:chart>
    <c:autoTitleDeleted val="1"/>
    <c:plotArea>
      <c:layout/>
      <c:pieChart>
        <c:varyColors val="1"/>
        <c:ser>
          <c:idx val="0"/>
          <c:order val="0"/>
          <c:dPt>
            <c:idx val="0"/>
            <c:spPr>
              <a:solidFill>
                <a:schemeClr val="accent2">
                  <a:tint val="54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FC87-4BBA-B401-222BDF58BD64}"/>
              </c:ext>
            </c:extLst>
          </c:dPt>
          <c:dPt>
            <c:idx val="1"/>
            <c:spPr>
              <a:solidFill>
                <a:schemeClr val="accent2">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FC87-4BBA-B401-222BDF58BD64}"/>
              </c:ext>
            </c:extLst>
          </c:dPt>
          <c:dPt>
            <c:idx val="2"/>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5-FC87-4BBA-B401-222BDF58BD64}"/>
              </c:ext>
            </c:extLst>
          </c:dPt>
          <c:dPt>
            <c:idx val="3"/>
            <c:spPr>
              <a:solidFill>
                <a:schemeClr val="accent2">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FC87-4BBA-B401-222BDF58BD64}"/>
              </c:ext>
            </c:extLst>
          </c:dPt>
          <c:dPt>
            <c:idx val="4"/>
            <c:spPr>
              <a:solidFill>
                <a:schemeClr val="accent2">
                  <a:shade val="53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FC87-4BBA-B401-222BDF58BD64}"/>
              </c:ext>
            </c:extLst>
          </c:dPt>
          <c:dLbls>
            <c:dLbl>
              <c:idx val="2"/>
              <c:layout>
                <c:manualLayout>
                  <c:x val="-0.2313819991251094"/>
                  <c:y val="5.5589685740438238E-2"/>
                </c:manualLayout>
              </c:layout>
              <c:tx>
                <c:rich>
                  <a:bodyPr/>
                  <a:lstStyle/>
                  <a:p>
                    <a:fld id="{71330E31-14DF-4FB5-9C8D-96AE450CA9E8}" type="CATEGORYNAME">
                      <a:rPr lang="en-US" smtClean="0"/>
                      <a:pPr/>
                      <a:t>[CATEGORY NAME]</a:t>
                    </a:fld>
                    <a:r>
                      <a:rPr lang="en-US" dirty="0"/>
                      <a:t>R</a:t>
                    </a:r>
                    <a:fld id="{58CAC293-4482-415E-A29A-B82C28BFC500}" type="VALUE">
                      <a:rPr lang="en-US" baseline="0" smtClean="0"/>
                      <a:pPr/>
                      <a:t>[VALUE]</a:t>
                    </a:fld>
                    <a:r>
                      <a:rPr lang="en-US" baseline="0" dirty="0"/>
                      <a:t> </a:t>
                    </a:r>
                    <a:fld id="{51A56A42-D2DE-4A97-8F12-BAC19EB7029B}" type="PERCENTAGE">
                      <a:rPr lang="en-US" baseline="0"/>
                      <a:pPr/>
                      <a:t>[PERCENTAGE]</a:t>
                    </a:fld>
                    <a:endParaRPr lang="en-US" baseline="0" dirty="0"/>
                  </a:p>
                </c:rich>
              </c:tx>
              <c:dLblPos val="bestFit"/>
              <c:showVal val="1"/>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FC87-4BBA-B401-222BDF58BD64}"/>
                </c:ext>
              </c:extLst>
            </c:dLbl>
            <c:dLbl>
              <c:idx val="3"/>
              <c:layout>
                <c:manualLayout>
                  <c:x val="0.20329177602799653"/>
                  <c:y val="-0.18758898489474521"/>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fld id="{FAA431EC-1B17-45D1-AA24-8E5B9E9E9A81}" type="CATEGORYNAME">
                      <a:rPr lang="en-US" smtClean="0"/>
                      <a:pPr>
                        <a:defRPr sz="1200" b="1" i="0" u="none" strike="noStrike" kern="1200" baseline="0">
                          <a:solidFill>
                            <a:schemeClr val="tx1">
                              <a:lumMod val="75000"/>
                              <a:lumOff val="25000"/>
                            </a:schemeClr>
                          </a:solidFill>
                          <a:latin typeface="+mn-lt"/>
                          <a:ea typeface="+mn-ea"/>
                          <a:cs typeface="+mn-cs"/>
                        </a:defRPr>
                      </a:pPr>
                      <a:t>[CATEGORY NAME]</a:t>
                    </a:fld>
                    <a:r>
                      <a:rPr lang="en-US" baseline="0" dirty="0"/>
                      <a:t> R</a:t>
                    </a:r>
                    <a:fld id="{BC24728E-6DA7-4AA1-AF4B-8FC4A2A7FB71}" type="VALUE">
                      <a:rPr lang="en-US" baseline="0" smtClean="0"/>
                      <a:pPr>
                        <a:defRPr sz="1200" b="1" i="0" u="none" strike="noStrike" kern="1200" baseline="0">
                          <a:solidFill>
                            <a:schemeClr val="tx1">
                              <a:lumMod val="75000"/>
                              <a:lumOff val="25000"/>
                            </a:schemeClr>
                          </a:solidFill>
                          <a:latin typeface="+mn-lt"/>
                          <a:ea typeface="+mn-ea"/>
                          <a:cs typeface="+mn-cs"/>
                        </a:defRPr>
                      </a:pPr>
                      <a:t>[VALUE]</a:t>
                    </a:fld>
                    <a:endParaRPr lang="en-US" baseline="0" dirty="0"/>
                  </a:p>
                  <a:p>
                    <a:pPr>
                      <a:defRPr sz="1200" b="1" i="0" u="none" strike="noStrike" kern="1200" baseline="0">
                        <a:solidFill>
                          <a:schemeClr val="tx1">
                            <a:lumMod val="75000"/>
                            <a:lumOff val="25000"/>
                          </a:schemeClr>
                        </a:solidFill>
                        <a:latin typeface="+mn-lt"/>
                        <a:ea typeface="+mn-ea"/>
                        <a:cs typeface="+mn-cs"/>
                      </a:defRPr>
                    </a:pPr>
                    <a:r>
                      <a:rPr lang="en-US" baseline="0" dirty="0"/>
                      <a:t> </a:t>
                    </a:r>
                    <a:fld id="{63B15BF6-4C26-443D-800E-728D1835B1F7}" type="PERCENTAGE">
                      <a:rPr lang="en-US" baseline="0"/>
                      <a:pPr>
                        <a:defRPr sz="1200" b="1" i="0" u="none" strike="noStrike" kern="1200" baseline="0">
                          <a:solidFill>
                            <a:schemeClr val="tx1">
                              <a:lumMod val="75000"/>
                              <a:lumOff val="25000"/>
                            </a:schemeClr>
                          </a:solidFill>
                          <a:latin typeface="+mn-lt"/>
                          <a:ea typeface="+mn-ea"/>
                          <a:cs typeface="+mn-cs"/>
                        </a:defRPr>
                      </a:pPr>
                      <a:t>[PERCENTAGE]</a:t>
                    </a:fld>
                    <a:endParaRPr lang="en-US" baseline="0" dirty="0"/>
                  </a:p>
                </c:rich>
              </c:tx>
              <c:spPr>
                <a:noFill/>
                <a:ln>
                  <a:noFill/>
                </a:ln>
                <a:effectLst/>
              </c:spPr>
              <c:dLblPos val="bestFit"/>
              <c:showVal val="1"/>
              <c:showCatName val="1"/>
              <c:showPercent val="1"/>
              <c:extLst xmlns:c16r2="http://schemas.microsoft.com/office/drawing/2015/06/chart">
                <c:ext xmlns:c15="http://schemas.microsoft.com/office/drawing/2012/chart" uri="{CE6537A1-D6FC-4f65-9D91-7224C49458BB}">
                  <c15:layout>
                    <c:manualLayout>
                      <c:w val="0.2455"/>
                      <c:h val="0.16422650556042498"/>
                    </c:manualLayout>
                  </c15:layout>
                  <c15:dlblFieldTable/>
                  <c15:showDataLabelsRange val="0"/>
                </c:ext>
                <c:ext xmlns:c16="http://schemas.microsoft.com/office/drawing/2014/chart" uri="{C3380CC4-5D6E-409C-BE32-E72D297353CC}">
                  <c16:uniqueId val="{00000007-FC87-4BBA-B401-222BDF58BD64}"/>
                </c:ext>
              </c:extLst>
            </c:dLbl>
            <c:dLbl>
              <c:idx val="4"/>
              <c:layout>
                <c:manualLayout>
                  <c:x val="0.14956539807524066"/>
                  <c:y val="0.20464914905504994"/>
                </c:manualLayout>
              </c:layout>
              <c:tx>
                <c:rich>
                  <a:bodyPr/>
                  <a:lstStyle/>
                  <a:p>
                    <a:fld id="{5EA52E2B-9D45-4D4D-9128-BE34D6520F3D}" type="CATEGORYNAME">
                      <a:rPr lang="en-US" smtClean="0"/>
                      <a:pPr/>
                      <a:t>[CATEGORY NAME]</a:t>
                    </a:fld>
                    <a:endParaRPr lang="en-US"/>
                  </a:p>
                  <a:p>
                    <a:r>
                      <a:rPr lang="en-US" baseline="0"/>
                      <a:t>R</a:t>
                    </a:r>
                    <a:fld id="{303FEA88-6341-43A3-89E6-A11CB60DFF66}" type="VALUE">
                      <a:rPr lang="en-US" baseline="0" smtClean="0"/>
                      <a:pPr/>
                      <a:t>[VALUE]</a:t>
                    </a:fld>
                    <a:r>
                      <a:rPr lang="en-US" baseline="0"/>
                      <a:t> </a:t>
                    </a:r>
                    <a:fld id="{F9DB3D2E-F5A6-4374-961B-8EA6B51D9C10}" type="PERCENTAGE">
                      <a:rPr lang="en-US" baseline="0"/>
                      <a:pPr/>
                      <a:t>[PERCENTAGE]</a:t>
                    </a:fld>
                    <a:endParaRPr lang="en-US" baseline="0"/>
                  </a:p>
                </c:rich>
              </c:tx>
              <c:dLblPos val="bestFit"/>
              <c:showVal val="1"/>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9-FC87-4BBA-B401-222BDF58BD6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bestFit"/>
            <c:showVal val="1"/>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'Year 3'!$A$3:$A$7</c:f>
              <c:strCache>
                <c:ptCount val="5"/>
                <c:pt idx="0">
                  <c:v>YEAR 3 : R24 290 000</c:v>
                </c:pt>
                <c:pt idx="2">
                  <c:v>Start up cost </c:v>
                </c:pt>
                <c:pt idx="3">
                  <c:v>Operating cost </c:v>
                </c:pt>
                <c:pt idx="4">
                  <c:v>Competition</c:v>
                </c:pt>
              </c:strCache>
            </c:strRef>
          </c:cat>
          <c:val>
            <c:numRef>
              <c:f>'Year 3'!$B$3:$B$7</c:f>
              <c:numCache>
                <c:formatCode>General</c:formatCode>
                <c:ptCount val="5"/>
                <c:pt idx="2" formatCode="#,##0">
                  <c:v>10575000</c:v>
                </c:pt>
                <c:pt idx="3" formatCode="#,##0">
                  <c:v>10800000</c:v>
                </c:pt>
                <c:pt idx="4" formatCode="#,##0">
                  <c:v>2915000</c:v>
                </c:pt>
              </c:numCache>
            </c:numRef>
          </c:val>
          <c:extLst xmlns:c16r2="http://schemas.microsoft.com/office/drawing/2015/06/chart">
            <c:ext xmlns:c16="http://schemas.microsoft.com/office/drawing/2014/chart" uri="{C3380CC4-5D6E-409C-BE32-E72D297353CC}">
              <c16:uniqueId val="{0000000A-FC87-4BBA-B401-222BDF58BD64}"/>
            </c:ext>
          </c:extLst>
        </c:ser>
        <c:dLbls/>
        <c:firstSliceAng val="0"/>
      </c:pie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10.xml><?xml version="1.0" encoding="utf-8"?>
<cs:colorStyle xmlns:cs="http://schemas.microsoft.com/office/drawing/2012/chartStyle" xmlns:a="http://schemas.openxmlformats.org/drawingml/2006/main" meth="withinLinear" id="15">
  <a:schemeClr val="accent2"/>
</cs:colorStyle>
</file>

<file path=ppt/charts/colors11.xml><?xml version="1.0" encoding="utf-8"?>
<cs:colorStyle xmlns:cs="http://schemas.microsoft.com/office/drawing/2012/chartStyle" xmlns:a="http://schemas.openxmlformats.org/drawingml/2006/main" meth="withinLinearReversed" id="22">
  <a:schemeClr val="accent2"/>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withinLinear" id="19">
  <a:schemeClr val="accent6"/>
</cs:colorStyle>
</file>

<file path=ppt/charts/colors4.xml><?xml version="1.0" encoding="utf-8"?>
<cs:colorStyle xmlns:cs="http://schemas.microsoft.com/office/drawing/2012/chartStyle" xmlns:a="http://schemas.openxmlformats.org/drawingml/2006/main" meth="withinLinearReversed" id="22">
  <a:schemeClr val="accent2"/>
</cs:colorStyle>
</file>

<file path=ppt/charts/colors5.xml><?xml version="1.0" encoding="utf-8"?>
<cs:colorStyle xmlns:cs="http://schemas.microsoft.com/office/drawing/2012/chartStyle" xmlns:a="http://schemas.openxmlformats.org/drawingml/2006/main" meth="withinLinear" id="19">
  <a:schemeClr val="accent6"/>
</cs:colorStyle>
</file>

<file path=ppt/charts/colors6.xml><?xml version="1.0" encoding="utf-8"?>
<cs:colorStyle xmlns:cs="http://schemas.microsoft.com/office/drawing/2012/chartStyle" xmlns:a="http://schemas.openxmlformats.org/drawingml/2006/main" meth="withinLinear" id="19">
  <a:schemeClr val="accent6"/>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withinLinear" id="17">
  <a:schemeClr val="accent4"/>
</cs:colorStyle>
</file>

<file path=ppt/charts/colors9.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23.png"/></Relationships>
</file>

<file path=ppt/drawings/drawing1.xml><?xml version="1.0" encoding="utf-8"?>
<c:userShapes xmlns:c="http://schemas.openxmlformats.org/drawingml/2006/chart">
  <cdr:relSizeAnchor xmlns:cdr="http://schemas.openxmlformats.org/drawingml/2006/chartDrawing">
    <cdr:from>
      <cdr:x>0.15565</cdr:x>
      <cdr:y>0.02439</cdr:y>
    </cdr:from>
    <cdr:to>
      <cdr:x>0.77886</cdr:x>
      <cdr:y>0.11925</cdr:y>
    </cdr:to>
    <cdr:sp macro="" textlink="">
      <cdr:nvSpPr>
        <cdr:cNvPr id="2" name="TextBox 1"/>
        <cdr:cNvSpPr txBox="1"/>
      </cdr:nvSpPr>
      <cdr:spPr>
        <a:xfrm xmlns:a="http://schemas.openxmlformats.org/drawingml/2006/main">
          <a:off x="896984" y="102723"/>
          <a:ext cx="3591468" cy="3995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b="1" dirty="0"/>
            <a:t>Mid-year 2022 Population : 5 to 19 years (</a:t>
          </a:r>
          <a:r>
            <a:rPr lang="en-GB" sz="1100" b="1" i="1" dirty="0"/>
            <a:t>Source :Stats SA</a:t>
          </a:r>
          <a:r>
            <a:rPr lang="en-GB" sz="1100" b="1" dirty="0"/>
            <a:t>)</a:t>
          </a:r>
          <a:endParaRPr lang="en-ZA" sz="11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a:extLst xmlns:a="http://schemas.openxmlformats.org/drawingml/2006/main">
            <a:ext uri="{FF2B5EF4-FFF2-40B4-BE49-F238E27FC236}">
              <a16:creationId xmlns:a16="http://schemas.microsoft.com/office/drawing/2014/main" xmlns="" id="{6B1ADD0A-3017-16A5-5E1C-0DCC992B12D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0075319" cy="8544904"/>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1143000" y="685800"/>
            <a:ext cx="4572000" cy="3429000"/>
          </a:xfrm>
          <a:prstGeom prst="rect">
            <a:avLst/>
          </a:prstGeom>
        </p:spPr>
        <p:txBody>
          <a:bodyPr/>
          <a:lstStyle/>
          <a:p>
            <a:endParaRPr/>
          </a:p>
        </p:txBody>
      </p:sp>
      <p:sp>
        <p:nvSpPr>
          <p:cNvPr id="168" name="Shape 16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2813930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109989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644571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F6F5786-FE6B-3941-BE37-DC48D28A03E7}"/>
              </a:ext>
            </a:extLst>
          </p:cNvPr>
          <p:cNvGrpSpPr>
            <a:grpSpLocks noChangeAspect="1"/>
          </p:cNvGrpSpPr>
          <p:nvPr userDrawn="1"/>
        </p:nvGrpSpPr>
        <p:grpSpPr>
          <a:xfrm>
            <a:off x="-786744" y="286457"/>
            <a:ext cx="25957489" cy="13143085"/>
            <a:chOff x="-768626" y="178375"/>
            <a:chExt cx="25957489" cy="13143085"/>
          </a:xfrm>
        </p:grpSpPr>
        <p:pic>
          <p:nvPicPr>
            <p:cNvPr id="7" name="Image" descr="Image">
              <a:extLst>
                <a:ext uri="{FF2B5EF4-FFF2-40B4-BE49-F238E27FC236}">
                  <a16:creationId xmlns:a16="http://schemas.microsoft.com/office/drawing/2014/main" xmlns="" id="{92CBEB09-6FD1-9349-BB1C-B6E767FB5332}"/>
                </a:ext>
              </a:extLst>
            </p:cNvPr>
            <p:cNvPicPr>
              <a:picLocks noChangeAspect="1"/>
            </p:cNvPicPr>
            <p:nvPr userDrawn="1"/>
          </p:nvPicPr>
          <p:blipFill>
            <a:blip r:embed="rId2" cstate="print"/>
            <a:stretch>
              <a:fillRect/>
            </a:stretch>
          </p:blipFill>
          <p:spPr>
            <a:xfrm>
              <a:off x="2742350" y="178375"/>
              <a:ext cx="17645723" cy="8850235"/>
            </a:xfrm>
            <a:prstGeom prst="rect">
              <a:avLst/>
            </a:prstGeom>
            <a:ln w="12700">
              <a:miter lim="400000"/>
            </a:ln>
          </p:spPr>
        </p:pic>
        <p:pic>
          <p:nvPicPr>
            <p:cNvPr id="8" name="DSAC_Mnemonic_Icons.png">
              <a:extLst>
                <a:ext uri="{FF2B5EF4-FFF2-40B4-BE49-F238E27FC236}">
                  <a16:creationId xmlns:a16="http://schemas.microsoft.com/office/drawing/2014/main" xmlns="" id="{9846F82A-2BD3-9B4F-AA3E-259A068BF8FE}"/>
                </a:ext>
              </a:extLst>
            </p:cNvPr>
            <p:cNvPicPr>
              <a:picLocks noChangeAspect="1"/>
            </p:cNvPicPr>
            <p:nvPr userDrawn="1"/>
          </p:nvPicPr>
          <p:blipFill>
            <a:blip r:embed="rId3" cstate="print"/>
            <a:stretch>
              <a:fillRect/>
            </a:stretch>
          </p:blipFill>
          <p:spPr>
            <a:xfrm>
              <a:off x="2507226" y="7211624"/>
              <a:ext cx="20193491" cy="3168918"/>
            </a:xfrm>
            <a:prstGeom prst="rect">
              <a:avLst/>
            </a:prstGeom>
            <a:ln w="12700">
              <a:miter lim="400000"/>
            </a:ln>
          </p:spPr>
        </p:pic>
        <p:pic>
          <p:nvPicPr>
            <p:cNvPr id="9" name="Image" descr="Image">
              <a:extLst>
                <a:ext uri="{FF2B5EF4-FFF2-40B4-BE49-F238E27FC236}">
                  <a16:creationId xmlns:a16="http://schemas.microsoft.com/office/drawing/2014/main" xmlns="" id="{CC49C165-56CB-E247-AA35-B07236CD34FF}"/>
                </a:ext>
              </a:extLst>
            </p:cNvPr>
            <p:cNvPicPr>
              <a:picLocks noChangeAspect="1"/>
            </p:cNvPicPr>
            <p:nvPr userDrawn="1"/>
          </p:nvPicPr>
          <p:blipFill>
            <a:blip r:embed="rId4" cstate="print"/>
            <a:stretch>
              <a:fillRect/>
            </a:stretch>
          </p:blipFill>
          <p:spPr>
            <a:xfrm>
              <a:off x="1300511" y="11514754"/>
              <a:ext cx="21400206" cy="1806706"/>
            </a:xfrm>
            <a:prstGeom prst="rect">
              <a:avLst/>
            </a:prstGeom>
            <a:ln w="12700">
              <a:miter lim="400000"/>
            </a:ln>
          </p:spPr>
        </p:pic>
        <p:pic>
          <p:nvPicPr>
            <p:cNvPr id="10" name="Image" descr="Image">
              <a:extLst>
                <a:ext uri="{FF2B5EF4-FFF2-40B4-BE49-F238E27FC236}">
                  <a16:creationId xmlns:a16="http://schemas.microsoft.com/office/drawing/2014/main" xmlns="" id="{AAEFE357-2EC7-0143-8D85-B17E90394CEA}"/>
                </a:ext>
              </a:extLst>
            </p:cNvPr>
            <p:cNvPicPr>
              <a:picLocks noChangeAspect="1"/>
            </p:cNvPicPr>
            <p:nvPr userDrawn="1"/>
          </p:nvPicPr>
          <p:blipFill>
            <a:blip r:embed="rId5" cstate="print"/>
            <a:stretch>
              <a:fillRect/>
            </a:stretch>
          </p:blipFill>
          <p:spPr>
            <a:xfrm>
              <a:off x="-768626" y="10351046"/>
              <a:ext cx="25957489" cy="497767"/>
            </a:xfrm>
            <a:prstGeom prst="rect">
              <a:avLst/>
            </a:prstGeom>
            <a:ln w="12700">
              <a:miter lim="400000"/>
            </a:ln>
          </p:spPr>
        </p:pic>
      </p:gr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F543A0BE-7A0E-504A-8CC1-2B53A2846A99}"/>
              </a:ext>
            </a:extLst>
          </p:cNvPr>
          <p:cNvPicPr>
            <a:picLocks noChangeAspect="1"/>
          </p:cNvPicPr>
          <p:nvPr userDrawn="1"/>
        </p:nvPicPr>
        <p:blipFill>
          <a:blip r:embed="rId2" cstate="print"/>
          <a:stretch>
            <a:fillRect/>
          </a:stretch>
        </p:blipFill>
        <p:spPr>
          <a:xfrm>
            <a:off x="1491897" y="11772825"/>
            <a:ext cx="21400206" cy="1806707"/>
          </a:xfrm>
          <a:prstGeom prst="rect">
            <a:avLst/>
          </a:prstGeom>
          <a:ln w="12700">
            <a:miter lim="400000"/>
          </a:ln>
        </p:spPr>
      </p:pic>
      <p:pic>
        <p:nvPicPr>
          <p:cNvPr id="12" name="Foot steps and Map2.png">
            <a:extLst>
              <a:ext uri="{FF2B5EF4-FFF2-40B4-BE49-F238E27FC236}">
                <a16:creationId xmlns:a16="http://schemas.microsoft.com/office/drawing/2014/main" xmlns="" id="{8471D32E-D55A-9E43-8FB3-E0F182F02D2C}"/>
              </a:ext>
            </a:extLst>
          </p:cNvPr>
          <p:cNvPicPr>
            <a:picLocks noChangeAspect="1"/>
          </p:cNvPicPr>
          <p:nvPr userDrawn="1"/>
        </p:nvPicPr>
        <p:blipFill>
          <a:blip r:embed="rId3" cstate="print"/>
          <a:srcRect b="7681"/>
          <a:stretch>
            <a:fillRect/>
          </a:stretch>
        </p:blipFill>
        <p:spPr>
          <a:xfrm>
            <a:off x="2377257" y="136467"/>
            <a:ext cx="18288003" cy="11935670"/>
          </a:xfrm>
          <a:prstGeom prst="rect">
            <a:avLst/>
          </a:prstGeom>
          <a:ln w="12700">
            <a:miter lim="400000"/>
          </a:ln>
        </p:spPr>
      </p:pic>
      <p:pic>
        <p:nvPicPr>
          <p:cNvPr id="13" name="Foot steps and Map.png" descr="Foot steps and Map.png">
            <a:extLst>
              <a:ext uri="{FF2B5EF4-FFF2-40B4-BE49-F238E27FC236}">
                <a16:creationId xmlns:a16="http://schemas.microsoft.com/office/drawing/2014/main" xmlns="" id="{B5EC12B8-B6A4-3E45-962D-489279ACF1BF}"/>
              </a:ext>
            </a:extLst>
          </p:cNvPr>
          <p:cNvPicPr>
            <a:picLocks noChangeAspect="1"/>
          </p:cNvPicPr>
          <p:nvPr userDrawn="1"/>
        </p:nvPicPr>
        <p:blipFill>
          <a:blip r:embed="rId4" cstate="print"/>
          <a:srcRect l="14402" r="7929"/>
          <a:stretch>
            <a:fillRect/>
          </a:stretch>
        </p:blipFill>
        <p:spPr>
          <a:xfrm rot="10800000" flipH="1">
            <a:off x="2694597" y="378668"/>
            <a:ext cx="5801970" cy="5281166"/>
          </a:xfrm>
          <a:prstGeom prst="rect">
            <a:avLst/>
          </a:prstGeom>
          <a:ln w="12700">
            <a:miter lim="400000"/>
          </a:ln>
        </p:spPr>
      </p:pic>
    </p:spTree>
    <p:extLst>
      <p:ext uri="{BB962C8B-B14F-4D97-AF65-F5344CB8AC3E}">
        <p14:creationId xmlns:p14="http://schemas.microsoft.com/office/powerpoint/2010/main" xmlns="" val="55869145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E1E5FF60-ED55-49CD-8A2A-769D6783FB5E}" type="datetimeFigureOut">
              <a:rPr lang="en-ZA" smtClean="0"/>
              <a:pPr/>
              <a:t>2023/03/10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a:xfrm>
            <a:off x="11993392" y="13076008"/>
            <a:ext cx="384721" cy="379591"/>
          </a:xfrm>
        </p:spPr>
        <p:txBody>
          <a:bodyPr/>
          <a:lstStyle/>
          <a:p>
            <a:fld id="{742109C1-3B08-4C26-BC52-010114CFE2DA}" type="slidenum">
              <a:rPr lang="en-ZA" smtClean="0"/>
              <a:pPr/>
              <a:t>‹#›</a:t>
            </a:fld>
            <a:endParaRPr lang="en-ZA"/>
          </a:p>
        </p:txBody>
      </p:sp>
    </p:spTree>
    <p:extLst>
      <p:ext uri="{BB962C8B-B14F-4D97-AF65-F5344CB8AC3E}">
        <p14:creationId xmlns:p14="http://schemas.microsoft.com/office/powerpoint/2010/main" xmlns="" val="360463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BE8E5400-6EC9-2741-B9F9-A98AA70113CB}"/>
              </a:ext>
            </a:extLst>
          </p:cNvPr>
          <p:cNvPicPr>
            <a:picLocks noChangeAspect="1"/>
          </p:cNvPicPr>
          <p:nvPr userDrawn="1"/>
        </p:nvPicPr>
        <p:blipFill>
          <a:blip r:embed="rId2" cstate="print"/>
          <a:stretch>
            <a:fillRect/>
          </a:stretch>
        </p:blipFill>
        <p:spPr>
          <a:xfrm>
            <a:off x="0" y="-28327"/>
            <a:ext cx="8835195" cy="13744327"/>
          </a:xfrm>
          <a:prstGeom prst="rect">
            <a:avLst/>
          </a:prstGeom>
          <a:ln w="12700">
            <a:miter lim="400000"/>
          </a:ln>
        </p:spPr>
      </p:pic>
    </p:spTree>
    <p:extLst>
      <p:ext uri="{BB962C8B-B14F-4D97-AF65-F5344CB8AC3E}">
        <p14:creationId xmlns:p14="http://schemas.microsoft.com/office/powerpoint/2010/main" xmlns="" val="160086586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4" name="Image" descr="Image">
            <a:extLst>
              <a:ext uri="{FF2B5EF4-FFF2-40B4-BE49-F238E27FC236}">
                <a16:creationId xmlns:a16="http://schemas.microsoft.com/office/drawing/2014/main" xmlns="" id="{B3D5F173-2946-1445-B8F0-1CF13CC042F6}"/>
              </a:ext>
            </a:extLst>
          </p:cNvPr>
          <p:cNvPicPr>
            <a:picLocks noChangeAspect="1"/>
          </p:cNvPicPr>
          <p:nvPr userDrawn="1"/>
        </p:nvPicPr>
        <p:blipFill>
          <a:blip r:embed="rId2" cstate="print"/>
          <a:stretch>
            <a:fillRect/>
          </a:stretch>
        </p:blipFill>
        <p:spPr>
          <a:xfrm>
            <a:off x="-10773" y="2364673"/>
            <a:ext cx="25189317" cy="464780"/>
          </a:xfrm>
          <a:prstGeom prst="rect">
            <a:avLst/>
          </a:prstGeom>
          <a:ln w="12700" cap="flat">
            <a:noFill/>
            <a:miter lim="400000"/>
          </a:ln>
          <a:effectLst/>
        </p:spPr>
      </p:pic>
    </p:spTree>
    <p:extLst>
      <p:ext uri="{BB962C8B-B14F-4D97-AF65-F5344CB8AC3E}">
        <p14:creationId xmlns:p14="http://schemas.microsoft.com/office/powerpoint/2010/main" xmlns="" val="326432256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B8F53840-9867-B84E-AFC7-801C8F81F323}"/>
              </a:ext>
            </a:extLst>
          </p:cNvPr>
          <p:cNvGrpSpPr/>
          <p:nvPr userDrawn="1"/>
        </p:nvGrpSpPr>
        <p:grpSpPr>
          <a:xfrm>
            <a:off x="-46852" y="2413520"/>
            <a:ext cx="25253179" cy="11357898"/>
            <a:chOff x="-46494" y="-1"/>
            <a:chExt cx="25253178" cy="11357898"/>
          </a:xfrm>
        </p:grpSpPr>
        <p:pic>
          <p:nvPicPr>
            <p:cNvPr id="12" name="Image" descr="Image">
              <a:extLst>
                <a:ext uri="{FF2B5EF4-FFF2-40B4-BE49-F238E27FC236}">
                  <a16:creationId xmlns:a16="http://schemas.microsoft.com/office/drawing/2014/main" xmlns="" id="{A822EDA3-97C6-7944-B171-62FE2EC15D9D}"/>
                </a:ext>
              </a:extLst>
            </p:cNvPr>
            <p:cNvPicPr>
              <a:picLocks noChangeAspect="1"/>
            </p:cNvPicPr>
            <p:nvPr userDrawn="1"/>
          </p:nvPicPr>
          <p:blipFill>
            <a:blip r:embed="rId2" cstate="print"/>
            <a:stretch>
              <a:fillRect/>
            </a:stretch>
          </p:blipFill>
          <p:spPr>
            <a:xfrm>
              <a:off x="-46494" y="-1"/>
              <a:ext cx="25253178" cy="466344"/>
            </a:xfrm>
            <a:prstGeom prst="rect">
              <a:avLst/>
            </a:prstGeom>
            <a:ln w="12700" cap="flat">
              <a:noFill/>
              <a:miter lim="400000"/>
            </a:ln>
            <a:effectLst/>
          </p:spPr>
        </p:pic>
        <p:pic>
          <p:nvPicPr>
            <p:cNvPr id="14" name="Picture 13" descr="Picture 3">
              <a:extLst>
                <a:ext uri="{FF2B5EF4-FFF2-40B4-BE49-F238E27FC236}">
                  <a16:creationId xmlns:a16="http://schemas.microsoft.com/office/drawing/2014/main" xmlns="" id="{76EC52B6-DAD4-B848-BF9F-CD8948EAD6F1}"/>
                </a:ext>
              </a:extLst>
            </p:cNvPr>
            <p:cNvPicPr>
              <a:picLocks noChangeAspect="1"/>
            </p:cNvPicPr>
            <p:nvPr userDrawn="1"/>
          </p:nvPicPr>
          <p:blipFill>
            <a:blip r:embed="rId3" cstate="print"/>
            <a:stretch>
              <a:fillRect/>
            </a:stretch>
          </p:blipFill>
          <p:spPr>
            <a:xfrm>
              <a:off x="0" y="7548860"/>
              <a:ext cx="24384001" cy="3288839"/>
            </a:xfrm>
            <a:prstGeom prst="rect">
              <a:avLst/>
            </a:prstGeom>
            <a:ln w="12700" cap="flat">
              <a:noFill/>
              <a:miter lim="400000"/>
            </a:ln>
            <a:effectLst/>
          </p:spPr>
        </p:pic>
        <p:pic>
          <p:nvPicPr>
            <p:cNvPr id="15" name="Image" descr="Image">
              <a:extLst>
                <a:ext uri="{FF2B5EF4-FFF2-40B4-BE49-F238E27FC236}">
                  <a16:creationId xmlns:a16="http://schemas.microsoft.com/office/drawing/2014/main" xmlns="" id="{B9116804-1A86-3445-9F5E-6F4DEB49F53A}"/>
                </a:ext>
              </a:extLst>
            </p:cNvPr>
            <p:cNvPicPr>
              <a:picLocks noChangeAspect="1"/>
            </p:cNvPicPr>
            <p:nvPr userDrawn="1"/>
          </p:nvPicPr>
          <p:blipFill>
            <a:blip r:embed="rId2" cstate="print"/>
            <a:stretch>
              <a:fillRect/>
            </a:stretch>
          </p:blipFill>
          <p:spPr>
            <a:xfrm>
              <a:off x="-46494" y="10893117"/>
              <a:ext cx="25230477" cy="464780"/>
            </a:xfrm>
            <a:prstGeom prst="rect">
              <a:avLst/>
            </a:prstGeom>
            <a:ln w="12700" cap="flat">
              <a:noFill/>
              <a:miter lim="400000"/>
            </a:ln>
            <a:effectLst/>
          </p:spPr>
        </p:pic>
      </p:grpSp>
    </p:spTree>
    <p:extLst>
      <p:ext uri="{BB962C8B-B14F-4D97-AF65-F5344CB8AC3E}">
        <p14:creationId xmlns:p14="http://schemas.microsoft.com/office/powerpoint/2010/main" xmlns="" val="211531413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52E5B1B0-3983-DC4A-974F-CD9BB0B5FA17}"/>
              </a:ext>
            </a:extLst>
          </p:cNvPr>
          <p:cNvPicPr>
            <a:picLocks noChangeAspect="1"/>
          </p:cNvPicPr>
          <p:nvPr userDrawn="1"/>
        </p:nvPicPr>
        <p:blipFill>
          <a:blip r:embed="rId2" cstate="print"/>
          <a:stretch>
            <a:fillRect/>
          </a:stretch>
        </p:blipFill>
        <p:spPr>
          <a:xfrm>
            <a:off x="1491854" y="11753469"/>
            <a:ext cx="21400206" cy="1806707"/>
          </a:xfrm>
          <a:prstGeom prst="rect">
            <a:avLst/>
          </a:prstGeom>
          <a:ln w="12700">
            <a:miter lim="400000"/>
          </a:ln>
        </p:spPr>
      </p:pic>
      <p:pic>
        <p:nvPicPr>
          <p:cNvPr id="12" name="Image" descr="Image">
            <a:extLst>
              <a:ext uri="{FF2B5EF4-FFF2-40B4-BE49-F238E27FC236}">
                <a16:creationId xmlns:a16="http://schemas.microsoft.com/office/drawing/2014/main" xmlns="" id="{11F4B525-55AE-2342-B2FA-72B6091A4CBE}"/>
              </a:ext>
            </a:extLst>
          </p:cNvPr>
          <p:cNvPicPr>
            <a:picLocks noChangeAspect="1"/>
          </p:cNvPicPr>
          <p:nvPr userDrawn="1"/>
        </p:nvPicPr>
        <p:blipFill>
          <a:blip r:embed="rId3" cstate="print"/>
          <a:stretch>
            <a:fillRect/>
          </a:stretch>
        </p:blipFill>
        <p:spPr>
          <a:xfrm>
            <a:off x="-2339073" y="2737654"/>
            <a:ext cx="29062146" cy="464780"/>
          </a:xfrm>
          <a:prstGeom prst="rect">
            <a:avLst/>
          </a:prstGeom>
          <a:ln w="12700">
            <a:miter lim="400000"/>
          </a:ln>
        </p:spPr>
      </p:pic>
    </p:spTree>
    <p:extLst>
      <p:ext uri="{BB962C8B-B14F-4D97-AF65-F5344CB8AC3E}">
        <p14:creationId xmlns:p14="http://schemas.microsoft.com/office/powerpoint/2010/main" xmlns="" val="147663170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B8F53840-9867-B84E-AFC7-801C8F81F323}"/>
              </a:ext>
            </a:extLst>
          </p:cNvPr>
          <p:cNvGrpSpPr/>
          <p:nvPr userDrawn="1"/>
        </p:nvGrpSpPr>
        <p:grpSpPr>
          <a:xfrm>
            <a:off x="-4285" y="2409163"/>
            <a:ext cx="25253179" cy="11358866"/>
            <a:chOff x="-46494" y="-1"/>
            <a:chExt cx="25253178" cy="11358866"/>
          </a:xfrm>
        </p:grpSpPr>
        <p:pic>
          <p:nvPicPr>
            <p:cNvPr id="12" name="Image" descr="Image">
              <a:extLst>
                <a:ext uri="{FF2B5EF4-FFF2-40B4-BE49-F238E27FC236}">
                  <a16:creationId xmlns:a16="http://schemas.microsoft.com/office/drawing/2014/main" xmlns="" id="{A822EDA3-97C6-7944-B171-62FE2EC15D9D}"/>
                </a:ext>
              </a:extLst>
            </p:cNvPr>
            <p:cNvPicPr>
              <a:picLocks noChangeAspect="1"/>
            </p:cNvPicPr>
            <p:nvPr userDrawn="1"/>
          </p:nvPicPr>
          <p:blipFill>
            <a:blip r:embed="rId2" cstate="print"/>
            <a:stretch>
              <a:fillRect/>
            </a:stretch>
          </p:blipFill>
          <p:spPr>
            <a:xfrm>
              <a:off x="-46494" y="-1"/>
              <a:ext cx="25253178" cy="466344"/>
            </a:xfrm>
            <a:prstGeom prst="rect">
              <a:avLst/>
            </a:prstGeom>
            <a:ln w="12700" cap="flat">
              <a:noFill/>
              <a:miter lim="400000"/>
            </a:ln>
            <a:effectLst/>
          </p:spPr>
        </p:pic>
        <p:pic>
          <p:nvPicPr>
            <p:cNvPr id="14" name="Picture 13" descr="Picture 3">
              <a:extLst>
                <a:ext uri="{FF2B5EF4-FFF2-40B4-BE49-F238E27FC236}">
                  <a16:creationId xmlns:a16="http://schemas.microsoft.com/office/drawing/2014/main" xmlns="" id="{76EC52B6-DAD4-B848-BF9F-CD8948EAD6F1}"/>
                </a:ext>
              </a:extLst>
            </p:cNvPr>
            <p:cNvPicPr>
              <a:picLocks noChangeAspect="1"/>
            </p:cNvPicPr>
            <p:nvPr userDrawn="1"/>
          </p:nvPicPr>
          <p:blipFill>
            <a:blip r:embed="rId3" cstate="print"/>
            <a:stretch>
              <a:fillRect/>
            </a:stretch>
          </p:blipFill>
          <p:spPr>
            <a:xfrm>
              <a:off x="0" y="7837636"/>
              <a:ext cx="24384001" cy="3288839"/>
            </a:xfrm>
            <a:prstGeom prst="rect">
              <a:avLst/>
            </a:prstGeom>
            <a:ln w="12700" cap="flat">
              <a:noFill/>
              <a:miter lim="400000"/>
            </a:ln>
            <a:effectLst/>
          </p:spPr>
        </p:pic>
        <p:pic>
          <p:nvPicPr>
            <p:cNvPr id="15" name="Image" descr="Image">
              <a:extLst>
                <a:ext uri="{FF2B5EF4-FFF2-40B4-BE49-F238E27FC236}">
                  <a16:creationId xmlns:a16="http://schemas.microsoft.com/office/drawing/2014/main" xmlns="" id="{B9116804-1A86-3445-9F5E-6F4DEB49F53A}"/>
                </a:ext>
              </a:extLst>
            </p:cNvPr>
            <p:cNvPicPr>
              <a:picLocks noChangeAspect="1"/>
            </p:cNvPicPr>
            <p:nvPr userDrawn="1"/>
          </p:nvPicPr>
          <p:blipFill>
            <a:blip r:embed="rId2" cstate="print"/>
            <a:stretch>
              <a:fillRect/>
            </a:stretch>
          </p:blipFill>
          <p:spPr>
            <a:xfrm>
              <a:off x="-46494" y="10894085"/>
              <a:ext cx="25230477" cy="464780"/>
            </a:xfrm>
            <a:prstGeom prst="rect">
              <a:avLst/>
            </a:prstGeom>
            <a:ln w="12700" cap="flat">
              <a:noFill/>
              <a:miter lim="400000"/>
            </a:ln>
            <a:effectLst/>
          </p:spPr>
        </p:pic>
      </p:grpSp>
    </p:spTree>
    <p:extLst>
      <p:ext uri="{BB962C8B-B14F-4D97-AF65-F5344CB8AC3E}">
        <p14:creationId xmlns:p14="http://schemas.microsoft.com/office/powerpoint/2010/main" xmlns="" val="63433605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p:spTree>
      <p:nvGrpSpPr>
        <p:cNvPr id="1" name=""/>
        <p:cNvGrpSpPr/>
        <p:nvPr/>
      </p:nvGrpSpPr>
      <p:grpSpPr>
        <a:xfrm>
          <a:off x="0" y="0"/>
          <a:ext cx="0" cy="0"/>
          <a:chOff x="0" y="0"/>
          <a:chExt cx="0" cy="0"/>
        </a:xfrm>
      </p:grpSpPr>
      <p:pic>
        <p:nvPicPr>
          <p:cNvPr id="13" name="Image" descr="Image">
            <a:extLst>
              <a:ext uri="{FF2B5EF4-FFF2-40B4-BE49-F238E27FC236}">
                <a16:creationId xmlns:a16="http://schemas.microsoft.com/office/drawing/2014/main" xmlns="" id="{8534ED83-BAED-3A44-AB84-000186F70664}"/>
              </a:ext>
            </a:extLst>
          </p:cNvPr>
          <p:cNvPicPr>
            <a:picLocks noChangeAspect="1"/>
          </p:cNvPicPr>
          <p:nvPr userDrawn="1"/>
        </p:nvPicPr>
        <p:blipFill>
          <a:blip r:embed="rId2" cstate="print"/>
          <a:stretch>
            <a:fillRect/>
          </a:stretch>
        </p:blipFill>
        <p:spPr>
          <a:xfrm>
            <a:off x="-6420" y="13306639"/>
            <a:ext cx="25189320" cy="464779"/>
          </a:xfrm>
          <a:prstGeom prst="rect">
            <a:avLst/>
          </a:prstGeom>
          <a:ln w="12700" cap="flat">
            <a:noFill/>
            <a:miter lim="400000"/>
          </a:ln>
          <a:effectLst/>
        </p:spPr>
      </p:pic>
    </p:spTree>
    <p:extLst>
      <p:ext uri="{BB962C8B-B14F-4D97-AF65-F5344CB8AC3E}">
        <p14:creationId xmlns:p14="http://schemas.microsoft.com/office/powerpoint/2010/main" xmlns="" val="2397378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p:spTree>
      <p:nvGrpSpPr>
        <p:cNvPr id="1" name=""/>
        <p:cNvGrpSpPr/>
        <p:nvPr/>
      </p:nvGrpSpPr>
      <p:grpSpPr>
        <a:xfrm>
          <a:off x="0" y="0"/>
          <a:ext cx="0" cy="0"/>
          <a:chOff x="0" y="0"/>
          <a:chExt cx="0" cy="0"/>
        </a:xfrm>
      </p:grpSpPr>
      <p:pic>
        <p:nvPicPr>
          <p:cNvPr id="14" name="Image" descr="Image">
            <a:extLst>
              <a:ext uri="{FF2B5EF4-FFF2-40B4-BE49-F238E27FC236}">
                <a16:creationId xmlns:a16="http://schemas.microsoft.com/office/drawing/2014/main" xmlns="" id="{B3D5F173-2946-1445-B8F0-1CF13CC042F6}"/>
              </a:ext>
            </a:extLst>
          </p:cNvPr>
          <p:cNvPicPr>
            <a:picLocks noChangeAspect="1"/>
          </p:cNvPicPr>
          <p:nvPr userDrawn="1"/>
        </p:nvPicPr>
        <p:blipFill>
          <a:blip r:embed="rId2" cstate="print"/>
          <a:stretch>
            <a:fillRect/>
          </a:stretch>
        </p:blipFill>
        <p:spPr>
          <a:xfrm>
            <a:off x="-6417" y="2360321"/>
            <a:ext cx="25189317" cy="464780"/>
          </a:xfrm>
          <a:prstGeom prst="rect">
            <a:avLst/>
          </a:prstGeom>
          <a:ln w="12700" cap="flat">
            <a:noFill/>
            <a:miter lim="400000"/>
          </a:ln>
          <a:effectLst/>
        </p:spPr>
      </p:pic>
    </p:spTree>
    <p:extLst>
      <p:ext uri="{BB962C8B-B14F-4D97-AF65-F5344CB8AC3E}">
        <p14:creationId xmlns:p14="http://schemas.microsoft.com/office/powerpoint/2010/main" xmlns="" val="32812592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F6F5786-FE6B-3941-BE37-DC48D28A03E7}"/>
              </a:ext>
            </a:extLst>
          </p:cNvPr>
          <p:cNvGrpSpPr>
            <a:grpSpLocks noChangeAspect="1"/>
          </p:cNvGrpSpPr>
          <p:nvPr userDrawn="1"/>
        </p:nvGrpSpPr>
        <p:grpSpPr>
          <a:xfrm>
            <a:off x="-786744" y="7106346"/>
            <a:ext cx="25957489" cy="6109836"/>
            <a:chOff x="-768626" y="7211624"/>
            <a:chExt cx="25957489" cy="6109836"/>
          </a:xfrm>
        </p:grpSpPr>
        <p:pic>
          <p:nvPicPr>
            <p:cNvPr id="8" name="DSAC_Mnemonic_Icons.png">
              <a:extLst>
                <a:ext uri="{FF2B5EF4-FFF2-40B4-BE49-F238E27FC236}">
                  <a16:creationId xmlns:a16="http://schemas.microsoft.com/office/drawing/2014/main" xmlns="" id="{9846F82A-2BD3-9B4F-AA3E-259A068BF8FE}"/>
                </a:ext>
              </a:extLst>
            </p:cNvPr>
            <p:cNvPicPr>
              <a:picLocks noChangeAspect="1"/>
            </p:cNvPicPr>
            <p:nvPr userDrawn="1"/>
          </p:nvPicPr>
          <p:blipFill>
            <a:blip r:embed="rId2" cstate="print"/>
            <a:stretch>
              <a:fillRect/>
            </a:stretch>
          </p:blipFill>
          <p:spPr>
            <a:xfrm>
              <a:off x="2507226" y="7211624"/>
              <a:ext cx="20193491" cy="3168918"/>
            </a:xfrm>
            <a:prstGeom prst="rect">
              <a:avLst/>
            </a:prstGeom>
            <a:ln w="12700">
              <a:miter lim="400000"/>
            </a:ln>
          </p:spPr>
        </p:pic>
        <p:pic>
          <p:nvPicPr>
            <p:cNvPr id="9" name="Image" descr="Image">
              <a:extLst>
                <a:ext uri="{FF2B5EF4-FFF2-40B4-BE49-F238E27FC236}">
                  <a16:creationId xmlns:a16="http://schemas.microsoft.com/office/drawing/2014/main" xmlns="" id="{CC49C165-56CB-E247-AA35-B07236CD34FF}"/>
                </a:ext>
              </a:extLst>
            </p:cNvPr>
            <p:cNvPicPr>
              <a:picLocks noChangeAspect="1"/>
            </p:cNvPicPr>
            <p:nvPr userDrawn="1"/>
          </p:nvPicPr>
          <p:blipFill>
            <a:blip r:embed="rId3" cstate="print"/>
            <a:stretch>
              <a:fillRect/>
            </a:stretch>
          </p:blipFill>
          <p:spPr>
            <a:xfrm>
              <a:off x="1300511" y="11514754"/>
              <a:ext cx="21400206" cy="1806706"/>
            </a:xfrm>
            <a:prstGeom prst="rect">
              <a:avLst/>
            </a:prstGeom>
            <a:ln w="12700">
              <a:miter lim="400000"/>
            </a:ln>
          </p:spPr>
        </p:pic>
        <p:pic>
          <p:nvPicPr>
            <p:cNvPr id="10" name="Image" descr="Image">
              <a:extLst>
                <a:ext uri="{FF2B5EF4-FFF2-40B4-BE49-F238E27FC236}">
                  <a16:creationId xmlns:a16="http://schemas.microsoft.com/office/drawing/2014/main" xmlns="" id="{AAEFE357-2EC7-0143-8D85-B17E90394CEA}"/>
                </a:ext>
              </a:extLst>
            </p:cNvPr>
            <p:cNvPicPr>
              <a:picLocks noChangeAspect="1"/>
            </p:cNvPicPr>
            <p:nvPr userDrawn="1"/>
          </p:nvPicPr>
          <p:blipFill>
            <a:blip r:embed="rId4" cstate="print"/>
            <a:stretch>
              <a:fillRect/>
            </a:stretch>
          </p:blipFill>
          <p:spPr>
            <a:xfrm>
              <a:off x="-768626" y="10351046"/>
              <a:ext cx="25957489" cy="497767"/>
            </a:xfrm>
            <a:prstGeom prst="rect">
              <a:avLst/>
            </a:prstGeom>
            <a:ln w="12700">
              <a:miter lim="400000"/>
            </a:ln>
          </p:spPr>
        </p:pic>
      </p:grpSp>
    </p:spTree>
    <p:extLst>
      <p:ext uri="{BB962C8B-B14F-4D97-AF65-F5344CB8AC3E}">
        <p14:creationId xmlns:p14="http://schemas.microsoft.com/office/powerpoint/2010/main" xmlns="" val="388109703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206500" y="4248503"/>
            <a:ext cx="21971000" cy="8256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2" spcCol="1098550">
            <a:normAutofit/>
          </a:bodyPr>
          <a:lstStyle/>
          <a:p>
            <a:r>
              <a:t>Slide bullet text</a:t>
            </a:r>
          </a:p>
          <a:p>
            <a:pPr lvl="1"/>
            <a:endParaRPr/>
          </a:p>
          <a:p>
            <a:pPr lvl="2"/>
            <a:endParaRPr/>
          </a:p>
          <a:p>
            <a:pPr lvl="3"/>
            <a:endParaRPr/>
          </a:p>
          <a:p>
            <a:pPr lvl="4"/>
            <a:endParaRPr/>
          </a:p>
        </p:txBody>
      </p:sp>
      <p:sp>
        <p:nvSpPr>
          <p:cNvPr id="3" name="Title Text"/>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4" name="Slide Number"/>
          <p:cNvSpPr txBox="1">
            <a:spLocks noGrp="1"/>
          </p:cNvSpPr>
          <p:nvPr>
            <p:ph type="sldNum" sz="quarter" idx="2"/>
          </p:nvPr>
        </p:nvSpPr>
        <p:spPr>
          <a:xfrm>
            <a:off x="12001500" y="13080999"/>
            <a:ext cx="368504"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transition spd="med"/>
  <p:txStyles>
    <p:title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jpeg"/><Relationship Id="rId10" Type="http://schemas.openxmlformats.org/officeDocument/2006/relationships/image" Target="../media/image22.png"/><Relationship Id="rId4" Type="http://schemas.microsoft.com/office/2007/relationships/hdphoto" Target="../media/hdphoto1.wdp"/><Relationship Id="rId9"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chart" Target="../charts/chart6.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chart" Target="../charts/char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jpeg"/><Relationship Id="rId7" Type="http://schemas.openxmlformats.org/officeDocument/2006/relationships/hyperlink" Target="http://www.wkf.net/index.php"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INTRODUCTION…"/>
          <p:cNvSpPr txBox="1"/>
          <p:nvPr/>
        </p:nvSpPr>
        <p:spPr>
          <a:xfrm>
            <a:off x="-68075" y="2493124"/>
            <a:ext cx="24520150" cy="2564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13700">
                <a:solidFill>
                  <a:srgbClr val="FFFFFF"/>
                </a:solidFill>
                <a:latin typeface="Gill Sans SemiBold"/>
                <a:ea typeface="Gill Sans SemiBold"/>
                <a:cs typeface="Gill Sans SemiBold"/>
                <a:sym typeface="Gill Sans SemiBold"/>
              </a:defRPr>
            </a:pPr>
            <a:r>
              <a:rPr lang="en-GB" sz="8000" b="1" dirty="0"/>
              <a:t>SCHOOL SPORT  </a:t>
            </a:r>
            <a:br>
              <a:rPr lang="en-GB" sz="8000" b="1" dirty="0"/>
            </a:br>
            <a:r>
              <a:rPr lang="en-GB" sz="8000" b="1" dirty="0"/>
              <a:t>KARATE SOUTH AFRICA</a:t>
            </a:r>
            <a:endParaRPr sz="8000" b="1"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0631677-2633-924B-AEFF-CE524EA7EDB8}"/>
              </a:ext>
            </a:extLst>
          </p:cNvPr>
          <p:cNvSpPr txBox="1"/>
          <p:nvPr/>
        </p:nvSpPr>
        <p:spPr>
          <a:xfrm>
            <a:off x="-68075" y="329829"/>
            <a:ext cx="24520150"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000" b="1" dirty="0">
                <a:solidFill>
                  <a:schemeClr val="accent4">
                    <a:lumMod val="50000"/>
                  </a:schemeClr>
                </a:solidFill>
              </a:rPr>
              <a:t>CONSTITUTIONAL MATTERS</a:t>
            </a:r>
          </a:p>
          <a:p>
            <a:r>
              <a:rPr lang="en-ZA" sz="6000" b="1" dirty="0">
                <a:solidFill>
                  <a:schemeClr val="accent4">
                    <a:lumMod val="50000"/>
                  </a:schemeClr>
                </a:solidFill>
              </a:rPr>
              <a:t> </a:t>
            </a:r>
          </a:p>
        </p:txBody>
      </p:sp>
      <p:sp>
        <p:nvSpPr>
          <p:cNvPr id="3" name="INFORMATION SLIDE">
            <a:extLst>
              <a:ext uri="{FF2B5EF4-FFF2-40B4-BE49-F238E27FC236}">
                <a16:creationId xmlns:a16="http://schemas.microsoft.com/office/drawing/2014/main" xmlns="" id="{5D0BC7A2-E546-B648-9CBF-8E46158DB1AE}"/>
              </a:ext>
            </a:extLst>
          </p:cNvPr>
          <p:cNvSpPr txBox="1"/>
          <p:nvPr/>
        </p:nvSpPr>
        <p:spPr>
          <a:xfrm>
            <a:off x="-184318" y="5590622"/>
            <a:ext cx="2452015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sp>
        <p:nvSpPr>
          <p:cNvPr id="5" name="TextBox 4">
            <a:extLst>
              <a:ext uri="{FF2B5EF4-FFF2-40B4-BE49-F238E27FC236}">
                <a16:creationId xmlns:a16="http://schemas.microsoft.com/office/drawing/2014/main" xmlns="" id="{7FDA93E5-5FEB-9EA5-0E72-BCEA5C483744}"/>
              </a:ext>
            </a:extLst>
          </p:cNvPr>
          <p:cNvSpPr txBox="1"/>
          <p:nvPr/>
        </p:nvSpPr>
        <p:spPr>
          <a:xfrm>
            <a:off x="393405" y="4443717"/>
            <a:ext cx="21530929" cy="21714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lnSpc>
                <a:spcPct val="150000"/>
              </a:lnSpc>
            </a:pPr>
            <a:endParaRPr lang="en-GB" sz="4800" b="1" dirty="0">
              <a:solidFill>
                <a:srgbClr val="000000"/>
              </a:solidFill>
              <a:latin typeface="Arial" panose="020B0604020202020204" pitchFamily="34" charset="0"/>
            </a:endParaRPr>
          </a:p>
          <a:p>
            <a:pPr algn="ctr">
              <a:lnSpc>
                <a:spcPct val="150000"/>
              </a:lnSpc>
            </a:pPr>
            <a:endParaRPr lang="en-GB" sz="4800" b="1" dirty="0">
              <a:solidFill>
                <a:srgbClr val="000000"/>
              </a:solidFill>
              <a:latin typeface="Arial" panose="020B0604020202020204" pitchFamily="34" charset="0"/>
            </a:endParaRPr>
          </a:p>
        </p:txBody>
      </p:sp>
      <p:sp>
        <p:nvSpPr>
          <p:cNvPr id="16" name="Oval 15">
            <a:extLst>
              <a:ext uri="{FF2B5EF4-FFF2-40B4-BE49-F238E27FC236}">
                <a16:creationId xmlns:a16="http://schemas.microsoft.com/office/drawing/2014/main" xmlns="" id="{9584727A-86D8-CB36-1C13-CAEF5D3A7C2D}"/>
              </a:ext>
            </a:extLst>
          </p:cNvPr>
          <p:cNvSpPr/>
          <p:nvPr/>
        </p:nvSpPr>
        <p:spPr>
          <a:xfrm>
            <a:off x="5677989" y="8247760"/>
            <a:ext cx="1980284" cy="1776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pic>
        <p:nvPicPr>
          <p:cNvPr id="4" name="Picture 3">
            <a:extLst>
              <a:ext uri="{FF2B5EF4-FFF2-40B4-BE49-F238E27FC236}">
                <a16:creationId xmlns:a16="http://schemas.microsoft.com/office/drawing/2014/main" xmlns="" id="{0B2019DC-774F-21DE-115C-A5473F07391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1257" y="2328429"/>
            <a:ext cx="23756982" cy="9577726"/>
          </a:xfrm>
          <a:prstGeom prst="rect">
            <a:avLst/>
          </a:prstGeom>
        </p:spPr>
      </p:pic>
    </p:spTree>
    <p:extLst>
      <p:ext uri="{BB962C8B-B14F-4D97-AF65-F5344CB8AC3E}">
        <p14:creationId xmlns:p14="http://schemas.microsoft.com/office/powerpoint/2010/main" xmlns="" val="129024264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275732" y="11178118"/>
            <a:ext cx="21033022" cy="1720212"/>
          </a:xfrm>
          <a:prstGeom prst="rect">
            <a:avLst/>
          </a:prstGeom>
        </p:spPr>
      </p:pic>
      <p:sp>
        <p:nvSpPr>
          <p:cNvPr id="2" name="Title 1"/>
          <p:cNvSpPr>
            <a:spLocks noGrp="1"/>
          </p:cNvSpPr>
          <p:nvPr>
            <p:ph type="title" idx="4294967295"/>
          </p:nvPr>
        </p:nvSpPr>
        <p:spPr>
          <a:xfrm>
            <a:off x="3352800" y="744538"/>
            <a:ext cx="21031200" cy="2651125"/>
          </a:xfrm>
        </p:spPr>
        <p:txBody>
          <a:bodyPr>
            <a:normAutofit/>
          </a:bodyPr>
          <a:lstStyle/>
          <a:p>
            <a:pPr algn="ctr"/>
            <a:r>
              <a:rPr lang="en-GB" sz="5600" dirty="0"/>
              <a:t>CONSTITUTIONAL MATTERS</a:t>
            </a:r>
            <a:r>
              <a:rPr lang="en-GB" sz="5600" i="1" dirty="0"/>
              <a:t>  by Sec-General</a:t>
            </a:r>
            <a:endParaRPr lang="en-ZA" sz="5600" i="1" dirty="0"/>
          </a:p>
        </p:txBody>
      </p:sp>
      <p:cxnSp>
        <p:nvCxnSpPr>
          <p:cNvPr id="13" name="Straight Connector 12"/>
          <p:cNvCxnSpPr/>
          <p:nvPr/>
        </p:nvCxnSpPr>
        <p:spPr>
          <a:xfrm flipV="1">
            <a:off x="0" y="12005945"/>
            <a:ext cx="24384000" cy="15675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21673002" y="2912833"/>
            <a:ext cx="2142308" cy="1776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27" name="Oval 26"/>
          <p:cNvSpPr/>
          <p:nvPr/>
        </p:nvSpPr>
        <p:spPr>
          <a:xfrm>
            <a:off x="19050467" y="10768450"/>
            <a:ext cx="1980284" cy="1776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28" name="Oval 27"/>
          <p:cNvSpPr/>
          <p:nvPr/>
        </p:nvSpPr>
        <p:spPr>
          <a:xfrm>
            <a:off x="709852" y="3128266"/>
            <a:ext cx="2022884" cy="12007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29" name="Oval 28"/>
          <p:cNvSpPr/>
          <p:nvPr/>
        </p:nvSpPr>
        <p:spPr>
          <a:xfrm>
            <a:off x="891016" y="10327641"/>
            <a:ext cx="1899448" cy="1776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3" name="Rectangle 2"/>
          <p:cNvSpPr/>
          <p:nvPr/>
        </p:nvSpPr>
        <p:spPr>
          <a:xfrm>
            <a:off x="18359286" y="7491176"/>
            <a:ext cx="5416732" cy="772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grpSp>
        <p:nvGrpSpPr>
          <p:cNvPr id="16" name="Group 15">
            <a:extLst>
              <a:ext uri="{FF2B5EF4-FFF2-40B4-BE49-F238E27FC236}">
                <a16:creationId xmlns:a16="http://schemas.microsoft.com/office/drawing/2014/main" xmlns="" id="{820E132D-92F1-4532-8552-56136C2C7497}"/>
              </a:ext>
            </a:extLst>
          </p:cNvPr>
          <p:cNvGrpSpPr/>
          <p:nvPr/>
        </p:nvGrpSpPr>
        <p:grpSpPr>
          <a:xfrm>
            <a:off x="19001378" y="2335012"/>
            <a:ext cx="2172260" cy="3913020"/>
            <a:chOff x="18338273" y="2819818"/>
            <a:chExt cx="2419452" cy="5561863"/>
          </a:xfrm>
        </p:grpSpPr>
        <p:sp>
          <p:nvSpPr>
            <p:cNvPr id="17" name="Freeform 1">
              <a:extLst>
                <a:ext uri="{FF2B5EF4-FFF2-40B4-BE49-F238E27FC236}">
                  <a16:creationId xmlns:a16="http://schemas.microsoft.com/office/drawing/2014/main" xmlns="" id="{69741B81-3D03-40DE-80D3-0688EE81D6ED}"/>
                </a:ext>
              </a:extLst>
            </p:cNvPr>
            <p:cNvSpPr>
              <a:spLocks noChangeArrowheads="1"/>
            </p:cNvSpPr>
            <p:nvPr/>
          </p:nvSpPr>
          <p:spPr bwMode="auto">
            <a:xfrm>
              <a:off x="18802001" y="2819818"/>
              <a:ext cx="1955724" cy="5561863"/>
            </a:xfrm>
            <a:custGeom>
              <a:avLst/>
              <a:gdLst>
                <a:gd name="T0" fmla="*/ 1497 w 2994"/>
                <a:gd name="T1" fmla="*/ 0 h 8514"/>
                <a:gd name="T2" fmla="*/ 788 w 2994"/>
                <a:gd name="T3" fmla="*/ 0 h 8514"/>
                <a:gd name="T4" fmla="*/ 788 w 2994"/>
                <a:gd name="T5" fmla="*/ 506 h 8514"/>
                <a:gd name="T6" fmla="*/ 788 w 2994"/>
                <a:gd name="T7" fmla="*/ 506 h 8514"/>
                <a:gd name="T8" fmla="*/ 0 w 2994"/>
                <a:gd name="T9" fmla="*/ 4256 h 8514"/>
                <a:gd name="T10" fmla="*/ 0 w 2994"/>
                <a:gd name="T11" fmla="*/ 4256 h 8514"/>
                <a:gd name="T12" fmla="*/ 788 w 2994"/>
                <a:gd name="T13" fmla="*/ 8005 h 8514"/>
                <a:gd name="T14" fmla="*/ 788 w 2994"/>
                <a:gd name="T15" fmla="*/ 8513 h 8514"/>
                <a:gd name="T16" fmla="*/ 1497 w 2994"/>
                <a:gd name="T17" fmla="*/ 8513 h 8514"/>
                <a:gd name="T18" fmla="*/ 1497 w 2994"/>
                <a:gd name="T19" fmla="*/ 8513 h 8514"/>
                <a:gd name="T20" fmla="*/ 2993 w 2994"/>
                <a:gd name="T21" fmla="*/ 4256 h 8514"/>
                <a:gd name="T22" fmla="*/ 2993 w 2994"/>
                <a:gd name="T23" fmla="*/ 4256 h 8514"/>
                <a:gd name="T24" fmla="*/ 1497 w 2994"/>
                <a:gd name="T25" fmla="*/ 0 h 8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94" h="8514">
                  <a:moveTo>
                    <a:pt x="1497" y="0"/>
                  </a:moveTo>
                  <a:lnTo>
                    <a:pt x="788" y="0"/>
                  </a:lnTo>
                  <a:lnTo>
                    <a:pt x="788" y="506"/>
                  </a:lnTo>
                  <a:lnTo>
                    <a:pt x="788" y="506"/>
                  </a:lnTo>
                  <a:cubicBezTo>
                    <a:pt x="319" y="1226"/>
                    <a:pt x="0" y="2635"/>
                    <a:pt x="0" y="4256"/>
                  </a:cubicBezTo>
                  <a:lnTo>
                    <a:pt x="0" y="4256"/>
                  </a:lnTo>
                  <a:cubicBezTo>
                    <a:pt x="0" y="5877"/>
                    <a:pt x="319" y="7287"/>
                    <a:pt x="788" y="8005"/>
                  </a:cubicBezTo>
                  <a:lnTo>
                    <a:pt x="788" y="8513"/>
                  </a:lnTo>
                  <a:lnTo>
                    <a:pt x="1497" y="8513"/>
                  </a:lnTo>
                  <a:lnTo>
                    <a:pt x="1497" y="8513"/>
                  </a:lnTo>
                  <a:cubicBezTo>
                    <a:pt x="2323" y="8513"/>
                    <a:pt x="2993" y="6606"/>
                    <a:pt x="2993" y="4256"/>
                  </a:cubicBezTo>
                  <a:lnTo>
                    <a:pt x="2993" y="4256"/>
                  </a:lnTo>
                  <a:cubicBezTo>
                    <a:pt x="2993" y="1905"/>
                    <a:pt x="2323" y="0"/>
                    <a:pt x="1497" y="0"/>
                  </a:cubicBezTo>
                </a:path>
              </a:pathLst>
            </a:custGeom>
            <a:solidFill>
              <a:srgbClr val="00B05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algn="l" defTabSz="1828800" hangingPunct="1">
                <a:defRPr/>
              </a:pPr>
              <a:endParaRPr lang="en-US" sz="6532" kern="1200" dirty="0">
                <a:solidFill>
                  <a:prstClr val="black"/>
                </a:solidFill>
                <a:latin typeface="Lato Light" panose="020F0502020204030203" pitchFamily="34" charset="0"/>
                <a:ea typeface="+mn-ea"/>
                <a:cs typeface="+mn-cs"/>
              </a:endParaRPr>
            </a:p>
          </p:txBody>
        </p:sp>
        <p:sp>
          <p:nvSpPr>
            <p:cNvPr id="18" name="Freeform 2">
              <a:extLst>
                <a:ext uri="{FF2B5EF4-FFF2-40B4-BE49-F238E27FC236}">
                  <a16:creationId xmlns:a16="http://schemas.microsoft.com/office/drawing/2014/main" xmlns="" id="{DA7ABEED-24CD-4352-B58B-0A8CDA3D8949}"/>
                </a:ext>
              </a:extLst>
            </p:cNvPr>
            <p:cNvSpPr>
              <a:spLocks noChangeArrowheads="1"/>
            </p:cNvSpPr>
            <p:nvPr/>
          </p:nvSpPr>
          <p:spPr bwMode="auto">
            <a:xfrm>
              <a:off x="18338273" y="2819818"/>
              <a:ext cx="1955726" cy="5561863"/>
            </a:xfrm>
            <a:custGeom>
              <a:avLst/>
              <a:gdLst>
                <a:gd name="T0" fmla="*/ 2991 w 2992"/>
                <a:gd name="T1" fmla="*/ 4256 h 8514"/>
                <a:gd name="T2" fmla="*/ 2991 w 2992"/>
                <a:gd name="T3" fmla="*/ 4256 h 8514"/>
                <a:gd name="T4" fmla="*/ 1496 w 2992"/>
                <a:gd name="T5" fmla="*/ 8513 h 8514"/>
                <a:gd name="T6" fmla="*/ 1496 w 2992"/>
                <a:gd name="T7" fmla="*/ 8513 h 8514"/>
                <a:gd name="T8" fmla="*/ 0 w 2992"/>
                <a:gd name="T9" fmla="*/ 4256 h 8514"/>
                <a:gd name="T10" fmla="*/ 0 w 2992"/>
                <a:gd name="T11" fmla="*/ 4256 h 8514"/>
                <a:gd name="T12" fmla="*/ 1496 w 2992"/>
                <a:gd name="T13" fmla="*/ 0 h 8514"/>
                <a:gd name="T14" fmla="*/ 1496 w 2992"/>
                <a:gd name="T15" fmla="*/ 0 h 8514"/>
                <a:gd name="T16" fmla="*/ 2991 w 2992"/>
                <a:gd name="T17" fmla="*/ 4256 h 8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2" h="8514">
                  <a:moveTo>
                    <a:pt x="2991" y="4256"/>
                  </a:moveTo>
                  <a:lnTo>
                    <a:pt x="2991" y="4256"/>
                  </a:lnTo>
                  <a:cubicBezTo>
                    <a:pt x="2991" y="6606"/>
                    <a:pt x="2322" y="8513"/>
                    <a:pt x="1496" y="8513"/>
                  </a:cubicBezTo>
                  <a:lnTo>
                    <a:pt x="1496" y="8513"/>
                  </a:lnTo>
                  <a:cubicBezTo>
                    <a:pt x="669" y="8513"/>
                    <a:pt x="0" y="6606"/>
                    <a:pt x="0" y="4256"/>
                  </a:cubicBezTo>
                  <a:lnTo>
                    <a:pt x="0" y="4256"/>
                  </a:lnTo>
                  <a:cubicBezTo>
                    <a:pt x="0" y="1905"/>
                    <a:pt x="669" y="0"/>
                    <a:pt x="1496" y="0"/>
                  </a:cubicBezTo>
                  <a:lnTo>
                    <a:pt x="1496" y="0"/>
                  </a:lnTo>
                  <a:cubicBezTo>
                    <a:pt x="2322" y="0"/>
                    <a:pt x="2991" y="1905"/>
                    <a:pt x="2991" y="4256"/>
                  </a:cubicBezTo>
                </a:path>
              </a:pathLst>
            </a:custGeom>
            <a:solidFill>
              <a:schemeClr val="bg1">
                <a:lumMod val="9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algn="l" defTabSz="1828800" hangingPunct="1">
                <a:defRPr/>
              </a:pPr>
              <a:endParaRPr lang="en-US" sz="6532" kern="1200" dirty="0">
                <a:solidFill>
                  <a:prstClr val="black"/>
                </a:solidFill>
                <a:latin typeface="Lato Light" panose="020F0502020204030203" pitchFamily="34" charset="0"/>
                <a:ea typeface="+mn-ea"/>
                <a:cs typeface="+mn-cs"/>
              </a:endParaRPr>
            </a:p>
          </p:txBody>
        </p:sp>
        <p:sp>
          <p:nvSpPr>
            <p:cNvPr id="19" name="Freeform 3">
              <a:extLst>
                <a:ext uri="{FF2B5EF4-FFF2-40B4-BE49-F238E27FC236}">
                  <a16:creationId xmlns:a16="http://schemas.microsoft.com/office/drawing/2014/main" xmlns="" id="{4A3728DE-B91C-4845-BC2C-C4557D6BD145}"/>
                </a:ext>
              </a:extLst>
            </p:cNvPr>
            <p:cNvSpPr>
              <a:spLocks noChangeArrowheads="1"/>
            </p:cNvSpPr>
            <p:nvPr/>
          </p:nvSpPr>
          <p:spPr bwMode="auto">
            <a:xfrm>
              <a:off x="18459245" y="3381476"/>
              <a:ext cx="1561124" cy="4438547"/>
            </a:xfrm>
            <a:custGeom>
              <a:avLst/>
              <a:gdLst>
                <a:gd name="T0" fmla="*/ 2388 w 2389"/>
                <a:gd name="T1" fmla="*/ 3398 h 6796"/>
                <a:gd name="T2" fmla="*/ 2388 w 2389"/>
                <a:gd name="T3" fmla="*/ 3398 h 6796"/>
                <a:gd name="T4" fmla="*/ 1194 w 2389"/>
                <a:gd name="T5" fmla="*/ 6795 h 6796"/>
                <a:gd name="T6" fmla="*/ 1194 w 2389"/>
                <a:gd name="T7" fmla="*/ 6795 h 6796"/>
                <a:gd name="T8" fmla="*/ 0 w 2389"/>
                <a:gd name="T9" fmla="*/ 3398 h 6796"/>
                <a:gd name="T10" fmla="*/ 0 w 2389"/>
                <a:gd name="T11" fmla="*/ 3398 h 6796"/>
                <a:gd name="T12" fmla="*/ 1194 w 2389"/>
                <a:gd name="T13" fmla="*/ 0 h 6796"/>
                <a:gd name="T14" fmla="*/ 1194 w 2389"/>
                <a:gd name="T15" fmla="*/ 0 h 6796"/>
                <a:gd name="T16" fmla="*/ 2388 w 2389"/>
                <a:gd name="T17" fmla="*/ 3398 h 6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9" h="6796">
                  <a:moveTo>
                    <a:pt x="2388" y="3398"/>
                  </a:moveTo>
                  <a:lnTo>
                    <a:pt x="2388" y="3398"/>
                  </a:lnTo>
                  <a:cubicBezTo>
                    <a:pt x="2388" y="5275"/>
                    <a:pt x="1853" y="6795"/>
                    <a:pt x="1194" y="6795"/>
                  </a:cubicBezTo>
                  <a:lnTo>
                    <a:pt x="1194" y="6795"/>
                  </a:lnTo>
                  <a:cubicBezTo>
                    <a:pt x="534" y="6795"/>
                    <a:pt x="0" y="5275"/>
                    <a:pt x="0" y="3398"/>
                  </a:cubicBezTo>
                  <a:lnTo>
                    <a:pt x="0" y="3398"/>
                  </a:lnTo>
                  <a:cubicBezTo>
                    <a:pt x="0" y="1521"/>
                    <a:pt x="534" y="0"/>
                    <a:pt x="1194" y="0"/>
                  </a:cubicBezTo>
                  <a:lnTo>
                    <a:pt x="1194" y="0"/>
                  </a:lnTo>
                  <a:cubicBezTo>
                    <a:pt x="1853" y="0"/>
                    <a:pt x="2388" y="1521"/>
                    <a:pt x="2388" y="3398"/>
                  </a:cubicBezTo>
                </a:path>
              </a:pathLst>
            </a:custGeom>
            <a:solidFill>
              <a:srgbClr val="00B05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algn="l" defTabSz="1828800" hangingPunct="1">
                <a:defRPr/>
              </a:pPr>
              <a:endParaRPr lang="en-US" sz="6532" kern="1200" dirty="0">
                <a:solidFill>
                  <a:prstClr val="black"/>
                </a:solidFill>
                <a:latin typeface="Lato Light" panose="020F0502020204030203" pitchFamily="34" charset="0"/>
                <a:ea typeface="+mn-ea"/>
                <a:cs typeface="+mn-cs"/>
              </a:endParaRPr>
            </a:p>
          </p:txBody>
        </p:sp>
        <p:sp>
          <p:nvSpPr>
            <p:cNvPr id="20" name="Freeform 4">
              <a:extLst>
                <a:ext uri="{FF2B5EF4-FFF2-40B4-BE49-F238E27FC236}">
                  <a16:creationId xmlns:a16="http://schemas.microsoft.com/office/drawing/2014/main" xmlns="" id="{B94D3FC2-CC9D-4D44-9535-3CBD02BA024C}"/>
                </a:ext>
              </a:extLst>
            </p:cNvPr>
            <p:cNvSpPr>
              <a:spLocks noChangeArrowheads="1"/>
            </p:cNvSpPr>
            <p:nvPr/>
          </p:nvSpPr>
          <p:spPr bwMode="auto">
            <a:xfrm>
              <a:off x="18597500" y="4020903"/>
              <a:ext cx="1111797" cy="3159693"/>
            </a:xfrm>
            <a:custGeom>
              <a:avLst/>
              <a:gdLst>
                <a:gd name="T0" fmla="*/ 1701 w 1702"/>
                <a:gd name="T1" fmla="*/ 2419 h 4838"/>
                <a:gd name="T2" fmla="*/ 1701 w 1702"/>
                <a:gd name="T3" fmla="*/ 2419 h 4838"/>
                <a:gd name="T4" fmla="*/ 851 w 1702"/>
                <a:gd name="T5" fmla="*/ 4837 h 4838"/>
                <a:gd name="T6" fmla="*/ 851 w 1702"/>
                <a:gd name="T7" fmla="*/ 4837 h 4838"/>
                <a:gd name="T8" fmla="*/ 0 w 1702"/>
                <a:gd name="T9" fmla="*/ 2419 h 4838"/>
                <a:gd name="T10" fmla="*/ 0 w 1702"/>
                <a:gd name="T11" fmla="*/ 2419 h 4838"/>
                <a:gd name="T12" fmla="*/ 851 w 1702"/>
                <a:gd name="T13" fmla="*/ 0 h 4838"/>
                <a:gd name="T14" fmla="*/ 851 w 1702"/>
                <a:gd name="T15" fmla="*/ 0 h 4838"/>
                <a:gd name="T16" fmla="*/ 1701 w 1702"/>
                <a:gd name="T17" fmla="*/ 2419 h 4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2" h="4838">
                  <a:moveTo>
                    <a:pt x="1701" y="2419"/>
                  </a:moveTo>
                  <a:lnTo>
                    <a:pt x="1701" y="2419"/>
                  </a:lnTo>
                  <a:cubicBezTo>
                    <a:pt x="1701" y="3755"/>
                    <a:pt x="1320" y="4837"/>
                    <a:pt x="851" y="4837"/>
                  </a:cubicBezTo>
                  <a:lnTo>
                    <a:pt x="851" y="4837"/>
                  </a:lnTo>
                  <a:cubicBezTo>
                    <a:pt x="381" y="4837"/>
                    <a:pt x="0" y="3755"/>
                    <a:pt x="0" y="2419"/>
                  </a:cubicBezTo>
                  <a:lnTo>
                    <a:pt x="0" y="2419"/>
                  </a:lnTo>
                  <a:cubicBezTo>
                    <a:pt x="0" y="1083"/>
                    <a:pt x="381" y="0"/>
                    <a:pt x="851" y="0"/>
                  </a:cubicBezTo>
                  <a:lnTo>
                    <a:pt x="851" y="0"/>
                  </a:lnTo>
                  <a:cubicBezTo>
                    <a:pt x="1320" y="0"/>
                    <a:pt x="1701" y="1083"/>
                    <a:pt x="1701" y="2419"/>
                  </a:cubicBezTo>
                </a:path>
              </a:pathLst>
            </a:custGeom>
            <a:solidFill>
              <a:schemeClr val="bg1">
                <a:lumMod val="9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algn="l" defTabSz="1828800" hangingPunct="1">
                <a:defRPr/>
              </a:pPr>
              <a:endParaRPr lang="en-US" sz="6532" kern="1200" dirty="0">
                <a:solidFill>
                  <a:prstClr val="black"/>
                </a:solidFill>
                <a:latin typeface="Lato Light" panose="020F0502020204030203" pitchFamily="34" charset="0"/>
                <a:ea typeface="+mn-ea"/>
                <a:cs typeface="+mn-cs"/>
              </a:endParaRPr>
            </a:p>
          </p:txBody>
        </p:sp>
        <p:sp>
          <p:nvSpPr>
            <p:cNvPr id="21" name="Freeform 5">
              <a:extLst>
                <a:ext uri="{FF2B5EF4-FFF2-40B4-BE49-F238E27FC236}">
                  <a16:creationId xmlns:a16="http://schemas.microsoft.com/office/drawing/2014/main" xmlns="" id="{E06580AA-FFFD-418C-B408-4C09620D02C4}"/>
                </a:ext>
              </a:extLst>
            </p:cNvPr>
            <p:cNvSpPr>
              <a:spLocks noChangeArrowheads="1"/>
            </p:cNvSpPr>
            <p:nvPr/>
          </p:nvSpPr>
          <p:spPr bwMode="auto">
            <a:xfrm>
              <a:off x="18732875" y="4556640"/>
              <a:ext cx="734476" cy="2088220"/>
            </a:xfrm>
            <a:custGeom>
              <a:avLst/>
              <a:gdLst>
                <a:gd name="T0" fmla="*/ 1123 w 1124"/>
                <a:gd name="T1" fmla="*/ 1597 h 3195"/>
                <a:gd name="T2" fmla="*/ 1123 w 1124"/>
                <a:gd name="T3" fmla="*/ 1597 h 3195"/>
                <a:gd name="T4" fmla="*/ 561 w 1124"/>
                <a:gd name="T5" fmla="*/ 3194 h 3195"/>
                <a:gd name="T6" fmla="*/ 561 w 1124"/>
                <a:gd name="T7" fmla="*/ 3194 h 3195"/>
                <a:gd name="T8" fmla="*/ 0 w 1124"/>
                <a:gd name="T9" fmla="*/ 1597 h 3195"/>
                <a:gd name="T10" fmla="*/ 0 w 1124"/>
                <a:gd name="T11" fmla="*/ 1597 h 3195"/>
                <a:gd name="T12" fmla="*/ 561 w 1124"/>
                <a:gd name="T13" fmla="*/ 0 h 3195"/>
                <a:gd name="T14" fmla="*/ 561 w 1124"/>
                <a:gd name="T15" fmla="*/ 0 h 3195"/>
                <a:gd name="T16" fmla="*/ 1123 w 1124"/>
                <a:gd name="T17" fmla="*/ 1597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4" h="3195">
                  <a:moveTo>
                    <a:pt x="1123" y="1597"/>
                  </a:moveTo>
                  <a:lnTo>
                    <a:pt x="1123" y="1597"/>
                  </a:lnTo>
                  <a:cubicBezTo>
                    <a:pt x="1123" y="2479"/>
                    <a:pt x="871" y="3194"/>
                    <a:pt x="561" y="3194"/>
                  </a:cubicBezTo>
                  <a:lnTo>
                    <a:pt x="561" y="3194"/>
                  </a:lnTo>
                  <a:cubicBezTo>
                    <a:pt x="252" y="3194"/>
                    <a:pt x="0" y="2479"/>
                    <a:pt x="0" y="1597"/>
                  </a:cubicBezTo>
                  <a:lnTo>
                    <a:pt x="0" y="1597"/>
                  </a:lnTo>
                  <a:cubicBezTo>
                    <a:pt x="0" y="714"/>
                    <a:pt x="252" y="0"/>
                    <a:pt x="561" y="0"/>
                  </a:cubicBezTo>
                  <a:lnTo>
                    <a:pt x="561" y="0"/>
                  </a:lnTo>
                  <a:cubicBezTo>
                    <a:pt x="871" y="0"/>
                    <a:pt x="1123" y="714"/>
                    <a:pt x="1123" y="1597"/>
                  </a:cubicBezTo>
                </a:path>
              </a:pathLst>
            </a:custGeom>
            <a:solidFill>
              <a:srgbClr val="00B05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algn="l" defTabSz="1828800" hangingPunct="1">
                <a:defRPr/>
              </a:pPr>
              <a:endParaRPr lang="en-US" sz="6532" kern="1200" dirty="0">
                <a:solidFill>
                  <a:prstClr val="black"/>
                </a:solidFill>
                <a:latin typeface="Lato Light" panose="020F0502020204030203" pitchFamily="34" charset="0"/>
                <a:ea typeface="+mn-ea"/>
                <a:cs typeface="+mn-cs"/>
              </a:endParaRPr>
            </a:p>
          </p:txBody>
        </p:sp>
        <p:sp>
          <p:nvSpPr>
            <p:cNvPr id="22" name="Freeform 6">
              <a:extLst>
                <a:ext uri="{FF2B5EF4-FFF2-40B4-BE49-F238E27FC236}">
                  <a16:creationId xmlns:a16="http://schemas.microsoft.com/office/drawing/2014/main" xmlns="" id="{6DE2F61A-D467-4290-899F-56E6D2D2B7CA}"/>
                </a:ext>
              </a:extLst>
            </p:cNvPr>
            <p:cNvSpPr>
              <a:spLocks noChangeArrowheads="1"/>
            </p:cNvSpPr>
            <p:nvPr/>
          </p:nvSpPr>
          <p:spPr bwMode="auto">
            <a:xfrm>
              <a:off x="18885530" y="5132700"/>
              <a:ext cx="328354" cy="936099"/>
            </a:xfrm>
            <a:custGeom>
              <a:avLst/>
              <a:gdLst>
                <a:gd name="T0" fmla="*/ 503 w 504"/>
                <a:gd name="T1" fmla="*/ 716 h 1432"/>
                <a:gd name="T2" fmla="*/ 503 w 504"/>
                <a:gd name="T3" fmla="*/ 716 h 1432"/>
                <a:gd name="T4" fmla="*/ 252 w 504"/>
                <a:gd name="T5" fmla="*/ 1431 h 1432"/>
                <a:gd name="T6" fmla="*/ 252 w 504"/>
                <a:gd name="T7" fmla="*/ 1431 h 1432"/>
                <a:gd name="T8" fmla="*/ 0 w 504"/>
                <a:gd name="T9" fmla="*/ 716 h 1432"/>
                <a:gd name="T10" fmla="*/ 0 w 504"/>
                <a:gd name="T11" fmla="*/ 716 h 1432"/>
                <a:gd name="T12" fmla="*/ 252 w 504"/>
                <a:gd name="T13" fmla="*/ 0 h 1432"/>
                <a:gd name="T14" fmla="*/ 252 w 504"/>
                <a:gd name="T15" fmla="*/ 0 h 1432"/>
                <a:gd name="T16" fmla="*/ 503 w 504"/>
                <a:gd name="T17" fmla="*/ 716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4" h="1432">
                  <a:moveTo>
                    <a:pt x="503" y="716"/>
                  </a:moveTo>
                  <a:lnTo>
                    <a:pt x="503" y="716"/>
                  </a:lnTo>
                  <a:cubicBezTo>
                    <a:pt x="503" y="1112"/>
                    <a:pt x="390" y="1431"/>
                    <a:pt x="252" y="1431"/>
                  </a:cubicBezTo>
                  <a:lnTo>
                    <a:pt x="252" y="1431"/>
                  </a:lnTo>
                  <a:cubicBezTo>
                    <a:pt x="113" y="1431"/>
                    <a:pt x="0" y="1112"/>
                    <a:pt x="0" y="716"/>
                  </a:cubicBezTo>
                  <a:lnTo>
                    <a:pt x="0" y="716"/>
                  </a:lnTo>
                  <a:cubicBezTo>
                    <a:pt x="0" y="321"/>
                    <a:pt x="113" y="0"/>
                    <a:pt x="252" y="0"/>
                  </a:cubicBezTo>
                  <a:lnTo>
                    <a:pt x="252" y="0"/>
                  </a:lnTo>
                  <a:cubicBezTo>
                    <a:pt x="390" y="0"/>
                    <a:pt x="503" y="321"/>
                    <a:pt x="503" y="716"/>
                  </a:cubicBezTo>
                </a:path>
              </a:pathLst>
            </a:custGeom>
            <a:solidFill>
              <a:schemeClr val="bg1">
                <a:lumMod val="9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algn="l" defTabSz="1828800" hangingPunct="1">
                <a:defRPr/>
              </a:pPr>
              <a:endParaRPr lang="en-US" sz="6532" kern="1200" dirty="0">
                <a:solidFill>
                  <a:prstClr val="black"/>
                </a:solidFill>
                <a:latin typeface="Lato Light" panose="020F0502020204030203" pitchFamily="34" charset="0"/>
                <a:ea typeface="+mn-ea"/>
                <a:cs typeface="+mn-cs"/>
              </a:endParaRPr>
            </a:p>
          </p:txBody>
        </p:sp>
      </p:grpSp>
      <p:sp>
        <p:nvSpPr>
          <p:cNvPr id="23" name="Rectangle 22">
            <a:extLst>
              <a:ext uri="{FF2B5EF4-FFF2-40B4-BE49-F238E27FC236}">
                <a16:creationId xmlns:a16="http://schemas.microsoft.com/office/drawing/2014/main" xmlns="" id="{AED61D6D-72C5-46B2-B80C-9B2CA6C34AFD}"/>
              </a:ext>
            </a:extLst>
          </p:cNvPr>
          <p:cNvSpPr/>
          <p:nvPr/>
        </p:nvSpPr>
        <p:spPr>
          <a:xfrm>
            <a:off x="3960519" y="9774944"/>
            <a:ext cx="91438" cy="18276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defRPr/>
            </a:pPr>
            <a:endParaRPr lang="en-US" sz="1800" kern="1200" dirty="0">
              <a:solidFill>
                <a:prstClr val="white"/>
              </a:solidFill>
              <a:latin typeface="Lato Light" panose="020F0502020204030203" pitchFamily="34" charset="0"/>
            </a:endParaRPr>
          </a:p>
        </p:txBody>
      </p:sp>
      <p:sp>
        <p:nvSpPr>
          <p:cNvPr id="24" name="Rectangle 23">
            <a:extLst>
              <a:ext uri="{FF2B5EF4-FFF2-40B4-BE49-F238E27FC236}">
                <a16:creationId xmlns:a16="http://schemas.microsoft.com/office/drawing/2014/main" xmlns="" id="{7220790B-0DB7-4F42-9652-2FA6C841167D}"/>
              </a:ext>
            </a:extLst>
          </p:cNvPr>
          <p:cNvSpPr/>
          <p:nvPr/>
        </p:nvSpPr>
        <p:spPr>
          <a:xfrm>
            <a:off x="15263244" y="6964561"/>
            <a:ext cx="93992" cy="23942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defRPr/>
            </a:pPr>
            <a:endParaRPr lang="en-US" sz="1800" kern="1200" dirty="0">
              <a:solidFill>
                <a:prstClr val="white"/>
              </a:solidFill>
              <a:latin typeface="Lato Light" panose="020F0502020204030203" pitchFamily="34" charset="0"/>
            </a:endParaRPr>
          </a:p>
        </p:txBody>
      </p:sp>
      <p:sp>
        <p:nvSpPr>
          <p:cNvPr id="25" name="Rectangle 24">
            <a:extLst>
              <a:ext uri="{FF2B5EF4-FFF2-40B4-BE49-F238E27FC236}">
                <a16:creationId xmlns:a16="http://schemas.microsoft.com/office/drawing/2014/main" xmlns="" id="{465492E9-998A-4F8F-9AF6-C346701AB850}"/>
              </a:ext>
            </a:extLst>
          </p:cNvPr>
          <p:cNvSpPr/>
          <p:nvPr/>
        </p:nvSpPr>
        <p:spPr>
          <a:xfrm>
            <a:off x="836520" y="6472521"/>
            <a:ext cx="93992" cy="23942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defRPr/>
            </a:pPr>
            <a:endParaRPr lang="en-US" sz="1800" kern="1200" dirty="0">
              <a:solidFill>
                <a:prstClr val="white"/>
              </a:solidFill>
              <a:latin typeface="Lato Light" panose="020F0502020204030203" pitchFamily="34" charset="0"/>
            </a:endParaRPr>
          </a:p>
        </p:txBody>
      </p:sp>
      <p:sp>
        <p:nvSpPr>
          <p:cNvPr id="30" name="Rectangle 29">
            <a:extLst>
              <a:ext uri="{FF2B5EF4-FFF2-40B4-BE49-F238E27FC236}">
                <a16:creationId xmlns:a16="http://schemas.microsoft.com/office/drawing/2014/main" xmlns="" id="{F51A8445-FB3D-4C22-9CBB-D4582CDC784B}"/>
              </a:ext>
            </a:extLst>
          </p:cNvPr>
          <p:cNvSpPr/>
          <p:nvPr/>
        </p:nvSpPr>
        <p:spPr>
          <a:xfrm>
            <a:off x="9203524" y="8485337"/>
            <a:ext cx="93992" cy="23942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defRPr/>
            </a:pPr>
            <a:endParaRPr lang="en-US" sz="1800" kern="1200" dirty="0">
              <a:solidFill>
                <a:prstClr val="white"/>
              </a:solidFill>
              <a:latin typeface="Lato Light" panose="020F0502020204030203" pitchFamily="34" charset="0"/>
            </a:endParaRPr>
          </a:p>
        </p:txBody>
      </p:sp>
      <p:sp>
        <p:nvSpPr>
          <p:cNvPr id="31" name="TextBox 30">
            <a:extLst>
              <a:ext uri="{FF2B5EF4-FFF2-40B4-BE49-F238E27FC236}">
                <a16:creationId xmlns:a16="http://schemas.microsoft.com/office/drawing/2014/main" xmlns="" id="{D6B041C7-9442-4DFB-8074-966BCD89AE94}"/>
              </a:ext>
            </a:extLst>
          </p:cNvPr>
          <p:cNvSpPr txBox="1"/>
          <p:nvPr/>
        </p:nvSpPr>
        <p:spPr>
          <a:xfrm>
            <a:off x="1145061" y="6294197"/>
            <a:ext cx="2045753" cy="461665"/>
          </a:xfrm>
          <a:prstGeom prst="rect">
            <a:avLst/>
          </a:prstGeom>
          <a:noFill/>
        </p:spPr>
        <p:txBody>
          <a:bodyPr wrap="none" rtlCol="0" anchor="ctr" anchorCtr="0">
            <a:spAutoFit/>
          </a:bodyPr>
          <a:lstStyle/>
          <a:p>
            <a:pPr algn="l" defTabSz="1828800" hangingPunct="1">
              <a:defRPr/>
            </a:pPr>
            <a:r>
              <a:rPr lang="en-US" b="1" kern="1200" dirty="0">
                <a:solidFill>
                  <a:prstClr val="black"/>
                </a:solidFill>
                <a:latin typeface="Century Gothic" pitchFamily="34" charset="0"/>
              </a:rPr>
              <a:t>MEMBERSHIP</a:t>
            </a:r>
          </a:p>
        </p:txBody>
      </p:sp>
      <p:sp>
        <p:nvSpPr>
          <p:cNvPr id="32" name="Subtitle 2">
            <a:extLst>
              <a:ext uri="{FF2B5EF4-FFF2-40B4-BE49-F238E27FC236}">
                <a16:creationId xmlns:a16="http://schemas.microsoft.com/office/drawing/2014/main" xmlns="" id="{8FB1975A-B9F7-4EE8-B548-63DC9F9061D2}"/>
              </a:ext>
            </a:extLst>
          </p:cNvPr>
          <p:cNvSpPr txBox="1">
            <a:spLocks/>
          </p:cNvSpPr>
          <p:nvPr/>
        </p:nvSpPr>
        <p:spPr>
          <a:xfrm>
            <a:off x="927765" y="6798134"/>
            <a:ext cx="4042958" cy="2963055"/>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defTabSz="1828800">
              <a:lnSpc>
                <a:spcPts val="3500"/>
              </a:lnSpc>
              <a:buFont typeface="Arial" panose="020B0604020202020204" pitchFamily="34" charset="0"/>
              <a:buChar char="•"/>
              <a:defRPr/>
            </a:pPr>
            <a:r>
              <a:rPr lang="en-US" dirty="0">
                <a:solidFill>
                  <a:prstClr val="black"/>
                </a:solidFill>
                <a:latin typeface="Century Gothic" pitchFamily="34" charset="0"/>
                <a:cs typeface="+mj-cs"/>
              </a:rPr>
              <a:t>Encourage formation of clubs</a:t>
            </a:r>
          </a:p>
          <a:p>
            <a:pPr marL="342900" indent="-342900" algn="l" defTabSz="1828800">
              <a:lnSpc>
                <a:spcPts val="3500"/>
              </a:lnSpc>
              <a:buFont typeface="Arial" panose="020B0604020202020204" pitchFamily="34" charset="0"/>
              <a:buChar char="•"/>
              <a:defRPr/>
            </a:pPr>
            <a:r>
              <a:rPr lang="en-US" dirty="0">
                <a:solidFill>
                  <a:prstClr val="black"/>
                </a:solidFill>
                <a:latin typeface="Century Gothic" pitchFamily="34" charset="0"/>
                <a:cs typeface="+mj-cs"/>
              </a:rPr>
              <a:t>Promote &amp; increase membership</a:t>
            </a:r>
          </a:p>
          <a:p>
            <a:pPr algn="l" defTabSz="1828800">
              <a:lnSpc>
                <a:spcPts val="3500"/>
              </a:lnSpc>
              <a:defRPr/>
            </a:pPr>
            <a:endParaRPr lang="en-US" dirty="0">
              <a:solidFill>
                <a:prstClr val="black"/>
              </a:solidFill>
              <a:latin typeface="Century Gothic" pitchFamily="34" charset="0"/>
              <a:cs typeface="+mj-cs"/>
            </a:endParaRPr>
          </a:p>
          <a:p>
            <a:pPr algn="l" defTabSz="1828800">
              <a:lnSpc>
                <a:spcPts val="3500"/>
              </a:lnSpc>
              <a:defRPr/>
            </a:pPr>
            <a:endParaRPr lang="en-US" dirty="0">
              <a:solidFill>
                <a:prstClr val="black"/>
              </a:solidFill>
              <a:latin typeface="Century Gothic" pitchFamily="34" charset="0"/>
              <a:cs typeface="+mj-cs"/>
            </a:endParaRPr>
          </a:p>
        </p:txBody>
      </p:sp>
      <p:sp>
        <p:nvSpPr>
          <p:cNvPr id="33" name="TextBox 32">
            <a:extLst>
              <a:ext uri="{FF2B5EF4-FFF2-40B4-BE49-F238E27FC236}">
                <a16:creationId xmlns:a16="http://schemas.microsoft.com/office/drawing/2014/main" xmlns="" id="{FD3181D2-2A9C-4AFA-929C-80A220C0CE97}"/>
              </a:ext>
            </a:extLst>
          </p:cNvPr>
          <p:cNvSpPr txBox="1"/>
          <p:nvPr/>
        </p:nvSpPr>
        <p:spPr>
          <a:xfrm>
            <a:off x="9499826" y="8473679"/>
            <a:ext cx="2284600" cy="461665"/>
          </a:xfrm>
          <a:prstGeom prst="rect">
            <a:avLst/>
          </a:prstGeom>
          <a:noFill/>
        </p:spPr>
        <p:txBody>
          <a:bodyPr wrap="none" rtlCol="0" anchor="ctr" anchorCtr="0">
            <a:spAutoFit/>
          </a:bodyPr>
          <a:lstStyle/>
          <a:p>
            <a:pPr algn="l" defTabSz="1828800" hangingPunct="1">
              <a:defRPr/>
            </a:pPr>
            <a:r>
              <a:rPr lang="en-US" b="1" kern="1200" dirty="0">
                <a:solidFill>
                  <a:prstClr val="black"/>
                </a:solidFill>
                <a:latin typeface="Century Gothic" pitchFamily="34" charset="0"/>
              </a:rPr>
              <a:t>TOURNAMENT </a:t>
            </a:r>
          </a:p>
        </p:txBody>
      </p:sp>
      <p:sp>
        <p:nvSpPr>
          <p:cNvPr id="34" name="Subtitle 2">
            <a:extLst>
              <a:ext uri="{FF2B5EF4-FFF2-40B4-BE49-F238E27FC236}">
                <a16:creationId xmlns:a16="http://schemas.microsoft.com/office/drawing/2014/main" xmlns="" id="{3E9DEE96-A224-4AC7-8310-0C85409ECBA5}"/>
              </a:ext>
            </a:extLst>
          </p:cNvPr>
          <p:cNvSpPr txBox="1">
            <a:spLocks/>
          </p:cNvSpPr>
          <p:nvPr/>
        </p:nvSpPr>
        <p:spPr>
          <a:xfrm>
            <a:off x="9393352" y="8884451"/>
            <a:ext cx="5674796" cy="1991507"/>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defTabSz="1828800">
              <a:lnSpc>
                <a:spcPts val="3500"/>
              </a:lnSpc>
              <a:buFont typeface="Arial" panose="020B0604020202020204" pitchFamily="34" charset="0"/>
              <a:buChar char="•"/>
              <a:defRPr/>
            </a:pPr>
            <a:r>
              <a:rPr lang="en-US" dirty="0">
                <a:solidFill>
                  <a:prstClr val="black"/>
                </a:solidFill>
                <a:latin typeface="Century Gothic" pitchFamily="34" charset="0"/>
                <a:cs typeface="+mj-cs"/>
              </a:rPr>
              <a:t>Establish school leagues</a:t>
            </a:r>
          </a:p>
          <a:p>
            <a:pPr marL="342900" indent="-342900" algn="l" defTabSz="1828800">
              <a:lnSpc>
                <a:spcPts val="3500"/>
              </a:lnSpc>
              <a:buFont typeface="Arial" panose="020B0604020202020204" pitchFamily="34" charset="0"/>
              <a:buChar char="•"/>
              <a:defRPr/>
            </a:pPr>
            <a:r>
              <a:rPr lang="en-US" dirty="0">
                <a:solidFill>
                  <a:prstClr val="black"/>
                </a:solidFill>
                <a:latin typeface="Century Gothic" pitchFamily="34" charset="0"/>
                <a:cs typeface="+mj-cs"/>
              </a:rPr>
              <a:t>Host inter district, provincial and national championships</a:t>
            </a:r>
          </a:p>
          <a:p>
            <a:pPr marL="342900" indent="-342900" algn="l" defTabSz="1828800">
              <a:lnSpc>
                <a:spcPts val="3500"/>
              </a:lnSpc>
              <a:buFont typeface="Arial" panose="020B0604020202020204" pitchFamily="34" charset="0"/>
              <a:buChar char="•"/>
              <a:defRPr/>
            </a:pPr>
            <a:r>
              <a:rPr lang="en-US" dirty="0">
                <a:solidFill>
                  <a:prstClr val="black"/>
                </a:solidFill>
                <a:latin typeface="Century Gothic" pitchFamily="34" charset="0"/>
                <a:cs typeface="+mj-cs"/>
              </a:rPr>
              <a:t>Develop Team SA</a:t>
            </a:r>
          </a:p>
        </p:txBody>
      </p:sp>
      <p:sp>
        <p:nvSpPr>
          <p:cNvPr id="35" name="TextBox 34">
            <a:extLst>
              <a:ext uri="{FF2B5EF4-FFF2-40B4-BE49-F238E27FC236}">
                <a16:creationId xmlns:a16="http://schemas.microsoft.com/office/drawing/2014/main" xmlns="" id="{0BF7E3D1-7110-405B-A08E-FC3E3634A31A}"/>
              </a:ext>
            </a:extLst>
          </p:cNvPr>
          <p:cNvSpPr txBox="1"/>
          <p:nvPr/>
        </p:nvSpPr>
        <p:spPr>
          <a:xfrm>
            <a:off x="4078674" y="10052671"/>
            <a:ext cx="2297424" cy="461665"/>
          </a:xfrm>
          <a:prstGeom prst="rect">
            <a:avLst/>
          </a:prstGeom>
          <a:noFill/>
        </p:spPr>
        <p:txBody>
          <a:bodyPr wrap="none" rtlCol="0" anchor="ctr" anchorCtr="0">
            <a:spAutoFit/>
          </a:bodyPr>
          <a:lstStyle/>
          <a:p>
            <a:pPr algn="l" defTabSz="1828800" hangingPunct="1">
              <a:defRPr/>
            </a:pPr>
            <a:r>
              <a:rPr lang="en-US" b="1" kern="1200" dirty="0">
                <a:solidFill>
                  <a:prstClr val="black"/>
                </a:solidFill>
                <a:latin typeface="Century Gothic" pitchFamily="34" charset="0"/>
              </a:rPr>
              <a:t>COMPLIANCE </a:t>
            </a:r>
          </a:p>
        </p:txBody>
      </p:sp>
      <p:sp>
        <p:nvSpPr>
          <p:cNvPr id="36" name="Subtitle 2">
            <a:extLst>
              <a:ext uri="{FF2B5EF4-FFF2-40B4-BE49-F238E27FC236}">
                <a16:creationId xmlns:a16="http://schemas.microsoft.com/office/drawing/2014/main" xmlns="" id="{824189A6-92CD-470E-A934-0856E7FE9FA1}"/>
              </a:ext>
            </a:extLst>
          </p:cNvPr>
          <p:cNvSpPr txBox="1">
            <a:spLocks/>
          </p:cNvSpPr>
          <p:nvPr/>
        </p:nvSpPr>
        <p:spPr>
          <a:xfrm>
            <a:off x="4199673" y="10488508"/>
            <a:ext cx="4955934" cy="1019959"/>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defTabSz="1828800">
              <a:lnSpc>
                <a:spcPts val="3500"/>
              </a:lnSpc>
              <a:buFont typeface="Arial" panose="020B0604020202020204" pitchFamily="34" charset="0"/>
              <a:buChar char="•"/>
              <a:defRPr/>
            </a:pPr>
            <a:r>
              <a:rPr lang="en-US" dirty="0">
                <a:solidFill>
                  <a:prstClr val="black"/>
                </a:solidFill>
                <a:latin typeface="Century Gothic" pitchFamily="34" charset="0"/>
                <a:cs typeface="+mj-cs"/>
              </a:rPr>
              <a:t>E</a:t>
            </a:r>
            <a:r>
              <a:rPr lang="en-US" dirty="0" err="1">
                <a:solidFill>
                  <a:prstClr val="black"/>
                </a:solidFill>
                <a:latin typeface="Century Gothic" pitchFamily="34" charset="0"/>
                <a:cs typeface="+mj-cs"/>
              </a:rPr>
              <a:t>nforce</a:t>
            </a:r>
            <a:r>
              <a:rPr lang="en-US" dirty="0">
                <a:solidFill>
                  <a:prstClr val="black"/>
                </a:solidFill>
                <a:latin typeface="Century Gothic" pitchFamily="34" charset="0"/>
                <a:cs typeface="+mj-cs"/>
              </a:rPr>
              <a:t> WKF laws</a:t>
            </a:r>
          </a:p>
          <a:p>
            <a:pPr marL="342900" indent="-342900" algn="l" defTabSz="1828800">
              <a:lnSpc>
                <a:spcPts val="3500"/>
              </a:lnSpc>
              <a:buFont typeface="Arial" panose="020B0604020202020204" pitchFamily="34" charset="0"/>
              <a:buChar char="•"/>
              <a:defRPr/>
            </a:pPr>
            <a:r>
              <a:rPr lang="en-US" dirty="0">
                <a:solidFill>
                  <a:prstClr val="black"/>
                </a:solidFill>
                <a:latin typeface="Century Gothic" pitchFamily="34" charset="0"/>
                <a:cs typeface="+mj-cs"/>
              </a:rPr>
              <a:t>Settle disputes</a:t>
            </a:r>
          </a:p>
        </p:txBody>
      </p:sp>
      <p:sp>
        <p:nvSpPr>
          <p:cNvPr id="37" name="TextBox 36">
            <a:extLst>
              <a:ext uri="{FF2B5EF4-FFF2-40B4-BE49-F238E27FC236}">
                <a16:creationId xmlns:a16="http://schemas.microsoft.com/office/drawing/2014/main" xmlns="" id="{E197B517-DECD-428E-A714-454FFA5337D4}"/>
              </a:ext>
            </a:extLst>
          </p:cNvPr>
          <p:cNvSpPr txBox="1"/>
          <p:nvPr/>
        </p:nvSpPr>
        <p:spPr>
          <a:xfrm>
            <a:off x="15516552" y="6682229"/>
            <a:ext cx="2592376" cy="461665"/>
          </a:xfrm>
          <a:prstGeom prst="rect">
            <a:avLst/>
          </a:prstGeom>
          <a:noFill/>
        </p:spPr>
        <p:txBody>
          <a:bodyPr wrap="none" rtlCol="0" anchor="ctr" anchorCtr="0">
            <a:spAutoFit/>
          </a:bodyPr>
          <a:lstStyle/>
          <a:p>
            <a:pPr algn="l" defTabSz="1828800" hangingPunct="1">
              <a:defRPr/>
            </a:pPr>
            <a:r>
              <a:rPr lang="en-ZA" b="1" kern="1200" dirty="0">
                <a:solidFill>
                  <a:prstClr val="black"/>
                </a:solidFill>
                <a:latin typeface="Century Gothic" pitchFamily="34" charset="0"/>
              </a:rPr>
              <a:t>SCHOOL SPORTS</a:t>
            </a:r>
          </a:p>
        </p:txBody>
      </p:sp>
      <p:sp>
        <p:nvSpPr>
          <p:cNvPr id="38" name="Subtitle 2">
            <a:extLst>
              <a:ext uri="{FF2B5EF4-FFF2-40B4-BE49-F238E27FC236}">
                <a16:creationId xmlns:a16="http://schemas.microsoft.com/office/drawing/2014/main" xmlns="" id="{321D0808-BCED-49AA-8176-EC81F64CC6FB}"/>
              </a:ext>
            </a:extLst>
          </p:cNvPr>
          <p:cNvSpPr txBox="1">
            <a:spLocks/>
          </p:cNvSpPr>
          <p:nvPr/>
        </p:nvSpPr>
        <p:spPr>
          <a:xfrm>
            <a:off x="15516552" y="7102251"/>
            <a:ext cx="4270976" cy="2889189"/>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defTabSz="1828800">
              <a:lnSpc>
                <a:spcPts val="3500"/>
              </a:lnSpc>
              <a:buFont typeface="Arial" panose="020B0604020202020204" pitchFamily="34" charset="0"/>
              <a:buChar char="•"/>
              <a:defRPr/>
            </a:pPr>
            <a:r>
              <a:rPr lang="en-ZA" dirty="0">
                <a:solidFill>
                  <a:prstClr val="black"/>
                </a:solidFill>
                <a:latin typeface="Century Gothic" pitchFamily="34" charset="0"/>
                <a:cs typeface="+mj-cs"/>
              </a:rPr>
              <a:t>Host national schools gathering</a:t>
            </a:r>
          </a:p>
          <a:p>
            <a:pPr marL="342900" indent="-342900" algn="l" defTabSz="1828800">
              <a:lnSpc>
                <a:spcPts val="3500"/>
              </a:lnSpc>
              <a:buFont typeface="Arial" panose="020B0604020202020204" pitchFamily="34" charset="0"/>
              <a:buChar char="•"/>
              <a:defRPr/>
            </a:pPr>
            <a:r>
              <a:rPr lang="en-GB" dirty="0">
                <a:solidFill>
                  <a:prstClr val="black"/>
                </a:solidFill>
                <a:latin typeface="Century Gothic" pitchFamily="34" charset="0"/>
                <a:cs typeface="+mj-cs"/>
              </a:rPr>
              <a:t>Attainment of schools karate</a:t>
            </a:r>
          </a:p>
          <a:p>
            <a:pPr marL="342900" indent="-342900" algn="l" defTabSz="1828800">
              <a:lnSpc>
                <a:spcPts val="3500"/>
              </a:lnSpc>
              <a:buFont typeface="Arial" panose="020B0604020202020204" pitchFamily="34" charset="0"/>
              <a:buChar char="•"/>
              <a:defRPr/>
            </a:pPr>
            <a:r>
              <a:rPr lang="en-GB" dirty="0">
                <a:solidFill>
                  <a:prstClr val="black"/>
                </a:solidFill>
                <a:latin typeface="Century Gothic" pitchFamily="34" charset="0"/>
                <a:cs typeface="+mj-cs"/>
              </a:rPr>
              <a:t>Leagues at primary and secondary schools</a:t>
            </a:r>
            <a:endParaRPr lang="en-US" dirty="0">
              <a:solidFill>
                <a:prstClr val="black"/>
              </a:solidFill>
              <a:latin typeface="Century Gothic" pitchFamily="34" charset="0"/>
              <a:cs typeface="+mj-cs"/>
            </a:endParaRPr>
          </a:p>
        </p:txBody>
      </p:sp>
      <p:pic>
        <p:nvPicPr>
          <p:cNvPr id="39" name="Picture 38"/>
          <p:cNvPicPr>
            <a:picLocks noChangeAspect="1"/>
          </p:cNvPicPr>
          <p:nvPr/>
        </p:nvPicPr>
        <p:blipFill>
          <a:blip r:embed="rId3" cstate="print">
            <a:extLst>
              <a:ext uri="{BEBA8EAE-BF5A-486C-A8C5-ECC9F3942E4B}">
                <a14:imgProps xmlns:a14="http://schemas.microsoft.com/office/drawing/2010/main" xmlns="">
                  <a14:imgLayer r:embed="rId4">
                    <a14:imgEffect>
                      <a14:backgroundRemoval t="3704" b="93398" l="7390" r="93239">
                        <a14:foregroundMark x1="66038" y1="7407" x2="66038" y2="7407"/>
                        <a14:foregroundMark x1="7704" y1="52013" x2="7704" y2="52013"/>
                        <a14:foregroundMark x1="85692" y1="65862" x2="85692" y2="65862"/>
                        <a14:foregroundMark x1="93396" y1="57005" x2="93396" y2="57005"/>
                        <a14:foregroundMark x1="57704" y1="88889" x2="57704" y2="88889"/>
                        <a14:foregroundMark x1="43553" y1="88084" x2="43553" y2="88084"/>
                        <a14:foregroundMark x1="61478" y1="93398" x2="61478" y2="93398"/>
                        <a14:foregroundMark x1="53459" y1="83575" x2="53459" y2="83575"/>
                        <a14:foregroundMark x1="45440" y1="82931" x2="45440" y2="82931"/>
                        <a14:foregroundMark x1="49843" y1="10306" x2="49843" y2="10306"/>
                        <a14:foregroundMark x1="42925" y1="5797" x2="42925" y2="5797"/>
                        <a14:foregroundMark x1="54088" y1="4509" x2="54088" y2="4509"/>
                        <a14:foregroundMark x1="44969" y1="3704" x2="44969" y2="3704"/>
                        <a14:backgroundMark x1="49057" y1="11916" x2="49057" y2="11916"/>
                        <a14:backgroundMark x1="50000" y1="10145" x2="50000" y2="10145"/>
                        <a14:backgroundMark x1="52987" y1="11916" x2="52987" y2="11916"/>
                        <a14:backgroundMark x1="49843" y1="14654" x2="49843" y2="14654"/>
                        <a14:backgroundMark x1="77516" y1="54106" x2="77516" y2="54106"/>
                        <a14:backgroundMark x1="73113" y1="61997" x2="73113" y2="61997"/>
                        <a14:backgroundMark x1="49057" y1="74235" x2="49057" y2="74235"/>
                      </a14:backgroundRemoval>
                    </a14:imgEffect>
                  </a14:imgLayer>
                </a14:imgProps>
              </a:ext>
              <a:ext uri="{28A0092B-C50C-407E-A947-70E740481C1C}">
                <a14:useLocalDpi xmlns:a14="http://schemas.microsoft.com/office/drawing/2010/main" xmlns="" val="0"/>
              </a:ext>
            </a:extLst>
          </a:blip>
          <a:stretch>
            <a:fillRect/>
          </a:stretch>
        </p:blipFill>
        <p:spPr>
          <a:xfrm>
            <a:off x="19330155" y="3318249"/>
            <a:ext cx="710454" cy="2126486"/>
          </a:xfrm>
          <a:prstGeom prst="rect">
            <a:avLst/>
          </a:prstGeom>
        </p:spPr>
      </p:pic>
      <p:sp useBgFill="1">
        <p:nvSpPr>
          <p:cNvPr id="40" name="Oval 39">
            <a:extLst>
              <a:ext uri="{FF2B5EF4-FFF2-40B4-BE49-F238E27FC236}">
                <a16:creationId xmlns:a16="http://schemas.microsoft.com/office/drawing/2014/main" xmlns="" id="{327117B3-8C1C-49BB-9831-6ABAE6124609}"/>
              </a:ext>
            </a:extLst>
          </p:cNvPr>
          <p:cNvSpPr/>
          <p:nvPr/>
        </p:nvSpPr>
        <p:spPr>
          <a:xfrm>
            <a:off x="15467581" y="4643520"/>
            <a:ext cx="1755126" cy="1801092"/>
          </a:xfrm>
          <a:prstGeom prst="ellipse">
            <a:avLst/>
          </a:prstGeom>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defRPr/>
            </a:pPr>
            <a:endParaRPr lang="en-US" sz="1800" kern="1200" dirty="0">
              <a:solidFill>
                <a:prstClr val="white"/>
              </a:solidFill>
              <a:latin typeface="Lato Light" panose="020F0502020204030203" pitchFamily="34" charset="0"/>
            </a:endParaRPr>
          </a:p>
        </p:txBody>
      </p:sp>
      <p:sp>
        <p:nvSpPr>
          <p:cNvPr id="41" name="Oval 40">
            <a:extLst>
              <a:ext uri="{FF2B5EF4-FFF2-40B4-BE49-F238E27FC236}">
                <a16:creationId xmlns:a16="http://schemas.microsoft.com/office/drawing/2014/main" xmlns="" id="{42A1A94D-6A52-41A8-943A-E602326AF262}"/>
              </a:ext>
            </a:extLst>
          </p:cNvPr>
          <p:cNvSpPr/>
          <p:nvPr/>
        </p:nvSpPr>
        <p:spPr>
          <a:xfrm>
            <a:off x="4051957" y="8075822"/>
            <a:ext cx="1755126" cy="1801092"/>
          </a:xfrm>
          <a:prstGeom prst="ellipse">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defRPr/>
            </a:pPr>
            <a:endParaRPr lang="en-US" sz="1800" kern="1200" dirty="0">
              <a:solidFill>
                <a:srgbClr val="00B050"/>
              </a:solidFill>
              <a:latin typeface="Lato Light" panose="020F0502020204030203" pitchFamily="34" charset="0"/>
            </a:endParaRPr>
          </a:p>
        </p:txBody>
      </p:sp>
      <p:sp useBgFill="1">
        <p:nvSpPr>
          <p:cNvPr id="43" name="Oval 42">
            <a:extLst>
              <a:ext uri="{FF2B5EF4-FFF2-40B4-BE49-F238E27FC236}">
                <a16:creationId xmlns:a16="http://schemas.microsoft.com/office/drawing/2014/main" xmlns="" id="{D69B93D9-397C-4EDF-805D-94B672AC9FA6}"/>
              </a:ext>
            </a:extLst>
          </p:cNvPr>
          <p:cNvSpPr/>
          <p:nvPr/>
        </p:nvSpPr>
        <p:spPr>
          <a:xfrm>
            <a:off x="1150915" y="8981510"/>
            <a:ext cx="1755126" cy="1801092"/>
          </a:xfrm>
          <a:prstGeom prst="ellipse">
            <a:avLst/>
          </a:prstGeom>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defRPr/>
            </a:pPr>
            <a:endParaRPr lang="en-US" sz="1800" kern="1200" dirty="0">
              <a:solidFill>
                <a:prstClr val="white"/>
              </a:solidFill>
              <a:latin typeface="Lato Light" panose="020F0502020204030203" pitchFamily="34" charset="0"/>
            </a:endParaRPr>
          </a:p>
        </p:txBody>
      </p:sp>
      <p:sp useBgFill="1">
        <p:nvSpPr>
          <p:cNvPr id="44" name="Oval 43">
            <a:extLst>
              <a:ext uri="{FF2B5EF4-FFF2-40B4-BE49-F238E27FC236}">
                <a16:creationId xmlns:a16="http://schemas.microsoft.com/office/drawing/2014/main" xmlns="" id="{0D93FDAD-50B6-4883-92C8-617D4D97C677}"/>
              </a:ext>
            </a:extLst>
          </p:cNvPr>
          <p:cNvSpPr/>
          <p:nvPr/>
        </p:nvSpPr>
        <p:spPr>
          <a:xfrm>
            <a:off x="9307617" y="6477492"/>
            <a:ext cx="1755126" cy="1801092"/>
          </a:xfrm>
          <a:prstGeom prst="ellipse">
            <a:avLst/>
          </a:prstGeom>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defRPr/>
            </a:pPr>
            <a:endParaRPr lang="en-US" sz="1800" kern="1200" dirty="0">
              <a:solidFill>
                <a:prstClr val="white"/>
              </a:solidFill>
              <a:latin typeface="Lato Light" panose="020F0502020204030203" pitchFamily="34" charset="0"/>
            </a:endParaRPr>
          </a:p>
        </p:txBody>
      </p:sp>
      <p:sp useBgFill="1">
        <p:nvSpPr>
          <p:cNvPr id="45" name="Oval 44">
            <a:extLst>
              <a:ext uri="{FF2B5EF4-FFF2-40B4-BE49-F238E27FC236}">
                <a16:creationId xmlns:a16="http://schemas.microsoft.com/office/drawing/2014/main" xmlns="" id="{0D93FDAD-50B6-4883-92C8-617D4D97C677}"/>
              </a:ext>
            </a:extLst>
          </p:cNvPr>
          <p:cNvSpPr/>
          <p:nvPr/>
        </p:nvSpPr>
        <p:spPr>
          <a:xfrm>
            <a:off x="6518555" y="7302984"/>
            <a:ext cx="1755126" cy="1801092"/>
          </a:xfrm>
          <a:prstGeom prst="ellipse">
            <a:avLst/>
          </a:prstGeom>
          <a:ln w="635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defRPr/>
            </a:pPr>
            <a:endParaRPr lang="en-US" sz="1800" kern="1200" dirty="0">
              <a:solidFill>
                <a:prstClr val="white"/>
              </a:solidFill>
              <a:latin typeface="Lato Light" panose="020F0502020204030203" pitchFamily="34" charset="0"/>
            </a:endParaRPr>
          </a:p>
        </p:txBody>
      </p:sp>
      <p:sp>
        <p:nvSpPr>
          <p:cNvPr id="46" name="TextBox 45">
            <a:extLst>
              <a:ext uri="{FF2B5EF4-FFF2-40B4-BE49-F238E27FC236}">
                <a16:creationId xmlns:a16="http://schemas.microsoft.com/office/drawing/2014/main" xmlns="" id="{FD3181D2-2A9C-4AFA-929C-80A220C0CE97}"/>
              </a:ext>
            </a:extLst>
          </p:cNvPr>
          <p:cNvSpPr txBox="1"/>
          <p:nvPr/>
        </p:nvSpPr>
        <p:spPr>
          <a:xfrm>
            <a:off x="6300629" y="4623531"/>
            <a:ext cx="4137671" cy="461665"/>
          </a:xfrm>
          <a:prstGeom prst="rect">
            <a:avLst/>
          </a:prstGeom>
          <a:noFill/>
        </p:spPr>
        <p:txBody>
          <a:bodyPr wrap="none" rtlCol="0" anchor="ctr" anchorCtr="0">
            <a:spAutoFit/>
          </a:bodyPr>
          <a:lstStyle/>
          <a:p>
            <a:pPr algn="l" defTabSz="1828800" hangingPunct="1">
              <a:defRPr/>
            </a:pPr>
            <a:r>
              <a:rPr lang="en-US" b="1" kern="1200" dirty="0">
                <a:solidFill>
                  <a:prstClr val="black"/>
                </a:solidFill>
                <a:latin typeface="Century Gothic" pitchFamily="34" charset="0"/>
              </a:rPr>
              <a:t>FINANCIAL MANAGEMENT </a:t>
            </a:r>
          </a:p>
        </p:txBody>
      </p:sp>
      <p:sp>
        <p:nvSpPr>
          <p:cNvPr id="47" name="Subtitle 2">
            <a:extLst>
              <a:ext uri="{FF2B5EF4-FFF2-40B4-BE49-F238E27FC236}">
                <a16:creationId xmlns:a16="http://schemas.microsoft.com/office/drawing/2014/main" xmlns="" id="{3E9DEE96-A224-4AC7-8310-0C85409ECBA5}"/>
              </a:ext>
            </a:extLst>
          </p:cNvPr>
          <p:cNvSpPr txBox="1">
            <a:spLocks/>
          </p:cNvSpPr>
          <p:nvPr/>
        </p:nvSpPr>
        <p:spPr>
          <a:xfrm>
            <a:off x="6256216" y="5046993"/>
            <a:ext cx="4493848" cy="2440348"/>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defTabSz="1828800">
              <a:lnSpc>
                <a:spcPts val="3500"/>
              </a:lnSpc>
              <a:buFont typeface="Arial" panose="020B0604020202020204" pitchFamily="34" charset="0"/>
              <a:buChar char="•"/>
              <a:defRPr/>
            </a:pPr>
            <a:r>
              <a:rPr lang="en-US" dirty="0">
                <a:solidFill>
                  <a:prstClr val="black"/>
                </a:solidFill>
                <a:latin typeface="Century Gothic" pitchFamily="34" charset="0"/>
                <a:cs typeface="+mj-cs"/>
              </a:rPr>
              <a:t>Financial control and governance</a:t>
            </a:r>
          </a:p>
          <a:p>
            <a:pPr marL="342900" indent="-342900" algn="l" defTabSz="1828800">
              <a:lnSpc>
                <a:spcPts val="3500"/>
              </a:lnSpc>
              <a:buFont typeface="Arial" panose="020B0604020202020204" pitchFamily="34" charset="0"/>
              <a:buChar char="•"/>
              <a:defRPr/>
            </a:pPr>
            <a:r>
              <a:rPr lang="en-US" dirty="0">
                <a:solidFill>
                  <a:prstClr val="black"/>
                </a:solidFill>
                <a:latin typeface="Century Gothic" pitchFamily="34" charset="0"/>
                <a:cs typeface="+mj-cs"/>
              </a:rPr>
              <a:t>Raise sponsorships and fund activities</a:t>
            </a:r>
          </a:p>
          <a:p>
            <a:pPr algn="l" defTabSz="1828800">
              <a:lnSpc>
                <a:spcPts val="3500"/>
              </a:lnSpc>
              <a:defRPr/>
            </a:pPr>
            <a:endParaRPr lang="en-US" dirty="0">
              <a:solidFill>
                <a:prstClr val="black"/>
              </a:solidFill>
              <a:latin typeface="Century Gothic" pitchFamily="34" charset="0"/>
              <a:cs typeface="+mj-cs"/>
            </a:endParaRPr>
          </a:p>
        </p:txBody>
      </p:sp>
      <p:sp>
        <p:nvSpPr>
          <p:cNvPr id="48" name="Rectangle 47">
            <a:extLst>
              <a:ext uri="{FF2B5EF4-FFF2-40B4-BE49-F238E27FC236}">
                <a16:creationId xmlns:a16="http://schemas.microsoft.com/office/drawing/2014/main" xmlns="" id="{F51A8445-FB3D-4C22-9CBB-D4582CDC784B}"/>
              </a:ext>
            </a:extLst>
          </p:cNvPr>
          <p:cNvSpPr/>
          <p:nvPr/>
        </p:nvSpPr>
        <p:spPr>
          <a:xfrm>
            <a:off x="6209189" y="4625817"/>
            <a:ext cx="91438" cy="262283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defRPr/>
            </a:pPr>
            <a:endParaRPr lang="en-US" sz="1800" kern="1200" dirty="0">
              <a:solidFill>
                <a:prstClr val="white"/>
              </a:solidFill>
              <a:latin typeface="Lato Light" panose="020F0502020204030203" pitchFamily="34" charset="0"/>
            </a:endParaRPr>
          </a:p>
        </p:txBody>
      </p:sp>
      <p:sp>
        <p:nvSpPr>
          <p:cNvPr id="49" name="Oval 48">
            <a:extLst>
              <a:ext uri="{FF2B5EF4-FFF2-40B4-BE49-F238E27FC236}">
                <a16:creationId xmlns:a16="http://schemas.microsoft.com/office/drawing/2014/main" xmlns="" id="{327117B3-8C1C-49BB-9831-6ABAE6124609}"/>
              </a:ext>
            </a:extLst>
          </p:cNvPr>
          <p:cNvSpPr/>
          <p:nvPr/>
        </p:nvSpPr>
        <p:spPr>
          <a:xfrm>
            <a:off x="12523741" y="5535632"/>
            <a:ext cx="1755126" cy="1801092"/>
          </a:xfrm>
          <a:prstGeom prst="ellipse">
            <a:avLst/>
          </a:prstGeom>
          <a:solidFill>
            <a:schemeClr val="bg1"/>
          </a:solid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defRPr/>
            </a:pPr>
            <a:endParaRPr lang="en-US" sz="1800" kern="1200" dirty="0">
              <a:solidFill>
                <a:schemeClr val="tx1"/>
              </a:solidFill>
              <a:latin typeface="Lato Light" panose="020F0502020204030203" pitchFamily="34" charset="0"/>
            </a:endParaRPr>
          </a:p>
        </p:txBody>
      </p:sp>
      <p:sp>
        <p:nvSpPr>
          <p:cNvPr id="50" name="Rectangle 49">
            <a:extLst>
              <a:ext uri="{FF2B5EF4-FFF2-40B4-BE49-F238E27FC236}">
                <a16:creationId xmlns:a16="http://schemas.microsoft.com/office/drawing/2014/main" xmlns="" id="{7220790B-0DB7-4F42-9652-2FA6C841167D}"/>
              </a:ext>
            </a:extLst>
          </p:cNvPr>
          <p:cNvSpPr/>
          <p:nvPr/>
        </p:nvSpPr>
        <p:spPr>
          <a:xfrm>
            <a:off x="11765090" y="3525551"/>
            <a:ext cx="93992" cy="2394286"/>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defRPr/>
            </a:pPr>
            <a:endParaRPr lang="en-US" sz="1800" kern="1200" dirty="0">
              <a:solidFill>
                <a:srgbClr val="7030A0"/>
              </a:solidFill>
              <a:latin typeface="Lato Light" panose="020F0502020204030203" pitchFamily="34" charset="0"/>
            </a:endParaRPr>
          </a:p>
        </p:txBody>
      </p:sp>
      <p:sp>
        <p:nvSpPr>
          <p:cNvPr id="51" name="Subtitle 2">
            <a:extLst>
              <a:ext uri="{FF2B5EF4-FFF2-40B4-BE49-F238E27FC236}">
                <a16:creationId xmlns:a16="http://schemas.microsoft.com/office/drawing/2014/main" xmlns="" id="{321D0808-BCED-49AA-8176-EC81F64CC6FB}"/>
              </a:ext>
            </a:extLst>
          </p:cNvPr>
          <p:cNvSpPr txBox="1">
            <a:spLocks/>
          </p:cNvSpPr>
          <p:nvPr/>
        </p:nvSpPr>
        <p:spPr>
          <a:xfrm>
            <a:off x="11864711" y="4242430"/>
            <a:ext cx="4458058" cy="1468800"/>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defTabSz="1828800">
              <a:lnSpc>
                <a:spcPts val="3500"/>
              </a:lnSpc>
              <a:buFont typeface="Arial" panose="020B0604020202020204" pitchFamily="34" charset="0"/>
              <a:buChar char="•"/>
              <a:defRPr/>
            </a:pPr>
            <a:r>
              <a:rPr lang="en-US" dirty="0">
                <a:solidFill>
                  <a:prstClr val="black"/>
                </a:solidFill>
                <a:latin typeface="Century Gothic" pitchFamily="34" charset="0"/>
                <a:cs typeface="+mj-cs"/>
              </a:rPr>
              <a:t>Acquire and develop equipment resources</a:t>
            </a:r>
          </a:p>
          <a:p>
            <a:pPr algn="l" defTabSz="1828800">
              <a:lnSpc>
                <a:spcPts val="3500"/>
              </a:lnSpc>
              <a:defRPr/>
            </a:pPr>
            <a:endParaRPr lang="en-US" dirty="0">
              <a:solidFill>
                <a:prstClr val="black"/>
              </a:solidFill>
              <a:latin typeface="Century Gothic" pitchFamily="34" charset="0"/>
              <a:cs typeface="+mj-cs"/>
            </a:endParaRPr>
          </a:p>
        </p:txBody>
      </p:sp>
      <p:sp>
        <p:nvSpPr>
          <p:cNvPr id="52" name="TextBox 51">
            <a:extLst>
              <a:ext uri="{FF2B5EF4-FFF2-40B4-BE49-F238E27FC236}">
                <a16:creationId xmlns:a16="http://schemas.microsoft.com/office/drawing/2014/main" xmlns="" id="{E197B517-DECD-428E-A714-454FFA5337D4}"/>
              </a:ext>
            </a:extLst>
          </p:cNvPr>
          <p:cNvSpPr txBox="1"/>
          <p:nvPr/>
        </p:nvSpPr>
        <p:spPr>
          <a:xfrm>
            <a:off x="12108103" y="3761797"/>
            <a:ext cx="1854995" cy="461665"/>
          </a:xfrm>
          <a:prstGeom prst="rect">
            <a:avLst/>
          </a:prstGeom>
          <a:noFill/>
        </p:spPr>
        <p:txBody>
          <a:bodyPr wrap="none" rtlCol="0" anchor="ctr" anchorCtr="0">
            <a:spAutoFit/>
          </a:bodyPr>
          <a:lstStyle/>
          <a:p>
            <a:pPr algn="l" defTabSz="1828800" hangingPunct="1">
              <a:defRPr/>
            </a:pPr>
            <a:r>
              <a:rPr lang="en-ZA" b="1" dirty="0">
                <a:solidFill>
                  <a:prstClr val="black"/>
                </a:solidFill>
                <a:latin typeface="Century Gothic" pitchFamily="34" charset="0"/>
              </a:rPr>
              <a:t>EQUIPMENT</a:t>
            </a:r>
            <a:endParaRPr lang="en-ZA" b="1" kern="1200" dirty="0">
              <a:solidFill>
                <a:prstClr val="black"/>
              </a:solidFill>
              <a:latin typeface="Century Gothic" pitchFamily="34" charset="0"/>
            </a:endParaRPr>
          </a:p>
        </p:txBody>
      </p:sp>
      <p:sp>
        <p:nvSpPr>
          <p:cNvPr id="58" name="Right Arrow 11">
            <a:extLst>
              <a:ext uri="{FF2B5EF4-FFF2-40B4-BE49-F238E27FC236}">
                <a16:creationId xmlns:a16="http://schemas.microsoft.com/office/drawing/2014/main" xmlns="" id="{80FCBA8E-D12B-4CF6-BEF0-AFE7133CBC7A}"/>
              </a:ext>
            </a:extLst>
          </p:cNvPr>
          <p:cNvSpPr/>
          <p:nvPr/>
        </p:nvSpPr>
        <p:spPr>
          <a:xfrm rot="20602143">
            <a:off x="489078" y="6759311"/>
            <a:ext cx="19690932" cy="787762"/>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defRPr/>
            </a:pPr>
            <a:endParaRPr lang="en-US" sz="1800" kern="1200" dirty="0">
              <a:solidFill>
                <a:prstClr val="white"/>
              </a:solidFill>
              <a:latin typeface="Lato Light" panose="020F0502020204030203" pitchFamily="34" charset="0"/>
            </a:endParaRPr>
          </a:p>
        </p:txBody>
      </p:sp>
      <p:pic>
        <p:nvPicPr>
          <p:cNvPr id="54" name="Picture 53" descr="karate020. Commercial use GIF, JPG, EPS, SVG clipart # 169383 ..."/>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59442" y="9353736"/>
            <a:ext cx="1066800" cy="1056640"/>
          </a:xfrm>
          <a:prstGeom prst="rect">
            <a:avLst/>
          </a:prstGeom>
          <a:noFill/>
          <a:ln>
            <a:noFill/>
          </a:ln>
        </p:spPr>
      </p:pic>
      <p:pic>
        <p:nvPicPr>
          <p:cNvPr id="42"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413029" y="8458506"/>
            <a:ext cx="995894" cy="10357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3" name="Picture 52" descr="Cartoon savings value growth money profit with Vector Image"/>
          <p:cNvPicPr/>
          <p:nvPr/>
        </p:nvPicPr>
        <p:blipFill rotWithShape="1">
          <a:blip r:embed="rId7" cstate="print">
            <a:extLst>
              <a:ext uri="{28A0092B-C50C-407E-A947-70E740481C1C}">
                <a14:useLocalDpi xmlns:a14="http://schemas.microsoft.com/office/drawing/2010/main" xmlns="" val="0"/>
              </a:ext>
            </a:extLst>
          </a:blip>
          <a:srcRect l="10624" t="14868" r="8769" b="13772"/>
          <a:stretch/>
        </p:blipFill>
        <p:spPr bwMode="auto">
          <a:xfrm>
            <a:off x="6817348" y="7747895"/>
            <a:ext cx="1005456" cy="792310"/>
          </a:xfrm>
          <a:prstGeom prst="rect">
            <a:avLst/>
          </a:prstGeom>
          <a:noFill/>
          <a:ln>
            <a:noFill/>
          </a:ln>
          <a:extLst>
            <a:ext uri="{53640926-AAD7-44D8-BBD7-CCE9431645EC}">
              <a14:shadowObscured xmlns:a14="http://schemas.microsoft.com/office/drawing/2010/main" xmlns=""/>
            </a:ext>
          </a:extLst>
        </p:spPr>
      </p:pic>
      <p:pic>
        <p:nvPicPr>
          <p:cNvPr id="55" name="Picture 54" descr="Winged Dragon Karate Club - Frequently Asked Questions - Page 3"/>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487519" y="6742364"/>
            <a:ext cx="1355090" cy="1188720"/>
          </a:xfrm>
          <a:prstGeom prst="rect">
            <a:avLst/>
          </a:prstGeom>
          <a:noFill/>
          <a:ln>
            <a:noFill/>
          </a:ln>
        </p:spPr>
      </p:pic>
      <p:pic>
        <p:nvPicPr>
          <p:cNvPr id="56" name="Picture 55" descr="A set most necessary equipment for karate Vector Image"/>
          <p:cNvPicPr/>
          <p:nvPr/>
        </p:nvPicPr>
        <p:blipFill rotWithShape="1">
          <a:blip r:embed="rId9" cstate="print">
            <a:extLst>
              <a:ext uri="{28A0092B-C50C-407E-A947-70E740481C1C}">
                <a14:useLocalDpi xmlns:a14="http://schemas.microsoft.com/office/drawing/2010/main" xmlns="" val="0"/>
              </a:ext>
            </a:extLst>
          </a:blip>
          <a:srcRect t="7330" r="17837" b="17844"/>
          <a:stretch/>
        </p:blipFill>
        <p:spPr bwMode="auto">
          <a:xfrm>
            <a:off x="12809399" y="5902762"/>
            <a:ext cx="1237526" cy="1171176"/>
          </a:xfrm>
          <a:prstGeom prst="rect">
            <a:avLst/>
          </a:prstGeom>
          <a:noFill/>
          <a:ln>
            <a:noFill/>
          </a:ln>
          <a:extLst>
            <a:ext uri="{53640926-AAD7-44D8-BBD7-CCE9431645EC}">
              <a14:shadowObscured xmlns:a14="http://schemas.microsoft.com/office/drawing/2010/main" xmlns=""/>
            </a:ext>
          </a:extLst>
        </p:spPr>
      </p:pic>
      <p:pic>
        <p:nvPicPr>
          <p:cNvPr id="57" name="Picture 56" descr="Download Karate Class Clipart&quot;src=&quot;data - Karate Kids Cartoon - Png ..."/>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5676550" y="4801629"/>
            <a:ext cx="1356360" cy="1471930"/>
          </a:xfrm>
          <a:prstGeom prst="rect">
            <a:avLst/>
          </a:prstGeom>
          <a:noFill/>
          <a:ln>
            <a:noFill/>
          </a:ln>
        </p:spPr>
      </p:pic>
      <p:sp>
        <p:nvSpPr>
          <p:cNvPr id="6" name="TextBox 5"/>
          <p:cNvSpPr txBox="1"/>
          <p:nvPr/>
        </p:nvSpPr>
        <p:spPr>
          <a:xfrm>
            <a:off x="944023" y="2966622"/>
            <a:ext cx="5373494" cy="1569660"/>
          </a:xfrm>
          <a:prstGeom prst="rect">
            <a:avLst/>
          </a:prstGeom>
          <a:noFill/>
        </p:spPr>
        <p:txBody>
          <a:bodyPr wrap="square" rtlCol="0">
            <a:spAutoFit/>
          </a:bodyPr>
          <a:lstStyle/>
          <a:p>
            <a:r>
              <a:rPr lang="en-GB" sz="4800" b="1" u="sng" dirty="0">
                <a:solidFill>
                  <a:srgbClr val="00B050"/>
                </a:solidFill>
              </a:rPr>
              <a:t>AIMS AND OBJECTIVES </a:t>
            </a:r>
            <a:endParaRPr lang="en-ZA" sz="4800" b="1" u="sng" dirty="0">
              <a:solidFill>
                <a:srgbClr val="00B050"/>
              </a:solidFill>
            </a:endParaRPr>
          </a:p>
        </p:txBody>
      </p:sp>
    </p:spTree>
    <p:extLst>
      <p:ext uri="{BB962C8B-B14F-4D97-AF65-F5344CB8AC3E}">
        <p14:creationId xmlns:p14="http://schemas.microsoft.com/office/powerpoint/2010/main" xmlns="" val="254667876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52800" y="814388"/>
            <a:ext cx="21031200" cy="2651125"/>
          </a:xfrm>
        </p:spPr>
        <p:txBody>
          <a:bodyPr>
            <a:normAutofit/>
          </a:bodyPr>
          <a:lstStyle/>
          <a:p>
            <a:pPr algn="ctr"/>
            <a:r>
              <a:rPr lang="en-GB" sz="5600" dirty="0"/>
              <a:t>ROLLOUT </a:t>
            </a:r>
            <a:r>
              <a:rPr lang="en-GB" sz="5600" i="1" dirty="0"/>
              <a:t>by Technical Director and Head Coach</a:t>
            </a:r>
            <a:endParaRPr lang="en-ZA" sz="5600" i="1" dirty="0"/>
          </a:p>
        </p:txBody>
      </p:sp>
      <p:pic>
        <p:nvPicPr>
          <p:cNvPr id="7" name="Picture 6"/>
          <p:cNvPicPr>
            <a:picLocks noChangeAspect="1"/>
          </p:cNvPicPr>
          <p:nvPr/>
        </p:nvPicPr>
        <p:blipFill>
          <a:blip r:embed="rId2" cstate="print"/>
          <a:stretch>
            <a:fillRect/>
          </a:stretch>
        </p:blipFill>
        <p:spPr>
          <a:xfrm>
            <a:off x="1811387" y="11029140"/>
            <a:ext cx="21033022" cy="1720212"/>
          </a:xfrm>
          <a:prstGeom prst="rect">
            <a:avLst/>
          </a:prstGeom>
        </p:spPr>
      </p:pic>
      <p:cxnSp>
        <p:nvCxnSpPr>
          <p:cNvPr id="12" name="Straight Connector 11"/>
          <p:cNvCxnSpPr/>
          <p:nvPr/>
        </p:nvCxnSpPr>
        <p:spPr>
          <a:xfrm flipV="1">
            <a:off x="0" y="2152299"/>
            <a:ext cx="24384000" cy="15675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0" y="12005945"/>
            <a:ext cx="24384000" cy="15675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21673002" y="2912833"/>
            <a:ext cx="2142308" cy="1776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27" name="Oval 26"/>
          <p:cNvSpPr/>
          <p:nvPr/>
        </p:nvSpPr>
        <p:spPr>
          <a:xfrm>
            <a:off x="21754014" y="10060849"/>
            <a:ext cx="1980284" cy="1776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28" name="Oval 27"/>
          <p:cNvSpPr/>
          <p:nvPr/>
        </p:nvSpPr>
        <p:spPr>
          <a:xfrm>
            <a:off x="709852" y="3128266"/>
            <a:ext cx="2022884" cy="12007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29" name="Oval 28"/>
          <p:cNvSpPr/>
          <p:nvPr/>
        </p:nvSpPr>
        <p:spPr>
          <a:xfrm>
            <a:off x="891016" y="10327641"/>
            <a:ext cx="1899448" cy="1776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11" name="Can 10"/>
          <p:cNvSpPr/>
          <p:nvPr/>
        </p:nvSpPr>
        <p:spPr>
          <a:xfrm>
            <a:off x="5329644" y="4980131"/>
            <a:ext cx="3936276" cy="468521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Physical Education</a:t>
            </a:r>
            <a:endParaRPr lang="en-ZA" sz="4800" dirty="0"/>
          </a:p>
        </p:txBody>
      </p:sp>
      <p:sp>
        <p:nvSpPr>
          <p:cNvPr id="18" name="Can 17"/>
          <p:cNvSpPr/>
          <p:nvPr/>
        </p:nvSpPr>
        <p:spPr>
          <a:xfrm>
            <a:off x="15065826" y="4954679"/>
            <a:ext cx="3936276" cy="468521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Top School League</a:t>
            </a:r>
            <a:endParaRPr lang="en-ZA" sz="4800" dirty="0"/>
          </a:p>
        </p:txBody>
      </p:sp>
      <p:sp>
        <p:nvSpPr>
          <p:cNvPr id="19" name="Can 18"/>
          <p:cNvSpPr/>
          <p:nvPr/>
        </p:nvSpPr>
        <p:spPr>
          <a:xfrm>
            <a:off x="10223862" y="4980131"/>
            <a:ext cx="3936276" cy="468521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National Championships </a:t>
            </a:r>
            <a:endParaRPr lang="en-ZA" sz="4800" dirty="0"/>
          </a:p>
        </p:txBody>
      </p:sp>
      <p:sp>
        <p:nvSpPr>
          <p:cNvPr id="14" name="Rounded Rectangle 13"/>
          <p:cNvSpPr/>
          <p:nvPr/>
        </p:nvSpPr>
        <p:spPr>
          <a:xfrm>
            <a:off x="5347058" y="2838770"/>
            <a:ext cx="13080280" cy="107452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4800" dirty="0"/>
              <a:t>THREE PILLARS OF SCHOOL SPORT</a:t>
            </a:r>
            <a:endParaRPr lang="en-ZA" sz="4800" dirty="0"/>
          </a:p>
        </p:txBody>
      </p:sp>
    </p:spTree>
    <p:extLst>
      <p:ext uri="{BB962C8B-B14F-4D97-AF65-F5344CB8AC3E}">
        <p14:creationId xmlns:p14="http://schemas.microsoft.com/office/powerpoint/2010/main" xmlns="" val="226482306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52800" y="774700"/>
            <a:ext cx="21031200" cy="2651125"/>
          </a:xfrm>
        </p:spPr>
        <p:txBody>
          <a:bodyPr>
            <a:normAutofit/>
          </a:bodyPr>
          <a:lstStyle/>
          <a:p>
            <a:pPr algn="ctr"/>
            <a:r>
              <a:rPr lang="en-GB" sz="5600" dirty="0"/>
              <a:t>ROLLOUT </a:t>
            </a:r>
            <a:r>
              <a:rPr lang="en-GB" sz="5600" i="1" dirty="0"/>
              <a:t>by Technical Director and Head Coach</a:t>
            </a:r>
            <a:endParaRPr lang="en-ZA" sz="5600" i="1" dirty="0"/>
          </a:p>
        </p:txBody>
      </p:sp>
      <p:cxnSp>
        <p:nvCxnSpPr>
          <p:cNvPr id="12" name="Straight Connector 11"/>
          <p:cNvCxnSpPr/>
          <p:nvPr/>
        </p:nvCxnSpPr>
        <p:spPr>
          <a:xfrm flipV="1">
            <a:off x="0" y="2152299"/>
            <a:ext cx="24384000" cy="15675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0" y="12005945"/>
            <a:ext cx="24384000" cy="15675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21673002" y="2912833"/>
            <a:ext cx="2142308" cy="1776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27" name="Oval 26"/>
          <p:cNvSpPr/>
          <p:nvPr/>
        </p:nvSpPr>
        <p:spPr>
          <a:xfrm>
            <a:off x="21754014" y="10060849"/>
            <a:ext cx="1980284" cy="1776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28" name="Oval 27"/>
          <p:cNvSpPr/>
          <p:nvPr/>
        </p:nvSpPr>
        <p:spPr>
          <a:xfrm>
            <a:off x="709852" y="3128266"/>
            <a:ext cx="2022884" cy="12007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29" name="Oval 28"/>
          <p:cNvSpPr/>
          <p:nvPr/>
        </p:nvSpPr>
        <p:spPr>
          <a:xfrm>
            <a:off x="891016" y="10327641"/>
            <a:ext cx="1899448" cy="1776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3" name="Rectangle 2"/>
          <p:cNvSpPr/>
          <p:nvPr/>
        </p:nvSpPr>
        <p:spPr>
          <a:xfrm>
            <a:off x="261256" y="2355954"/>
            <a:ext cx="5416732" cy="772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20" name="Rectangle 19"/>
          <p:cNvSpPr/>
          <p:nvPr/>
        </p:nvSpPr>
        <p:spPr>
          <a:xfrm>
            <a:off x="5709111" y="9709367"/>
            <a:ext cx="11268886" cy="702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PROVINCIAL DISTRICTS REPRESENTATIVES  </a:t>
            </a:r>
            <a:endParaRPr lang="en-ZA" sz="3200" dirty="0"/>
          </a:p>
        </p:txBody>
      </p:sp>
      <p:sp>
        <p:nvSpPr>
          <p:cNvPr id="21" name="Down Arrow Callout 20"/>
          <p:cNvSpPr/>
          <p:nvPr/>
        </p:nvSpPr>
        <p:spPr>
          <a:xfrm>
            <a:off x="5691687" y="4803424"/>
            <a:ext cx="11286310" cy="116593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KSA NATIONALEXECUTUVE : TECHNICAL CONVENOR</a:t>
            </a:r>
            <a:endParaRPr lang="en-ZA" sz="3200" dirty="0"/>
          </a:p>
        </p:txBody>
      </p:sp>
      <p:sp>
        <p:nvSpPr>
          <p:cNvPr id="23" name="Down Arrow Callout 22"/>
          <p:cNvSpPr/>
          <p:nvPr/>
        </p:nvSpPr>
        <p:spPr>
          <a:xfrm>
            <a:off x="5813613" y="6418686"/>
            <a:ext cx="11286310" cy="116593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NATIONAL COORDINATOR SCHOOL KARATE</a:t>
            </a:r>
            <a:endParaRPr lang="en-ZA" sz="3200" dirty="0"/>
          </a:p>
        </p:txBody>
      </p:sp>
      <p:sp>
        <p:nvSpPr>
          <p:cNvPr id="24" name="Down Arrow Callout 23"/>
          <p:cNvSpPr/>
          <p:nvPr/>
        </p:nvSpPr>
        <p:spPr>
          <a:xfrm>
            <a:off x="5813612" y="8158124"/>
            <a:ext cx="11286308" cy="116593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9 PROVINCIAL COORDINATES </a:t>
            </a:r>
            <a:endParaRPr lang="en-ZA" sz="3200" dirty="0"/>
          </a:p>
        </p:txBody>
      </p:sp>
      <p:sp>
        <p:nvSpPr>
          <p:cNvPr id="6" name="Left-Right Arrow 5"/>
          <p:cNvSpPr/>
          <p:nvPr/>
        </p:nvSpPr>
        <p:spPr>
          <a:xfrm>
            <a:off x="5434147" y="2105397"/>
            <a:ext cx="11773990" cy="2083714"/>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4800" dirty="0"/>
              <a:t>KSA NATIONAL SCHOOLS STRUCTURE</a:t>
            </a:r>
            <a:endParaRPr lang="en-ZA" sz="4800" dirty="0"/>
          </a:p>
        </p:txBody>
      </p:sp>
    </p:spTree>
    <p:extLst>
      <p:ext uri="{BB962C8B-B14F-4D97-AF65-F5344CB8AC3E}">
        <p14:creationId xmlns:p14="http://schemas.microsoft.com/office/powerpoint/2010/main" xmlns="" val="192025615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52800" y="787400"/>
            <a:ext cx="21031200" cy="2651125"/>
          </a:xfrm>
        </p:spPr>
        <p:txBody>
          <a:bodyPr>
            <a:normAutofit/>
          </a:bodyPr>
          <a:lstStyle/>
          <a:p>
            <a:pPr algn="ctr"/>
            <a:r>
              <a:rPr lang="en-GB" sz="5600" dirty="0"/>
              <a:t>ROLLOUT </a:t>
            </a:r>
            <a:r>
              <a:rPr lang="en-GB" sz="5600" i="1" dirty="0"/>
              <a:t>by Technical Director and Head Coach</a:t>
            </a:r>
            <a:endParaRPr lang="en-ZA" sz="5600" i="1" dirty="0"/>
          </a:p>
        </p:txBody>
      </p:sp>
      <p:pic>
        <p:nvPicPr>
          <p:cNvPr id="7" name="Picture 6"/>
          <p:cNvPicPr>
            <a:picLocks noChangeAspect="1"/>
          </p:cNvPicPr>
          <p:nvPr/>
        </p:nvPicPr>
        <p:blipFill>
          <a:blip r:embed="rId2" cstate="print"/>
          <a:stretch>
            <a:fillRect/>
          </a:stretch>
        </p:blipFill>
        <p:spPr>
          <a:xfrm>
            <a:off x="1811387" y="11029140"/>
            <a:ext cx="21033022" cy="1720212"/>
          </a:xfrm>
          <a:prstGeom prst="rect">
            <a:avLst/>
          </a:prstGeom>
        </p:spPr>
      </p:pic>
      <p:cxnSp>
        <p:nvCxnSpPr>
          <p:cNvPr id="12" name="Straight Connector 11"/>
          <p:cNvCxnSpPr/>
          <p:nvPr/>
        </p:nvCxnSpPr>
        <p:spPr>
          <a:xfrm flipV="1">
            <a:off x="0" y="2152299"/>
            <a:ext cx="24384000" cy="15675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0" y="12005945"/>
            <a:ext cx="24384000" cy="15675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21673002" y="2912833"/>
            <a:ext cx="2142308" cy="1776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27" name="Oval 26"/>
          <p:cNvSpPr/>
          <p:nvPr/>
        </p:nvSpPr>
        <p:spPr>
          <a:xfrm>
            <a:off x="21754014" y="10060849"/>
            <a:ext cx="1980284" cy="1776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28" name="Oval 27"/>
          <p:cNvSpPr/>
          <p:nvPr/>
        </p:nvSpPr>
        <p:spPr>
          <a:xfrm>
            <a:off x="709852" y="3128266"/>
            <a:ext cx="2022884" cy="12007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29" name="Oval 28"/>
          <p:cNvSpPr/>
          <p:nvPr/>
        </p:nvSpPr>
        <p:spPr>
          <a:xfrm>
            <a:off x="891016" y="10327641"/>
            <a:ext cx="1899448" cy="1776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11" name="Rectangle 10"/>
          <p:cNvSpPr/>
          <p:nvPr/>
        </p:nvSpPr>
        <p:spPr>
          <a:xfrm>
            <a:off x="9025178" y="2549493"/>
            <a:ext cx="7283368" cy="4489774"/>
          </a:xfrm>
          <a:prstGeom prst="rect">
            <a:avLst/>
          </a:prstGeom>
          <a:solidFill>
            <a:srgbClr val="00A2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STRENGHTS</a:t>
            </a:r>
          </a:p>
          <a:p>
            <a:pPr algn="ctr"/>
            <a:endParaRPr lang="en-GB" sz="2800" b="1" dirty="0"/>
          </a:p>
          <a:p>
            <a:pPr marL="571500" indent="-571500">
              <a:buFont typeface="Arial" panose="020B0604020202020204" pitchFamily="34" charset="0"/>
              <a:buChar char="•"/>
            </a:pPr>
            <a:r>
              <a:rPr lang="en-GB" sz="2800" b="1" dirty="0"/>
              <a:t>Karate being currently taught privately in approximately 60% of urban schools</a:t>
            </a:r>
          </a:p>
          <a:p>
            <a:endParaRPr lang="en-GB" sz="2800" b="1" dirty="0"/>
          </a:p>
          <a:p>
            <a:pPr marL="571500" indent="-571500">
              <a:buFont typeface="Arial" panose="020B0604020202020204" pitchFamily="34" charset="0"/>
              <a:buChar char="•"/>
            </a:pPr>
            <a:r>
              <a:rPr lang="en-GB" sz="2800" b="1" dirty="0"/>
              <a:t>KSA have qualified coaches and referees that can be easily deployed  should funding be made available  </a:t>
            </a:r>
            <a:endParaRPr lang="en-ZA" sz="2800" b="1" dirty="0"/>
          </a:p>
        </p:txBody>
      </p:sp>
      <p:sp>
        <p:nvSpPr>
          <p:cNvPr id="18" name="Rectangle 17"/>
          <p:cNvSpPr/>
          <p:nvPr/>
        </p:nvSpPr>
        <p:spPr>
          <a:xfrm>
            <a:off x="1741810" y="2549495"/>
            <a:ext cx="7283368" cy="448977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WEAKNESSES</a:t>
            </a:r>
          </a:p>
          <a:p>
            <a:pPr algn="ctr"/>
            <a:endParaRPr lang="en-GB" sz="2800" b="1" dirty="0"/>
          </a:p>
          <a:p>
            <a:pPr marL="571500" indent="-571500">
              <a:buFont typeface="Arial" panose="020B0604020202020204" pitchFamily="34" charset="0"/>
              <a:buChar char="•"/>
            </a:pPr>
            <a:r>
              <a:rPr lang="en-GB" sz="2800" b="1" dirty="0"/>
              <a:t>Karate is privately taught at schools and is not formalised into curriculum</a:t>
            </a:r>
          </a:p>
          <a:p>
            <a:pPr marL="571500" indent="-571500">
              <a:buFont typeface="Arial" panose="020B0604020202020204" pitchFamily="34" charset="0"/>
              <a:buChar char="•"/>
            </a:pPr>
            <a:endParaRPr lang="en-GB" sz="2800" b="1" dirty="0"/>
          </a:p>
          <a:p>
            <a:pPr marL="571500" indent="-571500">
              <a:buFont typeface="Arial" panose="020B0604020202020204" pitchFamily="34" charset="0"/>
              <a:buChar char="•"/>
            </a:pPr>
            <a:r>
              <a:rPr lang="en-GB" sz="2800" b="1" dirty="0"/>
              <a:t>Lack of grass roots co-operation with DOE and  sport in general  </a:t>
            </a:r>
            <a:endParaRPr lang="en-ZA" sz="2800" b="1" dirty="0"/>
          </a:p>
        </p:txBody>
      </p:sp>
      <p:sp>
        <p:nvSpPr>
          <p:cNvPr id="19" name="Rectangle 18"/>
          <p:cNvSpPr/>
          <p:nvPr/>
        </p:nvSpPr>
        <p:spPr>
          <a:xfrm>
            <a:off x="9025178" y="7009952"/>
            <a:ext cx="7283368" cy="44938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OPPORTUNITIES</a:t>
            </a:r>
          </a:p>
          <a:p>
            <a:pPr algn="ctr"/>
            <a:endParaRPr lang="en-GB" sz="2800" b="1" dirty="0"/>
          </a:p>
          <a:p>
            <a:pPr marL="571500" indent="-571500">
              <a:buFont typeface="Arial" panose="020B0604020202020204" pitchFamily="34" charset="0"/>
              <a:buChar char="•"/>
            </a:pPr>
            <a:r>
              <a:rPr lang="en-GB" sz="2800" b="1" dirty="0"/>
              <a:t>High recognition of KSA by WKF – opportunities for hosting world events </a:t>
            </a:r>
          </a:p>
          <a:p>
            <a:r>
              <a:rPr lang="en-GB" sz="2800" b="1" dirty="0"/>
              <a:t> </a:t>
            </a:r>
          </a:p>
          <a:p>
            <a:pPr marL="571500" indent="-571500">
              <a:buFont typeface="Arial" panose="020B0604020202020204" pitchFamily="34" charset="0"/>
              <a:buChar char="•"/>
            </a:pPr>
            <a:r>
              <a:rPr lang="en-GB" sz="2800" b="1" dirty="0"/>
              <a:t>International events hosted provides for increased numbers for participation by South Africans </a:t>
            </a:r>
          </a:p>
          <a:p>
            <a:endParaRPr lang="en-GB" sz="2800" b="1" dirty="0"/>
          </a:p>
          <a:p>
            <a:pPr marL="571500" indent="-571500">
              <a:buFont typeface="Arial" panose="020B0604020202020204" pitchFamily="34" charset="0"/>
              <a:buChar char="•"/>
            </a:pPr>
            <a:r>
              <a:rPr lang="en-GB" sz="2800" b="1" dirty="0"/>
              <a:t>Women and children self defence skills  </a:t>
            </a:r>
            <a:endParaRPr lang="en-ZA" sz="2800" b="1" dirty="0"/>
          </a:p>
        </p:txBody>
      </p:sp>
      <p:sp>
        <p:nvSpPr>
          <p:cNvPr id="20" name="Rectangle 19"/>
          <p:cNvSpPr/>
          <p:nvPr/>
        </p:nvSpPr>
        <p:spPr>
          <a:xfrm>
            <a:off x="1741105" y="7001023"/>
            <a:ext cx="7263558" cy="450274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THREATS</a:t>
            </a:r>
          </a:p>
          <a:p>
            <a:pPr algn="ctr"/>
            <a:endParaRPr lang="en-GB" sz="2800" b="1" dirty="0"/>
          </a:p>
          <a:p>
            <a:pPr marL="571500" indent="-571500">
              <a:buFont typeface="Arial" panose="020B0604020202020204" pitchFamily="34" charset="0"/>
              <a:buChar char="•"/>
            </a:pPr>
            <a:r>
              <a:rPr lang="en-GB" sz="2800" b="1" dirty="0"/>
              <a:t>Insufficient public sector funding</a:t>
            </a:r>
          </a:p>
          <a:p>
            <a:pPr marL="571500" indent="-571500">
              <a:buFont typeface="Arial" panose="020B0604020202020204" pitchFamily="34" charset="0"/>
              <a:buChar char="•"/>
            </a:pPr>
            <a:endParaRPr lang="en-GB" sz="2800" b="1" dirty="0"/>
          </a:p>
          <a:p>
            <a:pPr marL="571500" indent="-571500">
              <a:buFont typeface="Arial" panose="020B0604020202020204" pitchFamily="34" charset="0"/>
              <a:buChar char="•"/>
            </a:pPr>
            <a:r>
              <a:rPr lang="en-GB" sz="2800" b="1" dirty="0"/>
              <a:t>Parents are privately funding their kids – impoverished kids continue to be  marginalised </a:t>
            </a:r>
          </a:p>
          <a:p>
            <a:pPr marL="571500" indent="-571500">
              <a:buFont typeface="Arial" panose="020B0604020202020204" pitchFamily="34" charset="0"/>
              <a:buChar char="•"/>
            </a:pPr>
            <a:endParaRPr lang="en-GB" sz="2800" b="1" dirty="0"/>
          </a:p>
          <a:p>
            <a:pPr marL="571500" indent="-571500">
              <a:buFont typeface="Arial" panose="020B0604020202020204" pitchFamily="34" charset="0"/>
              <a:buChar char="•"/>
            </a:pPr>
            <a:r>
              <a:rPr lang="en-GB" sz="2800" b="1" dirty="0"/>
              <a:t>Losing qualified coaches to other countries due to lack of local employment </a:t>
            </a:r>
            <a:endParaRPr lang="en-ZA" sz="2800" b="1" dirty="0"/>
          </a:p>
        </p:txBody>
      </p:sp>
      <p:sp>
        <p:nvSpPr>
          <p:cNvPr id="14" name="Rounded Rectangle 13"/>
          <p:cNvSpPr/>
          <p:nvPr/>
        </p:nvSpPr>
        <p:spPr>
          <a:xfrm>
            <a:off x="17051389" y="2298760"/>
            <a:ext cx="6763921" cy="9274150"/>
          </a:xfrm>
          <a:prstGeom prst="roundRect">
            <a:avLst/>
          </a:prstGeom>
          <a:solidFill>
            <a:srgbClr val="7030A0"/>
          </a:solidFill>
          <a:effectLst>
            <a:glow rad="546100">
              <a:srgbClr val="7030A0">
                <a:alpha val="40000"/>
              </a:srgbClr>
            </a:glow>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i="1" dirty="0"/>
              <a:t>Karate contributes to addressing</a:t>
            </a:r>
            <a:r>
              <a:rPr lang="en-GB" sz="4800" dirty="0"/>
              <a:t>:</a:t>
            </a:r>
          </a:p>
          <a:p>
            <a:pPr algn="ctr"/>
            <a:endParaRPr lang="en-GB" sz="4800" dirty="0"/>
          </a:p>
          <a:p>
            <a:pPr marL="571500" indent="-571500">
              <a:buFont typeface="Arial" panose="020B0604020202020204" pitchFamily="34" charset="0"/>
              <a:buChar char="•"/>
            </a:pPr>
            <a:r>
              <a:rPr lang="en-GB" sz="4800" dirty="0"/>
              <a:t>Juvenile delinquency</a:t>
            </a:r>
          </a:p>
          <a:p>
            <a:pPr marL="571500" indent="-571500">
              <a:buFont typeface="Arial" panose="020B0604020202020204" pitchFamily="34" charset="0"/>
              <a:buChar char="•"/>
            </a:pPr>
            <a:r>
              <a:rPr lang="en-GB" sz="4800" dirty="0"/>
              <a:t>Drug and alcohol abuse </a:t>
            </a:r>
          </a:p>
          <a:p>
            <a:pPr marL="571500" indent="-571500">
              <a:buFont typeface="Arial" panose="020B0604020202020204" pitchFamily="34" charset="0"/>
              <a:buChar char="•"/>
            </a:pPr>
            <a:r>
              <a:rPr lang="en-GB" sz="4800" dirty="0"/>
              <a:t>Family and gender based violence</a:t>
            </a:r>
          </a:p>
          <a:p>
            <a:pPr marL="571500" indent="-571500">
              <a:buFont typeface="Arial" panose="020B0604020202020204" pitchFamily="34" charset="0"/>
              <a:buChar char="•"/>
            </a:pPr>
            <a:r>
              <a:rPr lang="en-GB" sz="4800" dirty="0"/>
              <a:t>Human respect and dignity</a:t>
            </a:r>
          </a:p>
          <a:p>
            <a:pPr marL="571500" indent="-571500">
              <a:buFont typeface="Arial" panose="020B0604020202020204" pitchFamily="34" charset="0"/>
              <a:buChar char="•"/>
            </a:pPr>
            <a:r>
              <a:rPr lang="en-GB" sz="4800" dirty="0"/>
              <a:t>Self discipline</a:t>
            </a:r>
          </a:p>
          <a:p>
            <a:pPr algn="ctr"/>
            <a:endParaRPr lang="en-ZA" sz="4800" dirty="0"/>
          </a:p>
        </p:txBody>
      </p:sp>
    </p:spTree>
    <p:extLst>
      <p:ext uri="{BB962C8B-B14F-4D97-AF65-F5344CB8AC3E}">
        <p14:creationId xmlns:p14="http://schemas.microsoft.com/office/powerpoint/2010/main" xmlns="" val="210097061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52800" y="1014413"/>
            <a:ext cx="21031200" cy="2651125"/>
          </a:xfrm>
        </p:spPr>
        <p:txBody>
          <a:bodyPr>
            <a:normAutofit/>
          </a:bodyPr>
          <a:lstStyle/>
          <a:p>
            <a:pPr algn="ctr"/>
            <a:r>
              <a:rPr lang="en-GB" sz="5600" dirty="0"/>
              <a:t>ROLLOUT </a:t>
            </a:r>
            <a:r>
              <a:rPr lang="en-GB" sz="5600" i="1" dirty="0"/>
              <a:t>by Technical Director and Head Coach</a:t>
            </a:r>
            <a:endParaRPr lang="en-ZA" sz="5600" i="1" dirty="0"/>
          </a:p>
        </p:txBody>
      </p:sp>
      <p:cxnSp>
        <p:nvCxnSpPr>
          <p:cNvPr id="12" name="Straight Connector 11"/>
          <p:cNvCxnSpPr/>
          <p:nvPr/>
        </p:nvCxnSpPr>
        <p:spPr>
          <a:xfrm flipV="1">
            <a:off x="0" y="2152299"/>
            <a:ext cx="24384000" cy="15675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0" y="12005945"/>
            <a:ext cx="24384000" cy="15675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1754014" y="10060849"/>
            <a:ext cx="1980284" cy="1776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28" name="Oval 27"/>
          <p:cNvSpPr/>
          <p:nvPr/>
        </p:nvSpPr>
        <p:spPr>
          <a:xfrm>
            <a:off x="709852" y="3128266"/>
            <a:ext cx="2022884" cy="12007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29" name="Oval 28"/>
          <p:cNvSpPr/>
          <p:nvPr/>
        </p:nvSpPr>
        <p:spPr>
          <a:xfrm>
            <a:off x="891016" y="10327641"/>
            <a:ext cx="1899448" cy="1776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5" name="TextBox 4"/>
          <p:cNvSpPr txBox="1"/>
          <p:nvPr/>
        </p:nvSpPr>
        <p:spPr>
          <a:xfrm>
            <a:off x="-318977" y="2706270"/>
            <a:ext cx="20801538" cy="2308324"/>
          </a:xfrm>
          <a:prstGeom prst="rect">
            <a:avLst/>
          </a:prstGeom>
          <a:noFill/>
        </p:spPr>
        <p:txBody>
          <a:bodyPr wrap="square" rtlCol="0">
            <a:spAutoFit/>
          </a:bodyPr>
          <a:lstStyle/>
          <a:p>
            <a:pPr algn="ctr"/>
            <a:endParaRPr lang="en-GB" sz="4800" b="1" u="sng" dirty="0">
              <a:solidFill>
                <a:srgbClr val="00B050"/>
              </a:solidFill>
            </a:endParaRPr>
          </a:p>
          <a:p>
            <a:pPr algn="ctr"/>
            <a:r>
              <a:rPr lang="en-GB" sz="4800" b="1" u="sng" dirty="0">
                <a:solidFill>
                  <a:srgbClr val="00B050"/>
                </a:solidFill>
              </a:rPr>
              <a:t>INTERGRATION OF SCHOOLS KARATE INTO KSA :  3 YEAR KEY FOCUS AREAS</a:t>
            </a:r>
            <a:endParaRPr lang="en-ZA" sz="4800" b="1" u="sng" dirty="0">
              <a:solidFill>
                <a:srgbClr val="00B050"/>
              </a:solidFill>
            </a:endParaRPr>
          </a:p>
        </p:txBody>
      </p:sp>
      <p:sp>
        <p:nvSpPr>
          <p:cNvPr id="11" name="Rectangle 10"/>
          <p:cNvSpPr/>
          <p:nvPr/>
        </p:nvSpPr>
        <p:spPr>
          <a:xfrm>
            <a:off x="2177166" y="4483729"/>
            <a:ext cx="5608312" cy="6108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4800" dirty="0"/>
              <a:t>YEAR 1</a:t>
            </a:r>
            <a:endParaRPr lang="en-ZA" sz="4800" dirty="0"/>
          </a:p>
        </p:txBody>
      </p:sp>
      <p:sp>
        <p:nvSpPr>
          <p:cNvPr id="20" name="Rectangle 19"/>
          <p:cNvSpPr/>
          <p:nvPr/>
        </p:nvSpPr>
        <p:spPr>
          <a:xfrm>
            <a:off x="7785476" y="4188029"/>
            <a:ext cx="5608312" cy="9213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4800" dirty="0"/>
              <a:t>YEAR 2</a:t>
            </a:r>
            <a:endParaRPr lang="en-ZA" sz="4800" dirty="0"/>
          </a:p>
        </p:txBody>
      </p:sp>
      <p:sp>
        <p:nvSpPr>
          <p:cNvPr id="21" name="Rectangle 20"/>
          <p:cNvSpPr/>
          <p:nvPr/>
        </p:nvSpPr>
        <p:spPr>
          <a:xfrm>
            <a:off x="13393790" y="4160894"/>
            <a:ext cx="5608312" cy="9771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YEAR 3</a:t>
            </a:r>
            <a:endParaRPr lang="en-ZA" sz="4800" dirty="0"/>
          </a:p>
        </p:txBody>
      </p:sp>
      <p:sp>
        <p:nvSpPr>
          <p:cNvPr id="14" name="Pentagon 13"/>
          <p:cNvSpPr/>
          <p:nvPr/>
        </p:nvSpPr>
        <p:spPr>
          <a:xfrm>
            <a:off x="19002101" y="4160894"/>
            <a:ext cx="1190442" cy="4942876"/>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23" name="Rectangle 22"/>
          <p:cNvSpPr/>
          <p:nvPr/>
        </p:nvSpPr>
        <p:spPr>
          <a:xfrm>
            <a:off x="2177166" y="5113478"/>
            <a:ext cx="5608312" cy="9530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42900" indent="-342900">
              <a:buFont typeface="Arial" panose="020B0604020202020204" pitchFamily="34" charset="0"/>
              <a:buChar char="•"/>
            </a:pPr>
            <a:r>
              <a:rPr lang="en-GB" dirty="0"/>
              <a:t>9 Provinces, additional  5 schools, additional 50 students</a:t>
            </a:r>
          </a:p>
        </p:txBody>
      </p:sp>
      <p:sp>
        <p:nvSpPr>
          <p:cNvPr id="24" name="Rectangle 23"/>
          <p:cNvSpPr/>
          <p:nvPr/>
        </p:nvSpPr>
        <p:spPr>
          <a:xfrm>
            <a:off x="7785474" y="6026884"/>
            <a:ext cx="5608312" cy="9916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571500" indent="-571500">
              <a:buFont typeface="Arial" panose="020B0604020202020204" pitchFamily="34" charset="0"/>
              <a:buChar char="•"/>
            </a:pPr>
            <a:endParaRPr lang="en-GB" dirty="0"/>
          </a:p>
          <a:p>
            <a:pPr marL="342900" indent="-342900">
              <a:buFont typeface="Arial" panose="020B0604020202020204" pitchFamily="34" charset="0"/>
              <a:buChar char="•"/>
            </a:pPr>
            <a:r>
              <a:rPr lang="en-GB" dirty="0"/>
              <a:t>3 public schools, 1 rural and 1 IEB</a:t>
            </a:r>
          </a:p>
          <a:p>
            <a:pPr algn="ctr"/>
            <a:endParaRPr lang="en-ZA" sz="4800" dirty="0"/>
          </a:p>
        </p:txBody>
      </p:sp>
      <p:sp>
        <p:nvSpPr>
          <p:cNvPr id="25" name="Rectangle 24"/>
          <p:cNvSpPr/>
          <p:nvPr/>
        </p:nvSpPr>
        <p:spPr>
          <a:xfrm>
            <a:off x="2177166" y="6050739"/>
            <a:ext cx="5608312" cy="100592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42900" indent="-342900">
              <a:buFont typeface="Arial" panose="020B0604020202020204" pitchFamily="34" charset="0"/>
              <a:buChar char="•"/>
            </a:pPr>
            <a:r>
              <a:rPr lang="en-GB" dirty="0"/>
              <a:t>3 public schools, 1 rural and 1 IEB</a:t>
            </a:r>
          </a:p>
        </p:txBody>
      </p:sp>
      <p:sp>
        <p:nvSpPr>
          <p:cNvPr id="30" name="Rectangle 29"/>
          <p:cNvSpPr/>
          <p:nvPr/>
        </p:nvSpPr>
        <p:spPr>
          <a:xfrm>
            <a:off x="7785478" y="5094121"/>
            <a:ext cx="5608312" cy="97237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571500" indent="-571500">
              <a:buFont typeface="Arial" panose="020B0604020202020204" pitchFamily="34" charset="0"/>
              <a:buChar char="•"/>
            </a:pPr>
            <a:endParaRPr lang="en-GB" dirty="0"/>
          </a:p>
          <a:p>
            <a:pPr marL="342900" indent="-342900">
              <a:buFont typeface="Arial" panose="020B0604020202020204" pitchFamily="34" charset="0"/>
              <a:buChar char="•"/>
            </a:pPr>
            <a:r>
              <a:rPr lang="en-GB" dirty="0"/>
              <a:t>9 Provinces, additional  5 schools, additional 50 students</a:t>
            </a:r>
          </a:p>
          <a:p>
            <a:endParaRPr lang="en-ZA" sz="4800" dirty="0"/>
          </a:p>
        </p:txBody>
      </p:sp>
      <p:sp>
        <p:nvSpPr>
          <p:cNvPr id="31" name="Rectangle 30"/>
          <p:cNvSpPr/>
          <p:nvPr/>
        </p:nvSpPr>
        <p:spPr>
          <a:xfrm>
            <a:off x="7785478" y="7034790"/>
            <a:ext cx="5608312" cy="10413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571500" indent="-571500">
              <a:buFont typeface="Arial" panose="020B0604020202020204" pitchFamily="34" charset="0"/>
              <a:buChar char="•"/>
            </a:pPr>
            <a:endParaRPr lang="en-GB" dirty="0"/>
          </a:p>
          <a:p>
            <a:pPr marL="342900" indent="-342900">
              <a:buFont typeface="Arial" panose="020B0604020202020204" pitchFamily="34" charset="0"/>
              <a:buChar char="•"/>
            </a:pPr>
            <a:r>
              <a:rPr lang="en-GB" dirty="0"/>
              <a:t>Introduce competition formats  </a:t>
            </a:r>
          </a:p>
          <a:p>
            <a:pPr algn="ctr"/>
            <a:endParaRPr lang="en-ZA" sz="4800" dirty="0"/>
          </a:p>
        </p:txBody>
      </p:sp>
      <p:sp>
        <p:nvSpPr>
          <p:cNvPr id="32" name="Rectangle 31"/>
          <p:cNvSpPr/>
          <p:nvPr/>
        </p:nvSpPr>
        <p:spPr>
          <a:xfrm>
            <a:off x="13393786" y="6079880"/>
            <a:ext cx="5608312" cy="991620"/>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571500" indent="-571500">
              <a:buFont typeface="Arial" panose="020B0604020202020204" pitchFamily="34" charset="0"/>
              <a:buChar char="•"/>
            </a:pPr>
            <a:endParaRPr lang="en-GB" dirty="0"/>
          </a:p>
          <a:p>
            <a:pPr marL="342900" indent="-342900">
              <a:buFont typeface="Arial" panose="020B0604020202020204" pitchFamily="34" charset="0"/>
              <a:buChar char="•"/>
            </a:pPr>
            <a:r>
              <a:rPr lang="en-GB" dirty="0"/>
              <a:t>3 public schools, 1 rural and 1 IEB</a:t>
            </a:r>
          </a:p>
          <a:p>
            <a:pPr algn="ctr"/>
            <a:endParaRPr lang="en-ZA" sz="4800" dirty="0"/>
          </a:p>
        </p:txBody>
      </p:sp>
      <p:sp>
        <p:nvSpPr>
          <p:cNvPr id="33" name="Rectangle 32"/>
          <p:cNvSpPr/>
          <p:nvPr/>
        </p:nvSpPr>
        <p:spPr>
          <a:xfrm>
            <a:off x="13393790" y="5092669"/>
            <a:ext cx="5608312" cy="972378"/>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571500" indent="-571500">
              <a:buFont typeface="Arial" panose="020B0604020202020204" pitchFamily="34" charset="0"/>
              <a:buChar char="•"/>
            </a:pPr>
            <a:endParaRPr lang="en-GB" dirty="0"/>
          </a:p>
          <a:p>
            <a:pPr marL="342900" indent="-342900">
              <a:buFont typeface="Arial" panose="020B0604020202020204" pitchFamily="34" charset="0"/>
              <a:buChar char="•"/>
            </a:pPr>
            <a:r>
              <a:rPr lang="en-GB" dirty="0"/>
              <a:t>9 Provinces, additional  5 schools, additional 50 students</a:t>
            </a:r>
          </a:p>
          <a:p>
            <a:endParaRPr lang="en-ZA" sz="4800" dirty="0"/>
          </a:p>
        </p:txBody>
      </p:sp>
      <p:sp>
        <p:nvSpPr>
          <p:cNvPr id="35" name="Rectangle 34"/>
          <p:cNvSpPr/>
          <p:nvPr/>
        </p:nvSpPr>
        <p:spPr>
          <a:xfrm>
            <a:off x="13393786" y="7046424"/>
            <a:ext cx="5608312" cy="104136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571500" indent="-571500">
              <a:buFont typeface="Arial" panose="020B0604020202020204" pitchFamily="34" charset="0"/>
              <a:buChar char="•"/>
            </a:pPr>
            <a:endParaRPr lang="en-GB" dirty="0"/>
          </a:p>
          <a:p>
            <a:pPr marL="342900" indent="-342900">
              <a:buFont typeface="Arial" panose="020B0604020202020204" pitchFamily="34" charset="0"/>
              <a:buChar char="•"/>
            </a:pPr>
            <a:r>
              <a:rPr lang="en-GB" dirty="0"/>
              <a:t>Stage ranked competitions – </a:t>
            </a:r>
            <a:r>
              <a:rPr lang="en-GB" dirty="0" err="1"/>
              <a:t>protea</a:t>
            </a:r>
            <a:r>
              <a:rPr lang="en-GB" dirty="0"/>
              <a:t> colours</a:t>
            </a:r>
          </a:p>
          <a:p>
            <a:pPr algn="ctr"/>
            <a:endParaRPr lang="en-ZA" sz="4800" dirty="0"/>
          </a:p>
        </p:txBody>
      </p:sp>
      <p:sp>
        <p:nvSpPr>
          <p:cNvPr id="36" name="Rectangle 35"/>
          <p:cNvSpPr/>
          <p:nvPr/>
        </p:nvSpPr>
        <p:spPr>
          <a:xfrm>
            <a:off x="13393786" y="8062404"/>
            <a:ext cx="5608312" cy="104136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571500" indent="-571500">
              <a:buFont typeface="Arial" panose="020B0604020202020204" pitchFamily="34" charset="0"/>
              <a:buChar char="•"/>
            </a:pPr>
            <a:endParaRPr lang="en-GB" dirty="0"/>
          </a:p>
          <a:p>
            <a:pPr marL="342900" indent="-342900">
              <a:buFont typeface="Arial" panose="020B0604020202020204" pitchFamily="34" charset="0"/>
              <a:buChar char="•"/>
            </a:pPr>
            <a:r>
              <a:rPr lang="en-GB" dirty="0"/>
              <a:t>Full time coaches at schools – free lessons </a:t>
            </a:r>
          </a:p>
          <a:p>
            <a:pPr algn="ctr"/>
            <a:endParaRPr lang="en-ZA" sz="4800" dirty="0"/>
          </a:p>
        </p:txBody>
      </p:sp>
      <p:sp>
        <p:nvSpPr>
          <p:cNvPr id="15" name="TextBox 14"/>
          <p:cNvSpPr txBox="1"/>
          <p:nvPr/>
        </p:nvSpPr>
        <p:spPr>
          <a:xfrm>
            <a:off x="346553" y="8047571"/>
            <a:ext cx="11130951" cy="3477875"/>
          </a:xfrm>
          <a:prstGeom prst="rect">
            <a:avLst/>
          </a:prstGeom>
          <a:noFill/>
        </p:spPr>
        <p:txBody>
          <a:bodyPr wrap="square" rtlCol="0">
            <a:spAutoFit/>
          </a:bodyPr>
          <a:lstStyle/>
          <a:p>
            <a:pPr marL="571500" indent="-571500">
              <a:buFont typeface="Arial" panose="020B0604020202020204" pitchFamily="34" charset="0"/>
              <a:buChar char="•"/>
            </a:pPr>
            <a:r>
              <a:rPr lang="en-GB" sz="4400" i="1" dirty="0"/>
              <a:t>Integration will be driven by the regional districts within which each school resides</a:t>
            </a:r>
          </a:p>
          <a:p>
            <a:pPr marL="571500" indent="-571500">
              <a:buFont typeface="Arial" panose="020B0604020202020204" pitchFamily="34" charset="0"/>
              <a:buChar char="•"/>
            </a:pPr>
            <a:r>
              <a:rPr lang="en-GB" sz="4400" i="1" dirty="0"/>
              <a:t>Multi disciplinary teams of coaches and  administrators will be appointed at each district level with oversight by the TD </a:t>
            </a:r>
            <a:endParaRPr lang="en-ZA" sz="4400" i="1" dirty="0"/>
          </a:p>
        </p:txBody>
      </p:sp>
    </p:spTree>
    <p:extLst>
      <p:ext uri="{BB962C8B-B14F-4D97-AF65-F5344CB8AC3E}">
        <p14:creationId xmlns:p14="http://schemas.microsoft.com/office/powerpoint/2010/main" xmlns="" val="150389376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52800" y="774700"/>
            <a:ext cx="21031200" cy="2651125"/>
          </a:xfrm>
        </p:spPr>
        <p:txBody>
          <a:bodyPr>
            <a:normAutofit/>
          </a:bodyPr>
          <a:lstStyle/>
          <a:p>
            <a:pPr algn="ctr"/>
            <a:r>
              <a:rPr lang="en-GB" sz="5600" dirty="0"/>
              <a:t>ROLLOUT </a:t>
            </a:r>
            <a:r>
              <a:rPr lang="en-GB" sz="5600" i="1" dirty="0"/>
              <a:t>by Technical Director and Head Coach</a:t>
            </a:r>
            <a:endParaRPr lang="en-ZA" sz="5600" i="1" dirty="0"/>
          </a:p>
        </p:txBody>
      </p:sp>
      <p:cxnSp>
        <p:nvCxnSpPr>
          <p:cNvPr id="12" name="Straight Connector 11"/>
          <p:cNvCxnSpPr/>
          <p:nvPr/>
        </p:nvCxnSpPr>
        <p:spPr>
          <a:xfrm flipV="1">
            <a:off x="0" y="2152299"/>
            <a:ext cx="24384000" cy="15675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0" y="12005945"/>
            <a:ext cx="24384000" cy="15675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21673002" y="2912833"/>
            <a:ext cx="2142308" cy="1776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dirty="0"/>
          </a:p>
        </p:txBody>
      </p:sp>
      <p:sp>
        <p:nvSpPr>
          <p:cNvPr id="27" name="Oval 26"/>
          <p:cNvSpPr/>
          <p:nvPr/>
        </p:nvSpPr>
        <p:spPr>
          <a:xfrm>
            <a:off x="21754014" y="10060849"/>
            <a:ext cx="1980284" cy="1776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28" name="Oval 27"/>
          <p:cNvSpPr/>
          <p:nvPr/>
        </p:nvSpPr>
        <p:spPr>
          <a:xfrm>
            <a:off x="709852" y="3128266"/>
            <a:ext cx="2022884" cy="12007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29" name="Oval 28"/>
          <p:cNvSpPr/>
          <p:nvPr/>
        </p:nvSpPr>
        <p:spPr>
          <a:xfrm>
            <a:off x="891016" y="10327641"/>
            <a:ext cx="1899448" cy="1776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6" name="TextBox 5"/>
          <p:cNvSpPr txBox="1"/>
          <p:nvPr/>
        </p:nvSpPr>
        <p:spPr>
          <a:xfrm>
            <a:off x="19896453" y="10986792"/>
            <a:ext cx="3553098" cy="400110"/>
          </a:xfrm>
          <a:prstGeom prst="rect">
            <a:avLst/>
          </a:prstGeom>
          <a:noFill/>
        </p:spPr>
        <p:txBody>
          <a:bodyPr wrap="square" rtlCol="0">
            <a:spAutoFit/>
          </a:bodyPr>
          <a:lstStyle/>
          <a:p>
            <a:r>
              <a:rPr lang="en-GB" sz="2000" i="1" dirty="0"/>
              <a:t>Statistics from DOE website </a:t>
            </a:r>
            <a:endParaRPr lang="en-ZA" sz="2000" i="1" dirty="0"/>
          </a:p>
        </p:txBody>
      </p:sp>
      <p:sp>
        <p:nvSpPr>
          <p:cNvPr id="11" name="TextBox 10"/>
          <p:cNvSpPr txBox="1"/>
          <p:nvPr/>
        </p:nvSpPr>
        <p:spPr>
          <a:xfrm>
            <a:off x="4302039" y="2949950"/>
            <a:ext cx="17079922" cy="1569660"/>
          </a:xfrm>
          <a:prstGeom prst="rect">
            <a:avLst/>
          </a:prstGeom>
          <a:noFill/>
        </p:spPr>
        <p:txBody>
          <a:bodyPr wrap="square" rtlCol="0">
            <a:spAutoFit/>
          </a:bodyPr>
          <a:lstStyle/>
          <a:p>
            <a:r>
              <a:rPr lang="en-GB" sz="4800" i="1" dirty="0"/>
              <a:t>The key constraint to rolling our karate into  schools is </a:t>
            </a:r>
            <a:r>
              <a:rPr lang="en-GB" sz="4800" b="1" i="1" dirty="0"/>
              <a:t>FUNDING</a:t>
            </a:r>
            <a:r>
              <a:rPr lang="en-GB" sz="4800" i="1" dirty="0"/>
              <a:t>. </a:t>
            </a:r>
            <a:endParaRPr lang="en-ZA" sz="4800" i="1" dirty="0"/>
          </a:p>
        </p:txBody>
      </p:sp>
    </p:spTree>
    <p:extLst>
      <p:ext uri="{BB962C8B-B14F-4D97-AF65-F5344CB8AC3E}">
        <p14:creationId xmlns:p14="http://schemas.microsoft.com/office/powerpoint/2010/main" xmlns="" val="257282306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1811387" y="11029140"/>
            <a:ext cx="21033022" cy="1720212"/>
          </a:xfrm>
          <a:prstGeom prst="rect">
            <a:avLst/>
          </a:prstGeom>
        </p:spPr>
      </p:pic>
      <p:cxnSp>
        <p:nvCxnSpPr>
          <p:cNvPr id="12" name="Straight Connector 11"/>
          <p:cNvCxnSpPr/>
          <p:nvPr/>
        </p:nvCxnSpPr>
        <p:spPr>
          <a:xfrm flipV="1">
            <a:off x="0" y="2152299"/>
            <a:ext cx="24384000" cy="15675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0" y="12005945"/>
            <a:ext cx="24384000" cy="15675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21673002" y="2912833"/>
            <a:ext cx="2142308" cy="1776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27" name="Oval 26"/>
          <p:cNvSpPr/>
          <p:nvPr/>
        </p:nvSpPr>
        <p:spPr>
          <a:xfrm>
            <a:off x="21754014" y="10060849"/>
            <a:ext cx="1980284" cy="1776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28" name="Oval 27"/>
          <p:cNvSpPr/>
          <p:nvPr/>
        </p:nvSpPr>
        <p:spPr>
          <a:xfrm>
            <a:off x="709852" y="3128266"/>
            <a:ext cx="2022884" cy="12007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29" name="Oval 28"/>
          <p:cNvSpPr/>
          <p:nvPr/>
        </p:nvSpPr>
        <p:spPr>
          <a:xfrm>
            <a:off x="891016" y="10327641"/>
            <a:ext cx="1899448" cy="1776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3" name="Rectangle 2"/>
          <p:cNvSpPr/>
          <p:nvPr/>
        </p:nvSpPr>
        <p:spPr>
          <a:xfrm>
            <a:off x="261256" y="2355954"/>
            <a:ext cx="5416732" cy="772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graphicFrame>
        <p:nvGraphicFramePr>
          <p:cNvPr id="16" name="Chart 15"/>
          <p:cNvGraphicFramePr>
            <a:graphicFrameLocks/>
          </p:cNvGraphicFramePr>
          <p:nvPr/>
        </p:nvGraphicFramePr>
        <p:xfrm>
          <a:off x="6810880" y="2991503"/>
          <a:ext cx="10245904" cy="90052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p:cNvGraphicFramePr>
          <p:nvPr/>
        </p:nvGraphicFramePr>
        <p:xfrm>
          <a:off x="-1074722" y="3321806"/>
          <a:ext cx="10009172" cy="79913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p:cNvGraphicFramePr>
          <p:nvPr/>
        </p:nvGraphicFramePr>
        <p:xfrm>
          <a:off x="15511794" y="2991502"/>
          <a:ext cx="9144000" cy="9063336"/>
        </p:xfrm>
        <a:graphic>
          <a:graphicData uri="http://schemas.openxmlformats.org/drawingml/2006/chart">
            <c:chart xmlns:c="http://schemas.openxmlformats.org/drawingml/2006/chart" xmlns:r="http://schemas.openxmlformats.org/officeDocument/2006/relationships" r:id="rId5"/>
          </a:graphicData>
        </a:graphic>
      </p:graphicFrame>
      <p:sp>
        <p:nvSpPr>
          <p:cNvPr id="6" name="Title 5">
            <a:extLst>
              <a:ext uri="{FF2B5EF4-FFF2-40B4-BE49-F238E27FC236}">
                <a16:creationId xmlns:a16="http://schemas.microsoft.com/office/drawing/2014/main" xmlns="" id="{5F34A170-CF92-3E50-F2D3-8FD8FED4FC12}"/>
              </a:ext>
            </a:extLst>
          </p:cNvPr>
          <p:cNvSpPr>
            <a:spLocks noGrp="1"/>
          </p:cNvSpPr>
          <p:nvPr>
            <p:ph type="title" idx="4294967295"/>
          </p:nvPr>
        </p:nvSpPr>
        <p:spPr>
          <a:xfrm>
            <a:off x="4876800" y="774700"/>
            <a:ext cx="19507200" cy="1504950"/>
          </a:xfrm>
        </p:spPr>
        <p:txBody>
          <a:bodyPr>
            <a:normAutofit/>
          </a:bodyPr>
          <a:lstStyle/>
          <a:p>
            <a:pPr algn="ctr"/>
            <a:r>
              <a:rPr lang="en-ZA" sz="4400" b="0" i="1" dirty="0"/>
              <a:t>Budget by Treasurer</a:t>
            </a:r>
          </a:p>
        </p:txBody>
      </p:sp>
    </p:spTree>
    <p:extLst>
      <p:ext uri="{BB962C8B-B14F-4D97-AF65-F5344CB8AC3E}">
        <p14:creationId xmlns:p14="http://schemas.microsoft.com/office/powerpoint/2010/main" xmlns="" val="385196904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52800" y="814388"/>
            <a:ext cx="21031200" cy="2651125"/>
          </a:xfrm>
        </p:spPr>
        <p:txBody>
          <a:bodyPr>
            <a:normAutofit/>
          </a:bodyPr>
          <a:lstStyle/>
          <a:p>
            <a:pPr algn="ctr"/>
            <a:r>
              <a:rPr lang="en-GB" sz="5600" dirty="0"/>
              <a:t>BUDGET </a:t>
            </a:r>
            <a:r>
              <a:rPr lang="en-GB" sz="5600" i="1" dirty="0"/>
              <a:t>by Treasurer</a:t>
            </a:r>
            <a:endParaRPr lang="en-ZA" sz="5600" i="1" dirty="0"/>
          </a:p>
        </p:txBody>
      </p:sp>
      <p:pic>
        <p:nvPicPr>
          <p:cNvPr id="7" name="Picture 6"/>
          <p:cNvPicPr>
            <a:picLocks noChangeAspect="1"/>
          </p:cNvPicPr>
          <p:nvPr/>
        </p:nvPicPr>
        <p:blipFill>
          <a:blip r:embed="rId3" cstate="print"/>
          <a:stretch>
            <a:fillRect/>
          </a:stretch>
        </p:blipFill>
        <p:spPr>
          <a:xfrm>
            <a:off x="268759" y="9761540"/>
            <a:ext cx="21033022" cy="1720212"/>
          </a:xfrm>
          <a:prstGeom prst="rect">
            <a:avLst/>
          </a:prstGeom>
        </p:spPr>
      </p:pic>
      <p:cxnSp>
        <p:nvCxnSpPr>
          <p:cNvPr id="12" name="Straight Connector 11"/>
          <p:cNvCxnSpPr/>
          <p:nvPr/>
        </p:nvCxnSpPr>
        <p:spPr>
          <a:xfrm flipV="1">
            <a:off x="0" y="2152299"/>
            <a:ext cx="24384000" cy="15675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0" y="12005945"/>
            <a:ext cx="24384000" cy="15675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21673002" y="2912833"/>
            <a:ext cx="2142308" cy="1776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27" name="Oval 26"/>
          <p:cNvSpPr/>
          <p:nvPr/>
        </p:nvSpPr>
        <p:spPr>
          <a:xfrm>
            <a:off x="21754014" y="10060849"/>
            <a:ext cx="1980284" cy="1776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28" name="Oval 27"/>
          <p:cNvSpPr/>
          <p:nvPr/>
        </p:nvSpPr>
        <p:spPr>
          <a:xfrm>
            <a:off x="709852" y="3128266"/>
            <a:ext cx="2022884" cy="12007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29" name="Oval 28"/>
          <p:cNvSpPr/>
          <p:nvPr/>
        </p:nvSpPr>
        <p:spPr>
          <a:xfrm>
            <a:off x="891016" y="10327641"/>
            <a:ext cx="1899448" cy="1776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graphicFrame>
        <p:nvGraphicFramePr>
          <p:cNvPr id="15" name="Chart 14"/>
          <p:cNvGraphicFramePr>
            <a:graphicFrameLocks/>
          </p:cNvGraphicFramePr>
          <p:nvPr/>
        </p:nvGraphicFramePr>
        <p:xfrm>
          <a:off x="-547948" y="3500098"/>
          <a:ext cx="10009172" cy="77956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p:cNvGraphicFramePr>
          <p:nvPr/>
        </p:nvGraphicFramePr>
        <p:xfrm>
          <a:off x="10032008" y="1103426"/>
          <a:ext cx="12963616" cy="10751820"/>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p:cNvSpPr txBox="1"/>
          <p:nvPr/>
        </p:nvSpPr>
        <p:spPr>
          <a:xfrm>
            <a:off x="16838199" y="11173973"/>
            <a:ext cx="2738806" cy="954107"/>
          </a:xfrm>
          <a:prstGeom prst="rect">
            <a:avLst/>
          </a:prstGeom>
          <a:noFill/>
        </p:spPr>
        <p:txBody>
          <a:bodyPr wrap="square" rtlCol="0">
            <a:spAutoFit/>
          </a:bodyPr>
          <a:lstStyle/>
          <a:p>
            <a:r>
              <a:rPr lang="en-GB" sz="2800" b="1" dirty="0"/>
              <a:t>Operating Costs</a:t>
            </a:r>
            <a:endParaRPr lang="en-ZA" sz="2800" b="1" dirty="0"/>
          </a:p>
        </p:txBody>
      </p:sp>
      <p:sp>
        <p:nvSpPr>
          <p:cNvPr id="20" name="TextBox 19"/>
          <p:cNvSpPr txBox="1"/>
          <p:nvPr/>
        </p:nvSpPr>
        <p:spPr>
          <a:xfrm>
            <a:off x="12284659" y="11173975"/>
            <a:ext cx="2738806" cy="523220"/>
          </a:xfrm>
          <a:prstGeom prst="rect">
            <a:avLst/>
          </a:prstGeom>
          <a:noFill/>
        </p:spPr>
        <p:txBody>
          <a:bodyPr wrap="square" rtlCol="0">
            <a:spAutoFit/>
          </a:bodyPr>
          <a:lstStyle/>
          <a:p>
            <a:r>
              <a:rPr lang="en-GB" sz="2800" b="1" dirty="0"/>
              <a:t>Start Up Costs</a:t>
            </a:r>
            <a:endParaRPr lang="en-ZA" sz="2800" b="1" dirty="0"/>
          </a:p>
        </p:txBody>
      </p:sp>
      <p:sp>
        <p:nvSpPr>
          <p:cNvPr id="6" name="Equal 5"/>
          <p:cNvSpPr/>
          <p:nvPr/>
        </p:nvSpPr>
        <p:spPr>
          <a:xfrm>
            <a:off x="8475164" y="6596751"/>
            <a:ext cx="2542904" cy="1602378"/>
          </a:xfrm>
          <a:prstGeom prst="mathEqua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sz="4800">
              <a:solidFill>
                <a:schemeClr val="tx1"/>
              </a:solidFill>
            </a:endParaRPr>
          </a:p>
        </p:txBody>
      </p:sp>
    </p:spTree>
    <p:extLst>
      <p:ext uri="{BB962C8B-B14F-4D97-AF65-F5344CB8AC3E}">
        <p14:creationId xmlns:p14="http://schemas.microsoft.com/office/powerpoint/2010/main" xmlns="" val="59506933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52800" y="742950"/>
            <a:ext cx="21031200" cy="2651125"/>
          </a:xfrm>
        </p:spPr>
        <p:txBody>
          <a:bodyPr>
            <a:normAutofit/>
          </a:bodyPr>
          <a:lstStyle/>
          <a:p>
            <a:pPr algn="ctr"/>
            <a:r>
              <a:rPr lang="en-GB" sz="5600" dirty="0"/>
              <a:t>BUDGET </a:t>
            </a:r>
            <a:r>
              <a:rPr lang="en-GB" sz="5600" i="1" dirty="0"/>
              <a:t>by Treasurer</a:t>
            </a:r>
            <a:endParaRPr lang="en-ZA" sz="5600" i="1" dirty="0"/>
          </a:p>
        </p:txBody>
      </p:sp>
      <p:pic>
        <p:nvPicPr>
          <p:cNvPr id="7" name="Picture 6"/>
          <p:cNvPicPr>
            <a:picLocks noChangeAspect="1"/>
          </p:cNvPicPr>
          <p:nvPr/>
        </p:nvPicPr>
        <p:blipFill>
          <a:blip r:embed="rId2" cstate="print"/>
          <a:stretch>
            <a:fillRect/>
          </a:stretch>
        </p:blipFill>
        <p:spPr>
          <a:xfrm>
            <a:off x="1811387" y="11029140"/>
            <a:ext cx="21033022" cy="1720212"/>
          </a:xfrm>
          <a:prstGeom prst="rect">
            <a:avLst/>
          </a:prstGeom>
        </p:spPr>
      </p:pic>
      <p:cxnSp>
        <p:nvCxnSpPr>
          <p:cNvPr id="12" name="Straight Connector 11"/>
          <p:cNvCxnSpPr/>
          <p:nvPr/>
        </p:nvCxnSpPr>
        <p:spPr>
          <a:xfrm flipV="1">
            <a:off x="0" y="2152299"/>
            <a:ext cx="24384000" cy="15675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0" y="12005945"/>
            <a:ext cx="24384000" cy="15675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21673002" y="2912833"/>
            <a:ext cx="2142308" cy="1776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27" name="Oval 26"/>
          <p:cNvSpPr/>
          <p:nvPr/>
        </p:nvSpPr>
        <p:spPr>
          <a:xfrm>
            <a:off x="21754014" y="10060849"/>
            <a:ext cx="1980284" cy="1776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28" name="Oval 27"/>
          <p:cNvSpPr/>
          <p:nvPr/>
        </p:nvSpPr>
        <p:spPr>
          <a:xfrm>
            <a:off x="709852" y="3128266"/>
            <a:ext cx="2022884" cy="12007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29" name="Oval 28"/>
          <p:cNvSpPr/>
          <p:nvPr/>
        </p:nvSpPr>
        <p:spPr>
          <a:xfrm>
            <a:off x="891016" y="10327641"/>
            <a:ext cx="1899448" cy="1776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3" name="Rectangle 2"/>
          <p:cNvSpPr/>
          <p:nvPr/>
        </p:nvSpPr>
        <p:spPr>
          <a:xfrm>
            <a:off x="261256" y="2355954"/>
            <a:ext cx="5416732" cy="772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graphicFrame>
        <p:nvGraphicFramePr>
          <p:cNvPr id="15" name="Chart 14"/>
          <p:cNvGraphicFramePr>
            <a:graphicFrameLocks/>
          </p:cNvGraphicFramePr>
          <p:nvPr/>
        </p:nvGraphicFramePr>
        <p:xfrm>
          <a:off x="10903430" y="2230674"/>
          <a:ext cx="12725400" cy="92430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nvGraphicFramePr>
        <p:xfrm>
          <a:off x="-97644" y="2830971"/>
          <a:ext cx="10245904" cy="9005242"/>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15854127" y="11151505"/>
            <a:ext cx="2738806" cy="954107"/>
          </a:xfrm>
          <a:prstGeom prst="rect">
            <a:avLst/>
          </a:prstGeom>
          <a:noFill/>
        </p:spPr>
        <p:txBody>
          <a:bodyPr wrap="square" rtlCol="0">
            <a:spAutoFit/>
          </a:bodyPr>
          <a:lstStyle/>
          <a:p>
            <a:r>
              <a:rPr lang="en-GB" sz="2800" b="1" dirty="0"/>
              <a:t>Operating Costs</a:t>
            </a:r>
            <a:endParaRPr lang="en-ZA" sz="2800" b="1" dirty="0"/>
          </a:p>
        </p:txBody>
      </p:sp>
      <p:sp>
        <p:nvSpPr>
          <p:cNvPr id="18" name="TextBox 17"/>
          <p:cNvSpPr txBox="1"/>
          <p:nvPr/>
        </p:nvSpPr>
        <p:spPr>
          <a:xfrm>
            <a:off x="11858343" y="11151507"/>
            <a:ext cx="2738806" cy="523220"/>
          </a:xfrm>
          <a:prstGeom prst="rect">
            <a:avLst/>
          </a:prstGeom>
          <a:noFill/>
        </p:spPr>
        <p:txBody>
          <a:bodyPr wrap="square" rtlCol="0">
            <a:spAutoFit/>
          </a:bodyPr>
          <a:lstStyle/>
          <a:p>
            <a:r>
              <a:rPr lang="en-GB" sz="2800" b="1" dirty="0"/>
              <a:t>Start Up Costs</a:t>
            </a:r>
            <a:endParaRPr lang="en-ZA" sz="2800" b="1" dirty="0"/>
          </a:p>
        </p:txBody>
      </p:sp>
      <p:sp>
        <p:nvSpPr>
          <p:cNvPr id="19" name="TextBox 16"/>
          <p:cNvSpPr txBox="1"/>
          <p:nvPr/>
        </p:nvSpPr>
        <p:spPr>
          <a:xfrm>
            <a:off x="19364689" y="11124285"/>
            <a:ext cx="2738806"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2800" b="1" dirty="0"/>
              <a:t>Competition</a:t>
            </a:r>
            <a:endParaRPr lang="en-ZA" sz="2800" b="1" dirty="0"/>
          </a:p>
        </p:txBody>
      </p:sp>
      <p:sp>
        <p:nvSpPr>
          <p:cNvPr id="5" name="Equal 4"/>
          <p:cNvSpPr/>
          <p:nvPr/>
        </p:nvSpPr>
        <p:spPr>
          <a:xfrm>
            <a:off x="8969830" y="6635933"/>
            <a:ext cx="2177144" cy="1428206"/>
          </a:xfrm>
          <a:prstGeom prst="mathEqua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solidFill>
                <a:schemeClr val="tx1"/>
              </a:solidFill>
            </a:endParaRPr>
          </a:p>
        </p:txBody>
      </p:sp>
    </p:spTree>
    <p:extLst>
      <p:ext uri="{BB962C8B-B14F-4D97-AF65-F5344CB8AC3E}">
        <p14:creationId xmlns:p14="http://schemas.microsoft.com/office/powerpoint/2010/main" xmlns="" val="274767167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637606"/>
            <a:ext cx="24520150"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kumimoji="0" lang="en-US" sz="3600" b="1" i="0" u="none" strike="noStrike" kern="1200" cap="none" spc="0" normalizeH="0" baseline="0" noProof="0" dirty="0">
                <a:ln>
                  <a:noFill/>
                </a:ln>
                <a:solidFill>
                  <a:schemeClr val="accent4">
                    <a:lumMod val="50000"/>
                  </a:schemeClr>
                </a:solidFill>
                <a:effectLst/>
                <a:uLnTx/>
                <a:uFillTx/>
                <a:latin typeface="Calibri"/>
                <a:ea typeface="+mj-ea"/>
                <a:cs typeface="Arial Narrow"/>
              </a:rPr>
              <a:t> </a:t>
            </a:r>
            <a:r>
              <a:rPr kumimoji="0" lang="en-US" sz="8000" b="1" i="0" u="none" strike="noStrike" kern="1200" cap="none" spc="0" normalizeH="0" baseline="0" noProof="0" dirty="0">
                <a:ln>
                  <a:noFill/>
                </a:ln>
                <a:solidFill>
                  <a:schemeClr val="accent4">
                    <a:lumMod val="50000"/>
                  </a:schemeClr>
                </a:solidFill>
                <a:effectLst/>
                <a:uLnTx/>
                <a:uFillTx/>
                <a:latin typeface="Calibri"/>
                <a:ea typeface="+mj-ea"/>
                <a:cs typeface="Arial Narrow"/>
              </a:rPr>
              <a:t>FOCUS OF THE PRESENTATION</a:t>
            </a:r>
            <a:endParaRPr sz="8000" dirty="0">
              <a:solidFill>
                <a:schemeClr val="accent4">
                  <a:lumMod val="50000"/>
                </a:schemeClr>
              </a:solidFill>
            </a:endParaRPr>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12409" y="5766604"/>
            <a:ext cx="22375182"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algn="l"/>
            <a:endParaRPr lang="en-ZA" sz="4800" dirty="0">
              <a:solidFill>
                <a:schemeClr val="tx1">
                  <a:lumMod val="50000"/>
                </a:schemeClr>
              </a:solidFill>
              <a:latin typeface="Arial" panose="020B0604020202020204" pitchFamily="34" charset="0"/>
              <a:cs typeface="Arial" panose="020B0604020202020204" pitchFamily="34" charset="0"/>
            </a:endParaRPr>
          </a:p>
        </p:txBody>
      </p:sp>
      <p:pic>
        <p:nvPicPr>
          <p:cNvPr id="4" name="Content Placeholder 5">
            <a:extLst>
              <a:ext uri="{FF2B5EF4-FFF2-40B4-BE49-F238E27FC236}">
                <a16:creationId xmlns:a16="http://schemas.microsoft.com/office/drawing/2014/main" xmlns="" id="{780013BC-17C5-5E33-6C00-B014AD77B964}"/>
              </a:ext>
            </a:extLst>
          </p:cNvPr>
          <p:cNvPicPr>
            <a:picLocks/>
          </p:cNvPicPr>
          <p:nvPr/>
        </p:nvPicPr>
        <p:blipFill>
          <a:blip r:embed="rId2" cstate="print">
            <a:extLst>
              <a:ext uri="{28A0092B-C50C-407E-A947-70E740481C1C}">
                <a14:useLocalDpi xmlns:a14="http://schemas.microsoft.com/office/drawing/2010/main" xmlns="" val="0"/>
              </a:ext>
            </a:extLst>
          </a:blip>
          <a:stretch>
            <a:fillRect/>
          </a:stretch>
        </p:blipFill>
        <p:spPr>
          <a:xfrm>
            <a:off x="612409" y="2745708"/>
            <a:ext cx="10136234" cy="5972620"/>
          </a:xfrm>
          <a:prstGeom prst="rect">
            <a:avLst/>
          </a:prstGeom>
        </p:spPr>
      </p:pic>
      <p:sp>
        <p:nvSpPr>
          <p:cNvPr id="6" name="TextBox 5">
            <a:extLst>
              <a:ext uri="{FF2B5EF4-FFF2-40B4-BE49-F238E27FC236}">
                <a16:creationId xmlns:a16="http://schemas.microsoft.com/office/drawing/2014/main" xmlns="" id="{220E7257-78DD-624B-A929-705C483EAD3A}"/>
              </a:ext>
            </a:extLst>
          </p:cNvPr>
          <p:cNvSpPr txBox="1"/>
          <p:nvPr/>
        </p:nvSpPr>
        <p:spPr>
          <a:xfrm>
            <a:off x="11568223" y="3615071"/>
            <a:ext cx="11079126" cy="5103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lnSpc>
                <a:spcPct val="150000"/>
              </a:lnSpc>
            </a:pPr>
            <a:r>
              <a:rPr lang="en-GB" sz="5600" dirty="0">
                <a:latin typeface="Arial" panose="020B0604020202020204" pitchFamily="34" charset="0"/>
                <a:cs typeface="Arial" panose="020B0604020202020204" pitchFamily="34" charset="0"/>
              </a:rPr>
              <a:t>KARATE SOUTH AFRICA</a:t>
            </a:r>
          </a:p>
          <a:p>
            <a:pPr algn="ctr">
              <a:lnSpc>
                <a:spcPct val="150000"/>
              </a:lnSpc>
            </a:pPr>
            <a:r>
              <a:rPr lang="en-GB" sz="5600" dirty="0">
                <a:latin typeface="Arial" panose="020B0604020202020204" pitchFamily="34" charset="0"/>
                <a:cs typeface="Arial" panose="020B0604020202020204" pitchFamily="34" charset="0"/>
              </a:rPr>
              <a:t>PERFORMANCE PLAN 2023/24</a:t>
            </a:r>
          </a:p>
          <a:p>
            <a:pPr algn="ctr">
              <a:lnSpc>
                <a:spcPct val="150000"/>
              </a:lnSpc>
            </a:pPr>
            <a:r>
              <a:rPr lang="en-GB" sz="5600" dirty="0">
                <a:latin typeface="Arial" panose="020B0604020202020204" pitchFamily="34" charset="0"/>
                <a:cs typeface="Arial" panose="020B0604020202020204" pitchFamily="34" charset="0"/>
              </a:rPr>
              <a:t>DEVELOPMENT OF KARATE IN SCHOOLS</a:t>
            </a:r>
            <a:endParaRPr lang="en-ZA" sz="5600" dirty="0">
              <a:latin typeface="Arial" panose="020B0604020202020204" pitchFamily="34" charset="0"/>
              <a:cs typeface="Arial" panose="020B0604020202020204" pitchFamily="34" charset="0"/>
            </a:endParaRPr>
          </a:p>
        </p:txBody>
      </p:sp>
      <p:pic>
        <p:nvPicPr>
          <p:cNvPr id="8" name="Picture 7" descr="https://karate-sa.org/wp-content/uploads/2022/08/WhatsApp-Image-2020-04-12-at-22.38.08.jpeg">
            <a:extLst>
              <a:ext uri="{FF2B5EF4-FFF2-40B4-BE49-F238E27FC236}">
                <a16:creationId xmlns:a16="http://schemas.microsoft.com/office/drawing/2014/main" xmlns="" id="{4C6A8C10-4E46-1181-F8CB-9A61DEA4D2C6}"/>
              </a:ext>
            </a:extLst>
          </p:cNvPr>
          <p:cNvPicPr/>
          <p:nvPr/>
        </p:nvPicPr>
        <p:blipFill rotWithShape="1">
          <a:blip r:embed="rId3" cstate="print">
            <a:extLst>
              <a:ext uri="{28A0092B-C50C-407E-A947-70E740481C1C}">
                <a14:useLocalDpi xmlns:a14="http://schemas.microsoft.com/office/drawing/2010/main" xmlns="" val="0"/>
              </a:ext>
            </a:extLst>
          </a:blip>
          <a:srcRect t="29220"/>
          <a:stretch/>
        </p:blipFill>
        <p:spPr bwMode="auto">
          <a:xfrm>
            <a:off x="703611" y="8563123"/>
            <a:ext cx="6810102" cy="4205922"/>
          </a:xfrm>
          <a:prstGeom prst="rect">
            <a:avLst/>
          </a:prstGeom>
          <a:noFill/>
          <a:ln>
            <a:noFill/>
          </a:ln>
          <a:effectLst>
            <a:glow rad="203200">
              <a:srgbClr val="FFFF00">
                <a:alpha val="40000"/>
              </a:srgbClr>
            </a:glow>
            <a:outerShdw blurRad="50800" dist="38100" dir="10800000" algn="r" rotWithShape="0">
              <a:prstClr val="black">
                <a:alpha val="40000"/>
              </a:prstClr>
            </a:outerShdw>
          </a:effectLst>
          <a:extLst>
            <a:ext uri="{53640926-AAD7-44D8-BBD7-CCE9431645EC}">
              <a14:shadowObscured xmlns:a14="http://schemas.microsoft.com/office/drawing/2010/main" xmlns=""/>
            </a:ext>
          </a:extLst>
        </p:spPr>
      </p:pic>
      <p:pic>
        <p:nvPicPr>
          <p:cNvPr id="9" name="Picture 8" descr="https://karate-sa.org/wp-content/uploads/2022/09/DSC_0185-scaled-1.jpg">
            <a:extLst>
              <a:ext uri="{FF2B5EF4-FFF2-40B4-BE49-F238E27FC236}">
                <a16:creationId xmlns:a16="http://schemas.microsoft.com/office/drawing/2014/main" xmlns="" id="{AF6A81DC-EA1E-36B2-E369-7DD1B470FC64}"/>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760006" y="8766900"/>
            <a:ext cx="6863988" cy="4205922"/>
          </a:xfrm>
          <a:prstGeom prst="rect">
            <a:avLst/>
          </a:prstGeom>
          <a:noFill/>
          <a:ln>
            <a:noFill/>
          </a:ln>
          <a:effectLst>
            <a:glow rad="127000">
              <a:srgbClr val="FF0000"/>
            </a:glow>
            <a:outerShdw blurRad="50800" dist="38100" dir="8100000" algn="tr" rotWithShape="0">
              <a:prstClr val="black">
                <a:alpha val="40000"/>
              </a:prstClr>
            </a:outerShdw>
          </a:effectLst>
        </p:spPr>
      </p:pic>
      <p:pic>
        <p:nvPicPr>
          <p:cNvPr id="10" name="Picture 9" descr="https://karate-sa.org/wp-content/uploads/2022/09/WhatsApp-Image-2022-02-11-at-8.19.57-AM.jpeg">
            <a:extLst>
              <a:ext uri="{FF2B5EF4-FFF2-40B4-BE49-F238E27FC236}">
                <a16:creationId xmlns:a16="http://schemas.microsoft.com/office/drawing/2014/main" xmlns="" id="{0C8F40A9-667A-6CC0-771B-8107A8D7E444}"/>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6443574" y="8718328"/>
            <a:ext cx="6193974" cy="4205922"/>
          </a:xfrm>
          <a:prstGeom prst="rect">
            <a:avLst/>
          </a:prstGeom>
          <a:noFill/>
          <a:ln>
            <a:noFill/>
          </a:ln>
          <a:effectLst>
            <a:glow rad="127000">
              <a:srgbClr val="0070C0"/>
            </a:glow>
            <a:outerShdw blurRad="50800" dist="38100" dir="10800000" algn="r" rotWithShape="0">
              <a:prstClr val="black">
                <a:alpha val="40000"/>
              </a:prstClr>
            </a:outerShdw>
          </a:effectLst>
        </p:spPr>
      </p:pic>
    </p:spTree>
    <p:extLst>
      <p:ext uri="{BB962C8B-B14F-4D97-AF65-F5344CB8AC3E}">
        <p14:creationId xmlns:p14="http://schemas.microsoft.com/office/powerpoint/2010/main" xmlns="" val="238716592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52800" y="715963"/>
            <a:ext cx="21031200" cy="2651125"/>
          </a:xfrm>
        </p:spPr>
        <p:txBody>
          <a:bodyPr>
            <a:normAutofit/>
          </a:bodyPr>
          <a:lstStyle/>
          <a:p>
            <a:pPr algn="ctr"/>
            <a:r>
              <a:rPr lang="en-GB" sz="5600" dirty="0"/>
              <a:t>BUDGET </a:t>
            </a:r>
            <a:r>
              <a:rPr lang="en-GB" sz="5600" i="1" dirty="0"/>
              <a:t>by Treasurer</a:t>
            </a:r>
            <a:endParaRPr lang="en-ZA" sz="5600" i="1" dirty="0"/>
          </a:p>
        </p:txBody>
      </p:sp>
      <p:pic>
        <p:nvPicPr>
          <p:cNvPr id="7" name="Picture 6"/>
          <p:cNvPicPr>
            <a:picLocks noChangeAspect="1"/>
          </p:cNvPicPr>
          <p:nvPr/>
        </p:nvPicPr>
        <p:blipFill>
          <a:blip r:embed="rId2" cstate="print"/>
          <a:stretch>
            <a:fillRect/>
          </a:stretch>
        </p:blipFill>
        <p:spPr>
          <a:xfrm>
            <a:off x="1811387" y="11029140"/>
            <a:ext cx="21033022" cy="1720212"/>
          </a:xfrm>
          <a:prstGeom prst="rect">
            <a:avLst/>
          </a:prstGeom>
        </p:spPr>
      </p:pic>
      <p:cxnSp>
        <p:nvCxnSpPr>
          <p:cNvPr id="12" name="Straight Connector 11"/>
          <p:cNvCxnSpPr/>
          <p:nvPr/>
        </p:nvCxnSpPr>
        <p:spPr>
          <a:xfrm flipV="1">
            <a:off x="0" y="2152299"/>
            <a:ext cx="24384000" cy="15675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0" y="12005945"/>
            <a:ext cx="24384000" cy="15675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21673002" y="2912833"/>
            <a:ext cx="2142308" cy="1776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27" name="Oval 26"/>
          <p:cNvSpPr/>
          <p:nvPr/>
        </p:nvSpPr>
        <p:spPr>
          <a:xfrm>
            <a:off x="21754014" y="10060849"/>
            <a:ext cx="1980284" cy="1776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28" name="Oval 27"/>
          <p:cNvSpPr/>
          <p:nvPr/>
        </p:nvSpPr>
        <p:spPr>
          <a:xfrm>
            <a:off x="709852" y="3128266"/>
            <a:ext cx="2022884" cy="12007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29" name="Oval 28"/>
          <p:cNvSpPr/>
          <p:nvPr/>
        </p:nvSpPr>
        <p:spPr>
          <a:xfrm>
            <a:off x="891016" y="10327641"/>
            <a:ext cx="1899448" cy="1776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graphicFrame>
        <p:nvGraphicFramePr>
          <p:cNvPr id="15" name="Chart 14"/>
          <p:cNvGraphicFramePr>
            <a:graphicFrameLocks/>
          </p:cNvGraphicFramePr>
          <p:nvPr>
            <p:extLst>
              <p:ext uri="{D42A27DB-BD31-4B8C-83A1-F6EECF244321}">
                <p14:modId xmlns:p14="http://schemas.microsoft.com/office/powerpoint/2010/main" xmlns="" val="3472993010"/>
              </p:ext>
            </p:extLst>
          </p:nvPr>
        </p:nvGraphicFramePr>
        <p:xfrm>
          <a:off x="261256" y="3010552"/>
          <a:ext cx="9144000" cy="85449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nvGraphicFramePr>
        <p:xfrm>
          <a:off x="10898322" y="2334532"/>
          <a:ext cx="12405360" cy="8511540"/>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15887247" y="10688359"/>
            <a:ext cx="2738806" cy="954107"/>
          </a:xfrm>
          <a:prstGeom prst="rect">
            <a:avLst/>
          </a:prstGeom>
          <a:noFill/>
        </p:spPr>
        <p:txBody>
          <a:bodyPr wrap="square" rtlCol="0">
            <a:spAutoFit/>
          </a:bodyPr>
          <a:lstStyle/>
          <a:p>
            <a:r>
              <a:rPr lang="en-GB" sz="2800" b="1" dirty="0"/>
              <a:t>Operating Costs</a:t>
            </a:r>
            <a:endParaRPr lang="en-ZA" sz="2800" b="1" dirty="0"/>
          </a:p>
        </p:txBody>
      </p:sp>
      <p:sp>
        <p:nvSpPr>
          <p:cNvPr id="18" name="TextBox 17"/>
          <p:cNvSpPr txBox="1"/>
          <p:nvPr/>
        </p:nvSpPr>
        <p:spPr>
          <a:xfrm>
            <a:off x="11891463" y="10688361"/>
            <a:ext cx="2738806" cy="523220"/>
          </a:xfrm>
          <a:prstGeom prst="rect">
            <a:avLst/>
          </a:prstGeom>
          <a:noFill/>
        </p:spPr>
        <p:txBody>
          <a:bodyPr wrap="square" rtlCol="0">
            <a:spAutoFit/>
          </a:bodyPr>
          <a:lstStyle/>
          <a:p>
            <a:r>
              <a:rPr lang="en-GB" sz="2800" b="1" dirty="0"/>
              <a:t>Start Up Costs</a:t>
            </a:r>
            <a:endParaRPr lang="en-ZA" sz="2800" b="1" dirty="0"/>
          </a:p>
        </p:txBody>
      </p:sp>
      <p:sp>
        <p:nvSpPr>
          <p:cNvPr id="19" name="TextBox 16"/>
          <p:cNvSpPr txBox="1"/>
          <p:nvPr/>
        </p:nvSpPr>
        <p:spPr>
          <a:xfrm>
            <a:off x="19397809" y="10661139"/>
            <a:ext cx="2738806"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2800" b="1" dirty="0"/>
              <a:t>Competition</a:t>
            </a:r>
            <a:endParaRPr lang="en-ZA" sz="2800" b="1" dirty="0"/>
          </a:p>
        </p:txBody>
      </p:sp>
      <p:sp>
        <p:nvSpPr>
          <p:cNvPr id="5" name="Equal 4"/>
          <p:cNvSpPr/>
          <p:nvPr/>
        </p:nvSpPr>
        <p:spPr>
          <a:xfrm>
            <a:off x="9074332" y="6146722"/>
            <a:ext cx="2189604" cy="1236020"/>
          </a:xfrm>
          <a:prstGeom prst="mathEqual">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solidFill>
                <a:schemeClr val="tx1"/>
              </a:solidFill>
            </a:endParaRPr>
          </a:p>
        </p:txBody>
      </p:sp>
    </p:spTree>
    <p:extLst>
      <p:ext uri="{BB962C8B-B14F-4D97-AF65-F5344CB8AC3E}">
        <p14:creationId xmlns:p14="http://schemas.microsoft.com/office/powerpoint/2010/main" xmlns="" val="393958288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52800" y="715963"/>
            <a:ext cx="21031200" cy="2651125"/>
          </a:xfrm>
        </p:spPr>
        <p:txBody>
          <a:bodyPr>
            <a:normAutofit/>
          </a:bodyPr>
          <a:lstStyle/>
          <a:p>
            <a:pPr algn="ctr"/>
            <a:r>
              <a:rPr lang="en-GB" sz="5600" i="1" dirty="0"/>
              <a:t>CONCLUDING COMMENTS by President </a:t>
            </a:r>
            <a:endParaRPr lang="en-ZA" sz="5600" i="1" dirty="0"/>
          </a:p>
        </p:txBody>
      </p:sp>
      <p:pic>
        <p:nvPicPr>
          <p:cNvPr id="7" name="Picture 6"/>
          <p:cNvPicPr>
            <a:picLocks noChangeAspect="1"/>
          </p:cNvPicPr>
          <p:nvPr/>
        </p:nvPicPr>
        <p:blipFill>
          <a:blip r:embed="rId2" cstate="print"/>
          <a:stretch>
            <a:fillRect/>
          </a:stretch>
        </p:blipFill>
        <p:spPr>
          <a:xfrm>
            <a:off x="1840740" y="10987559"/>
            <a:ext cx="21033022" cy="1720212"/>
          </a:xfrm>
          <a:prstGeom prst="rect">
            <a:avLst/>
          </a:prstGeom>
        </p:spPr>
      </p:pic>
      <p:cxnSp>
        <p:nvCxnSpPr>
          <p:cNvPr id="12" name="Straight Connector 11"/>
          <p:cNvCxnSpPr/>
          <p:nvPr/>
        </p:nvCxnSpPr>
        <p:spPr>
          <a:xfrm flipV="1">
            <a:off x="0" y="2152299"/>
            <a:ext cx="24384000" cy="15675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0" y="12005945"/>
            <a:ext cx="24384000" cy="15675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21673002" y="2912833"/>
            <a:ext cx="2142308" cy="1776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27" name="Oval 26"/>
          <p:cNvSpPr/>
          <p:nvPr/>
        </p:nvSpPr>
        <p:spPr>
          <a:xfrm>
            <a:off x="21754014" y="10060849"/>
            <a:ext cx="1980284" cy="1776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28" name="Oval 27"/>
          <p:cNvSpPr/>
          <p:nvPr/>
        </p:nvSpPr>
        <p:spPr>
          <a:xfrm>
            <a:off x="709852" y="3128266"/>
            <a:ext cx="2022884" cy="12007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29" name="Oval 28"/>
          <p:cNvSpPr/>
          <p:nvPr/>
        </p:nvSpPr>
        <p:spPr>
          <a:xfrm>
            <a:off x="891016" y="10327641"/>
            <a:ext cx="1899448" cy="1776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graphicFrame>
        <p:nvGraphicFramePr>
          <p:cNvPr id="15" name="Chart 14"/>
          <p:cNvGraphicFramePr>
            <a:graphicFrameLocks/>
          </p:cNvGraphicFramePr>
          <p:nvPr>
            <p:extLst>
              <p:ext uri="{D42A27DB-BD31-4B8C-83A1-F6EECF244321}">
                <p14:modId xmlns:p14="http://schemas.microsoft.com/office/powerpoint/2010/main" xmlns="" val="1134375930"/>
              </p:ext>
            </p:extLst>
          </p:nvPr>
        </p:nvGraphicFramePr>
        <p:xfrm>
          <a:off x="-1" y="3128266"/>
          <a:ext cx="23815311" cy="85449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53300068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247" y="826736"/>
            <a:ext cx="21031200" cy="2651126"/>
          </a:xfrm>
        </p:spPr>
        <p:txBody>
          <a:bodyPr>
            <a:normAutofit/>
          </a:bodyPr>
          <a:lstStyle/>
          <a:p>
            <a:pPr algn="ctr"/>
            <a:r>
              <a:rPr lang="en-GB" sz="5600" i="1" dirty="0"/>
              <a:t>CONCLUDING COMMENTS by President </a:t>
            </a:r>
            <a:endParaRPr lang="en-ZA" sz="5600" i="1" dirty="0"/>
          </a:p>
        </p:txBody>
      </p:sp>
      <p:pic>
        <p:nvPicPr>
          <p:cNvPr id="4" name="Content Placeholder 5"/>
          <p:cNvPicPr>
            <a:picLocks noGrp="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020394" y="272240"/>
            <a:ext cx="2281644" cy="2026520"/>
          </a:xfrm>
          <a:prstGeom prst="rect">
            <a:avLst/>
          </a:prstGeom>
        </p:spPr>
      </p:pic>
      <p:pic>
        <p:nvPicPr>
          <p:cNvPr id="7" name="Picture 6"/>
          <p:cNvPicPr>
            <a:picLocks noChangeAspect="1"/>
          </p:cNvPicPr>
          <p:nvPr/>
        </p:nvPicPr>
        <p:blipFill>
          <a:blip r:embed="rId4" cstate="print"/>
          <a:stretch>
            <a:fillRect/>
          </a:stretch>
        </p:blipFill>
        <p:spPr>
          <a:xfrm>
            <a:off x="1811387" y="11029140"/>
            <a:ext cx="21033022" cy="1720212"/>
          </a:xfrm>
          <a:prstGeom prst="rect">
            <a:avLst/>
          </a:prstGeom>
        </p:spPr>
      </p:pic>
      <p:pic>
        <p:nvPicPr>
          <p:cNvPr id="8" name="Picture 7" descr="Sport and Recreation Logo"/>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790464" y="12209601"/>
            <a:ext cx="3023148" cy="1428206"/>
          </a:xfrm>
          <a:prstGeom prst="rect">
            <a:avLst/>
          </a:prstGeom>
          <a:noFill/>
          <a:ln>
            <a:noFill/>
          </a:ln>
        </p:spPr>
      </p:pic>
      <p:pic>
        <p:nvPicPr>
          <p:cNvPr id="9" name="Content Placeholder 8"/>
          <p:cNvPicPr>
            <a:picLocks noGrp="1"/>
          </p:cNvPicPr>
          <p:nvPr>
            <p:ph idx="1"/>
          </p:nvPr>
        </p:nvPicPr>
        <p:blipFill>
          <a:blip r:embed="rId6" cstate="print">
            <a:extLst>
              <a:ext uri="{28A0092B-C50C-407E-A947-70E740481C1C}">
                <a14:useLocalDpi xmlns:a14="http://schemas.microsoft.com/office/drawing/2010/main" xmlns="" val="0"/>
              </a:ext>
            </a:extLst>
          </a:blip>
          <a:stretch>
            <a:fillRect/>
          </a:stretch>
        </p:blipFill>
        <p:spPr>
          <a:xfrm>
            <a:off x="11146973" y="12192367"/>
            <a:ext cx="1497874" cy="1428206"/>
          </a:xfrm>
          <a:prstGeom prst="rect">
            <a:avLst/>
          </a:prstGeom>
        </p:spPr>
      </p:pic>
      <p:pic>
        <p:nvPicPr>
          <p:cNvPr id="10" name="Picture 9" descr="WORLD KARATE FEDERATION">
            <a:hlinkClick r:id="rId7"/>
          </p:cNvPr>
          <p:cNvPicPr/>
          <p:nvPr/>
        </p:nvPicPr>
        <p:blipFill>
          <a:blip r:embed="rId8" cstate="print">
            <a:extLst>
              <a:ext uri="{28A0092B-C50C-407E-A947-70E740481C1C}">
                <a14:useLocalDpi xmlns:a14="http://schemas.microsoft.com/office/drawing/2010/main" xmlns="" val="0"/>
              </a:ext>
            </a:extLst>
          </a:blip>
          <a:srcRect r="63077"/>
          <a:stretch>
            <a:fillRect/>
          </a:stretch>
        </p:blipFill>
        <p:spPr bwMode="auto">
          <a:xfrm>
            <a:off x="19002103" y="12209601"/>
            <a:ext cx="1480458" cy="1428206"/>
          </a:xfrm>
          <a:prstGeom prst="rect">
            <a:avLst/>
          </a:prstGeom>
          <a:noFill/>
          <a:ln>
            <a:noFill/>
          </a:ln>
        </p:spPr>
      </p:pic>
      <p:cxnSp>
        <p:nvCxnSpPr>
          <p:cNvPr id="12" name="Straight Connector 11"/>
          <p:cNvCxnSpPr/>
          <p:nvPr/>
        </p:nvCxnSpPr>
        <p:spPr>
          <a:xfrm flipV="1">
            <a:off x="0" y="2152299"/>
            <a:ext cx="24384000" cy="15675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0" y="12005945"/>
            <a:ext cx="24384000" cy="15675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21673002" y="2912833"/>
            <a:ext cx="2142308" cy="1776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27" name="Oval 26"/>
          <p:cNvSpPr/>
          <p:nvPr/>
        </p:nvSpPr>
        <p:spPr>
          <a:xfrm>
            <a:off x="21754014" y="10060849"/>
            <a:ext cx="1980284" cy="1776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28" name="Oval 27"/>
          <p:cNvSpPr/>
          <p:nvPr/>
        </p:nvSpPr>
        <p:spPr>
          <a:xfrm>
            <a:off x="709852" y="3128266"/>
            <a:ext cx="2022884" cy="12007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29" name="Oval 28"/>
          <p:cNvSpPr/>
          <p:nvPr/>
        </p:nvSpPr>
        <p:spPr>
          <a:xfrm>
            <a:off x="891016" y="10327641"/>
            <a:ext cx="1899448" cy="1776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3" name="Rectangle 2"/>
          <p:cNvSpPr/>
          <p:nvPr/>
        </p:nvSpPr>
        <p:spPr>
          <a:xfrm>
            <a:off x="261256" y="2355954"/>
            <a:ext cx="5416732" cy="772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6" name="TextBox 5"/>
          <p:cNvSpPr txBox="1"/>
          <p:nvPr/>
        </p:nvSpPr>
        <p:spPr>
          <a:xfrm>
            <a:off x="951901" y="2298760"/>
            <a:ext cx="22722247" cy="11480066"/>
          </a:xfrm>
          <a:prstGeom prst="rect">
            <a:avLst/>
          </a:prstGeom>
          <a:noFill/>
        </p:spPr>
        <p:txBody>
          <a:bodyPr wrap="square" rtlCol="0">
            <a:spAutoFit/>
          </a:bodyPr>
          <a:lstStyle/>
          <a:p>
            <a:pPr algn="l"/>
            <a:r>
              <a:rPr lang="en-GB" sz="3600" dirty="0"/>
              <a:t>1. Karate is globally in the top three sporting codes by IF membership</a:t>
            </a:r>
          </a:p>
          <a:p>
            <a:pPr algn="l"/>
            <a:endParaRPr lang="en-GB" sz="3600" dirty="0"/>
          </a:p>
          <a:p>
            <a:pPr algn="l"/>
            <a:r>
              <a:rPr lang="en-GB" sz="3600" dirty="0"/>
              <a:t>2. Karate is not just a  sport – it is a life skill</a:t>
            </a:r>
          </a:p>
          <a:p>
            <a:pPr algn="l"/>
            <a:endParaRPr lang="en-GB" sz="3600" dirty="0"/>
          </a:p>
          <a:p>
            <a:pPr algn="l"/>
            <a:r>
              <a:rPr lang="en-GB" sz="3600" dirty="0"/>
              <a:t>3. Executives within the structures of KSA are internationally recognised and occupy positions on international structures</a:t>
            </a:r>
          </a:p>
          <a:p>
            <a:pPr algn="l"/>
            <a:endParaRPr lang="en-GB" sz="3600" dirty="0"/>
          </a:p>
          <a:p>
            <a:pPr algn="l"/>
            <a:r>
              <a:rPr lang="en-GB" sz="3600" dirty="0"/>
              <a:t>4. KSA has an inclusive and well governed national structure  </a:t>
            </a:r>
          </a:p>
          <a:p>
            <a:pPr algn="l"/>
            <a:endParaRPr lang="en-GB" sz="3600" dirty="0"/>
          </a:p>
          <a:p>
            <a:pPr algn="l"/>
            <a:r>
              <a:rPr lang="en-GB" sz="3600" dirty="0"/>
              <a:t>4. KSA has, within its midst, high ranking world champions and karateka's, highly qualified coaches and referees </a:t>
            </a:r>
          </a:p>
          <a:p>
            <a:pPr algn="l"/>
            <a:endParaRPr lang="en-GB" sz="3600" dirty="0"/>
          </a:p>
          <a:p>
            <a:pPr algn="l"/>
            <a:r>
              <a:rPr lang="en-GB" sz="3600" dirty="0"/>
              <a:t>5. KSA is poised to increase its footprint across the country both at a high performance, amateur and schools level</a:t>
            </a:r>
          </a:p>
          <a:p>
            <a:pPr algn="l"/>
            <a:endParaRPr lang="en-GB" sz="3600" b="1" dirty="0"/>
          </a:p>
          <a:p>
            <a:pPr algn="l"/>
            <a:r>
              <a:rPr lang="en-GB" sz="3600" b="1" u="sng" dirty="0"/>
              <a:t>KSA PLEA TO DSAC :</a:t>
            </a:r>
            <a:r>
              <a:rPr lang="en-GB" sz="3600" b="1" dirty="0"/>
              <a:t> For the objectives of KSA to be realised and the value of </a:t>
            </a:r>
          </a:p>
          <a:p>
            <a:pPr algn="l"/>
            <a:r>
              <a:rPr lang="en-GB" sz="3600" b="1" dirty="0"/>
              <a:t>karate to be unlocked, particular to our youth through the schools, a major </a:t>
            </a:r>
          </a:p>
          <a:p>
            <a:pPr algn="l"/>
            <a:r>
              <a:rPr lang="en-GB" sz="3200" b="1" dirty="0"/>
              <a:t>requirements is adequate FUNDING</a:t>
            </a:r>
          </a:p>
          <a:p>
            <a:r>
              <a:rPr lang="en-GB" sz="4800" dirty="0"/>
              <a:t> </a:t>
            </a:r>
          </a:p>
          <a:p>
            <a:endParaRPr lang="en-ZA" sz="4800" dirty="0"/>
          </a:p>
        </p:txBody>
      </p:sp>
    </p:spTree>
    <p:extLst>
      <p:ext uri="{BB962C8B-B14F-4D97-AF65-F5344CB8AC3E}">
        <p14:creationId xmlns:p14="http://schemas.microsoft.com/office/powerpoint/2010/main" xmlns="" val="124342289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ANK YOU SLIDE">
            <a:extLst>
              <a:ext uri="{FF2B5EF4-FFF2-40B4-BE49-F238E27FC236}">
                <a16:creationId xmlns:a16="http://schemas.microsoft.com/office/drawing/2014/main" xmlns="" id="{A9135910-DF3C-9341-9F8B-B049BE1CA75A}"/>
              </a:ext>
            </a:extLst>
          </p:cNvPr>
          <p:cNvSpPr txBox="1"/>
          <p:nvPr/>
        </p:nvSpPr>
        <p:spPr>
          <a:xfrm>
            <a:off x="-68075" y="3211207"/>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r>
              <a:rPr dirty="0"/>
              <a:t>THANK YOU </a:t>
            </a:r>
          </a:p>
        </p:txBody>
      </p:sp>
    </p:spTree>
    <p:extLst>
      <p:ext uri="{BB962C8B-B14F-4D97-AF65-F5344CB8AC3E}">
        <p14:creationId xmlns:p14="http://schemas.microsoft.com/office/powerpoint/2010/main" xmlns="" val="276810385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6982798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FORMATION SLIDE">
            <a:extLst>
              <a:ext uri="{FF2B5EF4-FFF2-40B4-BE49-F238E27FC236}">
                <a16:creationId xmlns:a16="http://schemas.microsoft.com/office/drawing/2014/main" xmlns="" id="{4A46A787-369D-C640-AD58-B878BB09E2C1}"/>
              </a:ext>
            </a:extLst>
          </p:cNvPr>
          <p:cNvSpPr txBox="1"/>
          <p:nvPr/>
        </p:nvSpPr>
        <p:spPr>
          <a:xfrm>
            <a:off x="1849581" y="6248108"/>
            <a:ext cx="21633873"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algn="l"/>
            <a:endParaRPr lang="en-ZA" sz="4400" dirty="0">
              <a:latin typeface="Arial" panose="020B0604020202020204" pitchFamily="34" charset="0"/>
              <a:ea typeface="Times New Roman" panose="02020603050405020304" pitchFamily="18" charset="0"/>
            </a:endParaRPr>
          </a:p>
        </p:txBody>
      </p:sp>
      <p:sp>
        <p:nvSpPr>
          <p:cNvPr id="3" name="HEADING">
            <a:extLst>
              <a:ext uri="{FF2B5EF4-FFF2-40B4-BE49-F238E27FC236}">
                <a16:creationId xmlns:a16="http://schemas.microsoft.com/office/drawing/2014/main" xmlns="" id="{573C00BE-90DE-AF45-B9A6-C1FE83F6567F}"/>
              </a:ext>
            </a:extLst>
          </p:cNvPr>
          <p:cNvSpPr txBox="1"/>
          <p:nvPr/>
        </p:nvSpPr>
        <p:spPr>
          <a:xfrm>
            <a:off x="-68075" y="637606"/>
            <a:ext cx="24520150"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endParaRPr sz="8000" b="1" dirty="0">
              <a:solidFill>
                <a:schemeClr val="accent4">
                  <a:lumMod val="50000"/>
                </a:schemeClr>
              </a:solidFill>
              <a:latin typeface="Arial" panose="020B0604020202020204" pitchFamily="34" charset="0"/>
              <a:cs typeface="Arial" panose="020B0604020202020204" pitchFamily="34" charset="0"/>
            </a:endParaRPr>
          </a:p>
        </p:txBody>
      </p:sp>
      <p:sp>
        <p:nvSpPr>
          <p:cNvPr id="4" name="Rounded Rectangle 22">
            <a:extLst>
              <a:ext uri="{FF2B5EF4-FFF2-40B4-BE49-F238E27FC236}">
                <a16:creationId xmlns:a16="http://schemas.microsoft.com/office/drawing/2014/main" xmlns="" id="{62EB294A-0974-C548-D499-86A8D5BAA9E2}"/>
              </a:ext>
            </a:extLst>
          </p:cNvPr>
          <p:cNvSpPr/>
          <p:nvPr/>
        </p:nvSpPr>
        <p:spPr>
          <a:xfrm>
            <a:off x="248498" y="430735"/>
            <a:ext cx="22533430" cy="133527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kern="1200" dirty="0">
                <a:solidFill>
                  <a:schemeClr val="accent4">
                    <a:lumMod val="50000"/>
                  </a:schemeClr>
                </a:solidFill>
                <a:latin typeface="Calibri"/>
                <a:ea typeface="+mj-ea"/>
              </a:rPr>
              <a:t>INTRODUCTION TO DELEGATION </a:t>
            </a:r>
            <a:endParaRPr lang="en-ZA" sz="8000" dirty="0"/>
          </a:p>
        </p:txBody>
      </p:sp>
      <p:sp>
        <p:nvSpPr>
          <p:cNvPr id="7" name="Rounded Rectangle 16">
            <a:extLst>
              <a:ext uri="{FF2B5EF4-FFF2-40B4-BE49-F238E27FC236}">
                <a16:creationId xmlns:a16="http://schemas.microsoft.com/office/drawing/2014/main" xmlns="" id="{3CD8C9AA-4FF0-B52E-F895-A63ABDBBFA54}"/>
              </a:ext>
            </a:extLst>
          </p:cNvPr>
          <p:cNvSpPr/>
          <p:nvPr/>
        </p:nvSpPr>
        <p:spPr>
          <a:xfrm>
            <a:off x="770311" y="4902183"/>
            <a:ext cx="3843531" cy="4251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t>GLOBAL FOOT PRINT</a:t>
            </a:r>
            <a:r>
              <a:rPr lang="en-GB" dirty="0"/>
              <a:t> </a:t>
            </a:r>
          </a:p>
          <a:p>
            <a:pPr marL="342900" indent="-342900">
              <a:buFont typeface="Arial" panose="020B0604020202020204" pitchFamily="34" charset="0"/>
              <a:buChar char="•"/>
            </a:pPr>
            <a:r>
              <a:rPr lang="en-GB" dirty="0"/>
              <a:t>3</a:t>
            </a:r>
            <a:r>
              <a:rPr lang="en-GB" baseline="30000" dirty="0"/>
              <a:t>rd</a:t>
            </a:r>
            <a:r>
              <a:rPr lang="en-GB" dirty="0"/>
              <a:t> biggest sport by IF membership</a:t>
            </a:r>
            <a:endParaRPr lang="en-ZA" dirty="0"/>
          </a:p>
        </p:txBody>
      </p:sp>
      <p:sp>
        <p:nvSpPr>
          <p:cNvPr id="8" name="Rounded Rectangle 17">
            <a:extLst>
              <a:ext uri="{FF2B5EF4-FFF2-40B4-BE49-F238E27FC236}">
                <a16:creationId xmlns:a16="http://schemas.microsoft.com/office/drawing/2014/main" xmlns="" id="{2C881B65-2032-213B-344A-B196EFEEFD3D}"/>
              </a:ext>
            </a:extLst>
          </p:cNvPr>
          <p:cNvSpPr/>
          <p:nvPr/>
        </p:nvSpPr>
        <p:spPr>
          <a:xfrm>
            <a:off x="6236158" y="4647001"/>
            <a:ext cx="4030824" cy="47616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t>AFFILIATION /MEMBERSHIP</a:t>
            </a:r>
          </a:p>
          <a:p>
            <a:pPr marL="342900" indent="-342900">
              <a:buFont typeface="Arial" panose="020B0604020202020204" pitchFamily="34" charset="0"/>
              <a:buChar char="•"/>
            </a:pPr>
            <a:r>
              <a:rPr lang="en-GB" dirty="0"/>
              <a:t>DSAC</a:t>
            </a:r>
          </a:p>
          <a:p>
            <a:pPr marL="342900" indent="-342900">
              <a:buFont typeface="Arial" panose="020B0604020202020204" pitchFamily="34" charset="0"/>
              <a:buChar char="•"/>
            </a:pPr>
            <a:r>
              <a:rPr lang="en-GB" dirty="0"/>
              <a:t>SASCOC</a:t>
            </a:r>
          </a:p>
          <a:p>
            <a:pPr marL="342900" indent="-342900">
              <a:buFont typeface="Arial" panose="020B0604020202020204" pitchFamily="34" charset="0"/>
              <a:buChar char="•"/>
            </a:pPr>
            <a:r>
              <a:rPr lang="en-GB" dirty="0"/>
              <a:t>UFAK REGION SOUTH</a:t>
            </a:r>
          </a:p>
          <a:p>
            <a:pPr marL="342900" indent="-342900">
              <a:buFont typeface="Arial" panose="020B0604020202020204" pitchFamily="34" charset="0"/>
              <a:buChar char="•"/>
            </a:pPr>
            <a:r>
              <a:rPr lang="en-GB" dirty="0"/>
              <a:t>UFAK ALL AFRICA</a:t>
            </a:r>
          </a:p>
          <a:p>
            <a:pPr marL="342900" indent="-342900">
              <a:buFont typeface="Arial" panose="020B0604020202020204" pitchFamily="34" charset="0"/>
              <a:buChar char="•"/>
            </a:pPr>
            <a:r>
              <a:rPr lang="en-GB" dirty="0"/>
              <a:t>WKF</a:t>
            </a:r>
          </a:p>
          <a:p>
            <a:pPr marL="342900" indent="-342900">
              <a:buFont typeface="Arial" panose="020B0604020202020204" pitchFamily="34" charset="0"/>
              <a:buChar char="•"/>
            </a:pPr>
            <a:r>
              <a:rPr lang="en-GB" dirty="0"/>
              <a:t>COMMONWEALTH</a:t>
            </a:r>
            <a:endParaRPr lang="en-ZA" dirty="0"/>
          </a:p>
        </p:txBody>
      </p:sp>
      <p:sp>
        <p:nvSpPr>
          <p:cNvPr id="9" name="Rounded Rectangle 18">
            <a:extLst>
              <a:ext uri="{FF2B5EF4-FFF2-40B4-BE49-F238E27FC236}">
                <a16:creationId xmlns:a16="http://schemas.microsoft.com/office/drawing/2014/main" xmlns="" id="{C3469595-1F5A-B0C0-C9D6-72EFD1DA2FCB}"/>
              </a:ext>
            </a:extLst>
          </p:cNvPr>
          <p:cNvSpPr/>
          <p:nvPr/>
        </p:nvSpPr>
        <p:spPr>
          <a:xfrm>
            <a:off x="11918107" y="4902183"/>
            <a:ext cx="4397826" cy="47616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t>KSA MEMBERSHIP</a:t>
            </a:r>
          </a:p>
          <a:p>
            <a:pPr marL="342900" indent="-342900">
              <a:buFont typeface="Arial" panose="020B0604020202020204" pitchFamily="34" charset="0"/>
              <a:buChar char="•"/>
            </a:pPr>
            <a:r>
              <a:rPr lang="en-GB" dirty="0"/>
              <a:t>350 affiliated clubs </a:t>
            </a:r>
          </a:p>
          <a:p>
            <a:pPr marL="342900" indent="-342900">
              <a:buFont typeface="Arial" panose="020B0604020202020204" pitchFamily="34" charset="0"/>
              <a:buChar char="•"/>
            </a:pPr>
            <a:r>
              <a:rPr lang="en-GB" dirty="0"/>
              <a:t>14976 affiliated members</a:t>
            </a:r>
          </a:p>
          <a:p>
            <a:pPr marL="342900" indent="-342900">
              <a:buFont typeface="Arial" panose="020B0604020202020204" pitchFamily="34" charset="0"/>
              <a:buChar char="•"/>
            </a:pPr>
            <a:r>
              <a:rPr lang="en-GB" dirty="0"/>
              <a:t>10183 non paying development members</a:t>
            </a:r>
          </a:p>
          <a:p>
            <a:pPr marL="342900" indent="-342900">
              <a:buFont typeface="Arial" panose="020B0604020202020204" pitchFamily="34" charset="0"/>
              <a:buChar char="•"/>
            </a:pPr>
            <a:r>
              <a:rPr lang="en-GB" dirty="0"/>
              <a:t>All 9 provinces and all 52 districts in SA. </a:t>
            </a:r>
            <a:endParaRPr lang="en-ZA" dirty="0"/>
          </a:p>
        </p:txBody>
      </p:sp>
      <p:sp>
        <p:nvSpPr>
          <p:cNvPr id="10" name="Rounded Rectangle 19">
            <a:extLst>
              <a:ext uri="{FF2B5EF4-FFF2-40B4-BE49-F238E27FC236}">
                <a16:creationId xmlns:a16="http://schemas.microsoft.com/office/drawing/2014/main" xmlns="" id="{FAF314D9-B734-7731-78DD-A3198EA223DE}"/>
              </a:ext>
            </a:extLst>
          </p:cNvPr>
          <p:cNvSpPr/>
          <p:nvPr/>
        </p:nvSpPr>
        <p:spPr>
          <a:xfrm>
            <a:off x="18550557" y="4647001"/>
            <a:ext cx="3309258" cy="47616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t>RECOGNITION</a:t>
            </a:r>
            <a:r>
              <a:rPr lang="en-GB" dirty="0"/>
              <a:t> </a:t>
            </a:r>
          </a:p>
          <a:p>
            <a:pPr marL="342900" indent="-342900">
              <a:buFont typeface="Arial" panose="020B0604020202020204" pitchFamily="34" charset="0"/>
              <a:buChar char="•"/>
            </a:pPr>
            <a:r>
              <a:rPr lang="en-GB" dirty="0"/>
              <a:t>By IOC through WORLD Karate Federation</a:t>
            </a:r>
          </a:p>
          <a:p>
            <a:pPr marL="342900" indent="-342900">
              <a:buFont typeface="Arial" panose="020B0604020202020204" pitchFamily="34" charset="0"/>
              <a:buChar char="•"/>
            </a:pPr>
            <a:r>
              <a:rPr lang="en-GB" dirty="0" err="1"/>
              <a:t>Kumite</a:t>
            </a:r>
            <a:endParaRPr lang="en-GB" dirty="0"/>
          </a:p>
          <a:p>
            <a:pPr marL="342900" indent="-342900">
              <a:buFont typeface="Arial" panose="020B0604020202020204" pitchFamily="34" charset="0"/>
              <a:buChar char="•"/>
            </a:pPr>
            <a:r>
              <a:rPr lang="en-GB" dirty="0"/>
              <a:t>Kata</a:t>
            </a:r>
            <a:endParaRPr lang="en-ZA" dirty="0"/>
          </a:p>
        </p:txBody>
      </p:sp>
      <p:sp>
        <p:nvSpPr>
          <p:cNvPr id="11" name="Rounded Rectangle 20">
            <a:extLst>
              <a:ext uri="{FF2B5EF4-FFF2-40B4-BE49-F238E27FC236}">
                <a16:creationId xmlns:a16="http://schemas.microsoft.com/office/drawing/2014/main" xmlns="" id="{15323A25-C6B5-1DFB-765E-1514E574E595}"/>
              </a:ext>
            </a:extLst>
          </p:cNvPr>
          <p:cNvSpPr/>
          <p:nvPr/>
        </p:nvSpPr>
        <p:spPr>
          <a:xfrm>
            <a:off x="651392" y="2962998"/>
            <a:ext cx="22533430" cy="146657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u="sng" dirty="0"/>
              <a:t>KARATE SOUTH AFRICA- OVERVIEW BY PRESIDENT </a:t>
            </a:r>
            <a:endParaRPr lang="en-ZA" sz="4800" dirty="0"/>
          </a:p>
        </p:txBody>
      </p:sp>
    </p:spTree>
    <p:extLst>
      <p:ext uri="{BB962C8B-B14F-4D97-AF65-F5344CB8AC3E}">
        <p14:creationId xmlns:p14="http://schemas.microsoft.com/office/powerpoint/2010/main" xmlns="" val="186635170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0631677-2633-924B-AEFF-CE524EA7EDB8}"/>
              </a:ext>
            </a:extLst>
          </p:cNvPr>
          <p:cNvSpPr txBox="1"/>
          <p:nvPr/>
        </p:nvSpPr>
        <p:spPr>
          <a:xfrm>
            <a:off x="-68075" y="637606"/>
            <a:ext cx="24520150"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8000" b="1" dirty="0">
                <a:solidFill>
                  <a:schemeClr val="accent4">
                    <a:lumMod val="50000"/>
                  </a:schemeClr>
                </a:solidFill>
              </a:rPr>
              <a:t>ACHIEVEMENTS OVER THE LAST THREE YEARS </a:t>
            </a:r>
          </a:p>
        </p:txBody>
      </p:sp>
      <p:sp>
        <p:nvSpPr>
          <p:cNvPr id="3" name="INFORMATION SLIDE">
            <a:extLst>
              <a:ext uri="{FF2B5EF4-FFF2-40B4-BE49-F238E27FC236}">
                <a16:creationId xmlns:a16="http://schemas.microsoft.com/office/drawing/2014/main" xmlns="" id="{5D0BC7A2-E546-B648-9CBF-8E46158DB1AE}"/>
              </a:ext>
            </a:extLst>
          </p:cNvPr>
          <p:cNvSpPr txBox="1"/>
          <p:nvPr/>
        </p:nvSpPr>
        <p:spPr>
          <a:xfrm>
            <a:off x="-68075" y="5529430"/>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sp>
        <p:nvSpPr>
          <p:cNvPr id="7" name="Rounded Rectangle 20">
            <a:extLst>
              <a:ext uri="{FF2B5EF4-FFF2-40B4-BE49-F238E27FC236}">
                <a16:creationId xmlns:a16="http://schemas.microsoft.com/office/drawing/2014/main" xmlns="" id="{E86B6376-81FC-C50A-4AED-19C64D6B55BD}"/>
              </a:ext>
            </a:extLst>
          </p:cNvPr>
          <p:cNvSpPr/>
          <p:nvPr/>
        </p:nvSpPr>
        <p:spPr>
          <a:xfrm>
            <a:off x="1104539" y="4561213"/>
            <a:ext cx="4540430" cy="389177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a:p>
            <a:pPr algn="ctr"/>
            <a:r>
              <a:rPr lang="en-GB" u="sng" dirty="0"/>
              <a:t>MAJOR TOURNAMENTS</a:t>
            </a:r>
          </a:p>
          <a:p>
            <a:pPr algn="ctr"/>
            <a:endParaRPr lang="en-GB" u="sng" dirty="0"/>
          </a:p>
          <a:p>
            <a:pPr marL="571500" indent="-571500">
              <a:buFont typeface="Arial" panose="020B0604020202020204" pitchFamily="34" charset="0"/>
              <a:buChar char="•"/>
            </a:pPr>
            <a:r>
              <a:rPr lang="en-GB" dirty="0"/>
              <a:t>UFAK All Africa Championships December 2022</a:t>
            </a:r>
          </a:p>
          <a:p>
            <a:pPr marL="571500" indent="-571500">
              <a:buFont typeface="Arial" panose="020B0604020202020204" pitchFamily="34" charset="0"/>
              <a:buChar char="•"/>
            </a:pPr>
            <a:r>
              <a:rPr lang="en-GB" dirty="0"/>
              <a:t>National events hosted</a:t>
            </a:r>
          </a:p>
          <a:p>
            <a:pPr marL="571500" indent="-571500">
              <a:buFont typeface="Arial" panose="020B0604020202020204" pitchFamily="34" charset="0"/>
              <a:buChar char="•"/>
            </a:pPr>
            <a:r>
              <a:rPr lang="en-GB" dirty="0"/>
              <a:t>Hosted Region South (SADAC)</a:t>
            </a:r>
          </a:p>
          <a:p>
            <a:pPr marL="571500" indent="-571500">
              <a:buFont typeface="Arial" panose="020B0604020202020204" pitchFamily="34" charset="0"/>
              <a:buChar char="•"/>
            </a:pPr>
            <a:r>
              <a:rPr lang="en-GB" dirty="0"/>
              <a:t>International events attended</a:t>
            </a:r>
          </a:p>
          <a:p>
            <a:pPr marL="571500" indent="-571500">
              <a:buFont typeface="Arial" panose="020B0604020202020204" pitchFamily="34" charset="0"/>
              <a:buChar char="•"/>
            </a:pPr>
            <a:endParaRPr lang="en-GB" dirty="0"/>
          </a:p>
        </p:txBody>
      </p:sp>
      <p:sp>
        <p:nvSpPr>
          <p:cNvPr id="8" name="Rounded Rectangle 23">
            <a:extLst>
              <a:ext uri="{FF2B5EF4-FFF2-40B4-BE49-F238E27FC236}">
                <a16:creationId xmlns:a16="http://schemas.microsoft.com/office/drawing/2014/main" xmlns="" id="{7FF8FE53-738D-A86C-58B9-A4867256D6EF}"/>
              </a:ext>
            </a:extLst>
          </p:cNvPr>
          <p:cNvSpPr/>
          <p:nvPr/>
        </p:nvSpPr>
        <p:spPr>
          <a:xfrm>
            <a:off x="6817582" y="4752596"/>
            <a:ext cx="4540430" cy="389177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t>DEVELOPMENT</a:t>
            </a:r>
          </a:p>
          <a:p>
            <a:pPr algn="ctr"/>
            <a:endParaRPr lang="en-GB" u="sng" dirty="0"/>
          </a:p>
          <a:p>
            <a:pPr marL="571500" indent="-571500">
              <a:buFont typeface="Arial" panose="020B0604020202020204" pitchFamily="34" charset="0"/>
              <a:buChar char="•"/>
            </a:pPr>
            <a:r>
              <a:rPr lang="en-GB" dirty="0"/>
              <a:t>Athlete training  and preparation </a:t>
            </a:r>
          </a:p>
          <a:p>
            <a:pPr marL="571500" indent="-571500">
              <a:buFont typeface="Arial" panose="020B0604020202020204" pitchFamily="34" charset="0"/>
              <a:buChar char="•"/>
            </a:pPr>
            <a:r>
              <a:rPr lang="en-GB" dirty="0"/>
              <a:t>Coaches and Referees</a:t>
            </a:r>
          </a:p>
          <a:p>
            <a:pPr marL="571500" indent="-571500">
              <a:buFont typeface="Arial" panose="020B0604020202020204" pitchFamily="34" charset="0"/>
              <a:buChar char="•"/>
            </a:pPr>
            <a:r>
              <a:rPr lang="en-GB" dirty="0"/>
              <a:t>Table  and administration officials  </a:t>
            </a:r>
          </a:p>
          <a:p>
            <a:r>
              <a:rPr lang="en-GB" dirty="0"/>
              <a:t>  </a:t>
            </a:r>
          </a:p>
          <a:p>
            <a:pPr marL="571500" indent="-571500">
              <a:buFont typeface="Arial" panose="020B0604020202020204" pitchFamily="34" charset="0"/>
              <a:buChar char="•"/>
            </a:pPr>
            <a:endParaRPr lang="en-GB" dirty="0"/>
          </a:p>
        </p:txBody>
      </p:sp>
      <p:sp>
        <p:nvSpPr>
          <p:cNvPr id="9" name="Rounded Rectangle 24">
            <a:extLst>
              <a:ext uri="{FF2B5EF4-FFF2-40B4-BE49-F238E27FC236}">
                <a16:creationId xmlns:a16="http://schemas.microsoft.com/office/drawing/2014/main" xmlns="" id="{721E2C6B-65A8-887B-F256-8ED5EE006E94}"/>
              </a:ext>
            </a:extLst>
          </p:cNvPr>
          <p:cNvSpPr/>
          <p:nvPr/>
        </p:nvSpPr>
        <p:spPr>
          <a:xfrm>
            <a:off x="12475584" y="4561213"/>
            <a:ext cx="4534988" cy="389177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t>SOCIAL RESPONSIBILITY</a:t>
            </a:r>
          </a:p>
          <a:p>
            <a:pPr algn="ctr"/>
            <a:endParaRPr lang="en-GB" u="sng" dirty="0"/>
          </a:p>
          <a:p>
            <a:pPr marL="571500" indent="-571500">
              <a:buFont typeface="Arial" panose="020B0604020202020204" pitchFamily="34" charset="0"/>
              <a:buChar char="•"/>
            </a:pPr>
            <a:r>
              <a:rPr lang="en-GB" dirty="0"/>
              <a:t>Gender focused classes</a:t>
            </a:r>
          </a:p>
          <a:p>
            <a:pPr marL="571500" indent="-571500">
              <a:buFont typeface="Arial" panose="020B0604020202020204" pitchFamily="34" charset="0"/>
              <a:buChar char="•"/>
            </a:pPr>
            <a:r>
              <a:rPr lang="en-GB" dirty="0"/>
              <a:t>Senior Citizens Self defence  </a:t>
            </a:r>
          </a:p>
          <a:p>
            <a:pPr marL="571500" indent="-571500">
              <a:buFont typeface="Arial" panose="020B0604020202020204" pitchFamily="34" charset="0"/>
              <a:buChar char="•"/>
            </a:pPr>
            <a:r>
              <a:rPr lang="en-GB" dirty="0"/>
              <a:t>Karate awareness campaigns in non-urban areas</a:t>
            </a:r>
          </a:p>
          <a:p>
            <a:pPr marL="571500" indent="-571500">
              <a:buFont typeface="Arial" panose="020B0604020202020204" pitchFamily="34" charset="0"/>
              <a:buChar char="•"/>
            </a:pPr>
            <a:r>
              <a:rPr lang="en-GB" dirty="0"/>
              <a:t>Youth open days  programs</a:t>
            </a:r>
          </a:p>
        </p:txBody>
      </p:sp>
      <p:sp>
        <p:nvSpPr>
          <p:cNvPr id="10" name="Rounded Rectangle 13">
            <a:extLst>
              <a:ext uri="{FF2B5EF4-FFF2-40B4-BE49-F238E27FC236}">
                <a16:creationId xmlns:a16="http://schemas.microsoft.com/office/drawing/2014/main" xmlns="" id="{F7B16AC0-AF31-B25C-359D-A6301EB058CB}"/>
              </a:ext>
            </a:extLst>
          </p:cNvPr>
          <p:cNvSpPr/>
          <p:nvPr/>
        </p:nvSpPr>
        <p:spPr>
          <a:xfrm>
            <a:off x="18074064" y="4189110"/>
            <a:ext cx="5110244" cy="741588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a:p>
            <a:pPr algn="ctr"/>
            <a:endParaRPr lang="en-GB" u="sng" dirty="0"/>
          </a:p>
          <a:p>
            <a:pPr algn="ctr"/>
            <a:endParaRPr lang="en-GB" u="sng" dirty="0"/>
          </a:p>
          <a:p>
            <a:pPr algn="ctr"/>
            <a:r>
              <a:rPr lang="en-GB" u="sng" dirty="0"/>
              <a:t>INTERNATIONAL APPOINTMENTS</a:t>
            </a:r>
          </a:p>
          <a:p>
            <a:pPr algn="ctr"/>
            <a:r>
              <a:rPr lang="en-GB" u="sng" dirty="0"/>
              <a:t> </a:t>
            </a:r>
          </a:p>
          <a:p>
            <a:r>
              <a:rPr lang="en-GB" u="sng" dirty="0"/>
              <a:t>KSA President</a:t>
            </a:r>
          </a:p>
          <a:p>
            <a:pPr marL="342900" indent="-342900">
              <a:buFont typeface="Arial" panose="020B0604020202020204" pitchFamily="34" charset="0"/>
              <a:buChar char="•"/>
            </a:pPr>
            <a:r>
              <a:rPr lang="en-GB" dirty="0"/>
              <a:t>President of  CKF</a:t>
            </a:r>
          </a:p>
          <a:p>
            <a:pPr marL="342900" indent="-342900">
              <a:buFont typeface="Arial" panose="020B0604020202020204" pitchFamily="34" charset="0"/>
              <a:buChar char="•"/>
            </a:pPr>
            <a:r>
              <a:rPr lang="en-GB" dirty="0"/>
              <a:t>Vice President UFAK</a:t>
            </a:r>
          </a:p>
          <a:p>
            <a:pPr marL="342900" indent="-342900">
              <a:buFont typeface="Arial" panose="020B0604020202020204" pitchFamily="34" charset="0"/>
              <a:buChar char="•"/>
            </a:pPr>
            <a:r>
              <a:rPr lang="en-GB" dirty="0"/>
              <a:t>Member : Technical Board WKF</a:t>
            </a:r>
          </a:p>
          <a:p>
            <a:pPr marL="342900" indent="-342900">
              <a:buFont typeface="Arial" panose="020B0604020202020204" pitchFamily="34" charset="0"/>
              <a:buChar char="•"/>
            </a:pPr>
            <a:endParaRPr lang="en-GB" dirty="0"/>
          </a:p>
          <a:p>
            <a:r>
              <a:rPr lang="en-GB" u="sng" dirty="0"/>
              <a:t>KSA Technical Director</a:t>
            </a:r>
          </a:p>
          <a:p>
            <a:pPr marL="342900" indent="-342900">
              <a:buFont typeface="Arial" panose="020B0604020202020204" pitchFamily="34" charset="0"/>
              <a:buChar char="•"/>
            </a:pPr>
            <a:r>
              <a:rPr lang="en-GB" dirty="0"/>
              <a:t>Technical Commission : UFAK Region South  </a:t>
            </a:r>
          </a:p>
          <a:p>
            <a:pPr marL="342900" indent="-342900">
              <a:buFont typeface="Arial" panose="020B0604020202020204" pitchFamily="34" charset="0"/>
              <a:buChar char="•"/>
            </a:pPr>
            <a:endParaRPr lang="en-GB" dirty="0"/>
          </a:p>
          <a:p>
            <a:r>
              <a:rPr lang="en-GB" u="sng" dirty="0"/>
              <a:t>KSA Secretary General</a:t>
            </a:r>
          </a:p>
          <a:p>
            <a:pPr marL="342900" indent="-342900">
              <a:buFont typeface="Arial" panose="020B0604020202020204" pitchFamily="34" charset="0"/>
              <a:buChar char="•"/>
            </a:pPr>
            <a:r>
              <a:rPr lang="en-GB" dirty="0" err="1"/>
              <a:t>Asst</a:t>
            </a:r>
            <a:r>
              <a:rPr lang="en-GB" dirty="0"/>
              <a:t> Secretary UFAK Region South</a:t>
            </a:r>
          </a:p>
          <a:p>
            <a:pPr marL="342900" indent="-342900">
              <a:buFont typeface="Arial" panose="020B0604020202020204" pitchFamily="34" charset="0"/>
              <a:buChar char="•"/>
            </a:pPr>
            <a:endParaRPr lang="en-GB" dirty="0"/>
          </a:p>
          <a:p>
            <a:r>
              <a:rPr lang="en-GB" u="sng" dirty="0"/>
              <a:t>KSA Treasurer</a:t>
            </a:r>
          </a:p>
          <a:p>
            <a:pPr marL="342900" indent="-342900">
              <a:buFont typeface="Arial" panose="020B0604020202020204" pitchFamily="34" charset="0"/>
              <a:buChar char="•"/>
            </a:pPr>
            <a:r>
              <a:rPr lang="en-GB" dirty="0"/>
              <a:t>Treasurer CKF</a:t>
            </a:r>
          </a:p>
          <a:p>
            <a:pPr marL="342900" indent="-342900">
              <a:buFont typeface="Arial" panose="020B0604020202020204" pitchFamily="34" charset="0"/>
              <a:buChar char="•"/>
            </a:pPr>
            <a:r>
              <a:rPr lang="en-GB" dirty="0"/>
              <a:t>Chair of LOC UFAK Region South</a:t>
            </a:r>
          </a:p>
          <a:p>
            <a:pPr marL="342900" indent="-342900">
              <a:buFont typeface="Arial" panose="020B0604020202020204" pitchFamily="34" charset="0"/>
              <a:buChar char="•"/>
            </a:pPr>
            <a:endParaRPr lang="en-GB" dirty="0"/>
          </a:p>
          <a:p>
            <a:endParaRPr lang="en-GB" u="sng" dirty="0"/>
          </a:p>
          <a:p>
            <a:endParaRPr lang="en-GB" dirty="0"/>
          </a:p>
        </p:txBody>
      </p:sp>
    </p:spTree>
    <p:extLst>
      <p:ext uri="{BB962C8B-B14F-4D97-AF65-F5344CB8AC3E}">
        <p14:creationId xmlns:p14="http://schemas.microsoft.com/office/powerpoint/2010/main" xmlns="" val="387521236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0631677-2633-924B-AEFF-CE524EA7EDB8}"/>
              </a:ext>
            </a:extLst>
          </p:cNvPr>
          <p:cNvSpPr txBox="1"/>
          <p:nvPr/>
        </p:nvSpPr>
        <p:spPr>
          <a:xfrm>
            <a:off x="-68075" y="791494"/>
            <a:ext cx="24520150"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000" b="1" dirty="0">
                <a:solidFill>
                  <a:schemeClr val="accent4">
                    <a:lumMod val="50000"/>
                  </a:schemeClr>
                </a:solidFill>
              </a:rPr>
              <a:t>KEY CHALLENGES AND CONSTRAINTS </a:t>
            </a:r>
          </a:p>
        </p:txBody>
      </p:sp>
      <p:sp>
        <p:nvSpPr>
          <p:cNvPr id="3" name="INFORMATION SLIDE">
            <a:extLst>
              <a:ext uri="{FF2B5EF4-FFF2-40B4-BE49-F238E27FC236}">
                <a16:creationId xmlns:a16="http://schemas.microsoft.com/office/drawing/2014/main" xmlns="" id="{5D0BC7A2-E546-B648-9CBF-8E46158DB1AE}"/>
              </a:ext>
            </a:extLst>
          </p:cNvPr>
          <p:cNvSpPr txBox="1"/>
          <p:nvPr/>
        </p:nvSpPr>
        <p:spPr>
          <a:xfrm>
            <a:off x="-68075" y="5529430"/>
            <a:ext cx="2452015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sp>
        <p:nvSpPr>
          <p:cNvPr id="5" name="TextBox 4">
            <a:extLst>
              <a:ext uri="{FF2B5EF4-FFF2-40B4-BE49-F238E27FC236}">
                <a16:creationId xmlns:a16="http://schemas.microsoft.com/office/drawing/2014/main" xmlns="" id="{7FDA93E5-5FEB-9EA5-0E72-BCEA5C483744}"/>
              </a:ext>
            </a:extLst>
          </p:cNvPr>
          <p:cNvSpPr txBox="1"/>
          <p:nvPr/>
        </p:nvSpPr>
        <p:spPr>
          <a:xfrm>
            <a:off x="457201" y="4468092"/>
            <a:ext cx="21488400" cy="1569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endParaRPr lang="en-GB" sz="4800" dirty="0">
              <a:solidFill>
                <a:srgbClr val="FF0000"/>
              </a:solidFill>
              <a:latin typeface="Arial" panose="020B0604020202020204" pitchFamily="34" charset="0"/>
              <a:cs typeface="Arial" panose="020B0604020202020204" pitchFamily="34" charset="0"/>
            </a:endParaRPr>
          </a:p>
          <a:p>
            <a:pPr algn="l"/>
            <a:endParaRPr lang="en-GB" sz="4800" dirty="0">
              <a:latin typeface="Arial" panose="020B0604020202020204" pitchFamily="34" charset="0"/>
              <a:cs typeface="Arial" panose="020B0604020202020204" pitchFamily="34" charset="0"/>
            </a:endParaRPr>
          </a:p>
        </p:txBody>
      </p:sp>
      <p:sp>
        <p:nvSpPr>
          <p:cNvPr id="4" name="Rounded Rectangle 20">
            <a:extLst>
              <a:ext uri="{FF2B5EF4-FFF2-40B4-BE49-F238E27FC236}">
                <a16:creationId xmlns:a16="http://schemas.microsoft.com/office/drawing/2014/main" xmlns="" id="{CC5EB25A-E69B-5B78-8B2F-C97033B7E67A}"/>
              </a:ext>
            </a:extLst>
          </p:cNvPr>
          <p:cNvSpPr/>
          <p:nvPr/>
        </p:nvSpPr>
        <p:spPr>
          <a:xfrm>
            <a:off x="992779" y="4623575"/>
            <a:ext cx="6967454" cy="389177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a:p>
            <a:pPr algn="ctr"/>
            <a:r>
              <a:rPr lang="en-GB" u="sng" dirty="0"/>
              <a:t>FUNDING</a:t>
            </a:r>
          </a:p>
          <a:p>
            <a:pPr algn="ctr"/>
            <a:endParaRPr lang="en-GB" u="sng" dirty="0"/>
          </a:p>
          <a:p>
            <a:pPr marL="571500" indent="-571500">
              <a:buFont typeface="Arial" panose="020B0604020202020204" pitchFamily="34" charset="0"/>
              <a:buChar char="•"/>
            </a:pPr>
            <a:r>
              <a:rPr lang="en-GB" dirty="0"/>
              <a:t>Employing Coaches/Referees</a:t>
            </a:r>
          </a:p>
          <a:p>
            <a:pPr marL="571500" indent="-571500">
              <a:buFont typeface="Arial" panose="020B0604020202020204" pitchFamily="34" charset="0"/>
              <a:buChar char="•"/>
            </a:pPr>
            <a:r>
              <a:rPr lang="en-GB" dirty="0"/>
              <a:t>Equipment</a:t>
            </a:r>
          </a:p>
          <a:p>
            <a:pPr marL="571500" indent="-571500">
              <a:buFont typeface="Arial" panose="020B0604020202020204" pitchFamily="34" charset="0"/>
              <a:buChar char="•"/>
            </a:pPr>
            <a:r>
              <a:rPr lang="en-GB" dirty="0"/>
              <a:t>Staging more competition</a:t>
            </a:r>
          </a:p>
          <a:p>
            <a:pPr marL="571500" indent="-571500">
              <a:buFont typeface="Arial" panose="020B0604020202020204" pitchFamily="34" charset="0"/>
              <a:buChar char="•"/>
            </a:pPr>
            <a:r>
              <a:rPr lang="en-GB" dirty="0"/>
              <a:t>International participation</a:t>
            </a:r>
          </a:p>
          <a:p>
            <a:pPr marL="571500" indent="-571500">
              <a:buFont typeface="Arial" panose="020B0604020202020204" pitchFamily="34" charset="0"/>
              <a:buChar char="•"/>
            </a:pPr>
            <a:r>
              <a:rPr lang="en-GB" dirty="0"/>
              <a:t>Hosting International Events </a:t>
            </a:r>
          </a:p>
          <a:p>
            <a:pPr marL="571500" indent="-571500">
              <a:buFont typeface="Arial" panose="020B0604020202020204" pitchFamily="34" charset="0"/>
              <a:buChar char="•"/>
            </a:pPr>
            <a:endParaRPr lang="en-GB" dirty="0"/>
          </a:p>
          <a:p>
            <a:pPr marL="571500" indent="-571500">
              <a:buFont typeface="Arial" panose="020B0604020202020204" pitchFamily="34" charset="0"/>
              <a:buChar char="•"/>
            </a:pPr>
            <a:endParaRPr lang="en-GB" dirty="0"/>
          </a:p>
          <a:p>
            <a:pPr marL="571500" indent="-571500">
              <a:buFont typeface="Arial" panose="020B0604020202020204" pitchFamily="34" charset="0"/>
              <a:buChar char="•"/>
            </a:pPr>
            <a:endParaRPr lang="en-GB" dirty="0"/>
          </a:p>
        </p:txBody>
      </p:sp>
      <p:sp>
        <p:nvSpPr>
          <p:cNvPr id="6" name="Rounded Rectangle 23">
            <a:extLst>
              <a:ext uri="{FF2B5EF4-FFF2-40B4-BE49-F238E27FC236}">
                <a16:creationId xmlns:a16="http://schemas.microsoft.com/office/drawing/2014/main" xmlns="" id="{821B9233-7996-9915-4DD2-A47D0A39FE6D}"/>
              </a:ext>
            </a:extLst>
          </p:cNvPr>
          <p:cNvSpPr/>
          <p:nvPr/>
        </p:nvSpPr>
        <p:spPr>
          <a:xfrm>
            <a:off x="8574679" y="4682325"/>
            <a:ext cx="6967454" cy="389177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t>LOGISTICS</a:t>
            </a:r>
          </a:p>
          <a:p>
            <a:pPr algn="ctr"/>
            <a:endParaRPr lang="en-GB" u="sng" dirty="0"/>
          </a:p>
          <a:p>
            <a:pPr marL="571500" indent="-571500">
              <a:buFont typeface="Arial" panose="020B0604020202020204" pitchFamily="34" charset="0"/>
              <a:buChar char="•"/>
            </a:pPr>
            <a:r>
              <a:rPr lang="en-GB" dirty="0"/>
              <a:t>Travel to non-urban areas</a:t>
            </a:r>
          </a:p>
          <a:p>
            <a:pPr marL="571500" indent="-571500">
              <a:buFont typeface="Arial" panose="020B0604020202020204" pitchFamily="34" charset="0"/>
              <a:buChar char="•"/>
            </a:pPr>
            <a:r>
              <a:rPr lang="en-GB" dirty="0"/>
              <a:t>Insufficient equipment and apparel </a:t>
            </a:r>
          </a:p>
          <a:p>
            <a:pPr marL="571500" indent="-571500">
              <a:buFont typeface="Arial" panose="020B0604020202020204" pitchFamily="34" charset="0"/>
              <a:buChar char="•"/>
            </a:pPr>
            <a:r>
              <a:rPr lang="en-GB" dirty="0"/>
              <a:t>Safe and proper venues  </a:t>
            </a:r>
          </a:p>
          <a:p>
            <a:pPr marL="571500" indent="-571500">
              <a:buFont typeface="Arial" panose="020B0604020202020204" pitchFamily="34" charset="0"/>
              <a:buChar char="•"/>
            </a:pPr>
            <a:endParaRPr lang="en-GB" dirty="0"/>
          </a:p>
        </p:txBody>
      </p:sp>
      <p:sp>
        <p:nvSpPr>
          <p:cNvPr id="7" name="Rounded Rectangle 24">
            <a:extLst>
              <a:ext uri="{FF2B5EF4-FFF2-40B4-BE49-F238E27FC236}">
                <a16:creationId xmlns:a16="http://schemas.microsoft.com/office/drawing/2014/main" xmlns="" id="{B27DBEFB-A54C-8FD3-63C0-0482749BBC12}"/>
              </a:ext>
            </a:extLst>
          </p:cNvPr>
          <p:cNvSpPr/>
          <p:nvPr/>
        </p:nvSpPr>
        <p:spPr>
          <a:xfrm>
            <a:off x="16156579" y="4659261"/>
            <a:ext cx="6967454" cy="389177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t>MAIN STREAM VS SCHOOLS</a:t>
            </a:r>
          </a:p>
          <a:p>
            <a:pPr algn="ctr"/>
            <a:endParaRPr lang="en-GB" u="sng" dirty="0"/>
          </a:p>
          <a:p>
            <a:pPr marL="342900" indent="-342900">
              <a:buFont typeface="Arial" panose="020B0604020202020204" pitchFamily="34" charset="0"/>
              <a:buChar char="•"/>
            </a:pPr>
            <a:r>
              <a:rPr lang="en-GB" dirty="0"/>
              <a:t>Karate not included in extra curricula activities</a:t>
            </a:r>
          </a:p>
          <a:p>
            <a:pPr marL="342900" indent="-342900">
              <a:buFont typeface="Arial" panose="020B0604020202020204" pitchFamily="34" charset="0"/>
              <a:buChar char="•"/>
            </a:pPr>
            <a:r>
              <a:rPr lang="en-GB" dirty="0"/>
              <a:t>Inadequate DSAC/DOE correlation   </a:t>
            </a:r>
          </a:p>
        </p:txBody>
      </p:sp>
    </p:spTree>
    <p:extLst>
      <p:ext uri="{BB962C8B-B14F-4D97-AF65-F5344CB8AC3E}">
        <p14:creationId xmlns:p14="http://schemas.microsoft.com/office/powerpoint/2010/main" xmlns="" val="123829924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0631677-2633-924B-AEFF-CE524EA7EDB8}"/>
              </a:ext>
            </a:extLst>
          </p:cNvPr>
          <p:cNvSpPr txBox="1"/>
          <p:nvPr/>
        </p:nvSpPr>
        <p:spPr>
          <a:xfrm>
            <a:off x="-68075" y="791494"/>
            <a:ext cx="24520150"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000" b="1" dirty="0">
                <a:solidFill>
                  <a:schemeClr val="accent4">
                    <a:lumMod val="50000"/>
                  </a:schemeClr>
                </a:solidFill>
              </a:rPr>
              <a:t>OPPORTUNITIES TO INCREASE KARATE FOOTPRINT IN SCHOOLS  </a:t>
            </a:r>
          </a:p>
        </p:txBody>
      </p:sp>
      <p:sp>
        <p:nvSpPr>
          <p:cNvPr id="3" name="INFORMATION SLIDE">
            <a:extLst>
              <a:ext uri="{FF2B5EF4-FFF2-40B4-BE49-F238E27FC236}">
                <a16:creationId xmlns:a16="http://schemas.microsoft.com/office/drawing/2014/main" xmlns="" id="{5D0BC7A2-E546-B648-9CBF-8E46158DB1AE}"/>
              </a:ext>
            </a:extLst>
          </p:cNvPr>
          <p:cNvSpPr txBox="1"/>
          <p:nvPr/>
        </p:nvSpPr>
        <p:spPr>
          <a:xfrm>
            <a:off x="-68075" y="5529430"/>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sp>
        <p:nvSpPr>
          <p:cNvPr id="5" name="TextBox 4">
            <a:extLst>
              <a:ext uri="{FF2B5EF4-FFF2-40B4-BE49-F238E27FC236}">
                <a16:creationId xmlns:a16="http://schemas.microsoft.com/office/drawing/2014/main" xmlns="" id="{7FDA93E5-5FEB-9EA5-0E72-BCEA5C483744}"/>
              </a:ext>
            </a:extLst>
          </p:cNvPr>
          <p:cNvSpPr txBox="1"/>
          <p:nvPr/>
        </p:nvSpPr>
        <p:spPr>
          <a:xfrm>
            <a:off x="457201" y="4468092"/>
            <a:ext cx="21488400" cy="1569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endParaRPr lang="en-GB" sz="4800" dirty="0">
              <a:solidFill>
                <a:srgbClr val="FF0000"/>
              </a:solidFill>
              <a:latin typeface="Arial" panose="020B0604020202020204" pitchFamily="34" charset="0"/>
              <a:cs typeface="Arial" panose="020B0604020202020204" pitchFamily="34" charset="0"/>
            </a:endParaRPr>
          </a:p>
          <a:p>
            <a:pPr algn="l"/>
            <a:endParaRPr lang="en-GB" sz="48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155A57B3-730A-6EAC-EF91-6296E1D62F35}"/>
              </a:ext>
            </a:extLst>
          </p:cNvPr>
          <p:cNvPicPr>
            <a:picLocks noChangeAspect="1"/>
          </p:cNvPicPr>
          <p:nvPr/>
        </p:nvPicPr>
        <p:blipFill>
          <a:blip r:embed="rId2" cstate="print"/>
          <a:stretch>
            <a:fillRect/>
          </a:stretch>
        </p:blipFill>
        <p:spPr>
          <a:xfrm>
            <a:off x="1042130" y="3163824"/>
            <a:ext cx="11149870" cy="8234278"/>
          </a:xfrm>
          <a:prstGeom prst="rect">
            <a:avLst/>
          </a:prstGeom>
        </p:spPr>
      </p:pic>
      <p:graphicFrame>
        <p:nvGraphicFramePr>
          <p:cNvPr id="10" name="Chart 9">
            <a:extLst>
              <a:ext uri="{FF2B5EF4-FFF2-40B4-BE49-F238E27FC236}">
                <a16:creationId xmlns:a16="http://schemas.microsoft.com/office/drawing/2014/main" xmlns="" id="{F0E00FFD-114C-BC62-1E2A-BB494A767EE6}"/>
              </a:ext>
            </a:extLst>
          </p:cNvPr>
          <p:cNvGraphicFramePr>
            <a:graphicFrameLocks/>
          </p:cNvGraphicFramePr>
          <p:nvPr>
            <p:extLst>
              <p:ext uri="{D42A27DB-BD31-4B8C-83A1-F6EECF244321}">
                <p14:modId xmlns:p14="http://schemas.microsoft.com/office/powerpoint/2010/main" xmlns="" val="2316080492"/>
              </p:ext>
            </p:extLst>
          </p:nvPr>
        </p:nvGraphicFramePr>
        <p:xfrm>
          <a:off x="12644847" y="3678866"/>
          <a:ext cx="11525694" cy="79318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69108682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0631677-2633-924B-AEFF-CE524EA7EDB8}"/>
              </a:ext>
            </a:extLst>
          </p:cNvPr>
          <p:cNvSpPr txBox="1"/>
          <p:nvPr/>
        </p:nvSpPr>
        <p:spPr>
          <a:xfrm>
            <a:off x="-68075" y="329829"/>
            <a:ext cx="24520150"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000" b="1" dirty="0">
                <a:solidFill>
                  <a:schemeClr val="accent4">
                    <a:lumMod val="50000"/>
                  </a:schemeClr>
                </a:solidFill>
              </a:rPr>
              <a:t>CONSTITUTIONAL MATTERS</a:t>
            </a:r>
          </a:p>
          <a:p>
            <a:r>
              <a:rPr lang="en-ZA" sz="6000" b="1" dirty="0">
                <a:solidFill>
                  <a:schemeClr val="accent4">
                    <a:lumMod val="50000"/>
                  </a:schemeClr>
                </a:solidFill>
              </a:rPr>
              <a:t>VISION  </a:t>
            </a:r>
          </a:p>
        </p:txBody>
      </p:sp>
      <p:sp>
        <p:nvSpPr>
          <p:cNvPr id="3" name="INFORMATION SLIDE">
            <a:extLst>
              <a:ext uri="{FF2B5EF4-FFF2-40B4-BE49-F238E27FC236}">
                <a16:creationId xmlns:a16="http://schemas.microsoft.com/office/drawing/2014/main" xmlns="" id="{5D0BC7A2-E546-B648-9CBF-8E46158DB1AE}"/>
              </a:ext>
            </a:extLst>
          </p:cNvPr>
          <p:cNvSpPr txBox="1"/>
          <p:nvPr/>
        </p:nvSpPr>
        <p:spPr>
          <a:xfrm>
            <a:off x="-68075" y="5529430"/>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sp>
        <p:nvSpPr>
          <p:cNvPr id="5" name="TextBox 4">
            <a:extLst>
              <a:ext uri="{FF2B5EF4-FFF2-40B4-BE49-F238E27FC236}">
                <a16:creationId xmlns:a16="http://schemas.microsoft.com/office/drawing/2014/main" xmlns="" id="{7FDA93E5-5FEB-9EA5-0E72-BCEA5C483744}"/>
              </a:ext>
            </a:extLst>
          </p:cNvPr>
          <p:cNvSpPr txBox="1"/>
          <p:nvPr/>
        </p:nvSpPr>
        <p:spPr>
          <a:xfrm>
            <a:off x="457201" y="4468092"/>
            <a:ext cx="21488400" cy="43874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50000"/>
              </a:lnSpc>
            </a:pPr>
            <a:r>
              <a:rPr lang="en-GB" sz="4800" dirty="0">
                <a:solidFill>
                  <a:srgbClr val="000000"/>
                </a:solidFill>
                <a:latin typeface="Arial" panose="020B0604020202020204" pitchFamily="34" charset="0"/>
              </a:rPr>
              <a:t>KSA is committed to developing the character and discipline of today’s members, so that they will become sound leaders of tomorrow who will use the positive values of karate-do, to serve the needs of our rainbow nation with diligence and distinction</a:t>
            </a:r>
            <a:endParaRPr lang="en-ZA" sz="4800" dirty="0"/>
          </a:p>
        </p:txBody>
      </p:sp>
    </p:spTree>
    <p:extLst>
      <p:ext uri="{BB962C8B-B14F-4D97-AF65-F5344CB8AC3E}">
        <p14:creationId xmlns:p14="http://schemas.microsoft.com/office/powerpoint/2010/main" xmlns="" val="136224400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0631677-2633-924B-AEFF-CE524EA7EDB8}"/>
              </a:ext>
            </a:extLst>
          </p:cNvPr>
          <p:cNvSpPr txBox="1"/>
          <p:nvPr/>
        </p:nvSpPr>
        <p:spPr>
          <a:xfrm>
            <a:off x="-68075" y="329829"/>
            <a:ext cx="24520150"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000" b="1" dirty="0">
                <a:solidFill>
                  <a:schemeClr val="accent4">
                    <a:lumMod val="50000"/>
                  </a:schemeClr>
                </a:solidFill>
              </a:rPr>
              <a:t>CONSTITUTIONAL MATTERS</a:t>
            </a:r>
          </a:p>
          <a:p>
            <a:r>
              <a:rPr lang="en-ZA" sz="6000" b="1" dirty="0">
                <a:solidFill>
                  <a:schemeClr val="accent4">
                    <a:lumMod val="50000"/>
                  </a:schemeClr>
                </a:solidFill>
              </a:rPr>
              <a:t>MISSION  </a:t>
            </a:r>
          </a:p>
        </p:txBody>
      </p:sp>
      <p:sp>
        <p:nvSpPr>
          <p:cNvPr id="3" name="INFORMATION SLIDE">
            <a:extLst>
              <a:ext uri="{FF2B5EF4-FFF2-40B4-BE49-F238E27FC236}">
                <a16:creationId xmlns:a16="http://schemas.microsoft.com/office/drawing/2014/main" xmlns="" id="{5D0BC7A2-E546-B648-9CBF-8E46158DB1AE}"/>
              </a:ext>
            </a:extLst>
          </p:cNvPr>
          <p:cNvSpPr txBox="1"/>
          <p:nvPr/>
        </p:nvSpPr>
        <p:spPr>
          <a:xfrm>
            <a:off x="-68075" y="5529430"/>
            <a:ext cx="2452015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sp>
        <p:nvSpPr>
          <p:cNvPr id="5" name="TextBox 4">
            <a:extLst>
              <a:ext uri="{FF2B5EF4-FFF2-40B4-BE49-F238E27FC236}">
                <a16:creationId xmlns:a16="http://schemas.microsoft.com/office/drawing/2014/main" xmlns="" id="{7FDA93E5-5FEB-9EA5-0E72-BCEA5C483744}"/>
              </a:ext>
            </a:extLst>
          </p:cNvPr>
          <p:cNvSpPr txBox="1"/>
          <p:nvPr/>
        </p:nvSpPr>
        <p:spPr>
          <a:xfrm>
            <a:off x="457200" y="4468092"/>
            <a:ext cx="21530929" cy="21714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lnSpc>
                <a:spcPct val="150000"/>
              </a:lnSpc>
            </a:pPr>
            <a:endParaRPr lang="en-GB" sz="4800" b="1" dirty="0">
              <a:solidFill>
                <a:srgbClr val="000000"/>
              </a:solidFill>
              <a:latin typeface="Arial" panose="020B0604020202020204" pitchFamily="34" charset="0"/>
            </a:endParaRPr>
          </a:p>
          <a:p>
            <a:pPr algn="ctr">
              <a:lnSpc>
                <a:spcPct val="150000"/>
              </a:lnSpc>
            </a:pPr>
            <a:endParaRPr lang="en-GB" sz="4800" b="1" dirty="0">
              <a:solidFill>
                <a:srgbClr val="000000"/>
              </a:solidFill>
              <a:latin typeface="Arial" panose="020B0604020202020204" pitchFamily="34" charset="0"/>
            </a:endParaRPr>
          </a:p>
        </p:txBody>
      </p:sp>
      <p:sp>
        <p:nvSpPr>
          <p:cNvPr id="4" name="Snip and Round Single Corner Rectangle 13">
            <a:extLst>
              <a:ext uri="{FF2B5EF4-FFF2-40B4-BE49-F238E27FC236}">
                <a16:creationId xmlns:a16="http://schemas.microsoft.com/office/drawing/2014/main" xmlns="" id="{EB7FAF61-D8E8-2EE7-99C4-073AA6E07520}"/>
              </a:ext>
            </a:extLst>
          </p:cNvPr>
          <p:cNvSpPr/>
          <p:nvPr/>
        </p:nvSpPr>
        <p:spPr>
          <a:xfrm>
            <a:off x="298828" y="3950530"/>
            <a:ext cx="5573054" cy="2853512"/>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ZA" dirty="0">
                <a:latin typeface="Calibri" panose="020F0502020204030204" pitchFamily="34" charset="0"/>
                <a:ea typeface="Calibri" panose="020F0502020204030204" pitchFamily="34" charset="0"/>
                <a:cs typeface="Times New Roman" panose="02020603050405020304" pitchFamily="18" charset="0"/>
              </a:rPr>
              <a:t>1. to promote, advance, administer, co-ordinate and generally encourage the Development of the sport of Karate in South Africa in accordance with the principles as laid down in the Statutes of KSA and World Karate Federation.</a:t>
            </a:r>
          </a:p>
        </p:txBody>
      </p:sp>
      <p:sp>
        <p:nvSpPr>
          <p:cNvPr id="6" name="Snip and Round Single Corner Rectangle 18">
            <a:extLst>
              <a:ext uri="{FF2B5EF4-FFF2-40B4-BE49-F238E27FC236}">
                <a16:creationId xmlns:a16="http://schemas.microsoft.com/office/drawing/2014/main" xmlns="" id="{879ADC87-0A88-26DA-86AC-45503B343D40}"/>
              </a:ext>
            </a:extLst>
          </p:cNvPr>
          <p:cNvSpPr/>
          <p:nvPr/>
        </p:nvSpPr>
        <p:spPr>
          <a:xfrm>
            <a:off x="6339481" y="3955578"/>
            <a:ext cx="5433584" cy="2843416"/>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ZA" dirty="0">
                <a:latin typeface="Calibri" panose="020F0502020204030204" pitchFamily="34" charset="0"/>
                <a:ea typeface="Calibri" panose="020F0502020204030204" pitchFamily="34" charset="0"/>
                <a:cs typeface="Times New Roman" panose="02020603050405020304" pitchFamily="18" charset="0"/>
              </a:rPr>
              <a:t>2. In the growth of schools Karate in South Africa, we consider and establish rules to control Karate development in South Africa.</a:t>
            </a:r>
          </a:p>
        </p:txBody>
      </p:sp>
      <p:sp>
        <p:nvSpPr>
          <p:cNvPr id="7" name="Snip and Round Single Corner Rectangle 19">
            <a:extLst>
              <a:ext uri="{FF2B5EF4-FFF2-40B4-BE49-F238E27FC236}">
                <a16:creationId xmlns:a16="http://schemas.microsoft.com/office/drawing/2014/main" xmlns="" id="{A111F284-839F-EE88-9154-C8638F670F24}"/>
              </a:ext>
            </a:extLst>
          </p:cNvPr>
          <p:cNvSpPr/>
          <p:nvPr/>
        </p:nvSpPr>
        <p:spPr>
          <a:xfrm>
            <a:off x="12361429" y="3866377"/>
            <a:ext cx="5469274" cy="2991622"/>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ZA" dirty="0">
                <a:latin typeface="Calibri" panose="020F0502020204030204" pitchFamily="34" charset="0"/>
                <a:ea typeface="Calibri" panose="020F0502020204030204" pitchFamily="34" charset="0"/>
                <a:cs typeface="Times New Roman" panose="02020603050405020304" pitchFamily="18" charset="0"/>
              </a:rPr>
              <a:t>3. We seek to establish and enforce the Laws of the art as promulgated by WKF from time to time and to protect the game against any form of abuse.</a:t>
            </a:r>
          </a:p>
        </p:txBody>
      </p:sp>
      <p:sp>
        <p:nvSpPr>
          <p:cNvPr id="8" name="Snip and Round Single Corner Rectangle 20">
            <a:extLst>
              <a:ext uri="{FF2B5EF4-FFF2-40B4-BE49-F238E27FC236}">
                <a16:creationId xmlns:a16="http://schemas.microsoft.com/office/drawing/2014/main" xmlns="" id="{DE91D5DD-31FF-0847-DF9B-241EF7E9598F}"/>
              </a:ext>
            </a:extLst>
          </p:cNvPr>
          <p:cNvSpPr/>
          <p:nvPr/>
        </p:nvSpPr>
        <p:spPr>
          <a:xfrm>
            <a:off x="18275952" y="3903415"/>
            <a:ext cx="5245894" cy="2974512"/>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ZA" dirty="0">
                <a:latin typeface="Calibri" panose="020F0502020204030204" pitchFamily="34" charset="0"/>
                <a:ea typeface="Calibri" panose="020F0502020204030204" pitchFamily="34" charset="0"/>
                <a:cs typeface="Times New Roman" panose="02020603050405020304" pitchFamily="18" charset="0"/>
              </a:rPr>
              <a:t>4. SASK’s role is to initiate, negotiate, arrange finance and control tours and matches of school teams to and from South Africa.</a:t>
            </a:r>
          </a:p>
        </p:txBody>
      </p:sp>
      <p:sp>
        <p:nvSpPr>
          <p:cNvPr id="9" name="Snip and Round Single Corner Rectangle 21">
            <a:extLst>
              <a:ext uri="{FF2B5EF4-FFF2-40B4-BE49-F238E27FC236}">
                <a16:creationId xmlns:a16="http://schemas.microsoft.com/office/drawing/2014/main" xmlns="" id="{10CFC3BD-C519-1177-B773-0945E2AB4674}"/>
              </a:ext>
            </a:extLst>
          </p:cNvPr>
          <p:cNvSpPr/>
          <p:nvPr/>
        </p:nvSpPr>
        <p:spPr>
          <a:xfrm>
            <a:off x="57298" y="7145215"/>
            <a:ext cx="5814584" cy="2409758"/>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ZA" dirty="0">
                <a:latin typeface="Calibri" panose="020F0502020204030204" pitchFamily="34" charset="0"/>
                <a:ea typeface="Calibri" panose="020F0502020204030204" pitchFamily="34" charset="0"/>
                <a:cs typeface="Times New Roman" panose="02020603050405020304" pitchFamily="18" charset="0"/>
              </a:rPr>
              <a:t>5.  To settle disputes arising between members or bodies or persons connected directly or indirectly with Karate within the jurisdiction of KSASK.</a:t>
            </a:r>
          </a:p>
        </p:txBody>
      </p:sp>
      <p:sp>
        <p:nvSpPr>
          <p:cNvPr id="10" name="Snip and Round Single Corner Rectangle 22">
            <a:extLst>
              <a:ext uri="{FF2B5EF4-FFF2-40B4-BE49-F238E27FC236}">
                <a16:creationId xmlns:a16="http://schemas.microsoft.com/office/drawing/2014/main" xmlns="" id="{2F5AE028-043B-B75C-3E2D-CAA845B80173}"/>
              </a:ext>
            </a:extLst>
          </p:cNvPr>
          <p:cNvSpPr/>
          <p:nvPr/>
        </p:nvSpPr>
        <p:spPr>
          <a:xfrm>
            <a:off x="6372903" y="7122279"/>
            <a:ext cx="5406728" cy="2416300"/>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ZA" dirty="0">
                <a:latin typeface="Calibri" panose="020F0502020204030204" pitchFamily="34" charset="0"/>
                <a:ea typeface="Calibri" panose="020F0502020204030204" pitchFamily="34" charset="0"/>
                <a:cs typeface="Times New Roman" panose="02020603050405020304" pitchFamily="18" charset="0"/>
              </a:rPr>
              <a:t>6. Recognize the importance in raising and administering the funds of KSASK in such a manner as KSASK may deem advisable and in particular by means of subscriptions, donations and sponsorship’s.</a:t>
            </a:r>
          </a:p>
          <a:p>
            <a:pPr>
              <a:lnSpc>
                <a:spcPct val="107000"/>
              </a:lnSpc>
            </a:pPr>
            <a:r>
              <a:rPr lang="en-ZA" sz="20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11" name="Snip and Round Single Corner Rectangle 23">
            <a:extLst>
              <a:ext uri="{FF2B5EF4-FFF2-40B4-BE49-F238E27FC236}">
                <a16:creationId xmlns:a16="http://schemas.microsoft.com/office/drawing/2014/main" xmlns="" id="{784D0B41-4FCC-BC47-F6C5-FD60D8162921}"/>
              </a:ext>
            </a:extLst>
          </p:cNvPr>
          <p:cNvSpPr/>
          <p:nvPr/>
        </p:nvSpPr>
        <p:spPr>
          <a:xfrm>
            <a:off x="12599764" y="7231527"/>
            <a:ext cx="5491586" cy="2504974"/>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ZA" dirty="0">
                <a:latin typeface="Calibri" panose="020F0502020204030204" pitchFamily="34" charset="0"/>
                <a:ea typeface="Calibri" panose="020F0502020204030204" pitchFamily="34" charset="0"/>
                <a:cs typeface="Times New Roman" panose="02020603050405020304" pitchFamily="18" charset="0"/>
              </a:rPr>
              <a:t>7. To acquire and develop playing equipment.</a:t>
            </a:r>
          </a:p>
        </p:txBody>
      </p:sp>
      <p:sp>
        <p:nvSpPr>
          <p:cNvPr id="12" name="Snip and Round Single Corner Rectangle 24">
            <a:extLst>
              <a:ext uri="{FF2B5EF4-FFF2-40B4-BE49-F238E27FC236}">
                <a16:creationId xmlns:a16="http://schemas.microsoft.com/office/drawing/2014/main" xmlns="" id="{BFA9C10A-2AAF-252E-A785-D09B8E64C25E}"/>
              </a:ext>
            </a:extLst>
          </p:cNvPr>
          <p:cNvSpPr/>
          <p:nvPr/>
        </p:nvSpPr>
        <p:spPr>
          <a:xfrm>
            <a:off x="18507513" y="7282454"/>
            <a:ext cx="5290064" cy="2477966"/>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ZA" dirty="0">
                <a:latin typeface="Calibri" panose="020F0502020204030204" pitchFamily="34" charset="0"/>
                <a:ea typeface="Calibri" panose="020F0502020204030204" pitchFamily="34" charset="0"/>
                <a:cs typeface="Times New Roman" panose="02020603050405020304" pitchFamily="18" charset="0"/>
              </a:rPr>
              <a:t>8. To affiliate to KSA  as associate member.</a:t>
            </a:r>
          </a:p>
          <a:p>
            <a:pPr>
              <a:lnSpc>
                <a:spcPct val="107000"/>
              </a:lnSpc>
            </a:pPr>
            <a:endParaRPr lang="en-ZA"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Snip and Round Single Corner Rectangle 29">
            <a:extLst>
              <a:ext uri="{FF2B5EF4-FFF2-40B4-BE49-F238E27FC236}">
                <a16:creationId xmlns:a16="http://schemas.microsoft.com/office/drawing/2014/main" xmlns="" id="{7C18DCD9-6458-2C29-B9C3-56EEEEFAA372}"/>
              </a:ext>
            </a:extLst>
          </p:cNvPr>
          <p:cNvSpPr/>
          <p:nvPr/>
        </p:nvSpPr>
        <p:spPr>
          <a:xfrm>
            <a:off x="2105445" y="9812583"/>
            <a:ext cx="5433584" cy="2372936"/>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ZA" dirty="0">
                <a:latin typeface="Calibri" panose="020F0502020204030204" pitchFamily="34" charset="0"/>
                <a:ea typeface="Calibri" panose="020F0502020204030204" pitchFamily="34" charset="0"/>
                <a:cs typeface="Times New Roman" panose="02020603050405020304" pitchFamily="18" charset="0"/>
              </a:rPr>
              <a:t>9. To distribute monies to its members for the protection, promotion and advancement of schools Karate.</a:t>
            </a:r>
          </a:p>
          <a:p>
            <a:pPr>
              <a:lnSpc>
                <a:spcPct val="107000"/>
              </a:lnSpc>
            </a:pPr>
            <a:endParaRPr lang="en-ZA"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Snip and Round Single Corner Rectangle 30">
            <a:extLst>
              <a:ext uri="{FF2B5EF4-FFF2-40B4-BE49-F238E27FC236}">
                <a16:creationId xmlns:a16="http://schemas.microsoft.com/office/drawing/2014/main" xmlns="" id="{21E8B45A-A055-1117-5FAA-327ACF12D162}"/>
              </a:ext>
            </a:extLst>
          </p:cNvPr>
          <p:cNvSpPr/>
          <p:nvPr/>
        </p:nvSpPr>
        <p:spPr>
          <a:xfrm>
            <a:off x="10293045" y="10131642"/>
            <a:ext cx="5491586" cy="2334424"/>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ZA" dirty="0">
                <a:latin typeface="Calibri" panose="020F0502020204030204" pitchFamily="34" charset="0"/>
                <a:ea typeface="Calibri" panose="020F0502020204030204" pitchFamily="34" charset="0"/>
                <a:cs typeface="Times New Roman" panose="02020603050405020304" pitchFamily="18" charset="0"/>
              </a:rPr>
              <a:t>10. To do all such things as may be incidental or conducive to the attainment of schools Karate.</a:t>
            </a:r>
          </a:p>
          <a:p>
            <a:pPr>
              <a:lnSpc>
                <a:spcPct val="107000"/>
              </a:lnSpc>
            </a:pPr>
            <a:endParaRPr lang="en-ZA"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55774209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0631677-2633-924B-AEFF-CE524EA7EDB8}"/>
              </a:ext>
            </a:extLst>
          </p:cNvPr>
          <p:cNvSpPr txBox="1"/>
          <p:nvPr/>
        </p:nvSpPr>
        <p:spPr>
          <a:xfrm>
            <a:off x="-68075" y="329829"/>
            <a:ext cx="24520150"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000" b="1" dirty="0">
                <a:solidFill>
                  <a:schemeClr val="accent4">
                    <a:lumMod val="50000"/>
                  </a:schemeClr>
                </a:solidFill>
              </a:rPr>
              <a:t>CONSTITUTIONAL MATTERS</a:t>
            </a:r>
          </a:p>
          <a:p>
            <a:r>
              <a:rPr lang="en-ZA" sz="6000" b="1" dirty="0">
                <a:solidFill>
                  <a:schemeClr val="accent4">
                    <a:lumMod val="50000"/>
                  </a:schemeClr>
                </a:solidFill>
              </a:rPr>
              <a:t> </a:t>
            </a:r>
          </a:p>
        </p:txBody>
      </p:sp>
      <p:sp>
        <p:nvSpPr>
          <p:cNvPr id="3" name="INFORMATION SLIDE">
            <a:extLst>
              <a:ext uri="{FF2B5EF4-FFF2-40B4-BE49-F238E27FC236}">
                <a16:creationId xmlns:a16="http://schemas.microsoft.com/office/drawing/2014/main" xmlns="" id="{5D0BC7A2-E546-B648-9CBF-8E46158DB1AE}"/>
              </a:ext>
            </a:extLst>
          </p:cNvPr>
          <p:cNvSpPr txBox="1"/>
          <p:nvPr/>
        </p:nvSpPr>
        <p:spPr>
          <a:xfrm>
            <a:off x="-136150" y="5529431"/>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sp>
        <p:nvSpPr>
          <p:cNvPr id="5" name="TextBox 4">
            <a:extLst>
              <a:ext uri="{FF2B5EF4-FFF2-40B4-BE49-F238E27FC236}">
                <a16:creationId xmlns:a16="http://schemas.microsoft.com/office/drawing/2014/main" xmlns="" id="{7FDA93E5-5FEB-9EA5-0E72-BCEA5C483744}"/>
              </a:ext>
            </a:extLst>
          </p:cNvPr>
          <p:cNvSpPr txBox="1"/>
          <p:nvPr/>
        </p:nvSpPr>
        <p:spPr>
          <a:xfrm>
            <a:off x="393405" y="4443717"/>
            <a:ext cx="21530929" cy="21714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lnSpc>
                <a:spcPct val="150000"/>
              </a:lnSpc>
            </a:pPr>
            <a:endParaRPr lang="en-GB" sz="4800" b="1" dirty="0">
              <a:solidFill>
                <a:srgbClr val="000000"/>
              </a:solidFill>
              <a:latin typeface="Arial" panose="020B0604020202020204" pitchFamily="34" charset="0"/>
            </a:endParaRPr>
          </a:p>
          <a:p>
            <a:pPr algn="ctr">
              <a:lnSpc>
                <a:spcPct val="150000"/>
              </a:lnSpc>
            </a:pPr>
            <a:endParaRPr lang="en-GB" sz="4800" b="1" dirty="0">
              <a:solidFill>
                <a:srgbClr val="000000"/>
              </a:solidFill>
              <a:latin typeface="Arial" panose="020B0604020202020204" pitchFamily="34" charset="0"/>
            </a:endParaRPr>
          </a:p>
        </p:txBody>
      </p:sp>
      <p:sp>
        <p:nvSpPr>
          <p:cNvPr id="15" name="Down Arrow 13">
            <a:extLst>
              <a:ext uri="{FF2B5EF4-FFF2-40B4-BE49-F238E27FC236}">
                <a16:creationId xmlns:a16="http://schemas.microsoft.com/office/drawing/2014/main" xmlns="" id="{66A6903D-7537-7B82-C548-3F3C6AF28A38}"/>
              </a:ext>
            </a:extLst>
          </p:cNvPr>
          <p:cNvSpPr/>
          <p:nvPr/>
        </p:nvSpPr>
        <p:spPr>
          <a:xfrm>
            <a:off x="3214185" y="2345662"/>
            <a:ext cx="1672046" cy="9660283"/>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4800" dirty="0"/>
              <a:t>K</a:t>
            </a:r>
          </a:p>
          <a:p>
            <a:pPr algn="ctr"/>
            <a:r>
              <a:rPr lang="en-GB" sz="4800" dirty="0"/>
              <a:t>S</a:t>
            </a:r>
          </a:p>
          <a:p>
            <a:pPr algn="ctr"/>
            <a:r>
              <a:rPr lang="en-GB" sz="4800" dirty="0"/>
              <a:t>A</a:t>
            </a:r>
          </a:p>
          <a:p>
            <a:pPr algn="ctr"/>
            <a:endParaRPr lang="en-GB" sz="4800" dirty="0"/>
          </a:p>
          <a:p>
            <a:pPr algn="ctr"/>
            <a:r>
              <a:rPr lang="en-GB" sz="4800" dirty="0"/>
              <a:t>S</a:t>
            </a:r>
          </a:p>
          <a:p>
            <a:pPr algn="ctr"/>
            <a:r>
              <a:rPr lang="en-GB" sz="4800" dirty="0"/>
              <a:t>T</a:t>
            </a:r>
          </a:p>
          <a:p>
            <a:pPr algn="ctr"/>
            <a:r>
              <a:rPr lang="en-GB" sz="4800" dirty="0"/>
              <a:t>RUC</a:t>
            </a:r>
          </a:p>
          <a:p>
            <a:pPr algn="ctr"/>
            <a:r>
              <a:rPr lang="en-GB" sz="4800" dirty="0"/>
              <a:t>TUR</a:t>
            </a:r>
          </a:p>
          <a:p>
            <a:pPr algn="ctr"/>
            <a:r>
              <a:rPr lang="en-GB" sz="4800" dirty="0"/>
              <a:t>E </a:t>
            </a:r>
            <a:endParaRPr lang="en-ZA" sz="4800" dirty="0"/>
          </a:p>
        </p:txBody>
      </p:sp>
      <p:sp>
        <p:nvSpPr>
          <p:cNvPr id="16" name="Oval 15">
            <a:extLst>
              <a:ext uri="{FF2B5EF4-FFF2-40B4-BE49-F238E27FC236}">
                <a16:creationId xmlns:a16="http://schemas.microsoft.com/office/drawing/2014/main" xmlns="" id="{9584727A-86D8-CB36-1C13-CAEF5D3A7C2D}"/>
              </a:ext>
            </a:extLst>
          </p:cNvPr>
          <p:cNvSpPr/>
          <p:nvPr/>
        </p:nvSpPr>
        <p:spPr>
          <a:xfrm>
            <a:off x="5677989" y="8247760"/>
            <a:ext cx="1980284" cy="1776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800"/>
          </a:p>
        </p:txBody>
      </p:sp>
      <p:sp>
        <p:nvSpPr>
          <p:cNvPr id="17" name="Rectangle 16">
            <a:extLst>
              <a:ext uri="{FF2B5EF4-FFF2-40B4-BE49-F238E27FC236}">
                <a16:creationId xmlns:a16="http://schemas.microsoft.com/office/drawing/2014/main" xmlns="" id="{00408902-96FE-EDEB-4DF9-643CD4D33880}"/>
              </a:ext>
            </a:extLst>
          </p:cNvPr>
          <p:cNvSpPr/>
          <p:nvPr/>
        </p:nvSpPr>
        <p:spPr>
          <a:xfrm>
            <a:off x="5709111" y="9890423"/>
            <a:ext cx="11268886" cy="702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MEMBERS/ASSOCIATE MEMBERS </a:t>
            </a:r>
            <a:endParaRPr lang="en-ZA" sz="3200" dirty="0"/>
          </a:p>
        </p:txBody>
      </p:sp>
      <p:sp>
        <p:nvSpPr>
          <p:cNvPr id="18" name="Down Arrow Callout 23">
            <a:extLst>
              <a:ext uri="{FF2B5EF4-FFF2-40B4-BE49-F238E27FC236}">
                <a16:creationId xmlns:a16="http://schemas.microsoft.com/office/drawing/2014/main" xmlns="" id="{E9D9C5CE-7F98-D4BC-1ABC-F14E52F93F70}"/>
              </a:ext>
            </a:extLst>
          </p:cNvPr>
          <p:cNvSpPr/>
          <p:nvPr/>
        </p:nvSpPr>
        <p:spPr>
          <a:xfrm>
            <a:off x="5600189" y="4299800"/>
            <a:ext cx="11286310" cy="116593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NATIONAL EXECUTIVE</a:t>
            </a:r>
            <a:endParaRPr lang="en-ZA" sz="3200" dirty="0"/>
          </a:p>
        </p:txBody>
      </p:sp>
      <p:sp>
        <p:nvSpPr>
          <p:cNvPr id="19" name="Down Arrow Callout 29">
            <a:extLst>
              <a:ext uri="{FF2B5EF4-FFF2-40B4-BE49-F238E27FC236}">
                <a16:creationId xmlns:a16="http://schemas.microsoft.com/office/drawing/2014/main" xmlns="" id="{F695F750-0554-1F97-541C-B4EC9B8849B2}"/>
              </a:ext>
            </a:extLst>
          </p:cNvPr>
          <p:cNvSpPr/>
          <p:nvPr/>
        </p:nvSpPr>
        <p:spPr>
          <a:xfrm>
            <a:off x="5649000" y="5726262"/>
            <a:ext cx="11286308" cy="116593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PROVINCIAL EXECUTIVE</a:t>
            </a:r>
            <a:endParaRPr lang="en-ZA" sz="3200" dirty="0"/>
          </a:p>
        </p:txBody>
      </p:sp>
      <p:sp>
        <p:nvSpPr>
          <p:cNvPr id="20" name="Down Arrow Callout 30">
            <a:extLst>
              <a:ext uri="{FF2B5EF4-FFF2-40B4-BE49-F238E27FC236}">
                <a16:creationId xmlns:a16="http://schemas.microsoft.com/office/drawing/2014/main" xmlns="" id="{503DA437-64A4-E8B9-8156-6B2F4868C38C}"/>
              </a:ext>
            </a:extLst>
          </p:cNvPr>
          <p:cNvSpPr/>
          <p:nvPr/>
        </p:nvSpPr>
        <p:spPr>
          <a:xfrm>
            <a:off x="5677989" y="7175516"/>
            <a:ext cx="11286310" cy="116593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REGIONS</a:t>
            </a:r>
            <a:endParaRPr lang="en-ZA" sz="3200" dirty="0"/>
          </a:p>
        </p:txBody>
      </p:sp>
      <p:sp>
        <p:nvSpPr>
          <p:cNvPr id="21" name="Down Arrow Callout 31">
            <a:extLst>
              <a:ext uri="{FF2B5EF4-FFF2-40B4-BE49-F238E27FC236}">
                <a16:creationId xmlns:a16="http://schemas.microsoft.com/office/drawing/2014/main" xmlns="" id="{9B6492BF-A497-98AC-18B2-BED5C73620F4}"/>
              </a:ext>
            </a:extLst>
          </p:cNvPr>
          <p:cNvSpPr/>
          <p:nvPr/>
        </p:nvSpPr>
        <p:spPr>
          <a:xfrm>
            <a:off x="5709111" y="8519360"/>
            <a:ext cx="11286310" cy="116593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DOJO’S</a:t>
            </a:r>
            <a:endParaRPr lang="en-ZA" sz="3200" dirty="0"/>
          </a:p>
        </p:txBody>
      </p:sp>
      <p:sp>
        <p:nvSpPr>
          <p:cNvPr id="22" name="Left Arrow Callout 14">
            <a:extLst>
              <a:ext uri="{FF2B5EF4-FFF2-40B4-BE49-F238E27FC236}">
                <a16:creationId xmlns:a16="http://schemas.microsoft.com/office/drawing/2014/main" xmlns="" id="{F256B636-A5FF-02DD-7DF7-CEFF53D75027}"/>
              </a:ext>
            </a:extLst>
          </p:cNvPr>
          <p:cNvSpPr/>
          <p:nvPr/>
        </p:nvSpPr>
        <p:spPr>
          <a:xfrm>
            <a:off x="17204564" y="4148032"/>
            <a:ext cx="5350635" cy="709897"/>
          </a:xfrm>
          <a:prstGeom prst="left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4800" dirty="0"/>
              <a:t>Committees</a:t>
            </a:r>
            <a:endParaRPr lang="en-ZA" sz="4800" dirty="0"/>
          </a:p>
        </p:txBody>
      </p:sp>
      <p:sp>
        <p:nvSpPr>
          <p:cNvPr id="23" name="Down Arrow Callout 21">
            <a:extLst>
              <a:ext uri="{FF2B5EF4-FFF2-40B4-BE49-F238E27FC236}">
                <a16:creationId xmlns:a16="http://schemas.microsoft.com/office/drawing/2014/main" xmlns="" id="{3A0AA8CB-93CC-3964-1461-C74CB5B12E4B}"/>
              </a:ext>
            </a:extLst>
          </p:cNvPr>
          <p:cNvSpPr/>
          <p:nvPr/>
        </p:nvSpPr>
        <p:spPr>
          <a:xfrm>
            <a:off x="5709111" y="3061906"/>
            <a:ext cx="11286310" cy="116593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CONGRESS (supreme and legislative body)</a:t>
            </a:r>
            <a:endParaRPr lang="en-ZA" sz="3200" dirty="0"/>
          </a:p>
        </p:txBody>
      </p:sp>
    </p:spTree>
    <p:extLst>
      <p:ext uri="{BB962C8B-B14F-4D97-AF65-F5344CB8AC3E}">
        <p14:creationId xmlns:p14="http://schemas.microsoft.com/office/powerpoint/2010/main" xmlns="" val="4074537918"/>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Custom 4">
    <a:dk1>
      <a:sysClr val="windowText" lastClr="000000"/>
    </a:dk1>
    <a:lt1>
      <a:sysClr val="window" lastClr="FFFFFF"/>
    </a:lt1>
    <a:dk2>
      <a:srgbClr val="44546A"/>
    </a:dk2>
    <a:lt2>
      <a:srgbClr val="E7E6E6"/>
    </a:lt2>
    <a:accent1>
      <a:srgbClr val="FFC000"/>
    </a:accent1>
    <a:accent2>
      <a:srgbClr val="FEEFC1"/>
    </a:accent2>
    <a:accent3>
      <a:srgbClr val="FFC000"/>
    </a:accent3>
    <a:accent4>
      <a:srgbClr val="FEE599"/>
    </a:accent4>
    <a:accent5>
      <a:srgbClr val="FFC000"/>
    </a:accent5>
    <a:accent6>
      <a:srgbClr val="FFC000"/>
    </a:accent6>
    <a:hlink>
      <a:srgbClr val="FEF9EA"/>
    </a:hlink>
    <a:folHlink>
      <a:srgbClr val="FFC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344</TotalTime>
  <Words>1336</Words>
  <Application>Microsoft Office PowerPoint</Application>
  <PresentationFormat>Custom</PresentationFormat>
  <Paragraphs>311</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21_BasicWhite</vt:lpstr>
      <vt:lpstr>Slide 1</vt:lpstr>
      <vt:lpstr>Slide 2</vt:lpstr>
      <vt:lpstr>Slide 3</vt:lpstr>
      <vt:lpstr>Slide 4</vt:lpstr>
      <vt:lpstr>Slide 5</vt:lpstr>
      <vt:lpstr>Slide 6</vt:lpstr>
      <vt:lpstr>Slide 7</vt:lpstr>
      <vt:lpstr>Slide 8</vt:lpstr>
      <vt:lpstr>Slide 9</vt:lpstr>
      <vt:lpstr>Slide 10</vt:lpstr>
      <vt:lpstr>CONSTITUTIONAL MATTERS  by Sec-General</vt:lpstr>
      <vt:lpstr>ROLLOUT by Technical Director and Head Coach</vt:lpstr>
      <vt:lpstr>ROLLOUT by Technical Director and Head Coach</vt:lpstr>
      <vt:lpstr>ROLLOUT by Technical Director and Head Coach</vt:lpstr>
      <vt:lpstr>ROLLOUT by Technical Director and Head Coach</vt:lpstr>
      <vt:lpstr>ROLLOUT by Technical Director and Head Coach</vt:lpstr>
      <vt:lpstr>Budget by Treasurer</vt:lpstr>
      <vt:lpstr>BUDGET by Treasurer</vt:lpstr>
      <vt:lpstr>BUDGET by Treasurer</vt:lpstr>
      <vt:lpstr>BUDGET by Treasurer</vt:lpstr>
      <vt:lpstr>CONCLUDING COMMENTS by President </vt:lpstr>
      <vt:lpstr>CONCLUDING COMMENTS by President </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Mfundo Mncina</dc:creator>
  <cp:lastModifiedBy>USER</cp:lastModifiedBy>
  <cp:revision>21</cp:revision>
  <dcterms:modified xsi:type="dcterms:W3CDTF">2023-03-10T15:06:55Z</dcterms:modified>
</cp:coreProperties>
</file>