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9" r:id="rId2"/>
    <p:sldMasterId id="2147483772" r:id="rId3"/>
  </p:sldMasterIdLst>
  <p:notesMasterIdLst>
    <p:notesMasterId r:id="rId37"/>
  </p:notesMasterIdLst>
  <p:handoutMasterIdLst>
    <p:handoutMasterId r:id="rId38"/>
  </p:handoutMasterIdLst>
  <p:sldIdLst>
    <p:sldId id="369" r:id="rId4"/>
    <p:sldId id="380" r:id="rId5"/>
    <p:sldId id="863" r:id="rId6"/>
    <p:sldId id="857" r:id="rId7"/>
    <p:sldId id="865" r:id="rId8"/>
    <p:sldId id="867" r:id="rId9"/>
    <p:sldId id="868" r:id="rId10"/>
    <p:sldId id="882" r:id="rId11"/>
    <p:sldId id="856" r:id="rId12"/>
    <p:sldId id="862" r:id="rId13"/>
    <p:sldId id="859" r:id="rId14"/>
    <p:sldId id="874" r:id="rId15"/>
    <p:sldId id="881" r:id="rId16"/>
    <p:sldId id="876" r:id="rId17"/>
    <p:sldId id="883" r:id="rId18"/>
    <p:sldId id="878" r:id="rId19"/>
    <p:sldId id="886" r:id="rId20"/>
    <p:sldId id="884" r:id="rId21"/>
    <p:sldId id="888" r:id="rId22"/>
    <p:sldId id="890" r:id="rId23"/>
    <p:sldId id="891" r:id="rId24"/>
    <p:sldId id="602" r:id="rId25"/>
    <p:sldId id="795" r:id="rId26"/>
    <p:sldId id="631" r:id="rId27"/>
    <p:sldId id="603" r:id="rId28"/>
    <p:sldId id="601" r:id="rId29"/>
    <p:sldId id="648" r:id="rId30"/>
    <p:sldId id="641" r:id="rId31"/>
    <p:sldId id="640" r:id="rId32"/>
    <p:sldId id="892" r:id="rId33"/>
    <p:sldId id="893" r:id="rId34"/>
    <p:sldId id="894" r:id="rId35"/>
    <p:sldId id="853" r:id="rId36"/>
  </p:sldIdLst>
  <p:sldSz cx="9144000" cy="6858000" type="screen4x3"/>
  <p:notesSz cx="7004050" cy="929005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8" autoAdjust="0"/>
    <p:restoredTop sz="91918" autoAdjust="0"/>
  </p:normalViewPr>
  <p:slideViewPr>
    <p:cSldViewPr>
      <p:cViewPr varScale="1">
        <p:scale>
          <a:sx n="105" d="100"/>
          <a:sy n="105" d="100"/>
        </p:scale>
        <p:origin x="1696" y="184"/>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82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A97D2B1-9073-42B7-A3F6-AD7631A5D86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ZA"/>
        </a:p>
      </dgm:t>
    </dgm:pt>
    <dgm:pt modelId="{1911D6FE-034A-4B68-858B-3CECEC1710D2}">
      <dgm:prSet/>
      <dgm:spPr/>
      <dgm:t>
        <a:bodyPr/>
        <a:lstStyle/>
        <a:p>
          <a:r>
            <a:rPr lang="en-US" dirty="0"/>
            <a:t>Currently, the clearing component known as the Central Application Clearing House (CACH) is being conducted under the CAS Pilot for applicants participating in the pilot and as a sign-up service for applicants not participating in the CAS pilot. </a:t>
          </a:r>
          <a:endParaRPr lang="en-ZA" dirty="0"/>
        </a:p>
      </dgm:t>
    </dgm:pt>
    <dgm:pt modelId="{821488CA-CF29-4F81-AF58-0D7FA00E7166}" type="parTrans" cxnId="{4C145528-9B61-4B15-A5BB-AF027E4DFC1B}">
      <dgm:prSet/>
      <dgm:spPr/>
      <dgm:t>
        <a:bodyPr/>
        <a:lstStyle/>
        <a:p>
          <a:endParaRPr lang="en-ZA"/>
        </a:p>
      </dgm:t>
    </dgm:pt>
    <dgm:pt modelId="{054CC169-26EE-4185-9533-636F838867B4}" type="sibTrans" cxnId="{4C145528-9B61-4B15-A5BB-AF027E4DFC1B}">
      <dgm:prSet/>
      <dgm:spPr/>
      <dgm:t>
        <a:bodyPr/>
        <a:lstStyle/>
        <a:p>
          <a:endParaRPr lang="en-ZA"/>
        </a:p>
      </dgm:t>
    </dgm:pt>
    <dgm:pt modelId="{6DB21D46-6052-4698-A852-4DB5636B037D}">
      <dgm:prSet custT="1"/>
      <dgm:spPr/>
      <dgm:t>
        <a:bodyPr/>
        <a:lstStyle/>
        <a:p>
          <a:r>
            <a:rPr lang="en-US" sz="1800" b="1" dirty="0"/>
            <a:t>It is worth noting that CACH does not select prospective students to be considered for space, since that is the prerogative of institutions.</a:t>
          </a:r>
          <a:endParaRPr lang="en-ZA" sz="1800" b="1" dirty="0"/>
        </a:p>
      </dgm:t>
    </dgm:pt>
    <dgm:pt modelId="{9F7D714B-49A3-46AC-938B-2BAFE01F4811}" type="parTrans" cxnId="{147B9366-35CA-4052-8060-E83AEC6CEF36}">
      <dgm:prSet/>
      <dgm:spPr/>
      <dgm:t>
        <a:bodyPr/>
        <a:lstStyle/>
        <a:p>
          <a:endParaRPr lang="en-ZA"/>
        </a:p>
      </dgm:t>
    </dgm:pt>
    <dgm:pt modelId="{7650A0B8-4386-403E-A29F-CF1EEB5F5EBA}" type="sibTrans" cxnId="{147B9366-35CA-4052-8060-E83AEC6CEF36}">
      <dgm:prSet/>
      <dgm:spPr/>
      <dgm:t>
        <a:bodyPr/>
        <a:lstStyle/>
        <a:p>
          <a:endParaRPr lang="en-ZA"/>
        </a:p>
      </dgm:t>
    </dgm:pt>
    <dgm:pt modelId="{AF9F9767-B2CB-410D-A287-BA21A660A74F}">
      <dgm:prSet/>
      <dgm:spPr/>
      <dgm:t>
        <a:bodyPr/>
        <a:lstStyle/>
        <a:p>
          <a:r>
            <a:rPr lang="en-US" dirty="0"/>
            <a:t>For the 2023 entry, applicants who have not submitted their applications through the CAS System have the opportunity to register for CACH online at cach.cas.ac.za beginning on 27 January 2023, and continuing through 31 March, 2023.</a:t>
          </a:r>
          <a:endParaRPr lang="en-ZA" dirty="0"/>
        </a:p>
      </dgm:t>
    </dgm:pt>
    <dgm:pt modelId="{026C7F80-DD46-4FE2-84B8-749D7FB29A8A}" type="parTrans" cxnId="{1BB1D1C6-4823-4C50-BC3C-2460E53F2A7E}">
      <dgm:prSet/>
      <dgm:spPr/>
      <dgm:t>
        <a:bodyPr/>
        <a:lstStyle/>
        <a:p>
          <a:endParaRPr lang="en-ZA"/>
        </a:p>
      </dgm:t>
    </dgm:pt>
    <dgm:pt modelId="{A1D58872-656B-4D66-8EBC-1BB5AB5BB0F9}" type="sibTrans" cxnId="{1BB1D1C6-4823-4C50-BC3C-2460E53F2A7E}">
      <dgm:prSet/>
      <dgm:spPr/>
      <dgm:t>
        <a:bodyPr/>
        <a:lstStyle/>
        <a:p>
          <a:endParaRPr lang="en-ZA"/>
        </a:p>
      </dgm:t>
    </dgm:pt>
    <dgm:pt modelId="{6BE1BCF1-6ECD-4018-A930-FEFDA5DD0C8D}">
      <dgm:prSet custT="1"/>
      <dgm:spPr/>
      <dgm:t>
        <a:bodyPr/>
        <a:lstStyle/>
        <a:p>
          <a:r>
            <a:rPr lang="en-US" sz="1600" b="1" dirty="0"/>
            <a:t>The date that public universities that still had a place to study were able to access CACH to send offers based on the prospective students' results was from 3 February, while the date that private institutions would be able to do the same is from 17 February 17, 2023.</a:t>
          </a:r>
          <a:endParaRPr lang="en-ZA" sz="1600" b="1" dirty="0"/>
        </a:p>
      </dgm:t>
    </dgm:pt>
    <dgm:pt modelId="{2AF68F58-A57D-411A-8F50-83A1E3B3F5E1}" type="parTrans" cxnId="{2FB7C7A6-0B42-47F6-95A0-AD6929ECA1C9}">
      <dgm:prSet/>
      <dgm:spPr/>
      <dgm:t>
        <a:bodyPr/>
        <a:lstStyle/>
        <a:p>
          <a:endParaRPr lang="en-ZA"/>
        </a:p>
      </dgm:t>
    </dgm:pt>
    <dgm:pt modelId="{40A76293-A19A-4860-8820-1891E9D09390}" type="sibTrans" cxnId="{2FB7C7A6-0B42-47F6-95A0-AD6929ECA1C9}">
      <dgm:prSet/>
      <dgm:spPr/>
      <dgm:t>
        <a:bodyPr/>
        <a:lstStyle/>
        <a:p>
          <a:endParaRPr lang="en-ZA"/>
        </a:p>
      </dgm:t>
    </dgm:pt>
    <dgm:pt modelId="{373E8BAF-A901-4858-8BC7-C1C025510863}">
      <dgm:prSet/>
      <dgm:spPr/>
      <dgm:t>
        <a:bodyPr/>
        <a:lstStyle/>
        <a:p>
          <a:r>
            <a:rPr lang="en-US" dirty="0"/>
            <a:t>The total number of CACH Sign-Ups that were received for entry 2023 are highlighted in the slides below</a:t>
          </a:r>
          <a:endParaRPr lang="en-ZA" dirty="0"/>
        </a:p>
      </dgm:t>
    </dgm:pt>
    <dgm:pt modelId="{B51358AF-A3D9-459D-BE4C-9F803AC2D9FA}" type="parTrans" cxnId="{23ADA30D-6898-44E1-997F-D0C9609BF095}">
      <dgm:prSet/>
      <dgm:spPr/>
      <dgm:t>
        <a:bodyPr/>
        <a:lstStyle/>
        <a:p>
          <a:endParaRPr lang="en-ZA"/>
        </a:p>
      </dgm:t>
    </dgm:pt>
    <dgm:pt modelId="{D7C22D75-D28F-47BC-91B0-2C2B6964C11B}" type="sibTrans" cxnId="{23ADA30D-6898-44E1-997F-D0C9609BF095}">
      <dgm:prSet/>
      <dgm:spPr/>
      <dgm:t>
        <a:bodyPr/>
        <a:lstStyle/>
        <a:p>
          <a:endParaRPr lang="en-ZA"/>
        </a:p>
      </dgm:t>
    </dgm:pt>
    <dgm:pt modelId="{4A4BC209-51F7-49EC-8088-AEAB47C63517}">
      <dgm:prSet/>
      <dgm:spPr/>
      <dgm:t>
        <a:bodyPr/>
        <a:lstStyle/>
        <a:p>
          <a:r>
            <a:rPr lang="en-US"/>
            <a:t>The </a:t>
          </a:r>
          <a:r>
            <a:rPr lang="en-US" dirty="0"/>
            <a:t>clearing component takes place after completion of the selection process, and its primary objective is to locate space within institutions for applicants who were not successful in obtaining a space during the initial round of the selection process. </a:t>
          </a:r>
          <a:endParaRPr lang="en-ZA" dirty="0"/>
        </a:p>
      </dgm:t>
    </dgm:pt>
    <dgm:pt modelId="{1CC7F12C-CB68-4BEC-894D-DB605FFD898A}" type="parTrans" cxnId="{EDDE5CA1-24F2-41F2-8EC1-43A71A18BF8E}">
      <dgm:prSet/>
      <dgm:spPr/>
      <dgm:t>
        <a:bodyPr/>
        <a:lstStyle/>
        <a:p>
          <a:endParaRPr lang="en-ZA"/>
        </a:p>
      </dgm:t>
    </dgm:pt>
    <dgm:pt modelId="{A4A163A1-D35D-479D-896D-C36DDC4A53FC}" type="sibTrans" cxnId="{EDDE5CA1-24F2-41F2-8EC1-43A71A18BF8E}">
      <dgm:prSet/>
      <dgm:spPr/>
      <dgm:t>
        <a:bodyPr/>
        <a:lstStyle/>
        <a:p>
          <a:endParaRPr lang="en-ZA"/>
        </a:p>
      </dgm:t>
    </dgm:pt>
    <dgm:pt modelId="{64F8BCC6-E352-4B94-8111-E8E1DE9EBB4D}" type="pres">
      <dgm:prSet presAssocID="{5A97D2B1-9073-42B7-A3F6-AD7631A5D86D}" presName="linear" presStyleCnt="0">
        <dgm:presLayoutVars>
          <dgm:animLvl val="lvl"/>
          <dgm:resizeHandles val="exact"/>
        </dgm:presLayoutVars>
      </dgm:prSet>
      <dgm:spPr/>
    </dgm:pt>
    <dgm:pt modelId="{0FFC6935-AA31-472E-B09D-CBFFE88C6F00}" type="pres">
      <dgm:prSet presAssocID="{1911D6FE-034A-4B68-858B-3CECEC1710D2}" presName="parentText" presStyleLbl="node1" presStyleIdx="0" presStyleCnt="4">
        <dgm:presLayoutVars>
          <dgm:chMax val="0"/>
          <dgm:bulletEnabled val="1"/>
        </dgm:presLayoutVars>
      </dgm:prSet>
      <dgm:spPr/>
    </dgm:pt>
    <dgm:pt modelId="{97F8E342-C04B-47D1-90FD-540804982801}" type="pres">
      <dgm:prSet presAssocID="{054CC169-26EE-4185-9533-636F838867B4}" presName="spacer" presStyleCnt="0"/>
      <dgm:spPr/>
    </dgm:pt>
    <dgm:pt modelId="{2F66CAF7-DBF6-41AC-8E01-C4BE84C1346F}" type="pres">
      <dgm:prSet presAssocID="{4A4BC209-51F7-49EC-8088-AEAB47C63517}" presName="parentText" presStyleLbl="node1" presStyleIdx="1" presStyleCnt="4">
        <dgm:presLayoutVars>
          <dgm:chMax val="0"/>
          <dgm:bulletEnabled val="1"/>
        </dgm:presLayoutVars>
      </dgm:prSet>
      <dgm:spPr/>
    </dgm:pt>
    <dgm:pt modelId="{F2627063-EAC1-4F02-AF00-809FC9C5FC48}" type="pres">
      <dgm:prSet presAssocID="{4A4BC209-51F7-49EC-8088-AEAB47C63517}" presName="childText" presStyleLbl="revTx" presStyleIdx="0" presStyleCnt="2">
        <dgm:presLayoutVars>
          <dgm:bulletEnabled val="1"/>
        </dgm:presLayoutVars>
      </dgm:prSet>
      <dgm:spPr/>
    </dgm:pt>
    <dgm:pt modelId="{845096B8-BC30-4414-A57F-6FCD3EEA438A}" type="pres">
      <dgm:prSet presAssocID="{AF9F9767-B2CB-410D-A287-BA21A660A74F}" presName="parentText" presStyleLbl="node1" presStyleIdx="2" presStyleCnt="4">
        <dgm:presLayoutVars>
          <dgm:chMax val="0"/>
          <dgm:bulletEnabled val="1"/>
        </dgm:presLayoutVars>
      </dgm:prSet>
      <dgm:spPr/>
    </dgm:pt>
    <dgm:pt modelId="{B0D8148B-D379-4027-B736-BE8DD7DAE97B}" type="pres">
      <dgm:prSet presAssocID="{AF9F9767-B2CB-410D-A287-BA21A660A74F}" presName="childText" presStyleLbl="revTx" presStyleIdx="1" presStyleCnt="2">
        <dgm:presLayoutVars>
          <dgm:bulletEnabled val="1"/>
        </dgm:presLayoutVars>
      </dgm:prSet>
      <dgm:spPr/>
    </dgm:pt>
    <dgm:pt modelId="{1823270F-D64D-492F-B93D-D0448D8EFCFE}" type="pres">
      <dgm:prSet presAssocID="{373E8BAF-A901-4858-8BC7-C1C025510863}" presName="parentText" presStyleLbl="node1" presStyleIdx="3" presStyleCnt="4">
        <dgm:presLayoutVars>
          <dgm:chMax val="0"/>
          <dgm:bulletEnabled val="1"/>
        </dgm:presLayoutVars>
      </dgm:prSet>
      <dgm:spPr/>
    </dgm:pt>
  </dgm:ptLst>
  <dgm:cxnLst>
    <dgm:cxn modelId="{23ADA30D-6898-44E1-997F-D0C9609BF095}" srcId="{5A97D2B1-9073-42B7-A3F6-AD7631A5D86D}" destId="{373E8BAF-A901-4858-8BC7-C1C025510863}" srcOrd="3" destOrd="0" parTransId="{B51358AF-A3D9-459D-BE4C-9F803AC2D9FA}" sibTransId="{D7C22D75-D28F-47BC-91B0-2C2B6964C11B}"/>
    <dgm:cxn modelId="{3EB02318-5F99-46FD-9366-FD9AD77A4AEB}" type="presOf" srcId="{1911D6FE-034A-4B68-858B-3CECEC1710D2}" destId="{0FFC6935-AA31-472E-B09D-CBFFE88C6F00}" srcOrd="0" destOrd="0" presId="urn:microsoft.com/office/officeart/2005/8/layout/vList2"/>
    <dgm:cxn modelId="{4C145528-9B61-4B15-A5BB-AF027E4DFC1B}" srcId="{5A97D2B1-9073-42B7-A3F6-AD7631A5D86D}" destId="{1911D6FE-034A-4B68-858B-3CECEC1710D2}" srcOrd="0" destOrd="0" parTransId="{821488CA-CF29-4F81-AF58-0D7FA00E7166}" sibTransId="{054CC169-26EE-4185-9533-636F838867B4}"/>
    <dgm:cxn modelId="{8090172C-B2C8-4558-833E-6A4439D43AB0}" type="presOf" srcId="{AF9F9767-B2CB-410D-A287-BA21A660A74F}" destId="{845096B8-BC30-4414-A57F-6FCD3EEA438A}" srcOrd="0" destOrd="0" presId="urn:microsoft.com/office/officeart/2005/8/layout/vList2"/>
    <dgm:cxn modelId="{0CB2B530-A6E0-46FE-97F1-CDE67C4E8CB2}" type="presOf" srcId="{6DB21D46-6052-4698-A852-4DB5636B037D}" destId="{F2627063-EAC1-4F02-AF00-809FC9C5FC48}" srcOrd="0" destOrd="0" presId="urn:microsoft.com/office/officeart/2005/8/layout/vList2"/>
    <dgm:cxn modelId="{A14B3841-ED23-4850-9BC5-BEA9692BD384}" type="presOf" srcId="{6BE1BCF1-6ECD-4018-A930-FEFDA5DD0C8D}" destId="{B0D8148B-D379-4027-B736-BE8DD7DAE97B}" srcOrd="0" destOrd="0" presId="urn:microsoft.com/office/officeart/2005/8/layout/vList2"/>
    <dgm:cxn modelId="{147B9366-35CA-4052-8060-E83AEC6CEF36}" srcId="{4A4BC209-51F7-49EC-8088-AEAB47C63517}" destId="{6DB21D46-6052-4698-A852-4DB5636B037D}" srcOrd="0" destOrd="0" parTransId="{9F7D714B-49A3-46AC-938B-2BAFE01F4811}" sibTransId="{7650A0B8-4386-403E-A29F-CF1EEB5F5EBA}"/>
    <dgm:cxn modelId="{83E85176-448D-48E2-A118-E8D4E8EA94AD}" type="presOf" srcId="{4A4BC209-51F7-49EC-8088-AEAB47C63517}" destId="{2F66CAF7-DBF6-41AC-8E01-C4BE84C1346F}" srcOrd="0" destOrd="0" presId="urn:microsoft.com/office/officeart/2005/8/layout/vList2"/>
    <dgm:cxn modelId="{EDDE5CA1-24F2-41F2-8EC1-43A71A18BF8E}" srcId="{5A97D2B1-9073-42B7-A3F6-AD7631A5D86D}" destId="{4A4BC209-51F7-49EC-8088-AEAB47C63517}" srcOrd="1" destOrd="0" parTransId="{1CC7F12C-CB68-4BEC-894D-DB605FFD898A}" sibTransId="{A4A163A1-D35D-479D-896D-C36DDC4A53FC}"/>
    <dgm:cxn modelId="{2FB7C7A6-0B42-47F6-95A0-AD6929ECA1C9}" srcId="{AF9F9767-B2CB-410D-A287-BA21A660A74F}" destId="{6BE1BCF1-6ECD-4018-A930-FEFDA5DD0C8D}" srcOrd="0" destOrd="0" parTransId="{2AF68F58-A57D-411A-8F50-83A1E3B3F5E1}" sibTransId="{40A76293-A19A-4860-8820-1891E9D09390}"/>
    <dgm:cxn modelId="{3A1637A8-7E26-45BE-BAFE-478484285636}" type="presOf" srcId="{373E8BAF-A901-4858-8BC7-C1C025510863}" destId="{1823270F-D64D-492F-B93D-D0448D8EFCFE}" srcOrd="0" destOrd="0" presId="urn:microsoft.com/office/officeart/2005/8/layout/vList2"/>
    <dgm:cxn modelId="{1BB1D1C6-4823-4C50-BC3C-2460E53F2A7E}" srcId="{5A97D2B1-9073-42B7-A3F6-AD7631A5D86D}" destId="{AF9F9767-B2CB-410D-A287-BA21A660A74F}" srcOrd="2" destOrd="0" parTransId="{026C7F80-DD46-4FE2-84B8-749D7FB29A8A}" sibTransId="{A1D58872-656B-4D66-8EBC-1BB5AB5BB0F9}"/>
    <dgm:cxn modelId="{E6364AE6-CFA1-4B9D-BFB4-04D5AA35E3DD}" type="presOf" srcId="{5A97D2B1-9073-42B7-A3F6-AD7631A5D86D}" destId="{64F8BCC6-E352-4B94-8111-E8E1DE9EBB4D}" srcOrd="0" destOrd="0" presId="urn:microsoft.com/office/officeart/2005/8/layout/vList2"/>
    <dgm:cxn modelId="{A5C7FB6F-E143-4655-A045-3656A0CD98DD}" type="presParOf" srcId="{64F8BCC6-E352-4B94-8111-E8E1DE9EBB4D}" destId="{0FFC6935-AA31-472E-B09D-CBFFE88C6F00}" srcOrd="0" destOrd="0" presId="urn:microsoft.com/office/officeart/2005/8/layout/vList2"/>
    <dgm:cxn modelId="{B9FB3315-66F1-4FF1-BDCD-35611FEB2287}" type="presParOf" srcId="{64F8BCC6-E352-4B94-8111-E8E1DE9EBB4D}" destId="{97F8E342-C04B-47D1-90FD-540804982801}" srcOrd="1" destOrd="0" presId="urn:microsoft.com/office/officeart/2005/8/layout/vList2"/>
    <dgm:cxn modelId="{D3A4F550-8782-4B69-BECC-F07926939BF9}" type="presParOf" srcId="{64F8BCC6-E352-4B94-8111-E8E1DE9EBB4D}" destId="{2F66CAF7-DBF6-41AC-8E01-C4BE84C1346F}" srcOrd="2" destOrd="0" presId="urn:microsoft.com/office/officeart/2005/8/layout/vList2"/>
    <dgm:cxn modelId="{D0858BDD-E4CA-48B0-B5FB-0113BDC03C12}" type="presParOf" srcId="{64F8BCC6-E352-4B94-8111-E8E1DE9EBB4D}" destId="{F2627063-EAC1-4F02-AF00-809FC9C5FC48}" srcOrd="3" destOrd="0" presId="urn:microsoft.com/office/officeart/2005/8/layout/vList2"/>
    <dgm:cxn modelId="{0CA479F5-03CB-4A15-BE5C-976F6029AD2F}" type="presParOf" srcId="{64F8BCC6-E352-4B94-8111-E8E1DE9EBB4D}" destId="{845096B8-BC30-4414-A57F-6FCD3EEA438A}" srcOrd="4" destOrd="0" presId="urn:microsoft.com/office/officeart/2005/8/layout/vList2"/>
    <dgm:cxn modelId="{D21EAD38-D941-4B16-990E-AC6CCAB85C20}" type="presParOf" srcId="{64F8BCC6-E352-4B94-8111-E8E1DE9EBB4D}" destId="{B0D8148B-D379-4027-B736-BE8DD7DAE97B}" srcOrd="5" destOrd="0" presId="urn:microsoft.com/office/officeart/2005/8/layout/vList2"/>
    <dgm:cxn modelId="{67BECDC8-21A7-4ACF-AF55-3DAA8227311E}" type="presParOf" srcId="{64F8BCC6-E352-4B94-8111-E8E1DE9EBB4D}" destId="{1823270F-D64D-492F-B93D-D0448D8EFCF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36CF3A-99E8-4FFB-9175-57807BA9FC96}" type="doc">
      <dgm:prSet loTypeId="urn:microsoft.com/office/officeart/2005/8/layout/hList3" loCatId="list" qsTypeId="urn:microsoft.com/office/officeart/2005/8/quickstyle/simple1#1" qsCatId="simple" csTypeId="urn:microsoft.com/office/officeart/2005/8/colors/accent1_2#1" csCatId="accent1" phldr="1"/>
      <dgm:spPr/>
      <dgm:t>
        <a:bodyPr/>
        <a:lstStyle/>
        <a:p>
          <a:endParaRPr lang="en-ZA"/>
        </a:p>
      </dgm:t>
    </dgm:pt>
    <dgm:pt modelId="{5BF8D7B2-30CE-45B1-9FFB-39FDA209FBF7}">
      <dgm:prSet phldrT="[Text]" custT="1">
        <dgm:style>
          <a:lnRef idx="2">
            <a:schemeClr val="accent6"/>
          </a:lnRef>
          <a:fillRef idx="1">
            <a:schemeClr val="lt1"/>
          </a:fillRef>
          <a:effectRef idx="0">
            <a:schemeClr val="accent6"/>
          </a:effectRef>
          <a:fontRef idx="minor">
            <a:schemeClr val="dk1"/>
          </a:fontRef>
        </dgm:style>
      </dgm:prSet>
      <dgm:spPr/>
      <dgm:t>
        <a:bodyPr/>
        <a:lstStyle/>
        <a:p>
          <a:pPr lvl="0" algn="ctr" defTabSz="800100">
            <a:lnSpc>
              <a:spcPct val="90000"/>
            </a:lnSpc>
            <a:spcBef>
              <a:spcPct val="0"/>
            </a:spcBef>
            <a:spcAft>
              <a:spcPct val="35000"/>
            </a:spcAft>
          </a:pPr>
          <a:endParaRPr lang="en-US" sz="1800" dirty="0">
            <a:solidFill>
              <a:schemeClr val="tx1"/>
            </a:solidFill>
          </a:endParaRPr>
        </a:p>
        <a:p>
          <a:pPr marL="0" marR="0" lvl="0" indent="0" algn="ctr" defTabSz="914400" eaLnBrk="1" fontAlgn="auto" latinLnBrk="0" hangingPunct="1">
            <a:lnSpc>
              <a:spcPct val="100000"/>
            </a:lnSpc>
            <a:spcBef>
              <a:spcPts val="0"/>
            </a:spcBef>
            <a:spcAft>
              <a:spcPts val="0"/>
            </a:spcAft>
            <a:buClrTx/>
            <a:buSzTx/>
            <a:buFontTx/>
            <a:buNone/>
          </a:pPr>
          <a:endParaRPr lang="en-US" sz="1800" b="1" dirty="0">
            <a:solidFill>
              <a:schemeClr val="tx1"/>
            </a:solidFill>
          </a:endParaRPr>
        </a:p>
        <a:p>
          <a:pPr marL="0" marR="0" lvl="0" indent="0" algn="ctr" defTabSz="914400" eaLnBrk="1" fontAlgn="auto" latinLnBrk="0" hangingPunct="1">
            <a:lnSpc>
              <a:spcPct val="100000"/>
            </a:lnSpc>
            <a:spcBef>
              <a:spcPts val="0"/>
            </a:spcBef>
            <a:spcAft>
              <a:spcPts val="0"/>
            </a:spcAft>
            <a:buClrTx/>
            <a:buSzTx/>
            <a:buFontTx/>
            <a:buNone/>
          </a:pPr>
          <a:endParaRPr lang="en-US" sz="1800" b="1" dirty="0">
            <a:solidFill>
              <a:schemeClr val="tx1"/>
            </a:solidFill>
          </a:endParaRPr>
        </a:p>
        <a:p>
          <a:pPr marL="0" marR="0" lvl="0" indent="0" algn="ctr" defTabSz="914400" eaLnBrk="1" fontAlgn="auto" latinLnBrk="0" hangingPunct="1">
            <a:lnSpc>
              <a:spcPct val="100000"/>
            </a:lnSpc>
            <a:spcBef>
              <a:spcPts val="0"/>
            </a:spcBef>
            <a:spcAft>
              <a:spcPts val="0"/>
            </a:spcAft>
            <a:buClrTx/>
            <a:buSzTx/>
            <a:buFontTx/>
            <a:buNone/>
          </a:pPr>
          <a:endParaRPr lang="en-US" sz="1800" b="1" dirty="0">
            <a:solidFill>
              <a:schemeClr val="tx1"/>
            </a:solidFill>
          </a:endParaRPr>
        </a:p>
        <a:p>
          <a:pPr marL="0" marR="0" lvl="0" indent="0" algn="ctr" defTabSz="914400" eaLnBrk="1" fontAlgn="auto" latinLnBrk="0" hangingPunct="1">
            <a:lnSpc>
              <a:spcPct val="100000"/>
            </a:lnSpc>
            <a:spcBef>
              <a:spcPts val="0"/>
            </a:spcBef>
            <a:spcAft>
              <a:spcPts val="0"/>
            </a:spcAft>
            <a:buClrTx/>
            <a:buSzTx/>
            <a:buFontTx/>
            <a:buNone/>
          </a:pPr>
          <a:endParaRPr lang="en-US" sz="2400" b="1" i="1" dirty="0">
            <a:solidFill>
              <a:schemeClr val="tx1"/>
            </a:solidFill>
          </a:endParaRPr>
        </a:p>
        <a:p>
          <a:pPr marL="0" marR="0" lvl="0" indent="0" algn="ctr" defTabSz="914400" eaLnBrk="1" fontAlgn="auto" latinLnBrk="0" hangingPunct="1">
            <a:lnSpc>
              <a:spcPct val="100000"/>
            </a:lnSpc>
            <a:spcBef>
              <a:spcPts val="0"/>
            </a:spcBef>
            <a:spcAft>
              <a:spcPts val="0"/>
            </a:spcAft>
            <a:buClrTx/>
            <a:buSzTx/>
            <a:buFontTx/>
            <a:buNone/>
          </a:pPr>
          <a:r>
            <a:rPr lang="en-US" sz="2400" b="1" i="1" dirty="0">
              <a:solidFill>
                <a:schemeClr val="tx1"/>
              </a:solidFill>
            </a:rPr>
            <a:t>Vision</a:t>
          </a:r>
          <a:r>
            <a:rPr lang="en-US" sz="2400" i="1" dirty="0">
              <a:solidFill>
                <a:schemeClr val="tx1"/>
              </a:solidFill>
            </a:rPr>
            <a:t> </a:t>
          </a:r>
        </a:p>
        <a:p>
          <a:pPr marL="0" marR="0" lvl="0" indent="0" algn="ctr" defTabSz="914400" eaLnBrk="1" fontAlgn="auto" latinLnBrk="0" hangingPunct="1">
            <a:lnSpc>
              <a:spcPct val="100000"/>
            </a:lnSpc>
            <a:spcBef>
              <a:spcPts val="0"/>
            </a:spcBef>
            <a:spcAft>
              <a:spcPts val="0"/>
            </a:spcAft>
            <a:buClrTx/>
            <a:buSzTx/>
            <a:buFontTx/>
            <a:buNone/>
          </a:pPr>
          <a:endParaRPr lang="en-US" sz="900" b="0" dirty="0">
            <a:solidFill>
              <a:schemeClr val="tx1"/>
            </a:solidFill>
          </a:endParaRPr>
        </a:p>
        <a:p>
          <a:pPr lvl="0" algn="ctr" defTabSz="800100">
            <a:lnSpc>
              <a:spcPct val="90000"/>
            </a:lnSpc>
            <a:spcBef>
              <a:spcPct val="0"/>
            </a:spcBef>
            <a:spcAft>
              <a:spcPct val="35000"/>
            </a:spcAft>
          </a:pPr>
          <a:r>
            <a:rPr lang="en-US" sz="1800" b="0" dirty="0">
              <a:solidFill>
                <a:schemeClr val="tx1"/>
              </a:solidFill>
            </a:rPr>
            <a:t>An integrated and coordinated PSET system for improved economic participation, and social development of youth and adults. </a:t>
          </a:r>
          <a:endParaRPr lang="en-ZA" sz="1800" b="0" dirty="0">
            <a:solidFill>
              <a:schemeClr val="tx1"/>
            </a:solidFill>
          </a:endParaRPr>
        </a:p>
        <a:p>
          <a:pPr marL="342900" lvl="0" indent="-342900" defTabSz="800100">
            <a:lnSpc>
              <a:spcPct val="90000"/>
            </a:lnSpc>
            <a:spcBef>
              <a:spcPct val="0"/>
            </a:spcBef>
            <a:spcAft>
              <a:spcPct val="35000"/>
            </a:spcAft>
            <a:buFont typeface="Arial" panose="020B0604020202090204"/>
            <a:buChar char="•"/>
          </a:pPr>
          <a:endParaRPr lang="en-US" sz="1800" dirty="0">
            <a:solidFill>
              <a:schemeClr val="tx1"/>
            </a:solidFill>
          </a:endParaRPr>
        </a:p>
        <a:p>
          <a:pPr lvl="0" algn="ctr" defTabSz="800100">
            <a:lnSpc>
              <a:spcPct val="90000"/>
            </a:lnSpc>
            <a:spcBef>
              <a:spcPct val="0"/>
            </a:spcBef>
            <a:spcAft>
              <a:spcPct val="35000"/>
            </a:spcAft>
          </a:pPr>
          <a:r>
            <a:rPr lang="en-ZA" sz="2400" b="1" i="1" dirty="0">
              <a:solidFill>
                <a:schemeClr val="tx1"/>
              </a:solidFill>
            </a:rPr>
            <a:t>Mission </a:t>
          </a:r>
        </a:p>
        <a:p>
          <a:pPr lvl="0" algn="ctr" defTabSz="800100">
            <a:lnSpc>
              <a:spcPct val="90000"/>
            </a:lnSpc>
            <a:spcBef>
              <a:spcPct val="0"/>
            </a:spcBef>
            <a:spcAft>
              <a:spcPct val="35000"/>
            </a:spcAft>
          </a:pPr>
          <a:r>
            <a:rPr lang="en-ZA" sz="1800" dirty="0">
              <a:solidFill>
                <a:schemeClr val="tx1"/>
              </a:solidFill>
            </a:rPr>
            <a:t>To provide strategic leadership to the PSET system: </a:t>
          </a:r>
        </a:p>
        <a:p>
          <a:pPr lvl="0" algn="ctr" defTabSz="800100">
            <a:lnSpc>
              <a:spcPct val="90000"/>
            </a:lnSpc>
            <a:spcBef>
              <a:spcPct val="0"/>
            </a:spcBef>
            <a:spcAft>
              <a:spcPct val="35000"/>
            </a:spcAft>
          </a:pPr>
          <a:endParaRPr lang="en-ZA" sz="1800" dirty="0">
            <a:solidFill>
              <a:schemeClr val="tx1"/>
            </a:solidFill>
          </a:endParaRPr>
        </a:p>
      </dgm:t>
    </dgm:pt>
    <dgm:pt modelId="{FF446DCD-E0E8-48F0-99D8-9EB3EF5E2114}" type="parTrans" cxnId="{72DC0B24-9E97-465B-A174-481041FDC08B}">
      <dgm:prSet/>
      <dgm:spPr/>
      <dgm:t>
        <a:bodyPr/>
        <a:lstStyle/>
        <a:p>
          <a:endParaRPr lang="en-ZA" sz="1800">
            <a:solidFill>
              <a:schemeClr val="tx1"/>
            </a:solidFill>
          </a:endParaRPr>
        </a:p>
      </dgm:t>
    </dgm:pt>
    <dgm:pt modelId="{33952C5D-B200-459E-9AB1-7A7A2D9F2A28}" type="sibTrans" cxnId="{72DC0B24-9E97-465B-A174-481041FDC08B}">
      <dgm:prSet/>
      <dgm:spPr/>
      <dgm:t>
        <a:bodyPr/>
        <a:lstStyle/>
        <a:p>
          <a:endParaRPr lang="en-ZA" sz="1800">
            <a:solidFill>
              <a:schemeClr val="tx1"/>
            </a:solidFill>
          </a:endParaRPr>
        </a:p>
      </dgm:t>
    </dgm:pt>
    <dgm:pt modelId="{E286C16A-F883-4164-9E39-6F024936C55D}">
      <dgm:prSet phldrT="[Text]" custT="1"/>
      <dgm:spPr>
        <a:solidFill>
          <a:srgbClr val="CCCC00"/>
        </a:solidFill>
        <a:ln>
          <a:solidFill>
            <a:schemeClr val="accent2"/>
          </a:solidFill>
        </a:ln>
      </dgm:spPr>
      <dgm:t>
        <a:bodyPr/>
        <a:lstStyle/>
        <a:p>
          <a:r>
            <a:rPr lang="en-ZA" sz="1800" dirty="0">
              <a:solidFill>
                <a:schemeClr val="tx1"/>
              </a:solidFill>
            </a:rPr>
            <a:t>Provide oversight of the PSET system through effective  M&amp;E</a:t>
          </a:r>
        </a:p>
      </dgm:t>
    </dgm:pt>
    <dgm:pt modelId="{7C7DB14F-78D8-4A80-96ED-F6A93B761E28}" type="parTrans" cxnId="{EDDE4BC0-F241-452E-901D-F12F0DCF8F31}">
      <dgm:prSet/>
      <dgm:spPr/>
      <dgm:t>
        <a:bodyPr/>
        <a:lstStyle/>
        <a:p>
          <a:endParaRPr lang="en-ZA" sz="1800">
            <a:solidFill>
              <a:schemeClr val="tx1"/>
            </a:solidFill>
          </a:endParaRPr>
        </a:p>
      </dgm:t>
    </dgm:pt>
    <dgm:pt modelId="{68BE11F2-7287-40F6-B097-3E2E0F2E22F4}" type="sibTrans" cxnId="{EDDE4BC0-F241-452E-901D-F12F0DCF8F31}">
      <dgm:prSet/>
      <dgm:spPr/>
      <dgm:t>
        <a:bodyPr/>
        <a:lstStyle/>
        <a:p>
          <a:endParaRPr lang="en-ZA" sz="1800">
            <a:solidFill>
              <a:schemeClr val="tx1"/>
            </a:solidFill>
          </a:endParaRPr>
        </a:p>
      </dgm:t>
    </dgm:pt>
    <dgm:pt modelId="{40165829-638D-4C55-81A0-0A607C489334}">
      <dgm:prSet phldrT="[Text]" custT="1"/>
      <dgm:spPr>
        <a:solidFill>
          <a:schemeClr val="accent6">
            <a:lumMod val="60000"/>
            <a:lumOff val="40000"/>
          </a:schemeClr>
        </a:solidFill>
        <a:ln>
          <a:solidFill>
            <a:schemeClr val="accent2"/>
          </a:solidFill>
        </a:ln>
      </dgm:spPr>
      <dgm:t>
        <a:bodyPr/>
        <a:lstStyle/>
        <a:p>
          <a:pPr marL="0" marR="0" lvl="0" indent="0" defTabSz="914400" eaLnBrk="1" fontAlgn="auto" latinLnBrk="0" hangingPunct="1">
            <a:lnSpc>
              <a:spcPct val="100000"/>
            </a:lnSpc>
            <a:spcBef>
              <a:spcPts val="0"/>
            </a:spcBef>
            <a:spcAft>
              <a:spcPts val="0"/>
            </a:spcAft>
            <a:buClrTx/>
            <a:buSzTx/>
            <a:buFontTx/>
            <a:buNone/>
          </a:pPr>
          <a:r>
            <a:rPr lang="en-ZA" sz="1800" dirty="0">
              <a:solidFill>
                <a:schemeClr val="tx1"/>
              </a:solidFill>
            </a:rPr>
            <a:t>Funding PSET institutions and entities </a:t>
          </a:r>
        </a:p>
        <a:p>
          <a:pPr lvl="0" defTabSz="711200">
            <a:lnSpc>
              <a:spcPct val="90000"/>
            </a:lnSpc>
            <a:spcBef>
              <a:spcPct val="0"/>
            </a:spcBef>
            <a:spcAft>
              <a:spcPct val="35000"/>
            </a:spcAft>
          </a:pPr>
          <a:endParaRPr lang="en-ZA" sz="1800" dirty="0">
            <a:solidFill>
              <a:schemeClr val="tx1"/>
            </a:solidFill>
          </a:endParaRPr>
        </a:p>
      </dgm:t>
    </dgm:pt>
    <dgm:pt modelId="{4873792B-A99C-40B9-B9C1-DBED62649467}" type="parTrans" cxnId="{9E9FF80F-F0EF-485E-8145-AE3F302E0659}">
      <dgm:prSet/>
      <dgm:spPr/>
      <dgm:t>
        <a:bodyPr/>
        <a:lstStyle/>
        <a:p>
          <a:endParaRPr lang="en-ZA" sz="1800">
            <a:solidFill>
              <a:schemeClr val="tx1"/>
            </a:solidFill>
          </a:endParaRPr>
        </a:p>
      </dgm:t>
    </dgm:pt>
    <dgm:pt modelId="{62502572-ACEC-4A95-B45F-EBD970126532}" type="sibTrans" cxnId="{9E9FF80F-F0EF-485E-8145-AE3F302E0659}">
      <dgm:prSet/>
      <dgm:spPr/>
      <dgm:t>
        <a:bodyPr/>
        <a:lstStyle/>
        <a:p>
          <a:endParaRPr lang="en-ZA" sz="1800">
            <a:solidFill>
              <a:schemeClr val="tx1"/>
            </a:solidFill>
          </a:endParaRPr>
        </a:p>
      </dgm:t>
    </dgm:pt>
    <dgm:pt modelId="{4EDA5033-3483-4384-905A-0270983157A6}">
      <dgm:prSet phldrT="[Text]" custT="1"/>
      <dgm:spPr>
        <a:solidFill>
          <a:schemeClr val="accent5">
            <a:lumMod val="75000"/>
          </a:schemeClr>
        </a:solidFill>
        <a:ln>
          <a:solidFill>
            <a:schemeClr val="accent2"/>
          </a:solidFill>
        </a:ln>
      </dgm:spPr>
      <dgm:t>
        <a:bodyPr/>
        <a:lstStyle/>
        <a:p>
          <a:r>
            <a:rPr lang="en-ZA" sz="1800" dirty="0">
              <a:solidFill>
                <a:schemeClr val="tx1"/>
              </a:solidFill>
            </a:rPr>
            <a:t>Provide  teaching and learning support to PSET institutions </a:t>
          </a:r>
        </a:p>
      </dgm:t>
    </dgm:pt>
    <dgm:pt modelId="{A2C3DCA2-8536-4889-91A9-F7BFC8D9642E}" type="parTrans" cxnId="{3BFF5E4C-3643-4D5A-8441-E87C75EAF30F}">
      <dgm:prSet/>
      <dgm:spPr/>
      <dgm:t>
        <a:bodyPr/>
        <a:lstStyle/>
        <a:p>
          <a:endParaRPr lang="en-ZA" sz="1800">
            <a:solidFill>
              <a:schemeClr val="tx1"/>
            </a:solidFill>
          </a:endParaRPr>
        </a:p>
      </dgm:t>
    </dgm:pt>
    <dgm:pt modelId="{FAB4BD44-2F5E-47A5-8F7E-274DA1CA11B6}" type="sibTrans" cxnId="{3BFF5E4C-3643-4D5A-8441-E87C75EAF30F}">
      <dgm:prSet/>
      <dgm:spPr/>
      <dgm:t>
        <a:bodyPr/>
        <a:lstStyle/>
        <a:p>
          <a:endParaRPr lang="en-ZA" sz="1800">
            <a:solidFill>
              <a:schemeClr val="tx1"/>
            </a:solidFill>
          </a:endParaRPr>
        </a:p>
      </dgm:t>
    </dgm:pt>
    <dgm:pt modelId="{2BAB09AD-6E15-4139-BE5F-38E768FDCD20}">
      <dgm:prSet phldrT="[Text]" custT="1"/>
      <dgm:spPr>
        <a:solidFill>
          <a:schemeClr val="accent6">
            <a:lumMod val="20000"/>
            <a:lumOff val="80000"/>
          </a:schemeClr>
        </a:solidFill>
        <a:ln>
          <a:solidFill>
            <a:schemeClr val="accent2"/>
          </a:solidFill>
        </a:ln>
      </dgm:spPr>
      <dgm:t>
        <a:bodyPr/>
        <a:lstStyle/>
        <a:p>
          <a:r>
            <a:rPr lang="en-ZA" sz="1800" dirty="0">
              <a:solidFill>
                <a:schemeClr val="tx1"/>
              </a:solidFill>
            </a:rPr>
            <a:t>Develop appropriate steering mechanisms</a:t>
          </a:r>
        </a:p>
      </dgm:t>
    </dgm:pt>
    <dgm:pt modelId="{94B75128-573D-45CE-B360-B99C6019C571}" type="sibTrans" cxnId="{AC849A80-F434-498F-95DC-7E014C4FD61F}">
      <dgm:prSet/>
      <dgm:spPr/>
      <dgm:t>
        <a:bodyPr/>
        <a:lstStyle/>
        <a:p>
          <a:endParaRPr lang="en-ZA" sz="1800">
            <a:solidFill>
              <a:schemeClr val="tx1"/>
            </a:solidFill>
          </a:endParaRPr>
        </a:p>
      </dgm:t>
    </dgm:pt>
    <dgm:pt modelId="{252B18FF-324D-4E6A-8B1C-508C40E22146}" type="parTrans" cxnId="{AC849A80-F434-498F-95DC-7E014C4FD61F}">
      <dgm:prSet/>
      <dgm:spPr/>
      <dgm:t>
        <a:bodyPr/>
        <a:lstStyle/>
        <a:p>
          <a:endParaRPr lang="en-ZA" sz="1800">
            <a:solidFill>
              <a:schemeClr val="tx1"/>
            </a:solidFill>
          </a:endParaRPr>
        </a:p>
      </dgm:t>
    </dgm:pt>
    <dgm:pt modelId="{2B6842BA-213D-4913-B5CE-BE82E6BFE627}" type="pres">
      <dgm:prSet presAssocID="{E836CF3A-99E8-4FFB-9175-57807BA9FC96}" presName="composite" presStyleCnt="0">
        <dgm:presLayoutVars>
          <dgm:chMax val="1"/>
          <dgm:dir/>
          <dgm:resizeHandles val="exact"/>
        </dgm:presLayoutVars>
      </dgm:prSet>
      <dgm:spPr/>
    </dgm:pt>
    <dgm:pt modelId="{49172D71-7D35-4940-9654-06FED729F5E6}" type="pres">
      <dgm:prSet presAssocID="{5BF8D7B2-30CE-45B1-9FFB-39FDA209FBF7}" presName="roof" presStyleLbl="dkBgShp" presStyleIdx="0" presStyleCnt="2" custScaleY="64226" custLinFactNeighborX="400" custLinFactNeighborY="-25732"/>
      <dgm:spPr/>
    </dgm:pt>
    <dgm:pt modelId="{11F609D6-4C2F-42BA-BF73-97166B8FFC04}" type="pres">
      <dgm:prSet presAssocID="{5BF8D7B2-30CE-45B1-9FFB-39FDA209FBF7}" presName="pillars" presStyleCnt="0"/>
      <dgm:spPr/>
    </dgm:pt>
    <dgm:pt modelId="{47EA3331-8631-499E-B7FA-E5EFA3772CD6}" type="pres">
      <dgm:prSet presAssocID="{5BF8D7B2-30CE-45B1-9FFB-39FDA209FBF7}" presName="pillar1" presStyleLbl="node1" presStyleIdx="0" presStyleCnt="4" custScaleX="24148" custScaleY="49727" custLinFactNeighborX="-853" custLinFactNeighborY="-1775">
        <dgm:presLayoutVars>
          <dgm:bulletEnabled val="1"/>
        </dgm:presLayoutVars>
      </dgm:prSet>
      <dgm:spPr/>
    </dgm:pt>
    <dgm:pt modelId="{7EAF1592-9BF2-4775-87FF-B695F238C67A}" type="pres">
      <dgm:prSet presAssocID="{E286C16A-F883-4164-9E39-6F024936C55D}" presName="pillarX" presStyleLbl="node1" presStyleIdx="1" presStyleCnt="4" custScaleX="26396" custScaleY="49108" custLinFactNeighborX="-2158" custLinFactNeighborY="8667">
        <dgm:presLayoutVars>
          <dgm:bulletEnabled val="1"/>
        </dgm:presLayoutVars>
      </dgm:prSet>
      <dgm:spPr/>
    </dgm:pt>
    <dgm:pt modelId="{77DB743E-536B-4AD9-8E60-34AA47E50541}" type="pres">
      <dgm:prSet presAssocID="{4EDA5033-3483-4384-905A-0270983157A6}" presName="pillarX" presStyleLbl="node1" presStyleIdx="2" presStyleCnt="4" custScaleX="24019" custScaleY="49895" custLinFactNeighborX="-3618" custLinFactNeighborY="20798">
        <dgm:presLayoutVars>
          <dgm:bulletEnabled val="1"/>
        </dgm:presLayoutVars>
      </dgm:prSet>
      <dgm:spPr/>
    </dgm:pt>
    <dgm:pt modelId="{F401322F-2C89-485F-9DB0-AE1C6E105D50}" type="pres">
      <dgm:prSet presAssocID="{40165829-638D-4C55-81A0-0A607C489334}" presName="pillarX" presStyleLbl="node1" presStyleIdx="3" presStyleCnt="4" custScaleX="27565" custScaleY="50476" custLinFactNeighborX="-4504" custLinFactNeighborY="25784">
        <dgm:presLayoutVars>
          <dgm:bulletEnabled val="1"/>
        </dgm:presLayoutVars>
      </dgm:prSet>
      <dgm:spPr/>
    </dgm:pt>
    <dgm:pt modelId="{94C64CEA-05B0-4E83-B9A7-1D6CFAD9F1F7}" type="pres">
      <dgm:prSet presAssocID="{5BF8D7B2-30CE-45B1-9FFB-39FDA209FBF7}" presName="base" presStyleLbl="dkBgShp" presStyleIdx="1" presStyleCnt="2"/>
      <dgm:spPr>
        <a:ln>
          <a:solidFill>
            <a:schemeClr val="accent2"/>
          </a:solidFill>
        </a:ln>
      </dgm:spPr>
    </dgm:pt>
  </dgm:ptLst>
  <dgm:cxnLst>
    <dgm:cxn modelId="{ECF1A50A-7276-4188-890A-AB192E9F790C}" type="presOf" srcId="{E836CF3A-99E8-4FFB-9175-57807BA9FC96}" destId="{2B6842BA-213D-4913-B5CE-BE82E6BFE627}" srcOrd="0" destOrd="0" presId="urn:microsoft.com/office/officeart/2005/8/layout/hList3"/>
    <dgm:cxn modelId="{6F54370E-2261-4943-AD07-5C31229B3E92}" type="presOf" srcId="{40165829-638D-4C55-81A0-0A607C489334}" destId="{F401322F-2C89-485F-9DB0-AE1C6E105D50}" srcOrd="0" destOrd="0" presId="urn:microsoft.com/office/officeart/2005/8/layout/hList3"/>
    <dgm:cxn modelId="{9E9FF80F-F0EF-485E-8145-AE3F302E0659}" srcId="{5BF8D7B2-30CE-45B1-9FFB-39FDA209FBF7}" destId="{40165829-638D-4C55-81A0-0A607C489334}" srcOrd="3" destOrd="0" parTransId="{4873792B-A99C-40B9-B9C1-DBED62649467}" sibTransId="{62502572-ACEC-4A95-B45F-EBD970126532}"/>
    <dgm:cxn modelId="{72DC0B24-9E97-465B-A174-481041FDC08B}" srcId="{E836CF3A-99E8-4FFB-9175-57807BA9FC96}" destId="{5BF8D7B2-30CE-45B1-9FFB-39FDA209FBF7}" srcOrd="0" destOrd="0" parTransId="{FF446DCD-E0E8-48F0-99D8-9EB3EF5E2114}" sibTransId="{33952C5D-B200-459E-9AB1-7A7A2D9F2A28}"/>
    <dgm:cxn modelId="{3BFF5E4C-3643-4D5A-8441-E87C75EAF30F}" srcId="{5BF8D7B2-30CE-45B1-9FFB-39FDA209FBF7}" destId="{4EDA5033-3483-4384-905A-0270983157A6}" srcOrd="2" destOrd="0" parTransId="{A2C3DCA2-8536-4889-91A9-F7BFC8D9642E}" sibTransId="{FAB4BD44-2F5E-47A5-8F7E-274DA1CA11B6}"/>
    <dgm:cxn modelId="{945FA359-212E-4B97-8DAF-E02B83BCD194}" type="presOf" srcId="{4EDA5033-3483-4384-905A-0270983157A6}" destId="{77DB743E-536B-4AD9-8E60-34AA47E50541}" srcOrd="0" destOrd="0" presId="urn:microsoft.com/office/officeart/2005/8/layout/hList3"/>
    <dgm:cxn modelId="{B6E57D63-61F1-4E45-8940-6AF820C421FA}" type="presOf" srcId="{E286C16A-F883-4164-9E39-6F024936C55D}" destId="{7EAF1592-9BF2-4775-87FF-B695F238C67A}" srcOrd="0" destOrd="0" presId="urn:microsoft.com/office/officeart/2005/8/layout/hList3"/>
    <dgm:cxn modelId="{FEAC8B6C-AAF8-4DC7-8D9E-91A202BDD916}" type="presOf" srcId="{2BAB09AD-6E15-4139-BE5F-38E768FDCD20}" destId="{47EA3331-8631-499E-B7FA-E5EFA3772CD6}" srcOrd="0" destOrd="0" presId="urn:microsoft.com/office/officeart/2005/8/layout/hList3"/>
    <dgm:cxn modelId="{AC849A80-F434-498F-95DC-7E014C4FD61F}" srcId="{5BF8D7B2-30CE-45B1-9FFB-39FDA209FBF7}" destId="{2BAB09AD-6E15-4139-BE5F-38E768FDCD20}" srcOrd="0" destOrd="0" parTransId="{252B18FF-324D-4E6A-8B1C-508C40E22146}" sibTransId="{94B75128-573D-45CE-B360-B99C6019C571}"/>
    <dgm:cxn modelId="{BAD68492-8608-4CA9-AF16-7CF8D28DEE2C}" type="presOf" srcId="{5BF8D7B2-30CE-45B1-9FFB-39FDA209FBF7}" destId="{49172D71-7D35-4940-9654-06FED729F5E6}" srcOrd="0" destOrd="0" presId="urn:microsoft.com/office/officeart/2005/8/layout/hList3"/>
    <dgm:cxn modelId="{EDDE4BC0-F241-452E-901D-F12F0DCF8F31}" srcId="{5BF8D7B2-30CE-45B1-9FFB-39FDA209FBF7}" destId="{E286C16A-F883-4164-9E39-6F024936C55D}" srcOrd="1" destOrd="0" parTransId="{7C7DB14F-78D8-4A80-96ED-F6A93B761E28}" sibTransId="{68BE11F2-7287-40F6-B097-3E2E0F2E22F4}"/>
    <dgm:cxn modelId="{3E1A3B97-AAAC-48DC-8D45-F625539EE60C}" type="presParOf" srcId="{2B6842BA-213D-4913-B5CE-BE82E6BFE627}" destId="{49172D71-7D35-4940-9654-06FED729F5E6}" srcOrd="0" destOrd="0" presId="urn:microsoft.com/office/officeart/2005/8/layout/hList3"/>
    <dgm:cxn modelId="{ACAA87CA-A09B-450E-A17F-68DA0E67DC70}" type="presParOf" srcId="{2B6842BA-213D-4913-B5CE-BE82E6BFE627}" destId="{11F609D6-4C2F-42BA-BF73-97166B8FFC04}" srcOrd="1" destOrd="0" presId="urn:microsoft.com/office/officeart/2005/8/layout/hList3"/>
    <dgm:cxn modelId="{74B408C7-CD1C-41C5-BF67-E1362D3FFF1A}" type="presParOf" srcId="{11F609D6-4C2F-42BA-BF73-97166B8FFC04}" destId="{47EA3331-8631-499E-B7FA-E5EFA3772CD6}" srcOrd="0" destOrd="0" presId="urn:microsoft.com/office/officeart/2005/8/layout/hList3"/>
    <dgm:cxn modelId="{4D91EE70-CD6C-4FCC-AEC6-C54BFCEA3540}" type="presParOf" srcId="{11F609D6-4C2F-42BA-BF73-97166B8FFC04}" destId="{7EAF1592-9BF2-4775-87FF-B695F238C67A}" srcOrd="1" destOrd="0" presId="urn:microsoft.com/office/officeart/2005/8/layout/hList3"/>
    <dgm:cxn modelId="{FEAB24B9-98EE-4C55-83D5-4D0BB288C55A}" type="presParOf" srcId="{11F609D6-4C2F-42BA-BF73-97166B8FFC04}" destId="{77DB743E-536B-4AD9-8E60-34AA47E50541}" srcOrd="2" destOrd="0" presId="urn:microsoft.com/office/officeart/2005/8/layout/hList3"/>
    <dgm:cxn modelId="{730C0152-606C-48F1-8C7B-F7D4976D795C}" type="presParOf" srcId="{11F609D6-4C2F-42BA-BF73-97166B8FFC04}" destId="{F401322F-2C89-485F-9DB0-AE1C6E105D50}" srcOrd="3" destOrd="0" presId="urn:microsoft.com/office/officeart/2005/8/layout/hList3"/>
    <dgm:cxn modelId="{51038710-06D4-4F86-B929-956026FAB4F6}" type="presParOf" srcId="{2B6842BA-213D-4913-B5CE-BE82E6BFE627}" destId="{94C64CEA-05B0-4E83-B9A7-1D6CFAD9F1F7}"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323845-FDE3-4BBB-AB83-55AFCAD0D486}" type="doc">
      <dgm:prSet loTypeId="urn:microsoft.com/office/officeart/2008/layout/VerticalCurvedList#1" loCatId="list" qsTypeId="urn:microsoft.com/office/officeart/2005/8/quickstyle/simple1#2" qsCatId="simple" csTypeId="urn:microsoft.com/office/officeart/2005/8/colors/accent1_2#2" csCatId="accent1" phldr="1"/>
      <dgm:spPr/>
      <dgm:t>
        <a:bodyPr/>
        <a:lstStyle/>
        <a:p>
          <a:endParaRPr lang="en-ZA"/>
        </a:p>
      </dgm:t>
    </dgm:pt>
    <dgm:pt modelId="{83CE1231-3A5A-445B-B4D9-DC7081D2C284}">
      <dgm:prSet phldrT="[Text]" custT="1"/>
      <dgm:spPr>
        <a:solidFill>
          <a:schemeClr val="bg1"/>
        </a:solidFill>
        <a:ln>
          <a:solidFill>
            <a:srgbClr val="00B050"/>
          </a:solidFill>
        </a:ln>
      </dgm:spPr>
      <dgm:t>
        <a:bodyPr/>
        <a:lstStyle/>
        <a:p>
          <a:r>
            <a:rPr lang="en-GB" sz="1600" b="1" dirty="0">
              <a:solidFill>
                <a:schemeClr val="tx1"/>
              </a:solidFill>
              <a:effectLst/>
            </a:rPr>
            <a:t>Improved quality of PSET provision</a:t>
          </a:r>
          <a:endParaRPr lang="en-ZA" sz="1600" b="1" dirty="0">
            <a:solidFill>
              <a:schemeClr val="tx1"/>
            </a:solidFill>
          </a:endParaRPr>
        </a:p>
      </dgm:t>
    </dgm:pt>
    <dgm:pt modelId="{CCEA1419-892D-4673-82EC-B924648DAAAF}" type="parTrans" cxnId="{8D93C560-DBE6-44CD-826F-C553999C3E07}">
      <dgm:prSet/>
      <dgm:spPr/>
      <dgm:t>
        <a:bodyPr/>
        <a:lstStyle/>
        <a:p>
          <a:endParaRPr lang="en-ZA" sz="1600">
            <a:solidFill>
              <a:schemeClr val="tx1"/>
            </a:solidFill>
          </a:endParaRPr>
        </a:p>
      </dgm:t>
    </dgm:pt>
    <dgm:pt modelId="{F231D0DF-3605-4311-995A-409F9449C9B4}" type="sibTrans" cxnId="{8D93C560-DBE6-44CD-826F-C553999C3E07}">
      <dgm:prSet/>
      <dgm:spPr/>
      <dgm:t>
        <a:bodyPr/>
        <a:lstStyle/>
        <a:p>
          <a:endParaRPr lang="en-ZA" sz="1600">
            <a:solidFill>
              <a:schemeClr val="tx1"/>
            </a:solidFill>
          </a:endParaRPr>
        </a:p>
      </dgm:t>
    </dgm:pt>
    <dgm:pt modelId="{AA3681B6-1681-4A6E-840D-B9655A96456E}">
      <dgm:prSet phldrT="[Text]" custT="1"/>
      <dgm:spPr>
        <a:solidFill>
          <a:schemeClr val="bg1"/>
        </a:solidFill>
        <a:ln>
          <a:solidFill>
            <a:srgbClr val="00B050"/>
          </a:solidFill>
        </a:ln>
      </dgm:spPr>
      <dgm:t>
        <a:bodyPr/>
        <a:lstStyle/>
        <a:p>
          <a:r>
            <a:rPr lang="en-GB" sz="1600" dirty="0">
              <a:solidFill>
                <a:schemeClr val="tx1"/>
              </a:solidFill>
              <a:effectLst/>
            </a:rPr>
            <a:t>To build the capacity of PSET institutions to provide quality education and training</a:t>
          </a:r>
          <a:endParaRPr lang="en-ZA" sz="1600" dirty="0">
            <a:solidFill>
              <a:schemeClr val="tx1"/>
            </a:solidFill>
          </a:endParaRPr>
        </a:p>
      </dgm:t>
    </dgm:pt>
    <dgm:pt modelId="{D4AB1112-4205-45D0-B7E7-7899B37DB99C}" type="parTrans" cxnId="{36ADEBC7-A8E9-4C84-B10F-6912390EFA5A}">
      <dgm:prSet/>
      <dgm:spPr/>
      <dgm:t>
        <a:bodyPr/>
        <a:lstStyle/>
        <a:p>
          <a:endParaRPr lang="en-ZA" sz="1600">
            <a:solidFill>
              <a:schemeClr val="tx1"/>
            </a:solidFill>
          </a:endParaRPr>
        </a:p>
      </dgm:t>
    </dgm:pt>
    <dgm:pt modelId="{C2B803F9-A523-4205-9BDC-D5C444428158}" type="sibTrans" cxnId="{36ADEBC7-A8E9-4C84-B10F-6912390EFA5A}">
      <dgm:prSet/>
      <dgm:spPr/>
      <dgm:t>
        <a:bodyPr/>
        <a:lstStyle/>
        <a:p>
          <a:endParaRPr lang="en-ZA" sz="1600">
            <a:solidFill>
              <a:schemeClr val="tx1"/>
            </a:solidFill>
          </a:endParaRPr>
        </a:p>
      </dgm:t>
    </dgm:pt>
    <dgm:pt modelId="{B6606CC5-8F8A-4395-B18F-11B7EAAF0A4D}">
      <dgm:prSet custT="1"/>
      <dgm:spPr>
        <a:solidFill>
          <a:schemeClr val="bg1"/>
        </a:solidFill>
        <a:ln>
          <a:solidFill>
            <a:schemeClr val="accent5">
              <a:lumMod val="90000"/>
            </a:schemeClr>
          </a:solidFill>
        </a:ln>
      </dgm:spPr>
      <dgm:t>
        <a:bodyPr/>
        <a:lstStyle/>
        <a:p>
          <a:r>
            <a:rPr lang="en-ZA" sz="1600" b="1" dirty="0">
              <a:solidFill>
                <a:schemeClr val="tx1"/>
              </a:solidFill>
              <a:effectLst/>
            </a:rPr>
            <a:t>A responsive PSET system</a:t>
          </a:r>
          <a:endParaRPr lang="en-ZA" sz="1600" b="1" dirty="0">
            <a:solidFill>
              <a:schemeClr val="tx1"/>
            </a:solidFill>
          </a:endParaRPr>
        </a:p>
      </dgm:t>
    </dgm:pt>
    <dgm:pt modelId="{1BCA9685-8777-4403-B527-275CEC520799}" type="parTrans" cxnId="{D28A919E-9EAC-4A0B-882B-C767772C52BB}">
      <dgm:prSet/>
      <dgm:spPr/>
      <dgm:t>
        <a:bodyPr/>
        <a:lstStyle/>
        <a:p>
          <a:endParaRPr lang="en-ZA" sz="1600">
            <a:solidFill>
              <a:schemeClr val="tx1"/>
            </a:solidFill>
          </a:endParaRPr>
        </a:p>
      </dgm:t>
    </dgm:pt>
    <dgm:pt modelId="{F05D1F21-0B95-4198-BB35-8BC6F707A109}" type="sibTrans" cxnId="{D28A919E-9EAC-4A0B-882B-C767772C52BB}">
      <dgm:prSet/>
      <dgm:spPr/>
      <dgm:t>
        <a:bodyPr/>
        <a:lstStyle/>
        <a:p>
          <a:endParaRPr lang="en-ZA" sz="1600">
            <a:solidFill>
              <a:schemeClr val="tx1"/>
            </a:solidFill>
          </a:endParaRPr>
        </a:p>
      </dgm:t>
    </dgm:pt>
    <dgm:pt modelId="{A9FFDC0D-28A1-4B73-B548-994D855F6005}">
      <dgm:prSet phldrT="[Text]" custT="1"/>
      <dgm:spPr>
        <a:solidFill>
          <a:schemeClr val="bg1"/>
        </a:solidFill>
        <a:ln>
          <a:solidFill>
            <a:schemeClr val="accent2"/>
          </a:solidFill>
        </a:ln>
      </dgm:spPr>
      <dgm:t>
        <a:bodyPr/>
        <a:lstStyle/>
        <a:p>
          <a:r>
            <a:rPr lang="en-GB" sz="1600" dirty="0">
              <a:solidFill>
                <a:schemeClr val="tx1"/>
              </a:solidFill>
              <a:effectLst/>
            </a:rPr>
            <a:t>To improve efficiency and success of the PSET system</a:t>
          </a:r>
          <a:endParaRPr lang="en-ZA" sz="1600" dirty="0">
            <a:solidFill>
              <a:schemeClr val="tx1"/>
            </a:solidFill>
          </a:endParaRPr>
        </a:p>
      </dgm:t>
    </dgm:pt>
    <dgm:pt modelId="{516B50B4-D463-457E-A878-796AD4C612A0}" type="sibTrans" cxnId="{16C7C43B-512C-467D-A460-1CDD2DAD9EA6}">
      <dgm:prSet/>
      <dgm:spPr/>
      <dgm:t>
        <a:bodyPr/>
        <a:lstStyle/>
        <a:p>
          <a:endParaRPr lang="en-ZA" sz="1600">
            <a:solidFill>
              <a:schemeClr val="tx1"/>
            </a:solidFill>
          </a:endParaRPr>
        </a:p>
      </dgm:t>
    </dgm:pt>
    <dgm:pt modelId="{407D3C55-3679-4723-A6F6-5D13F3EC17E4}" type="parTrans" cxnId="{16C7C43B-512C-467D-A460-1CDD2DAD9EA6}">
      <dgm:prSet/>
      <dgm:spPr/>
      <dgm:t>
        <a:bodyPr/>
        <a:lstStyle/>
        <a:p>
          <a:endParaRPr lang="en-ZA" sz="1600">
            <a:solidFill>
              <a:schemeClr val="tx1"/>
            </a:solidFill>
          </a:endParaRPr>
        </a:p>
      </dgm:t>
    </dgm:pt>
    <dgm:pt modelId="{AAA1A785-9A9D-4287-9928-3C1CA5B5D541}">
      <dgm:prSet custT="1"/>
      <dgm:spPr>
        <a:solidFill>
          <a:schemeClr val="bg1"/>
        </a:solidFill>
        <a:ln>
          <a:solidFill>
            <a:schemeClr val="accent5">
              <a:lumMod val="90000"/>
            </a:schemeClr>
          </a:solidFill>
        </a:ln>
      </dgm:spPr>
      <dgm:t>
        <a:bodyPr/>
        <a:lstStyle/>
        <a:p>
          <a:r>
            <a:rPr lang="en-GB" sz="1600" dirty="0">
              <a:solidFill>
                <a:schemeClr val="tx1"/>
              </a:solidFill>
              <a:effectLst/>
            </a:rPr>
            <a:t>To provide qualifications programmes and curricula that are responsive to the needs of the world of work, society and students </a:t>
          </a:r>
          <a:endParaRPr lang="en-ZA" sz="1600" dirty="0">
            <a:solidFill>
              <a:schemeClr val="tx1"/>
            </a:solidFill>
          </a:endParaRPr>
        </a:p>
      </dgm:t>
    </dgm:pt>
    <dgm:pt modelId="{F56F48CF-669B-4E19-8C81-13C524E4841C}" type="parTrans" cxnId="{7061BD9D-077C-4B74-9C7D-119FBC68595B}">
      <dgm:prSet/>
      <dgm:spPr/>
      <dgm:t>
        <a:bodyPr/>
        <a:lstStyle/>
        <a:p>
          <a:endParaRPr lang="en-ZA" sz="1600">
            <a:solidFill>
              <a:schemeClr val="tx1"/>
            </a:solidFill>
          </a:endParaRPr>
        </a:p>
      </dgm:t>
    </dgm:pt>
    <dgm:pt modelId="{CFD0287D-C947-49C1-B8FC-E07209DAD558}" type="sibTrans" cxnId="{7061BD9D-077C-4B74-9C7D-119FBC68595B}">
      <dgm:prSet/>
      <dgm:spPr/>
      <dgm:t>
        <a:bodyPr/>
        <a:lstStyle/>
        <a:p>
          <a:endParaRPr lang="en-ZA" sz="1600">
            <a:solidFill>
              <a:schemeClr val="tx1"/>
            </a:solidFill>
          </a:endParaRPr>
        </a:p>
      </dgm:t>
    </dgm:pt>
    <dgm:pt modelId="{D72FC515-BF36-42F6-BD71-A808302C1028}">
      <dgm:prSet custT="1"/>
      <dgm:spPr>
        <a:solidFill>
          <a:schemeClr val="bg1"/>
        </a:solidFill>
        <a:ln>
          <a:solidFill>
            <a:srgbClr val="00B0F0"/>
          </a:solidFill>
        </a:ln>
      </dgm:spPr>
      <dgm:t>
        <a:bodyPr/>
        <a:lstStyle/>
        <a:p>
          <a:pPr rtl="0"/>
          <a:r>
            <a:rPr lang="en-ZA" sz="1600" b="1" dirty="0">
              <a:solidFill>
                <a:schemeClr val="tx1"/>
              </a:solidFill>
              <a:effectLst/>
            </a:rPr>
            <a:t>Excellent business operations within DHET</a:t>
          </a:r>
          <a:endParaRPr lang="en-ZA" sz="1600" b="1" dirty="0">
            <a:solidFill>
              <a:schemeClr val="tx1"/>
            </a:solidFill>
          </a:endParaRPr>
        </a:p>
      </dgm:t>
    </dgm:pt>
    <dgm:pt modelId="{0C1034AF-DBF4-4823-996A-0AA716A0FE87}" type="parTrans" cxnId="{DCE24C99-E8AB-4B9B-8F4A-0D380BAA4786}">
      <dgm:prSet/>
      <dgm:spPr/>
      <dgm:t>
        <a:bodyPr/>
        <a:lstStyle/>
        <a:p>
          <a:endParaRPr lang="en-ZA" sz="1600">
            <a:solidFill>
              <a:schemeClr val="tx1"/>
            </a:solidFill>
          </a:endParaRPr>
        </a:p>
      </dgm:t>
    </dgm:pt>
    <dgm:pt modelId="{095AAC42-4760-41BD-AFA0-E80CD98FF769}" type="sibTrans" cxnId="{DCE24C99-E8AB-4B9B-8F4A-0D380BAA4786}">
      <dgm:prSet/>
      <dgm:spPr/>
      <dgm:t>
        <a:bodyPr/>
        <a:lstStyle/>
        <a:p>
          <a:endParaRPr lang="en-ZA" sz="1600">
            <a:solidFill>
              <a:schemeClr val="tx1"/>
            </a:solidFill>
          </a:endParaRPr>
        </a:p>
      </dgm:t>
    </dgm:pt>
    <dgm:pt modelId="{AF1A7C47-8C3A-476D-84EE-C88484077C48}">
      <dgm:prSet custT="1"/>
      <dgm:spPr>
        <a:solidFill>
          <a:schemeClr val="bg1"/>
        </a:solidFill>
        <a:ln>
          <a:solidFill>
            <a:srgbClr val="00B0F0"/>
          </a:solidFill>
        </a:ln>
      </dgm:spPr>
      <dgm:t>
        <a:bodyPr/>
        <a:lstStyle/>
        <a:p>
          <a:r>
            <a:rPr lang="en-ZA" sz="1600" dirty="0">
              <a:solidFill>
                <a:schemeClr val="tx1"/>
              </a:solidFill>
              <a:effectLst/>
            </a:rPr>
            <a:t>To ensure sound service delivery management and effective resource management within the department. </a:t>
          </a:r>
          <a:endParaRPr lang="en-ZA" sz="1600" dirty="0">
            <a:solidFill>
              <a:schemeClr val="tx1"/>
            </a:solidFill>
          </a:endParaRPr>
        </a:p>
      </dgm:t>
    </dgm:pt>
    <dgm:pt modelId="{284AD8B6-E267-447D-9D20-51662E038A80}" type="parTrans" cxnId="{2F0CD417-E69E-4B06-A607-A8CA7BA6DA0F}">
      <dgm:prSet/>
      <dgm:spPr/>
      <dgm:t>
        <a:bodyPr/>
        <a:lstStyle/>
        <a:p>
          <a:endParaRPr lang="en-ZA" sz="1600">
            <a:solidFill>
              <a:schemeClr val="tx1"/>
            </a:solidFill>
          </a:endParaRPr>
        </a:p>
      </dgm:t>
    </dgm:pt>
    <dgm:pt modelId="{C9C1142B-37B5-47B5-AEF1-033F7CA42269}" type="sibTrans" cxnId="{2F0CD417-E69E-4B06-A607-A8CA7BA6DA0F}">
      <dgm:prSet/>
      <dgm:spPr/>
      <dgm:t>
        <a:bodyPr/>
        <a:lstStyle/>
        <a:p>
          <a:endParaRPr lang="en-ZA" sz="1600">
            <a:solidFill>
              <a:schemeClr val="tx1"/>
            </a:solidFill>
          </a:endParaRPr>
        </a:p>
      </dgm:t>
    </dgm:pt>
    <dgm:pt modelId="{ED5C3CBD-479F-460B-8EB3-087E82C93013}">
      <dgm:prSet custT="1"/>
      <dgm:spPr>
        <a:solidFill>
          <a:schemeClr val="bg1"/>
        </a:solidFill>
        <a:ln>
          <a:solidFill>
            <a:srgbClr val="FFC000"/>
          </a:solidFill>
        </a:ln>
      </dgm:spPr>
      <dgm:t>
        <a:bodyPr/>
        <a:lstStyle/>
        <a:p>
          <a:pPr marL="0" marR="0" lvl="0" indent="0" defTabSz="914400" eaLnBrk="1" fontAlgn="auto" latinLnBrk="0" hangingPunct="1">
            <a:lnSpc>
              <a:spcPct val="100000"/>
            </a:lnSpc>
            <a:spcBef>
              <a:spcPts val="0"/>
            </a:spcBef>
            <a:spcAft>
              <a:spcPts val="0"/>
            </a:spcAft>
            <a:buClrTx/>
            <a:buSzTx/>
            <a:buFontTx/>
            <a:buNone/>
          </a:pPr>
          <a:r>
            <a:rPr lang="en-GB" sz="1600" b="1" dirty="0">
              <a:solidFill>
                <a:schemeClr val="tx1"/>
              </a:solidFill>
              <a:effectLst/>
              <a:latin typeface="+mn-lt"/>
              <a:ea typeface="Arial Unicode MS" panose="020B0604020202020204" pitchFamily="34" charset="-128"/>
              <a:cs typeface="Arial Unicode MS" panose="020B0604020202020204" pitchFamily="34" charset="-128"/>
            </a:rPr>
            <a:t>Expanded access to PSET opportunities</a:t>
          </a:r>
          <a:endParaRPr lang="en-ZA" sz="1600" b="1" dirty="0">
            <a:latin typeface="+mn-lt"/>
            <a:ea typeface="Arial Unicode MS" panose="020B0604020202020204" pitchFamily="34" charset="-128"/>
            <a:cs typeface="Arial Unicode MS" panose="020B0604020202020204" pitchFamily="34" charset="-128"/>
          </a:endParaRPr>
        </a:p>
      </dgm:t>
    </dgm:pt>
    <dgm:pt modelId="{AF078BE9-BD15-49A6-864A-AE0396FE3C86}" type="parTrans" cxnId="{FC07B52F-E731-4913-AD76-763993121964}">
      <dgm:prSet/>
      <dgm:spPr/>
      <dgm:t>
        <a:bodyPr/>
        <a:lstStyle/>
        <a:p>
          <a:endParaRPr lang="en-ZA" sz="1600"/>
        </a:p>
      </dgm:t>
    </dgm:pt>
    <dgm:pt modelId="{17E7A7C0-2A94-4895-98EB-B21B71DB1289}" type="sibTrans" cxnId="{FC07B52F-E731-4913-AD76-763993121964}">
      <dgm:prSet/>
      <dgm:spPr/>
      <dgm:t>
        <a:bodyPr/>
        <a:lstStyle/>
        <a:p>
          <a:endParaRPr lang="en-ZA" sz="1600"/>
        </a:p>
      </dgm:t>
    </dgm:pt>
    <dgm:pt modelId="{5E9FEE1D-D72F-4DBF-851A-0BECE518F2C5}">
      <dgm:prSet phldrT="[Text]" custT="1"/>
      <dgm:spPr>
        <a:solidFill>
          <a:schemeClr val="bg1"/>
        </a:solidFill>
        <a:ln>
          <a:solidFill>
            <a:schemeClr val="accent2"/>
          </a:solidFill>
        </a:ln>
      </dgm:spPr>
      <dgm:t>
        <a:bodyPr/>
        <a:lstStyle/>
        <a:p>
          <a:r>
            <a:rPr lang="en-GB" sz="1600" b="1" dirty="0">
              <a:solidFill>
                <a:schemeClr val="tx1"/>
              </a:solidFill>
              <a:effectLst/>
            </a:rPr>
            <a:t>Improved efficiency and success of the PSET system</a:t>
          </a:r>
          <a:endParaRPr lang="en-ZA" sz="1600" b="1" dirty="0">
            <a:solidFill>
              <a:schemeClr val="tx1"/>
            </a:solidFill>
          </a:endParaRPr>
        </a:p>
      </dgm:t>
    </dgm:pt>
    <dgm:pt modelId="{2897189F-6FED-49DF-9AB4-A09C908186EE}" type="sibTrans" cxnId="{7570D0AF-B6A7-4E9C-8927-51BC44BD9944}">
      <dgm:prSet/>
      <dgm:spPr/>
      <dgm:t>
        <a:bodyPr/>
        <a:lstStyle/>
        <a:p>
          <a:endParaRPr lang="en-ZA" sz="1600">
            <a:solidFill>
              <a:schemeClr val="tx1"/>
            </a:solidFill>
          </a:endParaRPr>
        </a:p>
      </dgm:t>
    </dgm:pt>
    <dgm:pt modelId="{89EFFF9E-3EA3-4E75-80CB-E91003D92142}" type="parTrans" cxnId="{7570D0AF-B6A7-4E9C-8927-51BC44BD9944}">
      <dgm:prSet/>
      <dgm:spPr/>
      <dgm:t>
        <a:bodyPr/>
        <a:lstStyle/>
        <a:p>
          <a:endParaRPr lang="en-ZA" sz="1600">
            <a:solidFill>
              <a:schemeClr val="tx1"/>
            </a:solidFill>
          </a:endParaRPr>
        </a:p>
      </dgm:t>
    </dgm:pt>
    <dgm:pt modelId="{C8DA6158-B73D-4C3E-A961-6159310D7E17}">
      <dgm:prSet custT="1"/>
      <dgm:spPr>
        <a:solidFill>
          <a:schemeClr val="bg1"/>
        </a:solidFill>
        <a:ln>
          <a:solidFill>
            <a:srgbClr val="FFC000"/>
          </a:solidFill>
        </a:ln>
      </dgm:spPr>
      <dgm:t>
        <a:bodyPr/>
        <a:lstStyle/>
        <a:p>
          <a:pPr marL="0" marR="0" lvl="0" indent="0" algn="l" defTabSz="914400" rtl="0" eaLnBrk="1" fontAlgn="auto" latinLnBrk="0" hangingPunct="1">
            <a:lnSpc>
              <a:spcPct val="100000"/>
            </a:lnSpc>
            <a:spcBef>
              <a:spcPts val="0"/>
            </a:spcBef>
            <a:spcAft>
              <a:spcPts val="0"/>
            </a:spcAft>
            <a:buClrTx/>
            <a:buSzTx/>
            <a:buFontTx/>
            <a:buNone/>
          </a:pPr>
          <a:endParaRPr lang="en-GB" sz="1600" dirty="0">
            <a:solidFill>
              <a:schemeClr val="tx1"/>
            </a:solidFill>
            <a:effectLst/>
            <a:latin typeface="+mn-lt"/>
            <a:ea typeface="Times New Roman" panose="02020503050405090304" pitchFamily="18" charset="0"/>
            <a:cs typeface="Times New Roman" panose="02020503050405090304" pitchFamily="18" charset="0"/>
          </a:endParaRPr>
        </a:p>
        <a:p>
          <a:pPr marL="0" marR="0" lvl="0" indent="0" algn="l" defTabSz="914400" rtl="0" eaLnBrk="1" fontAlgn="auto" latinLnBrk="0" hangingPunct="1">
            <a:lnSpc>
              <a:spcPct val="100000"/>
            </a:lnSpc>
            <a:spcBef>
              <a:spcPts val="0"/>
            </a:spcBef>
            <a:spcAft>
              <a:spcPts val="0"/>
            </a:spcAft>
            <a:buClrTx/>
            <a:buSzTx/>
            <a:buFontTx/>
            <a:buNone/>
          </a:pPr>
          <a:endParaRPr lang="en-ZA" sz="1600" dirty="0"/>
        </a:p>
      </dgm:t>
    </dgm:pt>
    <dgm:pt modelId="{B41EF4E4-26C0-4C37-9582-FFECD0EE041F}" type="parTrans" cxnId="{1BAD9BC5-BB06-4E4C-8709-08B97BF1A9B5}">
      <dgm:prSet/>
      <dgm:spPr/>
      <dgm:t>
        <a:bodyPr/>
        <a:lstStyle/>
        <a:p>
          <a:endParaRPr lang="en-ZA" sz="1600"/>
        </a:p>
      </dgm:t>
    </dgm:pt>
    <dgm:pt modelId="{FDD9D087-6435-4EEE-A187-43D903576524}" type="sibTrans" cxnId="{1BAD9BC5-BB06-4E4C-8709-08B97BF1A9B5}">
      <dgm:prSet/>
      <dgm:spPr/>
      <dgm:t>
        <a:bodyPr/>
        <a:lstStyle/>
        <a:p>
          <a:endParaRPr lang="en-ZA" sz="1600"/>
        </a:p>
      </dgm:t>
    </dgm:pt>
    <dgm:pt modelId="{C9BCF84B-DFDF-4D99-B7B5-22523D84FBE1}">
      <dgm:prSet custT="1"/>
      <dgm:spPr>
        <a:solidFill>
          <a:schemeClr val="bg1"/>
        </a:solidFill>
        <a:ln>
          <a:solidFill>
            <a:srgbClr val="FFC000"/>
          </a:solidFill>
        </a:ln>
      </dgm:spPr>
      <dgm:t>
        <a:bodyPr/>
        <a:lstStyle/>
        <a:p>
          <a:pPr marL="0" marR="0" lvl="0" indent="0" algn="l" defTabSz="914400" rtl="0" eaLnBrk="1" fontAlgn="auto" latinLnBrk="0" hangingPunct="1">
            <a:lnSpc>
              <a:spcPct val="100000"/>
            </a:lnSpc>
            <a:spcBef>
              <a:spcPts val="0"/>
            </a:spcBef>
            <a:spcAft>
              <a:spcPts val="0"/>
            </a:spcAft>
            <a:buClrTx/>
            <a:buSzTx/>
            <a:buFontTx/>
            <a:buNone/>
          </a:pPr>
          <a:r>
            <a:rPr lang="en-GB" sz="1600" dirty="0">
              <a:solidFill>
                <a:schemeClr val="tx1"/>
              </a:solidFill>
              <a:effectLst/>
            </a:rPr>
            <a:t>  To provide diverse student population with access to a comprehensive and multifaceted range of PSET opportunities</a:t>
          </a:r>
          <a:endParaRPr lang="en-ZA" sz="1600" dirty="0"/>
        </a:p>
      </dgm:t>
    </dgm:pt>
    <dgm:pt modelId="{92C29407-AA7A-4CA4-9830-E00C19A6692D}" type="sibTrans" cxnId="{F2DC6339-F54A-493B-8345-11963EADA54E}">
      <dgm:prSet/>
      <dgm:spPr/>
      <dgm:t>
        <a:bodyPr/>
        <a:lstStyle/>
        <a:p>
          <a:endParaRPr lang="en-ZA" sz="1600"/>
        </a:p>
      </dgm:t>
    </dgm:pt>
    <dgm:pt modelId="{173116D7-5E44-473D-B48B-88CA6168CC3D}" type="parTrans" cxnId="{F2DC6339-F54A-493B-8345-11963EADA54E}">
      <dgm:prSet/>
      <dgm:spPr/>
      <dgm:t>
        <a:bodyPr/>
        <a:lstStyle/>
        <a:p>
          <a:endParaRPr lang="en-ZA" sz="1600"/>
        </a:p>
      </dgm:t>
    </dgm:pt>
    <dgm:pt modelId="{51CCA4CF-7639-4344-835D-761B5C8FE964}" type="pres">
      <dgm:prSet presAssocID="{1E323845-FDE3-4BBB-AB83-55AFCAD0D486}" presName="Name0" presStyleCnt="0">
        <dgm:presLayoutVars>
          <dgm:chMax val="7"/>
          <dgm:chPref val="7"/>
          <dgm:dir/>
        </dgm:presLayoutVars>
      </dgm:prSet>
      <dgm:spPr/>
    </dgm:pt>
    <dgm:pt modelId="{EC9E4E88-C134-4EAA-B16D-FBD2E4614287}" type="pres">
      <dgm:prSet presAssocID="{1E323845-FDE3-4BBB-AB83-55AFCAD0D486}" presName="Name1" presStyleCnt="0"/>
      <dgm:spPr/>
    </dgm:pt>
    <dgm:pt modelId="{D22A405C-36C6-421D-A0B1-54846847B72E}" type="pres">
      <dgm:prSet presAssocID="{1E323845-FDE3-4BBB-AB83-55AFCAD0D486}" presName="cycle" presStyleCnt="0"/>
      <dgm:spPr/>
    </dgm:pt>
    <dgm:pt modelId="{22CB0A88-3141-4776-8619-4E604C70CB38}" type="pres">
      <dgm:prSet presAssocID="{1E323845-FDE3-4BBB-AB83-55AFCAD0D486}" presName="srcNode" presStyleLbl="node1" presStyleIdx="0" presStyleCnt="5"/>
      <dgm:spPr/>
    </dgm:pt>
    <dgm:pt modelId="{BFC53F3E-2A04-44F2-8AFF-8F9A1461FA79}" type="pres">
      <dgm:prSet presAssocID="{1E323845-FDE3-4BBB-AB83-55AFCAD0D486}" presName="conn" presStyleLbl="parChTrans1D2" presStyleIdx="0" presStyleCnt="1"/>
      <dgm:spPr/>
    </dgm:pt>
    <dgm:pt modelId="{5885E56F-4BE2-44A8-823D-4F36948A0DC3}" type="pres">
      <dgm:prSet presAssocID="{1E323845-FDE3-4BBB-AB83-55AFCAD0D486}" presName="extraNode" presStyleLbl="node1" presStyleIdx="0" presStyleCnt="5"/>
      <dgm:spPr/>
    </dgm:pt>
    <dgm:pt modelId="{9AC269E6-A31C-4482-BCA1-D1FC1AAD2E66}" type="pres">
      <dgm:prSet presAssocID="{1E323845-FDE3-4BBB-AB83-55AFCAD0D486}" presName="dstNode" presStyleLbl="node1" presStyleIdx="0" presStyleCnt="5"/>
      <dgm:spPr/>
    </dgm:pt>
    <dgm:pt modelId="{FF92BCF6-180A-4FF3-BB5E-D94971CB3B55}" type="pres">
      <dgm:prSet presAssocID="{ED5C3CBD-479F-460B-8EB3-087E82C93013}" presName="text_1" presStyleLbl="node1" presStyleIdx="0" presStyleCnt="5" custScaleY="134239">
        <dgm:presLayoutVars>
          <dgm:bulletEnabled val="1"/>
        </dgm:presLayoutVars>
      </dgm:prSet>
      <dgm:spPr/>
    </dgm:pt>
    <dgm:pt modelId="{6B64FD1F-341A-4293-92B9-6B669407FFEC}" type="pres">
      <dgm:prSet presAssocID="{ED5C3CBD-479F-460B-8EB3-087E82C93013}" presName="accent_1" presStyleCnt="0"/>
      <dgm:spPr/>
    </dgm:pt>
    <dgm:pt modelId="{0AFD88F7-1422-49AF-A887-9B999A9E90EE}" type="pres">
      <dgm:prSet presAssocID="{ED5C3CBD-479F-460B-8EB3-087E82C93013}" presName="accentRepeatNode" presStyleLbl="solidFgAcc1" presStyleIdx="0" presStyleCnt="5">
        <dgm:style>
          <a:lnRef idx="2">
            <a:schemeClr val="accent6"/>
          </a:lnRef>
          <a:fillRef idx="1">
            <a:schemeClr val="lt1"/>
          </a:fillRef>
          <a:effectRef idx="0">
            <a:schemeClr val="accent6"/>
          </a:effectRef>
          <a:fontRef idx="minor">
            <a:schemeClr val="dk1"/>
          </a:fontRef>
        </dgm:style>
      </dgm:prSet>
      <dgm:spPr>
        <a:solidFill>
          <a:srgbClr val="FFC000"/>
        </a:solidFill>
        <a:ln>
          <a:solidFill>
            <a:schemeClr val="accent1"/>
          </a:solidFill>
        </a:ln>
      </dgm:spPr>
    </dgm:pt>
    <dgm:pt modelId="{223D47FC-93BC-4E5D-8AE1-CB547D3F3E9D}" type="pres">
      <dgm:prSet presAssocID="{5E9FEE1D-D72F-4DBF-851A-0BECE518F2C5}" presName="text_2" presStyleLbl="node1" presStyleIdx="1" presStyleCnt="5" custScaleY="135251">
        <dgm:presLayoutVars>
          <dgm:bulletEnabled val="1"/>
        </dgm:presLayoutVars>
      </dgm:prSet>
      <dgm:spPr/>
    </dgm:pt>
    <dgm:pt modelId="{AB17FD9E-D731-4BC8-B7EB-C284D14F9725}" type="pres">
      <dgm:prSet presAssocID="{5E9FEE1D-D72F-4DBF-851A-0BECE518F2C5}" presName="accent_2" presStyleCnt="0"/>
      <dgm:spPr/>
    </dgm:pt>
    <dgm:pt modelId="{F705617C-8DFD-4E0F-8BF5-E85AABA8C50A}" type="pres">
      <dgm:prSet presAssocID="{5E9FEE1D-D72F-4DBF-851A-0BECE518F2C5}" presName="accentRepeatNode" presStyleLbl="solidFgAcc1" presStyleIdx="1" presStyleCnt="5">
        <dgm:style>
          <a:lnRef idx="2">
            <a:schemeClr val="accent6"/>
          </a:lnRef>
          <a:fillRef idx="1">
            <a:schemeClr val="lt1"/>
          </a:fillRef>
          <a:effectRef idx="0">
            <a:schemeClr val="accent6"/>
          </a:effectRef>
          <a:fontRef idx="minor">
            <a:schemeClr val="dk1"/>
          </a:fontRef>
        </dgm:style>
      </dgm:prSet>
      <dgm:spPr>
        <a:solidFill>
          <a:schemeClr val="accent6">
            <a:lumMod val="60000"/>
            <a:lumOff val="40000"/>
          </a:schemeClr>
        </a:solidFill>
      </dgm:spPr>
    </dgm:pt>
    <dgm:pt modelId="{FCF5C626-C7D8-4CA9-9063-033075AA8ED3}" type="pres">
      <dgm:prSet presAssocID="{83CE1231-3A5A-445B-B4D9-DC7081D2C284}" presName="text_3" presStyleLbl="node1" presStyleIdx="2" presStyleCnt="5" custScaleY="141132">
        <dgm:presLayoutVars>
          <dgm:bulletEnabled val="1"/>
        </dgm:presLayoutVars>
      </dgm:prSet>
      <dgm:spPr/>
    </dgm:pt>
    <dgm:pt modelId="{91FE0F6A-FE39-466F-B6D6-02D06E85F059}" type="pres">
      <dgm:prSet presAssocID="{83CE1231-3A5A-445B-B4D9-DC7081D2C284}" presName="accent_3" presStyleCnt="0"/>
      <dgm:spPr/>
    </dgm:pt>
    <dgm:pt modelId="{AF169EA9-5D3D-4DB4-8EE4-DDE066848358}" type="pres">
      <dgm:prSet presAssocID="{83CE1231-3A5A-445B-B4D9-DC7081D2C284}" presName="accentRepeatNode" presStyleLbl="solidFgAcc1" presStyleIdx="2" presStyleCnt="5">
        <dgm:style>
          <a:lnRef idx="2">
            <a:schemeClr val="accent6"/>
          </a:lnRef>
          <a:fillRef idx="1">
            <a:schemeClr val="lt1"/>
          </a:fillRef>
          <a:effectRef idx="0">
            <a:schemeClr val="accent6"/>
          </a:effectRef>
          <a:fontRef idx="minor">
            <a:schemeClr val="dk1"/>
          </a:fontRef>
        </dgm:style>
      </dgm:prSet>
      <dgm:spPr>
        <a:solidFill>
          <a:srgbClr val="00B050"/>
        </a:solidFill>
      </dgm:spPr>
    </dgm:pt>
    <dgm:pt modelId="{B7873C97-7031-4B54-8B66-10CBE7B0BD01}" type="pres">
      <dgm:prSet presAssocID="{B6606CC5-8F8A-4395-B18F-11B7EAAF0A4D}" presName="text_4" presStyleLbl="node1" presStyleIdx="3" presStyleCnt="5" custScaleY="147012">
        <dgm:presLayoutVars>
          <dgm:bulletEnabled val="1"/>
        </dgm:presLayoutVars>
      </dgm:prSet>
      <dgm:spPr/>
    </dgm:pt>
    <dgm:pt modelId="{2EF43E3F-0651-4A3F-8D9F-127DEF4A0FFF}" type="pres">
      <dgm:prSet presAssocID="{B6606CC5-8F8A-4395-B18F-11B7EAAF0A4D}" presName="accent_4" presStyleCnt="0"/>
      <dgm:spPr/>
    </dgm:pt>
    <dgm:pt modelId="{EDB41643-5F5B-45DF-AA25-87F4EC4F3E96}" type="pres">
      <dgm:prSet presAssocID="{B6606CC5-8F8A-4395-B18F-11B7EAAF0A4D}" presName="accentRepeatNode" presStyleLbl="solidFgAcc1" presStyleIdx="3" presStyleCnt="5">
        <dgm:style>
          <a:lnRef idx="2">
            <a:schemeClr val="accent6"/>
          </a:lnRef>
          <a:fillRef idx="1">
            <a:schemeClr val="lt1"/>
          </a:fillRef>
          <a:effectRef idx="0">
            <a:schemeClr val="accent6"/>
          </a:effectRef>
          <a:fontRef idx="minor">
            <a:schemeClr val="dk1"/>
          </a:fontRef>
        </dgm:style>
      </dgm:prSet>
      <dgm:spPr>
        <a:solidFill>
          <a:schemeClr val="accent1"/>
        </a:solidFill>
      </dgm:spPr>
    </dgm:pt>
    <dgm:pt modelId="{FBFF50F8-F3FB-47D2-910E-DEE343A46FD0}" type="pres">
      <dgm:prSet presAssocID="{D72FC515-BF36-42F6-BD71-A808302C1028}" presName="text_5" presStyleLbl="node1" presStyleIdx="4" presStyleCnt="5" custScaleY="129371">
        <dgm:presLayoutVars>
          <dgm:bulletEnabled val="1"/>
        </dgm:presLayoutVars>
      </dgm:prSet>
      <dgm:spPr/>
    </dgm:pt>
    <dgm:pt modelId="{CE4CE678-D033-4AFB-B4F1-725D945535E9}" type="pres">
      <dgm:prSet presAssocID="{D72FC515-BF36-42F6-BD71-A808302C1028}" presName="accent_5" presStyleCnt="0"/>
      <dgm:spPr/>
    </dgm:pt>
    <dgm:pt modelId="{092D93A7-5096-4A39-9BA0-B6E338212D2A}" type="pres">
      <dgm:prSet presAssocID="{D72FC515-BF36-42F6-BD71-A808302C1028}" presName="accentRepeatNode" presStyleLbl="solidFgAcc1" presStyleIdx="4" presStyleCnt="5">
        <dgm:style>
          <a:lnRef idx="2">
            <a:schemeClr val="accent6"/>
          </a:lnRef>
          <a:fillRef idx="1">
            <a:schemeClr val="lt1"/>
          </a:fillRef>
          <a:effectRef idx="0">
            <a:schemeClr val="accent6"/>
          </a:effectRef>
          <a:fontRef idx="minor">
            <a:schemeClr val="dk1"/>
          </a:fontRef>
        </dgm:style>
      </dgm:prSet>
      <dgm:spPr>
        <a:solidFill>
          <a:srgbClr val="00B0F0"/>
        </a:solidFill>
      </dgm:spPr>
    </dgm:pt>
  </dgm:ptLst>
  <dgm:cxnLst>
    <dgm:cxn modelId="{2F0CD417-E69E-4B06-A607-A8CA7BA6DA0F}" srcId="{D72FC515-BF36-42F6-BD71-A808302C1028}" destId="{AF1A7C47-8C3A-476D-84EE-C88484077C48}" srcOrd="0" destOrd="0" parTransId="{284AD8B6-E267-447D-9D20-51662E038A80}" sibTransId="{C9C1142B-37B5-47B5-AEF1-033F7CA42269}"/>
    <dgm:cxn modelId="{E5E64721-180C-44E4-A8B0-306C9DFF935E}" type="presOf" srcId="{D72FC515-BF36-42F6-BD71-A808302C1028}" destId="{FBFF50F8-F3FB-47D2-910E-DEE343A46FD0}" srcOrd="0" destOrd="0" presId="urn:microsoft.com/office/officeart/2008/layout/VerticalCurvedList#1"/>
    <dgm:cxn modelId="{FC07B52F-E731-4913-AD76-763993121964}" srcId="{1E323845-FDE3-4BBB-AB83-55AFCAD0D486}" destId="{ED5C3CBD-479F-460B-8EB3-087E82C93013}" srcOrd="0" destOrd="0" parTransId="{AF078BE9-BD15-49A6-864A-AE0396FE3C86}" sibTransId="{17E7A7C0-2A94-4895-98EB-B21B71DB1289}"/>
    <dgm:cxn modelId="{E7BA4239-31B2-44F5-BA94-8F92551EE4FA}" type="presOf" srcId="{ED5C3CBD-479F-460B-8EB3-087E82C93013}" destId="{FF92BCF6-180A-4FF3-BB5E-D94971CB3B55}" srcOrd="0" destOrd="0" presId="urn:microsoft.com/office/officeart/2008/layout/VerticalCurvedList#1"/>
    <dgm:cxn modelId="{F2DC6339-F54A-493B-8345-11963EADA54E}" srcId="{ED5C3CBD-479F-460B-8EB3-087E82C93013}" destId="{C9BCF84B-DFDF-4D99-B7B5-22523D84FBE1}" srcOrd="0" destOrd="0" parTransId="{173116D7-5E44-473D-B48B-88CA6168CC3D}" sibTransId="{92C29407-AA7A-4CA4-9830-E00C19A6692D}"/>
    <dgm:cxn modelId="{16C7C43B-512C-467D-A460-1CDD2DAD9EA6}" srcId="{5E9FEE1D-D72F-4DBF-851A-0BECE518F2C5}" destId="{A9FFDC0D-28A1-4B73-B548-994D855F6005}" srcOrd="0" destOrd="0" parTransId="{407D3C55-3679-4723-A6F6-5D13F3EC17E4}" sibTransId="{516B50B4-D463-457E-A878-796AD4C612A0}"/>
    <dgm:cxn modelId="{6199C93C-AB8E-4A8A-AC2E-4E5D1F81AD93}" type="presOf" srcId="{AA3681B6-1681-4A6E-840D-B9655A96456E}" destId="{FCF5C626-C7D8-4CA9-9063-033075AA8ED3}" srcOrd="0" destOrd="1" presId="urn:microsoft.com/office/officeart/2008/layout/VerticalCurvedList#1"/>
    <dgm:cxn modelId="{FD7FE346-2C2E-43BF-9915-EDFA79AF3BF8}" type="presOf" srcId="{83CE1231-3A5A-445B-B4D9-DC7081D2C284}" destId="{FCF5C626-C7D8-4CA9-9063-033075AA8ED3}" srcOrd="0" destOrd="0" presId="urn:microsoft.com/office/officeart/2008/layout/VerticalCurvedList#1"/>
    <dgm:cxn modelId="{45290152-FB26-4521-872F-2C5F69A2E53C}" type="presOf" srcId="{AF1A7C47-8C3A-476D-84EE-C88484077C48}" destId="{FBFF50F8-F3FB-47D2-910E-DEE343A46FD0}" srcOrd="0" destOrd="1" presId="urn:microsoft.com/office/officeart/2008/layout/VerticalCurvedList#1"/>
    <dgm:cxn modelId="{8D93C560-DBE6-44CD-826F-C553999C3E07}" srcId="{1E323845-FDE3-4BBB-AB83-55AFCAD0D486}" destId="{83CE1231-3A5A-445B-B4D9-DC7081D2C284}" srcOrd="2" destOrd="0" parTransId="{CCEA1419-892D-4673-82EC-B924648DAAAF}" sibTransId="{F231D0DF-3605-4311-995A-409F9449C9B4}"/>
    <dgm:cxn modelId="{6A71C178-F474-4644-B84E-771472D54901}" type="presOf" srcId="{C9BCF84B-DFDF-4D99-B7B5-22523D84FBE1}" destId="{FF92BCF6-180A-4FF3-BB5E-D94971CB3B55}" srcOrd="0" destOrd="1" presId="urn:microsoft.com/office/officeart/2008/layout/VerticalCurvedList#1"/>
    <dgm:cxn modelId="{9230C67E-2498-4A58-BE3C-5D17D7CDB84E}" type="presOf" srcId="{C8DA6158-B73D-4C3E-A961-6159310D7E17}" destId="{FF92BCF6-180A-4FF3-BB5E-D94971CB3B55}" srcOrd="0" destOrd="2" presId="urn:microsoft.com/office/officeart/2008/layout/VerticalCurvedList#1"/>
    <dgm:cxn modelId="{DCE24C99-E8AB-4B9B-8F4A-0D380BAA4786}" srcId="{1E323845-FDE3-4BBB-AB83-55AFCAD0D486}" destId="{D72FC515-BF36-42F6-BD71-A808302C1028}" srcOrd="4" destOrd="0" parTransId="{0C1034AF-DBF4-4823-996A-0AA716A0FE87}" sibTransId="{095AAC42-4760-41BD-AFA0-E80CD98FF769}"/>
    <dgm:cxn modelId="{7061BD9D-077C-4B74-9C7D-119FBC68595B}" srcId="{B6606CC5-8F8A-4395-B18F-11B7EAAF0A4D}" destId="{AAA1A785-9A9D-4287-9928-3C1CA5B5D541}" srcOrd="0" destOrd="0" parTransId="{F56F48CF-669B-4E19-8C81-13C524E4841C}" sibTransId="{CFD0287D-C947-49C1-B8FC-E07209DAD558}"/>
    <dgm:cxn modelId="{D28A919E-9EAC-4A0B-882B-C767772C52BB}" srcId="{1E323845-FDE3-4BBB-AB83-55AFCAD0D486}" destId="{B6606CC5-8F8A-4395-B18F-11B7EAAF0A4D}" srcOrd="3" destOrd="0" parTransId="{1BCA9685-8777-4403-B527-275CEC520799}" sibTransId="{F05D1F21-0B95-4198-BB35-8BC6F707A109}"/>
    <dgm:cxn modelId="{7570D0AF-B6A7-4E9C-8927-51BC44BD9944}" srcId="{1E323845-FDE3-4BBB-AB83-55AFCAD0D486}" destId="{5E9FEE1D-D72F-4DBF-851A-0BECE518F2C5}" srcOrd="1" destOrd="0" parTransId="{89EFFF9E-3EA3-4E75-80CB-E91003D92142}" sibTransId="{2897189F-6FED-49DF-9AB4-A09C908186EE}"/>
    <dgm:cxn modelId="{FA6B5BBE-E607-4C54-97C6-02F7406FEBB1}" type="presOf" srcId="{A9FFDC0D-28A1-4B73-B548-994D855F6005}" destId="{223D47FC-93BC-4E5D-8AE1-CB547D3F3E9D}" srcOrd="0" destOrd="1" presId="urn:microsoft.com/office/officeart/2008/layout/VerticalCurvedList#1"/>
    <dgm:cxn modelId="{1BAD9BC5-BB06-4E4C-8709-08B97BF1A9B5}" srcId="{ED5C3CBD-479F-460B-8EB3-087E82C93013}" destId="{C8DA6158-B73D-4C3E-A961-6159310D7E17}" srcOrd="1" destOrd="0" parTransId="{B41EF4E4-26C0-4C37-9582-FFECD0EE041F}" sibTransId="{FDD9D087-6435-4EEE-A187-43D903576524}"/>
    <dgm:cxn modelId="{36ADEBC7-A8E9-4C84-B10F-6912390EFA5A}" srcId="{83CE1231-3A5A-445B-B4D9-DC7081D2C284}" destId="{AA3681B6-1681-4A6E-840D-B9655A96456E}" srcOrd="0" destOrd="0" parTransId="{D4AB1112-4205-45D0-B7E7-7899B37DB99C}" sibTransId="{C2B803F9-A523-4205-9BDC-D5C444428158}"/>
    <dgm:cxn modelId="{768EBCC9-4E03-4AA8-93F4-9A497DE87505}" type="presOf" srcId="{92C29407-AA7A-4CA4-9830-E00C19A6692D}" destId="{BFC53F3E-2A04-44F2-8AFF-8F9A1461FA79}" srcOrd="0" destOrd="0" presId="urn:microsoft.com/office/officeart/2008/layout/VerticalCurvedList#1"/>
    <dgm:cxn modelId="{0B2236CC-C236-47D0-8B32-6F815415E383}" type="presOf" srcId="{1E323845-FDE3-4BBB-AB83-55AFCAD0D486}" destId="{51CCA4CF-7639-4344-835D-761B5C8FE964}" srcOrd="0" destOrd="0" presId="urn:microsoft.com/office/officeart/2008/layout/VerticalCurvedList#1"/>
    <dgm:cxn modelId="{C1B288EC-D63F-4492-BE19-74A707652A6D}" type="presOf" srcId="{B6606CC5-8F8A-4395-B18F-11B7EAAF0A4D}" destId="{B7873C97-7031-4B54-8B66-10CBE7B0BD01}" srcOrd="0" destOrd="0" presId="urn:microsoft.com/office/officeart/2008/layout/VerticalCurvedList#1"/>
    <dgm:cxn modelId="{564D52F2-516F-40A3-B321-1EDBBF61B6B1}" type="presOf" srcId="{5E9FEE1D-D72F-4DBF-851A-0BECE518F2C5}" destId="{223D47FC-93BC-4E5D-8AE1-CB547D3F3E9D}" srcOrd="0" destOrd="0" presId="urn:microsoft.com/office/officeart/2008/layout/VerticalCurvedList#1"/>
    <dgm:cxn modelId="{D63803FA-9494-4E83-B4C8-A48228F5BEA1}" type="presOf" srcId="{AAA1A785-9A9D-4287-9928-3C1CA5B5D541}" destId="{B7873C97-7031-4B54-8B66-10CBE7B0BD01}" srcOrd="0" destOrd="1" presId="urn:microsoft.com/office/officeart/2008/layout/VerticalCurvedList#1"/>
    <dgm:cxn modelId="{76B36F92-4019-4A94-8F84-1B906BFD4517}" type="presParOf" srcId="{51CCA4CF-7639-4344-835D-761B5C8FE964}" destId="{EC9E4E88-C134-4EAA-B16D-FBD2E4614287}" srcOrd="0" destOrd="0" presId="urn:microsoft.com/office/officeart/2008/layout/VerticalCurvedList#1"/>
    <dgm:cxn modelId="{2EE02BC4-B125-45F3-8165-AA5F21DD2844}" type="presParOf" srcId="{EC9E4E88-C134-4EAA-B16D-FBD2E4614287}" destId="{D22A405C-36C6-421D-A0B1-54846847B72E}" srcOrd="0" destOrd="0" presId="urn:microsoft.com/office/officeart/2008/layout/VerticalCurvedList#1"/>
    <dgm:cxn modelId="{EDCE854D-D738-4983-92AF-3D99BE429073}" type="presParOf" srcId="{D22A405C-36C6-421D-A0B1-54846847B72E}" destId="{22CB0A88-3141-4776-8619-4E604C70CB38}" srcOrd="0" destOrd="0" presId="urn:microsoft.com/office/officeart/2008/layout/VerticalCurvedList#1"/>
    <dgm:cxn modelId="{A5A78EBF-9582-4BCE-B2C1-A194846CBD6B}" type="presParOf" srcId="{D22A405C-36C6-421D-A0B1-54846847B72E}" destId="{BFC53F3E-2A04-44F2-8AFF-8F9A1461FA79}" srcOrd="1" destOrd="0" presId="urn:microsoft.com/office/officeart/2008/layout/VerticalCurvedList#1"/>
    <dgm:cxn modelId="{FBB960F0-D029-4B75-83E4-42B153309232}" type="presParOf" srcId="{D22A405C-36C6-421D-A0B1-54846847B72E}" destId="{5885E56F-4BE2-44A8-823D-4F36948A0DC3}" srcOrd="2" destOrd="0" presId="urn:microsoft.com/office/officeart/2008/layout/VerticalCurvedList#1"/>
    <dgm:cxn modelId="{19A8E778-9357-444F-AAA5-AC4CDB162B73}" type="presParOf" srcId="{D22A405C-36C6-421D-A0B1-54846847B72E}" destId="{9AC269E6-A31C-4482-BCA1-D1FC1AAD2E66}" srcOrd="3" destOrd="0" presId="urn:microsoft.com/office/officeart/2008/layout/VerticalCurvedList#1"/>
    <dgm:cxn modelId="{1D5923CB-5168-46F6-946D-2C1AF0DD3FEC}" type="presParOf" srcId="{EC9E4E88-C134-4EAA-B16D-FBD2E4614287}" destId="{FF92BCF6-180A-4FF3-BB5E-D94971CB3B55}" srcOrd="1" destOrd="0" presId="urn:microsoft.com/office/officeart/2008/layout/VerticalCurvedList#1"/>
    <dgm:cxn modelId="{BC1C1637-C5F4-44A5-875C-BD5816DD3B88}" type="presParOf" srcId="{EC9E4E88-C134-4EAA-B16D-FBD2E4614287}" destId="{6B64FD1F-341A-4293-92B9-6B669407FFEC}" srcOrd="2" destOrd="0" presId="urn:microsoft.com/office/officeart/2008/layout/VerticalCurvedList#1"/>
    <dgm:cxn modelId="{BC7DCABB-8854-48DF-A05C-9D3281F8EA0C}" type="presParOf" srcId="{6B64FD1F-341A-4293-92B9-6B669407FFEC}" destId="{0AFD88F7-1422-49AF-A887-9B999A9E90EE}" srcOrd="0" destOrd="0" presId="urn:microsoft.com/office/officeart/2008/layout/VerticalCurvedList#1"/>
    <dgm:cxn modelId="{4E41EEA7-D21E-436E-A696-42FB5946DEBD}" type="presParOf" srcId="{EC9E4E88-C134-4EAA-B16D-FBD2E4614287}" destId="{223D47FC-93BC-4E5D-8AE1-CB547D3F3E9D}" srcOrd="3" destOrd="0" presId="urn:microsoft.com/office/officeart/2008/layout/VerticalCurvedList#1"/>
    <dgm:cxn modelId="{941F6F84-582B-43C5-B7C2-965FF6378624}" type="presParOf" srcId="{EC9E4E88-C134-4EAA-B16D-FBD2E4614287}" destId="{AB17FD9E-D731-4BC8-B7EB-C284D14F9725}" srcOrd="4" destOrd="0" presId="urn:microsoft.com/office/officeart/2008/layout/VerticalCurvedList#1"/>
    <dgm:cxn modelId="{AE1E3626-0704-44ED-AB55-D833D6BD620E}" type="presParOf" srcId="{AB17FD9E-D731-4BC8-B7EB-C284D14F9725}" destId="{F705617C-8DFD-4E0F-8BF5-E85AABA8C50A}" srcOrd="0" destOrd="0" presId="urn:microsoft.com/office/officeart/2008/layout/VerticalCurvedList#1"/>
    <dgm:cxn modelId="{DED6A497-AE72-424D-A704-6C1D740AE9DE}" type="presParOf" srcId="{EC9E4E88-C134-4EAA-B16D-FBD2E4614287}" destId="{FCF5C626-C7D8-4CA9-9063-033075AA8ED3}" srcOrd="5" destOrd="0" presId="urn:microsoft.com/office/officeart/2008/layout/VerticalCurvedList#1"/>
    <dgm:cxn modelId="{5E1E9ADE-95B5-483B-A145-EFA6ECDB70C3}" type="presParOf" srcId="{EC9E4E88-C134-4EAA-B16D-FBD2E4614287}" destId="{91FE0F6A-FE39-466F-B6D6-02D06E85F059}" srcOrd="6" destOrd="0" presId="urn:microsoft.com/office/officeart/2008/layout/VerticalCurvedList#1"/>
    <dgm:cxn modelId="{E9789666-43EE-4943-A1EC-B256C0401FF1}" type="presParOf" srcId="{91FE0F6A-FE39-466F-B6D6-02D06E85F059}" destId="{AF169EA9-5D3D-4DB4-8EE4-DDE066848358}" srcOrd="0" destOrd="0" presId="urn:microsoft.com/office/officeart/2008/layout/VerticalCurvedList#1"/>
    <dgm:cxn modelId="{812890D9-D0A6-46A0-81D7-C0202A36EA67}" type="presParOf" srcId="{EC9E4E88-C134-4EAA-B16D-FBD2E4614287}" destId="{B7873C97-7031-4B54-8B66-10CBE7B0BD01}" srcOrd="7" destOrd="0" presId="urn:microsoft.com/office/officeart/2008/layout/VerticalCurvedList#1"/>
    <dgm:cxn modelId="{E8F458A6-65FD-4654-9FDA-CB69DE671734}" type="presParOf" srcId="{EC9E4E88-C134-4EAA-B16D-FBD2E4614287}" destId="{2EF43E3F-0651-4A3F-8D9F-127DEF4A0FFF}" srcOrd="8" destOrd="0" presId="urn:microsoft.com/office/officeart/2008/layout/VerticalCurvedList#1"/>
    <dgm:cxn modelId="{6DE973E1-33CE-4AB2-850E-3884BAAF68F2}" type="presParOf" srcId="{2EF43E3F-0651-4A3F-8D9F-127DEF4A0FFF}" destId="{EDB41643-5F5B-45DF-AA25-87F4EC4F3E96}" srcOrd="0" destOrd="0" presId="urn:microsoft.com/office/officeart/2008/layout/VerticalCurvedList#1"/>
    <dgm:cxn modelId="{7CE46D2E-2142-458D-8F3B-EDA3C0DD8ADD}" type="presParOf" srcId="{EC9E4E88-C134-4EAA-B16D-FBD2E4614287}" destId="{FBFF50F8-F3FB-47D2-910E-DEE343A46FD0}" srcOrd="9" destOrd="0" presId="urn:microsoft.com/office/officeart/2008/layout/VerticalCurvedList#1"/>
    <dgm:cxn modelId="{4F188DE1-A85C-4E3C-B968-41CAD88F1BD0}" type="presParOf" srcId="{EC9E4E88-C134-4EAA-B16D-FBD2E4614287}" destId="{CE4CE678-D033-4AFB-B4F1-725D945535E9}" srcOrd="10" destOrd="0" presId="urn:microsoft.com/office/officeart/2008/layout/VerticalCurvedList#1"/>
    <dgm:cxn modelId="{2D258FE4-D627-4B79-947D-08E0F3D07A8D}" type="presParOf" srcId="{CE4CE678-D033-4AFB-B4F1-725D945535E9}" destId="{092D93A7-5096-4A39-9BA0-B6E338212D2A}" srcOrd="0" destOrd="0" presId="urn:microsoft.com/office/officeart/2008/layout/VerticalCurved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C6935-AA31-472E-B09D-CBFFE88C6F00}">
      <dsp:nvSpPr>
        <dsp:cNvPr id="0" name=""/>
        <dsp:cNvSpPr/>
      </dsp:nvSpPr>
      <dsp:spPr>
        <a:xfrm>
          <a:off x="0" y="406029"/>
          <a:ext cx="8364800" cy="9898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Currently, the clearing component known as the Central Application Clearing House (CACH) is being conducted under the CAS Pilot for applicants participating in the pilot and as a sign-up service for applicants not participating in the CAS pilot. </a:t>
          </a:r>
          <a:endParaRPr lang="en-ZA" sz="1800" kern="1200" dirty="0"/>
        </a:p>
      </dsp:txBody>
      <dsp:txXfrm>
        <a:off x="48319" y="454348"/>
        <a:ext cx="8268162" cy="893182"/>
      </dsp:txXfrm>
    </dsp:sp>
    <dsp:sp modelId="{2F66CAF7-DBF6-41AC-8E01-C4BE84C1346F}">
      <dsp:nvSpPr>
        <dsp:cNvPr id="0" name=""/>
        <dsp:cNvSpPr/>
      </dsp:nvSpPr>
      <dsp:spPr>
        <a:xfrm>
          <a:off x="0" y="1447689"/>
          <a:ext cx="8364800" cy="9898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 </a:t>
          </a:r>
          <a:r>
            <a:rPr lang="en-US" sz="1800" kern="1200" dirty="0"/>
            <a:t>clearing component takes place after completion of the selection process, and its primary objective is to locate space within institutions for applicants who were not successful in obtaining a space during the initial round of the selection process. </a:t>
          </a:r>
          <a:endParaRPr lang="en-ZA" sz="1800" kern="1200" dirty="0"/>
        </a:p>
      </dsp:txBody>
      <dsp:txXfrm>
        <a:off x="48319" y="1496008"/>
        <a:ext cx="8268162" cy="893182"/>
      </dsp:txXfrm>
    </dsp:sp>
    <dsp:sp modelId="{F2627063-EAC1-4F02-AF00-809FC9C5FC48}">
      <dsp:nvSpPr>
        <dsp:cNvPr id="0" name=""/>
        <dsp:cNvSpPr/>
      </dsp:nvSpPr>
      <dsp:spPr>
        <a:xfrm>
          <a:off x="0" y="2437509"/>
          <a:ext cx="8364800" cy="549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582"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1" kern="1200" dirty="0"/>
            <a:t>It is worth noting that CACH does not select prospective students to be considered for space, since that is the prerogative of institutions.</a:t>
          </a:r>
          <a:endParaRPr lang="en-ZA" sz="1800" b="1" kern="1200" dirty="0"/>
        </a:p>
      </dsp:txBody>
      <dsp:txXfrm>
        <a:off x="0" y="2437509"/>
        <a:ext cx="8364800" cy="549585"/>
      </dsp:txXfrm>
    </dsp:sp>
    <dsp:sp modelId="{845096B8-BC30-4414-A57F-6FCD3EEA438A}">
      <dsp:nvSpPr>
        <dsp:cNvPr id="0" name=""/>
        <dsp:cNvSpPr/>
      </dsp:nvSpPr>
      <dsp:spPr>
        <a:xfrm>
          <a:off x="0" y="2987094"/>
          <a:ext cx="8364800" cy="9898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For the 2023 entry, applicants who have not submitted their applications through the CAS System have the opportunity to register for CACH online at cach.cas.ac.za beginning on 27 January 2023, and continuing through 31 March, 2023.</a:t>
          </a:r>
          <a:endParaRPr lang="en-ZA" sz="1800" kern="1200" dirty="0"/>
        </a:p>
      </dsp:txBody>
      <dsp:txXfrm>
        <a:off x="48319" y="3035413"/>
        <a:ext cx="8268162" cy="893182"/>
      </dsp:txXfrm>
    </dsp:sp>
    <dsp:sp modelId="{B0D8148B-D379-4027-B736-BE8DD7DAE97B}">
      <dsp:nvSpPr>
        <dsp:cNvPr id="0" name=""/>
        <dsp:cNvSpPr/>
      </dsp:nvSpPr>
      <dsp:spPr>
        <a:xfrm>
          <a:off x="0" y="3976914"/>
          <a:ext cx="8364800"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582"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b="1" kern="1200" dirty="0"/>
            <a:t>The date that public universities that still had a place to study were able to access CACH to send offers based on the prospective students' results was from 3 February, while the date that private institutions would be able to do the same is from 17 February 17, 2023.</a:t>
          </a:r>
          <a:endParaRPr lang="en-ZA" sz="1600" b="1" kern="1200" dirty="0"/>
        </a:p>
      </dsp:txBody>
      <dsp:txXfrm>
        <a:off x="0" y="3976914"/>
        <a:ext cx="8364800" cy="726570"/>
      </dsp:txXfrm>
    </dsp:sp>
    <dsp:sp modelId="{1823270F-D64D-492F-B93D-D0448D8EFCFE}">
      <dsp:nvSpPr>
        <dsp:cNvPr id="0" name=""/>
        <dsp:cNvSpPr/>
      </dsp:nvSpPr>
      <dsp:spPr>
        <a:xfrm>
          <a:off x="0" y="4703485"/>
          <a:ext cx="8364800" cy="9898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The total number of CACH Sign-Ups that were received for entry 2023 are highlighted in the slides below</a:t>
          </a:r>
          <a:endParaRPr lang="en-ZA" sz="1800" kern="1200" dirty="0"/>
        </a:p>
      </dsp:txBody>
      <dsp:txXfrm>
        <a:off x="48319" y="4751804"/>
        <a:ext cx="8268162" cy="8931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72D71-7D35-4940-9654-06FED729F5E6}">
      <dsp:nvSpPr>
        <dsp:cNvPr id="0" name=""/>
        <dsp:cNvSpPr/>
      </dsp:nvSpPr>
      <dsp:spPr>
        <a:xfrm>
          <a:off x="0" y="0"/>
          <a:ext cx="8158655" cy="992685"/>
        </a:xfrm>
        <a:prstGeom prst="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None/>
          </a:pPr>
          <a:endParaRPr lang="en-US" sz="1800" kern="1200" dirty="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pPr>
          <a:endParaRPr lang="en-US" sz="1800" b="1" kern="1200" dirty="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pPr>
          <a:endParaRPr lang="en-US" sz="1800" b="1" kern="1200" dirty="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pPr>
          <a:endParaRPr lang="en-US" sz="1800" b="1" kern="1200" dirty="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pPr>
          <a:endParaRPr lang="en-US" sz="2400" b="1" i="1" kern="1200" dirty="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pPr>
          <a:r>
            <a:rPr lang="en-US" sz="2400" b="1" i="1" kern="1200" dirty="0">
              <a:solidFill>
                <a:schemeClr val="tx1"/>
              </a:solidFill>
            </a:rPr>
            <a:t>Vision</a:t>
          </a:r>
          <a:r>
            <a:rPr lang="en-US" sz="2400" i="1" kern="1200" dirty="0">
              <a:solidFill>
                <a:schemeClr val="tx1"/>
              </a:solidFill>
            </a:rPr>
            <a:t> </a:t>
          </a:r>
        </a:p>
        <a:p>
          <a:pPr marL="0" marR="0" lvl="0" indent="0" algn="ctr" defTabSz="914400" eaLnBrk="1" fontAlgn="auto" latinLnBrk="0" hangingPunct="1">
            <a:lnSpc>
              <a:spcPct val="100000"/>
            </a:lnSpc>
            <a:spcBef>
              <a:spcPct val="0"/>
            </a:spcBef>
            <a:spcAft>
              <a:spcPts val="0"/>
            </a:spcAft>
            <a:buClrTx/>
            <a:buSzTx/>
            <a:buFontTx/>
            <a:buNone/>
          </a:pPr>
          <a:endParaRPr lang="en-US" sz="900" b="0" kern="1200" dirty="0">
            <a:solidFill>
              <a:schemeClr val="tx1"/>
            </a:solidFill>
          </a:endParaRPr>
        </a:p>
        <a:p>
          <a:pPr lvl="0" algn="ctr" defTabSz="800100">
            <a:lnSpc>
              <a:spcPct val="90000"/>
            </a:lnSpc>
            <a:spcBef>
              <a:spcPct val="0"/>
            </a:spcBef>
            <a:spcAft>
              <a:spcPct val="35000"/>
            </a:spcAft>
            <a:buNone/>
          </a:pPr>
          <a:r>
            <a:rPr lang="en-US" sz="1800" b="0" kern="1200" dirty="0">
              <a:solidFill>
                <a:schemeClr val="tx1"/>
              </a:solidFill>
            </a:rPr>
            <a:t>An integrated and coordinated PSET system for improved economic participation, and social development of youth and adults. </a:t>
          </a:r>
          <a:endParaRPr lang="en-ZA" sz="1800" b="0" kern="1200" dirty="0">
            <a:solidFill>
              <a:schemeClr val="tx1"/>
            </a:solidFill>
          </a:endParaRPr>
        </a:p>
        <a:p>
          <a:pPr marL="342900" lvl="0" indent="-342900" defTabSz="800100">
            <a:lnSpc>
              <a:spcPct val="90000"/>
            </a:lnSpc>
            <a:spcBef>
              <a:spcPct val="0"/>
            </a:spcBef>
            <a:spcAft>
              <a:spcPct val="35000"/>
            </a:spcAft>
            <a:buFont typeface="Arial" panose="020B0604020202090204"/>
            <a:buNone/>
          </a:pPr>
          <a:endParaRPr lang="en-US" sz="1800" kern="1200" dirty="0">
            <a:solidFill>
              <a:schemeClr val="tx1"/>
            </a:solidFill>
          </a:endParaRPr>
        </a:p>
        <a:p>
          <a:pPr lvl="0" algn="ctr" defTabSz="800100">
            <a:lnSpc>
              <a:spcPct val="90000"/>
            </a:lnSpc>
            <a:spcBef>
              <a:spcPct val="0"/>
            </a:spcBef>
            <a:spcAft>
              <a:spcPct val="35000"/>
            </a:spcAft>
            <a:buNone/>
          </a:pPr>
          <a:r>
            <a:rPr lang="en-ZA" sz="2400" b="1" i="1" kern="1200" dirty="0">
              <a:solidFill>
                <a:schemeClr val="tx1"/>
              </a:solidFill>
            </a:rPr>
            <a:t>Mission </a:t>
          </a:r>
        </a:p>
        <a:p>
          <a:pPr lvl="0" algn="ctr" defTabSz="800100">
            <a:lnSpc>
              <a:spcPct val="90000"/>
            </a:lnSpc>
            <a:spcBef>
              <a:spcPct val="0"/>
            </a:spcBef>
            <a:spcAft>
              <a:spcPct val="35000"/>
            </a:spcAft>
            <a:buNone/>
          </a:pPr>
          <a:r>
            <a:rPr lang="en-ZA" sz="1800" kern="1200" dirty="0">
              <a:solidFill>
                <a:schemeClr val="tx1"/>
              </a:solidFill>
            </a:rPr>
            <a:t>To provide strategic leadership to the PSET system: </a:t>
          </a:r>
        </a:p>
        <a:p>
          <a:pPr lvl="0" algn="ctr" defTabSz="800100">
            <a:lnSpc>
              <a:spcPct val="90000"/>
            </a:lnSpc>
            <a:spcBef>
              <a:spcPct val="0"/>
            </a:spcBef>
            <a:spcAft>
              <a:spcPct val="35000"/>
            </a:spcAft>
            <a:buNone/>
          </a:pPr>
          <a:endParaRPr lang="en-ZA" sz="1800" kern="1200" dirty="0">
            <a:solidFill>
              <a:schemeClr val="tx1"/>
            </a:solidFill>
          </a:endParaRPr>
        </a:p>
      </dsp:txBody>
      <dsp:txXfrm>
        <a:off x="0" y="0"/>
        <a:ext cx="8158655" cy="992685"/>
      </dsp:txXfrm>
    </dsp:sp>
    <dsp:sp modelId="{47EA3331-8631-499E-B7FA-E5EFA3772CD6}">
      <dsp:nvSpPr>
        <dsp:cNvPr id="0" name=""/>
        <dsp:cNvSpPr/>
      </dsp:nvSpPr>
      <dsp:spPr>
        <a:xfrm>
          <a:off x="0" y="2165645"/>
          <a:ext cx="1927824" cy="1614032"/>
        </a:xfrm>
        <a:prstGeom prst="rect">
          <a:avLst/>
        </a:prstGeom>
        <a:solidFill>
          <a:schemeClr val="accent6">
            <a:lumMod val="20000"/>
            <a:lumOff val="8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solidFill>
                <a:schemeClr val="tx1"/>
              </a:solidFill>
            </a:rPr>
            <a:t>Develop appropriate steering mechanisms</a:t>
          </a:r>
        </a:p>
      </dsp:txBody>
      <dsp:txXfrm>
        <a:off x="0" y="2165645"/>
        <a:ext cx="1927824" cy="1614032"/>
      </dsp:txXfrm>
    </dsp:sp>
    <dsp:sp modelId="{7EAF1592-9BF2-4775-87FF-B695F238C67A}">
      <dsp:nvSpPr>
        <dsp:cNvPr id="0" name=""/>
        <dsp:cNvSpPr/>
      </dsp:nvSpPr>
      <dsp:spPr>
        <a:xfrm>
          <a:off x="1758242" y="2514616"/>
          <a:ext cx="2107290" cy="1593941"/>
        </a:xfrm>
        <a:prstGeom prst="rect">
          <a:avLst/>
        </a:prstGeom>
        <a:solidFill>
          <a:srgbClr val="CCCC00"/>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solidFill>
                <a:schemeClr val="tx1"/>
              </a:solidFill>
            </a:rPr>
            <a:t>Provide oversight of the PSET system through effective  M&amp;E</a:t>
          </a:r>
        </a:p>
      </dsp:txBody>
      <dsp:txXfrm>
        <a:off x="1758242" y="2514616"/>
        <a:ext cx="2107290" cy="1593941"/>
      </dsp:txXfrm>
    </dsp:sp>
    <dsp:sp modelId="{77DB743E-536B-4AD9-8E60-34AA47E50541}">
      <dsp:nvSpPr>
        <dsp:cNvPr id="0" name=""/>
        <dsp:cNvSpPr/>
      </dsp:nvSpPr>
      <dsp:spPr>
        <a:xfrm>
          <a:off x="3748975" y="2895591"/>
          <a:ext cx="1917525" cy="1619485"/>
        </a:xfrm>
        <a:prstGeom prst="rect">
          <a:avLst/>
        </a:prstGeom>
        <a:solidFill>
          <a:schemeClr val="accent5">
            <a:lumMod val="75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solidFill>
                <a:schemeClr val="tx1"/>
              </a:solidFill>
            </a:rPr>
            <a:t>Provide  teaching and learning support to PSET institutions </a:t>
          </a:r>
        </a:p>
      </dsp:txBody>
      <dsp:txXfrm>
        <a:off x="3748975" y="2895591"/>
        <a:ext cx="1917525" cy="1619485"/>
      </dsp:txXfrm>
    </dsp:sp>
    <dsp:sp modelId="{F401322F-2C89-485F-9DB0-AE1C6E105D50}">
      <dsp:nvSpPr>
        <dsp:cNvPr id="0" name=""/>
        <dsp:cNvSpPr/>
      </dsp:nvSpPr>
      <dsp:spPr>
        <a:xfrm>
          <a:off x="5595768" y="3047997"/>
          <a:ext cx="2200616" cy="1638343"/>
        </a:xfrm>
        <a:prstGeom prst="rect">
          <a:avLst/>
        </a:prstGeom>
        <a:solidFill>
          <a:schemeClr val="accent6">
            <a:lumMod val="60000"/>
            <a:lumOff val="4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pPr>
          <a:r>
            <a:rPr lang="en-ZA" sz="1800" kern="1200" dirty="0">
              <a:solidFill>
                <a:schemeClr val="tx1"/>
              </a:solidFill>
            </a:rPr>
            <a:t>Funding PSET institutions and entities </a:t>
          </a:r>
        </a:p>
        <a:p>
          <a:pPr lvl="0" algn="ctr" defTabSz="711200">
            <a:lnSpc>
              <a:spcPct val="90000"/>
            </a:lnSpc>
            <a:spcBef>
              <a:spcPct val="0"/>
            </a:spcBef>
            <a:spcAft>
              <a:spcPct val="35000"/>
            </a:spcAft>
            <a:buNone/>
          </a:pPr>
          <a:endParaRPr lang="en-ZA" sz="1800" kern="1200" dirty="0">
            <a:solidFill>
              <a:schemeClr val="tx1"/>
            </a:solidFill>
          </a:endParaRPr>
        </a:p>
      </dsp:txBody>
      <dsp:txXfrm>
        <a:off x="5595768" y="3047997"/>
        <a:ext cx="2200616" cy="1638343"/>
      </dsp:txXfrm>
    </dsp:sp>
    <dsp:sp modelId="{94C64CEA-05B0-4E83-B9A7-1D6CFAD9F1F7}">
      <dsp:nvSpPr>
        <dsp:cNvPr id="0" name=""/>
        <dsp:cNvSpPr/>
      </dsp:nvSpPr>
      <dsp:spPr>
        <a:xfrm>
          <a:off x="0" y="4653169"/>
          <a:ext cx="8158655" cy="360643"/>
        </a:xfrm>
        <a:prstGeom prst="rect">
          <a:avLst/>
        </a:prstGeom>
        <a:solidFill>
          <a:schemeClr val="accent1">
            <a:shade val="80000"/>
            <a:hueOff val="0"/>
            <a:satOff val="0"/>
            <a:lumOff val="0"/>
            <a:alphaOff val="0"/>
          </a:schemeClr>
        </a:solidFill>
        <a:ln>
          <a:solidFill>
            <a:schemeClr val="accent2"/>
          </a:solid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53F3E-2A04-44F2-8AFF-8F9A1461FA79}">
      <dsp:nvSpPr>
        <dsp:cNvPr id="0" name=""/>
        <dsp:cNvSpPr/>
      </dsp:nvSpPr>
      <dsp:spPr>
        <a:xfrm>
          <a:off x="-5858768" y="-896635"/>
          <a:ext cx="6974870" cy="6974870"/>
        </a:xfrm>
        <a:prstGeom prst="blockArc">
          <a:avLst>
            <a:gd name="adj1" fmla="val 18900000"/>
            <a:gd name="adj2" fmla="val 2700000"/>
            <a:gd name="adj3" fmla="val 31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92BCF6-180A-4FF3-BB5E-D94971CB3B55}">
      <dsp:nvSpPr>
        <dsp:cNvPr id="0" name=""/>
        <dsp:cNvSpPr/>
      </dsp:nvSpPr>
      <dsp:spPr>
        <a:xfrm>
          <a:off x="487811" y="212827"/>
          <a:ext cx="7440351" cy="869744"/>
        </a:xfrm>
        <a:prstGeom prst="rect">
          <a:avLst/>
        </a:prstGeom>
        <a:solidFill>
          <a:schemeClr val="bg1"/>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276" tIns="40640" rIns="40640" bIns="4064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pPr>
          <a:r>
            <a:rPr lang="en-GB" sz="1600" b="1" kern="1200" dirty="0">
              <a:solidFill>
                <a:schemeClr val="tx1"/>
              </a:solidFill>
              <a:effectLst/>
              <a:latin typeface="+mn-lt"/>
              <a:ea typeface="Arial Unicode MS" panose="020B0604020202020204" pitchFamily="34" charset="-128"/>
              <a:cs typeface="Arial Unicode MS" panose="020B0604020202020204" pitchFamily="34" charset="-128"/>
            </a:rPr>
            <a:t>Expanded access to PSET opportunities</a:t>
          </a:r>
          <a:endParaRPr lang="en-ZA" sz="1600" b="1" kern="1200" dirty="0">
            <a:latin typeface="+mn-lt"/>
            <a:ea typeface="Arial Unicode MS" panose="020B0604020202020204" pitchFamily="34" charset="-128"/>
            <a:cs typeface="Arial Unicode MS" panose="020B0604020202020204" pitchFamily="34" charset="-128"/>
          </a:endParaRPr>
        </a:p>
        <a:p>
          <a:pPr marL="0" marR="0" lvl="0" indent="0" algn="l" defTabSz="914400" rtl="0" eaLnBrk="1" fontAlgn="auto" latinLnBrk="0" hangingPunct="1">
            <a:lnSpc>
              <a:spcPct val="100000"/>
            </a:lnSpc>
            <a:spcBef>
              <a:spcPct val="0"/>
            </a:spcBef>
            <a:spcAft>
              <a:spcPts val="0"/>
            </a:spcAft>
            <a:buClrTx/>
            <a:buSzTx/>
            <a:buFontTx/>
            <a:buNone/>
          </a:pPr>
          <a:r>
            <a:rPr lang="en-GB" sz="1600" kern="1200" dirty="0">
              <a:solidFill>
                <a:schemeClr val="tx1"/>
              </a:solidFill>
              <a:effectLst/>
            </a:rPr>
            <a:t>  To provide diverse student population with access to a comprehensive and multifaceted range of PSET opportunities</a:t>
          </a:r>
          <a:endParaRPr lang="en-ZA" sz="1600" kern="1200" dirty="0"/>
        </a:p>
        <a:p>
          <a:pPr marL="0" marR="0" lvl="0" indent="0" algn="l" defTabSz="914400" rtl="0" eaLnBrk="1" fontAlgn="auto" latinLnBrk="0" hangingPunct="1">
            <a:lnSpc>
              <a:spcPct val="100000"/>
            </a:lnSpc>
            <a:spcBef>
              <a:spcPct val="0"/>
            </a:spcBef>
            <a:spcAft>
              <a:spcPts val="0"/>
            </a:spcAft>
            <a:buClrTx/>
            <a:buSzTx/>
            <a:buFontTx/>
            <a:buNone/>
          </a:pPr>
          <a:endParaRPr lang="en-GB" sz="1600" kern="1200" dirty="0">
            <a:solidFill>
              <a:schemeClr val="tx1"/>
            </a:solidFill>
            <a:effectLst/>
            <a:latin typeface="+mn-lt"/>
            <a:ea typeface="Times New Roman" panose="02020503050405090304" pitchFamily="18" charset="0"/>
            <a:cs typeface="Times New Roman" panose="02020503050405090304" pitchFamily="18" charset="0"/>
          </a:endParaRPr>
        </a:p>
        <a:p>
          <a:pPr marL="0" marR="0" lvl="0" indent="0" algn="l" defTabSz="914400" rtl="0" eaLnBrk="1" fontAlgn="auto" latinLnBrk="0" hangingPunct="1">
            <a:lnSpc>
              <a:spcPct val="100000"/>
            </a:lnSpc>
            <a:spcBef>
              <a:spcPct val="0"/>
            </a:spcBef>
            <a:spcAft>
              <a:spcPts val="0"/>
            </a:spcAft>
            <a:buClrTx/>
            <a:buSzTx/>
            <a:buFontTx/>
            <a:buNone/>
          </a:pPr>
          <a:endParaRPr lang="en-ZA" sz="1600" kern="1200" dirty="0"/>
        </a:p>
      </dsp:txBody>
      <dsp:txXfrm>
        <a:off x="487811" y="212827"/>
        <a:ext cx="7440351" cy="869744"/>
      </dsp:txXfrm>
    </dsp:sp>
    <dsp:sp modelId="{0AFD88F7-1422-49AF-A887-9B999A9E90EE}">
      <dsp:nvSpPr>
        <dsp:cNvPr id="0" name=""/>
        <dsp:cNvSpPr/>
      </dsp:nvSpPr>
      <dsp:spPr>
        <a:xfrm>
          <a:off x="82869" y="242757"/>
          <a:ext cx="809884" cy="809884"/>
        </a:xfrm>
        <a:prstGeom prst="ellipse">
          <a:avLst/>
        </a:prstGeom>
        <a:solidFill>
          <a:srgbClr val="FFC000"/>
        </a:solidFill>
        <a:ln w="12700" cap="flat" cmpd="sng" algn="ctr">
          <a:solidFill>
            <a:schemeClr val="accent1"/>
          </a:solidFill>
          <a:prstDash val="solid"/>
          <a:miter lim="800000"/>
        </a:ln>
        <a:effectLst/>
      </dsp:spPr>
      <dsp:style>
        <a:lnRef idx="2">
          <a:schemeClr val="accent6"/>
        </a:lnRef>
        <a:fillRef idx="1">
          <a:schemeClr val="lt1"/>
        </a:fillRef>
        <a:effectRef idx="0">
          <a:schemeClr val="accent6"/>
        </a:effectRef>
        <a:fontRef idx="minor">
          <a:schemeClr val="dk1"/>
        </a:fontRef>
      </dsp:style>
    </dsp:sp>
    <dsp:sp modelId="{223D47FC-93BC-4E5D-8AE1-CB547D3F3E9D}">
      <dsp:nvSpPr>
        <dsp:cNvPr id="0" name=""/>
        <dsp:cNvSpPr/>
      </dsp:nvSpPr>
      <dsp:spPr>
        <a:xfrm>
          <a:off x="952082" y="1181099"/>
          <a:ext cx="6976080" cy="876301"/>
        </a:xfrm>
        <a:prstGeom prst="rect">
          <a:avLst/>
        </a:prstGeom>
        <a:solidFill>
          <a:schemeClr val="bg1"/>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276" tIns="40640" rIns="40640" bIns="40640" numCol="1" spcCol="1270" anchor="t" anchorCtr="0">
          <a:noAutofit/>
        </a:bodyPr>
        <a:lstStyle/>
        <a:p>
          <a:pPr marL="0" lvl="0" indent="0" algn="l" defTabSz="711200">
            <a:lnSpc>
              <a:spcPct val="90000"/>
            </a:lnSpc>
            <a:spcBef>
              <a:spcPct val="0"/>
            </a:spcBef>
            <a:spcAft>
              <a:spcPct val="35000"/>
            </a:spcAft>
            <a:buNone/>
          </a:pPr>
          <a:r>
            <a:rPr lang="en-GB" sz="1600" b="1" kern="1200" dirty="0">
              <a:solidFill>
                <a:schemeClr val="tx1"/>
              </a:solidFill>
              <a:effectLst/>
            </a:rPr>
            <a:t>Improved efficiency and success of the PSET system</a:t>
          </a:r>
          <a:endParaRPr lang="en-ZA" sz="1600" b="1" kern="1200" dirty="0">
            <a:solidFill>
              <a:schemeClr val="tx1"/>
            </a:solidFill>
          </a:endParaRPr>
        </a:p>
        <a:p>
          <a:pPr marL="171450" lvl="1" indent="-171450" algn="l" defTabSz="711200">
            <a:lnSpc>
              <a:spcPct val="90000"/>
            </a:lnSpc>
            <a:spcBef>
              <a:spcPct val="0"/>
            </a:spcBef>
            <a:spcAft>
              <a:spcPct val="15000"/>
            </a:spcAft>
            <a:buChar char="•"/>
          </a:pPr>
          <a:r>
            <a:rPr lang="en-GB" sz="1600" kern="1200" dirty="0">
              <a:solidFill>
                <a:schemeClr val="tx1"/>
              </a:solidFill>
              <a:effectLst/>
            </a:rPr>
            <a:t>To improve efficiency and success of the PSET system</a:t>
          </a:r>
          <a:endParaRPr lang="en-ZA" sz="1600" kern="1200" dirty="0">
            <a:solidFill>
              <a:schemeClr val="tx1"/>
            </a:solidFill>
          </a:endParaRPr>
        </a:p>
      </dsp:txBody>
      <dsp:txXfrm>
        <a:off x="952082" y="1181099"/>
        <a:ext cx="6976080" cy="876301"/>
      </dsp:txXfrm>
    </dsp:sp>
    <dsp:sp modelId="{F705617C-8DFD-4E0F-8BF5-E85AABA8C50A}">
      <dsp:nvSpPr>
        <dsp:cNvPr id="0" name=""/>
        <dsp:cNvSpPr/>
      </dsp:nvSpPr>
      <dsp:spPr>
        <a:xfrm>
          <a:off x="547140" y="1214307"/>
          <a:ext cx="809884" cy="809884"/>
        </a:xfrm>
        <a:prstGeom prst="ellipse">
          <a:avLst/>
        </a:prstGeom>
        <a:solidFill>
          <a:schemeClr val="accent6">
            <a:lumMod val="60000"/>
            <a:lumOff val="40000"/>
          </a:schemeClr>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sp>
    <dsp:sp modelId="{FCF5C626-C7D8-4CA9-9063-033075AA8ED3}">
      <dsp:nvSpPr>
        <dsp:cNvPr id="0" name=""/>
        <dsp:cNvSpPr/>
      </dsp:nvSpPr>
      <dsp:spPr>
        <a:xfrm>
          <a:off x="1094576" y="2133597"/>
          <a:ext cx="6833586" cy="914404"/>
        </a:xfrm>
        <a:prstGeom prst="rect">
          <a:avLst/>
        </a:prstGeom>
        <a:solidFill>
          <a:schemeClr val="bg1"/>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276" tIns="40640" rIns="40640" bIns="40640" numCol="1" spcCol="1270" anchor="t" anchorCtr="0">
          <a:noAutofit/>
        </a:bodyPr>
        <a:lstStyle/>
        <a:p>
          <a:pPr marL="0" lvl="0" indent="0" algn="l" defTabSz="711200">
            <a:lnSpc>
              <a:spcPct val="90000"/>
            </a:lnSpc>
            <a:spcBef>
              <a:spcPct val="0"/>
            </a:spcBef>
            <a:spcAft>
              <a:spcPct val="35000"/>
            </a:spcAft>
            <a:buNone/>
          </a:pPr>
          <a:r>
            <a:rPr lang="en-GB" sz="1600" b="1" kern="1200" dirty="0">
              <a:solidFill>
                <a:schemeClr val="tx1"/>
              </a:solidFill>
              <a:effectLst/>
            </a:rPr>
            <a:t>Improved quality of PSET provision</a:t>
          </a:r>
          <a:endParaRPr lang="en-ZA" sz="1600" b="1" kern="1200" dirty="0">
            <a:solidFill>
              <a:schemeClr val="tx1"/>
            </a:solidFill>
          </a:endParaRPr>
        </a:p>
        <a:p>
          <a:pPr marL="171450" lvl="1" indent="-171450" algn="l" defTabSz="711200">
            <a:lnSpc>
              <a:spcPct val="90000"/>
            </a:lnSpc>
            <a:spcBef>
              <a:spcPct val="0"/>
            </a:spcBef>
            <a:spcAft>
              <a:spcPct val="15000"/>
            </a:spcAft>
            <a:buChar char="•"/>
          </a:pPr>
          <a:r>
            <a:rPr lang="en-GB" sz="1600" kern="1200" dirty="0">
              <a:solidFill>
                <a:schemeClr val="tx1"/>
              </a:solidFill>
              <a:effectLst/>
            </a:rPr>
            <a:t>To build the capacity of PSET institutions to provide quality education and training</a:t>
          </a:r>
          <a:endParaRPr lang="en-ZA" sz="1600" kern="1200" dirty="0">
            <a:solidFill>
              <a:schemeClr val="tx1"/>
            </a:solidFill>
          </a:endParaRPr>
        </a:p>
      </dsp:txBody>
      <dsp:txXfrm>
        <a:off x="1094576" y="2133597"/>
        <a:ext cx="6833586" cy="914404"/>
      </dsp:txXfrm>
    </dsp:sp>
    <dsp:sp modelId="{AF169EA9-5D3D-4DB4-8EE4-DDE066848358}">
      <dsp:nvSpPr>
        <dsp:cNvPr id="0" name=""/>
        <dsp:cNvSpPr/>
      </dsp:nvSpPr>
      <dsp:spPr>
        <a:xfrm>
          <a:off x="689634" y="2185857"/>
          <a:ext cx="809884" cy="809884"/>
        </a:xfrm>
        <a:prstGeom prst="ellipse">
          <a:avLst/>
        </a:prstGeom>
        <a:solidFill>
          <a:srgbClr val="00B050"/>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sp>
    <dsp:sp modelId="{B7873C97-7031-4B54-8B66-10CBE7B0BD01}">
      <dsp:nvSpPr>
        <dsp:cNvPr id="0" name=""/>
        <dsp:cNvSpPr/>
      </dsp:nvSpPr>
      <dsp:spPr>
        <a:xfrm>
          <a:off x="952082" y="3086099"/>
          <a:ext cx="6976080" cy="952501"/>
        </a:xfrm>
        <a:prstGeom prst="rect">
          <a:avLst/>
        </a:prstGeom>
        <a:solidFill>
          <a:schemeClr val="bg1"/>
        </a:solidFill>
        <a:ln w="12700" cap="flat" cmpd="sng" algn="ctr">
          <a:solidFill>
            <a:schemeClr val="accent5">
              <a:lumMod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276" tIns="40640" rIns="40640" bIns="40640" numCol="1" spcCol="1270" anchor="t" anchorCtr="0">
          <a:noAutofit/>
        </a:bodyPr>
        <a:lstStyle/>
        <a:p>
          <a:pPr marL="0" lvl="0" indent="0" algn="l" defTabSz="711200">
            <a:lnSpc>
              <a:spcPct val="90000"/>
            </a:lnSpc>
            <a:spcBef>
              <a:spcPct val="0"/>
            </a:spcBef>
            <a:spcAft>
              <a:spcPct val="35000"/>
            </a:spcAft>
            <a:buNone/>
          </a:pPr>
          <a:r>
            <a:rPr lang="en-ZA" sz="1600" b="1" kern="1200" dirty="0">
              <a:solidFill>
                <a:schemeClr val="tx1"/>
              </a:solidFill>
              <a:effectLst/>
            </a:rPr>
            <a:t>A responsive PSET system</a:t>
          </a:r>
          <a:endParaRPr lang="en-ZA" sz="1600" b="1" kern="1200" dirty="0">
            <a:solidFill>
              <a:schemeClr val="tx1"/>
            </a:solidFill>
          </a:endParaRPr>
        </a:p>
        <a:p>
          <a:pPr marL="171450" lvl="1" indent="-171450" algn="l" defTabSz="711200">
            <a:lnSpc>
              <a:spcPct val="90000"/>
            </a:lnSpc>
            <a:spcBef>
              <a:spcPct val="0"/>
            </a:spcBef>
            <a:spcAft>
              <a:spcPct val="15000"/>
            </a:spcAft>
            <a:buChar char="•"/>
          </a:pPr>
          <a:r>
            <a:rPr lang="en-GB" sz="1600" kern="1200" dirty="0">
              <a:solidFill>
                <a:schemeClr val="tx1"/>
              </a:solidFill>
              <a:effectLst/>
            </a:rPr>
            <a:t>To provide qualifications programmes and curricula that are responsive to the needs of the world of work, society and students </a:t>
          </a:r>
          <a:endParaRPr lang="en-ZA" sz="1600" kern="1200" dirty="0">
            <a:solidFill>
              <a:schemeClr val="tx1"/>
            </a:solidFill>
          </a:endParaRPr>
        </a:p>
      </dsp:txBody>
      <dsp:txXfrm>
        <a:off x="952082" y="3086099"/>
        <a:ext cx="6976080" cy="952501"/>
      </dsp:txXfrm>
    </dsp:sp>
    <dsp:sp modelId="{EDB41643-5F5B-45DF-AA25-87F4EC4F3E96}">
      <dsp:nvSpPr>
        <dsp:cNvPr id="0" name=""/>
        <dsp:cNvSpPr/>
      </dsp:nvSpPr>
      <dsp:spPr>
        <a:xfrm>
          <a:off x="547140" y="3157407"/>
          <a:ext cx="809884" cy="809884"/>
        </a:xfrm>
        <a:prstGeom prst="ellipse">
          <a:avLst/>
        </a:prstGeom>
        <a:solidFill>
          <a:schemeClr val="accen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sp>
    <dsp:sp modelId="{FBFF50F8-F3FB-47D2-910E-DEE343A46FD0}">
      <dsp:nvSpPr>
        <dsp:cNvPr id="0" name=""/>
        <dsp:cNvSpPr/>
      </dsp:nvSpPr>
      <dsp:spPr>
        <a:xfrm>
          <a:off x="487811" y="4114797"/>
          <a:ext cx="7440351" cy="838204"/>
        </a:xfrm>
        <a:prstGeom prst="rect">
          <a:avLst/>
        </a:prstGeom>
        <a:solidFill>
          <a:schemeClr val="bg1"/>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276" tIns="40640" rIns="40640" bIns="40640" numCol="1" spcCol="1270" anchor="t" anchorCtr="0">
          <a:noAutofit/>
        </a:bodyPr>
        <a:lstStyle/>
        <a:p>
          <a:pPr marL="0" lvl="0" indent="0" algn="l" defTabSz="711200" rtl="0">
            <a:lnSpc>
              <a:spcPct val="90000"/>
            </a:lnSpc>
            <a:spcBef>
              <a:spcPct val="0"/>
            </a:spcBef>
            <a:spcAft>
              <a:spcPct val="35000"/>
            </a:spcAft>
            <a:buNone/>
          </a:pPr>
          <a:r>
            <a:rPr lang="en-ZA" sz="1600" b="1" kern="1200" dirty="0">
              <a:solidFill>
                <a:schemeClr val="tx1"/>
              </a:solidFill>
              <a:effectLst/>
            </a:rPr>
            <a:t>Excellent business operations within DHET</a:t>
          </a:r>
          <a:endParaRPr lang="en-ZA" sz="1600" b="1" kern="1200" dirty="0">
            <a:solidFill>
              <a:schemeClr val="tx1"/>
            </a:solidFill>
          </a:endParaRPr>
        </a:p>
        <a:p>
          <a:pPr marL="171450" lvl="1" indent="-171450" algn="l" defTabSz="711200">
            <a:lnSpc>
              <a:spcPct val="90000"/>
            </a:lnSpc>
            <a:spcBef>
              <a:spcPct val="0"/>
            </a:spcBef>
            <a:spcAft>
              <a:spcPct val="15000"/>
            </a:spcAft>
            <a:buChar char="•"/>
          </a:pPr>
          <a:r>
            <a:rPr lang="en-ZA" sz="1600" kern="1200" dirty="0">
              <a:solidFill>
                <a:schemeClr val="tx1"/>
              </a:solidFill>
              <a:effectLst/>
            </a:rPr>
            <a:t>To ensure sound service delivery management and effective resource management within the department. </a:t>
          </a:r>
          <a:endParaRPr lang="en-ZA" sz="1600" kern="1200" dirty="0">
            <a:solidFill>
              <a:schemeClr val="tx1"/>
            </a:solidFill>
          </a:endParaRPr>
        </a:p>
      </dsp:txBody>
      <dsp:txXfrm>
        <a:off x="487811" y="4114797"/>
        <a:ext cx="7440351" cy="838204"/>
      </dsp:txXfrm>
    </dsp:sp>
    <dsp:sp modelId="{092D93A7-5096-4A39-9BA0-B6E338212D2A}">
      <dsp:nvSpPr>
        <dsp:cNvPr id="0" name=""/>
        <dsp:cNvSpPr/>
      </dsp:nvSpPr>
      <dsp:spPr>
        <a:xfrm>
          <a:off x="82869" y="4128957"/>
          <a:ext cx="809884" cy="809884"/>
        </a:xfrm>
        <a:prstGeom prst="ellipse">
          <a:avLst/>
        </a:prstGeom>
        <a:solidFill>
          <a:srgbClr val="00B0F0"/>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5723" cy="466259"/>
          </a:xfrm>
          <a:prstGeom prst="rect">
            <a:avLst/>
          </a:prstGeom>
        </p:spPr>
        <p:txBody>
          <a:bodyPr vert="horz" lIns="91504" tIns="45752" rIns="91504" bIns="45752" rtlCol="0"/>
          <a:lstStyle>
            <a:lvl1pPr algn="l">
              <a:defRPr sz="1200"/>
            </a:lvl1pPr>
          </a:lstStyle>
          <a:p>
            <a:endParaRPr lang="en-ZA" dirty="0"/>
          </a:p>
        </p:txBody>
      </p:sp>
      <p:sp>
        <p:nvSpPr>
          <p:cNvPr id="4" name="Footer Placeholder 3"/>
          <p:cNvSpPr>
            <a:spLocks noGrp="1"/>
          </p:cNvSpPr>
          <p:nvPr>
            <p:ph type="ftr" sz="quarter" idx="2"/>
          </p:nvPr>
        </p:nvSpPr>
        <p:spPr>
          <a:xfrm>
            <a:off x="3" y="8823792"/>
            <a:ext cx="3035723" cy="466259"/>
          </a:xfrm>
          <a:prstGeom prst="rect">
            <a:avLst/>
          </a:prstGeom>
        </p:spPr>
        <p:txBody>
          <a:bodyPr vert="horz" lIns="91504" tIns="45752" rIns="91504" bIns="45752" rtlCol="0" anchor="b"/>
          <a:lstStyle>
            <a:lvl1pPr algn="l">
              <a:defRPr sz="1200"/>
            </a:lvl1pPr>
          </a:lstStyle>
          <a:p>
            <a:endParaRPr lang="en-ZA" dirty="0"/>
          </a:p>
        </p:txBody>
      </p:sp>
      <p:sp>
        <p:nvSpPr>
          <p:cNvPr id="5" name="Slide Number Placeholder 4"/>
          <p:cNvSpPr>
            <a:spLocks noGrp="1"/>
          </p:cNvSpPr>
          <p:nvPr>
            <p:ph type="sldNum" sz="quarter" idx="3"/>
          </p:nvPr>
        </p:nvSpPr>
        <p:spPr>
          <a:xfrm>
            <a:off x="3966744" y="8823792"/>
            <a:ext cx="3035723" cy="466259"/>
          </a:xfrm>
          <a:prstGeom prst="rect">
            <a:avLst/>
          </a:prstGeom>
        </p:spPr>
        <p:txBody>
          <a:bodyPr vert="horz" lIns="91504" tIns="45752" rIns="91504" bIns="45752" rtlCol="0" anchor="b"/>
          <a:lstStyle>
            <a:lvl1pPr algn="r">
              <a:defRPr sz="1200"/>
            </a:lvl1pPr>
          </a:lstStyle>
          <a:p>
            <a:fld id="{707FCEC1-E925-426E-AEDE-6F4D5133F003}" type="slidenum">
              <a:rPr lang="en-ZA" smtClean="0"/>
              <a:t>‹#›</a:t>
            </a:fld>
            <a:endParaRPr lang="en-ZA" dirty="0"/>
          </a:p>
        </p:txBody>
      </p:sp>
    </p:spTree>
    <p:extLst>
      <p:ext uri="{BB962C8B-B14F-4D97-AF65-F5344CB8AC3E}">
        <p14:creationId xmlns:p14="http://schemas.microsoft.com/office/powerpoint/2010/main" val="2921006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3" y="1"/>
            <a:ext cx="3035723" cy="464662"/>
          </a:xfrm>
          <a:prstGeom prst="rect">
            <a:avLst/>
          </a:prstGeom>
          <a:noFill/>
          <a:ln w="9525">
            <a:noFill/>
            <a:miter lim="800000"/>
            <a:headEnd/>
            <a:tailEnd/>
          </a:ln>
          <a:effectLst/>
        </p:spPr>
        <p:txBody>
          <a:bodyPr vert="horz" wrap="square" lIns="92895" tIns="46447" rIns="92895" bIns="46447" numCol="1" anchor="t" anchorCtr="0" compatLnSpc="1">
            <a:prstTxWarp prst="textNoShape">
              <a:avLst/>
            </a:prstTxWarp>
          </a:bodyPr>
          <a:lstStyle>
            <a:lvl1pPr>
              <a:defRPr sz="1200">
                <a:latin typeface="Arial" charset="0"/>
              </a:defRPr>
            </a:lvl1pPr>
          </a:lstStyle>
          <a:p>
            <a:pPr>
              <a:defRPr/>
            </a:pPr>
            <a:endParaRPr lang="en-US" dirty="0"/>
          </a:p>
        </p:txBody>
      </p:sp>
      <p:sp>
        <p:nvSpPr>
          <p:cNvPr id="16387" name="Rectangle 3"/>
          <p:cNvSpPr>
            <a:spLocks noGrp="1" noChangeArrowheads="1"/>
          </p:cNvSpPr>
          <p:nvPr>
            <p:ph type="dt" idx="1"/>
          </p:nvPr>
        </p:nvSpPr>
        <p:spPr bwMode="auto">
          <a:xfrm>
            <a:off x="3966744" y="1"/>
            <a:ext cx="3035723" cy="464662"/>
          </a:xfrm>
          <a:prstGeom prst="rect">
            <a:avLst/>
          </a:prstGeom>
          <a:noFill/>
          <a:ln w="9525">
            <a:noFill/>
            <a:miter lim="800000"/>
            <a:headEnd/>
            <a:tailEnd/>
          </a:ln>
          <a:effectLst/>
        </p:spPr>
        <p:txBody>
          <a:bodyPr vert="horz" wrap="square" lIns="92895" tIns="46447" rIns="92895" bIns="46447" numCol="1" anchor="t" anchorCtr="0" compatLnSpc="1">
            <a:prstTxWarp prst="textNoShape">
              <a:avLst/>
            </a:prstTxWarp>
          </a:bodyPr>
          <a:lstStyle>
            <a:lvl1pPr algn="r">
              <a:defRPr sz="1200">
                <a:latin typeface="Arial" charset="0"/>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79513" y="695325"/>
            <a:ext cx="4645025" cy="3484563"/>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701042" y="4413495"/>
            <a:ext cx="5601971" cy="4180363"/>
          </a:xfrm>
          <a:prstGeom prst="rect">
            <a:avLst/>
          </a:prstGeom>
          <a:noFill/>
          <a:ln w="9525">
            <a:noFill/>
            <a:miter lim="800000"/>
            <a:headEnd/>
            <a:tailEnd/>
          </a:ln>
          <a:effectLst/>
        </p:spPr>
        <p:txBody>
          <a:bodyPr vert="horz" wrap="square" lIns="92895" tIns="46447" rIns="92895" bIns="4644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3" y="8823792"/>
            <a:ext cx="3035723" cy="464662"/>
          </a:xfrm>
          <a:prstGeom prst="rect">
            <a:avLst/>
          </a:prstGeom>
          <a:noFill/>
          <a:ln w="9525">
            <a:noFill/>
            <a:miter lim="800000"/>
            <a:headEnd/>
            <a:tailEnd/>
          </a:ln>
          <a:effectLst/>
        </p:spPr>
        <p:txBody>
          <a:bodyPr vert="horz" wrap="square" lIns="92895" tIns="46447" rIns="92895" bIns="46447" numCol="1" anchor="b" anchorCtr="0" compatLnSpc="1">
            <a:prstTxWarp prst="textNoShape">
              <a:avLst/>
            </a:prstTxWarp>
          </a:bodyPr>
          <a:lstStyle>
            <a:lvl1pPr>
              <a:defRPr sz="1200">
                <a:latin typeface="Arial" charset="0"/>
              </a:defRPr>
            </a:lvl1pPr>
          </a:lstStyle>
          <a:p>
            <a:pPr>
              <a:defRPr/>
            </a:pPr>
            <a:endParaRPr lang="en-US" dirty="0"/>
          </a:p>
        </p:txBody>
      </p:sp>
      <p:sp>
        <p:nvSpPr>
          <p:cNvPr id="16391" name="Rectangle 7"/>
          <p:cNvSpPr>
            <a:spLocks noGrp="1" noChangeArrowheads="1"/>
          </p:cNvSpPr>
          <p:nvPr>
            <p:ph type="sldNum" sz="quarter" idx="5"/>
          </p:nvPr>
        </p:nvSpPr>
        <p:spPr bwMode="auto">
          <a:xfrm>
            <a:off x="3966744" y="8823792"/>
            <a:ext cx="3035723" cy="464662"/>
          </a:xfrm>
          <a:prstGeom prst="rect">
            <a:avLst/>
          </a:prstGeom>
          <a:noFill/>
          <a:ln w="9525">
            <a:noFill/>
            <a:miter lim="800000"/>
            <a:headEnd/>
            <a:tailEnd/>
          </a:ln>
          <a:effectLst/>
        </p:spPr>
        <p:txBody>
          <a:bodyPr vert="horz" wrap="square" lIns="92895" tIns="46447" rIns="92895" bIns="46447" numCol="1" anchor="b" anchorCtr="0" compatLnSpc="1">
            <a:prstTxWarp prst="textNoShape">
              <a:avLst/>
            </a:prstTxWarp>
          </a:bodyPr>
          <a:lstStyle>
            <a:lvl1pPr algn="r">
              <a:defRPr sz="1200">
                <a:latin typeface="Arial" charset="0"/>
              </a:defRPr>
            </a:lvl1pPr>
          </a:lstStyle>
          <a:p>
            <a:pPr>
              <a:defRPr/>
            </a:pPr>
            <a:fld id="{D0436898-6D4C-4ED9-A803-8C76C7235793}" type="slidenum">
              <a:rPr lang="en-US"/>
              <a:pPr>
                <a:defRPr/>
              </a:pPr>
              <a:t>‹#›</a:t>
            </a:fld>
            <a:endParaRPr lang="en-US" dirty="0"/>
          </a:p>
        </p:txBody>
      </p:sp>
    </p:spTree>
    <p:extLst>
      <p:ext uri="{BB962C8B-B14F-4D97-AF65-F5344CB8AC3E}">
        <p14:creationId xmlns:p14="http://schemas.microsoft.com/office/powerpoint/2010/main" val="16659446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CDE4E3-1E92-49F2-ADEE-83AF3CC53B72}" type="slidenum">
              <a:rPr lang="en-US">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1951511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D0436898-6D4C-4ED9-A803-8C76C7235793}" type="slidenum">
              <a:rPr lang="en-US" smtClean="0"/>
              <a:pPr>
                <a:defRPr/>
              </a:pPr>
              <a:t>20</a:t>
            </a:fld>
            <a:endParaRPr lang="en-US" dirty="0"/>
          </a:p>
        </p:txBody>
      </p:sp>
    </p:spTree>
    <p:extLst>
      <p:ext uri="{BB962C8B-B14F-4D97-AF65-F5344CB8AC3E}">
        <p14:creationId xmlns:p14="http://schemas.microsoft.com/office/powerpoint/2010/main" val="649851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D0436898-6D4C-4ED9-A803-8C76C7235793}" type="slidenum">
              <a:rPr lang="en-US" smtClean="0"/>
              <a:pPr>
                <a:defRPr/>
              </a:pPr>
              <a:t>21</a:t>
            </a:fld>
            <a:endParaRPr lang="en-US" dirty="0"/>
          </a:p>
        </p:txBody>
      </p:sp>
    </p:spTree>
    <p:extLst>
      <p:ext uri="{BB962C8B-B14F-4D97-AF65-F5344CB8AC3E}">
        <p14:creationId xmlns:p14="http://schemas.microsoft.com/office/powerpoint/2010/main" val="1950353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CDE4E3-1E92-49F2-ADEE-83AF3CC53B72}" type="slidenum">
              <a:rPr lang="en-US">
                <a:solidFill>
                  <a:srgbClr val="000000"/>
                </a:solidFill>
              </a:rPr>
              <a:t>22</a:t>
            </a:fld>
            <a:endParaRPr lang="en-US" dirty="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t>25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t>26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D0436898-6D4C-4ED9-A803-8C76C7235793}" type="slidenum">
              <a:rPr lang="en-US" smtClean="0"/>
              <a:pPr>
                <a:defRPr/>
              </a:pPr>
              <a:t>2</a:t>
            </a:fld>
            <a:endParaRPr lang="en-US" dirty="0"/>
          </a:p>
        </p:txBody>
      </p:sp>
    </p:spTree>
    <p:extLst>
      <p:ext uri="{BB962C8B-B14F-4D97-AF65-F5344CB8AC3E}">
        <p14:creationId xmlns:p14="http://schemas.microsoft.com/office/powerpoint/2010/main" val="2711796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89D8F304-A656-4BA8-86BB-BA4E1F5448D6}" type="slidenum">
              <a:rPr lang="en-GB" altLang="en-US" smtClean="0">
                <a:solidFill>
                  <a:srgbClr val="000000"/>
                </a:solidFill>
              </a:rPr>
              <a:pPr>
                <a:defRPr/>
              </a:pPr>
              <a:t>7</a:t>
            </a:fld>
            <a:endParaRPr lang="en-GB" altLang="en-US" dirty="0">
              <a:solidFill>
                <a:srgbClr val="000000"/>
              </a:solidFill>
            </a:endParaRPr>
          </a:p>
        </p:txBody>
      </p:sp>
    </p:spTree>
    <p:extLst>
      <p:ext uri="{BB962C8B-B14F-4D97-AF65-F5344CB8AC3E}">
        <p14:creationId xmlns:p14="http://schemas.microsoft.com/office/powerpoint/2010/main" val="1881842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D0436898-6D4C-4ED9-A803-8C76C7235793}" type="slidenum">
              <a:rPr lang="en-US" smtClean="0"/>
              <a:pPr>
                <a:defRPr/>
              </a:pPr>
              <a:t>11</a:t>
            </a:fld>
            <a:endParaRPr lang="en-US" dirty="0"/>
          </a:p>
        </p:txBody>
      </p:sp>
    </p:spTree>
    <p:extLst>
      <p:ext uri="{BB962C8B-B14F-4D97-AF65-F5344CB8AC3E}">
        <p14:creationId xmlns:p14="http://schemas.microsoft.com/office/powerpoint/2010/main" val="584032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D0436898-6D4C-4ED9-A803-8C76C7235793}" type="slidenum">
              <a:rPr lang="en-US" smtClean="0"/>
              <a:pPr>
                <a:defRPr/>
              </a:pPr>
              <a:t>14</a:t>
            </a:fld>
            <a:endParaRPr lang="en-US" dirty="0"/>
          </a:p>
        </p:txBody>
      </p:sp>
    </p:spTree>
    <p:extLst>
      <p:ext uri="{BB962C8B-B14F-4D97-AF65-F5344CB8AC3E}">
        <p14:creationId xmlns:p14="http://schemas.microsoft.com/office/powerpoint/2010/main" val="4161632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D0436898-6D4C-4ED9-A803-8C76C7235793}" type="slidenum">
              <a:rPr lang="en-US" smtClean="0"/>
              <a:pPr>
                <a:defRPr/>
              </a:pPr>
              <a:t>15</a:t>
            </a:fld>
            <a:endParaRPr lang="en-US" dirty="0"/>
          </a:p>
        </p:txBody>
      </p:sp>
    </p:spTree>
    <p:extLst>
      <p:ext uri="{BB962C8B-B14F-4D97-AF65-F5344CB8AC3E}">
        <p14:creationId xmlns:p14="http://schemas.microsoft.com/office/powerpoint/2010/main" val="2177044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D0436898-6D4C-4ED9-A803-8C76C7235793}" type="slidenum">
              <a:rPr lang="en-US" smtClean="0"/>
              <a:pPr>
                <a:defRPr/>
              </a:pPr>
              <a:t>16</a:t>
            </a:fld>
            <a:endParaRPr lang="en-US" dirty="0"/>
          </a:p>
        </p:txBody>
      </p:sp>
    </p:spTree>
    <p:extLst>
      <p:ext uri="{BB962C8B-B14F-4D97-AF65-F5344CB8AC3E}">
        <p14:creationId xmlns:p14="http://schemas.microsoft.com/office/powerpoint/2010/main" val="2492810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D0436898-6D4C-4ED9-A803-8C76C7235793}" type="slidenum">
              <a:rPr lang="en-US" smtClean="0"/>
              <a:pPr>
                <a:defRPr/>
              </a:pPr>
              <a:t>17</a:t>
            </a:fld>
            <a:endParaRPr lang="en-US" dirty="0"/>
          </a:p>
        </p:txBody>
      </p:sp>
    </p:spTree>
    <p:extLst>
      <p:ext uri="{BB962C8B-B14F-4D97-AF65-F5344CB8AC3E}">
        <p14:creationId xmlns:p14="http://schemas.microsoft.com/office/powerpoint/2010/main" val="3981257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D0436898-6D4C-4ED9-A803-8C76C7235793}" type="slidenum">
              <a:rPr lang="en-US" smtClean="0"/>
              <a:pPr>
                <a:defRPr/>
              </a:pPr>
              <a:t>19</a:t>
            </a:fld>
            <a:endParaRPr lang="en-US" dirty="0"/>
          </a:p>
        </p:txBody>
      </p:sp>
    </p:spTree>
    <p:extLst>
      <p:ext uri="{BB962C8B-B14F-4D97-AF65-F5344CB8AC3E}">
        <p14:creationId xmlns:p14="http://schemas.microsoft.com/office/powerpoint/2010/main" val="3943128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FD887CD-B227-4934-B84C-B6F4F811D91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E6BA2F4-C4E4-400A-88CD-E78AB113C90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9DF52EF-B820-4501-8A87-27FE569EB84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20A0469-1697-409E-AF67-1B17EB11F57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489" name="Rectangle 177"/>
          <p:cNvSpPr>
            <a:spLocks noGrp="1" noChangeArrowheads="1"/>
          </p:cNvSpPr>
          <p:nvPr>
            <p:ph type="ctrTitle" sz="quarter"/>
          </p:nvPr>
        </p:nvSpPr>
        <p:spPr bwMode="auto">
          <a:xfrm>
            <a:off x="1293813" y="1663700"/>
            <a:ext cx="6821487" cy="1470025"/>
          </a:xfrm>
        </p:spPr>
        <p:txBody>
          <a:bodyPr/>
          <a:lstStyle>
            <a:lvl1pPr algn="ctr">
              <a:defRPr sz="4000">
                <a:solidFill>
                  <a:srgbClr val="293E00"/>
                </a:solidFill>
              </a:defRPr>
            </a:lvl1pPr>
          </a:lstStyle>
          <a:p>
            <a:r>
              <a:rPr lang="en-US" altLang="zh-CN"/>
              <a:t>Click to edit Master title style</a:t>
            </a:r>
            <a:endParaRPr lang="zh-CN" altLang="en-US"/>
          </a:p>
        </p:txBody>
      </p:sp>
      <p:sp>
        <p:nvSpPr>
          <p:cNvPr id="3" name="Rectangle 24"/>
          <p:cNvSpPr>
            <a:spLocks noGrp="1" noChangeArrowheads="1"/>
          </p:cNvSpPr>
          <p:nvPr>
            <p:ph type="ftr" sz="quarter" idx="10"/>
          </p:nvPr>
        </p:nvSpPr>
        <p:spPr>
          <a:xfrm>
            <a:off x="3452813" y="6451600"/>
            <a:ext cx="2895600" cy="152400"/>
          </a:xfrm>
        </p:spPr>
        <p:txBody>
          <a:bodyPr/>
          <a:lstStyle>
            <a:lvl1pPr algn="ctr">
              <a:defRPr sz="1400" b="0">
                <a:solidFill>
                  <a:schemeClr val="folHlink"/>
                </a:solidFill>
                <a:effectLst>
                  <a:outerShdw blurRad="38100" dist="38100" dir="2700000" algn="tl">
                    <a:srgbClr val="C0C0C0"/>
                  </a:outerShdw>
                </a:effectLst>
                <a:latin typeface="Times New Roman" pitchFamily="18" charset="0"/>
              </a:defRPr>
            </a:lvl1pPr>
          </a:lstStyle>
          <a:p>
            <a:pPr>
              <a:defRPr/>
            </a:pPr>
            <a:endParaRPr lang="en-US" altLang="ko-K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D887CD-B227-4934-B84C-B6F4F811D9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36026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EA9EB2-108A-4BEC-BB25-443CCE96D91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50798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44C209-2789-401F-A579-7A8208EE25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99320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4036200-1183-4A74-931C-AAE770F81B0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19114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66DB1D3-746A-48DD-81E5-9D10190D4A6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82426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F627CC6-9250-409A-B218-92DBC7D7FE4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14282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FEA9EB2-108A-4BEC-BB25-443CCE96D918}"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10468BB-C55C-44F1-A22B-78402AAAE3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43712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127606B-37BA-4BE9-ADBD-DD6F0F4A0DF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51106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44E24A-AA8A-44C3-82DF-95D437ED78B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8026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6BA2F4-C4E4-400A-88CD-E78AB113C90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09625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DF52EF-B820-4501-8A87-27FE569EB8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850614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0A0469-1697-409E-AF67-1B17EB11F57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27307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9A19FB27-7FEE-4F2A-9E9E-5D1B33227D7E}" type="datetime1">
              <a:rPr lang="en-US" altLang="en-US">
                <a:solidFill>
                  <a:prstClr val="black">
                    <a:tint val="75000"/>
                  </a:prstClr>
                </a:solidFill>
              </a:rPr>
              <a:pPr>
                <a:defRPr/>
              </a:pPr>
              <a:t>3/8/23</a:t>
            </a:fld>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1938530-6F2A-4375-B556-78E5AF86A575}"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237642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fld id="{1A4E4ECD-F3BD-4459-B870-11D540DFFC79}" type="datetime1">
              <a:rPr lang="en-US" altLang="en-US">
                <a:solidFill>
                  <a:prstClr val="black">
                    <a:tint val="75000"/>
                  </a:prstClr>
                </a:solidFill>
              </a:rPr>
              <a:pPr>
                <a:defRPr/>
              </a:pPr>
              <a:t>3/8/23</a:t>
            </a:fld>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03740D6-FF64-40CC-8DA8-93BFB7BF14BD}"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7699629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Z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F9EEC6A-3925-42C4-B129-4C0735DA56B3}" type="datetime1">
              <a:rPr lang="en-US" altLang="en-US">
                <a:solidFill>
                  <a:prstClr val="black">
                    <a:tint val="75000"/>
                  </a:prstClr>
                </a:solidFill>
              </a:rPr>
              <a:pPr>
                <a:defRPr/>
              </a:pPr>
              <a:t>3/8/23</a:t>
            </a:fld>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35CCA83-BC64-440A-B027-5D0077E9B62C}"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29989773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3"/>
          <p:cNvSpPr>
            <a:spLocks noGrp="1"/>
          </p:cNvSpPr>
          <p:nvPr>
            <p:ph type="dt" sz="half" idx="10"/>
          </p:nvPr>
        </p:nvSpPr>
        <p:spPr/>
        <p:txBody>
          <a:bodyPr/>
          <a:lstStyle>
            <a:lvl1pPr>
              <a:defRPr/>
            </a:lvl1pPr>
          </a:lstStyle>
          <a:p>
            <a:pPr>
              <a:defRPr/>
            </a:pPr>
            <a:fld id="{8A541642-6EBE-4E72-AFD1-F1BFC8A2B9EB}" type="datetime1">
              <a:rPr lang="en-US" altLang="en-US">
                <a:solidFill>
                  <a:prstClr val="black">
                    <a:tint val="75000"/>
                  </a:prstClr>
                </a:solidFill>
              </a:rPr>
              <a:pPr>
                <a:defRPr/>
              </a:pPr>
              <a:t>3/8/23</a:t>
            </a:fld>
            <a:endParaRPr lang="en-US" alt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56BF3CA-9AC4-4093-B295-C0EF38F86527}"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88160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244C209-2789-401F-A579-7A8208EE2536}"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3"/>
          <p:cNvSpPr>
            <a:spLocks noGrp="1"/>
          </p:cNvSpPr>
          <p:nvPr>
            <p:ph type="dt" sz="half" idx="10"/>
          </p:nvPr>
        </p:nvSpPr>
        <p:spPr/>
        <p:txBody>
          <a:bodyPr/>
          <a:lstStyle>
            <a:lvl1pPr>
              <a:defRPr/>
            </a:lvl1pPr>
          </a:lstStyle>
          <a:p>
            <a:pPr>
              <a:defRPr/>
            </a:pPr>
            <a:fld id="{D94BDC1F-AEE6-4323-BFF9-8F250080B51E}" type="datetime1">
              <a:rPr lang="en-US" altLang="en-US">
                <a:solidFill>
                  <a:prstClr val="black">
                    <a:tint val="75000"/>
                  </a:prstClr>
                </a:solidFill>
              </a:rPr>
              <a:pPr>
                <a:defRPr/>
              </a:pPr>
              <a:t>3/8/23</a:t>
            </a:fld>
            <a:endParaRPr lang="en-US" alt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9A0E664-822A-4C33-AEE6-CF2386BAF3DF}"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109633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8E6014A2-4EBC-460E-942A-F64D2068433F}" type="datetime1">
              <a:rPr lang="en-US" altLang="en-US">
                <a:solidFill>
                  <a:prstClr val="black">
                    <a:tint val="75000"/>
                  </a:prstClr>
                </a:solidFill>
              </a:rPr>
              <a:pPr>
                <a:defRPr/>
              </a:pPr>
              <a:t>3/8/23</a:t>
            </a:fld>
            <a:endParaRPr lang="en-US" alt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E8767D1-AFF7-4C15-A24A-99519A3EB5B0}"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4649756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86D51FB-65B7-4B20-86FB-CB6C1871CF6D}" type="datetime1">
              <a:rPr lang="en-US" altLang="en-US">
                <a:solidFill>
                  <a:prstClr val="black">
                    <a:tint val="75000"/>
                  </a:prstClr>
                </a:solidFill>
              </a:rPr>
              <a:pPr>
                <a:defRPr/>
              </a:pPr>
              <a:t>3/8/23</a:t>
            </a:fld>
            <a:endParaRPr lang="en-US" alt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D50BC63-BE3F-4A89-A739-124E327726F4}"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4738741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C52B840-BB4A-4603-B8AE-0F84722F1623}" type="datetime1">
              <a:rPr lang="en-US" altLang="en-US">
                <a:solidFill>
                  <a:prstClr val="black">
                    <a:tint val="75000"/>
                  </a:prstClr>
                </a:solidFill>
              </a:rPr>
              <a:pPr>
                <a:defRPr/>
              </a:pPr>
              <a:t>3/8/23</a:t>
            </a:fld>
            <a:endParaRPr lang="en-US" alt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CBF6D56-52CA-4F56-9B43-B7A40F837B19}"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40076357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Z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ZA"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21A5798-48EE-4E1C-8A67-B94220F6CCE6}" type="datetime1">
              <a:rPr lang="en-US" altLang="en-US">
                <a:solidFill>
                  <a:prstClr val="black">
                    <a:tint val="75000"/>
                  </a:prstClr>
                </a:solidFill>
              </a:rPr>
              <a:pPr>
                <a:defRPr/>
              </a:pPr>
              <a:t>3/8/23</a:t>
            </a:fld>
            <a:endParaRPr lang="en-US" alt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BB141FD-A9B6-4B09-BECB-93269D7C51A7}"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0084202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fld id="{1F725300-4C77-41B6-B971-D51958C78A37}" type="datetime1">
              <a:rPr lang="en-US" altLang="en-US">
                <a:solidFill>
                  <a:prstClr val="black">
                    <a:tint val="75000"/>
                  </a:prstClr>
                </a:solidFill>
              </a:rPr>
              <a:pPr>
                <a:defRPr/>
              </a:pPr>
              <a:t>3/8/23</a:t>
            </a:fld>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B17332A-2084-425F-BE84-8DF113F1EED2}"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5369244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fld id="{2468F581-0635-4948-B741-721381FF3F6A}" type="datetime1">
              <a:rPr lang="en-US" altLang="en-US">
                <a:solidFill>
                  <a:prstClr val="black">
                    <a:tint val="75000"/>
                  </a:prstClr>
                </a:solidFill>
              </a:rPr>
              <a:pPr>
                <a:defRPr/>
              </a:pPr>
              <a:t>3/8/23</a:t>
            </a:fld>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2903F27-EC09-49A7-BEEC-3F0DFF809BA3}"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2324989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1_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489" name="Rectangle 177"/>
          <p:cNvSpPr>
            <a:spLocks noGrp="1" noChangeArrowheads="1"/>
          </p:cNvSpPr>
          <p:nvPr>
            <p:ph type="ctrTitle" sz="quarter"/>
          </p:nvPr>
        </p:nvSpPr>
        <p:spPr bwMode="auto">
          <a:xfrm>
            <a:off x="1293813" y="1663700"/>
            <a:ext cx="6821487" cy="1470025"/>
          </a:xfrm>
        </p:spPr>
        <p:txBody>
          <a:bodyPr/>
          <a:lstStyle>
            <a:lvl1pPr algn="ctr">
              <a:defRPr sz="4000">
                <a:solidFill>
                  <a:srgbClr val="293E00"/>
                </a:solidFill>
              </a:defRPr>
            </a:lvl1pPr>
          </a:lstStyle>
          <a:p>
            <a:r>
              <a:rPr lang="en-US" altLang="zh-CN"/>
              <a:t>Click to edit Master title style</a:t>
            </a:r>
            <a:endParaRPr lang="zh-CN" altLang="en-US"/>
          </a:p>
        </p:txBody>
      </p:sp>
      <p:sp>
        <p:nvSpPr>
          <p:cNvPr id="3" name="Rectangle 24"/>
          <p:cNvSpPr>
            <a:spLocks noGrp="1" noChangeArrowheads="1"/>
          </p:cNvSpPr>
          <p:nvPr>
            <p:ph type="ftr" sz="quarter" idx="10"/>
          </p:nvPr>
        </p:nvSpPr>
        <p:spPr>
          <a:xfrm>
            <a:off x="3452813" y="6451600"/>
            <a:ext cx="2895600" cy="152400"/>
          </a:xfrm>
        </p:spPr>
        <p:txBody>
          <a:bodyPr/>
          <a:lstStyle>
            <a:lvl1pPr algn="ctr" eaLnBrk="0" hangingPunct="0">
              <a:defRPr sz="1400" b="0" dirty="0">
                <a:solidFill>
                  <a:srgbClr val="800080"/>
                </a:solidFill>
                <a:effectLst>
                  <a:outerShdw blurRad="38100" dist="38100" dir="2700000" algn="tl">
                    <a:srgbClr val="C0C0C0"/>
                  </a:outerShdw>
                </a:effectLst>
                <a:latin typeface="Times New Roman" pitchFamily="18" charset="0"/>
              </a:defRPr>
            </a:lvl1pPr>
          </a:lstStyle>
          <a:p>
            <a:pPr>
              <a:defRPr/>
            </a:pPr>
            <a:endParaRPr lang="en-US" altLang="ko-KR"/>
          </a:p>
        </p:txBody>
      </p:sp>
    </p:spTree>
    <p:extLst>
      <p:ext uri="{BB962C8B-B14F-4D97-AF65-F5344CB8AC3E}">
        <p14:creationId xmlns:p14="http://schemas.microsoft.com/office/powerpoint/2010/main" val="1405567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4036200-1183-4A74-931C-AAE770F81B0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66DB1D3-746A-48DD-81E5-9D10190D4A6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F627CC6-9250-409A-B218-92DBC7D7FE4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810468BB-C55C-44F1-A22B-78402AAAE33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127606B-37BA-4BE9-ADBD-DD6F0F4A0DF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244E24A-AA8A-44C3-82DF-95D437ED78B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0C9243C-6572-4657-BCB5-8B3415B16A2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dirty="0">
              <a:solidFill>
                <a:srgbClr val="000000"/>
              </a:solidFill>
              <a:ea typeface="MS PGothic" panose="020B0600070205080204" pitchFamily="34" charset="-128"/>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solidFill>
                <a:srgbClr val="000000"/>
              </a:solidFill>
              <a:ea typeface="MS PGothic" panose="020B0600070205080204" pitchFamily="34" charset="-128"/>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0C9243C-6572-4657-BCB5-8B3415B16A24}" type="slidenum">
              <a:rPr lang="en-US">
                <a:solidFill>
                  <a:srgbClr val="000000"/>
                </a:solidFill>
                <a:ea typeface="MS PGothic" panose="020B0600070205080204" pitchFamily="34" charset="-128"/>
              </a:rPr>
              <a:pPr>
                <a:defRPr/>
              </a:pPr>
              <a:t>‹#›</a:t>
            </a:fld>
            <a:endParaRPr lang="en-US" dirty="0">
              <a:solidFill>
                <a:srgbClr val="000000"/>
              </a:solidFill>
              <a:ea typeface="MS PGothic" panose="020B0600070205080204" pitchFamily="34" charset="-128"/>
            </a:endParaRPr>
          </a:p>
        </p:txBody>
      </p:sp>
    </p:spTree>
    <p:extLst>
      <p:ext uri="{BB962C8B-B14F-4D97-AF65-F5344CB8AC3E}">
        <p14:creationId xmlns:p14="http://schemas.microsoft.com/office/powerpoint/2010/main" val="335379963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ZA" alt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smtClean="0">
                <a:solidFill>
                  <a:schemeClr val="tx1">
                    <a:tint val="75000"/>
                  </a:schemeClr>
                </a:solidFill>
              </a:defRPr>
            </a:lvl1pPr>
          </a:lstStyle>
          <a:p>
            <a:pPr defTabSz="457200" eaLnBrk="0" hangingPunct="0">
              <a:defRPr/>
            </a:pPr>
            <a:fld id="{88678C4C-5FCF-4855-B7FE-0E17A99582E3}" type="datetime1">
              <a:rPr lang="en-US" altLang="en-US">
                <a:solidFill>
                  <a:prstClr val="black">
                    <a:tint val="75000"/>
                  </a:prstClr>
                </a:solidFill>
                <a:latin typeface="Calibri" panose="020F0502020204030204" pitchFamily="34" charset="0"/>
                <a:ea typeface="MS PGothic" panose="020B0600070205080204" pitchFamily="34" charset="-128"/>
              </a:rPr>
              <a:pPr defTabSz="457200" eaLnBrk="0" hangingPunct="0">
                <a:defRPr/>
              </a:pPr>
              <a:t>3/8/23</a:t>
            </a:fld>
            <a:endParaRPr lang="en-US" altLang="en-US" dirty="0">
              <a:solidFill>
                <a:prstClr val="black">
                  <a:tint val="75000"/>
                </a:prstClr>
              </a:solidFill>
              <a:latin typeface="Calibri" panose="020F0502020204030204" pitchFamily="34" charset="0"/>
              <a:ea typeface="MS PGothic" panose="020B0600070205080204" pitchFamily="34" charset="-128"/>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dirty="0">
                <a:solidFill>
                  <a:schemeClr val="tx1">
                    <a:tint val="75000"/>
                  </a:schemeClr>
                </a:solidFill>
              </a:defRPr>
            </a:lvl1pPr>
          </a:lstStyle>
          <a:p>
            <a:pPr defTabSz="457200" eaLnBrk="0" hangingPunct="0">
              <a:defRPr/>
            </a:pPr>
            <a:endParaRPr lang="en-GB">
              <a:solidFill>
                <a:prstClr val="black">
                  <a:tint val="75000"/>
                </a:prstClr>
              </a:solidFill>
              <a:latin typeface="Calibri" panose="020F0502020204030204" pitchFamily="34" charset="0"/>
              <a:ea typeface="MS PGothic" panose="020B0600070205080204" pitchFamily="34" charset="-128"/>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smtClean="0">
                <a:solidFill>
                  <a:schemeClr val="tx1">
                    <a:tint val="75000"/>
                  </a:schemeClr>
                </a:solidFill>
              </a:defRPr>
            </a:lvl1pPr>
          </a:lstStyle>
          <a:p>
            <a:pPr defTabSz="457200" eaLnBrk="0" hangingPunct="0">
              <a:defRPr/>
            </a:pPr>
            <a:fld id="{E3E1B1CB-6D6B-4574-9E12-8DD7EA224E76}" type="slidenum">
              <a:rPr lang="en-US" altLang="en-US">
                <a:solidFill>
                  <a:prstClr val="black">
                    <a:tint val="75000"/>
                  </a:prstClr>
                </a:solidFill>
                <a:latin typeface="Calibri" panose="020F0502020204030204" pitchFamily="34" charset="0"/>
                <a:ea typeface="MS PGothic" panose="020B0600070205080204" pitchFamily="34" charset="-128"/>
              </a:rPr>
              <a:pPr defTabSz="457200" eaLnBrk="0" hangingPunct="0">
                <a:defRPr/>
              </a:pPr>
              <a:t>‹#›</a:t>
            </a:fld>
            <a:endParaRPr lang="en-US" altLang="en-US" dirty="0">
              <a:solidFill>
                <a:prstClr val="black">
                  <a:tint val="75000"/>
                </a:prstClr>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00463890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hf hdr="0" ftr="0" dt="0"/>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C:\Users\Lefifi.T\AppData\Local\Microsoft\Windows\Temporary Internet Files\Content.Outlook\XAEMJRW7\Higher Education LOGO (6).jpg"/>
          <p:cNvPicPr>
            <a:picLocks noChangeAspect="1" noChangeArrowheads="1"/>
          </p:cNvPicPr>
          <p:nvPr/>
        </p:nvPicPr>
        <p:blipFill>
          <a:blip r:embed="rId3" cstate="print">
            <a:clrChange>
              <a:clrFrom>
                <a:srgbClr val="FFFFFF"/>
              </a:clrFrom>
              <a:clrTo>
                <a:srgbClr val="FFFFFF">
                  <a:alpha val="0"/>
                </a:srgbClr>
              </a:clrTo>
            </a:clrChange>
          </a:blip>
          <a:srcRect t="1932" r="67960"/>
          <a:stretch>
            <a:fillRect/>
          </a:stretch>
        </p:blipFill>
        <p:spPr bwMode="auto">
          <a:xfrm>
            <a:off x="7318375" y="4495800"/>
            <a:ext cx="1825625" cy="2203450"/>
          </a:xfrm>
          <a:prstGeom prst="rect">
            <a:avLst/>
          </a:prstGeom>
          <a:noFill/>
          <a:ln w="9525">
            <a:noFill/>
            <a:miter lim="800000"/>
            <a:headEnd/>
            <a:tailEnd/>
          </a:ln>
        </p:spPr>
      </p:pic>
      <p:sp>
        <p:nvSpPr>
          <p:cNvPr id="7" name="Rectangle 3"/>
          <p:cNvSpPr txBox="1">
            <a:spLocks noChangeArrowheads="1"/>
          </p:cNvSpPr>
          <p:nvPr/>
        </p:nvSpPr>
        <p:spPr>
          <a:xfrm>
            <a:off x="533400" y="685800"/>
            <a:ext cx="8077200" cy="5715000"/>
          </a:xfrm>
          <a:prstGeom prst="rect">
            <a:avLst/>
          </a:prstGeom>
        </p:spPr>
        <p:txBody>
          <a:bodyPr/>
          <a:lstStyle/>
          <a:p>
            <a:pPr marL="342900" indent="-342900" algn="ctr">
              <a:lnSpc>
                <a:spcPct val="90000"/>
              </a:lnSpc>
              <a:spcBef>
                <a:spcPct val="20000"/>
              </a:spcBef>
              <a:defRPr/>
            </a:pPr>
            <a:r>
              <a:rPr lang="en-US" sz="3600" b="1" kern="0" dirty="0">
                <a:solidFill>
                  <a:srgbClr val="000000"/>
                </a:solidFill>
                <a:latin typeface="+mj-lt"/>
                <a:cs typeface="Calibri" pitchFamily="34" charset="0"/>
              </a:rPr>
              <a:t>Department of Higher Education and Training</a:t>
            </a:r>
          </a:p>
          <a:p>
            <a:pPr marL="342900" indent="-342900" algn="ctr">
              <a:lnSpc>
                <a:spcPct val="90000"/>
              </a:lnSpc>
              <a:spcBef>
                <a:spcPct val="20000"/>
              </a:spcBef>
              <a:defRPr/>
            </a:pPr>
            <a:endParaRPr lang="en-US" sz="1100" kern="0" dirty="0">
              <a:solidFill>
                <a:srgbClr val="FF0000"/>
              </a:solidFill>
              <a:latin typeface="+mj-lt"/>
              <a:cs typeface="Calibri" pitchFamily="34" charset="0"/>
            </a:endParaRPr>
          </a:p>
          <a:p>
            <a:pPr marL="342900" indent="-342900" algn="ctr">
              <a:lnSpc>
                <a:spcPct val="90000"/>
              </a:lnSpc>
              <a:spcBef>
                <a:spcPct val="20000"/>
              </a:spcBef>
              <a:defRPr/>
            </a:pPr>
            <a:endParaRPr lang="en-US" sz="2400" b="1" kern="0" dirty="0">
              <a:solidFill>
                <a:srgbClr val="000000"/>
              </a:solidFill>
              <a:latin typeface="+mj-lt"/>
              <a:cs typeface="Calibri" pitchFamily="34" charset="0"/>
            </a:endParaRPr>
          </a:p>
        </p:txBody>
      </p:sp>
      <p:sp>
        <p:nvSpPr>
          <p:cNvPr id="4" name="Subtitle 2"/>
          <p:cNvSpPr txBox="1">
            <a:spLocks/>
          </p:cNvSpPr>
          <p:nvPr/>
        </p:nvSpPr>
        <p:spPr>
          <a:xfrm>
            <a:off x="684213" y="2362200"/>
            <a:ext cx="7704137" cy="1219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endParaRPr lang="en-ZA" dirty="0"/>
          </a:p>
        </p:txBody>
      </p:sp>
      <p:sp>
        <p:nvSpPr>
          <p:cNvPr id="5" name="Rectangle 3"/>
          <p:cNvSpPr txBox="1">
            <a:spLocks/>
          </p:cNvSpPr>
          <p:nvPr/>
        </p:nvSpPr>
        <p:spPr bwMode="auto">
          <a:xfrm>
            <a:off x="684213" y="1676400"/>
            <a:ext cx="7696200" cy="4038600"/>
          </a:xfrm>
          <a:prstGeom prst="rect">
            <a:avLst/>
          </a:prstGeom>
          <a:noFill/>
          <a:ln w="9525">
            <a:noFill/>
            <a:miter lim="800000"/>
            <a:headEnd/>
            <a:tailEnd/>
          </a:ln>
        </p:spPr>
        <p:txBody>
          <a:bodyPr/>
          <a:lstStyle/>
          <a:p>
            <a:pPr marL="342900" indent="-342900" algn="ctr">
              <a:defRPr/>
            </a:pPr>
            <a:endParaRPr lang="en-US" sz="2400" b="1" dirty="0">
              <a:solidFill>
                <a:schemeClr val="accent6">
                  <a:lumMod val="50000"/>
                </a:schemeClr>
              </a:solidFill>
              <a:latin typeface="Arial Black" panose="020B0A04020102020204" pitchFamily="34" charset="0"/>
              <a:cs typeface="+mn-cs"/>
            </a:endParaRPr>
          </a:p>
          <a:p>
            <a:pPr marL="342900" indent="-342900" algn="ctr">
              <a:defRPr/>
            </a:pPr>
            <a:r>
              <a:rPr lang="en-ZA" sz="2800" b="1" dirty="0">
                <a:latin typeface="Calibri" panose="020F0502020204030204" pitchFamily="34" charset="0"/>
                <a:cs typeface="Calibri" panose="020F0502020204030204" pitchFamily="34" charset="0"/>
              </a:rPr>
              <a:t>Update by DHET on the start of the </a:t>
            </a:r>
          </a:p>
          <a:p>
            <a:pPr marL="342900" indent="-342900" algn="ctr">
              <a:defRPr/>
            </a:pPr>
            <a:r>
              <a:rPr lang="en-ZA" sz="2800" b="1" dirty="0">
                <a:latin typeface="Calibri" panose="020F0502020204030204" pitchFamily="34" charset="0"/>
                <a:cs typeface="Calibri" panose="020F0502020204030204" pitchFamily="34" charset="0"/>
              </a:rPr>
              <a:t>2023 academic year:</a:t>
            </a:r>
          </a:p>
          <a:p>
            <a:pPr marL="342900" indent="-342900" algn="ctr">
              <a:defRPr/>
            </a:pPr>
            <a:r>
              <a:rPr lang="en-ZA" sz="2800" b="1" dirty="0">
                <a:latin typeface="Calibri" panose="020F0502020204030204" pitchFamily="34" charset="0"/>
                <a:cs typeface="Calibri" panose="020F0502020204030204" pitchFamily="34" charset="0"/>
              </a:rPr>
              <a:t>University &amp; TVET Sectors</a:t>
            </a:r>
          </a:p>
          <a:p>
            <a:pPr marL="342900" indent="-342900" algn="ctr">
              <a:defRPr/>
            </a:pPr>
            <a:endParaRPr lang="en-ZA" sz="2800" b="1" dirty="0">
              <a:latin typeface="Calibri" panose="020F0502020204030204" pitchFamily="34" charset="0"/>
              <a:cs typeface="Calibri" panose="020F0502020204030204" pitchFamily="34" charset="0"/>
            </a:endParaRPr>
          </a:p>
          <a:p>
            <a:pPr marL="342900" indent="-342900" algn="ctr">
              <a:defRPr/>
            </a:pPr>
            <a:r>
              <a:rPr lang="en-ZA" sz="2800" b="1" dirty="0">
                <a:latin typeface="Calibri" panose="020F0502020204030204" pitchFamily="34" charset="0"/>
                <a:cs typeface="Calibri" panose="020F0502020204030204" pitchFamily="34" charset="0"/>
              </a:rPr>
              <a:t>Portfolio Committee on Higher Education, Science and Innovation</a:t>
            </a:r>
          </a:p>
          <a:p>
            <a:pPr marL="342900" indent="-342900" algn="ctr">
              <a:defRPr/>
            </a:pPr>
            <a:r>
              <a:rPr lang="en-ZA" sz="2800" b="1" dirty="0">
                <a:latin typeface="Calibri" panose="020F0502020204030204" pitchFamily="34" charset="0"/>
                <a:cs typeface="Calibri" panose="020F0502020204030204" pitchFamily="34" charset="0"/>
              </a:rPr>
              <a:t>08 March 2023</a:t>
            </a:r>
          </a:p>
          <a:p>
            <a:pPr marL="342900" indent="-342900" algn="ctr">
              <a:defRPr/>
            </a:pPr>
            <a:endParaRPr lang="en-ZA" sz="2400" b="1" dirty="0">
              <a:solidFill>
                <a:schemeClr val="accent6">
                  <a:lumMod val="50000"/>
                </a:schemeClr>
              </a:solidFill>
              <a:latin typeface="+mn-lt"/>
            </a:endParaRPr>
          </a:p>
          <a:p>
            <a:pPr marL="342900" indent="-342900" algn="ctr">
              <a:defRPr/>
            </a:pPr>
            <a:endParaRPr lang="en-ZA" sz="2400" b="1" dirty="0">
              <a:solidFill>
                <a:schemeClr val="accent6">
                  <a:lumMod val="50000"/>
                </a:schemeClr>
              </a:solidFill>
              <a:latin typeface="+mn-lt"/>
            </a:endParaRPr>
          </a:p>
          <a:p>
            <a:pPr marL="342900" indent="-342900" algn="ctr">
              <a:defRPr/>
            </a:pPr>
            <a:endParaRPr lang="en-US" sz="2400" b="1" dirty="0">
              <a:solidFill>
                <a:schemeClr val="accent6">
                  <a:lumMod val="50000"/>
                </a:schemeClr>
              </a:solidFill>
              <a:latin typeface="+mn-lt"/>
              <a:cs typeface="+mn-cs"/>
            </a:endParaRPr>
          </a:p>
        </p:txBody>
      </p:sp>
    </p:spTree>
    <p:extLst>
      <p:ext uri="{BB962C8B-B14F-4D97-AF65-F5344CB8AC3E}">
        <p14:creationId xmlns:p14="http://schemas.microsoft.com/office/powerpoint/2010/main" val="28367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114"/>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1000" y="273850"/>
            <a:ext cx="8382000" cy="523220"/>
          </a:xfrm>
          <a:prstGeom prst="rect">
            <a:avLst/>
          </a:prstGeom>
          <a:solidFill>
            <a:srgbClr val="00B05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eaLnBrk="1" hangingPunct="1">
              <a:defRPr sz="2400" b="1">
                <a:latin typeface="+mj-lt"/>
              </a:defRPr>
            </a:lvl1pPr>
          </a:lstStyle>
          <a:p>
            <a:r>
              <a:rPr lang="en-GB" sz="2800" dirty="0">
                <a:latin typeface="Calibri" panose="020F0502020204030204" pitchFamily="34" charset="0"/>
                <a:cs typeface="Calibri" panose="020F0502020204030204" pitchFamily="34" charset="0"/>
              </a:rPr>
              <a:t>Registration Period 2023 in Universities: issues</a:t>
            </a:r>
          </a:p>
        </p:txBody>
      </p:sp>
      <p:sp>
        <p:nvSpPr>
          <p:cNvPr id="3" name="Rectangle 1"/>
          <p:cNvSpPr>
            <a:spLocks noChangeArrowheads="1"/>
          </p:cNvSpPr>
          <p:nvPr/>
        </p:nvSpPr>
        <p:spPr bwMode="auto">
          <a:xfrm>
            <a:off x="552450" y="2011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10</a:t>
            </a:fld>
            <a:endParaRPr lang="en-US" b="1" dirty="0"/>
          </a:p>
        </p:txBody>
      </p:sp>
      <p:sp>
        <p:nvSpPr>
          <p:cNvPr id="12" name="TextBox 11">
            <a:extLst>
              <a:ext uri="{FF2B5EF4-FFF2-40B4-BE49-F238E27FC236}">
                <a16:creationId xmlns:a16="http://schemas.microsoft.com/office/drawing/2014/main" id="{42F4E7DE-5559-FC3A-AEC0-B1D08F9D0C44}"/>
              </a:ext>
            </a:extLst>
          </p:cNvPr>
          <p:cNvSpPr txBox="1"/>
          <p:nvPr/>
        </p:nvSpPr>
        <p:spPr>
          <a:xfrm>
            <a:off x="609600" y="838201"/>
            <a:ext cx="8001000" cy="5965736"/>
          </a:xfrm>
          <a:prstGeom prst="rect">
            <a:avLst/>
          </a:prstGeom>
          <a:noFill/>
        </p:spPr>
        <p:txBody>
          <a:bodyPr wrap="square">
            <a:spAutoFit/>
          </a:bodyPr>
          <a:lstStyle/>
          <a:p>
            <a:pPr marL="285750" indent="-285750" algn="just">
              <a:spcAft>
                <a:spcPts val="1000"/>
              </a:spcAft>
              <a:buFont typeface="Arial" panose="020B0604020202020204" pitchFamily="34" charset="0"/>
              <a:buChar char="•"/>
            </a:pPr>
            <a:r>
              <a:rPr lang="en-ZA" sz="2000" dirty="0">
                <a:effectLst/>
                <a:latin typeface="Calibri" panose="020F0502020204030204" pitchFamily="34" charset="0"/>
                <a:ea typeface="Calibri" panose="020F0502020204030204" pitchFamily="34" charset="0"/>
                <a:cs typeface="Calibri" panose="020F0502020204030204" pitchFamily="34" charset="0"/>
              </a:rPr>
              <a:t>Emergency accommodation at the majority of institutions in place where necessary while students are finalising their registration and payment information. </a:t>
            </a:r>
          </a:p>
          <a:p>
            <a:pPr marL="285750" indent="-285750" algn="just">
              <a:spcAft>
                <a:spcPts val="1000"/>
              </a:spcAft>
              <a:buFont typeface="Arial" panose="020B0604020202020204" pitchFamily="34" charset="0"/>
              <a:buChar char="•"/>
            </a:pPr>
            <a:r>
              <a:rPr lang="en-ZA" sz="2000" dirty="0">
                <a:latin typeface="Calibri" panose="020F0502020204030204" pitchFamily="34" charset="0"/>
                <a:ea typeface="Calibri" panose="020F0502020204030204" pitchFamily="34" charset="0"/>
                <a:cs typeface="Calibri" panose="020F0502020204030204" pitchFamily="34" charset="0"/>
              </a:rPr>
              <a:t>Issues relating to possible fraud at UNIVEN, which are under investigation and dealt with swiftly by the University. </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spcAft>
                <a:spcPts val="1000"/>
              </a:spcAft>
              <a:buFont typeface="Arial" panose="020B0604020202020204" pitchFamily="34" charset="0"/>
              <a:buChar char="•"/>
            </a:pPr>
            <a:r>
              <a:rPr lang="en-ZA" sz="2000" dirty="0">
                <a:latin typeface="Calibri" panose="020F0502020204030204" pitchFamily="34" charset="0"/>
                <a:ea typeface="Calibri" panose="020F0502020204030204" pitchFamily="34" charset="0"/>
                <a:cs typeface="Calibri" panose="020F0502020204030204" pitchFamily="34" charset="0"/>
              </a:rPr>
              <a:t>Despite some initial concern about late funding decisions and delays to confirming spaces, and some protests last week, the system is currently relatively settled. </a:t>
            </a:r>
          </a:p>
          <a:p>
            <a:pPr marL="285750" indent="-285750" algn="just">
              <a:spcAft>
                <a:spcPts val="1000"/>
              </a:spcAft>
              <a:buFont typeface="Arial" panose="020B0604020202020204" pitchFamily="34" charset="0"/>
              <a:buChar char="•"/>
            </a:pPr>
            <a:r>
              <a:rPr lang="en-ZA" sz="2000" b="1" dirty="0">
                <a:effectLst/>
                <a:latin typeface="Calibri" panose="020F0502020204030204" pitchFamily="34" charset="0"/>
                <a:ea typeface="Calibri" panose="020F0502020204030204" pitchFamily="34" charset="0"/>
                <a:cs typeface="Calibri" panose="020F0502020204030204" pitchFamily="34" charset="0"/>
              </a:rPr>
              <a:t>UCT</a:t>
            </a:r>
            <a:r>
              <a:rPr lang="en-ZA" sz="2000" b="1" dirty="0">
                <a:latin typeface="Calibri" panose="020F0502020204030204" pitchFamily="34" charset="0"/>
                <a:ea typeface="Calibri" panose="020F0502020204030204" pitchFamily="34" charset="0"/>
                <a:cs typeface="Calibri" panose="020F0502020204030204" pitchFamily="34" charset="0"/>
              </a:rPr>
              <a:t>: </a:t>
            </a:r>
            <a:r>
              <a:rPr lang="en-ZA" sz="2000" dirty="0">
                <a:latin typeface="Calibri" panose="020F0502020204030204" pitchFamily="34" charset="0"/>
                <a:ea typeface="Calibri" panose="020F0502020204030204" pitchFamily="34" charset="0"/>
                <a:cs typeface="Calibri" panose="020F0502020204030204" pitchFamily="34" charset="0"/>
              </a:rPr>
              <a:t>disruptions on 13 February, related mainly to financial blocks and their effect on registration. Operations were moved online, but are now back to normal. Engagement is continuing. </a:t>
            </a:r>
          </a:p>
          <a:p>
            <a:pPr marL="285750" indent="-285750" algn="just">
              <a:spcAft>
                <a:spcPts val="1000"/>
              </a:spcAft>
              <a:buFont typeface="Arial" panose="020B0604020202020204" pitchFamily="34" charset="0"/>
              <a:buChar char="•"/>
            </a:pPr>
            <a:r>
              <a:rPr lang="en-ZA" sz="2000" b="1" dirty="0">
                <a:effectLst/>
                <a:latin typeface="Calibri" panose="020F0502020204030204" pitchFamily="34" charset="0"/>
                <a:ea typeface="Calibri" panose="020F0502020204030204" pitchFamily="34" charset="0"/>
                <a:cs typeface="Calibri" panose="020F0502020204030204" pitchFamily="34" charset="0"/>
              </a:rPr>
              <a:t>SPU: </a:t>
            </a:r>
            <a:r>
              <a:rPr lang="en-ZA" sz="2000" dirty="0">
                <a:effectLst/>
                <a:latin typeface="Calibri" panose="020F0502020204030204" pitchFamily="34" charset="0"/>
                <a:ea typeface="Calibri" panose="020F0502020204030204" pitchFamily="34" charset="0"/>
                <a:cs typeface="Calibri" panose="020F0502020204030204" pitchFamily="34" charset="0"/>
              </a:rPr>
              <a:t>a protest took place on 15 Februar</a:t>
            </a:r>
            <a:r>
              <a:rPr lang="en-ZA" sz="2000" dirty="0">
                <a:latin typeface="Calibri" panose="020F0502020204030204" pitchFamily="34" charset="0"/>
                <a:ea typeface="Calibri" panose="020F0502020204030204" pitchFamily="34" charset="0"/>
                <a:cs typeface="Calibri" panose="020F0502020204030204" pitchFamily="34" charset="0"/>
              </a:rPr>
              <a:t>y, during the visit of the DHET to the campus. Issues related to a number of local factors, including residence allocations and matters have been resolved. </a:t>
            </a:r>
          </a:p>
          <a:p>
            <a:pPr marL="285750" indent="-285750" algn="just">
              <a:spcAft>
                <a:spcPts val="1000"/>
              </a:spcAft>
              <a:buFont typeface="Arial" panose="020B0604020202020204" pitchFamily="34" charset="0"/>
              <a:buChar char="•"/>
            </a:pPr>
            <a:r>
              <a:rPr lang="en-ZA" sz="2000" b="1" dirty="0">
                <a:effectLst/>
                <a:latin typeface="Calibri" panose="020F0502020204030204" pitchFamily="34" charset="0"/>
                <a:ea typeface="Calibri" panose="020F0502020204030204" pitchFamily="34" charset="0"/>
                <a:cs typeface="Calibri" panose="020F0502020204030204" pitchFamily="34" charset="0"/>
              </a:rPr>
              <a:t>UWC: </a:t>
            </a:r>
            <a:r>
              <a:rPr lang="en-ZA" sz="2000" dirty="0">
                <a:effectLst/>
                <a:latin typeface="Calibri" panose="020F0502020204030204" pitchFamily="34" charset="0"/>
                <a:ea typeface="Calibri" panose="020F0502020204030204" pitchFamily="34" charset="0"/>
                <a:cs typeface="Calibri" panose="020F0502020204030204" pitchFamily="34" charset="0"/>
              </a:rPr>
              <a:t>a protest took place on 15 February relat</a:t>
            </a:r>
            <a:r>
              <a:rPr lang="en-ZA" sz="2000" dirty="0">
                <a:latin typeface="Calibri" panose="020F0502020204030204" pitchFamily="34" charset="0"/>
                <a:ea typeface="Calibri" panose="020F0502020204030204" pitchFamily="34" charset="0"/>
                <a:cs typeface="Calibri" panose="020F0502020204030204" pitchFamily="34" charset="0"/>
              </a:rPr>
              <a:t>ing to some registration and accommodation challenges. Engagement continued and operations continue at the University.  </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3141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19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7EAA90C-D1B0-45FB-9A7E-124D43B0C698}"/>
              </a:ext>
            </a:extLst>
          </p:cNvPr>
          <p:cNvSpPr>
            <a:spLocks noGrp="1"/>
          </p:cNvSpPr>
          <p:nvPr>
            <p:ph type="title"/>
          </p:nvPr>
        </p:nvSpPr>
        <p:spPr>
          <a:xfrm>
            <a:off x="457200" y="214487"/>
            <a:ext cx="8229600" cy="1143000"/>
          </a:xfrm>
        </p:spPr>
        <p:txBody>
          <a:bodyPr/>
          <a:lstStyle/>
          <a:p>
            <a:br>
              <a:rPr lang="en-US" b="1" dirty="0"/>
            </a:br>
            <a:endParaRPr lang="en-ZA" dirty="0"/>
          </a:p>
        </p:txBody>
      </p:sp>
      <p:sp>
        <p:nvSpPr>
          <p:cNvPr id="4" name="Slide Number Placeholder 3"/>
          <p:cNvSpPr>
            <a:spLocks noGrp="1"/>
          </p:cNvSpPr>
          <p:nvPr>
            <p:ph type="sldNum" sz="quarter" idx="12"/>
          </p:nvPr>
        </p:nvSpPr>
        <p:spPr>
          <a:xfrm>
            <a:off x="6934200" y="6557653"/>
            <a:ext cx="2133600" cy="476250"/>
          </a:xfrm>
        </p:spPr>
        <p:txBody>
          <a:bodyPr/>
          <a:lstStyle/>
          <a:p>
            <a:pPr algn="r">
              <a:defRPr/>
            </a:pPr>
            <a:fld id="{3BABFDD9-386B-4635-A8AB-4BCCAEB4E35F}" type="slidenum">
              <a:rPr lang="en-US" sz="1400" b="1" smtClean="0">
                <a:latin typeface="Arial" panose="020B0604020202020204" pitchFamily="34" charset="0"/>
                <a:cs typeface="Arial" panose="020B0604020202020204" pitchFamily="34" charset="0"/>
              </a:rPr>
              <a:pPr algn="r">
                <a:defRPr/>
              </a:pPr>
              <a:t>11</a:t>
            </a:fld>
            <a:endParaRPr lang="en-US" sz="1400" b="1" dirty="0">
              <a:latin typeface="Arial" panose="020B0604020202020204" pitchFamily="34" charset="0"/>
              <a:cs typeface="Arial" panose="020B0604020202020204" pitchFamily="34" charset="0"/>
            </a:endParaRPr>
          </a:p>
        </p:txBody>
      </p:sp>
      <p:sp>
        <p:nvSpPr>
          <p:cNvPr id="85" name="Content Placeholder 2"/>
          <p:cNvSpPr txBox="1">
            <a:spLocks/>
          </p:cNvSpPr>
          <p:nvPr/>
        </p:nvSpPr>
        <p:spPr>
          <a:xfrm>
            <a:off x="482184" y="1066800"/>
            <a:ext cx="8179632" cy="523457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endParaRPr lang="en-ZA" sz="2000" dirty="0"/>
          </a:p>
          <a:p>
            <a:pPr marL="457200" lvl="1" indent="0">
              <a:buNone/>
            </a:pPr>
            <a:endParaRPr lang="en-ZA" sz="2000" dirty="0"/>
          </a:p>
        </p:txBody>
      </p:sp>
      <p:sp>
        <p:nvSpPr>
          <p:cNvPr id="86" name="TextBox 85"/>
          <p:cNvSpPr txBox="1"/>
          <p:nvPr/>
        </p:nvSpPr>
        <p:spPr>
          <a:xfrm>
            <a:off x="381000" y="436337"/>
            <a:ext cx="8458200" cy="523220"/>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2800" b="1" dirty="0">
                <a:latin typeface="Calibri" panose="020F0502020204030204" pitchFamily="34" charset="0"/>
                <a:cs typeface="Calibri" panose="020F0502020204030204" pitchFamily="34" charset="0"/>
              </a:rPr>
              <a:t>Registration Period 2023 :  issues</a:t>
            </a:r>
          </a:p>
        </p:txBody>
      </p:sp>
      <p:sp>
        <p:nvSpPr>
          <p:cNvPr id="6" name="Content Placeholder 5">
            <a:extLst>
              <a:ext uri="{FF2B5EF4-FFF2-40B4-BE49-F238E27FC236}">
                <a16:creationId xmlns:a16="http://schemas.microsoft.com/office/drawing/2014/main" id="{1452A725-2AFC-4387-8367-73953CF3A493}"/>
              </a:ext>
            </a:extLst>
          </p:cNvPr>
          <p:cNvSpPr>
            <a:spLocks noGrp="1"/>
          </p:cNvSpPr>
          <p:nvPr>
            <p:ph idx="1"/>
          </p:nvPr>
        </p:nvSpPr>
        <p:spPr>
          <a:xfrm>
            <a:off x="482184" y="952700"/>
            <a:ext cx="8179632" cy="5475819"/>
          </a:xfrm>
        </p:spPr>
        <p:txBody>
          <a:bodyPr/>
          <a:lstStyle/>
          <a:p>
            <a:pPr>
              <a:spcBef>
                <a:spcPts val="0"/>
              </a:spcBef>
              <a:spcAft>
                <a:spcPts val="600"/>
              </a:spcAft>
            </a:pPr>
            <a:r>
              <a:rPr lang="en-US" sz="2000" b="0" i="0" dirty="0">
                <a:solidFill>
                  <a:srgbClr val="333333"/>
                </a:solidFill>
                <a:effectLst/>
                <a:latin typeface="Calibri" panose="020F0502020204030204" pitchFamily="34" charset="0"/>
                <a:cs typeface="Calibri" panose="020F0502020204030204" pitchFamily="34" charset="0"/>
              </a:rPr>
              <a:t>Capping of accommodation costs to R45 000; </a:t>
            </a:r>
          </a:p>
          <a:p>
            <a:pPr>
              <a:spcBef>
                <a:spcPts val="0"/>
              </a:spcBef>
              <a:spcAft>
                <a:spcPts val="600"/>
              </a:spcAft>
            </a:pPr>
            <a:r>
              <a:rPr lang="en-US" sz="2000" dirty="0">
                <a:solidFill>
                  <a:srgbClr val="333333"/>
                </a:solidFill>
                <a:latin typeface="Calibri" panose="020F0502020204030204" pitchFamily="34" charset="0"/>
                <a:ea typeface="Calibri" panose="020F0502020204030204" pitchFamily="34" charset="0"/>
                <a:cs typeface="Calibri" panose="020F0502020204030204" pitchFamily="34" charset="0"/>
              </a:rPr>
              <a:t>Delayed submission of funded lists to universities</a:t>
            </a:r>
          </a:p>
          <a:p>
            <a:pPr>
              <a:spcBef>
                <a:spcPts val="0"/>
              </a:spcBef>
              <a:spcAft>
                <a:spcPts val="600"/>
              </a:spcAft>
            </a:pPr>
            <a:r>
              <a:rPr lang="en-US" sz="2000" dirty="0">
                <a:solidFill>
                  <a:srgbClr val="333333"/>
                </a:solidFill>
                <a:latin typeface="Calibri" panose="020F0502020204030204" pitchFamily="34" charset="0"/>
                <a:ea typeface="Calibri" panose="020F0502020204030204" pitchFamily="34" charset="0"/>
                <a:cs typeface="Calibri" panose="020F0502020204030204" pitchFamily="34" charset="0"/>
              </a:rPr>
              <a:t>Appeals deadline is tight, particularly as many students require faculties to provide propensity letters to NSFAS to support their appeals</a:t>
            </a:r>
          </a:p>
          <a:p>
            <a:pPr>
              <a:spcBef>
                <a:spcPts val="0"/>
              </a:spcBef>
              <a:spcAft>
                <a:spcPts val="600"/>
              </a:spcAft>
            </a:pPr>
            <a:r>
              <a:rPr lang="en-US" sz="2000" dirty="0">
                <a:solidFill>
                  <a:srgbClr val="333333"/>
                </a:solidFill>
                <a:latin typeface="Calibri" panose="020F0502020204030204" pitchFamily="34" charset="0"/>
                <a:ea typeface="Calibri" panose="020F0502020204030204" pitchFamily="34" charset="0"/>
                <a:cs typeface="Calibri" panose="020F0502020204030204" pitchFamily="34" charset="0"/>
              </a:rPr>
              <a:t>Also has been some confusion about application of continued funding academic criteria and exchange of data. </a:t>
            </a:r>
          </a:p>
          <a:p>
            <a:pPr>
              <a:spcBef>
                <a:spcPts val="0"/>
              </a:spcBef>
              <a:spcAft>
                <a:spcPts val="600"/>
              </a:spcAft>
            </a:pPr>
            <a:r>
              <a:rPr lang="en-US" sz="2000" dirty="0">
                <a:solidFill>
                  <a:srgbClr val="333333"/>
                </a:solidFill>
                <a:latin typeface="Calibri" panose="020F0502020204030204" pitchFamily="34" charset="0"/>
                <a:ea typeface="Calibri" panose="020F0502020204030204" pitchFamily="34" charset="0"/>
                <a:cs typeface="Calibri" panose="020F0502020204030204" pitchFamily="34" charset="0"/>
              </a:rPr>
              <a:t>Most universities will be able to pay allowances at the start of the year – arrangements are in place for this to happen in the last week of February. </a:t>
            </a:r>
          </a:p>
          <a:p>
            <a:pPr>
              <a:spcBef>
                <a:spcPts val="0"/>
              </a:spcBef>
              <a:spcAft>
                <a:spcPts val="600"/>
              </a:spcAft>
            </a:pPr>
            <a:r>
              <a:rPr lang="en-US" sz="2000" dirty="0">
                <a:solidFill>
                  <a:srgbClr val="333333"/>
                </a:solidFill>
                <a:latin typeface="Calibri" panose="020F0502020204030204" pitchFamily="34" charset="0"/>
                <a:ea typeface="Calibri" panose="020F0502020204030204" pitchFamily="34" charset="0"/>
                <a:cs typeface="Calibri" panose="020F0502020204030204" pitchFamily="34" charset="0"/>
              </a:rPr>
              <a:t>Universities have started paying allowances.</a:t>
            </a:r>
          </a:p>
          <a:p>
            <a:pPr>
              <a:spcBef>
                <a:spcPts val="0"/>
              </a:spcBef>
              <a:spcAft>
                <a:spcPts val="600"/>
              </a:spcAft>
            </a:pPr>
            <a:r>
              <a:rPr lang="en-US" sz="2000" dirty="0">
                <a:solidFill>
                  <a:srgbClr val="333333"/>
                </a:solidFill>
                <a:latin typeface="Calibri" panose="020F0502020204030204" pitchFamily="34" charset="0"/>
                <a:ea typeface="Calibri" panose="020F0502020204030204" pitchFamily="34" charset="0"/>
                <a:cs typeface="Calibri" panose="020F0502020204030204" pitchFamily="34" charset="0"/>
              </a:rPr>
              <a:t>Universities are using their own arrangements in place – some directly through the university and others through third party providers (e.g. Fundi and </a:t>
            </a:r>
            <a:r>
              <a:rPr lang="en-US" sz="2000" dirty="0" err="1">
                <a:solidFill>
                  <a:srgbClr val="333333"/>
                </a:solidFill>
                <a:latin typeface="Calibri" panose="020F0502020204030204" pitchFamily="34" charset="0"/>
                <a:ea typeface="Calibri" panose="020F0502020204030204" pitchFamily="34" charset="0"/>
                <a:cs typeface="Calibri" panose="020F0502020204030204" pitchFamily="34" charset="0"/>
              </a:rPr>
              <a:t>Intellimali</a:t>
            </a:r>
            <a:r>
              <a:rPr lang="en-US" sz="2000" dirty="0">
                <a:solidFill>
                  <a:srgbClr val="333333"/>
                </a:solidFill>
                <a:latin typeface="Calibri" panose="020F0502020204030204" pitchFamily="34" charset="0"/>
                <a:ea typeface="Calibri" panose="020F0502020204030204" pitchFamily="34" charset="0"/>
                <a:cs typeface="Calibri" panose="020F0502020204030204" pitchFamily="34" charset="0"/>
              </a:rPr>
              <a:t>) as has been the case, and because NSFAS is not yet ready for direct payments solution to be implemented. </a:t>
            </a:r>
          </a:p>
          <a:p>
            <a:pPr>
              <a:spcBef>
                <a:spcPts val="0"/>
              </a:spcBef>
              <a:spcAft>
                <a:spcPts val="600"/>
              </a:spcAft>
            </a:pPr>
            <a:r>
              <a:rPr lang="en-US" sz="2000" dirty="0">
                <a:solidFill>
                  <a:srgbClr val="333333"/>
                </a:solidFill>
                <a:latin typeface="Calibri" panose="020F0502020204030204" pitchFamily="34" charset="0"/>
                <a:ea typeface="Calibri" panose="020F0502020204030204" pitchFamily="34" charset="0"/>
                <a:cs typeface="Calibri" panose="020F0502020204030204" pitchFamily="34" charset="0"/>
              </a:rPr>
              <a:t>Close out process still not completed</a:t>
            </a:r>
          </a:p>
          <a:p>
            <a:pPr>
              <a:spcBef>
                <a:spcPts val="0"/>
              </a:spcBef>
              <a:spcAft>
                <a:spcPts val="600"/>
              </a:spcAft>
            </a:pPr>
            <a:endParaRPr lang="en-US" sz="20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pPr>
            <a:endParaRPr lang="en-ZA" sz="200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0223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19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7EAA90C-D1B0-45FB-9A7E-124D43B0C698}"/>
              </a:ext>
            </a:extLst>
          </p:cNvPr>
          <p:cNvSpPr>
            <a:spLocks noGrp="1"/>
          </p:cNvSpPr>
          <p:nvPr>
            <p:ph type="title"/>
          </p:nvPr>
        </p:nvSpPr>
        <p:spPr>
          <a:xfrm>
            <a:off x="457200" y="214487"/>
            <a:ext cx="8229600" cy="1143000"/>
          </a:xfrm>
        </p:spPr>
        <p:txBody>
          <a:bodyPr/>
          <a:lstStyle/>
          <a:p>
            <a:br>
              <a:rPr lang="en-US" b="1" dirty="0"/>
            </a:br>
            <a:endParaRPr lang="en-ZA" dirty="0"/>
          </a:p>
        </p:txBody>
      </p:sp>
      <p:sp>
        <p:nvSpPr>
          <p:cNvPr id="4" name="Slide Number Placeholder 3"/>
          <p:cNvSpPr>
            <a:spLocks noGrp="1"/>
          </p:cNvSpPr>
          <p:nvPr>
            <p:ph type="sldNum" sz="quarter" idx="12"/>
          </p:nvPr>
        </p:nvSpPr>
        <p:spPr>
          <a:xfrm>
            <a:off x="6934200" y="6557653"/>
            <a:ext cx="2133600" cy="476250"/>
          </a:xfrm>
        </p:spPr>
        <p:txBody>
          <a:bodyPr/>
          <a:lstStyle/>
          <a:p>
            <a:pPr algn="r">
              <a:defRPr/>
            </a:pPr>
            <a:fld id="{3BABFDD9-386B-4635-A8AB-4BCCAEB4E35F}" type="slidenum">
              <a:rPr lang="en-US" sz="1400" b="1" smtClean="0">
                <a:latin typeface="Arial" panose="020B0604020202020204" pitchFamily="34" charset="0"/>
                <a:cs typeface="Arial" panose="020B0604020202020204" pitchFamily="34" charset="0"/>
              </a:rPr>
              <a:pPr algn="r">
                <a:defRPr/>
              </a:pPr>
              <a:t>12</a:t>
            </a:fld>
            <a:endParaRPr lang="en-US" sz="1400" b="1" dirty="0">
              <a:latin typeface="Arial" panose="020B0604020202020204" pitchFamily="34" charset="0"/>
              <a:cs typeface="Arial" panose="020B0604020202020204" pitchFamily="34" charset="0"/>
            </a:endParaRPr>
          </a:p>
        </p:txBody>
      </p:sp>
      <p:sp>
        <p:nvSpPr>
          <p:cNvPr id="85" name="Content Placeholder 2"/>
          <p:cNvSpPr txBox="1">
            <a:spLocks/>
          </p:cNvSpPr>
          <p:nvPr/>
        </p:nvSpPr>
        <p:spPr>
          <a:xfrm>
            <a:off x="482184" y="1066800"/>
            <a:ext cx="8179632" cy="523457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endParaRPr lang="en-ZA" sz="2000" dirty="0"/>
          </a:p>
          <a:p>
            <a:pPr marL="457200" lvl="1" indent="0">
              <a:buNone/>
            </a:pPr>
            <a:endParaRPr lang="en-ZA" sz="2000" dirty="0"/>
          </a:p>
        </p:txBody>
      </p:sp>
      <p:sp>
        <p:nvSpPr>
          <p:cNvPr id="86" name="TextBox 85"/>
          <p:cNvSpPr txBox="1"/>
          <p:nvPr/>
        </p:nvSpPr>
        <p:spPr>
          <a:xfrm>
            <a:off x="381000" y="436337"/>
            <a:ext cx="8458200" cy="646331"/>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3600" b="1" dirty="0">
                <a:latin typeface="Calibri" panose="020F0502020204030204" pitchFamily="34" charset="0"/>
                <a:cs typeface="Calibri" panose="020F0502020204030204" pitchFamily="34" charset="0"/>
              </a:rPr>
              <a:t>Main Protest Actions From Week 2</a:t>
            </a:r>
          </a:p>
        </p:txBody>
      </p:sp>
      <p:sp>
        <p:nvSpPr>
          <p:cNvPr id="6" name="Content Placeholder 5">
            <a:extLst>
              <a:ext uri="{FF2B5EF4-FFF2-40B4-BE49-F238E27FC236}">
                <a16:creationId xmlns:a16="http://schemas.microsoft.com/office/drawing/2014/main" id="{1452A725-2AFC-4387-8367-73953CF3A493}"/>
              </a:ext>
            </a:extLst>
          </p:cNvPr>
          <p:cNvSpPr>
            <a:spLocks noGrp="1"/>
          </p:cNvSpPr>
          <p:nvPr>
            <p:ph idx="1"/>
          </p:nvPr>
        </p:nvSpPr>
        <p:spPr>
          <a:xfrm>
            <a:off x="482184" y="952700"/>
            <a:ext cx="8179632" cy="5475819"/>
          </a:xfrm>
        </p:spPr>
        <p:txBody>
          <a:bodyPr/>
          <a:lstStyle/>
          <a:p>
            <a:pPr>
              <a:spcBef>
                <a:spcPts val="0"/>
              </a:spcBef>
              <a:spcAft>
                <a:spcPts val="600"/>
              </a:spcAft>
            </a:pPr>
            <a:endParaRPr lang="en-US" sz="20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600"/>
              </a:spcAft>
              <a:buNone/>
            </a:pPr>
            <a:endParaRPr lang="en-ZA" sz="200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Table 4">
            <a:extLst>
              <a:ext uri="{FF2B5EF4-FFF2-40B4-BE49-F238E27FC236}">
                <a16:creationId xmlns:a16="http://schemas.microsoft.com/office/drawing/2014/main" id="{9B76D832-21C7-B927-8F69-37145D531544}"/>
              </a:ext>
            </a:extLst>
          </p:cNvPr>
          <p:cNvGraphicFramePr>
            <a:graphicFrameLocks noGrp="1"/>
          </p:cNvGraphicFramePr>
          <p:nvPr>
            <p:extLst>
              <p:ext uri="{D42A27DB-BD31-4B8C-83A1-F6EECF244321}">
                <p14:modId xmlns:p14="http://schemas.microsoft.com/office/powerpoint/2010/main" val="936101417"/>
              </p:ext>
            </p:extLst>
          </p:nvPr>
        </p:nvGraphicFramePr>
        <p:xfrm>
          <a:off x="457200" y="1196769"/>
          <a:ext cx="8254584" cy="486918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4078828400"/>
                    </a:ext>
                  </a:extLst>
                </a:gridCol>
                <a:gridCol w="3273141">
                  <a:extLst>
                    <a:ext uri="{9D8B030D-6E8A-4147-A177-3AD203B41FA5}">
                      <a16:colId xmlns:a16="http://schemas.microsoft.com/office/drawing/2014/main" val="1621693162"/>
                    </a:ext>
                  </a:extLst>
                </a:gridCol>
                <a:gridCol w="2619243">
                  <a:extLst>
                    <a:ext uri="{9D8B030D-6E8A-4147-A177-3AD203B41FA5}">
                      <a16:colId xmlns:a16="http://schemas.microsoft.com/office/drawing/2014/main" val="3693522261"/>
                    </a:ext>
                  </a:extLst>
                </a:gridCol>
              </a:tblGrid>
              <a:tr h="811908">
                <a:tc>
                  <a:txBody>
                    <a:bodyPr/>
                    <a:lstStyle/>
                    <a:p>
                      <a:endParaRPr lang="en-ZA" dirty="0"/>
                    </a:p>
                    <a:p>
                      <a:pPr algn="ctr"/>
                      <a:r>
                        <a:rPr lang="en-ZA" sz="2400" dirty="0"/>
                        <a:t>UNIVERSITY</a:t>
                      </a:r>
                    </a:p>
                  </a:txBody>
                  <a:tcPr/>
                </a:tc>
                <a:tc>
                  <a:txBody>
                    <a:bodyPr/>
                    <a:lstStyle/>
                    <a:p>
                      <a:endParaRPr lang="en-ZA" dirty="0"/>
                    </a:p>
                    <a:p>
                      <a:pPr algn="ctr"/>
                      <a:r>
                        <a:rPr lang="en-ZA" sz="2400" dirty="0"/>
                        <a:t>ISSUE</a:t>
                      </a:r>
                    </a:p>
                    <a:p>
                      <a:endParaRPr lang="en-ZA" dirty="0"/>
                    </a:p>
                  </a:txBody>
                  <a:tcPr/>
                </a:tc>
                <a:tc>
                  <a:txBody>
                    <a:bodyPr/>
                    <a:lstStyle/>
                    <a:p>
                      <a:pPr algn="ctr"/>
                      <a:endParaRPr lang="en-ZA" sz="1000" dirty="0"/>
                    </a:p>
                    <a:p>
                      <a:pPr algn="ctr"/>
                      <a:endParaRPr lang="en-ZA" sz="1000" dirty="0"/>
                    </a:p>
                    <a:p>
                      <a:pPr algn="ctr"/>
                      <a:r>
                        <a:rPr lang="en-ZA" sz="2400" dirty="0"/>
                        <a:t>STATUS</a:t>
                      </a:r>
                    </a:p>
                  </a:txBody>
                  <a:tcPr/>
                </a:tc>
                <a:extLst>
                  <a:ext uri="{0D108BD9-81ED-4DB2-BD59-A6C34878D82A}">
                    <a16:rowId xmlns:a16="http://schemas.microsoft.com/office/drawing/2014/main" val="3070253531"/>
                  </a:ext>
                </a:extLst>
              </a:tr>
              <a:tr h="1502215">
                <a:tc>
                  <a:txBody>
                    <a:bodyPr/>
                    <a:lstStyle/>
                    <a:p>
                      <a:endParaRPr lang="en-ZA" dirty="0"/>
                    </a:p>
                    <a:p>
                      <a:pPr algn="ctr"/>
                      <a:r>
                        <a:rPr lang="en-ZA" sz="2800" dirty="0"/>
                        <a:t>WITS</a:t>
                      </a:r>
                    </a:p>
                  </a:txBody>
                  <a:tcPr/>
                </a:tc>
                <a:tc>
                  <a:txBody>
                    <a:bodyPr/>
                    <a:lstStyle/>
                    <a:p>
                      <a:pPr lvl="0"/>
                      <a:r>
                        <a:rPr lang="en-ZA" sz="1350" kern="1200" dirty="0">
                          <a:solidFill>
                            <a:schemeClr val="dk1"/>
                          </a:solidFill>
                          <a:effectLst/>
                          <a:latin typeface="+mn-lt"/>
                          <a:ea typeface="+mn-ea"/>
                          <a:cs typeface="+mn-cs"/>
                        </a:rPr>
                        <a:t>The Dean of Students met with SRC over the weekend in efforts to address some of the students demands, however engagements dead-locked and students demanded to be addressed by the VC.</a:t>
                      </a:r>
                      <a:r>
                        <a:rPr lang="en-US" sz="1350" kern="1200" dirty="0">
                          <a:solidFill>
                            <a:schemeClr val="dk1"/>
                          </a:solidFill>
                          <a:effectLst/>
                          <a:latin typeface="+mn-lt"/>
                          <a:ea typeface="+mn-ea"/>
                          <a:cs typeface="+mn-cs"/>
                        </a:rPr>
                        <a:t>  Issues include R45 000 accommodation cap,</a:t>
                      </a:r>
                      <a:endParaRPr lang="en-ZA" sz="1350" kern="1200" dirty="0">
                        <a:solidFill>
                          <a:schemeClr val="dk1"/>
                        </a:solidFill>
                        <a:effectLst/>
                        <a:latin typeface="+mn-lt"/>
                        <a:ea typeface="+mn-ea"/>
                        <a:cs typeface="+mn-cs"/>
                      </a:endParaRPr>
                    </a:p>
                    <a:p>
                      <a:pPr lvl="0"/>
                      <a:r>
                        <a:rPr lang="en-US" sz="1350" kern="1200" dirty="0">
                          <a:solidFill>
                            <a:schemeClr val="dk1"/>
                          </a:solidFill>
                          <a:effectLst/>
                          <a:latin typeface="+mn-lt"/>
                          <a:ea typeface="+mn-ea"/>
                          <a:cs typeface="+mn-cs"/>
                        </a:rPr>
                        <a:t>NSFAS-funded students in off-campus accommodation should not be required to pay a deposit, should not pay top-ups, and all accredited buildings must make provision for NSFAS-funded students at the NSFAS rates</a:t>
                      </a:r>
                      <a:endParaRPr lang="en-ZA" sz="1350" kern="1200" dirty="0">
                        <a:solidFill>
                          <a:schemeClr val="dk1"/>
                        </a:solidFill>
                        <a:effectLst/>
                        <a:latin typeface="+mn-lt"/>
                        <a:ea typeface="+mn-ea"/>
                        <a:cs typeface="+mn-cs"/>
                      </a:endParaRPr>
                    </a:p>
                    <a:p>
                      <a:pPr lvl="0"/>
                      <a:r>
                        <a:rPr lang="en-US" sz="1350" kern="1200" dirty="0">
                          <a:solidFill>
                            <a:schemeClr val="dk1"/>
                          </a:solidFill>
                          <a:effectLst/>
                          <a:latin typeface="+mn-lt"/>
                          <a:ea typeface="+mn-ea"/>
                          <a:cs typeface="+mn-cs"/>
                        </a:rPr>
                        <a:t>An additional 1 000 beds must be added to the current 500 hardship accommodation beds provision.</a:t>
                      </a:r>
                      <a:endParaRPr lang="en-ZA" sz="1350" kern="1200" dirty="0">
                        <a:solidFill>
                          <a:schemeClr val="dk1"/>
                        </a:solidFill>
                        <a:effectLst/>
                        <a:latin typeface="+mn-lt"/>
                        <a:ea typeface="+mn-ea"/>
                        <a:cs typeface="+mn-cs"/>
                      </a:endParaRPr>
                    </a:p>
                    <a:p>
                      <a:pPr lvl="0"/>
                      <a:r>
                        <a:rPr lang="en-US" sz="1350" kern="1200" dirty="0">
                          <a:solidFill>
                            <a:schemeClr val="dk1"/>
                          </a:solidFill>
                          <a:effectLst/>
                          <a:latin typeface="+mn-lt"/>
                          <a:ea typeface="+mn-ea"/>
                          <a:cs typeface="+mn-cs"/>
                        </a:rPr>
                        <a:t>All students must be provided with data. R10 000 deposit required to access a Wits residence must be waived.</a:t>
                      </a:r>
                      <a:endParaRPr lang="en-ZA" sz="1350" kern="1200" dirty="0">
                        <a:solidFill>
                          <a:schemeClr val="dk1"/>
                        </a:solidFill>
                        <a:effectLst/>
                        <a:latin typeface="+mn-lt"/>
                        <a:ea typeface="+mn-ea"/>
                        <a:cs typeface="+mn-cs"/>
                      </a:endParaRPr>
                    </a:p>
                    <a:p>
                      <a:endParaRPr lang="en-ZA" dirty="0"/>
                    </a:p>
                  </a:txBody>
                  <a:tcPr/>
                </a:tc>
                <a:tc>
                  <a:txBody>
                    <a:bodyPr/>
                    <a:lstStyle/>
                    <a:p>
                      <a:r>
                        <a:rPr lang="en-ZA" dirty="0"/>
                        <a:t>It is alleged VC was threatened Sunday night.</a:t>
                      </a:r>
                    </a:p>
                    <a:p>
                      <a:r>
                        <a:rPr lang="en-US" sz="1350" kern="1200" dirty="0">
                          <a:solidFill>
                            <a:schemeClr val="dk1"/>
                          </a:solidFill>
                          <a:effectLst/>
                          <a:latin typeface="+mn-lt"/>
                          <a:ea typeface="+mn-ea"/>
                          <a:cs typeface="+mn-cs"/>
                        </a:rPr>
                        <a:t>The allegations against suspended SRC officials are serious, include infringement of others’ rights, damage to property, and the intimidation of staff members. </a:t>
                      </a:r>
                      <a:endParaRPr lang="en-ZA" sz="1350" kern="1200" dirty="0">
                        <a:solidFill>
                          <a:schemeClr val="dk1"/>
                        </a:solidFill>
                        <a:effectLst/>
                        <a:latin typeface="+mn-lt"/>
                        <a:ea typeface="+mn-ea"/>
                        <a:cs typeface="+mn-cs"/>
                      </a:endParaRPr>
                    </a:p>
                    <a:p>
                      <a:r>
                        <a:rPr lang="en-US" sz="1350" kern="1200" dirty="0">
                          <a:solidFill>
                            <a:schemeClr val="dk1"/>
                          </a:solidFill>
                          <a:effectLst/>
                          <a:latin typeface="+mn-lt"/>
                          <a:ea typeface="+mn-ea"/>
                          <a:cs typeface="+mn-cs"/>
                        </a:rPr>
                        <a:t>Those requested to appear before a disciplinary hearing did not.</a:t>
                      </a:r>
                      <a:endParaRPr lang="en-ZA" sz="1350" kern="1200" dirty="0">
                        <a:solidFill>
                          <a:schemeClr val="dk1"/>
                        </a:solidFill>
                        <a:effectLst/>
                        <a:latin typeface="+mn-lt"/>
                        <a:ea typeface="+mn-ea"/>
                        <a:cs typeface="+mn-cs"/>
                      </a:endParaRPr>
                    </a:p>
                    <a:p>
                      <a:r>
                        <a:rPr lang="en-ZA" dirty="0"/>
                        <a:t> </a:t>
                      </a:r>
                    </a:p>
                    <a:p>
                      <a:r>
                        <a:rPr lang="en-ZA" dirty="0"/>
                        <a:t>Management who met with students claim that student demands change at every sitting.</a:t>
                      </a:r>
                    </a:p>
                  </a:txBody>
                  <a:tcPr/>
                </a:tc>
                <a:extLst>
                  <a:ext uri="{0D108BD9-81ED-4DB2-BD59-A6C34878D82A}">
                    <a16:rowId xmlns:a16="http://schemas.microsoft.com/office/drawing/2014/main" val="2940011346"/>
                  </a:ext>
                </a:extLst>
              </a:tr>
            </a:tbl>
          </a:graphicData>
        </a:graphic>
      </p:graphicFrame>
    </p:spTree>
    <p:extLst>
      <p:ext uri="{BB962C8B-B14F-4D97-AF65-F5344CB8AC3E}">
        <p14:creationId xmlns:p14="http://schemas.microsoft.com/office/powerpoint/2010/main" val="1267140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19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7EAA90C-D1B0-45FB-9A7E-124D43B0C698}"/>
              </a:ext>
            </a:extLst>
          </p:cNvPr>
          <p:cNvSpPr>
            <a:spLocks noGrp="1"/>
          </p:cNvSpPr>
          <p:nvPr>
            <p:ph type="title"/>
          </p:nvPr>
        </p:nvSpPr>
        <p:spPr>
          <a:xfrm>
            <a:off x="457200" y="214487"/>
            <a:ext cx="8229600" cy="1143000"/>
          </a:xfrm>
        </p:spPr>
        <p:txBody>
          <a:bodyPr/>
          <a:lstStyle/>
          <a:p>
            <a:br>
              <a:rPr lang="en-US" b="1" dirty="0"/>
            </a:br>
            <a:endParaRPr lang="en-ZA" dirty="0"/>
          </a:p>
        </p:txBody>
      </p:sp>
      <p:sp>
        <p:nvSpPr>
          <p:cNvPr id="4" name="Slide Number Placeholder 3"/>
          <p:cNvSpPr>
            <a:spLocks noGrp="1"/>
          </p:cNvSpPr>
          <p:nvPr>
            <p:ph type="sldNum" sz="quarter" idx="12"/>
          </p:nvPr>
        </p:nvSpPr>
        <p:spPr>
          <a:xfrm>
            <a:off x="6934200" y="6557653"/>
            <a:ext cx="2133600" cy="476250"/>
          </a:xfrm>
        </p:spPr>
        <p:txBody>
          <a:bodyPr/>
          <a:lstStyle/>
          <a:p>
            <a:pPr algn="r">
              <a:defRPr/>
            </a:pPr>
            <a:fld id="{3BABFDD9-386B-4635-A8AB-4BCCAEB4E35F}" type="slidenum">
              <a:rPr lang="en-US" sz="1400" b="1" smtClean="0">
                <a:latin typeface="Arial" panose="020B0604020202020204" pitchFamily="34" charset="0"/>
                <a:cs typeface="Arial" panose="020B0604020202020204" pitchFamily="34" charset="0"/>
              </a:rPr>
              <a:pPr algn="r">
                <a:defRPr/>
              </a:pPr>
              <a:t>13</a:t>
            </a:fld>
            <a:endParaRPr lang="en-US" sz="1400" b="1" dirty="0">
              <a:latin typeface="Arial" panose="020B0604020202020204" pitchFamily="34" charset="0"/>
              <a:cs typeface="Arial" panose="020B0604020202020204" pitchFamily="34" charset="0"/>
            </a:endParaRPr>
          </a:p>
        </p:txBody>
      </p:sp>
      <p:sp>
        <p:nvSpPr>
          <p:cNvPr id="85" name="Content Placeholder 2"/>
          <p:cNvSpPr txBox="1">
            <a:spLocks/>
          </p:cNvSpPr>
          <p:nvPr/>
        </p:nvSpPr>
        <p:spPr>
          <a:xfrm>
            <a:off x="482184" y="1066800"/>
            <a:ext cx="8179632" cy="523457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endParaRPr lang="en-ZA" sz="2000" dirty="0"/>
          </a:p>
          <a:p>
            <a:pPr marL="457200" lvl="1" indent="0">
              <a:buNone/>
            </a:pPr>
            <a:endParaRPr lang="en-ZA" sz="2000" dirty="0"/>
          </a:p>
        </p:txBody>
      </p:sp>
      <p:sp>
        <p:nvSpPr>
          <p:cNvPr id="86" name="TextBox 85"/>
          <p:cNvSpPr txBox="1"/>
          <p:nvPr/>
        </p:nvSpPr>
        <p:spPr>
          <a:xfrm>
            <a:off x="381000" y="436337"/>
            <a:ext cx="8458200" cy="646331"/>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3600" b="1" dirty="0">
                <a:latin typeface="Calibri" panose="020F0502020204030204" pitchFamily="34" charset="0"/>
                <a:cs typeface="Calibri" panose="020F0502020204030204" pitchFamily="34" charset="0"/>
              </a:rPr>
              <a:t>Main Protest Actions</a:t>
            </a:r>
          </a:p>
        </p:txBody>
      </p:sp>
      <p:sp>
        <p:nvSpPr>
          <p:cNvPr id="6" name="Content Placeholder 5">
            <a:extLst>
              <a:ext uri="{FF2B5EF4-FFF2-40B4-BE49-F238E27FC236}">
                <a16:creationId xmlns:a16="http://schemas.microsoft.com/office/drawing/2014/main" id="{1452A725-2AFC-4387-8367-73953CF3A493}"/>
              </a:ext>
            </a:extLst>
          </p:cNvPr>
          <p:cNvSpPr>
            <a:spLocks noGrp="1"/>
          </p:cNvSpPr>
          <p:nvPr>
            <p:ph idx="1"/>
          </p:nvPr>
        </p:nvSpPr>
        <p:spPr>
          <a:xfrm>
            <a:off x="482184" y="952700"/>
            <a:ext cx="8179632" cy="5475819"/>
          </a:xfrm>
        </p:spPr>
        <p:txBody>
          <a:bodyPr/>
          <a:lstStyle/>
          <a:p>
            <a:pPr>
              <a:spcBef>
                <a:spcPts val="0"/>
              </a:spcBef>
              <a:spcAft>
                <a:spcPts val="600"/>
              </a:spcAft>
            </a:pPr>
            <a:endParaRPr lang="en-US" sz="20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600"/>
              </a:spcAft>
              <a:buNone/>
            </a:pPr>
            <a:endParaRPr lang="en-ZA" sz="200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Table 4">
            <a:extLst>
              <a:ext uri="{FF2B5EF4-FFF2-40B4-BE49-F238E27FC236}">
                <a16:creationId xmlns:a16="http://schemas.microsoft.com/office/drawing/2014/main" id="{9B76D832-21C7-B927-8F69-37145D531544}"/>
              </a:ext>
            </a:extLst>
          </p:cNvPr>
          <p:cNvGraphicFramePr>
            <a:graphicFrameLocks noGrp="1"/>
          </p:cNvGraphicFramePr>
          <p:nvPr>
            <p:extLst>
              <p:ext uri="{D42A27DB-BD31-4B8C-83A1-F6EECF244321}">
                <p14:modId xmlns:p14="http://schemas.microsoft.com/office/powerpoint/2010/main" val="733542027"/>
              </p:ext>
            </p:extLst>
          </p:nvPr>
        </p:nvGraphicFramePr>
        <p:xfrm>
          <a:off x="457200" y="1196768"/>
          <a:ext cx="8254584" cy="3706363"/>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4078828400"/>
                    </a:ext>
                  </a:extLst>
                </a:gridCol>
                <a:gridCol w="3276600">
                  <a:extLst>
                    <a:ext uri="{9D8B030D-6E8A-4147-A177-3AD203B41FA5}">
                      <a16:colId xmlns:a16="http://schemas.microsoft.com/office/drawing/2014/main" val="1621693162"/>
                    </a:ext>
                  </a:extLst>
                </a:gridCol>
                <a:gridCol w="2996784">
                  <a:extLst>
                    <a:ext uri="{9D8B030D-6E8A-4147-A177-3AD203B41FA5}">
                      <a16:colId xmlns:a16="http://schemas.microsoft.com/office/drawing/2014/main" val="3693522261"/>
                    </a:ext>
                  </a:extLst>
                </a:gridCol>
              </a:tblGrid>
              <a:tr h="860632">
                <a:tc>
                  <a:txBody>
                    <a:bodyPr/>
                    <a:lstStyle/>
                    <a:p>
                      <a:endParaRPr lang="en-ZA" dirty="0"/>
                    </a:p>
                    <a:p>
                      <a:pPr algn="ctr"/>
                      <a:r>
                        <a:rPr lang="en-ZA" sz="2400" dirty="0"/>
                        <a:t>UNIVERSITY</a:t>
                      </a:r>
                    </a:p>
                  </a:txBody>
                  <a:tcPr/>
                </a:tc>
                <a:tc>
                  <a:txBody>
                    <a:bodyPr/>
                    <a:lstStyle/>
                    <a:p>
                      <a:endParaRPr lang="en-ZA" dirty="0"/>
                    </a:p>
                    <a:p>
                      <a:pPr algn="ctr"/>
                      <a:r>
                        <a:rPr lang="en-ZA" sz="2400" dirty="0"/>
                        <a:t>ISSUE</a:t>
                      </a:r>
                    </a:p>
                    <a:p>
                      <a:endParaRPr lang="en-ZA" dirty="0"/>
                    </a:p>
                  </a:txBody>
                  <a:tcPr/>
                </a:tc>
                <a:tc>
                  <a:txBody>
                    <a:bodyPr/>
                    <a:lstStyle/>
                    <a:p>
                      <a:pPr algn="ctr"/>
                      <a:endParaRPr lang="en-ZA" sz="1000" dirty="0"/>
                    </a:p>
                    <a:p>
                      <a:pPr algn="ctr"/>
                      <a:endParaRPr lang="en-ZA" sz="1000" dirty="0"/>
                    </a:p>
                    <a:p>
                      <a:pPr algn="ctr"/>
                      <a:r>
                        <a:rPr lang="en-ZA" sz="2400" dirty="0"/>
                        <a:t>STATUS</a:t>
                      </a:r>
                    </a:p>
                  </a:txBody>
                  <a:tcPr/>
                </a:tc>
                <a:extLst>
                  <a:ext uri="{0D108BD9-81ED-4DB2-BD59-A6C34878D82A}">
                    <a16:rowId xmlns:a16="http://schemas.microsoft.com/office/drawing/2014/main" val="3070253531"/>
                  </a:ext>
                </a:extLst>
              </a:tr>
              <a:tr h="2837683">
                <a:tc>
                  <a:txBody>
                    <a:bodyPr/>
                    <a:lstStyle/>
                    <a:p>
                      <a:endParaRPr lang="en-ZA" dirty="0"/>
                    </a:p>
                    <a:p>
                      <a:pPr algn="ctr"/>
                      <a:r>
                        <a:rPr lang="en-ZA" sz="2800" dirty="0"/>
                        <a:t>UJ</a:t>
                      </a:r>
                    </a:p>
                  </a:txBody>
                  <a:tcPr/>
                </a:tc>
                <a:tc>
                  <a:txBody>
                    <a:bodyPr/>
                    <a:lstStyle/>
                    <a:p>
                      <a:pPr lvl="0"/>
                      <a:r>
                        <a:rPr lang="en-US" sz="1350" kern="1200" dirty="0">
                          <a:solidFill>
                            <a:schemeClr val="dk1"/>
                          </a:solidFill>
                          <a:effectLst/>
                          <a:latin typeface="+mn-lt"/>
                          <a:ea typeface="+mn-ea"/>
                          <a:cs typeface="+mn-cs"/>
                        </a:rPr>
                        <a:t>Water and electricity supply crisis</a:t>
                      </a:r>
                      <a:endParaRPr lang="en-ZA" sz="1350" kern="1200" dirty="0">
                        <a:solidFill>
                          <a:schemeClr val="dk1"/>
                        </a:solidFill>
                        <a:effectLst/>
                        <a:latin typeface="+mn-lt"/>
                        <a:ea typeface="+mn-ea"/>
                        <a:cs typeface="+mn-cs"/>
                      </a:endParaRPr>
                    </a:p>
                    <a:p>
                      <a:pPr lvl="0"/>
                      <a:r>
                        <a:rPr lang="en-US" sz="1350" kern="1200" dirty="0">
                          <a:solidFill>
                            <a:schemeClr val="dk1"/>
                          </a:solidFill>
                          <a:effectLst/>
                          <a:latin typeface="+mn-lt"/>
                          <a:ea typeface="+mn-ea"/>
                          <a:cs typeface="+mn-cs"/>
                        </a:rPr>
                        <a:t>NSFAS allowances</a:t>
                      </a:r>
                      <a:endParaRPr lang="en-ZA" sz="1350" kern="1200" dirty="0">
                        <a:solidFill>
                          <a:schemeClr val="dk1"/>
                        </a:solidFill>
                        <a:effectLst/>
                        <a:latin typeface="+mn-lt"/>
                        <a:ea typeface="+mn-ea"/>
                        <a:cs typeface="+mn-cs"/>
                      </a:endParaRPr>
                    </a:p>
                    <a:p>
                      <a:pPr lvl="0"/>
                      <a:r>
                        <a:rPr lang="en-US" sz="1350" kern="1200" dirty="0">
                          <a:solidFill>
                            <a:schemeClr val="dk1"/>
                          </a:solidFill>
                          <a:effectLst/>
                          <a:latin typeface="+mn-lt"/>
                          <a:ea typeface="+mn-ea"/>
                          <a:cs typeface="+mn-cs"/>
                        </a:rPr>
                        <a:t>Clearing of student debt of NSFAS and ‘Missing Middle’ students</a:t>
                      </a:r>
                      <a:endParaRPr lang="en-ZA" sz="1350" kern="1200" dirty="0">
                        <a:solidFill>
                          <a:schemeClr val="dk1"/>
                        </a:solidFill>
                        <a:effectLst/>
                        <a:latin typeface="+mn-lt"/>
                        <a:ea typeface="+mn-ea"/>
                        <a:cs typeface="+mn-cs"/>
                      </a:endParaRPr>
                    </a:p>
                    <a:p>
                      <a:pPr lvl="0"/>
                      <a:r>
                        <a:rPr lang="en-US" sz="1350" kern="1200" dirty="0">
                          <a:solidFill>
                            <a:schemeClr val="dk1"/>
                          </a:solidFill>
                          <a:effectLst/>
                          <a:latin typeface="+mn-lt"/>
                          <a:ea typeface="+mn-ea"/>
                          <a:cs typeface="+mn-cs"/>
                        </a:rPr>
                        <a:t>Academic exclusion </a:t>
                      </a:r>
                      <a:endParaRPr lang="en-ZA" sz="1350" kern="1200" dirty="0">
                        <a:solidFill>
                          <a:schemeClr val="dk1"/>
                        </a:solidFill>
                        <a:effectLst/>
                        <a:latin typeface="+mn-lt"/>
                        <a:ea typeface="+mn-ea"/>
                        <a:cs typeface="+mn-cs"/>
                      </a:endParaRPr>
                    </a:p>
                    <a:p>
                      <a:pPr lvl="0"/>
                      <a:r>
                        <a:rPr lang="en-US" sz="1350" kern="1200" dirty="0">
                          <a:solidFill>
                            <a:schemeClr val="dk1"/>
                          </a:solidFill>
                          <a:effectLst/>
                          <a:latin typeface="+mn-lt"/>
                          <a:ea typeface="+mn-ea"/>
                          <a:cs typeface="+mn-cs"/>
                        </a:rPr>
                        <a:t>Maintenance of both on-campus and off-campus accommodation/residences</a:t>
                      </a:r>
                      <a:endParaRPr lang="en-ZA" sz="1350" kern="1200" dirty="0">
                        <a:solidFill>
                          <a:schemeClr val="dk1"/>
                        </a:solidFill>
                        <a:effectLst/>
                        <a:latin typeface="+mn-lt"/>
                        <a:ea typeface="+mn-ea"/>
                        <a:cs typeface="+mn-cs"/>
                      </a:endParaRPr>
                    </a:p>
                    <a:p>
                      <a:r>
                        <a:rPr lang="en-US" sz="1350" kern="1200" dirty="0">
                          <a:solidFill>
                            <a:schemeClr val="dk1"/>
                          </a:solidFill>
                          <a:effectLst/>
                          <a:latin typeface="+mn-lt"/>
                          <a:ea typeface="+mn-ea"/>
                          <a:cs typeface="+mn-cs"/>
                        </a:rPr>
                        <a:t> </a:t>
                      </a:r>
                      <a:endParaRPr lang="en-ZA" sz="1350" kern="1200" dirty="0">
                        <a:solidFill>
                          <a:schemeClr val="dk1"/>
                        </a:solidFill>
                        <a:effectLst/>
                        <a:latin typeface="+mn-lt"/>
                        <a:ea typeface="+mn-ea"/>
                        <a:cs typeface="+mn-cs"/>
                      </a:endParaRPr>
                    </a:p>
                    <a:p>
                      <a:endParaRPr lang="en-ZA" dirty="0"/>
                    </a:p>
                  </a:txBody>
                  <a:tcPr/>
                </a:tc>
                <a:tc>
                  <a:txBody>
                    <a:bodyPr/>
                    <a:lstStyle/>
                    <a:p>
                      <a:r>
                        <a:rPr lang="en-ZA" sz="1350" kern="1200" dirty="0">
                          <a:solidFill>
                            <a:schemeClr val="dk1"/>
                          </a:solidFill>
                          <a:effectLst/>
                          <a:latin typeface="+mn-lt"/>
                          <a:ea typeface="+mn-ea"/>
                          <a:cs typeface="+mn-cs"/>
                        </a:rPr>
                        <a:t>Continuous engagements with the SRC</a:t>
                      </a:r>
                    </a:p>
                    <a:p>
                      <a:r>
                        <a:rPr lang="en-ZA" sz="1350" kern="1200" dirty="0">
                          <a:solidFill>
                            <a:schemeClr val="dk1"/>
                          </a:solidFill>
                          <a:effectLst/>
                          <a:latin typeface="+mn-lt"/>
                          <a:ea typeface="+mn-ea"/>
                          <a:cs typeface="+mn-cs"/>
                        </a:rPr>
                        <a:t>Water purchased and delivered to residences</a:t>
                      </a:r>
                    </a:p>
                    <a:p>
                      <a:r>
                        <a:rPr lang="en-ZA" sz="1350" kern="1200" dirty="0">
                          <a:solidFill>
                            <a:schemeClr val="dk1"/>
                          </a:solidFill>
                          <a:effectLst/>
                          <a:latin typeface="+mn-lt"/>
                          <a:ea typeface="+mn-ea"/>
                          <a:cs typeface="+mn-cs"/>
                        </a:rPr>
                        <a:t>G</a:t>
                      </a:r>
                      <a:r>
                        <a:rPr lang="en-US" sz="1350" kern="1200" dirty="0" err="1">
                          <a:solidFill>
                            <a:schemeClr val="dk1"/>
                          </a:solidFill>
                          <a:effectLst/>
                          <a:latin typeface="+mn-lt"/>
                          <a:ea typeface="+mn-ea"/>
                          <a:cs typeface="+mn-cs"/>
                        </a:rPr>
                        <a:t>enerators</a:t>
                      </a:r>
                      <a:r>
                        <a:rPr lang="en-US" sz="1350" kern="1200" dirty="0">
                          <a:solidFill>
                            <a:schemeClr val="dk1"/>
                          </a:solidFill>
                          <a:effectLst/>
                          <a:latin typeface="+mn-lt"/>
                          <a:ea typeface="+mn-ea"/>
                          <a:cs typeface="+mn-cs"/>
                        </a:rPr>
                        <a:t> purchased and hired to provide back-up electricity supply</a:t>
                      </a:r>
                      <a:endParaRPr lang="en-ZA" sz="1350" kern="1200" dirty="0">
                        <a:solidFill>
                          <a:schemeClr val="dk1"/>
                        </a:solidFill>
                        <a:effectLst/>
                        <a:latin typeface="+mn-lt"/>
                        <a:ea typeface="+mn-ea"/>
                        <a:cs typeface="+mn-cs"/>
                      </a:endParaRPr>
                    </a:p>
                    <a:p>
                      <a:r>
                        <a:rPr lang="en-US" sz="1350" kern="1200" dirty="0">
                          <a:solidFill>
                            <a:schemeClr val="dk1"/>
                          </a:solidFill>
                          <a:effectLst/>
                          <a:latin typeface="+mn-lt"/>
                          <a:ea typeface="+mn-ea"/>
                          <a:cs typeface="+mn-cs"/>
                        </a:rPr>
                        <a:t>R3.5 million raised to support missing middle students</a:t>
                      </a:r>
                      <a:endParaRPr lang="en-ZA" sz="1350" kern="1200" dirty="0">
                        <a:solidFill>
                          <a:schemeClr val="dk1"/>
                        </a:solidFill>
                        <a:effectLst/>
                        <a:latin typeface="+mn-lt"/>
                        <a:ea typeface="+mn-ea"/>
                        <a:cs typeface="+mn-cs"/>
                      </a:endParaRPr>
                    </a:p>
                    <a:p>
                      <a:r>
                        <a:rPr lang="en-US" sz="1350" kern="1200" dirty="0">
                          <a:solidFill>
                            <a:schemeClr val="dk1"/>
                          </a:solidFill>
                          <a:effectLst/>
                          <a:latin typeface="+mn-lt"/>
                          <a:ea typeface="+mn-ea"/>
                          <a:cs typeface="+mn-cs"/>
                        </a:rPr>
                        <a:t>R7.5 million set aside for a bursary fund for students in Advanced Diploma </a:t>
                      </a:r>
                      <a:r>
                        <a:rPr lang="en-US" sz="1350" kern="1200" dirty="0" err="1">
                          <a:solidFill>
                            <a:schemeClr val="dk1"/>
                          </a:solidFill>
                          <a:effectLst/>
                          <a:latin typeface="+mn-lt"/>
                          <a:ea typeface="+mn-ea"/>
                          <a:cs typeface="+mn-cs"/>
                        </a:rPr>
                        <a:t>programmes</a:t>
                      </a:r>
                      <a:r>
                        <a:rPr lang="en-US" sz="1350" kern="1200" dirty="0">
                          <a:solidFill>
                            <a:schemeClr val="dk1"/>
                          </a:solidFill>
                          <a:effectLst/>
                          <a:latin typeface="+mn-lt"/>
                          <a:ea typeface="+mn-ea"/>
                          <a:cs typeface="+mn-cs"/>
                        </a:rPr>
                        <a:t>.</a:t>
                      </a:r>
                      <a:endParaRPr lang="en-ZA" dirty="0"/>
                    </a:p>
                  </a:txBody>
                  <a:tcPr/>
                </a:tc>
                <a:extLst>
                  <a:ext uri="{0D108BD9-81ED-4DB2-BD59-A6C34878D82A}">
                    <a16:rowId xmlns:a16="http://schemas.microsoft.com/office/drawing/2014/main" val="2940011346"/>
                  </a:ext>
                </a:extLst>
              </a:tr>
            </a:tbl>
          </a:graphicData>
        </a:graphic>
      </p:graphicFrame>
    </p:spTree>
    <p:extLst>
      <p:ext uri="{BB962C8B-B14F-4D97-AF65-F5344CB8AC3E}">
        <p14:creationId xmlns:p14="http://schemas.microsoft.com/office/powerpoint/2010/main" val="4046394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19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7EAA90C-D1B0-45FB-9A7E-124D43B0C698}"/>
              </a:ext>
            </a:extLst>
          </p:cNvPr>
          <p:cNvSpPr>
            <a:spLocks noGrp="1"/>
          </p:cNvSpPr>
          <p:nvPr>
            <p:ph type="title"/>
          </p:nvPr>
        </p:nvSpPr>
        <p:spPr>
          <a:xfrm>
            <a:off x="457200" y="214487"/>
            <a:ext cx="8229600" cy="1143000"/>
          </a:xfrm>
        </p:spPr>
        <p:txBody>
          <a:bodyPr/>
          <a:lstStyle/>
          <a:p>
            <a:br>
              <a:rPr lang="en-US" b="1" dirty="0"/>
            </a:br>
            <a:endParaRPr lang="en-ZA" dirty="0"/>
          </a:p>
        </p:txBody>
      </p:sp>
      <p:sp>
        <p:nvSpPr>
          <p:cNvPr id="4" name="Slide Number Placeholder 3"/>
          <p:cNvSpPr>
            <a:spLocks noGrp="1"/>
          </p:cNvSpPr>
          <p:nvPr>
            <p:ph type="sldNum" sz="quarter" idx="12"/>
          </p:nvPr>
        </p:nvSpPr>
        <p:spPr>
          <a:xfrm>
            <a:off x="6934200" y="6557653"/>
            <a:ext cx="2133600" cy="476250"/>
          </a:xfrm>
        </p:spPr>
        <p:txBody>
          <a:bodyPr/>
          <a:lstStyle/>
          <a:p>
            <a:pPr algn="r">
              <a:defRPr/>
            </a:pPr>
            <a:fld id="{3BABFDD9-386B-4635-A8AB-4BCCAEB4E35F}" type="slidenum">
              <a:rPr lang="en-US" sz="1400" b="1" smtClean="0">
                <a:latin typeface="Arial" panose="020B0604020202020204" pitchFamily="34" charset="0"/>
                <a:cs typeface="Arial" panose="020B0604020202020204" pitchFamily="34" charset="0"/>
              </a:rPr>
              <a:pPr algn="r">
                <a:defRPr/>
              </a:pPr>
              <a:t>14</a:t>
            </a:fld>
            <a:endParaRPr lang="en-US" sz="1400" b="1" dirty="0">
              <a:latin typeface="Arial" panose="020B0604020202020204" pitchFamily="34" charset="0"/>
              <a:cs typeface="Arial" panose="020B0604020202020204" pitchFamily="34" charset="0"/>
            </a:endParaRPr>
          </a:p>
        </p:txBody>
      </p:sp>
      <p:sp>
        <p:nvSpPr>
          <p:cNvPr id="85" name="Content Placeholder 2"/>
          <p:cNvSpPr txBox="1">
            <a:spLocks/>
          </p:cNvSpPr>
          <p:nvPr/>
        </p:nvSpPr>
        <p:spPr>
          <a:xfrm>
            <a:off x="482184" y="1066800"/>
            <a:ext cx="8179632" cy="523457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endParaRPr lang="en-ZA" sz="2000" dirty="0"/>
          </a:p>
          <a:p>
            <a:pPr marL="457200" lvl="1" indent="0">
              <a:buNone/>
            </a:pPr>
            <a:endParaRPr lang="en-ZA" sz="2000" dirty="0"/>
          </a:p>
        </p:txBody>
      </p:sp>
      <p:sp>
        <p:nvSpPr>
          <p:cNvPr id="86" name="TextBox 85"/>
          <p:cNvSpPr txBox="1"/>
          <p:nvPr/>
        </p:nvSpPr>
        <p:spPr>
          <a:xfrm>
            <a:off x="381000" y="436337"/>
            <a:ext cx="8458200" cy="646331"/>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3600" b="1" dirty="0">
                <a:latin typeface="Calibri" panose="020F0502020204030204" pitchFamily="34" charset="0"/>
                <a:cs typeface="Calibri" panose="020F0502020204030204" pitchFamily="34" charset="0"/>
              </a:rPr>
              <a:t>Main Protest Actions</a:t>
            </a:r>
          </a:p>
        </p:txBody>
      </p:sp>
      <p:sp>
        <p:nvSpPr>
          <p:cNvPr id="6" name="Content Placeholder 5">
            <a:extLst>
              <a:ext uri="{FF2B5EF4-FFF2-40B4-BE49-F238E27FC236}">
                <a16:creationId xmlns:a16="http://schemas.microsoft.com/office/drawing/2014/main" id="{1452A725-2AFC-4387-8367-73953CF3A493}"/>
              </a:ext>
            </a:extLst>
          </p:cNvPr>
          <p:cNvSpPr>
            <a:spLocks noGrp="1"/>
          </p:cNvSpPr>
          <p:nvPr>
            <p:ph idx="1"/>
          </p:nvPr>
        </p:nvSpPr>
        <p:spPr>
          <a:xfrm>
            <a:off x="482184" y="952700"/>
            <a:ext cx="8179632" cy="5475819"/>
          </a:xfrm>
        </p:spPr>
        <p:txBody>
          <a:bodyPr/>
          <a:lstStyle/>
          <a:p>
            <a:pPr>
              <a:spcBef>
                <a:spcPts val="0"/>
              </a:spcBef>
              <a:spcAft>
                <a:spcPts val="600"/>
              </a:spcAft>
            </a:pPr>
            <a:endParaRPr lang="en-US" sz="20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600"/>
              </a:spcAft>
              <a:buNone/>
            </a:pPr>
            <a:endParaRPr lang="en-ZA" sz="200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Table 4">
            <a:extLst>
              <a:ext uri="{FF2B5EF4-FFF2-40B4-BE49-F238E27FC236}">
                <a16:creationId xmlns:a16="http://schemas.microsoft.com/office/drawing/2014/main" id="{9B76D832-21C7-B927-8F69-37145D531544}"/>
              </a:ext>
            </a:extLst>
          </p:cNvPr>
          <p:cNvGraphicFramePr>
            <a:graphicFrameLocks noGrp="1"/>
          </p:cNvGraphicFramePr>
          <p:nvPr>
            <p:extLst>
              <p:ext uri="{D42A27DB-BD31-4B8C-83A1-F6EECF244321}">
                <p14:modId xmlns:p14="http://schemas.microsoft.com/office/powerpoint/2010/main" val="382797036"/>
              </p:ext>
            </p:extLst>
          </p:nvPr>
        </p:nvGraphicFramePr>
        <p:xfrm>
          <a:off x="405984" y="1211805"/>
          <a:ext cx="8204616" cy="5389210"/>
        </p:xfrm>
        <a:graphic>
          <a:graphicData uri="http://schemas.openxmlformats.org/drawingml/2006/table">
            <a:tbl>
              <a:tblPr firstRow="1" bandRow="1">
                <a:tableStyleId>{5C22544A-7EE6-4342-B048-85BDC9FD1C3A}</a:tableStyleId>
              </a:tblPr>
              <a:tblGrid>
                <a:gridCol w="1953480">
                  <a:extLst>
                    <a:ext uri="{9D8B030D-6E8A-4147-A177-3AD203B41FA5}">
                      <a16:colId xmlns:a16="http://schemas.microsoft.com/office/drawing/2014/main" val="4078828400"/>
                    </a:ext>
                  </a:extLst>
                </a:gridCol>
                <a:gridCol w="3125568">
                  <a:extLst>
                    <a:ext uri="{9D8B030D-6E8A-4147-A177-3AD203B41FA5}">
                      <a16:colId xmlns:a16="http://schemas.microsoft.com/office/drawing/2014/main" val="1621693162"/>
                    </a:ext>
                  </a:extLst>
                </a:gridCol>
                <a:gridCol w="3125568">
                  <a:extLst>
                    <a:ext uri="{9D8B030D-6E8A-4147-A177-3AD203B41FA5}">
                      <a16:colId xmlns:a16="http://schemas.microsoft.com/office/drawing/2014/main" val="3693522261"/>
                    </a:ext>
                  </a:extLst>
                </a:gridCol>
              </a:tblGrid>
              <a:tr h="659298">
                <a:tc>
                  <a:txBody>
                    <a:bodyPr/>
                    <a:lstStyle/>
                    <a:p>
                      <a:endParaRPr lang="en-ZA" dirty="0"/>
                    </a:p>
                    <a:p>
                      <a:pPr algn="ctr"/>
                      <a:r>
                        <a:rPr lang="en-ZA" sz="2400" dirty="0"/>
                        <a:t>UNIVERSITY</a:t>
                      </a:r>
                    </a:p>
                  </a:txBody>
                  <a:tcPr/>
                </a:tc>
                <a:tc>
                  <a:txBody>
                    <a:bodyPr/>
                    <a:lstStyle/>
                    <a:p>
                      <a:endParaRPr lang="en-ZA" dirty="0"/>
                    </a:p>
                    <a:p>
                      <a:pPr algn="ctr"/>
                      <a:r>
                        <a:rPr lang="en-ZA" sz="2400" dirty="0"/>
                        <a:t>ISSUE</a:t>
                      </a:r>
                    </a:p>
                    <a:p>
                      <a:endParaRPr lang="en-ZA" dirty="0"/>
                    </a:p>
                  </a:txBody>
                  <a:tcPr/>
                </a:tc>
                <a:tc>
                  <a:txBody>
                    <a:bodyPr/>
                    <a:lstStyle/>
                    <a:p>
                      <a:pPr algn="ctr"/>
                      <a:endParaRPr lang="en-ZA" sz="1000" dirty="0"/>
                    </a:p>
                    <a:p>
                      <a:pPr algn="ctr"/>
                      <a:endParaRPr lang="en-ZA" sz="1000" dirty="0"/>
                    </a:p>
                    <a:p>
                      <a:pPr algn="ctr"/>
                      <a:r>
                        <a:rPr lang="en-ZA" sz="2400" dirty="0"/>
                        <a:t>STATUS</a:t>
                      </a:r>
                    </a:p>
                  </a:txBody>
                  <a:tcPr/>
                </a:tc>
                <a:extLst>
                  <a:ext uri="{0D108BD9-81ED-4DB2-BD59-A6C34878D82A}">
                    <a16:rowId xmlns:a16="http://schemas.microsoft.com/office/drawing/2014/main" val="3070253531"/>
                  </a:ext>
                </a:extLst>
              </a:tr>
              <a:tr h="117719">
                <a:tc>
                  <a:txBody>
                    <a:bodyPr/>
                    <a:lstStyle/>
                    <a:p>
                      <a:endParaRPr lang="en-ZA"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ZA" dirty="0"/>
                    </a:p>
                  </a:txBody>
                  <a:tcPr/>
                </a:tc>
                <a:tc>
                  <a:txBody>
                    <a:bodyPr/>
                    <a:lstStyle/>
                    <a:p>
                      <a:endParaRPr lang="en-ZA" dirty="0"/>
                    </a:p>
                  </a:txBody>
                  <a:tcPr/>
                </a:tc>
                <a:extLst>
                  <a:ext uri="{0D108BD9-81ED-4DB2-BD59-A6C34878D82A}">
                    <a16:rowId xmlns:a16="http://schemas.microsoft.com/office/drawing/2014/main" val="2940011346"/>
                  </a:ext>
                </a:extLst>
              </a:tr>
              <a:tr h="2968686">
                <a:tc>
                  <a:txBody>
                    <a:bodyPr/>
                    <a:lstStyle/>
                    <a:p>
                      <a:endParaRPr lang="en-ZA" dirty="0"/>
                    </a:p>
                    <a:p>
                      <a:pPr algn="ctr"/>
                      <a:r>
                        <a:rPr lang="en-ZA" sz="2400" dirty="0"/>
                        <a:t>UKZN</a:t>
                      </a:r>
                    </a:p>
                  </a:txBody>
                  <a:tcPr/>
                </a:tc>
                <a:tc>
                  <a:txBody>
                    <a:bodyPr/>
                    <a:lstStyle/>
                    <a:p>
                      <a:r>
                        <a:rPr lang="en-ZA" sz="1350" kern="1200" dirty="0">
                          <a:solidFill>
                            <a:schemeClr val="dk1"/>
                          </a:solidFill>
                          <a:effectLst/>
                          <a:latin typeface="+mn-lt"/>
                          <a:ea typeface="+mn-ea"/>
                          <a:cs typeface="+mn-cs"/>
                        </a:rPr>
                        <a:t>The Department received the list of demands submitted to the University by the SRC. These relate to the allocation of beds to students, financial clearance matters, the filling of vacant management positions, a lifestyle audit of all Executive Management Committee members and the removal of the Vice-Chancellor.</a:t>
                      </a:r>
                    </a:p>
                    <a:p>
                      <a:r>
                        <a:rPr lang="en-ZA" sz="1350" kern="1200" dirty="0">
                          <a:solidFill>
                            <a:schemeClr val="dk1"/>
                          </a:solidFill>
                          <a:effectLst/>
                          <a:latin typeface="+mn-lt"/>
                          <a:ea typeface="+mn-ea"/>
                          <a:cs typeface="+mn-cs"/>
                        </a:rPr>
                        <a:t>According to the university there were </a:t>
                      </a:r>
                    </a:p>
                    <a:p>
                      <a:r>
                        <a:rPr lang="en-ZA" sz="1350" kern="1200" dirty="0">
                          <a:solidFill>
                            <a:schemeClr val="dk1"/>
                          </a:solidFill>
                          <a:effectLst/>
                          <a:latin typeface="+mn-lt"/>
                          <a:ea typeface="+mn-ea"/>
                          <a:cs typeface="+mn-cs"/>
                        </a:rPr>
                        <a:t>no demands submitted by the SRC. </a:t>
                      </a:r>
                      <a:endParaRPr lang="en-ZA" dirty="0"/>
                    </a:p>
                  </a:txBody>
                  <a:tcPr/>
                </a:tc>
                <a:tc>
                  <a:txBody>
                    <a:bodyPr/>
                    <a:lstStyle/>
                    <a:p>
                      <a:r>
                        <a:rPr lang="en-ZA" sz="1350" kern="1200" dirty="0">
                          <a:solidFill>
                            <a:schemeClr val="dk1"/>
                          </a:solidFill>
                          <a:effectLst/>
                          <a:latin typeface="+mn-lt"/>
                          <a:ea typeface="+mn-ea"/>
                          <a:cs typeface="+mn-cs"/>
                        </a:rPr>
                        <a:t>The University indicated that it has prevented protesting students from using petrol bombs in a number of arson attacks to date on their campuses. There have also been incidents of students  interrupting classes using fire extinguishers to torch some of the venues and incidents of staff and students being intimidated through verbal and written messages</a:t>
                      </a:r>
                    </a:p>
                    <a:p>
                      <a:r>
                        <a:rPr lang="en-ZA" sz="1350" kern="1200" dirty="0">
                          <a:solidFill>
                            <a:schemeClr val="dk1"/>
                          </a:solidFill>
                          <a:effectLst/>
                          <a:latin typeface="+mn-lt"/>
                          <a:ea typeface="+mn-ea"/>
                          <a:cs typeface="+mn-cs"/>
                        </a:rPr>
                        <a:t>No meeting has been held yet </a:t>
                      </a:r>
                    </a:p>
                    <a:p>
                      <a:pPr marL="0" marR="0" lvl="0" indent="0" algn="l" defTabSz="685800" rtl="0" eaLnBrk="1" fontAlgn="auto" latinLnBrk="0" hangingPunct="1">
                        <a:lnSpc>
                          <a:spcPct val="100000"/>
                        </a:lnSpc>
                        <a:spcBef>
                          <a:spcPts val="0"/>
                        </a:spcBef>
                        <a:spcAft>
                          <a:spcPts val="0"/>
                        </a:spcAft>
                        <a:buClrTx/>
                        <a:buSzTx/>
                        <a:buFontTx/>
                        <a:buNone/>
                        <a:tabLst/>
                        <a:defRPr/>
                      </a:pPr>
                      <a:r>
                        <a:rPr lang="en-ZA" sz="1350" kern="1200" dirty="0">
                          <a:solidFill>
                            <a:schemeClr val="dk1"/>
                          </a:solidFill>
                          <a:effectLst/>
                          <a:latin typeface="+mn-lt"/>
                          <a:ea typeface="+mn-ea"/>
                          <a:cs typeface="+mn-cs"/>
                        </a:rPr>
                        <a:t>No UKZN student has, as yet, been suspended for the 2023 multiple arson attacks, Two (2) students who are also SRC members, were arrested by SAPS on 23 February 2023.</a:t>
                      </a:r>
                    </a:p>
                    <a:p>
                      <a:r>
                        <a:rPr lang="en-ZA" dirty="0"/>
                        <a:t>Investigations continue.</a:t>
                      </a:r>
                    </a:p>
                  </a:txBody>
                  <a:tcPr/>
                </a:tc>
                <a:extLst>
                  <a:ext uri="{0D108BD9-81ED-4DB2-BD59-A6C34878D82A}">
                    <a16:rowId xmlns:a16="http://schemas.microsoft.com/office/drawing/2014/main" val="676578862"/>
                  </a:ext>
                </a:extLst>
              </a:tr>
              <a:tr h="634330">
                <a:tc gridSpan="3">
                  <a:txBody>
                    <a:bodyPr/>
                    <a:lstStyle/>
                    <a:p>
                      <a:endParaRPr lang="en-ZA" dirty="0"/>
                    </a:p>
                    <a:p>
                      <a:endParaRPr lang="en-ZA" dirty="0"/>
                    </a:p>
                  </a:txBody>
                  <a:tcPr/>
                </a:tc>
                <a:tc hMerge="1">
                  <a:txBody>
                    <a:bodyPr/>
                    <a:lstStyle/>
                    <a:p>
                      <a:endParaRPr lang="en-ZA" dirty="0"/>
                    </a:p>
                  </a:txBody>
                  <a:tcPr/>
                </a:tc>
                <a:tc hMerge="1">
                  <a:txBody>
                    <a:bodyPr/>
                    <a:lstStyle/>
                    <a:p>
                      <a:endParaRPr lang="en-ZA"/>
                    </a:p>
                  </a:txBody>
                  <a:tcPr/>
                </a:tc>
                <a:extLst>
                  <a:ext uri="{0D108BD9-81ED-4DB2-BD59-A6C34878D82A}">
                    <a16:rowId xmlns:a16="http://schemas.microsoft.com/office/drawing/2014/main" val="1200995387"/>
                  </a:ext>
                </a:extLst>
              </a:tr>
            </a:tbl>
          </a:graphicData>
        </a:graphic>
      </p:graphicFrame>
    </p:spTree>
    <p:extLst>
      <p:ext uri="{BB962C8B-B14F-4D97-AF65-F5344CB8AC3E}">
        <p14:creationId xmlns:p14="http://schemas.microsoft.com/office/powerpoint/2010/main" val="3686518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19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7EAA90C-D1B0-45FB-9A7E-124D43B0C698}"/>
              </a:ext>
            </a:extLst>
          </p:cNvPr>
          <p:cNvSpPr>
            <a:spLocks noGrp="1"/>
          </p:cNvSpPr>
          <p:nvPr>
            <p:ph type="title"/>
          </p:nvPr>
        </p:nvSpPr>
        <p:spPr>
          <a:xfrm>
            <a:off x="457200" y="214487"/>
            <a:ext cx="8229600" cy="1143000"/>
          </a:xfrm>
        </p:spPr>
        <p:txBody>
          <a:bodyPr/>
          <a:lstStyle/>
          <a:p>
            <a:br>
              <a:rPr lang="en-US" b="1" dirty="0"/>
            </a:br>
            <a:endParaRPr lang="en-ZA" dirty="0"/>
          </a:p>
        </p:txBody>
      </p:sp>
      <p:sp>
        <p:nvSpPr>
          <p:cNvPr id="4" name="Slide Number Placeholder 3"/>
          <p:cNvSpPr>
            <a:spLocks noGrp="1"/>
          </p:cNvSpPr>
          <p:nvPr>
            <p:ph type="sldNum" sz="quarter" idx="12"/>
          </p:nvPr>
        </p:nvSpPr>
        <p:spPr>
          <a:xfrm>
            <a:off x="6934200" y="6557653"/>
            <a:ext cx="2133600" cy="476250"/>
          </a:xfrm>
        </p:spPr>
        <p:txBody>
          <a:bodyPr/>
          <a:lstStyle/>
          <a:p>
            <a:pPr algn="r">
              <a:defRPr/>
            </a:pPr>
            <a:fld id="{3BABFDD9-386B-4635-A8AB-4BCCAEB4E35F}" type="slidenum">
              <a:rPr lang="en-US" sz="1400" b="1" smtClean="0">
                <a:latin typeface="Arial" panose="020B0604020202020204" pitchFamily="34" charset="0"/>
                <a:cs typeface="Arial" panose="020B0604020202020204" pitchFamily="34" charset="0"/>
              </a:rPr>
              <a:pPr algn="r">
                <a:defRPr/>
              </a:pPr>
              <a:t>15</a:t>
            </a:fld>
            <a:endParaRPr lang="en-US" sz="1400" b="1" dirty="0">
              <a:latin typeface="Arial" panose="020B0604020202020204" pitchFamily="34" charset="0"/>
              <a:cs typeface="Arial" panose="020B0604020202020204" pitchFamily="34" charset="0"/>
            </a:endParaRPr>
          </a:p>
        </p:txBody>
      </p:sp>
      <p:sp>
        <p:nvSpPr>
          <p:cNvPr id="85" name="Content Placeholder 2"/>
          <p:cNvSpPr txBox="1">
            <a:spLocks/>
          </p:cNvSpPr>
          <p:nvPr/>
        </p:nvSpPr>
        <p:spPr>
          <a:xfrm>
            <a:off x="482184" y="1066800"/>
            <a:ext cx="8179632" cy="523457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endParaRPr lang="en-ZA" sz="2000" dirty="0"/>
          </a:p>
          <a:p>
            <a:pPr marL="457200" lvl="1" indent="0">
              <a:buNone/>
            </a:pPr>
            <a:endParaRPr lang="en-ZA" sz="2000" dirty="0"/>
          </a:p>
        </p:txBody>
      </p:sp>
      <p:sp>
        <p:nvSpPr>
          <p:cNvPr id="86" name="TextBox 85"/>
          <p:cNvSpPr txBox="1"/>
          <p:nvPr/>
        </p:nvSpPr>
        <p:spPr>
          <a:xfrm>
            <a:off x="381000" y="436337"/>
            <a:ext cx="8458200" cy="646331"/>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3600" b="1" dirty="0">
                <a:latin typeface="Calibri" panose="020F0502020204030204" pitchFamily="34" charset="0"/>
                <a:cs typeface="Calibri" panose="020F0502020204030204" pitchFamily="34" charset="0"/>
              </a:rPr>
              <a:t>Main Protest Actions</a:t>
            </a:r>
          </a:p>
        </p:txBody>
      </p:sp>
      <p:sp>
        <p:nvSpPr>
          <p:cNvPr id="6" name="Content Placeholder 5">
            <a:extLst>
              <a:ext uri="{FF2B5EF4-FFF2-40B4-BE49-F238E27FC236}">
                <a16:creationId xmlns:a16="http://schemas.microsoft.com/office/drawing/2014/main" id="{1452A725-2AFC-4387-8367-73953CF3A493}"/>
              </a:ext>
            </a:extLst>
          </p:cNvPr>
          <p:cNvSpPr>
            <a:spLocks noGrp="1"/>
          </p:cNvSpPr>
          <p:nvPr>
            <p:ph idx="1"/>
          </p:nvPr>
        </p:nvSpPr>
        <p:spPr>
          <a:xfrm>
            <a:off x="482184" y="952700"/>
            <a:ext cx="8179632" cy="5475819"/>
          </a:xfrm>
        </p:spPr>
        <p:txBody>
          <a:bodyPr/>
          <a:lstStyle/>
          <a:p>
            <a:pPr>
              <a:spcBef>
                <a:spcPts val="0"/>
              </a:spcBef>
              <a:spcAft>
                <a:spcPts val="600"/>
              </a:spcAft>
            </a:pPr>
            <a:endParaRPr lang="en-US" sz="20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600"/>
              </a:spcAft>
              <a:buNone/>
            </a:pPr>
            <a:endParaRPr lang="en-ZA" sz="200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Table 4">
            <a:extLst>
              <a:ext uri="{FF2B5EF4-FFF2-40B4-BE49-F238E27FC236}">
                <a16:creationId xmlns:a16="http://schemas.microsoft.com/office/drawing/2014/main" id="{9B76D832-21C7-B927-8F69-37145D531544}"/>
              </a:ext>
            </a:extLst>
          </p:cNvPr>
          <p:cNvGraphicFramePr>
            <a:graphicFrameLocks noGrp="1"/>
          </p:cNvGraphicFramePr>
          <p:nvPr>
            <p:extLst>
              <p:ext uri="{D42A27DB-BD31-4B8C-83A1-F6EECF244321}">
                <p14:modId xmlns:p14="http://schemas.microsoft.com/office/powerpoint/2010/main" val="2055606667"/>
              </p:ext>
            </p:extLst>
          </p:nvPr>
        </p:nvGraphicFramePr>
        <p:xfrm>
          <a:off x="381000" y="1211805"/>
          <a:ext cx="8229599" cy="5327786"/>
        </p:xfrm>
        <a:graphic>
          <a:graphicData uri="http://schemas.openxmlformats.org/drawingml/2006/table">
            <a:tbl>
              <a:tblPr firstRow="1" bandRow="1">
                <a:tableStyleId>{5C22544A-7EE6-4342-B048-85BDC9FD1C3A}</a:tableStyleId>
              </a:tblPr>
              <a:tblGrid>
                <a:gridCol w="3006969">
                  <a:extLst>
                    <a:ext uri="{9D8B030D-6E8A-4147-A177-3AD203B41FA5}">
                      <a16:colId xmlns:a16="http://schemas.microsoft.com/office/drawing/2014/main" val="4078828400"/>
                    </a:ext>
                  </a:extLst>
                </a:gridCol>
                <a:gridCol w="2611315">
                  <a:extLst>
                    <a:ext uri="{9D8B030D-6E8A-4147-A177-3AD203B41FA5}">
                      <a16:colId xmlns:a16="http://schemas.microsoft.com/office/drawing/2014/main" val="1621693162"/>
                    </a:ext>
                  </a:extLst>
                </a:gridCol>
                <a:gridCol w="2611315">
                  <a:extLst>
                    <a:ext uri="{9D8B030D-6E8A-4147-A177-3AD203B41FA5}">
                      <a16:colId xmlns:a16="http://schemas.microsoft.com/office/drawing/2014/main" val="3693522261"/>
                    </a:ext>
                  </a:extLst>
                </a:gridCol>
              </a:tblGrid>
              <a:tr h="795084">
                <a:tc>
                  <a:txBody>
                    <a:bodyPr/>
                    <a:lstStyle/>
                    <a:p>
                      <a:endParaRPr lang="en-ZA" dirty="0"/>
                    </a:p>
                    <a:p>
                      <a:pPr algn="ctr"/>
                      <a:r>
                        <a:rPr lang="en-ZA" sz="2400" dirty="0"/>
                        <a:t>UNIVERSITY</a:t>
                      </a:r>
                    </a:p>
                  </a:txBody>
                  <a:tcPr/>
                </a:tc>
                <a:tc>
                  <a:txBody>
                    <a:bodyPr/>
                    <a:lstStyle/>
                    <a:p>
                      <a:endParaRPr lang="en-ZA" dirty="0"/>
                    </a:p>
                    <a:p>
                      <a:pPr algn="ctr"/>
                      <a:r>
                        <a:rPr lang="en-ZA" sz="2400" dirty="0"/>
                        <a:t>ISSUE</a:t>
                      </a:r>
                    </a:p>
                    <a:p>
                      <a:endParaRPr lang="en-ZA" dirty="0"/>
                    </a:p>
                  </a:txBody>
                  <a:tcPr/>
                </a:tc>
                <a:tc>
                  <a:txBody>
                    <a:bodyPr/>
                    <a:lstStyle/>
                    <a:p>
                      <a:pPr algn="ctr"/>
                      <a:endParaRPr lang="en-ZA" sz="1000" dirty="0"/>
                    </a:p>
                    <a:p>
                      <a:pPr algn="ctr"/>
                      <a:endParaRPr lang="en-ZA" sz="1000" dirty="0"/>
                    </a:p>
                    <a:p>
                      <a:pPr algn="ctr"/>
                      <a:r>
                        <a:rPr lang="en-ZA" sz="2400" dirty="0"/>
                        <a:t>STATUS</a:t>
                      </a:r>
                    </a:p>
                  </a:txBody>
                  <a:tcPr/>
                </a:tc>
                <a:extLst>
                  <a:ext uri="{0D108BD9-81ED-4DB2-BD59-A6C34878D82A}">
                    <a16:rowId xmlns:a16="http://schemas.microsoft.com/office/drawing/2014/main" val="3070253531"/>
                  </a:ext>
                </a:extLst>
              </a:tr>
              <a:tr h="1778477">
                <a:tc>
                  <a:txBody>
                    <a:bodyPr/>
                    <a:lstStyle/>
                    <a:p>
                      <a:endParaRPr lang="en-ZA" dirty="0"/>
                    </a:p>
                    <a:p>
                      <a:pPr algn="ctr"/>
                      <a:r>
                        <a:rPr lang="en-ZA" sz="2800" dirty="0"/>
                        <a:t>CPUT</a:t>
                      </a:r>
                    </a:p>
                  </a:txBody>
                  <a:tcPr/>
                </a:tc>
                <a:tc>
                  <a:txBody>
                    <a:bodyPr/>
                    <a:lstStyle/>
                    <a:p>
                      <a:r>
                        <a:rPr lang="en-ZA" sz="1350" kern="1200" dirty="0">
                          <a:solidFill>
                            <a:schemeClr val="dk1"/>
                          </a:solidFill>
                          <a:effectLst/>
                          <a:latin typeface="+mn-lt"/>
                          <a:ea typeface="+mn-ea"/>
                          <a:cs typeface="+mn-cs"/>
                        </a:rPr>
                        <a:t>Media clip on more than 90 students without accommodation and sleeping in hallways.</a:t>
                      </a:r>
                    </a:p>
                    <a:p>
                      <a:r>
                        <a:rPr lang="en-ZA" sz="1350" kern="1200" dirty="0">
                          <a:solidFill>
                            <a:schemeClr val="dk1"/>
                          </a:solidFill>
                          <a:effectLst/>
                          <a:latin typeface="+mn-lt"/>
                          <a:ea typeface="+mn-ea"/>
                          <a:cs typeface="+mn-cs"/>
                        </a:rPr>
                        <a:t>The students were walk-ins who arrived at the District Six campus, having not made any application for study or accommodation. </a:t>
                      </a:r>
                      <a:endParaRPr lang="en-ZA" dirty="0"/>
                    </a:p>
                  </a:txBody>
                  <a:tcPr/>
                </a:tc>
                <a:tc>
                  <a:txBody>
                    <a:bodyPr/>
                    <a:lstStyle/>
                    <a:p>
                      <a:r>
                        <a:rPr lang="en-ZA" sz="1350" kern="1200" dirty="0">
                          <a:solidFill>
                            <a:schemeClr val="dk1"/>
                          </a:solidFill>
                          <a:effectLst/>
                          <a:latin typeface="+mn-lt"/>
                          <a:ea typeface="+mn-ea"/>
                          <a:cs typeface="+mn-cs"/>
                        </a:rPr>
                        <a:t>Accommodation requests are processed on a case by case basis.</a:t>
                      </a:r>
                    </a:p>
                    <a:p>
                      <a:r>
                        <a:rPr lang="en-ZA" sz="1350" kern="1200" dirty="0">
                          <a:solidFill>
                            <a:schemeClr val="dk1"/>
                          </a:solidFill>
                          <a:effectLst/>
                          <a:latin typeface="+mn-lt"/>
                          <a:ea typeface="+mn-ea"/>
                          <a:cs typeface="+mn-cs"/>
                        </a:rPr>
                        <a:t>The institution rolled out an unaccredited student housing system to assist those who were not successfully placed. This helps those who may have NSFAS funding but no accommodation.</a:t>
                      </a:r>
                      <a:endParaRPr lang="en-ZA" dirty="0"/>
                    </a:p>
                  </a:txBody>
                  <a:tcPr/>
                </a:tc>
                <a:extLst>
                  <a:ext uri="{0D108BD9-81ED-4DB2-BD59-A6C34878D82A}">
                    <a16:rowId xmlns:a16="http://schemas.microsoft.com/office/drawing/2014/main" val="2940011346"/>
                  </a:ext>
                </a:extLst>
              </a:tr>
              <a:tr h="182709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ZA" sz="1400" dirty="0"/>
                    </a:p>
                    <a:p>
                      <a:pPr marL="0" marR="0" lvl="0" indent="0" algn="ctr" defTabSz="685800" rtl="0" eaLnBrk="1" fontAlgn="auto" latinLnBrk="0" hangingPunct="1">
                        <a:lnSpc>
                          <a:spcPct val="100000"/>
                        </a:lnSpc>
                        <a:spcBef>
                          <a:spcPts val="0"/>
                        </a:spcBef>
                        <a:spcAft>
                          <a:spcPts val="0"/>
                        </a:spcAft>
                        <a:buClrTx/>
                        <a:buSzTx/>
                        <a:buFontTx/>
                        <a:buNone/>
                        <a:tabLst/>
                        <a:defRPr/>
                      </a:pPr>
                      <a:endParaRPr lang="en-ZA" sz="1400" dirty="0"/>
                    </a:p>
                    <a:p>
                      <a:pPr marL="0" marR="0" lvl="0" indent="0" algn="ctr" defTabSz="685800" rtl="0" eaLnBrk="1" fontAlgn="auto" latinLnBrk="0" hangingPunct="1">
                        <a:lnSpc>
                          <a:spcPct val="100000"/>
                        </a:lnSpc>
                        <a:spcBef>
                          <a:spcPts val="0"/>
                        </a:spcBef>
                        <a:spcAft>
                          <a:spcPts val="0"/>
                        </a:spcAft>
                        <a:buClrTx/>
                        <a:buSzTx/>
                        <a:buFontTx/>
                        <a:buNone/>
                        <a:tabLst/>
                        <a:defRPr/>
                      </a:pPr>
                      <a:endParaRPr lang="en-ZA" sz="1400" dirty="0"/>
                    </a:p>
                    <a:p>
                      <a:pPr marL="0" marR="0" lvl="0" indent="0" algn="ctr" defTabSz="685800" rtl="0" eaLnBrk="1" fontAlgn="auto" latinLnBrk="0" hangingPunct="1">
                        <a:lnSpc>
                          <a:spcPct val="100000"/>
                        </a:lnSpc>
                        <a:spcBef>
                          <a:spcPts val="0"/>
                        </a:spcBef>
                        <a:spcAft>
                          <a:spcPts val="0"/>
                        </a:spcAft>
                        <a:buClrTx/>
                        <a:buSzTx/>
                        <a:buFontTx/>
                        <a:buNone/>
                        <a:tabLst/>
                        <a:defRPr/>
                      </a:pPr>
                      <a:r>
                        <a:rPr lang="en-ZA" sz="2800" dirty="0"/>
                        <a:t>VUT</a:t>
                      </a:r>
                    </a:p>
                    <a:p>
                      <a:endParaRPr lang="en-ZA"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350" kern="1200" dirty="0">
                          <a:solidFill>
                            <a:schemeClr val="dk1"/>
                          </a:solidFill>
                          <a:effectLst/>
                          <a:latin typeface="+mn-lt"/>
                          <a:ea typeface="+mn-ea"/>
                          <a:cs typeface="+mn-cs"/>
                        </a:rPr>
                        <a:t>SRC president and some of his colleagues are suspended by the university pending investigation. The suspension is due to their possible role in the selling of spaces at the university. </a:t>
                      </a:r>
                      <a:endParaRPr lang="en-ZA" dirty="0"/>
                    </a:p>
                    <a:p>
                      <a:endParaRPr lang="en-ZA"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350" kern="1200" dirty="0">
                          <a:solidFill>
                            <a:schemeClr val="dk1"/>
                          </a:solidFill>
                          <a:effectLst/>
                          <a:latin typeface="+mn-lt"/>
                          <a:ea typeface="+mn-ea"/>
                          <a:cs typeface="+mn-cs"/>
                        </a:rPr>
                        <a:t>The department has requested an official report on this matter, the chair of council has also requested a brief given the concern by students that this is an act of victimization by the university.</a:t>
                      </a:r>
                      <a:endParaRPr lang="en-ZA" dirty="0"/>
                    </a:p>
                    <a:p>
                      <a:endParaRPr lang="en-ZA" dirty="0"/>
                    </a:p>
                  </a:txBody>
                  <a:tcPr/>
                </a:tc>
                <a:extLst>
                  <a:ext uri="{0D108BD9-81ED-4DB2-BD59-A6C34878D82A}">
                    <a16:rowId xmlns:a16="http://schemas.microsoft.com/office/drawing/2014/main" val="676578862"/>
                  </a:ext>
                </a:extLst>
              </a:tr>
              <a:tr h="688914">
                <a:tc gridSpan="3">
                  <a:txBody>
                    <a:bodyPr/>
                    <a:lstStyle/>
                    <a:p>
                      <a:endParaRPr lang="en-ZA" dirty="0"/>
                    </a:p>
                  </a:txBody>
                  <a:tcPr/>
                </a:tc>
                <a:tc hMerge="1">
                  <a:txBody>
                    <a:bodyPr/>
                    <a:lstStyle/>
                    <a:p>
                      <a:endParaRPr lang="en-ZA" dirty="0"/>
                    </a:p>
                  </a:txBody>
                  <a:tcPr/>
                </a:tc>
                <a:tc hMerge="1">
                  <a:txBody>
                    <a:bodyPr/>
                    <a:lstStyle/>
                    <a:p>
                      <a:endParaRPr lang="en-ZA"/>
                    </a:p>
                  </a:txBody>
                  <a:tcPr/>
                </a:tc>
                <a:extLst>
                  <a:ext uri="{0D108BD9-81ED-4DB2-BD59-A6C34878D82A}">
                    <a16:rowId xmlns:a16="http://schemas.microsoft.com/office/drawing/2014/main" val="1200995387"/>
                  </a:ext>
                </a:extLst>
              </a:tr>
            </a:tbl>
          </a:graphicData>
        </a:graphic>
      </p:graphicFrame>
    </p:spTree>
    <p:extLst>
      <p:ext uri="{BB962C8B-B14F-4D97-AF65-F5344CB8AC3E}">
        <p14:creationId xmlns:p14="http://schemas.microsoft.com/office/powerpoint/2010/main" val="4164955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19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7EAA90C-D1B0-45FB-9A7E-124D43B0C698}"/>
              </a:ext>
            </a:extLst>
          </p:cNvPr>
          <p:cNvSpPr>
            <a:spLocks noGrp="1"/>
          </p:cNvSpPr>
          <p:nvPr>
            <p:ph type="title"/>
          </p:nvPr>
        </p:nvSpPr>
        <p:spPr>
          <a:xfrm>
            <a:off x="457200" y="214487"/>
            <a:ext cx="8229600" cy="1143000"/>
          </a:xfrm>
        </p:spPr>
        <p:txBody>
          <a:bodyPr/>
          <a:lstStyle/>
          <a:p>
            <a:br>
              <a:rPr lang="en-US" b="1" dirty="0"/>
            </a:br>
            <a:endParaRPr lang="en-ZA" dirty="0"/>
          </a:p>
        </p:txBody>
      </p:sp>
      <p:sp>
        <p:nvSpPr>
          <p:cNvPr id="4" name="Slide Number Placeholder 3"/>
          <p:cNvSpPr>
            <a:spLocks noGrp="1"/>
          </p:cNvSpPr>
          <p:nvPr>
            <p:ph type="sldNum" sz="quarter" idx="12"/>
          </p:nvPr>
        </p:nvSpPr>
        <p:spPr>
          <a:xfrm>
            <a:off x="6934200" y="6557653"/>
            <a:ext cx="2133600" cy="476250"/>
          </a:xfrm>
        </p:spPr>
        <p:txBody>
          <a:bodyPr/>
          <a:lstStyle/>
          <a:p>
            <a:pPr algn="r">
              <a:defRPr/>
            </a:pPr>
            <a:fld id="{3BABFDD9-386B-4635-A8AB-4BCCAEB4E35F}" type="slidenum">
              <a:rPr lang="en-US" sz="1400" b="1" smtClean="0">
                <a:latin typeface="Arial" panose="020B0604020202020204" pitchFamily="34" charset="0"/>
                <a:cs typeface="Arial" panose="020B0604020202020204" pitchFamily="34" charset="0"/>
              </a:rPr>
              <a:pPr algn="r">
                <a:defRPr/>
              </a:pPr>
              <a:t>16</a:t>
            </a:fld>
            <a:endParaRPr lang="en-US" sz="1400" b="1" dirty="0">
              <a:latin typeface="Arial" panose="020B0604020202020204" pitchFamily="34" charset="0"/>
              <a:cs typeface="Arial" panose="020B0604020202020204" pitchFamily="34" charset="0"/>
            </a:endParaRPr>
          </a:p>
        </p:txBody>
      </p:sp>
      <p:sp>
        <p:nvSpPr>
          <p:cNvPr id="85" name="Content Placeholder 2"/>
          <p:cNvSpPr txBox="1">
            <a:spLocks/>
          </p:cNvSpPr>
          <p:nvPr/>
        </p:nvSpPr>
        <p:spPr>
          <a:xfrm>
            <a:off x="482184" y="1066800"/>
            <a:ext cx="8179632" cy="523457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endParaRPr lang="en-ZA" sz="2000" dirty="0"/>
          </a:p>
          <a:p>
            <a:pPr marL="457200" lvl="1" indent="0">
              <a:buNone/>
            </a:pPr>
            <a:endParaRPr lang="en-ZA" sz="2000" dirty="0"/>
          </a:p>
        </p:txBody>
      </p:sp>
      <p:sp>
        <p:nvSpPr>
          <p:cNvPr id="86" name="TextBox 85"/>
          <p:cNvSpPr txBox="1"/>
          <p:nvPr/>
        </p:nvSpPr>
        <p:spPr>
          <a:xfrm>
            <a:off x="381000" y="436337"/>
            <a:ext cx="8458200" cy="646331"/>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3600" b="1" dirty="0">
                <a:latin typeface="Calibri" panose="020F0502020204030204" pitchFamily="34" charset="0"/>
                <a:cs typeface="Calibri" panose="020F0502020204030204" pitchFamily="34" charset="0"/>
              </a:rPr>
              <a:t>Main Protest Actions</a:t>
            </a:r>
          </a:p>
        </p:txBody>
      </p:sp>
      <p:sp>
        <p:nvSpPr>
          <p:cNvPr id="6" name="Content Placeholder 5">
            <a:extLst>
              <a:ext uri="{FF2B5EF4-FFF2-40B4-BE49-F238E27FC236}">
                <a16:creationId xmlns:a16="http://schemas.microsoft.com/office/drawing/2014/main" id="{1452A725-2AFC-4387-8367-73953CF3A493}"/>
              </a:ext>
            </a:extLst>
          </p:cNvPr>
          <p:cNvSpPr>
            <a:spLocks noGrp="1"/>
          </p:cNvSpPr>
          <p:nvPr>
            <p:ph idx="1"/>
          </p:nvPr>
        </p:nvSpPr>
        <p:spPr>
          <a:xfrm>
            <a:off x="482184" y="952700"/>
            <a:ext cx="8179632" cy="5475819"/>
          </a:xfrm>
        </p:spPr>
        <p:txBody>
          <a:bodyPr/>
          <a:lstStyle/>
          <a:p>
            <a:pPr>
              <a:spcBef>
                <a:spcPts val="0"/>
              </a:spcBef>
              <a:spcAft>
                <a:spcPts val="600"/>
              </a:spcAft>
            </a:pPr>
            <a:endParaRPr lang="en-US" sz="20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600"/>
              </a:spcAft>
              <a:buNone/>
            </a:pPr>
            <a:endParaRPr lang="en-ZA" sz="200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Table 4">
            <a:extLst>
              <a:ext uri="{FF2B5EF4-FFF2-40B4-BE49-F238E27FC236}">
                <a16:creationId xmlns:a16="http://schemas.microsoft.com/office/drawing/2014/main" id="{9B76D832-21C7-B927-8F69-37145D531544}"/>
              </a:ext>
            </a:extLst>
          </p:cNvPr>
          <p:cNvGraphicFramePr>
            <a:graphicFrameLocks noGrp="1"/>
          </p:cNvGraphicFramePr>
          <p:nvPr>
            <p:extLst>
              <p:ext uri="{D42A27DB-BD31-4B8C-83A1-F6EECF244321}">
                <p14:modId xmlns:p14="http://schemas.microsoft.com/office/powerpoint/2010/main" val="960835665"/>
              </p:ext>
            </p:extLst>
          </p:nvPr>
        </p:nvGraphicFramePr>
        <p:xfrm>
          <a:off x="304800" y="1211805"/>
          <a:ext cx="8305799" cy="6603509"/>
        </p:xfrm>
        <a:graphic>
          <a:graphicData uri="http://schemas.openxmlformats.org/drawingml/2006/table">
            <a:tbl>
              <a:tblPr firstRow="1" bandRow="1">
                <a:tableStyleId>{5C22544A-7EE6-4342-B048-85BDC9FD1C3A}</a:tableStyleId>
              </a:tblPr>
              <a:tblGrid>
                <a:gridCol w="3083169">
                  <a:extLst>
                    <a:ext uri="{9D8B030D-6E8A-4147-A177-3AD203B41FA5}">
                      <a16:colId xmlns:a16="http://schemas.microsoft.com/office/drawing/2014/main" val="4078828400"/>
                    </a:ext>
                  </a:extLst>
                </a:gridCol>
                <a:gridCol w="2611315">
                  <a:extLst>
                    <a:ext uri="{9D8B030D-6E8A-4147-A177-3AD203B41FA5}">
                      <a16:colId xmlns:a16="http://schemas.microsoft.com/office/drawing/2014/main" val="1621693162"/>
                    </a:ext>
                  </a:extLst>
                </a:gridCol>
                <a:gridCol w="2611315">
                  <a:extLst>
                    <a:ext uri="{9D8B030D-6E8A-4147-A177-3AD203B41FA5}">
                      <a16:colId xmlns:a16="http://schemas.microsoft.com/office/drawing/2014/main" val="3693522261"/>
                    </a:ext>
                  </a:extLst>
                </a:gridCol>
              </a:tblGrid>
              <a:tr h="779525">
                <a:tc>
                  <a:txBody>
                    <a:bodyPr/>
                    <a:lstStyle/>
                    <a:p>
                      <a:endParaRPr lang="en-ZA" dirty="0"/>
                    </a:p>
                    <a:p>
                      <a:pPr algn="ctr"/>
                      <a:r>
                        <a:rPr lang="en-ZA" sz="2400" dirty="0"/>
                        <a:t>UNIVERSITY</a:t>
                      </a:r>
                    </a:p>
                  </a:txBody>
                  <a:tcPr/>
                </a:tc>
                <a:tc>
                  <a:txBody>
                    <a:bodyPr/>
                    <a:lstStyle/>
                    <a:p>
                      <a:endParaRPr lang="en-ZA" dirty="0"/>
                    </a:p>
                    <a:p>
                      <a:pPr algn="ctr"/>
                      <a:r>
                        <a:rPr lang="en-ZA" sz="2400" dirty="0"/>
                        <a:t>ISSUE</a:t>
                      </a:r>
                    </a:p>
                    <a:p>
                      <a:endParaRPr lang="en-ZA" dirty="0"/>
                    </a:p>
                  </a:txBody>
                  <a:tcPr/>
                </a:tc>
                <a:tc>
                  <a:txBody>
                    <a:bodyPr/>
                    <a:lstStyle/>
                    <a:p>
                      <a:pPr algn="ctr"/>
                      <a:endParaRPr lang="en-ZA" sz="1000" dirty="0"/>
                    </a:p>
                    <a:p>
                      <a:pPr algn="ctr"/>
                      <a:endParaRPr lang="en-ZA" sz="1000" dirty="0"/>
                    </a:p>
                    <a:p>
                      <a:pPr algn="ctr"/>
                      <a:r>
                        <a:rPr lang="en-ZA" sz="2400" dirty="0"/>
                        <a:t>STATUS</a:t>
                      </a:r>
                    </a:p>
                  </a:txBody>
                  <a:tcPr/>
                </a:tc>
                <a:extLst>
                  <a:ext uri="{0D108BD9-81ED-4DB2-BD59-A6C34878D82A}">
                    <a16:rowId xmlns:a16="http://schemas.microsoft.com/office/drawing/2014/main" val="3070253531"/>
                  </a:ext>
                </a:extLst>
              </a:tr>
              <a:tr h="829159">
                <a:tc>
                  <a:txBody>
                    <a:bodyPr/>
                    <a:lstStyle/>
                    <a:p>
                      <a:endParaRPr lang="en-ZA" dirty="0"/>
                    </a:p>
                    <a:p>
                      <a:pPr algn="ctr"/>
                      <a:r>
                        <a:rPr lang="en-ZA" sz="2800" dirty="0"/>
                        <a:t>SPU</a:t>
                      </a:r>
                    </a:p>
                  </a:txBody>
                  <a:tcPr/>
                </a:tc>
                <a:tc>
                  <a:txBody>
                    <a:bodyPr/>
                    <a:lstStyle/>
                    <a:p>
                      <a:pPr lvl="0"/>
                      <a:r>
                        <a:rPr lang="en-US" sz="1350" kern="1200" dirty="0">
                          <a:solidFill>
                            <a:schemeClr val="dk1"/>
                          </a:solidFill>
                          <a:effectLst/>
                          <a:latin typeface="+mn-lt"/>
                          <a:ea typeface="+mn-ea"/>
                          <a:cs typeface="+mn-cs"/>
                        </a:rPr>
                        <a:t>Accommodation (primarily accredited off-campus accommodation)</a:t>
                      </a:r>
                      <a:endParaRPr lang="en-ZA" sz="1350" kern="1200" dirty="0">
                        <a:solidFill>
                          <a:schemeClr val="dk1"/>
                        </a:solidFill>
                        <a:effectLst/>
                        <a:latin typeface="+mn-lt"/>
                        <a:ea typeface="+mn-ea"/>
                        <a:cs typeface="+mn-cs"/>
                      </a:endParaRPr>
                    </a:p>
                    <a:p>
                      <a:pPr lvl="0"/>
                      <a:r>
                        <a:rPr lang="en-US" sz="1350" kern="1200" dirty="0">
                          <a:solidFill>
                            <a:schemeClr val="dk1"/>
                          </a:solidFill>
                          <a:effectLst/>
                          <a:latin typeface="+mn-lt"/>
                          <a:ea typeface="+mn-ea"/>
                          <a:cs typeface="+mn-cs"/>
                        </a:rPr>
                        <a:t>Catering</a:t>
                      </a:r>
                      <a:endParaRPr lang="en-ZA" sz="1350" kern="1200" dirty="0">
                        <a:solidFill>
                          <a:schemeClr val="dk1"/>
                        </a:solidFill>
                        <a:effectLst/>
                        <a:latin typeface="+mn-lt"/>
                        <a:ea typeface="+mn-ea"/>
                        <a:cs typeface="+mn-cs"/>
                      </a:endParaRPr>
                    </a:p>
                    <a:p>
                      <a:pPr lvl="0"/>
                      <a:r>
                        <a:rPr lang="en-US" sz="1350" kern="1200" dirty="0">
                          <a:solidFill>
                            <a:schemeClr val="dk1"/>
                          </a:solidFill>
                          <a:effectLst/>
                          <a:latin typeface="+mn-lt"/>
                          <a:ea typeface="+mn-ea"/>
                          <a:cs typeface="+mn-cs"/>
                        </a:rPr>
                        <a:t>Academic exclusions</a:t>
                      </a:r>
                      <a:endParaRPr lang="en-ZA" sz="1350" kern="1200" dirty="0">
                        <a:solidFill>
                          <a:schemeClr val="dk1"/>
                        </a:solidFill>
                        <a:effectLst/>
                        <a:latin typeface="+mn-lt"/>
                        <a:ea typeface="+mn-ea"/>
                        <a:cs typeface="+mn-cs"/>
                      </a:endParaRPr>
                    </a:p>
                    <a:p>
                      <a:pPr lvl="0"/>
                      <a:r>
                        <a:rPr lang="en-US" sz="1350" kern="1200" dirty="0">
                          <a:solidFill>
                            <a:schemeClr val="dk1"/>
                          </a:solidFill>
                          <a:effectLst/>
                          <a:latin typeface="+mn-lt"/>
                          <a:ea typeface="+mn-ea"/>
                          <a:cs typeface="+mn-cs"/>
                        </a:rPr>
                        <a:t>Financial exclusions</a:t>
                      </a:r>
                      <a:endParaRPr lang="en-ZA" sz="1350" kern="1200" dirty="0">
                        <a:solidFill>
                          <a:schemeClr val="dk1"/>
                        </a:solidFill>
                        <a:effectLst/>
                        <a:latin typeface="+mn-lt"/>
                        <a:ea typeface="+mn-ea"/>
                        <a:cs typeface="+mn-cs"/>
                      </a:endParaRPr>
                    </a:p>
                  </a:txBody>
                  <a:tcPr/>
                </a:tc>
                <a:tc>
                  <a:txBody>
                    <a:bodyPr/>
                    <a:lstStyle/>
                    <a:p>
                      <a:r>
                        <a:rPr lang="en-ZA" sz="1350" kern="1200" dirty="0">
                          <a:solidFill>
                            <a:schemeClr val="dk1"/>
                          </a:solidFill>
                          <a:effectLst/>
                          <a:latin typeface="+mn-lt"/>
                          <a:ea typeface="+mn-ea"/>
                          <a:cs typeface="+mn-cs"/>
                        </a:rPr>
                        <a:t>All first-time entering students that applied for accommodation were placed in SPU-owned/managed accommodation</a:t>
                      </a:r>
                    </a:p>
                    <a:p>
                      <a:r>
                        <a:rPr lang="en-ZA" sz="1350" kern="1200" dirty="0">
                          <a:solidFill>
                            <a:schemeClr val="dk1"/>
                          </a:solidFill>
                          <a:effectLst/>
                          <a:latin typeface="+mn-lt"/>
                          <a:ea typeface="+mn-ea"/>
                          <a:cs typeface="+mn-cs"/>
                        </a:rPr>
                        <a:t>The University assisted funded students by negotiating with the landlords about the late payment of their first rental due.</a:t>
                      </a:r>
                    </a:p>
                    <a:p>
                      <a:r>
                        <a:rPr lang="en-ZA" sz="1350" kern="1200" dirty="0">
                          <a:solidFill>
                            <a:schemeClr val="dk1"/>
                          </a:solidFill>
                          <a:effectLst/>
                          <a:latin typeface="+mn-lt"/>
                          <a:ea typeface="+mn-ea"/>
                          <a:cs typeface="+mn-cs"/>
                        </a:rPr>
                        <a:t>Appeals for academic exclusion processes</a:t>
                      </a:r>
                      <a:endParaRPr lang="en-ZA" dirty="0"/>
                    </a:p>
                  </a:txBody>
                  <a:tcPr/>
                </a:tc>
                <a:extLst>
                  <a:ext uri="{0D108BD9-81ED-4DB2-BD59-A6C34878D82A}">
                    <a16:rowId xmlns:a16="http://schemas.microsoft.com/office/drawing/2014/main" val="2940011346"/>
                  </a:ext>
                </a:extLst>
              </a:tr>
              <a:tr h="2605815">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ZA" sz="2800" dirty="0"/>
                    </a:p>
                    <a:p>
                      <a:pPr marL="0" marR="0" lvl="0" indent="0" algn="ctr" defTabSz="685800" rtl="0" eaLnBrk="1" fontAlgn="auto" latinLnBrk="0" hangingPunct="1">
                        <a:lnSpc>
                          <a:spcPct val="100000"/>
                        </a:lnSpc>
                        <a:spcBef>
                          <a:spcPts val="0"/>
                        </a:spcBef>
                        <a:spcAft>
                          <a:spcPts val="0"/>
                        </a:spcAft>
                        <a:buClrTx/>
                        <a:buSzTx/>
                        <a:buFontTx/>
                        <a:buNone/>
                        <a:tabLst/>
                        <a:defRPr/>
                      </a:pPr>
                      <a:endParaRPr lang="en-ZA" sz="2800" dirty="0"/>
                    </a:p>
                    <a:p>
                      <a:pPr marL="0" marR="0" lvl="0" indent="0" algn="ctr" defTabSz="685800" rtl="0" eaLnBrk="1" fontAlgn="auto" latinLnBrk="0" hangingPunct="1">
                        <a:lnSpc>
                          <a:spcPct val="100000"/>
                        </a:lnSpc>
                        <a:spcBef>
                          <a:spcPts val="0"/>
                        </a:spcBef>
                        <a:spcAft>
                          <a:spcPts val="0"/>
                        </a:spcAft>
                        <a:buClrTx/>
                        <a:buSzTx/>
                        <a:buFontTx/>
                        <a:buNone/>
                        <a:tabLst/>
                        <a:defRPr/>
                      </a:pPr>
                      <a:r>
                        <a:rPr lang="en-ZA" sz="2800" dirty="0"/>
                        <a:t>NMU</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ZA" sz="1400" dirty="0"/>
                    </a:p>
                    <a:p>
                      <a:pPr marL="0" marR="0" lvl="0" indent="0" algn="ctr" defTabSz="685800" rtl="0" eaLnBrk="1" fontAlgn="auto" latinLnBrk="0" hangingPunct="1">
                        <a:lnSpc>
                          <a:spcPct val="100000"/>
                        </a:lnSpc>
                        <a:spcBef>
                          <a:spcPts val="0"/>
                        </a:spcBef>
                        <a:spcAft>
                          <a:spcPts val="0"/>
                        </a:spcAft>
                        <a:buClrTx/>
                        <a:buSzTx/>
                        <a:buFontTx/>
                        <a:buNone/>
                        <a:tabLst/>
                        <a:defRPr/>
                      </a:pPr>
                      <a:endParaRPr lang="en-ZA" sz="1400" dirty="0"/>
                    </a:p>
                    <a:p>
                      <a:endParaRPr lang="en-ZA" dirty="0"/>
                    </a:p>
                  </a:txBody>
                  <a:tcPr/>
                </a:tc>
                <a:tc>
                  <a:txBody>
                    <a:bodyPr/>
                    <a:lstStyle/>
                    <a:p>
                      <a:pPr lvl="0"/>
                      <a:r>
                        <a:rPr lang="en-US" sz="1350" kern="1200" dirty="0">
                          <a:solidFill>
                            <a:schemeClr val="dk1"/>
                          </a:solidFill>
                          <a:effectLst/>
                          <a:latin typeface="+mn-lt"/>
                          <a:ea typeface="+mn-ea"/>
                          <a:cs typeface="+mn-cs"/>
                        </a:rPr>
                        <a:t>Articulation from Higher Certificate to Diploma </a:t>
                      </a:r>
                      <a:endParaRPr lang="en-ZA" sz="1350" kern="1200" dirty="0">
                        <a:solidFill>
                          <a:schemeClr val="dk1"/>
                        </a:solidFill>
                        <a:effectLst/>
                        <a:latin typeface="+mn-lt"/>
                        <a:ea typeface="+mn-ea"/>
                        <a:cs typeface="+mn-cs"/>
                      </a:endParaRPr>
                    </a:p>
                    <a:p>
                      <a:pPr lvl="0"/>
                      <a:r>
                        <a:rPr lang="en-US" sz="1350" kern="1200" dirty="0">
                          <a:solidFill>
                            <a:schemeClr val="dk1"/>
                          </a:solidFill>
                          <a:effectLst/>
                          <a:latin typeface="+mn-lt"/>
                          <a:ea typeface="+mn-ea"/>
                          <a:cs typeface="+mn-cs"/>
                        </a:rPr>
                        <a:t>Concessions at the University </a:t>
                      </a:r>
                      <a:endParaRPr lang="en-ZA" sz="1350" kern="1200" dirty="0">
                        <a:solidFill>
                          <a:schemeClr val="dk1"/>
                        </a:solidFill>
                        <a:effectLst/>
                        <a:latin typeface="+mn-lt"/>
                        <a:ea typeface="+mn-ea"/>
                        <a:cs typeface="+mn-cs"/>
                      </a:endParaRPr>
                    </a:p>
                    <a:p>
                      <a:pPr lvl="0"/>
                      <a:r>
                        <a:rPr lang="en-US" sz="1350" kern="1200" dirty="0">
                          <a:solidFill>
                            <a:schemeClr val="dk1"/>
                          </a:solidFill>
                          <a:effectLst/>
                          <a:latin typeface="+mn-lt"/>
                          <a:ea typeface="+mn-ea"/>
                          <a:cs typeface="+mn-cs"/>
                        </a:rPr>
                        <a:t>Book allowances for NSFAS funded students. Funding for postgraduate and advanced diplomas </a:t>
                      </a:r>
                      <a:r>
                        <a:rPr lang="en-ZA" sz="1350" kern="1200" dirty="0">
                          <a:solidFill>
                            <a:schemeClr val="dk1"/>
                          </a:solidFill>
                          <a:effectLst/>
                          <a:latin typeface="+mn-lt"/>
                          <a:ea typeface="+mn-ea"/>
                          <a:cs typeface="+mn-cs"/>
                        </a:rPr>
                        <a:t>. </a:t>
                      </a:r>
                      <a:r>
                        <a:rPr lang="en-US" sz="1350" kern="1200" dirty="0">
                          <a:solidFill>
                            <a:schemeClr val="dk1"/>
                          </a:solidFill>
                          <a:effectLst/>
                          <a:latin typeface="+mn-lt"/>
                          <a:ea typeface="+mn-ea"/>
                          <a:cs typeface="+mn-cs"/>
                        </a:rPr>
                        <a:t>NSFAS funding for students doing </a:t>
                      </a:r>
                      <a:r>
                        <a:rPr lang="en-US" sz="1350" kern="1200" dirty="0" err="1">
                          <a:solidFill>
                            <a:schemeClr val="dk1"/>
                          </a:solidFill>
                          <a:effectLst/>
                          <a:latin typeface="+mn-lt"/>
                          <a:ea typeface="+mn-ea"/>
                          <a:cs typeface="+mn-cs"/>
                        </a:rPr>
                        <a:t>programmes</a:t>
                      </a:r>
                      <a:r>
                        <a:rPr lang="en-US" sz="1350" kern="1200" dirty="0">
                          <a:solidFill>
                            <a:schemeClr val="dk1"/>
                          </a:solidFill>
                          <a:effectLst/>
                          <a:latin typeface="+mn-lt"/>
                          <a:ea typeface="+mn-ea"/>
                          <a:cs typeface="+mn-cs"/>
                        </a:rPr>
                        <a:t> that have less than 60 credits </a:t>
                      </a:r>
                      <a:endParaRPr lang="en-ZA" sz="1350" kern="1200" dirty="0">
                        <a:solidFill>
                          <a:schemeClr val="dk1"/>
                        </a:solidFill>
                        <a:effectLst/>
                        <a:latin typeface="+mn-lt"/>
                        <a:ea typeface="+mn-ea"/>
                        <a:cs typeface="+mn-cs"/>
                      </a:endParaRPr>
                    </a:p>
                    <a:p>
                      <a:pPr lvl="0"/>
                      <a:r>
                        <a:rPr lang="en-US" sz="1350" kern="1200" dirty="0">
                          <a:solidFill>
                            <a:schemeClr val="dk1"/>
                          </a:solidFill>
                          <a:effectLst/>
                          <a:latin typeface="+mn-lt"/>
                          <a:ea typeface="+mn-ea"/>
                          <a:cs typeface="+mn-cs"/>
                        </a:rPr>
                        <a:t>Student accommodation </a:t>
                      </a:r>
                      <a:endParaRPr lang="en-ZA" sz="1350" kern="1200" dirty="0">
                        <a:solidFill>
                          <a:schemeClr val="dk1"/>
                        </a:solidFill>
                        <a:effectLst/>
                        <a:latin typeface="+mn-lt"/>
                        <a:ea typeface="+mn-ea"/>
                        <a:cs typeface="+mn-cs"/>
                      </a:endParaRPr>
                    </a:p>
                    <a:p>
                      <a:pPr lvl="0"/>
                      <a:r>
                        <a:rPr lang="en-US" sz="1350" kern="1200" dirty="0">
                          <a:solidFill>
                            <a:schemeClr val="dk1"/>
                          </a:solidFill>
                          <a:effectLst/>
                          <a:latin typeface="+mn-lt"/>
                          <a:ea typeface="+mn-ea"/>
                          <a:cs typeface="+mn-cs"/>
                        </a:rPr>
                        <a:t>Waiver of late registration fee.</a:t>
                      </a:r>
                      <a:endParaRPr lang="en-ZA" sz="1350" kern="1200" dirty="0">
                        <a:solidFill>
                          <a:schemeClr val="dk1"/>
                        </a:solidFill>
                        <a:effectLst/>
                        <a:latin typeface="+mn-lt"/>
                        <a:ea typeface="+mn-ea"/>
                        <a:cs typeface="+mn-cs"/>
                      </a:endParaRPr>
                    </a:p>
                    <a:p>
                      <a:endParaRPr lang="en-ZA" dirty="0"/>
                    </a:p>
                  </a:txBody>
                  <a:tcPr/>
                </a:tc>
                <a:tc>
                  <a:txBody>
                    <a:bodyPr/>
                    <a:lstStyle/>
                    <a:p>
                      <a:r>
                        <a:rPr lang="en-ZA" sz="1350" kern="1200" dirty="0">
                          <a:solidFill>
                            <a:schemeClr val="dk1"/>
                          </a:solidFill>
                          <a:effectLst/>
                          <a:latin typeface="+mn-lt"/>
                          <a:ea typeface="+mn-ea"/>
                          <a:cs typeface="+mn-cs"/>
                        </a:rPr>
                        <a:t>Registration extended to deal with outstanding matters</a:t>
                      </a:r>
                    </a:p>
                    <a:p>
                      <a:r>
                        <a:rPr lang="en-ZA" sz="1350" kern="1200" dirty="0">
                          <a:solidFill>
                            <a:schemeClr val="dk1"/>
                          </a:solidFill>
                          <a:effectLst/>
                          <a:latin typeface="+mn-lt"/>
                          <a:ea typeface="+mn-ea"/>
                          <a:cs typeface="+mn-cs"/>
                        </a:rPr>
                        <a:t> Concessions made to allow many owing students to register</a:t>
                      </a:r>
                    </a:p>
                    <a:p>
                      <a:r>
                        <a:rPr lang="en-ZA" sz="1350" kern="1200" dirty="0">
                          <a:solidFill>
                            <a:schemeClr val="dk1"/>
                          </a:solidFill>
                          <a:effectLst/>
                          <a:latin typeface="+mn-lt"/>
                          <a:ea typeface="+mn-ea"/>
                          <a:cs typeface="+mn-cs"/>
                        </a:rPr>
                        <a:t>Continuous engagements with the SRC and agreements on registration matters were made</a:t>
                      </a:r>
                      <a:endParaRPr lang="en-ZA" dirty="0"/>
                    </a:p>
                  </a:txBody>
                  <a:tcPr/>
                </a:tc>
                <a:extLst>
                  <a:ext uri="{0D108BD9-81ED-4DB2-BD59-A6C34878D82A}">
                    <a16:rowId xmlns:a16="http://schemas.microsoft.com/office/drawing/2014/main" val="676578862"/>
                  </a:ext>
                </a:extLst>
              </a:tr>
              <a:tr h="980174">
                <a:tc gridSpan="3">
                  <a:txBody>
                    <a:bodyPr/>
                    <a:lstStyle/>
                    <a:p>
                      <a:endParaRPr lang="en-ZA" dirty="0"/>
                    </a:p>
                  </a:txBody>
                  <a:tcPr/>
                </a:tc>
                <a:tc hMerge="1">
                  <a:txBody>
                    <a:bodyPr/>
                    <a:lstStyle/>
                    <a:p>
                      <a:endParaRPr lang="en-ZA" dirty="0"/>
                    </a:p>
                  </a:txBody>
                  <a:tcPr/>
                </a:tc>
                <a:tc hMerge="1">
                  <a:txBody>
                    <a:bodyPr/>
                    <a:lstStyle/>
                    <a:p>
                      <a:endParaRPr lang="en-ZA"/>
                    </a:p>
                  </a:txBody>
                  <a:tcPr/>
                </a:tc>
                <a:extLst>
                  <a:ext uri="{0D108BD9-81ED-4DB2-BD59-A6C34878D82A}">
                    <a16:rowId xmlns:a16="http://schemas.microsoft.com/office/drawing/2014/main" val="1200995387"/>
                  </a:ext>
                </a:extLst>
              </a:tr>
            </a:tbl>
          </a:graphicData>
        </a:graphic>
      </p:graphicFrame>
    </p:spTree>
    <p:extLst>
      <p:ext uri="{BB962C8B-B14F-4D97-AF65-F5344CB8AC3E}">
        <p14:creationId xmlns:p14="http://schemas.microsoft.com/office/powerpoint/2010/main" val="1965343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19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7EAA90C-D1B0-45FB-9A7E-124D43B0C698}"/>
              </a:ext>
            </a:extLst>
          </p:cNvPr>
          <p:cNvSpPr>
            <a:spLocks noGrp="1"/>
          </p:cNvSpPr>
          <p:nvPr>
            <p:ph type="title"/>
          </p:nvPr>
        </p:nvSpPr>
        <p:spPr>
          <a:xfrm>
            <a:off x="457200" y="214487"/>
            <a:ext cx="8229600" cy="1143000"/>
          </a:xfrm>
        </p:spPr>
        <p:txBody>
          <a:bodyPr/>
          <a:lstStyle/>
          <a:p>
            <a:br>
              <a:rPr lang="en-US" b="1" dirty="0"/>
            </a:br>
            <a:endParaRPr lang="en-ZA" dirty="0"/>
          </a:p>
        </p:txBody>
      </p:sp>
      <p:sp>
        <p:nvSpPr>
          <p:cNvPr id="4" name="Slide Number Placeholder 3"/>
          <p:cNvSpPr>
            <a:spLocks noGrp="1"/>
          </p:cNvSpPr>
          <p:nvPr>
            <p:ph type="sldNum" sz="quarter" idx="12"/>
          </p:nvPr>
        </p:nvSpPr>
        <p:spPr>
          <a:xfrm>
            <a:off x="6934200" y="6557653"/>
            <a:ext cx="2133600" cy="476250"/>
          </a:xfrm>
        </p:spPr>
        <p:txBody>
          <a:bodyPr/>
          <a:lstStyle/>
          <a:p>
            <a:pPr algn="r">
              <a:defRPr/>
            </a:pPr>
            <a:fld id="{3BABFDD9-386B-4635-A8AB-4BCCAEB4E35F}" type="slidenum">
              <a:rPr lang="en-US" sz="1400" b="1" smtClean="0">
                <a:latin typeface="Arial" panose="020B0604020202020204" pitchFamily="34" charset="0"/>
                <a:cs typeface="Arial" panose="020B0604020202020204" pitchFamily="34" charset="0"/>
              </a:rPr>
              <a:pPr algn="r">
                <a:defRPr/>
              </a:pPr>
              <a:t>17</a:t>
            </a:fld>
            <a:endParaRPr lang="en-US" sz="1400" b="1" dirty="0">
              <a:latin typeface="Arial" panose="020B0604020202020204" pitchFamily="34" charset="0"/>
              <a:cs typeface="Arial" panose="020B0604020202020204" pitchFamily="34" charset="0"/>
            </a:endParaRPr>
          </a:p>
        </p:txBody>
      </p:sp>
      <p:sp>
        <p:nvSpPr>
          <p:cNvPr id="85" name="Content Placeholder 2"/>
          <p:cNvSpPr txBox="1">
            <a:spLocks/>
          </p:cNvSpPr>
          <p:nvPr/>
        </p:nvSpPr>
        <p:spPr>
          <a:xfrm>
            <a:off x="482184" y="1066800"/>
            <a:ext cx="8179632" cy="523457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endParaRPr lang="en-ZA" sz="2000" dirty="0"/>
          </a:p>
          <a:p>
            <a:pPr marL="457200" lvl="1" indent="0">
              <a:buNone/>
            </a:pPr>
            <a:endParaRPr lang="en-ZA" sz="2000" dirty="0"/>
          </a:p>
        </p:txBody>
      </p:sp>
      <p:sp>
        <p:nvSpPr>
          <p:cNvPr id="86" name="TextBox 85"/>
          <p:cNvSpPr txBox="1"/>
          <p:nvPr/>
        </p:nvSpPr>
        <p:spPr>
          <a:xfrm>
            <a:off x="381000" y="436337"/>
            <a:ext cx="8458200" cy="646331"/>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3600" b="1" dirty="0">
                <a:latin typeface="Calibri" panose="020F0502020204030204" pitchFamily="34" charset="0"/>
                <a:cs typeface="Calibri" panose="020F0502020204030204" pitchFamily="34" charset="0"/>
              </a:rPr>
              <a:t>Main Protest Actions</a:t>
            </a:r>
          </a:p>
        </p:txBody>
      </p:sp>
      <p:sp>
        <p:nvSpPr>
          <p:cNvPr id="6" name="Content Placeholder 5">
            <a:extLst>
              <a:ext uri="{FF2B5EF4-FFF2-40B4-BE49-F238E27FC236}">
                <a16:creationId xmlns:a16="http://schemas.microsoft.com/office/drawing/2014/main" id="{1452A725-2AFC-4387-8367-73953CF3A493}"/>
              </a:ext>
            </a:extLst>
          </p:cNvPr>
          <p:cNvSpPr>
            <a:spLocks noGrp="1"/>
          </p:cNvSpPr>
          <p:nvPr>
            <p:ph idx="1"/>
          </p:nvPr>
        </p:nvSpPr>
        <p:spPr>
          <a:xfrm>
            <a:off x="482184" y="952700"/>
            <a:ext cx="8179632" cy="5475819"/>
          </a:xfrm>
        </p:spPr>
        <p:txBody>
          <a:bodyPr/>
          <a:lstStyle/>
          <a:p>
            <a:pPr>
              <a:spcBef>
                <a:spcPts val="0"/>
              </a:spcBef>
              <a:spcAft>
                <a:spcPts val="600"/>
              </a:spcAft>
            </a:pPr>
            <a:endParaRPr lang="en-US" sz="20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600"/>
              </a:spcAft>
              <a:buNone/>
            </a:pPr>
            <a:endParaRPr lang="en-ZA" sz="200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Table 4">
            <a:extLst>
              <a:ext uri="{FF2B5EF4-FFF2-40B4-BE49-F238E27FC236}">
                <a16:creationId xmlns:a16="http://schemas.microsoft.com/office/drawing/2014/main" id="{9B76D832-21C7-B927-8F69-37145D531544}"/>
              </a:ext>
            </a:extLst>
          </p:cNvPr>
          <p:cNvGraphicFramePr>
            <a:graphicFrameLocks noGrp="1"/>
          </p:cNvGraphicFramePr>
          <p:nvPr>
            <p:extLst>
              <p:ext uri="{D42A27DB-BD31-4B8C-83A1-F6EECF244321}">
                <p14:modId xmlns:p14="http://schemas.microsoft.com/office/powerpoint/2010/main" val="874899705"/>
              </p:ext>
            </p:extLst>
          </p:nvPr>
        </p:nvGraphicFramePr>
        <p:xfrm>
          <a:off x="482184" y="1082669"/>
          <a:ext cx="8128415" cy="6094970"/>
        </p:xfrm>
        <a:graphic>
          <a:graphicData uri="http://schemas.openxmlformats.org/drawingml/2006/table">
            <a:tbl>
              <a:tblPr firstRow="1" bandRow="1">
                <a:tableStyleId>{5C22544A-7EE6-4342-B048-85BDC9FD1C3A}</a:tableStyleId>
              </a:tblPr>
              <a:tblGrid>
                <a:gridCol w="3017323">
                  <a:extLst>
                    <a:ext uri="{9D8B030D-6E8A-4147-A177-3AD203B41FA5}">
                      <a16:colId xmlns:a16="http://schemas.microsoft.com/office/drawing/2014/main" val="4078828400"/>
                    </a:ext>
                  </a:extLst>
                </a:gridCol>
                <a:gridCol w="2555546">
                  <a:extLst>
                    <a:ext uri="{9D8B030D-6E8A-4147-A177-3AD203B41FA5}">
                      <a16:colId xmlns:a16="http://schemas.microsoft.com/office/drawing/2014/main" val="1621693162"/>
                    </a:ext>
                  </a:extLst>
                </a:gridCol>
                <a:gridCol w="2555546">
                  <a:extLst>
                    <a:ext uri="{9D8B030D-6E8A-4147-A177-3AD203B41FA5}">
                      <a16:colId xmlns:a16="http://schemas.microsoft.com/office/drawing/2014/main" val="3693522261"/>
                    </a:ext>
                  </a:extLst>
                </a:gridCol>
              </a:tblGrid>
              <a:tr h="120033">
                <a:tc>
                  <a:txBody>
                    <a:bodyPr/>
                    <a:lstStyle/>
                    <a:p>
                      <a:endParaRPr lang="en-ZA" dirty="0"/>
                    </a:p>
                    <a:p>
                      <a:pPr algn="ctr"/>
                      <a:r>
                        <a:rPr lang="en-ZA" sz="2400" dirty="0"/>
                        <a:t>UNIVERSITY</a:t>
                      </a:r>
                    </a:p>
                  </a:txBody>
                  <a:tcPr/>
                </a:tc>
                <a:tc>
                  <a:txBody>
                    <a:bodyPr/>
                    <a:lstStyle/>
                    <a:p>
                      <a:endParaRPr lang="en-ZA" dirty="0"/>
                    </a:p>
                    <a:p>
                      <a:pPr algn="ctr"/>
                      <a:r>
                        <a:rPr lang="en-ZA" sz="2400" dirty="0"/>
                        <a:t>ISSUE</a:t>
                      </a:r>
                    </a:p>
                    <a:p>
                      <a:endParaRPr lang="en-ZA" dirty="0"/>
                    </a:p>
                  </a:txBody>
                  <a:tcPr/>
                </a:tc>
                <a:tc>
                  <a:txBody>
                    <a:bodyPr/>
                    <a:lstStyle/>
                    <a:p>
                      <a:pPr algn="ctr"/>
                      <a:endParaRPr lang="en-ZA" sz="1000" dirty="0"/>
                    </a:p>
                    <a:p>
                      <a:pPr algn="ctr"/>
                      <a:r>
                        <a:rPr lang="en-ZA" sz="2400" dirty="0"/>
                        <a:t>STATUS</a:t>
                      </a:r>
                    </a:p>
                  </a:txBody>
                  <a:tcPr/>
                </a:tc>
                <a:extLst>
                  <a:ext uri="{0D108BD9-81ED-4DB2-BD59-A6C34878D82A}">
                    <a16:rowId xmlns:a16="http://schemas.microsoft.com/office/drawing/2014/main" val="3070253531"/>
                  </a:ext>
                </a:extLst>
              </a:tr>
              <a:tr h="1934851">
                <a:tc>
                  <a:txBody>
                    <a:bodyPr/>
                    <a:lstStyle/>
                    <a:p>
                      <a:endParaRPr lang="en-ZA" dirty="0"/>
                    </a:p>
                    <a:p>
                      <a:endParaRPr lang="en-ZA" dirty="0"/>
                    </a:p>
                    <a:p>
                      <a:endParaRPr lang="en-ZA" dirty="0"/>
                    </a:p>
                    <a:p>
                      <a:pPr algn="ctr"/>
                      <a:r>
                        <a:rPr lang="en-ZA" sz="2800" dirty="0"/>
                        <a:t>UCT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350" kern="1200" dirty="0">
                          <a:solidFill>
                            <a:schemeClr val="dk1"/>
                          </a:solidFill>
                          <a:effectLst/>
                          <a:latin typeface="+mn-lt"/>
                          <a:ea typeface="+mn-ea"/>
                          <a:cs typeface="+mn-cs"/>
                        </a:rPr>
                        <a:t>The demands submitted by students include the lifting of fee blocks of students who are unable to register. </a:t>
                      </a:r>
                    </a:p>
                    <a:p>
                      <a:pPr marL="0" marR="0" lvl="0" indent="0" algn="l" defTabSz="685800" rtl="0" eaLnBrk="1" fontAlgn="auto" latinLnBrk="0" hangingPunct="1">
                        <a:lnSpc>
                          <a:spcPct val="100000"/>
                        </a:lnSpc>
                        <a:spcBef>
                          <a:spcPts val="0"/>
                        </a:spcBef>
                        <a:spcAft>
                          <a:spcPts val="0"/>
                        </a:spcAft>
                        <a:buClrTx/>
                        <a:buSzTx/>
                        <a:buFontTx/>
                        <a:buNone/>
                        <a:tabLst/>
                        <a:defRPr/>
                      </a:pPr>
                      <a:r>
                        <a:rPr lang="en-ZA" sz="1350" kern="1200" dirty="0">
                          <a:solidFill>
                            <a:schemeClr val="dk1"/>
                          </a:solidFill>
                          <a:effectLst/>
                          <a:latin typeface="+mn-lt"/>
                          <a:ea typeface="+mn-ea"/>
                          <a:cs typeface="+mn-cs"/>
                        </a:rPr>
                        <a:t>Students who have been excluded from residences and are academically eligible to continue to be provided with student accommodation/residence.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ZA"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350" kern="1200" dirty="0">
                          <a:solidFill>
                            <a:schemeClr val="dk1"/>
                          </a:solidFill>
                          <a:effectLst/>
                          <a:latin typeface="+mn-lt"/>
                          <a:ea typeface="+mn-ea"/>
                          <a:cs typeface="+mn-cs"/>
                        </a:rPr>
                        <a:t>The university has established an emergency Rapid Response Task Team to engage with students.</a:t>
                      </a:r>
                    </a:p>
                    <a:p>
                      <a:r>
                        <a:rPr lang="en-ZA" sz="1350" kern="1200" dirty="0">
                          <a:solidFill>
                            <a:schemeClr val="dk1"/>
                          </a:solidFill>
                          <a:effectLst/>
                          <a:latin typeface="+mn-lt"/>
                          <a:ea typeface="+mn-ea"/>
                          <a:cs typeface="+mn-cs"/>
                        </a:rPr>
                        <a:t>The protests became violent and threatening damage to property and harm to staff members. The university was granted an interdict against the protesters.</a:t>
                      </a:r>
                    </a:p>
                    <a:p>
                      <a:r>
                        <a:rPr lang="en-ZA" sz="1350" kern="1200" dirty="0">
                          <a:solidFill>
                            <a:schemeClr val="dk1"/>
                          </a:solidFill>
                          <a:effectLst/>
                          <a:latin typeface="+mn-lt"/>
                          <a:ea typeface="+mn-ea"/>
                          <a:cs typeface="+mn-cs"/>
                        </a:rPr>
                        <a:t>Engagements are continuing</a:t>
                      </a:r>
                      <a:endParaRPr lang="en-ZA" dirty="0"/>
                    </a:p>
                  </a:txBody>
                  <a:tcPr/>
                </a:tc>
                <a:extLst>
                  <a:ext uri="{0D108BD9-81ED-4DB2-BD59-A6C34878D82A}">
                    <a16:rowId xmlns:a16="http://schemas.microsoft.com/office/drawing/2014/main" val="2940011346"/>
                  </a:ext>
                </a:extLst>
              </a:tr>
              <a:tr h="237681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ZA" sz="2800" dirty="0"/>
                    </a:p>
                    <a:p>
                      <a:pPr marL="0" marR="0" lvl="0" indent="0" algn="ctr" defTabSz="685800" rtl="0" eaLnBrk="1" fontAlgn="auto" latinLnBrk="0" hangingPunct="1">
                        <a:lnSpc>
                          <a:spcPct val="100000"/>
                        </a:lnSpc>
                        <a:spcBef>
                          <a:spcPts val="0"/>
                        </a:spcBef>
                        <a:spcAft>
                          <a:spcPts val="0"/>
                        </a:spcAft>
                        <a:buClrTx/>
                        <a:buSzTx/>
                        <a:buFontTx/>
                        <a:buNone/>
                        <a:tabLst/>
                        <a:defRPr/>
                      </a:pPr>
                      <a:endParaRPr lang="en-ZA" sz="2800" dirty="0"/>
                    </a:p>
                    <a:p>
                      <a:pPr marL="0" marR="0" lvl="0" indent="0" algn="ctr" defTabSz="685800" rtl="0" eaLnBrk="1" fontAlgn="auto" latinLnBrk="0" hangingPunct="1">
                        <a:lnSpc>
                          <a:spcPct val="100000"/>
                        </a:lnSpc>
                        <a:spcBef>
                          <a:spcPts val="0"/>
                        </a:spcBef>
                        <a:spcAft>
                          <a:spcPts val="0"/>
                        </a:spcAft>
                        <a:buClrTx/>
                        <a:buSzTx/>
                        <a:buFontTx/>
                        <a:buNone/>
                        <a:tabLst/>
                        <a:defRPr/>
                      </a:pPr>
                      <a:r>
                        <a:rPr lang="en-ZA" sz="2800" dirty="0"/>
                        <a:t>UWC</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ZA" sz="1400" dirty="0"/>
                    </a:p>
                    <a:p>
                      <a:endParaRPr lang="en-ZA" dirty="0"/>
                    </a:p>
                  </a:txBody>
                  <a:tcPr/>
                </a:tc>
                <a:tc>
                  <a:txBody>
                    <a:bodyPr/>
                    <a:lstStyle/>
                    <a:p>
                      <a:pPr lvl="0"/>
                      <a:r>
                        <a:rPr lang="en-US" sz="1350" kern="1200" dirty="0">
                          <a:solidFill>
                            <a:schemeClr val="dk1"/>
                          </a:solidFill>
                          <a:effectLst/>
                          <a:latin typeface="+mn-lt"/>
                          <a:ea typeface="+mn-ea"/>
                          <a:cs typeface="+mn-cs"/>
                        </a:rPr>
                        <a:t>The concerns raised related to the registration of first year students who had accepted offers and were unable to register for various reasons.</a:t>
                      </a:r>
                      <a:endParaRPr lang="en-ZA" sz="1350" kern="1200" dirty="0">
                        <a:solidFill>
                          <a:schemeClr val="dk1"/>
                        </a:solidFill>
                        <a:effectLst/>
                        <a:latin typeface="+mn-lt"/>
                        <a:ea typeface="+mn-ea"/>
                        <a:cs typeface="+mn-cs"/>
                      </a:endParaRPr>
                    </a:p>
                    <a:p>
                      <a:pPr lvl="0"/>
                      <a:r>
                        <a:rPr lang="en-US" sz="1350" kern="1200" dirty="0">
                          <a:solidFill>
                            <a:schemeClr val="dk1"/>
                          </a:solidFill>
                          <a:effectLst/>
                          <a:latin typeface="+mn-lt"/>
                          <a:ea typeface="+mn-ea"/>
                          <a:cs typeface="+mn-cs"/>
                        </a:rPr>
                        <a:t>Allocation of rooms to both FTENs and continuing students </a:t>
                      </a:r>
                      <a:endParaRPr lang="en-ZA" sz="1350" kern="1200" dirty="0">
                        <a:solidFill>
                          <a:schemeClr val="dk1"/>
                        </a:solidFill>
                        <a:effectLst/>
                        <a:latin typeface="+mn-lt"/>
                        <a:ea typeface="+mn-ea"/>
                        <a:cs typeface="+mn-cs"/>
                      </a:endParaRPr>
                    </a:p>
                    <a:p>
                      <a:pPr lvl="0"/>
                      <a:r>
                        <a:rPr lang="en-US" sz="1350" kern="1200" dirty="0">
                          <a:solidFill>
                            <a:schemeClr val="dk1"/>
                          </a:solidFill>
                          <a:effectLst/>
                          <a:latin typeface="+mn-lt"/>
                          <a:ea typeface="+mn-ea"/>
                          <a:cs typeface="+mn-cs"/>
                        </a:rPr>
                        <a:t>additional beds must be sources from private providers. </a:t>
                      </a:r>
                      <a:endParaRPr lang="en-ZA" sz="1350" kern="1200" dirty="0">
                        <a:solidFill>
                          <a:schemeClr val="dk1"/>
                        </a:solidFill>
                        <a:effectLst/>
                        <a:latin typeface="+mn-lt"/>
                        <a:ea typeface="+mn-ea"/>
                        <a:cs typeface="+mn-cs"/>
                      </a:endParaRPr>
                    </a:p>
                    <a:p>
                      <a:r>
                        <a:rPr lang="en-ZA" sz="1350" kern="1200" dirty="0">
                          <a:solidFill>
                            <a:schemeClr val="dk1"/>
                          </a:solidFill>
                          <a:effectLst/>
                          <a:latin typeface="+mn-lt"/>
                          <a:ea typeface="+mn-ea"/>
                          <a:cs typeface="+mn-cs"/>
                        </a:rPr>
                        <a:t>Extension of the registration period </a:t>
                      </a:r>
                      <a:endParaRPr lang="en-ZA" dirty="0"/>
                    </a:p>
                  </a:txBody>
                  <a:tcPr/>
                </a:tc>
                <a:tc>
                  <a:txBody>
                    <a:bodyPr/>
                    <a:lstStyle/>
                    <a:p>
                      <a:r>
                        <a:rPr lang="en-ZA" sz="1350" kern="1200" dirty="0">
                          <a:solidFill>
                            <a:schemeClr val="dk1"/>
                          </a:solidFill>
                          <a:effectLst/>
                          <a:latin typeface="+mn-lt"/>
                          <a:ea typeface="+mn-ea"/>
                          <a:cs typeface="+mn-cs"/>
                        </a:rPr>
                        <a:t>Accommodation solved on case by case basis.  On receipt of funded lists from NSFAS more students were cleared</a:t>
                      </a:r>
                    </a:p>
                    <a:p>
                      <a:r>
                        <a:rPr lang="en-ZA" sz="1350" kern="1200" dirty="0">
                          <a:solidFill>
                            <a:schemeClr val="dk1"/>
                          </a:solidFill>
                          <a:effectLst/>
                          <a:latin typeface="+mn-lt"/>
                          <a:ea typeface="+mn-ea"/>
                          <a:cs typeface="+mn-cs"/>
                        </a:rPr>
                        <a:t>First year students received preference for accommodation placement</a:t>
                      </a:r>
                    </a:p>
                    <a:p>
                      <a:r>
                        <a:rPr lang="en-ZA" sz="1350" kern="1200" dirty="0">
                          <a:solidFill>
                            <a:schemeClr val="dk1"/>
                          </a:solidFill>
                          <a:effectLst/>
                          <a:latin typeface="+mn-lt"/>
                          <a:ea typeface="+mn-ea"/>
                          <a:cs typeface="+mn-cs"/>
                        </a:rPr>
                        <a:t>Appeals for academic exclusions were dealt with case by case and those cleared were allowed to register</a:t>
                      </a:r>
                      <a:endParaRPr lang="en-ZA" dirty="0"/>
                    </a:p>
                  </a:txBody>
                  <a:tcPr/>
                </a:tc>
                <a:extLst>
                  <a:ext uri="{0D108BD9-81ED-4DB2-BD59-A6C34878D82A}">
                    <a16:rowId xmlns:a16="http://schemas.microsoft.com/office/drawing/2014/main" val="676578862"/>
                  </a:ext>
                </a:extLst>
              </a:tr>
              <a:tr h="700639">
                <a:tc gridSpan="3">
                  <a:txBody>
                    <a:bodyPr/>
                    <a:lstStyle/>
                    <a:p>
                      <a:endParaRPr lang="en-ZA" dirty="0"/>
                    </a:p>
                  </a:txBody>
                  <a:tcPr/>
                </a:tc>
                <a:tc hMerge="1">
                  <a:txBody>
                    <a:bodyPr/>
                    <a:lstStyle/>
                    <a:p>
                      <a:endParaRPr lang="en-ZA" dirty="0"/>
                    </a:p>
                  </a:txBody>
                  <a:tcPr/>
                </a:tc>
                <a:tc hMerge="1">
                  <a:txBody>
                    <a:bodyPr/>
                    <a:lstStyle/>
                    <a:p>
                      <a:endParaRPr lang="en-ZA"/>
                    </a:p>
                  </a:txBody>
                  <a:tcPr/>
                </a:tc>
                <a:extLst>
                  <a:ext uri="{0D108BD9-81ED-4DB2-BD59-A6C34878D82A}">
                    <a16:rowId xmlns:a16="http://schemas.microsoft.com/office/drawing/2014/main" val="1200995387"/>
                  </a:ext>
                </a:extLst>
              </a:tr>
            </a:tbl>
          </a:graphicData>
        </a:graphic>
      </p:graphicFrame>
    </p:spTree>
    <p:extLst>
      <p:ext uri="{BB962C8B-B14F-4D97-AF65-F5344CB8AC3E}">
        <p14:creationId xmlns:p14="http://schemas.microsoft.com/office/powerpoint/2010/main" val="2750407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877A60-648F-9293-5477-90C2E6D5EB93}"/>
              </a:ext>
            </a:extLst>
          </p:cNvPr>
          <p:cNvSpPr>
            <a:spLocks noGrp="1"/>
          </p:cNvSpPr>
          <p:nvPr>
            <p:ph idx="1"/>
          </p:nvPr>
        </p:nvSpPr>
        <p:spPr>
          <a:xfrm>
            <a:off x="628650" y="1447800"/>
            <a:ext cx="7886700" cy="5029200"/>
          </a:xfrm>
        </p:spPr>
        <p:txBody>
          <a:bodyPr>
            <a:normAutofit fontScale="55000" lnSpcReduction="20000"/>
          </a:bodyPr>
          <a:lstStyle/>
          <a:p>
            <a:endParaRPr lang="en-ZA" sz="2400" b="1" dirty="0"/>
          </a:p>
          <a:p>
            <a:pPr marL="0" indent="0" algn="l" rtl="0" eaLnBrk="1" fontAlgn="t" latinLnBrk="0" hangingPunct="1">
              <a:spcBef>
                <a:spcPts val="0"/>
              </a:spcBef>
              <a:spcAft>
                <a:spcPts val="0"/>
              </a:spcAft>
              <a:buNone/>
            </a:pPr>
            <a:r>
              <a:rPr lang="en-ZA" sz="2400" b="1" i="0" u="none" strike="noStrike" kern="1200" dirty="0">
                <a:solidFill>
                  <a:srgbClr val="FF0000"/>
                </a:solidFill>
                <a:effectLst/>
                <a:latin typeface="Calibri" panose="020F0502020204030204" pitchFamily="34" charset="0"/>
              </a:rPr>
              <a:t>There is currently no legal requirement to report crime or protest on campuses</a:t>
            </a:r>
          </a:p>
          <a:p>
            <a:pPr marL="0" algn="l" rtl="0" eaLnBrk="1" fontAlgn="t" latinLnBrk="0" hangingPunct="1">
              <a:spcBef>
                <a:spcPts val="0"/>
              </a:spcBef>
              <a:spcAft>
                <a:spcPts val="0"/>
              </a:spcAft>
            </a:pPr>
            <a:endParaRPr lang="en-ZA" sz="2400" b="1" i="0" u="none" strike="noStrike" kern="1200" dirty="0">
              <a:solidFill>
                <a:srgbClr val="000000"/>
              </a:solidFill>
              <a:effectLst/>
              <a:latin typeface="Calibri" panose="020F0502020204030204" pitchFamily="34" charset="0"/>
            </a:endParaRPr>
          </a:p>
          <a:p>
            <a:pPr marL="857250" lvl="3" indent="0" fontAlgn="t">
              <a:spcBef>
                <a:spcPts val="0"/>
              </a:spcBef>
              <a:spcAft>
                <a:spcPts val="0"/>
              </a:spcAft>
              <a:buNone/>
            </a:pPr>
            <a:r>
              <a:rPr lang="en-ZA" sz="1600" b="1" i="0" u="none" strike="noStrike" kern="1200" dirty="0">
                <a:solidFill>
                  <a:srgbClr val="000000"/>
                </a:solidFill>
                <a:effectLst/>
                <a:latin typeface="Calibri" panose="020F0502020204030204" pitchFamily="34" charset="0"/>
              </a:rPr>
              <a:t>				</a:t>
            </a:r>
            <a:r>
              <a:rPr lang="en-ZA" sz="2900" b="1" i="0" u="none" strike="noStrike" kern="1200" dirty="0">
                <a:solidFill>
                  <a:srgbClr val="000000"/>
                </a:solidFill>
                <a:effectLst/>
                <a:latin typeface="Calibri" panose="020F0502020204030204" pitchFamily="34" charset="0"/>
              </a:rPr>
              <a:t>BUT  in the short term</a:t>
            </a:r>
          </a:p>
          <a:p>
            <a:pPr marL="857250" lvl="3" indent="0" fontAlgn="t">
              <a:spcBef>
                <a:spcPts val="0"/>
              </a:spcBef>
              <a:spcAft>
                <a:spcPts val="0"/>
              </a:spcAft>
              <a:buNone/>
            </a:pPr>
            <a:endParaRPr lang="en-ZA" sz="1600" b="1" i="0" u="none" strike="noStrike" kern="1200" dirty="0">
              <a:solidFill>
                <a:srgbClr val="000000"/>
              </a:solidFill>
              <a:effectLst/>
              <a:latin typeface="Calibri" panose="020F0502020204030204" pitchFamily="34" charset="0"/>
            </a:endParaRPr>
          </a:p>
          <a:p>
            <a:pPr marL="0" indent="0" algn="l" rtl="0" eaLnBrk="1" fontAlgn="t" latinLnBrk="0" hangingPunct="1">
              <a:spcBef>
                <a:spcPts val="0"/>
              </a:spcBef>
              <a:spcAft>
                <a:spcPts val="0"/>
              </a:spcAft>
              <a:buNone/>
            </a:pPr>
            <a:r>
              <a:rPr lang="en-ZA" sz="2400" b="1" i="0" u="none" strike="noStrike" kern="1200" dirty="0">
                <a:solidFill>
                  <a:srgbClr val="000000"/>
                </a:solidFill>
                <a:effectLst/>
                <a:latin typeface="Calibri" panose="020F0502020204030204" pitchFamily="34" charset="0"/>
              </a:rPr>
              <a:t>Week 1 of Protests:</a:t>
            </a:r>
          </a:p>
          <a:p>
            <a:pPr marL="0" algn="l" rtl="0" eaLnBrk="1" fontAlgn="t" latinLnBrk="0" hangingPunct="1">
              <a:spcBef>
                <a:spcPts val="0"/>
              </a:spcBef>
              <a:spcAft>
                <a:spcPts val="0"/>
              </a:spcAft>
            </a:pPr>
            <a:endParaRPr lang="en-ZA" sz="2400" b="0" i="0" u="none" strike="noStrike" dirty="0">
              <a:effectLst/>
              <a:latin typeface="Arial" panose="020B0604020202020204" pitchFamily="34" charset="0"/>
            </a:endParaRPr>
          </a:p>
          <a:p>
            <a:pPr fontAlgn="t">
              <a:lnSpc>
                <a:spcPct val="120000"/>
              </a:lnSpc>
              <a:spcBef>
                <a:spcPts val="0"/>
              </a:spcBef>
              <a:spcAft>
                <a:spcPts val="0"/>
              </a:spcAft>
            </a:pPr>
            <a:r>
              <a:rPr lang="en-ZA" sz="2400" b="0" i="0" u="none" strike="noStrike" kern="1200" dirty="0">
                <a:solidFill>
                  <a:srgbClr val="000000"/>
                </a:solidFill>
                <a:effectLst/>
                <a:latin typeface="Calibri" panose="020F0502020204030204" pitchFamily="34" charset="0"/>
              </a:rPr>
              <a:t>War room activated </a:t>
            </a:r>
          </a:p>
          <a:p>
            <a:pPr fontAlgn="t">
              <a:lnSpc>
                <a:spcPct val="120000"/>
              </a:lnSpc>
              <a:spcBef>
                <a:spcPts val="0"/>
              </a:spcBef>
              <a:spcAft>
                <a:spcPts val="0"/>
              </a:spcAft>
            </a:pPr>
            <a:r>
              <a:rPr lang="en-ZA" sz="2400" b="0" i="0" u="none" strike="noStrike" kern="1200" dirty="0">
                <a:solidFill>
                  <a:srgbClr val="000000"/>
                </a:solidFill>
                <a:effectLst/>
                <a:latin typeface="Calibri" panose="020F0502020204030204" pitchFamily="34" charset="0"/>
              </a:rPr>
              <a:t>Minister held a meeting with VC’s on 03 March to discuss the most critical issues and resolved that all affected institutions must meet again to address the R45000 cap.</a:t>
            </a:r>
          </a:p>
          <a:p>
            <a:pPr fontAlgn="t">
              <a:lnSpc>
                <a:spcPct val="120000"/>
              </a:lnSpc>
              <a:spcBef>
                <a:spcPts val="0"/>
              </a:spcBef>
              <a:spcAft>
                <a:spcPts val="0"/>
              </a:spcAft>
            </a:pPr>
            <a:r>
              <a:rPr lang="en-ZA" sz="2400" b="0" i="0" u="none" strike="noStrike" kern="1200" dirty="0">
                <a:solidFill>
                  <a:srgbClr val="000000"/>
                </a:solidFill>
                <a:effectLst/>
                <a:latin typeface="Calibri" panose="020F0502020204030204" pitchFamily="34" charset="0"/>
              </a:rPr>
              <a:t>04 March, Minister released a press statement to reconfirm key policy positions based on data triangulated in war room.</a:t>
            </a:r>
          </a:p>
          <a:p>
            <a:pPr fontAlgn="t">
              <a:lnSpc>
                <a:spcPct val="120000"/>
              </a:lnSpc>
              <a:spcBef>
                <a:spcPts val="0"/>
              </a:spcBef>
              <a:spcAft>
                <a:spcPts val="0"/>
              </a:spcAft>
            </a:pPr>
            <a:r>
              <a:rPr lang="en-ZA" sz="2400" dirty="0">
                <a:solidFill>
                  <a:srgbClr val="000000"/>
                </a:solidFill>
                <a:latin typeface="Calibri" panose="020F0502020204030204" pitchFamily="34" charset="0"/>
              </a:rPr>
              <a:t>01 -04 March Engagements with the banks proceeded full steam to align with the MTT recommendation that in </a:t>
            </a:r>
            <a:r>
              <a:rPr lang="en-GB" sz="2400" dirty="0">
                <a:solidFill>
                  <a:srgbClr val="000000"/>
                </a:solidFill>
                <a:latin typeface="Calibri" panose="020F0502020204030204" pitchFamily="34" charset="0"/>
              </a:rPr>
              <a:t>the immediate short-term government should explore the possibility of a government guarantee for commercial bank loans. </a:t>
            </a:r>
            <a:endParaRPr lang="en-ZA" sz="2400" dirty="0">
              <a:solidFill>
                <a:srgbClr val="000000"/>
              </a:solidFill>
              <a:latin typeface="Calibri" panose="020F0502020204030204" pitchFamily="34" charset="0"/>
            </a:endParaRPr>
          </a:p>
          <a:p>
            <a:pPr marL="0" indent="0">
              <a:lnSpc>
                <a:spcPct val="120000"/>
              </a:lnSpc>
              <a:buNone/>
            </a:pPr>
            <a:endParaRPr lang="en-ZA" sz="2400" b="1" dirty="0"/>
          </a:p>
          <a:p>
            <a:pPr marL="0" indent="0">
              <a:buNone/>
            </a:pPr>
            <a:r>
              <a:rPr lang="en-ZA" sz="2400" b="1" dirty="0"/>
              <a:t>Week 2 of Protests</a:t>
            </a:r>
            <a:r>
              <a:rPr lang="en-ZA" sz="2400" dirty="0"/>
              <a:t>:</a:t>
            </a:r>
          </a:p>
          <a:p>
            <a:pPr marL="0" indent="0">
              <a:buNone/>
            </a:pPr>
            <a:endParaRPr lang="en-ZA" sz="2400" dirty="0"/>
          </a:p>
          <a:p>
            <a:r>
              <a:rPr lang="en-ZA" sz="2400" dirty="0"/>
              <a:t>Scheduled meeting with the VC’s for 08 March to discuss the R45 000 cap.</a:t>
            </a:r>
          </a:p>
          <a:p>
            <a:r>
              <a:rPr lang="en-ZA" sz="2400" dirty="0"/>
              <a:t>Processed decision to establish strategic bed project to reinstate norms and standards for accommodation.</a:t>
            </a:r>
          </a:p>
          <a:p>
            <a:r>
              <a:rPr lang="en-ZA" sz="2400" dirty="0"/>
              <a:t>War room continues to update reports for Minister and the Branch to review engagement strategy</a:t>
            </a:r>
          </a:p>
          <a:p>
            <a:r>
              <a:rPr lang="en-ZA" sz="2400" dirty="0"/>
              <a:t> Stakeholder engagement is active: Continue to engage the VC’s, Deans, SRC’s</a:t>
            </a:r>
          </a:p>
          <a:p>
            <a:r>
              <a:rPr lang="en-ZA" sz="2400" dirty="0"/>
              <a:t>Clarification on the eligibility criteria in process of being formalised to reduce the number of appeals</a:t>
            </a:r>
          </a:p>
        </p:txBody>
      </p:sp>
      <p:sp>
        <p:nvSpPr>
          <p:cNvPr id="4" name="Slide Number Placeholder 3">
            <a:extLst>
              <a:ext uri="{FF2B5EF4-FFF2-40B4-BE49-F238E27FC236}">
                <a16:creationId xmlns:a16="http://schemas.microsoft.com/office/drawing/2014/main" id="{44CE690C-AB3A-DA1F-3178-0907CECDAC3C}"/>
              </a:ext>
            </a:extLst>
          </p:cNvPr>
          <p:cNvSpPr>
            <a:spLocks noGrp="1"/>
          </p:cNvSpPr>
          <p:nvPr>
            <p:ph type="sldNum" sz="quarter" idx="12"/>
          </p:nvPr>
        </p:nvSpPr>
        <p:spPr/>
        <p:txBody>
          <a:bodyPr/>
          <a:lstStyle/>
          <a:p>
            <a:pPr>
              <a:defRPr/>
            </a:pPr>
            <a:fld id="{303740D6-FF64-40CC-8DA8-93BFB7BF14BD}" type="slidenum">
              <a:rPr lang="en-US" altLang="en-US" smtClean="0">
                <a:solidFill>
                  <a:prstClr val="black">
                    <a:tint val="75000"/>
                  </a:prstClr>
                </a:solidFill>
              </a:rPr>
              <a:pPr>
                <a:defRPr/>
              </a:pPr>
              <a:t>18</a:t>
            </a:fld>
            <a:endParaRPr lang="en-US" altLang="en-US" dirty="0">
              <a:solidFill>
                <a:prstClr val="black">
                  <a:tint val="75000"/>
                </a:prstClr>
              </a:solidFill>
            </a:endParaRPr>
          </a:p>
        </p:txBody>
      </p:sp>
      <p:sp>
        <p:nvSpPr>
          <p:cNvPr id="5" name="Title 4">
            <a:extLst>
              <a:ext uri="{FF2B5EF4-FFF2-40B4-BE49-F238E27FC236}">
                <a16:creationId xmlns:a16="http://schemas.microsoft.com/office/drawing/2014/main" id="{FD4E868D-9194-E45C-931D-9080B55F5100}"/>
              </a:ext>
            </a:extLst>
          </p:cNvPr>
          <p:cNvSpPr txBox="1">
            <a:spLocks noGrp="1"/>
          </p:cNvSpPr>
          <p:nvPr>
            <p:ph type="title"/>
          </p:nvPr>
        </p:nvSpPr>
        <p:spPr>
          <a:xfrm>
            <a:off x="628650" y="732441"/>
            <a:ext cx="7886700" cy="590931"/>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3600" b="1" dirty="0">
                <a:latin typeface="Calibri" panose="020F0502020204030204" pitchFamily="34" charset="0"/>
                <a:cs typeface="Calibri" panose="020F0502020204030204" pitchFamily="34" charset="0"/>
              </a:rPr>
              <a:t>DHET Interventions</a:t>
            </a:r>
          </a:p>
        </p:txBody>
      </p:sp>
    </p:spTree>
    <p:extLst>
      <p:ext uri="{BB962C8B-B14F-4D97-AF65-F5344CB8AC3E}">
        <p14:creationId xmlns:p14="http://schemas.microsoft.com/office/powerpoint/2010/main" val="2152641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744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7EAA90C-D1B0-45FB-9A7E-124D43B0C698}"/>
              </a:ext>
            </a:extLst>
          </p:cNvPr>
          <p:cNvSpPr>
            <a:spLocks noGrp="1"/>
          </p:cNvSpPr>
          <p:nvPr>
            <p:ph type="title"/>
          </p:nvPr>
        </p:nvSpPr>
        <p:spPr>
          <a:xfrm>
            <a:off x="457200" y="214487"/>
            <a:ext cx="8229600" cy="1143000"/>
          </a:xfrm>
        </p:spPr>
        <p:txBody>
          <a:bodyPr/>
          <a:lstStyle/>
          <a:p>
            <a:br>
              <a:rPr lang="en-US" b="1" dirty="0"/>
            </a:br>
            <a:endParaRPr lang="en-ZA" dirty="0"/>
          </a:p>
        </p:txBody>
      </p:sp>
      <p:sp>
        <p:nvSpPr>
          <p:cNvPr id="4" name="Slide Number Placeholder 3"/>
          <p:cNvSpPr>
            <a:spLocks noGrp="1"/>
          </p:cNvSpPr>
          <p:nvPr>
            <p:ph type="sldNum" sz="quarter" idx="12"/>
          </p:nvPr>
        </p:nvSpPr>
        <p:spPr>
          <a:xfrm>
            <a:off x="6934200" y="6557653"/>
            <a:ext cx="2133600" cy="476250"/>
          </a:xfrm>
        </p:spPr>
        <p:txBody>
          <a:bodyPr/>
          <a:lstStyle/>
          <a:p>
            <a:pPr algn="r">
              <a:defRPr/>
            </a:pPr>
            <a:fld id="{3BABFDD9-386B-4635-A8AB-4BCCAEB4E35F}" type="slidenum">
              <a:rPr lang="en-US" sz="1400" b="1" smtClean="0">
                <a:latin typeface="Arial" panose="020B0604020202020204" pitchFamily="34" charset="0"/>
                <a:cs typeface="Arial" panose="020B0604020202020204" pitchFamily="34" charset="0"/>
              </a:rPr>
              <a:pPr algn="r">
                <a:defRPr/>
              </a:pPr>
              <a:t>19</a:t>
            </a:fld>
            <a:endParaRPr lang="en-US" sz="1400" b="1" dirty="0">
              <a:latin typeface="Arial" panose="020B0604020202020204" pitchFamily="34" charset="0"/>
              <a:cs typeface="Arial" panose="020B0604020202020204" pitchFamily="34" charset="0"/>
            </a:endParaRPr>
          </a:p>
        </p:txBody>
      </p:sp>
      <p:sp>
        <p:nvSpPr>
          <p:cNvPr id="85" name="Content Placeholder 2"/>
          <p:cNvSpPr txBox="1">
            <a:spLocks/>
          </p:cNvSpPr>
          <p:nvPr/>
        </p:nvSpPr>
        <p:spPr>
          <a:xfrm>
            <a:off x="482184" y="1066800"/>
            <a:ext cx="8179632" cy="523457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endParaRPr lang="en-ZA" sz="2000" dirty="0"/>
          </a:p>
          <a:p>
            <a:pPr marL="457200" lvl="1" indent="0">
              <a:buNone/>
            </a:pPr>
            <a:endParaRPr lang="en-ZA" sz="2000" dirty="0"/>
          </a:p>
        </p:txBody>
      </p:sp>
      <p:sp>
        <p:nvSpPr>
          <p:cNvPr id="86" name="TextBox 85"/>
          <p:cNvSpPr txBox="1"/>
          <p:nvPr/>
        </p:nvSpPr>
        <p:spPr>
          <a:xfrm>
            <a:off x="381000" y="436337"/>
            <a:ext cx="8458200" cy="646331"/>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3600" b="1" dirty="0">
                <a:latin typeface="Calibri" panose="020F0502020204030204" pitchFamily="34" charset="0"/>
                <a:cs typeface="Calibri" panose="020F0502020204030204" pitchFamily="34" charset="0"/>
              </a:rPr>
              <a:t>DHET Interventions continued</a:t>
            </a:r>
          </a:p>
        </p:txBody>
      </p:sp>
      <p:sp>
        <p:nvSpPr>
          <p:cNvPr id="6" name="Content Placeholder 5">
            <a:extLst>
              <a:ext uri="{FF2B5EF4-FFF2-40B4-BE49-F238E27FC236}">
                <a16:creationId xmlns:a16="http://schemas.microsoft.com/office/drawing/2014/main" id="{1452A725-2AFC-4387-8367-73953CF3A493}"/>
              </a:ext>
            </a:extLst>
          </p:cNvPr>
          <p:cNvSpPr>
            <a:spLocks noGrp="1"/>
          </p:cNvSpPr>
          <p:nvPr>
            <p:ph idx="1"/>
          </p:nvPr>
        </p:nvSpPr>
        <p:spPr>
          <a:xfrm>
            <a:off x="482184" y="952700"/>
            <a:ext cx="8179632" cy="5475819"/>
          </a:xfrm>
        </p:spPr>
        <p:txBody>
          <a:bodyPr/>
          <a:lstStyle/>
          <a:p>
            <a:pPr>
              <a:spcBef>
                <a:spcPts val="0"/>
              </a:spcBef>
              <a:spcAft>
                <a:spcPts val="600"/>
              </a:spcAft>
            </a:pPr>
            <a:endParaRPr lang="en-US" sz="20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600"/>
              </a:spcAft>
              <a:buNone/>
            </a:pPr>
            <a:endParaRPr lang="en-ZA" sz="200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Table 6">
            <a:extLst>
              <a:ext uri="{FF2B5EF4-FFF2-40B4-BE49-F238E27FC236}">
                <a16:creationId xmlns:a16="http://schemas.microsoft.com/office/drawing/2014/main" id="{C25F1175-A726-396E-4D17-ED6B5B03F51E}"/>
              </a:ext>
            </a:extLst>
          </p:cNvPr>
          <p:cNvGraphicFramePr>
            <a:graphicFrameLocks noGrp="1"/>
          </p:cNvGraphicFramePr>
          <p:nvPr>
            <p:extLst>
              <p:ext uri="{D42A27DB-BD31-4B8C-83A1-F6EECF244321}">
                <p14:modId xmlns:p14="http://schemas.microsoft.com/office/powerpoint/2010/main" val="1254982334"/>
              </p:ext>
            </p:extLst>
          </p:nvPr>
        </p:nvGraphicFramePr>
        <p:xfrm>
          <a:off x="838200" y="1397000"/>
          <a:ext cx="6781800" cy="3933219"/>
        </p:xfrm>
        <a:graphic>
          <a:graphicData uri="http://schemas.openxmlformats.org/drawingml/2006/table">
            <a:tbl>
              <a:tblPr firstRow="1" bandRow="1">
                <a:tableStyleId>{5C22544A-7EE6-4342-B048-85BDC9FD1C3A}</a:tableStyleId>
              </a:tblPr>
              <a:tblGrid>
                <a:gridCol w="2204085">
                  <a:extLst>
                    <a:ext uri="{9D8B030D-6E8A-4147-A177-3AD203B41FA5}">
                      <a16:colId xmlns:a16="http://schemas.microsoft.com/office/drawing/2014/main" val="275998933"/>
                    </a:ext>
                  </a:extLst>
                </a:gridCol>
                <a:gridCol w="4577715">
                  <a:extLst>
                    <a:ext uri="{9D8B030D-6E8A-4147-A177-3AD203B41FA5}">
                      <a16:colId xmlns:a16="http://schemas.microsoft.com/office/drawing/2014/main" val="3723632451"/>
                    </a:ext>
                  </a:extLst>
                </a:gridCol>
              </a:tblGrid>
              <a:tr h="1035728">
                <a:tc>
                  <a:txBody>
                    <a:bodyPr/>
                    <a:lstStyle/>
                    <a:p>
                      <a:pPr algn="ctr"/>
                      <a:endParaRPr lang="en-ZA" sz="2400" dirty="0"/>
                    </a:p>
                    <a:p>
                      <a:pPr algn="ctr"/>
                      <a:r>
                        <a:rPr lang="en-ZA" sz="2400" dirty="0"/>
                        <a:t>Issue</a:t>
                      </a:r>
                    </a:p>
                  </a:txBody>
                  <a:tcPr/>
                </a:tc>
                <a:tc>
                  <a:txBody>
                    <a:bodyPr/>
                    <a:lstStyle/>
                    <a:p>
                      <a:pPr algn="ctr"/>
                      <a:endParaRPr lang="en-ZA" sz="2400" dirty="0"/>
                    </a:p>
                    <a:p>
                      <a:pPr algn="ctr"/>
                      <a:r>
                        <a:rPr lang="en-ZA" sz="2400" dirty="0"/>
                        <a:t>Solution</a:t>
                      </a:r>
                    </a:p>
                  </a:txBody>
                  <a:tcPr/>
                </a:tc>
                <a:extLst>
                  <a:ext uri="{0D108BD9-81ED-4DB2-BD59-A6C34878D82A}">
                    <a16:rowId xmlns:a16="http://schemas.microsoft.com/office/drawing/2014/main" val="1970598971"/>
                  </a:ext>
                </a:extLst>
              </a:tr>
              <a:tr h="840091">
                <a:tc>
                  <a:txBody>
                    <a:bodyPr/>
                    <a:lstStyle/>
                    <a:p>
                      <a:endParaRPr lang="en-ZA" dirty="0"/>
                    </a:p>
                    <a:p>
                      <a:r>
                        <a:rPr lang="en-ZA" sz="1600" dirty="0"/>
                        <a:t>Accommodation</a:t>
                      </a:r>
                    </a:p>
                  </a:txBody>
                  <a:tcPr/>
                </a:tc>
                <a:tc>
                  <a:txBody>
                    <a:bodyPr/>
                    <a:lstStyle/>
                    <a:p>
                      <a:r>
                        <a:rPr lang="en-ZA" sz="1600" dirty="0"/>
                        <a:t>Finalise guidelines on norms and standards. </a:t>
                      </a:r>
                    </a:p>
                    <a:p>
                      <a:r>
                        <a:rPr lang="en-ZA" sz="1600" dirty="0"/>
                        <a:t>Develop policy framework for safe campuses</a:t>
                      </a:r>
                    </a:p>
                    <a:p>
                      <a:r>
                        <a:rPr lang="en-ZA" sz="1600" dirty="0"/>
                        <a:t>Accreditation policy must be uniform across the sector</a:t>
                      </a:r>
                    </a:p>
                  </a:txBody>
                  <a:tcPr/>
                </a:tc>
                <a:extLst>
                  <a:ext uri="{0D108BD9-81ED-4DB2-BD59-A6C34878D82A}">
                    <a16:rowId xmlns:a16="http://schemas.microsoft.com/office/drawing/2014/main" val="642572289"/>
                  </a:ext>
                </a:extLst>
              </a:tr>
              <a:tr h="840091">
                <a:tc>
                  <a:txBody>
                    <a:bodyPr/>
                    <a:lstStyle/>
                    <a:p>
                      <a:endParaRPr lang="en-ZA" dirty="0"/>
                    </a:p>
                    <a:p>
                      <a:r>
                        <a:rPr lang="en-ZA" sz="1600" dirty="0"/>
                        <a:t>Extortion</a:t>
                      </a:r>
                    </a:p>
                  </a:txBody>
                  <a:tcPr/>
                </a:tc>
                <a:tc>
                  <a:txBody>
                    <a:bodyPr/>
                    <a:lstStyle/>
                    <a:p>
                      <a:r>
                        <a:rPr lang="en-ZA" sz="1600" dirty="0"/>
                        <a:t>Followed-up with universities to ensure they act swiftly against any activity , </a:t>
                      </a:r>
                    </a:p>
                  </a:txBody>
                  <a:tcPr/>
                </a:tc>
                <a:extLst>
                  <a:ext uri="{0D108BD9-81ED-4DB2-BD59-A6C34878D82A}">
                    <a16:rowId xmlns:a16="http://schemas.microsoft.com/office/drawing/2014/main" val="2956493955"/>
                  </a:ext>
                </a:extLst>
              </a:tr>
              <a:tr h="840091">
                <a:tc>
                  <a:txBody>
                    <a:bodyPr/>
                    <a:lstStyle/>
                    <a:p>
                      <a:endParaRPr lang="en-ZA" sz="2000" dirty="0"/>
                    </a:p>
                    <a:p>
                      <a:r>
                        <a:rPr lang="en-ZA" sz="1600" dirty="0"/>
                        <a:t>Funding Challenges</a:t>
                      </a:r>
                    </a:p>
                  </a:txBody>
                  <a:tcPr/>
                </a:tc>
                <a:tc>
                  <a:txBody>
                    <a:bodyPr/>
                    <a:lstStyle/>
                    <a:p>
                      <a:r>
                        <a:rPr lang="en-ZA" sz="1600" dirty="0"/>
                        <a:t>Some universities raised funding to support students.</a:t>
                      </a:r>
                    </a:p>
                    <a:p>
                      <a:r>
                        <a:rPr lang="en-ZA" sz="1600" dirty="0"/>
                        <a:t>DHET augmented Funding for NSFAS</a:t>
                      </a:r>
                    </a:p>
                    <a:p>
                      <a:endParaRPr lang="en-ZA" dirty="0"/>
                    </a:p>
                    <a:p>
                      <a:endParaRPr lang="en-ZA" dirty="0"/>
                    </a:p>
                  </a:txBody>
                  <a:tcPr/>
                </a:tc>
                <a:extLst>
                  <a:ext uri="{0D108BD9-81ED-4DB2-BD59-A6C34878D82A}">
                    <a16:rowId xmlns:a16="http://schemas.microsoft.com/office/drawing/2014/main" val="3339009481"/>
                  </a:ext>
                </a:extLst>
              </a:tr>
            </a:tbl>
          </a:graphicData>
        </a:graphic>
      </p:graphicFrame>
    </p:spTree>
    <p:extLst>
      <p:ext uri="{BB962C8B-B14F-4D97-AF65-F5344CB8AC3E}">
        <p14:creationId xmlns:p14="http://schemas.microsoft.com/office/powerpoint/2010/main" val="2600971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114"/>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42900" y="361599"/>
            <a:ext cx="8420100" cy="584775"/>
          </a:xfrm>
          <a:prstGeom prst="rect">
            <a:avLst/>
          </a:prstGeom>
          <a:solidFill>
            <a:srgbClr val="00B05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eaLnBrk="1" hangingPunct="1">
              <a:defRPr sz="2400" b="1">
                <a:latin typeface="+mj-lt"/>
              </a:defRPr>
            </a:lvl1pPr>
          </a:lstStyle>
          <a:p>
            <a:r>
              <a:rPr lang="en-GB" sz="3200" dirty="0">
                <a:latin typeface="Calibri" panose="020F0502020204030204" pitchFamily="34" charset="0"/>
                <a:cs typeface="Calibri" panose="020F0502020204030204" pitchFamily="34" charset="0"/>
              </a:rPr>
              <a:t>Preparations for 2023 </a:t>
            </a:r>
          </a:p>
        </p:txBody>
      </p:sp>
      <p:sp>
        <p:nvSpPr>
          <p:cNvPr id="3" name="Rectangle 1"/>
          <p:cNvSpPr>
            <a:spLocks noChangeArrowheads="1"/>
          </p:cNvSpPr>
          <p:nvPr/>
        </p:nvSpPr>
        <p:spPr bwMode="auto">
          <a:xfrm>
            <a:off x="552450" y="2011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4" name="TextBox 3"/>
          <p:cNvSpPr txBox="1"/>
          <p:nvPr/>
        </p:nvSpPr>
        <p:spPr>
          <a:xfrm>
            <a:off x="381000" y="990600"/>
            <a:ext cx="8343900" cy="5465855"/>
          </a:xfrm>
          <a:prstGeom prst="rect">
            <a:avLst/>
          </a:prstGeom>
          <a:noFill/>
        </p:spPr>
        <p:txBody>
          <a:bodyPr wrap="square" rtlCol="0">
            <a:spAutoFit/>
          </a:bodyPr>
          <a:lstStyle/>
          <a:p>
            <a:pPr marL="285750" indent="-285750" algn="just">
              <a:buFont typeface="Arial" panose="020B0604020202020204" pitchFamily="34" charset="0"/>
              <a:buChar char="•"/>
            </a:pPr>
            <a:r>
              <a:rPr lang="en-ZA" sz="2400" dirty="0">
                <a:latin typeface="Calibri" panose="020F0502020204030204" pitchFamily="34" charset="0"/>
                <a:ea typeface="Calibri" panose="020F0502020204030204" pitchFamily="34" charset="0"/>
                <a:cs typeface="Calibri" panose="020F0502020204030204" pitchFamily="34" charset="0"/>
              </a:rPr>
              <a:t>December 2022 engagements with registrars and CFOs as well as NSFAS.</a:t>
            </a:r>
          </a:p>
          <a:p>
            <a:pPr marL="285750" indent="-285750" algn="just">
              <a:buFont typeface="Arial" panose="020B0604020202020204" pitchFamily="34" charset="0"/>
              <a:buChar char="•"/>
            </a:pPr>
            <a:r>
              <a:rPr lang="en-ZA" sz="2400" dirty="0">
                <a:effectLst/>
                <a:latin typeface="Calibri" panose="020F0502020204030204" pitchFamily="34" charset="0"/>
                <a:ea typeface="Calibri" panose="020F0502020204030204" pitchFamily="34" charset="0"/>
                <a:cs typeface="Calibri" panose="020F0502020204030204" pitchFamily="34" charset="0"/>
              </a:rPr>
              <a:t>January 2023 engagements between Minister and NSFAS and universities.</a:t>
            </a:r>
          </a:p>
          <a:p>
            <a:pPr marL="285750" indent="-285750" algn="just">
              <a:buFont typeface="Arial" panose="020B0604020202020204" pitchFamily="34" charset="0"/>
              <a:buChar char="•"/>
            </a:pPr>
            <a:r>
              <a:rPr lang="en-ZA" sz="2400" dirty="0">
                <a:latin typeface="Calibri" panose="020F0502020204030204" pitchFamily="34" charset="0"/>
                <a:ea typeface="Calibri" panose="020F0502020204030204" pitchFamily="34" charset="0"/>
                <a:cs typeface="Calibri" panose="020F0502020204030204" pitchFamily="34" charset="0"/>
              </a:rPr>
              <a:t>Department launched CACH 2023 seven days after the release of grade 12 results.</a:t>
            </a:r>
            <a:endParaRPr lang="en-ZA" sz="24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ZA" sz="2400" dirty="0">
                <a:effectLst/>
                <a:latin typeface="Calibri" panose="020F0502020204030204" pitchFamily="34" charset="0"/>
                <a:ea typeface="Calibri" panose="020F0502020204030204" pitchFamily="34" charset="0"/>
                <a:cs typeface="Calibri" panose="020F0502020204030204" pitchFamily="34" charset="0"/>
              </a:rPr>
              <a:t>Department developed monitoring tool based on experience of previous years and distributed to all universities, via offices of the Registrars. </a:t>
            </a:r>
          </a:p>
          <a:p>
            <a:pPr marL="285750" indent="-285750" algn="just">
              <a:buFont typeface="Arial" panose="020B0604020202020204" pitchFamily="34" charset="0"/>
              <a:buChar char="•"/>
            </a:pPr>
            <a:r>
              <a:rPr lang="en-ZA" sz="2400" dirty="0">
                <a:latin typeface="Calibri" panose="020F0502020204030204" pitchFamily="34" charset="0"/>
                <a:ea typeface="Calibri" panose="020F0502020204030204" pitchFamily="34" charset="0"/>
                <a:cs typeface="Calibri" panose="020F0502020204030204" pitchFamily="34" charset="0"/>
              </a:rPr>
              <a:t>Officials from the university education branch have visited all 26 public universities, initially in line with Portfolio Committee visits and subsequently based on own developed schedule. </a:t>
            </a:r>
          </a:p>
          <a:p>
            <a:pPr marL="285750" indent="-285750" algn="just">
              <a:buFont typeface="Arial" panose="020B0604020202020204" pitchFamily="34" charset="0"/>
              <a:buChar char="•"/>
            </a:pPr>
            <a:r>
              <a:rPr lang="en-ZA" sz="2400" dirty="0">
                <a:effectLst/>
                <a:latin typeface="Calibri" panose="020F0502020204030204" pitchFamily="34" charset="0"/>
                <a:ea typeface="Calibri" panose="020F0502020204030204" pitchFamily="34" charset="0"/>
                <a:cs typeface="Calibri" panose="020F0502020204030204" pitchFamily="34" charset="0"/>
              </a:rPr>
              <a:t>All institutions have begun the academic programme. </a:t>
            </a:r>
          </a:p>
          <a:p>
            <a:pPr marL="285750" indent="-285750" algn="just">
              <a:buFont typeface="Arial" panose="020B0604020202020204" pitchFamily="34" charset="0"/>
              <a:buChar char="•"/>
            </a:pPr>
            <a:endParaRPr lang="en-ZA" sz="1859"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endParaRPr lang="en-US" sz="1859" dirty="0"/>
          </a:p>
        </p:txBody>
      </p:sp>
      <p:sp>
        <p:nvSpPr>
          <p:cNvPr id="10"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2</a:t>
            </a:fld>
            <a:endParaRPr lang="en-US" b="1" dirty="0"/>
          </a:p>
        </p:txBody>
      </p:sp>
    </p:spTree>
    <p:extLst>
      <p:ext uri="{BB962C8B-B14F-4D97-AF65-F5344CB8AC3E}">
        <p14:creationId xmlns:p14="http://schemas.microsoft.com/office/powerpoint/2010/main" val="112927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19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7EAA90C-D1B0-45FB-9A7E-124D43B0C698}"/>
              </a:ext>
            </a:extLst>
          </p:cNvPr>
          <p:cNvSpPr>
            <a:spLocks noGrp="1"/>
          </p:cNvSpPr>
          <p:nvPr>
            <p:ph type="title"/>
          </p:nvPr>
        </p:nvSpPr>
        <p:spPr>
          <a:xfrm>
            <a:off x="457200" y="214487"/>
            <a:ext cx="8229600" cy="1143000"/>
          </a:xfrm>
        </p:spPr>
        <p:txBody>
          <a:bodyPr/>
          <a:lstStyle/>
          <a:p>
            <a:br>
              <a:rPr lang="en-US" b="1" dirty="0"/>
            </a:br>
            <a:endParaRPr lang="en-ZA" dirty="0"/>
          </a:p>
        </p:txBody>
      </p:sp>
      <p:sp>
        <p:nvSpPr>
          <p:cNvPr id="4" name="Slide Number Placeholder 3"/>
          <p:cNvSpPr>
            <a:spLocks noGrp="1"/>
          </p:cNvSpPr>
          <p:nvPr>
            <p:ph type="sldNum" sz="quarter" idx="12"/>
          </p:nvPr>
        </p:nvSpPr>
        <p:spPr>
          <a:xfrm>
            <a:off x="6934200" y="6557653"/>
            <a:ext cx="2133600" cy="476250"/>
          </a:xfrm>
        </p:spPr>
        <p:txBody>
          <a:bodyPr/>
          <a:lstStyle/>
          <a:p>
            <a:pPr algn="r">
              <a:defRPr/>
            </a:pPr>
            <a:fld id="{3BABFDD9-386B-4635-A8AB-4BCCAEB4E35F}" type="slidenum">
              <a:rPr lang="en-US" sz="1400" b="1" smtClean="0">
                <a:latin typeface="Arial" panose="020B0604020202020204" pitchFamily="34" charset="0"/>
                <a:cs typeface="Arial" panose="020B0604020202020204" pitchFamily="34" charset="0"/>
              </a:rPr>
              <a:pPr algn="r">
                <a:defRPr/>
              </a:pPr>
              <a:t>20</a:t>
            </a:fld>
            <a:endParaRPr lang="en-US" sz="1400" b="1" dirty="0">
              <a:latin typeface="Arial" panose="020B0604020202020204" pitchFamily="34" charset="0"/>
              <a:cs typeface="Arial" panose="020B0604020202020204" pitchFamily="34" charset="0"/>
            </a:endParaRPr>
          </a:p>
        </p:txBody>
      </p:sp>
      <p:sp>
        <p:nvSpPr>
          <p:cNvPr id="85" name="Content Placeholder 2"/>
          <p:cNvSpPr txBox="1">
            <a:spLocks/>
          </p:cNvSpPr>
          <p:nvPr/>
        </p:nvSpPr>
        <p:spPr>
          <a:xfrm>
            <a:off x="482184" y="1066800"/>
            <a:ext cx="8179632" cy="523457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endParaRPr lang="en-ZA" sz="2000" dirty="0"/>
          </a:p>
          <a:p>
            <a:pPr marL="457200" lvl="1" indent="0">
              <a:buNone/>
            </a:pPr>
            <a:endParaRPr lang="en-ZA" sz="2000" dirty="0"/>
          </a:p>
        </p:txBody>
      </p:sp>
      <p:sp>
        <p:nvSpPr>
          <p:cNvPr id="86" name="TextBox 85"/>
          <p:cNvSpPr txBox="1"/>
          <p:nvPr/>
        </p:nvSpPr>
        <p:spPr>
          <a:xfrm>
            <a:off x="381000" y="436337"/>
            <a:ext cx="8458200" cy="646331"/>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3600" b="1" dirty="0">
                <a:latin typeface="Calibri" panose="020F0502020204030204" pitchFamily="34" charset="0"/>
                <a:cs typeface="Calibri" panose="020F0502020204030204" pitchFamily="34" charset="0"/>
              </a:rPr>
              <a:t>DHET Interventions continued</a:t>
            </a:r>
          </a:p>
        </p:txBody>
      </p:sp>
      <p:sp>
        <p:nvSpPr>
          <p:cNvPr id="6" name="Content Placeholder 5">
            <a:extLst>
              <a:ext uri="{FF2B5EF4-FFF2-40B4-BE49-F238E27FC236}">
                <a16:creationId xmlns:a16="http://schemas.microsoft.com/office/drawing/2014/main" id="{1452A725-2AFC-4387-8367-73953CF3A493}"/>
              </a:ext>
            </a:extLst>
          </p:cNvPr>
          <p:cNvSpPr>
            <a:spLocks noGrp="1"/>
          </p:cNvSpPr>
          <p:nvPr>
            <p:ph idx="1"/>
          </p:nvPr>
        </p:nvSpPr>
        <p:spPr>
          <a:xfrm>
            <a:off x="482184" y="952700"/>
            <a:ext cx="8179632" cy="5475819"/>
          </a:xfrm>
        </p:spPr>
        <p:txBody>
          <a:bodyPr/>
          <a:lstStyle/>
          <a:p>
            <a:pPr>
              <a:spcBef>
                <a:spcPts val="0"/>
              </a:spcBef>
              <a:spcAft>
                <a:spcPts val="600"/>
              </a:spcAft>
            </a:pPr>
            <a:endParaRPr lang="en-US" sz="20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600"/>
              </a:spcAft>
              <a:buNone/>
            </a:pPr>
            <a:endParaRPr lang="en-ZA" sz="200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Table 6">
            <a:extLst>
              <a:ext uri="{FF2B5EF4-FFF2-40B4-BE49-F238E27FC236}">
                <a16:creationId xmlns:a16="http://schemas.microsoft.com/office/drawing/2014/main" id="{C25F1175-A726-396E-4D17-ED6B5B03F51E}"/>
              </a:ext>
            </a:extLst>
          </p:cNvPr>
          <p:cNvGraphicFramePr>
            <a:graphicFrameLocks noGrp="1"/>
          </p:cNvGraphicFramePr>
          <p:nvPr>
            <p:extLst>
              <p:ext uri="{D42A27DB-BD31-4B8C-83A1-F6EECF244321}">
                <p14:modId xmlns:p14="http://schemas.microsoft.com/office/powerpoint/2010/main" val="367720345"/>
              </p:ext>
            </p:extLst>
          </p:nvPr>
        </p:nvGraphicFramePr>
        <p:xfrm>
          <a:off x="1295400" y="1397000"/>
          <a:ext cx="7162800" cy="4345940"/>
        </p:xfrm>
        <a:graphic>
          <a:graphicData uri="http://schemas.openxmlformats.org/drawingml/2006/table">
            <a:tbl>
              <a:tblPr firstRow="1" bandRow="1">
                <a:tableStyleId>{5C22544A-7EE6-4342-B048-85BDC9FD1C3A}</a:tableStyleId>
              </a:tblPr>
              <a:tblGrid>
                <a:gridCol w="2588964">
                  <a:extLst>
                    <a:ext uri="{9D8B030D-6E8A-4147-A177-3AD203B41FA5}">
                      <a16:colId xmlns:a16="http://schemas.microsoft.com/office/drawing/2014/main" val="275998933"/>
                    </a:ext>
                  </a:extLst>
                </a:gridCol>
                <a:gridCol w="4573836">
                  <a:extLst>
                    <a:ext uri="{9D8B030D-6E8A-4147-A177-3AD203B41FA5}">
                      <a16:colId xmlns:a16="http://schemas.microsoft.com/office/drawing/2014/main" val="3723632451"/>
                    </a:ext>
                  </a:extLst>
                </a:gridCol>
              </a:tblGrid>
              <a:tr h="984250">
                <a:tc>
                  <a:txBody>
                    <a:bodyPr/>
                    <a:lstStyle/>
                    <a:p>
                      <a:endParaRPr lang="en-ZA" sz="2400" dirty="0"/>
                    </a:p>
                    <a:p>
                      <a:pPr algn="ctr"/>
                      <a:r>
                        <a:rPr lang="en-ZA" sz="2400" dirty="0"/>
                        <a:t>Issue </a:t>
                      </a:r>
                    </a:p>
                  </a:txBody>
                  <a:tcPr/>
                </a:tc>
                <a:tc>
                  <a:txBody>
                    <a:bodyPr/>
                    <a:lstStyle/>
                    <a:p>
                      <a:pPr algn="ctr"/>
                      <a:endParaRPr lang="en-ZA" sz="2400" dirty="0"/>
                    </a:p>
                    <a:p>
                      <a:pPr algn="ctr"/>
                      <a:r>
                        <a:rPr lang="en-ZA" sz="2400" dirty="0"/>
                        <a:t>Solution</a:t>
                      </a:r>
                    </a:p>
                  </a:txBody>
                  <a:tcPr/>
                </a:tc>
                <a:extLst>
                  <a:ext uri="{0D108BD9-81ED-4DB2-BD59-A6C34878D82A}">
                    <a16:rowId xmlns:a16="http://schemas.microsoft.com/office/drawing/2014/main" val="1970598971"/>
                  </a:ext>
                </a:extLst>
              </a:tr>
              <a:tr h="984250">
                <a:tc>
                  <a:txBody>
                    <a:bodyPr/>
                    <a:lstStyle/>
                    <a:p>
                      <a:endParaRPr lang="en-ZA" dirty="0"/>
                    </a:p>
                    <a:p>
                      <a:r>
                        <a:rPr lang="en-ZA" sz="1600" dirty="0"/>
                        <a:t>NSFAS Systems Challenges </a:t>
                      </a:r>
                    </a:p>
                  </a:txBody>
                  <a:tcPr/>
                </a:tc>
                <a:tc>
                  <a:txBody>
                    <a:bodyPr/>
                    <a:lstStyle/>
                    <a:p>
                      <a:r>
                        <a:rPr lang="en-ZA" sz="1600" dirty="0"/>
                        <a:t> With National Treasury we assessed their strategy and provided advice.</a:t>
                      </a:r>
                    </a:p>
                    <a:p>
                      <a:r>
                        <a:rPr lang="en-ZA" sz="1600" dirty="0"/>
                        <a:t>Approved funding to support systems improvement.</a:t>
                      </a:r>
                    </a:p>
                    <a:p>
                      <a:endParaRPr lang="en-ZA" sz="1600" dirty="0"/>
                    </a:p>
                  </a:txBody>
                  <a:tcPr/>
                </a:tc>
                <a:extLst>
                  <a:ext uri="{0D108BD9-81ED-4DB2-BD59-A6C34878D82A}">
                    <a16:rowId xmlns:a16="http://schemas.microsoft.com/office/drawing/2014/main" val="642572289"/>
                  </a:ext>
                </a:extLst>
              </a:tr>
              <a:tr h="984250">
                <a:tc>
                  <a:txBody>
                    <a:bodyPr/>
                    <a:lstStyle/>
                    <a:p>
                      <a:endParaRPr lang="en-ZA" dirty="0"/>
                    </a:p>
                    <a:p>
                      <a:r>
                        <a:rPr lang="en-ZA" sz="1600" dirty="0"/>
                        <a:t>Students not finding spaces</a:t>
                      </a:r>
                    </a:p>
                  </a:txBody>
                  <a:tcPr/>
                </a:tc>
                <a:tc>
                  <a:txBody>
                    <a:bodyPr/>
                    <a:lstStyle/>
                    <a:p>
                      <a:r>
                        <a:rPr lang="en-ZA" sz="1600" dirty="0"/>
                        <a:t>Extended the project cycle of the central application system to ensure more students are assisted going forward.</a:t>
                      </a:r>
                    </a:p>
                    <a:p>
                      <a:r>
                        <a:rPr lang="en-ZA" sz="1600" dirty="0"/>
                        <a:t>Move from 10 to 26 universities and more active role from TVETS </a:t>
                      </a:r>
                    </a:p>
                  </a:txBody>
                  <a:tcPr/>
                </a:tc>
                <a:extLst>
                  <a:ext uri="{0D108BD9-81ED-4DB2-BD59-A6C34878D82A}">
                    <a16:rowId xmlns:a16="http://schemas.microsoft.com/office/drawing/2014/main" val="2956493955"/>
                  </a:ext>
                </a:extLst>
              </a:tr>
              <a:tr h="984250">
                <a:tc>
                  <a:txBody>
                    <a:bodyPr/>
                    <a:lstStyle/>
                    <a:p>
                      <a:endParaRPr lang="en-ZA" dirty="0"/>
                    </a:p>
                    <a:p>
                      <a:r>
                        <a:rPr lang="en-ZA" sz="1800" dirty="0"/>
                        <a:t>Appeals </a:t>
                      </a:r>
                    </a:p>
                  </a:txBody>
                  <a:tcPr/>
                </a:tc>
                <a:tc>
                  <a:txBody>
                    <a:bodyPr/>
                    <a:lstStyle/>
                    <a:p>
                      <a:r>
                        <a:rPr lang="en-ZA" sz="1600" dirty="0"/>
                        <a:t>Tribunal has been established, comprising students, DHET officials and NSFAS staff, with more experience this structure will work faster.</a:t>
                      </a:r>
                    </a:p>
                  </a:txBody>
                  <a:tcPr/>
                </a:tc>
                <a:extLst>
                  <a:ext uri="{0D108BD9-81ED-4DB2-BD59-A6C34878D82A}">
                    <a16:rowId xmlns:a16="http://schemas.microsoft.com/office/drawing/2014/main" val="3339009481"/>
                  </a:ext>
                </a:extLst>
              </a:tr>
            </a:tbl>
          </a:graphicData>
        </a:graphic>
      </p:graphicFrame>
    </p:spTree>
    <p:extLst>
      <p:ext uri="{BB962C8B-B14F-4D97-AF65-F5344CB8AC3E}">
        <p14:creationId xmlns:p14="http://schemas.microsoft.com/office/powerpoint/2010/main" val="3309895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19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7EAA90C-D1B0-45FB-9A7E-124D43B0C698}"/>
              </a:ext>
            </a:extLst>
          </p:cNvPr>
          <p:cNvSpPr>
            <a:spLocks noGrp="1"/>
          </p:cNvSpPr>
          <p:nvPr>
            <p:ph type="title"/>
          </p:nvPr>
        </p:nvSpPr>
        <p:spPr>
          <a:xfrm>
            <a:off x="457200" y="214487"/>
            <a:ext cx="8229600" cy="1143000"/>
          </a:xfrm>
        </p:spPr>
        <p:txBody>
          <a:bodyPr/>
          <a:lstStyle/>
          <a:p>
            <a:br>
              <a:rPr lang="en-US" b="1" dirty="0"/>
            </a:br>
            <a:endParaRPr lang="en-ZA" dirty="0"/>
          </a:p>
        </p:txBody>
      </p:sp>
      <p:sp>
        <p:nvSpPr>
          <p:cNvPr id="4" name="Slide Number Placeholder 3"/>
          <p:cNvSpPr>
            <a:spLocks noGrp="1"/>
          </p:cNvSpPr>
          <p:nvPr>
            <p:ph type="sldNum" sz="quarter" idx="12"/>
          </p:nvPr>
        </p:nvSpPr>
        <p:spPr>
          <a:xfrm>
            <a:off x="6934200" y="6557653"/>
            <a:ext cx="2133600" cy="476250"/>
          </a:xfrm>
        </p:spPr>
        <p:txBody>
          <a:bodyPr/>
          <a:lstStyle/>
          <a:p>
            <a:pPr algn="r">
              <a:defRPr/>
            </a:pPr>
            <a:fld id="{3BABFDD9-386B-4635-A8AB-4BCCAEB4E35F}" type="slidenum">
              <a:rPr lang="en-US" sz="1400" b="1" smtClean="0">
                <a:latin typeface="Arial" panose="020B0604020202020204" pitchFamily="34" charset="0"/>
                <a:cs typeface="Arial" panose="020B0604020202020204" pitchFamily="34" charset="0"/>
              </a:rPr>
              <a:pPr algn="r">
                <a:defRPr/>
              </a:pPr>
              <a:t>21</a:t>
            </a:fld>
            <a:endParaRPr lang="en-US" sz="1400" b="1" dirty="0">
              <a:latin typeface="Arial" panose="020B0604020202020204" pitchFamily="34" charset="0"/>
              <a:cs typeface="Arial" panose="020B0604020202020204" pitchFamily="34" charset="0"/>
            </a:endParaRPr>
          </a:p>
        </p:txBody>
      </p:sp>
      <p:sp>
        <p:nvSpPr>
          <p:cNvPr id="85" name="Content Placeholder 2"/>
          <p:cNvSpPr txBox="1">
            <a:spLocks/>
          </p:cNvSpPr>
          <p:nvPr/>
        </p:nvSpPr>
        <p:spPr>
          <a:xfrm>
            <a:off x="482184" y="1066800"/>
            <a:ext cx="8179632" cy="523457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endParaRPr lang="en-ZA" sz="2000" dirty="0"/>
          </a:p>
          <a:p>
            <a:pPr marL="457200" lvl="1" indent="0">
              <a:buNone/>
            </a:pPr>
            <a:endParaRPr lang="en-ZA" sz="2000" dirty="0"/>
          </a:p>
        </p:txBody>
      </p:sp>
      <p:sp>
        <p:nvSpPr>
          <p:cNvPr id="86" name="TextBox 85"/>
          <p:cNvSpPr txBox="1"/>
          <p:nvPr/>
        </p:nvSpPr>
        <p:spPr>
          <a:xfrm>
            <a:off x="381000" y="436337"/>
            <a:ext cx="8458200" cy="646331"/>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fontAlgn="auto">
              <a:spcBef>
                <a:spcPts val="0"/>
              </a:spcBef>
              <a:spcAft>
                <a:spcPts val="0"/>
              </a:spcAft>
              <a:defRPr/>
            </a:pPr>
            <a:r>
              <a:rPr lang="en-US" sz="3600" b="1" dirty="0">
                <a:latin typeface="Calibri" panose="020F0502020204030204" pitchFamily="34" charset="0"/>
                <a:cs typeface="Calibri" panose="020F0502020204030204" pitchFamily="34" charset="0"/>
              </a:rPr>
              <a:t>DHET Interventions</a:t>
            </a:r>
          </a:p>
        </p:txBody>
      </p:sp>
      <p:sp>
        <p:nvSpPr>
          <p:cNvPr id="6" name="Content Placeholder 5">
            <a:extLst>
              <a:ext uri="{FF2B5EF4-FFF2-40B4-BE49-F238E27FC236}">
                <a16:creationId xmlns:a16="http://schemas.microsoft.com/office/drawing/2014/main" id="{1452A725-2AFC-4387-8367-73953CF3A493}"/>
              </a:ext>
            </a:extLst>
          </p:cNvPr>
          <p:cNvSpPr>
            <a:spLocks noGrp="1"/>
          </p:cNvSpPr>
          <p:nvPr>
            <p:ph idx="1"/>
          </p:nvPr>
        </p:nvSpPr>
        <p:spPr>
          <a:xfrm>
            <a:off x="482184" y="952700"/>
            <a:ext cx="8179632" cy="5475819"/>
          </a:xfrm>
        </p:spPr>
        <p:txBody>
          <a:bodyPr/>
          <a:lstStyle/>
          <a:p>
            <a:pPr>
              <a:spcBef>
                <a:spcPts val="0"/>
              </a:spcBef>
              <a:spcAft>
                <a:spcPts val="600"/>
              </a:spcAft>
            </a:pPr>
            <a:endParaRPr lang="en-US" sz="20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600"/>
              </a:spcAft>
              <a:buNone/>
            </a:pPr>
            <a:endParaRPr lang="en-ZA" sz="200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Table 6">
            <a:extLst>
              <a:ext uri="{FF2B5EF4-FFF2-40B4-BE49-F238E27FC236}">
                <a16:creationId xmlns:a16="http://schemas.microsoft.com/office/drawing/2014/main" id="{C25F1175-A726-396E-4D17-ED6B5B03F51E}"/>
              </a:ext>
            </a:extLst>
          </p:cNvPr>
          <p:cNvGraphicFramePr>
            <a:graphicFrameLocks noGrp="1"/>
          </p:cNvGraphicFramePr>
          <p:nvPr>
            <p:extLst>
              <p:ext uri="{D42A27DB-BD31-4B8C-83A1-F6EECF244321}">
                <p14:modId xmlns:p14="http://schemas.microsoft.com/office/powerpoint/2010/main" val="2155980022"/>
              </p:ext>
            </p:extLst>
          </p:nvPr>
        </p:nvGraphicFramePr>
        <p:xfrm>
          <a:off x="1524000" y="1397000"/>
          <a:ext cx="6705600" cy="4048760"/>
        </p:xfrm>
        <a:graphic>
          <a:graphicData uri="http://schemas.openxmlformats.org/drawingml/2006/table">
            <a:tbl>
              <a:tblPr firstRow="1" bandRow="1">
                <a:tableStyleId>{5C22544A-7EE6-4342-B048-85BDC9FD1C3A}</a:tableStyleId>
              </a:tblPr>
              <a:tblGrid>
                <a:gridCol w="2430780">
                  <a:extLst>
                    <a:ext uri="{9D8B030D-6E8A-4147-A177-3AD203B41FA5}">
                      <a16:colId xmlns:a16="http://schemas.microsoft.com/office/drawing/2014/main" val="275998933"/>
                    </a:ext>
                  </a:extLst>
                </a:gridCol>
                <a:gridCol w="4274820">
                  <a:extLst>
                    <a:ext uri="{9D8B030D-6E8A-4147-A177-3AD203B41FA5}">
                      <a16:colId xmlns:a16="http://schemas.microsoft.com/office/drawing/2014/main" val="3723632451"/>
                    </a:ext>
                  </a:extLst>
                </a:gridCol>
              </a:tblGrid>
              <a:tr h="755650">
                <a:tc>
                  <a:txBody>
                    <a:bodyPr/>
                    <a:lstStyle/>
                    <a:p>
                      <a:pPr algn="ctr"/>
                      <a:endParaRPr lang="en-ZA" sz="2000" dirty="0"/>
                    </a:p>
                    <a:p>
                      <a:pPr algn="ctr"/>
                      <a:r>
                        <a:rPr lang="en-ZA" sz="2000" dirty="0"/>
                        <a:t>Issue </a:t>
                      </a:r>
                    </a:p>
                    <a:p>
                      <a:pPr algn="ctr"/>
                      <a:endParaRPr lang="en-ZA" sz="2000" dirty="0"/>
                    </a:p>
                  </a:txBody>
                  <a:tcPr/>
                </a:tc>
                <a:tc>
                  <a:txBody>
                    <a:bodyPr/>
                    <a:lstStyle/>
                    <a:p>
                      <a:pPr algn="ctr"/>
                      <a:endParaRPr lang="en-ZA" sz="1800" dirty="0"/>
                    </a:p>
                    <a:p>
                      <a:pPr algn="ctr"/>
                      <a:r>
                        <a:rPr lang="en-ZA" sz="1800" dirty="0"/>
                        <a:t>Solution</a:t>
                      </a:r>
                    </a:p>
                  </a:txBody>
                  <a:tcPr/>
                </a:tc>
                <a:extLst>
                  <a:ext uri="{0D108BD9-81ED-4DB2-BD59-A6C34878D82A}">
                    <a16:rowId xmlns:a16="http://schemas.microsoft.com/office/drawing/2014/main" val="1970598971"/>
                  </a:ext>
                </a:extLst>
              </a:tr>
              <a:tr h="755650">
                <a:tc>
                  <a:txBody>
                    <a:bodyPr/>
                    <a:lstStyle/>
                    <a:p>
                      <a:r>
                        <a:rPr lang="en-ZA" sz="1600" dirty="0"/>
                        <a:t>Student Debt and financial exclusions</a:t>
                      </a:r>
                    </a:p>
                  </a:txBody>
                  <a:tcPr/>
                </a:tc>
                <a:tc>
                  <a:txBody>
                    <a:bodyPr/>
                    <a:lstStyle/>
                    <a:p>
                      <a:r>
                        <a:rPr lang="en-ZA" dirty="0"/>
                        <a:t>Comprehensive student funding model </a:t>
                      </a:r>
                    </a:p>
                    <a:p>
                      <a:endParaRPr lang="en-ZA" dirty="0"/>
                    </a:p>
                    <a:p>
                      <a:endParaRPr lang="en-ZA" dirty="0"/>
                    </a:p>
                  </a:txBody>
                  <a:tcPr/>
                </a:tc>
                <a:extLst>
                  <a:ext uri="{0D108BD9-81ED-4DB2-BD59-A6C34878D82A}">
                    <a16:rowId xmlns:a16="http://schemas.microsoft.com/office/drawing/2014/main" val="642572289"/>
                  </a:ext>
                </a:extLst>
              </a:tr>
              <a:tr h="755650">
                <a:tc>
                  <a:txBody>
                    <a:bodyPr/>
                    <a:lstStyle/>
                    <a:p>
                      <a:r>
                        <a:rPr lang="en-ZA" sz="1600" dirty="0"/>
                        <a:t>Late release of matric results</a:t>
                      </a:r>
                    </a:p>
                  </a:txBody>
                  <a:tcPr/>
                </a:tc>
                <a:tc>
                  <a:txBody>
                    <a:bodyPr/>
                    <a:lstStyle/>
                    <a:p>
                      <a:r>
                        <a:rPr lang="en-ZA" dirty="0"/>
                        <a:t>NSFAS opened application processes until 21 Jan 2023.</a:t>
                      </a:r>
                    </a:p>
                    <a:p>
                      <a:r>
                        <a:rPr lang="en-ZA" dirty="0"/>
                        <a:t>Universities extended admissions .</a:t>
                      </a:r>
                    </a:p>
                    <a:p>
                      <a:r>
                        <a:rPr lang="en-ZA" dirty="0"/>
                        <a:t>DG in DBE and DG in DHET to engage going forward</a:t>
                      </a:r>
                    </a:p>
                  </a:txBody>
                  <a:tcPr/>
                </a:tc>
                <a:extLst>
                  <a:ext uri="{0D108BD9-81ED-4DB2-BD59-A6C34878D82A}">
                    <a16:rowId xmlns:a16="http://schemas.microsoft.com/office/drawing/2014/main" val="2956493955"/>
                  </a:ext>
                </a:extLst>
              </a:tr>
              <a:tr h="755650">
                <a:tc>
                  <a:txBody>
                    <a:bodyPr/>
                    <a:lstStyle/>
                    <a:p>
                      <a:endParaRPr lang="en-ZA" dirty="0"/>
                    </a:p>
                    <a:p>
                      <a:r>
                        <a:rPr lang="en-ZA" sz="1600" dirty="0"/>
                        <a:t>Protocols for Security officials</a:t>
                      </a:r>
                    </a:p>
                  </a:txBody>
                  <a:tcPr/>
                </a:tc>
                <a:tc>
                  <a:txBody>
                    <a:bodyPr/>
                    <a:lstStyle/>
                    <a:p>
                      <a:endParaRPr lang="en-ZA" dirty="0"/>
                    </a:p>
                    <a:p>
                      <a:r>
                        <a:rPr lang="en-ZA" dirty="0"/>
                        <a:t>First Security workshop was held, it will meet every quarter to address challenges in the sector.</a:t>
                      </a:r>
                    </a:p>
                    <a:p>
                      <a:r>
                        <a:rPr lang="en-ZA" dirty="0"/>
                        <a:t>Security deployment Protocols  will be added to the terms of reference of the national task force, so that protocols are applied uniformly across the sector, and they are known to officials, staff and students.</a:t>
                      </a:r>
                    </a:p>
                  </a:txBody>
                  <a:tcPr/>
                </a:tc>
                <a:extLst>
                  <a:ext uri="{0D108BD9-81ED-4DB2-BD59-A6C34878D82A}">
                    <a16:rowId xmlns:a16="http://schemas.microsoft.com/office/drawing/2014/main" val="3339009481"/>
                  </a:ext>
                </a:extLst>
              </a:tr>
            </a:tbl>
          </a:graphicData>
        </a:graphic>
      </p:graphicFrame>
    </p:spTree>
    <p:extLst>
      <p:ext uri="{BB962C8B-B14F-4D97-AF65-F5344CB8AC3E}">
        <p14:creationId xmlns:p14="http://schemas.microsoft.com/office/powerpoint/2010/main" val="22967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C:\Users\Lefifi.T\AppData\Local\Microsoft\Windows\Temporary Internet Files\Content.Outlook\XAEMJRW7\Higher Education LOGO (6).jpg"/>
          <p:cNvPicPr>
            <a:picLocks noChangeAspect="1" noChangeArrowheads="1"/>
          </p:cNvPicPr>
          <p:nvPr/>
        </p:nvPicPr>
        <p:blipFill>
          <a:blip r:embed="rId3" cstate="print">
            <a:clrChange>
              <a:clrFrom>
                <a:srgbClr val="FFFFFF"/>
              </a:clrFrom>
              <a:clrTo>
                <a:srgbClr val="FFFFFF">
                  <a:alpha val="0"/>
                </a:srgbClr>
              </a:clrTo>
            </a:clrChange>
          </a:blip>
          <a:srcRect t="1932" r="67960"/>
          <a:stretch>
            <a:fillRect/>
          </a:stretch>
        </p:blipFill>
        <p:spPr bwMode="auto">
          <a:xfrm>
            <a:off x="7318375" y="4495800"/>
            <a:ext cx="1825625" cy="2203450"/>
          </a:xfrm>
          <a:prstGeom prst="rect">
            <a:avLst/>
          </a:prstGeom>
          <a:noFill/>
          <a:ln w="9525">
            <a:noFill/>
            <a:miter lim="800000"/>
            <a:headEnd/>
            <a:tailEnd/>
          </a:ln>
        </p:spPr>
      </p:pic>
      <p:sp>
        <p:nvSpPr>
          <p:cNvPr id="7" name="Rectangle 3"/>
          <p:cNvSpPr txBox="1">
            <a:spLocks noChangeArrowheads="1"/>
          </p:cNvSpPr>
          <p:nvPr/>
        </p:nvSpPr>
        <p:spPr>
          <a:xfrm>
            <a:off x="533400" y="685800"/>
            <a:ext cx="8077200" cy="5715000"/>
          </a:xfrm>
          <a:prstGeom prst="rect">
            <a:avLst/>
          </a:prstGeom>
        </p:spPr>
        <p:txBody>
          <a:bodyPr/>
          <a:lstStyle/>
          <a:p>
            <a:pPr marL="342900" indent="-342900" algn="ctr">
              <a:lnSpc>
                <a:spcPct val="90000"/>
              </a:lnSpc>
              <a:spcBef>
                <a:spcPct val="20000"/>
              </a:spcBef>
              <a:defRPr/>
            </a:pPr>
            <a:r>
              <a:rPr lang="en-US" sz="3600" b="1" kern="0" dirty="0">
                <a:solidFill>
                  <a:srgbClr val="000000"/>
                </a:solidFill>
                <a:latin typeface="+mj-lt"/>
                <a:cs typeface="Calibri" pitchFamily="34" charset="0"/>
              </a:rPr>
              <a:t>Department of Higher Education and Training</a:t>
            </a:r>
          </a:p>
          <a:p>
            <a:pPr marL="342900" indent="-342900" algn="ctr">
              <a:lnSpc>
                <a:spcPct val="90000"/>
              </a:lnSpc>
              <a:spcBef>
                <a:spcPct val="20000"/>
              </a:spcBef>
              <a:defRPr/>
            </a:pPr>
            <a:endParaRPr lang="en-US" sz="1100" kern="0" dirty="0">
              <a:solidFill>
                <a:srgbClr val="FF0000"/>
              </a:solidFill>
              <a:latin typeface="+mj-lt"/>
              <a:cs typeface="Calibri" pitchFamily="34" charset="0"/>
            </a:endParaRPr>
          </a:p>
          <a:p>
            <a:pPr marL="342900" indent="-342900" algn="ctr">
              <a:lnSpc>
                <a:spcPct val="90000"/>
              </a:lnSpc>
              <a:spcBef>
                <a:spcPct val="20000"/>
              </a:spcBef>
              <a:defRPr/>
            </a:pPr>
            <a:endParaRPr lang="en-US" sz="2400" b="1" kern="0" dirty="0">
              <a:solidFill>
                <a:srgbClr val="000000"/>
              </a:solidFill>
              <a:latin typeface="+mj-lt"/>
              <a:cs typeface="Calibri" pitchFamily="34" charset="0"/>
            </a:endParaRPr>
          </a:p>
        </p:txBody>
      </p:sp>
      <p:sp>
        <p:nvSpPr>
          <p:cNvPr id="4" name="Subtitle 2"/>
          <p:cNvSpPr txBox="1"/>
          <p:nvPr/>
        </p:nvSpPr>
        <p:spPr>
          <a:xfrm>
            <a:off x="1173163" y="2743200"/>
            <a:ext cx="7704137" cy="12573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ZA" sz="3600" dirty="0">
                <a:latin typeface="Calibri" panose="020F0502020204030204" pitchFamily="34" charset="0"/>
                <a:cs typeface="Calibri" panose="020F0502020204030204" pitchFamily="34" charset="0"/>
              </a:rPr>
              <a:t>Latest Developments in TVET Colleges</a:t>
            </a:r>
          </a:p>
          <a:p>
            <a:pPr marL="0" indent="0" algn="ctr">
              <a:buNone/>
            </a:pPr>
            <a:r>
              <a:rPr lang="en-ZA" sz="3600" dirty="0">
                <a:latin typeface="Calibri" panose="020F0502020204030204" pitchFamily="34" charset="0"/>
                <a:cs typeface="Calibri" panose="020F0502020204030204" pitchFamily="34" charset="0"/>
              </a:rPr>
              <a:t>8 March 2023</a:t>
            </a:r>
          </a:p>
          <a:p>
            <a:pPr marL="0" indent="0" algn="ctr">
              <a:buNone/>
            </a:pPr>
            <a:endParaRPr lang="en-Z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Diagram 6"/>
          <p:cNvGraphicFramePr/>
          <p:nvPr/>
        </p:nvGraphicFramePr>
        <p:xfrm>
          <a:off x="451944" y="1066800"/>
          <a:ext cx="8158655" cy="5152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t>23</a:t>
            </a:fld>
            <a:endParaRPr lang="en-US" b="1" dirty="0"/>
          </a:p>
        </p:txBody>
      </p:sp>
      <p:sp>
        <p:nvSpPr>
          <p:cNvPr id="9" name="TextBox 8"/>
          <p:cNvSpPr txBox="1"/>
          <p:nvPr/>
        </p:nvSpPr>
        <p:spPr>
          <a:xfrm>
            <a:off x="457200" y="510731"/>
            <a:ext cx="8229600" cy="461665"/>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ZA" sz="2400" dirty="0"/>
              <a:t>Strategic Focus: Vision &amp; Mission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Content Placeholder 2"/>
          <p:cNvSpPr txBox="1"/>
          <p:nvPr/>
        </p:nvSpPr>
        <p:spPr>
          <a:xfrm>
            <a:off x="-51620" y="1270368"/>
            <a:ext cx="8978017" cy="497803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en-ZA" sz="2400" b="1" dirty="0">
              <a:cs typeface="Arial" panose="020B0604020202090204" pitchFamily="34" charset="0"/>
            </a:endParaRPr>
          </a:p>
          <a:p>
            <a:pPr marL="0" indent="0">
              <a:buNone/>
            </a:pPr>
            <a:endParaRPr lang="en-ZA" sz="2400" dirty="0"/>
          </a:p>
        </p:txBody>
      </p:sp>
      <p:graphicFrame>
        <p:nvGraphicFramePr>
          <p:cNvPr id="3" name="Diagram 2"/>
          <p:cNvGraphicFramePr/>
          <p:nvPr/>
        </p:nvGraphicFramePr>
        <p:xfrm>
          <a:off x="533399" y="1066800"/>
          <a:ext cx="8001001"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t>24</a:t>
            </a:fld>
            <a:endParaRPr lang="en-US" b="1" dirty="0"/>
          </a:p>
        </p:txBody>
      </p:sp>
      <p:sp>
        <p:nvSpPr>
          <p:cNvPr id="11" name="TextBox 10"/>
          <p:cNvSpPr txBox="1"/>
          <p:nvPr/>
        </p:nvSpPr>
        <p:spPr>
          <a:xfrm>
            <a:off x="457200" y="533400"/>
            <a:ext cx="8229600" cy="461665"/>
          </a:xfrm>
          <a:prstGeom prst="rect">
            <a:avLst/>
          </a:prstGeom>
          <a:solidFill>
            <a:srgbClr val="339933"/>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a:defRPr sz="2800" b="1">
                <a:latin typeface="+mj-lt"/>
              </a:defRPr>
            </a:lvl1pPr>
          </a:lstStyle>
          <a:p>
            <a:pPr eaLnBrk="1" hangingPunct="1">
              <a:defRPr/>
            </a:pPr>
            <a:r>
              <a:rPr lang="en-ZA" sz="2400" dirty="0"/>
              <a:t>Five-year Outcomes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 LAYOUT.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itle 2"/>
          <p:cNvSpPr>
            <a:spLocks noGrp="1"/>
          </p:cNvSpPr>
          <p:nvPr>
            <p:ph type="title"/>
          </p:nvPr>
        </p:nvSpPr>
        <p:spPr>
          <a:xfrm>
            <a:off x="571499" y="629478"/>
            <a:ext cx="8001000" cy="593883"/>
          </a:xfrm>
        </p:spPr>
        <p:txBody>
          <a:bodyPr/>
          <a:lstStyle/>
          <a:p>
            <a:r>
              <a:rPr lang="en-ZA" sz="2400" b="1" dirty="0"/>
              <a:t>TVET Colleges Planned Enrolments for 2023</a:t>
            </a:r>
          </a:p>
        </p:txBody>
      </p:sp>
      <p:graphicFrame>
        <p:nvGraphicFramePr>
          <p:cNvPr id="5" name="Content Placeholder 4"/>
          <p:cNvGraphicFramePr>
            <a:graphicFrameLocks noGrp="1"/>
          </p:cNvGraphicFramePr>
          <p:nvPr>
            <p:ph idx="1"/>
          </p:nvPr>
        </p:nvGraphicFramePr>
        <p:xfrm>
          <a:off x="533402" y="1234247"/>
          <a:ext cx="8039097" cy="4191829"/>
        </p:xfrm>
        <a:graphic>
          <a:graphicData uri="http://schemas.openxmlformats.org/drawingml/2006/table">
            <a:tbl>
              <a:tblPr firstRow="1" firstCol="1" lastRow="1" lastCol="1" bandRow="1" bandCol="1"/>
              <a:tblGrid>
                <a:gridCol w="2214854">
                  <a:extLst>
                    <a:ext uri="{9D8B030D-6E8A-4147-A177-3AD203B41FA5}">
                      <a16:colId xmlns:a16="http://schemas.microsoft.com/office/drawing/2014/main" val="20000"/>
                    </a:ext>
                  </a:extLst>
                </a:gridCol>
                <a:gridCol w="1968758">
                  <a:extLst>
                    <a:ext uri="{9D8B030D-6E8A-4147-A177-3AD203B41FA5}">
                      <a16:colId xmlns:a16="http://schemas.microsoft.com/office/drawing/2014/main" val="20001"/>
                    </a:ext>
                  </a:extLst>
                </a:gridCol>
                <a:gridCol w="1857450">
                  <a:extLst>
                    <a:ext uri="{9D8B030D-6E8A-4147-A177-3AD203B41FA5}">
                      <a16:colId xmlns:a16="http://schemas.microsoft.com/office/drawing/2014/main" val="20002"/>
                    </a:ext>
                  </a:extLst>
                </a:gridCol>
                <a:gridCol w="1998035">
                  <a:extLst>
                    <a:ext uri="{9D8B030D-6E8A-4147-A177-3AD203B41FA5}">
                      <a16:colId xmlns:a16="http://schemas.microsoft.com/office/drawing/2014/main" val="20003"/>
                    </a:ext>
                  </a:extLst>
                </a:gridCol>
              </a:tblGrid>
              <a:tr h="852365">
                <a:tc>
                  <a:txBody>
                    <a:bodyPr/>
                    <a:lstStyle/>
                    <a:p>
                      <a:pPr marL="67945" marR="396875" algn="ctr">
                        <a:spcBef>
                          <a:spcPts val="715"/>
                        </a:spcBef>
                        <a:spcAft>
                          <a:spcPts val="0"/>
                        </a:spcAft>
                      </a:pPr>
                      <a:r>
                        <a:rPr lang="en-US" sz="1800" b="1" dirty="0">
                          <a:solidFill>
                            <a:srgbClr val="000000"/>
                          </a:solidFill>
                          <a:effectLst/>
                          <a:latin typeface="Arial" panose="020B0604020202090204" pitchFamily="34" charset="0"/>
                          <a:ea typeface="Arial" panose="020B0604020202090204" pitchFamily="34" charset="0"/>
                          <a:cs typeface="Times New Roman" panose="02020503050405090304" pitchFamily="18" charset="0"/>
                        </a:rPr>
                        <a:t>Province</a:t>
                      </a:r>
                      <a:endParaRPr lang="en-ZA" sz="180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FB3"/>
                    </a:solidFill>
                  </a:tcPr>
                </a:tc>
                <a:tc>
                  <a:txBody>
                    <a:bodyPr/>
                    <a:lstStyle/>
                    <a:p>
                      <a:pPr marL="172720" marR="396875" indent="-78740" algn="ctr">
                        <a:spcBef>
                          <a:spcPts val="715"/>
                        </a:spcBef>
                        <a:spcAft>
                          <a:spcPts val="0"/>
                        </a:spcAft>
                      </a:pPr>
                      <a:r>
                        <a:rPr lang="en-US" sz="1800" b="1" dirty="0">
                          <a:solidFill>
                            <a:srgbClr val="000000"/>
                          </a:solidFill>
                          <a:effectLst/>
                          <a:latin typeface="Arial" panose="020B0604020202090204" pitchFamily="34" charset="0"/>
                          <a:ea typeface="Arial" panose="020B0604020202090204" pitchFamily="34" charset="0"/>
                          <a:cs typeface="Times New Roman" panose="02020503050405090304" pitchFamily="18" charset="0"/>
                        </a:rPr>
                        <a:t>Ministerially Funded*</a:t>
                      </a:r>
                      <a:endParaRPr lang="en-ZA" sz="180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FB3"/>
                    </a:solidFill>
                  </a:tcPr>
                </a:tc>
                <a:tc>
                  <a:txBody>
                    <a:bodyPr/>
                    <a:lstStyle/>
                    <a:p>
                      <a:pPr marL="271145" marR="396875" algn="ctr">
                        <a:spcBef>
                          <a:spcPts val="140"/>
                        </a:spcBef>
                        <a:spcAft>
                          <a:spcPts val="0"/>
                        </a:spcAft>
                      </a:pPr>
                      <a:r>
                        <a:rPr lang="en-US" sz="1800" b="1" spc="-5" dirty="0">
                          <a:solidFill>
                            <a:srgbClr val="000000"/>
                          </a:solidFill>
                          <a:effectLst/>
                          <a:latin typeface="Arial" panose="020B0604020202090204" pitchFamily="34" charset="0"/>
                          <a:ea typeface="Arial" panose="020B0604020202090204" pitchFamily="34" charset="0"/>
                          <a:cs typeface="Times New Roman" panose="02020503050405090304" pitchFamily="18" charset="0"/>
                        </a:rPr>
                        <a:t>Funded</a:t>
                      </a:r>
                      <a:r>
                        <a:rPr lang="en-US" sz="1800" b="1" spc="-5" baseline="0" dirty="0">
                          <a:solidFill>
                            <a:srgbClr val="000000"/>
                          </a:solidFill>
                          <a:effectLst/>
                          <a:latin typeface="Arial" panose="020B0604020202090204" pitchFamily="34" charset="0"/>
                          <a:ea typeface="Arial" panose="020B0604020202090204" pitchFamily="34" charset="0"/>
                          <a:cs typeface="Times New Roman" panose="02020503050405090304" pitchFamily="18" charset="0"/>
                        </a:rPr>
                        <a:t> from </a:t>
                      </a:r>
                      <a:r>
                        <a:rPr lang="en-US" sz="1800" b="1" spc="-5" dirty="0">
                          <a:solidFill>
                            <a:srgbClr val="000000"/>
                          </a:solidFill>
                          <a:effectLst/>
                          <a:latin typeface="Arial" panose="020B0604020202090204" pitchFamily="34" charset="0"/>
                          <a:ea typeface="Arial" panose="020B0604020202090204" pitchFamily="34" charset="0"/>
                          <a:cs typeface="Times New Roman" panose="02020503050405090304" pitchFamily="18" charset="0"/>
                        </a:rPr>
                        <a:t>Other Sources** </a:t>
                      </a:r>
                      <a:endParaRPr lang="en-ZA" sz="180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FB3"/>
                    </a:solidFill>
                  </a:tcPr>
                </a:tc>
                <a:tc>
                  <a:txBody>
                    <a:bodyPr/>
                    <a:lstStyle/>
                    <a:p>
                      <a:pPr marL="67945" marR="396875" algn="ctr">
                        <a:spcBef>
                          <a:spcPts val="715"/>
                        </a:spcBef>
                        <a:spcAft>
                          <a:spcPts val="0"/>
                        </a:spcAft>
                      </a:pPr>
                      <a:r>
                        <a:rPr lang="en-US" sz="1800" b="1" dirty="0">
                          <a:solidFill>
                            <a:srgbClr val="000000"/>
                          </a:solidFill>
                          <a:effectLst/>
                          <a:latin typeface="Arial" panose="020B0604020202090204" pitchFamily="34" charset="0"/>
                          <a:ea typeface="Arial" panose="020B0604020202090204" pitchFamily="34" charset="0"/>
                          <a:cs typeface="Times New Roman" panose="02020503050405090304" pitchFamily="18" charset="0"/>
                        </a:rPr>
                        <a:t>National</a:t>
                      </a:r>
                      <a:r>
                        <a:rPr lang="en-US" sz="1800" b="1" spc="-10" dirty="0">
                          <a:solidFill>
                            <a:srgbClr val="000000"/>
                          </a:solidFill>
                          <a:effectLst/>
                          <a:latin typeface="Arial" panose="020B0604020202090204" pitchFamily="34" charset="0"/>
                          <a:ea typeface="Arial" panose="020B0604020202090204" pitchFamily="34" charset="0"/>
                          <a:cs typeface="Times New Roman" panose="02020503050405090304" pitchFamily="18" charset="0"/>
                        </a:rPr>
                        <a:t> </a:t>
                      </a:r>
                    </a:p>
                    <a:p>
                      <a:pPr marL="67945" marR="396875" algn="ctr">
                        <a:spcBef>
                          <a:spcPts val="715"/>
                        </a:spcBef>
                        <a:spcAft>
                          <a:spcPts val="0"/>
                        </a:spcAft>
                      </a:pPr>
                      <a:r>
                        <a:rPr lang="en-US" sz="1800" b="1" dirty="0">
                          <a:solidFill>
                            <a:srgbClr val="000000"/>
                          </a:solidFill>
                          <a:effectLst/>
                          <a:latin typeface="Arial" panose="020B0604020202090204" pitchFamily="34" charset="0"/>
                          <a:ea typeface="Arial" panose="020B0604020202090204" pitchFamily="34" charset="0"/>
                          <a:cs typeface="Times New Roman" panose="02020503050405090304" pitchFamily="18" charset="0"/>
                        </a:rPr>
                        <a:t>Total</a:t>
                      </a:r>
                      <a:endParaRPr lang="en-ZA" sz="180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FB3"/>
                    </a:solidFill>
                  </a:tcPr>
                </a:tc>
                <a:extLst>
                  <a:ext uri="{0D108BD9-81ED-4DB2-BD59-A6C34878D82A}">
                    <a16:rowId xmlns:a16="http://schemas.microsoft.com/office/drawing/2014/main" val="10000"/>
                  </a:ext>
                </a:extLst>
              </a:tr>
              <a:tr h="334477">
                <a:tc>
                  <a:txBody>
                    <a:bodyPr/>
                    <a:lstStyle/>
                    <a:p>
                      <a:pPr marL="67945" marR="396875" algn="just">
                        <a:spcBef>
                          <a:spcPts val="200"/>
                        </a:spcBef>
                        <a:spcAft>
                          <a:spcPts val="0"/>
                        </a:spcAft>
                      </a:pPr>
                      <a:r>
                        <a:rPr lang="en-US" sz="1800" dirty="0">
                          <a:effectLst/>
                          <a:latin typeface="Arial" panose="020B0604020202090204" pitchFamily="34" charset="0"/>
                          <a:ea typeface="Arial" panose="020B0604020202090204" pitchFamily="34" charset="0"/>
                          <a:cs typeface="Times New Roman" panose="02020503050405090304" pitchFamily="18" charset="0"/>
                        </a:rPr>
                        <a:t>Eastern</a:t>
                      </a:r>
                      <a:r>
                        <a:rPr lang="en-US" sz="1800" spc="-10" dirty="0">
                          <a:effectLst/>
                          <a:latin typeface="Arial" panose="020B0604020202090204" pitchFamily="34" charset="0"/>
                          <a:ea typeface="Arial" panose="020B0604020202090204" pitchFamily="34" charset="0"/>
                          <a:cs typeface="Times New Roman" panose="02020503050405090304" pitchFamily="18" charset="0"/>
                        </a:rPr>
                        <a:t> </a:t>
                      </a:r>
                      <a:r>
                        <a:rPr lang="en-US" sz="1800" dirty="0">
                          <a:effectLst/>
                          <a:latin typeface="Arial" panose="020B0604020202090204" pitchFamily="34" charset="0"/>
                          <a:ea typeface="Arial" panose="020B0604020202090204" pitchFamily="34" charset="0"/>
                          <a:cs typeface="Times New Roman" panose="02020503050405090304" pitchFamily="18" charset="0"/>
                        </a:rPr>
                        <a:t>Cape</a:t>
                      </a:r>
                      <a:endParaRPr lang="en-ZA" sz="180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9720" marR="396875" algn="r">
                        <a:spcBef>
                          <a:spcPts val="14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61 125</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396875" algn="r">
                        <a:spcBef>
                          <a:spcPts val="20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4 741</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marR="449580" indent="-179705" algn="r">
                        <a:spcBef>
                          <a:spcPts val="20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65 866</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2354">
                <a:tc>
                  <a:txBody>
                    <a:bodyPr/>
                    <a:lstStyle/>
                    <a:p>
                      <a:pPr marL="67945" marR="396875" algn="just">
                        <a:spcBef>
                          <a:spcPts val="200"/>
                        </a:spcBef>
                        <a:spcAft>
                          <a:spcPts val="0"/>
                        </a:spcAft>
                      </a:pPr>
                      <a:r>
                        <a:rPr lang="en-US" sz="1800">
                          <a:effectLst/>
                          <a:latin typeface="Arial" panose="020B0604020202090204" pitchFamily="34" charset="0"/>
                          <a:ea typeface="Arial" panose="020B0604020202090204" pitchFamily="34" charset="0"/>
                          <a:cs typeface="Times New Roman" panose="02020503050405090304" pitchFamily="18" charset="0"/>
                        </a:rPr>
                        <a:t>Free</a:t>
                      </a:r>
                      <a:r>
                        <a:rPr lang="en-US" sz="1800" spc="-15">
                          <a:effectLst/>
                          <a:latin typeface="Arial" panose="020B0604020202090204" pitchFamily="34" charset="0"/>
                          <a:ea typeface="Arial" panose="020B0604020202090204" pitchFamily="34" charset="0"/>
                          <a:cs typeface="Times New Roman" panose="02020503050405090304" pitchFamily="18" charset="0"/>
                        </a:rPr>
                        <a:t> </a:t>
                      </a:r>
                      <a:r>
                        <a:rPr lang="en-US" sz="1800">
                          <a:effectLst/>
                          <a:latin typeface="Arial" panose="020B0604020202090204" pitchFamily="34" charset="0"/>
                          <a:ea typeface="Arial" panose="020B0604020202090204" pitchFamily="34" charset="0"/>
                          <a:cs typeface="Times New Roman" panose="02020503050405090304" pitchFamily="18" charset="0"/>
                        </a:rPr>
                        <a:t>State</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396875" algn="r">
                        <a:spcBef>
                          <a:spcPts val="14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36 508</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396875" algn="r">
                        <a:spcBef>
                          <a:spcPts val="20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7 041</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marR="449580" indent="-179705" algn="r">
                        <a:spcBef>
                          <a:spcPts val="20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43 549</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4477">
                <a:tc>
                  <a:txBody>
                    <a:bodyPr/>
                    <a:lstStyle/>
                    <a:p>
                      <a:pPr marL="67945" marR="396875" algn="just">
                        <a:spcBef>
                          <a:spcPts val="200"/>
                        </a:spcBef>
                        <a:spcAft>
                          <a:spcPts val="0"/>
                        </a:spcAft>
                      </a:pPr>
                      <a:r>
                        <a:rPr lang="en-US" sz="1800" dirty="0">
                          <a:effectLst/>
                          <a:latin typeface="Arial" panose="020B0604020202090204" pitchFamily="34" charset="0"/>
                          <a:ea typeface="Arial" panose="020B0604020202090204" pitchFamily="34" charset="0"/>
                          <a:cs typeface="Times New Roman" panose="02020503050405090304" pitchFamily="18" charset="0"/>
                        </a:rPr>
                        <a:t>Gauteng</a:t>
                      </a:r>
                      <a:endParaRPr lang="en-ZA" sz="180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396875" algn="r">
                        <a:spcBef>
                          <a:spcPts val="155"/>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124 154</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396875" algn="r">
                        <a:spcBef>
                          <a:spcPts val="20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8 658</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marR="449580" indent="-179705" algn="r">
                        <a:spcBef>
                          <a:spcPts val="20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132 812</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4477">
                <a:tc>
                  <a:txBody>
                    <a:bodyPr/>
                    <a:lstStyle/>
                    <a:p>
                      <a:pPr marL="67945" marR="396875" algn="just">
                        <a:spcBef>
                          <a:spcPts val="200"/>
                        </a:spcBef>
                        <a:spcAft>
                          <a:spcPts val="0"/>
                        </a:spcAft>
                      </a:pPr>
                      <a:r>
                        <a:rPr lang="en-US" sz="1800">
                          <a:effectLst/>
                          <a:latin typeface="Arial" panose="020B0604020202090204" pitchFamily="34" charset="0"/>
                          <a:ea typeface="Arial" panose="020B0604020202090204" pitchFamily="34" charset="0"/>
                          <a:cs typeface="Times New Roman" panose="02020503050405090304" pitchFamily="18" charset="0"/>
                        </a:rPr>
                        <a:t>KwaZulu-Natal</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396875" algn="r">
                        <a:spcBef>
                          <a:spcPts val="14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101 011</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396875" algn="r">
                        <a:spcBef>
                          <a:spcPts val="20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19 187</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marR="449580" indent="-179705" algn="r">
                        <a:spcBef>
                          <a:spcPts val="20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120 198</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2354">
                <a:tc>
                  <a:txBody>
                    <a:bodyPr/>
                    <a:lstStyle/>
                    <a:p>
                      <a:pPr marL="67945" marR="396875" algn="just">
                        <a:spcBef>
                          <a:spcPts val="200"/>
                        </a:spcBef>
                        <a:spcAft>
                          <a:spcPts val="0"/>
                        </a:spcAft>
                      </a:pPr>
                      <a:r>
                        <a:rPr lang="en-US" sz="1800">
                          <a:effectLst/>
                          <a:latin typeface="Arial" panose="020B0604020202090204" pitchFamily="34" charset="0"/>
                          <a:ea typeface="Arial" panose="020B0604020202090204" pitchFamily="34" charset="0"/>
                          <a:cs typeface="Times New Roman" panose="02020503050405090304" pitchFamily="18" charset="0"/>
                        </a:rPr>
                        <a:t>Limpopo</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396875" algn="r">
                        <a:spcBef>
                          <a:spcPts val="14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49 132</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396875" algn="r">
                        <a:spcBef>
                          <a:spcPts val="20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3 284</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marR="449580" indent="-179705" algn="r">
                        <a:spcBef>
                          <a:spcPts val="20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52 416</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5539">
                <a:tc>
                  <a:txBody>
                    <a:bodyPr/>
                    <a:lstStyle/>
                    <a:p>
                      <a:pPr marL="67945" marR="396875" algn="just">
                        <a:spcBef>
                          <a:spcPts val="200"/>
                        </a:spcBef>
                        <a:spcAft>
                          <a:spcPts val="0"/>
                        </a:spcAft>
                      </a:pPr>
                      <a:r>
                        <a:rPr lang="en-US" sz="1800">
                          <a:effectLst/>
                          <a:latin typeface="Arial" panose="020B0604020202090204" pitchFamily="34" charset="0"/>
                          <a:ea typeface="Arial" panose="020B0604020202090204" pitchFamily="34" charset="0"/>
                          <a:cs typeface="Times New Roman" panose="02020503050405090304" pitchFamily="18" charset="0"/>
                        </a:rPr>
                        <a:t>Mpumalanga</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396875" algn="r">
                        <a:spcBef>
                          <a:spcPts val="14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29 331</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396875" algn="r">
                        <a:spcBef>
                          <a:spcPts val="20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3 405</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marR="449580" indent="-179705" algn="r">
                        <a:spcBef>
                          <a:spcPts val="20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32 736</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2354">
                <a:tc>
                  <a:txBody>
                    <a:bodyPr/>
                    <a:lstStyle/>
                    <a:p>
                      <a:pPr marL="67945" marR="396875" algn="just">
                        <a:spcBef>
                          <a:spcPts val="200"/>
                        </a:spcBef>
                        <a:spcAft>
                          <a:spcPts val="0"/>
                        </a:spcAft>
                      </a:pPr>
                      <a:r>
                        <a:rPr lang="en-US" sz="1800" dirty="0">
                          <a:effectLst/>
                          <a:latin typeface="Arial" panose="020B0604020202090204" pitchFamily="34" charset="0"/>
                          <a:ea typeface="Arial" panose="020B0604020202090204" pitchFamily="34" charset="0"/>
                          <a:cs typeface="Times New Roman" panose="02020503050405090304" pitchFamily="18" charset="0"/>
                        </a:rPr>
                        <a:t>North</a:t>
                      </a:r>
                      <a:r>
                        <a:rPr lang="en-US" sz="1800" spc="-15" dirty="0">
                          <a:effectLst/>
                          <a:latin typeface="Arial" panose="020B0604020202090204" pitchFamily="34" charset="0"/>
                          <a:ea typeface="Arial" panose="020B0604020202090204" pitchFamily="34" charset="0"/>
                          <a:cs typeface="Times New Roman" panose="02020503050405090304" pitchFamily="18" charset="0"/>
                        </a:rPr>
                        <a:t> </a:t>
                      </a:r>
                      <a:r>
                        <a:rPr lang="en-US" sz="1800" dirty="0">
                          <a:effectLst/>
                          <a:latin typeface="Arial" panose="020B0604020202090204" pitchFamily="34" charset="0"/>
                          <a:ea typeface="Arial" panose="020B0604020202090204" pitchFamily="34" charset="0"/>
                          <a:cs typeface="Times New Roman" panose="02020503050405090304" pitchFamily="18" charset="0"/>
                        </a:rPr>
                        <a:t>West</a:t>
                      </a:r>
                      <a:endParaRPr lang="en-ZA" sz="180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396875" algn="r">
                        <a:spcBef>
                          <a:spcPts val="14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27 493</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396875" algn="r">
                        <a:spcBef>
                          <a:spcPts val="20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746</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marR="449580" indent="-179705" algn="r">
                        <a:spcBef>
                          <a:spcPts val="20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28 239</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35539">
                <a:tc>
                  <a:txBody>
                    <a:bodyPr/>
                    <a:lstStyle/>
                    <a:p>
                      <a:pPr marL="67945" marR="396875" algn="just">
                        <a:spcBef>
                          <a:spcPts val="200"/>
                        </a:spcBef>
                        <a:spcAft>
                          <a:spcPts val="0"/>
                        </a:spcAft>
                      </a:pPr>
                      <a:r>
                        <a:rPr lang="en-US" sz="1800">
                          <a:effectLst/>
                          <a:latin typeface="Arial" panose="020B0604020202090204" pitchFamily="34" charset="0"/>
                          <a:ea typeface="Arial" panose="020B0604020202090204" pitchFamily="34" charset="0"/>
                          <a:cs typeface="Times New Roman" panose="02020503050405090304" pitchFamily="18" charset="0"/>
                        </a:rPr>
                        <a:t>Northern</a:t>
                      </a:r>
                      <a:r>
                        <a:rPr lang="en-US" sz="1800" spc="-10">
                          <a:effectLst/>
                          <a:latin typeface="Arial" panose="020B0604020202090204" pitchFamily="34" charset="0"/>
                          <a:ea typeface="Arial" panose="020B0604020202090204" pitchFamily="34" charset="0"/>
                          <a:cs typeface="Times New Roman" panose="02020503050405090304" pitchFamily="18" charset="0"/>
                        </a:rPr>
                        <a:t> </a:t>
                      </a:r>
                      <a:r>
                        <a:rPr lang="en-US" sz="1800">
                          <a:effectLst/>
                          <a:latin typeface="Arial" panose="020B0604020202090204" pitchFamily="34" charset="0"/>
                          <a:ea typeface="Arial" panose="020B0604020202090204" pitchFamily="34" charset="0"/>
                          <a:cs typeface="Times New Roman" panose="02020503050405090304" pitchFamily="18" charset="0"/>
                        </a:rPr>
                        <a:t>Cape</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396875" algn="r">
                        <a:spcBef>
                          <a:spcPts val="155"/>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12 015</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396875" algn="r">
                        <a:spcBef>
                          <a:spcPts val="20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2 410</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marR="449580" indent="-179705" algn="r">
                        <a:spcBef>
                          <a:spcPts val="20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14 424</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32354">
                <a:tc>
                  <a:txBody>
                    <a:bodyPr/>
                    <a:lstStyle/>
                    <a:p>
                      <a:pPr marL="67945" marR="396875" algn="just">
                        <a:spcBef>
                          <a:spcPts val="200"/>
                        </a:spcBef>
                        <a:spcAft>
                          <a:spcPts val="0"/>
                        </a:spcAft>
                      </a:pPr>
                      <a:r>
                        <a:rPr lang="en-US" sz="1800">
                          <a:effectLst/>
                          <a:latin typeface="Arial" panose="020B0604020202090204" pitchFamily="34" charset="0"/>
                          <a:ea typeface="Arial" panose="020B0604020202090204" pitchFamily="34" charset="0"/>
                          <a:cs typeface="Times New Roman" panose="02020503050405090304" pitchFamily="18" charset="0"/>
                        </a:rPr>
                        <a:t>Western</a:t>
                      </a:r>
                      <a:r>
                        <a:rPr lang="en-US" sz="1800" spc="-10">
                          <a:effectLst/>
                          <a:latin typeface="Arial" panose="020B0604020202090204" pitchFamily="34" charset="0"/>
                          <a:ea typeface="Arial" panose="020B0604020202090204" pitchFamily="34" charset="0"/>
                          <a:cs typeface="Times New Roman" panose="02020503050405090304" pitchFamily="18" charset="0"/>
                        </a:rPr>
                        <a:t> </a:t>
                      </a:r>
                      <a:r>
                        <a:rPr lang="en-US" sz="1800">
                          <a:effectLst/>
                          <a:latin typeface="Arial" panose="020B0604020202090204" pitchFamily="34" charset="0"/>
                          <a:ea typeface="Arial" panose="020B0604020202090204" pitchFamily="34" charset="0"/>
                          <a:cs typeface="Times New Roman" panose="02020503050405090304" pitchFamily="18" charset="0"/>
                        </a:rPr>
                        <a:t>Cape</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396875" algn="r">
                        <a:spcBef>
                          <a:spcPts val="14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56 263</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396875" algn="r">
                        <a:spcBef>
                          <a:spcPts val="20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9 911</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9715" marR="449580" indent="-179705" algn="r">
                        <a:spcBef>
                          <a:spcPts val="200"/>
                        </a:spcBef>
                        <a:spcAft>
                          <a:spcPts val="0"/>
                        </a:spcAft>
                      </a:pPr>
                      <a:r>
                        <a:rPr lang="en-US" sz="1800">
                          <a:solidFill>
                            <a:srgbClr val="000000"/>
                          </a:solidFill>
                          <a:effectLst/>
                          <a:latin typeface="Arial" panose="020B0604020202090204" pitchFamily="34" charset="0"/>
                          <a:ea typeface="Arial" panose="020B0604020202090204" pitchFamily="34" charset="0"/>
                          <a:cs typeface="Times New Roman" panose="02020503050405090304" pitchFamily="18" charset="0"/>
                        </a:rPr>
                        <a:t>66 174</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35539">
                <a:tc>
                  <a:txBody>
                    <a:bodyPr/>
                    <a:lstStyle/>
                    <a:p>
                      <a:pPr marL="67945" marR="396875" algn="just">
                        <a:spcBef>
                          <a:spcPts val="185"/>
                        </a:spcBef>
                        <a:spcAft>
                          <a:spcPts val="0"/>
                        </a:spcAft>
                      </a:pPr>
                      <a:r>
                        <a:rPr lang="en-US" sz="1800" b="1">
                          <a:solidFill>
                            <a:srgbClr val="000000"/>
                          </a:solidFill>
                          <a:effectLst/>
                          <a:latin typeface="Arial" panose="020B0604020202090204" pitchFamily="34" charset="0"/>
                          <a:ea typeface="Arial" panose="020B0604020202090204" pitchFamily="34" charset="0"/>
                          <a:cs typeface="Times New Roman" panose="02020503050405090304" pitchFamily="18" charset="0"/>
                        </a:rPr>
                        <a:t>National</a:t>
                      </a:r>
                      <a:r>
                        <a:rPr lang="en-US" sz="1800" b="1" spc="-10">
                          <a:solidFill>
                            <a:srgbClr val="000000"/>
                          </a:solidFill>
                          <a:effectLst/>
                          <a:latin typeface="Arial" panose="020B0604020202090204" pitchFamily="34" charset="0"/>
                          <a:ea typeface="Arial" panose="020B0604020202090204" pitchFamily="34" charset="0"/>
                          <a:cs typeface="Times New Roman" panose="02020503050405090304" pitchFamily="18" charset="0"/>
                        </a:rPr>
                        <a:t> </a:t>
                      </a:r>
                      <a:r>
                        <a:rPr lang="en-US" sz="1800" b="1">
                          <a:solidFill>
                            <a:srgbClr val="000000"/>
                          </a:solidFill>
                          <a:effectLst/>
                          <a:latin typeface="Arial" panose="020B0604020202090204" pitchFamily="34" charset="0"/>
                          <a:ea typeface="Arial" panose="020B0604020202090204" pitchFamily="34" charset="0"/>
                          <a:cs typeface="Times New Roman" panose="02020503050405090304" pitchFamily="18" charset="0"/>
                        </a:rPr>
                        <a:t>Total</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FB3"/>
                    </a:solidFill>
                  </a:tcPr>
                </a:tc>
                <a:tc>
                  <a:txBody>
                    <a:bodyPr/>
                    <a:lstStyle/>
                    <a:p>
                      <a:pPr marL="171450" marR="396875" algn="r">
                        <a:spcBef>
                          <a:spcPts val="185"/>
                        </a:spcBef>
                        <a:spcAft>
                          <a:spcPts val="0"/>
                        </a:spcAft>
                      </a:pPr>
                      <a:r>
                        <a:rPr lang="en-US" sz="1800" b="1">
                          <a:solidFill>
                            <a:srgbClr val="000000"/>
                          </a:solidFill>
                          <a:effectLst/>
                          <a:latin typeface="Arial" panose="020B0604020202090204" pitchFamily="34" charset="0"/>
                          <a:ea typeface="Arial" panose="020B0604020202090204" pitchFamily="34" charset="0"/>
                          <a:cs typeface="Times New Roman" panose="02020503050405090304" pitchFamily="18" charset="0"/>
                        </a:rPr>
                        <a:t>497 032</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67945" marR="396875" algn="r">
                        <a:spcBef>
                          <a:spcPts val="185"/>
                        </a:spcBef>
                        <a:spcAft>
                          <a:spcPts val="0"/>
                        </a:spcAft>
                      </a:pPr>
                      <a:r>
                        <a:rPr lang="en-US" sz="1800" b="1">
                          <a:solidFill>
                            <a:srgbClr val="000000"/>
                          </a:solidFill>
                          <a:effectLst/>
                          <a:latin typeface="Arial" panose="020B0604020202090204" pitchFamily="34" charset="0"/>
                          <a:ea typeface="Arial" panose="020B0604020202090204" pitchFamily="34" charset="0"/>
                          <a:cs typeface="Times New Roman" panose="02020503050405090304" pitchFamily="18" charset="0"/>
                        </a:rPr>
                        <a:t>59 383</a:t>
                      </a:r>
                      <a:endParaRPr lang="en-ZA" sz="180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59715" marR="449580" indent="-179705" algn="r">
                        <a:spcBef>
                          <a:spcPts val="185"/>
                        </a:spcBef>
                        <a:spcAft>
                          <a:spcPts val="0"/>
                        </a:spcAft>
                      </a:pPr>
                      <a:r>
                        <a:rPr lang="en-US" sz="1800" b="1" dirty="0">
                          <a:solidFill>
                            <a:srgbClr val="000000"/>
                          </a:solidFill>
                          <a:effectLst/>
                          <a:latin typeface="Arial" panose="020B0604020202090204" pitchFamily="34" charset="0"/>
                          <a:ea typeface="Arial" panose="020B0604020202090204" pitchFamily="34" charset="0"/>
                          <a:cs typeface="Times New Roman" panose="02020503050405090304" pitchFamily="18" charset="0"/>
                        </a:rPr>
                        <a:t>556 415</a:t>
                      </a:r>
                      <a:endParaRPr lang="en-ZA" sz="180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a:defRPr/>
            </a:pPr>
            <a:fld id="{7FEA9EB2-108A-4BEC-BB25-443CCE96D918}" type="slidenum">
              <a:rPr lang="en-US" smtClean="0"/>
              <a:t>25</a:t>
            </a:fld>
            <a:endParaRPr lang="en-US" dirty="0"/>
          </a:p>
        </p:txBody>
      </p:sp>
      <p:sp>
        <p:nvSpPr>
          <p:cNvPr id="7" name="TextBox 6"/>
          <p:cNvSpPr txBox="1"/>
          <p:nvPr/>
        </p:nvSpPr>
        <p:spPr>
          <a:xfrm>
            <a:off x="914400" y="5562600"/>
            <a:ext cx="7391400" cy="646331"/>
          </a:xfrm>
          <a:prstGeom prst="rect">
            <a:avLst/>
          </a:prstGeom>
          <a:noFill/>
        </p:spPr>
        <p:txBody>
          <a:bodyPr wrap="square" rtlCol="0">
            <a:spAutoFit/>
          </a:bodyPr>
          <a:lstStyle/>
          <a:p>
            <a:r>
              <a:rPr lang="en-ZA" dirty="0"/>
              <a:t>*   NCV, Report 191, PLP and Centre of Specialisation (COS)</a:t>
            </a:r>
          </a:p>
          <a:p>
            <a:r>
              <a:rPr lang="en-ZA" dirty="0"/>
              <a:t>**  Occupational programmes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SLIDE LAYOUT.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itle 2"/>
          <p:cNvSpPr>
            <a:spLocks noGrp="1"/>
          </p:cNvSpPr>
          <p:nvPr>
            <p:ph type="title"/>
          </p:nvPr>
        </p:nvSpPr>
        <p:spPr>
          <a:xfrm>
            <a:off x="571498" y="629477"/>
            <a:ext cx="8039101" cy="910393"/>
          </a:xfrm>
        </p:spPr>
        <p:txBody>
          <a:bodyPr/>
          <a:lstStyle/>
          <a:p>
            <a:r>
              <a:rPr lang="en-ZA" sz="3200" b="1" dirty="0"/>
              <a:t>Planned First Time Enrolments for 2023 Per Province </a:t>
            </a:r>
          </a:p>
        </p:txBody>
      </p:sp>
      <p:graphicFrame>
        <p:nvGraphicFramePr>
          <p:cNvPr id="8" name="Content Placeholder 7"/>
          <p:cNvGraphicFramePr>
            <a:graphicFrameLocks noGrp="1"/>
          </p:cNvGraphicFramePr>
          <p:nvPr>
            <p:ph idx="1"/>
          </p:nvPr>
        </p:nvGraphicFramePr>
        <p:xfrm>
          <a:off x="571499" y="1676396"/>
          <a:ext cx="8115301" cy="4568828"/>
        </p:xfrm>
        <a:graphic>
          <a:graphicData uri="http://schemas.openxmlformats.org/drawingml/2006/table">
            <a:tbl>
              <a:tblPr firstRow="1" firstCol="1" lastRow="1" lastCol="1" bandRow="1" bandCol="1"/>
              <a:tblGrid>
                <a:gridCol w="4091185">
                  <a:extLst>
                    <a:ext uri="{9D8B030D-6E8A-4147-A177-3AD203B41FA5}">
                      <a16:colId xmlns:a16="http://schemas.microsoft.com/office/drawing/2014/main" val="20000"/>
                    </a:ext>
                  </a:extLst>
                </a:gridCol>
                <a:gridCol w="4024116">
                  <a:extLst>
                    <a:ext uri="{9D8B030D-6E8A-4147-A177-3AD203B41FA5}">
                      <a16:colId xmlns:a16="http://schemas.microsoft.com/office/drawing/2014/main" val="20001"/>
                    </a:ext>
                  </a:extLst>
                </a:gridCol>
              </a:tblGrid>
              <a:tr h="508803">
                <a:tc>
                  <a:txBody>
                    <a:bodyPr/>
                    <a:lstStyle/>
                    <a:p>
                      <a:pPr marL="67945" marR="396875" algn="ctr">
                        <a:spcBef>
                          <a:spcPts val="715"/>
                        </a:spcBef>
                        <a:spcAft>
                          <a:spcPts val="0"/>
                        </a:spcAft>
                      </a:pPr>
                      <a:r>
                        <a:rPr lang="en-US" sz="1800" b="1" dirty="0">
                          <a:solidFill>
                            <a:srgbClr val="000000"/>
                          </a:solidFill>
                          <a:effectLst/>
                          <a:latin typeface="Arial" panose="020B0604020202090204" pitchFamily="34" charset="0"/>
                          <a:ea typeface="Arial" panose="020B0604020202090204" pitchFamily="34" charset="0"/>
                          <a:cs typeface="Times New Roman" panose="02020503050405090304" pitchFamily="18" charset="0"/>
                        </a:rPr>
                        <a:t>Province</a:t>
                      </a:r>
                      <a:endParaRPr lang="en-ZA" sz="180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FB3"/>
                    </a:solidFill>
                  </a:tcPr>
                </a:tc>
                <a:tc>
                  <a:txBody>
                    <a:bodyPr/>
                    <a:lstStyle/>
                    <a:p>
                      <a:pPr marL="172720" marR="396875" indent="-78740" algn="ctr">
                        <a:spcBef>
                          <a:spcPts val="715"/>
                        </a:spcBef>
                        <a:spcAft>
                          <a:spcPts val="0"/>
                        </a:spcAft>
                      </a:pPr>
                      <a:r>
                        <a:rPr lang="en-ZA" sz="1800" b="1" dirty="0">
                          <a:effectLst/>
                          <a:latin typeface="Arial" panose="020B0604020202090204" pitchFamily="34" charset="0"/>
                          <a:ea typeface="Arial" panose="020B0604020202090204" pitchFamily="34" charset="0"/>
                          <a:cs typeface="Times New Roman" panose="02020503050405090304" pitchFamily="18" charset="0"/>
                        </a:rPr>
                        <a:t>First Time Enrolments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FB3"/>
                    </a:solidFill>
                  </a:tcPr>
                </a:tc>
                <a:extLst>
                  <a:ext uri="{0D108BD9-81ED-4DB2-BD59-A6C34878D82A}">
                    <a16:rowId xmlns:a16="http://schemas.microsoft.com/office/drawing/2014/main" val="10000"/>
                  </a:ext>
                </a:extLst>
              </a:tr>
              <a:tr h="395347">
                <a:tc>
                  <a:txBody>
                    <a:bodyPr/>
                    <a:lstStyle/>
                    <a:p>
                      <a:pPr marL="67945" marR="396875" algn="just">
                        <a:spcBef>
                          <a:spcPts val="200"/>
                        </a:spcBef>
                        <a:spcAft>
                          <a:spcPts val="0"/>
                        </a:spcAft>
                      </a:pPr>
                      <a:r>
                        <a:rPr lang="en-US" sz="1800" dirty="0">
                          <a:effectLst/>
                          <a:latin typeface="Arial" panose="020B0604020202090204" pitchFamily="34" charset="0"/>
                          <a:ea typeface="Arial" panose="020B0604020202090204" pitchFamily="34" charset="0"/>
                          <a:cs typeface="Times New Roman" panose="02020503050405090304" pitchFamily="18" charset="0"/>
                        </a:rPr>
                        <a:t>Eastern</a:t>
                      </a:r>
                      <a:r>
                        <a:rPr lang="en-US" sz="1800" spc="-10" dirty="0">
                          <a:effectLst/>
                          <a:latin typeface="Arial" panose="020B0604020202090204" pitchFamily="34" charset="0"/>
                          <a:ea typeface="Arial" panose="020B0604020202090204" pitchFamily="34" charset="0"/>
                          <a:cs typeface="Times New Roman" panose="02020503050405090304" pitchFamily="18" charset="0"/>
                        </a:rPr>
                        <a:t> </a:t>
                      </a:r>
                      <a:r>
                        <a:rPr lang="en-US" sz="1800" dirty="0">
                          <a:effectLst/>
                          <a:latin typeface="Arial" panose="020B0604020202090204" pitchFamily="34" charset="0"/>
                          <a:ea typeface="Arial" panose="020B0604020202090204" pitchFamily="34" charset="0"/>
                          <a:cs typeface="Times New Roman" panose="02020503050405090304" pitchFamily="18" charset="0"/>
                        </a:rPr>
                        <a:t>Cape</a:t>
                      </a:r>
                      <a:endParaRPr lang="en-ZA" sz="180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99720" marR="396875" algn="r">
                        <a:spcBef>
                          <a:spcPts val="140"/>
                        </a:spcBef>
                        <a:spcAft>
                          <a:spcPts val="0"/>
                        </a:spcAft>
                      </a:pPr>
                      <a:r>
                        <a:rPr lang="en-GB" sz="1800" b="0" dirty="0">
                          <a:solidFill>
                            <a:srgbClr val="000000"/>
                          </a:solidFill>
                          <a:effectLst/>
                          <a:latin typeface="Arial" panose="020B0604020202090204" pitchFamily="34" charset="0"/>
                          <a:ea typeface="Times New Roman" panose="02020503050405090304" pitchFamily="18" charset="0"/>
                        </a:rPr>
                        <a:t>24 672</a:t>
                      </a:r>
                      <a:endParaRPr lang="en-ZA" sz="1800" b="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2837">
                <a:tc>
                  <a:txBody>
                    <a:bodyPr/>
                    <a:lstStyle/>
                    <a:p>
                      <a:pPr marL="67945" marR="396875" algn="just">
                        <a:spcBef>
                          <a:spcPts val="200"/>
                        </a:spcBef>
                        <a:spcAft>
                          <a:spcPts val="0"/>
                        </a:spcAft>
                      </a:pPr>
                      <a:r>
                        <a:rPr lang="en-US" sz="1800" dirty="0">
                          <a:effectLst/>
                          <a:latin typeface="Arial" panose="020B0604020202090204" pitchFamily="34" charset="0"/>
                          <a:ea typeface="Arial" panose="020B0604020202090204" pitchFamily="34" charset="0"/>
                          <a:cs typeface="Times New Roman" panose="02020503050405090304" pitchFamily="18" charset="0"/>
                        </a:rPr>
                        <a:t>Free</a:t>
                      </a:r>
                      <a:r>
                        <a:rPr lang="en-US" sz="1800" spc="-15" dirty="0">
                          <a:effectLst/>
                          <a:latin typeface="Arial" panose="020B0604020202090204" pitchFamily="34" charset="0"/>
                          <a:ea typeface="Arial" panose="020B0604020202090204" pitchFamily="34" charset="0"/>
                          <a:cs typeface="Times New Roman" panose="02020503050405090304" pitchFamily="18" charset="0"/>
                        </a:rPr>
                        <a:t> </a:t>
                      </a:r>
                      <a:r>
                        <a:rPr lang="en-US" sz="1800" dirty="0">
                          <a:effectLst/>
                          <a:latin typeface="Arial" panose="020B0604020202090204" pitchFamily="34" charset="0"/>
                          <a:ea typeface="Arial" panose="020B0604020202090204" pitchFamily="34" charset="0"/>
                          <a:cs typeface="Times New Roman" panose="02020503050405090304" pitchFamily="18" charset="0"/>
                        </a:rPr>
                        <a:t>State</a:t>
                      </a:r>
                      <a:endParaRPr lang="en-ZA" sz="180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396875" algn="r">
                        <a:spcBef>
                          <a:spcPts val="140"/>
                        </a:spcBef>
                        <a:spcAft>
                          <a:spcPts val="0"/>
                        </a:spcAft>
                      </a:pPr>
                      <a:r>
                        <a:rPr lang="en-GB" sz="1800" b="0" dirty="0">
                          <a:effectLst/>
                          <a:latin typeface="Arial" panose="020B0604020202090204" pitchFamily="34" charset="0"/>
                          <a:ea typeface="Times New Roman" panose="02020503050405090304" pitchFamily="18" charset="0"/>
                        </a:rPr>
                        <a:t>16 838</a:t>
                      </a:r>
                      <a:endParaRPr lang="en-ZA" sz="1800" b="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5347">
                <a:tc>
                  <a:txBody>
                    <a:bodyPr/>
                    <a:lstStyle/>
                    <a:p>
                      <a:pPr marL="67945" marR="396875" algn="just">
                        <a:spcBef>
                          <a:spcPts val="200"/>
                        </a:spcBef>
                        <a:spcAft>
                          <a:spcPts val="0"/>
                        </a:spcAft>
                      </a:pPr>
                      <a:r>
                        <a:rPr lang="en-US" sz="1800" dirty="0">
                          <a:effectLst/>
                          <a:latin typeface="Arial" panose="020B0604020202090204" pitchFamily="34" charset="0"/>
                          <a:ea typeface="Arial" panose="020B0604020202090204" pitchFamily="34" charset="0"/>
                          <a:cs typeface="Times New Roman" panose="02020503050405090304" pitchFamily="18" charset="0"/>
                        </a:rPr>
                        <a:t>Gauteng</a:t>
                      </a:r>
                      <a:endParaRPr lang="en-ZA" sz="180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396875" algn="r">
                        <a:spcBef>
                          <a:spcPts val="155"/>
                        </a:spcBef>
                        <a:spcAft>
                          <a:spcPts val="0"/>
                        </a:spcAft>
                      </a:pPr>
                      <a:r>
                        <a:rPr lang="en-ZA" sz="1800" b="1" dirty="0">
                          <a:solidFill>
                            <a:schemeClr val="tx1"/>
                          </a:solidFill>
                          <a:effectLst/>
                          <a:latin typeface="Arial" panose="020B0604020202090204" pitchFamily="34" charset="0"/>
                          <a:ea typeface="Arial" panose="020B0604020202090204" pitchFamily="34" charset="0"/>
                          <a:cs typeface="Times New Roman" panose="02020503050405090304" pitchFamily="18" charset="0"/>
                        </a:rPr>
                        <a:t>53 352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5347">
                <a:tc>
                  <a:txBody>
                    <a:bodyPr/>
                    <a:lstStyle/>
                    <a:p>
                      <a:pPr marL="67945" marR="396875" algn="just">
                        <a:spcBef>
                          <a:spcPts val="200"/>
                        </a:spcBef>
                        <a:spcAft>
                          <a:spcPts val="0"/>
                        </a:spcAft>
                      </a:pPr>
                      <a:r>
                        <a:rPr lang="en-US" sz="1800" dirty="0">
                          <a:effectLst/>
                          <a:latin typeface="Arial" panose="020B0604020202090204" pitchFamily="34" charset="0"/>
                          <a:ea typeface="Arial" panose="020B0604020202090204" pitchFamily="34" charset="0"/>
                          <a:cs typeface="Times New Roman" panose="02020503050405090304" pitchFamily="18" charset="0"/>
                        </a:rPr>
                        <a:t>KwaZulu-Natal</a:t>
                      </a:r>
                      <a:endParaRPr lang="en-ZA" sz="180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396875" algn="r">
                        <a:spcBef>
                          <a:spcPts val="140"/>
                        </a:spcBef>
                        <a:spcAft>
                          <a:spcPts val="0"/>
                        </a:spcAft>
                      </a:pPr>
                      <a:r>
                        <a:rPr lang="en-ZA" sz="1800" dirty="0">
                          <a:effectLst/>
                          <a:latin typeface="Arial" panose="020B0604020202090204" pitchFamily="34" charset="0"/>
                          <a:ea typeface="Arial" panose="020B0604020202090204" pitchFamily="34" charset="0"/>
                          <a:cs typeface="Times New Roman" panose="02020503050405090304" pitchFamily="18" charset="0"/>
                        </a:rPr>
                        <a:t>40 415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2837">
                <a:tc>
                  <a:txBody>
                    <a:bodyPr/>
                    <a:lstStyle/>
                    <a:p>
                      <a:pPr marL="67945" marR="396875" algn="just">
                        <a:spcBef>
                          <a:spcPts val="200"/>
                        </a:spcBef>
                        <a:spcAft>
                          <a:spcPts val="0"/>
                        </a:spcAft>
                      </a:pPr>
                      <a:r>
                        <a:rPr lang="en-US" sz="1800" dirty="0">
                          <a:effectLst/>
                          <a:latin typeface="Arial" panose="020B0604020202090204" pitchFamily="34" charset="0"/>
                          <a:ea typeface="Arial" panose="020B0604020202090204" pitchFamily="34" charset="0"/>
                          <a:cs typeface="Times New Roman" panose="02020503050405090304" pitchFamily="18" charset="0"/>
                        </a:rPr>
                        <a:t>Limpopo</a:t>
                      </a:r>
                      <a:endParaRPr lang="en-ZA" sz="180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396875" algn="r">
                        <a:spcBef>
                          <a:spcPts val="140"/>
                        </a:spcBef>
                        <a:spcAft>
                          <a:spcPts val="0"/>
                        </a:spcAft>
                      </a:pPr>
                      <a:r>
                        <a:rPr lang="en-ZA" sz="1800" dirty="0">
                          <a:effectLst/>
                          <a:latin typeface="Arial" panose="020B0604020202090204" pitchFamily="34" charset="0"/>
                          <a:ea typeface="Arial" panose="020B0604020202090204" pitchFamily="34" charset="0"/>
                          <a:cs typeface="Times New Roman" panose="02020503050405090304" pitchFamily="18" charset="0"/>
                        </a:rPr>
                        <a:t>18 754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6602">
                <a:tc>
                  <a:txBody>
                    <a:bodyPr/>
                    <a:lstStyle/>
                    <a:p>
                      <a:pPr marL="67945" marR="396875" algn="just">
                        <a:spcBef>
                          <a:spcPts val="200"/>
                        </a:spcBef>
                        <a:spcAft>
                          <a:spcPts val="0"/>
                        </a:spcAft>
                      </a:pPr>
                      <a:r>
                        <a:rPr lang="en-US" sz="1800" dirty="0">
                          <a:effectLst/>
                          <a:latin typeface="Arial" panose="020B0604020202090204" pitchFamily="34" charset="0"/>
                          <a:ea typeface="Arial" panose="020B0604020202090204" pitchFamily="34" charset="0"/>
                          <a:cs typeface="Times New Roman" panose="02020503050405090304" pitchFamily="18" charset="0"/>
                        </a:rPr>
                        <a:t>Mpumalanga</a:t>
                      </a:r>
                      <a:endParaRPr lang="en-ZA" sz="180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396875" algn="r">
                        <a:spcBef>
                          <a:spcPts val="140"/>
                        </a:spcBef>
                        <a:spcAft>
                          <a:spcPts val="0"/>
                        </a:spcAft>
                      </a:pPr>
                      <a:r>
                        <a:rPr lang="en-ZA" sz="1800" b="1" dirty="0">
                          <a:solidFill>
                            <a:schemeClr val="tx1"/>
                          </a:solidFill>
                          <a:effectLst/>
                          <a:latin typeface="Arial" panose="020B0604020202090204" pitchFamily="34" charset="0"/>
                          <a:ea typeface="Arial" panose="020B0604020202090204" pitchFamily="34" charset="0"/>
                          <a:cs typeface="Times New Roman" panose="02020503050405090304" pitchFamily="18" charset="0"/>
                        </a:rPr>
                        <a:t>11 660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5646">
                <a:tc>
                  <a:txBody>
                    <a:bodyPr/>
                    <a:lstStyle/>
                    <a:p>
                      <a:pPr marL="67945" marR="396875" algn="just">
                        <a:spcBef>
                          <a:spcPts val="200"/>
                        </a:spcBef>
                        <a:spcAft>
                          <a:spcPts val="0"/>
                        </a:spcAft>
                      </a:pPr>
                      <a:r>
                        <a:rPr lang="en-US" sz="1800" dirty="0">
                          <a:effectLst/>
                          <a:latin typeface="Arial" panose="020B0604020202090204" pitchFamily="34" charset="0"/>
                          <a:ea typeface="Arial" panose="020B0604020202090204" pitchFamily="34" charset="0"/>
                          <a:cs typeface="Times New Roman" panose="02020503050405090304" pitchFamily="18" charset="0"/>
                        </a:rPr>
                        <a:t>North</a:t>
                      </a:r>
                      <a:r>
                        <a:rPr lang="en-US" sz="1800" spc="-15" dirty="0">
                          <a:effectLst/>
                          <a:latin typeface="Arial" panose="020B0604020202090204" pitchFamily="34" charset="0"/>
                          <a:ea typeface="Arial" panose="020B0604020202090204" pitchFamily="34" charset="0"/>
                          <a:cs typeface="Times New Roman" panose="02020503050405090304" pitchFamily="18" charset="0"/>
                        </a:rPr>
                        <a:t>ern Cape</a:t>
                      </a:r>
                      <a:endParaRPr lang="en-ZA" sz="180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396875" algn="r">
                        <a:spcBef>
                          <a:spcPts val="140"/>
                        </a:spcBef>
                        <a:spcAft>
                          <a:spcPts val="0"/>
                        </a:spcAft>
                      </a:pPr>
                      <a:r>
                        <a:rPr lang="en-ZA" sz="1800" dirty="0">
                          <a:effectLst/>
                          <a:latin typeface="Arial" panose="020B0604020202090204" pitchFamily="34" charset="0"/>
                          <a:ea typeface="Arial" panose="020B0604020202090204" pitchFamily="34" charset="0"/>
                          <a:cs typeface="Times New Roman" panose="02020503050405090304" pitchFamily="18" charset="0"/>
                        </a:rPr>
                        <a:t>5 193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96602">
                <a:tc>
                  <a:txBody>
                    <a:bodyPr/>
                    <a:lstStyle/>
                    <a:p>
                      <a:pPr marL="67945" marR="396875" algn="just">
                        <a:spcBef>
                          <a:spcPts val="200"/>
                        </a:spcBef>
                        <a:spcAft>
                          <a:spcPts val="0"/>
                        </a:spcAft>
                      </a:pPr>
                      <a:r>
                        <a:rPr lang="en-US" sz="1800" dirty="0">
                          <a:effectLst/>
                          <a:latin typeface="Arial" panose="020B0604020202090204" pitchFamily="34" charset="0"/>
                          <a:ea typeface="Arial" panose="020B0604020202090204" pitchFamily="34" charset="0"/>
                          <a:cs typeface="Times New Roman" panose="02020503050405090304" pitchFamily="18" charset="0"/>
                        </a:rPr>
                        <a:t>North West</a:t>
                      </a:r>
                      <a:endParaRPr lang="en-ZA" sz="180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396875" algn="r">
                        <a:spcBef>
                          <a:spcPts val="155"/>
                        </a:spcBef>
                        <a:spcAft>
                          <a:spcPts val="0"/>
                        </a:spcAft>
                      </a:pPr>
                      <a:r>
                        <a:rPr lang="en-ZA" sz="1800" dirty="0">
                          <a:effectLst/>
                          <a:latin typeface="Arial" panose="020B0604020202090204" pitchFamily="34" charset="0"/>
                          <a:ea typeface="Arial" panose="020B0604020202090204" pitchFamily="34" charset="0"/>
                          <a:cs typeface="Times New Roman" panose="02020503050405090304" pitchFamily="18" charset="0"/>
                        </a:rPr>
                        <a:t>11 953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52858">
                <a:tc>
                  <a:txBody>
                    <a:bodyPr/>
                    <a:lstStyle/>
                    <a:p>
                      <a:pPr marL="67945" marR="396875" algn="just">
                        <a:spcBef>
                          <a:spcPts val="200"/>
                        </a:spcBef>
                        <a:spcAft>
                          <a:spcPts val="0"/>
                        </a:spcAft>
                      </a:pPr>
                      <a:r>
                        <a:rPr lang="en-US" sz="1800" dirty="0">
                          <a:effectLst/>
                          <a:latin typeface="Arial" panose="020B0604020202090204" pitchFamily="34" charset="0"/>
                          <a:ea typeface="Arial" panose="020B0604020202090204" pitchFamily="34" charset="0"/>
                          <a:cs typeface="Times New Roman" panose="02020503050405090304" pitchFamily="18" charset="0"/>
                        </a:rPr>
                        <a:t>Western</a:t>
                      </a:r>
                      <a:r>
                        <a:rPr lang="en-US" sz="1800" spc="-10" dirty="0">
                          <a:effectLst/>
                          <a:latin typeface="Arial" panose="020B0604020202090204" pitchFamily="34" charset="0"/>
                          <a:ea typeface="Arial" panose="020B0604020202090204" pitchFamily="34" charset="0"/>
                          <a:cs typeface="Times New Roman" panose="02020503050405090304" pitchFamily="18" charset="0"/>
                        </a:rPr>
                        <a:t> </a:t>
                      </a:r>
                      <a:r>
                        <a:rPr lang="en-US" sz="1800" dirty="0">
                          <a:effectLst/>
                          <a:latin typeface="Arial" panose="020B0604020202090204" pitchFamily="34" charset="0"/>
                          <a:ea typeface="Arial" panose="020B0604020202090204" pitchFamily="34" charset="0"/>
                          <a:cs typeface="Times New Roman" panose="02020503050405090304" pitchFamily="18" charset="0"/>
                        </a:rPr>
                        <a:t>Cape</a:t>
                      </a:r>
                      <a:endParaRPr lang="en-ZA" sz="180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396875" algn="r">
                        <a:spcBef>
                          <a:spcPts val="140"/>
                        </a:spcBef>
                        <a:spcAft>
                          <a:spcPts val="0"/>
                        </a:spcAft>
                      </a:pPr>
                      <a:r>
                        <a:rPr lang="en-ZA" sz="1800" dirty="0">
                          <a:effectLst/>
                          <a:latin typeface="Arial" panose="020B0604020202090204" pitchFamily="34" charset="0"/>
                          <a:ea typeface="Arial" panose="020B0604020202090204" pitchFamily="34" charset="0"/>
                          <a:cs typeface="Times New Roman" panose="02020503050405090304" pitchFamily="18" charset="0"/>
                        </a:rPr>
                        <a:t>23 649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96602">
                <a:tc>
                  <a:txBody>
                    <a:bodyPr/>
                    <a:lstStyle/>
                    <a:p>
                      <a:pPr marL="67945" marR="396875" algn="just">
                        <a:spcBef>
                          <a:spcPts val="185"/>
                        </a:spcBef>
                        <a:spcAft>
                          <a:spcPts val="0"/>
                        </a:spcAft>
                      </a:pPr>
                      <a:r>
                        <a:rPr lang="en-US" sz="1800" b="1" dirty="0">
                          <a:solidFill>
                            <a:srgbClr val="000000"/>
                          </a:solidFill>
                          <a:effectLst/>
                          <a:latin typeface="Arial" panose="020B0604020202090204" pitchFamily="34" charset="0"/>
                          <a:ea typeface="Arial" panose="020B0604020202090204" pitchFamily="34" charset="0"/>
                          <a:cs typeface="Times New Roman" panose="02020503050405090304" pitchFamily="18" charset="0"/>
                        </a:rPr>
                        <a:t>National</a:t>
                      </a:r>
                      <a:r>
                        <a:rPr lang="en-US" sz="1800" b="1" spc="-10" dirty="0">
                          <a:solidFill>
                            <a:srgbClr val="000000"/>
                          </a:solidFill>
                          <a:effectLst/>
                          <a:latin typeface="Arial" panose="020B0604020202090204" pitchFamily="34" charset="0"/>
                          <a:ea typeface="Arial" panose="020B0604020202090204" pitchFamily="34" charset="0"/>
                          <a:cs typeface="Times New Roman" panose="02020503050405090304" pitchFamily="18" charset="0"/>
                        </a:rPr>
                        <a:t> </a:t>
                      </a:r>
                      <a:r>
                        <a:rPr lang="en-US" sz="1800" b="1" dirty="0">
                          <a:solidFill>
                            <a:srgbClr val="000000"/>
                          </a:solidFill>
                          <a:effectLst/>
                          <a:latin typeface="Arial" panose="020B0604020202090204" pitchFamily="34" charset="0"/>
                          <a:ea typeface="Arial" panose="020B0604020202090204" pitchFamily="34" charset="0"/>
                          <a:cs typeface="Times New Roman" panose="02020503050405090304" pitchFamily="18" charset="0"/>
                        </a:rPr>
                        <a:t>Total</a:t>
                      </a:r>
                      <a:endParaRPr lang="en-ZA" sz="1800" dirty="0">
                        <a:effectLst/>
                        <a:latin typeface="Arial" panose="020B0604020202090204" pitchFamily="34" charset="0"/>
                        <a:ea typeface="Arial" panose="020B0604020202090204" pitchFamily="34" charset="0"/>
                        <a:cs typeface="Times New Roman" panose="0202050305040509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FB3"/>
                    </a:solidFill>
                  </a:tcPr>
                </a:tc>
                <a:tc>
                  <a:txBody>
                    <a:bodyPr/>
                    <a:lstStyle/>
                    <a:p>
                      <a:pPr marL="171450" marR="396875" algn="r">
                        <a:spcBef>
                          <a:spcPts val="185"/>
                        </a:spcBef>
                        <a:spcAft>
                          <a:spcPts val="0"/>
                        </a:spcAft>
                      </a:pPr>
                      <a:r>
                        <a:rPr lang="en-ZA" sz="1800" b="1" dirty="0">
                          <a:effectLst/>
                          <a:latin typeface="Arial" panose="020B0604020202090204" pitchFamily="34" charset="0"/>
                          <a:ea typeface="Arial" panose="020B0604020202090204" pitchFamily="34" charset="0"/>
                          <a:cs typeface="Times New Roman" panose="02020503050405090304" pitchFamily="18" charset="0"/>
                        </a:rPr>
                        <a:t>205 856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a:defRPr/>
            </a:pPr>
            <a:fld id="{7FEA9EB2-108A-4BEC-BB25-443CCE96D918}" type="slidenum">
              <a:rPr lang="en-US" smtClean="0"/>
              <a:t>26</a:t>
            </a:fld>
            <a:endParaRPr lang="en-US" dirty="0"/>
          </a:p>
        </p:txBody>
      </p:sp>
      <p:sp>
        <p:nvSpPr>
          <p:cNvPr id="9"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eaLnBrk="0" hangingPunct="0">
              <a:defRPr>
                <a:solidFill>
                  <a:schemeClr val="tx1"/>
                </a:solidFill>
                <a:latin typeface="Arial" panose="020B0604020202090204" pitchFamily="34" charset="0"/>
              </a:defRPr>
            </a:lvl1pPr>
            <a:lvl2pPr eaLnBrk="0" hangingPunct="0">
              <a:defRPr>
                <a:solidFill>
                  <a:schemeClr val="tx1"/>
                </a:solidFill>
                <a:latin typeface="Arial" panose="020B0604020202090204" pitchFamily="34" charset="0"/>
              </a:defRPr>
            </a:lvl2pPr>
            <a:lvl3pPr eaLnBrk="0" hangingPunct="0">
              <a:defRPr>
                <a:solidFill>
                  <a:schemeClr val="tx1"/>
                </a:solidFill>
                <a:latin typeface="Arial" panose="020B0604020202090204" pitchFamily="34" charset="0"/>
              </a:defRPr>
            </a:lvl3pPr>
            <a:lvl4pPr eaLnBrk="0" hangingPunct="0">
              <a:defRPr>
                <a:solidFill>
                  <a:schemeClr val="tx1"/>
                </a:solidFill>
                <a:latin typeface="Arial" panose="020B0604020202090204" pitchFamily="34" charset="0"/>
              </a:defRPr>
            </a:lvl4pPr>
            <a:lvl5pPr eaLnBrk="0" hangingPunct="0">
              <a:defRPr>
                <a:solidFill>
                  <a:schemeClr val="tx1"/>
                </a:solidFill>
                <a:latin typeface="Arial" panose="020B0604020202090204" pitchFamily="34" charset="0"/>
              </a:defRPr>
            </a:lvl5pPr>
            <a:lvl6pPr eaLnBrk="0" fontAlgn="base" hangingPunct="0">
              <a:spcBef>
                <a:spcPct val="0"/>
              </a:spcBef>
              <a:spcAft>
                <a:spcPct val="0"/>
              </a:spcAft>
              <a:defRPr>
                <a:solidFill>
                  <a:schemeClr val="tx1"/>
                </a:solidFill>
                <a:latin typeface="Arial" panose="020B0604020202090204" pitchFamily="34" charset="0"/>
              </a:defRPr>
            </a:lvl6pPr>
            <a:lvl7pPr eaLnBrk="0" fontAlgn="base" hangingPunct="0">
              <a:spcBef>
                <a:spcPct val="0"/>
              </a:spcBef>
              <a:spcAft>
                <a:spcPct val="0"/>
              </a:spcAft>
              <a:defRPr>
                <a:solidFill>
                  <a:schemeClr val="tx1"/>
                </a:solidFill>
                <a:latin typeface="Arial" panose="020B0604020202090204" pitchFamily="34" charset="0"/>
              </a:defRPr>
            </a:lvl7pPr>
            <a:lvl8pPr eaLnBrk="0" fontAlgn="base" hangingPunct="0">
              <a:spcBef>
                <a:spcPct val="0"/>
              </a:spcBef>
              <a:spcAft>
                <a:spcPct val="0"/>
              </a:spcAft>
              <a:defRPr>
                <a:solidFill>
                  <a:schemeClr val="tx1"/>
                </a:solidFill>
                <a:latin typeface="Arial" panose="020B0604020202090204" pitchFamily="34" charset="0"/>
              </a:defRPr>
            </a:lvl8pPr>
            <a:lvl9pPr eaLnBrk="0" fontAlgn="base" hangingPunct="0">
              <a:spcBef>
                <a:spcPct val="0"/>
              </a:spcBef>
              <a:spcAft>
                <a:spcPct val="0"/>
              </a:spcAft>
              <a:defRPr>
                <a:solidFill>
                  <a:schemeClr val="tx1"/>
                </a:solidFill>
                <a:latin typeface="Arial" panose="020B060402020209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1100" b="0" i="1" u="none" strike="noStrike" cap="none" normalizeH="0" baseline="0">
                <a:ln>
                  <a:noFill/>
                </a:ln>
                <a:solidFill>
                  <a:schemeClr val="tx1"/>
                </a:solidFill>
                <a:effectLst/>
                <a:latin typeface="Arial" panose="020B0604020202090204" pitchFamily="34" charset="0"/>
                <a:ea typeface="Arial MT"/>
                <a:cs typeface="Arial" panose="020B0604020202090204" pitchFamily="34" charset="0"/>
              </a:rPr>
              <a:t>Table 1:    Provincial contribution towards planned 2023 enrolment targets</a:t>
            </a:r>
            <a:endParaRPr kumimoji="0" lang="en-ZA"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ZA" altLang="en-US" sz="1800" b="0" i="0" u="none" strike="noStrike" cap="none" normalizeH="0" baseline="0">
              <a:ln>
                <a:noFill/>
              </a:ln>
              <a:solidFill>
                <a:schemeClr val="tx1"/>
              </a:solidFill>
              <a:effectLst/>
              <a:latin typeface="Arial" panose="020B060402020209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114"/>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42900" y="423799"/>
            <a:ext cx="8420100" cy="460375"/>
          </a:xfrm>
          <a:prstGeom prst="rect">
            <a:avLst/>
          </a:prstGeom>
          <a:solidFill>
            <a:srgbClr val="00B05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eaLnBrk="1" hangingPunct="1">
              <a:defRPr sz="2400" b="1">
                <a:latin typeface="+mj-lt"/>
              </a:defRPr>
            </a:lvl1pPr>
          </a:lstStyle>
          <a:p>
            <a:pPr lvl="1">
              <a:spcAft>
                <a:spcPts val="0"/>
              </a:spcAft>
            </a:pPr>
            <a:r>
              <a:rPr lang="en-US" altLang="en-ZA" sz="2400" b="0" i="0" u="none" strike="noStrike" dirty="0">
                <a:solidFill>
                  <a:srgbClr val="000000"/>
                </a:solidFill>
                <a:effectLst/>
              </a:rPr>
              <a:t>COMMENCEMENT OF TEACHING &amp; LEARNING</a:t>
            </a:r>
          </a:p>
        </p:txBody>
      </p:sp>
      <p:sp>
        <p:nvSpPr>
          <p:cNvPr id="3" name="Rectangle 1"/>
          <p:cNvSpPr>
            <a:spLocks noChangeArrowheads="1"/>
          </p:cNvSpPr>
          <p:nvPr/>
        </p:nvSpPr>
        <p:spPr bwMode="auto">
          <a:xfrm>
            <a:off x="552450" y="2011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dirty="0"/>
          </a:p>
        </p:txBody>
      </p:sp>
      <p:sp>
        <p:nvSpPr>
          <p:cNvPr id="10"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t>27</a:t>
            </a:fld>
            <a:endParaRPr lang="en-US" b="1" dirty="0"/>
          </a:p>
        </p:txBody>
      </p:sp>
      <p:sp>
        <p:nvSpPr>
          <p:cNvPr id="2" name="Content Placeholder 2"/>
          <p:cNvSpPr>
            <a:spLocks noGrp="1"/>
          </p:cNvSpPr>
          <p:nvPr>
            <p:ph idx="1"/>
          </p:nvPr>
        </p:nvSpPr>
        <p:spPr>
          <a:xfrm>
            <a:off x="342900" y="883920"/>
            <a:ext cx="8420100" cy="5440680"/>
          </a:xfrm>
        </p:spPr>
        <p:txBody>
          <a:bodyPr>
            <a:noAutofit/>
          </a:bodyPr>
          <a:lstStyle/>
          <a:p>
            <a:pPr algn="just"/>
            <a:endParaRPr lang="en-US" sz="1800" dirty="0">
              <a:sym typeface="+mn-ea"/>
            </a:endParaRPr>
          </a:p>
          <a:p>
            <a:pPr algn="just"/>
            <a:r>
              <a:rPr lang="en-US" sz="2000" dirty="0">
                <a:latin typeface="Calibri" panose="020F0502020204030204" pitchFamily="34" charset="0"/>
                <a:cs typeface="Calibri" panose="020F0502020204030204" pitchFamily="34" charset="0"/>
                <a:sym typeface="+mn-ea"/>
              </a:rPr>
              <a:t>Teaching and learning commenced at all TVET Colleges on 18/01/2023 and 23/01/2023 for new and returning students, respectively.</a:t>
            </a:r>
          </a:p>
          <a:p>
            <a:pPr algn="just"/>
            <a:r>
              <a:rPr lang="en-GB" sz="2000" dirty="0">
                <a:solidFill>
                  <a:srgbClr val="242424"/>
                </a:solidFill>
                <a:latin typeface="Calibri" panose="020F0502020204030204" pitchFamily="34" charset="0"/>
                <a:cs typeface="Calibri" panose="020F0502020204030204" pitchFamily="34" charset="0"/>
              </a:rPr>
              <a:t>Classes for returning students could not start on 18 January 2023 due to the late release of results. </a:t>
            </a:r>
            <a:r>
              <a:rPr lang="en-US" sz="2000" dirty="0">
                <a:latin typeface="Calibri" panose="020F0502020204030204" pitchFamily="34" charset="0"/>
                <a:cs typeface="Calibri" panose="020F0502020204030204" pitchFamily="34" charset="0"/>
                <a:sym typeface="+mn-ea"/>
              </a:rPr>
              <a:t>The results of all the candidates who are implicated in irregularities are blocked and candidates remain suspended pending the outcome of NEAIC.</a:t>
            </a:r>
          </a:p>
          <a:p>
            <a:pPr algn="just"/>
            <a:r>
              <a:rPr lang="en-US" sz="2000" dirty="0">
                <a:latin typeface="Calibri" panose="020F0502020204030204" pitchFamily="34" charset="0"/>
                <a:cs typeface="Calibri" panose="020F0502020204030204" pitchFamily="34" charset="0"/>
                <a:sym typeface="+mn-ea"/>
              </a:rPr>
              <a:t>21 days notices sent to both the Colleges and candidates for responses.</a:t>
            </a:r>
            <a:endParaRPr lang="en-GB" sz="2000" dirty="0">
              <a:solidFill>
                <a:srgbClr val="242424"/>
              </a:solidFill>
              <a:latin typeface="Calibri" panose="020F0502020204030204" pitchFamily="34" charset="0"/>
              <a:cs typeface="Calibri" panose="020F0502020204030204" pitchFamily="34" charset="0"/>
            </a:endParaRPr>
          </a:p>
          <a:p>
            <a:pPr algn="just"/>
            <a:r>
              <a:rPr lang="en-US" altLang="en-GB" sz="2000" dirty="0">
                <a:solidFill>
                  <a:srgbClr val="242424"/>
                </a:solidFill>
                <a:latin typeface="Calibri" panose="020F0502020204030204" pitchFamily="34" charset="0"/>
                <a:cs typeface="Calibri" panose="020F0502020204030204" pitchFamily="34" charset="0"/>
              </a:rPr>
              <a:t>S</a:t>
            </a:r>
            <a:r>
              <a:rPr lang="en-US" sz="2000" dirty="0">
                <a:latin typeface="Calibri" panose="020F0502020204030204" pitchFamily="34" charset="0"/>
                <a:cs typeface="Calibri" panose="020F0502020204030204" pitchFamily="34" charset="0"/>
                <a:sym typeface="+mn-ea"/>
              </a:rPr>
              <a:t>tudent registration was extended for those students whose results were received late.</a:t>
            </a:r>
          </a:p>
          <a:p>
            <a:pPr algn="just"/>
            <a:r>
              <a:rPr lang="en-GB" sz="2000" dirty="0">
                <a:solidFill>
                  <a:srgbClr val="242424"/>
                </a:solidFill>
                <a:latin typeface="Calibri" panose="020F0502020204030204" pitchFamily="34" charset="0"/>
                <a:cs typeface="Calibri" panose="020F0502020204030204" pitchFamily="34" charset="0"/>
              </a:rPr>
              <a:t>TVET Colleges accommodated few number of walk-ins due to the implementation of the online applications, which made most colleges to reach their registration capacity on time. </a:t>
            </a:r>
          </a:p>
          <a:p>
            <a:pPr marL="0" indent="0" algn="just">
              <a:buNone/>
            </a:pPr>
            <a:endParaRPr lang="en-GB" sz="1800" dirty="0">
              <a:solidFill>
                <a:srgbClr val="242424"/>
              </a:solidFill>
              <a:cs typeface="Arial" panose="020B0604020202090204" pitchFamily="34" charset="0"/>
            </a:endParaRPr>
          </a:p>
          <a:p>
            <a:pPr marL="0" indent="0" algn="just">
              <a:buNone/>
            </a:pPr>
            <a:endParaRPr lang="en-GB" sz="1800" dirty="0">
              <a:solidFill>
                <a:srgbClr val="242424"/>
              </a:solidFill>
              <a:cs typeface="Arial" panose="020B0604020202090204" pitchFamily="34" charset="0"/>
            </a:endParaRPr>
          </a:p>
          <a:p>
            <a:pPr algn="just"/>
            <a:endParaRPr lang="en-US" sz="1800" dirty="0">
              <a:solidFill>
                <a:srgbClr val="242424"/>
              </a:solidFill>
            </a:endParaRPr>
          </a:p>
          <a:p>
            <a:pPr algn="just"/>
            <a:endParaRPr lang="en-US" sz="1800" dirty="0">
              <a:solidFill>
                <a:srgbClr val="242424"/>
              </a:solidFill>
            </a:endParaRPr>
          </a:p>
          <a:p>
            <a:pPr algn="just"/>
            <a:endParaRPr lang="en-US" sz="1800" dirty="0">
              <a:solidFill>
                <a:srgbClr val="242424"/>
              </a:solidFill>
            </a:endParaRPr>
          </a:p>
          <a:p>
            <a:pPr algn="just"/>
            <a:endParaRPr lang="en-US" sz="1800" dirty="0">
              <a:solidFill>
                <a:srgbClr val="242424"/>
              </a:solidFill>
            </a:endParaRPr>
          </a:p>
          <a:p>
            <a:pPr algn="just"/>
            <a:endParaRPr lang="en-US" sz="1800" dirty="0">
              <a:solidFill>
                <a:srgbClr val="242424"/>
              </a:solidFill>
            </a:endParaRPr>
          </a:p>
          <a:p>
            <a:pPr algn="l" fontAlgn="base"/>
            <a:endParaRPr lang="en-US" sz="1800" b="0" i="0" dirty="0">
              <a:solidFill>
                <a:srgbClr val="000000"/>
              </a:solidFill>
              <a:effectLst/>
            </a:endParaRPr>
          </a:p>
          <a:p>
            <a:pPr algn="l" fontAlgn="base"/>
            <a:endParaRPr lang="en-US" sz="1800" dirty="0">
              <a:solidFill>
                <a:srgbClr val="000000"/>
              </a:solidFill>
            </a:endParaRPr>
          </a:p>
          <a:p>
            <a:pPr algn="l" fontAlgn="base"/>
            <a:endParaRPr lang="en-US" sz="1800" b="0" i="0" dirty="0">
              <a:solidFill>
                <a:srgbClr val="242424"/>
              </a:solidFill>
              <a:effectLst/>
            </a:endParaRPr>
          </a:p>
          <a:p>
            <a:pPr algn="l" fontAlgn="base"/>
            <a:endParaRPr lang="en-US" sz="1800" dirty="0">
              <a:solidFill>
                <a:srgbClr val="242424"/>
              </a:solidFill>
            </a:endParaRPr>
          </a:p>
          <a:p>
            <a:pPr marL="571500" indent="-457200" eaLnBrk="1" hangingPunct="1">
              <a:defRPr/>
            </a:pPr>
            <a:endParaRPr lang="en-GB" sz="1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19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14487"/>
            <a:ext cx="8229600" cy="1143000"/>
          </a:xfrm>
        </p:spPr>
        <p:txBody>
          <a:bodyPr/>
          <a:lstStyle/>
          <a:p>
            <a:br>
              <a:rPr lang="en-US" b="1" dirty="0"/>
            </a:br>
            <a:endParaRPr lang="en-ZA" dirty="0"/>
          </a:p>
        </p:txBody>
      </p:sp>
      <p:sp>
        <p:nvSpPr>
          <p:cNvPr id="4" name="Slide Number Placeholder 3"/>
          <p:cNvSpPr>
            <a:spLocks noGrp="1"/>
          </p:cNvSpPr>
          <p:nvPr>
            <p:ph type="sldNum" sz="quarter" idx="12"/>
          </p:nvPr>
        </p:nvSpPr>
        <p:spPr>
          <a:xfrm>
            <a:off x="6934200" y="6557653"/>
            <a:ext cx="2133600" cy="476250"/>
          </a:xfrm>
        </p:spPr>
        <p:txBody>
          <a:bodyPr/>
          <a:lstStyle/>
          <a:p>
            <a:pPr algn="r">
              <a:defRPr/>
            </a:pPr>
            <a:fld id="{3BABFDD9-386B-4635-A8AB-4BCCAEB4E35F}" type="slidenum">
              <a:rPr lang="en-US" sz="1400" b="1" smtClean="0">
                <a:latin typeface="Arial" panose="020B0604020202090204" pitchFamily="34" charset="0"/>
                <a:cs typeface="Arial" panose="020B0604020202090204" pitchFamily="34" charset="0"/>
              </a:rPr>
              <a:t>28</a:t>
            </a:fld>
            <a:endParaRPr lang="en-US" sz="1400" b="1" dirty="0">
              <a:latin typeface="Arial" panose="020B0604020202090204" pitchFamily="34" charset="0"/>
              <a:cs typeface="Arial" panose="020B0604020202090204" pitchFamily="34" charset="0"/>
            </a:endParaRPr>
          </a:p>
        </p:txBody>
      </p:sp>
      <p:sp>
        <p:nvSpPr>
          <p:cNvPr id="85" name="Content Placeholder 2"/>
          <p:cNvSpPr txBox="1"/>
          <p:nvPr/>
        </p:nvSpPr>
        <p:spPr>
          <a:xfrm>
            <a:off x="482184" y="1066800"/>
            <a:ext cx="8179632" cy="523457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endParaRPr lang="en-ZA" sz="2000" dirty="0"/>
          </a:p>
          <a:p>
            <a:pPr marL="457200" lvl="1" indent="0">
              <a:buNone/>
            </a:pPr>
            <a:endParaRPr lang="en-ZA" sz="2000" dirty="0"/>
          </a:p>
        </p:txBody>
      </p:sp>
      <p:sp>
        <p:nvSpPr>
          <p:cNvPr id="86" name="TextBox 85"/>
          <p:cNvSpPr txBox="1"/>
          <p:nvPr/>
        </p:nvSpPr>
        <p:spPr>
          <a:xfrm>
            <a:off x="381000" y="436337"/>
            <a:ext cx="8458200" cy="461665"/>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lvl="1" algn="ctr">
              <a:spcAft>
                <a:spcPts val="0"/>
              </a:spcAft>
            </a:pPr>
            <a:r>
              <a:rPr lang="en-ZA" sz="2400" b="0" i="0" u="none" strike="noStrike" dirty="0">
                <a:solidFill>
                  <a:srgbClr val="000000"/>
                </a:solidFill>
                <a:effectLst/>
              </a:rPr>
              <a:t>Teaching and learning monitoring plans</a:t>
            </a:r>
          </a:p>
        </p:txBody>
      </p:sp>
      <p:sp>
        <p:nvSpPr>
          <p:cNvPr id="6" name="Content Placeholder 5"/>
          <p:cNvSpPr>
            <a:spLocks noGrp="1"/>
          </p:cNvSpPr>
          <p:nvPr>
            <p:ph idx="1"/>
          </p:nvPr>
        </p:nvSpPr>
        <p:spPr>
          <a:xfrm>
            <a:off x="482184" y="952700"/>
            <a:ext cx="8179632" cy="5475819"/>
          </a:xfrm>
        </p:spPr>
        <p:txBody>
          <a:bodyPr/>
          <a:lstStyle/>
          <a:p>
            <a:pPr>
              <a:lnSpc>
                <a:spcPct val="107000"/>
              </a:lnSpc>
              <a:spcAft>
                <a:spcPts val="800"/>
              </a:spcAft>
            </a:pPr>
            <a:r>
              <a:rPr lang="en-ZA" sz="1800" dirty="0">
                <a:effectLst/>
                <a:latin typeface="Calibri" panose="020F0502020204030204" pitchFamily="34" charset="0"/>
                <a:ea typeface="Calibri" panose="020F0502020204030204" pitchFamily="34" charset="0"/>
                <a:cs typeface="Calibri" panose="020F0502020204030204" pitchFamily="34" charset="0"/>
              </a:rPr>
              <a:t>All NC(V) Learner Teacher and Support Materials (LTSM) was approved and made available for procurement, listed on the Textbook Catalogue and updated on the DHET website.</a:t>
            </a:r>
          </a:p>
          <a:p>
            <a:pPr>
              <a:lnSpc>
                <a:spcPct val="107000"/>
              </a:lnSpc>
              <a:spcAft>
                <a:spcPts val="800"/>
              </a:spcAft>
            </a:pPr>
            <a:r>
              <a:rPr lang="en-ZA" sz="1800" dirty="0">
                <a:effectLst/>
                <a:latin typeface="Calibri" panose="020F0502020204030204" pitchFamily="34" charset="0"/>
                <a:ea typeface="Calibri" panose="020F0502020204030204" pitchFamily="34" charset="0"/>
                <a:cs typeface="Calibri" panose="020F0502020204030204" pitchFamily="34" charset="0"/>
              </a:rPr>
              <a:t>The Reviewed Report 191 subject LTSMs </a:t>
            </a:r>
            <a:r>
              <a:rPr lang="en-ZA" sz="1800" dirty="0">
                <a:latin typeface="Calibri" panose="020F0502020204030204" pitchFamily="34" charset="0"/>
                <a:ea typeface="Calibri" panose="020F0502020204030204" pitchFamily="34" charset="0"/>
                <a:cs typeface="Calibri" panose="020F0502020204030204" pitchFamily="34" charset="0"/>
              </a:rPr>
              <a:t>were</a:t>
            </a:r>
            <a:r>
              <a:rPr lang="en-ZA" sz="1800" dirty="0">
                <a:effectLst/>
                <a:latin typeface="Calibri" panose="020F0502020204030204" pitchFamily="34" charset="0"/>
                <a:ea typeface="Calibri" panose="020F0502020204030204" pitchFamily="34" charset="0"/>
                <a:cs typeface="Calibri" panose="020F0502020204030204" pitchFamily="34" charset="0"/>
              </a:rPr>
              <a:t> approved and made available for procurement and the catalogue updated and placed on the DHET website. Both for Engineering, Business and Services studies</a:t>
            </a:r>
          </a:p>
          <a:p>
            <a:pPr>
              <a:lnSpc>
                <a:spcPct val="107000"/>
              </a:lnSpc>
              <a:spcAft>
                <a:spcPts val="800"/>
              </a:spcAft>
            </a:pPr>
            <a:r>
              <a:rPr lang="en-ZA" sz="1800" dirty="0">
                <a:effectLst/>
                <a:latin typeface="Calibri" panose="020F0502020204030204" pitchFamily="34" charset="0"/>
                <a:ea typeface="Calibri" panose="020F0502020204030204" pitchFamily="34" charset="0"/>
                <a:cs typeface="Calibri" panose="020F0502020204030204" pitchFamily="34" charset="0"/>
              </a:rPr>
              <a:t>The Teaching and Learning Plan(TLP) framework was approved by the DG for 2023 </a:t>
            </a:r>
            <a:r>
              <a:rPr lang="en-ZA" sz="1800" dirty="0">
                <a:latin typeface="Calibri" panose="020F0502020204030204" pitchFamily="34" charset="0"/>
                <a:ea typeface="Calibri" panose="020F0502020204030204" pitchFamily="34" charset="0"/>
                <a:cs typeface="Calibri" panose="020F0502020204030204" pitchFamily="34" charset="0"/>
              </a:rPr>
              <a:t>and</a:t>
            </a:r>
            <a:r>
              <a:rPr lang="en-ZA" sz="1800" dirty="0">
                <a:effectLst/>
                <a:latin typeface="Calibri" panose="020F0502020204030204" pitchFamily="34" charset="0"/>
                <a:ea typeface="Calibri" panose="020F0502020204030204" pitchFamily="34" charset="0"/>
                <a:cs typeface="Calibri" panose="020F0502020204030204" pitchFamily="34" charset="0"/>
              </a:rPr>
              <a:t> distributed to Regional officials for further distribution to TVET colleges.</a:t>
            </a:r>
          </a:p>
          <a:p>
            <a:pPr>
              <a:lnSpc>
                <a:spcPct val="107000"/>
              </a:lnSpc>
              <a:spcAft>
                <a:spcPts val="800"/>
              </a:spcAft>
            </a:pPr>
            <a:r>
              <a:rPr lang="en-ZA" sz="1800" dirty="0">
                <a:effectLst/>
                <a:latin typeface="Calibri" panose="020F0502020204030204" pitchFamily="34" charset="0"/>
                <a:ea typeface="Calibri" panose="020F0502020204030204" pitchFamily="34" charset="0"/>
                <a:cs typeface="Calibri" panose="020F0502020204030204" pitchFamily="34" charset="0"/>
              </a:rPr>
              <a:t>Internal Continuous Assessment (ICASS) guidelines for NC(V), Report 191 and PLP approved by the DDG, placed on the DHET website and distributed to all TVET colleges.</a:t>
            </a:r>
          </a:p>
          <a:p>
            <a:pPr>
              <a:lnSpc>
                <a:spcPct val="107000"/>
              </a:lnSpc>
              <a:spcAft>
                <a:spcPts val="800"/>
              </a:spcAft>
            </a:pPr>
            <a:r>
              <a:rPr lang="en-ZA" sz="1800" dirty="0">
                <a:latin typeface="Calibri" panose="020F0502020204030204" pitchFamily="34" charset="0"/>
                <a:ea typeface="Calibri" panose="020F0502020204030204" pitchFamily="34" charset="0"/>
                <a:cs typeface="Calibri" panose="020F0502020204030204" pitchFamily="34" charset="0"/>
              </a:rPr>
              <a:t>T</a:t>
            </a:r>
            <a:r>
              <a:rPr lang="en-ZA" sz="1800" dirty="0">
                <a:effectLst/>
                <a:latin typeface="Calibri" panose="020F0502020204030204" pitchFamily="34" charset="0"/>
                <a:ea typeface="Calibri" panose="020F0502020204030204" pitchFamily="34" charset="0"/>
                <a:cs typeface="Calibri" panose="020F0502020204030204" pitchFamily="34" charset="0"/>
              </a:rPr>
              <a:t>he DHET has developed a resource list which includes all safety equipment such as PPEs, depending on the subject on offer. All other required resources are listed in each subject syllabus.</a:t>
            </a:r>
          </a:p>
          <a:p>
            <a:pPr>
              <a:spcBef>
                <a:spcPts val="0"/>
              </a:spcBef>
              <a:spcAft>
                <a:spcPts val="600"/>
              </a:spcAft>
            </a:pPr>
            <a:endParaRPr lang="en-US" sz="2000" b="0" i="0" dirty="0">
              <a:solidFill>
                <a:srgbClr val="333333"/>
              </a:solidFill>
              <a:effectLst/>
              <a:latin typeface="Calibri" pitchFamily="34" charset="0"/>
              <a:ea typeface="Open Sans" panose="020B0606030504020204" pitchFamily="34" charset="0"/>
              <a:cs typeface="Calibri"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7395"/>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
          <p:cNvSpPr>
            <a:spLocks noChangeArrowheads="1"/>
          </p:cNvSpPr>
          <p:nvPr/>
        </p:nvSpPr>
        <p:spPr bwMode="auto">
          <a:xfrm>
            <a:off x="552450" y="2011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
        <p:nvSpPr>
          <p:cNvPr id="4" name="TextBox 3"/>
          <p:cNvSpPr txBox="1"/>
          <p:nvPr/>
        </p:nvSpPr>
        <p:spPr>
          <a:xfrm>
            <a:off x="419100" y="990600"/>
            <a:ext cx="8420100" cy="646331"/>
          </a:xfrm>
          <a:prstGeom prst="rect">
            <a:avLst/>
          </a:prstGeom>
          <a:noFill/>
        </p:spPr>
        <p:txBody>
          <a:bodyPr wrap="square" rtlCol="0">
            <a:spAutoFit/>
          </a:bodyPr>
          <a:lstStyle/>
          <a:p>
            <a:pPr marL="285750" marR="0" lvl="0" indent="-285750" algn="just" defTabSz="914400" rtl="0" eaLnBrk="1" fontAlgn="base" latinLnBrk="0" hangingPunct="1">
              <a:lnSpc>
                <a:spcPct val="100000"/>
              </a:lnSpc>
              <a:spcBef>
                <a:spcPct val="0"/>
              </a:spcBef>
              <a:spcAft>
                <a:spcPct val="0"/>
              </a:spcAft>
              <a:buClrTx/>
              <a:buSzTx/>
              <a:buFont typeface="Arial" panose="020B0604020202090204" pitchFamily="34" charset="0"/>
              <a:buChar char="•"/>
              <a:defRPr/>
            </a:pPr>
            <a:endParaRPr kumimoji="0" lang="en-ZA" sz="1800" b="0" i="0" u="none" strike="noStrike" kern="1200" cap="none" spc="0" normalizeH="0" baseline="0" noProof="0" dirty="0">
              <a:ln>
                <a:noFill/>
              </a:ln>
              <a:solidFill>
                <a:srgbClr val="000000"/>
              </a:solidFill>
              <a:effectLst/>
              <a:uLnTx/>
              <a:uFillTx/>
              <a:latin typeface="Calibri" pitchFamily="34" charset="0"/>
              <a:ea typeface="Calibri" pitchFamily="34" charset="0"/>
              <a:cs typeface="Times New Roman" panose="02020503050405090304" pitchFamily="18" charset="0"/>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90204" pitchFamily="34" charset="0"/>
              <a:buChar char="•"/>
              <a:defRPr/>
            </a:pPr>
            <a:endParaRPr kumimoji="0" lang="en-US" sz="1800" b="0"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
        <p:nvSpPr>
          <p:cNvPr id="10" name="Slide Number Placeholder 7"/>
          <p:cNvSpPr>
            <a:spLocks noGrp="1"/>
          </p:cNvSpPr>
          <p:nvPr>
            <p:ph type="sldNum" sz="quarter" idx="12"/>
          </p:nvPr>
        </p:nvSpPr>
        <p:spPr>
          <a:xfrm>
            <a:off x="6929438" y="6544080"/>
            <a:ext cx="2133600" cy="365125"/>
          </a:xfrm>
          <a:noFill/>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647411B-AB77-409F-B9F6-2D0EDA52287E}" type="slidenum">
              <a:rPr kumimoji="0" lang="en-US" sz="1400" b="1" i="0" u="none" strike="noStrike" kern="1200" cap="none" spc="0" normalizeH="0" baseline="0" noProof="0" smtClean="0">
                <a:ln>
                  <a:noFill/>
                </a:ln>
                <a:solidFill>
                  <a:srgbClr val="000000"/>
                </a:solidFill>
                <a:effectLst/>
                <a:uLnTx/>
                <a:uFillTx/>
                <a:latin typeface="Arial" panose="020B0604020202090204" pitchFamily="34" charset="0"/>
                <a:ea typeface="+mn-ea"/>
                <a:cs typeface="+mn-cs"/>
              </a:rPr>
              <a:t>29</a:t>
            </a:fld>
            <a:endParaRPr kumimoji="0" lang="en-US" sz="1400" b="1" i="0" u="none" strike="noStrike" kern="1200" cap="none" spc="0" normalizeH="0" baseline="0" noProof="0" dirty="0">
              <a:ln>
                <a:noFill/>
              </a:ln>
              <a:solidFill>
                <a:srgbClr val="000000"/>
              </a:solidFill>
              <a:effectLst/>
              <a:uLnTx/>
              <a:uFillTx/>
              <a:latin typeface="Arial" panose="020B0604020202090204" pitchFamily="34" charset="0"/>
              <a:ea typeface="+mn-ea"/>
              <a:cs typeface="+mn-cs"/>
            </a:endParaRPr>
          </a:p>
        </p:txBody>
      </p:sp>
      <p:sp>
        <p:nvSpPr>
          <p:cNvPr id="8" name="Content Placeholder 2"/>
          <p:cNvSpPr>
            <a:spLocks noGrp="1"/>
          </p:cNvSpPr>
          <p:nvPr>
            <p:ph idx="1"/>
          </p:nvPr>
        </p:nvSpPr>
        <p:spPr>
          <a:xfrm>
            <a:off x="419099" y="898003"/>
            <a:ext cx="8100333" cy="5482490"/>
          </a:xfrm>
        </p:spPr>
        <p:txBody>
          <a:bodyPr>
            <a:normAutofit/>
          </a:bodyPr>
          <a:lstStyle/>
          <a:p>
            <a:pPr algn="just">
              <a:lnSpc>
                <a:spcPct val="100000"/>
              </a:lnSpc>
            </a:pPr>
            <a:r>
              <a:rPr lang="en-US" sz="2000" dirty="0">
                <a:solidFill>
                  <a:srgbClr val="000000"/>
                </a:solidFill>
                <a:effectLst/>
                <a:latin typeface="Calibri" panose="020F0502020204030204" pitchFamily="34" charset="0"/>
                <a:ea typeface="Times New Roman" panose="02020503050405090304" pitchFamily="18" charset="0"/>
                <a:cs typeface="Calibri" panose="020F0502020204030204" pitchFamily="34" charset="0"/>
              </a:rPr>
              <a:t>Career advisory services were provided to all prospective students in the last quarter of the academic year in 2022. </a:t>
            </a:r>
          </a:p>
          <a:p>
            <a:pPr algn="just">
              <a:lnSpc>
                <a:spcPct val="100000"/>
              </a:lnSpc>
            </a:pPr>
            <a:r>
              <a:rPr lang="en-US" sz="2000" dirty="0">
                <a:solidFill>
                  <a:srgbClr val="000000"/>
                </a:solidFill>
                <a:effectLst/>
                <a:latin typeface="Calibri" panose="020F0502020204030204" pitchFamily="34" charset="0"/>
                <a:ea typeface="Times New Roman" panose="02020503050405090304" pitchFamily="18" charset="0"/>
                <a:cs typeface="Calibri" panose="020F0502020204030204" pitchFamily="34" charset="0"/>
              </a:rPr>
              <a:t>In addition to career advisory service</a:t>
            </a:r>
            <a:r>
              <a:rPr lang="en-US" sz="2000" dirty="0">
                <a:solidFill>
                  <a:srgbClr val="000000"/>
                </a:solidFill>
                <a:latin typeface="Calibri" panose="020F0502020204030204" pitchFamily="34" charset="0"/>
                <a:ea typeface="Times New Roman" panose="02020503050405090304" pitchFamily="18" charset="0"/>
                <a:cs typeface="Calibri" panose="020F0502020204030204" pitchFamily="34" charset="0"/>
              </a:rPr>
              <a:t>s, s</a:t>
            </a:r>
            <a:r>
              <a:rPr lang="en-US" sz="2000" dirty="0">
                <a:solidFill>
                  <a:srgbClr val="000000"/>
                </a:solidFill>
                <a:effectLst/>
                <a:latin typeface="Calibri" panose="020F0502020204030204" pitchFamily="34" charset="0"/>
                <a:ea typeface="Times New Roman" panose="02020503050405090304" pitchFamily="18" charset="0"/>
                <a:cs typeface="Calibri" panose="020F0502020204030204" pitchFamily="34" charset="0"/>
              </a:rPr>
              <a:t>election and placement tests were administered. </a:t>
            </a:r>
          </a:p>
          <a:p>
            <a:pPr algn="just">
              <a:lnSpc>
                <a:spcPct val="100000"/>
              </a:lnSpc>
            </a:pPr>
            <a:r>
              <a:rPr lang="en-US" sz="2000" dirty="0">
                <a:solidFill>
                  <a:srgbClr val="000000"/>
                </a:solidFill>
                <a:effectLst/>
                <a:latin typeface="Calibri" panose="020F0502020204030204" pitchFamily="34" charset="0"/>
                <a:ea typeface="Times New Roman" panose="02020503050405090304" pitchFamily="18" charset="0"/>
                <a:cs typeface="Calibri" panose="020F0502020204030204" pitchFamily="34" charset="0"/>
              </a:rPr>
              <a:t>These tests are intended to assist to place students into relevant programmes aligned to their interests and cognitive abilities.</a:t>
            </a:r>
          </a:p>
          <a:p>
            <a:pPr algn="just">
              <a:lnSpc>
                <a:spcPct val="100000"/>
              </a:lnSpc>
            </a:pPr>
            <a:r>
              <a:rPr lang="en-US" sz="2000" dirty="0">
                <a:solidFill>
                  <a:srgbClr val="000000"/>
                </a:solidFill>
                <a:effectLst/>
                <a:latin typeface="Calibri" panose="020F0502020204030204" pitchFamily="34" charset="0"/>
                <a:ea typeface="Times New Roman" panose="02020503050405090304" pitchFamily="18" charset="0"/>
                <a:cs typeface="Calibri" panose="020F0502020204030204" pitchFamily="34" charset="0"/>
              </a:rPr>
              <a:t>New students who do not meet the college requirements for admission are being placed in a foundational programme known as Pre- Vocational Learning Programme (PLP).</a:t>
            </a:r>
          </a:p>
          <a:p>
            <a:pPr algn="just">
              <a:lnSpc>
                <a:spcPct val="100000"/>
              </a:lnSpc>
            </a:pPr>
            <a:r>
              <a:rPr lang="en-US" sz="2000" dirty="0">
                <a:solidFill>
                  <a:srgbClr val="000000"/>
                </a:solidFill>
                <a:effectLst/>
                <a:latin typeface="Calibri" panose="020F0502020204030204" pitchFamily="34" charset="0"/>
                <a:ea typeface="Times New Roman" panose="02020503050405090304" pitchFamily="18" charset="0"/>
                <a:cs typeface="Calibri" panose="020F0502020204030204" pitchFamily="34" charset="0"/>
                <a:sym typeface="+mn-ea"/>
              </a:rPr>
              <a:t>PLP is a one-year academic programme intended to bridge the gap in students’ foundational knowledge in subjects such as English, Mathematics and Science, and over and above that it also includes computer literacy and life skills.</a:t>
            </a:r>
          </a:p>
          <a:p>
            <a:pPr algn="just">
              <a:lnSpc>
                <a:spcPct val="100000"/>
              </a:lnSpc>
            </a:pPr>
            <a:r>
              <a:rPr lang="en-US" sz="2000" dirty="0">
                <a:solidFill>
                  <a:srgbClr val="000000"/>
                </a:solidFill>
                <a:latin typeface="Calibri" panose="020F0502020204030204" pitchFamily="34" charset="0"/>
                <a:ea typeface="Times New Roman" panose="02020503050405090304" pitchFamily="18" charset="0"/>
                <a:cs typeface="Calibri" panose="020F0502020204030204" pitchFamily="34" charset="0"/>
                <a:sym typeface="+mn-ea"/>
              </a:rPr>
              <a:t>Upon completion of the registration process, an induction and orientation programme will be conducted to orientate new students to the college programme offerings and college life.</a:t>
            </a:r>
            <a:r>
              <a:rPr lang="en-US" sz="2000" dirty="0">
                <a:solidFill>
                  <a:srgbClr val="000000"/>
                </a:solidFill>
                <a:effectLst/>
                <a:latin typeface="Calibri" panose="020F0502020204030204" pitchFamily="34" charset="0"/>
                <a:ea typeface="Times New Roman" panose="02020503050405090304" pitchFamily="18" charset="0"/>
                <a:cs typeface="Calibri" panose="020F0502020204030204" pitchFamily="34" charset="0"/>
                <a:sym typeface="+mn-ea"/>
              </a:rPr>
              <a:t> </a:t>
            </a:r>
          </a:p>
          <a:p>
            <a:pPr algn="just">
              <a:lnSpc>
                <a:spcPct val="100000"/>
              </a:lnSpc>
            </a:pPr>
            <a:endParaRPr lang="en-US" sz="2100" dirty="0">
              <a:solidFill>
                <a:srgbClr val="000000"/>
              </a:solidFill>
              <a:effectLst/>
              <a:latin typeface="Arial Nova" panose="020B0504020202020204" pitchFamily="34" charset="0"/>
              <a:ea typeface="Times New Roman" panose="02020503050405090304" pitchFamily="18" charset="0"/>
            </a:endParaRPr>
          </a:p>
          <a:p>
            <a:pPr marL="0" indent="0" algn="just">
              <a:buNone/>
            </a:pPr>
            <a:endParaRPr lang="en-US" sz="1900" i="0" dirty="0">
              <a:solidFill>
                <a:srgbClr val="000000"/>
              </a:solidFill>
              <a:effectLst/>
              <a:latin typeface="Arial" panose="020B0604020202090204" pitchFamily="34" charset="0"/>
              <a:cs typeface="Arial" panose="020B0604020202090204" pitchFamily="34" charset="0"/>
            </a:endParaRPr>
          </a:p>
        </p:txBody>
      </p:sp>
      <p:sp>
        <p:nvSpPr>
          <p:cNvPr id="2" name="TextBox 1"/>
          <p:cNvSpPr txBox="1"/>
          <p:nvPr/>
        </p:nvSpPr>
        <p:spPr>
          <a:xfrm>
            <a:off x="381000" y="436337"/>
            <a:ext cx="8458200" cy="461665"/>
          </a:xfrm>
          <a:prstGeom prst="rect">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lvl="1" algn="ctr">
              <a:spcAft>
                <a:spcPts val="0"/>
              </a:spcAft>
            </a:pPr>
            <a:r>
              <a:rPr lang="en-ZA" sz="2400" b="0" i="0" u="none" strike="noStrike" dirty="0">
                <a:solidFill>
                  <a:srgbClr val="000000"/>
                </a:solidFill>
                <a:effectLst/>
              </a:rPr>
              <a:t>Selection and Placement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114"/>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1000" y="243072"/>
            <a:ext cx="8382000" cy="584775"/>
          </a:xfrm>
          <a:prstGeom prst="rect">
            <a:avLst/>
          </a:prstGeom>
          <a:solidFill>
            <a:srgbClr val="00B05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eaLnBrk="1" hangingPunct="1">
              <a:defRPr sz="2400" b="1">
                <a:latin typeface="+mj-lt"/>
              </a:defRPr>
            </a:lvl1pPr>
          </a:lstStyle>
          <a:p>
            <a:r>
              <a:rPr lang="en-GB" sz="3200" dirty="0">
                <a:latin typeface="Calibri" panose="020F0502020204030204" pitchFamily="34" charset="0"/>
                <a:cs typeface="Calibri" panose="020F0502020204030204" pitchFamily="34" charset="0"/>
              </a:rPr>
              <a:t>Monitoring Tool</a:t>
            </a:r>
          </a:p>
        </p:txBody>
      </p:sp>
      <p:sp>
        <p:nvSpPr>
          <p:cNvPr id="3" name="Rectangle 1"/>
          <p:cNvSpPr>
            <a:spLocks noChangeArrowheads="1"/>
          </p:cNvSpPr>
          <p:nvPr/>
        </p:nvSpPr>
        <p:spPr bwMode="auto">
          <a:xfrm>
            <a:off x="552450" y="2011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3</a:t>
            </a:fld>
            <a:endParaRPr lang="en-US" b="1" dirty="0"/>
          </a:p>
        </p:txBody>
      </p:sp>
      <p:sp>
        <p:nvSpPr>
          <p:cNvPr id="12" name="TextBox 11">
            <a:extLst>
              <a:ext uri="{FF2B5EF4-FFF2-40B4-BE49-F238E27FC236}">
                <a16:creationId xmlns:a16="http://schemas.microsoft.com/office/drawing/2014/main" id="{42F4E7DE-5559-FC3A-AEC0-B1D08F9D0C44}"/>
              </a:ext>
            </a:extLst>
          </p:cNvPr>
          <p:cNvSpPr txBox="1"/>
          <p:nvPr/>
        </p:nvSpPr>
        <p:spPr>
          <a:xfrm>
            <a:off x="544567" y="914400"/>
            <a:ext cx="8001000" cy="3159583"/>
          </a:xfrm>
          <a:prstGeom prst="rect">
            <a:avLst/>
          </a:prstGeom>
          <a:noFill/>
        </p:spPr>
        <p:txBody>
          <a:bodyPr wrap="square">
            <a:spAutoFit/>
          </a:bodyPr>
          <a:lstStyle/>
          <a:p>
            <a:pPr marL="285750" indent="-285750" algn="just">
              <a:lnSpc>
                <a:spcPct val="115000"/>
              </a:lnSpc>
              <a:spcAft>
                <a:spcPts val="1000"/>
              </a:spcAft>
              <a:buFont typeface="Arial" panose="020B0604020202020204" pitchFamily="34" charset="0"/>
              <a:buChar char="•"/>
            </a:pPr>
            <a:r>
              <a:rPr lang="en-ZA" sz="2000" dirty="0">
                <a:latin typeface="Calibri" panose="020F0502020204030204" pitchFamily="34" charset="0"/>
                <a:ea typeface="Calibri" panose="020F0502020204030204" pitchFamily="34" charset="0"/>
                <a:cs typeface="Calibri" panose="020F0502020204030204" pitchFamily="34" charset="0"/>
              </a:rPr>
              <a:t>A full report will be developed for the Minister, reflecting on the registration period and including detailed information provided by the universities. This will also be used to plan for further engagements, and reviews of reporting templates. </a:t>
            </a:r>
          </a:p>
          <a:p>
            <a:pPr marL="285750" indent="-285750" algn="just">
              <a:lnSpc>
                <a:spcPct val="115000"/>
              </a:lnSpc>
              <a:spcAft>
                <a:spcPts val="1000"/>
              </a:spcAft>
              <a:buFont typeface="Arial" panose="020B0604020202020204" pitchFamily="34" charset="0"/>
              <a:buChar char="•"/>
            </a:pPr>
            <a:r>
              <a:rPr lang="en-ZA" sz="2000" dirty="0">
                <a:effectLst/>
                <a:latin typeface="Calibri" panose="020F0502020204030204" pitchFamily="34" charset="0"/>
                <a:ea typeface="Calibri" panose="020F0502020204030204" pitchFamily="34" charset="0"/>
                <a:cs typeface="Calibri" panose="020F0502020204030204" pitchFamily="34" charset="0"/>
              </a:rPr>
              <a:t>All universities responded to the monitoring tool, either through completing the tool in advance of the monitoring visits, or by providing detailed responses in presentations during the visits, or both. </a:t>
            </a:r>
            <a:endParaRPr lang="en-ZA" sz="20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ZA"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7607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D075B-F264-7A9A-DFD7-046A8420C187}"/>
              </a:ext>
            </a:extLst>
          </p:cNvPr>
          <p:cNvSpPr>
            <a:spLocks noGrp="1"/>
          </p:cNvSpPr>
          <p:nvPr>
            <p:ph type="title"/>
          </p:nvPr>
        </p:nvSpPr>
        <p:spPr>
          <a:solidFill>
            <a:srgbClr val="00B050"/>
          </a:solidFill>
        </p:spPr>
        <p:txBody>
          <a:bodyPr/>
          <a:lstStyle/>
          <a:p>
            <a:pPr algn="l"/>
            <a:r>
              <a:rPr lang="en-US" sz="3600" dirty="0"/>
              <a:t>Disruptions in Teaching and Learning</a:t>
            </a:r>
          </a:p>
        </p:txBody>
      </p:sp>
      <p:sp>
        <p:nvSpPr>
          <p:cNvPr id="3" name="Text Placeholder 2">
            <a:extLst>
              <a:ext uri="{FF2B5EF4-FFF2-40B4-BE49-F238E27FC236}">
                <a16:creationId xmlns:a16="http://schemas.microsoft.com/office/drawing/2014/main" id="{69AF3596-8531-0FE5-003A-529E654D1DDB}"/>
              </a:ext>
            </a:extLst>
          </p:cNvPr>
          <p:cNvSpPr>
            <a:spLocks noGrp="1"/>
          </p:cNvSpPr>
          <p:nvPr>
            <p:ph type="body" idx="1"/>
          </p:nvPr>
        </p:nvSpPr>
        <p:spPr/>
        <p:txBody>
          <a:bodyPr/>
          <a:lstStyle/>
          <a:p>
            <a:r>
              <a:rPr lang="en-US" dirty="0"/>
              <a:t>Cause for disruption</a:t>
            </a:r>
          </a:p>
        </p:txBody>
      </p:sp>
      <p:sp>
        <p:nvSpPr>
          <p:cNvPr id="4" name="Content Placeholder 3">
            <a:extLst>
              <a:ext uri="{FF2B5EF4-FFF2-40B4-BE49-F238E27FC236}">
                <a16:creationId xmlns:a16="http://schemas.microsoft.com/office/drawing/2014/main" id="{4DBFD4FD-AC6B-74CD-00C6-E38C05024D90}"/>
              </a:ext>
            </a:extLst>
          </p:cNvPr>
          <p:cNvSpPr>
            <a:spLocks noGrp="1"/>
          </p:cNvSpPr>
          <p:nvPr>
            <p:ph sz="half" idx="2"/>
          </p:nvPr>
        </p:nvSpPr>
        <p:spPr/>
        <p:txBody>
          <a:bodyPr/>
          <a:lstStyle/>
          <a:p>
            <a:pPr marL="719455" marR="0" lvl="0" indent="-285750" algn="l" defTabSz="914400" rtl="0" eaLnBrk="1" fontAlgn="base" latinLnBrk="0" hangingPunct="1">
              <a:lnSpc>
                <a:spcPct val="100000"/>
              </a:lnSpc>
              <a:spcBef>
                <a:spcPct val="0"/>
              </a:spcBef>
              <a:spcAft>
                <a:spcPct val="0"/>
              </a:spcAft>
              <a:buClrTx/>
              <a:buSzTx/>
              <a:buFont typeface="Arial" panose="020B060402020209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Delayed release of results</a:t>
            </a:r>
          </a:p>
          <a:p>
            <a:pPr marL="433705" marR="0" lvl="0" indent="0" algn="l" defTabSz="914400" rtl="0" eaLnBrk="1" fontAlgn="base" latinLnBrk="0" hangingPunct="1">
              <a:lnSpc>
                <a:spcPct val="100000"/>
              </a:lnSpc>
              <a:spcBef>
                <a:spcPct val="0"/>
              </a:spcBef>
              <a:spcAft>
                <a:spcPct val="0"/>
              </a:spcAft>
              <a:buClrTx/>
              <a:buSzTx/>
              <a:buNone/>
              <a:tabLst/>
              <a:defRPr/>
            </a:pPr>
            <a:endParaRPr lang="en-GB" sz="1800" kern="1200" dirty="0">
              <a:solidFill>
                <a:prstClr val="black"/>
              </a:solidFill>
              <a:latin typeface="Calibri" panose="020F0502020204030204" pitchFamily="34" charset="0"/>
              <a:cs typeface="Calibri" panose="020F0502020204030204" pitchFamily="34" charset="0"/>
            </a:endParaRPr>
          </a:p>
          <a:p>
            <a:pPr marL="433705" marR="0" lvl="0" indent="0" algn="l" defTabSz="914400" rtl="0" eaLnBrk="1" fontAlgn="base" latinLnBrk="0" hangingPunct="1">
              <a:lnSpc>
                <a:spcPct val="100000"/>
              </a:lnSpc>
              <a:spcBef>
                <a:spcPct val="0"/>
              </a:spcBef>
              <a:spcAft>
                <a:spcPct val="0"/>
              </a:spcAft>
              <a:buClrTx/>
              <a:buSzTx/>
              <a:buNone/>
              <a:tabLst/>
              <a:defRPr/>
            </a:pPr>
            <a:endParaRPr lang="en-GB" sz="1800" kern="1200" dirty="0">
              <a:solidFill>
                <a:prstClr val="black"/>
              </a:solidFill>
              <a:latin typeface="Calibri" panose="020F0502020204030204" pitchFamily="34" charset="0"/>
              <a:cs typeface="Calibri" panose="020F0502020204030204" pitchFamily="34" charset="0"/>
            </a:endParaRPr>
          </a:p>
          <a:p>
            <a:pPr marL="433705" marR="0" lvl="0" indent="0" algn="l" defTabSz="914400" rtl="0" eaLnBrk="1" fontAlgn="base" latinLnBrk="0" hangingPunct="1">
              <a:lnSpc>
                <a:spcPct val="100000"/>
              </a:lnSpc>
              <a:spcBef>
                <a:spcPct val="0"/>
              </a:spcBef>
              <a:spcAft>
                <a:spcPct val="0"/>
              </a:spcAft>
              <a:buClrTx/>
              <a:buSzTx/>
              <a:buNone/>
              <a:tabLst/>
              <a:defRPr/>
            </a:pPr>
            <a:endParaRPr lang="en-GB" sz="1800" kern="1200" dirty="0">
              <a:solidFill>
                <a:prstClr val="black"/>
              </a:solidFill>
              <a:latin typeface="Calibri" panose="020F0502020204030204" pitchFamily="34" charset="0"/>
              <a:cs typeface="Calibri" panose="020F0502020204030204" pitchFamily="34" charset="0"/>
            </a:endParaRPr>
          </a:p>
          <a:p>
            <a:pPr marL="433705" marR="0" lvl="0" indent="0" algn="l" defTabSz="914400" rtl="0" eaLnBrk="1" fontAlgn="base" latinLnBrk="0" hangingPunct="1">
              <a:lnSpc>
                <a:spcPct val="100000"/>
              </a:lnSpc>
              <a:spcBef>
                <a:spcPct val="0"/>
              </a:spcBef>
              <a:spcAft>
                <a:spcPct val="0"/>
              </a:spcAft>
              <a:buClrTx/>
              <a:buSz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719455" marR="0" lvl="0" indent="-285750" algn="l" defTabSz="914400" rtl="0" eaLnBrk="1" fontAlgn="base" latinLnBrk="0" hangingPunct="1">
              <a:lnSpc>
                <a:spcPct val="100000"/>
              </a:lnSpc>
              <a:spcBef>
                <a:spcPct val="0"/>
              </a:spcBef>
              <a:spcAft>
                <a:spcPct val="0"/>
              </a:spcAft>
              <a:buClrTx/>
              <a:buSzTx/>
              <a:buFont typeface="Arial" panose="020B0604020202090204" pitchFamily="34" charset="0"/>
              <a:buChar char="•"/>
              <a:tabLst/>
              <a:defRPr/>
            </a:pPr>
            <a:r>
              <a:rPr kumimoji="0" lang="en-GB" sz="18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Provisioning of bulk services to campuses by municipalities (water and electricity)</a:t>
            </a:r>
          </a:p>
          <a:p>
            <a:pPr marL="433705" marR="0" lvl="0" indent="0" algn="l" defTabSz="914400" rtl="0" eaLnBrk="1" fontAlgn="base" latinLnBrk="0" hangingPunct="1">
              <a:lnSpc>
                <a:spcPct val="100000"/>
              </a:lnSpc>
              <a:spcBef>
                <a:spcPct val="0"/>
              </a:spcBef>
              <a:spcAft>
                <a:spcPct val="0"/>
              </a:spcAft>
              <a:buClrTx/>
              <a:buSz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33705" marR="0" lvl="0" indent="0" algn="l" defTabSz="914400" rtl="0" eaLnBrk="1" fontAlgn="base" latinLnBrk="0" hangingPunct="1">
              <a:lnSpc>
                <a:spcPct val="100000"/>
              </a:lnSpc>
              <a:spcBef>
                <a:spcPct val="0"/>
              </a:spcBef>
              <a:spcAft>
                <a:spcPct val="0"/>
              </a:spcAft>
              <a:buClrTx/>
              <a:buSz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719455" marR="0" lvl="0" indent="-285750" algn="l" defTabSz="914400" rtl="0" eaLnBrk="1" fontAlgn="base" latinLnBrk="0" hangingPunct="1">
              <a:lnSpc>
                <a:spcPct val="100000"/>
              </a:lnSpc>
              <a:spcBef>
                <a:spcPct val="0"/>
              </a:spcBef>
              <a:spcAft>
                <a:spcPct val="0"/>
              </a:spcAft>
              <a:buClrTx/>
              <a:buSzTx/>
              <a:buFont typeface="Arial" panose="020B0604020202090204" pitchFamily="34" charset="0"/>
              <a:buChar char="•"/>
              <a:tabLst/>
              <a:defRPr/>
            </a:pPr>
            <a:r>
              <a:rPr kumimoji="0" lang="en-GB" sz="1800" b="0"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Delayed disbursement of allowances </a:t>
            </a:r>
          </a:p>
          <a:p>
            <a:pPr marL="719455" marR="0" lvl="0" indent="-285750" algn="l" defTabSz="914400" rtl="0" eaLnBrk="1" fontAlgn="base" latinLnBrk="0" hangingPunct="1">
              <a:lnSpc>
                <a:spcPct val="100000"/>
              </a:lnSpc>
              <a:spcBef>
                <a:spcPct val="0"/>
              </a:spcBef>
              <a:spcAft>
                <a:spcPct val="0"/>
              </a:spcAft>
              <a:buClrTx/>
              <a:buSzTx/>
              <a:buFont typeface="Arial" panose="020B0604020202090204" pitchFamily="34" charset="0"/>
              <a:buChar char="•"/>
              <a:tabLst/>
              <a:defRPr/>
            </a:pPr>
            <a:endParaRPr lang="en-GB" kern="1200" dirty="0">
              <a:solidFill>
                <a:prstClr val="black"/>
              </a:solidFill>
              <a:latin typeface="Calibri" panose="020F0502020204030204" pitchFamily="34" charset="0"/>
              <a:cs typeface="Calibri" panose="020F0502020204030204" pitchFamily="34" charset="0"/>
            </a:endParaRPr>
          </a:p>
          <a:p>
            <a:pPr marL="719455" marR="0" lvl="0" indent="-285750" algn="l" defTabSz="914400" rtl="0" eaLnBrk="1" fontAlgn="base" latinLnBrk="0" hangingPunct="1">
              <a:lnSpc>
                <a:spcPct val="100000"/>
              </a:lnSpc>
              <a:spcBef>
                <a:spcPct val="0"/>
              </a:spcBef>
              <a:spcAft>
                <a:spcPct val="0"/>
              </a:spcAft>
              <a:buClrTx/>
              <a:buSzTx/>
              <a:buFont typeface="Arial" panose="020B060402020209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33705" marR="0" lvl="0" indent="0" algn="l" defTabSz="914400" rtl="0" eaLnBrk="1" fontAlgn="base" latinLnBrk="0" hangingPunct="1">
              <a:lnSpc>
                <a:spcPct val="100000"/>
              </a:lnSpc>
              <a:spcBef>
                <a:spcPct val="0"/>
              </a:spcBef>
              <a:spcAft>
                <a:spcPct val="0"/>
              </a:spcAft>
              <a:buClrTx/>
              <a:buSz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endParaRPr lang="en-US" dirty="0"/>
          </a:p>
        </p:txBody>
      </p:sp>
      <p:sp>
        <p:nvSpPr>
          <p:cNvPr id="5" name="Text Placeholder 4">
            <a:extLst>
              <a:ext uri="{FF2B5EF4-FFF2-40B4-BE49-F238E27FC236}">
                <a16:creationId xmlns:a16="http://schemas.microsoft.com/office/drawing/2014/main" id="{D28727C6-ADC3-9633-4A17-632BBA911DB3}"/>
              </a:ext>
            </a:extLst>
          </p:cNvPr>
          <p:cNvSpPr>
            <a:spLocks noGrp="1"/>
          </p:cNvSpPr>
          <p:nvPr>
            <p:ph type="body" sz="quarter" idx="3"/>
          </p:nvPr>
        </p:nvSpPr>
        <p:spPr/>
        <p:txBody>
          <a:bodyPr/>
          <a:lstStyle/>
          <a:p>
            <a:r>
              <a:rPr lang="en-US" dirty="0"/>
              <a:t>Mitigation plan</a:t>
            </a:r>
          </a:p>
        </p:txBody>
      </p:sp>
      <p:sp>
        <p:nvSpPr>
          <p:cNvPr id="6" name="Content Placeholder 5">
            <a:extLst>
              <a:ext uri="{FF2B5EF4-FFF2-40B4-BE49-F238E27FC236}">
                <a16:creationId xmlns:a16="http://schemas.microsoft.com/office/drawing/2014/main" id="{A59596DD-B9B1-F99B-E2A4-E82379DC8E8F}"/>
              </a:ext>
            </a:extLst>
          </p:cNvPr>
          <p:cNvSpPr>
            <a:spLocks noGrp="1"/>
          </p:cNvSpPr>
          <p:nvPr>
            <p:ph sz="quarter" idx="4"/>
          </p:nvPr>
        </p:nvSpPr>
        <p:spPr/>
        <p:txBody>
          <a:bodyPr/>
          <a:lstStyle/>
          <a:p>
            <a:r>
              <a:rPr lang="en-US" sz="1800" dirty="0"/>
              <a:t>National Examinations &amp; Assessments Chief Directorate busy finalizing investigations on irregularities and only then the remaining results will be released</a:t>
            </a:r>
          </a:p>
          <a:p>
            <a:r>
              <a:rPr lang="en-US" sz="1800" dirty="0">
                <a:solidFill>
                  <a:srgbClr val="0070C0"/>
                </a:solidFill>
              </a:rPr>
              <a:t>Colleges encouraged to procure water tanks and engage municipalities on time whenever they experience water shortages</a:t>
            </a:r>
          </a:p>
          <a:p>
            <a:r>
              <a:rPr lang="en-US" sz="1800" dirty="0">
                <a:solidFill>
                  <a:srgbClr val="7030A0"/>
                </a:solidFill>
              </a:rPr>
              <a:t>Engage both NSFAS and Colleges on outstanding registration data for funding decisions to be </a:t>
            </a:r>
            <a:r>
              <a:rPr lang="en-US" sz="1800" dirty="0" err="1">
                <a:solidFill>
                  <a:srgbClr val="7030A0"/>
                </a:solidFill>
              </a:rPr>
              <a:t>finalised</a:t>
            </a:r>
            <a:endParaRPr lang="en-US" sz="1800" dirty="0">
              <a:solidFill>
                <a:srgbClr val="7030A0"/>
              </a:solidFill>
            </a:endParaRPr>
          </a:p>
          <a:p>
            <a:endParaRPr lang="en-US" sz="1800" dirty="0"/>
          </a:p>
          <a:p>
            <a:endParaRPr lang="en-US" sz="1800" dirty="0"/>
          </a:p>
        </p:txBody>
      </p:sp>
      <p:sp>
        <p:nvSpPr>
          <p:cNvPr id="7" name="Slide Number Placeholder 6">
            <a:extLst>
              <a:ext uri="{FF2B5EF4-FFF2-40B4-BE49-F238E27FC236}">
                <a16:creationId xmlns:a16="http://schemas.microsoft.com/office/drawing/2014/main" id="{3C0889BB-25E6-EB39-5D1C-A6B8133190BF}"/>
              </a:ext>
            </a:extLst>
          </p:cNvPr>
          <p:cNvSpPr>
            <a:spLocks noGrp="1"/>
          </p:cNvSpPr>
          <p:nvPr>
            <p:ph type="sldNum" sz="quarter" idx="12"/>
          </p:nvPr>
        </p:nvSpPr>
        <p:spPr/>
        <p:txBody>
          <a:bodyPr/>
          <a:lstStyle/>
          <a:p>
            <a:pPr>
              <a:defRPr/>
            </a:pPr>
            <a:fld id="{A66DB1D3-746A-48DD-81E5-9D10190D4A63}" type="slidenum">
              <a:rPr lang="en-US" smtClean="0"/>
              <a:pPr>
                <a:defRPr/>
              </a:pPr>
              <a:t>30</a:t>
            </a:fld>
            <a:endParaRPr lang="en-US" dirty="0"/>
          </a:p>
        </p:txBody>
      </p:sp>
    </p:spTree>
    <p:extLst>
      <p:ext uri="{BB962C8B-B14F-4D97-AF65-F5344CB8AC3E}">
        <p14:creationId xmlns:p14="http://schemas.microsoft.com/office/powerpoint/2010/main" val="2446422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D075B-F264-7A9A-DFD7-046A8420C187}"/>
              </a:ext>
            </a:extLst>
          </p:cNvPr>
          <p:cNvSpPr>
            <a:spLocks noGrp="1"/>
          </p:cNvSpPr>
          <p:nvPr>
            <p:ph type="title"/>
          </p:nvPr>
        </p:nvSpPr>
        <p:spPr>
          <a:solidFill>
            <a:srgbClr val="00B050"/>
          </a:solidFill>
        </p:spPr>
        <p:txBody>
          <a:bodyPr/>
          <a:lstStyle/>
          <a:p>
            <a:pPr algn="l"/>
            <a:r>
              <a:rPr lang="en-US" sz="3600" dirty="0">
                <a:solidFill>
                  <a:schemeClr val="tx1"/>
                </a:solidFill>
              </a:rPr>
              <a:t>Disruptions in Teaching and Learning</a:t>
            </a:r>
          </a:p>
        </p:txBody>
      </p:sp>
      <p:sp>
        <p:nvSpPr>
          <p:cNvPr id="3" name="Text Placeholder 2">
            <a:extLst>
              <a:ext uri="{FF2B5EF4-FFF2-40B4-BE49-F238E27FC236}">
                <a16:creationId xmlns:a16="http://schemas.microsoft.com/office/drawing/2014/main" id="{69AF3596-8531-0FE5-003A-529E654D1DDB}"/>
              </a:ext>
            </a:extLst>
          </p:cNvPr>
          <p:cNvSpPr>
            <a:spLocks noGrp="1"/>
          </p:cNvSpPr>
          <p:nvPr>
            <p:ph type="body" idx="1"/>
          </p:nvPr>
        </p:nvSpPr>
        <p:spPr/>
        <p:txBody>
          <a:bodyPr/>
          <a:lstStyle/>
          <a:p>
            <a:r>
              <a:rPr lang="en-US" dirty="0"/>
              <a:t>Cause for disruption</a:t>
            </a:r>
          </a:p>
        </p:txBody>
      </p:sp>
      <p:sp>
        <p:nvSpPr>
          <p:cNvPr id="4" name="Content Placeholder 3">
            <a:extLst>
              <a:ext uri="{FF2B5EF4-FFF2-40B4-BE49-F238E27FC236}">
                <a16:creationId xmlns:a16="http://schemas.microsoft.com/office/drawing/2014/main" id="{4DBFD4FD-AC6B-74CD-00C6-E38C05024D90}"/>
              </a:ext>
            </a:extLst>
          </p:cNvPr>
          <p:cNvSpPr>
            <a:spLocks noGrp="1"/>
          </p:cNvSpPr>
          <p:nvPr>
            <p:ph sz="half" idx="2"/>
          </p:nvPr>
        </p:nvSpPr>
        <p:spPr/>
        <p:txBody>
          <a:bodyPr/>
          <a:lstStyle/>
          <a:p>
            <a:pPr marL="719455"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Staff protests (NEHAWU National Shutdown)</a:t>
            </a:r>
          </a:p>
          <a:p>
            <a:pPr marL="719455"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GB" sz="1800" kern="1200" dirty="0">
              <a:solidFill>
                <a:prstClr val="black"/>
              </a:solidFill>
              <a:latin typeface="Calibri" panose="020F0502020204030204" pitchFamily="34" charset="0"/>
              <a:cs typeface="Calibri" panose="020F0502020204030204" pitchFamily="34" charset="0"/>
            </a:endParaRPr>
          </a:p>
          <a:p>
            <a:pPr marL="433705" marR="0" lvl="0" indent="0" algn="l" defTabSz="914400" rtl="0" eaLnBrk="1" fontAlgn="base" latinLnBrk="0" hangingPunct="1">
              <a:lnSpc>
                <a:spcPct val="100000"/>
              </a:lnSpc>
              <a:spcBef>
                <a:spcPct val="0"/>
              </a:spcBef>
              <a:spcAft>
                <a:spcPct val="0"/>
              </a:spcAft>
              <a:buClrTx/>
              <a:buSz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719455" marR="0" lvl="0" indent="-285750" algn="l" defTabSz="914400" rtl="0" eaLnBrk="1" fontAlgn="base" latinLnBrk="0" hangingPunct="1">
              <a:lnSpc>
                <a:spcPct val="100000"/>
              </a:lnSpc>
              <a:spcBef>
                <a:spcPct val="0"/>
              </a:spcBef>
              <a:spcAft>
                <a:spcPct val="0"/>
              </a:spcAft>
              <a:buClrTx/>
              <a:buSzTx/>
              <a:buFont typeface="Arial" panose="020B0604020202090204" pitchFamily="34" charset="0"/>
              <a:buChar char="•"/>
              <a:tabLst/>
              <a:defRPr/>
            </a:pPr>
            <a:r>
              <a:rPr kumimoji="0" lang="en-GB" sz="1800" b="0"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Demand for student accommodation</a:t>
            </a:r>
          </a:p>
          <a:p>
            <a:pPr marL="433705" marR="0" lvl="0" indent="0" algn="l" defTabSz="914400" rtl="0" eaLnBrk="1" fontAlgn="base" latinLnBrk="0" hangingPunct="1">
              <a:lnSpc>
                <a:spcPct val="100000"/>
              </a:lnSpc>
              <a:spcBef>
                <a:spcPct val="0"/>
              </a:spcBef>
              <a:spcAft>
                <a:spcPct val="0"/>
              </a:spcAft>
              <a:buClrTx/>
              <a:buSzTx/>
              <a:buNone/>
              <a:tabLst/>
              <a:defRPr/>
            </a:pPr>
            <a:endParaRPr lang="en-GB" sz="1800" kern="1200" dirty="0">
              <a:solidFill>
                <a:prstClr val="black"/>
              </a:solidFill>
              <a:latin typeface="Calibri" panose="020F0502020204030204" pitchFamily="34" charset="0"/>
              <a:cs typeface="Calibri" panose="020F0502020204030204" pitchFamily="34" charset="0"/>
            </a:endParaRPr>
          </a:p>
          <a:p>
            <a:pPr marL="433705" marR="0" lvl="0" indent="0" algn="l" defTabSz="914400" rtl="0" eaLnBrk="1" fontAlgn="base" latinLnBrk="0" hangingPunct="1">
              <a:lnSpc>
                <a:spcPct val="100000"/>
              </a:lnSpc>
              <a:spcBef>
                <a:spcPct val="0"/>
              </a:spcBef>
              <a:spcAft>
                <a:spcPct val="0"/>
              </a:spcAft>
              <a:buClrTx/>
              <a:buSz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33705" marR="0" lvl="0" indent="0" algn="l" defTabSz="914400" rtl="0" eaLnBrk="1" fontAlgn="base" latinLnBrk="0" hangingPunct="1">
              <a:lnSpc>
                <a:spcPct val="100000"/>
              </a:lnSpc>
              <a:spcBef>
                <a:spcPct val="0"/>
              </a:spcBef>
              <a:spcAft>
                <a:spcPct val="0"/>
              </a:spcAft>
              <a:buClrTx/>
              <a:buSz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33705" marR="0" lvl="0" indent="0" algn="l" defTabSz="914400" rtl="0" eaLnBrk="1" fontAlgn="base" latinLnBrk="0" hangingPunct="1">
              <a:lnSpc>
                <a:spcPct val="100000"/>
              </a:lnSpc>
              <a:spcBef>
                <a:spcPct val="0"/>
              </a:spcBef>
              <a:spcAft>
                <a:spcPct val="0"/>
              </a:spcAft>
              <a:buClrTx/>
              <a:buSz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719455" marR="0" lvl="0" indent="-285750" algn="l" defTabSz="914400" rtl="0" eaLnBrk="1" fontAlgn="base" latinLnBrk="0" hangingPunct="1">
              <a:lnSpc>
                <a:spcPct val="100000"/>
              </a:lnSpc>
              <a:spcBef>
                <a:spcPct val="0"/>
              </a:spcBef>
              <a:spcAft>
                <a:spcPct val="0"/>
              </a:spcAft>
              <a:buClrTx/>
              <a:buSzTx/>
              <a:buFont typeface="Arial" panose="020B0604020202090204" pitchFamily="34" charset="0"/>
              <a:buChar char="•"/>
              <a:tabLst/>
              <a:defRPr/>
            </a:pPr>
            <a:r>
              <a:rPr kumimoji="0" lang="en-GB" sz="1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Demand for increased access but colleges have cited limitations in relation to funding constrains as well as inadequate teaching and learning facilities</a:t>
            </a:r>
          </a:p>
          <a:p>
            <a:pPr marL="719455" marR="0" lvl="0" indent="-285750" algn="l" defTabSz="914400" rtl="0" eaLnBrk="1" fontAlgn="base" latinLnBrk="0" hangingPunct="1">
              <a:lnSpc>
                <a:spcPct val="100000"/>
              </a:lnSpc>
              <a:spcBef>
                <a:spcPct val="0"/>
              </a:spcBef>
              <a:spcAft>
                <a:spcPct val="0"/>
              </a:spcAft>
              <a:buClrTx/>
              <a:buSzTx/>
              <a:buFont typeface="Arial" panose="020B060402020209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33705" marR="0" lvl="0" indent="0" algn="l" defTabSz="914400" rtl="0" eaLnBrk="1" fontAlgn="base" latinLnBrk="0" hangingPunct="1">
              <a:lnSpc>
                <a:spcPct val="100000"/>
              </a:lnSpc>
              <a:spcBef>
                <a:spcPct val="0"/>
              </a:spcBef>
              <a:spcAft>
                <a:spcPct val="0"/>
              </a:spcAft>
              <a:buClrTx/>
              <a:buSz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endParaRPr lang="en-US" dirty="0"/>
          </a:p>
        </p:txBody>
      </p:sp>
      <p:sp>
        <p:nvSpPr>
          <p:cNvPr id="5" name="Text Placeholder 4">
            <a:extLst>
              <a:ext uri="{FF2B5EF4-FFF2-40B4-BE49-F238E27FC236}">
                <a16:creationId xmlns:a16="http://schemas.microsoft.com/office/drawing/2014/main" id="{D28727C6-ADC3-9633-4A17-632BBA911DB3}"/>
              </a:ext>
            </a:extLst>
          </p:cNvPr>
          <p:cNvSpPr>
            <a:spLocks noGrp="1"/>
          </p:cNvSpPr>
          <p:nvPr>
            <p:ph type="body" sz="quarter" idx="3"/>
          </p:nvPr>
        </p:nvSpPr>
        <p:spPr/>
        <p:txBody>
          <a:bodyPr/>
          <a:lstStyle/>
          <a:p>
            <a:r>
              <a:rPr lang="en-US" dirty="0"/>
              <a:t>Mitigation plan</a:t>
            </a:r>
          </a:p>
        </p:txBody>
      </p:sp>
      <p:sp>
        <p:nvSpPr>
          <p:cNvPr id="6" name="Content Placeholder 5">
            <a:extLst>
              <a:ext uri="{FF2B5EF4-FFF2-40B4-BE49-F238E27FC236}">
                <a16:creationId xmlns:a16="http://schemas.microsoft.com/office/drawing/2014/main" id="{A59596DD-B9B1-F99B-E2A4-E82379DC8E8F}"/>
              </a:ext>
            </a:extLst>
          </p:cNvPr>
          <p:cNvSpPr>
            <a:spLocks noGrp="1"/>
          </p:cNvSpPr>
          <p:nvPr>
            <p:ph sz="quarter" idx="4"/>
          </p:nvPr>
        </p:nvSpPr>
        <p:spPr/>
        <p:txBody>
          <a:bodyPr/>
          <a:lstStyle/>
          <a:p>
            <a:r>
              <a:rPr lang="en-US" sz="1600" dirty="0">
                <a:solidFill>
                  <a:srgbClr val="0070C0"/>
                </a:solidFill>
              </a:rPr>
              <a:t>Colleges to implement the policy on managing staff protests with minimal disruptions in teaching and learning</a:t>
            </a:r>
          </a:p>
          <a:p>
            <a:pPr marL="0" indent="0">
              <a:buNone/>
            </a:pPr>
            <a:endParaRPr lang="en-US" sz="1600" dirty="0">
              <a:solidFill>
                <a:srgbClr val="0070C0"/>
              </a:solidFill>
            </a:endParaRPr>
          </a:p>
          <a:p>
            <a:r>
              <a:rPr lang="en-US" sz="1600" dirty="0">
                <a:solidFill>
                  <a:srgbClr val="00B050"/>
                </a:solidFill>
              </a:rPr>
              <a:t>Expedite the NSFAS student accommodation accreditation processes in the short and medium term. The department to look for funding mechanism as part of its long-term strategy</a:t>
            </a:r>
          </a:p>
          <a:p>
            <a:pPr marL="0" indent="0">
              <a:buNone/>
            </a:pPr>
            <a:endParaRPr lang="en-US" sz="1600" dirty="0">
              <a:solidFill>
                <a:srgbClr val="00B050"/>
              </a:solidFill>
            </a:endParaRPr>
          </a:p>
          <a:p>
            <a:r>
              <a:rPr lang="en-US" sz="1600" dirty="0">
                <a:solidFill>
                  <a:srgbClr val="002060"/>
                </a:solidFill>
              </a:rPr>
              <a:t>Develop a comprehensive accelerated access plan for the expansion of the TVET sector </a:t>
            </a:r>
          </a:p>
        </p:txBody>
      </p:sp>
      <p:sp>
        <p:nvSpPr>
          <p:cNvPr id="7" name="Slide Number Placeholder 6">
            <a:extLst>
              <a:ext uri="{FF2B5EF4-FFF2-40B4-BE49-F238E27FC236}">
                <a16:creationId xmlns:a16="http://schemas.microsoft.com/office/drawing/2014/main" id="{3C0889BB-25E6-EB39-5D1C-A6B8133190BF}"/>
              </a:ext>
            </a:extLst>
          </p:cNvPr>
          <p:cNvSpPr>
            <a:spLocks noGrp="1"/>
          </p:cNvSpPr>
          <p:nvPr>
            <p:ph type="sldNum" sz="quarter" idx="12"/>
          </p:nvPr>
        </p:nvSpPr>
        <p:spPr/>
        <p:txBody>
          <a:bodyPr/>
          <a:lstStyle/>
          <a:p>
            <a:pPr>
              <a:defRPr/>
            </a:pPr>
            <a:fld id="{A66DB1D3-746A-48DD-81E5-9D10190D4A63}" type="slidenum">
              <a:rPr lang="en-US" smtClean="0"/>
              <a:pPr>
                <a:defRPr/>
              </a:pPr>
              <a:t>31</a:t>
            </a:fld>
            <a:endParaRPr lang="en-US" dirty="0"/>
          </a:p>
        </p:txBody>
      </p:sp>
    </p:spTree>
    <p:extLst>
      <p:ext uri="{BB962C8B-B14F-4D97-AF65-F5344CB8AC3E}">
        <p14:creationId xmlns:p14="http://schemas.microsoft.com/office/powerpoint/2010/main" val="2618881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D075B-F264-7A9A-DFD7-046A8420C187}"/>
              </a:ext>
            </a:extLst>
          </p:cNvPr>
          <p:cNvSpPr>
            <a:spLocks noGrp="1"/>
          </p:cNvSpPr>
          <p:nvPr>
            <p:ph type="title"/>
          </p:nvPr>
        </p:nvSpPr>
        <p:spPr>
          <a:solidFill>
            <a:srgbClr val="00B050"/>
          </a:solidFill>
        </p:spPr>
        <p:txBody>
          <a:bodyPr/>
          <a:lstStyle/>
          <a:p>
            <a:r>
              <a:rPr lang="en-US" sz="3600" dirty="0">
                <a:solidFill>
                  <a:schemeClr val="tx1"/>
                </a:solidFill>
              </a:rPr>
              <a:t>Other reported incidents by colleges</a:t>
            </a:r>
          </a:p>
        </p:txBody>
      </p:sp>
      <p:sp>
        <p:nvSpPr>
          <p:cNvPr id="3" name="Text Placeholder 2">
            <a:extLst>
              <a:ext uri="{FF2B5EF4-FFF2-40B4-BE49-F238E27FC236}">
                <a16:creationId xmlns:a16="http://schemas.microsoft.com/office/drawing/2014/main" id="{69AF3596-8531-0FE5-003A-529E654D1DDB}"/>
              </a:ext>
            </a:extLst>
          </p:cNvPr>
          <p:cNvSpPr>
            <a:spLocks noGrp="1"/>
          </p:cNvSpPr>
          <p:nvPr>
            <p:ph type="body" idx="1"/>
          </p:nvPr>
        </p:nvSpPr>
        <p:spPr/>
        <p:txBody>
          <a:bodyPr/>
          <a:lstStyle/>
          <a:p>
            <a:r>
              <a:rPr lang="en-US" dirty="0"/>
              <a:t>Incident</a:t>
            </a:r>
          </a:p>
        </p:txBody>
      </p:sp>
      <p:sp>
        <p:nvSpPr>
          <p:cNvPr id="4" name="Content Placeholder 3">
            <a:extLst>
              <a:ext uri="{FF2B5EF4-FFF2-40B4-BE49-F238E27FC236}">
                <a16:creationId xmlns:a16="http://schemas.microsoft.com/office/drawing/2014/main" id="{4DBFD4FD-AC6B-74CD-00C6-E38C05024D90}"/>
              </a:ext>
            </a:extLst>
          </p:cNvPr>
          <p:cNvSpPr>
            <a:spLocks noGrp="1"/>
          </p:cNvSpPr>
          <p:nvPr>
            <p:ph sz="half" idx="2"/>
          </p:nvPr>
        </p:nvSpPr>
        <p:spPr>
          <a:xfrm>
            <a:off x="455613" y="2174875"/>
            <a:ext cx="4041775" cy="4225924"/>
          </a:xfrm>
        </p:spPr>
        <p:txBody>
          <a:bodyPr/>
          <a:lstStyle/>
          <a:p>
            <a:pPr marL="719455" indent="-285750" eaLnBrk="1" hangingPunct="1">
              <a:spcBef>
                <a:spcPct val="0"/>
              </a:spcBef>
              <a:buFont typeface="Arial" panose="020B0604020202090204" pitchFamily="34" charset="0"/>
              <a:buChar char="•"/>
              <a:defRPr/>
            </a:pPr>
            <a:r>
              <a:rPr lang="en-GB" sz="1800" dirty="0">
                <a:solidFill>
                  <a:srgbClr val="7030A0"/>
                </a:solidFill>
                <a:latin typeface="Calibri" panose="020F0502020204030204" pitchFamily="34" charset="0"/>
                <a:cs typeface="Calibri" panose="020F0502020204030204" pitchFamily="34" charset="0"/>
              </a:rPr>
              <a:t>Killing of THREE East Cape Midlands’ students whilst socialising in a local entertainment venue over the weekend on the 12</a:t>
            </a:r>
            <a:r>
              <a:rPr lang="en-GB" sz="1800" baseline="30000" dirty="0">
                <a:solidFill>
                  <a:srgbClr val="7030A0"/>
                </a:solidFill>
                <a:latin typeface="Calibri" panose="020F0502020204030204" pitchFamily="34" charset="0"/>
                <a:cs typeface="Calibri" panose="020F0502020204030204" pitchFamily="34" charset="0"/>
              </a:rPr>
              <a:t>th</a:t>
            </a:r>
            <a:r>
              <a:rPr lang="en-GB" sz="1800" dirty="0">
                <a:solidFill>
                  <a:srgbClr val="7030A0"/>
                </a:solidFill>
                <a:latin typeface="Calibri" panose="020F0502020204030204" pitchFamily="34" charset="0"/>
                <a:cs typeface="Calibri" panose="020F0502020204030204" pitchFamily="34" charset="0"/>
              </a:rPr>
              <a:t> February 2023. The matter is still under investigation by the SAPS</a:t>
            </a:r>
          </a:p>
          <a:p>
            <a:pPr marL="433705" indent="0" eaLnBrk="1" hangingPunct="1">
              <a:spcBef>
                <a:spcPct val="0"/>
              </a:spcBef>
              <a:buNone/>
              <a:defRPr/>
            </a:pPr>
            <a:endParaRPr lang="en-GB" sz="1800" dirty="0">
              <a:latin typeface="Calibri" panose="020F0502020204030204" pitchFamily="34" charset="0"/>
              <a:cs typeface="Calibri" panose="020F0502020204030204" pitchFamily="34" charset="0"/>
            </a:endParaRPr>
          </a:p>
          <a:p>
            <a:pPr marL="719455" indent="-285750" eaLnBrk="1" hangingPunct="1">
              <a:spcBef>
                <a:spcPct val="0"/>
              </a:spcBef>
              <a:buFont typeface="Arial" panose="020B0604020202090204" pitchFamily="34" charset="0"/>
              <a:buChar char="•"/>
              <a:defRPr/>
            </a:pPr>
            <a:r>
              <a:rPr lang="en-GB" sz="1800" dirty="0">
                <a:solidFill>
                  <a:srgbClr val="002060"/>
                </a:solidFill>
                <a:latin typeface="Calibri" panose="020F0502020204030204" pitchFamily="34" charset="0"/>
                <a:cs typeface="Calibri" panose="020F0502020204030204" pitchFamily="34" charset="0"/>
              </a:rPr>
              <a:t>A rape incident of a Tshwane North TVET student in a private accommodation facility on the 1</a:t>
            </a:r>
            <a:r>
              <a:rPr lang="en-GB" sz="1800" baseline="30000" dirty="0">
                <a:solidFill>
                  <a:srgbClr val="002060"/>
                </a:solidFill>
                <a:latin typeface="Calibri" panose="020F0502020204030204" pitchFamily="34" charset="0"/>
                <a:cs typeface="Calibri" panose="020F0502020204030204" pitchFamily="34" charset="0"/>
              </a:rPr>
              <a:t>st</a:t>
            </a:r>
            <a:r>
              <a:rPr lang="en-GB" sz="1800" dirty="0">
                <a:solidFill>
                  <a:srgbClr val="002060"/>
                </a:solidFill>
                <a:latin typeface="Calibri" panose="020F0502020204030204" pitchFamily="34" charset="0"/>
                <a:cs typeface="Calibri" panose="020F0502020204030204" pitchFamily="34" charset="0"/>
              </a:rPr>
              <a:t> March 2023. The matter is still under investigation by the SAPS.</a:t>
            </a:r>
          </a:p>
          <a:p>
            <a:pPr marL="433705" indent="0" eaLnBrk="1" hangingPunct="1">
              <a:spcBef>
                <a:spcPct val="0"/>
              </a:spcBef>
              <a:buNone/>
              <a:defRPr/>
            </a:pPr>
            <a:endParaRPr lang="en-GB" sz="1800" dirty="0">
              <a:solidFill>
                <a:srgbClr val="002060"/>
              </a:solidFill>
              <a:latin typeface="Calibri" panose="020F0502020204030204" pitchFamily="34" charset="0"/>
              <a:cs typeface="Calibri" panose="020F0502020204030204" pitchFamily="34" charset="0"/>
            </a:endParaRPr>
          </a:p>
          <a:p>
            <a:pPr marL="719455" marR="0" lvl="0" indent="-285750" algn="l" defTabSz="914400" rtl="0" eaLnBrk="1" fontAlgn="base" latinLnBrk="0" hangingPunct="1">
              <a:lnSpc>
                <a:spcPct val="100000"/>
              </a:lnSpc>
              <a:spcBef>
                <a:spcPct val="0"/>
              </a:spcBef>
              <a:spcAft>
                <a:spcPct val="0"/>
              </a:spcAft>
              <a:buClrTx/>
              <a:buSzTx/>
              <a:buFont typeface="Arial" panose="020B060402020209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33705" marR="0" lvl="0" indent="0" algn="l" defTabSz="914400" rtl="0" eaLnBrk="1" fontAlgn="base" latinLnBrk="0" hangingPunct="1">
              <a:lnSpc>
                <a:spcPct val="100000"/>
              </a:lnSpc>
              <a:spcBef>
                <a:spcPct val="0"/>
              </a:spcBef>
              <a:spcAft>
                <a:spcPct val="0"/>
              </a:spcAft>
              <a:buClrTx/>
              <a:buSz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endParaRPr lang="en-US" dirty="0"/>
          </a:p>
        </p:txBody>
      </p:sp>
      <p:sp>
        <p:nvSpPr>
          <p:cNvPr id="5" name="Text Placeholder 4">
            <a:extLst>
              <a:ext uri="{FF2B5EF4-FFF2-40B4-BE49-F238E27FC236}">
                <a16:creationId xmlns:a16="http://schemas.microsoft.com/office/drawing/2014/main" id="{D28727C6-ADC3-9633-4A17-632BBA911DB3}"/>
              </a:ext>
            </a:extLst>
          </p:cNvPr>
          <p:cNvSpPr>
            <a:spLocks noGrp="1"/>
          </p:cNvSpPr>
          <p:nvPr>
            <p:ph type="body" sz="quarter" idx="3"/>
          </p:nvPr>
        </p:nvSpPr>
        <p:spPr/>
        <p:txBody>
          <a:bodyPr/>
          <a:lstStyle/>
          <a:p>
            <a:r>
              <a:rPr lang="en-US" dirty="0"/>
              <a:t>Mitigation plan</a:t>
            </a:r>
          </a:p>
        </p:txBody>
      </p:sp>
      <p:sp>
        <p:nvSpPr>
          <p:cNvPr id="6" name="Content Placeholder 5">
            <a:extLst>
              <a:ext uri="{FF2B5EF4-FFF2-40B4-BE49-F238E27FC236}">
                <a16:creationId xmlns:a16="http://schemas.microsoft.com/office/drawing/2014/main" id="{A59596DD-B9B1-F99B-E2A4-E82379DC8E8F}"/>
              </a:ext>
            </a:extLst>
          </p:cNvPr>
          <p:cNvSpPr>
            <a:spLocks noGrp="1"/>
          </p:cNvSpPr>
          <p:nvPr>
            <p:ph sz="quarter" idx="4"/>
          </p:nvPr>
        </p:nvSpPr>
        <p:spPr>
          <a:xfrm>
            <a:off x="4645025" y="2174874"/>
            <a:ext cx="4041775" cy="4225925"/>
          </a:xfrm>
        </p:spPr>
        <p:txBody>
          <a:bodyPr/>
          <a:lstStyle/>
          <a:p>
            <a:r>
              <a:rPr lang="en-US" sz="1600" dirty="0">
                <a:solidFill>
                  <a:srgbClr val="7030A0"/>
                </a:solidFill>
              </a:rPr>
              <a:t>Follow up on the investigation process with SAPS. Provide social and mental health support to the affected families and fellow students through the assistance of Higher Health</a:t>
            </a:r>
          </a:p>
          <a:p>
            <a:endParaRPr lang="en-US" sz="1600" dirty="0">
              <a:solidFill>
                <a:srgbClr val="002060"/>
              </a:solidFill>
            </a:endParaRPr>
          </a:p>
          <a:p>
            <a:endParaRPr lang="en-US" sz="1600" dirty="0">
              <a:solidFill>
                <a:srgbClr val="002060"/>
              </a:solidFill>
            </a:endParaRPr>
          </a:p>
          <a:p>
            <a:pPr marL="0" indent="0">
              <a:buNone/>
            </a:pPr>
            <a:endParaRPr lang="en-US" sz="1600" dirty="0">
              <a:solidFill>
                <a:srgbClr val="002060"/>
              </a:solidFill>
            </a:endParaRPr>
          </a:p>
          <a:p>
            <a:r>
              <a:rPr lang="en-US" sz="1600" dirty="0">
                <a:solidFill>
                  <a:srgbClr val="002060"/>
                </a:solidFill>
              </a:rPr>
              <a:t>Follow up on the investigation process with SAPS. Provide social and mental health support to the affected families and fellow students through the assistance of Higher Health. The department and the college to assess the state of the private accommodation and safety issues</a:t>
            </a:r>
          </a:p>
          <a:p>
            <a:pPr marL="0" indent="0">
              <a:buNone/>
            </a:pPr>
            <a:endParaRPr lang="en-US" sz="1600" dirty="0">
              <a:solidFill>
                <a:srgbClr val="002060"/>
              </a:solidFill>
            </a:endParaRPr>
          </a:p>
          <a:p>
            <a:endParaRPr lang="en-US" sz="1600" dirty="0">
              <a:solidFill>
                <a:srgbClr val="002060"/>
              </a:solidFill>
            </a:endParaRPr>
          </a:p>
        </p:txBody>
      </p:sp>
      <p:sp>
        <p:nvSpPr>
          <p:cNvPr id="7" name="Slide Number Placeholder 6">
            <a:extLst>
              <a:ext uri="{FF2B5EF4-FFF2-40B4-BE49-F238E27FC236}">
                <a16:creationId xmlns:a16="http://schemas.microsoft.com/office/drawing/2014/main" id="{3C0889BB-25E6-EB39-5D1C-A6B8133190BF}"/>
              </a:ext>
            </a:extLst>
          </p:cNvPr>
          <p:cNvSpPr>
            <a:spLocks noGrp="1"/>
          </p:cNvSpPr>
          <p:nvPr>
            <p:ph type="sldNum" sz="quarter" idx="12"/>
          </p:nvPr>
        </p:nvSpPr>
        <p:spPr/>
        <p:txBody>
          <a:bodyPr/>
          <a:lstStyle/>
          <a:p>
            <a:pPr>
              <a:defRPr/>
            </a:pPr>
            <a:fld id="{A66DB1D3-746A-48DD-81E5-9D10190D4A63}" type="slidenum">
              <a:rPr lang="en-US" smtClean="0"/>
              <a:pPr>
                <a:defRPr/>
              </a:pPr>
              <a:t>32</a:t>
            </a:fld>
            <a:endParaRPr lang="en-US" dirty="0"/>
          </a:p>
        </p:txBody>
      </p:sp>
    </p:spTree>
    <p:extLst>
      <p:ext uri="{BB962C8B-B14F-4D97-AF65-F5344CB8AC3E}">
        <p14:creationId xmlns:p14="http://schemas.microsoft.com/office/powerpoint/2010/main" val="348666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SLIDE LAYOU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6" descr="C:\Users\Lefifi.T\AppData\Local\Microsoft\Windows\Temporary Internet Files\Content.Outlook\XAEMJRW7\Higher Education LOGO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9" y="1409446"/>
            <a:ext cx="4463826" cy="1760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Box 7"/>
          <p:cNvSpPr txBox="1">
            <a:spLocks noChangeArrowheads="1"/>
          </p:cNvSpPr>
          <p:nvPr/>
        </p:nvSpPr>
        <p:spPr bwMode="auto">
          <a:xfrm>
            <a:off x="2664508" y="3169845"/>
            <a:ext cx="410368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n-US" altLang="en-US" sz="7200" dirty="0">
                <a:latin typeface="Verdana Pro Semibold" panose="020B0704030504040204" pitchFamily="34" charset="0"/>
              </a:rPr>
              <a:t>Thank you</a:t>
            </a:r>
          </a:p>
        </p:txBody>
      </p:sp>
    </p:spTree>
    <p:extLst>
      <p:ext uri="{BB962C8B-B14F-4D97-AF65-F5344CB8AC3E}">
        <p14:creationId xmlns:p14="http://schemas.microsoft.com/office/powerpoint/2010/main" val="1853949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62" y="-260186"/>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1000" y="243072"/>
            <a:ext cx="8382000" cy="584775"/>
          </a:xfrm>
          <a:prstGeom prst="rect">
            <a:avLst/>
          </a:prstGeom>
          <a:solidFill>
            <a:srgbClr val="00B05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eaLnBrk="1" hangingPunct="1">
              <a:defRPr sz="2400" b="1">
                <a:latin typeface="+mj-lt"/>
              </a:defRPr>
            </a:lvl1pPr>
          </a:lstStyle>
          <a:p>
            <a:r>
              <a:rPr lang="en-GB" sz="3200" dirty="0">
                <a:latin typeface="Calibri" panose="020F0502020204030204" pitchFamily="34" charset="0"/>
                <a:cs typeface="Calibri" panose="020F0502020204030204" pitchFamily="34" charset="0"/>
              </a:rPr>
              <a:t>Monitoring Tool</a:t>
            </a:r>
          </a:p>
        </p:txBody>
      </p:sp>
      <p:sp>
        <p:nvSpPr>
          <p:cNvPr id="3" name="Rectangle 1"/>
          <p:cNvSpPr>
            <a:spLocks noChangeArrowheads="1"/>
          </p:cNvSpPr>
          <p:nvPr/>
        </p:nvSpPr>
        <p:spPr bwMode="auto">
          <a:xfrm>
            <a:off x="552450" y="2011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4</a:t>
            </a:fld>
            <a:endParaRPr lang="en-US" b="1" dirty="0"/>
          </a:p>
        </p:txBody>
      </p:sp>
      <p:sp>
        <p:nvSpPr>
          <p:cNvPr id="12" name="TextBox 11">
            <a:extLst>
              <a:ext uri="{FF2B5EF4-FFF2-40B4-BE49-F238E27FC236}">
                <a16:creationId xmlns:a16="http://schemas.microsoft.com/office/drawing/2014/main" id="{42F4E7DE-5559-FC3A-AEC0-B1D08F9D0C44}"/>
              </a:ext>
            </a:extLst>
          </p:cNvPr>
          <p:cNvSpPr txBox="1"/>
          <p:nvPr/>
        </p:nvSpPr>
        <p:spPr>
          <a:xfrm>
            <a:off x="406924" y="990600"/>
            <a:ext cx="3555476" cy="3240374"/>
          </a:xfrm>
          <a:prstGeom prst="rect">
            <a:avLst/>
          </a:prstGeom>
          <a:noFill/>
          <a:ln>
            <a:solidFill>
              <a:srgbClr val="0070C0"/>
            </a:solidFill>
          </a:ln>
        </p:spPr>
        <p:txBody>
          <a:bodyPr wrap="square">
            <a:spAutoFit/>
          </a:bodyPr>
          <a:lstStyle/>
          <a:p>
            <a:pPr>
              <a:lnSpc>
                <a:spcPct val="115000"/>
              </a:lnSpc>
              <a:spcAft>
                <a:spcPts val="1000"/>
              </a:spcAft>
            </a:pP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ZA" b="1" dirty="0">
                <a:latin typeface="Calibri" panose="020F0502020204030204" pitchFamily="34" charset="0"/>
                <a:cs typeface="Times New Roman" panose="02020603050405020304" pitchFamily="18" charset="0"/>
              </a:rPr>
              <a:t>Registration and NSFAS related matters:</a:t>
            </a:r>
          </a:p>
          <a:p>
            <a:pPr marL="342900" indent="-342900">
              <a:lnSpc>
                <a:spcPct val="115000"/>
              </a:lnSpc>
              <a:buFont typeface="Wingdings" panose="05000000000000000000" pitchFamily="2" charset="2"/>
              <a:buChar char=""/>
            </a:pPr>
            <a:r>
              <a:rPr lang="en-ZA" b="1" dirty="0">
                <a:latin typeface="Calibri" panose="020F0502020204030204" pitchFamily="34" charset="0"/>
                <a:cs typeface="Times New Roman" panose="02020603050405020304" pitchFamily="18" charset="0"/>
              </a:rPr>
              <a:t>Exchange of registration data with NSFAS</a:t>
            </a:r>
          </a:p>
          <a:p>
            <a:pPr marL="342900" indent="-342900">
              <a:lnSpc>
                <a:spcPct val="115000"/>
              </a:lnSpc>
              <a:buFont typeface="Wingdings" panose="05000000000000000000" pitchFamily="2" charset="2"/>
              <a:buChar char=""/>
            </a:pPr>
            <a:r>
              <a:rPr lang="en-ZA" b="1" dirty="0">
                <a:latin typeface="Calibri" panose="020F0502020204030204" pitchFamily="34" charset="0"/>
                <a:cs typeface="Times New Roman" panose="02020603050405020304" pitchFamily="18" charset="0"/>
              </a:rPr>
              <a:t>Payment of allowances for NSFAS students </a:t>
            </a:r>
          </a:p>
          <a:p>
            <a:pPr marL="342900" indent="-342900">
              <a:lnSpc>
                <a:spcPct val="115000"/>
              </a:lnSpc>
              <a:buFont typeface="Wingdings" panose="05000000000000000000" pitchFamily="2" charset="2"/>
              <a:buChar char=""/>
            </a:pPr>
            <a:r>
              <a:rPr lang="en-ZA" b="1" dirty="0">
                <a:latin typeface="Calibri" panose="020F0502020204030204" pitchFamily="34" charset="0"/>
                <a:cs typeface="Times New Roman" panose="02020603050405020304" pitchFamily="18" charset="0"/>
              </a:rPr>
              <a:t>Appeals process with NSFAS? </a:t>
            </a:r>
          </a:p>
          <a:p>
            <a:pPr algn="just">
              <a:spcAft>
                <a:spcPts val="1000"/>
              </a:spcAft>
            </a:pPr>
            <a:endParaRPr lang="en-ZA" sz="2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97A902F-6619-8304-1822-4C8643496D93}"/>
              </a:ext>
            </a:extLst>
          </p:cNvPr>
          <p:cNvSpPr txBox="1"/>
          <p:nvPr/>
        </p:nvSpPr>
        <p:spPr>
          <a:xfrm>
            <a:off x="4343400" y="1600199"/>
            <a:ext cx="3733800" cy="2241383"/>
          </a:xfrm>
          <a:prstGeom prst="rect">
            <a:avLst/>
          </a:prstGeom>
          <a:noFill/>
          <a:ln>
            <a:solidFill>
              <a:srgbClr val="00B050"/>
            </a:solidFill>
          </a:ln>
        </p:spPr>
        <p:txBody>
          <a:bodyPr wrap="square">
            <a:spAutoFit/>
          </a:bodyPr>
          <a:lstStyle/>
          <a:p>
            <a:pPr>
              <a:lnSpc>
                <a:spcPct val="115000"/>
              </a:lnSpc>
              <a:spcAft>
                <a:spcPts val="1000"/>
              </a:spcAft>
            </a:pPr>
            <a:r>
              <a:rPr lang="en-ZA" b="1" dirty="0">
                <a:effectLst/>
                <a:latin typeface="Calibri" panose="020F0502020204030204" pitchFamily="34" charset="0"/>
                <a:ea typeface="Calibri" panose="020F0502020204030204" pitchFamily="34" charset="0"/>
                <a:cs typeface="Times New Roman" panose="02020603050405020304" pitchFamily="18" charset="0"/>
              </a:rPr>
              <a:t>Student Accommodation related matters:</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en-ZA" b="1" dirty="0">
                <a:latin typeface="Calibri" panose="020F0502020204030204" pitchFamily="34" charset="0"/>
                <a:ea typeface="Times New Roman" panose="02020603050405020304" pitchFamily="18" charset="0"/>
                <a:cs typeface="Times New Roman" panose="02020603050405020304" pitchFamily="18" charset="0"/>
              </a:rPr>
              <a:t>U</a:t>
            </a:r>
            <a:r>
              <a:rPr lang="en-ZA" b="1" dirty="0">
                <a:effectLst/>
                <a:latin typeface="Calibri" panose="020F0502020204030204" pitchFamily="34" charset="0"/>
                <a:ea typeface="Times New Roman" panose="02020603050405020304" pitchFamily="18" charset="0"/>
                <a:cs typeface="Times New Roman" panose="02020603050405020304" pitchFamily="18" charset="0"/>
              </a:rPr>
              <a:t>naccredited private residences</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en-ZA" b="1" dirty="0">
                <a:effectLst/>
                <a:latin typeface="Calibri" panose="020F0502020204030204" pitchFamily="34" charset="0"/>
                <a:ea typeface="Calibri" panose="020F0502020204030204" pitchFamily="34" charset="0"/>
                <a:cs typeface="Times New Roman" panose="02020603050405020304" pitchFamily="18" charset="0"/>
              </a:rPr>
              <a:t>Accommodation arrangements</a:t>
            </a:r>
          </a:p>
          <a:p>
            <a:pPr marL="342900" lvl="0" indent="-342900">
              <a:lnSpc>
                <a:spcPct val="115000"/>
              </a:lnSpc>
              <a:spcAft>
                <a:spcPts val="1000"/>
              </a:spcAft>
              <a:buFont typeface="Wingdings" panose="05000000000000000000" pitchFamily="2" charset="2"/>
              <a:buChar char=""/>
            </a:pPr>
            <a:r>
              <a:rPr lang="en-ZA" b="1" dirty="0">
                <a:effectLst/>
                <a:latin typeface="Calibri" panose="020F0502020204030204" pitchFamily="34" charset="0"/>
                <a:ea typeface="Times New Roman" panose="02020603050405020304" pitchFamily="18" charset="0"/>
                <a:cs typeface="Times New Roman" panose="02020603050405020304" pitchFamily="18" charset="0"/>
              </a:rPr>
              <a:t>Online vs Contact registration</a:t>
            </a:r>
          </a:p>
          <a:p>
            <a:pPr marL="342900" lvl="0" indent="-342900">
              <a:lnSpc>
                <a:spcPct val="115000"/>
              </a:lnSpc>
              <a:spcAft>
                <a:spcPts val="1000"/>
              </a:spcAft>
              <a:buFont typeface="Wingdings" panose="05000000000000000000" pitchFamily="2" charset="2"/>
              <a:buChar char=""/>
            </a:pPr>
            <a:r>
              <a:rPr lang="en-ZA" b="1" dirty="0">
                <a:latin typeface="Calibri" panose="020F0502020204030204" pitchFamily="34" charset="0"/>
                <a:ea typeface="Times New Roman" panose="02020603050405020304" pitchFamily="18" charset="0"/>
                <a:cs typeface="Times New Roman" panose="02020603050405020304" pitchFamily="18" charset="0"/>
              </a:rPr>
              <a:t>E</a:t>
            </a:r>
            <a:r>
              <a:rPr lang="en-ZA" b="1" dirty="0">
                <a:effectLst/>
                <a:latin typeface="Calibri" panose="020F0502020204030204" pitchFamily="34" charset="0"/>
                <a:ea typeface="Times New Roman" panose="02020603050405020304" pitchFamily="18" charset="0"/>
                <a:cs typeface="Times New Roman" panose="02020603050405020304" pitchFamily="18" charset="0"/>
              </a:rPr>
              <a:t>mergency accommodation plans</a:t>
            </a:r>
            <a:endParaRPr lang="en-ZA"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9158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114"/>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1000" y="243072"/>
            <a:ext cx="8382000" cy="584775"/>
          </a:xfrm>
          <a:prstGeom prst="rect">
            <a:avLst/>
          </a:prstGeom>
          <a:solidFill>
            <a:srgbClr val="00B05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eaLnBrk="1" hangingPunct="1">
              <a:defRPr sz="2400" b="1">
                <a:latin typeface="+mj-lt"/>
              </a:defRPr>
            </a:lvl1pPr>
          </a:lstStyle>
          <a:p>
            <a:r>
              <a:rPr lang="en-GB" sz="3200" dirty="0">
                <a:latin typeface="Calibri" panose="020F0502020204030204" pitchFamily="34" charset="0"/>
                <a:cs typeface="Calibri" panose="020F0502020204030204" pitchFamily="34" charset="0"/>
              </a:rPr>
              <a:t>Monitoring Tool</a:t>
            </a:r>
          </a:p>
        </p:txBody>
      </p:sp>
      <p:sp>
        <p:nvSpPr>
          <p:cNvPr id="3" name="Rectangle 1"/>
          <p:cNvSpPr>
            <a:spLocks noChangeArrowheads="1"/>
          </p:cNvSpPr>
          <p:nvPr/>
        </p:nvSpPr>
        <p:spPr bwMode="auto">
          <a:xfrm>
            <a:off x="552450" y="2011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5</a:t>
            </a:fld>
            <a:endParaRPr lang="en-US" b="1" dirty="0"/>
          </a:p>
        </p:txBody>
      </p:sp>
      <p:sp>
        <p:nvSpPr>
          <p:cNvPr id="4" name="TextBox 3">
            <a:extLst>
              <a:ext uri="{FF2B5EF4-FFF2-40B4-BE49-F238E27FC236}">
                <a16:creationId xmlns:a16="http://schemas.microsoft.com/office/drawing/2014/main" id="{34D517B0-ED35-A2C7-98D1-67164F0C0494}"/>
              </a:ext>
            </a:extLst>
          </p:cNvPr>
          <p:cNvSpPr txBox="1"/>
          <p:nvPr/>
        </p:nvSpPr>
        <p:spPr>
          <a:xfrm>
            <a:off x="552450" y="1088033"/>
            <a:ext cx="3486150" cy="2903102"/>
          </a:xfrm>
          <a:prstGeom prst="rect">
            <a:avLst/>
          </a:prstGeom>
          <a:noFill/>
          <a:ln>
            <a:solidFill>
              <a:srgbClr val="0070C0"/>
            </a:solidFill>
          </a:ln>
        </p:spPr>
        <p:txBody>
          <a:bodyPr wrap="square">
            <a:spAutoFit/>
          </a:bodyPr>
          <a:lstStyle/>
          <a:p>
            <a:pPr marL="457200">
              <a:lnSpc>
                <a:spcPct val="115000"/>
              </a:lnSpc>
            </a:pPr>
            <a:r>
              <a:rPr lang="en-ZA" sz="2000" b="1" dirty="0">
                <a:effectLst/>
                <a:latin typeface="Calibri" panose="020F0502020204030204" pitchFamily="34" charset="0"/>
                <a:ea typeface="Calibri" panose="020F0502020204030204" pitchFamily="34" charset="0"/>
                <a:cs typeface="Times New Roman" panose="02020603050405020304" pitchFamily="18" charset="0"/>
              </a:rPr>
              <a:t>Registration related matters: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en-ZA" sz="2000" b="1" dirty="0">
                <a:latin typeface="Calibri" panose="020F0502020204030204" pitchFamily="34" charset="0"/>
                <a:ea typeface="Calibri" panose="020F0502020204030204" pitchFamily="34" charset="0"/>
                <a:cs typeface="Times New Roman" panose="02020603050405020304" pitchFamily="18" charset="0"/>
              </a:rPr>
              <a:t>A</a:t>
            </a:r>
            <a:r>
              <a:rPr lang="en-ZA" sz="2000" b="1" dirty="0">
                <a:effectLst/>
                <a:latin typeface="Calibri" panose="020F0502020204030204" pitchFamily="34" charset="0"/>
                <a:ea typeface="Calibri" panose="020F0502020204030204" pitchFamily="34" charset="0"/>
                <a:cs typeface="Times New Roman" panose="02020603050405020304" pitchFamily="18" charset="0"/>
              </a:rPr>
              <a:t>nnouncement of NSC results</a:t>
            </a:r>
            <a:r>
              <a:rPr lang="en-ZA" sz="20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15000"/>
              </a:lnSpc>
              <a:buFont typeface="Wingdings" panose="05000000000000000000" pitchFamily="2" charset="2"/>
              <a:buChar char=""/>
            </a:pPr>
            <a:r>
              <a:rPr lang="en-ZA" sz="2000" b="1" dirty="0">
                <a:latin typeface="Calibri" panose="020F0502020204030204" pitchFamily="34" charset="0"/>
                <a:ea typeface="Calibri" panose="020F0502020204030204" pitchFamily="34" charset="0"/>
                <a:cs typeface="Times New Roman" panose="02020603050405020304" pitchFamily="18" charset="0"/>
              </a:rPr>
              <a:t>C</a:t>
            </a:r>
            <a:r>
              <a:rPr lang="en-ZA" sz="2000" b="1" dirty="0">
                <a:effectLst/>
                <a:latin typeface="Calibri" panose="020F0502020204030204" pitchFamily="34" charset="0"/>
                <a:ea typeface="Calibri" panose="020F0502020204030204" pitchFamily="34" charset="0"/>
                <a:cs typeface="Times New Roman" panose="02020603050405020304" pitchFamily="18" charset="0"/>
              </a:rPr>
              <a:t>onfirmation of offers</a:t>
            </a:r>
            <a:r>
              <a:rPr lang="en-ZA" sz="20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15000"/>
              </a:lnSpc>
              <a:buFont typeface="Wingdings" panose="05000000000000000000" pitchFamily="2" charset="2"/>
              <a:buChar char=""/>
            </a:pPr>
            <a:r>
              <a:rPr lang="en-ZA" sz="2000" b="1" dirty="0">
                <a:effectLst/>
                <a:latin typeface="Calibri" panose="020F0502020204030204" pitchFamily="34" charset="0"/>
                <a:ea typeface="Times New Roman" panose="02020603050405020304" pitchFamily="18" charset="0"/>
                <a:cs typeface="Times New Roman" panose="02020603050405020304" pitchFamily="18" charset="0"/>
              </a:rPr>
              <a:t>When do classes commence</a:t>
            </a:r>
            <a:r>
              <a:rPr lang="en-ZA" sz="200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lnSpc>
                <a:spcPct val="115000"/>
              </a:lnSpc>
              <a:buFont typeface="Wingdings" panose="05000000000000000000" pitchFamily="2" charset="2"/>
              <a:buChar char=""/>
            </a:pPr>
            <a:r>
              <a:rPr lang="en-ZA" sz="2000" b="1" dirty="0">
                <a:latin typeface="Calibri" panose="020F0502020204030204" pitchFamily="34" charset="0"/>
                <a:ea typeface="Calibri" panose="020F0502020204030204" pitchFamily="34" charset="0"/>
                <a:cs typeface="Times New Roman" panose="02020603050405020304" pitchFamily="18" charset="0"/>
              </a:rPr>
              <a:t>O</a:t>
            </a:r>
            <a:r>
              <a:rPr lang="en-ZA" sz="2000" b="1" dirty="0">
                <a:effectLst/>
                <a:latin typeface="Calibri" panose="020F0502020204030204" pitchFamily="34" charset="0"/>
                <a:ea typeface="Calibri" panose="020F0502020204030204" pitchFamily="34" charset="0"/>
                <a:cs typeface="Times New Roman" panose="02020603050405020304" pitchFamily="18" charset="0"/>
              </a:rPr>
              <a:t>nline registration processes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24B0126-660F-32EF-3158-5FC9351709BA}"/>
              </a:ext>
            </a:extLst>
          </p:cNvPr>
          <p:cNvSpPr txBox="1"/>
          <p:nvPr/>
        </p:nvSpPr>
        <p:spPr>
          <a:xfrm>
            <a:off x="4343400" y="1088032"/>
            <a:ext cx="2586038" cy="2323457"/>
          </a:xfrm>
          <a:prstGeom prst="rect">
            <a:avLst/>
          </a:prstGeom>
          <a:noFill/>
          <a:ln>
            <a:solidFill>
              <a:srgbClr val="00B050"/>
            </a:solidFill>
          </a:ln>
        </p:spPr>
        <p:txBody>
          <a:bodyPr wrap="square">
            <a:spAutoFit/>
          </a:bodyPr>
          <a:lstStyle/>
          <a:p>
            <a:pPr>
              <a:lnSpc>
                <a:spcPct val="115000"/>
              </a:lnSpc>
              <a:spcAft>
                <a:spcPts val="1000"/>
              </a:spcAft>
            </a:pPr>
            <a:r>
              <a:rPr lang="en-ZA" sz="2000" b="1" dirty="0">
                <a:effectLst/>
                <a:latin typeface="Calibri" panose="020F0502020204030204" pitchFamily="34" charset="0"/>
                <a:ea typeface="Calibri" panose="020F0502020204030204" pitchFamily="34" charset="0"/>
                <a:cs typeface="Times New Roman" panose="02020603050405020304" pitchFamily="18" charset="0"/>
              </a:rPr>
              <a:t>Registration of returning students: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en-ZA" sz="2000" b="1" dirty="0">
                <a:effectLst/>
                <a:latin typeface="Calibri" panose="020F0502020204030204" pitchFamily="34" charset="0"/>
                <a:ea typeface="Times New Roman" panose="02020603050405020304" pitchFamily="18" charset="0"/>
                <a:cs typeface="Times New Roman" panose="02020603050405020304" pitchFamily="18" charset="0"/>
              </a:rPr>
              <a:t>Academic exclusions</a:t>
            </a:r>
            <a:r>
              <a:rPr lang="en-ZA" sz="20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en-ZA" sz="2000" b="1" dirty="0">
                <a:effectLst/>
                <a:latin typeface="Calibri" panose="020F0502020204030204" pitchFamily="34" charset="0"/>
                <a:ea typeface="Calibri" panose="020F0502020204030204" pitchFamily="34" charset="0"/>
                <a:cs typeface="Times New Roman" panose="02020603050405020304" pitchFamily="18" charset="0"/>
              </a:rPr>
              <a:t>Higher Certificate articulation</a:t>
            </a:r>
            <a:r>
              <a:rPr lang="en-ZA" sz="2000" dirty="0">
                <a:effectLst/>
                <a:latin typeface="Calibri" panose="020F0502020204030204" pitchFamily="34" charset="0"/>
                <a:ea typeface="Calibri" panose="020F0502020204030204" pitchFamily="34" charset="0"/>
                <a:cs typeface="Times New Roman" panose="02020603050405020304" pitchFamily="18"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4051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114"/>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1000" y="243072"/>
            <a:ext cx="8382000" cy="584775"/>
          </a:xfrm>
          <a:prstGeom prst="rect">
            <a:avLst/>
          </a:prstGeom>
          <a:solidFill>
            <a:srgbClr val="00B05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eaLnBrk="1" hangingPunct="1">
              <a:defRPr sz="2400" b="1">
                <a:latin typeface="+mj-lt"/>
              </a:defRPr>
            </a:lvl1pPr>
          </a:lstStyle>
          <a:p>
            <a:r>
              <a:rPr lang="en-GB" sz="3200" dirty="0">
                <a:latin typeface="Calibri" panose="020F0502020204030204" pitchFamily="34" charset="0"/>
                <a:cs typeface="Calibri" panose="020F0502020204030204" pitchFamily="34" charset="0"/>
              </a:rPr>
              <a:t>Monitoring Tool</a:t>
            </a:r>
          </a:p>
        </p:txBody>
      </p:sp>
      <p:sp>
        <p:nvSpPr>
          <p:cNvPr id="3" name="Rectangle 1"/>
          <p:cNvSpPr>
            <a:spLocks noChangeArrowheads="1"/>
          </p:cNvSpPr>
          <p:nvPr/>
        </p:nvSpPr>
        <p:spPr bwMode="auto">
          <a:xfrm>
            <a:off x="552450" y="2011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6</a:t>
            </a:fld>
            <a:endParaRPr lang="en-US" b="1" dirty="0"/>
          </a:p>
        </p:txBody>
      </p:sp>
      <p:sp>
        <p:nvSpPr>
          <p:cNvPr id="4" name="TextBox 3">
            <a:extLst>
              <a:ext uri="{FF2B5EF4-FFF2-40B4-BE49-F238E27FC236}">
                <a16:creationId xmlns:a16="http://schemas.microsoft.com/office/drawing/2014/main" id="{34D517B0-ED35-A2C7-98D1-67164F0C0494}"/>
              </a:ext>
            </a:extLst>
          </p:cNvPr>
          <p:cNvSpPr txBox="1"/>
          <p:nvPr/>
        </p:nvSpPr>
        <p:spPr>
          <a:xfrm>
            <a:off x="838200" y="1295400"/>
            <a:ext cx="7086600" cy="3351943"/>
          </a:xfrm>
          <a:prstGeom prst="rect">
            <a:avLst/>
          </a:prstGeom>
          <a:noFill/>
          <a:ln>
            <a:solidFill>
              <a:srgbClr val="0070C0"/>
            </a:solidFill>
          </a:ln>
        </p:spPr>
        <p:txBody>
          <a:bodyPr wrap="square">
            <a:spAutoFit/>
          </a:bodyPr>
          <a:lstStyle/>
          <a:p>
            <a:pPr>
              <a:lnSpc>
                <a:spcPct val="115000"/>
              </a:lnSpc>
              <a:spcAft>
                <a:spcPts val="1000"/>
              </a:spcAft>
            </a:pPr>
            <a:r>
              <a:rPr lang="en-ZA" sz="2000" b="1" dirty="0">
                <a:effectLst/>
                <a:latin typeface="Calibri" panose="020F0502020204030204" pitchFamily="34" charset="0"/>
                <a:ea typeface="Calibri" panose="020F0502020204030204" pitchFamily="34" charset="0"/>
                <a:cs typeface="Times New Roman" panose="02020603050405020304" pitchFamily="18" charset="0"/>
              </a:rPr>
              <a:t>Financial matters: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Wingdings" panose="05000000000000000000" pitchFamily="2" charset="2"/>
              <a:buChar char=""/>
            </a:pPr>
            <a:r>
              <a:rPr lang="en-ZA" sz="2000" dirty="0">
                <a:effectLst/>
                <a:latin typeface="Calibri" panose="020F0502020204030204" pitchFamily="34" charset="0"/>
                <a:ea typeface="Calibri" panose="020F0502020204030204" pitchFamily="34" charset="0"/>
                <a:cs typeface="Times New Roman" panose="02020603050405020304" pitchFamily="18" charset="0"/>
              </a:rPr>
              <a:t>Impact of </a:t>
            </a:r>
            <a:r>
              <a:rPr lang="en-ZA" sz="2000" b="1" dirty="0">
                <a:effectLst/>
                <a:latin typeface="Calibri" panose="020F0502020204030204" pitchFamily="34" charset="0"/>
                <a:ea typeface="Calibri" panose="020F0502020204030204" pitchFamily="34" charset="0"/>
                <a:cs typeface="Times New Roman" panose="02020603050405020304" pitchFamily="18" charset="0"/>
              </a:rPr>
              <a:t>increases in general fees and registration fees for 2023</a:t>
            </a:r>
            <a:r>
              <a:rPr lang="en-ZA" sz="20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15000"/>
              </a:lnSpc>
              <a:buFont typeface="Wingdings" panose="05000000000000000000" pitchFamily="2" charset="2"/>
              <a:buChar char=""/>
            </a:pPr>
            <a:r>
              <a:rPr lang="en-ZA" sz="2000" dirty="0">
                <a:latin typeface="Calibri" panose="020F0502020204030204" pitchFamily="34" charset="0"/>
                <a:ea typeface="Calibri" panose="020F0502020204030204" pitchFamily="34" charset="0"/>
                <a:cs typeface="Times New Roman" panose="02020603050405020304" pitchFamily="18" charset="0"/>
              </a:rPr>
              <a:t>A</a:t>
            </a:r>
            <a:r>
              <a:rPr lang="en-ZA" sz="2000" dirty="0">
                <a:effectLst/>
                <a:latin typeface="Calibri" panose="020F0502020204030204" pitchFamily="34" charset="0"/>
                <a:ea typeface="Calibri" panose="020F0502020204030204" pitchFamily="34" charset="0"/>
                <a:cs typeface="Times New Roman" panose="02020603050405020304" pitchFamily="18" charset="0"/>
              </a:rPr>
              <a:t>ssist </a:t>
            </a:r>
            <a:r>
              <a:rPr lang="en-ZA" sz="2000" b="1" dirty="0">
                <a:effectLst/>
                <a:latin typeface="Calibri" panose="020F0502020204030204" pitchFamily="34" charset="0"/>
                <a:ea typeface="Calibri" panose="020F0502020204030204" pitchFamily="34" charset="0"/>
                <a:cs typeface="Times New Roman" panose="02020603050405020304" pitchFamily="18" charset="0"/>
              </a:rPr>
              <a:t>unfunded students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en-ZA" sz="2000" b="1" dirty="0">
                <a:latin typeface="Calibri" panose="020F0502020204030204" pitchFamily="34" charset="0"/>
                <a:ea typeface="Calibri" panose="020F0502020204030204" pitchFamily="34" charset="0"/>
                <a:cs typeface="Times New Roman" panose="02020603050405020304" pitchFamily="18" charset="0"/>
              </a:rPr>
              <a:t>U</a:t>
            </a:r>
            <a:r>
              <a:rPr lang="en-ZA" sz="2000" b="1" dirty="0">
                <a:effectLst/>
                <a:latin typeface="Calibri" panose="020F0502020204030204" pitchFamily="34" charset="0"/>
                <a:ea typeface="Calibri" panose="020F0502020204030204" pitchFamily="34" charset="0"/>
                <a:cs typeface="Times New Roman" panose="02020603050405020304" pitchFamily="18" charset="0"/>
              </a:rPr>
              <a:t>pfront registration payments</a:t>
            </a:r>
            <a:r>
              <a:rPr lang="en-ZA" sz="20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15000"/>
              </a:lnSpc>
              <a:buFont typeface="Wingdings" panose="05000000000000000000" pitchFamily="2" charset="2"/>
              <a:buChar char=""/>
            </a:pPr>
            <a:r>
              <a:rPr lang="en-ZA" sz="2000" b="1" dirty="0">
                <a:latin typeface="Calibri" panose="020F0502020204030204" pitchFamily="34" charset="0"/>
                <a:ea typeface="Calibri" panose="020F0502020204030204" pitchFamily="34" charset="0"/>
                <a:cs typeface="Times New Roman" panose="02020603050405020304" pitchFamily="18" charset="0"/>
              </a:rPr>
              <a:t>C</a:t>
            </a:r>
            <a:r>
              <a:rPr lang="en-ZA" sz="2000" b="1" dirty="0">
                <a:effectLst/>
                <a:latin typeface="Calibri" panose="020F0502020204030204" pitchFamily="34" charset="0"/>
                <a:ea typeface="Calibri" panose="020F0502020204030204" pitchFamily="34" charset="0"/>
                <a:cs typeface="Times New Roman" panose="02020603050405020304" pitchFamily="18" charset="0"/>
              </a:rPr>
              <a:t>oncessions</a:t>
            </a:r>
            <a:r>
              <a:rPr lang="en-ZA" sz="20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15000"/>
              </a:lnSpc>
              <a:buFont typeface="Wingdings" panose="05000000000000000000" pitchFamily="2" charset="2"/>
              <a:buChar char=""/>
            </a:pPr>
            <a:r>
              <a:rPr lang="en-ZA" sz="2000" b="1" dirty="0">
                <a:effectLst/>
                <a:latin typeface="Calibri" panose="020F0502020204030204" pitchFamily="34" charset="0"/>
                <a:ea typeface="Calibri" panose="020F0502020204030204" pitchFamily="34" charset="0"/>
                <a:cs typeface="Times New Roman" panose="02020603050405020304" pitchFamily="18" charset="0"/>
              </a:rPr>
              <a:t>Access to academic transcripts and certificates of completion</a:t>
            </a:r>
            <a:r>
              <a:rPr lang="en-ZA" sz="20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15000"/>
              </a:lnSpc>
              <a:buFont typeface="Wingdings" panose="05000000000000000000" pitchFamily="2" charset="2"/>
              <a:buChar char=""/>
            </a:pPr>
            <a:r>
              <a:rPr lang="en-ZA" sz="2000" dirty="0">
                <a:effectLst/>
                <a:latin typeface="Calibri" panose="020F0502020204030204" pitchFamily="34" charset="0"/>
                <a:ea typeface="Times New Roman" panose="02020603050405020304" pitchFamily="18" charset="0"/>
                <a:cs typeface="Times New Roman" panose="02020603050405020304" pitchFamily="18" charset="0"/>
              </a:rPr>
              <a:t>Assistance of </a:t>
            </a:r>
            <a:r>
              <a:rPr lang="en-ZA" sz="2000" b="1" dirty="0">
                <a:effectLst/>
                <a:latin typeface="Calibri" panose="020F0502020204030204" pitchFamily="34" charset="0"/>
                <a:ea typeface="Times New Roman" panose="02020603050405020304" pitchFamily="18" charset="0"/>
                <a:cs typeface="Times New Roman" panose="02020603050405020304" pitchFamily="18" charset="0"/>
              </a:rPr>
              <a:t>postgraduate students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7252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3A1033-65CB-D959-4595-5065FBBD402B}"/>
              </a:ext>
            </a:extLst>
          </p:cNvPr>
          <p:cNvSpPr txBox="1"/>
          <p:nvPr/>
        </p:nvSpPr>
        <p:spPr>
          <a:xfrm>
            <a:off x="285670" y="116632"/>
            <a:ext cx="8829843" cy="523220"/>
          </a:xfrm>
          <a:prstGeom prst="rect">
            <a:avLst/>
          </a:prstGeom>
          <a:solidFill>
            <a:schemeClr val="accent6">
              <a:lumMod val="60000"/>
              <a:lumOff val="40000"/>
            </a:schemeClr>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p>
            <a:pPr algn="ctr" defTabSz="457200" eaLnBrk="0" hangingPunct="0">
              <a:defRPr/>
            </a:pPr>
            <a:r>
              <a:rPr lang="en-US" sz="2800" b="1" dirty="0">
                <a:solidFill>
                  <a:prstClr val="white"/>
                </a:solidFill>
                <a:cs typeface="Arial" panose="020B0604020202020204" pitchFamily="34" charset="0"/>
              </a:rPr>
              <a:t>Clearing Sub-process</a:t>
            </a:r>
            <a:endParaRPr lang="en-ZA" sz="2800" b="1" dirty="0">
              <a:solidFill>
                <a:prstClr val="white"/>
              </a:solidFill>
              <a:cs typeface="Arial" pitchFamily="34" charset="0"/>
            </a:endParaRPr>
          </a:p>
        </p:txBody>
      </p:sp>
      <p:graphicFrame>
        <p:nvGraphicFramePr>
          <p:cNvPr id="5" name="Diagram 4">
            <a:extLst>
              <a:ext uri="{FF2B5EF4-FFF2-40B4-BE49-F238E27FC236}">
                <a16:creationId xmlns:a16="http://schemas.microsoft.com/office/drawing/2014/main" id="{A696EFB2-B88D-337A-811C-D238BE4C52D8}"/>
              </a:ext>
            </a:extLst>
          </p:cNvPr>
          <p:cNvGraphicFramePr/>
          <p:nvPr>
            <p:extLst>
              <p:ext uri="{D42A27DB-BD31-4B8C-83A1-F6EECF244321}">
                <p14:modId xmlns:p14="http://schemas.microsoft.com/office/powerpoint/2010/main" val="1177818225"/>
              </p:ext>
            </p:extLst>
          </p:nvPr>
        </p:nvGraphicFramePr>
        <p:xfrm>
          <a:off x="311656" y="379332"/>
          <a:ext cx="8364800" cy="6099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5962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722E9-AB75-9E41-E6DE-6145F8FF25DB}"/>
              </a:ext>
            </a:extLst>
          </p:cNvPr>
          <p:cNvSpPr>
            <a:spLocks noGrp="1"/>
          </p:cNvSpPr>
          <p:nvPr>
            <p:ph type="title"/>
          </p:nvPr>
        </p:nvSpPr>
        <p:spPr/>
        <p:txBody>
          <a:bodyPr/>
          <a:lstStyle/>
          <a:p>
            <a:endParaRPr lang="en-ZA"/>
          </a:p>
        </p:txBody>
      </p:sp>
      <p:graphicFrame>
        <p:nvGraphicFramePr>
          <p:cNvPr id="5" name="Content Placeholder 4">
            <a:extLst>
              <a:ext uri="{FF2B5EF4-FFF2-40B4-BE49-F238E27FC236}">
                <a16:creationId xmlns:a16="http://schemas.microsoft.com/office/drawing/2014/main" id="{3402BB49-9E38-0931-545B-E83E2A0879AF}"/>
              </a:ext>
            </a:extLst>
          </p:cNvPr>
          <p:cNvGraphicFramePr>
            <a:graphicFrameLocks noGrp="1"/>
          </p:cNvGraphicFramePr>
          <p:nvPr>
            <p:ph idx="1"/>
            <p:extLst>
              <p:ext uri="{D42A27DB-BD31-4B8C-83A1-F6EECF244321}">
                <p14:modId xmlns:p14="http://schemas.microsoft.com/office/powerpoint/2010/main" val="863695303"/>
              </p:ext>
            </p:extLst>
          </p:nvPr>
        </p:nvGraphicFramePr>
        <p:xfrm>
          <a:off x="304800" y="1955560"/>
          <a:ext cx="8382003" cy="4272446"/>
        </p:xfrm>
        <a:graphic>
          <a:graphicData uri="http://schemas.openxmlformats.org/drawingml/2006/table">
            <a:tbl>
              <a:tblPr/>
              <a:tblGrid>
                <a:gridCol w="201728">
                  <a:extLst>
                    <a:ext uri="{9D8B030D-6E8A-4147-A177-3AD203B41FA5}">
                      <a16:colId xmlns:a16="http://schemas.microsoft.com/office/drawing/2014/main" val="3659022353"/>
                    </a:ext>
                  </a:extLst>
                </a:gridCol>
                <a:gridCol w="516050">
                  <a:extLst>
                    <a:ext uri="{9D8B030D-6E8A-4147-A177-3AD203B41FA5}">
                      <a16:colId xmlns:a16="http://schemas.microsoft.com/office/drawing/2014/main" val="3291539133"/>
                    </a:ext>
                  </a:extLst>
                </a:gridCol>
                <a:gridCol w="32839">
                  <a:extLst>
                    <a:ext uri="{9D8B030D-6E8A-4147-A177-3AD203B41FA5}">
                      <a16:colId xmlns:a16="http://schemas.microsoft.com/office/drawing/2014/main" val="4173340236"/>
                    </a:ext>
                  </a:extLst>
                </a:gridCol>
                <a:gridCol w="351852">
                  <a:extLst>
                    <a:ext uri="{9D8B030D-6E8A-4147-A177-3AD203B41FA5}">
                      <a16:colId xmlns:a16="http://schemas.microsoft.com/office/drawing/2014/main" val="2005060926"/>
                    </a:ext>
                  </a:extLst>
                </a:gridCol>
                <a:gridCol w="309630">
                  <a:extLst>
                    <a:ext uri="{9D8B030D-6E8A-4147-A177-3AD203B41FA5}">
                      <a16:colId xmlns:a16="http://schemas.microsoft.com/office/drawing/2014/main" val="4014438490"/>
                    </a:ext>
                  </a:extLst>
                </a:gridCol>
                <a:gridCol w="403457">
                  <a:extLst>
                    <a:ext uri="{9D8B030D-6E8A-4147-A177-3AD203B41FA5}">
                      <a16:colId xmlns:a16="http://schemas.microsoft.com/office/drawing/2014/main" val="1387490160"/>
                    </a:ext>
                  </a:extLst>
                </a:gridCol>
                <a:gridCol w="323703">
                  <a:extLst>
                    <a:ext uri="{9D8B030D-6E8A-4147-A177-3AD203B41FA5}">
                      <a16:colId xmlns:a16="http://schemas.microsoft.com/office/drawing/2014/main" val="1519285806"/>
                    </a:ext>
                  </a:extLst>
                </a:gridCol>
                <a:gridCol w="323703">
                  <a:extLst>
                    <a:ext uri="{9D8B030D-6E8A-4147-A177-3AD203B41FA5}">
                      <a16:colId xmlns:a16="http://schemas.microsoft.com/office/drawing/2014/main" val="3369547848"/>
                    </a:ext>
                  </a:extLst>
                </a:gridCol>
                <a:gridCol w="61994">
                  <a:extLst>
                    <a:ext uri="{9D8B030D-6E8A-4147-A177-3AD203B41FA5}">
                      <a16:colId xmlns:a16="http://schemas.microsoft.com/office/drawing/2014/main" val="4066204467"/>
                    </a:ext>
                  </a:extLst>
                </a:gridCol>
                <a:gridCol w="272099">
                  <a:extLst>
                    <a:ext uri="{9D8B030D-6E8A-4147-A177-3AD203B41FA5}">
                      <a16:colId xmlns:a16="http://schemas.microsoft.com/office/drawing/2014/main" val="1359818949"/>
                    </a:ext>
                  </a:extLst>
                </a:gridCol>
                <a:gridCol w="272099">
                  <a:extLst>
                    <a:ext uri="{9D8B030D-6E8A-4147-A177-3AD203B41FA5}">
                      <a16:colId xmlns:a16="http://schemas.microsoft.com/office/drawing/2014/main" val="442798018"/>
                    </a:ext>
                  </a:extLst>
                </a:gridCol>
                <a:gridCol w="272099">
                  <a:extLst>
                    <a:ext uri="{9D8B030D-6E8A-4147-A177-3AD203B41FA5}">
                      <a16:colId xmlns:a16="http://schemas.microsoft.com/office/drawing/2014/main" val="666661924"/>
                    </a:ext>
                  </a:extLst>
                </a:gridCol>
                <a:gridCol w="272099">
                  <a:extLst>
                    <a:ext uri="{9D8B030D-6E8A-4147-A177-3AD203B41FA5}">
                      <a16:colId xmlns:a16="http://schemas.microsoft.com/office/drawing/2014/main" val="3354180633"/>
                    </a:ext>
                  </a:extLst>
                </a:gridCol>
                <a:gridCol w="272099">
                  <a:extLst>
                    <a:ext uri="{9D8B030D-6E8A-4147-A177-3AD203B41FA5}">
                      <a16:colId xmlns:a16="http://schemas.microsoft.com/office/drawing/2014/main" val="1441988444"/>
                    </a:ext>
                  </a:extLst>
                </a:gridCol>
                <a:gridCol w="26917">
                  <a:extLst>
                    <a:ext uri="{9D8B030D-6E8A-4147-A177-3AD203B41FA5}">
                      <a16:colId xmlns:a16="http://schemas.microsoft.com/office/drawing/2014/main" val="1183150383"/>
                    </a:ext>
                  </a:extLst>
                </a:gridCol>
                <a:gridCol w="633333">
                  <a:extLst>
                    <a:ext uri="{9D8B030D-6E8A-4147-A177-3AD203B41FA5}">
                      <a16:colId xmlns:a16="http://schemas.microsoft.com/office/drawing/2014/main" val="2623736339"/>
                    </a:ext>
                  </a:extLst>
                </a:gridCol>
                <a:gridCol w="445680">
                  <a:extLst>
                    <a:ext uri="{9D8B030D-6E8A-4147-A177-3AD203B41FA5}">
                      <a16:colId xmlns:a16="http://schemas.microsoft.com/office/drawing/2014/main" val="4022754256"/>
                    </a:ext>
                  </a:extLst>
                </a:gridCol>
                <a:gridCol w="708395">
                  <a:extLst>
                    <a:ext uri="{9D8B030D-6E8A-4147-A177-3AD203B41FA5}">
                      <a16:colId xmlns:a16="http://schemas.microsoft.com/office/drawing/2014/main" val="3372645890"/>
                    </a:ext>
                  </a:extLst>
                </a:gridCol>
                <a:gridCol w="26917">
                  <a:extLst>
                    <a:ext uri="{9D8B030D-6E8A-4147-A177-3AD203B41FA5}">
                      <a16:colId xmlns:a16="http://schemas.microsoft.com/office/drawing/2014/main" val="32575525"/>
                    </a:ext>
                  </a:extLst>
                </a:gridCol>
                <a:gridCol w="347161">
                  <a:extLst>
                    <a:ext uri="{9D8B030D-6E8A-4147-A177-3AD203B41FA5}">
                      <a16:colId xmlns:a16="http://schemas.microsoft.com/office/drawing/2014/main" val="244121621"/>
                    </a:ext>
                  </a:extLst>
                </a:gridCol>
                <a:gridCol w="356543">
                  <a:extLst>
                    <a:ext uri="{9D8B030D-6E8A-4147-A177-3AD203B41FA5}">
                      <a16:colId xmlns:a16="http://schemas.microsoft.com/office/drawing/2014/main" val="2641946649"/>
                    </a:ext>
                  </a:extLst>
                </a:gridCol>
                <a:gridCol w="408149">
                  <a:extLst>
                    <a:ext uri="{9D8B030D-6E8A-4147-A177-3AD203B41FA5}">
                      <a16:colId xmlns:a16="http://schemas.microsoft.com/office/drawing/2014/main" val="798955789"/>
                    </a:ext>
                  </a:extLst>
                </a:gridCol>
                <a:gridCol w="375308">
                  <a:extLst>
                    <a:ext uri="{9D8B030D-6E8A-4147-A177-3AD203B41FA5}">
                      <a16:colId xmlns:a16="http://schemas.microsoft.com/office/drawing/2014/main" val="249122523"/>
                    </a:ext>
                  </a:extLst>
                </a:gridCol>
                <a:gridCol w="370618">
                  <a:extLst>
                    <a:ext uri="{9D8B030D-6E8A-4147-A177-3AD203B41FA5}">
                      <a16:colId xmlns:a16="http://schemas.microsoft.com/office/drawing/2014/main" val="700736113"/>
                    </a:ext>
                  </a:extLst>
                </a:gridCol>
                <a:gridCol w="469136">
                  <a:extLst>
                    <a:ext uri="{9D8B030D-6E8A-4147-A177-3AD203B41FA5}">
                      <a16:colId xmlns:a16="http://schemas.microsoft.com/office/drawing/2014/main" val="3373788852"/>
                    </a:ext>
                  </a:extLst>
                </a:gridCol>
                <a:gridCol w="328395">
                  <a:extLst>
                    <a:ext uri="{9D8B030D-6E8A-4147-A177-3AD203B41FA5}">
                      <a16:colId xmlns:a16="http://schemas.microsoft.com/office/drawing/2014/main" val="2386851751"/>
                    </a:ext>
                  </a:extLst>
                </a:gridCol>
              </a:tblGrid>
              <a:tr h="67976">
                <a:tc>
                  <a:txBody>
                    <a:bodyPr/>
                    <a:lstStyle/>
                    <a:p>
                      <a:pPr algn="l" fontAlgn="t"/>
                      <a:endParaRPr lang="en-ZA" sz="400" b="0" i="0" u="none" strike="noStrike">
                        <a:solidFill>
                          <a:srgbClr val="FFFFFF"/>
                        </a:solidFill>
                        <a:effectLst/>
                        <a:latin typeface="Calibri" panose="020F0502020204030204" pitchFamily="34" charset="0"/>
                      </a:endParaRPr>
                    </a:p>
                  </a:txBody>
                  <a:tcPr marL="0" marR="0" marT="0" marB="0">
                    <a:lnL>
                      <a:noFill/>
                    </a:lnL>
                    <a:lnR>
                      <a:noFill/>
                    </a:lnR>
                    <a:lnT>
                      <a:noFill/>
                    </a:lnT>
                    <a:lnB>
                      <a:noFill/>
                    </a:lnB>
                    <a:solidFill>
                      <a:srgbClr val="548235"/>
                    </a:solidFill>
                  </a:tcPr>
                </a:tc>
                <a:tc>
                  <a:txBody>
                    <a:bodyPr/>
                    <a:lstStyle/>
                    <a:p>
                      <a:pPr algn="l" fontAlgn="t"/>
                      <a:r>
                        <a:rPr lang="en-ZA" sz="400" b="0" i="0" u="none" strike="noStrike">
                          <a:solidFill>
                            <a:srgbClr val="FFFFFF"/>
                          </a:solidFill>
                          <a:effectLst/>
                          <a:latin typeface="Calibri" panose="020F0502020204030204" pitchFamily="34" charset="0"/>
                        </a:rPr>
                        <a:t> </a:t>
                      </a:r>
                    </a:p>
                  </a:txBody>
                  <a:tcPr marL="0" marR="0" marT="0" marB="0">
                    <a:lnL>
                      <a:noFill/>
                    </a:lnL>
                    <a:lnR>
                      <a:noFill/>
                    </a:lnR>
                    <a:lnT>
                      <a:noFill/>
                    </a:lnT>
                    <a:lnB>
                      <a:noFill/>
                    </a:lnB>
                    <a:solidFill>
                      <a:srgbClr val="548235"/>
                    </a:solidFill>
                  </a:tcPr>
                </a:tc>
                <a:tc>
                  <a:txBody>
                    <a:bodyPr/>
                    <a:lstStyle/>
                    <a:p>
                      <a:pPr algn="l" fontAlgn="t"/>
                      <a:r>
                        <a:rPr lang="en-ZA" sz="400" b="0" i="0" u="none" strike="noStrike">
                          <a:solidFill>
                            <a:srgbClr val="FFFFFF"/>
                          </a:solidFill>
                          <a:effectLst/>
                          <a:latin typeface="Calibri" panose="020F0502020204030204" pitchFamily="34" charset="0"/>
                        </a:rPr>
                        <a:t> </a:t>
                      </a:r>
                    </a:p>
                  </a:txBody>
                  <a:tcPr marL="0" marR="0" marT="0" marB="0">
                    <a:lnL>
                      <a:noFill/>
                    </a:lnL>
                    <a:lnR>
                      <a:noFill/>
                    </a:lnR>
                    <a:lnT>
                      <a:noFill/>
                    </a:lnT>
                    <a:lnB>
                      <a:noFill/>
                    </a:lnB>
                    <a:solidFill>
                      <a:srgbClr val="548235"/>
                    </a:solidFill>
                  </a:tcPr>
                </a:tc>
                <a:tc>
                  <a:txBody>
                    <a:bodyPr/>
                    <a:lstStyle/>
                    <a:p>
                      <a:pPr algn="l" fontAlgn="t"/>
                      <a:r>
                        <a:rPr lang="en-ZA" sz="400" b="0" i="0" u="none" strike="noStrike">
                          <a:solidFill>
                            <a:srgbClr val="FFFFFF"/>
                          </a:solidFill>
                          <a:effectLst/>
                          <a:latin typeface="Calibri" panose="020F0502020204030204" pitchFamily="34" charset="0"/>
                        </a:rPr>
                        <a:t> </a:t>
                      </a:r>
                    </a:p>
                  </a:txBody>
                  <a:tcPr marL="0" marR="0" marT="0" marB="0">
                    <a:lnL>
                      <a:noFill/>
                    </a:lnL>
                    <a:lnR>
                      <a:noFill/>
                    </a:lnR>
                    <a:lnT>
                      <a:noFill/>
                    </a:lnT>
                    <a:lnB>
                      <a:noFill/>
                    </a:lnB>
                    <a:solidFill>
                      <a:srgbClr val="548235"/>
                    </a:solidFill>
                  </a:tcPr>
                </a:tc>
                <a:tc>
                  <a:txBody>
                    <a:bodyPr/>
                    <a:lstStyle/>
                    <a:p>
                      <a:pPr algn="l" fontAlgn="t"/>
                      <a:r>
                        <a:rPr lang="en-ZA" sz="400" b="0" i="0" u="none" strike="noStrike">
                          <a:solidFill>
                            <a:srgbClr val="FFFFFF"/>
                          </a:solidFill>
                          <a:effectLst/>
                          <a:latin typeface="Calibri" panose="020F0502020204030204" pitchFamily="34" charset="0"/>
                        </a:rPr>
                        <a:t> </a:t>
                      </a:r>
                    </a:p>
                  </a:txBody>
                  <a:tcPr marL="0" marR="0" marT="0" marB="0">
                    <a:lnL>
                      <a:noFill/>
                    </a:lnL>
                    <a:lnR>
                      <a:noFill/>
                    </a:lnR>
                    <a:lnT>
                      <a:noFill/>
                    </a:lnT>
                    <a:lnB>
                      <a:noFill/>
                    </a:lnB>
                    <a:solidFill>
                      <a:srgbClr val="548235"/>
                    </a:solidFill>
                  </a:tcPr>
                </a:tc>
                <a:tc>
                  <a:txBody>
                    <a:bodyPr/>
                    <a:lstStyle/>
                    <a:p>
                      <a:pPr algn="l" fontAlgn="t"/>
                      <a:r>
                        <a:rPr lang="en-ZA" sz="400" b="0" i="0" u="none" strike="noStrike">
                          <a:solidFill>
                            <a:srgbClr val="FFFFFF"/>
                          </a:solidFill>
                          <a:effectLst/>
                          <a:latin typeface="Calibri" panose="020F0502020204030204" pitchFamily="34" charset="0"/>
                        </a:rPr>
                        <a:t> </a:t>
                      </a:r>
                    </a:p>
                  </a:txBody>
                  <a:tcPr marL="0" marR="0" marT="0" marB="0">
                    <a:lnL>
                      <a:noFill/>
                    </a:lnL>
                    <a:lnR>
                      <a:noFill/>
                    </a:lnR>
                    <a:lnT>
                      <a:noFill/>
                    </a:lnT>
                    <a:lnB>
                      <a:noFill/>
                    </a:lnB>
                    <a:solidFill>
                      <a:srgbClr val="548235"/>
                    </a:solidFill>
                  </a:tcPr>
                </a:tc>
                <a:tc>
                  <a:txBody>
                    <a:bodyPr/>
                    <a:lstStyle/>
                    <a:p>
                      <a:pPr algn="l" fontAlgn="t"/>
                      <a:r>
                        <a:rPr lang="en-ZA" sz="400" b="0" i="0" u="none" strike="noStrike">
                          <a:solidFill>
                            <a:srgbClr val="FFFFFF"/>
                          </a:solidFill>
                          <a:effectLst/>
                          <a:latin typeface="Calibri" panose="020F0502020204030204" pitchFamily="34" charset="0"/>
                        </a:rPr>
                        <a:t> </a:t>
                      </a:r>
                    </a:p>
                  </a:txBody>
                  <a:tcPr marL="0" marR="0" marT="0" marB="0">
                    <a:lnL>
                      <a:noFill/>
                    </a:lnL>
                    <a:lnR>
                      <a:noFill/>
                    </a:lnR>
                    <a:lnT>
                      <a:noFill/>
                    </a:lnT>
                    <a:lnB>
                      <a:noFill/>
                    </a:lnB>
                    <a:solidFill>
                      <a:srgbClr val="548235"/>
                    </a:solidFill>
                  </a:tcPr>
                </a:tc>
                <a:tc>
                  <a:txBody>
                    <a:bodyPr/>
                    <a:lstStyle/>
                    <a:p>
                      <a:pPr algn="l" fontAlgn="t"/>
                      <a:r>
                        <a:rPr lang="en-ZA" sz="400" b="0" i="0" u="none" strike="noStrike">
                          <a:solidFill>
                            <a:srgbClr val="FFFFFF"/>
                          </a:solidFill>
                          <a:effectLst/>
                          <a:latin typeface="Calibri" panose="020F0502020204030204" pitchFamily="34" charset="0"/>
                        </a:rPr>
                        <a:t> </a:t>
                      </a:r>
                    </a:p>
                  </a:txBody>
                  <a:tcPr marL="0" marR="0" marT="0" marB="0">
                    <a:lnL>
                      <a:noFill/>
                    </a:lnL>
                    <a:lnR>
                      <a:noFill/>
                    </a:lnR>
                    <a:lnT>
                      <a:noFill/>
                    </a:lnT>
                    <a:lnB>
                      <a:noFill/>
                    </a:lnB>
                    <a:solidFill>
                      <a:srgbClr val="548235"/>
                    </a:solidFill>
                  </a:tcPr>
                </a:tc>
                <a:tc rowSpan="4" gridSpan="18">
                  <a:txBody>
                    <a:bodyPr/>
                    <a:lstStyle/>
                    <a:p>
                      <a:pPr algn="l" fontAlgn="b"/>
                      <a:r>
                        <a:rPr lang="en-GB" sz="1300" b="1" i="0" u="none" strike="noStrike" dirty="0">
                          <a:solidFill>
                            <a:srgbClr val="FFFFFF"/>
                          </a:solidFill>
                          <a:effectLst/>
                          <a:latin typeface="Calibri" panose="020F0502020204030204" pitchFamily="34" charset="0"/>
                        </a:rPr>
                        <a:t>DAILY DASHBOARD - As at 06 March 2023</a:t>
                      </a:r>
                    </a:p>
                  </a:txBody>
                  <a:tcPr marL="0" marR="0" marT="0" marB="0" anchor="b">
                    <a:lnL>
                      <a:noFill/>
                    </a:lnL>
                    <a:lnR>
                      <a:noFill/>
                    </a:lnR>
                    <a:lnT>
                      <a:noFill/>
                    </a:lnT>
                    <a:lnB w="6350" cap="flat" cmpd="sng" algn="ctr">
                      <a:solidFill>
                        <a:srgbClr val="FFFFFF"/>
                      </a:solidFill>
                      <a:prstDash val="solid"/>
                      <a:round/>
                      <a:headEnd type="none" w="med" len="med"/>
                      <a:tailEnd type="none" w="med" len="med"/>
                    </a:lnB>
                    <a:solidFill>
                      <a:srgbClr val="548235"/>
                    </a:solidFill>
                  </a:tcPr>
                </a:tc>
                <a:tc rowSpan="4" hMerge="1">
                  <a:txBody>
                    <a:bodyPr/>
                    <a:lstStyle/>
                    <a:p>
                      <a:endParaRPr lang="en-ZA"/>
                    </a:p>
                  </a:txBody>
                  <a:tcPr/>
                </a:tc>
                <a:tc rowSpan="4" hMerge="1">
                  <a:txBody>
                    <a:bodyPr/>
                    <a:lstStyle/>
                    <a:p>
                      <a:endParaRPr lang="en-ZA"/>
                    </a:p>
                  </a:txBody>
                  <a:tcPr/>
                </a:tc>
                <a:tc rowSpan="4" hMerge="1">
                  <a:txBody>
                    <a:bodyPr/>
                    <a:lstStyle/>
                    <a:p>
                      <a:endParaRPr lang="en-ZA"/>
                    </a:p>
                  </a:txBody>
                  <a:tcPr/>
                </a:tc>
                <a:tc rowSpan="4" hMerge="1">
                  <a:txBody>
                    <a:bodyPr/>
                    <a:lstStyle/>
                    <a:p>
                      <a:endParaRPr lang="en-ZA"/>
                    </a:p>
                  </a:txBody>
                  <a:tcPr/>
                </a:tc>
                <a:tc rowSpan="4" hMerge="1">
                  <a:txBody>
                    <a:bodyPr/>
                    <a:lstStyle/>
                    <a:p>
                      <a:endParaRPr lang="en-ZA"/>
                    </a:p>
                  </a:txBody>
                  <a:tcPr/>
                </a:tc>
                <a:tc rowSpan="4" hMerge="1">
                  <a:txBody>
                    <a:bodyPr/>
                    <a:lstStyle/>
                    <a:p>
                      <a:endParaRPr lang="en-ZA"/>
                    </a:p>
                  </a:txBody>
                  <a:tcPr/>
                </a:tc>
                <a:tc rowSpan="4" hMerge="1">
                  <a:txBody>
                    <a:bodyPr/>
                    <a:lstStyle/>
                    <a:p>
                      <a:endParaRPr lang="en-ZA"/>
                    </a:p>
                  </a:txBody>
                  <a:tcPr/>
                </a:tc>
                <a:tc rowSpan="4" hMerge="1">
                  <a:txBody>
                    <a:bodyPr/>
                    <a:lstStyle/>
                    <a:p>
                      <a:endParaRPr lang="en-ZA"/>
                    </a:p>
                  </a:txBody>
                  <a:tcPr/>
                </a:tc>
                <a:tc rowSpan="4" hMerge="1">
                  <a:txBody>
                    <a:bodyPr/>
                    <a:lstStyle/>
                    <a:p>
                      <a:endParaRPr lang="en-ZA"/>
                    </a:p>
                  </a:txBody>
                  <a:tcPr/>
                </a:tc>
                <a:tc rowSpan="4" hMerge="1">
                  <a:txBody>
                    <a:bodyPr/>
                    <a:lstStyle/>
                    <a:p>
                      <a:endParaRPr lang="en-ZA"/>
                    </a:p>
                  </a:txBody>
                  <a:tcPr/>
                </a:tc>
                <a:tc rowSpan="4" hMerge="1">
                  <a:txBody>
                    <a:bodyPr/>
                    <a:lstStyle/>
                    <a:p>
                      <a:endParaRPr lang="en-ZA"/>
                    </a:p>
                  </a:txBody>
                  <a:tcPr/>
                </a:tc>
                <a:tc rowSpan="4" hMerge="1">
                  <a:txBody>
                    <a:bodyPr/>
                    <a:lstStyle/>
                    <a:p>
                      <a:endParaRPr lang="en-ZA"/>
                    </a:p>
                  </a:txBody>
                  <a:tcPr/>
                </a:tc>
                <a:tc rowSpan="4" hMerge="1">
                  <a:txBody>
                    <a:bodyPr/>
                    <a:lstStyle/>
                    <a:p>
                      <a:endParaRPr lang="en-ZA"/>
                    </a:p>
                  </a:txBody>
                  <a:tcPr/>
                </a:tc>
                <a:tc rowSpan="4" hMerge="1">
                  <a:txBody>
                    <a:bodyPr/>
                    <a:lstStyle/>
                    <a:p>
                      <a:endParaRPr lang="en-ZA"/>
                    </a:p>
                  </a:txBody>
                  <a:tcPr/>
                </a:tc>
                <a:tc rowSpan="4" hMerge="1">
                  <a:txBody>
                    <a:bodyPr/>
                    <a:lstStyle/>
                    <a:p>
                      <a:endParaRPr lang="en-ZA"/>
                    </a:p>
                  </a:txBody>
                  <a:tcPr/>
                </a:tc>
                <a:tc rowSpan="4" hMerge="1">
                  <a:txBody>
                    <a:bodyPr/>
                    <a:lstStyle/>
                    <a:p>
                      <a:endParaRPr lang="en-ZA"/>
                    </a:p>
                  </a:txBody>
                  <a:tcPr/>
                </a:tc>
                <a:tc rowSpan="4" hMerge="1">
                  <a:txBody>
                    <a:bodyPr/>
                    <a:lstStyle/>
                    <a:p>
                      <a:endParaRPr lang="en-ZA"/>
                    </a:p>
                  </a:txBody>
                  <a:tcPr/>
                </a:tc>
                <a:extLst>
                  <a:ext uri="{0D108BD9-81ED-4DB2-BD59-A6C34878D82A}">
                    <a16:rowId xmlns:a16="http://schemas.microsoft.com/office/drawing/2014/main" val="4121609956"/>
                  </a:ext>
                </a:extLst>
              </a:tr>
              <a:tr h="159950">
                <a:tc>
                  <a:txBody>
                    <a:bodyPr/>
                    <a:lstStyle/>
                    <a:p>
                      <a:pPr algn="l" fontAlgn="t"/>
                      <a:r>
                        <a:rPr lang="en-ZA" sz="400" b="0" i="0" u="none" strike="noStrike">
                          <a:solidFill>
                            <a:srgbClr val="FFFFFF"/>
                          </a:solidFill>
                          <a:effectLst/>
                          <a:latin typeface="Calibri" panose="020F0502020204030204" pitchFamily="34" charset="0"/>
                        </a:rPr>
                        <a:t> </a:t>
                      </a:r>
                    </a:p>
                  </a:txBody>
                  <a:tcPr marL="0" marR="0" marT="0" marB="0">
                    <a:lnL>
                      <a:noFill/>
                    </a:lnL>
                    <a:lnR>
                      <a:noFill/>
                    </a:lnR>
                    <a:lnT>
                      <a:noFill/>
                    </a:lnT>
                    <a:lnB>
                      <a:noFill/>
                    </a:lnB>
                    <a:solidFill>
                      <a:srgbClr val="548235"/>
                    </a:solidFill>
                  </a:tcPr>
                </a:tc>
                <a:tc>
                  <a:txBody>
                    <a:bodyPr/>
                    <a:lstStyle/>
                    <a:p>
                      <a:pPr algn="l" fontAlgn="t"/>
                      <a:r>
                        <a:rPr lang="en-ZA" sz="400" b="0" i="0" u="none" strike="noStrike">
                          <a:solidFill>
                            <a:srgbClr val="FFFFFF"/>
                          </a:solidFill>
                          <a:effectLst/>
                          <a:latin typeface="Calibri" panose="020F0502020204030204" pitchFamily="34" charset="0"/>
                        </a:rPr>
                        <a:t> </a:t>
                      </a:r>
                    </a:p>
                  </a:txBody>
                  <a:tcPr marL="0" marR="0" marT="0" marB="0">
                    <a:lnL>
                      <a:noFill/>
                    </a:lnL>
                    <a:lnR>
                      <a:noFill/>
                    </a:lnR>
                    <a:lnT>
                      <a:noFill/>
                    </a:lnT>
                    <a:lnB>
                      <a:noFill/>
                    </a:lnB>
                    <a:solidFill>
                      <a:srgbClr val="548235"/>
                    </a:solidFill>
                  </a:tcPr>
                </a:tc>
                <a:tc>
                  <a:txBody>
                    <a:bodyPr/>
                    <a:lstStyle/>
                    <a:p>
                      <a:pPr algn="l" fontAlgn="t"/>
                      <a:r>
                        <a:rPr lang="en-ZA" sz="400" b="0" i="0" u="none" strike="noStrike">
                          <a:solidFill>
                            <a:srgbClr val="FFFFFF"/>
                          </a:solidFill>
                          <a:effectLst/>
                          <a:latin typeface="Calibri" panose="020F0502020204030204" pitchFamily="34" charset="0"/>
                        </a:rPr>
                        <a:t> </a:t>
                      </a:r>
                    </a:p>
                  </a:txBody>
                  <a:tcPr marL="0" marR="0" marT="0" marB="0">
                    <a:lnL>
                      <a:noFill/>
                    </a:lnL>
                    <a:lnR>
                      <a:noFill/>
                    </a:lnR>
                    <a:lnT>
                      <a:noFill/>
                    </a:lnT>
                    <a:lnB>
                      <a:noFill/>
                    </a:lnB>
                    <a:solidFill>
                      <a:srgbClr val="548235"/>
                    </a:solidFill>
                  </a:tcPr>
                </a:tc>
                <a:tc>
                  <a:txBody>
                    <a:bodyPr/>
                    <a:lstStyle/>
                    <a:p>
                      <a:pPr algn="l" fontAlgn="t"/>
                      <a:r>
                        <a:rPr lang="en-ZA" sz="400" b="0" i="0" u="none" strike="noStrike">
                          <a:solidFill>
                            <a:srgbClr val="FFFFFF"/>
                          </a:solidFill>
                          <a:effectLst/>
                          <a:latin typeface="Calibri" panose="020F0502020204030204" pitchFamily="34" charset="0"/>
                        </a:rPr>
                        <a:t> </a:t>
                      </a:r>
                    </a:p>
                  </a:txBody>
                  <a:tcPr marL="0" marR="0" marT="0" marB="0">
                    <a:lnL>
                      <a:noFill/>
                    </a:lnL>
                    <a:lnR>
                      <a:noFill/>
                    </a:lnR>
                    <a:lnT>
                      <a:noFill/>
                    </a:lnT>
                    <a:lnB>
                      <a:noFill/>
                    </a:lnB>
                    <a:solidFill>
                      <a:srgbClr val="548235"/>
                    </a:solidFill>
                  </a:tcPr>
                </a:tc>
                <a:tc>
                  <a:txBody>
                    <a:bodyPr/>
                    <a:lstStyle/>
                    <a:p>
                      <a:pPr algn="l" fontAlgn="t"/>
                      <a:r>
                        <a:rPr lang="en-ZA" sz="400" b="0" i="0" u="none" strike="noStrike">
                          <a:solidFill>
                            <a:srgbClr val="FFFFFF"/>
                          </a:solidFill>
                          <a:effectLst/>
                          <a:latin typeface="Calibri" panose="020F0502020204030204" pitchFamily="34" charset="0"/>
                        </a:rPr>
                        <a:t> </a:t>
                      </a:r>
                    </a:p>
                  </a:txBody>
                  <a:tcPr marL="0" marR="0" marT="0" marB="0">
                    <a:lnL>
                      <a:noFill/>
                    </a:lnL>
                    <a:lnR>
                      <a:noFill/>
                    </a:lnR>
                    <a:lnT>
                      <a:noFill/>
                    </a:lnT>
                    <a:lnB>
                      <a:noFill/>
                    </a:lnB>
                    <a:solidFill>
                      <a:srgbClr val="548235"/>
                    </a:solidFill>
                  </a:tcPr>
                </a:tc>
                <a:tc>
                  <a:txBody>
                    <a:bodyPr/>
                    <a:lstStyle/>
                    <a:p>
                      <a:pPr algn="l" fontAlgn="t"/>
                      <a:r>
                        <a:rPr lang="en-ZA" sz="400" b="0" i="0" u="none" strike="noStrike">
                          <a:solidFill>
                            <a:srgbClr val="FFFFFF"/>
                          </a:solidFill>
                          <a:effectLst/>
                          <a:latin typeface="Calibri" panose="020F0502020204030204" pitchFamily="34" charset="0"/>
                        </a:rPr>
                        <a:t> </a:t>
                      </a:r>
                    </a:p>
                  </a:txBody>
                  <a:tcPr marL="0" marR="0" marT="0" marB="0">
                    <a:lnL>
                      <a:noFill/>
                    </a:lnL>
                    <a:lnR>
                      <a:noFill/>
                    </a:lnR>
                    <a:lnT>
                      <a:noFill/>
                    </a:lnT>
                    <a:lnB>
                      <a:noFill/>
                    </a:lnB>
                    <a:solidFill>
                      <a:srgbClr val="548235"/>
                    </a:solidFill>
                  </a:tcPr>
                </a:tc>
                <a:tc>
                  <a:txBody>
                    <a:bodyPr/>
                    <a:lstStyle/>
                    <a:p>
                      <a:pPr algn="l" fontAlgn="t"/>
                      <a:r>
                        <a:rPr lang="en-ZA" sz="400" b="0" i="0" u="none" strike="noStrike">
                          <a:solidFill>
                            <a:srgbClr val="FFFFFF"/>
                          </a:solidFill>
                          <a:effectLst/>
                          <a:latin typeface="Calibri" panose="020F0502020204030204" pitchFamily="34" charset="0"/>
                        </a:rPr>
                        <a:t> </a:t>
                      </a:r>
                    </a:p>
                  </a:txBody>
                  <a:tcPr marL="0" marR="0" marT="0" marB="0">
                    <a:lnL>
                      <a:noFill/>
                    </a:lnL>
                    <a:lnR>
                      <a:noFill/>
                    </a:lnR>
                    <a:lnT>
                      <a:noFill/>
                    </a:lnT>
                    <a:lnB>
                      <a:noFill/>
                    </a:lnB>
                    <a:solidFill>
                      <a:srgbClr val="548235"/>
                    </a:solidFill>
                  </a:tcPr>
                </a:tc>
                <a:tc>
                  <a:txBody>
                    <a:bodyPr/>
                    <a:lstStyle/>
                    <a:p>
                      <a:pPr algn="l" fontAlgn="t"/>
                      <a:r>
                        <a:rPr lang="en-ZA" sz="400" b="0" i="0" u="none" strike="noStrike">
                          <a:solidFill>
                            <a:srgbClr val="FFFFFF"/>
                          </a:solidFill>
                          <a:effectLst/>
                          <a:latin typeface="Calibri" panose="020F0502020204030204" pitchFamily="34" charset="0"/>
                        </a:rPr>
                        <a:t> </a:t>
                      </a:r>
                    </a:p>
                  </a:txBody>
                  <a:tcPr marL="0" marR="0" marT="0" marB="0">
                    <a:lnL>
                      <a:noFill/>
                    </a:lnL>
                    <a:lnR>
                      <a:noFill/>
                    </a:lnR>
                    <a:lnT>
                      <a:noFill/>
                    </a:lnT>
                    <a:lnB>
                      <a:noFill/>
                    </a:lnB>
                    <a:solidFill>
                      <a:srgbClr val="548235"/>
                    </a:solidFill>
                  </a:tcPr>
                </a:tc>
                <a:tc gridSpan="18"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extLst>
                  <a:ext uri="{0D108BD9-81ED-4DB2-BD59-A6C34878D82A}">
                    <a16:rowId xmlns:a16="http://schemas.microsoft.com/office/drawing/2014/main" val="808326496"/>
                  </a:ext>
                </a:extLst>
              </a:tr>
              <a:tr h="159950">
                <a:tc>
                  <a:txBody>
                    <a:bodyPr/>
                    <a:lstStyle/>
                    <a:p>
                      <a:pPr algn="l" fontAlgn="t"/>
                      <a:r>
                        <a:rPr lang="en-ZA" sz="400" b="0" i="0" u="none" strike="noStrike">
                          <a:solidFill>
                            <a:srgbClr val="FFFFFF"/>
                          </a:solidFill>
                          <a:effectLst/>
                          <a:latin typeface="Calibri" panose="020F0502020204030204" pitchFamily="34" charset="0"/>
                        </a:rPr>
                        <a:t> </a:t>
                      </a:r>
                    </a:p>
                  </a:txBody>
                  <a:tcPr marL="0" marR="0" marT="0" marB="0">
                    <a:lnL>
                      <a:noFill/>
                    </a:lnL>
                    <a:lnR>
                      <a:noFill/>
                    </a:lnR>
                    <a:lnT>
                      <a:noFill/>
                    </a:lnT>
                    <a:lnB>
                      <a:noFill/>
                    </a:lnB>
                    <a:solidFill>
                      <a:srgbClr val="548235"/>
                    </a:solidFill>
                  </a:tcPr>
                </a:tc>
                <a:tc>
                  <a:txBody>
                    <a:bodyPr/>
                    <a:lstStyle/>
                    <a:p>
                      <a:pPr algn="l" fontAlgn="t"/>
                      <a:r>
                        <a:rPr lang="en-ZA" sz="400" b="0" i="0" u="none" strike="noStrike">
                          <a:solidFill>
                            <a:srgbClr val="FFFFFF"/>
                          </a:solidFill>
                          <a:effectLst/>
                          <a:latin typeface="Calibri" panose="020F0502020204030204" pitchFamily="34" charset="0"/>
                        </a:rPr>
                        <a:t> </a:t>
                      </a:r>
                    </a:p>
                  </a:txBody>
                  <a:tcPr marL="0" marR="0" marT="0" marB="0">
                    <a:lnL>
                      <a:noFill/>
                    </a:lnL>
                    <a:lnR>
                      <a:noFill/>
                    </a:lnR>
                    <a:lnT>
                      <a:noFill/>
                    </a:lnT>
                    <a:lnB>
                      <a:noFill/>
                    </a:lnB>
                    <a:solidFill>
                      <a:srgbClr val="548235"/>
                    </a:solidFill>
                  </a:tcPr>
                </a:tc>
                <a:tc>
                  <a:txBody>
                    <a:bodyPr/>
                    <a:lstStyle/>
                    <a:p>
                      <a:pPr algn="l" fontAlgn="t"/>
                      <a:r>
                        <a:rPr lang="en-ZA" sz="400" b="0" i="0" u="none" strike="noStrike">
                          <a:solidFill>
                            <a:srgbClr val="FFFFFF"/>
                          </a:solidFill>
                          <a:effectLst/>
                          <a:latin typeface="Calibri" panose="020F0502020204030204" pitchFamily="34" charset="0"/>
                        </a:rPr>
                        <a:t> </a:t>
                      </a:r>
                    </a:p>
                  </a:txBody>
                  <a:tcPr marL="0" marR="0" marT="0" marB="0">
                    <a:lnL>
                      <a:noFill/>
                    </a:lnL>
                    <a:lnR>
                      <a:noFill/>
                    </a:lnR>
                    <a:lnT>
                      <a:noFill/>
                    </a:lnT>
                    <a:lnB>
                      <a:noFill/>
                    </a:lnB>
                    <a:solidFill>
                      <a:srgbClr val="548235"/>
                    </a:solidFill>
                  </a:tcPr>
                </a:tc>
                <a:tc>
                  <a:txBody>
                    <a:bodyPr/>
                    <a:lstStyle/>
                    <a:p>
                      <a:pPr algn="l" fontAlgn="t"/>
                      <a:r>
                        <a:rPr lang="en-ZA" sz="400" b="0" i="0" u="none" strike="noStrike">
                          <a:solidFill>
                            <a:srgbClr val="FFFFFF"/>
                          </a:solidFill>
                          <a:effectLst/>
                          <a:latin typeface="Calibri" panose="020F0502020204030204" pitchFamily="34" charset="0"/>
                        </a:rPr>
                        <a:t> </a:t>
                      </a:r>
                    </a:p>
                  </a:txBody>
                  <a:tcPr marL="0" marR="0" marT="0" marB="0">
                    <a:lnL>
                      <a:noFill/>
                    </a:lnL>
                    <a:lnR>
                      <a:noFill/>
                    </a:lnR>
                    <a:lnT>
                      <a:noFill/>
                    </a:lnT>
                    <a:lnB>
                      <a:noFill/>
                    </a:lnB>
                    <a:solidFill>
                      <a:srgbClr val="548235"/>
                    </a:solidFill>
                  </a:tcPr>
                </a:tc>
                <a:tc>
                  <a:txBody>
                    <a:bodyPr/>
                    <a:lstStyle/>
                    <a:p>
                      <a:pPr algn="l" fontAlgn="t"/>
                      <a:r>
                        <a:rPr lang="en-ZA" sz="400" b="0" i="0" u="none" strike="noStrike">
                          <a:solidFill>
                            <a:srgbClr val="FFFFFF"/>
                          </a:solidFill>
                          <a:effectLst/>
                          <a:latin typeface="Calibri" panose="020F0502020204030204" pitchFamily="34" charset="0"/>
                        </a:rPr>
                        <a:t> </a:t>
                      </a:r>
                    </a:p>
                  </a:txBody>
                  <a:tcPr marL="0" marR="0" marT="0" marB="0">
                    <a:lnL>
                      <a:noFill/>
                    </a:lnL>
                    <a:lnR>
                      <a:noFill/>
                    </a:lnR>
                    <a:lnT>
                      <a:noFill/>
                    </a:lnT>
                    <a:lnB>
                      <a:noFill/>
                    </a:lnB>
                    <a:solidFill>
                      <a:srgbClr val="548235"/>
                    </a:solidFill>
                  </a:tcPr>
                </a:tc>
                <a:tc>
                  <a:txBody>
                    <a:bodyPr/>
                    <a:lstStyle/>
                    <a:p>
                      <a:pPr algn="l" fontAlgn="t"/>
                      <a:r>
                        <a:rPr lang="en-ZA" sz="400" b="0" i="0" u="none" strike="noStrike">
                          <a:solidFill>
                            <a:srgbClr val="FFFFFF"/>
                          </a:solidFill>
                          <a:effectLst/>
                          <a:latin typeface="Calibri" panose="020F0502020204030204" pitchFamily="34" charset="0"/>
                        </a:rPr>
                        <a:t> </a:t>
                      </a:r>
                    </a:p>
                  </a:txBody>
                  <a:tcPr marL="0" marR="0" marT="0" marB="0">
                    <a:lnL>
                      <a:noFill/>
                    </a:lnL>
                    <a:lnR>
                      <a:noFill/>
                    </a:lnR>
                    <a:lnT>
                      <a:noFill/>
                    </a:lnT>
                    <a:lnB>
                      <a:noFill/>
                    </a:lnB>
                    <a:solidFill>
                      <a:srgbClr val="548235"/>
                    </a:solidFill>
                  </a:tcPr>
                </a:tc>
                <a:tc>
                  <a:txBody>
                    <a:bodyPr/>
                    <a:lstStyle/>
                    <a:p>
                      <a:pPr algn="l" fontAlgn="t"/>
                      <a:r>
                        <a:rPr lang="en-ZA" sz="400" b="0" i="0" u="none" strike="noStrike">
                          <a:solidFill>
                            <a:srgbClr val="FFFFFF"/>
                          </a:solidFill>
                          <a:effectLst/>
                          <a:latin typeface="Calibri" panose="020F0502020204030204" pitchFamily="34" charset="0"/>
                        </a:rPr>
                        <a:t> </a:t>
                      </a:r>
                    </a:p>
                  </a:txBody>
                  <a:tcPr marL="0" marR="0" marT="0" marB="0">
                    <a:lnL>
                      <a:noFill/>
                    </a:lnL>
                    <a:lnR>
                      <a:noFill/>
                    </a:lnR>
                    <a:lnT>
                      <a:noFill/>
                    </a:lnT>
                    <a:lnB>
                      <a:noFill/>
                    </a:lnB>
                    <a:solidFill>
                      <a:srgbClr val="548235"/>
                    </a:solidFill>
                  </a:tcPr>
                </a:tc>
                <a:tc>
                  <a:txBody>
                    <a:bodyPr/>
                    <a:lstStyle/>
                    <a:p>
                      <a:pPr algn="l" fontAlgn="t"/>
                      <a:r>
                        <a:rPr lang="en-ZA" sz="400" b="0" i="0" u="none" strike="noStrike">
                          <a:solidFill>
                            <a:srgbClr val="FFFFFF"/>
                          </a:solidFill>
                          <a:effectLst/>
                          <a:latin typeface="Calibri" panose="020F0502020204030204" pitchFamily="34" charset="0"/>
                        </a:rPr>
                        <a:t> </a:t>
                      </a:r>
                    </a:p>
                  </a:txBody>
                  <a:tcPr marL="0" marR="0" marT="0" marB="0">
                    <a:lnL>
                      <a:noFill/>
                    </a:lnL>
                    <a:lnR>
                      <a:noFill/>
                    </a:lnR>
                    <a:lnT>
                      <a:noFill/>
                    </a:lnT>
                    <a:lnB>
                      <a:noFill/>
                    </a:lnB>
                    <a:solidFill>
                      <a:srgbClr val="548235"/>
                    </a:solidFill>
                  </a:tcPr>
                </a:tc>
                <a:tc gridSpan="18"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extLst>
                  <a:ext uri="{0D108BD9-81ED-4DB2-BD59-A6C34878D82A}">
                    <a16:rowId xmlns:a16="http://schemas.microsoft.com/office/drawing/2014/main" val="2925303435"/>
                  </a:ext>
                </a:extLst>
              </a:tr>
              <a:tr h="159950">
                <a:tc>
                  <a:txBody>
                    <a:bodyPr/>
                    <a:lstStyle/>
                    <a:p>
                      <a:pPr algn="l" fontAlgn="t"/>
                      <a:r>
                        <a:rPr lang="en-ZA" sz="400" b="0" i="0" u="none" strike="noStrike">
                          <a:solidFill>
                            <a:srgbClr val="FFFFFF"/>
                          </a:solidFill>
                          <a:effectLst/>
                          <a:latin typeface="Calibri" panose="020F0502020204030204" pitchFamily="34" charset="0"/>
                        </a:rPr>
                        <a:t> </a:t>
                      </a:r>
                    </a:p>
                  </a:txBody>
                  <a:tcPr marL="0" marR="0" marT="0" marB="0">
                    <a:lnL>
                      <a:noFill/>
                    </a:lnL>
                    <a:lnR>
                      <a:noFill/>
                    </a:lnR>
                    <a:lnT>
                      <a:noFill/>
                    </a:lnT>
                    <a:lnB>
                      <a:noFill/>
                    </a:lnB>
                    <a:solidFill>
                      <a:srgbClr val="548235"/>
                    </a:solidFill>
                  </a:tcPr>
                </a:tc>
                <a:tc>
                  <a:txBody>
                    <a:bodyPr/>
                    <a:lstStyle/>
                    <a:p>
                      <a:pPr algn="l" fontAlgn="t"/>
                      <a:r>
                        <a:rPr lang="en-ZA" sz="400" b="0" i="0" u="none" strike="noStrike">
                          <a:solidFill>
                            <a:srgbClr val="FFFFFF"/>
                          </a:solidFill>
                          <a:effectLst/>
                          <a:latin typeface="Calibri" panose="020F0502020204030204" pitchFamily="34" charset="0"/>
                        </a:rPr>
                        <a:t> </a:t>
                      </a:r>
                    </a:p>
                  </a:txBody>
                  <a:tcPr marL="0" marR="0" marT="0" marB="0">
                    <a:lnL>
                      <a:noFill/>
                    </a:lnL>
                    <a:lnR>
                      <a:noFill/>
                    </a:lnR>
                    <a:lnT>
                      <a:noFill/>
                    </a:lnT>
                    <a:lnB>
                      <a:noFill/>
                    </a:lnB>
                    <a:solidFill>
                      <a:srgbClr val="548235"/>
                    </a:solidFill>
                  </a:tcPr>
                </a:tc>
                <a:tc>
                  <a:txBody>
                    <a:bodyPr/>
                    <a:lstStyle/>
                    <a:p>
                      <a:pPr algn="l" fontAlgn="t"/>
                      <a:r>
                        <a:rPr lang="en-ZA" sz="400" b="0" i="0" u="none" strike="noStrike">
                          <a:solidFill>
                            <a:srgbClr val="FFFFFF"/>
                          </a:solidFill>
                          <a:effectLst/>
                          <a:latin typeface="Calibri" panose="020F0502020204030204" pitchFamily="34" charset="0"/>
                        </a:rPr>
                        <a:t> </a:t>
                      </a:r>
                    </a:p>
                  </a:txBody>
                  <a:tcPr marL="0" marR="0" marT="0" marB="0">
                    <a:lnL>
                      <a:noFill/>
                    </a:lnL>
                    <a:lnR>
                      <a:noFill/>
                    </a:lnR>
                    <a:lnT>
                      <a:noFill/>
                    </a:lnT>
                    <a:lnB>
                      <a:noFill/>
                    </a:lnB>
                    <a:solidFill>
                      <a:srgbClr val="548235"/>
                    </a:solidFill>
                  </a:tcPr>
                </a:tc>
                <a:tc>
                  <a:txBody>
                    <a:bodyPr/>
                    <a:lstStyle/>
                    <a:p>
                      <a:pPr algn="l" fontAlgn="t"/>
                      <a:r>
                        <a:rPr lang="en-ZA" sz="400" b="0" i="0" u="none" strike="noStrike">
                          <a:solidFill>
                            <a:srgbClr val="FFFFFF"/>
                          </a:solidFill>
                          <a:effectLst/>
                          <a:latin typeface="Calibri" panose="020F0502020204030204" pitchFamily="34" charset="0"/>
                        </a:rPr>
                        <a:t> </a:t>
                      </a:r>
                    </a:p>
                  </a:txBody>
                  <a:tcPr marL="0" marR="0" marT="0" marB="0">
                    <a:lnL>
                      <a:noFill/>
                    </a:lnL>
                    <a:lnR>
                      <a:noFill/>
                    </a:lnR>
                    <a:lnT>
                      <a:noFill/>
                    </a:lnT>
                    <a:lnB>
                      <a:noFill/>
                    </a:lnB>
                    <a:solidFill>
                      <a:srgbClr val="548235"/>
                    </a:solidFill>
                  </a:tcPr>
                </a:tc>
                <a:tc>
                  <a:txBody>
                    <a:bodyPr/>
                    <a:lstStyle/>
                    <a:p>
                      <a:pPr algn="l" fontAlgn="t"/>
                      <a:r>
                        <a:rPr lang="en-ZA" sz="400" b="0" i="0" u="none" strike="noStrike">
                          <a:solidFill>
                            <a:srgbClr val="FFFFFF"/>
                          </a:solidFill>
                          <a:effectLst/>
                          <a:latin typeface="Calibri" panose="020F0502020204030204" pitchFamily="34" charset="0"/>
                        </a:rPr>
                        <a:t> </a:t>
                      </a:r>
                    </a:p>
                  </a:txBody>
                  <a:tcPr marL="0" marR="0" marT="0" marB="0">
                    <a:lnL>
                      <a:noFill/>
                    </a:lnL>
                    <a:lnR>
                      <a:noFill/>
                    </a:lnR>
                    <a:lnT>
                      <a:noFill/>
                    </a:lnT>
                    <a:lnB>
                      <a:noFill/>
                    </a:lnB>
                    <a:solidFill>
                      <a:srgbClr val="548235"/>
                    </a:solidFill>
                  </a:tcPr>
                </a:tc>
                <a:tc>
                  <a:txBody>
                    <a:bodyPr/>
                    <a:lstStyle/>
                    <a:p>
                      <a:pPr algn="l" fontAlgn="t"/>
                      <a:r>
                        <a:rPr lang="en-ZA" sz="400" b="0" i="0" u="none" strike="noStrike">
                          <a:solidFill>
                            <a:srgbClr val="FFFFFF"/>
                          </a:solidFill>
                          <a:effectLst/>
                          <a:latin typeface="Calibri" panose="020F0502020204030204" pitchFamily="34" charset="0"/>
                        </a:rPr>
                        <a:t> </a:t>
                      </a:r>
                    </a:p>
                  </a:txBody>
                  <a:tcPr marL="0" marR="0" marT="0" marB="0">
                    <a:lnL>
                      <a:noFill/>
                    </a:lnL>
                    <a:lnR>
                      <a:noFill/>
                    </a:lnR>
                    <a:lnT>
                      <a:noFill/>
                    </a:lnT>
                    <a:lnB>
                      <a:noFill/>
                    </a:lnB>
                    <a:solidFill>
                      <a:srgbClr val="548235"/>
                    </a:solidFill>
                  </a:tcPr>
                </a:tc>
                <a:tc>
                  <a:txBody>
                    <a:bodyPr/>
                    <a:lstStyle/>
                    <a:p>
                      <a:pPr algn="l" fontAlgn="t"/>
                      <a:r>
                        <a:rPr lang="en-ZA" sz="400" b="0" i="0" u="none" strike="noStrike">
                          <a:solidFill>
                            <a:srgbClr val="FFFFFF"/>
                          </a:solidFill>
                          <a:effectLst/>
                          <a:latin typeface="Calibri" panose="020F0502020204030204" pitchFamily="34" charset="0"/>
                        </a:rPr>
                        <a:t> </a:t>
                      </a:r>
                    </a:p>
                  </a:txBody>
                  <a:tcPr marL="0" marR="0" marT="0" marB="0">
                    <a:lnL>
                      <a:noFill/>
                    </a:lnL>
                    <a:lnR>
                      <a:noFill/>
                    </a:lnR>
                    <a:lnT>
                      <a:noFill/>
                    </a:lnT>
                    <a:lnB>
                      <a:noFill/>
                    </a:lnB>
                    <a:solidFill>
                      <a:srgbClr val="548235"/>
                    </a:solidFill>
                  </a:tcPr>
                </a:tc>
                <a:tc>
                  <a:txBody>
                    <a:bodyPr/>
                    <a:lstStyle/>
                    <a:p>
                      <a:pPr algn="l" fontAlgn="t"/>
                      <a:r>
                        <a:rPr lang="en-ZA" sz="400" b="0" i="0" u="none" strike="noStrike">
                          <a:solidFill>
                            <a:srgbClr val="FFFFFF"/>
                          </a:solidFill>
                          <a:effectLst/>
                          <a:latin typeface="Calibri" panose="020F0502020204030204" pitchFamily="34" charset="0"/>
                        </a:rPr>
                        <a:t> </a:t>
                      </a:r>
                    </a:p>
                  </a:txBody>
                  <a:tcPr marL="0" marR="0" marT="0" marB="0">
                    <a:lnL>
                      <a:noFill/>
                    </a:lnL>
                    <a:lnR>
                      <a:noFill/>
                    </a:lnR>
                    <a:lnT>
                      <a:noFill/>
                    </a:lnT>
                    <a:lnB>
                      <a:noFill/>
                    </a:lnB>
                    <a:solidFill>
                      <a:srgbClr val="548235"/>
                    </a:solidFill>
                  </a:tcPr>
                </a:tc>
                <a:tc gridSpan="18"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extLst>
                  <a:ext uri="{0D108BD9-81ED-4DB2-BD59-A6C34878D82A}">
                    <a16:rowId xmlns:a16="http://schemas.microsoft.com/office/drawing/2014/main" val="1972460287"/>
                  </a:ext>
                </a:extLst>
              </a:tr>
              <a:tr h="159950">
                <a:tc>
                  <a:txBody>
                    <a:bodyPr/>
                    <a:lstStyle/>
                    <a:p>
                      <a:pPr algn="l" fontAlgn="t"/>
                      <a:r>
                        <a:rPr lang="en-ZA" sz="400" b="0" i="0" u="none" strike="noStrike">
                          <a:solidFill>
                            <a:srgbClr val="FFFFFF"/>
                          </a:solidFill>
                          <a:effectLst/>
                          <a:latin typeface="Calibri" panose="020F0502020204030204" pitchFamily="34" charset="0"/>
                        </a:rPr>
                        <a:t> </a:t>
                      </a:r>
                    </a:p>
                  </a:txBody>
                  <a:tcPr marL="0" marR="0" marT="0" marB="0">
                    <a:lnL>
                      <a:noFill/>
                    </a:lnL>
                    <a:lnR>
                      <a:noFill/>
                    </a:lnR>
                    <a:lnT>
                      <a:noFill/>
                    </a:lnT>
                    <a:lnB>
                      <a:noFill/>
                    </a:lnB>
                    <a:solidFill>
                      <a:srgbClr val="548235"/>
                    </a:solidFill>
                  </a:tcPr>
                </a:tc>
                <a:tc>
                  <a:txBody>
                    <a:bodyPr/>
                    <a:lstStyle/>
                    <a:p>
                      <a:pPr algn="l" fontAlgn="t"/>
                      <a:r>
                        <a:rPr lang="en-ZA" sz="400" b="0" i="0" u="none" strike="noStrike">
                          <a:solidFill>
                            <a:srgbClr val="FFFFFF"/>
                          </a:solidFill>
                          <a:effectLst/>
                          <a:latin typeface="Calibri" panose="020F0502020204030204" pitchFamily="34" charset="0"/>
                        </a:rPr>
                        <a:t> </a:t>
                      </a:r>
                    </a:p>
                  </a:txBody>
                  <a:tcPr marL="0" marR="0" marT="0" marB="0">
                    <a:lnL>
                      <a:noFill/>
                    </a:lnL>
                    <a:lnR>
                      <a:noFill/>
                    </a:lnR>
                    <a:lnT>
                      <a:noFill/>
                    </a:lnT>
                    <a:lnB>
                      <a:noFill/>
                    </a:lnB>
                    <a:solidFill>
                      <a:srgbClr val="548235"/>
                    </a:solidFill>
                  </a:tcPr>
                </a:tc>
                <a:tc>
                  <a:txBody>
                    <a:bodyPr/>
                    <a:lstStyle/>
                    <a:p>
                      <a:pPr algn="l" fontAlgn="t"/>
                      <a:r>
                        <a:rPr lang="en-ZA" sz="400" b="0" i="0" u="none" strike="noStrike">
                          <a:solidFill>
                            <a:srgbClr val="FFFFFF"/>
                          </a:solidFill>
                          <a:effectLst/>
                          <a:latin typeface="Calibri" panose="020F0502020204030204" pitchFamily="34" charset="0"/>
                        </a:rPr>
                        <a:t> </a:t>
                      </a:r>
                    </a:p>
                  </a:txBody>
                  <a:tcPr marL="0" marR="0" marT="0" marB="0">
                    <a:lnL>
                      <a:noFill/>
                    </a:lnL>
                    <a:lnR>
                      <a:noFill/>
                    </a:lnR>
                    <a:lnT>
                      <a:noFill/>
                    </a:lnT>
                    <a:lnB>
                      <a:noFill/>
                    </a:lnB>
                    <a:solidFill>
                      <a:srgbClr val="548235"/>
                    </a:solidFill>
                  </a:tcPr>
                </a:tc>
                <a:tc>
                  <a:txBody>
                    <a:bodyPr/>
                    <a:lstStyle/>
                    <a:p>
                      <a:pPr algn="l" fontAlgn="t"/>
                      <a:r>
                        <a:rPr lang="en-ZA" sz="400" b="0" i="0" u="none" strike="noStrike">
                          <a:solidFill>
                            <a:srgbClr val="FFFFFF"/>
                          </a:solidFill>
                          <a:effectLst/>
                          <a:latin typeface="Calibri" panose="020F0502020204030204" pitchFamily="34" charset="0"/>
                        </a:rPr>
                        <a:t> </a:t>
                      </a:r>
                    </a:p>
                  </a:txBody>
                  <a:tcPr marL="0" marR="0" marT="0" marB="0">
                    <a:lnL>
                      <a:noFill/>
                    </a:lnL>
                    <a:lnR>
                      <a:noFill/>
                    </a:lnR>
                    <a:lnT>
                      <a:noFill/>
                    </a:lnT>
                    <a:lnB>
                      <a:noFill/>
                    </a:lnB>
                    <a:solidFill>
                      <a:srgbClr val="548235"/>
                    </a:solidFill>
                  </a:tcPr>
                </a:tc>
                <a:tc>
                  <a:txBody>
                    <a:bodyPr/>
                    <a:lstStyle/>
                    <a:p>
                      <a:pPr algn="l" fontAlgn="t"/>
                      <a:r>
                        <a:rPr lang="en-ZA" sz="400" b="0" i="0" u="none" strike="noStrike">
                          <a:solidFill>
                            <a:srgbClr val="FFFFFF"/>
                          </a:solidFill>
                          <a:effectLst/>
                          <a:latin typeface="Calibri" panose="020F0502020204030204" pitchFamily="34" charset="0"/>
                        </a:rPr>
                        <a:t> </a:t>
                      </a:r>
                    </a:p>
                  </a:txBody>
                  <a:tcPr marL="0" marR="0" marT="0" marB="0">
                    <a:lnL>
                      <a:noFill/>
                    </a:lnL>
                    <a:lnR>
                      <a:noFill/>
                    </a:lnR>
                    <a:lnT>
                      <a:noFill/>
                    </a:lnT>
                    <a:lnB>
                      <a:noFill/>
                    </a:lnB>
                    <a:solidFill>
                      <a:srgbClr val="548235"/>
                    </a:solidFill>
                  </a:tcPr>
                </a:tc>
                <a:tc>
                  <a:txBody>
                    <a:bodyPr/>
                    <a:lstStyle/>
                    <a:p>
                      <a:pPr algn="l" fontAlgn="t"/>
                      <a:r>
                        <a:rPr lang="en-ZA" sz="400" b="0" i="0" u="none" strike="noStrike">
                          <a:solidFill>
                            <a:srgbClr val="FFFFFF"/>
                          </a:solidFill>
                          <a:effectLst/>
                          <a:latin typeface="Calibri" panose="020F0502020204030204" pitchFamily="34" charset="0"/>
                        </a:rPr>
                        <a:t> </a:t>
                      </a:r>
                    </a:p>
                  </a:txBody>
                  <a:tcPr marL="0" marR="0" marT="0" marB="0">
                    <a:lnL>
                      <a:noFill/>
                    </a:lnL>
                    <a:lnR>
                      <a:noFill/>
                    </a:lnR>
                    <a:lnT>
                      <a:noFill/>
                    </a:lnT>
                    <a:lnB>
                      <a:noFill/>
                    </a:lnB>
                    <a:solidFill>
                      <a:srgbClr val="548235"/>
                    </a:solidFill>
                  </a:tcPr>
                </a:tc>
                <a:tc>
                  <a:txBody>
                    <a:bodyPr/>
                    <a:lstStyle/>
                    <a:p>
                      <a:pPr algn="l" fontAlgn="t"/>
                      <a:r>
                        <a:rPr lang="en-ZA" sz="400" b="0" i="0" u="none" strike="noStrike">
                          <a:solidFill>
                            <a:srgbClr val="FFFFFF"/>
                          </a:solidFill>
                          <a:effectLst/>
                          <a:latin typeface="Calibri" panose="020F0502020204030204" pitchFamily="34" charset="0"/>
                        </a:rPr>
                        <a:t> </a:t>
                      </a:r>
                    </a:p>
                  </a:txBody>
                  <a:tcPr marL="0" marR="0" marT="0" marB="0">
                    <a:lnL>
                      <a:noFill/>
                    </a:lnL>
                    <a:lnR>
                      <a:noFill/>
                    </a:lnR>
                    <a:lnT>
                      <a:noFill/>
                    </a:lnT>
                    <a:lnB>
                      <a:noFill/>
                    </a:lnB>
                    <a:solidFill>
                      <a:srgbClr val="548235"/>
                    </a:solidFill>
                  </a:tcPr>
                </a:tc>
                <a:tc>
                  <a:txBody>
                    <a:bodyPr/>
                    <a:lstStyle/>
                    <a:p>
                      <a:pPr algn="l" fontAlgn="t"/>
                      <a:r>
                        <a:rPr lang="en-ZA" sz="400" b="0" i="0" u="none" strike="noStrike">
                          <a:solidFill>
                            <a:srgbClr val="FFFFFF"/>
                          </a:solidFill>
                          <a:effectLst/>
                          <a:latin typeface="Calibri" panose="020F0502020204030204" pitchFamily="34" charset="0"/>
                        </a:rPr>
                        <a:t> </a:t>
                      </a:r>
                    </a:p>
                  </a:txBody>
                  <a:tcPr marL="0" marR="0" marT="0" marB="0">
                    <a:lnL>
                      <a:noFill/>
                    </a:lnL>
                    <a:lnR>
                      <a:noFill/>
                    </a:lnR>
                    <a:lnT>
                      <a:noFill/>
                    </a:lnT>
                    <a:lnB>
                      <a:noFill/>
                    </a:lnB>
                    <a:solidFill>
                      <a:srgbClr val="548235"/>
                    </a:solidFill>
                  </a:tcPr>
                </a:tc>
                <a:tc gridSpan="18">
                  <a:txBody>
                    <a:bodyPr/>
                    <a:lstStyle/>
                    <a:p>
                      <a:pPr algn="l" fontAlgn="ctr"/>
                      <a:r>
                        <a:rPr lang="en-ZA" sz="400" b="0" i="1" u="none" strike="noStrike">
                          <a:solidFill>
                            <a:srgbClr val="FFFFFF"/>
                          </a:solidFill>
                          <a:effectLst/>
                          <a:latin typeface="Calibri" panose="020F0502020204030204" pitchFamily="34" charset="0"/>
                        </a:rPr>
                        <a:t> </a:t>
                      </a:r>
                    </a:p>
                  </a:txBody>
                  <a:tcPr marL="33100" marR="0" marT="0" marB="0" anchor="ctr">
                    <a:lnL>
                      <a:noFill/>
                    </a:lnL>
                    <a:lnR>
                      <a:noFill/>
                    </a:lnR>
                    <a:lnT w="6350" cap="flat" cmpd="sng" algn="ctr">
                      <a:solidFill>
                        <a:srgbClr val="FFFFFF"/>
                      </a:solidFill>
                      <a:prstDash val="solid"/>
                      <a:round/>
                      <a:headEnd type="none" w="med" len="med"/>
                      <a:tailEnd type="none" w="med" len="med"/>
                    </a:lnT>
                    <a:lnB>
                      <a:noFill/>
                    </a:lnB>
                    <a:solidFill>
                      <a:srgbClr val="548235"/>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826160299"/>
                  </a:ext>
                </a:extLst>
              </a:tr>
              <a:tr h="180812">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6867878"/>
                  </a:ext>
                </a:extLst>
              </a:tr>
              <a:tr h="278171">
                <a:tc>
                  <a:txBody>
                    <a:bodyPr/>
                    <a:lstStyle/>
                    <a:p>
                      <a:pPr algn="ctr" fontAlgn="ctr"/>
                      <a:endParaRPr lang="en-ZA" sz="600" b="1"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ZA" sz="600" b="1"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en-ZA" sz="600" b="1" i="0" u="none" strike="noStrike">
                        <a:solidFill>
                          <a:srgbClr val="000000"/>
                        </a:solidFill>
                        <a:effectLst/>
                        <a:latin typeface="Calibri" panose="020F050202020403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gridSpan="5">
                  <a:txBody>
                    <a:bodyPr/>
                    <a:lstStyle/>
                    <a:p>
                      <a:pPr algn="ctr" fontAlgn="ctr"/>
                      <a:r>
                        <a:rPr lang="en-ZA" sz="700" b="1" i="0" u="none" strike="noStrike">
                          <a:solidFill>
                            <a:srgbClr val="00B050"/>
                          </a:solidFill>
                          <a:effectLst/>
                          <a:latin typeface="Calibri" panose="020F0502020204030204" pitchFamily="34" charset="0"/>
                        </a:rPr>
                        <a:t>SIGN-UPS REGISTERED (00:00 - 23:59)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fontAlgn="ctr"/>
                      <a:endParaRPr lang="en-ZA" sz="600" b="1"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5">
                  <a:txBody>
                    <a:bodyPr/>
                    <a:lstStyle/>
                    <a:p>
                      <a:pPr algn="ctr" fontAlgn="ctr"/>
                      <a:r>
                        <a:rPr lang="en-ZA" sz="700" b="1" i="0" u="none" strike="noStrike">
                          <a:solidFill>
                            <a:srgbClr val="FF3399"/>
                          </a:solidFill>
                          <a:effectLst/>
                          <a:latin typeface="Calibri" panose="020F0502020204030204" pitchFamily="34" charset="0"/>
                        </a:rPr>
                        <a:t>OFFERS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fontAlgn="ctr"/>
                      <a:endParaRPr lang="en-ZA" sz="600" b="1"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ZA" sz="700" b="1" i="0" u="none" strike="noStrike">
                          <a:solidFill>
                            <a:srgbClr val="00B0F0"/>
                          </a:solidFill>
                          <a:effectLst/>
                          <a:latin typeface="Calibri" panose="020F0502020204030204" pitchFamily="34" charset="0"/>
                        </a:rPr>
                        <a:t>WEB ANALYTICS (00:00 - 23:59)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ZA"/>
                    </a:p>
                  </a:txBody>
                  <a:tcPr/>
                </a:tc>
                <a:tc hMerge="1">
                  <a:txBody>
                    <a:bodyPr/>
                    <a:lstStyle/>
                    <a:p>
                      <a:endParaRPr lang="en-ZA"/>
                    </a:p>
                  </a:txBody>
                  <a:tcPr/>
                </a:tc>
                <a:tc>
                  <a:txBody>
                    <a:bodyPr/>
                    <a:lstStyle/>
                    <a:p>
                      <a:pPr algn="ctr" fontAlgn="ctr"/>
                      <a:endParaRPr lang="en-ZA" sz="600" b="1"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7">
                  <a:txBody>
                    <a:bodyPr/>
                    <a:lstStyle/>
                    <a:p>
                      <a:pPr algn="ctr" fontAlgn="ctr"/>
                      <a:r>
                        <a:rPr lang="en-ZA" sz="700" b="1" i="0" u="none" strike="noStrike">
                          <a:solidFill>
                            <a:srgbClr val="FFE699"/>
                          </a:solidFill>
                          <a:effectLst/>
                          <a:latin typeface="Calibri" panose="020F0502020204030204" pitchFamily="34" charset="0"/>
                        </a:rPr>
                        <a:t>HELPDESK CALLS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785963914"/>
                  </a:ext>
                </a:extLst>
              </a:tr>
              <a:tr h="472892">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ctr" fontAlgn="t"/>
                      <a:endParaRPr lang="en-ZA" sz="400" b="1" i="0" u="none" strike="noStrike">
                        <a:solidFill>
                          <a:srgbClr val="000000"/>
                        </a:solidFill>
                        <a:effectLst/>
                        <a:latin typeface="Calibri" panose="020F0502020204030204" pitchFamily="34" charset="0"/>
                      </a:endParaRPr>
                    </a:p>
                  </a:txBody>
                  <a:tcPr marL="0" marR="0" marT="0" marB="0">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GB" sz="400" b="1" i="0" u="none" strike="noStrike" dirty="0">
                          <a:solidFill>
                            <a:srgbClr val="000000"/>
                          </a:solidFill>
                          <a:effectLst/>
                          <a:latin typeface="Calibri" panose="020F0502020204030204" pitchFamily="34" charset="0"/>
                        </a:rPr>
                        <a:t>UNPLACED APPLICANTS TRANSFERRED FROM CAS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n-ZA" sz="400" b="1" i="0" u="none" strike="noStrike">
                          <a:solidFill>
                            <a:srgbClr val="000000"/>
                          </a:solidFill>
                          <a:effectLst/>
                          <a:latin typeface="Calibri" panose="020F0502020204030204" pitchFamily="34" charset="0"/>
                        </a:rPr>
                        <a:t>SUCCESSFUL SIGN-UPS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n-ZA" sz="400" b="1" i="0" u="none" strike="noStrike">
                          <a:solidFill>
                            <a:srgbClr val="000000"/>
                          </a:solidFill>
                          <a:effectLst/>
                          <a:latin typeface="Calibri" panose="020F0502020204030204" pitchFamily="34" charset="0"/>
                        </a:rPr>
                        <a:t>UNSUCCESSFUL </a:t>
                      </a:r>
                      <a:r>
                        <a:rPr lang="en-ZA" sz="300" b="0" i="0" u="none" strike="noStrike">
                          <a:solidFill>
                            <a:srgbClr val="000000"/>
                          </a:solidFill>
                          <a:effectLst/>
                          <a:latin typeface="Calibri" panose="020F0502020204030204" pitchFamily="34" charset="0"/>
                        </a:rPr>
                        <a:t>(Cannot be matched)</a:t>
                      </a:r>
                      <a:endParaRPr lang="en-ZA" sz="400" b="1"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n-ZA" sz="400" b="1" i="0" u="none" strike="noStrike">
                          <a:solidFill>
                            <a:srgbClr val="000000"/>
                          </a:solidFill>
                          <a:effectLst/>
                          <a:latin typeface="Calibri" panose="020F0502020204030204" pitchFamily="34" charset="0"/>
                        </a:rPr>
                        <a:t>Percentage Unsuccessful</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n-ZA" sz="400" b="1" i="0" u="none" strike="noStrike">
                          <a:solidFill>
                            <a:srgbClr val="000000"/>
                          </a:solidFill>
                          <a:effectLst/>
                          <a:latin typeface="Calibri" panose="020F0502020204030204" pitchFamily="34" charset="0"/>
                        </a:rPr>
                        <a:t>TOTAL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t"/>
                      <a:endParaRPr lang="en-ZA" sz="400" b="1" i="0" u="none" strike="noStrike">
                        <a:solidFill>
                          <a:srgbClr val="00000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ZA" sz="400" b="1" i="0" u="none" strike="noStrike">
                          <a:solidFill>
                            <a:srgbClr val="000000"/>
                          </a:solidFill>
                          <a:effectLst/>
                          <a:latin typeface="Calibri" panose="020F0502020204030204" pitchFamily="34" charset="0"/>
                        </a:rPr>
                        <a:t>OFFERS MADE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n-ZA" sz="400" b="1" i="0" u="none" strike="noStrike">
                          <a:solidFill>
                            <a:srgbClr val="000000"/>
                          </a:solidFill>
                          <a:effectLst/>
                          <a:latin typeface="Calibri" panose="020F0502020204030204" pitchFamily="34" charset="0"/>
                        </a:rPr>
                        <a:t>ACCEPTED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n-ZA" sz="400" b="1" i="0" u="none" strike="noStrike">
                          <a:solidFill>
                            <a:srgbClr val="000000"/>
                          </a:solidFill>
                          <a:effectLst/>
                          <a:latin typeface="Calibri" panose="020F0502020204030204" pitchFamily="34" charset="0"/>
                        </a:rPr>
                        <a:t>DECLINED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n-ZA" sz="400" b="1" i="0" u="none" strike="noStrike">
                          <a:solidFill>
                            <a:srgbClr val="000000"/>
                          </a:solidFill>
                          <a:effectLst/>
                          <a:latin typeface="Calibri" panose="020F0502020204030204" pitchFamily="34" charset="0"/>
                        </a:rPr>
                        <a:t>PENDING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n-ZA" sz="400" b="1" i="0" u="none" strike="noStrike">
                          <a:solidFill>
                            <a:srgbClr val="000000"/>
                          </a:solidFill>
                          <a:effectLst/>
                          <a:latin typeface="Calibri" panose="020F0502020204030204" pitchFamily="34" charset="0"/>
                        </a:rPr>
                        <a:t>EXPIRED</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t"/>
                      <a:endParaRPr lang="en-ZA" sz="400" b="1" i="0" u="none" strike="noStrike">
                        <a:solidFill>
                          <a:srgbClr val="00000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ZA" sz="600" b="1" i="0" u="none" strike="noStrike">
                          <a:solidFill>
                            <a:srgbClr val="000000"/>
                          </a:solidFill>
                          <a:effectLst/>
                          <a:latin typeface="Calibri" panose="020F0502020204030204" pitchFamily="34" charset="0"/>
                        </a:rPr>
                        <a:t>VIEWS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n-ZA" sz="600" b="1" i="0" u="none" strike="noStrike">
                          <a:solidFill>
                            <a:srgbClr val="000000"/>
                          </a:solidFill>
                          <a:effectLst/>
                          <a:latin typeface="Calibri" panose="020F0502020204030204" pitchFamily="34" charset="0"/>
                        </a:rPr>
                        <a:t>USERS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n-ZA" sz="600" b="1" i="0" u="none" strike="noStrike">
                          <a:solidFill>
                            <a:srgbClr val="000000"/>
                          </a:solidFill>
                          <a:effectLst/>
                          <a:latin typeface="Calibri" panose="020F0502020204030204" pitchFamily="34" charset="0"/>
                        </a:rPr>
                        <a:t>EVENT COUNT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ZA" sz="400" b="1"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400" b="1" i="0" u="none" strike="noStrike">
                          <a:solidFill>
                            <a:srgbClr val="000000"/>
                          </a:solidFill>
                          <a:effectLst/>
                          <a:latin typeface="Calibri" panose="020F0502020204030204" pitchFamily="34" charset="0"/>
                        </a:rPr>
                        <a:t>ENDED BY CALLER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400" b="1" i="0" u="none" strike="noStrike">
                          <a:solidFill>
                            <a:srgbClr val="000000"/>
                          </a:solidFill>
                          <a:effectLst/>
                          <a:latin typeface="Calibri" panose="020F0502020204030204" pitchFamily="34" charset="0"/>
                        </a:rPr>
                        <a:t>ENDED BY AGENT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400" b="1" i="0" u="none" strike="noStrike">
                          <a:solidFill>
                            <a:srgbClr val="000000"/>
                          </a:solidFill>
                          <a:effectLst/>
                          <a:latin typeface="Calibri" panose="020F0502020204030204" pitchFamily="34" charset="0"/>
                        </a:rPr>
                        <a:t>TOTAL ATENDED BY AGENTS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400" b="1" i="0" u="none" strike="noStrike">
                          <a:solidFill>
                            <a:srgbClr val="000000"/>
                          </a:solidFill>
                          <a:effectLst/>
                          <a:latin typeface="Calibri" panose="020F0502020204030204" pitchFamily="34" charset="0"/>
                        </a:rPr>
                        <a:t>ABANDONED BY CALLER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400" b="1" i="0" u="none" strike="noStrike">
                          <a:solidFill>
                            <a:srgbClr val="000000"/>
                          </a:solidFill>
                          <a:effectLst/>
                          <a:latin typeface="Calibri" panose="020F0502020204030204" pitchFamily="34" charset="0"/>
                        </a:rPr>
                        <a:t>EXIT WITH </a:t>
                      </a:r>
                      <a:br>
                        <a:rPr lang="en-ZA" sz="400" b="1" i="0" u="none" strike="noStrike">
                          <a:solidFill>
                            <a:srgbClr val="000000"/>
                          </a:solidFill>
                          <a:effectLst/>
                          <a:latin typeface="Calibri" panose="020F0502020204030204" pitchFamily="34" charset="0"/>
                        </a:rPr>
                      </a:br>
                      <a:r>
                        <a:rPr lang="en-ZA" sz="400" b="1" i="0" u="none" strike="noStrike">
                          <a:solidFill>
                            <a:srgbClr val="000000"/>
                          </a:solidFill>
                          <a:effectLst/>
                          <a:latin typeface="Calibri" panose="020F0502020204030204" pitchFamily="34" charset="0"/>
                        </a:rPr>
                        <a:t>KEY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400" b="1" i="0" u="none" strike="noStrike">
                          <a:solidFill>
                            <a:srgbClr val="000000"/>
                          </a:solidFill>
                          <a:effectLst/>
                          <a:latin typeface="Calibri" panose="020F0502020204030204" pitchFamily="34" charset="0"/>
                        </a:rPr>
                        <a:t>ESCALATIONS TO TEAM LEADER/ SUPERVISOR/ PTA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rowSpan="2">
                  <a:txBody>
                    <a:bodyPr/>
                    <a:lstStyle/>
                    <a:p>
                      <a:pPr algn="ctr" fontAlgn="ctr"/>
                      <a:r>
                        <a:rPr lang="en-ZA" sz="400" b="1" i="0" u="none" strike="noStrike">
                          <a:solidFill>
                            <a:srgbClr val="000000"/>
                          </a:solidFill>
                          <a:effectLst/>
                          <a:latin typeface="Calibri" panose="020F0502020204030204" pitchFamily="34" charset="0"/>
                        </a:rPr>
                        <a:t>TOTAL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89649827"/>
                  </a:ext>
                </a:extLst>
              </a:tr>
              <a:tr h="256151">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ctr" fontAlgn="t"/>
                      <a:endParaRPr lang="en-ZA" sz="400" b="1" i="0" u="none" strike="noStrike">
                        <a:solidFill>
                          <a:srgbClr val="000000"/>
                        </a:solidFill>
                        <a:effectLst/>
                        <a:latin typeface="Calibri" panose="020F0502020204030204" pitchFamily="34" charset="0"/>
                      </a:endParaRPr>
                    </a:p>
                  </a:txBody>
                  <a:tcPr marL="0" marR="0" marT="0" marB="0">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t"/>
                      <a:endParaRPr lang="en-ZA" sz="400" b="1" i="0" u="none" strike="noStrike">
                        <a:solidFill>
                          <a:srgbClr val="00000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t"/>
                      <a:endParaRPr lang="en-ZA" sz="400" b="1" i="0" u="none" strike="noStrike">
                        <a:solidFill>
                          <a:srgbClr val="00000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ctr"/>
                      <a:endParaRPr lang="en-ZA" sz="400" b="1"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ZA" sz="400" b="0" i="0" u="none" strike="noStrike">
                          <a:solidFill>
                            <a:srgbClr val="000000"/>
                          </a:solidFill>
                          <a:effectLst/>
                          <a:latin typeface="Calibri" panose="020F0502020204030204" pitchFamily="34" charset="0"/>
                        </a:rPr>
                        <a:t>(08:00 - 16:00)</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400" b="0" i="0" u="none" strike="noStrike">
                          <a:solidFill>
                            <a:srgbClr val="000000"/>
                          </a:solidFill>
                          <a:effectLst/>
                          <a:latin typeface="Calibri" panose="020F0502020204030204" pitchFamily="34" charset="0"/>
                        </a:rPr>
                        <a:t>(08:00 - 16:00)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400" b="0" i="0" u="none" strike="noStrike">
                          <a:solidFill>
                            <a:srgbClr val="000000"/>
                          </a:solidFill>
                          <a:effectLst/>
                          <a:latin typeface="Calibri" panose="020F0502020204030204" pitchFamily="34" charset="0"/>
                        </a:rPr>
                        <a:t>(08:00 - 16:00)</a:t>
                      </a:r>
                      <a:br>
                        <a:rPr lang="en-ZA" sz="400" b="0" i="0" u="none" strike="noStrike">
                          <a:solidFill>
                            <a:srgbClr val="000000"/>
                          </a:solidFill>
                          <a:effectLst/>
                          <a:latin typeface="Calibri" panose="020F0502020204030204" pitchFamily="34" charset="0"/>
                        </a:rPr>
                      </a:br>
                      <a:endParaRPr lang="en-ZA" sz="4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400" b="0" i="0" u="none" strike="noStrike">
                          <a:solidFill>
                            <a:srgbClr val="000000"/>
                          </a:solidFill>
                          <a:effectLst/>
                          <a:latin typeface="Calibri" panose="020F0502020204030204" pitchFamily="34" charset="0"/>
                        </a:rPr>
                        <a:t>(08:00 - 16:00)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400" b="0" i="0" u="none" strike="noStrike">
                          <a:solidFill>
                            <a:srgbClr val="000000"/>
                          </a:solidFill>
                          <a:effectLst/>
                          <a:latin typeface="Calibri" panose="020F0502020204030204" pitchFamily="34" charset="0"/>
                        </a:rPr>
                        <a:t>(08:00 - 16:00)</a:t>
                      </a:r>
                      <a:br>
                        <a:rPr lang="en-ZA" sz="400" b="0" i="0" u="none" strike="noStrike">
                          <a:solidFill>
                            <a:srgbClr val="000000"/>
                          </a:solidFill>
                          <a:effectLst/>
                          <a:latin typeface="Calibri" panose="020F0502020204030204" pitchFamily="34" charset="0"/>
                        </a:rPr>
                      </a:br>
                      <a:endParaRPr lang="en-ZA" sz="400" b="0" i="0" u="none" strike="noStrike">
                        <a:solidFill>
                          <a:srgbClr val="00000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400" b="0" i="0" u="none" strike="noStrike">
                          <a:solidFill>
                            <a:srgbClr val="000000"/>
                          </a:solidFill>
                          <a:effectLst/>
                          <a:latin typeface="Calibri" panose="020F0502020204030204" pitchFamily="34" charset="0"/>
                        </a:rPr>
                        <a:t>(08:00 - 16:00)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en-ZA"/>
                    </a:p>
                  </a:txBody>
                  <a:tcPr/>
                </a:tc>
                <a:extLst>
                  <a:ext uri="{0D108BD9-81ED-4DB2-BD59-A6C34878D82A}">
                    <a16:rowId xmlns:a16="http://schemas.microsoft.com/office/drawing/2014/main" val="2320266376"/>
                  </a:ext>
                </a:extLst>
              </a:tr>
              <a:tr h="445075">
                <a:tc gridSpan="2">
                  <a:txBody>
                    <a:bodyPr/>
                    <a:lstStyle/>
                    <a:p>
                      <a:pPr algn="ctr" fontAlgn="t"/>
                      <a:r>
                        <a:rPr lang="en-ZA" sz="600" b="1" i="0" u="none" strike="noStrike">
                          <a:solidFill>
                            <a:srgbClr val="FFFFFF"/>
                          </a:solidFill>
                          <a:effectLst/>
                          <a:latin typeface="Calibri" panose="020F0502020204030204" pitchFamily="34" charset="0"/>
                        </a:rPr>
                        <a:t>CUMULATIVE TOTALS</a:t>
                      </a:r>
                    </a:p>
                  </a:txBody>
                  <a:tcPr marL="0" marR="0" marT="0" marB="0">
                    <a:lnL>
                      <a:noFill/>
                    </a:lnL>
                    <a:lnR>
                      <a:noFill/>
                    </a:lnR>
                    <a:lnT>
                      <a:noFill/>
                    </a:lnT>
                    <a:lnB>
                      <a:noFill/>
                    </a:lnB>
                    <a:solidFill>
                      <a:srgbClr val="000000"/>
                    </a:solidFill>
                  </a:tcPr>
                </a:tc>
                <a:tc hMerge="1">
                  <a:txBody>
                    <a:bodyPr/>
                    <a:lstStyle/>
                    <a:p>
                      <a:endParaRPr lang="en-ZA"/>
                    </a:p>
                  </a:txBody>
                  <a:tcPr/>
                </a:tc>
                <a:tc>
                  <a:txBody>
                    <a:bodyPr/>
                    <a:lstStyle/>
                    <a:p>
                      <a:pPr algn="l" fontAlgn="t"/>
                      <a:endParaRPr lang="en-ZA" sz="600" b="1" i="0" u="none" strike="noStrike">
                        <a:solidFill>
                          <a:srgbClr val="000000"/>
                        </a:solidFill>
                        <a:effectLst/>
                        <a:latin typeface="Calibri" panose="020F0502020204030204" pitchFamily="34" charset="0"/>
                      </a:endParaRPr>
                    </a:p>
                  </a:txBody>
                  <a:tcPr marL="0" marR="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600" b="1" i="0" u="none" strike="noStrike">
                          <a:solidFill>
                            <a:srgbClr val="FFFFFF"/>
                          </a:solidFill>
                          <a:effectLst/>
                          <a:latin typeface="Calibri" panose="020F0502020204030204" pitchFamily="34" charset="0"/>
                        </a:rPr>
                        <a:t>169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ZA" sz="600" b="1" i="0" u="none" strike="noStrike">
                          <a:solidFill>
                            <a:srgbClr val="FFFFFF"/>
                          </a:solidFill>
                          <a:effectLst/>
                          <a:latin typeface="Calibri" panose="020F0502020204030204" pitchFamily="34" charset="0"/>
                        </a:rPr>
                        <a:t>75 455</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ZA" sz="600" b="1" i="0" u="none" strike="noStrike">
                          <a:solidFill>
                            <a:srgbClr val="FFFFFF"/>
                          </a:solidFill>
                          <a:effectLst/>
                          <a:latin typeface="Calibri" panose="020F0502020204030204" pitchFamily="34" charset="0"/>
                        </a:rPr>
                        <a:t>1 313</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ZA" sz="600" b="1" i="0" u="none" strike="noStrike">
                          <a:solidFill>
                            <a:srgbClr val="FFFFFF"/>
                          </a:solidFill>
                          <a:effectLst/>
                          <a:latin typeface="Calibri" panose="020F0502020204030204" pitchFamily="34" charset="0"/>
                        </a:rPr>
                        <a:t>2%</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ZA" sz="600" b="1" i="0" u="none" strike="noStrike">
                          <a:solidFill>
                            <a:srgbClr val="FFFFFF"/>
                          </a:solidFill>
                          <a:effectLst/>
                          <a:latin typeface="Calibri" panose="020F0502020204030204" pitchFamily="34" charset="0"/>
                        </a:rPr>
                        <a:t>76 937</a:t>
                      </a:r>
                    </a:p>
                  </a:txBody>
                  <a:tcPr marL="0" marR="0" marT="0"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t"/>
                      <a:endParaRPr lang="en-ZA" sz="600" b="1" i="0" u="none" strike="noStrike">
                        <a:solidFill>
                          <a:srgbClr val="00000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600" b="1" i="0" u="none" strike="noStrike">
                          <a:solidFill>
                            <a:srgbClr val="FFFFFF"/>
                          </a:solidFill>
                          <a:effectLst/>
                          <a:latin typeface="Calibri" panose="020F0502020204030204" pitchFamily="34" charset="0"/>
                        </a:rPr>
                        <a:t>1 454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ZA" sz="600" b="1" i="0" u="none" strike="noStrike">
                          <a:solidFill>
                            <a:srgbClr val="FFFFFF"/>
                          </a:solidFill>
                          <a:effectLst/>
                          <a:latin typeface="Calibri" panose="020F0502020204030204" pitchFamily="34" charset="0"/>
                        </a:rPr>
                        <a:t>144</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ZA" sz="600" b="1" i="0" u="none" strike="noStrike">
                          <a:solidFill>
                            <a:srgbClr val="FFFFFF"/>
                          </a:solidFill>
                          <a:effectLst/>
                          <a:latin typeface="Calibri" panose="020F0502020204030204" pitchFamily="34" charset="0"/>
                        </a:rPr>
                        <a:t>103</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ZA" sz="600" b="1" i="0" u="none" strike="noStrike">
                          <a:solidFill>
                            <a:srgbClr val="FFFFFF"/>
                          </a:solidFill>
                          <a:effectLst/>
                          <a:latin typeface="Calibri" panose="020F0502020204030204" pitchFamily="34" charset="0"/>
                        </a:rPr>
                        <a:t>32</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ZA" sz="600" b="1" i="0" u="none" strike="noStrike">
                          <a:solidFill>
                            <a:srgbClr val="FFFFFF"/>
                          </a:solidFill>
                          <a:effectLst/>
                          <a:latin typeface="Calibri" panose="020F0502020204030204" pitchFamily="34" charset="0"/>
                        </a:rPr>
                        <a:t>1 175</a:t>
                      </a:r>
                    </a:p>
                  </a:txBody>
                  <a:tcPr marL="0" marR="0" marT="0"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t"/>
                      <a:endParaRPr lang="en-ZA" sz="600" b="1" i="0" u="none" strike="noStrike">
                        <a:solidFill>
                          <a:srgbClr val="00000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600" b="1" i="0" u="none" strike="noStrike">
                          <a:solidFill>
                            <a:srgbClr val="FFFFFF"/>
                          </a:solidFill>
                          <a:effectLst/>
                          <a:latin typeface="Calibri" panose="020F0502020204030204" pitchFamily="34" charset="0"/>
                        </a:rPr>
                        <a:t>3 533 781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ZA" sz="600" b="1" i="0" u="none" strike="noStrike">
                          <a:solidFill>
                            <a:srgbClr val="FFFFFF"/>
                          </a:solidFill>
                          <a:effectLst/>
                          <a:latin typeface="Calibri" panose="020F0502020204030204" pitchFamily="34" charset="0"/>
                        </a:rPr>
                        <a:t>393 002</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ZA" sz="600" b="1" i="0" u="none" strike="noStrike">
                          <a:solidFill>
                            <a:srgbClr val="FFFFFF"/>
                          </a:solidFill>
                          <a:effectLst/>
                          <a:latin typeface="Calibri" panose="020F0502020204030204" pitchFamily="34" charset="0"/>
                        </a:rPr>
                        <a:t>5 014 545</a:t>
                      </a:r>
                    </a:p>
                  </a:txBody>
                  <a:tcPr marL="0" marR="0" marT="0"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ctr"/>
                      <a:endParaRPr lang="en-ZA" sz="600" b="1"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600" b="1" i="0" u="none" strike="noStrike">
                          <a:solidFill>
                            <a:srgbClr val="FFFFFF"/>
                          </a:solidFill>
                          <a:effectLst/>
                          <a:latin typeface="Calibri" panose="020F0502020204030204" pitchFamily="34" charset="0"/>
                        </a:rPr>
                        <a:t>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ZA" sz="600" b="1" i="0" u="none" strike="noStrike">
                          <a:solidFill>
                            <a:srgbClr val="FFFFFF"/>
                          </a:solidFill>
                          <a:effectLst/>
                          <a:latin typeface="Calibri" panose="020F0502020204030204" pitchFamily="34" charset="0"/>
                        </a:rPr>
                        <a:t>2</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ZA" sz="600" b="1" i="0" u="none" strike="noStrike">
                          <a:solidFill>
                            <a:srgbClr val="FFFFFF"/>
                          </a:solidFill>
                          <a:effectLst/>
                          <a:latin typeface="Calibri" panose="020F0502020204030204" pitchFamily="34" charset="0"/>
                        </a:rPr>
                        <a:t>7</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ZA" sz="600" b="1" i="0" u="none" strike="noStrike">
                          <a:solidFill>
                            <a:srgbClr val="FFFFFF"/>
                          </a:solidFill>
                          <a:effectLst/>
                          <a:latin typeface="Calibri" panose="020F0502020204030204" pitchFamily="34" charset="0"/>
                        </a:rPr>
                        <a:t>3</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ZA" sz="600" b="1" i="0" u="none" strike="noStrike">
                          <a:solidFill>
                            <a:srgbClr val="FFFFFF"/>
                          </a:solidFill>
                          <a:effectLst/>
                          <a:latin typeface="Calibri" panose="020F0502020204030204" pitchFamily="34" charset="0"/>
                        </a:rPr>
                        <a:t>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ZA" sz="600" b="1" i="0" u="none" strike="noStrike">
                          <a:solidFill>
                            <a:srgbClr val="FFFFFF"/>
                          </a:solidFill>
                          <a:effectLst/>
                          <a:latin typeface="Calibri" panose="020F0502020204030204" pitchFamily="34" charset="0"/>
                        </a:rPr>
                        <a:t>1</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ZA" sz="600" b="1" i="0" u="none" strike="noStrike">
                          <a:solidFill>
                            <a:srgbClr val="FFFFFF"/>
                          </a:solidFill>
                          <a:effectLst/>
                          <a:latin typeface="Calibri" panose="020F0502020204030204" pitchFamily="34" charset="0"/>
                        </a:rPr>
                        <a:t>11</a:t>
                      </a:r>
                    </a:p>
                  </a:txBody>
                  <a:tcPr marL="0" marR="0" marT="0" marB="0" anchor="ctr">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107618171"/>
                  </a:ext>
                </a:extLst>
              </a:tr>
              <a:tr h="128076">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r>
                        <a:rPr lang="en-ZA" sz="400" b="0" i="0" u="none" strike="noStrike">
                          <a:solidFill>
                            <a:srgbClr val="000000"/>
                          </a:solidFill>
                          <a:effectLst/>
                          <a:latin typeface="Calibri" panose="020F0502020204030204" pitchFamily="34" charset="0"/>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400" b="0" i="0" u="none" strike="noStrike">
                          <a:solidFill>
                            <a:srgbClr val="000000"/>
                          </a:solidFill>
                          <a:effectLst/>
                          <a:latin typeface="Calibri" panose="020F0502020204030204" pitchFamily="34" charset="0"/>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400" b="0" i="0" u="none" strike="noStrike">
                          <a:solidFill>
                            <a:srgbClr val="000000"/>
                          </a:solidFill>
                          <a:effectLst/>
                          <a:latin typeface="Calibri" panose="020F0502020204030204" pitchFamily="34" charset="0"/>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400" b="0" i="0" u="none" strike="noStrike">
                          <a:solidFill>
                            <a:srgbClr val="000000"/>
                          </a:solidFill>
                          <a:effectLst/>
                          <a:latin typeface="Calibri" panose="020F0502020204030204" pitchFamily="34" charset="0"/>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400" b="0" i="0" u="none" strike="noStrike">
                          <a:solidFill>
                            <a:srgbClr val="000000"/>
                          </a:solidFill>
                          <a:effectLst/>
                          <a:latin typeface="Calibri" panose="020F0502020204030204" pitchFamily="34" charset="0"/>
                        </a:rPr>
                        <a:t> </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en-ZA" sz="400" b="0" i="0" u="none" strike="noStrike">
                        <a:solidFill>
                          <a:srgbClr val="000000"/>
                        </a:solidFill>
                        <a:effectLst/>
                        <a:latin typeface="Calibri" panose="020F050202020403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306827"/>
                  </a:ext>
                </a:extLst>
              </a:tr>
              <a:tr h="217901">
                <a:tc>
                  <a:txBody>
                    <a:bodyPr/>
                    <a:lstStyle/>
                    <a:p>
                      <a:pPr algn="l" fontAlgn="t"/>
                      <a:r>
                        <a:rPr lang="en-ZA" sz="600" b="1" i="0" u="none" strike="noStrike">
                          <a:solidFill>
                            <a:srgbClr val="000000"/>
                          </a:solidFill>
                          <a:effectLst/>
                          <a:latin typeface="Calibri" panose="020F0502020204030204" pitchFamily="34" charset="0"/>
                        </a:rPr>
                        <a:t>Mon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1" i="0" u="none" strike="noStrike">
                          <a:solidFill>
                            <a:srgbClr val="000000"/>
                          </a:solidFill>
                          <a:effectLst/>
                          <a:latin typeface="Calibri" panose="020F0502020204030204" pitchFamily="34" charset="0"/>
                        </a:rPr>
                        <a:t>06-Mar-23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ZA" sz="600" b="1"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ZA" sz="600" b="1" i="0" u="none" strike="noStrike">
                          <a:solidFill>
                            <a:srgbClr val="000000"/>
                          </a:solidFill>
                          <a:effectLst/>
                          <a:latin typeface="Calibri" panose="020F0502020204030204" pitchFamily="34"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000000"/>
                          </a:solidFill>
                          <a:effectLst/>
                          <a:latin typeface="Calibri" panose="020F0502020204030204" pitchFamily="34" charset="0"/>
                        </a:rPr>
                        <a:t>174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00000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000000"/>
                          </a:solidFill>
                          <a:effectLst/>
                          <a:latin typeface="Calibri" panose="020F0502020204030204" pitchFamily="34" charset="0"/>
                        </a:rPr>
                        <a:t>0%</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000000"/>
                          </a:solidFill>
                          <a:effectLst/>
                          <a:latin typeface="Calibri" panose="020F0502020204030204" pitchFamily="34" charset="0"/>
                        </a:rPr>
                        <a:t>174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ZA" sz="600" b="1" i="0" u="none" strike="noStrike">
                        <a:solidFill>
                          <a:srgbClr val="00000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ZA" sz="600" b="1" i="0" u="none" strike="noStrike">
                          <a:solidFill>
                            <a:srgbClr val="000000"/>
                          </a:solidFill>
                          <a:effectLst/>
                          <a:latin typeface="Calibri" panose="020F0502020204030204" pitchFamily="34" charset="0"/>
                        </a:rPr>
                        <a:t>37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000000"/>
                          </a:solidFill>
                          <a:effectLst/>
                          <a:latin typeface="Calibri" panose="020F0502020204030204" pitchFamily="34" charset="0"/>
                        </a:rPr>
                        <a:t>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000000"/>
                          </a:solidFill>
                          <a:effectLst/>
                          <a:latin typeface="Calibri" panose="020F0502020204030204" pitchFamily="34" charset="0"/>
                        </a:rPr>
                        <a:t>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000000"/>
                          </a:solidFill>
                          <a:effectLst/>
                          <a:latin typeface="Calibri" panose="020F0502020204030204" pitchFamily="34" charset="0"/>
                        </a:rPr>
                        <a:t>32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000000"/>
                          </a:solidFill>
                          <a:effectLst/>
                          <a:latin typeface="Calibri" panose="020F0502020204030204" pitchFamily="34"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ZA" sz="600" b="1" i="0" u="none" strike="noStrike">
                        <a:solidFill>
                          <a:srgbClr val="00000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ZA" sz="600" b="1" i="0" u="none" strike="noStrike">
                          <a:solidFill>
                            <a:srgbClr val="000000"/>
                          </a:solidFill>
                          <a:effectLst/>
                          <a:latin typeface="Calibri" panose="020F0502020204030204" pitchFamily="34" charset="0"/>
                        </a:rPr>
                        <a:t>15 314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000000"/>
                          </a:solidFill>
                          <a:effectLst/>
                          <a:latin typeface="Calibri" panose="020F0502020204030204" pitchFamily="34" charset="0"/>
                        </a:rPr>
                        <a:t>2 184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000000"/>
                          </a:solidFill>
                          <a:effectLst/>
                          <a:latin typeface="Calibri" panose="020F0502020204030204" pitchFamily="34" charset="0"/>
                        </a:rPr>
                        <a:t>22 280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ZA" sz="600" b="1" i="0" u="none" strike="noStrike">
                        <a:solidFill>
                          <a:srgbClr val="00000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ZA" sz="600" b="1" i="0" u="none" strike="noStrike">
                          <a:solidFill>
                            <a:srgbClr val="00000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000000"/>
                          </a:solidFill>
                          <a:effectLst/>
                          <a:latin typeface="Calibri" panose="020F050202020403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000000"/>
                          </a:solidFill>
                          <a:effectLst/>
                          <a:latin typeface="Calibri" panose="020F0502020204030204" pitchFamily="34" charset="0"/>
                        </a:rPr>
                        <a:t>0</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00000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00000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00000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00000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5830222"/>
                  </a:ext>
                </a:extLst>
              </a:tr>
              <a:tr h="194722">
                <a:tc>
                  <a:txBody>
                    <a:bodyPr/>
                    <a:lstStyle/>
                    <a:p>
                      <a:pPr algn="l" fontAlgn="t"/>
                      <a:r>
                        <a:rPr lang="en-ZA" sz="600" b="1" i="0" u="none" strike="noStrike">
                          <a:solidFill>
                            <a:srgbClr val="808080"/>
                          </a:solidFill>
                          <a:effectLst/>
                          <a:latin typeface="Calibri" panose="020F0502020204030204" pitchFamily="34" charset="0"/>
                        </a:rPr>
                        <a:t>Sun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1" i="0" u="none" strike="noStrike">
                          <a:solidFill>
                            <a:srgbClr val="808080"/>
                          </a:solidFill>
                          <a:effectLst/>
                          <a:latin typeface="Calibri" panose="020F0502020204030204" pitchFamily="34" charset="0"/>
                        </a:rPr>
                        <a:t>05-Mar-23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ZA" sz="600" b="1" i="0" u="none" strike="noStrike">
                        <a:solidFill>
                          <a:srgbClr val="80808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ZA" sz="600" b="1" i="0" u="none" strike="noStrike">
                          <a:solidFill>
                            <a:srgbClr val="808080"/>
                          </a:solidFill>
                          <a:effectLst/>
                          <a:latin typeface="Calibri" panose="020F0502020204030204" pitchFamily="34"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120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0%</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120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ZA" sz="600" b="1" i="0" u="none" strike="noStrike">
                        <a:solidFill>
                          <a:srgbClr val="80808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ZA" sz="600" b="1" i="0" u="none" strike="noStrike">
                          <a:solidFill>
                            <a:srgbClr val="80808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ZA" sz="600" b="1" i="0" u="none" strike="noStrike">
                        <a:solidFill>
                          <a:srgbClr val="80808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ZA" sz="600" b="1" i="0" u="none" strike="noStrike">
                          <a:solidFill>
                            <a:srgbClr val="808080"/>
                          </a:solidFill>
                          <a:effectLst/>
                          <a:latin typeface="Calibri" panose="020F0502020204030204" pitchFamily="34" charset="0"/>
                        </a:rPr>
                        <a:t>8 917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1 385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13 309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ZA" sz="600" b="1" i="0" u="none" strike="noStrike">
                        <a:solidFill>
                          <a:srgbClr val="80808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ZA" sz="600" b="1" i="0" u="none" strike="noStrike">
                          <a:solidFill>
                            <a:srgbClr val="808080"/>
                          </a:solidFill>
                          <a:effectLst/>
                          <a:latin typeface="Calibri" panose="020F0502020204030204" pitchFamily="34" charset="0"/>
                        </a:rPr>
                        <a:t>-</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7723294"/>
                  </a:ext>
                </a:extLst>
              </a:tr>
              <a:tr h="194722">
                <a:tc>
                  <a:txBody>
                    <a:bodyPr/>
                    <a:lstStyle/>
                    <a:p>
                      <a:pPr algn="l" fontAlgn="t"/>
                      <a:r>
                        <a:rPr lang="en-ZA" sz="600" b="1" i="0" u="none" strike="noStrike">
                          <a:solidFill>
                            <a:srgbClr val="808080"/>
                          </a:solidFill>
                          <a:effectLst/>
                          <a:latin typeface="Calibri" panose="020F0502020204030204" pitchFamily="34" charset="0"/>
                        </a:rPr>
                        <a:t>Sat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600" b="1" i="0" u="none" strike="noStrike">
                          <a:solidFill>
                            <a:srgbClr val="808080"/>
                          </a:solidFill>
                          <a:effectLst/>
                          <a:latin typeface="Calibri" panose="020F0502020204030204" pitchFamily="34" charset="0"/>
                        </a:rPr>
                        <a:t>04-Mar-23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ZA" sz="600" b="1" i="0" u="none" strike="noStrike">
                        <a:solidFill>
                          <a:srgbClr val="80808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ZA" sz="600" b="1" i="0" u="none" strike="noStrike">
                          <a:solidFill>
                            <a:srgbClr val="808080"/>
                          </a:solidFill>
                          <a:effectLst/>
                          <a:latin typeface="Calibri" panose="020F0502020204030204" pitchFamily="34"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177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6</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3%</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183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ZA" sz="600" b="1" i="0" u="none" strike="noStrike">
                        <a:solidFill>
                          <a:srgbClr val="80808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ZA" sz="600" b="1" i="0" u="none" strike="noStrike">
                          <a:solidFill>
                            <a:srgbClr val="80808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215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ZA" sz="600" b="1" i="0" u="none" strike="noStrike">
                        <a:solidFill>
                          <a:srgbClr val="80808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ZA" sz="600" b="1" i="0" u="none" strike="noStrike">
                          <a:solidFill>
                            <a:srgbClr val="808080"/>
                          </a:solidFill>
                          <a:effectLst/>
                          <a:latin typeface="Calibri" panose="020F0502020204030204" pitchFamily="34" charset="0"/>
                        </a:rPr>
                        <a:t>12 803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1 909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18 831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ZA" sz="600" b="1" i="0" u="none" strike="noStrike">
                        <a:solidFill>
                          <a:srgbClr val="80808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ZA" sz="600" b="1" i="0" u="none" strike="noStrike">
                          <a:solidFill>
                            <a:srgbClr val="808080"/>
                          </a:solidFill>
                          <a:effectLst/>
                          <a:latin typeface="Calibri" panose="020F0502020204030204" pitchFamily="34" charset="0"/>
                        </a:rPr>
                        <a:t>-</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2254073"/>
                  </a:ext>
                </a:extLst>
              </a:tr>
              <a:tr h="199358">
                <a:tc>
                  <a:txBody>
                    <a:bodyPr/>
                    <a:lstStyle/>
                    <a:p>
                      <a:pPr algn="l" fontAlgn="t"/>
                      <a:r>
                        <a:rPr lang="en-ZA" sz="600" b="1" i="0" u="none" strike="noStrike">
                          <a:solidFill>
                            <a:srgbClr val="808080"/>
                          </a:solidFill>
                          <a:effectLst/>
                          <a:latin typeface="Calibri" panose="020F0502020204030204" pitchFamily="34" charset="0"/>
                        </a:rPr>
                        <a:t>Fri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ZA" sz="600" b="1" i="0" u="none" strike="noStrike">
                          <a:solidFill>
                            <a:srgbClr val="808080"/>
                          </a:solidFill>
                          <a:effectLst/>
                          <a:latin typeface="Calibri" panose="020F0502020204030204" pitchFamily="34" charset="0"/>
                        </a:rPr>
                        <a:t>03-Mar-23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en-ZA" sz="600" b="1" i="0" u="none" strike="noStrike">
                        <a:solidFill>
                          <a:srgbClr val="80808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ZA" sz="600" b="1" i="0" u="none" strike="noStrike">
                          <a:solidFill>
                            <a:srgbClr val="808080"/>
                          </a:solidFill>
                          <a:effectLst/>
                          <a:latin typeface="Calibri" panose="020F0502020204030204" pitchFamily="34"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373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10</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3%</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383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en-ZA" sz="600" b="1" i="0" u="none" strike="noStrike">
                        <a:solidFill>
                          <a:srgbClr val="80808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ZA" sz="600" b="1" i="0" u="none" strike="noStrike">
                          <a:solidFill>
                            <a:srgbClr val="80808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10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215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31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en-ZA" sz="600" b="1" i="0" u="none" strike="noStrike">
                        <a:solidFill>
                          <a:srgbClr val="80808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ZA" sz="600" b="1" i="0" u="none" strike="noStrike">
                          <a:solidFill>
                            <a:srgbClr val="808080"/>
                          </a:solidFill>
                          <a:effectLst/>
                          <a:latin typeface="Calibri" panose="020F0502020204030204" pitchFamily="34" charset="0"/>
                        </a:rPr>
                        <a:t>22 836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3 183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33 393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en-ZA" sz="600" b="1" i="0" u="none" strike="noStrike">
                        <a:solidFill>
                          <a:srgbClr val="80808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ZA" sz="600" b="1" i="0" u="none" strike="noStrike">
                          <a:solidFill>
                            <a:srgbClr val="80808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0</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ZA" sz="600" b="1" i="0" u="none" strike="noStrike">
                          <a:solidFill>
                            <a:srgbClr val="80808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3098261"/>
                  </a:ext>
                </a:extLst>
              </a:tr>
              <a:tr h="199358">
                <a:tc>
                  <a:txBody>
                    <a:bodyPr/>
                    <a:lstStyle/>
                    <a:p>
                      <a:pPr algn="l" fontAlgn="t"/>
                      <a:r>
                        <a:rPr lang="en-ZA" sz="600" b="1" i="0" u="none" strike="noStrike">
                          <a:solidFill>
                            <a:srgbClr val="002060"/>
                          </a:solidFill>
                          <a:effectLst/>
                          <a:latin typeface="Calibri" panose="020F0502020204030204" pitchFamily="34" charset="0"/>
                        </a:rPr>
                        <a:t>Wk5</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r>
                        <a:rPr lang="en-ZA" sz="600" b="1" i="0" u="none" strike="noStrike">
                          <a:solidFill>
                            <a:srgbClr val="002060"/>
                          </a:solidFill>
                          <a:effectLst/>
                          <a:latin typeface="Calibri" panose="020F0502020204030204" pitchFamily="34" charset="0"/>
                        </a:rPr>
                        <a:t>24 Feb-02 Mar</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endParaRPr lang="en-ZA" sz="600" b="1" i="0" u="none" strike="noStrike">
                        <a:solidFill>
                          <a:srgbClr val="00206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ZA" sz="600" b="1" i="0" u="none" strike="noStrike">
                          <a:solidFill>
                            <a:srgbClr val="00206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1 997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50</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2%</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2 047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endParaRPr lang="en-ZA" sz="600" b="1" i="0" u="none" strike="noStrike">
                        <a:solidFill>
                          <a:srgbClr val="00206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ZA" sz="600" b="1" i="0" u="none" strike="noStrike">
                          <a:solidFill>
                            <a:srgbClr val="002060"/>
                          </a:solidFill>
                          <a:effectLst/>
                          <a:latin typeface="Calibri" panose="020F0502020204030204" pitchFamily="34" charset="0"/>
                        </a:rPr>
                        <a:t>745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45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39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260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730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endParaRPr lang="en-ZA" sz="600" b="1" i="0" u="none" strike="noStrike">
                        <a:solidFill>
                          <a:srgbClr val="00206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ZA" sz="600" b="1" i="0" u="none" strike="noStrike">
                          <a:solidFill>
                            <a:srgbClr val="002060"/>
                          </a:solidFill>
                          <a:effectLst/>
                          <a:latin typeface="Calibri" panose="020F0502020204030204" pitchFamily="34" charset="0"/>
                        </a:rPr>
                        <a:t>163 624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23 080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239 544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endParaRPr lang="en-ZA" sz="600" b="1" i="0" u="none" strike="noStrike">
                        <a:solidFill>
                          <a:srgbClr val="00206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ZA" sz="600" b="1" i="0" u="none" strike="noStrike">
                          <a:solidFill>
                            <a:srgbClr val="00206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0</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65530087"/>
                  </a:ext>
                </a:extLst>
              </a:tr>
              <a:tr h="199358">
                <a:tc>
                  <a:txBody>
                    <a:bodyPr/>
                    <a:lstStyle/>
                    <a:p>
                      <a:pPr algn="l" fontAlgn="t"/>
                      <a:r>
                        <a:rPr lang="en-ZA" sz="600" b="1" i="0" u="none" strike="noStrike">
                          <a:solidFill>
                            <a:srgbClr val="002060"/>
                          </a:solidFill>
                          <a:effectLst/>
                          <a:latin typeface="Calibri" panose="020F0502020204030204" pitchFamily="34" charset="0"/>
                        </a:rPr>
                        <a:t>Wk4</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r>
                        <a:rPr lang="en-ZA" sz="600" b="1" i="0" u="none" strike="noStrike">
                          <a:solidFill>
                            <a:srgbClr val="002060"/>
                          </a:solidFill>
                          <a:effectLst/>
                          <a:latin typeface="Calibri" panose="020F0502020204030204" pitchFamily="34" charset="0"/>
                        </a:rPr>
                        <a:t>17 Feb-23 Feb</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endParaRPr lang="en-ZA" sz="600" b="1" i="0" u="none" strike="noStrike">
                        <a:solidFill>
                          <a:srgbClr val="00206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ZA" sz="600" b="1" i="0" u="none" strike="noStrike">
                          <a:solidFill>
                            <a:srgbClr val="00206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3 504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72</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2%</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3 576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endParaRPr lang="en-ZA" sz="600" b="1" i="0" u="none" strike="noStrike">
                        <a:solidFill>
                          <a:srgbClr val="00206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ZA" sz="600" b="1" i="0" u="none" strike="noStrike">
                          <a:solidFill>
                            <a:srgbClr val="002060"/>
                          </a:solidFill>
                          <a:effectLst/>
                          <a:latin typeface="Calibri" panose="020F0502020204030204" pitchFamily="34" charset="0"/>
                        </a:rPr>
                        <a:t>599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31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58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329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181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endParaRPr lang="en-ZA" sz="600" b="1" i="0" u="none" strike="noStrike">
                        <a:solidFill>
                          <a:srgbClr val="00206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ZA" sz="600" b="1" i="0" u="none" strike="noStrike">
                          <a:solidFill>
                            <a:srgbClr val="002060"/>
                          </a:solidFill>
                          <a:effectLst/>
                          <a:latin typeface="Calibri" panose="020F0502020204030204" pitchFamily="34" charset="0"/>
                        </a:rPr>
                        <a:t>280 473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37 548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405 705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endParaRPr lang="en-ZA" sz="600" b="1" i="0" u="none" strike="noStrike">
                        <a:solidFill>
                          <a:srgbClr val="00206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ZA" sz="600" b="1" i="0" u="none" strike="noStrike">
                          <a:solidFill>
                            <a:srgbClr val="002060"/>
                          </a:solidFill>
                          <a:effectLst/>
                          <a:latin typeface="Calibri" panose="020F0502020204030204" pitchFamily="34" charset="0"/>
                        </a:rPr>
                        <a:t>1</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3</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52757631"/>
                  </a:ext>
                </a:extLst>
              </a:tr>
              <a:tr h="199358">
                <a:tc>
                  <a:txBody>
                    <a:bodyPr/>
                    <a:lstStyle/>
                    <a:p>
                      <a:pPr algn="l" fontAlgn="t"/>
                      <a:r>
                        <a:rPr lang="en-ZA" sz="600" b="1" i="0" u="none" strike="noStrike">
                          <a:solidFill>
                            <a:srgbClr val="002060"/>
                          </a:solidFill>
                          <a:effectLst/>
                          <a:latin typeface="Calibri" panose="020F0502020204030204" pitchFamily="34" charset="0"/>
                        </a:rPr>
                        <a:t>Wk3</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r>
                        <a:rPr lang="en-ZA" sz="600" b="1" i="0" u="none" strike="noStrike">
                          <a:solidFill>
                            <a:srgbClr val="002060"/>
                          </a:solidFill>
                          <a:effectLst/>
                          <a:latin typeface="Calibri" panose="020F0502020204030204" pitchFamily="34" charset="0"/>
                        </a:rPr>
                        <a:t>10 Feb-16 Feb</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endParaRPr lang="en-ZA" sz="600" b="1" i="0" u="none" strike="noStrike">
                        <a:solidFill>
                          <a:srgbClr val="00206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ZA" sz="600" b="1" i="0" u="none" strike="noStrike">
                          <a:solidFill>
                            <a:srgbClr val="00206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7 007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163</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2%</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7 170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endParaRPr lang="en-ZA" sz="600" b="1" i="0" u="none" strike="noStrike">
                        <a:solidFill>
                          <a:srgbClr val="00206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ZA" sz="600" b="1" i="0" u="none" strike="noStrike">
                          <a:solidFill>
                            <a:srgbClr val="002060"/>
                          </a:solidFill>
                          <a:effectLst/>
                          <a:latin typeface="Calibri" panose="020F0502020204030204" pitchFamily="34" charset="0"/>
                        </a:rPr>
                        <a:t>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endParaRPr lang="en-ZA" sz="600" b="1" i="0" u="none" strike="noStrike">
                        <a:solidFill>
                          <a:srgbClr val="00206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ZA" sz="600" b="1" i="0" u="none" strike="noStrike">
                          <a:solidFill>
                            <a:srgbClr val="002060"/>
                          </a:solidFill>
                          <a:effectLst/>
                          <a:latin typeface="Calibri" panose="020F0502020204030204" pitchFamily="34" charset="0"/>
                        </a:rPr>
                        <a:t>456 032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59 148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654 133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endParaRPr lang="en-ZA" sz="600" b="1" i="0" u="none" strike="noStrike">
                        <a:solidFill>
                          <a:srgbClr val="00206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ZA" sz="600" b="1" i="0" u="none" strike="noStrike">
                          <a:solidFill>
                            <a:srgbClr val="00206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0</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91722249"/>
                  </a:ext>
                </a:extLst>
              </a:tr>
              <a:tr h="199358">
                <a:tc>
                  <a:txBody>
                    <a:bodyPr/>
                    <a:lstStyle/>
                    <a:p>
                      <a:pPr algn="l" fontAlgn="t"/>
                      <a:r>
                        <a:rPr lang="en-ZA" sz="600" b="1" i="0" u="none" strike="noStrike">
                          <a:solidFill>
                            <a:srgbClr val="002060"/>
                          </a:solidFill>
                          <a:effectLst/>
                          <a:latin typeface="Calibri" panose="020F0502020204030204" pitchFamily="34" charset="0"/>
                        </a:rPr>
                        <a:t>Wk2</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r>
                        <a:rPr lang="en-ZA" sz="600" b="1" i="0" u="none" strike="noStrike">
                          <a:solidFill>
                            <a:srgbClr val="002060"/>
                          </a:solidFill>
                          <a:effectLst/>
                          <a:latin typeface="Calibri" panose="020F0502020204030204" pitchFamily="34" charset="0"/>
                        </a:rPr>
                        <a:t>03 Feb-09 Feb</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endParaRPr lang="en-ZA" sz="600" b="1" i="0" u="none" strike="noStrike">
                        <a:solidFill>
                          <a:srgbClr val="00206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ZA" sz="600" b="1" i="0" u="none" strike="noStrike">
                          <a:solidFill>
                            <a:srgbClr val="00206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14 697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316</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2%</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15 013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endParaRPr lang="en-ZA" sz="600" b="1" i="0" u="none" strike="noStrike">
                        <a:solidFill>
                          <a:srgbClr val="00206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ZA" sz="600" b="1" i="0" u="none" strike="noStrike">
                          <a:solidFill>
                            <a:srgbClr val="002060"/>
                          </a:solidFill>
                          <a:effectLst/>
                          <a:latin typeface="Calibri" panose="020F0502020204030204" pitchFamily="34" charset="0"/>
                        </a:rPr>
                        <a:t>71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52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18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endParaRPr lang="en-ZA" sz="600" b="1" i="0" u="none" strike="noStrike">
                        <a:solidFill>
                          <a:srgbClr val="00206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ZA" sz="600" b="1" i="0" u="none" strike="noStrike">
                          <a:solidFill>
                            <a:srgbClr val="002060"/>
                          </a:solidFill>
                          <a:effectLst/>
                          <a:latin typeface="Calibri" panose="020F0502020204030204" pitchFamily="34" charset="0"/>
                        </a:rPr>
                        <a:t>929 954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106 893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1 322 909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endParaRPr lang="en-ZA" sz="600" b="1" i="0" u="none" strike="noStrike">
                        <a:solidFill>
                          <a:srgbClr val="00206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ZA" sz="600" b="1" i="0" u="none" strike="noStrike">
                          <a:solidFill>
                            <a:srgbClr val="002060"/>
                          </a:solidFill>
                          <a:effectLst/>
                          <a:latin typeface="Calibri" panose="020F0502020204030204" pitchFamily="34" charset="0"/>
                        </a:rPr>
                        <a:t>4</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4</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69451292"/>
                  </a:ext>
                </a:extLst>
              </a:tr>
              <a:tr h="199358">
                <a:tc>
                  <a:txBody>
                    <a:bodyPr/>
                    <a:lstStyle/>
                    <a:p>
                      <a:pPr algn="l" fontAlgn="t"/>
                      <a:r>
                        <a:rPr lang="en-ZA" sz="600" b="1" i="0" u="none" strike="noStrike">
                          <a:solidFill>
                            <a:srgbClr val="002060"/>
                          </a:solidFill>
                          <a:effectLst/>
                          <a:latin typeface="Calibri" panose="020F0502020204030204" pitchFamily="34" charset="0"/>
                        </a:rPr>
                        <a:t>Wk1</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r>
                        <a:rPr lang="en-ZA" sz="600" b="1" i="0" u="none" strike="noStrike">
                          <a:solidFill>
                            <a:srgbClr val="002060"/>
                          </a:solidFill>
                          <a:effectLst/>
                          <a:latin typeface="Calibri" panose="020F0502020204030204" pitchFamily="34" charset="0"/>
                        </a:rPr>
                        <a:t>27 Jan-02 Feb</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endParaRPr lang="en-ZA" sz="600" b="1" i="0" u="none" strike="noStrike">
                        <a:solidFill>
                          <a:srgbClr val="00206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ZA" sz="600" b="1" i="0" u="none" strike="noStrike">
                          <a:solidFill>
                            <a:srgbClr val="002060"/>
                          </a:solidFill>
                          <a:effectLst/>
                          <a:latin typeface="Calibri" panose="020F0502020204030204" pitchFamily="34" charset="0"/>
                        </a:rPr>
                        <a:t>169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47 406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696</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1%</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48 271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endParaRPr lang="en-ZA" sz="600" b="1" i="0" u="none" strike="noStrike">
                        <a:solidFill>
                          <a:srgbClr val="00206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ZA" sz="600" b="1" i="0" u="none" strike="noStrike">
                          <a:solidFill>
                            <a:srgbClr val="00206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endParaRPr lang="en-ZA" sz="600" b="1" i="0" u="none" strike="noStrike">
                        <a:solidFill>
                          <a:srgbClr val="00206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ZA" sz="600" b="1" i="0" u="none" strike="noStrike">
                          <a:solidFill>
                            <a:srgbClr val="002060"/>
                          </a:solidFill>
                          <a:effectLst/>
                          <a:latin typeface="Calibri" panose="020F0502020204030204" pitchFamily="34" charset="0"/>
                        </a:rPr>
                        <a:t>1 643 828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157 672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2 304 441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endParaRPr lang="en-ZA" sz="600" b="1" i="0" u="none" strike="noStrike">
                        <a:solidFill>
                          <a:srgbClr val="002060"/>
                        </a:solidFill>
                        <a:effectLst/>
                        <a:latin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ZA" sz="600" b="1" i="0" u="none" strike="noStrike">
                          <a:solidFill>
                            <a:srgbClr val="00206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0</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a:solidFill>
                            <a:srgbClr val="00206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600" b="1" i="0" u="none" strike="noStrike" dirty="0">
                          <a:solidFill>
                            <a:srgbClr val="002060"/>
                          </a:solidFill>
                          <a:effectLst/>
                          <a:latin typeface="Calibri" panose="020F0502020204030204" pitchFamily="34" charset="0"/>
                        </a:rPr>
                        <a:t>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4824535"/>
                  </a:ext>
                </a:extLst>
              </a:tr>
            </a:tbl>
          </a:graphicData>
        </a:graphic>
      </p:graphicFrame>
      <p:sp>
        <p:nvSpPr>
          <p:cNvPr id="4" name="Slide Number Placeholder 3">
            <a:extLst>
              <a:ext uri="{FF2B5EF4-FFF2-40B4-BE49-F238E27FC236}">
                <a16:creationId xmlns:a16="http://schemas.microsoft.com/office/drawing/2014/main" id="{8476D893-6E58-8F50-BD3E-D93859F8B074}"/>
              </a:ext>
            </a:extLst>
          </p:cNvPr>
          <p:cNvSpPr>
            <a:spLocks noGrp="1"/>
          </p:cNvSpPr>
          <p:nvPr>
            <p:ph type="sldNum" sz="quarter" idx="12"/>
          </p:nvPr>
        </p:nvSpPr>
        <p:spPr/>
        <p:txBody>
          <a:bodyPr/>
          <a:lstStyle/>
          <a:p>
            <a:pPr>
              <a:defRPr/>
            </a:pPr>
            <a:fld id="{303740D6-FF64-40CC-8DA8-93BFB7BF14BD}" type="slidenum">
              <a:rPr lang="en-US" altLang="en-US" smtClean="0">
                <a:solidFill>
                  <a:prstClr val="black">
                    <a:tint val="75000"/>
                  </a:prstClr>
                </a:solidFill>
              </a:rPr>
              <a:pPr>
                <a:defRPr/>
              </a:pPr>
              <a:t>8</a:t>
            </a:fld>
            <a:endParaRPr lang="en-US" altLang="en-US" dirty="0">
              <a:solidFill>
                <a:prstClr val="black">
                  <a:tint val="75000"/>
                </a:prstClr>
              </a:solidFill>
            </a:endParaRPr>
          </a:p>
        </p:txBody>
      </p:sp>
      <p:pic>
        <p:nvPicPr>
          <p:cNvPr id="6" name="Picture 5">
            <a:extLst>
              <a:ext uri="{FF2B5EF4-FFF2-40B4-BE49-F238E27FC236}">
                <a16:creationId xmlns:a16="http://schemas.microsoft.com/office/drawing/2014/main" id="{F821D31F-8119-459F-9E06-5C2DC2073A2F}"/>
              </a:ext>
            </a:extLst>
          </p:cNvPr>
          <p:cNvPicPr>
            <a:picLocks noChangeAspect="1"/>
          </p:cNvPicPr>
          <p:nvPr/>
        </p:nvPicPr>
        <p:blipFill>
          <a:blip r:embed="rId2"/>
          <a:stretch>
            <a:fillRect/>
          </a:stretch>
        </p:blipFill>
        <p:spPr>
          <a:xfrm>
            <a:off x="640777" y="566496"/>
            <a:ext cx="3797300" cy="1085850"/>
          </a:xfrm>
          <a:prstGeom prst="rect">
            <a:avLst/>
          </a:prstGeom>
        </p:spPr>
      </p:pic>
      <p:pic>
        <p:nvPicPr>
          <p:cNvPr id="7" name="Picture 6">
            <a:extLst>
              <a:ext uri="{FF2B5EF4-FFF2-40B4-BE49-F238E27FC236}">
                <a16:creationId xmlns:a16="http://schemas.microsoft.com/office/drawing/2014/main" id="{309ECFD4-BE6C-454D-922D-5B68E6AFCAC5}"/>
              </a:ext>
            </a:extLst>
          </p:cNvPr>
          <p:cNvPicPr>
            <a:picLocks noChangeAspect="1"/>
          </p:cNvPicPr>
          <p:nvPr/>
        </p:nvPicPr>
        <p:blipFill>
          <a:blip r:embed="rId3"/>
          <a:stretch>
            <a:fillRect/>
          </a:stretch>
        </p:blipFill>
        <p:spPr>
          <a:xfrm>
            <a:off x="4870343" y="629996"/>
            <a:ext cx="2662237" cy="958850"/>
          </a:xfrm>
          <a:prstGeom prst="rect">
            <a:avLst/>
          </a:prstGeom>
        </p:spPr>
      </p:pic>
    </p:spTree>
    <p:extLst>
      <p:ext uri="{BB962C8B-B14F-4D97-AF65-F5344CB8AC3E}">
        <p14:creationId xmlns:p14="http://schemas.microsoft.com/office/powerpoint/2010/main" val="463120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114"/>
            <a:ext cx="9144000" cy="68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19100" y="273850"/>
            <a:ext cx="8343900" cy="523220"/>
          </a:xfrm>
          <a:prstGeom prst="rect">
            <a:avLst/>
          </a:prstGeom>
          <a:solidFill>
            <a:srgbClr val="00B050"/>
          </a:solidFill>
          <a:ln>
            <a:solidFill>
              <a:srgbClr val="008E40"/>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spAutoFit/>
          </a:bodyPr>
          <a:lstStyle>
            <a:defPPr>
              <a:defRPr lang="en-US"/>
            </a:defPPr>
            <a:lvl1pPr algn="ctr" eaLnBrk="1" hangingPunct="1">
              <a:defRPr sz="2400" b="1">
                <a:latin typeface="+mj-lt"/>
              </a:defRPr>
            </a:lvl1pPr>
          </a:lstStyle>
          <a:p>
            <a:r>
              <a:rPr lang="en-GB" sz="2800" dirty="0">
                <a:latin typeface="Calibri" panose="020F0502020204030204" pitchFamily="34" charset="0"/>
                <a:cs typeface="Calibri" panose="020F0502020204030204" pitchFamily="34" charset="0"/>
              </a:rPr>
              <a:t>Registration Period 2023 in Universities: issues</a:t>
            </a:r>
          </a:p>
        </p:txBody>
      </p:sp>
      <p:sp>
        <p:nvSpPr>
          <p:cNvPr id="3" name="Rectangle 1"/>
          <p:cNvSpPr>
            <a:spLocks noChangeArrowheads="1"/>
          </p:cNvSpPr>
          <p:nvPr/>
        </p:nvSpPr>
        <p:spPr bwMode="auto">
          <a:xfrm>
            <a:off x="552450" y="2011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4" name="TextBox 3"/>
          <p:cNvSpPr txBox="1"/>
          <p:nvPr/>
        </p:nvSpPr>
        <p:spPr>
          <a:xfrm>
            <a:off x="419100" y="990600"/>
            <a:ext cx="8343900" cy="6299160"/>
          </a:xfrm>
          <a:prstGeom prst="rect">
            <a:avLst/>
          </a:prstGeom>
          <a:noFill/>
        </p:spPr>
        <p:txBody>
          <a:bodyPr wrap="square" rtlCol="0">
            <a:spAutoFit/>
          </a:bodyPr>
          <a:lstStyle/>
          <a:p>
            <a:pPr marL="285750" indent="-285750" algn="just">
              <a:spcAft>
                <a:spcPts val="1000"/>
              </a:spcAft>
              <a:buFont typeface="Arial" panose="020B0604020202020204" pitchFamily="34" charset="0"/>
              <a:buChar char="•"/>
            </a:pPr>
            <a:r>
              <a:rPr lang="en-ZA" sz="2000" dirty="0">
                <a:latin typeface="Calibri" panose="020F0502020204030204" pitchFamily="34" charset="0"/>
                <a:ea typeface="Calibri" panose="020F0502020204030204" pitchFamily="34" charset="0"/>
                <a:cs typeface="Calibri" panose="020F0502020204030204" pitchFamily="34" charset="0"/>
              </a:rPr>
              <a:t>The late release of NSC results affected all universities, though they were able to ensure alignment with the registration periods and decision-making on admissions. </a:t>
            </a:r>
          </a:p>
          <a:p>
            <a:pPr marL="285750" indent="-285750" algn="just">
              <a:spcAft>
                <a:spcPts val="1000"/>
              </a:spcAft>
              <a:buFont typeface="Arial" panose="020B0604020202020204" pitchFamily="34" charset="0"/>
              <a:buChar char="•"/>
            </a:pPr>
            <a:r>
              <a:rPr lang="en-ZA" sz="2000" dirty="0">
                <a:latin typeface="Calibri" panose="020F0502020204030204" pitchFamily="34" charset="0"/>
                <a:ea typeface="Calibri" panose="020F0502020204030204" pitchFamily="34" charset="0"/>
                <a:cs typeface="Calibri" panose="020F0502020204030204" pitchFamily="34" charset="0"/>
              </a:rPr>
              <a:t>Significant increase in applications for first time entering places system wide.</a:t>
            </a:r>
          </a:p>
          <a:p>
            <a:pPr marL="285750" indent="-285750" algn="just">
              <a:spcAft>
                <a:spcPts val="1000"/>
              </a:spcAft>
              <a:buFont typeface="Arial" panose="020B0604020202020204" pitchFamily="34" charset="0"/>
              <a:buChar char="•"/>
            </a:pPr>
            <a:r>
              <a:rPr lang="en-ZA" sz="2000" dirty="0">
                <a:effectLst/>
                <a:latin typeface="Calibri" panose="020F0502020204030204" pitchFamily="34" charset="0"/>
                <a:ea typeface="Calibri" panose="020F0502020204030204" pitchFamily="34" charset="0"/>
                <a:cs typeface="Calibri" panose="020F0502020204030204" pitchFamily="34" charset="0"/>
              </a:rPr>
              <a:t>Main </a:t>
            </a:r>
            <a:r>
              <a:rPr lang="en-ZA" sz="2000" dirty="0">
                <a:latin typeface="Calibri" panose="020F0502020204030204" pitchFamily="34" charset="0"/>
                <a:ea typeface="Calibri" panose="020F0502020204030204" pitchFamily="34" charset="0"/>
                <a:cs typeface="Calibri" panose="020F0502020204030204" pitchFamily="34" charset="0"/>
              </a:rPr>
              <a:t>effect on delayed registration for some students related to a lack of funding decision from NSFAS, which was delayed because of the late closure of NSFAS applications (31 January 2023). </a:t>
            </a:r>
          </a:p>
          <a:p>
            <a:pPr marL="285750" indent="-285750" algn="just">
              <a:spcAft>
                <a:spcPts val="1000"/>
              </a:spcAft>
              <a:buFont typeface="Arial" panose="020B0604020202020204" pitchFamily="34" charset="0"/>
              <a:buChar char="•"/>
            </a:pPr>
            <a:r>
              <a:rPr lang="en-ZA" sz="2000" dirty="0">
                <a:effectLst/>
                <a:latin typeface="Calibri" panose="020F0502020204030204" pitchFamily="34" charset="0"/>
                <a:ea typeface="Calibri" panose="020F0502020204030204" pitchFamily="34" charset="0"/>
                <a:cs typeface="Calibri" panose="020F0502020204030204" pitchFamily="34" charset="0"/>
              </a:rPr>
              <a:t>Most universities can allow students to accept places but will not be able to finalise registration until funding status has been finalised. </a:t>
            </a:r>
          </a:p>
          <a:p>
            <a:pPr marL="285750" indent="-285750" algn="just">
              <a:spcAft>
                <a:spcPts val="1000"/>
              </a:spcAft>
              <a:buFont typeface="Arial" panose="020B0604020202020204" pitchFamily="34" charset="0"/>
              <a:buChar char="•"/>
            </a:pPr>
            <a:r>
              <a:rPr lang="en-ZA" sz="2000" dirty="0">
                <a:effectLst/>
                <a:latin typeface="Calibri" panose="020F0502020204030204" pitchFamily="34" charset="0"/>
                <a:ea typeface="Calibri" panose="020F0502020204030204" pitchFamily="34" charset="0"/>
                <a:cs typeface="Calibri" panose="020F0502020204030204" pitchFamily="34" charset="0"/>
              </a:rPr>
              <a:t>Some universities had to adjust orientation schedules to accommodate late registering students, as well as to ensure opportunity for extended registration for those students who require it. </a:t>
            </a:r>
          </a:p>
          <a:p>
            <a:pPr marL="285750" indent="-285750" algn="just">
              <a:spcAft>
                <a:spcPts val="1000"/>
              </a:spcAft>
              <a:buFont typeface="Arial" panose="020B0604020202020204" pitchFamily="34" charset="0"/>
              <a:buChar char="•"/>
            </a:pPr>
            <a:r>
              <a:rPr lang="en-ZA" sz="2000" dirty="0">
                <a:effectLst/>
                <a:latin typeface="Calibri" panose="020F0502020204030204" pitchFamily="34" charset="0"/>
                <a:ea typeface="Calibri" panose="020F0502020204030204" pitchFamily="34" charset="0"/>
                <a:cs typeface="Calibri" panose="020F0502020204030204" pitchFamily="34" charset="0"/>
              </a:rPr>
              <a:t>Majority of institutions use online registration</a:t>
            </a:r>
            <a:r>
              <a:rPr lang="en-ZA" sz="2000" dirty="0">
                <a:latin typeface="Calibri" panose="020F0502020204030204" pitchFamily="34" charset="0"/>
                <a:ea typeface="Calibri" panose="020F0502020204030204" pitchFamily="34" charset="0"/>
                <a:cs typeface="Calibri" panose="020F0502020204030204" pitchFamily="34" charset="0"/>
              </a:rPr>
              <a:t> with opportunities also for face to face and assisted registration on campus.</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50000"/>
              </a:lnSpc>
              <a:spcAft>
                <a:spcPts val="1000"/>
              </a:spcAft>
              <a:buFont typeface="Arial" panose="020B0604020202020204" pitchFamily="34" charset="0"/>
              <a:buChar char="•"/>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endParaRPr lang="en-US" dirty="0"/>
          </a:p>
        </p:txBody>
      </p:sp>
      <p:sp>
        <p:nvSpPr>
          <p:cNvPr id="10" name="Slide Number Placeholder 7"/>
          <p:cNvSpPr>
            <a:spLocks noGrp="1"/>
          </p:cNvSpPr>
          <p:nvPr>
            <p:ph type="sldNum" sz="quarter" idx="12"/>
          </p:nvPr>
        </p:nvSpPr>
        <p:spPr>
          <a:xfrm>
            <a:off x="6929438" y="6544080"/>
            <a:ext cx="2133600" cy="365125"/>
          </a:xfrm>
          <a:noFill/>
        </p:spPr>
        <p:txBody>
          <a:bodyPr/>
          <a:lstStyle/>
          <a:p>
            <a:fld id="{C647411B-AB77-409F-B9F6-2D0EDA52287E}" type="slidenum">
              <a:rPr lang="en-US" b="1" smtClean="0"/>
              <a:pPr/>
              <a:t>9</a:t>
            </a:fld>
            <a:endParaRPr lang="en-US" b="1" dirty="0"/>
          </a:p>
        </p:txBody>
      </p:sp>
    </p:spTree>
    <p:extLst>
      <p:ext uri="{BB962C8B-B14F-4D97-AF65-F5344CB8AC3E}">
        <p14:creationId xmlns:p14="http://schemas.microsoft.com/office/powerpoint/2010/main" val="7438088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1974</TotalTime>
  <Words>3983</Words>
  <Application>Microsoft Macintosh PowerPoint</Application>
  <PresentationFormat>On-screen Show (4:3)</PresentationFormat>
  <Paragraphs>809</Paragraphs>
  <Slides>33</Slides>
  <Notes>14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33</vt:i4>
      </vt:variant>
    </vt:vector>
  </HeadingPairs>
  <TitlesOfParts>
    <vt:vector size="44" baseType="lpstr">
      <vt:lpstr>Arial</vt:lpstr>
      <vt:lpstr>Arial Black</vt:lpstr>
      <vt:lpstr>Arial Nova</vt:lpstr>
      <vt:lpstr>Calibri</vt:lpstr>
      <vt:lpstr>Calibri Light</vt:lpstr>
      <vt:lpstr>Times New Roman</vt:lpstr>
      <vt:lpstr>Verdana Pro Semibold</vt:lpstr>
      <vt:lpstr>Wingdings</vt:lpstr>
      <vt:lpstr>Default Design</vt:lpstr>
      <vt:lpstr>1_Default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DHET Interventions</vt:lpstr>
      <vt:lpstr> </vt:lpstr>
      <vt:lpstr> </vt:lpstr>
      <vt:lpstr> </vt:lpstr>
      <vt:lpstr>PowerPoint Presentation</vt:lpstr>
      <vt:lpstr>PowerPoint Presentation</vt:lpstr>
      <vt:lpstr>PowerPoint Presentation</vt:lpstr>
      <vt:lpstr>TVET Colleges Planned Enrolments for 2023</vt:lpstr>
      <vt:lpstr>Planned First Time Enrolments for 2023 Per Province </vt:lpstr>
      <vt:lpstr>PowerPoint Presentation</vt:lpstr>
      <vt:lpstr> </vt:lpstr>
      <vt:lpstr>PowerPoint Presentation</vt:lpstr>
      <vt:lpstr>Disruptions in Teaching and Learning</vt:lpstr>
      <vt:lpstr>Disruptions in Teaching and Learning</vt:lpstr>
      <vt:lpstr>Other reported incidents by colleges</vt:lpstr>
      <vt:lpstr>PowerPoint Presentation</vt:lpstr>
    </vt:vector>
  </TitlesOfParts>
  <Company>Dept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BASIC EDUCATION</dc:title>
  <dc:creator>molalekoa.n</dc:creator>
  <cp:lastModifiedBy>Sam Zungu</cp:lastModifiedBy>
  <cp:revision>832</cp:revision>
  <cp:lastPrinted>2022-11-18T08:23:45Z</cp:lastPrinted>
  <dcterms:created xsi:type="dcterms:W3CDTF">2010-10-01T19:49:50Z</dcterms:created>
  <dcterms:modified xsi:type="dcterms:W3CDTF">2023-03-08T05:16:19Z</dcterms:modified>
</cp:coreProperties>
</file>