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7" r:id="rId4"/>
    <p:sldId id="258" r:id="rId5"/>
    <p:sldId id="623" r:id="rId6"/>
    <p:sldId id="624" r:id="rId7"/>
    <p:sldId id="625" r:id="rId8"/>
    <p:sldId id="619" r:id="rId9"/>
    <p:sldId id="626" r:id="rId10"/>
    <p:sldId id="629" r:id="rId11"/>
    <p:sldId id="265" r:id="rId12"/>
    <p:sldId id="264" r:id="rId13"/>
    <p:sldId id="259" r:id="rId14"/>
    <p:sldId id="263" r:id="rId15"/>
    <p:sldId id="628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4B61A"/>
    <a:srgbClr val="0071BC"/>
    <a:srgbClr val="C51D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/>
              <a:t>USDG - Servicing of Sites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v>Planned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Sheet1!$A$4:$A$18</c:f>
              <c:strCache>
                <c:ptCount val="15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</c:v>
                </c:pt>
                <c:pt idx="7">
                  <c:v>2015/2016</c:v>
                </c:pt>
                <c:pt idx="8">
                  <c:v>2016/2017</c:v>
                </c:pt>
                <c:pt idx="9">
                  <c:v>2017/1018</c:v>
                </c:pt>
                <c:pt idx="10">
                  <c:v>2018/2019</c:v>
                </c:pt>
                <c:pt idx="11">
                  <c:v>2019/2020</c:v>
                </c:pt>
                <c:pt idx="12">
                  <c:v>2020/2021</c:v>
                </c:pt>
                <c:pt idx="13">
                  <c:v>2021/2022</c:v>
                </c:pt>
                <c:pt idx="14">
                  <c:v>2022/2023 Mid term</c:v>
                </c:pt>
              </c:strCache>
            </c:strRef>
          </c:cat>
          <c:val>
            <c:numRef>
              <c:f>Sheet1!$B$4:$B$18</c:f>
              <c:numCache>
                <c:formatCode>General</c:formatCode>
                <c:ptCount val="15"/>
                <c:pt idx="0">
                  <c:v>3000</c:v>
                </c:pt>
                <c:pt idx="1">
                  <c:v>3000</c:v>
                </c:pt>
                <c:pt idx="2">
                  <c:v>3500</c:v>
                </c:pt>
                <c:pt idx="3">
                  <c:v>2500</c:v>
                </c:pt>
                <c:pt idx="4">
                  <c:v>4000</c:v>
                </c:pt>
                <c:pt idx="5">
                  <c:v>4000</c:v>
                </c:pt>
                <c:pt idx="6">
                  <c:v>4000</c:v>
                </c:pt>
                <c:pt idx="7">
                  <c:v>3000</c:v>
                </c:pt>
                <c:pt idx="8">
                  <c:v>4000</c:v>
                </c:pt>
                <c:pt idx="9">
                  <c:v>3000</c:v>
                </c:pt>
                <c:pt idx="10">
                  <c:v>2000</c:v>
                </c:pt>
                <c:pt idx="11">
                  <c:v>500</c:v>
                </c:pt>
                <c:pt idx="12">
                  <c:v>300</c:v>
                </c:pt>
                <c:pt idx="13">
                  <c:v>300</c:v>
                </c:pt>
                <c:pt idx="14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5B-4CF7-8E6E-4B22849EE951}"/>
            </c:ext>
          </c:extLst>
        </c:ser>
        <c:ser>
          <c:idx val="1"/>
          <c:order val="1"/>
          <c:tx>
            <c:v>Actual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Sheet1!$A$4:$A$18</c:f>
              <c:strCache>
                <c:ptCount val="15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</c:v>
                </c:pt>
                <c:pt idx="7">
                  <c:v>2015/2016</c:v>
                </c:pt>
                <c:pt idx="8">
                  <c:v>2016/2017</c:v>
                </c:pt>
                <c:pt idx="9">
                  <c:v>2017/1018</c:v>
                </c:pt>
                <c:pt idx="10">
                  <c:v>2018/2019</c:v>
                </c:pt>
                <c:pt idx="11">
                  <c:v>2019/2020</c:v>
                </c:pt>
                <c:pt idx="12">
                  <c:v>2020/2021</c:v>
                </c:pt>
                <c:pt idx="13">
                  <c:v>2021/2022</c:v>
                </c:pt>
                <c:pt idx="14">
                  <c:v>2022/2023 Mid term</c:v>
                </c:pt>
              </c:strCache>
            </c:strRef>
          </c:cat>
          <c:val>
            <c:numRef>
              <c:f>Sheet1!$C$4:$C$18</c:f>
              <c:numCache>
                <c:formatCode>General</c:formatCode>
                <c:ptCount val="15"/>
                <c:pt idx="0">
                  <c:v>3144</c:v>
                </c:pt>
                <c:pt idx="1">
                  <c:v>3336</c:v>
                </c:pt>
                <c:pt idx="2">
                  <c:v>3813</c:v>
                </c:pt>
                <c:pt idx="3">
                  <c:v>2743</c:v>
                </c:pt>
                <c:pt idx="4">
                  <c:v>4094</c:v>
                </c:pt>
                <c:pt idx="5">
                  <c:v>4012</c:v>
                </c:pt>
                <c:pt idx="6">
                  <c:v>4035</c:v>
                </c:pt>
                <c:pt idx="7">
                  <c:v>3003</c:v>
                </c:pt>
                <c:pt idx="8">
                  <c:v>4004</c:v>
                </c:pt>
                <c:pt idx="9">
                  <c:v>3009</c:v>
                </c:pt>
                <c:pt idx="10">
                  <c:v>2000</c:v>
                </c:pt>
                <c:pt idx="11">
                  <c:v>500</c:v>
                </c:pt>
                <c:pt idx="12">
                  <c:v>300</c:v>
                </c:pt>
                <c:pt idx="13">
                  <c:v>300</c:v>
                </c:pt>
                <c:pt idx="14">
                  <c:v>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5B-4CF7-8E6E-4B22849EE951}"/>
            </c:ext>
          </c:extLst>
        </c:ser>
        <c:dLbls/>
        <c:shape val="box"/>
        <c:axId val="79692544"/>
        <c:axId val="79694464"/>
        <c:axId val="0"/>
      </c:bar3DChart>
      <c:catAx>
        <c:axId val="79692544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Financial Year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9694464"/>
        <c:crosses val="autoZero"/>
        <c:auto val="1"/>
        <c:lblAlgn val="ctr"/>
        <c:lblOffset val="100"/>
      </c:catAx>
      <c:valAx>
        <c:axId val="79694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Sites Servicd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969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065D622-4C94-4061-B530-D71BF66FD1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3A63D3-C048-4059-83DF-A4D33B9E38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27CEA-6DE5-49A3-842D-1E9F0B76056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A1C7C4-F101-489F-AF4A-F4140D54BC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E7DF7A-7395-4CB9-B523-6CF92C59E0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37E5A-6863-4763-A6F5-21DB10E9A84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812580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57CEA-56EC-4B14-B513-15B494B3C517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B922D-FA24-46A5-A601-48F251B1A924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97553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073900" cy="2256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Helvetica Neue" panose="02000503000000020004" pitchFamily="50"/>
              </a:defRPr>
            </a:lvl1pPr>
          </a:lstStyle>
          <a:p>
            <a:r>
              <a:rPr lang="en-US" dirty="0"/>
              <a:t>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20049"/>
            <a:ext cx="7188200" cy="935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Helvetica Neue" panose="02000503000000020004" pitchFamily="5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85106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DDB3F-8DE8-47C6-9C89-0AEC8817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8B7F30-DA49-407F-A746-FEB5B009E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8ABEC7-4C4E-43C2-96A4-7093D0045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944B5B-18D9-42BD-95D9-0B08F236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A9FFDD-4BED-42BB-A601-34793C3A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C37859-8A70-4CB0-AEBF-70DF4D40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48518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39837-80CF-47F1-BED8-36642A66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CA6A15-DAC0-4AE2-8A7C-B5D123D1E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E5ED5D-DEB5-4812-BF73-85BC0578D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90016-F28A-4E83-B239-9542C278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73C893-D62A-44D7-919E-FBA13E30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448D60-5C85-4768-A121-5FDDC852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40901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1C42F-590B-4ED7-87A3-D1C47BF5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022DA7-0548-4776-8DA5-F828F7F37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7CD0DA-5280-4CB8-9077-036B2DBD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1D629F-C53F-489C-ADC5-79CC32D8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1350C8-6AEC-4F9E-9F7C-872D36B3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11190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A28EFC1-5EE0-48FD-BCA4-41AA5D78E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956CD0-8396-4509-9C04-694A4D534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3C0D88-D638-4939-B4AF-DCE9F5ED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5508F-27ED-4AF3-8F33-C77EAA93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D8B667-E60A-4451-A78D-A72E0E99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87530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950DA0-52AC-49C9-932A-E3A75590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643208-E28C-42BC-8C64-6F49A7F5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BF77A6-F3F0-4E3E-B90B-F304D621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54628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6CCB2-7F28-4F3A-9867-BF5D0DE01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391F81-AA48-436F-B009-F892BB714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CD8495-A8BD-43E4-8FA3-A3145892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46000E-E650-4E79-9F86-A9222D1D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4BC824-C54A-4902-A4D2-F59CA6A2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81728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52230-3DA9-4ED0-B765-37B10ECA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B011BE-6CE4-4FF5-8CFB-D220C9ECD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85103D-03C4-479F-8CF2-74770DA7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D051F0-3973-4817-964E-D86B7F29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E2A504-CBEC-49A7-981C-3E63EC0D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75993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C5B70F-1875-47BE-AD9E-0ABD3B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A01C1-2863-4A3D-BB7D-238B7229B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5B4A3A-26B2-49CB-8503-DFC01F55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982F94-93C2-473D-A089-B1069F91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5137B5-C9DC-4566-8D1A-2698D59B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9253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6E9225-BD16-4871-B852-3A32D531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E5E31-FE68-4EE6-BE8F-C97D4DB3D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0FA007-3629-45E4-943E-33DDD760B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7A1F98-0620-4C8A-A15E-659D0B1F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7790D-582E-4669-A9CD-A18501F1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B97091-3279-42E2-B016-4B19F5D6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408832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BBFB1A-B198-45B6-8D87-2DF02C30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AB37D7-DA26-46FC-A1D1-82901CF2D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6EBE29-6025-4F26-928F-315017EC2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E335FF-B03B-4F1D-952B-753D86C8C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08AEFB6-8579-4B82-BB4E-49244FB92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60C363E-39BE-4DC7-8DFD-9C55F6C7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5292BB9-223A-406C-8FB8-C61E3D31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E561B07-588E-4DC9-84F7-4EA849D6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93667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35D2C-2E89-42F8-8166-82299CD9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950DA0-52AC-49C9-932A-E3A75590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643208-E28C-42BC-8C64-6F49A7F5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BF77A6-F3F0-4E3E-B90B-F304D621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65715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6125F4-B6C0-4848-B849-4DBAE249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0A45A81-29C2-4E26-864B-F53E51733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9B5458-4837-433F-8DFE-B847925F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71482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5714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4CB570-47FB-4A01-845C-13D6A2A8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01D404-9677-4ACD-B613-443368781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F8864F-9F8F-4061-A307-6ABFE4F12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9CB3-4E89-42F1-A221-66BA4250A1DB}" type="datetimeFigureOut">
              <a:rPr lang="en-ZA" smtClean="0"/>
              <a:pPr/>
              <a:t>2023/03/08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6CF385-02CB-4830-84CE-B4E56E20E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6D1DFF-1F73-4BFA-9ADF-6D9E07467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98BAC-6479-4362-80BB-EA2603C33DA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75168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547" y="2267790"/>
            <a:ext cx="5511801" cy="1235169"/>
          </a:xfrm>
        </p:spPr>
        <p:txBody>
          <a:bodyPr>
            <a:no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SERVICED SITES AND BNG UNITS PRESENTATION TO THE HUMAN SETTLEMENTS PORTFOLIO COMMITTEE</a:t>
            </a:r>
            <a:b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85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A6AB16-6E11-47F9-850E-00C2A700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279400"/>
            <a:ext cx="7886700" cy="39687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Units Completed</a:t>
            </a:r>
            <a:endParaRPr lang="en-ZA" sz="2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69358A3-98F6-456C-8596-6865970B3C07}"/>
              </a:ext>
            </a:extLst>
          </p:cNvPr>
          <p:cNvGraphicFramePr>
            <a:graphicFrameLocks noGrp="1"/>
          </p:cNvGraphicFramePr>
          <p:nvPr/>
        </p:nvGraphicFramePr>
        <p:xfrm>
          <a:off x="695324" y="809625"/>
          <a:ext cx="7794626" cy="5331624"/>
        </p:xfrm>
        <a:graphic>
          <a:graphicData uri="http://schemas.openxmlformats.org/drawingml/2006/table">
            <a:tbl>
              <a:tblPr/>
              <a:tblGrid>
                <a:gridCol w="897049">
                  <a:extLst>
                    <a:ext uri="{9D8B030D-6E8A-4147-A177-3AD203B41FA5}">
                      <a16:colId xmlns:a16="http://schemas.microsoft.com/office/drawing/2014/main" xmlns="" val="1352710560"/>
                    </a:ext>
                  </a:extLst>
                </a:gridCol>
                <a:gridCol w="1757730">
                  <a:extLst>
                    <a:ext uri="{9D8B030D-6E8A-4147-A177-3AD203B41FA5}">
                      <a16:colId xmlns:a16="http://schemas.microsoft.com/office/drawing/2014/main" xmlns="" val="132675941"/>
                    </a:ext>
                  </a:extLst>
                </a:gridCol>
                <a:gridCol w="945538">
                  <a:extLst>
                    <a:ext uri="{9D8B030D-6E8A-4147-A177-3AD203B41FA5}">
                      <a16:colId xmlns:a16="http://schemas.microsoft.com/office/drawing/2014/main" xmlns="" val="1532783572"/>
                    </a:ext>
                  </a:extLst>
                </a:gridCol>
                <a:gridCol w="897049">
                  <a:extLst>
                    <a:ext uri="{9D8B030D-6E8A-4147-A177-3AD203B41FA5}">
                      <a16:colId xmlns:a16="http://schemas.microsoft.com/office/drawing/2014/main" xmlns="" val="2237585056"/>
                    </a:ext>
                  </a:extLst>
                </a:gridCol>
                <a:gridCol w="897049">
                  <a:extLst>
                    <a:ext uri="{9D8B030D-6E8A-4147-A177-3AD203B41FA5}">
                      <a16:colId xmlns:a16="http://schemas.microsoft.com/office/drawing/2014/main" xmlns="" val="1275537474"/>
                    </a:ext>
                  </a:extLst>
                </a:gridCol>
                <a:gridCol w="824315">
                  <a:extLst>
                    <a:ext uri="{9D8B030D-6E8A-4147-A177-3AD203B41FA5}">
                      <a16:colId xmlns:a16="http://schemas.microsoft.com/office/drawing/2014/main" xmlns="" val="535966016"/>
                    </a:ext>
                  </a:extLst>
                </a:gridCol>
                <a:gridCol w="1575896">
                  <a:extLst>
                    <a:ext uri="{9D8B030D-6E8A-4147-A177-3AD203B41FA5}">
                      <a16:colId xmlns:a16="http://schemas.microsoft.com/office/drawing/2014/main" xmlns="" val="3652158101"/>
                    </a:ext>
                  </a:extLst>
                </a:gridCol>
              </a:tblGrid>
              <a:tr h="229402"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en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NMBM PROJECTS STATUS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9383115"/>
                  </a:ext>
                </a:extLst>
              </a:tr>
              <a:tr h="2294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NAME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TARGETED UNITS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Completions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9433246"/>
                  </a:ext>
                </a:extLst>
              </a:tr>
              <a:tr h="593281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Between Stages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FUR's Issued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Balance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4862526"/>
                  </a:ext>
                </a:extLst>
              </a:tr>
              <a:tr h="324327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Qaqawuli 780 (390)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822334"/>
                  </a:ext>
                </a:extLst>
              </a:tr>
              <a:tr h="3164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Mandela Rholihlahla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2841329"/>
                  </a:ext>
                </a:extLst>
              </a:tr>
              <a:tr h="332238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KwaNobuhle Erf 8228 (111)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5099475"/>
                  </a:ext>
                </a:extLst>
              </a:tr>
              <a:tr h="3005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Doorhook 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Contractors appointed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1314505"/>
                  </a:ext>
                </a:extLst>
              </a:tr>
              <a:tr h="2610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Kabah Langa Phase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6965521"/>
                  </a:ext>
                </a:extLst>
              </a:tr>
              <a:tr h="268954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Polar Park 81 (50)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4473113"/>
                  </a:ext>
                </a:extLst>
              </a:tr>
              <a:tr h="2847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Motherwell NU 30 (200)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Contractors appointed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4849895"/>
                  </a:ext>
                </a:extLst>
              </a:tr>
              <a:tr h="245223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Eluxolweni 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8728290"/>
                  </a:ext>
                </a:extLst>
              </a:tr>
              <a:tr h="2847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Masangwanaville 172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9755171"/>
                  </a:ext>
                </a:extLst>
              </a:tr>
              <a:tr h="253134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DiKiza Street 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0881032"/>
                  </a:ext>
                </a:extLst>
              </a:tr>
              <a:tr h="3005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Ntswahlana Street 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5407416"/>
                  </a:ext>
                </a:extLst>
              </a:tr>
              <a:tr h="276865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Uitenhage Joe Slovo 398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complete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7736888"/>
                  </a:ext>
                </a:extLst>
              </a:tr>
              <a:tr h="292686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P.E Jagvlagte 353 subs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Contractors appointed.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3014260"/>
                  </a:ext>
                </a:extLst>
              </a:tr>
              <a:tr h="3005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P.E Raymond Mhlaba 49 Subs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0564991"/>
                  </a:ext>
                </a:extLst>
              </a:tr>
              <a:tr h="237313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3957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9376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0813FA-B74C-4C99-8F92-95C25A0F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8899"/>
            <a:ext cx="7886700" cy="353539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Expenditure Report Per Project</a:t>
            </a:r>
            <a:endParaRPr lang="en-ZA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783F893-15DA-435A-94C4-395A032DA774}"/>
              </a:ext>
            </a:extLst>
          </p:cNvPr>
          <p:cNvGraphicFramePr>
            <a:graphicFrameLocks noGrp="1"/>
          </p:cNvGraphicFramePr>
          <p:nvPr/>
        </p:nvGraphicFramePr>
        <p:xfrm>
          <a:off x="790575" y="828675"/>
          <a:ext cx="7419972" cy="5219699"/>
        </p:xfrm>
        <a:graphic>
          <a:graphicData uri="http://schemas.openxmlformats.org/drawingml/2006/table">
            <a:tbl>
              <a:tblPr/>
              <a:tblGrid>
                <a:gridCol w="761022">
                  <a:extLst>
                    <a:ext uri="{9D8B030D-6E8A-4147-A177-3AD203B41FA5}">
                      <a16:colId xmlns:a16="http://schemas.microsoft.com/office/drawing/2014/main" xmlns="" val="3050894213"/>
                    </a:ext>
                  </a:extLst>
                </a:gridCol>
                <a:gridCol w="1395209">
                  <a:extLst>
                    <a:ext uri="{9D8B030D-6E8A-4147-A177-3AD203B41FA5}">
                      <a16:colId xmlns:a16="http://schemas.microsoft.com/office/drawing/2014/main" xmlns="" val="1699966491"/>
                    </a:ext>
                  </a:extLst>
                </a:gridCol>
                <a:gridCol w="608818">
                  <a:extLst>
                    <a:ext uri="{9D8B030D-6E8A-4147-A177-3AD203B41FA5}">
                      <a16:colId xmlns:a16="http://schemas.microsoft.com/office/drawing/2014/main" xmlns="" val="1598732650"/>
                    </a:ext>
                  </a:extLst>
                </a:gridCol>
                <a:gridCol w="761022">
                  <a:extLst>
                    <a:ext uri="{9D8B030D-6E8A-4147-A177-3AD203B41FA5}">
                      <a16:colId xmlns:a16="http://schemas.microsoft.com/office/drawing/2014/main" xmlns="" val="2772119504"/>
                    </a:ext>
                  </a:extLst>
                </a:gridCol>
                <a:gridCol w="761022">
                  <a:extLst>
                    <a:ext uri="{9D8B030D-6E8A-4147-A177-3AD203B41FA5}">
                      <a16:colId xmlns:a16="http://schemas.microsoft.com/office/drawing/2014/main" xmlns="" val="1502215819"/>
                    </a:ext>
                  </a:extLst>
                </a:gridCol>
                <a:gridCol w="710288">
                  <a:extLst>
                    <a:ext uri="{9D8B030D-6E8A-4147-A177-3AD203B41FA5}">
                      <a16:colId xmlns:a16="http://schemas.microsoft.com/office/drawing/2014/main" xmlns="" val="1721554460"/>
                    </a:ext>
                  </a:extLst>
                </a:gridCol>
                <a:gridCol w="710288">
                  <a:extLst>
                    <a:ext uri="{9D8B030D-6E8A-4147-A177-3AD203B41FA5}">
                      <a16:colId xmlns:a16="http://schemas.microsoft.com/office/drawing/2014/main" xmlns="" val="296651386"/>
                    </a:ext>
                  </a:extLst>
                </a:gridCol>
                <a:gridCol w="1712303">
                  <a:extLst>
                    <a:ext uri="{9D8B030D-6E8A-4147-A177-3AD203B41FA5}">
                      <a16:colId xmlns:a16="http://schemas.microsoft.com/office/drawing/2014/main" xmlns="" val="1133978661"/>
                    </a:ext>
                  </a:extLst>
                </a:gridCol>
              </a:tblGrid>
              <a:tr h="262342">
                <a:tc gridSpan="8"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NMBM PROJECTS FINANCIAL PERFORMNACE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9676820"/>
                  </a:ext>
                </a:extLst>
              </a:tr>
              <a:tr h="26234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NAME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TARGETED UNITS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Financials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3696772"/>
                  </a:ext>
                </a:extLst>
              </a:tr>
              <a:tr h="361851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Budget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Funds Received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Expenditure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Balance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0669058"/>
                  </a:ext>
                </a:extLst>
              </a:tr>
              <a:tr h="388989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Qaqawuli 780 (390)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64,800,944.00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64,800,944.00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40,639,699.71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24,161,244.29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funding recently increased </a:t>
                      </a:r>
                      <a:r>
                        <a:rPr lang="en-ZA" sz="8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 R18 059 236.59</a:t>
                      </a:r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6131581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Mandela Rholihlahla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485,552.00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189,237.94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189,237.94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9355014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KwaNobuhle Erf 8228 (111)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8,271,065.00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6,725,533.67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2,351,044.72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4,374,488.95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4959903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Doorhook 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5,113,022.00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3,586,842.66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3,586,842.66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023656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Kabah Langa Phase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6,701,320.00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5,507,458.40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5,507,458.40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1900879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Polar Park 81 (50)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7,894,200.00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6,112,638.50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7,254,106.39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-1,141,467.89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5851092"/>
                  </a:ext>
                </a:extLst>
              </a:tr>
              <a:tr h="388989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Motherwell NU 30 (200)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20,894,636.38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20,894,636.38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20,894,636.38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Funding recently increased </a:t>
                      </a:r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 R7 428 436.38</a:t>
                      </a:r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3744899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Eluxolweni 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1,372,656.00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2199587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Masangwanaville 172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3,350,660.00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4,743,999.25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4,743,999.25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1215080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DiKiza Street 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1,220,136.00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1,005,195.60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1,005,195.60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2900216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Ntswahlana Street 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1,675,330.00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1,005,195.60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454,980.82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550,214.78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3150359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Uitenhage Joe Slovo 398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524,000.00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335,083.82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-335,083.82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8431959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P.E Jagvlagte 353 subs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13,905,239.00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13,905,205.80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13,905,205.80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appointed.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6210327"/>
                  </a:ext>
                </a:extLst>
              </a:tr>
              <a:tr h="398036"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P.E Raymond Mhlaba 49 Subs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7,203,919.00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6,701,304.00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4,370,193.96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2,331,110.04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94589239"/>
                  </a:ext>
                </a:extLst>
              </a:tr>
              <a:tr h="271388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143,412,679.38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135,178,191.80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55,405,109.42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79,773,082.38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4464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704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DA8C76-4872-4F87-8F88-D79F8B523B31}"/>
              </a:ext>
            </a:extLst>
          </p:cNvPr>
          <p:cNvSpPr/>
          <p:nvPr/>
        </p:nvSpPr>
        <p:spPr>
          <a:xfrm>
            <a:off x="0" y="1809750"/>
            <a:ext cx="3952875" cy="647700"/>
          </a:xfrm>
          <a:prstGeom prst="rect">
            <a:avLst/>
          </a:prstGeom>
          <a:solidFill>
            <a:srgbClr val="F4B61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BF7C0B6-0186-4B04-97A9-08BF14B3EA00}"/>
              </a:ext>
            </a:extLst>
          </p:cNvPr>
          <p:cNvSpPr txBox="1">
            <a:spLocks/>
          </p:cNvSpPr>
          <p:nvPr/>
        </p:nvSpPr>
        <p:spPr>
          <a:xfrm>
            <a:off x="628650" y="14708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ABSORPTION CAPACITY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xmlns="" val="135735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15A0-07D7-4CE2-AF24-151EED56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74"/>
            <a:ext cx="7886700" cy="3683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Absorption Capacity</a:t>
            </a:r>
            <a:endParaRPr lang="en-ZA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6EEC12F-C734-435D-A2F4-5493C7520C2A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549275"/>
          <a:ext cx="8124823" cy="5834289"/>
        </p:xfrm>
        <a:graphic>
          <a:graphicData uri="http://schemas.openxmlformats.org/drawingml/2006/table">
            <a:tbl>
              <a:tblPr/>
              <a:tblGrid>
                <a:gridCol w="671241">
                  <a:extLst>
                    <a:ext uri="{9D8B030D-6E8A-4147-A177-3AD203B41FA5}">
                      <a16:colId xmlns:a16="http://schemas.microsoft.com/office/drawing/2014/main" xmlns="" val="3791913149"/>
                    </a:ext>
                  </a:extLst>
                </a:gridCol>
                <a:gridCol w="1482327">
                  <a:extLst>
                    <a:ext uri="{9D8B030D-6E8A-4147-A177-3AD203B41FA5}">
                      <a16:colId xmlns:a16="http://schemas.microsoft.com/office/drawing/2014/main" xmlns="" val="388330427"/>
                    </a:ext>
                  </a:extLst>
                </a:gridCol>
                <a:gridCol w="671241">
                  <a:extLst>
                    <a:ext uri="{9D8B030D-6E8A-4147-A177-3AD203B41FA5}">
                      <a16:colId xmlns:a16="http://schemas.microsoft.com/office/drawing/2014/main" xmlns="" val="3975496241"/>
                    </a:ext>
                  </a:extLst>
                </a:gridCol>
                <a:gridCol w="671241">
                  <a:extLst>
                    <a:ext uri="{9D8B030D-6E8A-4147-A177-3AD203B41FA5}">
                      <a16:colId xmlns:a16="http://schemas.microsoft.com/office/drawing/2014/main" xmlns="" val="3150942520"/>
                    </a:ext>
                  </a:extLst>
                </a:gridCol>
                <a:gridCol w="671241">
                  <a:extLst>
                    <a:ext uri="{9D8B030D-6E8A-4147-A177-3AD203B41FA5}">
                      <a16:colId xmlns:a16="http://schemas.microsoft.com/office/drawing/2014/main" xmlns="" val="3038504693"/>
                    </a:ext>
                  </a:extLst>
                </a:gridCol>
                <a:gridCol w="671241">
                  <a:extLst>
                    <a:ext uri="{9D8B030D-6E8A-4147-A177-3AD203B41FA5}">
                      <a16:colId xmlns:a16="http://schemas.microsoft.com/office/drawing/2014/main" xmlns="" val="702647213"/>
                    </a:ext>
                  </a:extLst>
                </a:gridCol>
                <a:gridCol w="671241">
                  <a:extLst>
                    <a:ext uri="{9D8B030D-6E8A-4147-A177-3AD203B41FA5}">
                      <a16:colId xmlns:a16="http://schemas.microsoft.com/office/drawing/2014/main" xmlns="" val="2389130168"/>
                    </a:ext>
                  </a:extLst>
                </a:gridCol>
                <a:gridCol w="2615050">
                  <a:extLst>
                    <a:ext uri="{9D8B030D-6E8A-4147-A177-3AD203B41FA5}">
                      <a16:colId xmlns:a16="http://schemas.microsoft.com/office/drawing/2014/main" xmlns="" val="418399873"/>
                    </a:ext>
                  </a:extLst>
                </a:gridCol>
              </a:tblGrid>
              <a:tr h="129108">
                <a:tc gridSpan="8">
                  <a:txBody>
                    <a:bodyPr/>
                    <a:lstStyle/>
                    <a:p>
                      <a:pPr algn="ctr" rtl="0" fontAlgn="b"/>
                      <a:r>
                        <a:rPr lang="en-Z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NMBM PROJECTS STATUS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501504"/>
                  </a:ext>
                </a:extLst>
              </a:tr>
              <a:tr h="1291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SIZE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TARGETED UNITS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Z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Projects Readiness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6931941"/>
                  </a:ext>
                </a:extLst>
              </a:tr>
              <a:tr h="289296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 Approvals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NHBRC Enrollments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Appointment of Contractors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0071357"/>
                  </a:ext>
                </a:extLst>
              </a:tr>
              <a:tr h="315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Qaqawuli 780 (390)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3165543"/>
                  </a:ext>
                </a:extLst>
              </a:tr>
              <a:tr h="2529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Mandela Rholihlahla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 units in this project will be included in the Raymond </a:t>
                      </a:r>
                      <a:r>
                        <a:rPr lang="en-ZA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Mhlaba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Project to be built by the same contractors appointed there already.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5162856"/>
                  </a:ext>
                </a:extLst>
              </a:tr>
              <a:tr h="30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KwaNobuhle Erf 8228 (111)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1524092"/>
                  </a:ext>
                </a:extLst>
              </a:tr>
              <a:tr h="3331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Doorhook 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Service Providers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540424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Kabah Langa Phase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Submitted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 additional funding submitted due to fill which must be imported to site.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3479660"/>
                  </a:ext>
                </a:extLst>
              </a:tr>
              <a:tr h="30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Polar Park 81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1320733"/>
                  </a:ext>
                </a:extLst>
              </a:tr>
              <a:tr h="30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Motherwell NU 30 (200)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NHBRC has been satisfied, contractors appointed also.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9076921"/>
                  </a:ext>
                </a:extLst>
              </a:tr>
              <a:tr h="144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Eluxolweni 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Awaiting for funding agreement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1991353"/>
                  </a:ext>
                </a:extLst>
              </a:tr>
              <a:tr h="4192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Masangwanaville 172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Submitted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appointed, busy with costing of units.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96409295"/>
                  </a:ext>
                </a:extLst>
              </a:tr>
              <a:tr h="3441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DiKiza Street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426757"/>
                  </a:ext>
                </a:extLst>
              </a:tr>
              <a:tr h="30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Ntswahlana Street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75001944"/>
                  </a:ext>
                </a:extLst>
              </a:tr>
              <a:tr h="30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Uitenhage Joe Slovo 398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Work complete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4410666"/>
                  </a:ext>
                </a:extLst>
              </a:tr>
              <a:tr h="5062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P.E Jagvlagte 353 subs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will be introduced on site soon.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3218234"/>
                  </a:ext>
                </a:extLst>
              </a:tr>
              <a:tr h="30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P.E Raymond Mhlaba 49 Subs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Provider Appointed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Contractors on site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8254440"/>
                  </a:ext>
                </a:extLst>
              </a:tr>
              <a:tr h="10328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6196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6527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0 View of Ekuphumleni">
            <a:hlinkClick r:id="" action="ppaction://media"/>
            <a:extLst>
              <a:ext uri="{FF2B5EF4-FFF2-40B4-BE49-F238E27FC236}">
                <a16:creationId xmlns:a16="http://schemas.microsoft.com/office/drawing/2014/main" xmlns="" id="{29B044D6-C149-4DC6-BA5C-B83B3CFD93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2004" y="701533"/>
            <a:ext cx="8657438" cy="45451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4B6E96-45D4-4E73-8310-2AB592A1FC31}"/>
              </a:ext>
            </a:extLst>
          </p:cNvPr>
          <p:cNvSpPr/>
          <p:nvPr/>
        </p:nvSpPr>
        <p:spPr>
          <a:xfrm>
            <a:off x="2910980" y="5371306"/>
            <a:ext cx="3952875" cy="785161"/>
          </a:xfrm>
          <a:prstGeom prst="rect">
            <a:avLst/>
          </a:prstGeom>
          <a:solidFill>
            <a:srgbClr val="F4B61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THANK YOU</a:t>
            </a:r>
            <a:endParaRPr lang="en-Z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851F3D-49F1-4613-8CF9-85602E05DF97}"/>
              </a:ext>
            </a:extLst>
          </p:cNvPr>
          <p:cNvSpPr/>
          <p:nvPr/>
        </p:nvSpPr>
        <p:spPr>
          <a:xfrm>
            <a:off x="0" y="838994"/>
            <a:ext cx="3952875" cy="647700"/>
          </a:xfrm>
          <a:prstGeom prst="rect">
            <a:avLst/>
          </a:prstGeom>
          <a:solidFill>
            <a:srgbClr val="F4B61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AAED42A-7F53-49AE-B272-4B61B87E0BA2}"/>
              </a:ext>
            </a:extLst>
          </p:cNvPr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THANK YOU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24ADACF7-8BDE-43D2-A800-40D58992AE8B}"/>
              </a:ext>
            </a:extLst>
          </p:cNvPr>
          <p:cNvSpPr/>
          <p:nvPr/>
        </p:nvSpPr>
        <p:spPr>
          <a:xfrm>
            <a:off x="236306" y="1703923"/>
            <a:ext cx="3349375" cy="2263490"/>
          </a:xfrm>
          <a:prstGeom prst="round2DiagRect">
            <a:avLst/>
          </a:prstGeom>
          <a:solidFill>
            <a:srgbClr val="F4B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997281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4535269-0943-3EB0-41A5-38E10DDA1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33165"/>
            <a:ext cx="6858000" cy="6658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307C5B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pitchFamily="-108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pitchFamily="-108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pitchFamily="-108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pitchFamily="-108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Introduction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1573F3AE-6CE3-400B-B84B-CD1EA238C4C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772816"/>
            <a:ext cx="8962206" cy="4989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covers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Serviced Sites delivered by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NMBM for a period of over a decade</a:t>
            </a:r>
          </a:p>
          <a:p>
            <a:pPr lvl="1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Current services projects underway in the 2022/23 FY</a:t>
            </a:r>
          </a:p>
          <a:p>
            <a:pPr lvl="1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BNG units under construction in the 2022/23 FY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NMBM BNG unit absorption capacity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40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71C0A8B-6D9C-43C0-AB3E-B5DED01E5AEE}"/>
              </a:ext>
            </a:extLst>
          </p:cNvPr>
          <p:cNvSpPr/>
          <p:nvPr/>
        </p:nvSpPr>
        <p:spPr>
          <a:xfrm>
            <a:off x="0" y="1809750"/>
            <a:ext cx="3952875" cy="647700"/>
          </a:xfrm>
          <a:prstGeom prst="rect">
            <a:avLst/>
          </a:prstGeom>
          <a:solidFill>
            <a:srgbClr val="F4B61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E613E4A-3623-416A-962F-1A98ED874852}"/>
              </a:ext>
            </a:extLst>
          </p:cNvPr>
          <p:cNvSpPr txBox="1">
            <a:spLocks/>
          </p:cNvSpPr>
          <p:nvPr/>
        </p:nvSpPr>
        <p:spPr>
          <a:xfrm>
            <a:off x="628650" y="14708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SERVICED SITES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xmlns="" val="58623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EBA8482A-32CE-459B-A3E5-37351B61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03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/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UPGRADING OF INFORMAL SETTLEMENTS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40DAF2E-6143-4974-8051-91EF50152615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772816"/>
            <a:ext cx="8962206" cy="4989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Since the 2008/09 FY NMBM has achieved the following in servicing sites: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38 394 Sites serviced to date.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56 Informal Settlements Upgraded – In-situ.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 Greenfields developed for relocations.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NMBM has finalized the Upgrading of Informal Settlements Strategy, and is currently implementing the projects according to the plan.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04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50792079"/>
              </p:ext>
            </p:extLst>
          </p:nvPr>
        </p:nvGraphicFramePr>
        <p:xfrm>
          <a:off x="629175" y="293616"/>
          <a:ext cx="8014457" cy="57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61257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FBE82A-149A-46E8-9E62-987C80254A58}"/>
              </a:ext>
            </a:extLst>
          </p:cNvPr>
          <p:cNvSpPr txBox="1"/>
          <p:nvPr/>
        </p:nvSpPr>
        <p:spPr>
          <a:xfrm>
            <a:off x="1115616" y="2814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Sites Serviced for HSDG/Relocations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C4633EF-7F0C-45EF-A36E-53F14F1C5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0083265"/>
              </p:ext>
            </p:extLst>
          </p:nvPr>
        </p:nvGraphicFramePr>
        <p:xfrm>
          <a:off x="107504" y="397479"/>
          <a:ext cx="8928993" cy="5728674"/>
        </p:xfrm>
        <a:graphic>
          <a:graphicData uri="http://schemas.openxmlformats.org/drawingml/2006/table">
            <a:tbl>
              <a:tblPr/>
              <a:tblGrid>
                <a:gridCol w="449015">
                  <a:extLst>
                    <a:ext uri="{9D8B030D-6E8A-4147-A177-3AD203B41FA5}">
                      <a16:colId xmlns:a16="http://schemas.microsoft.com/office/drawing/2014/main" xmlns="" val="3496089022"/>
                    </a:ext>
                  </a:extLst>
                </a:gridCol>
                <a:gridCol w="2283564">
                  <a:extLst>
                    <a:ext uri="{9D8B030D-6E8A-4147-A177-3AD203B41FA5}">
                      <a16:colId xmlns:a16="http://schemas.microsoft.com/office/drawing/2014/main" xmlns="" val="3801367215"/>
                    </a:ext>
                  </a:extLst>
                </a:gridCol>
                <a:gridCol w="1565140">
                  <a:extLst>
                    <a:ext uri="{9D8B030D-6E8A-4147-A177-3AD203B41FA5}">
                      <a16:colId xmlns:a16="http://schemas.microsoft.com/office/drawing/2014/main" xmlns="" val="1471695693"/>
                    </a:ext>
                  </a:extLst>
                </a:gridCol>
                <a:gridCol w="1039151">
                  <a:extLst>
                    <a:ext uri="{9D8B030D-6E8A-4147-A177-3AD203B41FA5}">
                      <a16:colId xmlns:a16="http://schemas.microsoft.com/office/drawing/2014/main" xmlns="" val="729169505"/>
                    </a:ext>
                  </a:extLst>
                </a:gridCol>
                <a:gridCol w="2052641">
                  <a:extLst>
                    <a:ext uri="{9D8B030D-6E8A-4147-A177-3AD203B41FA5}">
                      <a16:colId xmlns:a16="http://schemas.microsoft.com/office/drawing/2014/main" xmlns="" val="2254450779"/>
                    </a:ext>
                  </a:extLst>
                </a:gridCol>
                <a:gridCol w="1539482">
                  <a:extLst>
                    <a:ext uri="{9D8B030D-6E8A-4147-A177-3AD203B41FA5}">
                      <a16:colId xmlns:a16="http://schemas.microsoft.com/office/drawing/2014/main" xmlns="" val="361138182"/>
                    </a:ext>
                  </a:extLst>
                </a:gridCol>
              </a:tblGrid>
              <a:tr h="402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Name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Development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Status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Date of Readiness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Serviced Sites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3556854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Motherwell NU 12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8239800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Motherwell NU 30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4449853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Ext. Phase 1A&amp;B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8482825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Ext. Phase 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9024849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Ext. Phase 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67005517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Ext. Phase 4A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1892442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Ext. Phase 4B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3337210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Ext. Phase 6 North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4299330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Area 11 Phases 1-3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6989301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Area 11 Phases 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00912161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Jachvlakte HS5B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8945362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Joe Slovo Uitenhage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5350367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Area 7 Ph 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4150869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Area 8 Ph 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926262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Doorenhoek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1059816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Location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56103005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Motherwell High Density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84802229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erf 8228 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4237233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 Park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13152358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Rosedale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3992820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Masekhane Village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1042613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Kabah Phase 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4720526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Kamesh Erf 3179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2640667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Erf 12931 &amp; 12872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8877064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Joe Modise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6012165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Mandelaville Uitenhage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17992844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Erf 10015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09282339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Dikiza street 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06592302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Ntswahlana street ( Erf 7916)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354795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Kwanontshinga 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8683589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Sisulu village Phase 2 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3386621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Roos street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48289162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Walmer Q phase 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8039337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Qaqawuli Phase 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3360974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Malabar Extension 6 Phase 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Greenfields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0133550"/>
                  </a:ext>
                </a:extLst>
              </a:tr>
              <a:tr h="134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Raymond </a:t>
                      </a:r>
                      <a:r>
                        <a:rPr lang="en-ZA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Mhlaba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1886736"/>
                  </a:ext>
                </a:extLst>
              </a:tr>
              <a:tr h="13400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294" marR="5294" marT="52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294" marR="5294" marT="52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294" marR="5294" marT="52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ZA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10392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47840618"/>
                  </a:ext>
                </a:extLst>
              </a:tr>
              <a:tr h="368513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 :- A large number of these sites have been invaded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 Delivery finalizing comparison linked to houses constructed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3943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0677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53B0E45-4751-4A6F-8CF2-A33B0B5D8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2229348"/>
              </p:ext>
            </p:extLst>
          </p:nvPr>
        </p:nvGraphicFramePr>
        <p:xfrm>
          <a:off x="293615" y="209725"/>
          <a:ext cx="8590326" cy="6010162"/>
        </p:xfrm>
        <a:graphic>
          <a:graphicData uri="http://schemas.openxmlformats.org/drawingml/2006/table">
            <a:tbl>
              <a:tblPr/>
              <a:tblGrid>
                <a:gridCol w="1452390">
                  <a:extLst>
                    <a:ext uri="{9D8B030D-6E8A-4147-A177-3AD203B41FA5}">
                      <a16:colId xmlns:a16="http://schemas.microsoft.com/office/drawing/2014/main" xmlns="" val="1298673305"/>
                    </a:ext>
                  </a:extLst>
                </a:gridCol>
                <a:gridCol w="715462">
                  <a:extLst>
                    <a:ext uri="{9D8B030D-6E8A-4147-A177-3AD203B41FA5}">
                      <a16:colId xmlns:a16="http://schemas.microsoft.com/office/drawing/2014/main" xmlns="" val="2736677143"/>
                    </a:ext>
                  </a:extLst>
                </a:gridCol>
                <a:gridCol w="715462">
                  <a:extLst>
                    <a:ext uri="{9D8B030D-6E8A-4147-A177-3AD203B41FA5}">
                      <a16:colId xmlns:a16="http://schemas.microsoft.com/office/drawing/2014/main" xmlns="" val="3063413829"/>
                    </a:ext>
                  </a:extLst>
                </a:gridCol>
                <a:gridCol w="2852314">
                  <a:extLst>
                    <a:ext uri="{9D8B030D-6E8A-4147-A177-3AD203B41FA5}">
                      <a16:colId xmlns:a16="http://schemas.microsoft.com/office/drawing/2014/main" xmlns="" val="4008434110"/>
                    </a:ext>
                  </a:extLst>
                </a:gridCol>
                <a:gridCol w="2854698">
                  <a:extLst>
                    <a:ext uri="{9D8B030D-6E8A-4147-A177-3AD203B41FA5}">
                      <a16:colId xmlns:a16="http://schemas.microsoft.com/office/drawing/2014/main" xmlns="" val="2808023919"/>
                    </a:ext>
                  </a:extLst>
                </a:gridCol>
              </a:tblGrid>
              <a:tr h="423996">
                <a:tc>
                  <a:txBody>
                    <a:bodyPr/>
                    <a:lstStyle/>
                    <a:p>
                      <a:pPr algn="l" fontAlgn="b"/>
                      <a:r>
                        <a:rPr lang="en-Z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Planned Serviced Sites</a:t>
                      </a: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4405294"/>
                  </a:ext>
                </a:extLst>
              </a:tr>
              <a:tr h="22637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Z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2022/2023 Financial year</a:t>
                      </a: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0526997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1" marR="6651" marT="66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7631502"/>
                  </a:ext>
                </a:extLst>
              </a:tr>
              <a:tr h="18109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Name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Planned Target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Status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7480377"/>
                  </a:ext>
                </a:extLst>
              </a:tr>
              <a:tr h="190153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2022/2023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5065940"/>
                  </a:ext>
                </a:extLst>
              </a:tr>
              <a:tr h="941711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Area 11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-33.814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25.354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sites serviced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 of KNB Ph 5 and 6 is dependent on finalisation of SCM/20-28/C Zone 4. Contract awarded awaiting LOA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7424081"/>
                  </a:ext>
                </a:extLst>
              </a:tr>
              <a:tr h="742503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Jagvlagte (Chatty 11-14)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-33.845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25.436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 of </a:t>
                      </a:r>
                      <a:r>
                        <a:rPr lang="en-ZA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Jagvlagte</a:t>
                      </a:r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dependent on finalisation of SCM/20-28/C Zone 4. Contract awarded awaiting LOA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634504"/>
                  </a:ext>
                </a:extLst>
              </a:tr>
              <a:tr h="516130"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 and water meters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Metro wide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500 – Implemented by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Contractors appointed - 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2348863"/>
                  </a:ext>
                </a:extLst>
              </a:tr>
              <a:tr h="190153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&amp; E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4235607"/>
                  </a:ext>
                </a:extLst>
              </a:tr>
              <a:tr h="344087"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Missionvale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-33.88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25.548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and Stormwater ponds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Contractor appointed for Roadworks and Stormwater Ponds – Implementation underway. Expected Completion after 7 months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2957650"/>
                  </a:ext>
                </a:extLst>
              </a:tr>
              <a:tr h="52518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Approx. 1.1 km to be completed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462113"/>
                  </a:ext>
                </a:extLst>
              </a:tr>
              <a:tr h="506984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Malabar Ext 6 Phase 2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-33.914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25.5401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9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 sites serviced </a:t>
                      </a:r>
                    </a:p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finalising LOA/assignment for SCM/20-28/C Zone 1-3, Contractor appointed – Contractor on site, expected to start mid Feb 2023.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1102758"/>
                  </a:ext>
                </a:extLst>
              </a:tr>
              <a:tr h="524652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Kwazakhele: Ekuphumleni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-33.883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25.597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ZA" sz="9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 sites serviced </a:t>
                      </a:r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finalising LOA/assignment for SCM/20-28/C Zone 1-3, Contractor on site proceeding well.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1408009"/>
                  </a:ext>
                </a:extLst>
              </a:tr>
              <a:tr h="506984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Nkatha Seyisi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-33.882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25.593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 sites serviced 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finalising LOA/assignment for SCM/20-28/C Zone 1-3, , Contractor appointed - expected to start mid Feb 2023..</a:t>
                      </a:r>
                    </a:p>
                  </a:txBody>
                  <a:tcPr marL="6651" marR="6651" marT="66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4710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7881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B85D63C-40BC-4F53-A39B-5E77D0FAB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261432"/>
              </p:ext>
            </p:extLst>
          </p:nvPr>
        </p:nvGraphicFramePr>
        <p:xfrm>
          <a:off x="192946" y="251670"/>
          <a:ext cx="8800051" cy="4081825"/>
        </p:xfrm>
        <a:graphic>
          <a:graphicData uri="http://schemas.openxmlformats.org/drawingml/2006/table">
            <a:tbl>
              <a:tblPr/>
              <a:tblGrid>
                <a:gridCol w="1487848">
                  <a:extLst>
                    <a:ext uri="{9D8B030D-6E8A-4147-A177-3AD203B41FA5}">
                      <a16:colId xmlns:a16="http://schemas.microsoft.com/office/drawing/2014/main" xmlns="" val="2693736764"/>
                    </a:ext>
                  </a:extLst>
                </a:gridCol>
                <a:gridCol w="732930">
                  <a:extLst>
                    <a:ext uri="{9D8B030D-6E8A-4147-A177-3AD203B41FA5}">
                      <a16:colId xmlns:a16="http://schemas.microsoft.com/office/drawing/2014/main" xmlns="" val="499437410"/>
                    </a:ext>
                  </a:extLst>
                </a:gridCol>
                <a:gridCol w="732930">
                  <a:extLst>
                    <a:ext uri="{9D8B030D-6E8A-4147-A177-3AD203B41FA5}">
                      <a16:colId xmlns:a16="http://schemas.microsoft.com/office/drawing/2014/main" xmlns="" val="2098211716"/>
                    </a:ext>
                  </a:extLst>
                </a:gridCol>
                <a:gridCol w="2921951">
                  <a:extLst>
                    <a:ext uri="{9D8B030D-6E8A-4147-A177-3AD203B41FA5}">
                      <a16:colId xmlns:a16="http://schemas.microsoft.com/office/drawing/2014/main" xmlns="" val="1000072403"/>
                    </a:ext>
                  </a:extLst>
                </a:gridCol>
                <a:gridCol w="2924392">
                  <a:extLst>
                    <a:ext uri="{9D8B030D-6E8A-4147-A177-3AD203B41FA5}">
                      <a16:colId xmlns:a16="http://schemas.microsoft.com/office/drawing/2014/main" xmlns="" val="3060147700"/>
                    </a:ext>
                  </a:extLst>
                </a:gridCol>
              </a:tblGrid>
              <a:tr h="17809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Name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Planned Target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3043141"/>
                  </a:ext>
                </a:extLst>
              </a:tr>
              <a:tr h="18699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ZA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6218979"/>
                  </a:ext>
                </a:extLst>
              </a:tr>
              <a:tr h="899355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</a:t>
                      </a:r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Phase 5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-33.82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25.493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 of </a:t>
                      </a:r>
                      <a:r>
                        <a:rPr lang="en-ZA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Khaymnandi</a:t>
                      </a:r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dependent on finalisation of SCM/20-28/C Zone 4Contract awarded awaiting LOA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0525291"/>
                  </a:ext>
                </a:extLst>
              </a:tr>
              <a:tr h="819214">
                <a:tc rowSpan="4">
                  <a:txBody>
                    <a:bodyPr/>
                    <a:lstStyle/>
                    <a:p>
                      <a:pPr algn="l" rtl="0" fontAlgn="t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Uitenhage Infill Sites / In Situ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-33.758</a:t>
                      </a:r>
                    </a:p>
                  </a:txBody>
                  <a:tcPr marL="8147" marR="8147" marT="81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25,389</a:t>
                      </a:r>
                    </a:p>
                  </a:txBody>
                  <a:tcPr marL="8147" marR="8147" marT="81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50 Sites serviced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 of Uitenhage Infill is dependent on finalisation of SCM/20-28/C Zone 4. Contract awarded awaiting LOA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2704705"/>
                  </a:ext>
                </a:extLst>
              </a:tr>
              <a:tr h="18699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-33.737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25,375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4108595"/>
                  </a:ext>
                </a:extLst>
              </a:tr>
              <a:tr h="18699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-33.753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25,398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2169832"/>
                  </a:ext>
                </a:extLst>
              </a:tr>
              <a:tr h="18699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-33.725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25,347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3368487"/>
                  </a:ext>
                </a:extLst>
              </a:tr>
              <a:tr h="479062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Mandela Village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-33.89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25.589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Sites Serviced.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under construction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8883208"/>
                  </a:ext>
                </a:extLst>
              </a:tr>
              <a:tr h="479062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Walmer Development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-33.989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25.598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Sites Serviced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 (continuation project) Reticulation installed, roadworks outstanding . Contractor proceeding slowly. Possible termination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9099787"/>
                  </a:ext>
                </a:extLst>
              </a:tr>
              <a:tr h="479062">
                <a:tc>
                  <a:txBody>
                    <a:bodyPr/>
                    <a:lstStyle/>
                    <a:p>
                      <a:pPr algn="l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Kwazakhele Infill Sites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-33.884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25.603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Sites Serviced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finalising LOA/assignment for SCM/20-28/C Zone 1-3, Contractor expected to start March 2023.</a:t>
                      </a:r>
                    </a:p>
                  </a:txBody>
                  <a:tcPr marL="8147" marR="8147" marT="814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3669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148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DA8C76-4872-4F87-8F88-D79F8B523B31}"/>
              </a:ext>
            </a:extLst>
          </p:cNvPr>
          <p:cNvSpPr/>
          <p:nvPr/>
        </p:nvSpPr>
        <p:spPr>
          <a:xfrm>
            <a:off x="0" y="1809750"/>
            <a:ext cx="3952875" cy="647700"/>
          </a:xfrm>
          <a:prstGeom prst="rect">
            <a:avLst/>
          </a:prstGeom>
          <a:solidFill>
            <a:srgbClr val="F4B61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BF7C0B6-0186-4B04-97A9-08BF14B3EA00}"/>
              </a:ext>
            </a:extLst>
          </p:cNvPr>
          <p:cNvSpPr txBox="1">
            <a:spLocks/>
          </p:cNvSpPr>
          <p:nvPr/>
        </p:nvSpPr>
        <p:spPr>
          <a:xfrm>
            <a:off x="628650" y="14708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700" dirty="0"/>
              <a:t>UNITS UNDER CONSTRUCTION</a:t>
            </a:r>
            <a:endParaRPr lang="en-ZA" sz="1700" dirty="0"/>
          </a:p>
        </p:txBody>
      </p:sp>
    </p:spTree>
    <p:extLst>
      <p:ext uri="{BB962C8B-B14F-4D97-AF65-F5344CB8AC3E}">
        <p14:creationId xmlns:p14="http://schemas.microsoft.com/office/powerpoint/2010/main" xmlns="" val="2843132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MBM PowerPoint Template 2021" id="{0BBA8B79-2299-4803-8FFB-68CE9C3A9188}" vid="{4680E8D5-AC50-4AEA-93DF-479B3CBEA865}"/>
    </a:ext>
  </a:extLst>
</a:theme>
</file>

<file path=ppt/theme/theme2.xml><?xml version="1.0" encoding="utf-8"?>
<a:theme xmlns:a="http://schemas.openxmlformats.org/drawingml/2006/main" name="Custom Design">
  <a:themeElements>
    <a:clrScheme name="NMBM RE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51D23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1356</Words>
  <Application>Microsoft Office PowerPoint</Application>
  <PresentationFormat>On-screen Show (4:3)</PresentationFormat>
  <Paragraphs>704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Custom Design</vt:lpstr>
      <vt:lpstr> SERVICED SITES AND BNG UNITS PRESENTATION TO THE HUMAN SETTLEMENTS PORTFOLIO COMMITTEE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Units Completed</vt:lpstr>
      <vt:lpstr>Expenditure Report Per Project</vt:lpstr>
      <vt:lpstr>Slide 12</vt:lpstr>
      <vt:lpstr>Absorption Capacity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SETTLEMENTS  Development and Support</dc:title>
  <dc:creator>Calvin Brummer</dc:creator>
  <cp:lastModifiedBy>USER</cp:lastModifiedBy>
  <cp:revision>20</cp:revision>
  <dcterms:created xsi:type="dcterms:W3CDTF">2022-09-27T11:11:45Z</dcterms:created>
  <dcterms:modified xsi:type="dcterms:W3CDTF">2023-03-08T07:20:13Z</dcterms:modified>
</cp:coreProperties>
</file>