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153" r:id="rId3"/>
    <p:sldId id="2143" r:id="rId4"/>
    <p:sldId id="2154" r:id="rId5"/>
    <p:sldId id="2145" r:id="rId6"/>
    <p:sldId id="2155" r:id="rId7"/>
    <p:sldId id="2147" r:id="rId8"/>
    <p:sldId id="2160" r:id="rId9"/>
    <p:sldId id="2161" r:id="rId10"/>
    <p:sldId id="2162" r:id="rId11"/>
    <p:sldId id="2163" r:id="rId12"/>
    <p:sldId id="2164" r:id="rId13"/>
    <p:sldId id="2167" r:id="rId14"/>
    <p:sldId id="2165" r:id="rId15"/>
    <p:sldId id="2168" r:id="rId16"/>
    <p:sldId id="2169" r:id="rId17"/>
    <p:sldId id="2156" r:id="rId18"/>
    <p:sldId id="2170" r:id="rId19"/>
    <p:sldId id="2158" r:id="rId20"/>
    <p:sldId id="2159" r:id="rId21"/>
    <p:sldId id="2152" r:id="rId22"/>
    <p:sldId id="2150"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64B"/>
    <a:srgbClr val="006600"/>
    <a:srgbClr val="33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3F31AB-E354-4047-A0BE-3794A9C57898}" v="19" dt="2023-03-01T12:15:37.6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0"/>
    <p:restoredTop sz="0"/>
  </p:normalViewPr>
  <p:slideViewPr>
    <p:cSldViewPr>
      <p:cViewPr varScale="1">
        <p:scale>
          <a:sx n="73" d="100"/>
          <a:sy n="73" d="100"/>
        </p:scale>
        <p:origin x="-1410" y="-102"/>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B90BC-2E2D-42AF-B1CC-E8639963F573}" type="datetimeFigureOut">
              <a:rPr lang="en-ZA" smtClean="0"/>
              <a:pPr/>
              <a:t>2023/03/08</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3620E-113A-41EF-90B3-32956DD33426}" type="slidenum">
              <a:rPr lang="en-ZA" smtClean="0"/>
              <a:pPr/>
              <a:t>‹#›</a:t>
            </a:fld>
            <a:endParaRPr lang="en-ZA"/>
          </a:p>
        </p:txBody>
      </p:sp>
    </p:spTree>
    <p:extLst>
      <p:ext uri="{BB962C8B-B14F-4D97-AF65-F5344CB8AC3E}">
        <p14:creationId xmlns:p14="http://schemas.microsoft.com/office/powerpoint/2010/main" xmlns="" val="128639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B8C47D98-8886-459E-9119-54BFCE4462D9}" type="datetime1">
              <a:rPr lang="en-US" smtClean="0"/>
              <a:pPr/>
              <a:t>3/8/2023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8A39D93-11D6-4E4F-A288-3B5DF2A32128}" type="datetime1">
              <a:rPr lang="en-US" smtClean="0"/>
              <a:pPr/>
              <a:t>3/8/2023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9F01199-337A-4687-B127-677B9C250546}" type="datetime1">
              <a:rPr lang="en-US" smtClean="0"/>
              <a:pPr/>
              <a:t>3/8/2023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35860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374076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03019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612709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621714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84824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678023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13728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4D8ADEF-2952-4B30-ACE2-7ECDE4B114C7}" type="datetime1">
              <a:rPr lang="en-US" smtClean="0"/>
              <a:pPr/>
              <a:t>3/8/2023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235037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090866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88539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BE0332C7-307D-43C0-A520-F66C97A17555}" type="datetime1">
              <a:rPr lang="en-US" smtClean="0"/>
              <a:pPr/>
              <a:t>3/8/2023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95627441-DCD9-41C8-8A1C-B277177C47EA}" type="datetime1">
              <a:rPr lang="en-US" smtClean="0"/>
              <a:pPr/>
              <a:t>3/8/2023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27068371-31DF-4BCA-BCED-E485BDA20747}" type="datetime1">
              <a:rPr lang="en-US" smtClean="0"/>
              <a:pPr/>
              <a:t>3/8/2023</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6FBD9C6B-6E93-4FD6-ADA9-7FFCB3EC3BCC}" type="datetime1">
              <a:rPr lang="en-US" smtClean="0"/>
              <a:pPr/>
              <a:t>3/8/2023</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10503CE-9D28-4A86-A83B-4535A818AD2B}" type="datetime1">
              <a:rPr lang="en-US" smtClean="0"/>
              <a:pPr/>
              <a:t>3/8/2023</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38B56F81-1181-4F38-9B5F-00DE1D38EC93}" type="datetime1">
              <a:rPr lang="en-US" smtClean="0"/>
              <a:pPr/>
              <a:t>3/8/2023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23F98DAA-2BA3-433B-B66A-6E565A0CF64C}" type="datetime1">
              <a:rPr lang="en-US" smtClean="0"/>
              <a:pPr/>
              <a:t>3/8/2023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ABF4D-7AE5-47B1-BF9D-0820A62FA2BD}" type="datetime1">
              <a:rPr lang="en-US" smtClean="0"/>
              <a:pPr/>
              <a:t>3/8/2023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3/8/2023</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759511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smmesa.gov.za/" TargetMode="External"/><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hyperlink" Target="http://www.dsbd.gov.za/www.sefa.org.za/www.seda.og.za"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sp>
        <p:nvSpPr>
          <p:cNvPr id="12" name="TextBox 12"/>
          <p:cNvSpPr txBox="1"/>
          <p:nvPr/>
        </p:nvSpPr>
        <p:spPr>
          <a:xfrm>
            <a:off x="4876800" y="4002252"/>
            <a:ext cx="4114800" cy="923330"/>
          </a:xfrm>
          <a:prstGeom prst="rect">
            <a:avLst/>
          </a:prstGeom>
        </p:spPr>
        <p:txBody>
          <a:bodyPr wrap="square" lIns="0" tIns="0" rIns="0" bIns="0" rtlCol="0" anchor="t">
            <a:spAutoFit/>
          </a:bodyPr>
          <a:lstStyle/>
          <a:p>
            <a:pPr marL="0" marR="0" lvl="0" indent="0" algn="l" defTabSz="457200" rtl="0" eaLnBrk="1" fontAlgn="auto" latinLnBrk="0" hangingPunct="1">
              <a:lnSpc>
                <a:spcPts val="238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rialle"/>
                <a:ea typeface="+mn-ea"/>
                <a:cs typeface="+mn-cs"/>
              </a:rPr>
              <a:t>Date:</a:t>
            </a:r>
          </a:p>
          <a:p>
            <a:pPr marL="0" marR="0" lvl="0" indent="0" algn="l" defTabSz="457200" rtl="0" eaLnBrk="1" fontAlgn="auto" latinLnBrk="0" hangingPunct="1">
              <a:lnSpc>
                <a:spcPts val="2380"/>
              </a:lnSpc>
              <a:spcBef>
                <a:spcPts val="0"/>
              </a:spcBef>
              <a:spcAft>
                <a:spcPts val="0"/>
              </a:spcAft>
              <a:buClrTx/>
              <a:buSzTx/>
              <a:buFontTx/>
              <a:buNone/>
              <a:tabLst/>
              <a:defRPr/>
            </a:pPr>
            <a:endParaRPr kumimoji="0" lang="en-US" b="0" i="0" u="none" strike="noStrike" kern="1200" cap="none" spc="0" normalizeH="0" baseline="0" noProof="0" dirty="0">
              <a:ln>
                <a:noFill/>
              </a:ln>
              <a:solidFill>
                <a:schemeClr val="bg1"/>
              </a:solidFill>
              <a:effectLst/>
              <a:uLnTx/>
              <a:uFillTx/>
              <a:latin typeface="Arialle"/>
              <a:ea typeface="+mn-ea"/>
              <a:cs typeface="+mn-cs"/>
            </a:endParaRPr>
          </a:p>
          <a:p>
            <a:pPr marL="0" marR="0" lvl="0" indent="0" algn="l" defTabSz="457200" rtl="0" eaLnBrk="1" fontAlgn="auto" latinLnBrk="0" hangingPunct="1">
              <a:lnSpc>
                <a:spcPts val="238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rialle"/>
                <a:ea typeface="+mn-ea"/>
                <a:cs typeface="+mn-cs"/>
              </a:rPr>
              <a:t>Presenter:</a:t>
            </a:r>
            <a:endParaRPr kumimoji="0" lang="en-US" b="0" i="0" u="none" strike="noStrike" kern="1200" cap="none" spc="0" normalizeH="0" baseline="0" noProof="0" dirty="0">
              <a:ln>
                <a:noFill/>
              </a:ln>
              <a:solidFill>
                <a:schemeClr val="bg1"/>
              </a:solidFill>
              <a:effectLst/>
              <a:uLnTx/>
              <a:uFillTx/>
              <a:latin typeface="Arialle"/>
              <a:ea typeface="+mn-ea"/>
              <a:cs typeface="+mn-cs"/>
            </a:endParaRPr>
          </a:p>
        </p:txBody>
      </p:sp>
      <p:pic>
        <p:nvPicPr>
          <p:cNvPr id="7" name="Picture 6" descr="A picture containing graphical user interface&#10;&#10;Description automatically generated">
            <a:extLst>
              <a:ext uri="{FF2B5EF4-FFF2-40B4-BE49-F238E27FC236}">
                <a16:creationId xmlns:a16="http://schemas.microsoft.com/office/drawing/2014/main" xmlns="" id="{00C14F4C-1905-41C8-A7D5-C62931D9F60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14" name="Group 13">
            <a:extLst>
              <a:ext uri="{FF2B5EF4-FFF2-40B4-BE49-F238E27FC236}">
                <a16:creationId xmlns:a16="http://schemas.microsoft.com/office/drawing/2014/main" xmlns="" id="{6218EE05-5B19-4C1E-BCEA-AD0AAD64EABA}"/>
              </a:ext>
            </a:extLst>
          </p:cNvPr>
          <p:cNvGrpSpPr/>
          <p:nvPr/>
        </p:nvGrpSpPr>
        <p:grpSpPr>
          <a:xfrm>
            <a:off x="4255316" y="2595555"/>
            <a:ext cx="4888684" cy="2276427"/>
            <a:chOff x="2845616" y="253013"/>
            <a:chExt cx="4888684" cy="2343659"/>
          </a:xfrm>
        </p:grpSpPr>
        <p:sp>
          <p:nvSpPr>
            <p:cNvPr id="15" name="TextBox 11">
              <a:extLst>
                <a:ext uri="{FF2B5EF4-FFF2-40B4-BE49-F238E27FC236}">
                  <a16:creationId xmlns:a16="http://schemas.microsoft.com/office/drawing/2014/main" xmlns="" id="{E9E1B33A-ADEF-41A3-8DAA-63A8AB809DC7}"/>
                </a:ext>
              </a:extLst>
            </p:cNvPr>
            <p:cNvSpPr txBox="1"/>
            <p:nvPr/>
          </p:nvSpPr>
          <p:spPr>
            <a:xfrm>
              <a:off x="2857500" y="253013"/>
              <a:ext cx="4876800" cy="1013972"/>
            </a:xfrm>
            <a:prstGeom prst="rect">
              <a:avLst/>
            </a:prstGeom>
          </p:spPr>
          <p:txBody>
            <a:bodyPr wrap="square" lIns="0" tIns="0" rIns="0" bIns="0" rtlCol="0" anchor="t">
              <a:spAutoFit/>
            </a:bodyPr>
            <a:lstStyle/>
            <a:p>
              <a:pPr defTabSz="457200">
                <a:spcBef>
                  <a:spcPct val="0"/>
                </a:spcBef>
                <a:defRPr/>
              </a:pPr>
              <a:r>
                <a:rPr lang="en-ZA" sz="1600" b="1" dirty="0">
                  <a:solidFill>
                    <a:srgbClr val="00764B"/>
                  </a:solidFill>
                  <a:latin typeface="Arial" panose="020B0604020202020204" pitchFamily="34" charset="0"/>
                  <a:cs typeface="Arial" panose="020B0604020202020204" pitchFamily="34" charset="0"/>
                </a:rPr>
                <a:t>Strategies and plans to address co-operatives support and establishment/recognition of an apex body of cooperatives in the implementation of R204</a:t>
              </a:r>
              <a:r>
                <a:rPr lang="en-ZA"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1600" dirty="0">
                <a:solidFill>
                  <a:schemeClr val="bg1"/>
                </a:solidFill>
                <a:latin typeface="Arial" panose="020B0604020202020204" pitchFamily="34" charset="0"/>
                <a:cs typeface="Arial" panose="020B0604020202020204" pitchFamily="34" charset="0"/>
              </a:endParaRPr>
            </a:p>
          </p:txBody>
        </p:sp>
        <p:sp>
          <p:nvSpPr>
            <p:cNvPr id="16" name="TextBox 12">
              <a:extLst>
                <a:ext uri="{FF2B5EF4-FFF2-40B4-BE49-F238E27FC236}">
                  <a16:creationId xmlns:a16="http://schemas.microsoft.com/office/drawing/2014/main" xmlns="" id="{81DC876A-DC5B-4E3E-9E6C-1975BDE5FBF8}"/>
                </a:ext>
              </a:extLst>
            </p:cNvPr>
            <p:cNvSpPr txBox="1"/>
            <p:nvPr/>
          </p:nvSpPr>
          <p:spPr>
            <a:xfrm>
              <a:off x="2845616" y="1417015"/>
              <a:ext cx="4114800" cy="919441"/>
            </a:xfrm>
            <a:prstGeom prst="rect">
              <a:avLst/>
            </a:prstGeom>
          </p:spPr>
          <p:txBody>
            <a:bodyPr wrap="square" lIns="0" tIns="0" rIns="0" bIns="0" rtlCol="0" anchor="t">
              <a:spAutoFit/>
            </a:bodyPr>
            <a:lstStyle/>
            <a:p>
              <a:pPr defTabSz="457200">
                <a:lnSpc>
                  <a:spcPts val="2380"/>
                </a:lnSpc>
                <a:defRPr/>
              </a:pPr>
              <a:r>
                <a:rPr lang="en-US" sz="1600" b="1" dirty="0">
                  <a:solidFill>
                    <a:srgbClr val="00764B"/>
                  </a:solidFill>
                  <a:latin typeface="Arialle"/>
                </a:rPr>
                <a:t>Presentation to the Portfolio Committee on Small Business Development </a:t>
              </a:r>
            </a:p>
            <a:p>
              <a:pPr marL="0" marR="0" lvl="0" indent="0" algn="l" defTabSz="457200" rtl="0" eaLnBrk="1" fontAlgn="auto" latinLnBrk="0" hangingPunct="1">
                <a:lnSpc>
                  <a:spcPts val="238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64B"/>
                  </a:solidFill>
                  <a:effectLst/>
                  <a:uLnTx/>
                  <a:uFillTx/>
                  <a:latin typeface="Arialle"/>
                  <a:ea typeface="+mn-ea"/>
                  <a:cs typeface="+mn-cs"/>
                </a:rPr>
                <a:t> </a:t>
              </a:r>
              <a:endParaRPr kumimoji="0" lang="en-US" sz="1600" i="0" u="none" strike="noStrike" kern="1200" cap="none" spc="0" normalizeH="0" baseline="0" noProof="0" dirty="0">
                <a:ln>
                  <a:noFill/>
                </a:ln>
                <a:solidFill>
                  <a:srgbClr val="00764B"/>
                </a:solidFill>
                <a:effectLst/>
                <a:uLnTx/>
                <a:uFillTx/>
                <a:latin typeface="Arialle"/>
                <a:ea typeface="+mn-ea"/>
                <a:cs typeface="+mn-cs"/>
              </a:endParaRPr>
            </a:p>
          </p:txBody>
        </p:sp>
        <p:sp>
          <p:nvSpPr>
            <p:cNvPr id="17" name="TextBox 16">
              <a:extLst>
                <a:ext uri="{FF2B5EF4-FFF2-40B4-BE49-F238E27FC236}">
                  <a16:creationId xmlns:a16="http://schemas.microsoft.com/office/drawing/2014/main" xmlns="" id="{0EFDAEC0-2A0D-4907-9934-0C1241E1AE09}"/>
                </a:ext>
              </a:extLst>
            </p:cNvPr>
            <p:cNvSpPr txBox="1"/>
            <p:nvPr/>
          </p:nvSpPr>
          <p:spPr>
            <a:xfrm>
              <a:off x="2857500" y="2304891"/>
              <a:ext cx="4114800" cy="291781"/>
            </a:xfrm>
            <a:prstGeom prst="rect">
              <a:avLst/>
            </a:prstGeom>
          </p:spPr>
          <p:txBody>
            <a:bodyPr wrap="square" lIns="0" tIns="0" rIns="0" bIns="0" rtlCol="0" anchor="t">
              <a:spAutoFit/>
            </a:bodyPr>
            <a:lstStyle/>
            <a:p>
              <a:pPr marL="0" marR="0" lvl="0" indent="0" algn="l" defTabSz="457200" rtl="0" eaLnBrk="1" fontAlgn="auto" latinLnBrk="0" hangingPunct="1">
                <a:lnSpc>
                  <a:spcPts val="238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64B"/>
                  </a:solidFill>
                  <a:effectLst/>
                  <a:uLnTx/>
                  <a:uFillTx/>
                  <a:latin typeface="Arialle"/>
                  <a:ea typeface="+mn-ea"/>
                  <a:cs typeface="+mn-cs"/>
                </a:rPr>
                <a:t>Date: </a:t>
              </a:r>
              <a:r>
                <a:rPr lang="en-US" sz="1600" b="1" dirty="0">
                  <a:solidFill>
                    <a:srgbClr val="00764B"/>
                  </a:solidFill>
                  <a:latin typeface="Arialle"/>
                </a:rPr>
                <a:t>8</a:t>
              </a:r>
              <a:r>
                <a:rPr kumimoji="0" lang="en-US" sz="1600" b="1" i="0" u="none" strike="noStrike" kern="1200" cap="none" spc="0" normalizeH="0" baseline="0" noProof="0" dirty="0">
                  <a:ln>
                    <a:noFill/>
                  </a:ln>
                  <a:solidFill>
                    <a:srgbClr val="00764B"/>
                  </a:solidFill>
                  <a:effectLst/>
                  <a:uLnTx/>
                  <a:uFillTx/>
                  <a:latin typeface="Arialle"/>
                  <a:ea typeface="+mn-ea"/>
                  <a:cs typeface="+mn-cs"/>
                </a:rPr>
                <a:t> March 2023</a:t>
              </a:r>
            </a:p>
          </p:txBody>
        </p:sp>
      </p:grpSp>
    </p:spTree>
    <p:extLst>
      <p:ext uri="{BB962C8B-B14F-4D97-AF65-F5344CB8AC3E}">
        <p14:creationId xmlns:p14="http://schemas.microsoft.com/office/powerpoint/2010/main" xmlns="" val="2912565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50E7778-F7E3-8C4D-BF39-4574A672267C}"/>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4" name="AutoShape 3">
            <a:extLst>
              <a:ext uri="{FF2B5EF4-FFF2-40B4-BE49-F238E27FC236}">
                <a16:creationId xmlns:a16="http://schemas.microsoft.com/office/drawing/2014/main" xmlns="" id="{3302AE52-5E02-8549-8735-9BBF82234B02}"/>
              </a:ext>
            </a:extLst>
          </p:cNvPr>
          <p:cNvSpPr/>
          <p:nvPr/>
        </p:nvSpPr>
        <p:spPr>
          <a:xfrm>
            <a:off x="3600" y="-9328"/>
            <a:ext cx="9140400" cy="932400"/>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243176" y="138112"/>
            <a:ext cx="8915400" cy="1200329"/>
          </a:xfrm>
          <a:prstGeom prst="rect">
            <a:avLst/>
          </a:prstGeom>
          <a:noFill/>
        </p:spPr>
        <p:txBody>
          <a:bodyPr wrap="square" rtlCol="0">
            <a:spAutoFit/>
          </a:bodyPr>
          <a:lstStyle/>
          <a:p>
            <a:pPr algn="ctr"/>
            <a:r>
              <a:rPr lang="en-ZA" sz="2400" b="1" dirty="0">
                <a:solidFill>
                  <a:prstClr val="white"/>
                </a:solidFill>
                <a:latin typeface="Arial" panose="020B0604020202020204" pitchFamily="34" charset="0"/>
              </a:rPr>
              <a:t>Qualifying Interventions</a:t>
            </a:r>
          </a:p>
          <a:p>
            <a:pPr algn="ctr"/>
            <a:endParaRPr lang="en-ZA" sz="2400" b="1" dirty="0">
              <a:solidFill>
                <a:prstClr val="white"/>
              </a:solidFill>
              <a:latin typeface="Arial" panose="020B0604020202020204" pitchFamily="34" charset="0"/>
            </a:endParaRPr>
          </a:p>
          <a:p>
            <a:pPr algn="ctr"/>
            <a:r>
              <a:rPr lang="en-US" sz="2400" b="1" dirty="0">
                <a:solidFill>
                  <a:prstClr val="white"/>
                </a:solidFill>
                <a:latin typeface="Arial" panose="020B0604020202020204" pitchFamily="34" charset="0"/>
              </a:rPr>
              <a:t> </a:t>
            </a:r>
            <a:endParaRPr lang="en-ZA" sz="2400" b="1" dirty="0">
              <a:solidFill>
                <a:prstClr val="white"/>
              </a:solidFill>
              <a:latin typeface="Arial" panose="020B0604020202020204" pitchFamily="34" charset="0"/>
            </a:endParaRPr>
          </a:p>
        </p:txBody>
      </p:sp>
      <p:sp>
        <p:nvSpPr>
          <p:cNvPr id="16" name="Slide Number Placeholder 1">
            <a:extLst>
              <a:ext uri="{FF2B5EF4-FFF2-40B4-BE49-F238E27FC236}">
                <a16:creationId xmlns:a16="http://schemas.microsoft.com/office/drawing/2014/main" xmlns="" id="{82C22E88-74B5-BC4A-877E-013A2F25D7A2}"/>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10</a:t>
            </a:r>
          </a:p>
        </p:txBody>
      </p:sp>
      <p:sp>
        <p:nvSpPr>
          <p:cNvPr id="2" name="TextBox 1">
            <a:extLst>
              <a:ext uri="{FF2B5EF4-FFF2-40B4-BE49-F238E27FC236}">
                <a16:creationId xmlns:a16="http://schemas.microsoft.com/office/drawing/2014/main" xmlns="" id="{A431F086-4CBB-4916-C979-88F4CB75C426}"/>
              </a:ext>
            </a:extLst>
          </p:cNvPr>
          <p:cNvSpPr txBox="1"/>
          <p:nvPr/>
        </p:nvSpPr>
        <p:spPr>
          <a:xfrm>
            <a:off x="280227" y="984109"/>
            <a:ext cx="8719993" cy="4678204"/>
          </a:xfrm>
          <a:prstGeom prst="rect">
            <a:avLst/>
          </a:prstGeom>
          <a:noFill/>
        </p:spPr>
        <p:txBody>
          <a:bodyPr wrap="square">
            <a:spAutoFit/>
          </a:bodyPr>
          <a:lstStyle/>
          <a:p>
            <a:pPr algn="just">
              <a:lnSpc>
                <a:spcPct val="150000"/>
              </a:lnSpc>
            </a:pPr>
            <a:r>
              <a:rPr lang="en-US" sz="1400" b="1" dirty="0">
                <a:solidFill>
                  <a:srgbClr val="000000"/>
                </a:solidFill>
                <a:latin typeface="Arial" panose="020B0604020202020204" pitchFamily="34" charset="0"/>
              </a:rPr>
              <a:t>For feasibility studies</a:t>
            </a:r>
          </a:p>
          <a:p>
            <a:pPr algn="just">
              <a:lnSpc>
                <a:spcPct val="150000"/>
              </a:lnSpc>
            </a:pPr>
            <a:endParaRPr lang="en-US" sz="1400" dirty="0">
              <a:solidFill>
                <a:srgbClr val="000000"/>
              </a:solidFill>
              <a:latin typeface="Arial" panose="020B0604020202020204" pitchFamily="34" charset="0"/>
            </a:endParaRPr>
          </a:p>
          <a:p>
            <a:pPr marL="285750" indent="-285750" algn="just">
              <a:lnSpc>
                <a:spcPct val="150000"/>
              </a:lnSpc>
              <a:buFont typeface="Arial" panose="020B0604020202020204" pitchFamily="34" charset="0"/>
              <a:buChar char="•"/>
            </a:pPr>
            <a:r>
              <a:rPr lang="en-US" sz="1400" dirty="0">
                <a:solidFill>
                  <a:srgbClr val="000000"/>
                </a:solidFill>
                <a:latin typeface="Arial" panose="020B0604020202020204" pitchFamily="34" charset="0"/>
              </a:rPr>
              <a:t>Operational costs that include, among others, project personnel, researcher etc.;</a:t>
            </a:r>
          </a:p>
          <a:p>
            <a:pPr marL="285750" indent="-285750" algn="just">
              <a:lnSpc>
                <a:spcPct val="150000"/>
              </a:lnSpc>
              <a:buFont typeface="Arial" panose="020B0604020202020204" pitchFamily="34" charset="0"/>
              <a:buChar char="•"/>
            </a:pPr>
            <a:r>
              <a:rPr lang="en-US" sz="1400" dirty="0">
                <a:solidFill>
                  <a:srgbClr val="000000"/>
                </a:solidFill>
                <a:latin typeface="Arial" panose="020B0604020202020204" pitchFamily="34" charset="0"/>
              </a:rPr>
              <a:t>Specialist (technical, scientific, consultation and/or contracting personnel);</a:t>
            </a:r>
          </a:p>
          <a:p>
            <a:pPr marL="285750" indent="-285750">
              <a:lnSpc>
                <a:spcPct val="150000"/>
              </a:lnSpc>
              <a:buFont typeface="Arial" panose="020B0604020202020204" pitchFamily="34" charset="0"/>
              <a:buChar char="•"/>
            </a:pPr>
            <a:r>
              <a:rPr lang="en-US" sz="1400" dirty="0">
                <a:solidFill>
                  <a:srgbClr val="000000"/>
                </a:solidFill>
                <a:latin typeface="Arial" panose="020B0604020202020204" pitchFamily="34" charset="0"/>
              </a:rPr>
              <a:t>Running costs ad overheads (</a:t>
            </a:r>
            <a:r>
              <a:rPr lang="en-US" sz="1400" dirty="0" err="1">
                <a:solidFill>
                  <a:srgbClr val="000000"/>
                </a:solidFill>
                <a:latin typeface="Arial" panose="020B0604020202020204" pitchFamily="34" charset="0"/>
              </a:rPr>
              <a:t>e.g</a:t>
            </a:r>
            <a:r>
              <a:rPr lang="en-US" sz="1400" dirty="0">
                <a:solidFill>
                  <a:srgbClr val="000000"/>
                </a:solidFill>
                <a:latin typeface="Arial" panose="020B0604020202020204" pitchFamily="34" charset="0"/>
              </a:rPr>
              <a:t> printing and telephone) to a maximum of ten percent of the total budget;</a:t>
            </a:r>
          </a:p>
          <a:p>
            <a:pPr marL="285750" indent="-285750" algn="just">
              <a:lnSpc>
                <a:spcPct val="150000"/>
              </a:lnSpc>
              <a:buFont typeface="Arial" panose="020B0604020202020204" pitchFamily="34" charset="0"/>
              <a:buChar char="•"/>
            </a:pPr>
            <a:r>
              <a:rPr lang="en-US" sz="1400" dirty="0">
                <a:solidFill>
                  <a:srgbClr val="000000"/>
                </a:solidFill>
                <a:latin typeface="Arial" panose="020B0604020202020204" pitchFamily="34" charset="0"/>
              </a:rPr>
              <a:t>Intellectual property rights(IPR). IPR for the project with project relevant provisions of the National Intellectual Property Management Office (NIPMO) a project relevant legislations as Copyright Act, 1978 (Act No. 98 of 1978), designs Act, 1993 (Act No195 of 1993) Intellectual Property Laws Amendment Act, 2013, and Intellectual Property Law </a:t>
            </a:r>
            <a:r>
              <a:rPr lang="en-US" sz="1400" dirty="0" err="1">
                <a:solidFill>
                  <a:srgbClr val="000000"/>
                </a:solidFill>
                <a:latin typeface="Arial" panose="020B0604020202020204" pitchFamily="34" charset="0"/>
              </a:rPr>
              <a:t>Rationalisation</a:t>
            </a:r>
            <a:r>
              <a:rPr lang="en-US" sz="1400" dirty="0">
                <a:solidFill>
                  <a:srgbClr val="000000"/>
                </a:solidFill>
                <a:latin typeface="Arial" panose="020B0604020202020204" pitchFamily="34" charset="0"/>
              </a:rPr>
              <a:t> Act, 1996 (Act No. 107 of 1996); </a:t>
            </a:r>
          </a:p>
          <a:p>
            <a:pPr marL="285750" indent="-285750" algn="just">
              <a:lnSpc>
                <a:spcPct val="150000"/>
              </a:lnSpc>
              <a:buFont typeface="Arial" panose="020B0604020202020204" pitchFamily="34" charset="0"/>
              <a:buChar char="•"/>
            </a:pPr>
            <a:r>
              <a:rPr lang="en-US" sz="1400" dirty="0">
                <a:solidFill>
                  <a:srgbClr val="000000"/>
                </a:solidFill>
                <a:latin typeface="Arial" panose="020B0604020202020204" pitchFamily="34" charset="0"/>
              </a:rPr>
              <a:t>Costs of registration and litigation of patents</a:t>
            </a:r>
          </a:p>
          <a:p>
            <a:pPr marL="285750" indent="-285750" algn="just">
              <a:lnSpc>
                <a:spcPct val="150000"/>
              </a:lnSpc>
              <a:buFont typeface="Arial" panose="020B0604020202020204" pitchFamily="34" charset="0"/>
              <a:buChar char="•"/>
            </a:pPr>
            <a:r>
              <a:rPr lang="en-US" sz="1400" dirty="0">
                <a:solidFill>
                  <a:srgbClr val="000000"/>
                </a:solidFill>
                <a:latin typeface="Arial" panose="020B0604020202020204" pitchFamily="34" charset="0"/>
              </a:rPr>
              <a:t>Costs for registration of patents</a:t>
            </a:r>
          </a:p>
          <a:p>
            <a:pPr marL="285750" indent="-285750" algn="just">
              <a:buFont typeface="Arial" panose="020B0604020202020204" pitchFamily="34" charset="0"/>
              <a:buChar char="•"/>
            </a:pPr>
            <a:endParaRPr lang="en-US" sz="1400" dirty="0">
              <a:solidFill>
                <a:srgbClr val="000000"/>
              </a:solidFill>
              <a:latin typeface="Arial" panose="020B0604020202020204" pitchFamily="34" charset="0"/>
            </a:endParaRPr>
          </a:p>
          <a:p>
            <a:pPr algn="just"/>
            <a:endParaRPr lang="en-US" sz="1400" dirty="0">
              <a:solidFill>
                <a:srgbClr val="000000"/>
              </a:solidFill>
              <a:latin typeface="Arial" panose="020B0604020202020204" pitchFamily="34" charset="0"/>
            </a:endParaRPr>
          </a:p>
          <a:p>
            <a:pPr algn="l"/>
            <a:endParaRPr lang="en-US" sz="1600" b="1" dirty="0">
              <a:solidFill>
                <a:srgbClr val="000000"/>
              </a:solidFill>
              <a:latin typeface="Arial" panose="020B0604020202020204" pitchFamily="34" charset="0"/>
            </a:endParaRPr>
          </a:p>
        </p:txBody>
      </p:sp>
    </p:spTree>
    <p:extLst>
      <p:ext uri="{BB962C8B-B14F-4D97-AF65-F5344CB8AC3E}">
        <p14:creationId xmlns:p14="http://schemas.microsoft.com/office/powerpoint/2010/main" xmlns="" val="164585264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50E7778-F7E3-8C4D-BF39-4574A672267C}"/>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4" name="AutoShape 3">
            <a:extLst>
              <a:ext uri="{FF2B5EF4-FFF2-40B4-BE49-F238E27FC236}">
                <a16:creationId xmlns:a16="http://schemas.microsoft.com/office/drawing/2014/main" xmlns="" id="{3302AE52-5E02-8549-8735-9BBF82234B02}"/>
              </a:ext>
            </a:extLst>
          </p:cNvPr>
          <p:cNvSpPr/>
          <p:nvPr/>
        </p:nvSpPr>
        <p:spPr>
          <a:xfrm>
            <a:off x="3600" y="-9328"/>
            <a:ext cx="9140400" cy="932400"/>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243176" y="138112"/>
            <a:ext cx="8915400" cy="1569660"/>
          </a:xfrm>
          <a:prstGeom prst="rect">
            <a:avLst/>
          </a:prstGeom>
          <a:noFill/>
        </p:spPr>
        <p:txBody>
          <a:bodyPr wrap="square" rtlCol="0">
            <a:spAutoFit/>
          </a:bodyPr>
          <a:lstStyle/>
          <a:p>
            <a:pPr algn="ctr"/>
            <a:r>
              <a:rPr lang="en-ZA" sz="2400" b="1" dirty="0">
                <a:solidFill>
                  <a:prstClr val="white"/>
                </a:solidFill>
                <a:latin typeface="Arial" panose="020B0604020202020204" pitchFamily="34" charset="0"/>
              </a:rPr>
              <a:t>Application Procedure</a:t>
            </a:r>
          </a:p>
          <a:p>
            <a:pPr algn="ctr"/>
            <a:endParaRPr lang="en-ZA" sz="2400" b="1" dirty="0">
              <a:solidFill>
                <a:prstClr val="white"/>
              </a:solidFill>
              <a:latin typeface="Arial" panose="020B0604020202020204" pitchFamily="34" charset="0"/>
            </a:endParaRPr>
          </a:p>
          <a:p>
            <a:pPr algn="ctr"/>
            <a:endParaRPr lang="en-ZA" sz="2400" b="1" dirty="0">
              <a:solidFill>
                <a:prstClr val="white"/>
              </a:solidFill>
              <a:latin typeface="Arial" panose="020B0604020202020204" pitchFamily="34" charset="0"/>
            </a:endParaRPr>
          </a:p>
          <a:p>
            <a:pPr algn="ctr"/>
            <a:r>
              <a:rPr lang="en-US" sz="2400" b="1" dirty="0">
                <a:solidFill>
                  <a:prstClr val="white"/>
                </a:solidFill>
                <a:latin typeface="Arial" panose="020B0604020202020204" pitchFamily="34" charset="0"/>
              </a:rPr>
              <a:t> </a:t>
            </a:r>
            <a:endParaRPr lang="en-ZA" sz="2400" b="1" dirty="0">
              <a:solidFill>
                <a:prstClr val="white"/>
              </a:solidFill>
              <a:latin typeface="Arial" panose="020B0604020202020204" pitchFamily="34" charset="0"/>
            </a:endParaRPr>
          </a:p>
        </p:txBody>
      </p:sp>
      <p:sp>
        <p:nvSpPr>
          <p:cNvPr id="16" name="Slide Number Placeholder 1">
            <a:extLst>
              <a:ext uri="{FF2B5EF4-FFF2-40B4-BE49-F238E27FC236}">
                <a16:creationId xmlns:a16="http://schemas.microsoft.com/office/drawing/2014/main" xmlns="" id="{82C22E88-74B5-BC4A-877E-013A2F25D7A2}"/>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11</a:t>
            </a:r>
          </a:p>
        </p:txBody>
      </p:sp>
      <p:sp>
        <p:nvSpPr>
          <p:cNvPr id="2" name="TextBox 1">
            <a:extLst>
              <a:ext uri="{FF2B5EF4-FFF2-40B4-BE49-F238E27FC236}">
                <a16:creationId xmlns:a16="http://schemas.microsoft.com/office/drawing/2014/main" xmlns="" id="{848655B1-9378-A11D-99B9-6208E761F31B}"/>
              </a:ext>
            </a:extLst>
          </p:cNvPr>
          <p:cNvSpPr txBox="1"/>
          <p:nvPr/>
        </p:nvSpPr>
        <p:spPr>
          <a:xfrm>
            <a:off x="152400" y="1070512"/>
            <a:ext cx="8839200" cy="4500463"/>
          </a:xfrm>
          <a:prstGeom prst="rect">
            <a:avLst/>
          </a:prstGeom>
          <a:noFill/>
        </p:spPr>
        <p:txBody>
          <a:bodyPr wrap="square">
            <a:spAutoFit/>
          </a:bodyPr>
          <a:lstStyle/>
          <a:p>
            <a:pPr algn="l">
              <a:lnSpc>
                <a:spcPct val="150000"/>
              </a:lnSpc>
            </a:pPr>
            <a:r>
              <a:rPr lang="en-US" sz="1400" b="1" dirty="0">
                <a:latin typeface="Arial" panose="020B0604020202020204" pitchFamily="34" charset="0"/>
                <a:cs typeface="Arial" panose="020B0604020202020204" pitchFamily="34" charset="0"/>
              </a:rPr>
              <a:t>Who can apply? </a:t>
            </a:r>
          </a:p>
          <a:p>
            <a:pPr algn="l">
              <a:lnSpc>
                <a:spcPct val="150000"/>
              </a:lnSpc>
            </a:pPr>
            <a:endParaRPr lang="en-US" sz="1400" b="1" dirty="0">
              <a:latin typeface="Arial" panose="020B0604020202020204" pitchFamily="34" charset="0"/>
              <a:cs typeface="Arial" panose="020B0604020202020204" pitchFamily="34" charset="0"/>
            </a:endParaRPr>
          </a:p>
          <a:p>
            <a:pPr algn="l">
              <a:lnSpc>
                <a:spcPct val="150000"/>
              </a:lnSpc>
            </a:pPr>
            <a:r>
              <a:rPr lang="en-ZA" sz="1400" b="1" dirty="0">
                <a:latin typeface="Arial" panose="020B0604020202020204" pitchFamily="34" charset="0"/>
                <a:cs typeface="Arial" panose="020B0604020202020204" pitchFamily="34" charset="0"/>
              </a:rPr>
              <a:t>The </a:t>
            </a:r>
            <a:r>
              <a:rPr lang="en-US" sz="1400" b="1" dirty="0">
                <a:latin typeface="Arial" panose="020B0604020202020204" pitchFamily="34" charset="0"/>
                <a:cs typeface="Arial" panose="020B0604020202020204" pitchFamily="34" charset="0"/>
              </a:rPr>
              <a:t>applicant must </a:t>
            </a:r>
          </a:p>
          <a:p>
            <a:pPr algn="l">
              <a:lnSpc>
                <a:spcPct val="150000"/>
              </a:lnSpc>
            </a:pPr>
            <a:endParaRPr lang="en-US" sz="1400" b="1"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Register on the SMMESA database: </a:t>
            </a:r>
            <a:r>
              <a:rPr lang="en-US" sz="1400" dirty="0">
                <a:latin typeface="Arial" panose="020B0604020202020204" pitchFamily="34" charset="0"/>
                <a:cs typeface="Arial" panose="020B0604020202020204" pitchFamily="34" charset="0"/>
                <a:hlinkClick r:id="rId3"/>
              </a:rPr>
              <a:t>https://smmesa.gov.za/</a:t>
            </a:r>
            <a:r>
              <a:rPr lang="en-US" sz="1400" dirty="0">
                <a:latin typeface="Arial" panose="020B0604020202020204" pitchFamily="34" charset="0"/>
                <a:cs typeface="Arial" panose="020B0604020202020204" pitchFamily="34" charset="0"/>
              </a:rPr>
              <a:t> </a:t>
            </a: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Complete the simplified online application form available from</a:t>
            </a:r>
          </a:p>
          <a:p>
            <a:pPr>
              <a:lnSpc>
                <a:spcPct val="150000"/>
              </a:lnSpc>
            </a:pPr>
            <a:r>
              <a:rPr 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hlinkClick r:id="rId4"/>
              </a:rPr>
              <a:t>www.dsbd.gov.za/www.sefa.org.za/www.seda.og.za</a:t>
            </a:r>
            <a:r>
              <a:rPr lang="en-US" sz="1400" dirty="0">
                <a:latin typeface="Arial" panose="020B0604020202020204" pitchFamily="34" charset="0"/>
                <a:cs typeface="Arial" panose="020B0604020202020204" pitchFamily="34" charset="0"/>
              </a:rPr>
              <a:t> </a:t>
            </a: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Be an entity registered with CIPC (</a:t>
            </a:r>
            <a:r>
              <a:rPr lang="en-US" sz="1400" dirty="0" err="1">
                <a:latin typeface="Arial" panose="020B0604020202020204" pitchFamily="34" charset="0"/>
                <a:cs typeface="Arial" panose="020B0604020202020204" pitchFamily="34" charset="0"/>
              </a:rPr>
              <a:t>e.g</a:t>
            </a:r>
            <a:r>
              <a:rPr lang="en-US" sz="1400" dirty="0">
                <a:latin typeface="Arial" panose="020B0604020202020204" pitchFamily="34" charset="0"/>
                <a:cs typeface="Arial" panose="020B0604020202020204" pitchFamily="34" charset="0"/>
              </a:rPr>
              <a:t> Constitution, CR10);</a:t>
            </a: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Be 100%-owned by a South African;</a:t>
            </a:r>
          </a:p>
          <a:p>
            <a:pPr marL="285750" indent="-285750">
              <a:lnSpc>
                <a:spcPct val="150000"/>
              </a:lnSpc>
              <a:buFont typeface="Arial" panose="020B0604020202020204" pitchFamily="34" charset="0"/>
              <a:buChar char="•"/>
            </a:pPr>
            <a:r>
              <a:rPr lang="en-ZA" sz="1400" dirty="0">
                <a:latin typeface="Arial" panose="020B0604020202020204" pitchFamily="34" charset="0"/>
                <a:ea typeface="Times New Roman" panose="02020603050405020304" pitchFamily="18" charset="0"/>
              </a:rPr>
              <a:t>Priority will be given to cooperatives owned by Women, Youth and Persons living with Disabilities</a:t>
            </a:r>
          </a:p>
          <a:p>
            <a:pPr marL="285750" indent="-285750">
              <a:lnSpc>
                <a:spcPct val="150000"/>
              </a:lnSpc>
              <a:buFont typeface="Arial" panose="020B0604020202020204" pitchFamily="34" charset="0"/>
              <a:buChar char="•"/>
            </a:pPr>
            <a:r>
              <a:rPr lang="en-ZA" sz="1400" dirty="0">
                <a:latin typeface="Arial" panose="020B0604020202020204" pitchFamily="34" charset="0"/>
                <a:ea typeface="Times New Roman" panose="02020603050405020304" pitchFamily="18" charset="0"/>
              </a:rPr>
              <a:t>FICA documents (</a:t>
            </a:r>
            <a:r>
              <a:rPr lang="en-ZA" sz="1400" dirty="0" err="1">
                <a:latin typeface="Arial" panose="020B0604020202020204" pitchFamily="34" charset="0"/>
                <a:ea typeface="Times New Roman" panose="02020603050405020304" pitchFamily="18" charset="0"/>
              </a:rPr>
              <a:t>e.g</a:t>
            </a:r>
            <a:r>
              <a:rPr lang="en-ZA" sz="1400" dirty="0">
                <a:latin typeface="Arial" panose="020B0604020202020204" pitchFamily="34" charset="0"/>
                <a:ea typeface="Times New Roman" panose="02020603050405020304" pitchFamily="18" charset="0"/>
              </a:rPr>
              <a:t> Municipality accounts, </a:t>
            </a:r>
            <a:r>
              <a:rPr lang="en-ZA" sz="1400" dirty="0" err="1">
                <a:latin typeface="Arial" panose="020B0604020202020204" pitchFamily="34" charset="0"/>
                <a:ea typeface="Times New Roman" panose="02020603050405020304" pitchFamily="18" charset="0"/>
              </a:rPr>
              <a:t>lette</a:t>
            </a:r>
            <a:r>
              <a:rPr lang="en-ZA" sz="1400" dirty="0">
                <a:latin typeface="Arial" panose="020B0604020202020204" pitchFamily="34" charset="0"/>
                <a:ea typeface="Times New Roman" panose="02020603050405020304" pitchFamily="18" charset="0"/>
              </a:rPr>
              <a:t> from traditional authority);</a:t>
            </a:r>
          </a:p>
          <a:p>
            <a:pPr marL="285750" indent="-285750">
              <a:lnSpc>
                <a:spcPct val="150000"/>
              </a:lnSpc>
              <a:buFont typeface="Arial" panose="020B0604020202020204" pitchFamily="34" charset="0"/>
              <a:buChar char="•"/>
            </a:pPr>
            <a:r>
              <a:rPr lang="en-ZA" sz="1400" dirty="0">
                <a:latin typeface="Arial" panose="020B0604020202020204" pitchFamily="34" charset="0"/>
                <a:ea typeface="Times New Roman" panose="02020603050405020304" pitchFamily="18" charset="0"/>
              </a:rPr>
              <a:t>Lease agreement or Permission to Occupy (P.T.O)</a:t>
            </a:r>
          </a:p>
          <a:p>
            <a:pPr marL="285750" indent="-285750">
              <a:lnSpc>
                <a:spcPct val="150000"/>
              </a:lnSpc>
              <a:buFont typeface="Arial" panose="020B0604020202020204" pitchFamily="34" charset="0"/>
              <a:buChar char="•"/>
            </a:pPr>
            <a:r>
              <a:rPr lang="en-ZA" sz="1400" dirty="0">
                <a:latin typeface="Arial" panose="020B0604020202020204" pitchFamily="34" charset="0"/>
                <a:ea typeface="Times New Roman" panose="02020603050405020304" pitchFamily="18" charset="0"/>
              </a:rPr>
              <a:t>CVs and certified ID copies of Director/ founding members;</a:t>
            </a:r>
          </a:p>
          <a:p>
            <a:pPr>
              <a:lnSpc>
                <a:spcPct val="150000"/>
              </a:lnSpc>
              <a:spcAft>
                <a:spcPts val="800"/>
              </a:spcAft>
            </a:pP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18523600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50E7778-F7E3-8C4D-BF39-4574A672267C}"/>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4" name="AutoShape 3">
            <a:extLst>
              <a:ext uri="{FF2B5EF4-FFF2-40B4-BE49-F238E27FC236}">
                <a16:creationId xmlns:a16="http://schemas.microsoft.com/office/drawing/2014/main" xmlns="" id="{3302AE52-5E02-8549-8735-9BBF82234B02}"/>
              </a:ext>
            </a:extLst>
          </p:cNvPr>
          <p:cNvSpPr/>
          <p:nvPr/>
        </p:nvSpPr>
        <p:spPr>
          <a:xfrm>
            <a:off x="3600" y="-9328"/>
            <a:ext cx="9140400" cy="932400"/>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243176" y="138112"/>
            <a:ext cx="8915400" cy="1569660"/>
          </a:xfrm>
          <a:prstGeom prst="rect">
            <a:avLst/>
          </a:prstGeom>
          <a:noFill/>
        </p:spPr>
        <p:txBody>
          <a:bodyPr wrap="square" rtlCol="0">
            <a:spAutoFit/>
          </a:bodyPr>
          <a:lstStyle/>
          <a:p>
            <a:pPr algn="ctr"/>
            <a:r>
              <a:rPr lang="en-ZA" sz="2400" b="1" dirty="0">
                <a:solidFill>
                  <a:prstClr val="white"/>
                </a:solidFill>
                <a:latin typeface="Arial" panose="020B0604020202020204" pitchFamily="34" charset="0"/>
              </a:rPr>
              <a:t>Application Procedure</a:t>
            </a:r>
          </a:p>
          <a:p>
            <a:pPr algn="ctr"/>
            <a:endParaRPr lang="en-ZA" sz="2400" b="1" dirty="0">
              <a:solidFill>
                <a:prstClr val="white"/>
              </a:solidFill>
              <a:latin typeface="Arial" panose="020B0604020202020204" pitchFamily="34" charset="0"/>
            </a:endParaRPr>
          </a:p>
          <a:p>
            <a:pPr algn="ctr"/>
            <a:endParaRPr lang="en-ZA" sz="2400" b="1" dirty="0">
              <a:solidFill>
                <a:prstClr val="white"/>
              </a:solidFill>
              <a:latin typeface="Arial" panose="020B0604020202020204" pitchFamily="34" charset="0"/>
            </a:endParaRPr>
          </a:p>
          <a:p>
            <a:pPr algn="ctr"/>
            <a:r>
              <a:rPr lang="en-US" sz="2400" b="1" dirty="0">
                <a:solidFill>
                  <a:prstClr val="white"/>
                </a:solidFill>
                <a:latin typeface="Arial" panose="020B0604020202020204" pitchFamily="34" charset="0"/>
              </a:rPr>
              <a:t> </a:t>
            </a:r>
            <a:endParaRPr lang="en-ZA" sz="2400" b="1" dirty="0">
              <a:solidFill>
                <a:prstClr val="white"/>
              </a:solidFill>
              <a:latin typeface="Arial" panose="020B0604020202020204" pitchFamily="34" charset="0"/>
            </a:endParaRPr>
          </a:p>
        </p:txBody>
      </p:sp>
      <p:sp>
        <p:nvSpPr>
          <p:cNvPr id="16" name="Slide Number Placeholder 1">
            <a:extLst>
              <a:ext uri="{FF2B5EF4-FFF2-40B4-BE49-F238E27FC236}">
                <a16:creationId xmlns:a16="http://schemas.microsoft.com/office/drawing/2014/main" xmlns="" id="{82C22E88-74B5-BC4A-877E-013A2F25D7A2}"/>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12</a:t>
            </a:r>
          </a:p>
        </p:txBody>
      </p:sp>
      <p:sp>
        <p:nvSpPr>
          <p:cNvPr id="4" name="TextBox 3">
            <a:extLst>
              <a:ext uri="{FF2B5EF4-FFF2-40B4-BE49-F238E27FC236}">
                <a16:creationId xmlns:a16="http://schemas.microsoft.com/office/drawing/2014/main" xmlns="" id="{B60A5826-5AF6-AA4A-D5A0-28014472D8F8}"/>
              </a:ext>
            </a:extLst>
          </p:cNvPr>
          <p:cNvSpPr txBox="1"/>
          <p:nvPr/>
        </p:nvSpPr>
        <p:spPr>
          <a:xfrm>
            <a:off x="433676" y="1140063"/>
            <a:ext cx="8534400" cy="4198009"/>
          </a:xfrm>
          <a:prstGeom prst="rect">
            <a:avLst/>
          </a:prstGeom>
          <a:noFill/>
        </p:spPr>
        <p:txBody>
          <a:bodyPr wrap="square">
            <a:spAutoFit/>
          </a:bodyPr>
          <a:lstStyle/>
          <a:p>
            <a:pPr algn="l">
              <a:lnSpc>
                <a:spcPct val="150000"/>
              </a:lnSpc>
            </a:pPr>
            <a:endParaRPr lang="en-US" sz="1400" b="1"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Three (3) months bank statements</a:t>
            </a: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Detailed business plan</a:t>
            </a: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Three (3) year cash flow projections;</a:t>
            </a: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Latest Annual financial Statement or Management Account not older than three (3) months from date of application in the case of expansion;</a:t>
            </a: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Relevant Industry certification – where applicable;</a:t>
            </a: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Details of loan facility;</a:t>
            </a: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Be willing to participate in the DSBD/ SEDA facilitated business development process;</a:t>
            </a:r>
          </a:p>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Be in the township or peri urban or rural/ small towns</a:t>
            </a:r>
          </a:p>
          <a:p>
            <a:pPr marL="285750" indent="-285750">
              <a:lnSpc>
                <a:spcPct val="150000"/>
              </a:lnSpc>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To prevent double dipping the applicant must submit a sworn affidavit regarding support received from the State in the five year period preceding the application</a:t>
            </a:r>
          </a:p>
          <a:p>
            <a:pPr>
              <a:lnSpc>
                <a:spcPct val="150000"/>
              </a:lnSpc>
              <a:spcAft>
                <a:spcPts val="800"/>
              </a:spcAft>
            </a:pP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34598511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50E7778-F7E3-8C4D-BF39-4574A672267C}"/>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4" name="AutoShape 3">
            <a:extLst>
              <a:ext uri="{FF2B5EF4-FFF2-40B4-BE49-F238E27FC236}">
                <a16:creationId xmlns:a16="http://schemas.microsoft.com/office/drawing/2014/main" xmlns="" id="{3302AE52-5E02-8549-8735-9BBF82234B02}"/>
              </a:ext>
            </a:extLst>
          </p:cNvPr>
          <p:cNvSpPr/>
          <p:nvPr/>
        </p:nvSpPr>
        <p:spPr>
          <a:xfrm>
            <a:off x="3600" y="-9328"/>
            <a:ext cx="9140400" cy="932400"/>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243176" y="138112"/>
            <a:ext cx="8915400" cy="1569660"/>
          </a:xfrm>
          <a:prstGeom prst="rect">
            <a:avLst/>
          </a:prstGeom>
          <a:noFill/>
        </p:spPr>
        <p:txBody>
          <a:bodyPr wrap="square" rtlCol="0">
            <a:spAutoFit/>
          </a:bodyPr>
          <a:lstStyle/>
          <a:p>
            <a:pPr algn="ctr"/>
            <a:r>
              <a:rPr lang="en-US" sz="2400" b="1" dirty="0">
                <a:solidFill>
                  <a:prstClr val="white"/>
                </a:solidFill>
                <a:latin typeface="Arial" panose="020B0604020202020204" pitchFamily="34" charset="0"/>
              </a:rPr>
              <a:t>Rethinking co-operatives support</a:t>
            </a:r>
          </a:p>
          <a:p>
            <a:pPr algn="ctr"/>
            <a:endParaRPr lang="en-ZA" sz="2400" b="1" dirty="0">
              <a:solidFill>
                <a:prstClr val="white"/>
              </a:solidFill>
              <a:latin typeface="Arial" panose="020B0604020202020204" pitchFamily="34" charset="0"/>
            </a:endParaRPr>
          </a:p>
          <a:p>
            <a:pPr algn="ctr"/>
            <a:endParaRPr lang="en-ZA" sz="2400" b="1" dirty="0">
              <a:solidFill>
                <a:prstClr val="white"/>
              </a:solidFill>
              <a:latin typeface="Arial" panose="020B0604020202020204" pitchFamily="34" charset="0"/>
            </a:endParaRPr>
          </a:p>
          <a:p>
            <a:pPr algn="ctr"/>
            <a:r>
              <a:rPr lang="en-US" sz="2400" b="1" dirty="0">
                <a:solidFill>
                  <a:prstClr val="white"/>
                </a:solidFill>
                <a:latin typeface="Arial" panose="020B0604020202020204" pitchFamily="34" charset="0"/>
              </a:rPr>
              <a:t> </a:t>
            </a:r>
            <a:endParaRPr lang="en-ZA" sz="2400" b="1" dirty="0">
              <a:solidFill>
                <a:prstClr val="white"/>
              </a:solidFill>
              <a:latin typeface="Arial" panose="020B0604020202020204" pitchFamily="34" charset="0"/>
            </a:endParaRPr>
          </a:p>
        </p:txBody>
      </p:sp>
      <p:sp>
        <p:nvSpPr>
          <p:cNvPr id="16" name="Slide Number Placeholder 1">
            <a:extLst>
              <a:ext uri="{FF2B5EF4-FFF2-40B4-BE49-F238E27FC236}">
                <a16:creationId xmlns:a16="http://schemas.microsoft.com/office/drawing/2014/main" xmlns="" id="{82C22E88-74B5-BC4A-877E-013A2F25D7A2}"/>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13</a:t>
            </a:r>
          </a:p>
        </p:txBody>
      </p:sp>
      <p:sp>
        <p:nvSpPr>
          <p:cNvPr id="2" name="TextBox 1">
            <a:extLst>
              <a:ext uri="{FF2B5EF4-FFF2-40B4-BE49-F238E27FC236}">
                <a16:creationId xmlns:a16="http://schemas.microsoft.com/office/drawing/2014/main" xmlns="" id="{611AEE27-C8D8-014E-9B4D-779665C5A04B}"/>
              </a:ext>
            </a:extLst>
          </p:cNvPr>
          <p:cNvSpPr txBox="1"/>
          <p:nvPr/>
        </p:nvSpPr>
        <p:spPr>
          <a:xfrm>
            <a:off x="150479" y="1104939"/>
            <a:ext cx="8839200" cy="5478423"/>
          </a:xfrm>
          <a:prstGeom prst="rect">
            <a:avLst/>
          </a:prstGeom>
          <a:noFill/>
        </p:spPr>
        <p:txBody>
          <a:bodyPr wrap="square" rtlCol="0">
            <a:spAutoFit/>
          </a:bodyPr>
          <a:lstStyle/>
          <a:p>
            <a:pPr marL="342900" lvl="0" indent="-342900" algn="just">
              <a:lnSpc>
                <a:spcPct val="150000"/>
              </a:lnSpc>
              <a:buFont typeface="+mj-lt"/>
              <a:buAutoNum type="arabicPeriod"/>
              <a:tabLst>
                <a:tab pos="540385" algn="l"/>
              </a:tabLst>
            </a:pPr>
            <a:r>
              <a:rPr lang="en-US" sz="2000" dirty="0">
                <a:latin typeface="Arial" panose="020B0604020202020204" pitchFamily="34" charset="0"/>
                <a:ea typeface="Calibri" panose="020F0502020204030204" pitchFamily="34" charset="0"/>
              </a:rPr>
              <a:t>T</a:t>
            </a:r>
            <a:r>
              <a:rPr lang="en-US" sz="2000" dirty="0">
                <a:effectLst/>
                <a:latin typeface="Arial" panose="020B0604020202020204" pitchFamily="34" charset="0"/>
                <a:ea typeface="Calibri" panose="020F0502020204030204" pitchFamily="34" charset="0"/>
              </a:rPr>
              <a:t>he CDSP be transferred to Seda to be modeled on the TTA, e.g. 90% grant and 10% own contribution. A transfer to Seda would ensure a seamless process between the business development support provided by the agency</a:t>
            </a:r>
          </a:p>
          <a:p>
            <a:pPr marL="342900" lvl="0" indent="-342900" algn="just">
              <a:lnSpc>
                <a:spcPct val="150000"/>
              </a:lnSpc>
              <a:buFont typeface="+mj-lt"/>
              <a:buAutoNum type="arabicPeriod"/>
              <a:tabLst>
                <a:tab pos="540385" algn="l"/>
              </a:tabLst>
            </a:pPr>
            <a:r>
              <a:rPr lang="en-US" sz="2000" dirty="0">
                <a:latin typeface="Arial" panose="020B0604020202020204" pitchFamily="34" charset="0"/>
                <a:ea typeface="Calibri" panose="020F0502020204030204" pitchFamily="34" charset="0"/>
              </a:rPr>
              <a:t>T</a:t>
            </a:r>
            <a:r>
              <a:rPr lang="en-US" sz="2000" dirty="0">
                <a:effectLst/>
                <a:latin typeface="Arial" panose="020B0604020202020204" pitchFamily="34" charset="0"/>
                <a:ea typeface="Calibri" panose="020F0502020204030204" pitchFamily="34" charset="0"/>
              </a:rPr>
              <a:t>he DSBD should strengthen the co-ordination and alignment of the Seda CPPP to the CDSP intervention including the partnership that DSBD enjoys with DGRV. </a:t>
            </a:r>
          </a:p>
          <a:p>
            <a:pPr marL="342900" lvl="0" indent="-342900" algn="just">
              <a:lnSpc>
                <a:spcPct val="150000"/>
              </a:lnSpc>
              <a:buFont typeface="+mj-lt"/>
              <a:buAutoNum type="arabicPeriod"/>
              <a:tabLst>
                <a:tab pos="540385" algn="l"/>
              </a:tabLst>
            </a:pPr>
            <a:r>
              <a:rPr lang="en-US" sz="2000" dirty="0">
                <a:effectLst/>
                <a:latin typeface="Arial" panose="020B0604020202020204" pitchFamily="34" charset="0"/>
                <a:ea typeface="Calibri" panose="020F0502020204030204" pitchFamily="34" charset="0"/>
              </a:rPr>
              <a:t>All co-operatives which have had no prior business development support (BDS) and industry specific training go through Seda district offices for non-financial support (training) and district municipal LED offices for additional business support etc.</a:t>
            </a:r>
          </a:p>
          <a:p>
            <a:pPr lvl="1"/>
            <a:r>
              <a:rPr lang="en-US" sz="2000" dirty="0"/>
              <a:t> </a:t>
            </a:r>
            <a:endParaRPr lang="en-ZA" sz="2000" dirty="0"/>
          </a:p>
        </p:txBody>
      </p:sp>
    </p:spTree>
    <p:extLst>
      <p:ext uri="{BB962C8B-B14F-4D97-AF65-F5344CB8AC3E}">
        <p14:creationId xmlns:p14="http://schemas.microsoft.com/office/powerpoint/2010/main" xmlns="" val="304349174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50E7778-F7E3-8C4D-BF39-4574A672267C}"/>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4" name="AutoShape 3">
            <a:extLst>
              <a:ext uri="{FF2B5EF4-FFF2-40B4-BE49-F238E27FC236}">
                <a16:creationId xmlns:a16="http://schemas.microsoft.com/office/drawing/2014/main" xmlns="" id="{3302AE52-5E02-8549-8735-9BBF82234B02}"/>
              </a:ext>
            </a:extLst>
          </p:cNvPr>
          <p:cNvSpPr/>
          <p:nvPr/>
        </p:nvSpPr>
        <p:spPr>
          <a:xfrm>
            <a:off x="3600" y="-9328"/>
            <a:ext cx="9140400" cy="932400"/>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243176" y="138112"/>
            <a:ext cx="8915400" cy="1569660"/>
          </a:xfrm>
          <a:prstGeom prst="rect">
            <a:avLst/>
          </a:prstGeom>
          <a:noFill/>
        </p:spPr>
        <p:txBody>
          <a:bodyPr wrap="square" rtlCol="0">
            <a:spAutoFit/>
          </a:bodyPr>
          <a:lstStyle/>
          <a:p>
            <a:pPr algn="ctr"/>
            <a:r>
              <a:rPr lang="en-US" sz="2400" b="1" dirty="0">
                <a:solidFill>
                  <a:prstClr val="white"/>
                </a:solidFill>
                <a:latin typeface="Arial" panose="020B0604020202020204" pitchFamily="34" charset="0"/>
              </a:rPr>
              <a:t>Rethinking co-operatives support</a:t>
            </a:r>
          </a:p>
          <a:p>
            <a:pPr algn="ctr"/>
            <a:endParaRPr lang="en-ZA" sz="2400" b="1" dirty="0">
              <a:solidFill>
                <a:prstClr val="white"/>
              </a:solidFill>
              <a:latin typeface="Arial" panose="020B0604020202020204" pitchFamily="34" charset="0"/>
            </a:endParaRPr>
          </a:p>
          <a:p>
            <a:pPr algn="ctr"/>
            <a:endParaRPr lang="en-ZA" sz="2400" b="1" dirty="0">
              <a:solidFill>
                <a:prstClr val="white"/>
              </a:solidFill>
              <a:latin typeface="Arial" panose="020B0604020202020204" pitchFamily="34" charset="0"/>
            </a:endParaRPr>
          </a:p>
          <a:p>
            <a:pPr algn="ctr"/>
            <a:r>
              <a:rPr lang="en-US" sz="2400" b="1" dirty="0">
                <a:solidFill>
                  <a:prstClr val="white"/>
                </a:solidFill>
                <a:latin typeface="Arial" panose="020B0604020202020204" pitchFamily="34" charset="0"/>
              </a:rPr>
              <a:t> </a:t>
            </a:r>
            <a:endParaRPr lang="en-ZA" sz="2400" b="1" dirty="0">
              <a:solidFill>
                <a:prstClr val="white"/>
              </a:solidFill>
              <a:latin typeface="Arial" panose="020B0604020202020204" pitchFamily="34" charset="0"/>
            </a:endParaRPr>
          </a:p>
        </p:txBody>
      </p:sp>
      <p:sp>
        <p:nvSpPr>
          <p:cNvPr id="16" name="Slide Number Placeholder 1">
            <a:extLst>
              <a:ext uri="{FF2B5EF4-FFF2-40B4-BE49-F238E27FC236}">
                <a16:creationId xmlns:a16="http://schemas.microsoft.com/office/drawing/2014/main" xmlns="" id="{82C22E88-74B5-BC4A-877E-013A2F25D7A2}"/>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14</a:t>
            </a:r>
          </a:p>
        </p:txBody>
      </p:sp>
      <p:sp>
        <p:nvSpPr>
          <p:cNvPr id="4" name="TextBox 3">
            <a:extLst>
              <a:ext uri="{FF2B5EF4-FFF2-40B4-BE49-F238E27FC236}">
                <a16:creationId xmlns:a16="http://schemas.microsoft.com/office/drawing/2014/main" xmlns="" id="{31C51927-7DCC-82EA-3544-85213DB315EB}"/>
              </a:ext>
            </a:extLst>
          </p:cNvPr>
          <p:cNvSpPr txBox="1"/>
          <p:nvPr/>
        </p:nvSpPr>
        <p:spPr>
          <a:xfrm>
            <a:off x="83191" y="949077"/>
            <a:ext cx="8824624" cy="5770811"/>
          </a:xfrm>
          <a:prstGeom prst="rect">
            <a:avLst/>
          </a:prstGeom>
          <a:noFill/>
        </p:spPr>
        <p:txBody>
          <a:bodyPr wrap="square" rtlCol="0">
            <a:spAutoFit/>
          </a:bodyPr>
          <a:lstStyle/>
          <a:p>
            <a:pPr algn="just">
              <a:lnSpc>
                <a:spcPct val="150000"/>
              </a:lnSpc>
              <a:tabLst>
                <a:tab pos="540385" algn="l"/>
              </a:tabLst>
            </a:pPr>
            <a:r>
              <a:rPr lang="en-US" dirty="0">
                <a:latin typeface="Arial" panose="020B0604020202020204" pitchFamily="34" charset="0"/>
              </a:rPr>
              <a:t>4.  The Department re-capitalizes non-operational co-operatives to cover gap areas so as to operationalize the co-operatives.  This re-capitalization will be implemented in tandem with the Seda CPPP </a:t>
            </a:r>
            <a:r>
              <a:rPr lang="en-US" dirty="0" err="1">
                <a:latin typeface="Arial" panose="020B0604020202020204" pitchFamily="34" charset="0"/>
              </a:rPr>
              <a:t>programme</a:t>
            </a:r>
            <a:r>
              <a:rPr lang="en-US" dirty="0">
                <a:latin typeface="Arial" panose="020B0604020202020204" pitchFamily="34" charset="0"/>
              </a:rPr>
              <a:t> to ensure that not only perceived challenges are responded to, but that the response is based on a holistic assessment of the co-operative.</a:t>
            </a:r>
          </a:p>
          <a:p>
            <a:pPr algn="just">
              <a:lnSpc>
                <a:spcPct val="150000"/>
              </a:lnSpc>
              <a:tabLst>
                <a:tab pos="540385" algn="l"/>
              </a:tabLst>
            </a:pPr>
            <a:r>
              <a:rPr lang="en-US" dirty="0">
                <a:latin typeface="Arial" panose="020B0604020202020204" pitchFamily="34" charset="0"/>
              </a:rPr>
              <a:t>5.  Access to markets should be facilitated through export </a:t>
            </a:r>
            <a:r>
              <a:rPr lang="en-US" dirty="0" err="1">
                <a:latin typeface="Arial" panose="020B0604020202020204" pitchFamily="34" charset="0"/>
              </a:rPr>
              <a:t>programmes</a:t>
            </a:r>
            <a:r>
              <a:rPr lang="en-US" dirty="0">
                <a:latin typeface="Arial" panose="020B0604020202020204" pitchFamily="34" charset="0"/>
              </a:rPr>
              <a:t> like the Export &amp; Marketing Incentive Scheme (TISA) and the Sector Specific Assistance Scheme (SSAS).  </a:t>
            </a:r>
          </a:p>
          <a:p>
            <a:pPr algn="just">
              <a:lnSpc>
                <a:spcPct val="150000"/>
              </a:lnSpc>
              <a:tabLst>
                <a:tab pos="540385" algn="l"/>
              </a:tabLst>
            </a:pPr>
            <a:r>
              <a:rPr lang="en-US" dirty="0">
                <a:latin typeface="Arial" panose="020B0604020202020204" pitchFamily="34" charset="0"/>
              </a:rPr>
              <a:t>6.  Seda (CIPC) assists the co-operatives with all matters pertaining to conflict resolution.</a:t>
            </a:r>
          </a:p>
          <a:p>
            <a:pPr algn="just">
              <a:lnSpc>
                <a:spcPct val="150000"/>
              </a:lnSpc>
              <a:tabLst>
                <a:tab pos="540385" algn="l"/>
              </a:tabLst>
            </a:pPr>
            <a:r>
              <a:rPr lang="en-ZA" dirty="0">
                <a:latin typeface="Arial" panose="020B0604020202020204" pitchFamily="34" charset="0"/>
              </a:rPr>
              <a:t>7.  DSBD should coordinate and integrate resources. There should be a better and uncontested relationship between DSBD, its agencies, provincial and local government in order to maximise support towards co-operatives.</a:t>
            </a:r>
            <a:endParaRPr lang="en-US" dirty="0">
              <a:latin typeface="Arial" panose="020B0604020202020204" pitchFamily="34" charset="0"/>
            </a:endParaRPr>
          </a:p>
          <a:p>
            <a:pPr lvl="1" algn="just"/>
            <a:r>
              <a:rPr lang="en-US" dirty="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8120130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50E7778-F7E3-8C4D-BF39-4574A672267C}"/>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4" name="AutoShape 3">
            <a:extLst>
              <a:ext uri="{FF2B5EF4-FFF2-40B4-BE49-F238E27FC236}">
                <a16:creationId xmlns:a16="http://schemas.microsoft.com/office/drawing/2014/main" xmlns="" id="{3302AE52-5E02-8549-8735-9BBF82234B02}"/>
              </a:ext>
            </a:extLst>
          </p:cNvPr>
          <p:cNvSpPr/>
          <p:nvPr/>
        </p:nvSpPr>
        <p:spPr>
          <a:xfrm>
            <a:off x="3600" y="-9328"/>
            <a:ext cx="9140400" cy="932400"/>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228600" y="124233"/>
            <a:ext cx="8915400" cy="461665"/>
          </a:xfrm>
          <a:prstGeom prst="rect">
            <a:avLst/>
          </a:prstGeom>
          <a:noFill/>
        </p:spPr>
        <p:txBody>
          <a:bodyPr wrap="square" rtlCol="0">
            <a:spAutoFit/>
          </a:bodyPr>
          <a:lstStyle/>
          <a:p>
            <a:pPr algn="ctr"/>
            <a:r>
              <a:rPr lang="en-US" sz="2400" b="1" dirty="0">
                <a:solidFill>
                  <a:prstClr val="white"/>
                </a:solidFill>
                <a:latin typeface="Arial" panose="020B0604020202020204" pitchFamily="34" charset="0"/>
              </a:rPr>
              <a:t>Rethinking co-operatives support</a:t>
            </a:r>
            <a:r>
              <a:rPr lang="en-ZA" sz="2400" b="1" dirty="0">
                <a:solidFill>
                  <a:prstClr val="white"/>
                </a:solidFill>
                <a:latin typeface="Arial" panose="020B0604020202020204" pitchFamily="34" charset="0"/>
              </a:rPr>
              <a:t> </a:t>
            </a:r>
            <a:r>
              <a:rPr lang="en-US" sz="2400" b="1" dirty="0">
                <a:solidFill>
                  <a:prstClr val="white"/>
                </a:solidFill>
                <a:latin typeface="Arial" panose="020B0604020202020204" pitchFamily="34" charset="0"/>
              </a:rPr>
              <a:t>– collaboration with EDSE</a:t>
            </a:r>
          </a:p>
        </p:txBody>
      </p:sp>
      <p:sp>
        <p:nvSpPr>
          <p:cNvPr id="16" name="Slide Number Placeholder 1">
            <a:extLst>
              <a:ext uri="{FF2B5EF4-FFF2-40B4-BE49-F238E27FC236}">
                <a16:creationId xmlns:a16="http://schemas.microsoft.com/office/drawing/2014/main" xmlns="" id="{82C22E88-74B5-BC4A-877E-013A2F25D7A2}"/>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15</a:t>
            </a:r>
          </a:p>
        </p:txBody>
      </p:sp>
      <p:sp>
        <p:nvSpPr>
          <p:cNvPr id="2" name="TextBox 1">
            <a:extLst>
              <a:ext uri="{FF2B5EF4-FFF2-40B4-BE49-F238E27FC236}">
                <a16:creationId xmlns:a16="http://schemas.microsoft.com/office/drawing/2014/main" xmlns="" id="{4429F7B9-B894-CCEC-10C4-76316F12ACC8}"/>
              </a:ext>
            </a:extLst>
          </p:cNvPr>
          <p:cNvSpPr txBox="1"/>
          <p:nvPr/>
        </p:nvSpPr>
        <p:spPr>
          <a:xfrm>
            <a:off x="76200" y="1099708"/>
            <a:ext cx="8991600" cy="4902881"/>
          </a:xfrm>
          <a:prstGeom prst="rect">
            <a:avLst/>
          </a:prstGeom>
          <a:noFill/>
        </p:spPr>
        <p:txBody>
          <a:bodyPr wrap="square" rtlCol="0">
            <a:spAutoFit/>
          </a:bodyPr>
          <a:lstStyle/>
          <a:p>
            <a:pPr marL="342900" lvl="0" indent="-342900" algn="just">
              <a:lnSpc>
                <a:spcPct val="115000"/>
              </a:lnSpc>
              <a:spcAft>
                <a:spcPts val="1000"/>
              </a:spcAft>
              <a:buAutoNum type="arabicPeriod"/>
            </a:pPr>
            <a:r>
              <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Review both local and international literature on strategies for promotion of cooperatives (some of the previous studies and reviews will be made available).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AutoNum type="arabicPeriod"/>
            </a:pPr>
            <a:r>
              <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Review relevant legislative, policy and strategic documents addressing government economic objectives and specifically the </a:t>
            </a:r>
            <a:r>
              <a:rPr lang="en-US" sz="1600" dirty="0">
                <a:effectLst/>
                <a:latin typeface="Arial" panose="020B0604020202020204" pitchFamily="34" charset="0"/>
                <a:ea typeface="Calibri" panose="020F0502020204030204" pitchFamily="34" charset="0"/>
                <a:cs typeface="Times New Roman" panose="02020603050405020304" pitchFamily="18" charset="0"/>
              </a:rPr>
              <a:t>Co-operatives Act (with amendments) and the effectiveness of the Integrated Strategy for the development and promotion of co-operatives (2012).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a:pPr>
            <a:r>
              <a:rPr lang="en-US" sz="1600" dirty="0">
                <a:effectLst/>
                <a:latin typeface="Arial" panose="020B0604020202020204" pitchFamily="34" charset="0"/>
                <a:ea typeface="Calibri" panose="020F0502020204030204" pitchFamily="34" charset="0"/>
                <a:cs typeface="Times New Roman" panose="02020603050405020304" pitchFamily="18" charset="0"/>
              </a:rPr>
              <a:t>Undertake interviews with key role-players as to the effectiveness of the Strategy.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a:pPr>
            <a:r>
              <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Draft a short paper on the effectiveness of the Strategy which will include recommendations as to potential amendments to the Strategy in terms of improved implementation.  The focus however should be on short term and immediate interventions by the State.  </a:t>
            </a:r>
            <a:r>
              <a:rPr lang="en-ZA"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 should also have a particular emphasis on alternative and specialised funding options for co-ops and the implications for non-financial support.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a:pPr>
            <a:r>
              <a:rPr lang="en-US" sz="1600" dirty="0">
                <a:effectLst/>
                <a:latin typeface="Arial" panose="020B0604020202020204" pitchFamily="34" charset="0"/>
                <a:ea typeface="Calibri" panose="020F0502020204030204" pitchFamily="34" charset="0"/>
                <a:cs typeface="Times New Roman" panose="02020603050405020304" pitchFamily="18" charset="0"/>
              </a:rPr>
              <a:t>Support a Policy Dialogue to be carried out by the DSBD to raise awareness, present the findings of the Evaluation and generate discussion on the broader co-operative policy frameworks (this will however not be a formal legislative review).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a:t> </a:t>
            </a:r>
            <a:endParaRPr lang="en-ZA" sz="2000" dirty="0"/>
          </a:p>
        </p:txBody>
      </p:sp>
    </p:spTree>
    <p:extLst>
      <p:ext uri="{BB962C8B-B14F-4D97-AF65-F5344CB8AC3E}">
        <p14:creationId xmlns:p14="http://schemas.microsoft.com/office/powerpoint/2010/main" xmlns="" val="68351418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3600" y="2743200"/>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306551" y="2895600"/>
            <a:ext cx="8233442" cy="830997"/>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Establishment / recognition of Apex Body</a:t>
            </a:r>
          </a:p>
          <a:p>
            <a:pPr algn="ctr"/>
            <a:endParaRPr lang="en-ZA" sz="2400" b="1" dirty="0">
              <a:solidFill>
                <a:schemeClr val="bg1"/>
              </a:solidFill>
              <a:latin typeface="Arial" panose="020B0604020202020204" pitchFamily="34" charset="0"/>
            </a:endParaRPr>
          </a:p>
        </p:txBody>
      </p:sp>
      <p:sp>
        <p:nvSpPr>
          <p:cNvPr id="15" name="Slide Number Placeholder 1">
            <a:extLst>
              <a:ext uri="{FF2B5EF4-FFF2-40B4-BE49-F238E27FC236}">
                <a16:creationId xmlns:a16="http://schemas.microsoft.com/office/drawing/2014/main" xmlns=""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16</a:t>
            </a:r>
          </a:p>
        </p:txBody>
      </p:sp>
    </p:spTree>
    <p:extLst>
      <p:ext uri="{BB962C8B-B14F-4D97-AF65-F5344CB8AC3E}">
        <p14:creationId xmlns:p14="http://schemas.microsoft.com/office/powerpoint/2010/main" xmlns="" val="245119017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50E7778-F7E3-8C4D-BF39-4574A672267C}"/>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4" name="AutoShape 3">
            <a:extLst>
              <a:ext uri="{FF2B5EF4-FFF2-40B4-BE49-F238E27FC236}">
                <a16:creationId xmlns:a16="http://schemas.microsoft.com/office/drawing/2014/main" xmlns="" id="{3302AE52-5E02-8549-8735-9BBF82234B02}"/>
              </a:ext>
            </a:extLst>
          </p:cNvPr>
          <p:cNvSpPr/>
          <p:nvPr/>
        </p:nvSpPr>
        <p:spPr>
          <a:xfrm>
            <a:off x="3600" y="-9328"/>
            <a:ext cx="9140400" cy="932400"/>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228600" y="124233"/>
            <a:ext cx="8915400" cy="830997"/>
          </a:xfrm>
          <a:prstGeom prst="rect">
            <a:avLst/>
          </a:prstGeom>
          <a:noFill/>
        </p:spPr>
        <p:txBody>
          <a:bodyPr wrap="square" rtlCol="0">
            <a:spAutoFit/>
          </a:bodyPr>
          <a:lstStyle/>
          <a:p>
            <a:pPr algn="ctr"/>
            <a:r>
              <a:rPr lang="en-US" sz="2400" b="1" dirty="0">
                <a:solidFill>
                  <a:prstClr val="white"/>
                </a:solidFill>
                <a:latin typeface="Arial" panose="020B0604020202020204" pitchFamily="34" charset="0"/>
              </a:rPr>
              <a:t>Establishment or recognition of an Apex body</a:t>
            </a:r>
          </a:p>
          <a:p>
            <a:pPr algn="ctr"/>
            <a:endParaRPr lang="en-US" sz="2400" b="1" dirty="0">
              <a:solidFill>
                <a:prstClr val="white"/>
              </a:solidFill>
              <a:latin typeface="Arial" panose="020B0604020202020204" pitchFamily="34" charset="0"/>
            </a:endParaRPr>
          </a:p>
        </p:txBody>
      </p:sp>
      <p:sp>
        <p:nvSpPr>
          <p:cNvPr id="16" name="Slide Number Placeholder 1">
            <a:extLst>
              <a:ext uri="{FF2B5EF4-FFF2-40B4-BE49-F238E27FC236}">
                <a16:creationId xmlns:a16="http://schemas.microsoft.com/office/drawing/2014/main" xmlns="" id="{82C22E88-74B5-BC4A-877E-013A2F25D7A2}"/>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17</a:t>
            </a:r>
          </a:p>
        </p:txBody>
      </p:sp>
      <p:sp>
        <p:nvSpPr>
          <p:cNvPr id="4" name="TextBox 3">
            <a:extLst>
              <a:ext uri="{FF2B5EF4-FFF2-40B4-BE49-F238E27FC236}">
                <a16:creationId xmlns:a16="http://schemas.microsoft.com/office/drawing/2014/main" xmlns="" id="{AB4D18B1-2723-EC81-E4C6-6C91C047B94E}"/>
              </a:ext>
            </a:extLst>
          </p:cNvPr>
          <p:cNvSpPr txBox="1"/>
          <p:nvPr/>
        </p:nvSpPr>
        <p:spPr>
          <a:xfrm>
            <a:off x="150478" y="1012057"/>
            <a:ext cx="8839201" cy="5570756"/>
          </a:xfrm>
          <a:prstGeom prst="rect">
            <a:avLst/>
          </a:prstGeom>
          <a:noFill/>
        </p:spPr>
        <p:txBody>
          <a:bodyPr wrap="square" rtlCol="0">
            <a:spAutoFit/>
          </a:bodyPr>
          <a:lstStyle/>
          <a:p>
            <a:pPr marL="342900" indent="-342900" algn="just">
              <a:lnSpc>
                <a:spcPct val="150000"/>
              </a:lnSpc>
              <a:buFont typeface="+mj-lt"/>
              <a:buAutoNum type="arabicParenR"/>
            </a:pPr>
            <a:r>
              <a:rPr lang="en-GB" sz="1700" dirty="0">
                <a:latin typeface="Arial" panose="020B0604020202020204" pitchFamily="34" charset="0"/>
                <a:ea typeface="Calibri" panose="020F0502020204030204" pitchFamily="34" charset="0"/>
                <a:cs typeface="Arial" panose="020B0604020202020204" pitchFamily="34" charset="0"/>
              </a:rPr>
              <a:t>The Co-operatives Amendment Act, No. 6 of 2013 provides for the establishment of the National Apex Co-operatives by members of the co-operatives movement.</a:t>
            </a:r>
          </a:p>
          <a:p>
            <a:pPr marL="342900" indent="-342900" algn="just">
              <a:lnSpc>
                <a:spcPct val="150000"/>
              </a:lnSpc>
              <a:buFont typeface="+mj-lt"/>
              <a:buAutoNum type="arabicParenR"/>
            </a:pPr>
            <a:r>
              <a:rPr lang="en-GB" sz="1700" dirty="0">
                <a:latin typeface="Arial" panose="020B0604020202020204" pitchFamily="34" charset="0"/>
                <a:ea typeface="Calibri" panose="020F0502020204030204" pitchFamily="34" charset="0"/>
                <a:cs typeface="Arial" panose="020B0604020202020204" pitchFamily="34" charset="0"/>
              </a:rPr>
              <a:t>The DSBD has discussed the matter of the establishment and/ or recognition of the National Apex Co-operative many times with the co-operatives movement, especially with NCASA, Unity Coop South Africa, and SANACO. </a:t>
            </a:r>
          </a:p>
          <a:p>
            <a:pPr marL="342900" indent="-342900" algn="just">
              <a:lnSpc>
                <a:spcPct val="150000"/>
              </a:lnSpc>
              <a:buFont typeface="+mj-lt"/>
              <a:buAutoNum type="arabicParenR"/>
            </a:pPr>
            <a:r>
              <a:rPr lang="en-GB" sz="1700" dirty="0">
                <a:latin typeface="Arial" panose="020B0604020202020204" pitchFamily="34" charset="0"/>
                <a:ea typeface="Calibri" panose="020F0502020204030204" pitchFamily="34" charset="0"/>
                <a:cs typeface="Arial" panose="020B0604020202020204" pitchFamily="34" charset="0"/>
              </a:rPr>
              <a:t>The department fully supports the establishment of the Apex body in terms of section 6(1)(d) (ii) of the Cooperatives Amendment Act, 2013.</a:t>
            </a:r>
          </a:p>
          <a:p>
            <a:pPr marL="342900" indent="-342900" algn="just">
              <a:lnSpc>
                <a:spcPct val="150000"/>
              </a:lnSpc>
              <a:buFont typeface="+mj-lt"/>
              <a:buAutoNum type="arabicParenR"/>
            </a:pPr>
            <a:r>
              <a:rPr lang="en-GB" sz="1700" dirty="0">
                <a:latin typeface="Arial" panose="020B0604020202020204" pitchFamily="34" charset="0"/>
                <a:ea typeface="Calibri" panose="020F0502020204030204" pitchFamily="34" charset="0"/>
                <a:cs typeface="Arial" panose="020B0604020202020204" pitchFamily="34" charset="0"/>
              </a:rPr>
              <a:t>Based on the said provisions of the Act, the DSBD will not be involved in the establishment of the Apex Co-operatives body as it needs to be an organic process – the co-operatives movement is responsible for this process and must ensure its execution as envisaged in the abovementioned provision of the Act. </a:t>
            </a:r>
          </a:p>
          <a:p>
            <a:pPr marL="342900" indent="-342900" algn="just">
              <a:lnSpc>
                <a:spcPct val="150000"/>
              </a:lnSpc>
              <a:buFont typeface="+mj-lt"/>
              <a:buAutoNum type="arabicParenR"/>
            </a:pPr>
            <a:r>
              <a:rPr lang="en-GB" sz="1700" dirty="0">
                <a:effectLst/>
                <a:latin typeface="Arial" panose="020B0604020202020204" pitchFamily="34" charset="0"/>
                <a:ea typeface="Calibri" panose="020F0502020204030204" pitchFamily="34" charset="0"/>
                <a:cs typeface="Arial" panose="020B0604020202020204" pitchFamily="34" charset="0"/>
              </a:rPr>
              <a:t>The establishment of the Apex Body is critical as it will bring about unity in the sector. </a:t>
            </a:r>
          </a:p>
          <a:p>
            <a:pPr marL="800100" lvl="1" indent="-342900" algn="just">
              <a:lnSpc>
                <a:spcPct val="150000"/>
              </a:lnSpc>
              <a:buFont typeface="+mj-lt"/>
              <a:buAutoNum type="arabicParen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lvl="1" algn="just"/>
            <a:r>
              <a:rPr lang="en-US" sz="2000" dirty="0"/>
              <a:t> </a:t>
            </a:r>
            <a:endParaRPr lang="en-ZA" sz="2000" dirty="0"/>
          </a:p>
        </p:txBody>
      </p:sp>
    </p:spTree>
    <p:extLst>
      <p:ext uri="{BB962C8B-B14F-4D97-AF65-F5344CB8AC3E}">
        <p14:creationId xmlns:p14="http://schemas.microsoft.com/office/powerpoint/2010/main" xmlns="" val="200322319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3600" y="2743200"/>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306551" y="2895600"/>
            <a:ext cx="8233442" cy="830997"/>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Way-forward</a:t>
            </a:r>
          </a:p>
          <a:p>
            <a:pPr algn="ctr"/>
            <a:endParaRPr lang="en-ZA" sz="2400" b="1" dirty="0">
              <a:solidFill>
                <a:schemeClr val="bg1"/>
              </a:solidFill>
              <a:latin typeface="Arial" panose="020B0604020202020204" pitchFamily="34" charset="0"/>
            </a:endParaRPr>
          </a:p>
        </p:txBody>
      </p:sp>
      <p:sp>
        <p:nvSpPr>
          <p:cNvPr id="15" name="Slide Number Placeholder 1">
            <a:extLst>
              <a:ext uri="{FF2B5EF4-FFF2-40B4-BE49-F238E27FC236}">
                <a16:creationId xmlns:a16="http://schemas.microsoft.com/office/drawing/2014/main" xmlns=""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18</a:t>
            </a:r>
          </a:p>
        </p:txBody>
      </p:sp>
    </p:spTree>
    <p:extLst>
      <p:ext uri="{BB962C8B-B14F-4D97-AF65-F5344CB8AC3E}">
        <p14:creationId xmlns:p14="http://schemas.microsoft.com/office/powerpoint/2010/main" xmlns="" val="293216139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50E7778-F7E3-8C4D-BF39-4574A672267C}"/>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4" name="AutoShape 3">
            <a:extLst>
              <a:ext uri="{FF2B5EF4-FFF2-40B4-BE49-F238E27FC236}">
                <a16:creationId xmlns:a16="http://schemas.microsoft.com/office/drawing/2014/main" xmlns="" id="{3302AE52-5E02-8549-8735-9BBF82234B02}"/>
              </a:ext>
            </a:extLst>
          </p:cNvPr>
          <p:cNvSpPr/>
          <p:nvPr/>
        </p:nvSpPr>
        <p:spPr>
          <a:xfrm>
            <a:off x="1921" y="0"/>
            <a:ext cx="9140400" cy="932400"/>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455279" y="228600"/>
            <a:ext cx="8233442" cy="461665"/>
          </a:xfrm>
          <a:prstGeom prst="rect">
            <a:avLst/>
          </a:prstGeom>
          <a:noFill/>
        </p:spPr>
        <p:txBody>
          <a:bodyPr wrap="square" rtlCol="0">
            <a:spAutoFit/>
          </a:bodyPr>
          <a:lstStyle/>
          <a:p>
            <a:pPr algn="ctr"/>
            <a:r>
              <a:rPr lang="en-US" sz="2400" b="1" dirty="0">
                <a:solidFill>
                  <a:prstClr val="white"/>
                </a:solidFill>
                <a:latin typeface="Arial" panose="020B0604020202020204" pitchFamily="34" charset="0"/>
              </a:rPr>
              <a:t>Way-forward</a:t>
            </a:r>
            <a:endParaRPr lang="en-ZA" sz="2400" b="1" dirty="0">
              <a:solidFill>
                <a:prstClr val="white"/>
              </a:solidFill>
              <a:latin typeface="Arial" panose="020B0604020202020204" pitchFamily="34" charset="0"/>
            </a:endParaRPr>
          </a:p>
        </p:txBody>
      </p:sp>
      <p:sp>
        <p:nvSpPr>
          <p:cNvPr id="16" name="Slide Number Placeholder 1">
            <a:extLst>
              <a:ext uri="{FF2B5EF4-FFF2-40B4-BE49-F238E27FC236}">
                <a16:creationId xmlns:a16="http://schemas.microsoft.com/office/drawing/2014/main" xmlns="" id="{82C22E88-74B5-BC4A-877E-013A2F25D7A2}"/>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19</a:t>
            </a:r>
          </a:p>
        </p:txBody>
      </p:sp>
      <p:sp>
        <p:nvSpPr>
          <p:cNvPr id="2" name="TextBox 1">
            <a:extLst>
              <a:ext uri="{FF2B5EF4-FFF2-40B4-BE49-F238E27FC236}">
                <a16:creationId xmlns:a16="http://schemas.microsoft.com/office/drawing/2014/main" xmlns="" id="{6454BC34-5931-4D32-35C1-B4BD08E5DA6E}"/>
              </a:ext>
            </a:extLst>
          </p:cNvPr>
          <p:cNvSpPr txBox="1"/>
          <p:nvPr/>
        </p:nvSpPr>
        <p:spPr>
          <a:xfrm>
            <a:off x="136321" y="1129541"/>
            <a:ext cx="8915400" cy="1891287"/>
          </a:xfrm>
          <a:prstGeom prst="rect">
            <a:avLst/>
          </a:prstGeom>
          <a:noFill/>
        </p:spPr>
        <p:txBody>
          <a:bodyPr wrap="square" rtlCol="0">
            <a:spAutoFit/>
          </a:bodyPr>
          <a:lstStyle/>
          <a:p>
            <a:pPr marL="800100" lvl="1" indent="-342900">
              <a:lnSpc>
                <a:spcPct val="150000"/>
              </a:lnSpc>
              <a:buFont typeface="+mj-lt"/>
              <a:buAutoNum type="arabicParenR"/>
            </a:pPr>
            <a:r>
              <a:rPr lang="en-GB" sz="2000" dirty="0">
                <a:latin typeface="Arial" panose="020B0604020202020204" pitchFamily="34" charset="0"/>
                <a:cs typeface="Arial" panose="020B0604020202020204" pitchFamily="34" charset="0"/>
              </a:rPr>
              <a:t>Finalise the transfer of the CDSP to Seda.</a:t>
            </a:r>
          </a:p>
          <a:p>
            <a:pPr marL="800100" lvl="1" indent="-342900">
              <a:lnSpc>
                <a:spcPct val="150000"/>
              </a:lnSpc>
              <a:buFont typeface="+mj-lt"/>
              <a:buAutoNum type="arabicParenR"/>
            </a:pPr>
            <a:r>
              <a:rPr lang="en-GB" sz="2000" dirty="0">
                <a:latin typeface="Arial" panose="020B0604020202020204" pitchFamily="34" charset="0"/>
                <a:cs typeface="Arial" panose="020B0604020202020204" pitchFamily="34" charset="0"/>
              </a:rPr>
              <a:t>Develop alternative and specialised funding instruments and business development services for co-operatives.</a:t>
            </a:r>
          </a:p>
          <a:p>
            <a:pPr marL="800100" lvl="1" indent="-342900">
              <a:lnSpc>
                <a:spcPct val="150000"/>
              </a:lnSpc>
              <a:buFont typeface="+mj-lt"/>
              <a:buAutoNum type="arabicParenR"/>
            </a:pPr>
            <a:endParaRPr lang="en-ZA" sz="2000" dirty="0"/>
          </a:p>
        </p:txBody>
      </p:sp>
    </p:spTree>
    <p:extLst>
      <p:ext uri="{BB962C8B-B14F-4D97-AF65-F5344CB8AC3E}">
        <p14:creationId xmlns:p14="http://schemas.microsoft.com/office/powerpoint/2010/main" xmlns="" val="39784188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D182118-262F-5C40-8466-CFB731DE76B9}"/>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1" name="AutoShape 3">
            <a:extLst>
              <a:ext uri="{FF2B5EF4-FFF2-40B4-BE49-F238E27FC236}">
                <a16:creationId xmlns:a16="http://schemas.microsoft.com/office/drawing/2014/main" xmlns="" id="{F5155FB6-8E67-5C4E-B8C6-DE0A660F8274}"/>
              </a:ext>
            </a:extLst>
          </p:cNvPr>
          <p:cNvSpPr/>
          <p:nvPr/>
        </p:nvSpPr>
        <p:spPr>
          <a:xfrm>
            <a:off x="1921" y="0"/>
            <a:ext cx="9140400" cy="932400"/>
          </a:xfrm>
          <a:prstGeom prst="rect">
            <a:avLst/>
          </a:prstGeom>
          <a:solidFill>
            <a:schemeClr val="bg1"/>
          </a:solidFill>
        </p:spPr>
      </p:sp>
      <p:sp>
        <p:nvSpPr>
          <p:cNvPr id="2" name="Slide Number Placeholder 1">
            <a:extLst>
              <a:ext uri="{FF2B5EF4-FFF2-40B4-BE49-F238E27FC236}">
                <a16:creationId xmlns:a16="http://schemas.microsoft.com/office/drawing/2014/main" xmlns="" id="{A6264CBA-9B2D-4DCF-B904-3E94AA9D5026}"/>
              </a:ext>
            </a:extLst>
          </p:cNvPr>
          <p:cNvSpPr>
            <a:spLocks noGrp="1"/>
          </p:cNvSpPr>
          <p:nvPr>
            <p:ph type="sldNum" sz="quarter" idx="2"/>
          </p:nvPr>
        </p:nvSpPr>
        <p:spPr>
          <a:xfrm>
            <a:off x="8534400" y="6400800"/>
            <a:ext cx="533400" cy="365125"/>
          </a:xfrm>
        </p:spPr>
        <p:txBody>
          <a:bodyPr anchor="ctr"/>
          <a:lstStyle/>
          <a:p>
            <a:pPr algn="ctr"/>
            <a:fld id="{93AE1883-0942-4AA3-9DB2-9C7C3A0314B1}" type="slidenum">
              <a:rPr lang="en-US" smtClean="0">
                <a:solidFill>
                  <a:schemeClr val="bg1"/>
                </a:solidFill>
                <a:latin typeface="+mn-ea"/>
              </a:rPr>
              <a:pPr algn="ctr"/>
              <a:t>2</a:t>
            </a:fld>
            <a:endParaRPr lang="en-US" dirty="0">
              <a:solidFill>
                <a:schemeClr val="bg1"/>
              </a:solidFill>
              <a:latin typeface="+mn-ea"/>
            </a:endParaRPr>
          </a:p>
        </p:txBody>
      </p:sp>
      <p:sp>
        <p:nvSpPr>
          <p:cNvPr id="41" name="TextBox 9">
            <a:extLst>
              <a:ext uri="{FF2B5EF4-FFF2-40B4-BE49-F238E27FC236}">
                <a16:creationId xmlns:a16="http://schemas.microsoft.com/office/drawing/2014/main" xmlns="" id="{62EB00DC-9AD2-4ACD-8F08-571B166906F4}"/>
              </a:ext>
            </a:extLst>
          </p:cNvPr>
          <p:cNvSpPr txBox="1"/>
          <p:nvPr/>
        </p:nvSpPr>
        <p:spPr>
          <a:xfrm>
            <a:off x="457200" y="237507"/>
            <a:ext cx="8229600" cy="504946"/>
          </a:xfrm>
          <a:prstGeom prst="rect">
            <a:avLst/>
          </a:prstGeom>
        </p:spPr>
        <p:txBody>
          <a:bodyPr wrap="square" lIns="0" tIns="0" rIns="0" bIns="0" rtlCol="0" anchor="t">
            <a:spAutoFit/>
          </a:bodyPr>
          <a:lstStyle/>
          <a:p>
            <a:pPr marL="0" marR="0" lvl="0" indent="0" algn="ctr" defTabSz="457200" rtl="0" eaLnBrk="1" fontAlgn="auto" latinLnBrk="0" hangingPunct="1">
              <a:lnSpc>
                <a:spcPts val="4400"/>
              </a:lnSpc>
              <a:spcBef>
                <a:spcPts val="0"/>
              </a:spcBef>
              <a:spcAft>
                <a:spcPts val="0"/>
              </a:spcAft>
              <a:buClrTx/>
              <a:buSzTx/>
              <a:buFontTx/>
              <a:buNone/>
              <a:tabLst/>
              <a:defRPr/>
            </a:pPr>
            <a:r>
              <a:rPr kumimoji="0" lang="en-US" sz="2800" b="1" i="0" u="none" strike="noStrike" kern="1200" cap="none" normalizeH="0" baseline="0" noProof="0" dirty="0">
                <a:ln>
                  <a:noFill/>
                </a:ln>
                <a:solidFill>
                  <a:srgbClr val="00764B"/>
                </a:solidFill>
                <a:effectLst/>
                <a:uLnTx/>
                <a:uFillTx/>
                <a:latin typeface="Arial" panose="020B0604020202020204" pitchFamily="34" charset="0"/>
                <a:ea typeface="+mn-ea"/>
                <a:cs typeface="Arial" panose="020B0604020202020204" pitchFamily="34" charset="0"/>
              </a:rPr>
              <a:t>PRESENTATION OUTLINE</a:t>
            </a:r>
          </a:p>
        </p:txBody>
      </p:sp>
      <p:graphicFrame>
        <p:nvGraphicFramePr>
          <p:cNvPr id="42" name="Table 42">
            <a:extLst>
              <a:ext uri="{FF2B5EF4-FFF2-40B4-BE49-F238E27FC236}">
                <a16:creationId xmlns:a16="http://schemas.microsoft.com/office/drawing/2014/main" xmlns="" id="{B16E3B02-68D7-4E0B-A4ED-07AB5490E9F0}"/>
              </a:ext>
            </a:extLst>
          </p:cNvPr>
          <p:cNvGraphicFramePr>
            <a:graphicFrameLocks noGrp="1"/>
          </p:cNvGraphicFramePr>
          <p:nvPr>
            <p:extLst>
              <p:ext uri="{D42A27DB-BD31-4B8C-83A1-F6EECF244321}">
                <p14:modId xmlns:p14="http://schemas.microsoft.com/office/powerpoint/2010/main" xmlns="" val="1795568419"/>
              </p:ext>
            </p:extLst>
          </p:nvPr>
        </p:nvGraphicFramePr>
        <p:xfrm>
          <a:off x="1112430" y="1447800"/>
          <a:ext cx="6919140" cy="2661779"/>
        </p:xfrm>
        <a:graphic>
          <a:graphicData uri="http://schemas.openxmlformats.org/drawingml/2006/table">
            <a:tbl>
              <a:tblPr firstRow="1" bandRow="1">
                <a:tableStyleId>{5940675A-B579-460E-94D1-54222C63F5DA}</a:tableStyleId>
              </a:tblPr>
              <a:tblGrid>
                <a:gridCol w="466002">
                  <a:extLst>
                    <a:ext uri="{9D8B030D-6E8A-4147-A177-3AD203B41FA5}">
                      <a16:colId xmlns:a16="http://schemas.microsoft.com/office/drawing/2014/main" xmlns="" val="3459849430"/>
                    </a:ext>
                  </a:extLst>
                </a:gridCol>
                <a:gridCol w="6453138">
                  <a:extLst>
                    <a:ext uri="{9D8B030D-6E8A-4147-A177-3AD203B41FA5}">
                      <a16:colId xmlns:a16="http://schemas.microsoft.com/office/drawing/2014/main" xmlns="" val="2994027611"/>
                    </a:ext>
                  </a:extLst>
                </a:gridCol>
              </a:tblGrid>
              <a:tr h="467219">
                <a:tc>
                  <a:txBody>
                    <a:bodyPr/>
                    <a:lstStyle/>
                    <a:p>
                      <a:pPr algn="ct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1</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Introduction </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3872366415"/>
                  </a:ext>
                </a:extLst>
              </a:tr>
              <a:tr h="467219">
                <a:tc>
                  <a:txBody>
                    <a:bodyPr/>
                    <a:lstStyle/>
                    <a:p>
                      <a:pPr algn="ct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2</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Strategies and plans to support co-operatives- CDSP</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p>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2989911289"/>
                  </a:ext>
                </a:extLst>
              </a:tr>
              <a:tr h="467219">
                <a:tc>
                  <a:txBody>
                    <a:bodyPr/>
                    <a:lstStyle/>
                    <a:p>
                      <a:pPr algn="ct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3</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Establishment / recognition of Apex Body</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p>
                      <a:endPar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722458350"/>
                  </a:ext>
                </a:extLst>
              </a:tr>
              <a:tr h="467219">
                <a:tc>
                  <a:txBody>
                    <a:bodyPr/>
                    <a:lstStyle/>
                    <a:p>
                      <a:pPr algn="ct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4</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Way-forward</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p>
                      <a:endPar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4200252409"/>
                  </a:ext>
                </a:extLst>
              </a:tr>
            </a:tbl>
          </a:graphicData>
        </a:graphic>
      </p:graphicFrame>
    </p:spTree>
    <p:extLst>
      <p:ext uri="{BB962C8B-B14F-4D97-AF65-F5344CB8AC3E}">
        <p14:creationId xmlns:p14="http://schemas.microsoft.com/office/powerpoint/2010/main" xmlns="" val="116013364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8912567E-887B-4CFF-9A15-A3C36FBE7AC5}"/>
              </a:ext>
            </a:extLst>
          </p:cNvPr>
          <p:cNvSpPr txBox="1"/>
          <p:nvPr/>
        </p:nvSpPr>
        <p:spPr>
          <a:xfrm>
            <a:off x="4191000" y="3069000"/>
            <a:ext cx="4572000" cy="720000"/>
          </a:xfrm>
          <a:prstGeom prst="rect">
            <a:avLst/>
          </a:prstGeom>
        </p:spPr>
        <p:txBody>
          <a:bodyPr wrap="square" lIns="0" tIns="0" rIns="0" bIns="0" rtlCol="0" anchor="ctr">
            <a:spAutoFit/>
          </a:bodyPr>
          <a:lstStyle/>
          <a:p>
            <a:pPr marL="0" marR="0" lvl="0" indent="0" algn="ctr" defTabSz="457200" rtl="0" eaLnBrk="1" fontAlgn="auto" latinLnBrk="0" hangingPunct="1">
              <a:lnSpc>
                <a:spcPts val="4667"/>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Thank You!</a:t>
            </a:r>
          </a:p>
        </p:txBody>
      </p:sp>
      <p:pic>
        <p:nvPicPr>
          <p:cNvPr id="4" name="Picture 3" descr="A picture containing text&#10;&#10;Description automatically generated">
            <a:extLst>
              <a:ext uri="{FF2B5EF4-FFF2-40B4-BE49-F238E27FC236}">
                <a16:creationId xmlns:a16="http://schemas.microsoft.com/office/drawing/2014/main" xmlns="" id="{8DAC9C7B-DAAB-4E7B-943F-0E61D4F156E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xmlns="" id="{6714F1BC-B53E-4B3D-A7F8-A3A7860E76A4}"/>
              </a:ext>
            </a:extLst>
          </p:cNvPr>
          <p:cNvSpPr txBox="1"/>
          <p:nvPr/>
        </p:nvSpPr>
        <p:spPr>
          <a:xfrm>
            <a:off x="3124200" y="1295400"/>
            <a:ext cx="4572000" cy="720000"/>
          </a:xfrm>
          <a:prstGeom prst="rect">
            <a:avLst/>
          </a:prstGeom>
        </p:spPr>
        <p:txBody>
          <a:bodyPr wrap="square" lIns="0" tIns="0" rIns="0" bIns="0" rtlCol="0" anchor="ctr">
            <a:spAutoFit/>
          </a:bodyPr>
          <a:lstStyle/>
          <a:p>
            <a:pPr marL="0" marR="0" lvl="0" indent="0" algn="ctr" defTabSz="457200" rtl="0" eaLnBrk="1" fontAlgn="auto" latinLnBrk="0" hangingPunct="1">
              <a:lnSpc>
                <a:spcPts val="4667"/>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Thank You!</a:t>
            </a:r>
          </a:p>
        </p:txBody>
      </p:sp>
    </p:spTree>
    <p:extLst>
      <p:ext uri="{BB962C8B-B14F-4D97-AF65-F5344CB8AC3E}">
        <p14:creationId xmlns:p14="http://schemas.microsoft.com/office/powerpoint/2010/main" xmlns="" val="182352740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3">
            <a:extLst>
              <a:ext uri="{FF2B5EF4-FFF2-40B4-BE49-F238E27FC236}">
                <a16:creationId xmlns:a16="http://schemas.microsoft.com/office/drawing/2014/main" xmlns="" id="{B67C6877-A4FE-EA42-A73D-91970F6BA4EE}"/>
              </a:ext>
            </a:extLst>
          </p:cNvPr>
          <p:cNvSpPr/>
          <p:nvPr/>
        </p:nvSpPr>
        <p:spPr>
          <a:xfrm>
            <a:off x="1921" y="0"/>
            <a:ext cx="9140400" cy="932400"/>
          </a:xfrm>
          <a:prstGeom prst="rect">
            <a:avLst/>
          </a:prstGeom>
          <a:solidFill>
            <a:srgbClr val="00764B"/>
          </a:solidFill>
        </p:spPr>
      </p:sp>
      <p:pic>
        <p:nvPicPr>
          <p:cNvPr id="4" name="Picture 3" descr="A picture containing text&#10;&#10;Description automatically generated">
            <a:extLst>
              <a:ext uri="{FF2B5EF4-FFF2-40B4-BE49-F238E27FC236}">
                <a16:creationId xmlns:a16="http://schemas.microsoft.com/office/drawing/2014/main" xmlns="" id="{812D6754-D395-448B-973E-B43310F500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70393772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3600" y="2743200"/>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455279" y="28956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Introduction</a:t>
            </a:r>
            <a:endParaRPr lang="en-ZA" sz="2400" b="1" dirty="0">
              <a:solidFill>
                <a:schemeClr val="bg1"/>
              </a:solidFill>
              <a:latin typeface="Arial" panose="020B0604020202020204" pitchFamily="34" charset="0"/>
            </a:endParaRPr>
          </a:p>
        </p:txBody>
      </p:sp>
      <p:sp>
        <p:nvSpPr>
          <p:cNvPr id="15" name="Slide Number Placeholder 1">
            <a:extLst>
              <a:ext uri="{FF2B5EF4-FFF2-40B4-BE49-F238E27FC236}">
                <a16:creationId xmlns:a16="http://schemas.microsoft.com/office/drawing/2014/main" xmlns=""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a:t>
            </a:r>
          </a:p>
        </p:txBody>
      </p:sp>
    </p:spTree>
    <p:extLst>
      <p:ext uri="{BB962C8B-B14F-4D97-AF65-F5344CB8AC3E}">
        <p14:creationId xmlns:p14="http://schemas.microsoft.com/office/powerpoint/2010/main" xmlns="" val="318043371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1489E63-318B-FE40-9593-01945EE2D130}"/>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1921" y="0"/>
            <a:ext cx="9140400" cy="9324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455279" y="228600"/>
            <a:ext cx="8233442"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Introduction</a:t>
            </a:r>
            <a:endParaRPr lang="en-ZA" sz="2400" b="1" dirty="0">
              <a:solidFill>
                <a:schemeClr val="bg1"/>
              </a:solidFill>
              <a:latin typeface="Arial" panose="020B0604020202020204" pitchFamily="34" charset="0"/>
            </a:endParaRPr>
          </a:p>
        </p:txBody>
      </p:sp>
      <p:sp>
        <p:nvSpPr>
          <p:cNvPr id="15" name="Slide Number Placeholder 1">
            <a:extLst>
              <a:ext uri="{FF2B5EF4-FFF2-40B4-BE49-F238E27FC236}">
                <a16:creationId xmlns:a16="http://schemas.microsoft.com/office/drawing/2014/main" xmlns=""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4</a:t>
            </a:r>
          </a:p>
        </p:txBody>
      </p:sp>
      <p:sp>
        <p:nvSpPr>
          <p:cNvPr id="2" name="TextBox 1">
            <a:extLst>
              <a:ext uri="{FF2B5EF4-FFF2-40B4-BE49-F238E27FC236}">
                <a16:creationId xmlns:a16="http://schemas.microsoft.com/office/drawing/2014/main" xmlns="" id="{509DB559-7C65-3C0A-E66C-CD0B33534DBC}"/>
              </a:ext>
            </a:extLst>
          </p:cNvPr>
          <p:cNvSpPr txBox="1"/>
          <p:nvPr/>
        </p:nvSpPr>
        <p:spPr>
          <a:xfrm>
            <a:off x="172202" y="1147018"/>
            <a:ext cx="8799596" cy="4431983"/>
          </a:xfrm>
          <a:prstGeom prst="rect">
            <a:avLst/>
          </a:prstGeom>
          <a:noFill/>
        </p:spPr>
        <p:txBody>
          <a:bodyPr wrap="square" rtlCol="0">
            <a:spAutoFit/>
          </a:bodyPr>
          <a:lstStyle/>
          <a:p>
            <a:pPr marL="457200" indent="-457200" algn="just">
              <a:buFont typeface="+mj-lt"/>
              <a:buAutoNum type="arabicParenR"/>
            </a:pPr>
            <a:r>
              <a:rPr lang="en-US" sz="2400" dirty="0">
                <a:effectLst>
                  <a:outerShdw blurRad="69850" dist="43180" dir="5400000" sx="0" sy="0">
                    <a:srgbClr val="000000">
                      <a:alpha val="65000"/>
                    </a:srgbClr>
                  </a:outerShdw>
                </a:effectLst>
                <a:latin typeface="Utsaah" panose="020B0604020202020204" pitchFamily="34" charset="0"/>
                <a:cs typeface="Utsaah" panose="020B0604020202020204" pitchFamily="34" charset="0"/>
              </a:rPr>
              <a:t>Create an enabling environment for the growth and development of co-operatives through the development and review of policy and legislation.</a:t>
            </a:r>
          </a:p>
          <a:p>
            <a:pPr marL="457200" indent="-457200" algn="just">
              <a:buFont typeface="+mj-lt"/>
              <a:buAutoNum type="arabicParenR"/>
            </a:pPr>
            <a:r>
              <a:rPr lang="en-US" sz="2400" dirty="0">
                <a:effectLst>
                  <a:outerShdw blurRad="69850" dist="43180" dir="5400000" sx="0" sy="0">
                    <a:srgbClr val="000000">
                      <a:alpha val="65000"/>
                    </a:srgbClr>
                  </a:outerShdw>
                </a:effectLst>
                <a:latin typeface="Utsaah" panose="020B0604020202020204" pitchFamily="34" charset="0"/>
                <a:cs typeface="Utsaah" panose="020B0604020202020204" pitchFamily="34" charset="0"/>
              </a:rPr>
              <a:t>Provide financial and non-financial support services and </a:t>
            </a:r>
            <a:r>
              <a:rPr lang="en-US" altLang="en-US" sz="2400" dirty="0">
                <a:latin typeface="Utsaah" panose="020B0604020202020204" pitchFamily="34" charset="0"/>
                <a:cs typeface="Utsaah" panose="020B0604020202020204" pitchFamily="34" charset="0"/>
              </a:rPr>
              <a:t>expand economic opportunities for co-operatives prioritizing black people, women, youth and people living with disabilities as well as underdeveloped regions.</a:t>
            </a:r>
            <a:endParaRPr lang="en-ZA" altLang="en-US" sz="2400" dirty="0">
              <a:latin typeface="Utsaah" panose="020B0604020202020204" pitchFamily="34" charset="0"/>
              <a:cs typeface="Utsaah" panose="020B0604020202020204" pitchFamily="34" charset="0"/>
            </a:endParaRPr>
          </a:p>
          <a:p>
            <a:pPr marL="457200" indent="-457200" algn="just">
              <a:buFont typeface="+mj-lt"/>
              <a:buAutoNum type="arabicParenR"/>
            </a:pPr>
            <a:r>
              <a:rPr lang="en-US" altLang="en-US" sz="2400" dirty="0">
                <a:latin typeface="Utsaah" panose="020B0604020202020204" pitchFamily="34" charset="0"/>
                <a:cs typeface="Utsaah" panose="020B0604020202020204" pitchFamily="34" charset="0"/>
              </a:rPr>
              <a:t>Enhance the competitiveness and productivity of co-operatives through the provision of access to appropriate technologies, enabling infrastructure and skills.</a:t>
            </a:r>
          </a:p>
          <a:p>
            <a:pPr marL="457200" indent="-457200" algn="just">
              <a:buFont typeface="+mj-lt"/>
              <a:buAutoNum type="arabicParenR"/>
            </a:pPr>
            <a:r>
              <a:rPr lang="en-US" sz="2400" b="0" dirty="0">
                <a:solidFill>
                  <a:schemeClr val="tx1"/>
                </a:solidFill>
                <a:latin typeface="Utsaah" panose="020B0604020202020204" pitchFamily="34" charset="0"/>
                <a:cs typeface="Utsaah" panose="020B0604020202020204" pitchFamily="34" charset="0"/>
              </a:rPr>
              <a:t>Promote partnership model involving government,</a:t>
            </a:r>
            <a:r>
              <a:rPr lang="en-US" sz="2400" b="0" baseline="0" dirty="0">
                <a:solidFill>
                  <a:schemeClr val="tx1"/>
                </a:solidFill>
                <a:latin typeface="Utsaah" panose="020B0604020202020204" pitchFamily="34" charset="0"/>
                <a:cs typeface="Utsaah" panose="020B0604020202020204" pitchFamily="34" charset="0"/>
              </a:rPr>
              <a:t> private sector and civil society with a view to leverage civil society and private sector resources towards the development of co-operatives.</a:t>
            </a:r>
            <a:endParaRPr lang="en-ZA" sz="2400" b="0" dirty="0">
              <a:solidFill>
                <a:schemeClr val="tx1"/>
              </a:solidFill>
              <a:latin typeface="Utsaah" panose="020B0604020202020204" pitchFamily="34" charset="0"/>
              <a:cs typeface="Utsaah" panose="020B0604020202020204" pitchFamily="34" charset="0"/>
            </a:endParaRPr>
          </a:p>
          <a:p>
            <a:pPr marL="457200" indent="-457200" algn="just">
              <a:buFont typeface="+mj-lt"/>
              <a:buAutoNum type="arabicParenR"/>
            </a:pPr>
            <a:endParaRPr lang="en-ZA" sz="2400" dirty="0">
              <a:latin typeface="Utsaah" panose="020B0604020202020204" pitchFamily="34" charset="0"/>
              <a:cs typeface="Utsaah" panose="020B0604020202020204" pitchFamily="34" charset="0"/>
            </a:endParaRPr>
          </a:p>
          <a:p>
            <a:pPr marL="285750" indent="-285750">
              <a:buFont typeface="Arial" panose="020B0604020202020204" pitchFamily="34" charset="0"/>
              <a:buChar char="•"/>
            </a:pPr>
            <a:endParaRPr lang="en-ZA" dirty="0">
              <a:highlight>
                <a:srgbClr val="FFFF00"/>
              </a:highlight>
            </a:endParaRPr>
          </a:p>
        </p:txBody>
      </p:sp>
    </p:spTree>
    <p:extLst>
      <p:ext uri="{BB962C8B-B14F-4D97-AF65-F5344CB8AC3E}">
        <p14:creationId xmlns:p14="http://schemas.microsoft.com/office/powerpoint/2010/main" xmlns="" val="298322363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3600" y="2743200"/>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296764" y="2829440"/>
            <a:ext cx="8233442" cy="830997"/>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Strategies and plans to support co-operatives - CDSP</a:t>
            </a:r>
          </a:p>
          <a:p>
            <a:pPr algn="ctr"/>
            <a:endParaRPr lang="en-ZA" sz="2400" b="1" dirty="0">
              <a:solidFill>
                <a:schemeClr val="bg1"/>
              </a:solidFill>
              <a:latin typeface="Arial" panose="020B0604020202020204" pitchFamily="34" charset="0"/>
            </a:endParaRPr>
          </a:p>
        </p:txBody>
      </p:sp>
      <p:sp>
        <p:nvSpPr>
          <p:cNvPr id="15" name="Slide Number Placeholder 1">
            <a:extLst>
              <a:ext uri="{FF2B5EF4-FFF2-40B4-BE49-F238E27FC236}">
                <a16:creationId xmlns:a16="http://schemas.microsoft.com/office/drawing/2014/main" xmlns=""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5</a:t>
            </a:r>
          </a:p>
        </p:txBody>
      </p:sp>
    </p:spTree>
    <p:extLst>
      <p:ext uri="{BB962C8B-B14F-4D97-AF65-F5344CB8AC3E}">
        <p14:creationId xmlns:p14="http://schemas.microsoft.com/office/powerpoint/2010/main" xmlns="" val="379241225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50E7778-F7E3-8C4D-BF39-4574A672267C}"/>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4" name="AutoShape 3">
            <a:extLst>
              <a:ext uri="{FF2B5EF4-FFF2-40B4-BE49-F238E27FC236}">
                <a16:creationId xmlns:a16="http://schemas.microsoft.com/office/drawing/2014/main" xmlns="" id="{3302AE52-5E02-8549-8735-9BBF82234B02}"/>
              </a:ext>
            </a:extLst>
          </p:cNvPr>
          <p:cNvSpPr/>
          <p:nvPr/>
        </p:nvSpPr>
        <p:spPr>
          <a:xfrm>
            <a:off x="3600" y="-9328"/>
            <a:ext cx="9140400" cy="932400"/>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152400" y="92075"/>
            <a:ext cx="8915400" cy="830997"/>
          </a:xfrm>
          <a:prstGeom prst="rect">
            <a:avLst/>
          </a:prstGeom>
          <a:noFill/>
        </p:spPr>
        <p:txBody>
          <a:bodyPr wrap="square" rtlCol="0">
            <a:spAutoFit/>
          </a:bodyPr>
          <a:lstStyle/>
          <a:p>
            <a:pPr algn="ctr"/>
            <a:r>
              <a:rPr lang="en-ZA" sz="2400" b="1" dirty="0">
                <a:solidFill>
                  <a:prstClr val="white"/>
                </a:solidFill>
                <a:latin typeface="Arial" panose="020B0604020202020204" pitchFamily="34" charset="0"/>
              </a:rPr>
              <a:t>Co-operatives Development Support Programme (CDSP)</a:t>
            </a:r>
          </a:p>
          <a:p>
            <a:pPr algn="ctr"/>
            <a:r>
              <a:rPr lang="en-US" sz="2400" b="1" dirty="0">
                <a:solidFill>
                  <a:prstClr val="white"/>
                </a:solidFill>
                <a:latin typeface="Arial" panose="020B0604020202020204" pitchFamily="34" charset="0"/>
              </a:rPr>
              <a:t> </a:t>
            </a:r>
            <a:endParaRPr lang="en-ZA" sz="2400" b="1" dirty="0">
              <a:solidFill>
                <a:prstClr val="white"/>
              </a:solidFill>
              <a:latin typeface="Arial" panose="020B0604020202020204" pitchFamily="34" charset="0"/>
            </a:endParaRPr>
          </a:p>
        </p:txBody>
      </p:sp>
      <p:sp>
        <p:nvSpPr>
          <p:cNvPr id="16" name="Slide Number Placeholder 1">
            <a:extLst>
              <a:ext uri="{FF2B5EF4-FFF2-40B4-BE49-F238E27FC236}">
                <a16:creationId xmlns:a16="http://schemas.microsoft.com/office/drawing/2014/main" xmlns="" id="{82C22E88-74B5-BC4A-877E-013A2F25D7A2}"/>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6</a:t>
            </a:r>
          </a:p>
        </p:txBody>
      </p:sp>
      <p:sp>
        <p:nvSpPr>
          <p:cNvPr id="2" name="TextBox 1">
            <a:extLst>
              <a:ext uri="{FF2B5EF4-FFF2-40B4-BE49-F238E27FC236}">
                <a16:creationId xmlns:a16="http://schemas.microsoft.com/office/drawing/2014/main" xmlns="" id="{4C29992A-E633-19CA-4072-C70353FB0C2D}"/>
              </a:ext>
            </a:extLst>
          </p:cNvPr>
          <p:cNvSpPr txBox="1"/>
          <p:nvPr/>
        </p:nvSpPr>
        <p:spPr>
          <a:xfrm>
            <a:off x="152400" y="1008577"/>
            <a:ext cx="8915400" cy="5170646"/>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rPr>
              <a:t>A DSBD intervention with an objective to support co-operative enterprises financially and non-financially. </a:t>
            </a:r>
          </a:p>
          <a:p>
            <a:pPr marL="285750" indent="-285750" algn="just">
              <a:lnSpc>
                <a:spcPct val="150000"/>
              </a:lnSpc>
              <a:buFont typeface="Arial" panose="020B0604020202020204" pitchFamily="34" charset="0"/>
              <a:buChar char="•"/>
            </a:pPr>
            <a:r>
              <a:rPr lang="en-US" sz="1600" dirty="0">
                <a:latin typeface="Arial" panose="020B0604020202020204" pitchFamily="34" charset="0"/>
              </a:rPr>
              <a:t>The Co-operatives Act, No. 14 of 2005 and Co-operatives Amended Act, No. 6 of 2013, and Integrated Co-operatives Strategy provide the legal basis for the development of this </a:t>
            </a:r>
            <a:r>
              <a:rPr lang="en-US" sz="1600" dirty="0" err="1">
                <a:latin typeface="Arial" panose="020B0604020202020204" pitchFamily="34" charset="0"/>
              </a:rPr>
              <a:t>programme</a:t>
            </a:r>
            <a:r>
              <a:rPr lang="en-US" sz="1600" dirty="0">
                <a:latin typeface="Arial" panose="020B0604020202020204" pitchFamily="34" charset="0"/>
              </a:rPr>
              <a:t>. </a:t>
            </a:r>
          </a:p>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rPr>
              <a:t>In partnership with </a:t>
            </a:r>
            <a:r>
              <a:rPr lang="en-US" sz="1600" dirty="0" err="1">
                <a:solidFill>
                  <a:srgbClr val="000000"/>
                </a:solidFill>
                <a:latin typeface="Arial" panose="020B0604020202020204" pitchFamily="34" charset="0"/>
              </a:rPr>
              <a:t>sefa</a:t>
            </a:r>
            <a:r>
              <a:rPr lang="en-US" sz="1600" dirty="0">
                <a:solidFill>
                  <a:srgbClr val="000000"/>
                </a:solidFill>
                <a:latin typeface="Arial" panose="020B0604020202020204" pitchFamily="34" charset="0"/>
              </a:rPr>
              <a:t>, the CDSP </a:t>
            </a:r>
            <a:r>
              <a:rPr lang="en-US" sz="1600" dirty="0" err="1">
                <a:solidFill>
                  <a:srgbClr val="000000"/>
                </a:solidFill>
                <a:latin typeface="Arial" panose="020B0604020202020204" pitchFamily="34" charset="0"/>
              </a:rPr>
              <a:t>programme</a:t>
            </a:r>
            <a:r>
              <a:rPr lang="en-US" sz="1600" dirty="0">
                <a:solidFill>
                  <a:srgbClr val="000000"/>
                </a:solidFill>
                <a:latin typeface="Arial" panose="020B0604020202020204" pitchFamily="34" charset="0"/>
              </a:rPr>
              <a:t> offers blended financing to eligible co-operatives on a cost-sharing funding of a combination of a grant and loan. </a:t>
            </a:r>
          </a:p>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rPr>
              <a:t>The grant funding portion is capped at 70% of the total approved funding while the loan portion is capped at 30% of the total approved funding </a:t>
            </a:r>
          </a:p>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rPr>
              <a:t>Total funding is limited to R2,500,000 towards qualifying activities as outlined</a:t>
            </a:r>
          </a:p>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rPr>
              <a:t>The grant support is available for machinery, equipment, infrastructure, commercial vehicles and business development support (BDS) necessary to grow co-operative enterprises to ensure that the co-operative enterprises develop to be more sustainable and competitive. </a:t>
            </a:r>
          </a:p>
          <a:p>
            <a:pPr algn="l"/>
            <a:endParaRPr lang="en-US" b="1" dirty="0">
              <a:solidFill>
                <a:srgbClr val="000000"/>
              </a:solidFill>
              <a:latin typeface="Arial" panose="020B0604020202020204" pitchFamily="34" charset="0"/>
            </a:endParaRPr>
          </a:p>
        </p:txBody>
      </p:sp>
    </p:spTree>
    <p:extLst>
      <p:ext uri="{BB962C8B-B14F-4D97-AF65-F5344CB8AC3E}">
        <p14:creationId xmlns:p14="http://schemas.microsoft.com/office/powerpoint/2010/main" xmlns="" val="225424356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50E7778-F7E3-8C4D-BF39-4574A672267C}"/>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4" name="AutoShape 3">
            <a:extLst>
              <a:ext uri="{FF2B5EF4-FFF2-40B4-BE49-F238E27FC236}">
                <a16:creationId xmlns:a16="http://schemas.microsoft.com/office/drawing/2014/main" xmlns="" id="{3302AE52-5E02-8549-8735-9BBF82234B02}"/>
              </a:ext>
            </a:extLst>
          </p:cNvPr>
          <p:cNvSpPr/>
          <p:nvPr/>
        </p:nvSpPr>
        <p:spPr>
          <a:xfrm>
            <a:off x="3600" y="-9328"/>
            <a:ext cx="9140400" cy="932400"/>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243176" y="138112"/>
            <a:ext cx="8915400" cy="830997"/>
          </a:xfrm>
          <a:prstGeom prst="rect">
            <a:avLst/>
          </a:prstGeom>
          <a:noFill/>
        </p:spPr>
        <p:txBody>
          <a:bodyPr wrap="square" rtlCol="0">
            <a:spAutoFit/>
          </a:bodyPr>
          <a:lstStyle/>
          <a:p>
            <a:pPr algn="ctr"/>
            <a:r>
              <a:rPr lang="en-ZA" sz="2400" b="1" dirty="0">
                <a:solidFill>
                  <a:prstClr val="white"/>
                </a:solidFill>
                <a:latin typeface="Arial" panose="020B0604020202020204" pitchFamily="34" charset="0"/>
              </a:rPr>
              <a:t>Eligible Enterprises</a:t>
            </a:r>
          </a:p>
          <a:p>
            <a:pPr algn="ctr"/>
            <a:r>
              <a:rPr lang="en-US" sz="2400" b="1" dirty="0">
                <a:solidFill>
                  <a:prstClr val="white"/>
                </a:solidFill>
                <a:latin typeface="Arial" panose="020B0604020202020204" pitchFamily="34" charset="0"/>
              </a:rPr>
              <a:t> </a:t>
            </a:r>
            <a:endParaRPr lang="en-ZA" sz="2400" b="1" dirty="0">
              <a:solidFill>
                <a:prstClr val="white"/>
              </a:solidFill>
              <a:latin typeface="Arial" panose="020B0604020202020204" pitchFamily="34" charset="0"/>
            </a:endParaRPr>
          </a:p>
        </p:txBody>
      </p:sp>
      <p:sp>
        <p:nvSpPr>
          <p:cNvPr id="16" name="Slide Number Placeholder 1">
            <a:extLst>
              <a:ext uri="{FF2B5EF4-FFF2-40B4-BE49-F238E27FC236}">
                <a16:creationId xmlns:a16="http://schemas.microsoft.com/office/drawing/2014/main" xmlns="" id="{82C22E88-74B5-BC4A-877E-013A2F25D7A2}"/>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7</a:t>
            </a:r>
          </a:p>
        </p:txBody>
      </p:sp>
      <p:sp>
        <p:nvSpPr>
          <p:cNvPr id="4" name="TextBox 3">
            <a:extLst>
              <a:ext uri="{FF2B5EF4-FFF2-40B4-BE49-F238E27FC236}">
                <a16:creationId xmlns:a16="http://schemas.microsoft.com/office/drawing/2014/main" xmlns="" id="{BF6242D7-8AE0-B2BD-3ACE-713063F3F7E2}"/>
              </a:ext>
            </a:extLst>
          </p:cNvPr>
          <p:cNvSpPr txBox="1"/>
          <p:nvPr/>
        </p:nvSpPr>
        <p:spPr>
          <a:xfrm>
            <a:off x="243176" y="1013651"/>
            <a:ext cx="8796193" cy="4508927"/>
          </a:xfrm>
          <a:prstGeom prst="rect">
            <a:avLst/>
          </a:prstGeom>
          <a:noFill/>
        </p:spPr>
        <p:txBody>
          <a:bodyPr wrap="square">
            <a:spAutoFit/>
          </a:bodyPr>
          <a:lstStyle/>
          <a:p>
            <a:pPr algn="just">
              <a:lnSpc>
                <a:spcPct val="150000"/>
              </a:lnSpc>
            </a:pPr>
            <a:r>
              <a:rPr lang="en-US" sz="1400" b="1" u="sng" dirty="0">
                <a:solidFill>
                  <a:srgbClr val="000000"/>
                </a:solidFill>
                <a:latin typeface="Arial" panose="020B0604020202020204" pitchFamily="34" charset="0"/>
              </a:rPr>
              <a:t>Primary Cooperatives</a:t>
            </a:r>
          </a:p>
          <a:p>
            <a:pPr marL="285750" indent="-285750" algn="just">
              <a:lnSpc>
                <a:spcPct val="150000"/>
              </a:lnSpc>
              <a:buFont typeface="Arial" panose="020B0604020202020204" pitchFamily="34" charset="0"/>
              <a:buChar char="•"/>
            </a:pPr>
            <a:endParaRPr lang="en-US" sz="1400" dirty="0">
              <a:solidFill>
                <a:srgbClr val="000000"/>
              </a:solidFill>
              <a:latin typeface="Arial" panose="020B0604020202020204" pitchFamily="34" charset="0"/>
            </a:endParaRPr>
          </a:p>
          <a:p>
            <a:pPr algn="just">
              <a:lnSpc>
                <a:spcPct val="150000"/>
              </a:lnSpc>
            </a:pPr>
            <a:r>
              <a:rPr lang="en-US" sz="1400" dirty="0">
                <a:solidFill>
                  <a:srgbClr val="000000"/>
                </a:solidFill>
                <a:latin typeface="Arial" panose="020B0604020202020204" pitchFamily="34" charset="0"/>
              </a:rPr>
              <a:t>To be eligible for CDSP, a primary cooperative must satisfy all the mandatory requirements as set out below:</a:t>
            </a:r>
          </a:p>
          <a:p>
            <a:pPr algn="just">
              <a:lnSpc>
                <a:spcPct val="150000"/>
              </a:lnSpc>
            </a:pPr>
            <a:endParaRPr lang="en-US" sz="1400" dirty="0">
              <a:solidFill>
                <a:srgbClr val="000000"/>
              </a:solidFill>
              <a:latin typeface="Arial" panose="020B0604020202020204" pitchFamily="34" charset="0"/>
            </a:endParaRPr>
          </a:p>
          <a:p>
            <a:pPr marL="285750" indent="-285750" algn="just">
              <a:lnSpc>
                <a:spcPct val="150000"/>
              </a:lnSpc>
              <a:buFont typeface="Arial" panose="020B0604020202020204" pitchFamily="34" charset="0"/>
              <a:buChar char="•"/>
            </a:pPr>
            <a:r>
              <a:rPr lang="en-US" sz="1400" dirty="0">
                <a:solidFill>
                  <a:srgbClr val="000000"/>
                </a:solidFill>
                <a:latin typeface="Arial" panose="020B0604020202020204" pitchFamily="34" charset="0"/>
              </a:rPr>
              <a:t>Be incorporated and registered in South Africa in terms of the Cooperatives Act, Act No. 14 of 2005( as amended);</a:t>
            </a:r>
          </a:p>
          <a:p>
            <a:pPr marL="285750" indent="-285750" algn="just">
              <a:lnSpc>
                <a:spcPct val="150000"/>
              </a:lnSpc>
              <a:buFont typeface="Arial" panose="020B0604020202020204" pitchFamily="34" charset="0"/>
              <a:buChar char="•"/>
            </a:pPr>
            <a:r>
              <a:rPr lang="en-US" sz="1400" dirty="0">
                <a:solidFill>
                  <a:srgbClr val="000000"/>
                </a:solidFill>
                <a:latin typeface="Arial" panose="020B0604020202020204" pitchFamily="34" charset="0"/>
              </a:rPr>
              <a:t>Be a primary cooperative with a majority black membership;</a:t>
            </a:r>
          </a:p>
          <a:p>
            <a:pPr marL="285750" indent="-285750" algn="just">
              <a:lnSpc>
                <a:spcPct val="150000"/>
              </a:lnSpc>
              <a:buFont typeface="Arial" panose="020B0604020202020204" pitchFamily="34" charset="0"/>
              <a:buChar char="•"/>
            </a:pPr>
            <a:r>
              <a:rPr lang="en-US" sz="1400" dirty="0">
                <a:solidFill>
                  <a:srgbClr val="000000"/>
                </a:solidFill>
                <a:latin typeface="Arial" panose="020B0604020202020204" pitchFamily="34" charset="0"/>
              </a:rPr>
              <a:t>Have business activities in any sector</a:t>
            </a:r>
          </a:p>
          <a:p>
            <a:pPr marL="285750" indent="-285750" algn="just">
              <a:lnSpc>
                <a:spcPct val="150000"/>
              </a:lnSpc>
              <a:buFont typeface="Arial" panose="020B0604020202020204" pitchFamily="34" charset="0"/>
              <a:buChar char="•"/>
            </a:pPr>
            <a:r>
              <a:rPr lang="en-US" sz="1400" dirty="0">
                <a:solidFill>
                  <a:srgbClr val="000000"/>
                </a:solidFill>
                <a:latin typeface="Arial" panose="020B0604020202020204" pitchFamily="34" charset="0"/>
              </a:rPr>
              <a:t>Adhere to cooperative principles;</a:t>
            </a:r>
          </a:p>
          <a:p>
            <a:pPr marL="285750" indent="-285750" algn="just">
              <a:lnSpc>
                <a:spcPct val="150000"/>
              </a:lnSpc>
              <a:buFont typeface="Arial" panose="020B0604020202020204" pitchFamily="34" charset="0"/>
              <a:buChar char="•"/>
            </a:pPr>
            <a:r>
              <a:rPr lang="en-US" sz="1400" dirty="0">
                <a:solidFill>
                  <a:srgbClr val="000000"/>
                </a:solidFill>
                <a:latin typeface="Arial" panose="020B0604020202020204" pitchFamily="34" charset="0"/>
              </a:rPr>
              <a:t>Be biased towards women, youth and people with disabilities;</a:t>
            </a:r>
          </a:p>
          <a:p>
            <a:pPr marL="285750" indent="-285750" algn="just">
              <a:lnSpc>
                <a:spcPct val="150000"/>
              </a:lnSpc>
              <a:buFont typeface="Arial" panose="020B0604020202020204" pitchFamily="34" charset="0"/>
              <a:buChar char="•"/>
            </a:pPr>
            <a:r>
              <a:rPr lang="en-US" sz="1400" dirty="0">
                <a:solidFill>
                  <a:srgbClr val="000000"/>
                </a:solidFill>
                <a:latin typeface="Arial" panose="020B0604020202020204" pitchFamily="34" charset="0"/>
              </a:rPr>
              <a:t>Expected to furnish proof of training or experience of all members of a primary cooperative in the areas of cooperative governance, business management and technical training in fulfilment of the agreement entered with CDSP.</a:t>
            </a:r>
          </a:p>
          <a:p>
            <a:pPr algn="l"/>
            <a:endParaRPr lang="en-US" sz="1400" b="1" dirty="0">
              <a:solidFill>
                <a:srgbClr val="000000"/>
              </a:solidFill>
              <a:latin typeface="Arial" panose="020B0604020202020204" pitchFamily="34" charset="0"/>
            </a:endParaRPr>
          </a:p>
        </p:txBody>
      </p:sp>
    </p:spTree>
    <p:extLst>
      <p:ext uri="{BB962C8B-B14F-4D97-AF65-F5344CB8AC3E}">
        <p14:creationId xmlns:p14="http://schemas.microsoft.com/office/powerpoint/2010/main" xmlns="" val="17926078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50E7778-F7E3-8C4D-BF39-4574A672267C}"/>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4" name="AutoShape 3">
            <a:extLst>
              <a:ext uri="{FF2B5EF4-FFF2-40B4-BE49-F238E27FC236}">
                <a16:creationId xmlns:a16="http://schemas.microsoft.com/office/drawing/2014/main" xmlns="" id="{3302AE52-5E02-8549-8735-9BBF82234B02}"/>
              </a:ext>
            </a:extLst>
          </p:cNvPr>
          <p:cNvSpPr/>
          <p:nvPr/>
        </p:nvSpPr>
        <p:spPr>
          <a:xfrm>
            <a:off x="3600" y="-9328"/>
            <a:ext cx="9140400" cy="932400"/>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243176" y="138112"/>
            <a:ext cx="8915400" cy="830997"/>
          </a:xfrm>
          <a:prstGeom prst="rect">
            <a:avLst/>
          </a:prstGeom>
          <a:noFill/>
        </p:spPr>
        <p:txBody>
          <a:bodyPr wrap="square" rtlCol="0">
            <a:spAutoFit/>
          </a:bodyPr>
          <a:lstStyle/>
          <a:p>
            <a:pPr algn="ctr"/>
            <a:r>
              <a:rPr lang="en-ZA" sz="2400" b="1" dirty="0">
                <a:solidFill>
                  <a:prstClr val="white"/>
                </a:solidFill>
                <a:latin typeface="Arial" panose="020B0604020202020204" pitchFamily="34" charset="0"/>
              </a:rPr>
              <a:t>Eligible Enterprises</a:t>
            </a:r>
          </a:p>
          <a:p>
            <a:pPr algn="ctr"/>
            <a:r>
              <a:rPr lang="en-US" sz="2400" b="1" dirty="0">
                <a:solidFill>
                  <a:prstClr val="white"/>
                </a:solidFill>
                <a:latin typeface="Arial" panose="020B0604020202020204" pitchFamily="34" charset="0"/>
              </a:rPr>
              <a:t> </a:t>
            </a:r>
            <a:endParaRPr lang="en-ZA" sz="2400" b="1" dirty="0">
              <a:solidFill>
                <a:prstClr val="white"/>
              </a:solidFill>
              <a:latin typeface="Arial" panose="020B0604020202020204" pitchFamily="34" charset="0"/>
            </a:endParaRPr>
          </a:p>
        </p:txBody>
      </p:sp>
      <p:sp>
        <p:nvSpPr>
          <p:cNvPr id="16" name="Slide Number Placeholder 1">
            <a:extLst>
              <a:ext uri="{FF2B5EF4-FFF2-40B4-BE49-F238E27FC236}">
                <a16:creationId xmlns:a16="http://schemas.microsoft.com/office/drawing/2014/main" xmlns="" id="{82C22E88-74B5-BC4A-877E-013A2F25D7A2}"/>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8</a:t>
            </a:r>
          </a:p>
        </p:txBody>
      </p:sp>
      <p:sp>
        <p:nvSpPr>
          <p:cNvPr id="2" name="TextBox 1">
            <a:extLst>
              <a:ext uri="{FF2B5EF4-FFF2-40B4-BE49-F238E27FC236}">
                <a16:creationId xmlns:a16="http://schemas.microsoft.com/office/drawing/2014/main" xmlns="" id="{B9227FBF-FC54-0DC2-757E-24F9B919E0DD}"/>
              </a:ext>
            </a:extLst>
          </p:cNvPr>
          <p:cNvSpPr txBox="1"/>
          <p:nvPr/>
        </p:nvSpPr>
        <p:spPr>
          <a:xfrm>
            <a:off x="340879" y="1070512"/>
            <a:ext cx="8719993" cy="4899868"/>
          </a:xfrm>
          <a:prstGeom prst="rect">
            <a:avLst/>
          </a:prstGeom>
          <a:noFill/>
        </p:spPr>
        <p:txBody>
          <a:bodyPr wrap="square">
            <a:spAutoFit/>
          </a:bodyPr>
          <a:lstStyle/>
          <a:p>
            <a:pPr>
              <a:lnSpc>
                <a:spcPct val="150000"/>
              </a:lnSpc>
            </a:pPr>
            <a:r>
              <a:rPr lang="en-US" sz="1400" b="1" u="sng" dirty="0">
                <a:solidFill>
                  <a:srgbClr val="000000"/>
                </a:solidFill>
                <a:latin typeface="Arial" panose="020B0604020202020204" pitchFamily="34" charset="0"/>
              </a:rPr>
              <a:t>Cluster Cooperatives</a:t>
            </a:r>
          </a:p>
          <a:p>
            <a:pPr>
              <a:lnSpc>
                <a:spcPct val="150000"/>
              </a:lnSpc>
            </a:pPr>
            <a:endParaRPr lang="en-US" sz="1400" dirty="0">
              <a:solidFill>
                <a:srgbClr val="000000"/>
              </a:solidFill>
              <a:latin typeface="Arial" panose="020B0604020202020204" pitchFamily="34" charset="0"/>
            </a:endParaRPr>
          </a:p>
          <a:p>
            <a:pPr>
              <a:lnSpc>
                <a:spcPct val="150000"/>
              </a:lnSpc>
            </a:pPr>
            <a:r>
              <a:rPr lang="en-US" sz="1400" dirty="0">
                <a:solidFill>
                  <a:srgbClr val="000000"/>
                </a:solidFill>
                <a:latin typeface="Arial" panose="020B0604020202020204" pitchFamily="34" charset="0"/>
              </a:rPr>
              <a:t>To be eligible for CDSP, a primary cooperative must satisfy all the mandatory requirements as set out below:</a:t>
            </a:r>
          </a:p>
          <a:p>
            <a:pPr>
              <a:lnSpc>
                <a:spcPct val="150000"/>
              </a:lnSpc>
            </a:pPr>
            <a:endParaRPr lang="en-US" sz="1400" dirty="0">
              <a:solidFill>
                <a:srgbClr val="000000"/>
              </a:solidFill>
              <a:latin typeface="Arial" panose="020B0604020202020204" pitchFamily="34" charset="0"/>
            </a:endParaRPr>
          </a:p>
          <a:p>
            <a:pPr marL="285750" indent="-285750">
              <a:lnSpc>
                <a:spcPct val="150000"/>
              </a:lnSpc>
              <a:buFont typeface="Arial" panose="020B0604020202020204" pitchFamily="34" charset="0"/>
              <a:buChar char="•"/>
            </a:pPr>
            <a:r>
              <a:rPr lang="en-US" sz="1400" dirty="0">
                <a:solidFill>
                  <a:srgbClr val="000000"/>
                </a:solidFill>
                <a:latin typeface="Arial" panose="020B0604020202020204" pitchFamily="34" charset="0"/>
              </a:rPr>
              <a:t>Be a registered secondary cooperative in South Africa, registered  in terms of the Cooperatives Act, Act No. 14 of 2005 (as amended), or;</a:t>
            </a:r>
          </a:p>
          <a:p>
            <a:pPr marL="285750" indent="-285750">
              <a:lnSpc>
                <a:spcPct val="150000"/>
              </a:lnSpc>
              <a:buFont typeface="Arial" panose="020B0604020202020204" pitchFamily="34" charset="0"/>
              <a:buChar char="•"/>
            </a:pPr>
            <a:r>
              <a:rPr lang="en-US" sz="1400" dirty="0">
                <a:solidFill>
                  <a:srgbClr val="000000"/>
                </a:solidFill>
                <a:latin typeface="Arial" panose="020B0604020202020204" pitchFamily="34" charset="0"/>
              </a:rPr>
              <a:t>Be a secondary cooperative with majority black membership</a:t>
            </a:r>
          </a:p>
          <a:p>
            <a:pPr marL="285750" indent="-285750">
              <a:lnSpc>
                <a:spcPct val="150000"/>
              </a:lnSpc>
              <a:buFont typeface="Arial" panose="020B0604020202020204" pitchFamily="34" charset="0"/>
              <a:buChar char="•"/>
            </a:pPr>
            <a:r>
              <a:rPr lang="en-US" sz="1400" dirty="0">
                <a:solidFill>
                  <a:srgbClr val="000000"/>
                </a:solidFill>
                <a:latin typeface="Arial" panose="020B0604020202020204" pitchFamily="34" charset="0"/>
              </a:rPr>
              <a:t>Have business activities in any sector</a:t>
            </a:r>
          </a:p>
          <a:p>
            <a:pPr marL="285750" indent="-285750">
              <a:lnSpc>
                <a:spcPct val="150000"/>
              </a:lnSpc>
              <a:buFont typeface="Arial" panose="020B0604020202020204" pitchFamily="34" charset="0"/>
              <a:buChar char="•"/>
            </a:pPr>
            <a:r>
              <a:rPr lang="en-US" sz="1400" dirty="0">
                <a:solidFill>
                  <a:srgbClr val="000000"/>
                </a:solidFill>
                <a:latin typeface="Arial" panose="020B0604020202020204" pitchFamily="34" charset="0"/>
              </a:rPr>
              <a:t>Adhere to cooperative principles;</a:t>
            </a:r>
          </a:p>
          <a:p>
            <a:pPr marL="285750" indent="-285750">
              <a:lnSpc>
                <a:spcPct val="150000"/>
              </a:lnSpc>
              <a:buFont typeface="Arial" panose="020B0604020202020204" pitchFamily="34" charset="0"/>
              <a:buChar char="•"/>
            </a:pPr>
            <a:r>
              <a:rPr lang="en-US" sz="1400" dirty="0">
                <a:solidFill>
                  <a:srgbClr val="000000"/>
                </a:solidFill>
                <a:latin typeface="Arial" panose="020B0604020202020204" pitchFamily="34" charset="0"/>
              </a:rPr>
              <a:t>Be biased towards women, youth and people with disabilities;</a:t>
            </a:r>
          </a:p>
          <a:p>
            <a:pPr marL="285750" indent="-285750">
              <a:lnSpc>
                <a:spcPct val="150000"/>
              </a:lnSpc>
              <a:buFont typeface="Arial" panose="020B0604020202020204" pitchFamily="34" charset="0"/>
              <a:buChar char="•"/>
            </a:pPr>
            <a:r>
              <a:rPr lang="en-US" sz="1400" dirty="0">
                <a:solidFill>
                  <a:srgbClr val="000000"/>
                </a:solidFill>
                <a:latin typeface="Arial" panose="020B0604020202020204" pitchFamily="34" charset="0"/>
              </a:rPr>
              <a:t>Expected to furnish proof of training or experience of all members of a primary cooperative in the areas of cooperative governance, business management and technical training in fulfilment of the agreement entered with CDSP;</a:t>
            </a:r>
          </a:p>
          <a:p>
            <a:pPr marL="285750" indent="-285750">
              <a:lnSpc>
                <a:spcPct val="150000"/>
              </a:lnSpc>
              <a:buFont typeface="Arial" panose="020B0604020202020204" pitchFamily="34" charset="0"/>
              <a:buChar char="•"/>
            </a:pPr>
            <a:r>
              <a:rPr lang="en-US" sz="1400" dirty="0">
                <a:solidFill>
                  <a:srgbClr val="000000"/>
                </a:solidFill>
                <a:latin typeface="Arial" panose="020B0604020202020204" pitchFamily="34" charset="0"/>
              </a:rPr>
              <a:t>Primary cooperatives registered under the secondary cooperative must satisfy all the mandatory requirements</a:t>
            </a:r>
            <a:endParaRPr lang="en-US" sz="1600" b="1" dirty="0">
              <a:solidFill>
                <a:srgbClr val="000000"/>
              </a:solidFill>
              <a:latin typeface="Arial" panose="020B0604020202020204" pitchFamily="34" charset="0"/>
            </a:endParaRPr>
          </a:p>
        </p:txBody>
      </p:sp>
    </p:spTree>
    <p:extLst>
      <p:ext uri="{BB962C8B-B14F-4D97-AF65-F5344CB8AC3E}">
        <p14:creationId xmlns:p14="http://schemas.microsoft.com/office/powerpoint/2010/main" xmlns="" val="162531333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50E7778-F7E3-8C4D-BF39-4574A672267C}"/>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4" name="AutoShape 3">
            <a:extLst>
              <a:ext uri="{FF2B5EF4-FFF2-40B4-BE49-F238E27FC236}">
                <a16:creationId xmlns:a16="http://schemas.microsoft.com/office/drawing/2014/main" xmlns="" id="{3302AE52-5E02-8549-8735-9BBF82234B02}"/>
              </a:ext>
            </a:extLst>
          </p:cNvPr>
          <p:cNvSpPr/>
          <p:nvPr/>
        </p:nvSpPr>
        <p:spPr>
          <a:xfrm>
            <a:off x="3600" y="-9328"/>
            <a:ext cx="9140400" cy="932400"/>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243176" y="138112"/>
            <a:ext cx="8915400" cy="1200329"/>
          </a:xfrm>
          <a:prstGeom prst="rect">
            <a:avLst/>
          </a:prstGeom>
          <a:noFill/>
        </p:spPr>
        <p:txBody>
          <a:bodyPr wrap="square" rtlCol="0">
            <a:spAutoFit/>
          </a:bodyPr>
          <a:lstStyle/>
          <a:p>
            <a:pPr algn="ctr"/>
            <a:r>
              <a:rPr lang="en-ZA" sz="2400" b="1" dirty="0">
                <a:solidFill>
                  <a:prstClr val="white"/>
                </a:solidFill>
                <a:latin typeface="Arial" panose="020B0604020202020204" pitchFamily="34" charset="0"/>
              </a:rPr>
              <a:t>Qualifying Interventions</a:t>
            </a:r>
          </a:p>
          <a:p>
            <a:pPr algn="ctr"/>
            <a:endParaRPr lang="en-ZA" sz="2400" b="1" dirty="0">
              <a:solidFill>
                <a:prstClr val="white"/>
              </a:solidFill>
              <a:latin typeface="Arial" panose="020B0604020202020204" pitchFamily="34" charset="0"/>
            </a:endParaRPr>
          </a:p>
          <a:p>
            <a:pPr algn="ctr"/>
            <a:r>
              <a:rPr lang="en-US" sz="2400" b="1" dirty="0">
                <a:solidFill>
                  <a:prstClr val="white"/>
                </a:solidFill>
                <a:latin typeface="Arial" panose="020B0604020202020204" pitchFamily="34" charset="0"/>
              </a:rPr>
              <a:t> </a:t>
            </a:r>
            <a:endParaRPr lang="en-ZA" sz="2400" b="1" dirty="0">
              <a:solidFill>
                <a:prstClr val="white"/>
              </a:solidFill>
              <a:latin typeface="Arial" panose="020B0604020202020204" pitchFamily="34" charset="0"/>
            </a:endParaRPr>
          </a:p>
        </p:txBody>
      </p:sp>
      <p:sp>
        <p:nvSpPr>
          <p:cNvPr id="16" name="Slide Number Placeholder 1">
            <a:extLst>
              <a:ext uri="{FF2B5EF4-FFF2-40B4-BE49-F238E27FC236}">
                <a16:creationId xmlns:a16="http://schemas.microsoft.com/office/drawing/2014/main" xmlns="" id="{82C22E88-74B5-BC4A-877E-013A2F25D7A2}"/>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9</a:t>
            </a:r>
          </a:p>
        </p:txBody>
      </p:sp>
      <p:sp>
        <p:nvSpPr>
          <p:cNvPr id="2" name="TextBox 1">
            <a:extLst>
              <a:ext uri="{FF2B5EF4-FFF2-40B4-BE49-F238E27FC236}">
                <a16:creationId xmlns:a16="http://schemas.microsoft.com/office/drawing/2014/main" xmlns="" id="{C8015FDB-2E8D-4D5A-D032-CE46329C097A}"/>
              </a:ext>
            </a:extLst>
          </p:cNvPr>
          <p:cNvSpPr txBox="1"/>
          <p:nvPr/>
        </p:nvSpPr>
        <p:spPr>
          <a:xfrm>
            <a:off x="77887" y="1070512"/>
            <a:ext cx="8984384" cy="4785926"/>
          </a:xfrm>
          <a:prstGeom prst="rect">
            <a:avLst/>
          </a:prstGeom>
          <a:noFill/>
        </p:spPr>
        <p:txBody>
          <a:bodyPr wrap="square">
            <a:spAutoFit/>
          </a:bodyPr>
          <a:lstStyle/>
          <a:p>
            <a:pPr algn="just">
              <a:lnSpc>
                <a:spcPct val="150000"/>
              </a:lnSpc>
            </a:pPr>
            <a:r>
              <a:rPr lang="en-US" sz="1400" b="1" dirty="0">
                <a:solidFill>
                  <a:srgbClr val="000000"/>
                </a:solidFill>
                <a:latin typeface="Arial" panose="020B0604020202020204" pitchFamily="34" charset="0"/>
              </a:rPr>
              <a:t>For blended finance</a:t>
            </a:r>
          </a:p>
          <a:p>
            <a:pPr algn="just">
              <a:lnSpc>
                <a:spcPct val="150000"/>
              </a:lnSpc>
            </a:pPr>
            <a:endParaRPr lang="en-US" sz="1400" dirty="0">
              <a:solidFill>
                <a:srgbClr val="000000"/>
              </a:solidFill>
              <a:latin typeface="Arial" panose="020B0604020202020204" pitchFamily="34" charset="0"/>
            </a:endParaRPr>
          </a:p>
          <a:p>
            <a:pPr marL="285750" indent="-285750" algn="just">
              <a:lnSpc>
                <a:spcPct val="150000"/>
              </a:lnSpc>
              <a:buFont typeface="Arial" panose="020B0604020202020204" pitchFamily="34" charset="0"/>
              <a:buChar char="•"/>
            </a:pPr>
            <a:r>
              <a:rPr lang="en-US" sz="1400" dirty="0">
                <a:solidFill>
                  <a:srgbClr val="000000"/>
                </a:solidFill>
                <a:latin typeface="Arial" panose="020B0604020202020204" pitchFamily="34" charset="0"/>
              </a:rPr>
              <a:t>Machinery and equipment, tool,</a:t>
            </a:r>
          </a:p>
          <a:p>
            <a:pPr marL="285750" indent="-285750" algn="just">
              <a:lnSpc>
                <a:spcPct val="150000"/>
              </a:lnSpc>
              <a:buFont typeface="Arial" panose="020B0604020202020204" pitchFamily="34" charset="0"/>
              <a:buChar char="•"/>
            </a:pPr>
            <a:r>
              <a:rPr lang="en-US" sz="1400" dirty="0" err="1">
                <a:solidFill>
                  <a:srgbClr val="000000"/>
                </a:solidFill>
                <a:latin typeface="Arial" panose="020B0604020202020204" pitchFamily="34" charset="0"/>
              </a:rPr>
              <a:t>Specialised</a:t>
            </a:r>
            <a:r>
              <a:rPr lang="en-US" sz="1400" dirty="0">
                <a:solidFill>
                  <a:srgbClr val="000000"/>
                </a:solidFill>
                <a:latin typeface="Arial" panose="020B0604020202020204" pitchFamily="34" charset="0"/>
              </a:rPr>
              <a:t> tools</a:t>
            </a:r>
          </a:p>
          <a:p>
            <a:pPr marL="285750" indent="-285750" algn="just">
              <a:lnSpc>
                <a:spcPct val="150000"/>
              </a:lnSpc>
              <a:buFont typeface="Arial" panose="020B0604020202020204" pitchFamily="34" charset="0"/>
              <a:buChar char="•"/>
            </a:pPr>
            <a:r>
              <a:rPr lang="en-US" sz="1400" dirty="0">
                <a:solidFill>
                  <a:srgbClr val="000000"/>
                </a:solidFill>
                <a:latin typeface="Arial" panose="020B0604020202020204" pitchFamily="34" charset="0"/>
              </a:rPr>
              <a:t>Operational costs</a:t>
            </a:r>
          </a:p>
          <a:p>
            <a:pPr marL="285750" indent="-285750" algn="just">
              <a:lnSpc>
                <a:spcPct val="150000"/>
              </a:lnSpc>
              <a:buFont typeface="Arial" panose="020B0604020202020204" pitchFamily="34" charset="0"/>
              <a:buChar char="•"/>
            </a:pPr>
            <a:r>
              <a:rPr lang="en-US" sz="1400" dirty="0">
                <a:solidFill>
                  <a:srgbClr val="000000"/>
                </a:solidFill>
                <a:latin typeface="Arial" panose="020B0604020202020204" pitchFamily="34" charset="0"/>
              </a:rPr>
              <a:t>Commercial vehicles</a:t>
            </a:r>
          </a:p>
          <a:p>
            <a:pPr marL="285750" indent="-285750" algn="just">
              <a:lnSpc>
                <a:spcPct val="150000"/>
              </a:lnSpc>
              <a:buFont typeface="Arial" panose="020B0604020202020204" pitchFamily="34" charset="0"/>
              <a:buChar char="•"/>
            </a:pPr>
            <a:r>
              <a:rPr lang="en-US" sz="1400" dirty="0">
                <a:solidFill>
                  <a:srgbClr val="000000"/>
                </a:solidFill>
                <a:latin typeface="Arial" panose="020B0604020202020204" pitchFamily="34" charset="0"/>
              </a:rPr>
              <a:t>Infrastructure requirements</a:t>
            </a:r>
          </a:p>
          <a:p>
            <a:pPr marL="285750" indent="-285750" algn="just">
              <a:lnSpc>
                <a:spcPct val="150000"/>
              </a:lnSpc>
              <a:buFont typeface="Arial" panose="020B0604020202020204" pitchFamily="34" charset="0"/>
              <a:buChar char="•"/>
            </a:pPr>
            <a:r>
              <a:rPr lang="en-US" sz="1400" dirty="0">
                <a:solidFill>
                  <a:srgbClr val="000000"/>
                </a:solidFill>
                <a:latin typeface="Arial" panose="020B0604020202020204" pitchFamily="34" charset="0"/>
              </a:rPr>
              <a:t>Product or service development</a:t>
            </a:r>
          </a:p>
          <a:p>
            <a:pPr marL="285750" indent="-285750" algn="just">
              <a:lnSpc>
                <a:spcPct val="150000"/>
              </a:lnSpc>
              <a:buFont typeface="Arial" panose="020B0604020202020204" pitchFamily="34" charset="0"/>
              <a:buChar char="•"/>
            </a:pPr>
            <a:r>
              <a:rPr lang="en-US" sz="1400" dirty="0">
                <a:solidFill>
                  <a:srgbClr val="000000"/>
                </a:solidFill>
                <a:latin typeface="Arial" panose="020B0604020202020204" pitchFamily="34" charset="0"/>
              </a:rPr>
              <a:t>Business Development Support</a:t>
            </a:r>
          </a:p>
          <a:p>
            <a:pPr marL="285750" indent="-285750">
              <a:lnSpc>
                <a:spcPct val="150000"/>
              </a:lnSpc>
              <a:buFont typeface="Arial" panose="020B0604020202020204" pitchFamily="34" charset="0"/>
              <a:buChar char="•"/>
            </a:pPr>
            <a:r>
              <a:rPr lang="en-US" sz="1400" dirty="0">
                <a:solidFill>
                  <a:srgbClr val="000000"/>
                </a:solidFill>
                <a:latin typeface="Arial" panose="020B0604020202020204" pitchFamily="34" charset="0"/>
              </a:rPr>
              <a:t>Market Development</a:t>
            </a:r>
          </a:p>
          <a:p>
            <a:pPr marL="285750" indent="-285750">
              <a:lnSpc>
                <a:spcPct val="150000"/>
              </a:lnSpc>
              <a:buFont typeface="Arial" panose="020B0604020202020204" pitchFamily="34" charset="0"/>
              <a:buChar char="•"/>
            </a:pPr>
            <a:r>
              <a:rPr lang="en-US" sz="1400" dirty="0">
                <a:solidFill>
                  <a:srgbClr val="000000"/>
                </a:solidFill>
                <a:latin typeface="Arial" panose="020B0604020202020204" pitchFamily="34" charset="0"/>
              </a:rPr>
              <a:t>Information and Communication technology linked to the cooperative development activities</a:t>
            </a:r>
          </a:p>
          <a:p>
            <a:pPr marL="285750" indent="-285750" algn="just">
              <a:lnSpc>
                <a:spcPct val="150000"/>
              </a:lnSpc>
              <a:buFont typeface="Arial" panose="020B0604020202020204" pitchFamily="34" charset="0"/>
              <a:buChar char="•"/>
            </a:pPr>
            <a:r>
              <a:rPr lang="en-US" sz="1400" dirty="0">
                <a:solidFill>
                  <a:srgbClr val="000000"/>
                </a:solidFill>
                <a:latin typeface="Arial" panose="020B0604020202020204" pitchFamily="34" charset="0"/>
              </a:rPr>
              <a:t>The adjudication committee may consider for support, at its discretion, any other costs related to the activities applied for.</a:t>
            </a:r>
          </a:p>
          <a:p>
            <a:pPr algn="just"/>
            <a:endParaRPr lang="en-US" sz="1400" dirty="0">
              <a:solidFill>
                <a:srgbClr val="000000"/>
              </a:solidFill>
              <a:latin typeface="Arial" panose="020B0604020202020204" pitchFamily="34" charset="0"/>
            </a:endParaRPr>
          </a:p>
          <a:p>
            <a:pPr algn="l"/>
            <a:endParaRPr lang="en-US" sz="1600" b="1" dirty="0">
              <a:solidFill>
                <a:srgbClr val="000000"/>
              </a:solidFill>
              <a:latin typeface="Arial" panose="020B0604020202020204" pitchFamily="34" charset="0"/>
            </a:endParaRPr>
          </a:p>
        </p:txBody>
      </p:sp>
    </p:spTree>
    <p:extLst>
      <p:ext uri="{BB962C8B-B14F-4D97-AF65-F5344CB8AC3E}">
        <p14:creationId xmlns:p14="http://schemas.microsoft.com/office/powerpoint/2010/main" xmlns="" val="373938197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09.30"/>
  <p:tag name="AS_TITLE" val="Aspose.Slides for Java"/>
  <p:tag name="AS_VERSION" val="2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1951</TotalTime>
  <Words>1589</Words>
  <Application>Microsoft Office PowerPoint</Application>
  <PresentationFormat>On-screen Show (4:3)</PresentationFormat>
  <Paragraphs>171</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SBD Portfolio</dc:creator>
  <cp:lastModifiedBy>USER</cp:lastModifiedBy>
  <cp:revision>34</cp:revision>
  <cp:lastPrinted>2021-04-07T21:18:07Z</cp:lastPrinted>
  <dcterms:created xsi:type="dcterms:W3CDTF">2021-04-07T19:18:07Z</dcterms:created>
  <dcterms:modified xsi:type="dcterms:W3CDTF">2023-03-08T13:29:19Z</dcterms:modified>
</cp:coreProperties>
</file>