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15"/>
  </p:notesMasterIdLst>
  <p:sldIdLst>
    <p:sldId id="256" r:id="rId2"/>
    <p:sldId id="276" r:id="rId3"/>
    <p:sldId id="324" r:id="rId4"/>
    <p:sldId id="318" r:id="rId5"/>
    <p:sldId id="267" r:id="rId6"/>
    <p:sldId id="289" r:id="rId7"/>
    <p:sldId id="319" r:id="rId8"/>
    <p:sldId id="320" r:id="rId9"/>
    <p:sldId id="322" r:id="rId10"/>
    <p:sldId id="325" r:id="rId11"/>
    <p:sldId id="321" r:id="rId12"/>
    <p:sldId id="32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ethu Mazoza" initials="SM" lastIdx="8" clrIdx="0">
    <p:extLst>
      <p:ext uri="{19B8F6BF-5375-455C-9EA6-DF929625EA0E}">
        <p15:presenceInfo xmlns:p15="http://schemas.microsoft.com/office/powerpoint/2012/main" userId="S-1-5-21-1875354701-1785178695-996302570-44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p:restoredTop sz="94650"/>
  </p:normalViewPr>
  <p:slideViewPr>
    <p:cSldViewPr snapToGrid="0" snapToObjects="1">
      <p:cViewPr varScale="1">
        <p:scale>
          <a:sx n="69" d="100"/>
          <a:sy n="69" d="100"/>
        </p:scale>
        <p:origin x="1494" y="60"/>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3/7/2023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dirty="0"/>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dirty="0"/>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2023/03/07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2023/03/07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2023/03/07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2023/03/07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2023/03/07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2023/03/07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2023/03/07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2023/03/07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2023/03/07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2023/03/07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2023/03/07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dirty="0"/>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755617" y="1798854"/>
            <a:ext cx="5184720" cy="1858746"/>
          </a:xfrm>
        </p:spPr>
        <p:txBody>
          <a:bodyPr lIns="0" tIns="0" anchor="b">
            <a:normAutofit/>
          </a:bodyPr>
          <a:lstStyle/>
          <a:p>
            <a:pPr algn="r">
              <a:lnSpc>
                <a:spcPts val="3600"/>
              </a:lnSpc>
            </a:pPr>
            <a:r>
              <a:rPr lang="en-US" sz="3800" b="1" cap="all" dirty="0">
                <a:solidFill>
                  <a:schemeClr val="bg1"/>
                </a:solidFill>
                <a:latin typeface="+mn-lt"/>
              </a:rPr>
              <a:t>2022 </a:t>
            </a:r>
            <a:r>
              <a:rPr lang="en-US" sz="3800" b="1" cap="all" dirty="0" smtClean="0">
                <a:solidFill>
                  <a:schemeClr val="bg1"/>
                </a:solidFill>
                <a:latin typeface="+mn-lt"/>
              </a:rPr>
              <a:t>second Adjustments </a:t>
            </a:r>
            <a:r>
              <a:rPr lang="en-US" sz="3800" b="1" cap="all" dirty="0">
                <a:solidFill>
                  <a:schemeClr val="bg1"/>
                </a:solidFill>
                <a:latin typeface="+mn-lt"/>
              </a:rPr>
              <a:t>Appropriation </a:t>
            </a:r>
            <a:r>
              <a:rPr lang="en-US" sz="3800" b="1" cap="all" dirty="0" smtClean="0">
                <a:solidFill>
                  <a:schemeClr val="bg1"/>
                </a:solidFill>
                <a:latin typeface="+mn-lt"/>
              </a:rPr>
              <a:t>Bill</a:t>
            </a:r>
            <a:endParaRPr lang="en-US" sz="3800" b="1" cap="all" dirty="0">
              <a:solidFill>
                <a:schemeClr val="bg1"/>
              </a:solidFill>
              <a:latin typeface="+mn-lt"/>
            </a:endParaRPr>
          </a:p>
        </p:txBody>
      </p:sp>
      <p:sp>
        <p:nvSpPr>
          <p:cNvPr id="3" name="TextBox 2">
            <a:extLst>
              <a:ext uri="{FF2B5EF4-FFF2-40B4-BE49-F238E27FC236}">
                <a16:creationId xmlns:a16="http://schemas.microsoft.com/office/drawing/2014/main" id="{A381ACC2-9C60-4579-9E28-F1768D4D19E6}"/>
              </a:ext>
            </a:extLst>
          </p:cNvPr>
          <p:cNvSpPr txBox="1"/>
          <p:nvPr/>
        </p:nvSpPr>
        <p:spPr>
          <a:xfrm>
            <a:off x="6558455" y="1452012"/>
            <a:ext cx="2091559" cy="1200329"/>
          </a:xfrm>
          <a:prstGeom prst="rect">
            <a:avLst/>
          </a:prstGeom>
          <a:noFill/>
        </p:spPr>
        <p:txBody>
          <a:bodyPr wrap="square" rtlCol="0">
            <a:spAutoFit/>
          </a:bodyPr>
          <a:lstStyle/>
          <a:p>
            <a:r>
              <a:rPr lang="en-ZA" b="1" dirty="0">
                <a:solidFill>
                  <a:schemeClr val="bg1"/>
                </a:solidFill>
              </a:rPr>
              <a:t>Presenter:</a:t>
            </a:r>
            <a:endParaRPr lang="en-ZA" dirty="0">
              <a:solidFill>
                <a:schemeClr val="bg1"/>
              </a:solidFill>
            </a:endParaRPr>
          </a:p>
          <a:p>
            <a:r>
              <a:rPr lang="en-US" dirty="0" smtClean="0">
                <a:solidFill>
                  <a:schemeClr val="bg1"/>
                </a:solidFill>
              </a:rPr>
              <a:t>Dr Mampho Modise</a:t>
            </a:r>
            <a:endParaRPr lang="en-ZA" dirty="0">
              <a:solidFill>
                <a:schemeClr val="bg1"/>
              </a:solidFill>
            </a:endParaRPr>
          </a:p>
          <a:p>
            <a:endParaRPr lang="en-ZA" dirty="0">
              <a:solidFill>
                <a:schemeClr val="bg1"/>
              </a:solidFill>
            </a:endParaRPr>
          </a:p>
          <a:p>
            <a:r>
              <a:rPr lang="en-ZA" dirty="0">
                <a:solidFill>
                  <a:schemeClr val="bg1"/>
                </a:solidFill>
              </a:rPr>
              <a:t>Date: </a:t>
            </a:r>
            <a:r>
              <a:rPr lang="en-ZA" dirty="0" smtClean="0">
                <a:solidFill>
                  <a:schemeClr val="bg1"/>
                </a:solidFill>
              </a:rPr>
              <a:t>March 2023</a:t>
            </a:r>
            <a:endParaRPr lang="en-ZA" dirty="0">
              <a:solidFill>
                <a:schemeClr val="bg1"/>
              </a:solidFill>
            </a:endParaRP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84866"/>
            <a:ext cx="8536487" cy="945715"/>
          </a:xfrm>
        </p:spPr>
        <p:txBody>
          <a:bodyPr/>
          <a:lstStyle/>
          <a:p>
            <a:r>
              <a:rPr lang="en-US" dirty="0" smtClean="0"/>
              <a:t>The Land Bank </a:t>
            </a:r>
            <a:endParaRPr lang="en-ZA" i="1" dirty="0"/>
          </a:p>
        </p:txBody>
      </p:sp>
      <p:pic>
        <p:nvPicPr>
          <p:cNvPr id="3" name="Picture 2"/>
          <p:cNvPicPr>
            <a:picLocks noChangeAspect="1"/>
          </p:cNvPicPr>
          <p:nvPr/>
        </p:nvPicPr>
        <p:blipFill>
          <a:blip r:embed="rId2"/>
          <a:stretch>
            <a:fillRect/>
          </a:stretch>
        </p:blipFill>
        <p:spPr>
          <a:xfrm>
            <a:off x="57116" y="1253628"/>
            <a:ext cx="8998451" cy="2156448"/>
          </a:xfrm>
          <a:prstGeom prst="rect">
            <a:avLst/>
          </a:prstGeom>
        </p:spPr>
      </p:pic>
    </p:spTree>
    <p:extLst>
      <p:ext uri="{BB962C8B-B14F-4D97-AF65-F5344CB8AC3E}">
        <p14:creationId xmlns:p14="http://schemas.microsoft.com/office/powerpoint/2010/main" val="303662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84866"/>
            <a:ext cx="8536487" cy="945715"/>
          </a:xfrm>
        </p:spPr>
        <p:txBody>
          <a:bodyPr/>
          <a:lstStyle/>
          <a:p>
            <a:r>
              <a:rPr lang="en-ZA" dirty="0" smtClean="0"/>
              <a:t>Political party funding </a:t>
            </a:r>
            <a:endParaRPr lang="en-ZA" i="1" dirty="0"/>
          </a:p>
        </p:txBody>
      </p:sp>
      <p:pic>
        <p:nvPicPr>
          <p:cNvPr id="5" name="Picture 4"/>
          <p:cNvPicPr>
            <a:picLocks noChangeAspect="1"/>
          </p:cNvPicPr>
          <p:nvPr/>
        </p:nvPicPr>
        <p:blipFill>
          <a:blip r:embed="rId2"/>
          <a:stretch>
            <a:fillRect/>
          </a:stretch>
        </p:blipFill>
        <p:spPr>
          <a:xfrm>
            <a:off x="0" y="1430581"/>
            <a:ext cx="9439736" cy="3120654"/>
          </a:xfrm>
          <a:prstGeom prst="rect">
            <a:avLst/>
          </a:prstGeom>
        </p:spPr>
      </p:pic>
    </p:spTree>
    <p:extLst>
      <p:ext uri="{BB962C8B-B14F-4D97-AF65-F5344CB8AC3E}">
        <p14:creationId xmlns:p14="http://schemas.microsoft.com/office/powerpoint/2010/main" val="415691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84866"/>
            <a:ext cx="8536487" cy="945715"/>
          </a:xfrm>
        </p:spPr>
        <p:txBody>
          <a:bodyPr/>
          <a:lstStyle/>
          <a:p>
            <a:r>
              <a:rPr lang="en-ZA" dirty="0" smtClean="0"/>
              <a:t>Political party funding </a:t>
            </a:r>
            <a:endParaRPr lang="en-ZA" i="1" dirty="0"/>
          </a:p>
        </p:txBody>
      </p:sp>
      <p:pic>
        <p:nvPicPr>
          <p:cNvPr id="4" name="Picture 3"/>
          <p:cNvPicPr>
            <a:picLocks noChangeAspect="1"/>
          </p:cNvPicPr>
          <p:nvPr/>
        </p:nvPicPr>
        <p:blipFill>
          <a:blip r:embed="rId2"/>
          <a:stretch>
            <a:fillRect/>
          </a:stretch>
        </p:blipFill>
        <p:spPr>
          <a:xfrm>
            <a:off x="-15658" y="1430581"/>
            <a:ext cx="9144000" cy="2872963"/>
          </a:xfrm>
          <a:prstGeom prst="rect">
            <a:avLst/>
          </a:prstGeom>
        </p:spPr>
      </p:pic>
    </p:spTree>
    <p:extLst>
      <p:ext uri="{BB962C8B-B14F-4D97-AF65-F5344CB8AC3E}">
        <p14:creationId xmlns:p14="http://schemas.microsoft.com/office/powerpoint/2010/main" val="320154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ZA" sz="4000" b="1" dirty="0">
              <a:latin typeface="Arial" panose="020B0604020202020204" pitchFamily="34" charset="0"/>
              <a:cs typeface="Arial" panose="020B0604020202020204" pitchFamily="34" charset="0"/>
            </a:endParaRPr>
          </a:p>
          <a:p>
            <a:pPr marL="0" indent="0">
              <a:buNone/>
            </a:pPr>
            <a:endParaRPr lang="en-ZA" sz="4000" b="1" dirty="0">
              <a:latin typeface="Arial" panose="020B0604020202020204" pitchFamily="34" charset="0"/>
              <a:cs typeface="Arial" panose="020B0604020202020204" pitchFamily="34" charset="0"/>
            </a:endParaRPr>
          </a:p>
          <a:p>
            <a:pPr marL="0" indent="0" algn="ctr">
              <a:buNone/>
            </a:pPr>
            <a:r>
              <a:rPr lang="en-ZA" sz="40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57499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41" y="368860"/>
            <a:ext cx="8536487" cy="945715"/>
          </a:xfrm>
        </p:spPr>
        <p:txBody>
          <a:bodyPr/>
          <a:lstStyle/>
          <a:p>
            <a:r>
              <a:rPr lang="en-US" dirty="0">
                <a:solidFill>
                  <a:prstClr val="black"/>
                </a:solidFill>
              </a:rPr>
              <a:t>Introduction</a:t>
            </a:r>
            <a:endParaRPr lang="en-US" dirty="0"/>
          </a:p>
        </p:txBody>
      </p:sp>
      <p:sp>
        <p:nvSpPr>
          <p:cNvPr id="12" name="Slide Number Placeholder 3">
            <a:extLst>
              <a:ext uri="{FF2B5EF4-FFF2-40B4-BE49-F238E27FC236}">
                <a16:creationId xmlns:a16="http://schemas.microsoft.com/office/drawing/2014/main" id="{BC1B3780-3300-48A3-A295-C2DCBEEB168C}"/>
              </a:ext>
            </a:extLst>
          </p:cNvPr>
          <p:cNvSpPr txBox="1">
            <a:spLocks/>
          </p:cNvSpPr>
          <p:nvPr/>
        </p:nvSpPr>
        <p:spPr>
          <a:xfrm>
            <a:off x="3543299" y="6538823"/>
            <a:ext cx="2057400" cy="1826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1772D16-C0BA-447C-AED7-C94EDBED4ECF}"/>
              </a:ext>
            </a:extLst>
          </p:cNvPr>
          <p:cNvSpPr/>
          <p:nvPr/>
        </p:nvSpPr>
        <p:spPr>
          <a:xfrm>
            <a:off x="2286000" y="1314575"/>
            <a:ext cx="6475228" cy="445635"/>
          </a:xfrm>
          <a:prstGeom prst="rect">
            <a:avLst/>
          </a:prstGeom>
        </p:spPr>
        <p:txBody>
          <a:bodyPr wrap="square">
            <a:spAutoFit/>
          </a:bodyPr>
          <a:lstStyle/>
          <a:p>
            <a:pPr marL="609600" indent="-609600" algn="just">
              <a:lnSpc>
                <a:spcPct val="80000"/>
              </a:lnSpc>
              <a:buClr>
                <a:prstClr val="black"/>
              </a:buClr>
              <a:defRPr/>
            </a:pPr>
            <a:endParaRPr lang="en-ZA" sz="2800" dirty="0">
              <a:solidFill>
                <a:prstClr val="black"/>
              </a:solidFill>
              <a:cs typeface="Times New Roman" pitchFamily="18" charset="0"/>
            </a:endParaRPr>
          </a:p>
        </p:txBody>
      </p:sp>
      <p:sp>
        <p:nvSpPr>
          <p:cNvPr id="3" name="Rectangle 2">
            <a:extLst>
              <a:ext uri="{FF2B5EF4-FFF2-40B4-BE49-F238E27FC236}">
                <a16:creationId xmlns:a16="http://schemas.microsoft.com/office/drawing/2014/main" id="{575097DD-F6AE-46E2-B9D4-E5B9F56ADA62}"/>
              </a:ext>
            </a:extLst>
          </p:cNvPr>
          <p:cNvSpPr/>
          <p:nvPr/>
        </p:nvSpPr>
        <p:spPr>
          <a:xfrm>
            <a:off x="103366" y="1248871"/>
            <a:ext cx="8937265" cy="5339923"/>
          </a:xfrm>
          <a:prstGeom prst="rect">
            <a:avLst/>
          </a:prstGeom>
        </p:spPr>
        <p:txBody>
          <a:bodyPr wrap="square">
            <a:spAutoFit/>
          </a:bodyPr>
          <a:lstStyle/>
          <a:p>
            <a:pPr marL="342900" lvl="0" indent="-342900">
              <a:spcAft>
                <a:spcPts val="600"/>
              </a:spcAft>
              <a:buFont typeface="Arial" panose="020B0604020202020204" pitchFamily="34" charset="0"/>
              <a:buChar char="•"/>
              <a:defRPr/>
            </a:pPr>
            <a:r>
              <a:rPr lang="en-AU" altLang="en-US" sz="2200" dirty="0">
                <a:solidFill>
                  <a:prstClr val="black"/>
                </a:solidFill>
              </a:rPr>
              <a:t>Section 30(1) of the Public Finance Management Act (PFMA), No 1 of 1999, states that the Minister of Finance may table an adjustment budget in the National Assembly </a:t>
            </a:r>
            <a:r>
              <a:rPr lang="en-AU" altLang="en-US" sz="2200" b="1" dirty="0">
                <a:solidFill>
                  <a:prstClr val="black"/>
                </a:solidFill>
              </a:rPr>
              <a:t>as and when necessary</a:t>
            </a:r>
          </a:p>
          <a:p>
            <a:pPr lvl="0">
              <a:spcAft>
                <a:spcPts val="600"/>
              </a:spcAft>
              <a:defRPr/>
            </a:pPr>
            <a:endParaRPr lang="en-AU" altLang="en-US" sz="800" dirty="0">
              <a:solidFill>
                <a:prstClr val="black"/>
              </a:solidFill>
            </a:endParaRPr>
          </a:p>
          <a:p>
            <a:pPr marL="342900" lvl="0" indent="-342900">
              <a:spcAft>
                <a:spcPts val="600"/>
              </a:spcAft>
              <a:buFont typeface="Arial" panose="020B0604020202020204" pitchFamily="34" charset="0"/>
              <a:buChar char="•"/>
              <a:defRPr/>
            </a:pPr>
            <a:r>
              <a:rPr lang="en-AU" altLang="en-US" sz="2200" dirty="0">
                <a:solidFill>
                  <a:prstClr val="black"/>
                </a:solidFill>
              </a:rPr>
              <a:t>Section 30(2) further states that the adjustments budget may provide for:</a:t>
            </a:r>
          </a:p>
          <a:p>
            <a:pPr marL="549275" lvl="1" indent="-285750" algn="just">
              <a:spcBef>
                <a:spcPts val="0"/>
              </a:spcBef>
              <a:spcAft>
                <a:spcPts val="600"/>
              </a:spcAft>
              <a:buFont typeface="Calibri" panose="020F0502020204030204" pitchFamily="34" charset="0"/>
              <a:buChar char="–"/>
              <a:defRPr/>
            </a:pPr>
            <a:r>
              <a:rPr lang="en-GB" altLang="en-US" sz="1600" dirty="0">
                <a:solidFill>
                  <a:prstClr val="black"/>
                </a:solidFill>
              </a:rPr>
              <a:t>Significant and unforeseeable economic and financial events affecting the fiscal targets </a:t>
            </a:r>
            <a:r>
              <a:rPr lang="en-ZA" altLang="en-US" sz="1600" dirty="0">
                <a:solidFill>
                  <a:prstClr val="black"/>
                </a:solidFill>
              </a:rPr>
              <a:t>set by the annual budget</a:t>
            </a:r>
            <a:endParaRPr lang="en-GB" altLang="en-US" sz="1600" dirty="0">
              <a:solidFill>
                <a:prstClr val="black"/>
              </a:solidFill>
            </a:endParaRPr>
          </a:p>
          <a:p>
            <a:pPr marL="549275" lvl="1" indent="-285750" algn="just">
              <a:spcBef>
                <a:spcPts val="0"/>
              </a:spcBef>
              <a:spcAft>
                <a:spcPts val="600"/>
              </a:spcAft>
              <a:buFont typeface="Calibri" panose="020F0502020204030204" pitchFamily="34" charset="0"/>
              <a:buChar char="–"/>
              <a:defRPr/>
            </a:pPr>
            <a:r>
              <a:rPr lang="en-GB" altLang="en-US" sz="1600" dirty="0">
                <a:solidFill>
                  <a:prstClr val="black"/>
                </a:solidFill>
              </a:rPr>
              <a:t>Unforeseeable and unavoidable expenditure recommended by a committee of Cabinet and through section 6 of the Appropriations Act</a:t>
            </a:r>
          </a:p>
          <a:p>
            <a:pPr marL="549275" lvl="1" indent="-285750" algn="just">
              <a:spcBef>
                <a:spcPts val="0"/>
              </a:spcBef>
              <a:spcAft>
                <a:spcPts val="600"/>
              </a:spcAft>
              <a:buFont typeface="Calibri" panose="020F0502020204030204" pitchFamily="34" charset="0"/>
              <a:buChar char="–"/>
              <a:defRPr/>
            </a:pPr>
            <a:r>
              <a:rPr lang="en-GB" altLang="en-US" sz="1600" dirty="0">
                <a:solidFill>
                  <a:prstClr val="black"/>
                </a:solidFill>
              </a:rPr>
              <a:t>Any expenditure in terms of section 16, which governs the use of funds in emergency situations</a:t>
            </a:r>
          </a:p>
          <a:p>
            <a:pPr marL="549275" lvl="1" indent="-285750" algn="just">
              <a:spcBef>
                <a:spcPts val="0"/>
              </a:spcBef>
              <a:spcAft>
                <a:spcPts val="600"/>
              </a:spcAft>
              <a:buFont typeface="Calibri" panose="020F0502020204030204" pitchFamily="34" charset="0"/>
              <a:buChar char="–"/>
              <a:defRPr/>
            </a:pPr>
            <a:r>
              <a:rPr lang="en-GB" altLang="en-US" b="1" dirty="0">
                <a:solidFill>
                  <a:srgbClr val="FF0000"/>
                </a:solidFill>
              </a:rPr>
              <a:t>Money to be appropriated for expenditure already announced by the Minister during the tabling of the annual budget</a:t>
            </a:r>
          </a:p>
          <a:p>
            <a:pPr marL="549275" lvl="1" indent="-285750" algn="just">
              <a:spcBef>
                <a:spcPts val="0"/>
              </a:spcBef>
              <a:spcAft>
                <a:spcPts val="600"/>
              </a:spcAft>
              <a:buFont typeface="Calibri" panose="020F0502020204030204" pitchFamily="34" charset="0"/>
              <a:buChar char="–"/>
              <a:defRPr/>
            </a:pPr>
            <a:r>
              <a:rPr lang="en-GB" altLang="en-US" b="1" dirty="0">
                <a:solidFill>
                  <a:srgbClr val="FF0000"/>
                </a:solidFill>
              </a:rPr>
              <a:t>The shifting of funds between and within votes</a:t>
            </a:r>
          </a:p>
          <a:p>
            <a:pPr marL="549275" lvl="1" indent="-285750" algn="just">
              <a:spcBef>
                <a:spcPts val="0"/>
              </a:spcBef>
              <a:spcAft>
                <a:spcPts val="600"/>
              </a:spcAft>
              <a:buFont typeface="Calibri" panose="020F0502020204030204" pitchFamily="34" charset="0"/>
              <a:buChar char="–"/>
              <a:defRPr/>
            </a:pPr>
            <a:r>
              <a:rPr lang="en-GB" altLang="en-US" sz="1600" dirty="0">
                <a:solidFill>
                  <a:prstClr val="black"/>
                </a:solidFill>
              </a:rPr>
              <a:t>Utilisation of unspent funds under a main division of a vote to defray excess expenditure in another main division, in terms of section 43 of the PFMA which governs the use of virements and section 5 of the Appropriation Act; and</a:t>
            </a:r>
          </a:p>
          <a:p>
            <a:pPr marL="549275" lvl="1" indent="-285750" algn="just">
              <a:spcBef>
                <a:spcPts val="0"/>
              </a:spcBef>
              <a:spcAft>
                <a:spcPts val="600"/>
              </a:spcAft>
              <a:buFont typeface="Calibri" panose="020F0502020204030204" pitchFamily="34" charset="0"/>
              <a:buChar char="–"/>
              <a:defRPr/>
            </a:pPr>
            <a:r>
              <a:rPr lang="en-GB" altLang="en-US" sz="1600" dirty="0">
                <a:solidFill>
                  <a:prstClr val="black"/>
                </a:solidFill>
              </a:rPr>
              <a:t>The roll-over of unspent funds from the preceding financial year</a:t>
            </a:r>
          </a:p>
        </p:txBody>
      </p:sp>
    </p:spTree>
    <p:extLst>
      <p:ext uri="{BB962C8B-B14F-4D97-AF65-F5344CB8AC3E}">
        <p14:creationId xmlns:p14="http://schemas.microsoft.com/office/powerpoint/2010/main" val="22157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41" y="368860"/>
            <a:ext cx="8536487" cy="945715"/>
          </a:xfrm>
        </p:spPr>
        <p:txBody>
          <a:bodyPr/>
          <a:lstStyle/>
          <a:p>
            <a:r>
              <a:rPr lang="en-US" dirty="0">
                <a:solidFill>
                  <a:prstClr val="black"/>
                </a:solidFill>
              </a:rPr>
              <a:t>Introduction</a:t>
            </a:r>
            <a:endParaRPr lang="en-US" dirty="0"/>
          </a:p>
        </p:txBody>
      </p:sp>
      <p:sp>
        <p:nvSpPr>
          <p:cNvPr id="12" name="Slide Number Placeholder 3">
            <a:extLst>
              <a:ext uri="{FF2B5EF4-FFF2-40B4-BE49-F238E27FC236}">
                <a16:creationId xmlns:a16="http://schemas.microsoft.com/office/drawing/2014/main" id="{BC1B3780-3300-48A3-A295-C2DCBEEB168C}"/>
              </a:ext>
            </a:extLst>
          </p:cNvPr>
          <p:cNvSpPr txBox="1">
            <a:spLocks/>
          </p:cNvSpPr>
          <p:nvPr/>
        </p:nvSpPr>
        <p:spPr>
          <a:xfrm>
            <a:off x="3543299" y="6538823"/>
            <a:ext cx="2057400" cy="1826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1772D16-C0BA-447C-AED7-C94EDBED4ECF}"/>
              </a:ext>
            </a:extLst>
          </p:cNvPr>
          <p:cNvSpPr/>
          <p:nvPr/>
        </p:nvSpPr>
        <p:spPr>
          <a:xfrm>
            <a:off x="2286000" y="1314575"/>
            <a:ext cx="6475228" cy="445635"/>
          </a:xfrm>
          <a:prstGeom prst="rect">
            <a:avLst/>
          </a:prstGeom>
        </p:spPr>
        <p:txBody>
          <a:bodyPr wrap="square">
            <a:spAutoFit/>
          </a:bodyPr>
          <a:lstStyle/>
          <a:p>
            <a:pPr marL="609600" indent="-609600" algn="just">
              <a:lnSpc>
                <a:spcPct val="80000"/>
              </a:lnSpc>
              <a:buClr>
                <a:prstClr val="black"/>
              </a:buClr>
              <a:defRPr/>
            </a:pPr>
            <a:endParaRPr lang="en-ZA" sz="2800" dirty="0">
              <a:solidFill>
                <a:prstClr val="black"/>
              </a:solidFill>
              <a:cs typeface="Times New Roman" pitchFamily="18" charset="0"/>
            </a:endParaRPr>
          </a:p>
        </p:txBody>
      </p:sp>
      <p:sp>
        <p:nvSpPr>
          <p:cNvPr id="3" name="Rectangle 2">
            <a:extLst>
              <a:ext uri="{FF2B5EF4-FFF2-40B4-BE49-F238E27FC236}">
                <a16:creationId xmlns:a16="http://schemas.microsoft.com/office/drawing/2014/main" id="{575097DD-F6AE-46E2-B9D4-E5B9F56ADA62}"/>
              </a:ext>
            </a:extLst>
          </p:cNvPr>
          <p:cNvSpPr/>
          <p:nvPr/>
        </p:nvSpPr>
        <p:spPr>
          <a:xfrm>
            <a:off x="24351" y="1260311"/>
            <a:ext cx="8937265" cy="5139869"/>
          </a:xfrm>
          <a:prstGeom prst="rect">
            <a:avLst/>
          </a:prstGeom>
        </p:spPr>
        <p:txBody>
          <a:bodyPr wrap="square">
            <a:spAutoFit/>
          </a:bodyPr>
          <a:lstStyle/>
          <a:p>
            <a:pPr lvl="0">
              <a:spcAft>
                <a:spcPts val="600"/>
              </a:spcAft>
              <a:defRPr/>
            </a:pPr>
            <a:r>
              <a:rPr lang="en-GB" altLang="en-US" b="1" dirty="0">
                <a:solidFill>
                  <a:prstClr val="black"/>
                </a:solidFill>
              </a:rPr>
              <a:t>Clause 2 provides as follows:</a:t>
            </a:r>
          </a:p>
          <a:p>
            <a:pPr lvl="0">
              <a:spcAft>
                <a:spcPts val="600"/>
              </a:spcAft>
              <a:defRPr/>
            </a:pPr>
            <a:r>
              <a:rPr lang="en-GB" altLang="en-US" dirty="0">
                <a:solidFill>
                  <a:prstClr val="black"/>
                </a:solidFill>
              </a:rPr>
              <a:t>2. (1) Adjustments to appropriations by Parliament of money from the National</a:t>
            </a:r>
          </a:p>
          <a:p>
            <a:pPr lvl="0">
              <a:spcAft>
                <a:spcPts val="600"/>
              </a:spcAft>
              <a:defRPr/>
            </a:pPr>
            <a:r>
              <a:rPr lang="en-GB" altLang="en-US" dirty="0">
                <a:solidFill>
                  <a:prstClr val="black"/>
                </a:solidFill>
              </a:rPr>
              <a:t>Revenue Fund for—</a:t>
            </a:r>
          </a:p>
          <a:p>
            <a:pPr lvl="0">
              <a:spcAft>
                <a:spcPts val="600"/>
              </a:spcAft>
              <a:defRPr/>
            </a:pPr>
            <a:r>
              <a:rPr lang="en-GB" altLang="en-US" dirty="0">
                <a:solidFill>
                  <a:prstClr val="black"/>
                </a:solidFill>
              </a:rPr>
              <a:t>(a) expenditure approved in terms of section 6 of the Appropriation Act, 2022, in the 2022/23 financial year to votes and the main divisions within a vote, are set out in the Schedule; and</a:t>
            </a:r>
          </a:p>
          <a:p>
            <a:pPr lvl="0">
              <a:spcAft>
                <a:spcPts val="600"/>
              </a:spcAft>
              <a:defRPr/>
            </a:pPr>
            <a:r>
              <a:rPr lang="en-GB" altLang="en-US" dirty="0">
                <a:solidFill>
                  <a:prstClr val="black"/>
                </a:solidFill>
              </a:rPr>
              <a:t>(b) the requirements of the State in the 2022/23 financial year to votes and the main divisions within a vote, and amendments to the purposes that are specified, are set out in the Schedule.</a:t>
            </a:r>
          </a:p>
          <a:p>
            <a:pPr lvl="0">
              <a:spcAft>
                <a:spcPts val="600"/>
              </a:spcAft>
              <a:defRPr/>
            </a:pPr>
            <a:r>
              <a:rPr lang="en-GB" altLang="en-US" dirty="0">
                <a:solidFill>
                  <a:prstClr val="black"/>
                </a:solidFill>
              </a:rPr>
              <a:t>(2) The spending of appropriations envisaged in subsection (1) is subject to this </a:t>
            </a:r>
            <a:r>
              <a:rPr lang="en-GB" altLang="en-US" dirty="0" smtClean="0">
                <a:solidFill>
                  <a:prstClr val="black"/>
                </a:solidFill>
              </a:rPr>
              <a:t>Act, the </a:t>
            </a:r>
            <a:r>
              <a:rPr lang="en-GB" altLang="en-US" dirty="0">
                <a:solidFill>
                  <a:prstClr val="black"/>
                </a:solidFill>
              </a:rPr>
              <a:t>Appropriation Act, 2022, and the Public Finance Management Act.</a:t>
            </a:r>
          </a:p>
          <a:p>
            <a:pPr lvl="0">
              <a:spcAft>
                <a:spcPts val="600"/>
              </a:spcAft>
              <a:defRPr/>
            </a:pPr>
            <a:r>
              <a:rPr lang="en-GB" altLang="en-US" b="1" dirty="0">
                <a:solidFill>
                  <a:prstClr val="black"/>
                </a:solidFill>
              </a:rPr>
              <a:t>(3) (a) Despite the effective date of this Act, the appropriations referred to in subsection (1)(b) and the expenditure thereof, incurred by 31 May 2023, must be regarded as appropriations and expenditure for the 2022/23 financial year.</a:t>
            </a:r>
          </a:p>
          <a:p>
            <a:pPr lvl="0">
              <a:spcAft>
                <a:spcPts val="600"/>
              </a:spcAft>
              <a:defRPr/>
            </a:pPr>
            <a:r>
              <a:rPr lang="en-GB" altLang="en-US" dirty="0">
                <a:solidFill>
                  <a:prstClr val="black"/>
                </a:solidFill>
              </a:rPr>
              <a:t>(b) A request for roll-over envisaged in the Public Finance Management Act to any unspent funds of an appropriation referred to in subsection (1)(b) may be submitted on or before 31 May 2023</a:t>
            </a:r>
            <a:r>
              <a:rPr lang="en-GB" altLang="en-US" dirty="0" smtClean="0">
                <a:solidFill>
                  <a:prstClr val="black"/>
                </a:solidFill>
              </a:rPr>
              <a:t>.</a:t>
            </a:r>
            <a:endParaRPr lang="en-GB" altLang="en-US" dirty="0">
              <a:solidFill>
                <a:prstClr val="black"/>
              </a:solidFill>
            </a:endParaRPr>
          </a:p>
        </p:txBody>
      </p:sp>
    </p:spTree>
    <p:extLst>
      <p:ext uri="{BB962C8B-B14F-4D97-AF65-F5344CB8AC3E}">
        <p14:creationId xmlns:p14="http://schemas.microsoft.com/office/powerpoint/2010/main" val="241254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41" y="368860"/>
            <a:ext cx="8536487" cy="945715"/>
          </a:xfrm>
        </p:spPr>
        <p:txBody>
          <a:bodyPr/>
          <a:lstStyle/>
          <a:p>
            <a:r>
              <a:rPr lang="en-US" dirty="0">
                <a:solidFill>
                  <a:prstClr val="black"/>
                </a:solidFill>
              </a:rPr>
              <a:t>Introduction</a:t>
            </a:r>
            <a:endParaRPr lang="en-US" dirty="0"/>
          </a:p>
        </p:txBody>
      </p:sp>
      <p:sp>
        <p:nvSpPr>
          <p:cNvPr id="12" name="Slide Number Placeholder 3">
            <a:extLst>
              <a:ext uri="{FF2B5EF4-FFF2-40B4-BE49-F238E27FC236}">
                <a16:creationId xmlns:a16="http://schemas.microsoft.com/office/drawing/2014/main" id="{BC1B3780-3300-48A3-A295-C2DCBEEB168C}"/>
              </a:ext>
            </a:extLst>
          </p:cNvPr>
          <p:cNvSpPr txBox="1">
            <a:spLocks/>
          </p:cNvSpPr>
          <p:nvPr/>
        </p:nvSpPr>
        <p:spPr>
          <a:xfrm>
            <a:off x="3543299" y="6538823"/>
            <a:ext cx="2057400" cy="1826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1772D16-C0BA-447C-AED7-C94EDBED4ECF}"/>
              </a:ext>
            </a:extLst>
          </p:cNvPr>
          <p:cNvSpPr/>
          <p:nvPr/>
        </p:nvSpPr>
        <p:spPr>
          <a:xfrm>
            <a:off x="2286000" y="1314575"/>
            <a:ext cx="6475228" cy="445635"/>
          </a:xfrm>
          <a:prstGeom prst="rect">
            <a:avLst/>
          </a:prstGeom>
        </p:spPr>
        <p:txBody>
          <a:bodyPr wrap="square">
            <a:spAutoFit/>
          </a:bodyPr>
          <a:lstStyle/>
          <a:p>
            <a:pPr marL="609600" indent="-609600" algn="just">
              <a:lnSpc>
                <a:spcPct val="80000"/>
              </a:lnSpc>
              <a:buClr>
                <a:prstClr val="black"/>
              </a:buClr>
              <a:defRPr/>
            </a:pPr>
            <a:endParaRPr lang="en-ZA" sz="2800" dirty="0">
              <a:solidFill>
                <a:prstClr val="black"/>
              </a:solidFill>
              <a:cs typeface="Times New Roman" pitchFamily="18" charset="0"/>
            </a:endParaRPr>
          </a:p>
        </p:txBody>
      </p:sp>
      <p:sp>
        <p:nvSpPr>
          <p:cNvPr id="3" name="Rectangle 2">
            <a:extLst>
              <a:ext uri="{FF2B5EF4-FFF2-40B4-BE49-F238E27FC236}">
                <a16:creationId xmlns:a16="http://schemas.microsoft.com/office/drawing/2014/main" id="{575097DD-F6AE-46E2-B9D4-E5B9F56ADA62}"/>
              </a:ext>
            </a:extLst>
          </p:cNvPr>
          <p:cNvSpPr/>
          <p:nvPr/>
        </p:nvSpPr>
        <p:spPr>
          <a:xfrm>
            <a:off x="80858" y="1071618"/>
            <a:ext cx="8937265" cy="707886"/>
          </a:xfrm>
          <a:prstGeom prst="rect">
            <a:avLst/>
          </a:prstGeom>
        </p:spPr>
        <p:txBody>
          <a:bodyPr wrap="square">
            <a:spAutoFit/>
          </a:bodyPr>
          <a:lstStyle/>
          <a:p>
            <a:pPr marL="342900" lvl="0" indent="-342900">
              <a:spcAft>
                <a:spcPts val="600"/>
              </a:spcAft>
              <a:buFont typeface="Arial" panose="020B0604020202020204" pitchFamily="34" charset="0"/>
              <a:buChar char="•"/>
              <a:defRPr/>
            </a:pPr>
            <a:r>
              <a:rPr lang="en-GB" altLang="en-US" sz="2000" dirty="0">
                <a:solidFill>
                  <a:prstClr val="black"/>
                </a:solidFill>
              </a:rPr>
              <a:t>The projected additional revenue enables government to respond to some </a:t>
            </a:r>
            <a:r>
              <a:rPr lang="en-GB" altLang="en-US" sz="2000" dirty="0" smtClean="0">
                <a:solidFill>
                  <a:prstClr val="black"/>
                </a:solidFill>
              </a:rPr>
              <a:t>immediate spending </a:t>
            </a:r>
            <a:r>
              <a:rPr lang="en-GB" altLang="en-US" sz="2000" dirty="0">
                <a:solidFill>
                  <a:prstClr val="black"/>
                </a:solidFill>
              </a:rPr>
              <a:t>pressures while continuing to stabilise the public </a:t>
            </a:r>
            <a:r>
              <a:rPr lang="en-GB" altLang="en-US" sz="2000" dirty="0" smtClean="0">
                <a:solidFill>
                  <a:prstClr val="black"/>
                </a:solidFill>
              </a:rPr>
              <a:t>finances</a:t>
            </a:r>
          </a:p>
        </p:txBody>
      </p:sp>
      <p:graphicFrame>
        <p:nvGraphicFramePr>
          <p:cNvPr id="4" name="Table 3"/>
          <p:cNvGraphicFramePr>
            <a:graphicFrameLocks noGrp="1"/>
          </p:cNvGraphicFramePr>
          <p:nvPr>
            <p:extLst>
              <p:ext uri="{D42A27DB-BD31-4B8C-83A1-F6EECF244321}">
                <p14:modId xmlns:p14="http://schemas.microsoft.com/office/powerpoint/2010/main" val="2673997399"/>
              </p:ext>
            </p:extLst>
          </p:nvPr>
        </p:nvGraphicFramePr>
        <p:xfrm>
          <a:off x="1941767" y="1864882"/>
          <a:ext cx="5826411" cy="4673941"/>
        </p:xfrm>
        <a:graphic>
          <a:graphicData uri="http://schemas.openxmlformats.org/drawingml/2006/table">
            <a:tbl>
              <a:tblPr/>
              <a:tblGrid>
                <a:gridCol w="141075">
                  <a:extLst>
                    <a:ext uri="{9D8B030D-6E8A-4147-A177-3AD203B41FA5}">
                      <a16:colId xmlns:a16="http://schemas.microsoft.com/office/drawing/2014/main" val="3552031012"/>
                    </a:ext>
                  </a:extLst>
                </a:gridCol>
                <a:gridCol w="4274582">
                  <a:extLst>
                    <a:ext uri="{9D8B030D-6E8A-4147-A177-3AD203B41FA5}">
                      <a16:colId xmlns:a16="http://schemas.microsoft.com/office/drawing/2014/main" val="3814039379"/>
                    </a:ext>
                  </a:extLst>
                </a:gridCol>
                <a:gridCol w="1410754">
                  <a:extLst>
                    <a:ext uri="{9D8B030D-6E8A-4147-A177-3AD203B41FA5}">
                      <a16:colId xmlns:a16="http://schemas.microsoft.com/office/drawing/2014/main" val="2786478349"/>
                    </a:ext>
                  </a:extLst>
                </a:gridCol>
              </a:tblGrid>
              <a:tr h="242478">
                <a:tc gridSpan="3">
                  <a:txBody>
                    <a:bodyPr/>
                    <a:lstStyle/>
                    <a:p>
                      <a:pPr algn="l" fontAlgn="t"/>
                      <a:r>
                        <a:rPr lang="en-GB" sz="1800" b="1" i="0" u="none" strike="noStrike" dirty="0">
                          <a:solidFill>
                            <a:srgbClr val="000000"/>
                          </a:solidFill>
                          <a:effectLst/>
                          <a:latin typeface="Calibri" panose="020F0502020204030204" pitchFamily="34" charset="0"/>
                        </a:rPr>
                        <a:t>Revisions to 2022/23 non-interest expenditure since 2022 Budget</a:t>
                      </a:r>
                    </a:p>
                  </a:txBody>
                  <a:tcPr marL="3175" marR="3175" marT="3175" marB="0">
                    <a:lnL>
                      <a:noFill/>
                    </a:lnL>
                    <a:lnR>
                      <a:noFill/>
                    </a:lnR>
                    <a:lnT>
                      <a:noFill/>
                    </a:lnT>
                    <a:lnB>
                      <a:noFill/>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26515383"/>
                  </a:ext>
                </a:extLst>
              </a:tr>
              <a:tr h="242478">
                <a:tc>
                  <a:txBody>
                    <a:bodyPr/>
                    <a:lstStyle/>
                    <a:p>
                      <a:pPr algn="l" fontAlgn="b"/>
                      <a:r>
                        <a:rPr lang="en-ZA" sz="1200" b="0" i="0" u="none" strike="noStrike" dirty="0">
                          <a:solidFill>
                            <a:srgbClr val="FFFFFF"/>
                          </a:solidFill>
                          <a:effectLst/>
                          <a:latin typeface="Calibri" panose="020F0502020204030204" pitchFamily="34" charset="0"/>
                        </a:rPr>
                        <a:t> </a:t>
                      </a:r>
                    </a:p>
                  </a:txBody>
                  <a:tcPr marL="3175" marR="3175" marT="3175" marB="0" anchor="b">
                    <a:lnL>
                      <a:noFill/>
                    </a:lnL>
                    <a:lnR>
                      <a:noFill/>
                    </a:lnR>
                    <a:lnT>
                      <a:noFill/>
                    </a:lnT>
                    <a:lnB>
                      <a:noFill/>
                    </a:lnB>
                    <a:solidFill>
                      <a:srgbClr val="B4111A"/>
                    </a:solidFill>
                  </a:tcPr>
                </a:tc>
                <a:tc>
                  <a:txBody>
                    <a:bodyPr/>
                    <a:lstStyle/>
                    <a:p>
                      <a:pPr algn="l" fontAlgn="b"/>
                      <a:r>
                        <a:rPr lang="en-ZA" sz="1200" b="1" i="0" u="none" strike="noStrike" dirty="0">
                          <a:solidFill>
                            <a:srgbClr val="FFFFFF"/>
                          </a:solidFill>
                          <a:effectLst/>
                          <a:latin typeface="Calibri" panose="020F0502020204030204" pitchFamily="34" charset="0"/>
                        </a:rPr>
                        <a:t>R million</a:t>
                      </a:r>
                    </a:p>
                  </a:txBody>
                  <a:tcPr marL="3175" marR="3175" marT="3175" marB="0" anchor="b">
                    <a:lnL>
                      <a:noFill/>
                    </a:lnL>
                    <a:lnR>
                      <a:noFill/>
                    </a:lnR>
                    <a:lnT>
                      <a:noFill/>
                    </a:lnT>
                    <a:lnB>
                      <a:noFill/>
                    </a:lnB>
                    <a:solidFill>
                      <a:srgbClr val="B4111A"/>
                    </a:solidFill>
                  </a:tcPr>
                </a:tc>
                <a:tc>
                  <a:txBody>
                    <a:bodyPr/>
                    <a:lstStyle/>
                    <a:p>
                      <a:pPr algn="ctr" fontAlgn="t"/>
                      <a:r>
                        <a:rPr lang="en-ZA" sz="1200" b="1" i="0" u="none" strike="noStrike" dirty="0">
                          <a:solidFill>
                            <a:srgbClr val="FFFFFF"/>
                          </a:solidFill>
                          <a:effectLst/>
                          <a:latin typeface="Calibri" panose="020F0502020204030204" pitchFamily="34" charset="0"/>
                        </a:rPr>
                        <a:t>2022/23</a:t>
                      </a:r>
                    </a:p>
                  </a:txBody>
                  <a:tcPr marL="3175" marR="3175" marT="3175" marB="0">
                    <a:lnL>
                      <a:noFill/>
                    </a:lnL>
                    <a:lnR>
                      <a:noFill/>
                    </a:lnR>
                    <a:lnT>
                      <a:noFill/>
                    </a:lnT>
                    <a:lnB>
                      <a:noFill/>
                    </a:lnB>
                    <a:solidFill>
                      <a:srgbClr val="B4111A"/>
                    </a:solidFill>
                  </a:tcPr>
                </a:tc>
                <a:extLst>
                  <a:ext uri="{0D108BD9-81ED-4DB2-BD59-A6C34878D82A}">
                    <a16:rowId xmlns:a16="http://schemas.microsoft.com/office/drawing/2014/main" val="1878019301"/>
                  </a:ext>
                </a:extLst>
              </a:tr>
              <a:tr h="242478">
                <a:tc>
                  <a:txBody>
                    <a:bodyPr/>
                    <a:lstStyle/>
                    <a:p>
                      <a:pPr algn="l" fontAlgn="b"/>
                      <a:r>
                        <a:rPr lang="en-ZA" sz="1200" b="0" i="0" u="none" strike="noStrike" dirty="0">
                          <a:solidFill>
                            <a:srgbClr val="000000"/>
                          </a:solidFill>
                          <a:effectLst/>
                          <a:latin typeface="Calibri" panose="020F0502020204030204" pitchFamily="34" charset="0"/>
                        </a:rPr>
                        <a:t> </a:t>
                      </a:r>
                    </a:p>
                  </a:txBody>
                  <a:tcPr marL="3175" marR="3175" marT="317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t"/>
                      <a:r>
                        <a:rPr lang="en-ZA" sz="1200" b="1" i="0" u="none" strike="noStrike" dirty="0">
                          <a:solidFill>
                            <a:srgbClr val="000000"/>
                          </a:solidFill>
                          <a:effectLst/>
                          <a:latin typeface="Calibri" panose="020F0502020204030204" pitchFamily="34" charset="0"/>
                        </a:rPr>
                        <a:t>Non-interest expenditure (2022 Budget)</a:t>
                      </a:r>
                    </a:p>
                  </a:txBody>
                  <a:tcPr marL="3175" marR="3175" marT="3175" marB="0">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t"/>
                      <a:r>
                        <a:rPr lang="en-ZA" sz="1200" b="1" i="0" u="none" strike="noStrike" dirty="0">
                          <a:solidFill>
                            <a:srgbClr val="000000"/>
                          </a:solidFill>
                          <a:effectLst/>
                          <a:latin typeface="Calibri" panose="020F0502020204030204" pitchFamily="34" charset="0"/>
                        </a:rPr>
                        <a:t>             1 673 450     </a:t>
                      </a:r>
                    </a:p>
                  </a:txBody>
                  <a:tcPr marL="3175" marR="3175" marT="3175" marB="0">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04646302"/>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t"/>
                      <a:r>
                        <a:rPr lang="en-ZA" sz="1200" b="1" i="0" u="none" strike="noStrike" dirty="0">
                          <a:solidFill>
                            <a:srgbClr val="000000"/>
                          </a:solidFill>
                          <a:effectLst/>
                          <a:latin typeface="Calibri" panose="020F0502020204030204" pitchFamily="34" charset="0"/>
                        </a:rPr>
                        <a:t>Upward expenditure adjustments</a:t>
                      </a:r>
                    </a:p>
                  </a:txBody>
                  <a:tcPr marL="3175" marR="3175" marT="3175" marB="0">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t"/>
                      <a:r>
                        <a:rPr lang="en-ZA" sz="1200" b="1" i="0" u="none" strike="noStrike" dirty="0">
                          <a:solidFill>
                            <a:srgbClr val="000000"/>
                          </a:solidFill>
                          <a:effectLst/>
                          <a:latin typeface="Calibri" panose="020F0502020204030204" pitchFamily="34" charset="0"/>
                        </a:rPr>
                        <a:t>                  77 419     </a:t>
                      </a:r>
                    </a:p>
                  </a:txBody>
                  <a:tcPr marL="3175" marR="3175" marT="3175" marB="0">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3498347579"/>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ZA" sz="1200" b="0" i="0" u="none" strike="noStrike" dirty="0">
                          <a:solidFill>
                            <a:srgbClr val="000000"/>
                          </a:solidFill>
                          <a:effectLst/>
                          <a:latin typeface="Calibri" panose="020F0502020204030204" pitchFamily="34" charset="0"/>
                        </a:rPr>
                        <a:t>2022 MTBPS</a:t>
                      </a:r>
                    </a:p>
                  </a:txBody>
                  <a:tcPr marL="95250" marR="3175" marT="3175" marB="0">
                    <a:lnL>
                      <a:noFill/>
                    </a:lnL>
                    <a:lnR>
                      <a:noFill/>
                    </a:lnR>
                    <a:lnT>
                      <a:noFill/>
                    </a:lnT>
                    <a:lnB>
                      <a:noFill/>
                    </a:lnB>
                  </a:tcPr>
                </a:tc>
                <a:tc>
                  <a:txBody>
                    <a:bodyPr/>
                    <a:lstStyle/>
                    <a:p>
                      <a:pPr algn="l" fontAlgn="t"/>
                      <a:r>
                        <a:rPr lang="en-ZA" sz="1200" b="0" i="0" u="none" strike="noStrike" dirty="0">
                          <a:solidFill>
                            <a:srgbClr val="000000"/>
                          </a:solidFill>
                          <a:effectLst/>
                          <a:latin typeface="Calibri" panose="020F0502020204030204" pitchFamily="34" charset="0"/>
                        </a:rPr>
                        <a:t>                  54 117     </a:t>
                      </a:r>
                    </a:p>
                  </a:txBody>
                  <a:tcPr marL="3175" marR="3175" marT="3175" marB="0">
                    <a:lnL>
                      <a:noFill/>
                    </a:lnL>
                    <a:lnR>
                      <a:noFill/>
                    </a:lnR>
                    <a:lnT>
                      <a:noFill/>
                    </a:lnT>
                    <a:lnB>
                      <a:noFill/>
                    </a:lnB>
                  </a:tcPr>
                </a:tc>
                <a:extLst>
                  <a:ext uri="{0D108BD9-81ED-4DB2-BD59-A6C34878D82A}">
                    <a16:rowId xmlns:a16="http://schemas.microsoft.com/office/drawing/2014/main" val="3854985977"/>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b"/>
                      <a:r>
                        <a:rPr lang="en-ZA" sz="1200" b="0" i="1" u="none" strike="noStrike" dirty="0">
                          <a:solidFill>
                            <a:srgbClr val="000000"/>
                          </a:solidFill>
                          <a:effectLst/>
                          <a:latin typeface="Calibri" panose="020F0502020204030204" pitchFamily="34" charset="0"/>
                        </a:rPr>
                        <a:t>Special appropriation</a:t>
                      </a:r>
                      <a:r>
                        <a:rPr lang="en-ZA" sz="1200" b="0" i="1" u="none" strike="noStrike" baseline="30000" dirty="0">
                          <a:solidFill>
                            <a:srgbClr val="000000"/>
                          </a:solidFill>
                          <a:effectLst/>
                          <a:latin typeface="Calibri" panose="020F0502020204030204" pitchFamily="34" charset="0"/>
                        </a:rPr>
                        <a:t>1</a:t>
                      </a:r>
                      <a:endParaRPr lang="en-ZA" sz="1200" b="0" i="1" u="none" strike="noStrike" dirty="0">
                        <a:solidFill>
                          <a:srgbClr val="000000"/>
                        </a:solidFill>
                        <a:effectLst/>
                        <a:latin typeface="Calibri" panose="020F0502020204030204" pitchFamily="34" charset="0"/>
                      </a:endParaRPr>
                    </a:p>
                  </a:txBody>
                  <a:tcPr marL="190500" marR="3175" marT="3175" marB="0" anchor="b">
                    <a:lnL>
                      <a:noFill/>
                    </a:lnL>
                    <a:lnR>
                      <a:noFill/>
                    </a:lnR>
                    <a:lnT>
                      <a:noFill/>
                    </a:lnT>
                    <a:lnB>
                      <a:noFill/>
                    </a:lnB>
                  </a:tcPr>
                </a:tc>
                <a:tc>
                  <a:txBody>
                    <a:bodyPr/>
                    <a:lstStyle/>
                    <a:p>
                      <a:pPr algn="l" fontAlgn="t"/>
                      <a:r>
                        <a:rPr lang="en-ZA" sz="1200" b="0" i="1" u="none" strike="noStrike" dirty="0">
                          <a:solidFill>
                            <a:srgbClr val="000000"/>
                          </a:solidFill>
                          <a:effectLst/>
                          <a:latin typeface="Calibri" panose="020F0502020204030204" pitchFamily="34" charset="0"/>
                        </a:rPr>
                        <a:t>                  30 014     </a:t>
                      </a:r>
                    </a:p>
                  </a:txBody>
                  <a:tcPr marL="3175" marR="3175" marT="3175" marB="0">
                    <a:lnL>
                      <a:noFill/>
                    </a:lnL>
                    <a:lnR>
                      <a:noFill/>
                    </a:lnR>
                    <a:lnT>
                      <a:noFill/>
                    </a:lnT>
                    <a:lnB>
                      <a:noFill/>
                    </a:lnB>
                  </a:tcPr>
                </a:tc>
                <a:extLst>
                  <a:ext uri="{0D108BD9-81ED-4DB2-BD59-A6C34878D82A}">
                    <a16:rowId xmlns:a16="http://schemas.microsoft.com/office/drawing/2014/main" val="3263333353"/>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GB" sz="1200" b="0" i="1" u="none" strike="noStrike" dirty="0">
                          <a:solidFill>
                            <a:srgbClr val="000000"/>
                          </a:solidFill>
                          <a:effectLst/>
                          <a:latin typeface="Calibri" panose="020F0502020204030204" pitchFamily="34" charset="0"/>
                        </a:rPr>
                        <a:t>Other allocations in the AENE</a:t>
                      </a:r>
                      <a:r>
                        <a:rPr lang="en-GB" sz="1200" b="0" i="1" u="none" strike="noStrike" baseline="30000" dirty="0">
                          <a:solidFill>
                            <a:srgbClr val="000000"/>
                          </a:solidFill>
                          <a:effectLst/>
                          <a:latin typeface="Calibri" panose="020F0502020204030204" pitchFamily="34" charset="0"/>
                        </a:rPr>
                        <a:t>2</a:t>
                      </a:r>
                      <a:endParaRPr lang="en-GB" sz="1200" b="0" i="1" u="none" strike="noStrike" dirty="0">
                        <a:solidFill>
                          <a:srgbClr val="000000"/>
                        </a:solidFill>
                        <a:effectLst/>
                        <a:latin typeface="Calibri" panose="020F0502020204030204" pitchFamily="34" charset="0"/>
                      </a:endParaRPr>
                    </a:p>
                  </a:txBody>
                  <a:tcPr marL="190500" marR="3175" marT="3175" marB="0">
                    <a:lnL>
                      <a:noFill/>
                    </a:lnL>
                    <a:lnR>
                      <a:noFill/>
                    </a:lnR>
                    <a:lnT>
                      <a:noFill/>
                    </a:lnT>
                    <a:lnB>
                      <a:noFill/>
                    </a:lnB>
                  </a:tcPr>
                </a:tc>
                <a:tc>
                  <a:txBody>
                    <a:bodyPr/>
                    <a:lstStyle/>
                    <a:p>
                      <a:pPr algn="l" fontAlgn="t"/>
                      <a:r>
                        <a:rPr lang="en-ZA" sz="1200" b="0" i="1" u="none" strike="noStrike" dirty="0">
                          <a:solidFill>
                            <a:srgbClr val="000000"/>
                          </a:solidFill>
                          <a:effectLst/>
                          <a:latin typeface="Calibri" panose="020F0502020204030204" pitchFamily="34" charset="0"/>
                        </a:rPr>
                        <a:t>                  24 102     </a:t>
                      </a:r>
                    </a:p>
                  </a:txBody>
                  <a:tcPr marL="3175" marR="3175" marT="3175" marB="0">
                    <a:lnL>
                      <a:noFill/>
                    </a:lnL>
                    <a:lnR>
                      <a:noFill/>
                    </a:lnR>
                    <a:lnT>
                      <a:noFill/>
                    </a:lnT>
                    <a:lnB>
                      <a:noFill/>
                    </a:lnB>
                  </a:tcPr>
                </a:tc>
                <a:extLst>
                  <a:ext uri="{0D108BD9-81ED-4DB2-BD59-A6C34878D82A}">
                    <a16:rowId xmlns:a16="http://schemas.microsoft.com/office/drawing/2014/main" val="1424616047"/>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ZA" sz="1200" b="1" i="0" u="none" strike="noStrike" dirty="0">
                          <a:solidFill>
                            <a:srgbClr val="000000"/>
                          </a:solidFill>
                          <a:effectLst/>
                          <a:latin typeface="Calibri" panose="020F0502020204030204" pitchFamily="34" charset="0"/>
                        </a:rPr>
                        <a:t>Second adjustments appropriation</a:t>
                      </a:r>
                    </a:p>
                  </a:txBody>
                  <a:tcPr marL="3175" marR="3175" marT="3175" marB="0">
                    <a:lnL>
                      <a:noFill/>
                    </a:lnL>
                    <a:lnR>
                      <a:noFill/>
                    </a:lnR>
                    <a:lnT>
                      <a:noFill/>
                    </a:lnT>
                    <a:lnB>
                      <a:noFill/>
                    </a:lnB>
                  </a:tcPr>
                </a:tc>
                <a:tc>
                  <a:txBody>
                    <a:bodyPr/>
                    <a:lstStyle/>
                    <a:p>
                      <a:pPr algn="l" fontAlgn="t"/>
                      <a:r>
                        <a:rPr lang="en-ZA" sz="1200" b="1" i="0" u="none" strike="noStrike" dirty="0">
                          <a:solidFill>
                            <a:srgbClr val="000000"/>
                          </a:solidFill>
                          <a:effectLst/>
                          <a:latin typeface="Calibri" panose="020F0502020204030204" pitchFamily="34" charset="0"/>
                        </a:rPr>
                        <a:t>                  23 302     </a:t>
                      </a:r>
                    </a:p>
                  </a:txBody>
                  <a:tcPr marL="3175" marR="3175" marT="3175" marB="0">
                    <a:lnL>
                      <a:noFill/>
                    </a:lnL>
                    <a:lnR>
                      <a:noFill/>
                    </a:lnR>
                    <a:lnT>
                      <a:noFill/>
                    </a:lnT>
                    <a:lnB>
                      <a:noFill/>
                    </a:lnB>
                  </a:tcPr>
                </a:tc>
                <a:extLst>
                  <a:ext uri="{0D108BD9-81ED-4DB2-BD59-A6C34878D82A}">
                    <a16:rowId xmlns:a16="http://schemas.microsoft.com/office/drawing/2014/main" val="3740607467"/>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ZA" sz="1200" b="1" i="1" u="none" strike="noStrike" dirty="0">
                          <a:solidFill>
                            <a:srgbClr val="000000"/>
                          </a:solidFill>
                          <a:effectLst/>
                          <a:latin typeface="Calibri" panose="020F0502020204030204" pitchFamily="34" charset="0"/>
                        </a:rPr>
                        <a:t>South African Airways</a:t>
                      </a:r>
                    </a:p>
                  </a:txBody>
                  <a:tcPr marL="190500" marR="3175" marT="3175" marB="0">
                    <a:lnL>
                      <a:noFill/>
                    </a:lnL>
                    <a:lnR>
                      <a:noFill/>
                    </a:lnR>
                    <a:lnT>
                      <a:noFill/>
                    </a:lnT>
                    <a:lnB>
                      <a:noFill/>
                    </a:lnB>
                  </a:tcPr>
                </a:tc>
                <a:tc>
                  <a:txBody>
                    <a:bodyPr/>
                    <a:lstStyle/>
                    <a:p>
                      <a:pPr algn="l" fontAlgn="t"/>
                      <a:r>
                        <a:rPr lang="en-ZA" sz="1200" b="1" i="1" u="none" strike="noStrike" dirty="0">
                          <a:solidFill>
                            <a:srgbClr val="000000"/>
                          </a:solidFill>
                          <a:effectLst/>
                          <a:latin typeface="Calibri" panose="020F0502020204030204" pitchFamily="34" charset="0"/>
                        </a:rPr>
                        <a:t>                    1 000     </a:t>
                      </a:r>
                    </a:p>
                  </a:txBody>
                  <a:tcPr marL="3175" marR="3175" marT="3175" marB="0">
                    <a:lnL>
                      <a:noFill/>
                    </a:lnL>
                    <a:lnR>
                      <a:noFill/>
                    </a:lnR>
                    <a:lnT>
                      <a:noFill/>
                    </a:lnT>
                    <a:lnB>
                      <a:noFill/>
                    </a:lnB>
                  </a:tcPr>
                </a:tc>
                <a:extLst>
                  <a:ext uri="{0D108BD9-81ED-4DB2-BD59-A6C34878D82A}">
                    <a16:rowId xmlns:a16="http://schemas.microsoft.com/office/drawing/2014/main" val="2753410358"/>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ZA" sz="1200" b="1" i="1" u="none" strike="noStrike" dirty="0">
                          <a:solidFill>
                            <a:srgbClr val="000000"/>
                          </a:solidFill>
                          <a:effectLst/>
                          <a:latin typeface="Calibri" panose="020F0502020204030204" pitchFamily="34" charset="0"/>
                        </a:rPr>
                        <a:t>South African Post Office</a:t>
                      </a:r>
                    </a:p>
                  </a:txBody>
                  <a:tcPr marL="190500" marR="3175" marT="3175" marB="0">
                    <a:lnL>
                      <a:noFill/>
                    </a:lnL>
                    <a:lnR>
                      <a:noFill/>
                    </a:lnR>
                    <a:lnT>
                      <a:noFill/>
                    </a:lnT>
                    <a:lnB>
                      <a:noFill/>
                    </a:lnB>
                  </a:tcPr>
                </a:tc>
                <a:tc>
                  <a:txBody>
                    <a:bodyPr/>
                    <a:lstStyle/>
                    <a:p>
                      <a:pPr algn="l" fontAlgn="t"/>
                      <a:r>
                        <a:rPr lang="en-ZA" sz="1200" b="1" i="1" u="none" strike="noStrike" dirty="0">
                          <a:solidFill>
                            <a:srgbClr val="000000"/>
                          </a:solidFill>
                          <a:effectLst/>
                          <a:latin typeface="Calibri" panose="020F0502020204030204" pitchFamily="34" charset="0"/>
                        </a:rPr>
                        <a:t>                    2 400     </a:t>
                      </a:r>
                    </a:p>
                  </a:txBody>
                  <a:tcPr marL="3175" marR="3175" marT="3175" marB="0">
                    <a:lnL>
                      <a:noFill/>
                    </a:lnL>
                    <a:lnR>
                      <a:noFill/>
                    </a:lnR>
                    <a:lnT>
                      <a:noFill/>
                    </a:lnT>
                    <a:lnB>
                      <a:noFill/>
                    </a:lnB>
                  </a:tcPr>
                </a:tc>
                <a:extLst>
                  <a:ext uri="{0D108BD9-81ED-4DB2-BD59-A6C34878D82A}">
                    <a16:rowId xmlns:a16="http://schemas.microsoft.com/office/drawing/2014/main" val="4195595948"/>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ZA" sz="1200" b="1" i="1" u="none" strike="noStrike" dirty="0">
                          <a:solidFill>
                            <a:srgbClr val="000000"/>
                          </a:solidFill>
                          <a:effectLst/>
                          <a:latin typeface="Calibri" panose="020F0502020204030204" pitchFamily="34" charset="0"/>
                        </a:rPr>
                        <a:t>2022/23 public-service wage increase</a:t>
                      </a:r>
                    </a:p>
                  </a:txBody>
                  <a:tcPr marL="190500" marR="3175" marT="3175" marB="0">
                    <a:lnL>
                      <a:noFill/>
                    </a:lnL>
                    <a:lnR>
                      <a:noFill/>
                    </a:lnR>
                    <a:lnT>
                      <a:noFill/>
                    </a:lnT>
                    <a:lnB>
                      <a:noFill/>
                    </a:lnB>
                  </a:tcPr>
                </a:tc>
                <a:tc>
                  <a:txBody>
                    <a:bodyPr/>
                    <a:lstStyle/>
                    <a:p>
                      <a:pPr algn="l" fontAlgn="t"/>
                      <a:r>
                        <a:rPr lang="en-ZA" sz="1200" b="1" i="1" u="none" strike="noStrike" dirty="0">
                          <a:solidFill>
                            <a:srgbClr val="000000"/>
                          </a:solidFill>
                          <a:effectLst/>
                          <a:latin typeface="Calibri" panose="020F0502020204030204" pitchFamily="34" charset="0"/>
                        </a:rPr>
                        <a:t>              14 602     </a:t>
                      </a:r>
                    </a:p>
                  </a:txBody>
                  <a:tcPr marL="95250" marR="3175" marT="3175" marB="0">
                    <a:lnL>
                      <a:noFill/>
                    </a:lnL>
                    <a:lnR>
                      <a:noFill/>
                    </a:lnR>
                    <a:lnT>
                      <a:noFill/>
                    </a:lnT>
                    <a:lnB>
                      <a:noFill/>
                    </a:lnB>
                  </a:tcPr>
                </a:tc>
                <a:extLst>
                  <a:ext uri="{0D108BD9-81ED-4DB2-BD59-A6C34878D82A}">
                    <a16:rowId xmlns:a16="http://schemas.microsoft.com/office/drawing/2014/main" val="2179598691"/>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ZA" sz="1200" b="1" i="1" u="none" strike="noStrike" dirty="0">
                          <a:solidFill>
                            <a:srgbClr val="000000"/>
                          </a:solidFill>
                          <a:effectLst/>
                          <a:latin typeface="Calibri" panose="020F0502020204030204" pitchFamily="34" charset="0"/>
                        </a:rPr>
                        <a:t>Political parties fund</a:t>
                      </a:r>
                    </a:p>
                  </a:txBody>
                  <a:tcPr marL="190500" marR="3175" marT="3175" marB="0">
                    <a:lnL>
                      <a:noFill/>
                    </a:lnL>
                    <a:lnR>
                      <a:noFill/>
                    </a:lnR>
                    <a:lnT>
                      <a:noFill/>
                    </a:lnT>
                    <a:lnB>
                      <a:noFill/>
                    </a:lnB>
                  </a:tcPr>
                </a:tc>
                <a:tc>
                  <a:txBody>
                    <a:bodyPr/>
                    <a:lstStyle/>
                    <a:p>
                      <a:pPr algn="l" fontAlgn="t"/>
                      <a:r>
                        <a:rPr lang="en-ZA" sz="1200" b="1" i="1" u="none" strike="noStrike" dirty="0">
                          <a:solidFill>
                            <a:srgbClr val="000000"/>
                          </a:solidFill>
                          <a:effectLst/>
                          <a:latin typeface="Calibri" panose="020F0502020204030204" pitchFamily="34" charset="0"/>
                        </a:rPr>
                        <a:t>                   300     </a:t>
                      </a:r>
                    </a:p>
                  </a:txBody>
                  <a:tcPr marL="95250" marR="3175" marT="3175" marB="0">
                    <a:lnL>
                      <a:noFill/>
                    </a:lnL>
                    <a:lnR>
                      <a:noFill/>
                    </a:lnR>
                    <a:lnT>
                      <a:noFill/>
                    </a:lnT>
                    <a:lnB>
                      <a:noFill/>
                    </a:lnB>
                  </a:tcPr>
                </a:tc>
                <a:extLst>
                  <a:ext uri="{0D108BD9-81ED-4DB2-BD59-A6C34878D82A}">
                    <a16:rowId xmlns:a16="http://schemas.microsoft.com/office/drawing/2014/main" val="4132959823"/>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GB" sz="1200" b="1" i="1" u="none" strike="noStrike" dirty="0">
                          <a:solidFill>
                            <a:srgbClr val="000000"/>
                          </a:solidFill>
                          <a:effectLst/>
                          <a:latin typeface="Calibri" panose="020F0502020204030204" pitchFamily="34" charset="0"/>
                        </a:rPr>
                        <a:t>Land Bank section 6 provision</a:t>
                      </a:r>
                    </a:p>
                  </a:txBody>
                  <a:tcPr marL="190500" marR="3175" marT="3175" marB="0">
                    <a:lnL>
                      <a:noFill/>
                    </a:lnL>
                    <a:lnR>
                      <a:noFill/>
                    </a:lnR>
                    <a:lnT>
                      <a:noFill/>
                    </a:lnT>
                    <a:lnB>
                      <a:noFill/>
                    </a:lnB>
                  </a:tcPr>
                </a:tc>
                <a:tc>
                  <a:txBody>
                    <a:bodyPr/>
                    <a:lstStyle/>
                    <a:p>
                      <a:pPr algn="l" fontAlgn="t"/>
                      <a:r>
                        <a:rPr lang="en-ZA" sz="1200" b="1" i="1" u="none" strike="noStrike" dirty="0">
                          <a:solidFill>
                            <a:srgbClr val="000000"/>
                          </a:solidFill>
                          <a:effectLst/>
                          <a:latin typeface="Calibri" panose="020F0502020204030204" pitchFamily="34" charset="0"/>
                        </a:rPr>
                        <a:t>                5 000     </a:t>
                      </a:r>
                    </a:p>
                  </a:txBody>
                  <a:tcPr marL="95250" marR="3175" marT="3175" marB="0">
                    <a:lnL>
                      <a:noFill/>
                    </a:lnL>
                    <a:lnR>
                      <a:noFill/>
                    </a:lnR>
                    <a:lnT>
                      <a:noFill/>
                    </a:lnT>
                    <a:lnB>
                      <a:noFill/>
                    </a:lnB>
                  </a:tcPr>
                </a:tc>
                <a:extLst>
                  <a:ext uri="{0D108BD9-81ED-4DB2-BD59-A6C34878D82A}">
                    <a16:rowId xmlns:a16="http://schemas.microsoft.com/office/drawing/2014/main" val="2544007268"/>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ZA" sz="1200" b="1" i="0" u="none" strike="noStrike" dirty="0">
                          <a:solidFill>
                            <a:srgbClr val="000000"/>
                          </a:solidFill>
                          <a:effectLst/>
                          <a:latin typeface="Calibri" panose="020F0502020204030204" pitchFamily="34" charset="0"/>
                        </a:rPr>
                        <a:t>Downward expenditure adjustments</a:t>
                      </a:r>
                    </a:p>
                  </a:txBody>
                  <a:tcPr marL="3175" marR="3175" marT="3175" marB="0">
                    <a:lnL>
                      <a:noFill/>
                    </a:lnL>
                    <a:lnR>
                      <a:noFill/>
                    </a:lnR>
                    <a:lnT>
                      <a:noFill/>
                    </a:lnT>
                    <a:lnB>
                      <a:noFill/>
                    </a:lnB>
                  </a:tcPr>
                </a:tc>
                <a:tc>
                  <a:txBody>
                    <a:bodyPr/>
                    <a:lstStyle/>
                    <a:p>
                      <a:pPr algn="r" fontAlgn="t"/>
                      <a:r>
                        <a:rPr lang="en-ZA" sz="1200" b="1" i="0" u="none" strike="noStrike" dirty="0">
                          <a:solidFill>
                            <a:srgbClr val="000000"/>
                          </a:solidFill>
                          <a:effectLst/>
                          <a:latin typeface="Calibri" panose="020F0502020204030204" pitchFamily="34" charset="0"/>
                        </a:rPr>
                        <a:t>  -54 039     </a:t>
                      </a:r>
                    </a:p>
                  </a:txBody>
                  <a:tcPr marL="3175" marR="3175" marT="3175" marB="0">
                    <a:lnL>
                      <a:noFill/>
                    </a:lnL>
                    <a:lnR>
                      <a:noFill/>
                    </a:lnR>
                    <a:lnT>
                      <a:noFill/>
                    </a:lnT>
                    <a:lnB>
                      <a:noFill/>
                    </a:lnB>
                  </a:tcPr>
                </a:tc>
                <a:extLst>
                  <a:ext uri="{0D108BD9-81ED-4DB2-BD59-A6C34878D82A}">
                    <a16:rowId xmlns:a16="http://schemas.microsoft.com/office/drawing/2014/main" val="2527734370"/>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a:noFill/>
                    </a:lnB>
                  </a:tcPr>
                </a:tc>
                <a:tc>
                  <a:txBody>
                    <a:bodyPr/>
                    <a:lstStyle/>
                    <a:p>
                      <a:pPr algn="l" fontAlgn="t"/>
                      <a:r>
                        <a:rPr lang="en-ZA" sz="1200" b="0" i="1" u="none" strike="noStrike" dirty="0">
                          <a:solidFill>
                            <a:srgbClr val="000000"/>
                          </a:solidFill>
                          <a:effectLst/>
                          <a:latin typeface="Calibri" panose="020F0502020204030204" pitchFamily="34" charset="0"/>
                        </a:rPr>
                        <a:t>Projected underspending</a:t>
                      </a:r>
                    </a:p>
                  </a:txBody>
                  <a:tcPr marL="95250" marR="3175" marT="3175" marB="0">
                    <a:lnL>
                      <a:noFill/>
                    </a:lnL>
                    <a:lnR>
                      <a:noFill/>
                    </a:lnR>
                    <a:lnT>
                      <a:noFill/>
                    </a:lnT>
                    <a:lnB>
                      <a:noFill/>
                    </a:lnB>
                  </a:tcPr>
                </a:tc>
                <a:tc>
                  <a:txBody>
                    <a:bodyPr/>
                    <a:lstStyle/>
                    <a:p>
                      <a:pPr algn="r" fontAlgn="t"/>
                      <a:r>
                        <a:rPr lang="en-ZA" sz="1200" b="0" i="1" u="none" strike="noStrike" dirty="0">
                          <a:solidFill>
                            <a:srgbClr val="000000"/>
                          </a:solidFill>
                          <a:effectLst/>
                          <a:latin typeface="Calibri" panose="020F0502020204030204" pitchFamily="34" charset="0"/>
                        </a:rPr>
                        <a:t>  -19 427     </a:t>
                      </a:r>
                    </a:p>
                  </a:txBody>
                  <a:tcPr marL="3175" marR="3175" marT="3175" marB="0">
                    <a:lnL>
                      <a:noFill/>
                    </a:lnL>
                    <a:lnR>
                      <a:noFill/>
                    </a:lnR>
                    <a:lnT>
                      <a:noFill/>
                    </a:lnT>
                    <a:lnB>
                      <a:noFill/>
                    </a:lnB>
                  </a:tcPr>
                </a:tc>
                <a:extLst>
                  <a:ext uri="{0D108BD9-81ED-4DB2-BD59-A6C34878D82A}">
                    <a16:rowId xmlns:a16="http://schemas.microsoft.com/office/drawing/2014/main" val="3610342750"/>
                  </a:ext>
                </a:extLst>
              </a:tr>
              <a:tr h="242478">
                <a:tc>
                  <a:txBody>
                    <a:bodyPr/>
                    <a:lstStyle/>
                    <a:p>
                      <a:pPr algn="l" fontAlgn="b"/>
                      <a:endParaRPr lang="en-ZA" sz="1200" b="0" i="0" u="none" strike="noStrike" dirty="0">
                        <a:solidFill>
                          <a:srgbClr val="000000"/>
                        </a:solidFill>
                        <a:effectLst/>
                        <a:latin typeface="Calibri" panose="020F0502020204030204" pitchFamily="34" charset="0"/>
                      </a:endParaRPr>
                    </a:p>
                  </a:txBody>
                  <a:tcPr marL="3175" marR="3175" marT="317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n-ZA" sz="1200" b="0" i="1" u="none" strike="noStrike" dirty="0">
                          <a:solidFill>
                            <a:srgbClr val="000000"/>
                          </a:solidFill>
                          <a:effectLst/>
                          <a:latin typeface="Calibri" panose="020F0502020204030204" pitchFamily="34" charset="0"/>
                        </a:rPr>
                        <a:t>Other downward adjustments</a:t>
                      </a:r>
                      <a:r>
                        <a:rPr lang="en-ZA" sz="1200" b="0" i="1" u="none" strike="noStrike" baseline="30000" dirty="0">
                          <a:solidFill>
                            <a:srgbClr val="000000"/>
                          </a:solidFill>
                          <a:effectLst/>
                          <a:latin typeface="Calibri" panose="020F0502020204030204" pitchFamily="34" charset="0"/>
                        </a:rPr>
                        <a:t>3</a:t>
                      </a:r>
                      <a:endParaRPr lang="en-ZA" sz="1200" b="0" i="1" u="none" strike="noStrike" dirty="0">
                        <a:solidFill>
                          <a:srgbClr val="000000"/>
                        </a:solidFill>
                        <a:effectLst/>
                        <a:latin typeface="Calibri" panose="020F0502020204030204" pitchFamily="34" charset="0"/>
                      </a:endParaRPr>
                    </a:p>
                  </a:txBody>
                  <a:tcPr marL="95250" marR="3175" marT="317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t"/>
                      <a:r>
                        <a:rPr lang="en-ZA" sz="1200" b="0" i="1" u="none" strike="noStrike" dirty="0">
                          <a:solidFill>
                            <a:srgbClr val="000000"/>
                          </a:solidFill>
                          <a:effectLst/>
                          <a:latin typeface="Calibri" panose="020F0502020204030204" pitchFamily="34" charset="0"/>
                        </a:rPr>
                        <a:t>  -34 613     </a:t>
                      </a:r>
                    </a:p>
                  </a:txBody>
                  <a:tcPr marL="3175" marR="3175" marT="3175" marB="0">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9364827"/>
                  </a:ext>
                </a:extLst>
              </a:tr>
              <a:tr h="242478">
                <a:tc>
                  <a:txBody>
                    <a:bodyPr/>
                    <a:lstStyle/>
                    <a:p>
                      <a:pPr algn="l" fontAlgn="b"/>
                      <a:r>
                        <a:rPr lang="en-ZA" sz="1200" b="0" i="0" u="none" strike="noStrike" dirty="0">
                          <a:solidFill>
                            <a:srgbClr val="000000"/>
                          </a:solidFill>
                          <a:effectLst/>
                          <a:latin typeface="Calibri" panose="020F0502020204030204" pitchFamily="34" charset="0"/>
                        </a:rPr>
                        <a:t> </a:t>
                      </a:r>
                    </a:p>
                  </a:txBody>
                  <a:tcPr marL="3175" marR="3175" marT="3175"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t"/>
                      <a:r>
                        <a:rPr lang="en-GB" sz="1200" b="1" i="0" u="none" strike="noStrike" dirty="0">
                          <a:solidFill>
                            <a:srgbClr val="000000"/>
                          </a:solidFill>
                          <a:effectLst/>
                          <a:latin typeface="Calibri" panose="020F0502020204030204" pitchFamily="34" charset="0"/>
                        </a:rPr>
                        <a:t>Revised non-interest expenditure (2023 Budget)</a:t>
                      </a:r>
                    </a:p>
                  </a:txBody>
                  <a:tcPr marL="3175" marR="3175" marT="3175" marB="0">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t"/>
                      <a:r>
                        <a:rPr lang="en-ZA" sz="1200" b="1" i="0" u="none" strike="noStrike" dirty="0">
                          <a:solidFill>
                            <a:srgbClr val="000000"/>
                          </a:solidFill>
                          <a:effectLst/>
                          <a:latin typeface="Calibri" panose="020F0502020204030204" pitchFamily="34" charset="0"/>
                        </a:rPr>
                        <a:t>             1 696 829     </a:t>
                      </a:r>
                    </a:p>
                  </a:txBody>
                  <a:tcPr marL="3175" marR="3175" marT="3175" marB="0">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3042467854"/>
                  </a:ext>
                </a:extLst>
              </a:tr>
              <a:tr h="242478">
                <a:tc>
                  <a:txBody>
                    <a:bodyPr/>
                    <a:lstStyle/>
                    <a:p>
                      <a:pPr algn="l" fontAlgn="b"/>
                      <a:r>
                        <a:rPr lang="en-ZA" sz="1200" b="0" i="0" u="none" strike="noStrike" dirty="0">
                          <a:solidFill>
                            <a:srgbClr val="000000"/>
                          </a:solidFill>
                          <a:effectLst/>
                          <a:latin typeface="Calibri" panose="020F0502020204030204" pitchFamily="34" charset="0"/>
                        </a:rPr>
                        <a:t> </a:t>
                      </a:r>
                    </a:p>
                  </a:txBody>
                  <a:tcPr marL="3175" marR="3175" marT="3175" marB="0" anchor="b">
                    <a:lnL>
                      <a:noFill/>
                    </a:lnL>
                    <a:lnR>
                      <a:noFill/>
                    </a:lnR>
                    <a:lnT>
                      <a:noFill/>
                    </a:lnT>
                    <a:lnB w="6350" cap="flat" cmpd="sng" algn="ctr">
                      <a:solidFill>
                        <a:srgbClr val="B4111A"/>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Calibri" panose="020F0502020204030204" pitchFamily="34" charset="0"/>
                        </a:rPr>
                        <a:t>Change in non-interest expenditure from 2022 Budget</a:t>
                      </a:r>
                    </a:p>
                  </a:txBody>
                  <a:tcPr marL="3175" marR="3175" marT="3175" marB="0">
                    <a:lnL>
                      <a:noFill/>
                    </a:lnL>
                    <a:lnR>
                      <a:noFill/>
                    </a:lnR>
                    <a:lnT>
                      <a:noFill/>
                    </a:lnT>
                    <a:lnB w="6350" cap="flat" cmpd="sng" algn="ctr">
                      <a:solidFill>
                        <a:srgbClr val="B4111A"/>
                      </a:solidFill>
                      <a:prstDash val="solid"/>
                      <a:round/>
                      <a:headEnd type="none" w="med" len="med"/>
                      <a:tailEnd type="none" w="med" len="med"/>
                    </a:lnB>
                  </a:tcPr>
                </a:tc>
                <a:tc>
                  <a:txBody>
                    <a:bodyPr/>
                    <a:lstStyle/>
                    <a:p>
                      <a:pPr algn="r" fontAlgn="t"/>
                      <a:r>
                        <a:rPr lang="en-ZA" sz="1200" b="1" i="0" u="none" strike="noStrike" dirty="0">
                          <a:solidFill>
                            <a:srgbClr val="000000"/>
                          </a:solidFill>
                          <a:effectLst/>
                          <a:latin typeface="Calibri" panose="020F0502020204030204" pitchFamily="34" charset="0"/>
                        </a:rPr>
                        <a:t>                  23 379     </a:t>
                      </a:r>
                    </a:p>
                  </a:txBody>
                  <a:tcPr marL="3175" marR="3175" marT="3175" marB="0">
                    <a:lnL>
                      <a:noFill/>
                    </a:lnL>
                    <a:lnR>
                      <a:noFill/>
                    </a:lnR>
                    <a:lnT>
                      <a:noFill/>
                    </a:lnT>
                    <a:lnB w="6350" cap="flat" cmpd="sng" algn="ctr">
                      <a:solidFill>
                        <a:srgbClr val="B4111A"/>
                      </a:solidFill>
                      <a:prstDash val="solid"/>
                      <a:round/>
                      <a:headEnd type="none" w="med" len="med"/>
                      <a:tailEnd type="none" w="med" len="med"/>
                    </a:lnB>
                  </a:tcPr>
                </a:tc>
                <a:extLst>
                  <a:ext uri="{0D108BD9-81ED-4DB2-BD59-A6C34878D82A}">
                    <a16:rowId xmlns:a16="http://schemas.microsoft.com/office/drawing/2014/main" val="1743847813"/>
                  </a:ext>
                </a:extLst>
              </a:tr>
            </a:tbl>
          </a:graphicData>
        </a:graphic>
      </p:graphicFrame>
      <p:sp>
        <p:nvSpPr>
          <p:cNvPr id="6" name="Rounded Rectangle 5"/>
          <p:cNvSpPr/>
          <p:nvPr/>
        </p:nvSpPr>
        <p:spPr>
          <a:xfrm>
            <a:off x="1797851" y="3834853"/>
            <a:ext cx="6026599" cy="1510870"/>
          </a:xfrm>
          <a:prstGeom prst="roundRect">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0988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4" y="478866"/>
            <a:ext cx="9000876" cy="945715"/>
          </a:xfrm>
        </p:spPr>
        <p:txBody>
          <a:bodyPr>
            <a:normAutofit/>
          </a:bodyPr>
          <a:lstStyle/>
          <a:p>
            <a:r>
              <a:rPr lang="en-GB" sz="3350" dirty="0" smtClean="0"/>
              <a:t>Public-service </a:t>
            </a:r>
            <a:r>
              <a:rPr lang="en-GB" sz="3350" dirty="0"/>
              <a:t>wage increase </a:t>
            </a:r>
            <a:endParaRPr lang="en-ZA" sz="3350" i="1" dirty="0"/>
          </a:p>
        </p:txBody>
      </p:sp>
      <p:pic>
        <p:nvPicPr>
          <p:cNvPr id="6" name="Picture 5"/>
          <p:cNvPicPr>
            <a:picLocks noChangeAspect="1"/>
          </p:cNvPicPr>
          <p:nvPr/>
        </p:nvPicPr>
        <p:blipFill>
          <a:blip r:embed="rId2"/>
          <a:stretch>
            <a:fillRect/>
          </a:stretch>
        </p:blipFill>
        <p:spPr>
          <a:xfrm>
            <a:off x="104774" y="1206499"/>
            <a:ext cx="9035157" cy="4060825"/>
          </a:xfrm>
          <a:prstGeom prst="rect">
            <a:avLst/>
          </a:prstGeom>
        </p:spPr>
      </p:pic>
    </p:spTree>
    <p:extLst>
      <p:ext uri="{BB962C8B-B14F-4D97-AF65-F5344CB8AC3E}">
        <p14:creationId xmlns:p14="http://schemas.microsoft.com/office/powerpoint/2010/main" val="370741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84866"/>
            <a:ext cx="8536487" cy="945715"/>
          </a:xfrm>
        </p:spPr>
        <p:txBody>
          <a:bodyPr/>
          <a:lstStyle/>
          <a:p>
            <a:r>
              <a:rPr lang="en-ZA" dirty="0" smtClean="0"/>
              <a:t>South African Airways </a:t>
            </a:r>
            <a:endParaRPr lang="en-ZA" i="1" dirty="0"/>
          </a:p>
        </p:txBody>
      </p:sp>
      <p:sp>
        <p:nvSpPr>
          <p:cNvPr id="3" name="Rectangle 2"/>
          <p:cNvSpPr/>
          <p:nvPr/>
        </p:nvSpPr>
        <p:spPr>
          <a:xfrm>
            <a:off x="288099" y="1166843"/>
            <a:ext cx="8646351" cy="2585323"/>
          </a:xfrm>
          <a:prstGeom prst="rect">
            <a:avLst/>
          </a:prstGeom>
        </p:spPr>
        <p:txBody>
          <a:bodyPr wrap="square">
            <a:spAutoFit/>
          </a:bodyPr>
          <a:lstStyle/>
          <a:p>
            <a:pPr>
              <a:spcAft>
                <a:spcPts val="0"/>
              </a:spcAft>
            </a:pPr>
            <a:r>
              <a:rPr lang="en-ZA" dirty="0">
                <a:latin typeface="Calibri" panose="020F0502020204030204" pitchFamily="34" charset="0"/>
                <a:ea typeface="Calibri" panose="020F0502020204030204" pitchFamily="34" charset="0"/>
              </a:rPr>
              <a:t>To exit business rescue, a settlement agreement was reached between the rescue practitioners and the airline’s creditors providing for a gradual payment of historical debts. R1 billion is allocated to assist with outstanding historical debts.</a:t>
            </a:r>
          </a:p>
          <a:p>
            <a:pPr>
              <a:spcAft>
                <a:spcPts val="0"/>
              </a:spcAft>
            </a:pPr>
            <a:r>
              <a:rPr lang="en-ZA" dirty="0">
                <a:latin typeface="Calibri" panose="020F0502020204030204" pitchFamily="34" charset="0"/>
                <a:ea typeface="Calibri" panose="020F0502020204030204" pitchFamily="34" charset="0"/>
              </a:rPr>
              <a:t> </a:t>
            </a:r>
          </a:p>
          <a:p>
            <a:pPr>
              <a:spcAft>
                <a:spcPts val="0"/>
              </a:spcAft>
            </a:pPr>
            <a:r>
              <a:rPr lang="en-ZA" b="1" dirty="0">
                <a:latin typeface="Calibri" panose="020F0502020204030204" pitchFamily="34" charset="0"/>
                <a:ea typeface="Calibri" panose="020F0502020204030204" pitchFamily="34" charset="0"/>
              </a:rPr>
              <a:t>The conditions are as follows</a:t>
            </a:r>
            <a:r>
              <a:rPr lang="en-ZA" b="1" dirty="0" smtClean="0">
                <a:latin typeface="Calibri" panose="020F0502020204030204" pitchFamily="34" charset="0"/>
                <a:ea typeface="Calibri" panose="020F0502020204030204" pitchFamily="34" charset="0"/>
              </a:rPr>
              <a:t>:</a:t>
            </a:r>
            <a:endParaRPr lang="en-ZA" dirty="0" smtClean="0">
              <a:latin typeface="Calibri" panose="020F0502020204030204" pitchFamily="34" charset="0"/>
              <a:ea typeface="Calibri" panose="020F0502020204030204" pitchFamily="34" charset="0"/>
            </a:endParaRPr>
          </a:p>
          <a:p>
            <a:pPr marL="342900" lvl="0" indent="-342900">
              <a:spcAft>
                <a:spcPts val="0"/>
              </a:spcAft>
              <a:buFont typeface="+mj-lt"/>
              <a:buAutoNum type="arabicPeriod"/>
            </a:pPr>
            <a:r>
              <a:rPr lang="en-ZA" dirty="0" smtClean="0">
                <a:latin typeface="Calibri" panose="020F0502020204030204" pitchFamily="34" charset="0"/>
                <a:ea typeface="Times New Roman" panose="02020603050405020304" pitchFamily="18" charset="0"/>
              </a:rPr>
              <a:t>All government guarantees to SAA will be cancelled</a:t>
            </a:r>
            <a:endParaRPr lang="en-ZA" dirty="0" smtClean="0">
              <a:latin typeface="Calibri" panose="020F0502020204030204" pitchFamily="34" charset="0"/>
              <a:ea typeface="Calibri" panose="020F0502020204030204" pitchFamily="34" charset="0"/>
            </a:endParaRPr>
          </a:p>
          <a:p>
            <a:pPr marL="342900" lvl="0" indent="-342900">
              <a:spcAft>
                <a:spcPts val="0"/>
              </a:spcAft>
              <a:buFont typeface="+mj-lt"/>
              <a:buAutoNum type="arabicPeriod"/>
            </a:pPr>
            <a:r>
              <a:rPr lang="en-ZA" dirty="0" smtClean="0">
                <a:latin typeface="Calibri" panose="020F0502020204030204" pitchFamily="34" charset="0"/>
                <a:ea typeface="Times New Roman" panose="02020603050405020304" pitchFamily="18" charset="0"/>
              </a:rPr>
              <a:t>Takatso </a:t>
            </a:r>
            <a:r>
              <a:rPr lang="en-ZA" dirty="0">
                <a:latin typeface="Calibri" panose="020F0502020204030204" pitchFamily="34" charset="0"/>
                <a:ea typeface="Times New Roman" panose="02020603050405020304" pitchFamily="18" charset="0"/>
              </a:rPr>
              <a:t>to provide proof of funds for the </a:t>
            </a:r>
            <a:r>
              <a:rPr lang="en-ZA" dirty="0" smtClean="0">
                <a:latin typeface="Calibri" panose="020F0502020204030204" pitchFamily="34" charset="0"/>
                <a:ea typeface="Times New Roman" panose="02020603050405020304" pitchFamily="18" charset="0"/>
              </a:rPr>
              <a:t>Strategic Equity Partner transaction</a:t>
            </a:r>
            <a:endParaRPr lang="en-ZA"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a:pPr>
            <a:r>
              <a:rPr lang="en-ZA" dirty="0">
                <a:latin typeface="Calibri" panose="020F0502020204030204" pitchFamily="34" charset="0"/>
                <a:ea typeface="Times New Roman" panose="02020603050405020304" pitchFamily="18" charset="0"/>
              </a:rPr>
              <a:t>A NT review of the SEP agreement to ensure it does </a:t>
            </a:r>
            <a:r>
              <a:rPr lang="en-ZA" dirty="0" smtClean="0">
                <a:latin typeface="Calibri" panose="020F0502020204030204" pitchFamily="34" charset="0"/>
                <a:ea typeface="Times New Roman" panose="02020603050405020304" pitchFamily="18" charset="0"/>
              </a:rPr>
              <a:t>not give </a:t>
            </a:r>
            <a:r>
              <a:rPr lang="en-ZA" dirty="0">
                <a:latin typeface="Calibri" panose="020F0502020204030204" pitchFamily="34" charset="0"/>
                <a:ea typeface="Times New Roman" panose="02020603050405020304" pitchFamily="18" charset="0"/>
              </a:rPr>
              <a:t>rise to future fiscal </a:t>
            </a:r>
            <a:r>
              <a:rPr lang="en-ZA" dirty="0" smtClean="0">
                <a:latin typeface="Calibri" panose="020F0502020204030204" pitchFamily="34" charset="0"/>
                <a:ea typeface="Times New Roman" panose="02020603050405020304" pitchFamily="18" charset="0"/>
              </a:rPr>
              <a:t>obligations</a:t>
            </a:r>
            <a:endParaRPr lang="en-ZA" dirty="0">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2"/>
          <a:stretch>
            <a:fillRect/>
          </a:stretch>
        </p:blipFill>
        <p:spPr>
          <a:xfrm>
            <a:off x="0" y="3891484"/>
            <a:ext cx="9128125" cy="2610916"/>
          </a:xfrm>
          <a:prstGeom prst="rect">
            <a:avLst/>
          </a:prstGeom>
        </p:spPr>
      </p:pic>
    </p:spTree>
    <p:extLst>
      <p:ext uri="{BB962C8B-B14F-4D97-AF65-F5344CB8AC3E}">
        <p14:creationId xmlns:p14="http://schemas.microsoft.com/office/powerpoint/2010/main" val="225669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84866"/>
            <a:ext cx="8536487" cy="945715"/>
          </a:xfrm>
        </p:spPr>
        <p:txBody>
          <a:bodyPr/>
          <a:lstStyle/>
          <a:p>
            <a:r>
              <a:rPr lang="en-ZA" dirty="0" smtClean="0"/>
              <a:t>South African Post Office</a:t>
            </a:r>
            <a:endParaRPr lang="en-ZA" i="1" dirty="0"/>
          </a:p>
        </p:txBody>
      </p:sp>
      <p:sp>
        <p:nvSpPr>
          <p:cNvPr id="3" name="Rectangle 2"/>
          <p:cNvSpPr/>
          <p:nvPr/>
        </p:nvSpPr>
        <p:spPr>
          <a:xfrm>
            <a:off x="288099" y="1166843"/>
            <a:ext cx="8646351" cy="5078313"/>
          </a:xfrm>
          <a:prstGeom prst="rect">
            <a:avLst/>
          </a:prstGeom>
        </p:spPr>
        <p:txBody>
          <a:bodyPr wrap="square">
            <a:spAutoFit/>
          </a:bodyPr>
          <a:lstStyle/>
          <a:p>
            <a:pPr marL="285750" indent="-285750">
              <a:spcAft>
                <a:spcPts val="0"/>
              </a:spcAft>
              <a:buFont typeface="Arial" panose="020B0604020202020204" pitchFamily="34" charset="0"/>
              <a:buChar char="•"/>
            </a:pPr>
            <a:r>
              <a:rPr lang="en-GB" dirty="0" smtClean="0">
                <a:latin typeface="Calibri" panose="020F0502020204030204" pitchFamily="34" charset="0"/>
                <a:ea typeface="Calibri" panose="020F0502020204030204" pitchFamily="34" charset="0"/>
              </a:rPr>
              <a:t>SAPO </a:t>
            </a:r>
            <a:r>
              <a:rPr lang="en-GB" dirty="0">
                <a:latin typeface="Calibri" panose="020F0502020204030204" pitchFamily="34" charset="0"/>
                <a:ea typeface="Calibri" panose="020F0502020204030204" pitchFamily="34" charset="0"/>
              </a:rPr>
              <a:t>was allocated a cumulative amount of over R7.3 billion </a:t>
            </a:r>
            <a:r>
              <a:rPr lang="en-GB" dirty="0" smtClean="0">
                <a:latin typeface="Calibri" panose="020F0502020204030204" pitchFamily="34" charset="0"/>
                <a:ea typeface="Calibri" panose="020F0502020204030204" pitchFamily="34" charset="0"/>
              </a:rPr>
              <a:t>between 2016/17 </a:t>
            </a:r>
            <a:r>
              <a:rPr lang="en-GB" dirty="0">
                <a:latin typeface="Calibri" panose="020F0502020204030204" pitchFamily="34" charset="0"/>
                <a:ea typeface="Calibri" panose="020F0502020204030204" pitchFamily="34" charset="0"/>
              </a:rPr>
              <a:t>and </a:t>
            </a:r>
            <a:r>
              <a:rPr lang="en-GB" dirty="0" smtClean="0">
                <a:latin typeface="Calibri" panose="020F0502020204030204" pitchFamily="34" charset="0"/>
                <a:ea typeface="Calibri" panose="020F0502020204030204" pitchFamily="34" charset="0"/>
              </a:rPr>
              <a:t>2018/19</a:t>
            </a:r>
          </a:p>
          <a:p>
            <a:pPr marL="285750" indent="-285750">
              <a:spcAft>
                <a:spcPts val="0"/>
              </a:spcAft>
              <a:buFont typeface="Arial" panose="020B0604020202020204" pitchFamily="34" charset="0"/>
              <a:buChar char="•"/>
            </a:pPr>
            <a:r>
              <a:rPr lang="en-GB" dirty="0" smtClean="0">
                <a:latin typeface="Calibri" panose="020F0502020204030204" pitchFamily="34" charset="0"/>
                <a:ea typeface="Calibri" panose="020F0502020204030204" pitchFamily="34" charset="0"/>
              </a:rPr>
              <a:t>Despite </a:t>
            </a:r>
            <a:r>
              <a:rPr lang="en-GB" dirty="0">
                <a:latin typeface="Calibri" panose="020F0502020204030204" pitchFamily="34" charset="0"/>
                <a:ea typeface="Calibri" panose="020F0502020204030204" pitchFamily="34" charset="0"/>
              </a:rPr>
              <a:t>these equity injections, SAPO has not emerged from its present</a:t>
            </a: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rPr>
              <a:t>financial </a:t>
            </a:r>
            <a:r>
              <a:rPr lang="en-GB" dirty="0" smtClean="0">
                <a:latin typeface="Calibri" panose="020F0502020204030204" pitchFamily="34" charset="0"/>
                <a:ea typeface="Calibri" panose="020F0502020204030204" pitchFamily="34" charset="0"/>
              </a:rPr>
              <a:t>weakness</a:t>
            </a:r>
          </a:p>
          <a:p>
            <a:pPr marL="285750" indent="-285750">
              <a:spcAft>
                <a:spcPts val="0"/>
              </a:spcAft>
              <a:buFont typeface="Arial" panose="020B0604020202020204" pitchFamily="34" charset="0"/>
              <a:buChar char="•"/>
            </a:pPr>
            <a:r>
              <a:rPr lang="en-GB" dirty="0" smtClean="0">
                <a:latin typeface="Calibri" panose="020F0502020204030204" pitchFamily="34" charset="0"/>
                <a:ea typeface="Calibri" panose="020F0502020204030204" pitchFamily="34" charset="0"/>
              </a:rPr>
              <a:t>NT has </a:t>
            </a:r>
            <a:r>
              <a:rPr lang="en-GB" dirty="0">
                <a:latin typeface="Calibri" panose="020F0502020204030204" pitchFamily="34" charset="0"/>
                <a:ea typeface="Calibri" panose="020F0502020204030204" pitchFamily="34" charset="0"/>
              </a:rPr>
              <a:t>engaged with the </a:t>
            </a:r>
            <a:r>
              <a:rPr lang="en-GB" dirty="0" smtClean="0">
                <a:latin typeface="Calibri" panose="020F0502020204030204" pitchFamily="34" charset="0"/>
                <a:ea typeface="Calibri" panose="020F0502020204030204" pitchFamily="34" charset="0"/>
              </a:rPr>
              <a:t>DCDT to </a:t>
            </a:r>
            <a:r>
              <a:rPr lang="en-GB" dirty="0">
                <a:latin typeface="Calibri" panose="020F0502020204030204" pitchFamily="34" charset="0"/>
                <a:ea typeface="Calibri" panose="020F0502020204030204" pitchFamily="34" charset="0"/>
              </a:rPr>
              <a:t>finalise a credible turnaround plan for the </a:t>
            </a:r>
            <a:r>
              <a:rPr lang="en-GB" dirty="0" smtClean="0">
                <a:latin typeface="Calibri" panose="020F0502020204030204" pitchFamily="34" charset="0"/>
                <a:ea typeface="Calibri" panose="020F0502020204030204" pitchFamily="34" charset="0"/>
              </a:rPr>
              <a:t>entity</a:t>
            </a:r>
          </a:p>
          <a:p>
            <a:pPr>
              <a:spcAft>
                <a:spcPts val="0"/>
              </a:spcAft>
            </a:pPr>
            <a:endParaRPr lang="en-GB" b="1" dirty="0">
              <a:latin typeface="Calibri" panose="020F0502020204030204" pitchFamily="34" charset="0"/>
              <a:ea typeface="Calibri" panose="020F0502020204030204" pitchFamily="34" charset="0"/>
            </a:endParaRPr>
          </a:p>
          <a:p>
            <a:pPr>
              <a:spcAft>
                <a:spcPts val="0"/>
              </a:spcAft>
            </a:pPr>
            <a:r>
              <a:rPr lang="en-ZA" b="1" dirty="0" smtClean="0">
                <a:latin typeface="Calibri" panose="020F0502020204030204" pitchFamily="34" charset="0"/>
                <a:ea typeface="Calibri" panose="020F0502020204030204" pitchFamily="34" charset="0"/>
              </a:rPr>
              <a:t>The </a:t>
            </a:r>
            <a:r>
              <a:rPr lang="en-ZA" b="1" dirty="0">
                <a:latin typeface="Calibri" panose="020F0502020204030204" pitchFamily="34" charset="0"/>
                <a:ea typeface="Calibri" panose="020F0502020204030204" pitchFamily="34" charset="0"/>
              </a:rPr>
              <a:t>conditions are as follows</a:t>
            </a:r>
            <a:r>
              <a:rPr lang="en-ZA" b="1" dirty="0" smtClean="0">
                <a:latin typeface="Calibri" panose="020F0502020204030204" pitchFamily="34" charset="0"/>
                <a:ea typeface="Calibri" panose="020F0502020204030204" pitchFamily="34" charset="0"/>
              </a:rPr>
              <a:t>:</a:t>
            </a:r>
          </a:p>
          <a:p>
            <a:pPr marL="285750" indent="-285750">
              <a:spcAft>
                <a:spcPts val="0"/>
              </a:spcAft>
              <a:buFont typeface="Arial" panose="020B0604020202020204" pitchFamily="34" charset="0"/>
              <a:buChar char="•"/>
            </a:pPr>
            <a:r>
              <a:rPr lang="en-GB" dirty="0" smtClean="0">
                <a:latin typeface="Calibri" panose="020F0502020204030204" pitchFamily="34" charset="0"/>
                <a:ea typeface="Calibri" panose="020F0502020204030204" pitchFamily="34" charset="0"/>
              </a:rPr>
              <a:t>The </a:t>
            </a:r>
            <a:r>
              <a:rPr lang="en-GB" dirty="0">
                <a:latin typeface="Calibri" panose="020F0502020204030204" pitchFamily="34" charset="0"/>
                <a:ea typeface="Calibri" panose="020F0502020204030204" pitchFamily="34" charset="0"/>
              </a:rPr>
              <a:t>accounting authority and management of SAPO be held accountable for the decisions taken to withhold statutory and other payments deducted from employees salaries and not paid over to the relevant </a:t>
            </a:r>
            <a:r>
              <a:rPr lang="en-GB" dirty="0" smtClean="0">
                <a:latin typeface="Calibri" panose="020F0502020204030204" pitchFamily="34" charset="0"/>
                <a:ea typeface="Calibri" panose="020F0502020204030204" pitchFamily="34" charset="0"/>
              </a:rPr>
              <a:t>authorities</a:t>
            </a:r>
            <a:endParaRPr lang="en-GB" dirty="0">
              <a:latin typeface="Calibri" panose="020F0502020204030204" pitchFamily="34" charset="0"/>
              <a:ea typeface="Calibri" panose="020F0502020204030204" pitchFamily="34" charset="0"/>
            </a:endParaRPr>
          </a:p>
          <a:p>
            <a:pPr marL="285750" indent="-285750">
              <a:spcAft>
                <a:spcPts val="0"/>
              </a:spcAft>
              <a:buFont typeface="Arial" panose="020B0604020202020204" pitchFamily="34" charset="0"/>
              <a:buChar char="•"/>
            </a:pPr>
            <a:r>
              <a:rPr lang="en-GB" dirty="0" smtClean="0">
                <a:latin typeface="Calibri" panose="020F0502020204030204" pitchFamily="34" charset="0"/>
                <a:ea typeface="Calibri" panose="020F0502020204030204" pitchFamily="34" charset="0"/>
              </a:rPr>
              <a:t>Given </a:t>
            </a:r>
            <a:r>
              <a:rPr lang="en-GB" dirty="0">
                <a:latin typeface="Calibri" panose="020F0502020204030204" pitchFamily="34" charset="0"/>
                <a:ea typeface="Calibri" panose="020F0502020204030204" pitchFamily="34" charset="0"/>
              </a:rPr>
              <a:t>SAPO’s weak track record to implement its turn around plans, before further funding is considered to implement the new strategy, the Minister of Communications and Digital Technology should consider placing SAPO under </a:t>
            </a:r>
            <a:r>
              <a:rPr lang="en-GB" dirty="0" smtClean="0">
                <a:latin typeface="Calibri" panose="020F0502020204030204" pitchFamily="34" charset="0"/>
                <a:ea typeface="Calibri" panose="020F0502020204030204" pitchFamily="34" charset="0"/>
              </a:rPr>
              <a:t>administration – there should be at least an oversight committee established by NT and DCDT</a:t>
            </a:r>
            <a:endParaRPr lang="en-GB" dirty="0">
              <a:latin typeface="Calibri" panose="020F0502020204030204" pitchFamily="34" charset="0"/>
              <a:ea typeface="Calibri" panose="020F0502020204030204" pitchFamily="34" charset="0"/>
            </a:endParaRPr>
          </a:p>
          <a:p>
            <a:pPr marL="285750" indent="-285750">
              <a:spcAft>
                <a:spcPts val="0"/>
              </a:spcAft>
              <a:buFont typeface="Arial" panose="020B0604020202020204" pitchFamily="34" charset="0"/>
              <a:buChar char="•"/>
            </a:pPr>
            <a:r>
              <a:rPr lang="en-GB" dirty="0" smtClean="0">
                <a:latin typeface="Calibri" panose="020F0502020204030204" pitchFamily="34" charset="0"/>
                <a:ea typeface="Calibri" panose="020F0502020204030204" pitchFamily="34" charset="0"/>
              </a:rPr>
              <a:t>Aligning </a:t>
            </a:r>
            <a:r>
              <a:rPr lang="en-GB" dirty="0">
                <a:latin typeface="Calibri" panose="020F0502020204030204" pitchFamily="34" charset="0"/>
                <a:ea typeface="Calibri" panose="020F0502020204030204" pitchFamily="34" charset="0"/>
              </a:rPr>
              <a:t>the future of SAPO with the results of the market study and the policy objectives set out in the ICT White </a:t>
            </a:r>
            <a:r>
              <a:rPr lang="en-GB" dirty="0" smtClean="0">
                <a:latin typeface="Calibri" panose="020F0502020204030204" pitchFamily="34" charset="0"/>
                <a:ea typeface="Calibri" panose="020F0502020204030204" pitchFamily="34" charset="0"/>
              </a:rPr>
              <a:t>Paper</a:t>
            </a:r>
          </a:p>
          <a:p>
            <a:pPr marL="285750" indent="-285750">
              <a:spcAft>
                <a:spcPts val="0"/>
              </a:spcAft>
              <a:buFont typeface="Arial" panose="020B0604020202020204" pitchFamily="34" charset="0"/>
              <a:buChar char="•"/>
            </a:pPr>
            <a:r>
              <a:rPr lang="en-GB" dirty="0" smtClean="0">
                <a:latin typeface="Calibri" panose="020F0502020204030204" pitchFamily="34" charset="0"/>
                <a:ea typeface="Calibri" panose="020F0502020204030204" pitchFamily="34" charset="0"/>
              </a:rPr>
              <a:t>SAPO must begin selling all the non-core assets including properties at market rates </a:t>
            </a:r>
            <a:endParaRPr lang="en-GB" dirty="0">
              <a:latin typeface="Calibri" panose="020F0502020204030204" pitchFamily="34" charset="0"/>
              <a:ea typeface="Calibri" panose="020F0502020204030204" pitchFamily="34" charset="0"/>
            </a:endParaRPr>
          </a:p>
          <a:p>
            <a:pPr>
              <a:spcAft>
                <a:spcPts val="0"/>
              </a:spcAft>
            </a:pPr>
            <a:endParaRPr lang="en-ZA"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8517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84866"/>
            <a:ext cx="8536487" cy="945715"/>
          </a:xfrm>
        </p:spPr>
        <p:txBody>
          <a:bodyPr/>
          <a:lstStyle/>
          <a:p>
            <a:r>
              <a:rPr lang="en-ZA" dirty="0" smtClean="0"/>
              <a:t>South African Post Office</a:t>
            </a:r>
            <a:endParaRPr lang="en-ZA" i="1" dirty="0"/>
          </a:p>
        </p:txBody>
      </p:sp>
      <p:pic>
        <p:nvPicPr>
          <p:cNvPr id="4" name="Picture 3"/>
          <p:cNvPicPr>
            <a:picLocks noChangeAspect="1"/>
          </p:cNvPicPr>
          <p:nvPr/>
        </p:nvPicPr>
        <p:blipFill>
          <a:blip r:embed="rId2"/>
          <a:stretch>
            <a:fillRect/>
          </a:stretch>
        </p:blipFill>
        <p:spPr>
          <a:xfrm>
            <a:off x="15876" y="1355725"/>
            <a:ext cx="9120264" cy="3273424"/>
          </a:xfrm>
          <a:prstGeom prst="rect">
            <a:avLst/>
          </a:prstGeom>
        </p:spPr>
      </p:pic>
    </p:spTree>
    <p:extLst>
      <p:ext uri="{BB962C8B-B14F-4D97-AF65-F5344CB8AC3E}">
        <p14:creationId xmlns:p14="http://schemas.microsoft.com/office/powerpoint/2010/main" val="105438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84866"/>
            <a:ext cx="8536487" cy="945715"/>
          </a:xfrm>
        </p:spPr>
        <p:txBody>
          <a:bodyPr/>
          <a:lstStyle/>
          <a:p>
            <a:r>
              <a:rPr lang="en-US" dirty="0" smtClean="0"/>
              <a:t>The Land Bank </a:t>
            </a:r>
            <a:endParaRPr lang="en-ZA" i="1" dirty="0"/>
          </a:p>
        </p:txBody>
      </p:sp>
      <p:sp>
        <p:nvSpPr>
          <p:cNvPr id="4" name="Rectangle 3"/>
          <p:cNvSpPr/>
          <p:nvPr/>
        </p:nvSpPr>
        <p:spPr>
          <a:xfrm>
            <a:off x="43804" y="1159675"/>
            <a:ext cx="9061868" cy="5410712"/>
          </a:xfrm>
          <a:prstGeom prst="rect">
            <a:avLst/>
          </a:prstGeom>
        </p:spPr>
        <p:txBody>
          <a:bodyPr wrap="square">
            <a:spAutoFit/>
          </a:bodyPr>
          <a:lstStyle/>
          <a:p>
            <a:pPr algn="just">
              <a:lnSpc>
                <a:spcPct val="120000"/>
              </a:lnSpc>
            </a:pPr>
            <a:r>
              <a:rPr lang="en-ZA" dirty="0" smtClean="0">
                <a:latin typeface="Arial" panose="020B0604020202020204" pitchFamily="34" charset="0"/>
                <a:ea typeface="Times New Roman" panose="02020603050405020304" pitchFamily="18" charset="0"/>
              </a:rPr>
              <a:t>The </a:t>
            </a:r>
            <a:r>
              <a:rPr lang="en-ZA" dirty="0">
                <a:latin typeface="Arial" panose="020B0604020202020204" pitchFamily="34" charset="0"/>
                <a:ea typeface="Times New Roman" panose="02020603050405020304" pitchFamily="18" charset="0"/>
              </a:rPr>
              <a:t>amount of R5 billion is approved </a:t>
            </a:r>
            <a:r>
              <a:rPr lang="en-ZA" dirty="0" smtClean="0">
                <a:latin typeface="Arial" panose="020B0604020202020204" pitchFamily="34" charset="0"/>
                <a:ea typeface="Times New Roman" panose="02020603050405020304" pitchFamily="18" charset="0"/>
              </a:rPr>
              <a:t>to </a:t>
            </a:r>
            <a:r>
              <a:rPr lang="en-ZA" dirty="0">
                <a:latin typeface="Arial" panose="020B0604020202020204" pitchFamily="34" charset="0"/>
                <a:ea typeface="Times New Roman" panose="02020603050405020304" pitchFamily="18" charset="0"/>
              </a:rPr>
              <a:t>the Land Bank with the following conditions: </a:t>
            </a:r>
          </a:p>
          <a:p>
            <a:pPr marL="357188" lvl="0" indent="-357188" algn="just">
              <a:lnSpc>
                <a:spcPct val="120000"/>
              </a:lnSpc>
              <a:buAutoNum type="alphaLcPeriod"/>
            </a:pPr>
            <a:r>
              <a:rPr lang="en-GB" dirty="0" smtClean="0">
                <a:latin typeface="Arial" panose="020B0604020202020204" pitchFamily="34" charset="0"/>
                <a:ea typeface="Times New Roman" panose="02020603050405020304" pitchFamily="18" charset="0"/>
                <a:cs typeface="Arial" panose="020B0604020202020204" pitchFamily="34" charset="0"/>
              </a:rPr>
              <a:t>LB to provide assurance of compliance with </a:t>
            </a:r>
            <a:r>
              <a:rPr lang="en-GB" dirty="0">
                <a:latin typeface="Arial" panose="020B0604020202020204" pitchFamily="34" charset="0"/>
                <a:ea typeface="Times New Roman" panose="02020603050405020304" pitchFamily="18" charset="0"/>
                <a:cs typeface="Arial" panose="020B0604020202020204" pitchFamily="34" charset="0"/>
              </a:rPr>
              <a:t>Section 38(1)(j) of the </a:t>
            </a:r>
            <a:r>
              <a:rPr lang="en-GB" dirty="0" smtClean="0">
                <a:latin typeface="Arial" panose="020B0604020202020204" pitchFamily="34" charset="0"/>
                <a:ea typeface="Times New Roman" panose="02020603050405020304" pitchFamily="18" charset="0"/>
                <a:cs typeface="Arial" panose="020B0604020202020204" pitchFamily="34" charset="0"/>
              </a:rPr>
              <a:t>PFMA. If </a:t>
            </a:r>
            <a:r>
              <a:rPr lang="en-GB" dirty="0">
                <a:latin typeface="Arial" panose="020B0604020202020204" pitchFamily="34" charset="0"/>
                <a:ea typeface="Times New Roman" panose="02020603050405020304" pitchFamily="18" charset="0"/>
                <a:cs typeface="Arial" panose="020B0604020202020204" pitchFamily="34" charset="0"/>
              </a:rPr>
              <a:t>such confirmation cannot be provided, the funds will be transferred on condition that remedial measures are put in place to ensure </a:t>
            </a:r>
            <a:r>
              <a:rPr lang="en-GB" dirty="0" smtClean="0">
                <a:latin typeface="Arial" panose="020B0604020202020204" pitchFamily="34" charset="0"/>
                <a:ea typeface="Times New Roman" panose="02020603050405020304" pitchFamily="18" charset="0"/>
                <a:cs typeface="Arial" panose="020B0604020202020204" pitchFamily="34" charset="0"/>
              </a:rPr>
              <a:t>LB </a:t>
            </a:r>
            <a:r>
              <a:rPr lang="en-GB" dirty="0">
                <a:latin typeface="Arial" panose="020B0604020202020204" pitchFamily="34" charset="0"/>
                <a:ea typeface="Times New Roman" panose="02020603050405020304" pitchFamily="18" charset="0"/>
                <a:cs typeface="Arial" panose="020B0604020202020204" pitchFamily="34" charset="0"/>
              </a:rPr>
              <a:t>can establish effective financial management and internal controls</a:t>
            </a:r>
            <a:r>
              <a:rPr lang="en-ZA" dirty="0">
                <a:latin typeface="Arial" panose="020B0604020202020204" pitchFamily="34" charset="0"/>
                <a:ea typeface="Times New Roman" panose="02020603050405020304" pitchFamily="18" charset="0"/>
                <a:cs typeface="Arial" panose="020B0604020202020204" pitchFamily="34" charset="0"/>
              </a:rPr>
              <a:t>; </a:t>
            </a:r>
            <a:endParaRPr lang="en-ZA" dirty="0" smtClean="0">
              <a:latin typeface="Arial" panose="020B0604020202020204" pitchFamily="34" charset="0"/>
              <a:ea typeface="Times New Roman" panose="02020603050405020304" pitchFamily="18" charset="0"/>
              <a:cs typeface="Arial" panose="020B0604020202020204" pitchFamily="34" charset="0"/>
            </a:endParaRPr>
          </a:p>
          <a:p>
            <a:pPr marL="357188" lvl="0" indent="-357188" algn="just">
              <a:lnSpc>
                <a:spcPct val="120000"/>
              </a:lnSpc>
              <a:buFont typeface="+mj-lt"/>
              <a:buAutoNum type="alphaLcPeriod" startAt="2"/>
            </a:pPr>
            <a:r>
              <a:rPr lang="en-ZA" dirty="0">
                <a:latin typeface="Arial" panose="020B0604020202020204" pitchFamily="34" charset="0"/>
                <a:cs typeface="Arial" panose="020B0604020202020204" pitchFamily="34" charset="0"/>
              </a:rPr>
              <a:t>The Land Bank must provide </a:t>
            </a:r>
            <a:r>
              <a:rPr lang="en-ZA" dirty="0" smtClean="0">
                <a:latin typeface="Arial" panose="020B0604020202020204" pitchFamily="34" charset="0"/>
                <a:cs typeface="Arial" panose="020B0604020202020204" pitchFamily="34" charset="0"/>
              </a:rPr>
              <a:t>with </a:t>
            </a:r>
            <a:r>
              <a:rPr lang="en-ZA" dirty="0">
                <a:latin typeface="Arial" panose="020B0604020202020204" pitchFamily="34" charset="0"/>
                <a:cs typeface="Arial" panose="020B0604020202020204" pitchFamily="34" charset="0"/>
              </a:rPr>
              <a:t>evidence that it will be able to ringfence or safeguard the R5 billion from any legal action by the lenders;</a:t>
            </a:r>
          </a:p>
          <a:p>
            <a:pPr marL="357188" indent="-357188" algn="just">
              <a:lnSpc>
                <a:spcPct val="120000"/>
              </a:lnSpc>
              <a:buFont typeface="+mj-lt"/>
              <a:buAutoNum type="alphaLcPeriod" startAt="2"/>
            </a:pPr>
            <a:r>
              <a:rPr lang="en-ZA" dirty="0" smtClean="0">
                <a:latin typeface="Arial" panose="020B0604020202020204" pitchFamily="34" charset="0"/>
                <a:cs typeface="Arial" panose="020B0604020202020204" pitchFamily="34" charset="0"/>
              </a:rPr>
              <a:t>NT and LB must enter </a:t>
            </a:r>
            <a:r>
              <a:rPr lang="en-ZA" dirty="0">
                <a:latin typeface="Arial" panose="020B0604020202020204" pitchFamily="34" charset="0"/>
                <a:cs typeface="Arial" panose="020B0604020202020204" pitchFamily="34" charset="0"/>
              </a:rPr>
              <a:t>into an agreement regarding the business plan and operationalisation of the blended finance portion of the R5 billion;</a:t>
            </a:r>
          </a:p>
          <a:p>
            <a:pPr marL="357188" indent="-357188" algn="just">
              <a:lnSpc>
                <a:spcPct val="120000"/>
              </a:lnSpc>
              <a:buFont typeface="+mj-lt"/>
              <a:buAutoNum type="alphaLcPeriod" startAt="2"/>
            </a:pPr>
            <a:r>
              <a:rPr lang="en-ZA" dirty="0" smtClean="0">
                <a:latin typeface="Arial" panose="020B0604020202020204" pitchFamily="34" charset="0"/>
                <a:cs typeface="Arial" panose="020B0604020202020204" pitchFamily="34" charset="0"/>
              </a:rPr>
              <a:t>LB must </a:t>
            </a:r>
            <a:r>
              <a:rPr lang="en-ZA" dirty="0">
                <a:latin typeface="Arial" panose="020B0604020202020204" pitchFamily="34" charset="0"/>
                <a:cs typeface="Arial" panose="020B0604020202020204" pitchFamily="34" charset="0"/>
              </a:rPr>
              <a:t>provide </a:t>
            </a:r>
            <a:r>
              <a:rPr lang="en-ZA" dirty="0" smtClean="0">
                <a:latin typeface="Arial" panose="020B0604020202020204" pitchFamily="34" charset="0"/>
                <a:cs typeface="Arial" panose="020B0604020202020204" pitchFamily="34" charset="0"/>
              </a:rPr>
              <a:t>written </a:t>
            </a:r>
            <a:r>
              <a:rPr lang="en-ZA" dirty="0">
                <a:latin typeface="Arial" panose="020B0604020202020204" pitchFamily="34" charset="0"/>
                <a:cs typeface="Arial" panose="020B0604020202020204" pitchFamily="34" charset="0"/>
              </a:rPr>
              <a:t>confirmation that neither the initial equity allocation for blended financing, nor any future </a:t>
            </a:r>
            <a:r>
              <a:rPr lang="en-ZA" dirty="0" smtClean="0">
                <a:latin typeface="Arial" panose="020B0604020202020204" pitchFamily="34" charset="0"/>
                <a:cs typeface="Arial" panose="020B0604020202020204" pitchFamily="34" charset="0"/>
              </a:rPr>
              <a:t>cash flow </a:t>
            </a:r>
            <a:r>
              <a:rPr lang="en-ZA" dirty="0">
                <a:latin typeface="Arial" panose="020B0604020202020204" pitchFamily="34" charset="0"/>
                <a:cs typeface="Arial" panose="020B0604020202020204" pitchFamily="34" charset="0"/>
              </a:rPr>
              <a:t>from this programme will form part of the cash sweep to repay the amortizing note issued to unguaranteed lenders;</a:t>
            </a:r>
          </a:p>
          <a:p>
            <a:pPr marL="357188" indent="-357188" algn="just">
              <a:lnSpc>
                <a:spcPct val="120000"/>
              </a:lnSpc>
              <a:buFont typeface="+mj-lt"/>
              <a:buAutoNum type="alphaLcPeriod" startAt="2"/>
            </a:pPr>
            <a:r>
              <a:rPr lang="en-ZA" dirty="0" smtClean="0">
                <a:latin typeface="Arial" panose="020B0604020202020204" pitchFamily="34" charset="0"/>
                <a:cs typeface="Arial" panose="020B0604020202020204" pitchFamily="34" charset="0"/>
              </a:rPr>
              <a:t>LB must </a:t>
            </a:r>
            <a:r>
              <a:rPr lang="en-ZA" dirty="0">
                <a:latin typeface="Arial" panose="020B0604020202020204" pitchFamily="34" charset="0"/>
                <a:cs typeface="Arial" panose="020B0604020202020204" pitchFamily="34" charset="0"/>
              </a:rPr>
              <a:t>use a minimum of R3 billion </a:t>
            </a:r>
            <a:r>
              <a:rPr lang="en-ZA" dirty="0" smtClean="0">
                <a:latin typeface="Arial" panose="020B0604020202020204" pitchFamily="34" charset="0"/>
                <a:cs typeface="Arial" panose="020B0604020202020204" pitchFamily="34" charset="0"/>
              </a:rPr>
              <a:t>for </a:t>
            </a:r>
            <a:r>
              <a:rPr lang="en-ZA" dirty="0">
                <a:latin typeface="Arial" panose="020B0604020202020204" pitchFamily="34" charset="0"/>
                <a:cs typeface="Arial" panose="020B0604020202020204" pitchFamily="34" charset="0"/>
              </a:rPr>
              <a:t>the blended finance programme and a maximum of R2 billion </a:t>
            </a:r>
            <a:r>
              <a:rPr lang="en-ZA" dirty="0" smtClean="0">
                <a:latin typeface="Arial" panose="020B0604020202020204" pitchFamily="34" charset="0"/>
                <a:cs typeface="Arial" panose="020B0604020202020204" pitchFamily="34" charset="0"/>
              </a:rPr>
              <a:t>to </a:t>
            </a:r>
            <a:r>
              <a:rPr lang="en-ZA" dirty="0">
                <a:latin typeface="Arial" panose="020B0604020202020204" pitchFamily="34" charset="0"/>
                <a:cs typeface="Arial" panose="020B0604020202020204" pitchFamily="34" charset="0"/>
              </a:rPr>
              <a:t>cure its default position;</a:t>
            </a:r>
          </a:p>
          <a:p>
            <a:pPr marL="357188" indent="-357188" algn="just">
              <a:lnSpc>
                <a:spcPct val="120000"/>
              </a:lnSpc>
              <a:buFont typeface="+mj-lt"/>
              <a:buAutoNum type="alphaLcPeriod" startAt="2"/>
            </a:pPr>
            <a:r>
              <a:rPr lang="en-ZA" dirty="0">
                <a:latin typeface="Arial" panose="020B0604020202020204" pitchFamily="34" charset="0"/>
                <a:cs typeface="Arial" panose="020B0604020202020204" pitchFamily="34" charset="0"/>
              </a:rPr>
              <a:t>The </a:t>
            </a:r>
            <a:r>
              <a:rPr lang="en-ZA" dirty="0" smtClean="0">
                <a:latin typeface="Arial" panose="020B0604020202020204" pitchFamily="34" charset="0"/>
                <a:cs typeface="Arial" panose="020B0604020202020204" pitchFamily="34" charset="0"/>
              </a:rPr>
              <a:t>Board must ensure that </a:t>
            </a:r>
            <a:r>
              <a:rPr lang="en-ZA" dirty="0">
                <a:latin typeface="Arial" panose="020B0604020202020204" pitchFamily="34" charset="0"/>
                <a:cs typeface="Arial" panose="020B0604020202020204" pitchFamily="34" charset="0"/>
              </a:rPr>
              <a:t>the R5 billion </a:t>
            </a:r>
            <a:r>
              <a:rPr lang="en-ZA" dirty="0" smtClean="0">
                <a:latin typeface="Arial" panose="020B0604020202020204" pitchFamily="34" charset="0"/>
                <a:cs typeface="Arial" panose="020B0604020202020204" pitchFamily="34" charset="0"/>
              </a:rPr>
              <a:t>is utilised</a:t>
            </a:r>
            <a:r>
              <a:rPr lang="en-ZA" dirty="0">
                <a:latin typeface="Arial" panose="020B0604020202020204" pitchFamily="34" charset="0"/>
                <a:cs typeface="Arial" panose="020B0604020202020204" pitchFamily="34" charset="0"/>
              </a:rPr>
              <a:t> only as specified and approved by the Minister as stated in these </a:t>
            </a:r>
            <a:r>
              <a:rPr lang="en-ZA" dirty="0" smtClean="0">
                <a:latin typeface="Arial" panose="020B0604020202020204" pitchFamily="34" charset="0"/>
                <a:cs typeface="Arial" panose="020B0604020202020204" pitchFamily="34" charset="0"/>
              </a:rPr>
              <a:t>conditions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728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105430</TotalTime>
  <Words>797</Words>
  <Application>Microsoft Office PowerPoint</Application>
  <PresentationFormat>On-screen Show (4:3)</PresentationFormat>
  <Paragraphs>104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2022 second Adjustments Appropriation Bill</vt:lpstr>
      <vt:lpstr>Introduction</vt:lpstr>
      <vt:lpstr>Introduction</vt:lpstr>
      <vt:lpstr>Introduction</vt:lpstr>
      <vt:lpstr>Public-service wage increase </vt:lpstr>
      <vt:lpstr>South African Airways </vt:lpstr>
      <vt:lpstr>South African Post Office</vt:lpstr>
      <vt:lpstr>South African Post Office</vt:lpstr>
      <vt:lpstr>The Land Bank </vt:lpstr>
      <vt:lpstr>The Land Bank </vt:lpstr>
      <vt:lpstr>Political party funding </vt:lpstr>
      <vt:lpstr>Political party funding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Lubabalo Nodada</cp:lastModifiedBy>
  <cp:revision>251</cp:revision>
  <dcterms:created xsi:type="dcterms:W3CDTF">2017-06-12T08:43:34Z</dcterms:created>
  <dcterms:modified xsi:type="dcterms:W3CDTF">2023-03-07T14:55:42Z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2022-10-17T16:37:06Z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4f092b9d-6dc4-49cc-8ccb-93d24a4a72c8</vt:lpwstr>
  </property>
  <property fmtid="{D5CDD505-2E9C-101B-9397-08002B2CF9AE}" pid="8" name="MSIP_Label_93c4247e-447d-4732-af29-2e529a4288f1_ContentBits">
    <vt:lpwstr>0</vt:lpwstr>
  </property>
</Properties>
</file>