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2" r:id="rId2"/>
    <p:sldId id="259" r:id="rId3"/>
    <p:sldId id="271" r:id="rId4"/>
    <p:sldId id="270" r:id="rId5"/>
    <p:sldId id="263" r:id="rId6"/>
    <p:sldId id="257" r:id="rId7"/>
    <p:sldId id="264" r:id="rId8"/>
    <p:sldId id="265" r:id="rId9"/>
    <p:sldId id="266" r:id="rId10"/>
    <p:sldId id="267" r:id="rId11"/>
    <p:sldId id="268" r:id="rId12"/>
    <p:sldId id="269" r:id="rId13"/>
    <p:sldId id="261" r:id="rId14"/>
    <p:sldId id="258"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A583F69D-E187-4D48-BAC2-8F6FD42EAE46}" type="datetimeFigureOut">
              <a:rPr lang="en-US" smtClean="0"/>
              <a:pPr/>
              <a:t>3/9/2023</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BD314FA1-ED40-4530-BA3C-8732BA5976E5}" type="slidenum">
              <a:rPr lang="en-US" smtClean="0"/>
              <a:pPr/>
              <a:t>‹#›</a:t>
            </a:fld>
            <a:endParaRPr lang="en-US"/>
          </a:p>
        </p:txBody>
      </p:sp>
    </p:spTree>
    <p:extLst>
      <p:ext uri="{BB962C8B-B14F-4D97-AF65-F5344CB8AC3E}">
        <p14:creationId xmlns:p14="http://schemas.microsoft.com/office/powerpoint/2010/main" xmlns="" val="2111966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F6E068E5-36EE-4C31-8925-BAB106322525}" type="datetimeFigureOut">
              <a:rPr lang="en-US" smtClean="0"/>
              <a:pPr/>
              <a:t>3/9/2023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32C1011-85F4-4F3F-8962-725340665791}" type="slidenum">
              <a:rPr lang="en-US" smtClean="0"/>
              <a:pPr/>
              <a:t>‹#›</a:t>
            </a:fld>
            <a:endParaRPr lang="en-US"/>
          </a:p>
        </p:txBody>
      </p:sp>
    </p:spTree>
    <p:extLst>
      <p:ext uri="{BB962C8B-B14F-4D97-AF65-F5344CB8AC3E}">
        <p14:creationId xmlns:p14="http://schemas.microsoft.com/office/powerpoint/2010/main" xmlns="" val="3208621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7848872" cy="1470025"/>
          </a:xfrm>
        </p:spPr>
        <p:txBody>
          <a:bodyPr>
            <a:normAutofit/>
          </a:bodyPr>
          <a:lstStyle/>
          <a:p>
            <a:r>
              <a:rPr lang="en-ZA"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PORTFOLIO COMMITTEE ON SOCIAL DEVELOPMENT</a:t>
            </a:r>
          </a:p>
        </p:txBody>
      </p:sp>
      <p:sp>
        <p:nvSpPr>
          <p:cNvPr id="3" name="Subtitle 2"/>
          <p:cNvSpPr>
            <a:spLocks noGrp="1"/>
          </p:cNvSpPr>
          <p:nvPr>
            <p:ph type="subTitle" idx="1"/>
          </p:nvPr>
        </p:nvSpPr>
        <p:spPr>
          <a:xfrm>
            <a:off x="1320858" y="2522761"/>
            <a:ext cx="6400800" cy="2123628"/>
          </a:xfrm>
        </p:spPr>
        <p:txBody>
          <a:bodyPr>
            <a:normAutofit/>
          </a:bodyPr>
          <a:lstStyle/>
          <a:p>
            <a:r>
              <a:rPr lang="en-ZA" b="1" dirty="0">
                <a:solidFill>
                  <a:schemeClr val="accent6">
                    <a:lumMod val="75000"/>
                  </a:schemeClr>
                </a:solidFill>
                <a:latin typeface="Century Gothic" panose="020B0502020202020204" pitchFamily="34" charset="0"/>
              </a:rPr>
              <a:t>Programmes and Services for Children with Disabilities</a:t>
            </a:r>
          </a:p>
          <a:p>
            <a:r>
              <a:rPr lang="en-GB" b="1" dirty="0">
                <a:solidFill>
                  <a:schemeClr val="accent6">
                    <a:lumMod val="75000"/>
                  </a:schemeClr>
                </a:solidFill>
                <a:latin typeface="Century Gothic" panose="020B0502020202020204" pitchFamily="34" charset="0"/>
              </a:rPr>
              <a:t>Every Learner Matters</a:t>
            </a:r>
            <a:endParaRPr lang="en-ZA" b="1" dirty="0">
              <a:solidFill>
                <a:schemeClr val="accent6">
                  <a:lumMod val="75000"/>
                </a:schemeClr>
              </a:solidFill>
              <a:latin typeface="Century Gothic" panose="020B0502020202020204" pitchFamily="34" charset="0"/>
            </a:endParaRPr>
          </a:p>
        </p:txBody>
      </p:sp>
      <p:sp>
        <p:nvSpPr>
          <p:cNvPr id="4" name="Subtitle 2"/>
          <p:cNvSpPr txBox="1">
            <a:spLocks/>
          </p:cNvSpPr>
          <p:nvPr/>
        </p:nvSpPr>
        <p:spPr>
          <a:xfrm>
            <a:off x="1328850" y="442369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ZA" sz="2400" b="1" i="0" u="none" strike="noStrike" kern="1200" cap="none" spc="0" normalizeH="0" baseline="0" noProof="0" dirty="0">
                <a:ln>
                  <a:noFill/>
                </a:ln>
                <a:solidFill>
                  <a:srgbClr val="F79646">
                    <a:lumMod val="50000"/>
                  </a:srgbClr>
                </a:solidFill>
                <a:effectLst/>
                <a:uLnTx/>
                <a:uFillTx/>
                <a:latin typeface="Century Gothic" panose="020B0502020202020204" pitchFamily="34" charset="0"/>
                <a:ea typeface="+mn-ea"/>
                <a:cs typeface="+mn-cs"/>
              </a:rPr>
              <a:t>08 March 2023</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ZA" sz="2400" b="1" i="0" u="none" strike="noStrike" kern="1200" cap="none" spc="0" normalizeH="0" baseline="0" noProof="0" dirty="0">
                <a:ln>
                  <a:noFill/>
                </a:ln>
                <a:solidFill>
                  <a:srgbClr val="F79646">
                    <a:lumMod val="50000"/>
                  </a:srgbClr>
                </a:solidFill>
                <a:effectLst/>
                <a:uLnTx/>
                <a:uFillTx/>
                <a:latin typeface="Century Gothic" panose="020B0502020202020204" pitchFamily="34" charset="0"/>
                <a:ea typeface="+mn-ea"/>
                <a:cs typeface="+mn-cs"/>
              </a:rPr>
              <a:t>Mr HM Mweli</a:t>
            </a:r>
          </a:p>
        </p:txBody>
      </p:sp>
    </p:spTree>
    <p:extLst>
      <p:ext uri="{BB962C8B-B14F-4D97-AF65-F5344CB8AC3E}">
        <p14:creationId xmlns:p14="http://schemas.microsoft.com/office/powerpoint/2010/main" xmlns="" val="269553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229600" cy="1143000"/>
          </a:xfrm>
        </p:spPr>
        <p:txBody>
          <a:bodyPr>
            <a:normAutofit fontScale="90000"/>
          </a:bodyPr>
          <a:lstStyle/>
          <a:p>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LTSM FOR SCHOOLS FOR THE BLIND</a:t>
            </a:r>
            <a:endParaRPr lang="en-ZA" dirty="0"/>
          </a:p>
        </p:txBody>
      </p:sp>
      <p:sp>
        <p:nvSpPr>
          <p:cNvPr id="3" name="Content Placeholder 2"/>
          <p:cNvSpPr>
            <a:spLocks noGrp="1"/>
          </p:cNvSpPr>
          <p:nvPr>
            <p:ph idx="1"/>
          </p:nvPr>
        </p:nvSpPr>
        <p:spPr>
          <a:xfrm>
            <a:off x="395536" y="1412776"/>
            <a:ext cx="8280920" cy="4713388"/>
          </a:xfrm>
        </p:spPr>
        <p:txBody>
          <a:bodyPr>
            <a:normAutofit fontScale="92500"/>
          </a:bodyPr>
          <a:lstStyle/>
          <a:p>
            <a:pPr algn="just"/>
            <a:r>
              <a:rPr lang="en-GB" sz="2800" dirty="0">
                <a:latin typeface="Century Gothic" panose="020B0502020202020204" pitchFamily="34" charset="0"/>
              </a:rPr>
              <a:t>The master copies were purchased from Pioneer Printers and BlindSA, which means they now belong to the sector. </a:t>
            </a:r>
          </a:p>
          <a:p>
            <a:pPr algn="just"/>
            <a:r>
              <a:rPr lang="en-GB" sz="2800" dirty="0">
                <a:latin typeface="Century Gothic" panose="020B0502020202020204" pitchFamily="34" charset="0"/>
              </a:rPr>
              <a:t>Therefore, the DBE is not infringing on any copyright law regarding the uploading and downloading of the master copies. </a:t>
            </a:r>
          </a:p>
          <a:p>
            <a:pPr algn="just"/>
            <a:r>
              <a:rPr lang="en-GB" sz="2800" dirty="0">
                <a:latin typeface="Century Gothic" panose="020B0502020202020204" pitchFamily="34" charset="0"/>
              </a:rPr>
              <a:t>It must be mentioned that this decision has resulted not only in savings for provincial education departments, but it has also ensured that learners in the schools for the blind are appropriately supported in this regard.  </a:t>
            </a:r>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9</a:t>
            </a:r>
          </a:p>
        </p:txBody>
      </p:sp>
    </p:spTree>
    <p:extLst>
      <p:ext uri="{BB962C8B-B14F-4D97-AF65-F5344CB8AC3E}">
        <p14:creationId xmlns:p14="http://schemas.microsoft.com/office/powerpoint/2010/main" xmlns="" val="176801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926976"/>
          </a:xfrm>
        </p:spPr>
        <p:txBody>
          <a:bodyPr>
            <a:normAutofit/>
          </a:bodyPr>
          <a:lstStyle/>
          <a:p>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SCHOLAR TRANSPORT</a:t>
            </a:r>
            <a:endParaRPr lang="en-ZA" dirty="0"/>
          </a:p>
        </p:txBody>
      </p:sp>
      <p:sp>
        <p:nvSpPr>
          <p:cNvPr id="3" name="Content Placeholder 2"/>
          <p:cNvSpPr>
            <a:spLocks noGrp="1"/>
          </p:cNvSpPr>
          <p:nvPr>
            <p:ph idx="1"/>
          </p:nvPr>
        </p:nvSpPr>
        <p:spPr>
          <a:xfrm>
            <a:off x="395536" y="1043608"/>
            <a:ext cx="8280920" cy="5082556"/>
          </a:xfrm>
        </p:spPr>
        <p:txBody>
          <a:bodyPr>
            <a:normAutofit fontScale="85000" lnSpcReduction="20000"/>
          </a:bodyPr>
          <a:lstStyle/>
          <a:p>
            <a:pPr algn="just"/>
            <a:r>
              <a:rPr lang="en-GB" sz="2800" dirty="0">
                <a:latin typeface="Century Gothic" panose="020B0502020202020204" pitchFamily="34" charset="0"/>
              </a:rPr>
              <a:t>The delay in ensuring that more learners have access to scholar transport is as a result of lack of funding at provincial level. </a:t>
            </a:r>
          </a:p>
          <a:p>
            <a:pPr algn="just"/>
            <a:r>
              <a:rPr lang="en-GB" sz="2800" dirty="0">
                <a:latin typeface="Century Gothic" panose="020B0502020202020204" pitchFamily="34" charset="0"/>
              </a:rPr>
              <a:t>The provisioning of Learner Transport Programme for Learners with Special Educational Needs is as follows:</a:t>
            </a:r>
          </a:p>
          <a:p>
            <a:pPr lvl="1" algn="just"/>
            <a:r>
              <a:rPr lang="en-GB" sz="2400" dirty="0">
                <a:latin typeface="Century Gothic" panose="020B0502020202020204" pitchFamily="34" charset="0"/>
              </a:rPr>
              <a:t>As part of the Mainstream Programme where Provinces appoint Service providers through an open supply chain process to transport learners with disabilities. The 3 schools in North West are part of this programme. </a:t>
            </a:r>
          </a:p>
          <a:p>
            <a:pPr lvl="1" algn="just"/>
            <a:r>
              <a:rPr lang="en-GB" sz="2400" dirty="0">
                <a:latin typeface="Century Gothic" panose="020B0502020202020204" pitchFamily="34" charset="0"/>
              </a:rPr>
              <a:t>Provincial Education Departments procure Buses for Special Schools who appoint drivers, maintain the buses and transport learners. The 227 schools forms part of this programme. This is not part of the mainstream programme and the DBE is working on addressing the reporting as  there is significant under reporting on the number of learners with disabilities benefiting from the Programme. </a:t>
            </a:r>
          </a:p>
          <a:p>
            <a:pPr lvl="1" algn="just"/>
            <a:endParaRPr lang="en-GB" sz="24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10</a:t>
            </a:r>
          </a:p>
        </p:txBody>
      </p:sp>
    </p:spTree>
    <p:extLst>
      <p:ext uri="{BB962C8B-B14F-4D97-AF65-F5344CB8AC3E}">
        <p14:creationId xmlns:p14="http://schemas.microsoft.com/office/powerpoint/2010/main" xmlns="" val="1931107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229600" cy="926976"/>
          </a:xfrm>
        </p:spPr>
        <p:txBody>
          <a:bodyPr>
            <a:normAutofit/>
          </a:bodyPr>
          <a:lstStyle/>
          <a:p>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SCHOLAR TRANSPORT</a:t>
            </a:r>
            <a:endParaRPr lang="en-ZA" dirty="0"/>
          </a:p>
        </p:txBody>
      </p:sp>
      <p:sp>
        <p:nvSpPr>
          <p:cNvPr id="3" name="Content Placeholder 2"/>
          <p:cNvSpPr>
            <a:spLocks noGrp="1"/>
          </p:cNvSpPr>
          <p:nvPr>
            <p:ph idx="1"/>
          </p:nvPr>
        </p:nvSpPr>
        <p:spPr>
          <a:xfrm>
            <a:off x="395536" y="1043608"/>
            <a:ext cx="8280920" cy="5082556"/>
          </a:xfrm>
        </p:spPr>
        <p:txBody>
          <a:bodyPr>
            <a:normAutofit fontScale="92500"/>
          </a:bodyPr>
          <a:lstStyle/>
          <a:p>
            <a:pPr lvl="1" algn="just"/>
            <a:r>
              <a:rPr lang="en-GB" sz="2000" dirty="0">
                <a:latin typeface="Century Gothic" panose="020B0502020202020204" pitchFamily="34" charset="0"/>
              </a:rPr>
              <a:t>The Department of Basic Education in collaboration with the Department of Transport constantly engages with  Provinces o address the data gaps that have been identified on Learner Transport for Learners with Special Education Needs. </a:t>
            </a:r>
          </a:p>
          <a:p>
            <a:pPr lvl="1" algn="just"/>
            <a:r>
              <a:rPr lang="en-GB" sz="2000" dirty="0">
                <a:latin typeface="Century Gothic" panose="020B0502020202020204" pitchFamily="34" charset="0"/>
              </a:rPr>
              <a:t>A full extent of the needs of the learners with disabilities is currently being collected to allow the integration into the mainstream learner transport programme as the Learner Transport Policy provides for the prioritisation of learners with disabilities</a:t>
            </a:r>
          </a:p>
          <a:p>
            <a:pPr algn="just"/>
            <a:r>
              <a:rPr lang="en-GB" sz="2600" dirty="0">
                <a:latin typeface="Century Gothic" panose="020B0502020202020204" pitchFamily="34" charset="0"/>
              </a:rPr>
              <a:t>The Department of Basic Education, in collaboration with the Department of Transport, hold regular meetings with Taxi Associations urging them to register their taxis as Companies/Service Providers to enable them to participate in open bidding processes for Learner Transport Programme.</a:t>
            </a:r>
          </a:p>
          <a:p>
            <a:pPr lvl="1" algn="just"/>
            <a:endParaRPr lang="en-GB" sz="24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11</a:t>
            </a:r>
          </a:p>
        </p:txBody>
      </p:sp>
    </p:spTree>
    <p:extLst>
      <p:ext uri="{BB962C8B-B14F-4D97-AF65-F5344CB8AC3E}">
        <p14:creationId xmlns:p14="http://schemas.microsoft.com/office/powerpoint/2010/main" xmlns="" val="1524800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229600" cy="1143000"/>
          </a:xfrm>
        </p:spPr>
        <p:txBody>
          <a:bodyPr>
            <a:normAutofit/>
          </a:bodyPr>
          <a:lstStyle/>
          <a:p>
            <a:r>
              <a:rPr lang="en-US"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RECOMMENDATION</a:t>
            </a:r>
            <a:endParaRPr lang="en-US" sz="4000" dirty="0"/>
          </a:p>
        </p:txBody>
      </p:sp>
      <p:sp>
        <p:nvSpPr>
          <p:cNvPr id="3" name="Content Placeholder 2"/>
          <p:cNvSpPr>
            <a:spLocks noGrp="1"/>
          </p:cNvSpPr>
          <p:nvPr>
            <p:ph idx="1"/>
          </p:nvPr>
        </p:nvSpPr>
        <p:spPr>
          <a:xfrm>
            <a:off x="457200" y="1052737"/>
            <a:ext cx="8229600" cy="5073428"/>
          </a:xfrm>
        </p:spPr>
        <p:txBody>
          <a:bodyPr>
            <a:normAutofit/>
          </a:bodyPr>
          <a:lstStyle/>
          <a:p>
            <a:pPr marL="0" indent="0" algn="just">
              <a:buNone/>
            </a:pPr>
            <a:r>
              <a:rPr lang="en-GB" sz="2800" dirty="0">
                <a:latin typeface="Century Gothic" panose="020B0502020202020204" pitchFamily="34" charset="0"/>
              </a:rPr>
              <a:t>It is recommended that the Portfolio Committee on Social Development considers the responses provided regarding the presentation made in respect of the programmes and services for learners with disabilities</a:t>
            </a:r>
            <a:endParaRPr lang="en-US" sz="2800" b="1"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12</a:t>
            </a:r>
          </a:p>
        </p:txBody>
      </p:sp>
    </p:spTree>
    <p:extLst>
      <p:ext uri="{BB962C8B-B14F-4D97-AF65-F5344CB8AC3E}">
        <p14:creationId xmlns:p14="http://schemas.microsoft.com/office/powerpoint/2010/main" xmlns="" val="2319147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6573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3"/>
            <a:ext cx="8229600" cy="1143000"/>
          </a:xfrm>
        </p:spPr>
        <p:txBody>
          <a:bodyPr>
            <a:normAutofit/>
          </a:bodyPr>
          <a:lstStyle/>
          <a:p>
            <a:r>
              <a:rPr lang="en-US"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PRESENTATION OUTLINE</a:t>
            </a:r>
          </a:p>
        </p:txBody>
      </p:sp>
      <p:sp>
        <p:nvSpPr>
          <p:cNvPr id="3" name="Content Placeholder 2"/>
          <p:cNvSpPr>
            <a:spLocks noGrp="1"/>
          </p:cNvSpPr>
          <p:nvPr>
            <p:ph idx="1"/>
          </p:nvPr>
        </p:nvSpPr>
        <p:spPr>
          <a:xfrm>
            <a:off x="251520" y="1196753"/>
            <a:ext cx="8640960" cy="4929412"/>
          </a:xfrm>
        </p:spPr>
        <p:txBody>
          <a:bodyPr>
            <a:normAutofit/>
          </a:bodyPr>
          <a:lstStyle/>
          <a:p>
            <a:pPr marL="514350" indent="-514350">
              <a:buFont typeface="+mj-lt"/>
              <a:buAutoNum type="arabicPeriod"/>
            </a:pPr>
            <a:r>
              <a:rPr lang="en-GB" sz="2800" dirty="0">
                <a:latin typeface="Century Gothic" panose="020B0502020202020204" pitchFamily="34" charset="0"/>
              </a:rPr>
              <a:t>Mobilisation of out-of-school learners</a:t>
            </a:r>
          </a:p>
          <a:p>
            <a:pPr marL="514350" indent="-514350">
              <a:buFont typeface="+mj-lt"/>
              <a:buAutoNum type="arabicPeriod"/>
            </a:pPr>
            <a:r>
              <a:rPr lang="en-GB" sz="2800" dirty="0">
                <a:latin typeface="Century Gothic" panose="020B0502020202020204" pitchFamily="34" charset="0"/>
              </a:rPr>
              <a:t>South African Sign Language</a:t>
            </a:r>
          </a:p>
          <a:p>
            <a:pPr marL="514350" indent="-514350">
              <a:buFont typeface="+mj-lt"/>
              <a:buAutoNum type="arabicPeriod"/>
            </a:pPr>
            <a:r>
              <a:rPr lang="en-GB" sz="2800" dirty="0">
                <a:latin typeface="Century Gothic" panose="020B0502020202020204" pitchFamily="34" charset="0"/>
              </a:rPr>
              <a:t>Support for learners with disabilities in public ordinary schools</a:t>
            </a:r>
          </a:p>
          <a:p>
            <a:pPr marL="514350" indent="-514350">
              <a:buFont typeface="+mj-lt"/>
              <a:buAutoNum type="arabicPeriod"/>
            </a:pPr>
            <a:r>
              <a:rPr lang="en-GB" sz="2800" dirty="0">
                <a:latin typeface="Century Gothic" panose="020B0502020202020204" pitchFamily="34" charset="0"/>
              </a:rPr>
              <a:t>Programmes to protect learners with disabilities from bulling</a:t>
            </a:r>
          </a:p>
          <a:p>
            <a:pPr marL="514350" indent="-514350">
              <a:buFont typeface="+mj-lt"/>
              <a:buAutoNum type="arabicPeriod"/>
            </a:pPr>
            <a:r>
              <a:rPr lang="en-GB" sz="2800" dirty="0">
                <a:latin typeface="Century Gothic" panose="020B0502020202020204" pitchFamily="34" charset="0"/>
              </a:rPr>
              <a:t>Learners attending educational institutions</a:t>
            </a:r>
          </a:p>
          <a:p>
            <a:pPr marL="514350" indent="-514350">
              <a:buFont typeface="+mj-lt"/>
              <a:buAutoNum type="arabicPeriod"/>
            </a:pPr>
            <a:r>
              <a:rPr lang="en-GB" sz="2800" dirty="0">
                <a:latin typeface="Century Gothic" panose="020B0502020202020204" pitchFamily="34" charset="0"/>
              </a:rPr>
              <a:t>Full-service schools</a:t>
            </a:r>
          </a:p>
          <a:p>
            <a:pPr marL="514350" indent="-514350">
              <a:buFont typeface="+mj-lt"/>
              <a:buAutoNum type="arabicPeriod"/>
            </a:pPr>
            <a:r>
              <a:rPr lang="en-GB" sz="2800" dirty="0">
                <a:latin typeface="Century Gothic" panose="020B0502020202020204" pitchFamily="34" charset="0"/>
              </a:rPr>
              <a:t>Scholar transport</a:t>
            </a:r>
          </a:p>
          <a:p>
            <a:pPr marL="514350" indent="-514350">
              <a:buFont typeface="+mj-lt"/>
              <a:buAutoNum type="arabicPeriod"/>
            </a:pPr>
            <a:endParaRPr lang="en-US" sz="2800" dirty="0">
              <a:latin typeface="Century Gothic" panose="020B0502020202020204" pitchFamily="34" charset="0"/>
            </a:endParaRPr>
          </a:p>
        </p:txBody>
      </p:sp>
      <p:sp>
        <p:nvSpPr>
          <p:cNvPr id="5" name="TextBox 4"/>
          <p:cNvSpPr txBox="1"/>
          <p:nvPr/>
        </p:nvSpPr>
        <p:spPr>
          <a:xfrm>
            <a:off x="6588224" y="6309320"/>
            <a:ext cx="576064" cy="369332"/>
          </a:xfrm>
          <a:prstGeom prst="rect">
            <a:avLst/>
          </a:prstGeom>
          <a:noFill/>
        </p:spPr>
        <p:txBody>
          <a:bodyPr wrap="square" rtlCol="0">
            <a:spAutoFit/>
          </a:bodyPr>
          <a:lstStyle/>
          <a:p>
            <a:r>
              <a:rPr lang="en-ZA" dirty="0"/>
              <a:t>1</a:t>
            </a:r>
          </a:p>
        </p:txBody>
      </p:sp>
    </p:spTree>
    <p:extLst>
      <p:ext uri="{BB962C8B-B14F-4D97-AF65-F5344CB8AC3E}">
        <p14:creationId xmlns:p14="http://schemas.microsoft.com/office/powerpoint/2010/main" xmlns="" val="435314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3"/>
            <a:ext cx="8229600" cy="1143000"/>
          </a:xfrm>
        </p:spPr>
        <p:txBody>
          <a:bodyPr>
            <a:normAutofit/>
          </a:bodyPr>
          <a:lstStyle/>
          <a:p>
            <a:r>
              <a:rPr lang="en-US"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PURPOSE OF THE PRESENTATION</a:t>
            </a:r>
          </a:p>
        </p:txBody>
      </p:sp>
      <p:sp>
        <p:nvSpPr>
          <p:cNvPr id="3" name="Content Placeholder 2"/>
          <p:cNvSpPr>
            <a:spLocks noGrp="1"/>
          </p:cNvSpPr>
          <p:nvPr>
            <p:ph idx="1"/>
          </p:nvPr>
        </p:nvSpPr>
        <p:spPr>
          <a:xfrm>
            <a:off x="251520" y="1196753"/>
            <a:ext cx="8640960" cy="4929412"/>
          </a:xfrm>
        </p:spPr>
        <p:txBody>
          <a:bodyPr>
            <a:normAutofit lnSpcReduction="10000"/>
          </a:bodyPr>
          <a:lstStyle/>
          <a:p>
            <a:pPr marL="0" indent="0" algn="just">
              <a:buNone/>
            </a:pPr>
            <a:r>
              <a:rPr lang="en-GB" sz="4800" dirty="0">
                <a:latin typeface="Century Gothic" panose="020B0502020202020204" pitchFamily="34" charset="0"/>
              </a:rPr>
              <a:t>To provide responses to the questions raised by the Portfolio Committee on Social Development regarding programmes and services for learners with disabilities. </a:t>
            </a:r>
          </a:p>
          <a:p>
            <a:pPr marL="514350" indent="-514350">
              <a:buFont typeface="+mj-lt"/>
              <a:buAutoNum type="arabicPeriod"/>
            </a:pPr>
            <a:endParaRPr lang="en-US"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2</a:t>
            </a:r>
          </a:p>
        </p:txBody>
      </p:sp>
    </p:spTree>
    <p:extLst>
      <p:ext uri="{BB962C8B-B14F-4D97-AF65-F5344CB8AC3E}">
        <p14:creationId xmlns:p14="http://schemas.microsoft.com/office/powerpoint/2010/main" xmlns="" val="220567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040253"/>
          </a:xfrm>
        </p:spPr>
        <p:txBody>
          <a:bodyPr>
            <a:noAutofit/>
          </a:bodyPr>
          <a:lstStyle/>
          <a:p>
            <a: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OUT-OF-SCHOOL LEARNERS </a:t>
            </a:r>
            <a:r>
              <a:rPr lang="en-ZA" sz="32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32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endParaRPr lang="en-ZA" sz="3600" dirty="0"/>
          </a:p>
        </p:txBody>
      </p:sp>
      <p:sp>
        <p:nvSpPr>
          <p:cNvPr id="3" name="Content Placeholder 2"/>
          <p:cNvSpPr>
            <a:spLocks noGrp="1"/>
          </p:cNvSpPr>
          <p:nvPr>
            <p:ph idx="1"/>
          </p:nvPr>
        </p:nvSpPr>
        <p:spPr>
          <a:xfrm>
            <a:off x="107504" y="1052737"/>
            <a:ext cx="8856984" cy="5073428"/>
          </a:xfrm>
        </p:spPr>
        <p:txBody>
          <a:bodyPr>
            <a:normAutofit/>
          </a:bodyPr>
          <a:lstStyle/>
          <a:p>
            <a:pPr algn="just"/>
            <a:r>
              <a:rPr lang="en-GB" sz="2800" dirty="0">
                <a:latin typeface="Century Gothic" panose="020B0502020202020204" pitchFamily="34" charset="0"/>
              </a:rPr>
              <a:t>In response to the absence of data regarding out-of-school learners, the Department of Basic Education (DBE) can not account for all learners in special care centres. </a:t>
            </a:r>
          </a:p>
          <a:p>
            <a:pPr algn="just"/>
            <a:r>
              <a:rPr lang="en-GB" sz="2800" dirty="0">
                <a:latin typeface="Century Gothic" panose="020B0502020202020204" pitchFamily="34" charset="0"/>
              </a:rPr>
              <a:t>In addition to this, the DBE, in collaboration with Provincial Education Departments, is working with disability and parent and civil society organisations to ensure that out-of-school learners are placed in schools. </a:t>
            </a:r>
          </a:p>
          <a:p>
            <a:pPr algn="just"/>
            <a:r>
              <a:rPr lang="en-GB" sz="2800" dirty="0">
                <a:latin typeface="Century Gothic" panose="020B0502020202020204" pitchFamily="34" charset="0"/>
              </a:rPr>
              <a:t>These initiatives are important in that they point the system to real learners, not just estimates.  </a:t>
            </a:r>
            <a:endParaRPr lang="en-ZA" sz="2800" dirty="0">
              <a:latin typeface="Century Gothic" panose="020B0502020202020204" pitchFamily="34" charset="0"/>
            </a:endParaRPr>
          </a:p>
        </p:txBody>
      </p:sp>
      <p:sp>
        <p:nvSpPr>
          <p:cNvPr id="4" name="TextBox 3"/>
          <p:cNvSpPr txBox="1"/>
          <p:nvPr/>
        </p:nvSpPr>
        <p:spPr>
          <a:xfrm>
            <a:off x="6588224" y="6309320"/>
            <a:ext cx="575478"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9433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1040253"/>
          </a:xfrm>
        </p:spPr>
        <p:txBody>
          <a:bodyPr>
            <a:noAutofit/>
          </a:bodyPr>
          <a:lstStyle/>
          <a:p>
            <a: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r>
              <a:rPr lang="en-ZA" sz="36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SOUTH AFRICAN SIGN LANGUAGE</a:t>
            </a:r>
            <a:r>
              <a:rPr lang="en-ZA" sz="32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32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endParaRPr lang="en-ZA" sz="3600" dirty="0"/>
          </a:p>
        </p:txBody>
      </p:sp>
      <p:sp>
        <p:nvSpPr>
          <p:cNvPr id="3" name="Content Placeholder 2"/>
          <p:cNvSpPr>
            <a:spLocks noGrp="1"/>
          </p:cNvSpPr>
          <p:nvPr>
            <p:ph idx="1"/>
          </p:nvPr>
        </p:nvSpPr>
        <p:spPr>
          <a:xfrm>
            <a:off x="107504" y="1052737"/>
            <a:ext cx="8856984" cy="5073428"/>
          </a:xfrm>
        </p:spPr>
        <p:txBody>
          <a:bodyPr>
            <a:normAutofit fontScale="85000" lnSpcReduction="20000"/>
          </a:bodyPr>
          <a:lstStyle/>
          <a:p>
            <a:pPr algn="just"/>
            <a:r>
              <a:rPr lang="en-GB" sz="2800" dirty="0">
                <a:latin typeface="Century Gothic" panose="020B0502020202020204" pitchFamily="34" charset="0"/>
              </a:rPr>
              <a:t>South African Sign Language  is offered as one of the official languages in the Basic Education sector and is offered as a language of learning and teaching across all grades. </a:t>
            </a:r>
          </a:p>
          <a:p>
            <a:pPr algn="just"/>
            <a:r>
              <a:rPr lang="en-GB" sz="2800" dirty="0">
                <a:latin typeface="Century Gothic" panose="020B0502020202020204" pitchFamily="34" charset="0"/>
              </a:rPr>
              <a:t>This is confirmed by the assessment that is conducted on all learners on entry into schooling and the appropriate support and accommodation that is offered to learners with different barriers to learning across all grades. </a:t>
            </a:r>
          </a:p>
          <a:p>
            <a:pPr algn="just"/>
            <a:r>
              <a:rPr lang="en-GB" sz="2800" dirty="0">
                <a:latin typeface="Century Gothic" panose="020B0502020202020204" pitchFamily="34" charset="0"/>
              </a:rPr>
              <a:t>The offering of South African Sign Language at Home Language level as a part of the National Senior Certificate examination for the last five years attests to this commitment by the Department of Basic Education. </a:t>
            </a:r>
          </a:p>
          <a:p>
            <a:pPr algn="just"/>
            <a:r>
              <a:rPr lang="en-GB" sz="2800" dirty="0">
                <a:latin typeface="Century Gothic" panose="020B0502020202020204" pitchFamily="34" charset="0"/>
              </a:rPr>
              <a:t>The Department of Basic Education will continue to encourage the uptake of South African Language in the National Senior Certificate examination.</a:t>
            </a:r>
          </a:p>
          <a:p>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4</a:t>
            </a:r>
          </a:p>
        </p:txBody>
      </p:sp>
    </p:spTree>
    <p:extLst>
      <p:ext uri="{BB962C8B-B14F-4D97-AF65-F5344CB8AC3E}">
        <p14:creationId xmlns:p14="http://schemas.microsoft.com/office/powerpoint/2010/main" xmlns="" val="346235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SUPPORT FOR LEARNERS</a:t>
            </a:r>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endParaRPr lang="en-ZA" dirty="0"/>
          </a:p>
        </p:txBody>
      </p:sp>
      <p:sp>
        <p:nvSpPr>
          <p:cNvPr id="3" name="Content Placeholder 2"/>
          <p:cNvSpPr>
            <a:spLocks noGrp="1"/>
          </p:cNvSpPr>
          <p:nvPr>
            <p:ph idx="1"/>
          </p:nvPr>
        </p:nvSpPr>
        <p:spPr>
          <a:xfrm>
            <a:off x="395536" y="1052737"/>
            <a:ext cx="8280920" cy="5073428"/>
          </a:xfrm>
        </p:spPr>
        <p:txBody>
          <a:bodyPr>
            <a:normAutofit lnSpcReduction="10000"/>
          </a:bodyPr>
          <a:lstStyle/>
          <a:p>
            <a:pPr algn="just"/>
            <a:r>
              <a:rPr lang="en-ZA" sz="2800" dirty="0">
                <a:latin typeface="Century Gothic" panose="020B0502020202020204" pitchFamily="34" charset="0"/>
              </a:rPr>
              <a:t>Teachers develop and implement Individual Educational Support Plans (IESPs)to respond to the needs of learners.  </a:t>
            </a:r>
          </a:p>
          <a:p>
            <a:pPr algn="just"/>
            <a:r>
              <a:rPr lang="en-GB" sz="2800" dirty="0">
                <a:latin typeface="Century Gothic" panose="020B0502020202020204" pitchFamily="34" charset="0"/>
              </a:rPr>
              <a:t>Where necessary, learners are provided with assistive devices to ensure that they can learn and succeed. </a:t>
            </a:r>
          </a:p>
          <a:p>
            <a:pPr algn="just"/>
            <a:r>
              <a:rPr lang="en-GB" sz="2800" dirty="0">
                <a:latin typeface="Century Gothic" panose="020B0502020202020204" pitchFamily="34" charset="0"/>
              </a:rPr>
              <a:t>Supported by districts, schools provide relevant therapeutic support to the learners. </a:t>
            </a:r>
          </a:p>
          <a:p>
            <a:pPr algn="just"/>
            <a:r>
              <a:rPr lang="en-GB" sz="2800" dirty="0">
                <a:latin typeface="Century Gothic" panose="020B0502020202020204" pitchFamily="34" charset="0"/>
              </a:rPr>
              <a:t>To ensure that these learners can perform on par with their peers without disabilities, they are awarded relevant concessions and accommodations. </a:t>
            </a:r>
          </a:p>
          <a:p>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5</a:t>
            </a:r>
          </a:p>
        </p:txBody>
      </p:sp>
    </p:spTree>
    <p:extLst>
      <p:ext uri="{BB962C8B-B14F-4D97-AF65-F5344CB8AC3E}">
        <p14:creationId xmlns:p14="http://schemas.microsoft.com/office/powerpoint/2010/main" xmlns="" val="137692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PROTECTION OF LEARNERS FROM </a:t>
            </a:r>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BULLYING</a:t>
            </a:r>
            <a:b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endParaRPr lang="en-ZA" dirty="0"/>
          </a:p>
        </p:txBody>
      </p:sp>
      <p:sp>
        <p:nvSpPr>
          <p:cNvPr id="3" name="Content Placeholder 2"/>
          <p:cNvSpPr>
            <a:spLocks noGrp="1"/>
          </p:cNvSpPr>
          <p:nvPr>
            <p:ph idx="1"/>
          </p:nvPr>
        </p:nvSpPr>
        <p:spPr>
          <a:xfrm>
            <a:off x="395536" y="1268759"/>
            <a:ext cx="8280920" cy="4857405"/>
          </a:xfrm>
        </p:spPr>
        <p:txBody>
          <a:bodyPr>
            <a:normAutofit/>
          </a:bodyPr>
          <a:lstStyle/>
          <a:p>
            <a:pPr algn="just"/>
            <a:r>
              <a:rPr lang="en-ZA" sz="2800" dirty="0">
                <a:latin typeface="Century Gothic" panose="020B0502020202020204" pitchFamily="34" charset="0"/>
              </a:rPr>
              <a:t>Schools develop and submit the code of conducts for learners in order to strengthen discipline within schools</a:t>
            </a:r>
          </a:p>
          <a:p>
            <a:pPr algn="just"/>
            <a:r>
              <a:rPr lang="en-ZA" sz="2800" dirty="0">
                <a:latin typeface="Century Gothic" panose="020B0502020202020204" pitchFamily="34" charset="0"/>
              </a:rPr>
              <a:t>The code of conduct for each school must indicate unacceptable behaviour, for example, bullying, and the kind of punishment or sanction likely to be meted. </a:t>
            </a:r>
          </a:p>
          <a:p>
            <a:pPr algn="just"/>
            <a:r>
              <a:rPr lang="en-ZA" sz="2800" dirty="0">
                <a:latin typeface="Century Gothic" panose="020B0502020202020204" pitchFamily="34" charset="0"/>
              </a:rPr>
              <a:t>The Deputy Minister is leading the anti-bullying campaigns in the sector, which has already been hosted in four (4) provinces.</a:t>
            </a:r>
          </a:p>
          <a:p>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6</a:t>
            </a:r>
          </a:p>
        </p:txBody>
      </p:sp>
    </p:spTree>
    <p:extLst>
      <p:ext uri="{BB962C8B-B14F-4D97-AF65-F5344CB8AC3E}">
        <p14:creationId xmlns:p14="http://schemas.microsoft.com/office/powerpoint/2010/main" xmlns="" val="312991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229600" cy="1143000"/>
          </a:xfrm>
        </p:spPr>
        <p:txBody>
          <a:bodyPr>
            <a:normAutofit fontScale="90000"/>
          </a:bodyPr>
          <a:lstStyle/>
          <a:p>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LEARNERS WITH DISABILITIES ATTENDING LEARNING INSTITUTIONS</a:t>
            </a:r>
            <a:endParaRPr lang="en-ZA" dirty="0"/>
          </a:p>
        </p:txBody>
      </p:sp>
      <p:sp>
        <p:nvSpPr>
          <p:cNvPr id="3" name="Content Placeholder 2"/>
          <p:cNvSpPr>
            <a:spLocks noGrp="1"/>
          </p:cNvSpPr>
          <p:nvPr>
            <p:ph idx="1"/>
          </p:nvPr>
        </p:nvSpPr>
        <p:spPr>
          <a:xfrm>
            <a:off x="395536" y="1412776"/>
            <a:ext cx="8280920" cy="4713388"/>
          </a:xfrm>
        </p:spPr>
        <p:txBody>
          <a:bodyPr>
            <a:normAutofit lnSpcReduction="10000"/>
          </a:bodyPr>
          <a:lstStyle/>
          <a:p>
            <a:pPr algn="just"/>
            <a:r>
              <a:rPr lang="en-GB" sz="2800" dirty="0">
                <a:latin typeface="Century Gothic" panose="020B0502020202020204" pitchFamily="34" charset="0"/>
              </a:rPr>
              <a:t>The sector must account for learners with disabilities who are attending educational institutions. </a:t>
            </a:r>
          </a:p>
          <a:p>
            <a:pPr algn="just"/>
            <a:r>
              <a:rPr lang="en-GB" sz="2800" dirty="0">
                <a:latin typeface="Century Gothic" panose="020B0502020202020204" pitchFamily="34" charset="0"/>
              </a:rPr>
              <a:t>In this regard, the slides referred to (i.e. Slides 28 and 29) presents the percentage of learners with and without disabilities attending educational institutions. </a:t>
            </a:r>
          </a:p>
          <a:p>
            <a:pPr algn="just"/>
            <a:r>
              <a:rPr lang="en-GB" sz="2800" dirty="0">
                <a:latin typeface="Century Gothic" panose="020B0502020202020204" pitchFamily="34" charset="0"/>
              </a:rPr>
              <a:t>The percentage represents where we are regarding the full enrolment of learners in ensuring that all learners attend an education institution. </a:t>
            </a:r>
          </a:p>
          <a:p>
            <a:pPr algn="just"/>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7</a:t>
            </a:r>
          </a:p>
        </p:txBody>
      </p:sp>
    </p:spTree>
    <p:extLst>
      <p:ext uri="{BB962C8B-B14F-4D97-AF65-F5344CB8AC3E}">
        <p14:creationId xmlns:p14="http://schemas.microsoft.com/office/powerpoint/2010/main" xmlns="" val="3307148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229600" cy="1143000"/>
          </a:xfrm>
        </p:spPr>
        <p:txBody>
          <a:bodyPr>
            <a:normAutofit fontScale="90000"/>
          </a:bodyPr>
          <a:lstStyle/>
          <a:p>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
            </a:r>
            <a:b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br>
            <a:r>
              <a:rPr lang="en-ZA" sz="4000" b="1" dirty="0">
                <a:solidFill>
                  <a:schemeClr val="accent2">
                    <a:lumMod val="50000"/>
                  </a:schemeClr>
                </a:solidFill>
                <a:effectLst>
                  <a:outerShdw blurRad="38100" dist="38100" dir="2700000" algn="tl">
                    <a:srgbClr val="000000">
                      <a:alpha val="43137"/>
                    </a:srgbClr>
                  </a:outerShdw>
                </a:effectLst>
                <a:latin typeface="Century Gothic" panose="020B0502020202020204" pitchFamily="34" charset="0"/>
              </a:rPr>
              <a:t>FULL-SERVICE SCHOOLS</a:t>
            </a:r>
            <a:endParaRPr lang="en-ZA" dirty="0"/>
          </a:p>
        </p:txBody>
      </p:sp>
      <p:sp>
        <p:nvSpPr>
          <p:cNvPr id="3" name="Content Placeholder 2"/>
          <p:cNvSpPr>
            <a:spLocks noGrp="1"/>
          </p:cNvSpPr>
          <p:nvPr>
            <p:ph idx="1"/>
          </p:nvPr>
        </p:nvSpPr>
        <p:spPr>
          <a:xfrm>
            <a:off x="395536" y="1412776"/>
            <a:ext cx="8280920" cy="4713388"/>
          </a:xfrm>
        </p:spPr>
        <p:txBody>
          <a:bodyPr>
            <a:normAutofit fontScale="92500" lnSpcReduction="20000"/>
          </a:bodyPr>
          <a:lstStyle/>
          <a:p>
            <a:pPr algn="just"/>
            <a:r>
              <a:rPr lang="en-GB" sz="2800" dirty="0">
                <a:latin typeface="Century Gothic" panose="020B0502020202020204" pitchFamily="34" charset="0"/>
              </a:rPr>
              <a:t>Gauteng province has designated 48 ordinary schools as full-service schools. </a:t>
            </a:r>
          </a:p>
          <a:p>
            <a:pPr algn="just"/>
            <a:r>
              <a:rPr lang="en-GB" sz="2800" dirty="0">
                <a:latin typeface="Century Gothic" panose="020B0502020202020204" pitchFamily="34" charset="0"/>
              </a:rPr>
              <a:t>North West province has designated 230 ordinary schools as full-service schools. The decision regarding designation is a provincial competence based on the extent of support the province deems necessary for their context. </a:t>
            </a:r>
          </a:p>
          <a:p>
            <a:pPr algn="just"/>
            <a:r>
              <a:rPr lang="en-GB" sz="2800" dirty="0">
                <a:latin typeface="Century Gothic" panose="020B0502020202020204" pitchFamily="34" charset="0"/>
              </a:rPr>
              <a:t>The Auditor-General found that toilets in some full-service schools required special infrastructure upgrades to ensure that they were accessible. These upgrades have been made. However, where necessary, the schools were provided with a new set of toilets.  </a:t>
            </a:r>
          </a:p>
          <a:p>
            <a:pPr algn="just"/>
            <a:endParaRPr lang="en-ZA" sz="2800" dirty="0">
              <a:latin typeface="Century Gothic" panose="020B0502020202020204" pitchFamily="34" charset="0"/>
            </a:endParaRPr>
          </a:p>
        </p:txBody>
      </p:sp>
      <p:sp>
        <p:nvSpPr>
          <p:cNvPr id="4" name="TextBox 3"/>
          <p:cNvSpPr txBox="1"/>
          <p:nvPr/>
        </p:nvSpPr>
        <p:spPr>
          <a:xfrm>
            <a:off x="6588224" y="6309320"/>
            <a:ext cx="576064" cy="369332"/>
          </a:xfrm>
          <a:prstGeom prst="rect">
            <a:avLst/>
          </a:prstGeom>
          <a:noFill/>
        </p:spPr>
        <p:txBody>
          <a:bodyPr wrap="square" rtlCol="0">
            <a:spAutoFit/>
          </a:bodyPr>
          <a:lstStyle/>
          <a:p>
            <a:r>
              <a:rPr lang="en-ZA" dirty="0"/>
              <a:t>8</a:t>
            </a:r>
          </a:p>
        </p:txBody>
      </p:sp>
    </p:spTree>
    <p:extLst>
      <p:ext uri="{BB962C8B-B14F-4D97-AF65-F5344CB8AC3E}">
        <p14:creationId xmlns:p14="http://schemas.microsoft.com/office/powerpoint/2010/main" xmlns="" val="2988956786"/>
      </p:ext>
    </p:extLst>
  </p:cSld>
  <p:clrMapOvr>
    <a:masterClrMapping/>
  </p:clrMapOvr>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 Template [Read-Only]" id="{07CE9761-4985-4B6E-9890-0CA3EE6003FA}" vid="{B1E49462-9034-4406-AEC0-5460CE5CA2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92</TotalTime>
  <Words>971</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New DBE Presentation template</vt:lpstr>
      <vt:lpstr>PORTFOLIO COMMITTEE ON SOCIAL DEVELOPMENT</vt:lpstr>
      <vt:lpstr>PRESENTATION OUTLINE</vt:lpstr>
      <vt:lpstr>PURPOSE OF THE PRESENTATION</vt:lpstr>
      <vt:lpstr> OUT-OF-SCHOOL LEARNERS  </vt:lpstr>
      <vt:lpstr> SOUTH AFRICAN SIGN LANGUAGE </vt:lpstr>
      <vt:lpstr>SUPPORT FOR LEARNERS </vt:lpstr>
      <vt:lpstr>PROTECTION OF LEARNERS FROM BULLYING </vt:lpstr>
      <vt:lpstr> LEARNERS WITH DISABILITIES ATTENDING LEARNING INSTITUTIONS</vt:lpstr>
      <vt:lpstr> FULL-SERVICE SCHOOLS</vt:lpstr>
      <vt:lpstr> LTSM FOR SCHOOLS FOR THE BLIND</vt:lpstr>
      <vt:lpstr>SCHOLAR TRANSPORT</vt:lpstr>
      <vt:lpstr>SCHOLAR TRANSPORT</vt:lpstr>
      <vt:lpstr>RECOMMENDATION</vt:lpstr>
      <vt:lpstr>Slide 14</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MEETING</dc:title>
  <dc:creator>Ngcobo, Jabulani</dc:creator>
  <cp:lastModifiedBy>USER</cp:lastModifiedBy>
  <cp:revision>15</cp:revision>
  <cp:lastPrinted>2020-01-30T08:33:05Z</cp:lastPrinted>
  <dcterms:created xsi:type="dcterms:W3CDTF">2023-03-07T05:13:27Z</dcterms:created>
  <dcterms:modified xsi:type="dcterms:W3CDTF">2023-03-09T07:32:58Z</dcterms:modified>
</cp:coreProperties>
</file>