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7"/>
  </p:notesMasterIdLst>
  <p:handoutMasterIdLst>
    <p:handoutMasterId r:id="rId38"/>
  </p:handoutMasterIdLst>
  <p:sldIdLst>
    <p:sldId id="1865" r:id="rId5"/>
    <p:sldId id="1866" r:id="rId6"/>
    <p:sldId id="1890" r:id="rId7"/>
    <p:sldId id="1887" r:id="rId8"/>
    <p:sldId id="1868" r:id="rId9"/>
    <p:sldId id="1874" r:id="rId10"/>
    <p:sldId id="1878" r:id="rId11"/>
    <p:sldId id="1876" r:id="rId12"/>
    <p:sldId id="1875" r:id="rId13"/>
    <p:sldId id="1886" r:id="rId14"/>
    <p:sldId id="1869" r:id="rId15"/>
    <p:sldId id="1883" r:id="rId16"/>
    <p:sldId id="1884" r:id="rId17"/>
    <p:sldId id="1881" r:id="rId18"/>
    <p:sldId id="1882" r:id="rId19"/>
    <p:sldId id="1870" r:id="rId20"/>
    <p:sldId id="1885" r:id="rId21"/>
    <p:sldId id="1888" r:id="rId22"/>
    <p:sldId id="1378" r:id="rId23"/>
    <p:sldId id="1015" r:id="rId24"/>
    <p:sldId id="1858" r:id="rId25"/>
    <p:sldId id="1860" r:id="rId26"/>
    <p:sldId id="1862" r:id="rId27"/>
    <p:sldId id="1861" r:id="rId28"/>
    <p:sldId id="1850" r:id="rId29"/>
    <p:sldId id="1863" r:id="rId30"/>
    <p:sldId id="261" r:id="rId31"/>
    <p:sldId id="1889" r:id="rId32"/>
    <p:sldId id="1892" r:id="rId33"/>
    <p:sldId id="676" r:id="rId34"/>
    <p:sldId id="1864" r:id="rId35"/>
    <p:sldId id="266"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0C0"/>
    <a:srgbClr val="C6D9F1"/>
    <a:srgbClr val="E7E6E6"/>
    <a:srgbClr val="AF9738"/>
    <a:srgbClr val="FFC000"/>
    <a:srgbClr val="EFEFEF"/>
    <a:srgbClr val="E1E1E1"/>
    <a:srgbClr val="F2F2F2"/>
    <a:srgbClr val="D9D9D9"/>
    <a:srgbClr val="E9ED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FF1D8-89AB-4ABD-BE5E-60F672555680}" v="2" dt="2023-03-06T07:23:13.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56" autoAdjust="0"/>
    <p:restoredTop sz="94660"/>
  </p:normalViewPr>
  <p:slideViewPr>
    <p:cSldViewPr snapToGrid="0">
      <p:cViewPr varScale="1">
        <p:scale>
          <a:sx n="73" d="100"/>
          <a:sy n="73" d="100"/>
        </p:scale>
        <p:origin x="-1248"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01" cy="497928"/>
          </a:xfrm>
          <a:prstGeom prst="rect">
            <a:avLst/>
          </a:prstGeom>
        </p:spPr>
        <p:txBody>
          <a:bodyPr vert="horz" lIns="92126" tIns="46063" rIns="92126" bIns="46063" rtlCol="0"/>
          <a:lstStyle>
            <a:lvl1pPr algn="l">
              <a:defRPr sz="1200"/>
            </a:lvl1pPr>
          </a:lstStyle>
          <a:p>
            <a:endParaRPr lang="en-ZA"/>
          </a:p>
        </p:txBody>
      </p:sp>
      <p:sp>
        <p:nvSpPr>
          <p:cNvPr id="3" name="Date Placeholder 2"/>
          <p:cNvSpPr>
            <a:spLocks noGrp="1"/>
          </p:cNvSpPr>
          <p:nvPr>
            <p:ph type="dt" sz="quarter" idx="1"/>
          </p:nvPr>
        </p:nvSpPr>
        <p:spPr>
          <a:xfrm>
            <a:off x="3849770" y="0"/>
            <a:ext cx="2946301" cy="497928"/>
          </a:xfrm>
          <a:prstGeom prst="rect">
            <a:avLst/>
          </a:prstGeom>
        </p:spPr>
        <p:txBody>
          <a:bodyPr vert="horz" lIns="92126" tIns="46063" rIns="92126" bIns="46063" rtlCol="0"/>
          <a:lstStyle>
            <a:lvl1pPr algn="r">
              <a:defRPr sz="1200"/>
            </a:lvl1pPr>
          </a:lstStyle>
          <a:p>
            <a:fld id="{79C775BF-153A-40A1-802F-F0F67E4CF878}" type="datetimeFigureOut">
              <a:rPr lang="en-ZA" smtClean="0"/>
              <a:pPr/>
              <a:t>2023/03/09</a:t>
            </a:fld>
            <a:endParaRPr lang="en-ZA"/>
          </a:p>
        </p:txBody>
      </p:sp>
      <p:sp>
        <p:nvSpPr>
          <p:cNvPr id="4" name="Footer Placeholder 3"/>
          <p:cNvSpPr>
            <a:spLocks noGrp="1"/>
          </p:cNvSpPr>
          <p:nvPr>
            <p:ph type="ftr" sz="quarter" idx="2"/>
          </p:nvPr>
        </p:nvSpPr>
        <p:spPr>
          <a:xfrm>
            <a:off x="0" y="9428710"/>
            <a:ext cx="2946301" cy="497928"/>
          </a:xfrm>
          <a:prstGeom prst="rect">
            <a:avLst/>
          </a:prstGeom>
        </p:spPr>
        <p:txBody>
          <a:bodyPr vert="horz" lIns="92126" tIns="46063" rIns="92126" bIns="46063" rtlCol="0" anchor="b"/>
          <a:lstStyle>
            <a:lvl1pPr algn="l">
              <a:defRPr sz="1200"/>
            </a:lvl1pPr>
          </a:lstStyle>
          <a:p>
            <a:endParaRPr lang="en-ZA"/>
          </a:p>
        </p:txBody>
      </p:sp>
      <p:sp>
        <p:nvSpPr>
          <p:cNvPr id="5" name="Slide Number Placeholder 4"/>
          <p:cNvSpPr>
            <a:spLocks noGrp="1"/>
          </p:cNvSpPr>
          <p:nvPr>
            <p:ph type="sldNum" sz="quarter" idx="3"/>
          </p:nvPr>
        </p:nvSpPr>
        <p:spPr>
          <a:xfrm>
            <a:off x="3849770" y="9428710"/>
            <a:ext cx="2946301" cy="497928"/>
          </a:xfrm>
          <a:prstGeom prst="rect">
            <a:avLst/>
          </a:prstGeom>
        </p:spPr>
        <p:txBody>
          <a:bodyPr vert="horz" lIns="92126" tIns="46063" rIns="92126" bIns="46063" rtlCol="0" anchor="b"/>
          <a:lstStyle>
            <a:lvl1pPr algn="r">
              <a:defRPr sz="1200"/>
            </a:lvl1pPr>
          </a:lstStyle>
          <a:p>
            <a:fld id="{F8041B2A-9A19-4813-93C3-8E95A3722E0E}" type="slidenum">
              <a:rPr lang="en-ZA" smtClean="0"/>
              <a:pPr/>
              <a:t>‹#›</a:t>
            </a:fld>
            <a:endParaRPr lang="en-ZA"/>
          </a:p>
        </p:txBody>
      </p:sp>
    </p:spTree>
    <p:extLst>
      <p:ext uri="{BB962C8B-B14F-4D97-AF65-F5344CB8AC3E}">
        <p14:creationId xmlns:p14="http://schemas.microsoft.com/office/powerpoint/2010/main" xmlns="" val="3524586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7"/>
          </a:xfrm>
          <a:prstGeom prst="rect">
            <a:avLst/>
          </a:prstGeom>
        </p:spPr>
        <p:txBody>
          <a:bodyPr vert="horz" lIns="91435" tIns="45717" rIns="91435" bIns="45717" rtlCol="0"/>
          <a:lstStyle>
            <a:lvl1pPr algn="l">
              <a:defRPr sz="1200"/>
            </a:lvl1pPr>
          </a:lstStyle>
          <a:p>
            <a:endParaRPr lang="en-ZA"/>
          </a:p>
        </p:txBody>
      </p:sp>
      <p:sp>
        <p:nvSpPr>
          <p:cNvPr id="3" name="Date Placeholder 2"/>
          <p:cNvSpPr>
            <a:spLocks noGrp="1"/>
          </p:cNvSpPr>
          <p:nvPr>
            <p:ph type="dt" idx="1"/>
          </p:nvPr>
        </p:nvSpPr>
        <p:spPr>
          <a:xfrm>
            <a:off x="3850444" y="0"/>
            <a:ext cx="2945659" cy="498057"/>
          </a:xfrm>
          <a:prstGeom prst="rect">
            <a:avLst/>
          </a:prstGeom>
        </p:spPr>
        <p:txBody>
          <a:bodyPr vert="horz" lIns="91435" tIns="45717" rIns="91435" bIns="45717" rtlCol="0"/>
          <a:lstStyle>
            <a:lvl1pPr algn="r">
              <a:defRPr sz="1200"/>
            </a:lvl1pPr>
          </a:lstStyle>
          <a:p>
            <a:fld id="{5F69CD2B-3B64-4A30-8FE3-2152A14E3E5F}" type="datetimeFigureOut">
              <a:rPr lang="en-ZA" smtClean="0"/>
              <a:pPr/>
              <a:t>2023/03/09</a:t>
            </a:fld>
            <a:endParaRPr lang="en-ZA"/>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35" tIns="45717" rIns="91435" bIns="45717"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5" tIns="45717" rIns="91435" bIns="4571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5"/>
            <a:ext cx="2945659" cy="498055"/>
          </a:xfrm>
          <a:prstGeom prst="rect">
            <a:avLst/>
          </a:prstGeom>
        </p:spPr>
        <p:txBody>
          <a:bodyPr vert="horz" lIns="91435" tIns="45717" rIns="91435" bIns="45717" rtlCol="0" anchor="b"/>
          <a:lstStyle>
            <a:lvl1pPr algn="l">
              <a:defRPr sz="1200"/>
            </a:lvl1pPr>
          </a:lstStyle>
          <a:p>
            <a:endParaRPr lang="en-ZA"/>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5" tIns="45717" rIns="91435" bIns="45717" rtlCol="0" anchor="b"/>
          <a:lstStyle>
            <a:lvl1pPr algn="r">
              <a:defRPr sz="1200"/>
            </a:lvl1pPr>
          </a:lstStyle>
          <a:p>
            <a:fld id="{7D4E94A9-FC65-4426-880C-211C20627513}" type="slidenum">
              <a:rPr lang="en-ZA" smtClean="0"/>
              <a:pPr/>
              <a:t>‹#›</a:t>
            </a:fld>
            <a:endParaRPr lang="en-ZA"/>
          </a:p>
        </p:txBody>
      </p:sp>
    </p:spTree>
    <p:extLst>
      <p:ext uri="{BB962C8B-B14F-4D97-AF65-F5344CB8AC3E}">
        <p14:creationId xmlns:p14="http://schemas.microsoft.com/office/powerpoint/2010/main" xmlns="" val="49978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2E4CB5-60C8-4374-AF07-5852384E32B1}"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2010047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B7CA625-0B3D-4F36-9331-BB86EB6E2A7E}" type="slidenum">
              <a:rPr lang="en-ZA" smtClean="0"/>
              <a:pPr>
                <a:defRPr/>
              </a:pPr>
              <a:t>28</a:t>
            </a:fld>
            <a:endParaRPr lang="en-ZA" dirty="0"/>
          </a:p>
        </p:txBody>
      </p:sp>
    </p:spTree>
    <p:extLst>
      <p:ext uri="{BB962C8B-B14F-4D97-AF65-F5344CB8AC3E}">
        <p14:creationId xmlns:p14="http://schemas.microsoft.com/office/powerpoint/2010/main" xmlns="" val="3294209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B7CA625-0B3D-4F36-9331-BB86EB6E2A7E}" type="slidenum">
              <a:rPr lang="en-ZA" smtClean="0"/>
              <a:pPr>
                <a:defRPr/>
              </a:pPr>
              <a:t>29</a:t>
            </a:fld>
            <a:endParaRPr lang="en-ZA" dirty="0"/>
          </a:p>
        </p:txBody>
      </p:sp>
    </p:spTree>
    <p:extLst>
      <p:ext uri="{BB962C8B-B14F-4D97-AF65-F5344CB8AC3E}">
        <p14:creationId xmlns:p14="http://schemas.microsoft.com/office/powerpoint/2010/main" xmlns="" val="482361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B7CA625-0B3D-4F36-9331-BB86EB6E2A7E}" type="slidenum">
              <a:rPr lang="en-ZA" smtClean="0"/>
              <a:pPr>
                <a:defRPr/>
              </a:pPr>
              <a:t>30</a:t>
            </a:fld>
            <a:endParaRPr lang="en-ZA" dirty="0"/>
          </a:p>
        </p:txBody>
      </p:sp>
    </p:spTree>
    <p:extLst>
      <p:ext uri="{BB962C8B-B14F-4D97-AF65-F5344CB8AC3E}">
        <p14:creationId xmlns:p14="http://schemas.microsoft.com/office/powerpoint/2010/main" xmlns="" val="2542048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a:extLst>
              <a:ext uri="{FF2B5EF4-FFF2-40B4-BE49-F238E27FC236}">
                <a16:creationId xmlns:a16="http://schemas.microsoft.com/office/drawing/2014/main" xmlns="" id="{74FEF677-6A57-43C3-B0E3-DB88D972AF0B}"/>
              </a:ext>
            </a:extLst>
          </p:cNvPr>
          <p:cNvPicPr>
            <a:picLocks/>
          </p:cNvPicPr>
          <p:nvPr userDrawn="1"/>
        </p:nvPicPr>
        <p:blipFill>
          <a:blip r:embed="rId2" cstate="screen">
            <a:extLst>
              <a:ext uri="{28A0092B-C50C-407E-A947-70E740481C1C}">
                <a14:useLocalDpi xmlns:a14="http://schemas.microsoft.com/office/drawing/2010/main" xmlns=""/>
              </a:ext>
            </a:extLst>
          </a:blip>
          <a:stretch>
            <a:fillRect/>
          </a:stretch>
        </p:blipFill>
        <p:spPr>
          <a:xfrm>
            <a:off x="16329" y="4721521"/>
            <a:ext cx="9108000" cy="2088000"/>
          </a:xfrm>
          <a:prstGeom prst="rect">
            <a:avLst/>
          </a:prstGeom>
        </p:spPr>
      </p:pic>
    </p:spTree>
    <p:extLst>
      <p:ext uri="{BB962C8B-B14F-4D97-AF65-F5344CB8AC3E}">
        <p14:creationId xmlns:p14="http://schemas.microsoft.com/office/powerpoint/2010/main" xmlns="" val="423760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4E242BE-8CC8-423C-860A-F993A78E1050}" type="datetime1">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A4480-D730-D744-967E-18A572EC2411}" type="slidenum">
              <a:rPr lang="en-US" smtClean="0"/>
              <a:pPr/>
              <a:t>‹#›</a:t>
            </a:fld>
            <a:endParaRPr lang="en-US"/>
          </a:p>
        </p:txBody>
      </p:sp>
    </p:spTree>
    <p:extLst>
      <p:ext uri="{BB962C8B-B14F-4D97-AF65-F5344CB8AC3E}">
        <p14:creationId xmlns:p14="http://schemas.microsoft.com/office/powerpoint/2010/main" xmlns="" val="271940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6E5552-7C69-41C1-B30D-5FD10D381B18}" type="datetimeFigureOut">
              <a:rPr lang="en-ZA" smtClean="0"/>
              <a:pPr/>
              <a:t>2023/03/09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0390A6B-21EF-4CBB-8798-EB88CE015E88}" type="slidenum">
              <a:rPr lang="en-ZA" smtClean="0"/>
              <a:pPr/>
              <a:t>‹#›</a:t>
            </a:fld>
            <a:endParaRPr lang="en-ZA"/>
          </a:p>
        </p:txBody>
      </p:sp>
    </p:spTree>
    <p:extLst>
      <p:ext uri="{BB962C8B-B14F-4D97-AF65-F5344CB8AC3E}">
        <p14:creationId xmlns:p14="http://schemas.microsoft.com/office/powerpoint/2010/main" xmlns="" val="218004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3B65115-D53C-4A52-8652-98F9363F4A5E}" type="datetime1">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A4480-D730-D744-967E-18A572EC2411}" type="slidenum">
              <a:rPr lang="en-US" smtClean="0"/>
              <a:pPr/>
              <a:t>‹#›</a:t>
            </a:fld>
            <a:endParaRPr lang="en-US"/>
          </a:p>
        </p:txBody>
      </p:sp>
    </p:spTree>
    <p:extLst>
      <p:ext uri="{BB962C8B-B14F-4D97-AF65-F5344CB8AC3E}">
        <p14:creationId xmlns:p14="http://schemas.microsoft.com/office/powerpoint/2010/main" xmlns="" val="1827022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ECA19B3-27B7-4739-A05F-0F338EB8427F}" type="datetime1">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A4480-D730-D744-967E-18A572EC2411}" type="slidenum">
              <a:rPr lang="en-US" smtClean="0"/>
              <a:pPr/>
              <a:t>‹#›</a:t>
            </a:fld>
            <a:endParaRPr lang="en-US"/>
          </a:p>
        </p:txBody>
      </p:sp>
    </p:spTree>
    <p:extLst>
      <p:ext uri="{BB962C8B-B14F-4D97-AF65-F5344CB8AC3E}">
        <p14:creationId xmlns:p14="http://schemas.microsoft.com/office/powerpoint/2010/main" xmlns="" val="3471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62DF52B-C52B-4EDA-A814-A8E32B3D382B}" type="datetime1">
              <a:rPr lang="en-US" smtClean="0"/>
              <a:pPr/>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1A4480-D730-D744-967E-18A572EC2411}" type="slidenum">
              <a:rPr lang="en-US" smtClean="0"/>
              <a:pPr/>
              <a:t>‹#›</a:t>
            </a:fld>
            <a:endParaRPr lang="en-US"/>
          </a:p>
        </p:txBody>
      </p:sp>
    </p:spTree>
    <p:extLst>
      <p:ext uri="{BB962C8B-B14F-4D97-AF65-F5344CB8AC3E}">
        <p14:creationId xmlns:p14="http://schemas.microsoft.com/office/powerpoint/2010/main" xmlns="" val="155806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D6886A2-7023-4773-AB1A-DF437929FEEA}" type="datetime1">
              <a:rPr lang="en-US" smtClean="0"/>
              <a:pPr/>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1A4480-D730-D744-967E-18A572EC2411}" type="slidenum">
              <a:rPr lang="en-US" smtClean="0"/>
              <a:pPr/>
              <a:t>‹#›</a:t>
            </a:fld>
            <a:endParaRPr lang="en-US"/>
          </a:p>
        </p:txBody>
      </p:sp>
    </p:spTree>
    <p:extLst>
      <p:ext uri="{BB962C8B-B14F-4D97-AF65-F5344CB8AC3E}">
        <p14:creationId xmlns:p14="http://schemas.microsoft.com/office/powerpoint/2010/main" xmlns="" val="417552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AD4C9-497A-4F4B-90D0-2A496503C404}" type="datetime1">
              <a:rPr lang="en-US" smtClean="0"/>
              <a:pPr/>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A4480-D730-D744-967E-18A572EC2411}" type="slidenum">
              <a:rPr lang="en-US" smtClean="0"/>
              <a:pPr/>
              <a:t>‹#›</a:t>
            </a:fld>
            <a:endParaRPr lang="en-US"/>
          </a:p>
        </p:txBody>
      </p:sp>
    </p:spTree>
    <p:extLst>
      <p:ext uri="{BB962C8B-B14F-4D97-AF65-F5344CB8AC3E}">
        <p14:creationId xmlns:p14="http://schemas.microsoft.com/office/powerpoint/2010/main" xmlns="" val="325834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45938AE-F1FA-4611-A7AB-E7AD6416B648}" type="datetime1">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A4480-D730-D744-967E-18A572EC2411}" type="slidenum">
              <a:rPr lang="en-US" smtClean="0"/>
              <a:pPr/>
              <a:t>‹#›</a:t>
            </a:fld>
            <a:endParaRPr lang="en-US"/>
          </a:p>
        </p:txBody>
      </p:sp>
    </p:spTree>
    <p:extLst>
      <p:ext uri="{BB962C8B-B14F-4D97-AF65-F5344CB8AC3E}">
        <p14:creationId xmlns:p14="http://schemas.microsoft.com/office/powerpoint/2010/main" xmlns="" val="172482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E54690E-DB51-49C1-85F4-E225FAE6F282}" type="datetime1">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1A4480-D730-D744-967E-18A572EC2411}" type="slidenum">
              <a:rPr lang="en-US" smtClean="0"/>
              <a:pPr/>
              <a:t>‹#›</a:t>
            </a:fld>
            <a:endParaRPr lang="en-US"/>
          </a:p>
        </p:txBody>
      </p:sp>
    </p:spTree>
    <p:extLst>
      <p:ext uri="{BB962C8B-B14F-4D97-AF65-F5344CB8AC3E}">
        <p14:creationId xmlns:p14="http://schemas.microsoft.com/office/powerpoint/2010/main" xmlns="" val="149777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5A9C39C-25C4-4173-83BA-54FFF5F45FAA}" type="datetime1">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1A4480-D730-D744-967E-18A572EC2411}" type="slidenum">
              <a:rPr lang="en-US" smtClean="0"/>
              <a:pPr/>
              <a:t>‹#›</a:t>
            </a:fld>
            <a:endParaRPr lang="en-US"/>
          </a:p>
        </p:txBody>
      </p:sp>
    </p:spTree>
    <p:extLst>
      <p:ext uri="{BB962C8B-B14F-4D97-AF65-F5344CB8AC3E}">
        <p14:creationId xmlns:p14="http://schemas.microsoft.com/office/powerpoint/2010/main" xmlns="" val="377046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E0880-F489-41A4-BC18-B2A1E045ECE3}" type="datetime1">
              <a:rPr lang="en-US" smtClean="0"/>
              <a:pPr/>
              <a:t>3/9/2023</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1A4480-D730-D744-967E-18A572EC2411}" type="slidenum">
              <a:rPr lang="en-US" smtClean="0"/>
              <a:pPr/>
              <a:t>‹#›</a:t>
            </a:fld>
            <a:endParaRPr lang="en-US"/>
          </a:p>
        </p:txBody>
      </p:sp>
      <p:pic>
        <p:nvPicPr>
          <p:cNvPr id="7" name="Picture 6">
            <a:extLst>
              <a:ext uri="{FF2B5EF4-FFF2-40B4-BE49-F238E27FC236}">
                <a16:creationId xmlns:a16="http://schemas.microsoft.com/office/drawing/2014/main" xmlns="" id="{0EBC1632-2A23-4910-9D91-F53BC0768790}"/>
              </a:ext>
            </a:extLst>
          </p:cNvPr>
          <p:cNvPicPr>
            <a:picLocks/>
          </p:cNvPicPr>
          <p:nvPr userDrawn="1"/>
        </p:nvPicPr>
        <p:blipFill>
          <a:blip r:embed="rId13" cstate="screen">
            <a:extLst>
              <a:ext uri="{28A0092B-C50C-407E-A947-70E740481C1C}">
                <a14:useLocalDpi xmlns:a14="http://schemas.microsoft.com/office/drawing/2010/main" xmlns=""/>
              </a:ext>
            </a:extLst>
          </a:blip>
          <a:stretch>
            <a:fillRect/>
          </a:stretch>
        </p:blipFill>
        <p:spPr>
          <a:xfrm>
            <a:off x="16329" y="4721521"/>
            <a:ext cx="9108000" cy="2088000"/>
          </a:xfrm>
          <a:prstGeom prst="rect">
            <a:avLst/>
          </a:prstGeom>
        </p:spPr>
      </p:pic>
    </p:spTree>
    <p:extLst>
      <p:ext uri="{BB962C8B-B14F-4D97-AF65-F5344CB8AC3E}">
        <p14:creationId xmlns:p14="http://schemas.microsoft.com/office/powerpoint/2010/main" xmlns="" val="1893403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3" r:id="rId1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80726" y="275212"/>
            <a:ext cx="5297197" cy="1948071"/>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500" dirty="0">
                <a:solidFill>
                  <a:schemeClr val="tx1">
                    <a:lumMod val="85000"/>
                    <a:lumOff val="15000"/>
                  </a:schemeClr>
                </a:solidFill>
                <a:latin typeface="Aharoni" panose="02010803020104030203" pitchFamily="2" charset="-79"/>
                <a:cs typeface="Aharoni" panose="02010803020104030203" pitchFamily="2" charset="-79"/>
              </a:rPr>
              <a:t>Buffalo City </a:t>
            </a:r>
            <a:br>
              <a:rPr lang="en-US" sz="4500" dirty="0">
                <a:solidFill>
                  <a:schemeClr val="tx1">
                    <a:lumMod val="85000"/>
                    <a:lumOff val="15000"/>
                  </a:schemeClr>
                </a:solidFill>
                <a:latin typeface="Aharoni" panose="02010803020104030203" pitchFamily="2" charset="-79"/>
                <a:cs typeface="Aharoni" panose="02010803020104030203" pitchFamily="2" charset="-79"/>
              </a:rPr>
            </a:br>
            <a:r>
              <a:rPr lang="en-US" sz="4500" dirty="0">
                <a:solidFill>
                  <a:schemeClr val="tx1">
                    <a:lumMod val="85000"/>
                    <a:lumOff val="15000"/>
                  </a:schemeClr>
                </a:solidFill>
                <a:latin typeface="Aharoni" panose="02010803020104030203" pitchFamily="2" charset="-79"/>
                <a:cs typeface="Aharoni" panose="02010803020104030203" pitchFamily="2" charset="-79"/>
              </a:rPr>
              <a:t>Metropolitan </a:t>
            </a:r>
            <a:br>
              <a:rPr lang="en-US" sz="4500" dirty="0">
                <a:solidFill>
                  <a:schemeClr val="tx1">
                    <a:lumMod val="85000"/>
                    <a:lumOff val="15000"/>
                  </a:schemeClr>
                </a:solidFill>
                <a:latin typeface="Aharoni" panose="02010803020104030203" pitchFamily="2" charset="-79"/>
                <a:cs typeface="Aharoni" panose="02010803020104030203" pitchFamily="2" charset="-79"/>
              </a:rPr>
            </a:br>
            <a:r>
              <a:rPr lang="en-US" sz="4500" dirty="0">
                <a:solidFill>
                  <a:schemeClr val="tx1">
                    <a:lumMod val="85000"/>
                    <a:lumOff val="15000"/>
                  </a:schemeClr>
                </a:solidFill>
                <a:latin typeface="Aharoni" panose="02010803020104030203" pitchFamily="2" charset="-79"/>
                <a:cs typeface="Aharoni" panose="02010803020104030203" pitchFamily="2" charset="-79"/>
              </a:rPr>
              <a:t>Municipality</a:t>
            </a:r>
            <a:endParaRPr lang="en-ZA" sz="4500" dirty="0">
              <a:solidFill>
                <a:schemeClr val="tx1">
                  <a:lumMod val="85000"/>
                  <a:lumOff val="15000"/>
                </a:schemeClr>
              </a:solidFill>
              <a:latin typeface="Aharoni" panose="02010803020104030203" pitchFamily="2" charset="-79"/>
              <a:cs typeface="Aharoni" panose="02010803020104030203" pitchFamily="2" charset="-79"/>
            </a:endParaRPr>
          </a:p>
        </p:txBody>
      </p:sp>
      <p:sp>
        <p:nvSpPr>
          <p:cNvPr id="3" name="Rectangle 2"/>
          <p:cNvSpPr/>
          <p:nvPr/>
        </p:nvSpPr>
        <p:spPr>
          <a:xfrm>
            <a:off x="739877" y="2521781"/>
            <a:ext cx="7356504" cy="2862322"/>
          </a:xfrm>
          <a:prstGeom prst="rect">
            <a:avLst/>
          </a:prstGeom>
          <a:solidFill>
            <a:schemeClr val="tx2">
              <a:lumMod val="60000"/>
              <a:lumOff val="40000"/>
            </a:schemeClr>
          </a:solidFill>
          <a:ln>
            <a:solidFill>
              <a:schemeClr val="tx1"/>
            </a:solidFill>
          </a:ln>
        </p:spPr>
        <p:txBody>
          <a:bodyPr wrap="square">
            <a:spAutoFit/>
          </a:bodyPr>
          <a:lstStyle/>
          <a:p>
            <a:pPr algn="ctr">
              <a:lnSpc>
                <a:spcPct val="150000"/>
              </a:lnSpc>
              <a:defRPr/>
            </a:pPr>
            <a:r>
              <a:rPr lang="en-US" sz="2000" b="1" dirty="0">
                <a:effectLst>
                  <a:outerShdw blurRad="38100" dist="38100" dir="2700000" algn="tl">
                    <a:srgbClr val="000000">
                      <a:alpha val="43137"/>
                    </a:srgbClr>
                  </a:outerShdw>
                </a:effectLst>
                <a:latin typeface="Arial Narrow" panose="020B0606020202030204" pitchFamily="34" charset="0"/>
                <a:cs typeface="Arial" charset="0"/>
              </a:rPr>
              <a:t>BCMM’s BRIEFING PORTFOLIO COMMITTEE OF</a:t>
            </a:r>
          </a:p>
          <a:p>
            <a:pPr algn="ctr">
              <a:lnSpc>
                <a:spcPct val="150000"/>
              </a:lnSpc>
              <a:defRPr/>
            </a:pPr>
            <a:r>
              <a:rPr lang="en-US" sz="2000" b="1" dirty="0">
                <a:effectLst>
                  <a:outerShdw blurRad="38100" dist="38100" dir="2700000" algn="tl">
                    <a:srgbClr val="000000">
                      <a:alpha val="43137"/>
                    </a:srgbClr>
                  </a:outerShdw>
                </a:effectLst>
                <a:latin typeface="Arial Narrow" panose="020B0606020202030204" pitchFamily="34" charset="0"/>
                <a:cs typeface="Arial" charset="0"/>
              </a:rPr>
              <a:t>HUMAN SETTLEMENTS ON SERVICE DELIVERY MATTERS</a:t>
            </a:r>
          </a:p>
          <a:p>
            <a:pPr algn="ctr">
              <a:lnSpc>
                <a:spcPct val="150000"/>
              </a:lnSpc>
              <a:defRPr/>
            </a:pPr>
            <a:endParaRPr lang="en-US" sz="2000" b="1" dirty="0">
              <a:effectLst>
                <a:outerShdw blurRad="38100" dist="38100" dir="2700000" algn="tl">
                  <a:srgbClr val="000000">
                    <a:alpha val="43137"/>
                  </a:srgbClr>
                </a:outerShdw>
              </a:effectLst>
              <a:latin typeface="Arial Narrow" panose="020B0606020202030204" pitchFamily="34" charset="0"/>
              <a:cs typeface="Arial" charset="0"/>
            </a:endParaRPr>
          </a:p>
          <a:p>
            <a:pPr>
              <a:lnSpc>
                <a:spcPct val="150000"/>
              </a:lnSpc>
              <a:defRPr/>
            </a:pPr>
            <a:r>
              <a:rPr lang="en-US" sz="2000" b="1" dirty="0">
                <a:effectLst>
                  <a:outerShdw blurRad="38100" dist="38100" dir="2700000" algn="tl">
                    <a:srgbClr val="000000">
                      <a:alpha val="43137"/>
                    </a:srgbClr>
                  </a:outerShdw>
                </a:effectLst>
                <a:latin typeface="Arial Narrow" panose="020B0606020202030204" pitchFamily="34" charset="0"/>
                <a:cs typeface="Arial" charset="0"/>
              </a:rPr>
              <a:t>       DATE:     08 MARCH 2023</a:t>
            </a:r>
          </a:p>
          <a:p>
            <a:pPr>
              <a:lnSpc>
                <a:spcPct val="150000"/>
              </a:lnSpc>
              <a:defRPr/>
            </a:pPr>
            <a:r>
              <a:rPr lang="en-US" sz="2000" b="1" dirty="0">
                <a:effectLst>
                  <a:outerShdw blurRad="38100" dist="38100" dir="2700000" algn="tl">
                    <a:srgbClr val="000000">
                      <a:alpha val="43137"/>
                    </a:srgbClr>
                  </a:outerShdw>
                </a:effectLst>
                <a:latin typeface="Arial Narrow" panose="020B0606020202030204" pitchFamily="34" charset="0"/>
                <a:cs typeface="Arial" charset="0"/>
              </a:rPr>
              <a:t>       VENUE:  COMMITTEE ROOM,  1 PLEIN STREET, PARLIAMENT </a:t>
            </a:r>
          </a:p>
          <a:p>
            <a:pPr>
              <a:lnSpc>
                <a:spcPct val="150000"/>
              </a:lnSpc>
              <a:defRPr/>
            </a:pPr>
            <a:r>
              <a:rPr lang="en-US" sz="2000" b="1" dirty="0">
                <a:effectLst>
                  <a:outerShdw blurRad="38100" dist="38100" dir="2700000" algn="tl">
                    <a:srgbClr val="000000">
                      <a:alpha val="43137"/>
                    </a:srgbClr>
                  </a:outerShdw>
                </a:effectLst>
                <a:latin typeface="Arial Narrow" panose="020B0606020202030204" pitchFamily="34" charset="0"/>
                <a:cs typeface="Arial" charset="0"/>
              </a:rPr>
              <a:t>       TIME:      09H00 – 13H00</a:t>
            </a: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6546" y="68876"/>
            <a:ext cx="1478553" cy="2021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lide Number Placeholder 4"/>
          <p:cNvSpPr>
            <a:spLocks noGrp="1"/>
          </p:cNvSpPr>
          <p:nvPr>
            <p:ph type="sldNum" sz="quarter" idx="12"/>
          </p:nvPr>
        </p:nvSpPr>
        <p:spPr/>
        <p:txBody>
          <a:bodyPr/>
          <a:lstStyle/>
          <a:p>
            <a:fld id="{82BD4A24-9E33-4059-8848-91F2FB45339F}" type="slidenum">
              <a:rPr lang="en-US" smtClean="0"/>
              <a:pPr/>
              <a:t>1</a:t>
            </a:fld>
            <a:endParaRPr lang="en-US" dirty="0"/>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3560453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3141636180"/>
              </p:ext>
            </p:extLst>
          </p:nvPr>
        </p:nvGraphicFramePr>
        <p:xfrm>
          <a:off x="0" y="1733384"/>
          <a:ext cx="9088341" cy="1695615"/>
        </p:xfrm>
        <a:graphic>
          <a:graphicData uri="http://schemas.openxmlformats.org/drawingml/2006/table">
            <a:tbl>
              <a:tblPr firstRow="1" bandRow="1">
                <a:tableStyleId>{5C22544A-7EE6-4342-B048-85BDC9FD1C3A}</a:tableStyleId>
              </a:tblPr>
              <a:tblGrid>
                <a:gridCol w="9088341">
                  <a:extLst>
                    <a:ext uri="{9D8B030D-6E8A-4147-A177-3AD203B41FA5}">
                      <a16:colId xmlns:a16="http://schemas.microsoft.com/office/drawing/2014/main" xmlns="" val="20000"/>
                    </a:ext>
                  </a:extLst>
                </a:gridCol>
              </a:tblGrid>
              <a:tr h="1695615">
                <a:tc>
                  <a:txBody>
                    <a:bodyPr/>
                    <a:lstStyle/>
                    <a:p>
                      <a:pPr algn="l"/>
                      <a:endParaRPr lang="en-ZA" sz="2400" dirty="0">
                        <a:latin typeface="Arial" panose="020B0604020202020204" pitchFamily="34" charset="0"/>
                        <a:cs typeface="Arial" panose="020B0604020202020204" pitchFamily="34" charset="0"/>
                      </a:endParaRPr>
                    </a:p>
                    <a:p>
                      <a:pPr algn="l"/>
                      <a:endParaRPr lang="en-ZA" sz="2400" dirty="0">
                        <a:latin typeface="Arial" panose="020B0604020202020204" pitchFamily="34" charset="0"/>
                        <a:cs typeface="Arial" panose="020B0604020202020204" pitchFamily="34" charset="0"/>
                      </a:endParaRPr>
                    </a:p>
                    <a:p>
                      <a:pPr algn="l"/>
                      <a:r>
                        <a:rPr lang="en-ZA" sz="2400" dirty="0">
                          <a:latin typeface="Arial" panose="020B0604020202020204" pitchFamily="34" charset="0"/>
                          <a:cs typeface="Arial" panose="020B0604020202020204" pitchFamily="34" charset="0"/>
                        </a:rPr>
                        <a:t>                 2)</a:t>
                      </a:r>
                      <a:r>
                        <a:rPr lang="en-ZA" sz="2400" baseline="0" dirty="0">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ISUPG FUNDED PROJECTS RESPONSE</a:t>
                      </a:r>
                    </a:p>
                  </a:txBody>
                  <a:tcPr marL="68580" marR="68580" marT="34290" marB="3429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309615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518" y="857250"/>
            <a:ext cx="8549037" cy="4911213"/>
          </a:xfrm>
        </p:spPr>
        <p:txBody>
          <a:bodyPr>
            <a:normAutofit/>
          </a:bodyPr>
          <a:lstStyle/>
          <a:p>
            <a:pPr marL="0" indent="0">
              <a:buNone/>
            </a:pPr>
            <a:endParaRPr lang="en-ZA" dirty="0"/>
          </a:p>
          <a:p>
            <a:pPr marL="342900" indent="-342900">
              <a:buFont typeface="+mj-lt"/>
              <a:buAutoNum type="arabicPeriod"/>
            </a:pPr>
            <a:endParaRPr lang="en-ZA" dirty="0"/>
          </a:p>
          <a:p>
            <a:pPr marL="0" indent="0">
              <a:buNone/>
            </a:pPr>
            <a:endParaRPr lang="en-ZA" sz="1950" dirty="0"/>
          </a:p>
          <a:p>
            <a:pPr marL="342900" indent="-342900">
              <a:buFont typeface="+mj-lt"/>
              <a:buAutoNum type="arabicPeriod"/>
            </a:pPr>
            <a:endParaRPr lang="en-ZA" dirty="0"/>
          </a:p>
        </p:txBody>
      </p:sp>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2976138310"/>
              </p:ext>
            </p:extLst>
          </p:nvPr>
        </p:nvGraphicFramePr>
        <p:xfrm>
          <a:off x="159026" y="101339"/>
          <a:ext cx="8483529" cy="634613"/>
        </p:xfrm>
        <a:graphic>
          <a:graphicData uri="http://schemas.openxmlformats.org/drawingml/2006/table">
            <a:tbl>
              <a:tblPr firstRow="1" bandRow="1">
                <a:tableStyleId>{5C22544A-7EE6-4342-B048-85BDC9FD1C3A}</a:tableStyleId>
              </a:tblPr>
              <a:tblGrid>
                <a:gridCol w="8483529">
                  <a:extLst>
                    <a:ext uri="{9D8B030D-6E8A-4147-A177-3AD203B41FA5}">
                      <a16:colId xmlns:a16="http://schemas.microsoft.com/office/drawing/2014/main" xmlns="" val="20000"/>
                    </a:ext>
                  </a:extLst>
                </a:gridCol>
              </a:tblGrid>
              <a:tr h="634613">
                <a:tc>
                  <a:txBody>
                    <a:bodyPr/>
                    <a:lstStyle/>
                    <a:p>
                      <a:r>
                        <a:rPr lang="en-ZA" sz="3000" dirty="0"/>
                        <a:t> 2.1)  </a:t>
                      </a:r>
                      <a:r>
                        <a:rPr lang="en-ZA" sz="3000" dirty="0">
                          <a:latin typeface="Arial" panose="020B0604020202020204" pitchFamily="34" charset="0"/>
                          <a:cs typeface="Arial" panose="020B0604020202020204" pitchFamily="34" charset="0"/>
                        </a:rPr>
                        <a:t>2022/2023  Status Quo – ISUPG    </a:t>
                      </a:r>
                      <a:r>
                        <a:rPr lang="en-ZA" sz="3000" dirty="0" err="1">
                          <a:latin typeface="Arial" panose="020B0604020202020204" pitchFamily="34" charset="0"/>
                          <a:cs typeface="Arial" panose="020B0604020202020204" pitchFamily="34" charset="0"/>
                        </a:rPr>
                        <a:t>cont</a:t>
                      </a:r>
                      <a:r>
                        <a:rPr lang="en-ZA" sz="3000" dirty="0">
                          <a:latin typeface="Arial" panose="020B0604020202020204" pitchFamily="34" charset="0"/>
                          <a:cs typeface="Arial" panose="020B0604020202020204" pitchFamily="34" charset="0"/>
                        </a:rPr>
                        <a:t>…</a:t>
                      </a:r>
                      <a:endParaRPr lang="en-ZA" sz="3000" dirty="0"/>
                    </a:p>
                  </a:txBody>
                  <a:tcPr marL="68580" marR="68580" marT="34290" marB="34290"/>
                </a:tc>
                <a:extLst>
                  <a:ext uri="{0D108BD9-81ED-4DB2-BD59-A6C34878D82A}">
                    <a16:rowId xmlns:a16="http://schemas.microsoft.com/office/drawing/2014/main" xmlns="" val="10000"/>
                  </a:ext>
                </a:extLst>
              </a:tr>
            </a:tbl>
          </a:graphicData>
        </a:graphic>
      </p:graphicFrame>
      <p:graphicFrame>
        <p:nvGraphicFramePr>
          <p:cNvPr id="6" name="Content Placeholder 4">
            <a:extLst>
              <a:ext uri="{FF2B5EF4-FFF2-40B4-BE49-F238E27FC236}">
                <a16:creationId xmlns:a16="http://schemas.microsoft.com/office/drawing/2014/main" xmlns="" id="{CC1DFFA2-1F47-420C-A5EE-A60861D921AA}"/>
              </a:ext>
            </a:extLst>
          </p:cNvPr>
          <p:cNvGraphicFramePr>
            <a:graphicFrameLocks/>
          </p:cNvGraphicFramePr>
          <p:nvPr>
            <p:extLst>
              <p:ext uri="{D42A27DB-BD31-4B8C-83A1-F6EECF244321}">
                <p14:modId xmlns:p14="http://schemas.microsoft.com/office/powerpoint/2010/main" xmlns="" val="2393303610"/>
              </p:ext>
            </p:extLst>
          </p:nvPr>
        </p:nvGraphicFramePr>
        <p:xfrm>
          <a:off x="501445" y="1344881"/>
          <a:ext cx="7530269" cy="1920156"/>
        </p:xfrm>
        <a:graphic>
          <a:graphicData uri="http://schemas.openxmlformats.org/drawingml/2006/table">
            <a:tbl>
              <a:tblPr firstRow="1" bandRow="1">
                <a:effectLst>
                  <a:outerShdw blurRad="50800" dist="50800" dir="5400000" algn="ctr" rotWithShape="0">
                    <a:srgbClr val="DCDCDC"/>
                  </a:outerShdw>
                </a:effectLst>
              </a:tblPr>
              <a:tblGrid>
                <a:gridCol w="4769978">
                  <a:extLst>
                    <a:ext uri="{9D8B030D-6E8A-4147-A177-3AD203B41FA5}">
                      <a16:colId xmlns:a16="http://schemas.microsoft.com/office/drawing/2014/main" xmlns="" val="20000"/>
                    </a:ext>
                  </a:extLst>
                </a:gridCol>
                <a:gridCol w="2760291">
                  <a:extLst>
                    <a:ext uri="{9D8B030D-6E8A-4147-A177-3AD203B41FA5}">
                      <a16:colId xmlns:a16="http://schemas.microsoft.com/office/drawing/2014/main" xmlns="" val="20001"/>
                    </a:ext>
                  </a:extLst>
                </a:gridCol>
              </a:tblGrid>
              <a:tr h="230753">
                <a:tc>
                  <a:txBody>
                    <a:bodyPr/>
                    <a:lstStyle>
                      <a:lvl1pPr marL="0" algn="l" defTabSz="457189" rtl="0" eaLnBrk="1" latinLnBrk="0" hangingPunct="1">
                        <a:defRPr sz="1800" b="1" kern="1200">
                          <a:solidFill>
                            <a:schemeClr val="lt1"/>
                          </a:solidFill>
                          <a:latin typeface="Arial"/>
                          <a:ea typeface="ＭＳ Ｐゴシック"/>
                        </a:defRPr>
                      </a:lvl1pPr>
                      <a:lvl2pPr marL="457189" algn="l" defTabSz="457189" rtl="0" eaLnBrk="1" latinLnBrk="0" hangingPunct="1">
                        <a:defRPr sz="1800" b="1" kern="1200">
                          <a:solidFill>
                            <a:schemeClr val="lt1"/>
                          </a:solidFill>
                          <a:latin typeface="Arial"/>
                          <a:ea typeface="ＭＳ Ｐゴシック"/>
                        </a:defRPr>
                      </a:lvl2pPr>
                      <a:lvl3pPr marL="914377" algn="l" defTabSz="457189" rtl="0" eaLnBrk="1" latinLnBrk="0" hangingPunct="1">
                        <a:defRPr sz="1800" b="1" kern="1200">
                          <a:solidFill>
                            <a:schemeClr val="lt1"/>
                          </a:solidFill>
                          <a:latin typeface="Arial"/>
                          <a:ea typeface="ＭＳ Ｐゴシック"/>
                        </a:defRPr>
                      </a:lvl3pPr>
                      <a:lvl4pPr marL="1371566" algn="l" defTabSz="457189" rtl="0" eaLnBrk="1" latinLnBrk="0" hangingPunct="1">
                        <a:defRPr sz="1800" b="1" kern="1200">
                          <a:solidFill>
                            <a:schemeClr val="lt1"/>
                          </a:solidFill>
                          <a:latin typeface="Arial"/>
                          <a:ea typeface="ＭＳ Ｐゴシック"/>
                        </a:defRPr>
                      </a:lvl4pPr>
                      <a:lvl5pPr marL="1828754" algn="l" defTabSz="457189" rtl="0" eaLnBrk="1" latinLnBrk="0" hangingPunct="1">
                        <a:defRPr sz="1800" b="1" kern="1200">
                          <a:solidFill>
                            <a:schemeClr val="lt1"/>
                          </a:solidFill>
                          <a:latin typeface="Arial"/>
                          <a:ea typeface="ＭＳ Ｐゴシック"/>
                        </a:defRPr>
                      </a:lvl5pPr>
                      <a:lvl6pPr marL="2285943" algn="l" defTabSz="457189" rtl="0" eaLnBrk="1" latinLnBrk="0" hangingPunct="1">
                        <a:defRPr sz="1800" b="1" kern="1200">
                          <a:solidFill>
                            <a:schemeClr val="lt1"/>
                          </a:solidFill>
                          <a:latin typeface="Arial"/>
                          <a:ea typeface="ＭＳ Ｐゴシック"/>
                        </a:defRPr>
                      </a:lvl6pPr>
                      <a:lvl7pPr marL="2743131" algn="l" defTabSz="457189" rtl="0" eaLnBrk="1" latinLnBrk="0" hangingPunct="1">
                        <a:defRPr sz="1800" b="1" kern="1200">
                          <a:solidFill>
                            <a:schemeClr val="lt1"/>
                          </a:solidFill>
                          <a:latin typeface="Arial"/>
                          <a:ea typeface="ＭＳ Ｐゴシック"/>
                        </a:defRPr>
                      </a:lvl7pPr>
                      <a:lvl8pPr marL="3200320" algn="l" defTabSz="457189" rtl="0" eaLnBrk="1" latinLnBrk="0" hangingPunct="1">
                        <a:defRPr sz="1800" b="1" kern="1200">
                          <a:solidFill>
                            <a:schemeClr val="lt1"/>
                          </a:solidFill>
                          <a:latin typeface="Arial"/>
                          <a:ea typeface="ＭＳ Ｐゴシック"/>
                        </a:defRPr>
                      </a:lvl8pPr>
                      <a:lvl9pPr marL="3657509" algn="l" defTabSz="457189" rtl="0" eaLnBrk="1" latinLnBrk="0" hangingPunct="1">
                        <a:defRPr sz="1800" b="1" kern="1200">
                          <a:solidFill>
                            <a:schemeClr val="lt1"/>
                          </a:solidFill>
                          <a:latin typeface="Arial"/>
                          <a:ea typeface="ＭＳ Ｐゴシック"/>
                        </a:defRPr>
                      </a:lvl9pPr>
                    </a:lstStyle>
                    <a:p>
                      <a:r>
                        <a:rPr lang="xh-ZA" sz="1200" b="0" dirty="0">
                          <a:latin typeface="Arial" panose="020B0604020202020204" pitchFamily="34" charset="0"/>
                          <a:cs typeface="Arial" panose="020B0604020202020204" pitchFamily="34" charset="0"/>
                        </a:rPr>
                        <a:t>2022/2023 DoRA Allocation</a:t>
                      </a:r>
                    </a:p>
                  </a:txBody>
                  <a:tcPr marL="91438" marR="91438" marT="45714" marB="45714"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cell3D prstMaterial="dkEdge">
                      <a:bevel w="50800" prst="hardEdge"/>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a:txBody>
                    <a:bodyPr/>
                    <a:lstStyle>
                      <a:lvl1pPr marL="0" algn="l" defTabSz="457189" rtl="0" eaLnBrk="1" latinLnBrk="0" hangingPunct="1">
                        <a:defRPr sz="1800" b="1" kern="1200">
                          <a:solidFill>
                            <a:schemeClr val="lt1"/>
                          </a:solidFill>
                          <a:latin typeface="Arial"/>
                          <a:ea typeface="ＭＳ Ｐゴシック"/>
                        </a:defRPr>
                      </a:lvl1pPr>
                      <a:lvl2pPr marL="457189" algn="l" defTabSz="457189" rtl="0" eaLnBrk="1" latinLnBrk="0" hangingPunct="1">
                        <a:defRPr sz="1800" b="1" kern="1200">
                          <a:solidFill>
                            <a:schemeClr val="lt1"/>
                          </a:solidFill>
                          <a:latin typeface="Arial"/>
                          <a:ea typeface="ＭＳ Ｐゴシック"/>
                        </a:defRPr>
                      </a:lvl2pPr>
                      <a:lvl3pPr marL="914377" algn="l" defTabSz="457189" rtl="0" eaLnBrk="1" latinLnBrk="0" hangingPunct="1">
                        <a:defRPr sz="1800" b="1" kern="1200">
                          <a:solidFill>
                            <a:schemeClr val="lt1"/>
                          </a:solidFill>
                          <a:latin typeface="Arial"/>
                          <a:ea typeface="ＭＳ Ｐゴシック"/>
                        </a:defRPr>
                      </a:lvl3pPr>
                      <a:lvl4pPr marL="1371566" algn="l" defTabSz="457189" rtl="0" eaLnBrk="1" latinLnBrk="0" hangingPunct="1">
                        <a:defRPr sz="1800" b="1" kern="1200">
                          <a:solidFill>
                            <a:schemeClr val="lt1"/>
                          </a:solidFill>
                          <a:latin typeface="Arial"/>
                          <a:ea typeface="ＭＳ Ｐゴシック"/>
                        </a:defRPr>
                      </a:lvl4pPr>
                      <a:lvl5pPr marL="1828754" algn="l" defTabSz="457189" rtl="0" eaLnBrk="1" latinLnBrk="0" hangingPunct="1">
                        <a:defRPr sz="1800" b="1" kern="1200">
                          <a:solidFill>
                            <a:schemeClr val="lt1"/>
                          </a:solidFill>
                          <a:latin typeface="Arial"/>
                          <a:ea typeface="ＭＳ Ｐゴシック"/>
                        </a:defRPr>
                      </a:lvl5pPr>
                      <a:lvl6pPr marL="2285943" algn="l" defTabSz="457189" rtl="0" eaLnBrk="1" latinLnBrk="0" hangingPunct="1">
                        <a:defRPr sz="1800" b="1" kern="1200">
                          <a:solidFill>
                            <a:schemeClr val="lt1"/>
                          </a:solidFill>
                          <a:latin typeface="Arial"/>
                          <a:ea typeface="ＭＳ Ｐゴシック"/>
                        </a:defRPr>
                      </a:lvl6pPr>
                      <a:lvl7pPr marL="2743131" algn="l" defTabSz="457189" rtl="0" eaLnBrk="1" latinLnBrk="0" hangingPunct="1">
                        <a:defRPr sz="1800" b="1" kern="1200">
                          <a:solidFill>
                            <a:schemeClr val="lt1"/>
                          </a:solidFill>
                          <a:latin typeface="Arial"/>
                          <a:ea typeface="ＭＳ Ｐゴシック"/>
                        </a:defRPr>
                      </a:lvl7pPr>
                      <a:lvl8pPr marL="3200320" algn="l" defTabSz="457189" rtl="0" eaLnBrk="1" latinLnBrk="0" hangingPunct="1">
                        <a:defRPr sz="1800" b="1" kern="1200">
                          <a:solidFill>
                            <a:schemeClr val="lt1"/>
                          </a:solidFill>
                          <a:latin typeface="Arial"/>
                          <a:ea typeface="ＭＳ Ｐゴシック"/>
                        </a:defRPr>
                      </a:lvl8pPr>
                      <a:lvl9pPr marL="3657509" algn="l" defTabSz="457189" rtl="0" eaLnBrk="1" latinLnBrk="0" hangingPunct="1">
                        <a:defRPr sz="1800" b="1" kern="1200">
                          <a:solidFill>
                            <a:schemeClr val="lt1"/>
                          </a:solidFill>
                          <a:latin typeface="Arial"/>
                          <a:ea typeface="ＭＳ Ｐゴシック"/>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xh-ZA" sz="1200" b="0" dirty="0">
                          <a:latin typeface="Arial" panose="020B0604020202020204" pitchFamily="34" charset="0"/>
                          <a:cs typeface="Arial" panose="020B0604020202020204" pitchFamily="34" charset="0"/>
                        </a:rPr>
                        <a:t>R </a:t>
                      </a:r>
                      <a:r>
                        <a:rPr kumimoji="0" lang="en-ZA"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282 122 000</a:t>
                      </a:r>
                    </a:p>
                  </a:txBody>
                  <a:tcPr marL="91438" marR="91438" marT="45714" marB="45714"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cell3D prstMaterial="dkEdge">
                      <a:bevel w="50800" prst="hardEdge"/>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extLst>
                  <a:ext uri="{0D108BD9-81ED-4DB2-BD59-A6C34878D82A}">
                    <a16:rowId xmlns:a16="http://schemas.microsoft.com/office/drawing/2014/main" xmlns="" val="10000"/>
                  </a:ext>
                </a:extLst>
              </a:tr>
              <a:tr h="195727">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r>
                        <a:rPr lang="xh-ZA" sz="1200" dirty="0">
                          <a:solidFill>
                            <a:schemeClr val="tx1"/>
                          </a:solidFill>
                          <a:latin typeface="Arial" panose="020B0604020202020204" pitchFamily="34" charset="0"/>
                          <a:cs typeface="Arial" panose="020B0604020202020204" pitchFamily="34" charset="0"/>
                        </a:rPr>
                        <a:t>Transferred to date </a:t>
                      </a:r>
                    </a:p>
                  </a:txBody>
                  <a:tcPr marL="91438" marR="91438" marT="45714" marB="45714"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FFFFFF"/>
                    </a:solidFill>
                  </a:tcPr>
                </a:tc>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 R  201 592 000</a:t>
                      </a:r>
                    </a:p>
                  </a:txBody>
                  <a:tcPr marL="91438" marR="91438" marT="45714" marB="45714"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FFFFFF"/>
                    </a:solidFill>
                  </a:tcPr>
                </a:tc>
                <a:extLst>
                  <a:ext uri="{0D108BD9-81ED-4DB2-BD59-A6C34878D82A}">
                    <a16:rowId xmlns:a16="http://schemas.microsoft.com/office/drawing/2014/main" xmlns="" val="10001"/>
                  </a:ext>
                </a:extLst>
              </a:tr>
              <a:tr h="0">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endParaRPr lang="xh-ZA" sz="1200" dirty="0">
                        <a:latin typeface="Arial" panose="020B0604020202020204" pitchFamily="34" charset="0"/>
                        <a:cs typeface="Arial" panose="020B0604020202020204" pitchFamily="34" charset="0"/>
                      </a:endParaRPr>
                    </a:p>
                  </a:txBody>
                  <a:tcPr marL="91438" marR="91438"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00B0F0"/>
                    </a:solidFill>
                  </a:tcPr>
                </a:tc>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txBody>
                  <a:tcPr marL="91438" marR="91438" marT="45714" marB="4571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00B0F0"/>
                    </a:solidFill>
                  </a:tcPr>
                </a:tc>
                <a:extLst>
                  <a:ext uri="{0D108BD9-81ED-4DB2-BD59-A6C34878D82A}">
                    <a16:rowId xmlns:a16="http://schemas.microsoft.com/office/drawing/2014/main" xmlns="" val="10002"/>
                  </a:ext>
                </a:extLst>
              </a:tr>
              <a:tr h="134221">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EXPENDITURE AS AT 31 JANUARY 2023</a:t>
                      </a:r>
                    </a:p>
                  </a:txBody>
                  <a:tcPr marL="91438" marR="91438"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FFFFFF">
                        <a:lumMod val="95000"/>
                      </a:srgbClr>
                    </a:solidFill>
                  </a:tcPr>
                </a:tc>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xh-ZA" sz="1200" dirty="0">
                        <a:solidFill>
                          <a:schemeClr val="tx1"/>
                        </a:solidFill>
                        <a:latin typeface="Arial" panose="020B0604020202020204" pitchFamily="34" charset="0"/>
                        <a:cs typeface="Arial" panose="020B0604020202020204" pitchFamily="34" charset="0"/>
                      </a:endParaRPr>
                    </a:p>
                  </a:txBody>
                  <a:tcPr marL="91438" marR="91438" marT="45714" marB="4571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FFFFFF">
                        <a:lumMod val="95000"/>
                      </a:srgbClr>
                    </a:solidFill>
                  </a:tcPr>
                </a:tc>
                <a:extLst>
                  <a:ext uri="{0D108BD9-81ED-4DB2-BD59-A6C34878D82A}">
                    <a16:rowId xmlns:a16="http://schemas.microsoft.com/office/drawing/2014/main" xmlns="" val="10003"/>
                  </a:ext>
                </a:extLst>
              </a:tr>
              <a:tr h="0">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r>
                        <a:rPr lang="xh-ZA" sz="1200" kern="1200" dirty="0">
                          <a:solidFill>
                            <a:schemeClr val="bg1"/>
                          </a:solidFill>
                          <a:latin typeface="Arial" panose="020B0604020202020204" pitchFamily="34" charset="0"/>
                          <a:ea typeface="+mn-ea"/>
                          <a:cs typeface="Arial" panose="020B0604020202020204" pitchFamily="34" charset="0"/>
                        </a:rPr>
                        <a:t>Expenditure </a:t>
                      </a:r>
                    </a:p>
                  </a:txBody>
                  <a:tcPr marL="91438" marR="91438"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00B0F0"/>
                    </a:solidFill>
                  </a:tcPr>
                </a:tc>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R  103 227 848</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00B0F0"/>
                    </a:solidFill>
                  </a:tcPr>
                </a:tc>
                <a:extLst>
                  <a:ext uri="{0D108BD9-81ED-4DB2-BD59-A6C34878D82A}">
                    <a16:rowId xmlns:a16="http://schemas.microsoft.com/office/drawing/2014/main" xmlns="" val="10004"/>
                  </a:ext>
                </a:extLst>
              </a:tr>
              <a:tr h="0">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xh-ZA" sz="1200" dirty="0">
                          <a:solidFill>
                            <a:schemeClr val="tx1"/>
                          </a:solidFill>
                          <a:latin typeface="Arial" panose="020B0604020202020204" pitchFamily="34" charset="0"/>
                          <a:cs typeface="Arial" panose="020B0604020202020204" pitchFamily="34" charset="0"/>
                        </a:rPr>
                        <a:t>Which is ...... of the transferred funds </a:t>
                      </a:r>
                    </a:p>
                  </a:txBody>
                  <a:tcPr marL="91438" marR="91438"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FFFFFF"/>
                    </a:solidFill>
                  </a:tcPr>
                </a:tc>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algn="ctr"/>
                      <a:r>
                        <a:rPr lang="xh-ZA" sz="1200" dirty="0">
                          <a:solidFill>
                            <a:schemeClr val="tx1"/>
                          </a:solidFill>
                          <a:latin typeface="Arial" panose="020B0604020202020204" pitchFamily="34" charset="0"/>
                          <a:cs typeface="Arial" panose="020B0604020202020204" pitchFamily="34" charset="0"/>
                        </a:rPr>
                        <a:t>51%</a:t>
                      </a:r>
                    </a:p>
                  </a:txBody>
                  <a:tcPr marL="91438" marR="91438" marT="45714" marB="4571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FFFFFF"/>
                    </a:solidFill>
                  </a:tcPr>
                </a:tc>
                <a:extLst>
                  <a:ext uri="{0D108BD9-81ED-4DB2-BD59-A6C34878D82A}">
                    <a16:rowId xmlns:a16="http://schemas.microsoft.com/office/drawing/2014/main" xmlns="" val="10005"/>
                  </a:ext>
                </a:extLst>
              </a:tr>
              <a:tr h="0">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h-ZA"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Which is ...... of the DoRA Allocation</a:t>
                      </a:r>
                    </a:p>
                  </a:txBody>
                  <a:tcPr marL="91438" marR="91438"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00A1DF"/>
                    </a:solidFill>
                  </a:tcPr>
                </a:tc>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algn="ctr"/>
                      <a:r>
                        <a:rPr lang="xh-ZA" sz="1200" dirty="0">
                          <a:solidFill>
                            <a:schemeClr val="bg1"/>
                          </a:solidFill>
                          <a:latin typeface="Arial" panose="020B0604020202020204" pitchFamily="34" charset="0"/>
                          <a:cs typeface="Arial" panose="020B0604020202020204" pitchFamily="34" charset="0"/>
                        </a:rPr>
                        <a:t>37%</a:t>
                      </a:r>
                    </a:p>
                  </a:txBody>
                  <a:tcPr marL="91438" marR="91438" marT="45714" marB="4571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00A1DF"/>
                    </a:solidFill>
                  </a:tcPr>
                </a:tc>
                <a:extLst>
                  <a:ext uri="{0D108BD9-81ED-4DB2-BD59-A6C34878D82A}">
                    <a16:rowId xmlns:a16="http://schemas.microsoft.com/office/drawing/2014/main" xmlns="" val="3188771013"/>
                  </a:ext>
                </a:extLst>
              </a:tr>
            </a:tbl>
          </a:graphicData>
        </a:graphic>
      </p:graphicFrame>
    </p:spTree>
    <p:extLst>
      <p:ext uri="{BB962C8B-B14F-4D97-AF65-F5344CB8AC3E}">
        <p14:creationId xmlns:p14="http://schemas.microsoft.com/office/powerpoint/2010/main" xmlns="" val="218468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518" y="1304014"/>
            <a:ext cx="7211291" cy="4442326"/>
          </a:xfrm>
        </p:spPr>
        <p:txBody>
          <a:bodyPr>
            <a:normAutofit/>
          </a:bodyPr>
          <a:lstStyle/>
          <a:p>
            <a:pPr marL="342900" indent="-342900">
              <a:lnSpc>
                <a:spcPct val="200000"/>
              </a:lnSpc>
              <a:buAutoNum type="arabicPeriod" startAt="5"/>
            </a:pPr>
            <a:endParaRPr lang="en-ZA" sz="1800" dirty="0">
              <a:latin typeface="Arial" panose="020B0604020202020204" pitchFamily="34" charset="0"/>
              <a:cs typeface="Arial" panose="020B0604020202020204" pitchFamily="34" charset="0"/>
            </a:endParaRPr>
          </a:p>
          <a:p>
            <a:pPr marL="342900" indent="-342900">
              <a:buFont typeface="+mj-lt"/>
              <a:buAutoNum type="arabicPeriod"/>
            </a:pPr>
            <a:endParaRPr lang="en-ZA" dirty="0"/>
          </a:p>
          <a:p>
            <a:pPr marL="342900" indent="-342900">
              <a:buFont typeface="+mj-lt"/>
              <a:buAutoNum type="arabicPeriod"/>
            </a:pPr>
            <a:endParaRPr lang="en-ZA" dirty="0"/>
          </a:p>
          <a:p>
            <a:pPr marL="342900" indent="-342900">
              <a:buFont typeface="+mj-lt"/>
              <a:buAutoNum type="arabicPeriod"/>
            </a:pPr>
            <a:endParaRPr lang="en-ZA" dirty="0"/>
          </a:p>
        </p:txBody>
      </p:sp>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204972716"/>
              </p:ext>
            </p:extLst>
          </p:nvPr>
        </p:nvGraphicFramePr>
        <p:xfrm>
          <a:off x="93517" y="95416"/>
          <a:ext cx="8956964" cy="506741"/>
        </p:xfrm>
        <a:graphic>
          <a:graphicData uri="http://schemas.openxmlformats.org/drawingml/2006/table">
            <a:tbl>
              <a:tblPr firstRow="1" bandRow="1">
                <a:tableStyleId>{5C22544A-7EE6-4342-B048-85BDC9FD1C3A}</a:tableStyleId>
              </a:tblPr>
              <a:tblGrid>
                <a:gridCol w="8956964">
                  <a:extLst>
                    <a:ext uri="{9D8B030D-6E8A-4147-A177-3AD203B41FA5}">
                      <a16:colId xmlns:a16="http://schemas.microsoft.com/office/drawing/2014/main" xmlns="" val="20000"/>
                    </a:ext>
                  </a:extLst>
                </a:gridCol>
              </a:tblGrid>
              <a:tr h="506741">
                <a:tc>
                  <a:txBody>
                    <a:bodyPr/>
                    <a:lstStyle/>
                    <a:p>
                      <a:pPr algn="l"/>
                      <a:r>
                        <a:rPr lang="en-ZA" sz="2400" dirty="0">
                          <a:latin typeface="Arial" panose="020B0604020202020204" pitchFamily="34" charset="0"/>
                          <a:cs typeface="Arial" panose="020B0604020202020204" pitchFamily="34" charset="0"/>
                        </a:rPr>
                        <a:t>2.2)        ISUPG CURRENT ALLOCATION          </a:t>
                      </a:r>
                      <a:r>
                        <a:rPr lang="en-ZA" sz="2400" dirty="0" err="1">
                          <a:latin typeface="Arial" panose="020B0604020202020204" pitchFamily="34" charset="0"/>
                          <a:cs typeface="Arial" panose="020B0604020202020204" pitchFamily="34" charset="0"/>
                        </a:rPr>
                        <a:t>cont</a:t>
                      </a:r>
                      <a:r>
                        <a:rPr lang="en-ZA" sz="2400" dirty="0">
                          <a:latin typeface="Arial" panose="020B0604020202020204" pitchFamily="34" charset="0"/>
                          <a:cs typeface="Arial" panose="020B0604020202020204" pitchFamily="34" charset="0"/>
                        </a:rPr>
                        <a:t>….</a:t>
                      </a:r>
                    </a:p>
                  </a:txBody>
                  <a:tcPr marL="68580" marR="68580" marT="34290" marB="34290"/>
                </a:tc>
                <a:extLst>
                  <a:ext uri="{0D108BD9-81ED-4DB2-BD59-A6C34878D82A}">
                    <a16:rowId xmlns:a16="http://schemas.microsoft.com/office/drawing/2014/main" xmlns="" val="10000"/>
                  </a:ext>
                </a:extLst>
              </a:tr>
            </a:tbl>
          </a:graphicData>
        </a:graphic>
      </p:graphicFrame>
      <p:graphicFrame>
        <p:nvGraphicFramePr>
          <p:cNvPr id="2" name="Table 1">
            <a:extLst>
              <a:ext uri="{FF2B5EF4-FFF2-40B4-BE49-F238E27FC236}">
                <a16:creationId xmlns:a16="http://schemas.microsoft.com/office/drawing/2014/main" xmlns="" id="{0BAD60A1-921E-4842-AEE4-0822807A97CB}"/>
              </a:ext>
            </a:extLst>
          </p:cNvPr>
          <p:cNvGraphicFramePr>
            <a:graphicFrameLocks noGrp="1"/>
          </p:cNvGraphicFramePr>
          <p:nvPr>
            <p:extLst>
              <p:ext uri="{D42A27DB-BD31-4B8C-83A1-F6EECF244321}">
                <p14:modId xmlns:p14="http://schemas.microsoft.com/office/powerpoint/2010/main" xmlns="" val="1696304512"/>
              </p:ext>
            </p:extLst>
          </p:nvPr>
        </p:nvGraphicFramePr>
        <p:xfrm>
          <a:off x="93518" y="602159"/>
          <a:ext cx="8956964" cy="5134852"/>
        </p:xfrm>
        <a:graphic>
          <a:graphicData uri="http://schemas.openxmlformats.org/drawingml/2006/table">
            <a:tbl>
              <a:tblPr firstRow="1" firstCol="1" bandRow="1">
                <a:tableStyleId>{5C22544A-7EE6-4342-B048-85BDC9FD1C3A}</a:tableStyleId>
              </a:tblPr>
              <a:tblGrid>
                <a:gridCol w="1161044">
                  <a:extLst>
                    <a:ext uri="{9D8B030D-6E8A-4147-A177-3AD203B41FA5}">
                      <a16:colId xmlns:a16="http://schemas.microsoft.com/office/drawing/2014/main" xmlns="" val="3069236517"/>
                    </a:ext>
                  </a:extLst>
                </a:gridCol>
                <a:gridCol w="970009">
                  <a:extLst>
                    <a:ext uri="{9D8B030D-6E8A-4147-A177-3AD203B41FA5}">
                      <a16:colId xmlns:a16="http://schemas.microsoft.com/office/drawing/2014/main" xmlns="" val="1822359621"/>
                    </a:ext>
                  </a:extLst>
                </a:gridCol>
                <a:gridCol w="1070920">
                  <a:extLst>
                    <a:ext uri="{9D8B030D-6E8A-4147-A177-3AD203B41FA5}">
                      <a16:colId xmlns:a16="http://schemas.microsoft.com/office/drawing/2014/main" xmlns="" val="181934851"/>
                    </a:ext>
                  </a:extLst>
                </a:gridCol>
                <a:gridCol w="762037">
                  <a:extLst>
                    <a:ext uri="{9D8B030D-6E8A-4147-A177-3AD203B41FA5}">
                      <a16:colId xmlns:a16="http://schemas.microsoft.com/office/drawing/2014/main" xmlns="" val="2189454310"/>
                    </a:ext>
                  </a:extLst>
                </a:gridCol>
                <a:gridCol w="1101679">
                  <a:extLst>
                    <a:ext uri="{9D8B030D-6E8A-4147-A177-3AD203B41FA5}">
                      <a16:colId xmlns:a16="http://schemas.microsoft.com/office/drawing/2014/main" xmlns="" val="3348467959"/>
                    </a:ext>
                  </a:extLst>
                </a:gridCol>
                <a:gridCol w="694796">
                  <a:extLst>
                    <a:ext uri="{9D8B030D-6E8A-4147-A177-3AD203B41FA5}">
                      <a16:colId xmlns:a16="http://schemas.microsoft.com/office/drawing/2014/main" xmlns="" val="2893707459"/>
                    </a:ext>
                  </a:extLst>
                </a:gridCol>
                <a:gridCol w="3196479">
                  <a:extLst>
                    <a:ext uri="{9D8B030D-6E8A-4147-A177-3AD203B41FA5}">
                      <a16:colId xmlns:a16="http://schemas.microsoft.com/office/drawing/2014/main" xmlns="" val="3986169201"/>
                    </a:ext>
                  </a:extLst>
                </a:gridCol>
              </a:tblGrid>
              <a:tr h="698447">
                <a:tc>
                  <a:txBody>
                    <a:bodyPr/>
                    <a:lstStyle/>
                    <a:p>
                      <a:r>
                        <a:rPr lang="en-ZA"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ISUPG BUDGET PER SERVICE</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ctr"/>
                      <a:r>
                        <a:rPr lang="en-ZA"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2022/2023                         BUDGET</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ctr"/>
                      <a:r>
                        <a:rPr lang="en-ZA"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EXPENDITURE 31 DEC 2022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ctr"/>
                      <a:r>
                        <a:rPr lang="en-ZA"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VARIANCE </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ctr"/>
                      <a:r>
                        <a:rPr lang="en-ZA"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SPENT</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r>
                        <a:rPr lang="en-ZA"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COMMITTED: 31 DEC 2023</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r>
                        <a:rPr lang="en-ZA"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COMMENTS</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1311057629"/>
                  </a:ext>
                </a:extLst>
              </a:tr>
              <a:tr h="662071">
                <a:tc>
                  <a:txBody>
                    <a:bodyPr/>
                    <a:lstStyle/>
                    <a:p>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Amenities</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7 500 000</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8 311 967</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-811 967</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529 777</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Project is completed.</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914285820"/>
                  </a:ext>
                </a:extLst>
              </a:tr>
              <a:tr h="1396894">
                <a:tc>
                  <a:txBody>
                    <a:bodyPr/>
                    <a:lstStyle/>
                    <a:p>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Electricity</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30 000 000</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30 000 000</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3 694 896</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 annual contract to the value of R18 million for overhead lines to </a:t>
                      </a:r>
                      <a:r>
                        <a:rPr lang="en-ZA"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Ziphunzana</a:t>
                      </a: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By-Pass TRA has been appointed.  A budget of R12 million is being reallocated to other  Engineering performing projects through the mid-year adjustment process which is being tabled at Council on 28 </a:t>
                      </a:r>
                      <a:r>
                        <a:rPr lang="en-ZA"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Fbruary</a:t>
                      </a: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2023.</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1142670630"/>
                  </a:ext>
                </a:extLst>
              </a:tr>
              <a:tr h="1571505">
                <a:tc>
                  <a:txBody>
                    <a:bodyPr/>
                    <a:lstStyle/>
                    <a:p>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Human Settlements</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134 600 000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45 655 952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88 944 048</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23 693 025</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More improvement on the expenditure is expected after 28th February Council meeting which will approve the mid-year adjustment budget.  This will assist on major infrastructure projects that have contractors on site but with less budget allocations especial those contracts that have been recently appointed in the first &amp; second month of the third quarter (Jan-March 2023).</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1065004519"/>
                  </a:ext>
                </a:extLst>
              </a:tr>
              <a:tr h="698447">
                <a:tc>
                  <a:txBody>
                    <a:bodyPr/>
                    <a:lstStyle/>
                    <a:p>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Local Economic Development</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20 000 000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1 832 537</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18 167 463</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348 071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budget has been re-directed to performing project, where Contractors are already appointed. </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3669638910"/>
                  </a:ext>
                </a:extLst>
              </a:tr>
            </a:tbl>
          </a:graphicData>
        </a:graphic>
      </p:graphicFrame>
    </p:spTree>
    <p:extLst>
      <p:ext uri="{BB962C8B-B14F-4D97-AF65-F5344CB8AC3E}">
        <p14:creationId xmlns:p14="http://schemas.microsoft.com/office/powerpoint/2010/main" xmlns="" val="700496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518" y="1304014"/>
            <a:ext cx="7211291" cy="4442326"/>
          </a:xfrm>
        </p:spPr>
        <p:txBody>
          <a:bodyPr>
            <a:normAutofit/>
          </a:bodyPr>
          <a:lstStyle/>
          <a:p>
            <a:pPr marL="342900" indent="-342900">
              <a:lnSpc>
                <a:spcPct val="200000"/>
              </a:lnSpc>
              <a:buAutoNum type="arabicPeriod" startAt="5"/>
            </a:pPr>
            <a:endParaRPr lang="en-ZA" sz="1800" dirty="0">
              <a:latin typeface="Arial" panose="020B0604020202020204" pitchFamily="34" charset="0"/>
              <a:cs typeface="Arial" panose="020B0604020202020204" pitchFamily="34" charset="0"/>
            </a:endParaRPr>
          </a:p>
          <a:p>
            <a:pPr marL="342900" indent="-342900">
              <a:buFont typeface="+mj-lt"/>
              <a:buAutoNum type="arabicPeriod"/>
            </a:pPr>
            <a:endParaRPr lang="en-ZA" dirty="0"/>
          </a:p>
          <a:p>
            <a:pPr marL="342900" indent="-342900">
              <a:buFont typeface="+mj-lt"/>
              <a:buAutoNum type="arabicPeriod"/>
            </a:pPr>
            <a:endParaRPr lang="en-ZA" dirty="0"/>
          </a:p>
          <a:p>
            <a:pPr marL="342900" indent="-342900">
              <a:buFont typeface="+mj-lt"/>
              <a:buAutoNum type="arabicPeriod"/>
            </a:pPr>
            <a:endParaRPr lang="en-ZA" dirty="0"/>
          </a:p>
        </p:txBody>
      </p:sp>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1121073905"/>
              </p:ext>
            </p:extLst>
          </p:nvPr>
        </p:nvGraphicFramePr>
        <p:xfrm>
          <a:off x="93517" y="95416"/>
          <a:ext cx="8970969" cy="506741"/>
        </p:xfrm>
        <a:graphic>
          <a:graphicData uri="http://schemas.openxmlformats.org/drawingml/2006/table">
            <a:tbl>
              <a:tblPr firstRow="1" bandRow="1">
                <a:tableStyleId>{5C22544A-7EE6-4342-B048-85BDC9FD1C3A}</a:tableStyleId>
              </a:tblPr>
              <a:tblGrid>
                <a:gridCol w="8970969">
                  <a:extLst>
                    <a:ext uri="{9D8B030D-6E8A-4147-A177-3AD203B41FA5}">
                      <a16:colId xmlns:a16="http://schemas.microsoft.com/office/drawing/2014/main" xmlns="" val="20000"/>
                    </a:ext>
                  </a:extLst>
                </a:gridCol>
              </a:tblGrid>
              <a:tr h="506741">
                <a:tc>
                  <a:txBody>
                    <a:bodyPr/>
                    <a:lstStyle/>
                    <a:p>
                      <a:pPr algn="l"/>
                      <a:r>
                        <a:rPr lang="en-ZA" sz="2400" dirty="0">
                          <a:latin typeface="Arial" panose="020B0604020202020204" pitchFamily="34" charset="0"/>
                          <a:cs typeface="Arial" panose="020B0604020202020204" pitchFamily="34" charset="0"/>
                        </a:rPr>
                        <a:t>2.2)</a:t>
                      </a:r>
                      <a:r>
                        <a:rPr lang="en-ZA" sz="2400" baseline="0" dirty="0">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ISUPG CURRENT ALLOCATION                    (</a:t>
                      </a:r>
                      <a:r>
                        <a:rPr lang="en-ZA" sz="2400" dirty="0" err="1">
                          <a:latin typeface="Arial" panose="020B0604020202020204" pitchFamily="34" charset="0"/>
                          <a:cs typeface="Arial" panose="020B0604020202020204" pitchFamily="34" charset="0"/>
                        </a:rPr>
                        <a:t>cont</a:t>
                      </a:r>
                      <a:r>
                        <a:rPr lang="en-ZA" sz="2400" dirty="0">
                          <a:latin typeface="Arial" panose="020B0604020202020204" pitchFamily="34" charset="0"/>
                          <a:cs typeface="Arial" panose="020B0604020202020204" pitchFamily="34" charset="0"/>
                        </a:rPr>
                        <a:t>)….</a:t>
                      </a:r>
                    </a:p>
                  </a:txBody>
                  <a:tcPr marL="68580" marR="68580" marT="34290" marB="34290"/>
                </a:tc>
                <a:extLst>
                  <a:ext uri="{0D108BD9-81ED-4DB2-BD59-A6C34878D82A}">
                    <a16:rowId xmlns:a16="http://schemas.microsoft.com/office/drawing/2014/main" xmlns="" val="10000"/>
                  </a:ext>
                </a:extLst>
              </a:tr>
            </a:tbl>
          </a:graphicData>
        </a:graphic>
      </p:graphicFrame>
      <p:graphicFrame>
        <p:nvGraphicFramePr>
          <p:cNvPr id="2" name="Table 1">
            <a:extLst>
              <a:ext uri="{FF2B5EF4-FFF2-40B4-BE49-F238E27FC236}">
                <a16:creationId xmlns:a16="http://schemas.microsoft.com/office/drawing/2014/main" xmlns="" id="{0BAD60A1-921E-4842-AEE4-0822807A97CB}"/>
              </a:ext>
            </a:extLst>
          </p:cNvPr>
          <p:cNvGraphicFramePr>
            <a:graphicFrameLocks noGrp="1"/>
          </p:cNvGraphicFramePr>
          <p:nvPr>
            <p:extLst>
              <p:ext uri="{D42A27DB-BD31-4B8C-83A1-F6EECF244321}">
                <p14:modId xmlns:p14="http://schemas.microsoft.com/office/powerpoint/2010/main" xmlns="" val="4049947119"/>
              </p:ext>
            </p:extLst>
          </p:nvPr>
        </p:nvGraphicFramePr>
        <p:xfrm>
          <a:off x="93518" y="602157"/>
          <a:ext cx="8970968" cy="5178812"/>
        </p:xfrm>
        <a:graphic>
          <a:graphicData uri="http://schemas.openxmlformats.org/drawingml/2006/table">
            <a:tbl>
              <a:tblPr firstRow="1" firstCol="1" bandRow="1">
                <a:tableStyleId>{5C22544A-7EE6-4342-B048-85BDC9FD1C3A}</a:tableStyleId>
              </a:tblPr>
              <a:tblGrid>
                <a:gridCol w="1067192">
                  <a:extLst>
                    <a:ext uri="{9D8B030D-6E8A-4147-A177-3AD203B41FA5}">
                      <a16:colId xmlns:a16="http://schemas.microsoft.com/office/drawing/2014/main" xmlns="" val="3069236517"/>
                    </a:ext>
                  </a:extLst>
                </a:gridCol>
                <a:gridCol w="1067192">
                  <a:extLst>
                    <a:ext uri="{9D8B030D-6E8A-4147-A177-3AD203B41FA5}">
                      <a16:colId xmlns:a16="http://schemas.microsoft.com/office/drawing/2014/main" xmlns="" val="1822359621"/>
                    </a:ext>
                  </a:extLst>
                </a:gridCol>
                <a:gridCol w="1072594">
                  <a:extLst>
                    <a:ext uri="{9D8B030D-6E8A-4147-A177-3AD203B41FA5}">
                      <a16:colId xmlns:a16="http://schemas.microsoft.com/office/drawing/2014/main" xmlns="" val="181934851"/>
                    </a:ext>
                  </a:extLst>
                </a:gridCol>
                <a:gridCol w="763228">
                  <a:extLst>
                    <a:ext uri="{9D8B030D-6E8A-4147-A177-3AD203B41FA5}">
                      <a16:colId xmlns:a16="http://schemas.microsoft.com/office/drawing/2014/main" xmlns="" val="2189454310"/>
                    </a:ext>
                  </a:extLst>
                </a:gridCol>
                <a:gridCol w="1103402">
                  <a:extLst>
                    <a:ext uri="{9D8B030D-6E8A-4147-A177-3AD203B41FA5}">
                      <a16:colId xmlns:a16="http://schemas.microsoft.com/office/drawing/2014/main" xmlns="" val="3348467959"/>
                    </a:ext>
                  </a:extLst>
                </a:gridCol>
                <a:gridCol w="695883">
                  <a:extLst>
                    <a:ext uri="{9D8B030D-6E8A-4147-A177-3AD203B41FA5}">
                      <a16:colId xmlns:a16="http://schemas.microsoft.com/office/drawing/2014/main" xmlns="" val="2893707459"/>
                    </a:ext>
                  </a:extLst>
                </a:gridCol>
                <a:gridCol w="3201477">
                  <a:extLst>
                    <a:ext uri="{9D8B030D-6E8A-4147-A177-3AD203B41FA5}">
                      <a16:colId xmlns:a16="http://schemas.microsoft.com/office/drawing/2014/main" xmlns="" val="3986169201"/>
                    </a:ext>
                  </a:extLst>
                </a:gridCol>
              </a:tblGrid>
              <a:tr h="1029068">
                <a:tc>
                  <a:txBody>
                    <a:bodyPr/>
                    <a:lstStyle/>
                    <a:p>
                      <a:r>
                        <a:rPr lang="en-ZA"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ISUPG BUDGET PER SERVICE</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ctr"/>
                      <a:r>
                        <a:rPr lang="en-ZA"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2022/2023                         BUDGET</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ctr"/>
                      <a:r>
                        <a:rPr lang="en-ZA"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EXPENDITURE 31 DEC 2022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ctr"/>
                      <a:r>
                        <a:rPr lang="en-ZA"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VARIANCE </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ctr"/>
                      <a:r>
                        <a:rPr lang="en-ZA"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SPENT</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r>
                        <a:rPr lang="en-ZA"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COMMITTED: 31 DEC 2023</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r>
                        <a:rPr lang="en-ZA"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COMMENTS</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1311057629"/>
                  </a:ext>
                </a:extLst>
              </a:tr>
              <a:tr h="450877">
                <a:tc>
                  <a:txBody>
                    <a:bodyPr/>
                    <a:lstStyle/>
                    <a:p>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Roads</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10 000 000</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6 429 988</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3 570 012</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2 631 110</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project is progressing very well and variance of the projected will be fully expended by end June 2023.</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1504656175"/>
                  </a:ext>
                </a:extLst>
              </a:tr>
              <a:tr h="1316368">
                <a:tc>
                  <a:txBody>
                    <a:bodyPr/>
                    <a:lstStyle/>
                    <a:p>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Spatial Planning</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21 022 000</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2 205 174</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18 816 826</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450 147</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deed of Sale has been prepared for a land purchase to the value of R12.5 million.  The balance has been adjusted to other performing projects the mid-year adjustment process which is being tabled at Council on 28 </a:t>
                      </a:r>
                      <a:r>
                        <a:rPr lang="en-ZA"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Fbruary</a:t>
                      </a:r>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2023.</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94410323"/>
                  </a:ext>
                </a:extLst>
              </a:tr>
              <a:tr h="685426">
                <a:tc>
                  <a:txBody>
                    <a:bodyPr/>
                    <a:lstStyle/>
                    <a:p>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Waste Water</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30 000 000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12 927 822</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17 072 178</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7 950 666</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Project is progressing in line with the cash flow projections.  Funding will be fully spent by end June 2023.</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289022188"/>
                  </a:ext>
                </a:extLst>
              </a:tr>
              <a:tr h="1050670">
                <a:tc>
                  <a:txBody>
                    <a:bodyPr/>
                    <a:lstStyle/>
                    <a:p>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Water</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29 000 000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17 060 699</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11 939 301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59%</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7 511 583</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r>
                        <a:rPr lang="en-ZA"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 Project is progressing well and funding will be fully spent by end June 2023</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911561749"/>
                  </a:ext>
                </a:extLst>
              </a:tr>
              <a:tr h="419420">
                <a:tc>
                  <a:txBody>
                    <a:bodyPr/>
                    <a:lstStyle/>
                    <a:p>
                      <a:r>
                        <a:rPr lang="en-ZA"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ISUPG PER SERVICE</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282 122 000</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94 424 139</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187 697 861</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pPr algn="r"/>
                      <a:r>
                        <a:rPr lang="en-ZA" sz="12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46 809 275</a:t>
                      </a:r>
                      <a:endParaRPr lang="en-ZA"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tc>
                  <a:txBody>
                    <a:bodyPr/>
                    <a:lstStyle/>
                    <a:p>
                      <a:r>
                        <a:rPr lang="en-ZA"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b"/>
                </a:tc>
                <a:extLst>
                  <a:ext uri="{0D108BD9-81ED-4DB2-BD59-A6C34878D82A}">
                    <a16:rowId xmlns:a16="http://schemas.microsoft.com/office/drawing/2014/main" xmlns="" val="3497058706"/>
                  </a:ext>
                </a:extLst>
              </a:tr>
            </a:tbl>
          </a:graphicData>
        </a:graphic>
      </p:graphicFrame>
    </p:spTree>
    <p:extLst>
      <p:ext uri="{BB962C8B-B14F-4D97-AF65-F5344CB8AC3E}">
        <p14:creationId xmlns:p14="http://schemas.microsoft.com/office/powerpoint/2010/main" xmlns="" val="52362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518" y="1113183"/>
            <a:ext cx="8851700" cy="4633157"/>
          </a:xfrm>
        </p:spPr>
        <p:txBody>
          <a:bodyPr>
            <a:normAutofit/>
          </a:bodyPr>
          <a:lstStyle/>
          <a:p>
            <a:r>
              <a:rPr lang="en-US" sz="2400" dirty="0">
                <a:latin typeface="Arial" panose="020B0604020202020204" pitchFamily="34" charset="0"/>
                <a:cs typeface="Arial" panose="020B0604020202020204" pitchFamily="34" charset="0"/>
              </a:rPr>
              <a:t>The City has spent 33% (R94.42 million) of its 2022/2023 allocated budget of R282.12 million as at 31 December 2022.  </a:t>
            </a:r>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committee is requested to take into account that the funding transferred to the City as at 31 December 2022 is R201.59 million.  </a:t>
            </a:r>
          </a:p>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As at 31 December 2022, the City has spent 47% of the transferred funds.  The City can confirm that the total allocated budget will be fully spent by 30 June 2023.</a:t>
            </a:r>
            <a:endParaRPr lang="en-ZA" sz="2400" dirty="0">
              <a:latin typeface="Arial" panose="020B0604020202020204" pitchFamily="34" charset="0"/>
              <a:cs typeface="Arial" panose="020B0604020202020204" pitchFamily="34" charset="0"/>
            </a:endParaRPr>
          </a:p>
          <a:p>
            <a:pPr algn="just">
              <a:lnSpc>
                <a:spcPct val="150000"/>
              </a:lnSpc>
            </a:pPr>
            <a:endParaRPr lang="en-ZA" sz="2400" dirty="0">
              <a:latin typeface="Arial" panose="020B0604020202020204" pitchFamily="34" charset="0"/>
              <a:ea typeface="MS Mincho" panose="02020609040205080304" pitchFamily="49" charset="-128"/>
              <a:cs typeface="Arial" panose="020B0604020202020204" pitchFamily="34" charset="0"/>
            </a:endParaRPr>
          </a:p>
          <a:p>
            <a:pPr marL="342900" indent="-342900">
              <a:lnSpc>
                <a:spcPct val="200000"/>
              </a:lnSpc>
              <a:buAutoNum type="arabicPeriod" startAt="5"/>
            </a:pPr>
            <a:endParaRPr lang="en-ZA" sz="2600" dirty="0">
              <a:latin typeface="Arial" panose="020B0604020202020204" pitchFamily="34" charset="0"/>
              <a:cs typeface="Arial" panose="020B0604020202020204" pitchFamily="34" charset="0"/>
            </a:endParaRPr>
          </a:p>
          <a:p>
            <a:pPr marL="342900" indent="-342900">
              <a:buFont typeface="+mj-lt"/>
              <a:buAutoNum type="arabicPeriod"/>
            </a:pPr>
            <a:endParaRPr lang="en-ZA" sz="2600" dirty="0">
              <a:latin typeface="Arial" panose="020B0604020202020204" pitchFamily="34" charset="0"/>
              <a:cs typeface="Arial" panose="020B0604020202020204" pitchFamily="34" charset="0"/>
            </a:endParaRPr>
          </a:p>
          <a:p>
            <a:pPr marL="342900" indent="-342900">
              <a:buFont typeface="+mj-lt"/>
              <a:buAutoNum type="arabicPeriod"/>
            </a:pPr>
            <a:endParaRPr lang="en-ZA" dirty="0"/>
          </a:p>
          <a:p>
            <a:pPr marL="342900" indent="-342900">
              <a:buFont typeface="+mj-lt"/>
              <a:buAutoNum type="arabicPeriod"/>
            </a:pPr>
            <a:endParaRPr lang="en-ZA" dirty="0"/>
          </a:p>
        </p:txBody>
      </p:sp>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2529913094"/>
              </p:ext>
            </p:extLst>
          </p:nvPr>
        </p:nvGraphicFramePr>
        <p:xfrm>
          <a:off x="93518" y="381664"/>
          <a:ext cx="8851700" cy="675859"/>
        </p:xfrm>
        <a:graphic>
          <a:graphicData uri="http://schemas.openxmlformats.org/drawingml/2006/table">
            <a:tbl>
              <a:tblPr firstRow="1" bandRow="1">
                <a:tableStyleId>{5C22544A-7EE6-4342-B048-85BDC9FD1C3A}</a:tableStyleId>
              </a:tblPr>
              <a:tblGrid>
                <a:gridCol w="8851700">
                  <a:extLst>
                    <a:ext uri="{9D8B030D-6E8A-4147-A177-3AD203B41FA5}">
                      <a16:colId xmlns:a16="http://schemas.microsoft.com/office/drawing/2014/main" xmlns="" val="20000"/>
                    </a:ext>
                  </a:extLst>
                </a:gridCol>
              </a:tblGrid>
              <a:tr h="675859">
                <a:tc>
                  <a:txBody>
                    <a:bodyPr/>
                    <a:lstStyle/>
                    <a:p>
                      <a:pPr algn="l"/>
                      <a:r>
                        <a:rPr lang="en-ZA" sz="2400" dirty="0">
                          <a:latin typeface="Arial" panose="020B0604020202020204" pitchFamily="34" charset="0"/>
                          <a:cs typeface="Arial" panose="020B0604020202020204" pitchFamily="34" charset="0"/>
                        </a:rPr>
                        <a:t>2.3)         ISUPG 2022/23 STATUS QUO           (</a:t>
                      </a:r>
                      <a:r>
                        <a:rPr lang="en-ZA" sz="2400" dirty="0" err="1">
                          <a:latin typeface="Arial" panose="020B0604020202020204" pitchFamily="34" charset="0"/>
                          <a:cs typeface="Arial" panose="020B0604020202020204" pitchFamily="34" charset="0"/>
                        </a:rPr>
                        <a:t>cont</a:t>
                      </a:r>
                      <a:r>
                        <a:rPr lang="en-ZA" sz="2400" dirty="0">
                          <a:latin typeface="Arial" panose="020B0604020202020204" pitchFamily="34" charset="0"/>
                          <a:cs typeface="Arial" panose="020B0604020202020204" pitchFamily="34" charset="0"/>
                        </a:rPr>
                        <a:t>)….</a:t>
                      </a:r>
                    </a:p>
                  </a:txBody>
                  <a:tcPr marL="68580" marR="68580" marT="34290" marB="3429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1100701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518" y="1304014"/>
            <a:ext cx="7211291" cy="4442326"/>
          </a:xfrm>
        </p:spPr>
        <p:txBody>
          <a:bodyPr>
            <a:normAutofit/>
          </a:bodyPr>
          <a:lstStyle/>
          <a:p>
            <a:pPr marL="342900" indent="-342900">
              <a:lnSpc>
                <a:spcPct val="200000"/>
              </a:lnSpc>
              <a:buAutoNum type="arabicPeriod" startAt="5"/>
            </a:pPr>
            <a:endParaRPr lang="en-ZA" sz="1800" dirty="0">
              <a:latin typeface="Arial" panose="020B0604020202020204" pitchFamily="34" charset="0"/>
              <a:cs typeface="Arial" panose="020B0604020202020204" pitchFamily="34" charset="0"/>
            </a:endParaRPr>
          </a:p>
          <a:p>
            <a:pPr marL="342900" indent="-342900">
              <a:buFont typeface="+mj-lt"/>
              <a:buAutoNum type="arabicPeriod"/>
            </a:pPr>
            <a:endParaRPr lang="en-ZA" dirty="0"/>
          </a:p>
          <a:p>
            <a:pPr marL="342900" indent="-342900">
              <a:buFont typeface="+mj-lt"/>
              <a:buAutoNum type="arabicPeriod"/>
            </a:pPr>
            <a:endParaRPr lang="en-ZA" dirty="0"/>
          </a:p>
          <a:p>
            <a:pPr marL="342900" indent="-342900">
              <a:buFont typeface="+mj-lt"/>
              <a:buAutoNum type="arabicPeriod"/>
            </a:pPr>
            <a:endParaRPr lang="en-ZA" dirty="0"/>
          </a:p>
        </p:txBody>
      </p:sp>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1754936445"/>
              </p:ext>
            </p:extLst>
          </p:nvPr>
        </p:nvGraphicFramePr>
        <p:xfrm>
          <a:off x="93518" y="166977"/>
          <a:ext cx="8851700" cy="1165860"/>
        </p:xfrm>
        <a:graphic>
          <a:graphicData uri="http://schemas.openxmlformats.org/drawingml/2006/table">
            <a:tbl>
              <a:tblPr firstRow="1" bandRow="1">
                <a:tableStyleId>{5C22544A-7EE6-4342-B048-85BDC9FD1C3A}</a:tableStyleId>
              </a:tblPr>
              <a:tblGrid>
                <a:gridCol w="8851700">
                  <a:extLst>
                    <a:ext uri="{9D8B030D-6E8A-4147-A177-3AD203B41FA5}">
                      <a16:colId xmlns:a16="http://schemas.microsoft.com/office/drawing/2014/main" xmlns="" val="20000"/>
                    </a:ext>
                  </a:extLst>
                </a:gridCol>
              </a:tblGrid>
              <a:tr h="604299">
                <a:tc>
                  <a:txBody>
                    <a:bodyPr/>
                    <a:lstStyle/>
                    <a:p>
                      <a:pPr algn="l"/>
                      <a:r>
                        <a:rPr lang="en-ZA" sz="2400" dirty="0">
                          <a:latin typeface="Arial" panose="020B0604020202020204" pitchFamily="34" charset="0"/>
                          <a:cs typeface="Arial" panose="020B0604020202020204" pitchFamily="34" charset="0"/>
                        </a:rPr>
                        <a:t>2.4)  ISUPG HISTORICAL EXPENDITURE (THIS  INFORMATION IS AS PER WHEN THE ISUPG WAS GRANTED FULL STATUS OF BEING A GRANT)</a:t>
                      </a:r>
                    </a:p>
                  </a:txBody>
                  <a:tcPr marL="68580" marR="68580" marT="34290" marB="34290"/>
                </a:tc>
                <a:extLst>
                  <a:ext uri="{0D108BD9-81ED-4DB2-BD59-A6C34878D82A}">
                    <a16:rowId xmlns:a16="http://schemas.microsoft.com/office/drawing/2014/main" xmlns="" val="10000"/>
                  </a:ext>
                </a:extLst>
              </a:tr>
            </a:tbl>
          </a:graphicData>
        </a:graphic>
      </p:graphicFrame>
      <p:graphicFrame>
        <p:nvGraphicFramePr>
          <p:cNvPr id="2" name="Table 1">
            <a:extLst>
              <a:ext uri="{FF2B5EF4-FFF2-40B4-BE49-F238E27FC236}">
                <a16:creationId xmlns:a16="http://schemas.microsoft.com/office/drawing/2014/main" xmlns="" id="{BA1D87A0-FDAD-4A32-B7AF-303274D51974}"/>
              </a:ext>
            </a:extLst>
          </p:cNvPr>
          <p:cNvGraphicFramePr>
            <a:graphicFrameLocks noGrp="1"/>
          </p:cNvGraphicFramePr>
          <p:nvPr>
            <p:extLst>
              <p:ext uri="{D42A27DB-BD31-4B8C-83A1-F6EECF244321}">
                <p14:modId xmlns:p14="http://schemas.microsoft.com/office/powerpoint/2010/main" xmlns="" val="349520575"/>
              </p:ext>
            </p:extLst>
          </p:nvPr>
        </p:nvGraphicFramePr>
        <p:xfrm>
          <a:off x="149180" y="1822063"/>
          <a:ext cx="8796038" cy="1295621"/>
        </p:xfrm>
        <a:graphic>
          <a:graphicData uri="http://schemas.openxmlformats.org/drawingml/2006/table">
            <a:tbl>
              <a:tblPr firstRow="1" firstCol="1" bandRow="1">
                <a:tableStyleId>{5C22544A-7EE6-4342-B048-85BDC9FD1C3A}</a:tableStyleId>
              </a:tblPr>
              <a:tblGrid>
                <a:gridCol w="1609943">
                  <a:extLst>
                    <a:ext uri="{9D8B030D-6E8A-4147-A177-3AD203B41FA5}">
                      <a16:colId xmlns:a16="http://schemas.microsoft.com/office/drawing/2014/main" xmlns="" val="3459060117"/>
                    </a:ext>
                  </a:extLst>
                </a:gridCol>
                <a:gridCol w="1609943">
                  <a:extLst>
                    <a:ext uri="{9D8B030D-6E8A-4147-A177-3AD203B41FA5}">
                      <a16:colId xmlns:a16="http://schemas.microsoft.com/office/drawing/2014/main" xmlns="" val="2905452463"/>
                    </a:ext>
                  </a:extLst>
                </a:gridCol>
                <a:gridCol w="1837130">
                  <a:extLst>
                    <a:ext uri="{9D8B030D-6E8A-4147-A177-3AD203B41FA5}">
                      <a16:colId xmlns:a16="http://schemas.microsoft.com/office/drawing/2014/main" xmlns="" val="2072263563"/>
                    </a:ext>
                  </a:extLst>
                </a:gridCol>
                <a:gridCol w="1395883">
                  <a:extLst>
                    <a:ext uri="{9D8B030D-6E8A-4147-A177-3AD203B41FA5}">
                      <a16:colId xmlns:a16="http://schemas.microsoft.com/office/drawing/2014/main" xmlns="" val="2794067478"/>
                    </a:ext>
                  </a:extLst>
                </a:gridCol>
                <a:gridCol w="887067">
                  <a:extLst>
                    <a:ext uri="{9D8B030D-6E8A-4147-A177-3AD203B41FA5}">
                      <a16:colId xmlns:a16="http://schemas.microsoft.com/office/drawing/2014/main" xmlns="" val="2944213183"/>
                    </a:ext>
                  </a:extLst>
                </a:gridCol>
                <a:gridCol w="1456072">
                  <a:extLst>
                    <a:ext uri="{9D8B030D-6E8A-4147-A177-3AD203B41FA5}">
                      <a16:colId xmlns:a16="http://schemas.microsoft.com/office/drawing/2014/main" xmlns="" val="3192625404"/>
                    </a:ext>
                  </a:extLst>
                </a:gridCol>
              </a:tblGrid>
              <a:tr h="774589">
                <a:tc>
                  <a:txBody>
                    <a:bodyPr/>
                    <a:lstStyle/>
                    <a:p>
                      <a:pPr algn="ctr"/>
                      <a:r>
                        <a:rPr lang="en-ZA" sz="1600" dirty="0">
                          <a:effectLst/>
                          <a:latin typeface="Arial" panose="020B0604020202020204" pitchFamily="34" charset="0"/>
                          <a:cs typeface="Arial" panose="020B0604020202020204" pitchFamily="34" charset="0"/>
                        </a:rPr>
                        <a:t>Financial Year</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Allocation</a:t>
                      </a:r>
                    </a:p>
                    <a:p>
                      <a:pPr algn="ctr"/>
                      <a:r>
                        <a:rPr lang="en-ZA" sz="1600" dirty="0">
                          <a:effectLst/>
                          <a:latin typeface="Arial" panose="020B0604020202020204" pitchFamily="34" charset="0"/>
                          <a:cs typeface="Arial" panose="020B0604020202020204" pitchFamily="34" charset="0"/>
                        </a:rPr>
                        <a:t>Rand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Roll Over</a:t>
                      </a:r>
                    </a:p>
                    <a:p>
                      <a:pPr algn="ctr"/>
                      <a:r>
                        <a:rPr lang="en-ZA" sz="1600" dirty="0">
                          <a:effectLst/>
                          <a:latin typeface="Arial" panose="020B0604020202020204" pitchFamily="34" charset="0"/>
                          <a:cs typeface="Arial" panose="020B0604020202020204" pitchFamily="34" charset="0"/>
                        </a:rPr>
                        <a:t>Rand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Expenditure</a:t>
                      </a:r>
                    </a:p>
                    <a:p>
                      <a:pPr algn="ctr"/>
                      <a:r>
                        <a:rPr lang="en-ZA" sz="1600" dirty="0">
                          <a:effectLst/>
                          <a:latin typeface="Arial" panose="020B0604020202020204" pitchFamily="34" charset="0"/>
                          <a:cs typeface="Arial" panose="020B0604020202020204" pitchFamily="34" charset="0"/>
                        </a:rPr>
                        <a:t>Rand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Variance</a:t>
                      </a:r>
                    </a:p>
                    <a:p>
                      <a:pPr algn="ctr"/>
                      <a:r>
                        <a:rPr lang="en-ZA" sz="1600" dirty="0">
                          <a:effectLst/>
                          <a:latin typeface="Arial" panose="020B0604020202020204" pitchFamily="34" charset="0"/>
                          <a:cs typeface="Arial" panose="020B0604020202020204" pitchFamily="34" charset="0"/>
                        </a:rPr>
                        <a:t>Rand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558525036"/>
                  </a:ext>
                </a:extLst>
              </a:tr>
              <a:tr h="521032">
                <a:tc>
                  <a:txBody>
                    <a:bodyPr/>
                    <a:lstStyle/>
                    <a:p>
                      <a:pPr algn="ctr">
                        <a:lnSpc>
                          <a:spcPct val="150000"/>
                        </a:lnSpc>
                      </a:pPr>
                      <a:r>
                        <a:rPr lang="en-ZA" sz="1600" dirty="0">
                          <a:effectLst/>
                          <a:latin typeface="Arial" panose="020B0604020202020204" pitchFamily="34" charset="0"/>
                          <a:ea typeface="Calibri" panose="020F0502020204030204" pitchFamily="34" charset="0"/>
                          <a:cs typeface="Arial" panose="020B0604020202020204" pitchFamily="34" charset="0"/>
                        </a:rPr>
                        <a:t>2021/2022</a:t>
                      </a:r>
                    </a:p>
                  </a:txBody>
                  <a:tcPr marL="68580" marR="68580" marT="0" marB="0"/>
                </a:tc>
                <a:tc>
                  <a:txBody>
                    <a:bodyPr/>
                    <a:lstStyle/>
                    <a:p>
                      <a:pPr algn="ctr"/>
                      <a:r>
                        <a:rPr lang="en-ZA" sz="1600" dirty="0">
                          <a:effectLst/>
                          <a:latin typeface="Arial" panose="020B0604020202020204" pitchFamily="34" charset="0"/>
                          <a:ea typeface="Calibri" panose="020F0502020204030204" pitchFamily="34" charset="0"/>
                          <a:cs typeface="Arial" panose="020B0604020202020204" pitchFamily="34" charset="0"/>
                        </a:rPr>
                        <a:t>258 000 000</a:t>
                      </a:r>
                    </a:p>
                  </a:txBody>
                  <a:tcPr marL="68580" marR="68580" marT="0" marB="0"/>
                </a:tc>
                <a:tc>
                  <a:txBody>
                    <a:bodyPr/>
                    <a:lstStyle/>
                    <a:p>
                      <a:pPr algn="ctr"/>
                      <a:r>
                        <a:rPr lang="en-ZA" sz="16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ctr"/>
                      <a:r>
                        <a:rPr lang="en-ZA" sz="1600" dirty="0">
                          <a:effectLst/>
                          <a:latin typeface="Arial" panose="020B0604020202020204" pitchFamily="34" charset="0"/>
                          <a:ea typeface="Calibri" panose="020F0502020204030204" pitchFamily="34" charset="0"/>
                          <a:cs typeface="Arial" panose="020B0604020202020204" pitchFamily="34" charset="0"/>
                        </a:rPr>
                        <a:t>234 788 927</a:t>
                      </a:r>
                    </a:p>
                  </a:txBody>
                  <a:tcPr marL="68580" marR="68580" marT="0" marB="0"/>
                </a:tc>
                <a:tc>
                  <a:txBody>
                    <a:bodyPr/>
                    <a:lstStyle/>
                    <a:p>
                      <a:pPr algn="ctr"/>
                      <a:r>
                        <a:rPr lang="en-ZA" sz="1600" dirty="0">
                          <a:effectLst/>
                          <a:latin typeface="Arial" panose="020B0604020202020204" pitchFamily="34" charset="0"/>
                          <a:ea typeface="Calibri" panose="020F0502020204030204" pitchFamily="34" charset="0"/>
                          <a:cs typeface="Arial" panose="020B0604020202020204" pitchFamily="34" charset="0"/>
                        </a:rPr>
                        <a:t>99%</a:t>
                      </a:r>
                    </a:p>
                  </a:txBody>
                  <a:tcPr marL="68580" marR="68580" marT="0" marB="0"/>
                </a:tc>
                <a:tc>
                  <a:txBody>
                    <a:bodyPr/>
                    <a:lstStyle/>
                    <a:p>
                      <a:pPr algn="ctr"/>
                      <a:r>
                        <a:rPr lang="en-ZA" sz="1600" dirty="0">
                          <a:effectLst/>
                          <a:latin typeface="Arial" panose="020B0604020202020204" pitchFamily="34" charset="0"/>
                          <a:ea typeface="Calibri" panose="020F0502020204030204" pitchFamily="34" charset="0"/>
                          <a:cs typeface="Arial" panose="020B0604020202020204" pitchFamily="34" charset="0"/>
                        </a:rPr>
                        <a:t>3 469 073</a:t>
                      </a:r>
                    </a:p>
                  </a:txBody>
                  <a:tcPr marL="68580" marR="68580" marT="0" marB="0"/>
                </a:tc>
                <a:extLst>
                  <a:ext uri="{0D108BD9-81ED-4DB2-BD59-A6C34878D82A}">
                    <a16:rowId xmlns:a16="http://schemas.microsoft.com/office/drawing/2014/main" xmlns="" val="3840309147"/>
                  </a:ext>
                </a:extLst>
              </a:tr>
            </a:tbl>
          </a:graphicData>
        </a:graphic>
      </p:graphicFrame>
    </p:spTree>
    <p:extLst>
      <p:ext uri="{BB962C8B-B14F-4D97-AF65-F5344CB8AC3E}">
        <p14:creationId xmlns:p14="http://schemas.microsoft.com/office/powerpoint/2010/main" xmlns="" val="28930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518" y="857250"/>
            <a:ext cx="8549037" cy="4911213"/>
          </a:xfrm>
        </p:spPr>
        <p:txBody>
          <a:bodyPr>
            <a:normAutofit/>
          </a:bodyPr>
          <a:lstStyle/>
          <a:p>
            <a:pPr marL="0" indent="0">
              <a:buNone/>
            </a:pPr>
            <a:endParaRPr lang="en-ZA" dirty="0"/>
          </a:p>
          <a:p>
            <a:pPr marL="342900" indent="-342900">
              <a:buFont typeface="+mj-lt"/>
              <a:buAutoNum type="arabicPeriod"/>
            </a:pPr>
            <a:endParaRPr lang="en-ZA" dirty="0"/>
          </a:p>
          <a:p>
            <a:pPr marL="0" indent="0">
              <a:buNone/>
            </a:pPr>
            <a:endParaRPr lang="en-ZA" sz="1950" dirty="0"/>
          </a:p>
          <a:p>
            <a:pPr marL="342900" indent="-342900">
              <a:buFont typeface="+mj-lt"/>
              <a:buAutoNum type="arabicPeriod"/>
            </a:pPr>
            <a:endParaRPr lang="en-ZA" dirty="0"/>
          </a:p>
        </p:txBody>
      </p:sp>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4057240823"/>
              </p:ext>
            </p:extLst>
          </p:nvPr>
        </p:nvGraphicFramePr>
        <p:xfrm>
          <a:off x="262393" y="286248"/>
          <a:ext cx="8380162" cy="636104"/>
        </p:xfrm>
        <a:graphic>
          <a:graphicData uri="http://schemas.openxmlformats.org/drawingml/2006/table">
            <a:tbl>
              <a:tblPr firstRow="1" bandRow="1">
                <a:tableStyleId>{5C22544A-7EE6-4342-B048-85BDC9FD1C3A}</a:tableStyleId>
              </a:tblPr>
              <a:tblGrid>
                <a:gridCol w="8380162">
                  <a:extLst>
                    <a:ext uri="{9D8B030D-6E8A-4147-A177-3AD203B41FA5}">
                      <a16:colId xmlns:a16="http://schemas.microsoft.com/office/drawing/2014/main" xmlns="" val="20000"/>
                    </a:ext>
                  </a:extLst>
                </a:gridCol>
              </a:tblGrid>
              <a:tr h="636104">
                <a:tc>
                  <a:txBody>
                    <a:bodyPr/>
                    <a:lstStyle/>
                    <a:p>
                      <a:r>
                        <a:rPr lang="en-ZA" sz="3000" dirty="0"/>
                        <a:t> </a:t>
                      </a:r>
                      <a:r>
                        <a:rPr lang="en-ZA" sz="2400" dirty="0"/>
                        <a:t>2.5) </a:t>
                      </a:r>
                      <a:r>
                        <a:rPr lang="en-ZA" sz="2400" dirty="0">
                          <a:latin typeface="Arial" panose="020B0604020202020204" pitchFamily="34" charset="0"/>
                          <a:cs typeface="Arial" panose="020B0604020202020204" pitchFamily="34" charset="0"/>
                        </a:rPr>
                        <a:t>STATUS QUO – BCMM SERVICED SITES (2022/2023)</a:t>
                      </a:r>
                      <a:endParaRPr lang="en-ZA" sz="2400" dirty="0"/>
                    </a:p>
                  </a:txBody>
                  <a:tcPr marL="68580" marR="68580" marT="34290" marB="34290"/>
                </a:tc>
                <a:extLst>
                  <a:ext uri="{0D108BD9-81ED-4DB2-BD59-A6C34878D82A}">
                    <a16:rowId xmlns:a16="http://schemas.microsoft.com/office/drawing/2014/main" xmlns="" val="10000"/>
                  </a:ext>
                </a:extLst>
              </a:tr>
            </a:tbl>
          </a:graphicData>
        </a:graphic>
      </p:graphicFrame>
      <p:graphicFrame>
        <p:nvGraphicFramePr>
          <p:cNvPr id="2" name="Table 2">
            <a:extLst>
              <a:ext uri="{FF2B5EF4-FFF2-40B4-BE49-F238E27FC236}">
                <a16:creationId xmlns:a16="http://schemas.microsoft.com/office/drawing/2014/main" xmlns="" id="{3A76A5CA-A4D6-4366-9AAC-73A4BFE4891A}"/>
              </a:ext>
            </a:extLst>
          </p:cNvPr>
          <p:cNvGraphicFramePr>
            <a:graphicFrameLocks noGrp="1"/>
          </p:cNvGraphicFramePr>
          <p:nvPr>
            <p:extLst>
              <p:ext uri="{D42A27DB-BD31-4B8C-83A1-F6EECF244321}">
                <p14:modId xmlns:p14="http://schemas.microsoft.com/office/powerpoint/2010/main" xmlns="" val="2875682248"/>
              </p:ext>
            </p:extLst>
          </p:nvPr>
        </p:nvGraphicFramePr>
        <p:xfrm>
          <a:off x="357809" y="1360612"/>
          <a:ext cx="8284745" cy="1768668"/>
        </p:xfrm>
        <a:graphic>
          <a:graphicData uri="http://schemas.openxmlformats.org/drawingml/2006/table">
            <a:tbl>
              <a:tblPr firstRow="1" bandRow="1">
                <a:tableStyleId>{5C22544A-7EE6-4342-B048-85BDC9FD1C3A}</a:tableStyleId>
              </a:tblPr>
              <a:tblGrid>
                <a:gridCol w="2697971">
                  <a:extLst>
                    <a:ext uri="{9D8B030D-6E8A-4147-A177-3AD203B41FA5}">
                      <a16:colId xmlns:a16="http://schemas.microsoft.com/office/drawing/2014/main" xmlns="" val="187080720"/>
                    </a:ext>
                  </a:extLst>
                </a:gridCol>
                <a:gridCol w="2793387">
                  <a:extLst>
                    <a:ext uri="{9D8B030D-6E8A-4147-A177-3AD203B41FA5}">
                      <a16:colId xmlns:a16="http://schemas.microsoft.com/office/drawing/2014/main" xmlns="" val="3943315346"/>
                    </a:ext>
                  </a:extLst>
                </a:gridCol>
                <a:gridCol w="2793387">
                  <a:extLst>
                    <a:ext uri="{9D8B030D-6E8A-4147-A177-3AD203B41FA5}">
                      <a16:colId xmlns:a16="http://schemas.microsoft.com/office/drawing/2014/main" xmlns="" val="1071653134"/>
                    </a:ext>
                  </a:extLst>
                </a:gridCol>
              </a:tblGrid>
              <a:tr h="0">
                <a:tc>
                  <a:txBody>
                    <a:bodyPr/>
                    <a:lstStyle/>
                    <a:p>
                      <a:r>
                        <a:rPr lang="en-ZA" dirty="0"/>
                        <a:t>Item</a:t>
                      </a:r>
                    </a:p>
                  </a:txBody>
                  <a:tcPr/>
                </a:tc>
                <a:tc>
                  <a:txBody>
                    <a:bodyPr/>
                    <a:lstStyle/>
                    <a:p>
                      <a:r>
                        <a:rPr lang="en-ZA" dirty="0"/>
                        <a:t>Quarter 1</a:t>
                      </a:r>
                    </a:p>
                  </a:txBody>
                  <a:tcPr/>
                </a:tc>
                <a:tc>
                  <a:txBody>
                    <a:bodyPr/>
                    <a:lstStyle/>
                    <a:p>
                      <a:r>
                        <a:rPr lang="en-ZA" dirty="0"/>
                        <a:t>Quarter 2</a:t>
                      </a:r>
                    </a:p>
                  </a:txBody>
                  <a:tcPr/>
                </a:tc>
                <a:extLst>
                  <a:ext uri="{0D108BD9-81ED-4DB2-BD59-A6C34878D82A}">
                    <a16:rowId xmlns:a16="http://schemas.microsoft.com/office/drawing/2014/main" xmlns="" val="2054908373"/>
                  </a:ext>
                </a:extLst>
              </a:tr>
              <a:tr h="467636">
                <a:tc>
                  <a:txBody>
                    <a:bodyPr/>
                    <a:lstStyle/>
                    <a:p>
                      <a:r>
                        <a:rPr lang="en-ZA" dirty="0"/>
                        <a:t>Serviced Sites</a:t>
                      </a:r>
                    </a:p>
                  </a:txBody>
                  <a:tcPr/>
                </a:tc>
                <a:tc>
                  <a:txBody>
                    <a:bodyPr/>
                    <a:lstStyle/>
                    <a:p>
                      <a:r>
                        <a:rPr lang="en-ZA" dirty="0"/>
                        <a:t>139</a:t>
                      </a:r>
                    </a:p>
                  </a:txBody>
                  <a:tcPr/>
                </a:tc>
                <a:tc>
                  <a:txBody>
                    <a:bodyPr/>
                    <a:lstStyle/>
                    <a:p>
                      <a:r>
                        <a:rPr lang="en-ZA" dirty="0"/>
                        <a:t>179</a:t>
                      </a:r>
                    </a:p>
                  </a:txBody>
                  <a:tcPr/>
                </a:tc>
                <a:extLst>
                  <a:ext uri="{0D108BD9-81ED-4DB2-BD59-A6C34878D82A}">
                    <a16:rowId xmlns:a16="http://schemas.microsoft.com/office/drawing/2014/main" xmlns="" val="475480563"/>
                  </a:ext>
                </a:extLst>
              </a:tr>
              <a:tr h="467636">
                <a:tc>
                  <a:txBody>
                    <a:bodyPr/>
                    <a:lstStyle/>
                    <a:p>
                      <a:endParaRPr lang="en-ZA"/>
                    </a:p>
                  </a:txBody>
                  <a:tcPr/>
                </a:tc>
                <a:tc>
                  <a:txBody>
                    <a:bodyPr/>
                    <a:lstStyle/>
                    <a:p>
                      <a:endParaRPr lang="en-ZA"/>
                    </a:p>
                  </a:txBody>
                  <a:tcPr/>
                </a:tc>
                <a:tc>
                  <a:txBody>
                    <a:bodyPr/>
                    <a:lstStyle/>
                    <a:p>
                      <a:endParaRPr lang="en-ZA"/>
                    </a:p>
                  </a:txBody>
                  <a:tcPr/>
                </a:tc>
                <a:extLst>
                  <a:ext uri="{0D108BD9-81ED-4DB2-BD59-A6C34878D82A}">
                    <a16:rowId xmlns:a16="http://schemas.microsoft.com/office/drawing/2014/main" xmlns="" val="4022953879"/>
                  </a:ext>
                </a:extLst>
              </a:tr>
              <a:tr h="467636">
                <a:tc>
                  <a:txBody>
                    <a:bodyPr/>
                    <a:lstStyle/>
                    <a:p>
                      <a:r>
                        <a:rPr lang="en-ZA" b="1" dirty="0"/>
                        <a:t>TOTAL</a:t>
                      </a:r>
                    </a:p>
                  </a:txBody>
                  <a:tcPr/>
                </a:tc>
                <a:tc>
                  <a:txBody>
                    <a:bodyPr/>
                    <a:lstStyle/>
                    <a:p>
                      <a:endParaRPr lang="en-ZA" b="1"/>
                    </a:p>
                  </a:txBody>
                  <a:tcPr/>
                </a:tc>
                <a:tc>
                  <a:txBody>
                    <a:bodyPr/>
                    <a:lstStyle/>
                    <a:p>
                      <a:r>
                        <a:rPr lang="en-ZA" b="1" dirty="0"/>
                        <a:t>318</a:t>
                      </a:r>
                    </a:p>
                  </a:txBody>
                  <a:tcPr/>
                </a:tc>
                <a:extLst>
                  <a:ext uri="{0D108BD9-81ED-4DB2-BD59-A6C34878D82A}">
                    <a16:rowId xmlns:a16="http://schemas.microsoft.com/office/drawing/2014/main" xmlns="" val="2052676952"/>
                  </a:ext>
                </a:extLst>
              </a:tr>
            </a:tbl>
          </a:graphicData>
        </a:graphic>
      </p:graphicFrame>
    </p:spTree>
    <p:extLst>
      <p:ext uri="{BB962C8B-B14F-4D97-AF65-F5344CB8AC3E}">
        <p14:creationId xmlns:p14="http://schemas.microsoft.com/office/powerpoint/2010/main" xmlns="" val="3193804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518" y="1304014"/>
            <a:ext cx="7211291" cy="4442326"/>
          </a:xfrm>
        </p:spPr>
        <p:txBody>
          <a:bodyPr>
            <a:normAutofit/>
          </a:bodyPr>
          <a:lstStyle/>
          <a:p>
            <a:pPr marL="0" indent="0">
              <a:lnSpc>
                <a:spcPct val="200000"/>
              </a:lnSpc>
              <a:buNone/>
            </a:pPr>
            <a:endParaRPr lang="en-ZA" sz="1800" dirty="0">
              <a:latin typeface="Arial" panose="020B0604020202020204" pitchFamily="34" charset="0"/>
              <a:cs typeface="Arial" panose="020B0604020202020204" pitchFamily="34" charset="0"/>
            </a:endParaRPr>
          </a:p>
          <a:p>
            <a:pPr marL="342900" indent="-342900">
              <a:buFont typeface="+mj-lt"/>
              <a:buAutoNum type="arabicPeriod"/>
            </a:pPr>
            <a:endParaRPr lang="en-ZA" dirty="0"/>
          </a:p>
          <a:p>
            <a:pPr marL="342900" indent="-342900">
              <a:buFont typeface="+mj-lt"/>
              <a:buAutoNum type="arabicPeriod"/>
            </a:pPr>
            <a:endParaRPr lang="en-ZA" dirty="0"/>
          </a:p>
          <a:p>
            <a:pPr marL="342900" indent="-342900">
              <a:buFont typeface="+mj-lt"/>
              <a:buAutoNum type="arabicPeriod"/>
            </a:pPr>
            <a:endParaRPr lang="en-ZA" dirty="0"/>
          </a:p>
        </p:txBody>
      </p:sp>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2571279820"/>
              </p:ext>
            </p:extLst>
          </p:nvPr>
        </p:nvGraphicFramePr>
        <p:xfrm>
          <a:off x="93518" y="381664"/>
          <a:ext cx="8851700" cy="675859"/>
        </p:xfrm>
        <a:graphic>
          <a:graphicData uri="http://schemas.openxmlformats.org/drawingml/2006/table">
            <a:tbl>
              <a:tblPr firstRow="1" bandRow="1">
                <a:tableStyleId>{5C22544A-7EE6-4342-B048-85BDC9FD1C3A}</a:tableStyleId>
              </a:tblPr>
              <a:tblGrid>
                <a:gridCol w="8851700">
                  <a:extLst>
                    <a:ext uri="{9D8B030D-6E8A-4147-A177-3AD203B41FA5}">
                      <a16:colId xmlns:a16="http://schemas.microsoft.com/office/drawing/2014/main" xmlns="" val="20000"/>
                    </a:ext>
                  </a:extLst>
                </a:gridCol>
              </a:tblGrid>
              <a:tr h="675859">
                <a:tc>
                  <a:txBody>
                    <a:bodyPr/>
                    <a:lstStyle/>
                    <a:p>
                      <a:pPr algn="l"/>
                      <a:r>
                        <a:rPr lang="en-ZA" sz="2400" dirty="0">
                          <a:latin typeface="Arial" panose="020B0604020202020204" pitchFamily="34" charset="0"/>
                          <a:cs typeface="Arial" panose="020B0604020202020204" pitchFamily="34" charset="0"/>
                        </a:rPr>
                        <a:t>2.6)        USDG AND ISUPG PROGNOSIS IN PICTURES</a:t>
                      </a:r>
                    </a:p>
                  </a:txBody>
                  <a:tcPr marL="68580" marR="68580" marT="34290" marB="34290"/>
                </a:tc>
                <a:extLst>
                  <a:ext uri="{0D108BD9-81ED-4DB2-BD59-A6C34878D82A}">
                    <a16:rowId xmlns:a16="http://schemas.microsoft.com/office/drawing/2014/main" xmlns="" val="10000"/>
                  </a:ext>
                </a:extLst>
              </a:tr>
            </a:tbl>
          </a:graphicData>
        </a:graphic>
      </p:graphicFrame>
      <p:pic>
        <p:nvPicPr>
          <p:cNvPr id="6" name="Picture 2" descr="DSCF0069">
            <a:extLst>
              <a:ext uri="{FF2B5EF4-FFF2-40B4-BE49-F238E27FC236}">
                <a16:creationId xmlns:a16="http://schemas.microsoft.com/office/drawing/2014/main" xmlns="" id="{17154299-E466-4699-A882-6E20112C8BA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6348" y="1057523"/>
            <a:ext cx="3339920" cy="1606164"/>
          </a:xfrm>
          <a:prstGeom prst="rect">
            <a:avLst/>
          </a:prstGeom>
          <a:noFill/>
          <a:ln w="28575">
            <a:solidFill>
              <a:srgbClr val="DDDDDD"/>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Content Placeholder 6">
            <a:extLst>
              <a:ext uri="{FF2B5EF4-FFF2-40B4-BE49-F238E27FC236}">
                <a16:creationId xmlns:a16="http://schemas.microsoft.com/office/drawing/2014/main" xmlns="" id="{216000F7-CD08-485B-AD5D-7462293F5DD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48064" y="1057523"/>
            <a:ext cx="3168352" cy="1606164"/>
          </a:xfrm>
          <a:prstGeom prst="rect">
            <a:avLst/>
          </a:prstGeom>
        </p:spPr>
      </p:pic>
      <p:pic>
        <p:nvPicPr>
          <p:cNvPr id="12" name="Picture 2" descr="105 - Density">
            <a:extLst>
              <a:ext uri="{FF2B5EF4-FFF2-40B4-BE49-F238E27FC236}">
                <a16:creationId xmlns:a16="http://schemas.microsoft.com/office/drawing/2014/main" xmlns="" id="{547711FF-2A48-42ED-B0E0-12C954ED54B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6348" y="2767637"/>
            <a:ext cx="3342902" cy="1637385"/>
          </a:xfrm>
          <a:prstGeom prst="rect">
            <a:avLst/>
          </a:prstGeom>
          <a:noFill/>
          <a:ln w="28575">
            <a:solidFill>
              <a:srgbClr val="DDDDDD"/>
            </a:solidFill>
            <a:miter lim="800000"/>
            <a:headEnd/>
            <a:tailEnd/>
          </a:ln>
          <a:extLst>
            <a:ext uri="{909E8E84-426E-40DD-AFC4-6F175D3DCCD1}">
              <a14:hiddenFill xmlns:a14="http://schemas.microsoft.com/office/drawing/2010/main" xmlns="">
                <a:solidFill>
                  <a:srgbClr val="FFFFFF"/>
                </a:solidFill>
              </a14:hiddenFill>
            </a:ext>
          </a:extLst>
        </p:spPr>
      </p:pic>
      <p:pic>
        <p:nvPicPr>
          <p:cNvPr id="13" name="Picture 12">
            <a:extLst>
              <a:ext uri="{FF2B5EF4-FFF2-40B4-BE49-F238E27FC236}">
                <a16:creationId xmlns:a16="http://schemas.microsoft.com/office/drawing/2014/main" xmlns="" id="{9BBE7985-B6C3-4DD6-8759-3DEC34B7FFB7}"/>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148064" y="2767054"/>
            <a:ext cx="3168352" cy="1606164"/>
          </a:xfrm>
          <a:prstGeom prst="rect">
            <a:avLst/>
          </a:prstGeom>
        </p:spPr>
      </p:pic>
      <p:pic>
        <p:nvPicPr>
          <p:cNvPr id="14" name="Picture 13">
            <a:extLst>
              <a:ext uri="{FF2B5EF4-FFF2-40B4-BE49-F238E27FC236}">
                <a16:creationId xmlns:a16="http://schemas.microsoft.com/office/drawing/2014/main" xmlns="" id="{01ED150A-92EF-4003-BD5D-731FF90255E6}"/>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72243" y="4476586"/>
            <a:ext cx="3264024" cy="1516246"/>
          </a:xfrm>
          <a:prstGeom prst="rect">
            <a:avLst/>
          </a:prstGeom>
        </p:spPr>
      </p:pic>
      <p:pic>
        <p:nvPicPr>
          <p:cNvPr id="15" name="Picture 14">
            <a:extLst>
              <a:ext uri="{FF2B5EF4-FFF2-40B4-BE49-F238E27FC236}">
                <a16:creationId xmlns:a16="http://schemas.microsoft.com/office/drawing/2014/main" xmlns="" id="{965F0DC5-1FC2-48FA-AB8C-3A3078BC245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148064" y="4476585"/>
            <a:ext cx="3168352" cy="1447137"/>
          </a:xfrm>
          <a:prstGeom prst="rect">
            <a:avLst/>
          </a:prstGeom>
        </p:spPr>
      </p:pic>
      <p:sp>
        <p:nvSpPr>
          <p:cNvPr id="16" name="Shape 15">
            <a:extLst>
              <a:ext uri="{FF2B5EF4-FFF2-40B4-BE49-F238E27FC236}">
                <a16:creationId xmlns:a16="http://schemas.microsoft.com/office/drawing/2014/main" xmlns="" id="{87E1A4E3-C31B-4382-904E-E362D8A27E8D}"/>
              </a:ext>
            </a:extLst>
          </p:cNvPr>
          <p:cNvSpPr/>
          <p:nvPr/>
        </p:nvSpPr>
        <p:spPr>
          <a:xfrm>
            <a:off x="1304711" y="1304014"/>
            <a:ext cx="5891915" cy="4190337"/>
          </a:xfrm>
          <a:prstGeom prst="swooshArrow">
            <a:avLst>
              <a:gd name="adj1" fmla="val 25000"/>
              <a:gd name="adj2" fmla="val 25000"/>
            </a:avLst>
          </a:prstGeom>
          <a:solidFill>
            <a:srgbClr val="C5C546"/>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 name="Flowchart: Alternate Process 1">
            <a:extLst>
              <a:ext uri="{FF2B5EF4-FFF2-40B4-BE49-F238E27FC236}">
                <a16:creationId xmlns:a16="http://schemas.microsoft.com/office/drawing/2014/main" xmlns="" id="{F865C95A-25FC-478B-B605-AE5A80B20F25}"/>
              </a:ext>
            </a:extLst>
          </p:cNvPr>
          <p:cNvSpPr/>
          <p:nvPr/>
        </p:nvSpPr>
        <p:spPr>
          <a:xfrm flipH="1">
            <a:off x="933538" y="3693678"/>
            <a:ext cx="1402708" cy="83733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ZA" dirty="0">
                <a:solidFill>
                  <a:schemeClr val="tx1"/>
                </a:solidFill>
              </a:rPr>
              <a:t>Upgrading Informal Settlements </a:t>
            </a:r>
          </a:p>
        </p:txBody>
      </p:sp>
      <p:sp>
        <p:nvSpPr>
          <p:cNvPr id="3" name="Flowchart: Alternate Process 2">
            <a:extLst>
              <a:ext uri="{FF2B5EF4-FFF2-40B4-BE49-F238E27FC236}">
                <a16:creationId xmlns:a16="http://schemas.microsoft.com/office/drawing/2014/main" xmlns="" id="{E125F7A9-C67B-41B1-837D-856A9344B564}"/>
              </a:ext>
            </a:extLst>
          </p:cNvPr>
          <p:cNvSpPr/>
          <p:nvPr/>
        </p:nvSpPr>
        <p:spPr>
          <a:xfrm flipH="1">
            <a:off x="3481676" y="2381415"/>
            <a:ext cx="1276078" cy="781216"/>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ZA" dirty="0">
                <a:solidFill>
                  <a:schemeClr val="accent6">
                    <a:lumMod val="75000"/>
                  </a:schemeClr>
                </a:solidFill>
              </a:rPr>
              <a:t>Through USDG</a:t>
            </a:r>
          </a:p>
        </p:txBody>
      </p:sp>
      <p:sp>
        <p:nvSpPr>
          <p:cNvPr id="4" name="Flowchart: Alternate Process 3">
            <a:extLst>
              <a:ext uri="{FF2B5EF4-FFF2-40B4-BE49-F238E27FC236}">
                <a16:creationId xmlns:a16="http://schemas.microsoft.com/office/drawing/2014/main" xmlns="" id="{18D443DF-4164-4E48-86AB-7FA304E451FD}"/>
              </a:ext>
            </a:extLst>
          </p:cNvPr>
          <p:cNvSpPr/>
          <p:nvPr/>
        </p:nvSpPr>
        <p:spPr>
          <a:xfrm>
            <a:off x="5311471" y="1844703"/>
            <a:ext cx="1439186" cy="745554"/>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lvl="0"/>
            <a:r>
              <a:rPr lang="en-ZA" dirty="0">
                <a:solidFill>
                  <a:srgbClr val="FF0000"/>
                </a:solidFill>
              </a:rPr>
              <a:t>Into Human Settlements</a:t>
            </a:r>
          </a:p>
        </p:txBody>
      </p:sp>
    </p:spTree>
    <p:extLst>
      <p:ext uri="{BB962C8B-B14F-4D97-AF65-F5344CB8AC3E}">
        <p14:creationId xmlns:p14="http://schemas.microsoft.com/office/powerpoint/2010/main" xmlns="" val="283273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1154753446"/>
              </p:ext>
            </p:extLst>
          </p:nvPr>
        </p:nvGraphicFramePr>
        <p:xfrm>
          <a:off x="0" y="1733384"/>
          <a:ext cx="9088341" cy="1695615"/>
        </p:xfrm>
        <a:graphic>
          <a:graphicData uri="http://schemas.openxmlformats.org/drawingml/2006/table">
            <a:tbl>
              <a:tblPr firstRow="1" bandRow="1">
                <a:tableStyleId>{5C22544A-7EE6-4342-B048-85BDC9FD1C3A}</a:tableStyleId>
              </a:tblPr>
              <a:tblGrid>
                <a:gridCol w="9088341">
                  <a:extLst>
                    <a:ext uri="{9D8B030D-6E8A-4147-A177-3AD203B41FA5}">
                      <a16:colId xmlns:a16="http://schemas.microsoft.com/office/drawing/2014/main" xmlns="" val="20000"/>
                    </a:ext>
                  </a:extLst>
                </a:gridCol>
              </a:tblGrid>
              <a:tr h="1695615">
                <a:tc>
                  <a:txBody>
                    <a:bodyPr/>
                    <a:lstStyle/>
                    <a:p>
                      <a:pPr algn="l"/>
                      <a:endParaRPr lang="en-ZA" sz="2400" dirty="0">
                        <a:latin typeface="Arial" panose="020B0604020202020204" pitchFamily="34" charset="0"/>
                        <a:cs typeface="Arial" panose="020B0604020202020204" pitchFamily="34" charset="0"/>
                      </a:endParaRPr>
                    </a:p>
                    <a:p>
                      <a:pPr algn="l"/>
                      <a:endParaRPr lang="en-ZA" sz="2400" dirty="0">
                        <a:latin typeface="Arial" panose="020B0604020202020204" pitchFamily="34" charset="0"/>
                        <a:cs typeface="Arial" panose="020B0604020202020204" pitchFamily="34" charset="0"/>
                      </a:endParaRPr>
                    </a:p>
                    <a:p>
                      <a:pPr algn="l"/>
                      <a:r>
                        <a:rPr lang="en-ZA" sz="2400" dirty="0">
                          <a:latin typeface="Arial" panose="020B0604020202020204" pitchFamily="34" charset="0"/>
                          <a:cs typeface="Arial" panose="020B0604020202020204" pitchFamily="34" charset="0"/>
                        </a:rPr>
                        <a:t>               3.)</a:t>
                      </a:r>
                      <a:r>
                        <a:rPr lang="en-ZA" sz="2400" baseline="0" dirty="0">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  PRESENTATION</a:t>
                      </a:r>
                      <a:r>
                        <a:rPr lang="en-ZA" sz="2400" baseline="0" dirty="0">
                          <a:latin typeface="Arial" panose="020B0604020202020204" pitchFamily="34" charset="0"/>
                          <a:cs typeface="Arial" panose="020B0604020202020204" pitchFamily="34" charset="0"/>
                        </a:rPr>
                        <a:t> 2:  LAND</a:t>
                      </a:r>
                      <a:endParaRPr lang="en-ZA" sz="24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497684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78A7B30-714B-48F8-949E-EB07B9D25808}"/>
              </a:ext>
            </a:extLst>
          </p:cNvPr>
          <p:cNvPicPr>
            <a:picLocks noChangeAspect="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0" y="0"/>
            <a:ext cx="9180266" cy="5148000"/>
          </a:xfrm>
          <a:prstGeom prst="rect">
            <a:avLst/>
          </a:prstGeom>
          <a:noFill/>
        </p:spPr>
      </p:pic>
      <p:sp>
        <p:nvSpPr>
          <p:cNvPr id="7" name="Rectangle 6">
            <a:extLst>
              <a:ext uri="{FF2B5EF4-FFF2-40B4-BE49-F238E27FC236}">
                <a16:creationId xmlns:a16="http://schemas.microsoft.com/office/drawing/2014/main" xmlns="" id="{BFE26573-9C49-4395-9F53-ADFAE1E0AF72}"/>
              </a:ext>
            </a:extLst>
          </p:cNvPr>
          <p:cNvSpPr/>
          <p:nvPr/>
        </p:nvSpPr>
        <p:spPr>
          <a:xfrm>
            <a:off x="0" y="5148000"/>
            <a:ext cx="9180266" cy="1709999"/>
          </a:xfrm>
          <a:prstGeom prst="rect">
            <a:avLst/>
          </a:prstGeom>
          <a:solidFill>
            <a:srgbClr val="EFEFEF">
              <a:alpha val="3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xmlns="" id="{4BA673F9-BB3C-4DED-B2E1-10DEB4565EB1}"/>
              </a:ext>
            </a:extLst>
          </p:cNvPr>
          <p:cNvSpPr/>
          <p:nvPr/>
        </p:nvSpPr>
        <p:spPr>
          <a:xfrm>
            <a:off x="0" y="135477"/>
            <a:ext cx="9180266" cy="4431983"/>
          </a:xfrm>
          <a:prstGeom prst="rect">
            <a:avLst/>
          </a:prstGeom>
        </p:spPr>
        <p:txBody>
          <a:bodyPr wrap="square">
            <a:spAutoFit/>
          </a:bodyPr>
          <a:lstStyle/>
          <a:p>
            <a:pPr defTabSz="914377"/>
            <a:r>
              <a:rPr lang="en-US" sz="1800" b="1" dirty="0">
                <a:effectLst/>
                <a:latin typeface="Arial" panose="020B0604020202020204" pitchFamily="34" charset="0"/>
                <a:ea typeface="Times New Roman" panose="02020603050405020304" pitchFamily="18" charset="0"/>
              </a:rPr>
              <a:t>3)   </a:t>
            </a:r>
            <a:r>
              <a:rPr lang="en-US" sz="1800" b="1" u="sng" dirty="0">
                <a:effectLst/>
                <a:latin typeface="Arial" panose="020B0604020202020204" pitchFamily="34" charset="0"/>
                <a:ea typeface="Times New Roman" panose="02020603050405020304" pitchFamily="18" charset="0"/>
              </a:rPr>
              <a:t>MANAGING AND CURBING LAND INVASION AND ILLEGAL OCCUPATIONS OF   </a:t>
            </a:r>
          </a:p>
          <a:p>
            <a:pPr defTabSz="914377"/>
            <a:r>
              <a:rPr lang="en-US" b="1" dirty="0">
                <a:latin typeface="Arial" panose="020B0604020202020204" pitchFamily="34" charset="0"/>
                <a:ea typeface="Times New Roman" panose="02020603050405020304" pitchFamily="18" charset="0"/>
              </a:rPr>
              <a:t>      </a:t>
            </a:r>
            <a:r>
              <a:rPr lang="en-US" sz="1800" b="1" u="sng" dirty="0">
                <a:effectLst/>
                <a:latin typeface="Arial" panose="020B0604020202020204" pitchFamily="34" charset="0"/>
                <a:ea typeface="Times New Roman" panose="02020603050405020304" pitchFamily="18" charset="0"/>
              </a:rPr>
              <a:t>LAND WITHIN BUFFALO CITY METROPOLITAN MUNICIPAL AREA OF   </a:t>
            </a:r>
          </a:p>
          <a:p>
            <a:pPr defTabSz="914377"/>
            <a:r>
              <a:rPr lang="en-US" b="1" dirty="0">
                <a:latin typeface="Arial" panose="020B0604020202020204" pitchFamily="34" charset="0"/>
                <a:ea typeface="Times New Roman" panose="02020603050405020304" pitchFamily="18" charset="0"/>
              </a:rPr>
              <a:t>      </a:t>
            </a:r>
            <a:r>
              <a:rPr lang="en-US" sz="1800" b="1" dirty="0">
                <a:effectLst/>
                <a:latin typeface="Arial" panose="020B0604020202020204" pitchFamily="34" charset="0"/>
                <a:ea typeface="Times New Roman" panose="02020603050405020304" pitchFamily="18" charset="0"/>
              </a:rPr>
              <a:t>JURISDICTION        (</a:t>
            </a:r>
            <a:r>
              <a:rPr lang="en-US" sz="1800" b="1" dirty="0" err="1">
                <a:effectLst/>
                <a:latin typeface="Arial" panose="020B0604020202020204" pitchFamily="34" charset="0"/>
                <a:ea typeface="Times New Roman" panose="02020603050405020304" pitchFamily="18" charset="0"/>
              </a:rPr>
              <a:t>cont</a:t>
            </a:r>
            <a:r>
              <a:rPr lang="en-US" sz="1800" b="1" dirty="0">
                <a:effectLst/>
                <a:latin typeface="Arial" panose="020B0604020202020204" pitchFamily="34" charset="0"/>
                <a:ea typeface="Times New Roman" panose="02020603050405020304" pitchFamily="18" charset="0"/>
              </a:rPr>
              <a:t>)….</a:t>
            </a:r>
            <a:endParaRPr lang="en-ZA" sz="1800" dirty="0">
              <a:effectLst/>
              <a:latin typeface="Times New Roman" panose="02020603050405020304" pitchFamily="18" charset="0"/>
              <a:ea typeface="Times New Roman" panose="02020603050405020304" pitchFamily="18" charset="0"/>
            </a:endParaRPr>
          </a:p>
          <a:p>
            <a:pPr algn="ctr" defTabSz="914377"/>
            <a:r>
              <a:rPr lang="en-US" kern="0" dirty="0">
                <a:solidFill>
                  <a:srgbClr val="000000"/>
                </a:solidFill>
                <a:latin typeface="Century Gothic" panose="020B0502020202020204" pitchFamily="34" charset="0"/>
                <a:ea typeface="ＭＳ Ｐゴシック"/>
                <a:cs typeface="Arial" panose="020B0604020202020204" pitchFamily="34" charset="0"/>
              </a:rPr>
              <a:t/>
            </a:r>
            <a:br>
              <a:rPr lang="en-US" kern="0" dirty="0">
                <a:solidFill>
                  <a:srgbClr val="000000"/>
                </a:solidFill>
                <a:latin typeface="Century Gothic" panose="020B0502020202020204" pitchFamily="34" charset="0"/>
                <a:ea typeface="ＭＳ Ｐゴシック"/>
                <a:cs typeface="Arial" panose="020B0604020202020204" pitchFamily="34" charset="0"/>
              </a:rPr>
            </a:br>
            <a:endParaRPr lang="en-US" kern="0" dirty="0">
              <a:solidFill>
                <a:srgbClr val="000000"/>
              </a:solidFill>
              <a:latin typeface="Century Gothic" panose="020B0502020202020204" pitchFamily="34" charset="0"/>
              <a:ea typeface="ＭＳ Ｐゴシック"/>
              <a:cs typeface="Arial" panose="020B0604020202020204" pitchFamily="34" charset="0"/>
            </a:endParaRPr>
          </a:p>
          <a:p>
            <a:pPr algn="ctr" defTabSz="914377"/>
            <a:endParaRPr lang="en-US" altLang="en-US" sz="3200" b="1" kern="0" dirty="0">
              <a:solidFill>
                <a:srgbClr val="000000"/>
              </a:solidFill>
              <a:latin typeface="Century Gothic" panose="020B0502020202020204" pitchFamily="34" charset="0"/>
              <a:ea typeface="ＭＳ Ｐゴシック"/>
              <a:cs typeface="Arial Bold" panose="020B0704020202020204" pitchFamily="34" charset="0"/>
            </a:endParaRPr>
          </a:p>
          <a:p>
            <a:pPr algn="ctr" defTabSz="914377"/>
            <a:endParaRPr lang="en-US" altLang="en-US" sz="2400" kern="0" dirty="0">
              <a:solidFill>
                <a:srgbClr val="000000"/>
              </a:solidFill>
              <a:latin typeface="Century Gothic" panose="020B0502020202020204" pitchFamily="34" charset="0"/>
              <a:ea typeface="ＭＳ Ｐゴシック"/>
              <a:cs typeface="Arial Bold" panose="020B0704020202020204" pitchFamily="34" charset="0"/>
            </a:endParaRPr>
          </a:p>
          <a:p>
            <a:pPr algn="ctr" defTabSz="914377"/>
            <a:endParaRPr lang="en-US" altLang="en-US" sz="2400" kern="0" dirty="0">
              <a:solidFill>
                <a:srgbClr val="000000"/>
              </a:solidFill>
              <a:latin typeface="Century Gothic" panose="020B0502020202020204" pitchFamily="34" charset="0"/>
              <a:ea typeface="ＭＳ Ｐゴシック"/>
              <a:cs typeface="Arial Bold" panose="020B0704020202020204" pitchFamily="34" charset="0"/>
            </a:endParaRPr>
          </a:p>
          <a:p>
            <a:pPr algn="ctr" defTabSz="914377"/>
            <a:endParaRPr lang="en-US" sz="2400" kern="0" dirty="0">
              <a:solidFill>
                <a:srgbClr val="000000"/>
              </a:solidFill>
              <a:latin typeface="Century Gothic" panose="020B0502020202020204" pitchFamily="34" charset="0"/>
              <a:ea typeface="ＭＳ Ｐゴシック"/>
              <a:cs typeface="Arial Bold" panose="020B0704020202020204" pitchFamily="34" charset="0"/>
            </a:endParaRPr>
          </a:p>
          <a:p>
            <a:pPr algn="ctr" defTabSz="914377"/>
            <a:endParaRPr lang="en-US" sz="2400" kern="0" dirty="0">
              <a:solidFill>
                <a:srgbClr val="000000"/>
              </a:solidFill>
              <a:latin typeface="Century Gothic" panose="020B0502020202020204" pitchFamily="34" charset="0"/>
              <a:ea typeface="ＭＳ Ｐゴシック"/>
              <a:cs typeface="Arial Bold" panose="020B0704020202020204" pitchFamily="34" charset="0"/>
            </a:endParaRPr>
          </a:p>
          <a:p>
            <a:pPr algn="ctr" defTabSz="914377"/>
            <a:endParaRPr lang="en-US" sz="2400" kern="0" dirty="0">
              <a:solidFill>
                <a:srgbClr val="000000"/>
              </a:solidFill>
              <a:latin typeface="Century Gothic" panose="020B0502020202020204" pitchFamily="34" charset="0"/>
              <a:ea typeface="ＭＳ Ｐゴシック"/>
              <a:cs typeface="Arial Bold" panose="020B0704020202020204" pitchFamily="34" charset="0"/>
            </a:endParaRPr>
          </a:p>
          <a:p>
            <a:pPr algn="ctr" defTabSz="914377"/>
            <a:endParaRPr lang="en-US" sz="2400" kern="0" dirty="0">
              <a:solidFill>
                <a:srgbClr val="000000"/>
              </a:solidFill>
              <a:latin typeface="Century Gothic" panose="020B0502020202020204" pitchFamily="34" charset="0"/>
              <a:ea typeface="ＭＳ Ｐゴシック"/>
              <a:cs typeface="Arial Bold" panose="020B0704020202020204" pitchFamily="34" charset="0"/>
            </a:endParaRPr>
          </a:p>
          <a:p>
            <a:pPr algn="ctr" defTabSz="914377"/>
            <a:endParaRPr lang="en-US" sz="800" kern="0" dirty="0">
              <a:solidFill>
                <a:srgbClr val="000000"/>
              </a:solidFill>
              <a:latin typeface="Century Gothic" panose="020B0502020202020204" pitchFamily="34" charset="0"/>
              <a:ea typeface="ＭＳ Ｐゴシック"/>
              <a:cs typeface="Arial Bold" panose="020B0704020202020204" pitchFamily="34" charset="0"/>
            </a:endParaRPr>
          </a:p>
          <a:p>
            <a:pPr algn="ctr" defTabSz="914377"/>
            <a:endParaRPr lang="en-US" sz="800" kern="0" dirty="0">
              <a:solidFill>
                <a:srgbClr val="000000"/>
              </a:solidFill>
              <a:latin typeface="Century Gothic" panose="020B0502020202020204" pitchFamily="34" charset="0"/>
              <a:ea typeface="ＭＳ Ｐゴシック"/>
              <a:cs typeface="Arial Bold" panose="020B0704020202020204" pitchFamily="34" charset="0"/>
            </a:endParaRPr>
          </a:p>
        </p:txBody>
      </p:sp>
    </p:spTree>
    <p:extLst>
      <p:ext uri="{BB962C8B-B14F-4D97-AF65-F5344CB8AC3E}">
        <p14:creationId xmlns:p14="http://schemas.microsoft.com/office/powerpoint/2010/main" xmlns="" val="116374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518" y="772933"/>
            <a:ext cx="7211291" cy="5190545"/>
          </a:xfrm>
        </p:spPr>
        <p:txBody>
          <a:bodyPr>
            <a:normAutofit/>
          </a:bodyPr>
          <a:lstStyle/>
          <a:p>
            <a:pPr marL="0" indent="0">
              <a:lnSpc>
                <a:spcPct val="200000"/>
              </a:lnSpc>
              <a:buNone/>
            </a:pPr>
            <a:r>
              <a:rPr lang="en-ZA" sz="1600" b="1" dirty="0">
                <a:latin typeface="Arial Narrow" panose="020B0606020202030204" pitchFamily="34" charset="0"/>
                <a:cs typeface="Arial" panose="020B0604020202020204" pitchFamily="34" charset="0"/>
              </a:rPr>
              <a:t>1.    </a:t>
            </a:r>
            <a:r>
              <a:rPr lang="en-ZA" sz="1600" b="1" u="sng" dirty="0">
                <a:latin typeface="Arial Narrow" panose="020B0606020202030204" pitchFamily="34" charset="0"/>
                <a:cs typeface="Arial" panose="020B0604020202020204" pitchFamily="34" charset="0"/>
              </a:rPr>
              <a:t>USDG FUNDED PROJECT REPSONSE</a:t>
            </a:r>
          </a:p>
          <a:p>
            <a:pPr marL="0" indent="0">
              <a:buNone/>
            </a:pPr>
            <a:r>
              <a:rPr lang="en-ZA" sz="1600" dirty="0">
                <a:latin typeface="Arial Narrow" panose="020B0606020202030204" pitchFamily="34" charset="0"/>
              </a:rPr>
              <a:t>1.1  2022/23  Status Quo</a:t>
            </a:r>
          </a:p>
          <a:p>
            <a:pPr marL="0" indent="0">
              <a:buNone/>
            </a:pPr>
            <a:r>
              <a:rPr lang="en-ZA" sz="1600" dirty="0">
                <a:latin typeface="Arial Narrow" panose="020B0606020202030204" pitchFamily="34" charset="0"/>
              </a:rPr>
              <a:t>1.2   USDG Current Allocation</a:t>
            </a:r>
          </a:p>
          <a:p>
            <a:pPr marL="0" indent="0">
              <a:buNone/>
            </a:pPr>
            <a:r>
              <a:rPr lang="en-ZA" sz="1600" dirty="0">
                <a:latin typeface="Arial Narrow" panose="020B0606020202030204" pitchFamily="34" charset="0"/>
              </a:rPr>
              <a:t>1.3   USDG Status Quo</a:t>
            </a:r>
          </a:p>
          <a:p>
            <a:pPr marL="0" indent="0">
              <a:buNone/>
            </a:pPr>
            <a:r>
              <a:rPr lang="en-ZA" sz="1600" dirty="0">
                <a:latin typeface="Arial Narrow" panose="020B0606020202030204" pitchFamily="34" charset="0"/>
              </a:rPr>
              <a:t>1.4   USDG Historical Expenditure</a:t>
            </a:r>
          </a:p>
          <a:p>
            <a:pPr marL="0" indent="0">
              <a:buNone/>
            </a:pPr>
            <a:endParaRPr lang="en-ZA" sz="1600" dirty="0">
              <a:latin typeface="Arial Narrow" panose="020B0606020202030204" pitchFamily="34" charset="0"/>
            </a:endParaRPr>
          </a:p>
          <a:p>
            <a:pPr marL="0" indent="0">
              <a:buNone/>
            </a:pPr>
            <a:r>
              <a:rPr lang="en-ZA" sz="1600" b="1" dirty="0">
                <a:latin typeface="Arial Narrow" panose="020B0606020202030204" pitchFamily="34" charset="0"/>
              </a:rPr>
              <a:t>2.     </a:t>
            </a:r>
            <a:r>
              <a:rPr lang="en-ZA" sz="1600" b="1" u="sng" dirty="0">
                <a:latin typeface="Arial Narrow" panose="020B0606020202030204" pitchFamily="34" charset="0"/>
              </a:rPr>
              <a:t>ISUPG FUNDED PROJECT RESPONSE</a:t>
            </a:r>
          </a:p>
          <a:p>
            <a:pPr marL="0" indent="0">
              <a:buNone/>
            </a:pPr>
            <a:r>
              <a:rPr lang="en-ZA" sz="1600" dirty="0">
                <a:latin typeface="Arial Narrow" panose="020B0606020202030204" pitchFamily="34" charset="0"/>
              </a:rPr>
              <a:t>2.1   202/23  Status Quo</a:t>
            </a:r>
          </a:p>
          <a:p>
            <a:pPr marL="0" indent="0">
              <a:buNone/>
            </a:pPr>
            <a:r>
              <a:rPr lang="en-ZA" sz="1600" dirty="0">
                <a:latin typeface="Arial Narrow" panose="020B0606020202030204" pitchFamily="34" charset="0"/>
              </a:rPr>
              <a:t>2.2   ISUPG Current Allocation</a:t>
            </a:r>
          </a:p>
          <a:p>
            <a:pPr marL="0" indent="0">
              <a:buNone/>
            </a:pPr>
            <a:r>
              <a:rPr lang="en-ZA" sz="1600" dirty="0">
                <a:latin typeface="Arial Narrow" panose="020B0606020202030204" pitchFamily="34" charset="0"/>
              </a:rPr>
              <a:t>2.3   ISUPG Status Quo</a:t>
            </a:r>
          </a:p>
          <a:p>
            <a:pPr marL="0" indent="0">
              <a:buNone/>
            </a:pPr>
            <a:r>
              <a:rPr lang="en-ZA" sz="1600" dirty="0">
                <a:latin typeface="Arial Narrow" panose="020B0606020202030204" pitchFamily="34" charset="0"/>
              </a:rPr>
              <a:t>2.4   ISUPG  Historical Expenditure </a:t>
            </a:r>
          </a:p>
          <a:p>
            <a:pPr marL="0" indent="0">
              <a:buNone/>
            </a:pPr>
            <a:r>
              <a:rPr lang="en-ZA" sz="1600" dirty="0">
                <a:latin typeface="Arial Narrow" panose="020B0606020202030204" pitchFamily="34" charset="0"/>
              </a:rPr>
              <a:t>2.5   Status Quo – BCMM Serviced Sites (2022/23)</a:t>
            </a:r>
          </a:p>
          <a:p>
            <a:pPr marL="0" indent="0">
              <a:buNone/>
            </a:pPr>
            <a:r>
              <a:rPr lang="en-ZA" sz="1600" dirty="0">
                <a:latin typeface="Arial Narrow" panose="020B0606020202030204" pitchFamily="34" charset="0"/>
              </a:rPr>
              <a:t>2.6   USDG &amp; ISUPG Prognosis in Picture</a:t>
            </a:r>
          </a:p>
          <a:p>
            <a:pPr marL="342900" indent="-342900">
              <a:buFont typeface="+mj-lt"/>
              <a:buAutoNum type="arabicPeriod"/>
            </a:pPr>
            <a:endParaRPr lang="en-ZA" sz="1600" dirty="0">
              <a:latin typeface="Arial Narrow" panose="020B0606020202030204" pitchFamily="34" charset="0"/>
            </a:endParaRPr>
          </a:p>
        </p:txBody>
      </p:sp>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25700245"/>
              </p:ext>
            </p:extLst>
          </p:nvPr>
        </p:nvGraphicFramePr>
        <p:xfrm>
          <a:off x="93518" y="79513"/>
          <a:ext cx="8851700" cy="693420"/>
        </p:xfrm>
        <a:graphic>
          <a:graphicData uri="http://schemas.openxmlformats.org/drawingml/2006/table">
            <a:tbl>
              <a:tblPr firstRow="1" bandRow="1">
                <a:tableStyleId>{5C22544A-7EE6-4342-B048-85BDC9FD1C3A}</a:tableStyleId>
              </a:tblPr>
              <a:tblGrid>
                <a:gridCol w="8851700">
                  <a:extLst>
                    <a:ext uri="{9D8B030D-6E8A-4147-A177-3AD203B41FA5}">
                      <a16:colId xmlns:a16="http://schemas.microsoft.com/office/drawing/2014/main" xmlns="" val="20000"/>
                    </a:ext>
                  </a:extLst>
                </a:gridCol>
              </a:tblGrid>
              <a:tr h="667910">
                <a:tc>
                  <a:txBody>
                    <a:bodyPr/>
                    <a:lstStyle/>
                    <a:p>
                      <a:pPr algn="l"/>
                      <a:r>
                        <a:rPr lang="en-ZA" sz="4100" dirty="0"/>
                        <a:t>INDEX</a:t>
                      </a:r>
                    </a:p>
                  </a:txBody>
                  <a:tcPr marL="68580" marR="68580" marT="34290" marB="3429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1054680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4622"/>
            <a:ext cx="9144000" cy="1008982"/>
          </a:xfrm>
          <a:solidFill>
            <a:srgbClr val="0070C0"/>
          </a:solidFill>
        </p:spPr>
        <p:txBody>
          <a:bodyPr>
            <a:noAutofit/>
          </a:bodyPr>
          <a:lstStyle/>
          <a:p>
            <a:pPr algn="l"/>
            <a:r>
              <a:rPr lang="en-ZA" sz="2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sz="2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ZA" sz="2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            </a:t>
            </a:r>
            <a:r>
              <a:rPr lang="en-US" sz="2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BACKGROUND</a:t>
            </a:r>
            <a:r>
              <a:rPr lang="en-US" sz="25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r>
            <a:br>
              <a:rPr lang="en-US" sz="25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br>
            <a:endParaRPr lang="en-ZA" sz="2500" b="1" dirty="0">
              <a:solidFill>
                <a:srgbClr val="FF0000"/>
              </a:solidFill>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xmlns="" id="{5F173D15-FAAE-45BD-85B0-1619AAD3CBC0}"/>
              </a:ext>
            </a:extLst>
          </p:cNvPr>
          <p:cNvSpPr>
            <a:spLocks noChangeArrowheads="1"/>
          </p:cNvSpPr>
          <p:nvPr/>
        </p:nvSpPr>
        <p:spPr bwMode="auto">
          <a:xfrm>
            <a:off x="76202" y="1052765"/>
            <a:ext cx="8921751" cy="87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457189">
              <a:lnSpc>
                <a:spcPct val="150000"/>
              </a:lnSpc>
              <a:spcBef>
                <a:spcPct val="0"/>
              </a:spcBef>
              <a:buNone/>
            </a:pPr>
            <a:endParaRPr lang="en-US" altLang="en-US" sz="1800" dirty="0">
              <a:solidFill>
                <a:prstClr val="black"/>
              </a:solidFill>
            </a:endParaRPr>
          </a:p>
          <a:p>
            <a:pPr defTabSz="457189">
              <a:spcBef>
                <a:spcPct val="0"/>
              </a:spcBef>
              <a:buNone/>
            </a:pPr>
            <a:endParaRPr lang="en-US" altLang="en-US" sz="2400" dirty="0">
              <a:solidFill>
                <a:prstClr val="black"/>
              </a:solidFill>
            </a:endParaRPr>
          </a:p>
        </p:txBody>
      </p:sp>
      <p:sp>
        <p:nvSpPr>
          <p:cNvPr id="5" name="TextBox 4">
            <a:extLst>
              <a:ext uri="{FF2B5EF4-FFF2-40B4-BE49-F238E27FC236}">
                <a16:creationId xmlns:a16="http://schemas.microsoft.com/office/drawing/2014/main" xmlns="" id="{E29DD11E-F5FB-4B4E-8D11-D4632122CC57}"/>
              </a:ext>
            </a:extLst>
          </p:cNvPr>
          <p:cNvSpPr txBox="1"/>
          <p:nvPr/>
        </p:nvSpPr>
        <p:spPr>
          <a:xfrm>
            <a:off x="42946" y="1188218"/>
            <a:ext cx="9058107" cy="526297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Land Invasion refers, inter alia, to an illegal occupation of land by an individual or groups, whether to establish a settlement, business or both and any other land use which would be deemed illegal within municipal owned land or other privately owned properties without the consent of the owner.  </a:t>
            </a:r>
            <a:endParaRPr lang="en-ZA"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There are large tracks of land which have been invaded and in some areas such an act impact on municipal plans. In response to such illegal activities, steps have been taken by the BCMM to deal with any kind of invasion either proactively or reactively, these included but not limited to application of Land Management Policy, Interdicts and Court Orders, and as such these are documented.</a:t>
            </a:r>
          </a:p>
          <a:p>
            <a:endParaRPr lang="en-US" dirty="0">
              <a:latin typeface="Arial" panose="020B0604020202020204" pitchFamily="34" charset="0"/>
            </a:endParaRPr>
          </a:p>
          <a:p>
            <a:endParaRPr lang="en-US" sz="2400" dirty="0">
              <a:latin typeface="Arial" panose="020B0604020202020204" pitchFamily="34" charset="0"/>
            </a:endParaRPr>
          </a:p>
          <a:p>
            <a:endParaRPr lang="en-US" sz="2400" dirty="0"/>
          </a:p>
        </p:txBody>
      </p:sp>
    </p:spTree>
    <p:extLst>
      <p:ext uri="{BB962C8B-B14F-4D97-AF65-F5344CB8AC3E}">
        <p14:creationId xmlns:p14="http://schemas.microsoft.com/office/powerpoint/2010/main" xmlns="" val="3386426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xmlns="" id="{5F173D15-FAAE-45BD-85B0-1619AAD3CBC0}"/>
              </a:ext>
            </a:extLst>
          </p:cNvPr>
          <p:cNvSpPr>
            <a:spLocks noChangeArrowheads="1"/>
          </p:cNvSpPr>
          <p:nvPr/>
        </p:nvSpPr>
        <p:spPr bwMode="auto">
          <a:xfrm>
            <a:off x="76202" y="1052765"/>
            <a:ext cx="8921751" cy="87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457189">
              <a:lnSpc>
                <a:spcPct val="150000"/>
              </a:lnSpc>
              <a:spcBef>
                <a:spcPct val="0"/>
              </a:spcBef>
              <a:buNone/>
            </a:pPr>
            <a:endParaRPr lang="en-US" altLang="en-US" sz="1800" dirty="0">
              <a:solidFill>
                <a:prstClr val="black"/>
              </a:solidFill>
            </a:endParaRPr>
          </a:p>
          <a:p>
            <a:pPr defTabSz="457189">
              <a:spcBef>
                <a:spcPct val="0"/>
              </a:spcBef>
              <a:buNone/>
            </a:pPr>
            <a:endParaRPr lang="en-US" altLang="en-US" sz="2400" dirty="0">
              <a:solidFill>
                <a:prstClr val="black"/>
              </a:solidFill>
            </a:endParaRPr>
          </a:p>
        </p:txBody>
      </p:sp>
      <p:sp>
        <p:nvSpPr>
          <p:cNvPr id="3" name="Title 2">
            <a:extLst>
              <a:ext uri="{FF2B5EF4-FFF2-40B4-BE49-F238E27FC236}">
                <a16:creationId xmlns:a16="http://schemas.microsoft.com/office/drawing/2014/main" xmlns="" id="{AF1256B7-CA7B-4819-89D0-5E3D65019322}"/>
              </a:ext>
            </a:extLst>
          </p:cNvPr>
          <p:cNvSpPr>
            <a:spLocks noGrp="1"/>
          </p:cNvSpPr>
          <p:nvPr>
            <p:ph type="title"/>
          </p:nvPr>
        </p:nvSpPr>
        <p:spPr>
          <a:xfrm>
            <a:off x="76202" y="0"/>
            <a:ext cx="9067798" cy="1417638"/>
          </a:xfrm>
          <a:solidFill>
            <a:srgbClr val="0070C0"/>
          </a:solidFill>
        </p:spPr>
        <p:txBody>
          <a:bodyPr>
            <a:noAutofit/>
          </a:bodyPr>
          <a:lstStyle/>
          <a:p>
            <a:pPr algn="l"/>
            <a:r>
              <a:rPr lang="en-US" sz="2400" b="1" dirty="0">
                <a:solidFill>
                  <a:schemeClr val="bg1"/>
                </a:solidFill>
                <a:latin typeface="Arial" panose="020B0604020202020204" pitchFamily="34" charset="0"/>
                <a:cs typeface="Arial" panose="020B0604020202020204" pitchFamily="34" charset="0"/>
              </a:rPr>
              <a:t>3.2)   PREVENTION OF ILLEGAL EVICTION FROM AND </a:t>
            </a: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         UNLAWFUL OCCUPATION OF LAND ACT (PIE ACT) –</a:t>
            </a: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         ACT 19 / 1998</a:t>
            </a:r>
            <a:br>
              <a:rPr lang="en-US" sz="2400" b="1" dirty="0">
                <a:solidFill>
                  <a:schemeClr val="bg1"/>
                </a:solidFill>
                <a:latin typeface="Arial" panose="020B0604020202020204" pitchFamily="34" charset="0"/>
                <a:cs typeface="Arial" panose="020B0604020202020204" pitchFamily="34" charset="0"/>
              </a:rPr>
            </a:br>
            <a:endParaRPr lang="en-US" sz="2400" b="1" dirty="0">
              <a:solidFill>
                <a:schemeClr val="bg1"/>
              </a:solidFill>
            </a:endParaRPr>
          </a:p>
        </p:txBody>
      </p:sp>
      <p:sp>
        <p:nvSpPr>
          <p:cNvPr id="4" name="Rectangle 3">
            <a:extLst>
              <a:ext uri="{FF2B5EF4-FFF2-40B4-BE49-F238E27FC236}">
                <a16:creationId xmlns:a16="http://schemas.microsoft.com/office/drawing/2014/main" xmlns="" id="{44363CB4-BA69-4503-8B7C-74E01978A842}"/>
              </a:ext>
            </a:extLst>
          </p:cNvPr>
          <p:cNvSpPr/>
          <p:nvPr/>
        </p:nvSpPr>
        <p:spPr>
          <a:xfrm>
            <a:off x="76202" y="1430843"/>
            <a:ext cx="9144000" cy="3365024"/>
          </a:xfrm>
          <a:prstGeom prst="rect">
            <a:avLst/>
          </a:prstGeom>
        </p:spPr>
        <p:txBody>
          <a:bodyPr wrap="square">
            <a:spAutoFit/>
          </a:bodyPr>
          <a:lstStyle/>
          <a:p>
            <a:pPr>
              <a:lnSpc>
                <a:spcPct val="150000"/>
              </a:lnSpc>
            </a:pPr>
            <a:r>
              <a:rPr lang="en-US" b="1" u="sng" dirty="0">
                <a:latin typeface="Arial" panose="020B0604020202020204" pitchFamily="34" charset="0"/>
                <a:cs typeface="Arial" panose="020B0604020202020204" pitchFamily="34" charset="0"/>
              </a:rPr>
              <a:t>PIE Act</a:t>
            </a:r>
          </a:p>
          <a:p>
            <a:pPr>
              <a:lnSpc>
                <a:spcPct val="150000"/>
              </a:lnSpc>
            </a:pPr>
            <a:r>
              <a:rPr lang="en-US" dirty="0">
                <a:latin typeface="Arial" panose="020B0604020202020204" pitchFamily="34" charset="0"/>
                <a:cs typeface="Arial" panose="020B0604020202020204" pitchFamily="34" charset="0"/>
              </a:rPr>
              <a:t>Prevention of Illegal Eviction from and Unlawful Occupation of Land Act (PIE Act) –Act 19 / 1998</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Urgent amendment required if municipalities are to succeed in curbing land invasions.</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 The City and other metros provided a comprehensive amendment bill to National Government on this matter.</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 Places unnecessary burden on municipalities to provide alternative accommodation.</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 Lack of a clear time period in which shacks can be demolished without a court order.</a:t>
            </a:r>
          </a:p>
        </p:txBody>
      </p:sp>
    </p:spTree>
    <p:extLst>
      <p:ext uri="{BB962C8B-B14F-4D97-AF65-F5344CB8AC3E}">
        <p14:creationId xmlns:p14="http://schemas.microsoft.com/office/powerpoint/2010/main" xmlns="" val="2418331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E57A3D5-F64E-4D6E-838F-13F15E9B07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90A6B-21EF-4CBB-8798-EB88CE015E88}"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2">
            <a:extLst>
              <a:ext uri="{FF2B5EF4-FFF2-40B4-BE49-F238E27FC236}">
                <a16:creationId xmlns:a16="http://schemas.microsoft.com/office/drawing/2014/main" xmlns="" id="{E743C625-09E6-4325-972C-3E86DD99FDE6}"/>
              </a:ext>
            </a:extLst>
          </p:cNvPr>
          <p:cNvSpPr txBox="1">
            <a:spLocks/>
          </p:cNvSpPr>
          <p:nvPr/>
        </p:nvSpPr>
        <p:spPr>
          <a:xfrm>
            <a:off x="79512" y="136521"/>
            <a:ext cx="9064487" cy="1008982"/>
          </a:xfrm>
          <a:prstGeom prst="rect">
            <a:avLst/>
          </a:prstGeom>
          <a:solidFill>
            <a:srgbClr val="0070C0"/>
          </a:solidFill>
        </p:spPr>
        <p:txBody>
          <a:bodyPr vert="horz" lIns="91440" tIns="45720" rIns="91440" bIns="45720" rtlCol="0" anchor="b">
            <a:noAutofit/>
          </a:bodyPr>
          <a:lstStyle>
            <a:lvl1pPr algn="ctr" defTabSz="457189" rtl="0" eaLnBrk="1" latinLnBrk="0" hangingPunct="1">
              <a:spcBef>
                <a:spcPct val="0"/>
              </a:spcBef>
              <a:buNone/>
              <a:defRPr sz="6000" kern="1200">
                <a:solidFill>
                  <a:schemeClr val="tx1"/>
                </a:solidFill>
                <a:latin typeface="+mj-lt"/>
                <a:ea typeface="+mj-ea"/>
                <a:cs typeface="+mj-cs"/>
              </a:defRPr>
            </a:lvl1pPr>
          </a:lstStyle>
          <a:p>
            <a:pPr lvl="0" algn="l" defTabSz="914400">
              <a:lnSpc>
                <a:spcPct val="150000"/>
              </a:lnSpc>
              <a:spcBef>
                <a:spcPts val="0"/>
              </a:spcBef>
              <a:defRPr/>
            </a:pPr>
            <a:r>
              <a:rPr lang="en-ZA" sz="25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3.3)  CATALYST</a:t>
            </a:r>
            <a:r>
              <a:rPr lang="en-ZA" sz="2400" b="1" dirty="0">
                <a:solidFill>
                  <a:schemeClr val="bg1"/>
                </a:solidFill>
                <a:latin typeface="Arial" panose="020B0604020202020204" pitchFamily="34" charset="0"/>
                <a:ea typeface="+mn-ea"/>
                <a:cs typeface="Arial" panose="020B0604020202020204" pitchFamily="34" charset="0"/>
              </a:rPr>
              <a:t> OF UNLAWFUL LAND OCCUPATIONS (ULO)</a:t>
            </a:r>
          </a:p>
        </p:txBody>
      </p:sp>
      <p:sp>
        <p:nvSpPr>
          <p:cNvPr id="6" name="TextBox 5">
            <a:extLst>
              <a:ext uri="{FF2B5EF4-FFF2-40B4-BE49-F238E27FC236}">
                <a16:creationId xmlns:a16="http://schemas.microsoft.com/office/drawing/2014/main" xmlns="" id="{BCA25AB0-6B49-4EDB-90B8-E93EEFCFD4C7}"/>
              </a:ext>
            </a:extLst>
          </p:cNvPr>
          <p:cNvSpPr txBox="1"/>
          <p:nvPr/>
        </p:nvSpPr>
        <p:spPr>
          <a:xfrm>
            <a:off x="445848" y="1538739"/>
            <a:ext cx="8521084" cy="3365024"/>
          </a:xfrm>
          <a:prstGeom prst="rect">
            <a:avLst/>
          </a:prstGeom>
          <a:noFill/>
        </p:spPr>
        <p:txBody>
          <a:bodyPr wrap="square" rtlCol="0">
            <a:spAutoFit/>
          </a:bodyPr>
          <a:lstStyle/>
          <a:p>
            <a:pPr marL="342900" lvl="0" indent="-342900" fontAlgn="base">
              <a:lnSpc>
                <a:spcPct val="150000"/>
              </a:lnSpc>
              <a:buFont typeface="+mj-lt"/>
              <a:buAutoNum type="arabicPeriod"/>
            </a:pPr>
            <a:r>
              <a:rPr lang="en-US" dirty="0">
                <a:latin typeface="Arial" panose="020B0604020202020204" pitchFamily="34" charset="0"/>
                <a:cs typeface="Arial" panose="020B0604020202020204" pitchFamily="34" charset="0"/>
              </a:rPr>
              <a:t>Service delivery protest</a:t>
            </a:r>
          </a:p>
          <a:p>
            <a:pPr marL="342900" lvl="0" indent="-342900" fontAlgn="base">
              <a:lnSpc>
                <a:spcPct val="150000"/>
              </a:lnSpc>
              <a:buFont typeface="+mj-lt"/>
              <a:buAutoNum type="arabicPeriod"/>
            </a:pPr>
            <a:r>
              <a:rPr lang="en-US" dirty="0">
                <a:latin typeface="Arial" panose="020B0604020202020204" pitchFamily="34" charset="0"/>
                <a:cs typeface="Arial" panose="020B0604020202020204" pitchFamily="34" charset="0"/>
              </a:rPr>
              <a:t>Need for space</a:t>
            </a:r>
          </a:p>
          <a:p>
            <a:pPr marL="342900" indent="-342900" fontAlgn="base">
              <a:lnSpc>
                <a:spcPct val="150000"/>
              </a:lnSpc>
              <a:buFont typeface="+mj-lt"/>
              <a:buAutoNum type="arabicPeriod"/>
            </a:pPr>
            <a:r>
              <a:rPr lang="en-US" dirty="0">
                <a:latin typeface="Arial" panose="020B0604020202020204" pitchFamily="34" charset="0"/>
                <a:cs typeface="Arial" panose="020B0604020202020204" pitchFamily="34" charset="0"/>
              </a:rPr>
              <a:t>Opportunistic entrepreneurism  </a:t>
            </a:r>
          </a:p>
          <a:p>
            <a:pPr marL="342900" lvl="0" indent="-342900" fontAlgn="base">
              <a:lnSpc>
                <a:spcPct val="150000"/>
              </a:lnSpc>
              <a:buFont typeface="+mj-lt"/>
              <a:buAutoNum type="arabicPeriod"/>
            </a:pPr>
            <a:r>
              <a:rPr lang="en-US" dirty="0">
                <a:latin typeface="Arial" panose="020B0604020202020204" pitchFamily="34" charset="0"/>
                <a:cs typeface="Arial" panose="020B0604020202020204" pitchFamily="34" charset="0"/>
              </a:rPr>
              <a:t>Proximity to alternative services</a:t>
            </a:r>
          </a:p>
          <a:p>
            <a:pPr marL="342900" indent="-342900" fontAlgn="base">
              <a:lnSpc>
                <a:spcPct val="150000"/>
              </a:lnSpc>
              <a:buFont typeface="+mj-lt"/>
              <a:buAutoNum type="arabicPeriod"/>
            </a:pPr>
            <a:r>
              <a:rPr lang="en-US" dirty="0">
                <a:latin typeface="Arial" panose="020B0604020202020204" pitchFamily="34" charset="0"/>
                <a:cs typeface="Arial" panose="020B0604020202020204" pitchFamily="34" charset="0"/>
              </a:rPr>
              <a:t>Political maneuvering</a:t>
            </a:r>
          </a:p>
          <a:p>
            <a:pPr marL="342900" lvl="0" indent="-342900" fontAlgn="base">
              <a:lnSpc>
                <a:spcPct val="150000"/>
              </a:lnSpc>
              <a:buFont typeface="+mj-lt"/>
              <a:buAutoNum type="arabicPeriod"/>
            </a:pPr>
            <a:r>
              <a:rPr lang="en-US" dirty="0">
                <a:latin typeface="Arial" panose="020B0604020202020204" pitchFamily="34" charset="0"/>
                <a:cs typeface="Arial" panose="020B0604020202020204" pitchFamily="34" charset="0"/>
              </a:rPr>
              <a:t>Economic Impacts of COVID 19 (Eviction from backyards)  </a:t>
            </a:r>
          </a:p>
          <a:p>
            <a:pPr marL="342900" lvl="0" indent="-342900" fontAlgn="base">
              <a:lnSpc>
                <a:spcPct val="150000"/>
              </a:lnSpc>
              <a:buFont typeface="+mj-lt"/>
              <a:buAutoNum type="arabicPeriod"/>
            </a:pPr>
            <a:r>
              <a:rPr lang="en-US" dirty="0">
                <a:latin typeface="Arial" panose="020B0604020202020204" pitchFamily="34" charset="0"/>
                <a:cs typeface="Arial" panose="020B0604020202020204" pitchFamily="34" charset="0"/>
              </a:rPr>
              <a:t>“Gaming the system” (Awaiting temporary basic services)</a:t>
            </a:r>
          </a:p>
          <a:p>
            <a:pPr lvl="0" fontAlgn="base">
              <a:lnSpc>
                <a:spcPct val="150000"/>
              </a:lnSpc>
            </a:pPr>
            <a:endParaRPr lang="en-US" dirty="0">
              <a:latin typeface="Arial" panose="020B0604020202020204" pitchFamily="34" charset="0"/>
              <a:cs typeface="Arial" panose="020B0604020202020204" pitchFamily="34" charset="0"/>
            </a:endParaRPr>
          </a:p>
        </p:txBody>
      </p:sp>
      <p:sp>
        <p:nvSpPr>
          <p:cNvPr id="2" name="Rectangle 7">
            <a:extLst>
              <a:ext uri="{FF2B5EF4-FFF2-40B4-BE49-F238E27FC236}">
                <a16:creationId xmlns:a16="http://schemas.microsoft.com/office/drawing/2014/main" xmlns="" id="{1FB4547F-33D1-4BC7-8F44-9B4E9215F46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463422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E57A3D5-F64E-4D6E-838F-13F15E9B07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90A6B-21EF-4CBB-8798-EB88CE015E88}"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2">
            <a:extLst>
              <a:ext uri="{FF2B5EF4-FFF2-40B4-BE49-F238E27FC236}">
                <a16:creationId xmlns:a16="http://schemas.microsoft.com/office/drawing/2014/main" xmlns="" id="{E743C625-09E6-4325-972C-3E86DD99FDE6}"/>
              </a:ext>
            </a:extLst>
          </p:cNvPr>
          <p:cNvSpPr txBox="1">
            <a:spLocks/>
          </p:cNvSpPr>
          <p:nvPr/>
        </p:nvSpPr>
        <p:spPr>
          <a:xfrm>
            <a:off x="0" y="0"/>
            <a:ext cx="9144000" cy="1008982"/>
          </a:xfrm>
          <a:prstGeom prst="rect">
            <a:avLst/>
          </a:prstGeom>
          <a:solidFill>
            <a:srgbClr val="0070C0"/>
          </a:solidFill>
        </p:spPr>
        <p:txBody>
          <a:bodyPr vert="horz" lIns="91440" tIns="45720" rIns="91440" bIns="45720" rtlCol="0" anchor="b">
            <a:noAutofit/>
          </a:bodyPr>
          <a:lstStyle>
            <a:lvl1pPr algn="ctr" defTabSz="457189" rtl="0" eaLnBrk="1" latinLnBrk="0" hangingPunct="1">
              <a:spcBef>
                <a:spcPct val="0"/>
              </a:spcBef>
              <a:buNone/>
              <a:defRPr sz="6000" kern="1200">
                <a:solidFill>
                  <a:schemeClr val="tx1"/>
                </a:solidFill>
                <a:latin typeface="+mj-lt"/>
                <a:ea typeface="+mj-ea"/>
                <a:cs typeface="+mj-cs"/>
              </a:defRPr>
            </a:lvl1pPr>
          </a:lstStyle>
          <a:p>
            <a:pPr algn="l" defTabSz="914400">
              <a:lnSpc>
                <a:spcPct val="150000"/>
              </a:lnSpc>
              <a:spcBef>
                <a:spcPts val="0"/>
              </a:spcBef>
              <a:defRPr/>
            </a:pPr>
            <a:endParaRPr lang="en-ZA" sz="2600" b="1" dirty="0">
              <a:solidFill>
                <a:schemeClr val="bg1"/>
              </a:solidFill>
              <a:latin typeface="Arial" panose="020B0604020202020204" pitchFamily="34" charset="0"/>
              <a:cs typeface="Arial" panose="020B0604020202020204" pitchFamily="34" charset="0"/>
            </a:endParaRPr>
          </a:p>
          <a:p>
            <a:pPr algn="l" defTabSz="914400">
              <a:lnSpc>
                <a:spcPct val="150000"/>
              </a:lnSpc>
              <a:spcBef>
                <a:spcPts val="0"/>
              </a:spcBef>
              <a:defRPr/>
            </a:pPr>
            <a:endParaRPr lang="en-ZA" sz="2600" b="1" dirty="0">
              <a:solidFill>
                <a:schemeClr val="bg1"/>
              </a:solidFill>
              <a:latin typeface="Arial" panose="020B0604020202020204" pitchFamily="34" charset="0"/>
              <a:cs typeface="Arial" panose="020B0604020202020204" pitchFamily="34" charset="0"/>
            </a:endParaRPr>
          </a:p>
          <a:p>
            <a:pPr algn="l" defTabSz="914400">
              <a:lnSpc>
                <a:spcPct val="150000"/>
              </a:lnSpc>
              <a:spcBef>
                <a:spcPts val="0"/>
              </a:spcBef>
              <a:defRPr/>
            </a:pPr>
            <a:endParaRPr lang="en-ZA" sz="2600" b="1" dirty="0">
              <a:solidFill>
                <a:schemeClr val="bg1"/>
              </a:solidFill>
              <a:latin typeface="Arial" panose="020B0604020202020204" pitchFamily="34" charset="0"/>
              <a:cs typeface="Arial" panose="020B0604020202020204" pitchFamily="34" charset="0"/>
            </a:endParaRPr>
          </a:p>
          <a:p>
            <a:pPr algn="l" defTabSz="914400">
              <a:lnSpc>
                <a:spcPct val="150000"/>
              </a:lnSpc>
              <a:spcBef>
                <a:spcPts val="0"/>
              </a:spcBef>
              <a:defRPr/>
            </a:pPr>
            <a:endParaRPr lang="en-ZA" sz="2600" b="1" dirty="0">
              <a:solidFill>
                <a:schemeClr val="bg1"/>
              </a:solidFill>
              <a:latin typeface="Arial" panose="020B0604020202020204" pitchFamily="34" charset="0"/>
              <a:cs typeface="Arial" panose="020B0604020202020204" pitchFamily="34" charset="0"/>
            </a:endParaRPr>
          </a:p>
          <a:p>
            <a:pPr algn="l" defTabSz="914400">
              <a:lnSpc>
                <a:spcPct val="150000"/>
              </a:lnSpc>
              <a:spcBef>
                <a:spcPts val="0"/>
              </a:spcBef>
              <a:defRPr/>
            </a:pPr>
            <a:endParaRPr lang="en-ZA" sz="2600" b="1" dirty="0">
              <a:solidFill>
                <a:schemeClr val="bg1"/>
              </a:solidFill>
              <a:latin typeface="Arial" panose="020B0604020202020204" pitchFamily="34" charset="0"/>
              <a:cs typeface="Arial" panose="020B0604020202020204" pitchFamily="34" charset="0"/>
            </a:endParaRPr>
          </a:p>
          <a:p>
            <a:pPr algn="l" defTabSz="914400">
              <a:lnSpc>
                <a:spcPct val="150000"/>
              </a:lnSpc>
              <a:spcBef>
                <a:spcPts val="0"/>
              </a:spcBef>
              <a:defRPr/>
            </a:pPr>
            <a:endParaRPr lang="en-ZA" sz="2600" b="1" dirty="0">
              <a:solidFill>
                <a:schemeClr val="bg1"/>
              </a:solidFill>
              <a:latin typeface="Arial" panose="020B0604020202020204" pitchFamily="34" charset="0"/>
              <a:cs typeface="Arial" panose="020B0604020202020204" pitchFamily="34" charset="0"/>
            </a:endParaRPr>
          </a:p>
          <a:p>
            <a:pPr algn="l" defTabSz="914400">
              <a:lnSpc>
                <a:spcPct val="150000"/>
              </a:lnSpc>
              <a:spcBef>
                <a:spcPts val="0"/>
              </a:spcBef>
              <a:defRPr/>
            </a:pPr>
            <a:endParaRPr lang="en-ZA" sz="2600" b="1" dirty="0">
              <a:solidFill>
                <a:schemeClr val="bg1"/>
              </a:solidFill>
              <a:latin typeface="Arial" panose="020B0604020202020204" pitchFamily="34" charset="0"/>
              <a:cs typeface="Arial" panose="020B0604020202020204" pitchFamily="34" charset="0"/>
            </a:endParaRPr>
          </a:p>
          <a:p>
            <a:pPr algn="l" defTabSz="914400">
              <a:lnSpc>
                <a:spcPct val="150000"/>
              </a:lnSpc>
              <a:spcBef>
                <a:spcPts val="0"/>
              </a:spcBef>
              <a:defRPr/>
            </a:pPr>
            <a:endParaRPr lang="en-ZA" sz="2600" b="1" dirty="0">
              <a:solidFill>
                <a:schemeClr val="bg1"/>
              </a:solidFill>
              <a:latin typeface="Arial" panose="020B0604020202020204" pitchFamily="34" charset="0"/>
              <a:cs typeface="Arial" panose="020B0604020202020204" pitchFamily="34" charset="0"/>
            </a:endParaRPr>
          </a:p>
          <a:p>
            <a:pPr algn="l" defTabSz="914400">
              <a:lnSpc>
                <a:spcPct val="150000"/>
              </a:lnSpc>
              <a:spcBef>
                <a:spcPts val="0"/>
              </a:spcBef>
              <a:defRPr/>
            </a:pPr>
            <a:endParaRPr lang="en-ZA" sz="2600" b="1" dirty="0">
              <a:solidFill>
                <a:schemeClr val="bg1"/>
              </a:solidFill>
              <a:latin typeface="Arial" panose="020B0604020202020204" pitchFamily="34" charset="0"/>
              <a:cs typeface="Arial" panose="020B0604020202020204" pitchFamily="34" charset="0"/>
            </a:endParaRPr>
          </a:p>
          <a:p>
            <a:pPr algn="l" defTabSz="914400">
              <a:lnSpc>
                <a:spcPct val="150000"/>
              </a:lnSpc>
              <a:spcBef>
                <a:spcPts val="0"/>
              </a:spcBef>
              <a:defRPr/>
            </a:pPr>
            <a:endParaRPr lang="en-ZA" sz="2600" b="1" dirty="0">
              <a:solidFill>
                <a:schemeClr val="bg1"/>
              </a:solidFill>
              <a:latin typeface="Arial" panose="020B0604020202020204" pitchFamily="34" charset="0"/>
              <a:cs typeface="Arial" panose="020B0604020202020204" pitchFamily="34" charset="0"/>
            </a:endParaRPr>
          </a:p>
          <a:p>
            <a:pPr algn="l" defTabSz="914400">
              <a:lnSpc>
                <a:spcPct val="150000"/>
              </a:lnSpc>
              <a:spcBef>
                <a:spcPts val="0"/>
              </a:spcBef>
              <a:defRPr/>
            </a:pPr>
            <a:endParaRPr lang="en-ZA" sz="2600" b="1" dirty="0">
              <a:solidFill>
                <a:schemeClr val="bg1"/>
              </a:solidFill>
              <a:latin typeface="Arial" panose="020B0604020202020204" pitchFamily="34" charset="0"/>
              <a:cs typeface="Arial" panose="020B0604020202020204" pitchFamily="34" charset="0"/>
            </a:endParaRPr>
          </a:p>
          <a:p>
            <a:pPr algn="l" defTabSz="914400">
              <a:lnSpc>
                <a:spcPct val="150000"/>
              </a:lnSpc>
              <a:spcBef>
                <a:spcPts val="0"/>
              </a:spcBef>
              <a:defRPr/>
            </a:pPr>
            <a:r>
              <a:rPr lang="en-ZA" sz="2600" b="1" dirty="0">
                <a:solidFill>
                  <a:schemeClr val="bg1"/>
                </a:solidFill>
                <a:latin typeface="Arial" panose="020B0604020202020204" pitchFamily="34" charset="0"/>
                <a:cs typeface="Arial" panose="020B0604020202020204" pitchFamily="34" charset="0"/>
              </a:rPr>
              <a:t>3.4)       CURRENT HOT SPOTS AREAS</a:t>
            </a:r>
          </a:p>
        </p:txBody>
      </p:sp>
      <p:sp>
        <p:nvSpPr>
          <p:cNvPr id="2" name="Rectangle 7">
            <a:extLst>
              <a:ext uri="{FF2B5EF4-FFF2-40B4-BE49-F238E27FC236}">
                <a16:creationId xmlns:a16="http://schemas.microsoft.com/office/drawing/2014/main" xmlns="" id="{1FB4547F-33D1-4BC7-8F44-9B4E9215F46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xmlns="" id="{A618EEE8-6BA0-41E4-9D22-A39643A80722}"/>
              </a:ext>
            </a:extLst>
          </p:cNvPr>
          <p:cNvSpPr/>
          <p:nvPr/>
        </p:nvSpPr>
        <p:spPr>
          <a:xfrm>
            <a:off x="0" y="1839577"/>
            <a:ext cx="9144000" cy="212686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Ward 46:- Farm 924 East London </a:t>
            </a:r>
            <a:r>
              <a:rPr lang="en-US" dirty="0">
                <a:latin typeface="Arial" panose="020B0604020202020204" pitchFamily="34" charset="0"/>
                <a:cs typeface="Arial" panose="020B0604020202020204" pitchFamily="34" charset="0"/>
              </a:rPr>
              <a:t>(Near Airport) – BCMM owned land parcel</a:t>
            </a:r>
            <a:endParaRPr lang="en-GB"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Erven 65831, </a:t>
            </a:r>
            <a:r>
              <a:rPr lang="en-ZA" dirty="0">
                <a:latin typeface="Arial" panose="020B0604020202020204" pitchFamily="34" charset="0"/>
                <a:cs typeface="Arial" panose="020B0604020202020204" pitchFamily="34" charset="0"/>
              </a:rPr>
              <a:t>66847, 66051 East London  are registered under </a:t>
            </a:r>
            <a:r>
              <a:rPr lang="en-GB" dirty="0">
                <a:latin typeface="Arial" panose="020B0604020202020204" pitchFamily="34" charset="0"/>
                <a:cs typeface="Arial" panose="020B0604020202020204" pitchFamily="34" charset="0"/>
              </a:rPr>
              <a:t>West Bank Association but under the </a:t>
            </a:r>
            <a:r>
              <a:rPr lang="en-GB" dirty="0" err="1">
                <a:latin typeface="Arial" panose="020B0604020202020204" pitchFamily="34" charset="0"/>
                <a:cs typeface="Arial" panose="020B0604020202020204" pitchFamily="34" charset="0"/>
              </a:rPr>
              <a:t>caretakership</a:t>
            </a:r>
            <a:r>
              <a:rPr lang="en-GB" dirty="0">
                <a:latin typeface="Arial" panose="020B0604020202020204" pitchFamily="34" charset="0"/>
                <a:cs typeface="Arial" panose="020B0604020202020204" pitchFamily="34" charset="0"/>
              </a:rPr>
              <a:t> of BCMM as the Restitution matter.</a:t>
            </a:r>
          </a:p>
          <a:p>
            <a:pPr marL="285750"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Ward 26:- Erf1 </a:t>
            </a:r>
            <a:r>
              <a:rPr lang="en-GB" dirty="0" err="1">
                <a:latin typeface="Arial" panose="020B0604020202020204" pitchFamily="34" charset="0"/>
                <a:cs typeface="Arial" panose="020B0604020202020204" pitchFamily="34" charset="0"/>
              </a:rPr>
              <a:t>Macleantown</a:t>
            </a:r>
            <a:r>
              <a:rPr lang="en-GB" dirty="0">
                <a:latin typeface="Arial" panose="020B0604020202020204" pitchFamily="34" charset="0"/>
                <a:cs typeface="Arial" panose="020B0604020202020204" pitchFamily="34" charset="0"/>
              </a:rPr>
              <a:t> commonage also a Restitution matter.</a:t>
            </a:r>
          </a:p>
          <a:p>
            <a:pPr marL="285750" indent="-285750" algn="just">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Erf 351 Potsdam:- </a:t>
            </a:r>
            <a:r>
              <a:rPr lang="en-US" dirty="0" err="1">
                <a:latin typeface="Arial" panose="020B0604020202020204" pitchFamily="34" charset="0"/>
                <a:cs typeface="Arial" panose="020B0604020202020204" pitchFamily="34" charset="0"/>
              </a:rPr>
              <a:t>Kanana</a:t>
            </a:r>
            <a:r>
              <a:rPr lang="en-US" dirty="0">
                <a:latin typeface="Arial" panose="020B0604020202020204" pitchFamily="34" charset="0"/>
                <a:cs typeface="Arial" panose="020B0604020202020204" pitchFamily="34" charset="0"/>
              </a:rPr>
              <a:t> - BCMM owned land parcel.</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3860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E57A3D5-F64E-4D6E-838F-13F15E9B07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90A6B-21EF-4CBB-8798-EB88CE015E88}"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2">
            <a:extLst>
              <a:ext uri="{FF2B5EF4-FFF2-40B4-BE49-F238E27FC236}">
                <a16:creationId xmlns:a16="http://schemas.microsoft.com/office/drawing/2014/main" xmlns="" id="{E743C625-09E6-4325-972C-3E86DD99FDE6}"/>
              </a:ext>
            </a:extLst>
          </p:cNvPr>
          <p:cNvSpPr txBox="1">
            <a:spLocks/>
          </p:cNvSpPr>
          <p:nvPr/>
        </p:nvSpPr>
        <p:spPr>
          <a:xfrm>
            <a:off x="0" y="0"/>
            <a:ext cx="9144000" cy="898351"/>
          </a:xfrm>
          <a:prstGeom prst="rect">
            <a:avLst/>
          </a:prstGeom>
          <a:solidFill>
            <a:srgbClr val="0070C0"/>
          </a:solidFill>
        </p:spPr>
        <p:txBody>
          <a:bodyPr vert="horz" lIns="91440" tIns="45720" rIns="91440" bIns="45720" rtlCol="0" anchor="b">
            <a:noAutofit/>
          </a:bodyPr>
          <a:lstStyle>
            <a:lvl1pPr algn="ctr" defTabSz="457189" rtl="0" eaLnBrk="1" latinLnBrk="0" hangingPunct="1">
              <a:spcBef>
                <a:spcPct val="0"/>
              </a:spcBef>
              <a:buNone/>
              <a:defRPr sz="6000" kern="1200">
                <a:solidFill>
                  <a:schemeClr val="tx1"/>
                </a:solidFill>
                <a:latin typeface="+mj-lt"/>
                <a:ea typeface="+mj-ea"/>
                <a:cs typeface="+mj-cs"/>
              </a:defRPr>
            </a:lvl1pPr>
          </a:lstStyle>
          <a:p>
            <a:endParaRPr lang="en-US" sz="2500" b="1" dirty="0">
              <a:solidFill>
                <a:schemeClr val="bg1"/>
              </a:solidFill>
              <a:latin typeface="Arial" panose="020B0604020202020204" pitchFamily="34" charset="0"/>
              <a:cs typeface="Arial" panose="020B0604020202020204" pitchFamily="34" charset="0"/>
            </a:endParaRPr>
          </a:p>
          <a:p>
            <a:endParaRPr lang="en-US" sz="2500" b="1" dirty="0">
              <a:solidFill>
                <a:schemeClr val="bg1"/>
              </a:solidFill>
              <a:latin typeface="Arial" panose="020B0604020202020204" pitchFamily="34" charset="0"/>
              <a:cs typeface="Arial" panose="020B0604020202020204" pitchFamily="34" charset="0"/>
            </a:endParaRPr>
          </a:p>
          <a:p>
            <a:endParaRPr lang="en-US" sz="2500" b="1" dirty="0">
              <a:solidFill>
                <a:schemeClr val="bg1"/>
              </a:solidFill>
              <a:latin typeface="Arial" panose="020B0604020202020204" pitchFamily="34" charset="0"/>
              <a:cs typeface="Arial" panose="020B0604020202020204" pitchFamily="34" charset="0"/>
            </a:endParaRPr>
          </a:p>
          <a:p>
            <a:pPr algn="l"/>
            <a:r>
              <a:rPr lang="en-US" sz="2500" b="1" dirty="0">
                <a:solidFill>
                  <a:schemeClr val="bg1"/>
                </a:solidFill>
                <a:latin typeface="Arial" panose="020B0604020202020204" pitchFamily="34" charset="0"/>
                <a:cs typeface="Arial" panose="020B0604020202020204" pitchFamily="34" charset="0"/>
              </a:rPr>
              <a:t>3.5)           BROAD CHALLENGES</a:t>
            </a:r>
          </a:p>
          <a:p>
            <a:endParaRPr lang="en-US" sz="2400" b="1" dirty="0">
              <a:solidFill>
                <a:schemeClr val="bg1"/>
              </a:solidFill>
              <a:latin typeface="Arial" panose="020B0604020202020204" pitchFamily="34" charset="0"/>
              <a:cs typeface="Arial" panose="020B0604020202020204" pitchFamily="34" charset="0"/>
            </a:endParaRPr>
          </a:p>
        </p:txBody>
      </p:sp>
      <p:sp>
        <p:nvSpPr>
          <p:cNvPr id="2" name="Rectangle 7">
            <a:extLst>
              <a:ext uri="{FF2B5EF4-FFF2-40B4-BE49-F238E27FC236}">
                <a16:creationId xmlns:a16="http://schemas.microsoft.com/office/drawing/2014/main" xmlns="" id="{1FB4547F-33D1-4BC7-8F44-9B4E9215F46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xmlns="" id="{ECEF4D0A-76F6-4718-AB93-0E549EBE07E3}"/>
              </a:ext>
            </a:extLst>
          </p:cNvPr>
          <p:cNvSpPr/>
          <p:nvPr/>
        </p:nvSpPr>
        <p:spPr>
          <a:xfrm>
            <a:off x="0" y="946870"/>
            <a:ext cx="9144001" cy="447866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Judiciary systems and outcomes which favors land invaders due to current PIE Act.</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Lack of intelligence at a local level that would assist in identifying perpetrators.  </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Delays in obtaining eviction/ court orders leads to uncontrolled land invasion.</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Difficulty in monitoring informal settlements which are not easily accessible.</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Mushrooming of shacks after hours or during weekends.</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Safety of staff who are confronted by invaders who are often very violent.</a:t>
            </a:r>
          </a:p>
          <a:p>
            <a:pPr marL="285750" indent="-285750" algn="just">
              <a:lnSpc>
                <a:spcPct val="150000"/>
              </a:lnSpc>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Burden on City to provide alternative accommodation as per current legislation when evicting from both Sate and private land.</a:t>
            </a:r>
          </a:p>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Unlawful sale of Council land</a:t>
            </a:r>
          </a:p>
          <a:p>
            <a:pPr marL="285750" indent="-285750" algn="just">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Lack of intergovernmental intervention between the city and other state land owners within the municipal  jurisdiction.</a:t>
            </a:r>
          </a:p>
          <a:p>
            <a:pPr marL="285750" indent="-285750" algn="just">
              <a:lnSpc>
                <a:spcPct val="150000"/>
              </a:lnSpc>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49522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4622"/>
            <a:ext cx="9144000" cy="1008982"/>
          </a:xfrm>
          <a:solidFill>
            <a:srgbClr val="0070C0"/>
          </a:solidFill>
        </p:spPr>
        <p:txBody>
          <a:bodyPr>
            <a:noAutofit/>
          </a:bodyPr>
          <a:lstStyle/>
          <a:p>
            <a:pPr algn="l"/>
            <a:r>
              <a:rPr lang="en-ZA" sz="2600" b="1" dirty="0">
                <a:solidFill>
                  <a:schemeClr val="bg1"/>
                </a:solidFill>
                <a:effectLst>
                  <a:outerShdw blurRad="38100" dist="38100" dir="2700000" algn="tl">
                    <a:srgbClr val="000000">
                      <a:alpha val="43137"/>
                    </a:srgbClr>
                  </a:outerShdw>
                </a:effectLst>
              </a:rPr>
              <a:t/>
            </a:r>
            <a:br>
              <a:rPr lang="en-ZA" sz="2600" b="1" dirty="0">
                <a:solidFill>
                  <a:schemeClr val="bg1"/>
                </a:solidFill>
                <a:effectLst>
                  <a:outerShdw blurRad="38100" dist="38100" dir="2700000" algn="tl">
                    <a:srgbClr val="000000">
                      <a:alpha val="43137"/>
                    </a:srgbClr>
                  </a:outerShdw>
                </a:effectLst>
              </a:rPr>
            </a:br>
            <a:r>
              <a:rPr lang="en-ZA" sz="2600" b="1" dirty="0">
                <a:solidFill>
                  <a:schemeClr val="bg1"/>
                </a:solidFill>
                <a:effectLst>
                  <a:outerShdw blurRad="38100" dist="38100" dir="2700000" algn="tl">
                    <a:srgbClr val="000000">
                      <a:alpha val="43137"/>
                    </a:srgbClr>
                  </a:outerShdw>
                </a:effectLst>
              </a:rPr>
              <a:t>3.6)  </a:t>
            </a:r>
            <a:r>
              <a:rPr lang="en-US" sz="2600" b="1" dirty="0">
                <a:solidFill>
                  <a:schemeClr val="bg1"/>
                </a:solidFill>
                <a:effectLst/>
                <a:latin typeface="Arial" panose="020B0604020202020204" pitchFamily="34" charset="0"/>
                <a:ea typeface="Times New Roman" panose="02020603050405020304" pitchFamily="18" charset="0"/>
              </a:rPr>
              <a:t>SHORT TERM INTERVENTION ON CURBING           </a:t>
            </a:r>
            <a:br>
              <a:rPr lang="en-US" sz="2600" b="1" dirty="0">
                <a:solidFill>
                  <a:schemeClr val="bg1"/>
                </a:solidFill>
                <a:effectLst/>
                <a:latin typeface="Arial" panose="020B0604020202020204" pitchFamily="34" charset="0"/>
                <a:ea typeface="Times New Roman" panose="02020603050405020304" pitchFamily="18" charset="0"/>
              </a:rPr>
            </a:br>
            <a:r>
              <a:rPr lang="en-US" sz="2600" b="1" dirty="0">
                <a:solidFill>
                  <a:schemeClr val="bg1"/>
                </a:solidFill>
                <a:effectLst/>
                <a:latin typeface="Arial" panose="020B0604020202020204" pitchFamily="34" charset="0"/>
                <a:ea typeface="Times New Roman" panose="02020603050405020304" pitchFamily="18" charset="0"/>
              </a:rPr>
              <a:t>       ILLEGAL LAND INVASION</a:t>
            </a:r>
            <a:r>
              <a:rPr lang="en-US" sz="2600" b="1" dirty="0">
                <a:solidFill>
                  <a:srgbClr val="0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r>
            <a:br>
              <a:rPr lang="en-US" sz="2600" b="1" dirty="0">
                <a:solidFill>
                  <a:srgbClr val="0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endParaRPr lang="en-ZA" sz="2600" b="1" dirty="0">
              <a:solidFill>
                <a:srgbClr val="FF0000"/>
              </a:solidFill>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xmlns="" id="{5F173D15-FAAE-45BD-85B0-1619AAD3CBC0}"/>
              </a:ext>
            </a:extLst>
          </p:cNvPr>
          <p:cNvSpPr>
            <a:spLocks noChangeArrowheads="1"/>
          </p:cNvSpPr>
          <p:nvPr/>
        </p:nvSpPr>
        <p:spPr bwMode="auto">
          <a:xfrm>
            <a:off x="76202" y="1052765"/>
            <a:ext cx="8921751" cy="87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457189">
              <a:lnSpc>
                <a:spcPct val="150000"/>
              </a:lnSpc>
              <a:spcBef>
                <a:spcPct val="0"/>
              </a:spcBef>
              <a:buNone/>
            </a:pPr>
            <a:endParaRPr lang="en-US" altLang="en-US" sz="1800" dirty="0">
              <a:solidFill>
                <a:prstClr val="black"/>
              </a:solidFill>
            </a:endParaRPr>
          </a:p>
          <a:p>
            <a:pPr defTabSz="457189">
              <a:spcBef>
                <a:spcPct val="0"/>
              </a:spcBef>
              <a:buNone/>
            </a:pPr>
            <a:endParaRPr lang="en-US" altLang="en-US" sz="2400" dirty="0">
              <a:solidFill>
                <a:prstClr val="black"/>
              </a:solidFill>
            </a:endParaRPr>
          </a:p>
        </p:txBody>
      </p:sp>
      <p:sp>
        <p:nvSpPr>
          <p:cNvPr id="5" name="TextBox 4">
            <a:extLst>
              <a:ext uri="{FF2B5EF4-FFF2-40B4-BE49-F238E27FC236}">
                <a16:creationId xmlns:a16="http://schemas.microsoft.com/office/drawing/2014/main" xmlns="" id="{E29DD11E-F5FB-4B4E-8D11-D4632122CC57}"/>
              </a:ext>
            </a:extLst>
          </p:cNvPr>
          <p:cNvSpPr txBox="1"/>
          <p:nvPr/>
        </p:nvSpPr>
        <p:spPr>
          <a:xfrm>
            <a:off x="0" y="1052765"/>
            <a:ext cx="9058107" cy="4662815"/>
          </a:xfrm>
          <a:prstGeom prst="rect">
            <a:avLst/>
          </a:prstGeom>
          <a:noFill/>
        </p:spPr>
        <p:txBody>
          <a:bodyPr wrap="square">
            <a:spAutoFit/>
          </a:bodyPr>
          <a:lstStyle/>
          <a:p>
            <a:pPr marL="342900" lvl="0" indent="-342900" algn="just">
              <a:lnSpc>
                <a:spcPct val="150000"/>
              </a:lnSpc>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Management is working on an appropriate procurement mechanism to appoint a private security working with National Treasury.</a:t>
            </a:r>
            <a:endParaRPr lang="en-ZA"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The City consider leasing some if not all vacant portions of land to private developers at a market rate for a period not exceeding five years. </a:t>
            </a:r>
            <a:endParaRPr lang="en-ZA"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The City should open criminal cases against perpetrators of this illegal act and ensure that there is successful prosecution. </a:t>
            </a:r>
            <a:endParaRPr lang="en-ZA"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A detailed investigation should be conducted using Private Investigators to check whether organised crime or a syndicates seeking to disrupt the functioning of the City?</a:t>
            </a:r>
            <a:endParaRPr lang="en-ZA"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Identify serviced sites for those who are willing to buy and build their structure</a:t>
            </a:r>
            <a:r>
              <a:rPr lang="en-GB" dirty="0">
                <a:latin typeface="Arial" panose="020B0604020202020204" pitchFamily="34" charset="0"/>
                <a:ea typeface="Times New Roman" panose="02020603050405020304" pitchFamily="18" charset="0"/>
              </a:rPr>
              <a:t>.(So as to promote FLISP)</a:t>
            </a:r>
            <a:endParaRPr lang="en-GB"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xmlns="" val="3274271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E57A3D5-F64E-4D6E-838F-13F15E9B07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90A6B-21EF-4CBB-8798-EB88CE015E88}"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7">
            <a:extLst>
              <a:ext uri="{FF2B5EF4-FFF2-40B4-BE49-F238E27FC236}">
                <a16:creationId xmlns:a16="http://schemas.microsoft.com/office/drawing/2014/main" xmlns="" id="{1FB4547F-33D1-4BC7-8F44-9B4E9215F46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xmlns="" id="{C4BCD114-13ED-455D-B6A5-AB0A9AF8F492}"/>
              </a:ext>
            </a:extLst>
          </p:cNvPr>
          <p:cNvSpPr/>
          <p:nvPr/>
        </p:nvSpPr>
        <p:spPr>
          <a:xfrm>
            <a:off x="0" y="1859340"/>
            <a:ext cx="9144000" cy="2862322"/>
          </a:xfrm>
          <a:prstGeom prst="rect">
            <a:avLst/>
          </a:prstGeom>
        </p:spPr>
        <p:txBody>
          <a:bodyPr wrap="square">
            <a:spAutoFit/>
          </a:bodyPr>
          <a:lstStyle/>
          <a:p>
            <a:pPr marL="342900" indent="-342900">
              <a:lnSpc>
                <a:spcPct val="150000"/>
              </a:lnSpc>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Establishment of land invasion JOC  and inclusion of the land invasion matter to the already established war rooms at ward level.</a:t>
            </a:r>
          </a:p>
          <a:p>
            <a:pPr marL="342900" indent="-342900">
              <a:lnSpc>
                <a:spcPct val="150000"/>
              </a:lnSpc>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 To provide feedback on all land invasion attempts and feedback on planned operations </a:t>
            </a:r>
            <a:r>
              <a:rPr lang="en-US" dirty="0">
                <a:solidFill>
                  <a:srgbClr val="404040"/>
                </a:solidFill>
                <a:latin typeface="Arial" panose="020B0604020202020204" pitchFamily="34" charset="0"/>
                <a:cs typeface="Arial" panose="020B0604020202020204" pitchFamily="34" charset="0"/>
              </a:rPr>
              <a:t>attempts now occurring overnight.</a:t>
            </a:r>
          </a:p>
          <a:p>
            <a:endParaRPr lang="en-US" b="1" i="1" dirty="0">
              <a:solidFill>
                <a:srgbClr val="404040"/>
              </a:solidFill>
              <a:latin typeface="Arial" panose="020B0604020202020204" pitchFamily="34" charset="0"/>
            </a:endParaRPr>
          </a:p>
          <a:p>
            <a:endParaRPr lang="en-US" b="1" i="1" dirty="0">
              <a:solidFill>
                <a:srgbClr val="404040"/>
              </a:solidFill>
              <a:latin typeface="Arial" panose="020B0604020202020204" pitchFamily="34" charset="0"/>
            </a:endParaRPr>
          </a:p>
          <a:p>
            <a:endParaRPr lang="en-US" b="1" i="1" dirty="0">
              <a:solidFill>
                <a:srgbClr val="404040"/>
              </a:solidFill>
              <a:latin typeface="Arial" panose="020B0604020202020204" pitchFamily="34" charset="0"/>
            </a:endParaRPr>
          </a:p>
          <a:p>
            <a:endParaRPr lang="en-US" dirty="0"/>
          </a:p>
        </p:txBody>
      </p:sp>
      <p:sp>
        <p:nvSpPr>
          <p:cNvPr id="6" name="Title 2">
            <a:extLst>
              <a:ext uri="{FF2B5EF4-FFF2-40B4-BE49-F238E27FC236}">
                <a16:creationId xmlns:a16="http://schemas.microsoft.com/office/drawing/2014/main" xmlns="" id="{7F398DF0-BEC4-41ED-81D4-367033F41ADC}"/>
              </a:ext>
            </a:extLst>
          </p:cNvPr>
          <p:cNvSpPr txBox="1">
            <a:spLocks/>
          </p:cNvSpPr>
          <p:nvPr/>
        </p:nvSpPr>
        <p:spPr>
          <a:xfrm>
            <a:off x="0" y="114622"/>
            <a:ext cx="9144000" cy="1008982"/>
          </a:xfrm>
          <a:prstGeom prst="rect">
            <a:avLst/>
          </a:prstGeom>
          <a:solidFill>
            <a:srgbClr val="0070C0"/>
          </a:solidFill>
        </p:spPr>
        <p:txBody>
          <a:bodyPr vert="horz" lIns="91440" tIns="45720" rIns="91440" bIns="45720" rtlCol="0" anchor="b">
            <a:noAutofit/>
          </a:bodyPr>
          <a:lstStyle>
            <a:lvl1pPr algn="ctr" defTabSz="457189" rtl="0" eaLnBrk="1" latinLnBrk="0" hangingPunct="1">
              <a:spcBef>
                <a:spcPct val="0"/>
              </a:spcBef>
              <a:buNone/>
              <a:defRPr sz="6000" kern="1200">
                <a:solidFill>
                  <a:schemeClr val="tx1"/>
                </a:solidFill>
                <a:latin typeface="+mj-lt"/>
                <a:ea typeface="+mj-ea"/>
                <a:cs typeface="+mj-cs"/>
              </a:defRPr>
            </a:lvl1pPr>
          </a:lstStyle>
          <a:p>
            <a:r>
              <a:rPr lang="en-ZA" sz="2400" b="1" dirty="0">
                <a:solidFill>
                  <a:schemeClr val="bg1"/>
                </a:solidFill>
                <a:effectLst>
                  <a:outerShdw blurRad="38100" dist="38100" dir="2700000" algn="tl">
                    <a:srgbClr val="000000">
                      <a:alpha val="43137"/>
                    </a:srgbClr>
                  </a:outerShdw>
                </a:effectLst>
              </a:rPr>
              <a:t/>
            </a:r>
            <a:br>
              <a:rPr lang="en-ZA" sz="2400" b="1" dirty="0">
                <a:solidFill>
                  <a:schemeClr val="bg1"/>
                </a:solidFill>
                <a:effectLst>
                  <a:outerShdw blurRad="38100" dist="38100" dir="2700000" algn="tl">
                    <a:srgbClr val="000000">
                      <a:alpha val="43137"/>
                    </a:srgbClr>
                  </a:outerShdw>
                </a:effectLst>
              </a:rPr>
            </a:br>
            <a:endParaRPr lang="en-ZA" sz="2400" b="1" dirty="0">
              <a:solidFill>
                <a:schemeClr val="bg1"/>
              </a:solidFill>
              <a:effectLst>
                <a:outerShdw blurRad="38100" dist="38100" dir="2700000" algn="tl">
                  <a:srgbClr val="000000">
                    <a:alpha val="43137"/>
                  </a:srgbClr>
                </a:outerShdw>
              </a:effectLst>
            </a:endParaRPr>
          </a:p>
          <a:p>
            <a:endParaRPr lang="en-ZA"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endParaRPr lang="en-ZA"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endParaRPr>
          </a:p>
          <a:p>
            <a:r>
              <a:rPr lang="en-US" sz="2400" b="1" dirty="0">
                <a:solidFill>
                  <a:schemeClr val="bg1"/>
                </a:solidFill>
                <a:latin typeface="Arial" panose="020B0604020202020204" pitchFamily="34" charset="0"/>
                <a:ea typeface="Times New Roman" panose="02020603050405020304" pitchFamily="18" charset="0"/>
              </a:rPr>
              <a:t>3.6)   SHORT TERM INTERVENTION ON CURBING ILLEGAL LAND INVASION-CONTINUES</a:t>
            </a:r>
            <a:endParaRPr lang="en-ZA"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9753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6B7731-A921-4043-9465-C685220F938D}"/>
              </a:ext>
            </a:extLst>
          </p:cNvPr>
          <p:cNvSpPr>
            <a:spLocks noGrp="1"/>
          </p:cNvSpPr>
          <p:nvPr>
            <p:ph type="title"/>
          </p:nvPr>
        </p:nvSpPr>
        <p:spPr/>
        <p:txBody>
          <a:bodyPr/>
          <a:lstStyle/>
          <a:p>
            <a:r>
              <a:rPr lang="en-US" dirty="0"/>
              <a:t>HISTORY CONTINUES</a:t>
            </a:r>
          </a:p>
        </p:txBody>
      </p:sp>
      <p:sp>
        <p:nvSpPr>
          <p:cNvPr id="3" name="Rectangle 2">
            <a:extLst>
              <a:ext uri="{FF2B5EF4-FFF2-40B4-BE49-F238E27FC236}">
                <a16:creationId xmlns:a16="http://schemas.microsoft.com/office/drawing/2014/main" xmlns="" id="{FBCF1B2C-C1F5-4EDB-AAAA-B44A29A14E84}"/>
              </a:ext>
            </a:extLst>
          </p:cNvPr>
          <p:cNvSpPr/>
          <p:nvPr/>
        </p:nvSpPr>
        <p:spPr>
          <a:xfrm>
            <a:off x="0" y="1123604"/>
            <a:ext cx="9144000" cy="2949525"/>
          </a:xfrm>
          <a:prstGeom prst="rect">
            <a:avLst/>
          </a:prstGeom>
        </p:spPr>
        <p:txBody>
          <a:bodyPr wrap="square">
            <a:spAutoFit/>
          </a:bodyPr>
          <a:lstStyle/>
          <a:p>
            <a:pPr marL="342900" lvl="0" indent="-342900" algn="just">
              <a:lnSpc>
                <a:spcPct val="150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Establish land protection committees against land invasion in all wards and those committees be chaired by ward councillors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Spatial </a:t>
            </a:r>
            <a:r>
              <a:rPr lang="en-GB" dirty="0">
                <a:latin typeface="Arial" panose="020B0604020202020204" pitchFamily="34" charset="0"/>
                <a:ea typeface="Times New Roman" panose="02020603050405020304" pitchFamily="18" charset="0"/>
                <a:cs typeface="Arial" panose="020B0604020202020204" pitchFamily="34" charset="0"/>
              </a:rPr>
              <a:t>P</a:t>
            </a:r>
            <a:r>
              <a:rPr lang="en-GB" sz="1800" dirty="0">
                <a:effectLst/>
                <a:latin typeface="Arial" panose="020B0604020202020204" pitchFamily="34" charset="0"/>
                <a:ea typeface="Times New Roman" panose="02020603050405020304" pitchFamily="18" charset="0"/>
                <a:cs typeface="Arial" panose="020B0604020202020204" pitchFamily="34" charset="0"/>
              </a:rPr>
              <a:t>lanning </a:t>
            </a:r>
            <a:r>
              <a:rPr lang="en-GB" dirty="0">
                <a:latin typeface="Arial" panose="020B0604020202020204" pitchFamily="34" charset="0"/>
                <a:ea typeface="Times New Roman" panose="02020603050405020304" pitchFamily="18" charset="0"/>
                <a:cs typeface="Arial" panose="020B0604020202020204" pitchFamily="34" charset="0"/>
              </a:rPr>
              <a:t>and Development </a:t>
            </a:r>
            <a:r>
              <a:rPr lang="en-GB" sz="1800" dirty="0">
                <a:effectLst/>
                <a:latin typeface="Arial" panose="020B0604020202020204" pitchFamily="34" charset="0"/>
                <a:ea typeface="Times New Roman" panose="02020603050405020304" pitchFamily="18" charset="0"/>
                <a:cs typeface="Arial" panose="020B0604020202020204" pitchFamily="34" charset="0"/>
              </a:rPr>
              <a:t>working together with ward councillors and traditional leaders </a:t>
            </a:r>
            <a:r>
              <a:rPr lang="en-GB" dirty="0">
                <a:latin typeface="Arial" panose="020B0604020202020204" pitchFamily="34" charset="0"/>
                <a:ea typeface="Times New Roman" panose="02020603050405020304" pitchFamily="18" charset="0"/>
                <a:cs typeface="Arial" panose="020B0604020202020204" pitchFamily="34" charset="0"/>
              </a:rPr>
              <a:t>to</a:t>
            </a:r>
            <a:r>
              <a:rPr lang="en-GB" sz="1800" dirty="0">
                <a:effectLst/>
                <a:latin typeface="Arial" panose="020B0604020202020204" pitchFamily="34" charset="0"/>
                <a:ea typeface="Times New Roman" panose="02020603050405020304" pitchFamily="18" charset="0"/>
                <a:cs typeface="Arial" panose="020B0604020202020204" pitchFamily="34" charset="0"/>
              </a:rPr>
              <a:t> roll out awareness campaigns to all BCMM wards against invasion of land.</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Fencing of all vacant pieces of land should be considered</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Proper and legible signage to warn invaders must be constructed.</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Title 2">
            <a:extLst>
              <a:ext uri="{FF2B5EF4-FFF2-40B4-BE49-F238E27FC236}">
                <a16:creationId xmlns:a16="http://schemas.microsoft.com/office/drawing/2014/main" xmlns="" id="{16620A26-50E1-4A33-B54E-E7B32A3008DF}"/>
              </a:ext>
            </a:extLst>
          </p:cNvPr>
          <p:cNvSpPr txBox="1">
            <a:spLocks/>
          </p:cNvSpPr>
          <p:nvPr/>
        </p:nvSpPr>
        <p:spPr>
          <a:xfrm>
            <a:off x="0" y="114622"/>
            <a:ext cx="9144000" cy="1008982"/>
          </a:xfrm>
          <a:prstGeom prst="rect">
            <a:avLst/>
          </a:prstGeom>
          <a:solidFill>
            <a:srgbClr val="0070C0"/>
          </a:solidFill>
        </p:spPr>
        <p:txBody>
          <a:bodyPr vert="horz" lIns="91440" tIns="45720" rIns="91440" bIns="45720" rtlCol="0" anchor="ctr">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ZA" sz="2400" b="1" dirty="0">
                <a:solidFill>
                  <a:schemeClr val="bg1"/>
                </a:solidFill>
                <a:effectLst>
                  <a:outerShdw blurRad="38100" dist="38100" dir="2700000" algn="tl">
                    <a:srgbClr val="000000">
                      <a:alpha val="43137"/>
                    </a:srgbClr>
                  </a:outerShdw>
                </a:effectLst>
              </a:rPr>
              <a:t/>
            </a:r>
            <a:br>
              <a:rPr lang="en-ZA" sz="2400" b="1" dirty="0">
                <a:solidFill>
                  <a:schemeClr val="bg1"/>
                </a:solidFill>
                <a:effectLst>
                  <a:outerShdw blurRad="38100" dist="38100" dir="2700000" algn="tl">
                    <a:srgbClr val="000000">
                      <a:alpha val="43137"/>
                    </a:srgbClr>
                  </a:outerShdw>
                </a:effectLst>
              </a:rPr>
            </a:br>
            <a:r>
              <a:rPr lang="en-ZA" sz="2400" b="1" dirty="0">
                <a:solidFill>
                  <a:schemeClr val="bg1"/>
                </a:solidFill>
                <a:effectLst>
                  <a:outerShdw blurRad="38100" dist="38100" dir="2700000" algn="tl">
                    <a:srgbClr val="000000">
                      <a:alpha val="43137"/>
                    </a:srgbClr>
                  </a:outerShdw>
                </a:effectLst>
              </a:rPr>
              <a:t>3.7)  </a:t>
            </a:r>
            <a:r>
              <a:rPr lang="en-US" sz="2400" b="1" dirty="0">
                <a:solidFill>
                  <a:schemeClr val="bg1"/>
                </a:solidFill>
                <a:effectLst/>
                <a:latin typeface="Arial" panose="020B0604020202020204" pitchFamily="34" charset="0"/>
                <a:ea typeface="Times New Roman" panose="02020603050405020304" pitchFamily="18" charset="0"/>
              </a:rPr>
              <a:t>MEDIUM TO LONG-TERM INTERVENTION ON CURBING ILLEGAL LAND INVASION</a:t>
            </a:r>
            <a:r>
              <a:rPr lang="en-US" sz="2400" b="1" dirty="0">
                <a:solidFill>
                  <a:srgbClr val="0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r>
            <a:br>
              <a:rPr lang="en-US" sz="2400" b="1" dirty="0">
                <a:solidFill>
                  <a:srgbClr val="000000"/>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endParaRPr lang="en-ZA"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98172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a:lstStyle>
          <a:p>
            <a:pPr>
              <a:defRPr/>
            </a:pPr>
            <a:fld id="{BDE2F378-7422-4DD3-BA20-E68334914D19}" type="slidenum">
              <a:rPr lang="en-US" smtClean="0"/>
              <a:pPr>
                <a:defRPr/>
              </a:pPr>
              <a:t>28</a:t>
            </a:fld>
            <a:endParaRPr lang="en-US" dirty="0"/>
          </a:p>
        </p:txBody>
      </p:sp>
      <p:sp>
        <p:nvSpPr>
          <p:cNvPr id="6" name="Title 1"/>
          <p:cNvSpPr>
            <a:spLocks noGrp="1"/>
          </p:cNvSpPr>
          <p:nvPr>
            <p:ph type="title"/>
          </p:nvPr>
        </p:nvSpPr>
        <p:spPr>
          <a:xfrm>
            <a:off x="107504" y="0"/>
            <a:ext cx="8856984" cy="548680"/>
          </a:xfrm>
          <a:solidFill>
            <a:schemeClr val="accent1"/>
          </a:solidFill>
        </p:spPr>
        <p:txBody>
          <a:bodyPr>
            <a:normAutofit fontScale="90000"/>
          </a:bodyPr>
          <a:lstStyle/>
          <a:p>
            <a:pPr algn="l">
              <a:defRPr/>
            </a:pPr>
            <a:r>
              <a:rPr lang="en-ZA" sz="3600" b="1" dirty="0">
                <a:solidFill>
                  <a:schemeClr val="tx1"/>
                </a:solidFill>
              </a:rPr>
              <a:t>4.)      </a:t>
            </a:r>
            <a:r>
              <a:rPr lang="en-ZA" sz="3600" b="1" dirty="0"/>
              <a:t>PROCURED LAND PARCELS</a:t>
            </a:r>
            <a:endParaRPr lang="en-ZA" sz="3600" b="1" dirty="0">
              <a:solidFill>
                <a:schemeClr val="tx1"/>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869396520"/>
              </p:ext>
            </p:extLst>
          </p:nvPr>
        </p:nvGraphicFramePr>
        <p:xfrm>
          <a:off x="508883" y="773347"/>
          <a:ext cx="7887694" cy="4388961"/>
        </p:xfrm>
        <a:graphic>
          <a:graphicData uri="http://schemas.openxmlformats.org/drawingml/2006/table">
            <a:tbl>
              <a:tblPr firstRow="1" firstCol="1" bandRow="1">
                <a:tableStyleId>{5C22544A-7EE6-4342-B048-85BDC9FD1C3A}</a:tableStyleId>
              </a:tblPr>
              <a:tblGrid>
                <a:gridCol w="1971502">
                  <a:extLst>
                    <a:ext uri="{9D8B030D-6E8A-4147-A177-3AD203B41FA5}">
                      <a16:colId xmlns:a16="http://schemas.microsoft.com/office/drawing/2014/main" xmlns="" val="1811299058"/>
                    </a:ext>
                  </a:extLst>
                </a:gridCol>
                <a:gridCol w="1971502">
                  <a:extLst>
                    <a:ext uri="{9D8B030D-6E8A-4147-A177-3AD203B41FA5}">
                      <a16:colId xmlns:a16="http://schemas.microsoft.com/office/drawing/2014/main" xmlns="" val="3646707180"/>
                    </a:ext>
                  </a:extLst>
                </a:gridCol>
                <a:gridCol w="1972345">
                  <a:extLst>
                    <a:ext uri="{9D8B030D-6E8A-4147-A177-3AD203B41FA5}">
                      <a16:colId xmlns:a16="http://schemas.microsoft.com/office/drawing/2014/main" xmlns="" val="1090656411"/>
                    </a:ext>
                  </a:extLst>
                </a:gridCol>
                <a:gridCol w="1972345">
                  <a:extLst>
                    <a:ext uri="{9D8B030D-6E8A-4147-A177-3AD203B41FA5}">
                      <a16:colId xmlns:a16="http://schemas.microsoft.com/office/drawing/2014/main" xmlns="" val="1438102385"/>
                    </a:ext>
                  </a:extLst>
                </a:gridCol>
              </a:tblGrid>
              <a:tr h="292597">
                <a:tc>
                  <a:txBody>
                    <a:bodyPr/>
                    <a:lstStyle/>
                    <a:p>
                      <a:pPr>
                        <a:spcAft>
                          <a:spcPts val="0"/>
                        </a:spcAft>
                      </a:pPr>
                      <a:r>
                        <a:rPr lang="en-ZA" sz="1400" dirty="0">
                          <a:effectLst/>
                          <a:latin typeface="Arial" panose="020B0604020202020204" pitchFamily="34" charset="0"/>
                          <a:cs typeface="Arial" panose="020B0604020202020204" pitchFamily="34" charset="0"/>
                        </a:rPr>
                        <a:t>SIZE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a:effectLst/>
                          <a:latin typeface="Arial" panose="020B0604020202020204" pitchFamily="34" charset="0"/>
                          <a:cs typeface="Arial" panose="020B0604020202020204" pitchFamily="34" charset="0"/>
                        </a:rPr>
                        <a:t>ERF</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a:effectLst/>
                          <a:latin typeface="Arial" panose="020B0604020202020204" pitchFamily="34" charset="0"/>
                          <a:cs typeface="Arial" panose="020B0604020202020204" pitchFamily="34" charset="0"/>
                        </a:rPr>
                        <a:t>VALUE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a:effectLst/>
                          <a:latin typeface="Arial" panose="020B0604020202020204" pitchFamily="34" charset="0"/>
                          <a:cs typeface="Arial" panose="020B0604020202020204" pitchFamily="34" charset="0"/>
                        </a:rPr>
                        <a:t>STATUS QUO</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78889720"/>
                  </a:ext>
                </a:extLst>
              </a:tr>
              <a:tr h="2633377">
                <a:tc>
                  <a:txBody>
                    <a:bodyPr/>
                    <a:lstStyle/>
                    <a:p>
                      <a:pPr>
                        <a:spcAft>
                          <a:spcPts val="0"/>
                        </a:spcAft>
                      </a:pPr>
                      <a:r>
                        <a:rPr lang="en-ZA" sz="1400" dirty="0">
                          <a:effectLst/>
                          <a:latin typeface="Arial" panose="020B0604020202020204" pitchFamily="34" charset="0"/>
                          <a:cs typeface="Arial" panose="020B0604020202020204" pitchFamily="34" charset="0"/>
                        </a:rPr>
                        <a:t>5.2682 Ha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ERVEN 1132,1133 AND 1832 HAVEN HILLS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R 12 254 262.80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spcAft>
                          <a:spcPts val="0"/>
                        </a:spcAft>
                        <a:buFont typeface="Symbol" panose="05050102010706020507" pitchFamily="18" charset="2"/>
                        <a:buChar char=""/>
                      </a:pPr>
                      <a:r>
                        <a:rPr lang="en-ZA" sz="1400" dirty="0">
                          <a:effectLst/>
                          <a:latin typeface="Arial" panose="020B0604020202020204" pitchFamily="34" charset="0"/>
                          <a:cs typeface="Arial" panose="020B0604020202020204" pitchFamily="34" charset="0"/>
                        </a:rPr>
                        <a:t>Erven 1132 Title Deed Issued.</a:t>
                      </a:r>
                    </a:p>
                    <a:p>
                      <a:pPr marL="342900" lvl="0" indent="-342900">
                        <a:spcAft>
                          <a:spcPts val="0"/>
                        </a:spcAft>
                        <a:buFont typeface="Symbol" panose="05050102010706020507" pitchFamily="18" charset="2"/>
                        <a:buChar char=""/>
                      </a:pPr>
                      <a:r>
                        <a:rPr lang="en-ZA" sz="1400" dirty="0">
                          <a:effectLst/>
                          <a:latin typeface="Arial" panose="020B0604020202020204" pitchFamily="34" charset="0"/>
                          <a:cs typeface="Arial" panose="020B0604020202020204" pitchFamily="34" charset="0"/>
                        </a:rPr>
                        <a:t>Erven 1133 Title Deed issued .</a:t>
                      </a:r>
                    </a:p>
                    <a:p>
                      <a:pPr marL="342900" lvl="0" indent="-342900">
                        <a:spcAft>
                          <a:spcPts val="0"/>
                        </a:spcAft>
                        <a:buFont typeface="Symbol" panose="05050102010706020507" pitchFamily="18" charset="2"/>
                        <a:buChar char=""/>
                      </a:pPr>
                      <a:r>
                        <a:rPr lang="en-ZA" sz="1400" dirty="0">
                          <a:effectLst/>
                          <a:latin typeface="Arial" panose="020B0604020202020204" pitchFamily="34" charset="0"/>
                          <a:cs typeface="Arial" panose="020B0604020202020204" pitchFamily="34" charset="0"/>
                        </a:rPr>
                        <a:t>Erven 1832 awaiting on the Deeds office to issue out title deed.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464945447"/>
                  </a:ext>
                </a:extLst>
              </a:tr>
              <a:tr h="585195">
                <a:tc>
                  <a:txBody>
                    <a:bodyPr/>
                    <a:lstStyle/>
                    <a:p>
                      <a:pPr>
                        <a:spcAft>
                          <a:spcPts val="0"/>
                        </a:spcAft>
                      </a:pPr>
                      <a:r>
                        <a:rPr lang="en-ZA" sz="1400" dirty="0">
                          <a:effectLst/>
                          <a:latin typeface="Arial" panose="020B0604020202020204" pitchFamily="34" charset="0"/>
                          <a:cs typeface="Arial" panose="020B0604020202020204" pitchFamily="34" charset="0"/>
                        </a:rPr>
                        <a:t>17.1025 Ha</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a:effectLst/>
                          <a:latin typeface="Arial" panose="020B0604020202020204" pitchFamily="34" charset="0"/>
                          <a:cs typeface="Arial" panose="020B0604020202020204" pitchFamily="34" charset="0"/>
                        </a:rPr>
                        <a:t>ERVEN 271 SUMMERPRIDE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a:effectLst/>
                          <a:latin typeface="Arial" panose="020B0604020202020204" pitchFamily="34" charset="0"/>
                          <a:cs typeface="Arial" panose="020B0604020202020204" pitchFamily="34" charset="0"/>
                        </a:rPr>
                        <a:t>R 34 195 000.00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ERVEN 271 Title Deed Issued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534348717"/>
                  </a:ext>
                </a:extLst>
              </a:tr>
              <a:tr h="877792">
                <a:tc>
                  <a:txBody>
                    <a:bodyPr/>
                    <a:lstStyle/>
                    <a:p>
                      <a:pPr>
                        <a:spcAft>
                          <a:spcPts val="0"/>
                        </a:spcAft>
                      </a:pPr>
                      <a:r>
                        <a:rPr lang="en-GB" sz="1400">
                          <a:effectLst/>
                          <a:latin typeface="Arial" panose="020B0604020202020204" pitchFamily="34" charset="0"/>
                          <a:cs typeface="Arial" panose="020B0604020202020204" pitchFamily="34" charset="0"/>
                        </a:rPr>
                        <a:t>21. 4632 Ha</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a:effectLst/>
                          <a:latin typeface="Arial" panose="020B0604020202020204" pitchFamily="34" charset="0"/>
                          <a:cs typeface="Arial" panose="020B0604020202020204" pitchFamily="34" charset="0"/>
                        </a:rPr>
                        <a:t>Portion 41 of Farm 807</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a:effectLst/>
                          <a:latin typeface="Arial" panose="020B0604020202020204" pitchFamily="34" charset="0"/>
                          <a:cs typeface="Arial" panose="020B0604020202020204" pitchFamily="34" charset="0"/>
                        </a:rPr>
                        <a:t>R9 121 860.00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cs typeface="Arial" panose="020B0604020202020204" pitchFamily="34" charset="0"/>
                        </a:rPr>
                        <a:t>Awaiting on the Deeds office to issue out title deed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164828788"/>
                  </a:ext>
                </a:extLst>
              </a:tr>
            </a:tbl>
          </a:graphicData>
        </a:graphic>
      </p:graphicFrame>
    </p:spTree>
    <p:extLst>
      <p:ext uri="{BB962C8B-B14F-4D97-AF65-F5344CB8AC3E}">
        <p14:creationId xmlns:p14="http://schemas.microsoft.com/office/powerpoint/2010/main" xmlns="" val="423342074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a:lstStyle>
          <a:p>
            <a:pPr>
              <a:defRPr/>
            </a:pPr>
            <a:fld id="{BDE2F378-7422-4DD3-BA20-E68334914D19}" type="slidenum">
              <a:rPr lang="en-US" smtClean="0"/>
              <a:pPr>
                <a:defRPr/>
              </a:pPr>
              <a:t>29</a:t>
            </a:fld>
            <a:endParaRPr lang="en-US" dirty="0"/>
          </a:p>
        </p:txBody>
      </p:sp>
      <p:sp>
        <p:nvSpPr>
          <p:cNvPr id="6" name="Title 1"/>
          <p:cNvSpPr>
            <a:spLocks noGrp="1"/>
          </p:cNvSpPr>
          <p:nvPr>
            <p:ph type="title"/>
          </p:nvPr>
        </p:nvSpPr>
        <p:spPr>
          <a:xfrm>
            <a:off x="107504" y="0"/>
            <a:ext cx="8856984" cy="548680"/>
          </a:xfrm>
          <a:solidFill>
            <a:schemeClr val="accent1"/>
          </a:solidFill>
        </p:spPr>
        <p:txBody>
          <a:bodyPr>
            <a:normAutofit fontScale="90000"/>
          </a:bodyPr>
          <a:lstStyle/>
          <a:p>
            <a:pPr algn="l">
              <a:defRPr/>
            </a:pPr>
            <a:r>
              <a:rPr lang="en-ZA" sz="3600" b="1" dirty="0">
                <a:solidFill>
                  <a:schemeClr val="tx1"/>
                </a:solidFill>
              </a:rPr>
              <a:t>4.)      </a:t>
            </a:r>
            <a:r>
              <a:rPr lang="en-ZA" sz="3600" b="1" dirty="0"/>
              <a:t>PROCURED LAND PARCELS</a:t>
            </a:r>
            <a:endParaRPr lang="en-ZA" sz="3600" b="1" dirty="0">
              <a:solidFill>
                <a:schemeClr val="tx1"/>
              </a:solidFill>
            </a:endParaRPr>
          </a:p>
        </p:txBody>
      </p:sp>
      <p:pic>
        <p:nvPicPr>
          <p:cNvPr id="7" name="Content Placeholder 6"/>
          <p:cNvPicPr>
            <a:picLocks noGrp="1" noChangeAspect="1"/>
          </p:cNvPicPr>
          <p:nvPr>
            <p:ph idx="1"/>
          </p:nvPr>
        </p:nvPicPr>
        <p:blipFill>
          <a:blip r:embed="rId3" cstate="print"/>
          <a:stretch>
            <a:fillRect/>
          </a:stretch>
        </p:blipFill>
        <p:spPr>
          <a:xfrm>
            <a:off x="262393" y="683487"/>
            <a:ext cx="8619214" cy="4993419"/>
          </a:xfrm>
          <a:prstGeom prst="rect">
            <a:avLst/>
          </a:prstGeom>
        </p:spPr>
      </p:pic>
    </p:spTree>
    <p:extLst>
      <p:ext uri="{BB962C8B-B14F-4D97-AF65-F5344CB8AC3E}">
        <p14:creationId xmlns:p14="http://schemas.microsoft.com/office/powerpoint/2010/main" xmlns="" val="413923727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518" y="772933"/>
            <a:ext cx="7211291" cy="5190545"/>
          </a:xfrm>
        </p:spPr>
        <p:txBody>
          <a:bodyPr>
            <a:normAutofit/>
          </a:bodyPr>
          <a:lstStyle/>
          <a:p>
            <a:pPr marL="342900" indent="-342900">
              <a:buAutoNum type="arabicPeriod" startAt="3"/>
            </a:pPr>
            <a:r>
              <a:rPr lang="en-ZA" sz="1600" b="1" u="sng" dirty="0">
                <a:latin typeface="Arial Narrow" panose="020B0606020202030204" pitchFamily="34" charset="0"/>
              </a:rPr>
              <a:t>PRESENTATION 2 :  LAND</a:t>
            </a:r>
          </a:p>
          <a:p>
            <a:pPr marL="0" indent="0">
              <a:buNone/>
            </a:pPr>
            <a:r>
              <a:rPr lang="en-ZA" sz="1600" dirty="0">
                <a:latin typeface="Arial Narrow" panose="020B0606020202030204" pitchFamily="34" charset="0"/>
              </a:rPr>
              <a:t>3.1   Background</a:t>
            </a:r>
          </a:p>
          <a:p>
            <a:pPr marL="0" indent="0">
              <a:buNone/>
            </a:pPr>
            <a:r>
              <a:rPr lang="en-ZA" sz="1600" dirty="0">
                <a:latin typeface="Arial Narrow" panose="020B0606020202030204" pitchFamily="34" charset="0"/>
              </a:rPr>
              <a:t>3.2   Prevention of Illegal Eviction from and unlawful occupation of Land Act (Pie Act)</a:t>
            </a:r>
          </a:p>
          <a:p>
            <a:pPr marL="0" indent="0">
              <a:buNone/>
            </a:pPr>
            <a:r>
              <a:rPr lang="en-ZA" sz="1600" dirty="0">
                <a:latin typeface="Arial Narrow" panose="020B0606020202030204" pitchFamily="34" charset="0"/>
              </a:rPr>
              <a:t>3.3   Catalyst of Unlawful land occupations</a:t>
            </a:r>
          </a:p>
          <a:p>
            <a:pPr marL="0" indent="0">
              <a:buNone/>
            </a:pPr>
            <a:r>
              <a:rPr lang="en-ZA" sz="1600" dirty="0">
                <a:latin typeface="Arial Narrow" panose="020B0606020202030204" pitchFamily="34" charset="0"/>
              </a:rPr>
              <a:t>3.4   Current Hot Spot Areas</a:t>
            </a:r>
          </a:p>
          <a:p>
            <a:pPr marL="0" indent="0">
              <a:buNone/>
            </a:pPr>
            <a:r>
              <a:rPr lang="en-ZA" sz="1600" dirty="0">
                <a:latin typeface="Arial Narrow" panose="020B0606020202030204" pitchFamily="34" charset="0"/>
              </a:rPr>
              <a:t>3.5   Broad challenges</a:t>
            </a:r>
          </a:p>
          <a:p>
            <a:pPr marL="0" indent="0">
              <a:buNone/>
            </a:pPr>
            <a:r>
              <a:rPr lang="en-ZA" sz="1600" dirty="0">
                <a:latin typeface="Arial Narrow" panose="020B0606020202030204" pitchFamily="34" charset="0"/>
              </a:rPr>
              <a:t>3.6   Short term intervention on curbing illegal land invasion</a:t>
            </a:r>
          </a:p>
          <a:p>
            <a:pPr marL="0" indent="0">
              <a:buNone/>
            </a:pPr>
            <a:r>
              <a:rPr lang="en-ZA" sz="1600" dirty="0">
                <a:latin typeface="Arial Narrow" panose="020B0606020202030204" pitchFamily="34" charset="0"/>
              </a:rPr>
              <a:t>3.7   </a:t>
            </a:r>
            <a:r>
              <a:rPr lang="en-ZA" sz="1600" dirty="0" err="1">
                <a:latin typeface="Arial Narrow" panose="020B0606020202030204" pitchFamily="34" charset="0"/>
              </a:rPr>
              <a:t>Meduim</a:t>
            </a:r>
            <a:r>
              <a:rPr lang="en-ZA" sz="1600" dirty="0">
                <a:latin typeface="Arial Narrow" panose="020B0606020202030204" pitchFamily="34" charset="0"/>
              </a:rPr>
              <a:t> to Long term intervention on curbing illegal land invasion</a:t>
            </a:r>
          </a:p>
          <a:p>
            <a:pPr marL="0" indent="0">
              <a:buNone/>
            </a:pPr>
            <a:endParaRPr lang="en-ZA" sz="1600" dirty="0">
              <a:latin typeface="Arial Narrow" panose="020B0606020202030204" pitchFamily="34" charset="0"/>
            </a:endParaRPr>
          </a:p>
          <a:p>
            <a:pPr marL="342900" indent="-342900">
              <a:buAutoNum type="arabicPeriod" startAt="4"/>
            </a:pPr>
            <a:r>
              <a:rPr lang="en-ZA" sz="1600" b="1" dirty="0">
                <a:latin typeface="Arial Narrow" panose="020B0606020202030204" pitchFamily="34" charset="0"/>
              </a:rPr>
              <a:t>PROCURED LAND PARCELS</a:t>
            </a:r>
          </a:p>
          <a:p>
            <a:pPr marL="0" indent="0">
              <a:buNone/>
            </a:pPr>
            <a:endParaRPr lang="en-ZA" sz="1600" b="1" dirty="0">
              <a:latin typeface="Arial Narrow" panose="020B0606020202030204" pitchFamily="34" charset="0"/>
            </a:endParaRPr>
          </a:p>
          <a:p>
            <a:pPr marL="342900" indent="-342900">
              <a:buAutoNum type="arabicPeriod" startAt="5"/>
            </a:pPr>
            <a:r>
              <a:rPr lang="en-ZA" sz="1600" b="1" dirty="0">
                <a:latin typeface="Arial Narrow" panose="020B0606020202030204" pitchFamily="34" charset="0"/>
              </a:rPr>
              <a:t>CHALLENGES &amp; MITIGATING FACTORS</a:t>
            </a:r>
          </a:p>
          <a:p>
            <a:pPr marL="0" indent="0">
              <a:buNone/>
            </a:pPr>
            <a:endParaRPr lang="en-ZA" sz="1600" b="1" dirty="0">
              <a:latin typeface="Arial Narrow" panose="020B0606020202030204" pitchFamily="34" charset="0"/>
            </a:endParaRPr>
          </a:p>
          <a:p>
            <a:pPr marL="342900" indent="-342900">
              <a:buAutoNum type="arabicPeriod" startAt="6"/>
            </a:pPr>
            <a:r>
              <a:rPr lang="en-ZA" sz="1600" b="1" dirty="0">
                <a:latin typeface="Arial Narrow" panose="020B0606020202030204" pitchFamily="34" charset="0"/>
              </a:rPr>
              <a:t>RECOMMENDATIONS</a:t>
            </a:r>
          </a:p>
          <a:p>
            <a:pPr marL="0" indent="0">
              <a:buNone/>
            </a:pPr>
            <a:endParaRPr lang="en-ZA" sz="1600" b="1" dirty="0">
              <a:latin typeface="Arial Narrow" panose="020B0606020202030204" pitchFamily="34" charset="0"/>
            </a:endParaRPr>
          </a:p>
          <a:p>
            <a:pPr marL="0" indent="0">
              <a:buNone/>
            </a:pPr>
            <a:r>
              <a:rPr lang="en-ZA" sz="1600" b="1" dirty="0">
                <a:latin typeface="Arial Narrow" panose="020B0606020202030204" pitchFamily="34" charset="0"/>
              </a:rPr>
              <a:t>7.     THE END</a:t>
            </a:r>
          </a:p>
        </p:txBody>
      </p:sp>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nvGraphicFramePr>
        <p:xfrm>
          <a:off x="93518" y="79513"/>
          <a:ext cx="8851700" cy="693420"/>
        </p:xfrm>
        <a:graphic>
          <a:graphicData uri="http://schemas.openxmlformats.org/drawingml/2006/table">
            <a:tbl>
              <a:tblPr firstRow="1" bandRow="1">
                <a:tableStyleId>{5C22544A-7EE6-4342-B048-85BDC9FD1C3A}</a:tableStyleId>
              </a:tblPr>
              <a:tblGrid>
                <a:gridCol w="8851700">
                  <a:extLst>
                    <a:ext uri="{9D8B030D-6E8A-4147-A177-3AD203B41FA5}">
                      <a16:colId xmlns:a16="http://schemas.microsoft.com/office/drawing/2014/main" xmlns="" val="20000"/>
                    </a:ext>
                  </a:extLst>
                </a:gridCol>
              </a:tblGrid>
              <a:tr h="667910">
                <a:tc>
                  <a:txBody>
                    <a:bodyPr/>
                    <a:lstStyle/>
                    <a:p>
                      <a:pPr algn="l"/>
                      <a:r>
                        <a:rPr lang="en-ZA" sz="4100" dirty="0"/>
                        <a:t>INDEX</a:t>
                      </a:r>
                    </a:p>
                  </a:txBody>
                  <a:tcPr marL="68580" marR="68580" marT="34290" marB="3429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3098292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07504" y="582948"/>
          <a:ext cx="8856984" cy="5535572"/>
        </p:xfrm>
        <a:graphic>
          <a:graphicData uri="http://schemas.openxmlformats.org/drawingml/2006/table">
            <a:tbl>
              <a:tblPr firstRow="1" bandRow="1">
                <a:tableStyleId>{5C22544A-7EE6-4342-B048-85BDC9FD1C3A}</a:tableStyleId>
              </a:tblPr>
              <a:tblGrid>
                <a:gridCol w="4429697">
                  <a:extLst>
                    <a:ext uri="{9D8B030D-6E8A-4147-A177-3AD203B41FA5}">
                      <a16:colId xmlns:a16="http://schemas.microsoft.com/office/drawing/2014/main" xmlns="" val="20000"/>
                    </a:ext>
                  </a:extLst>
                </a:gridCol>
                <a:gridCol w="4427287">
                  <a:extLst>
                    <a:ext uri="{9D8B030D-6E8A-4147-A177-3AD203B41FA5}">
                      <a16:colId xmlns:a16="http://schemas.microsoft.com/office/drawing/2014/main" xmlns="" val="20001"/>
                    </a:ext>
                  </a:extLst>
                </a:gridCol>
              </a:tblGrid>
              <a:tr h="354779">
                <a:tc>
                  <a:txBody>
                    <a:bodyPr/>
                    <a:lstStyle/>
                    <a:p>
                      <a:pPr algn="l"/>
                      <a:r>
                        <a:rPr lang="en-US" dirty="0">
                          <a:solidFill>
                            <a:schemeClr val="tx1"/>
                          </a:solidFill>
                        </a:rPr>
                        <a:t>Challenges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dirty="0">
                          <a:solidFill>
                            <a:schemeClr val="tx1"/>
                          </a:solidFill>
                        </a:rPr>
                        <a:t>Mitigating</a:t>
                      </a:r>
                      <a:r>
                        <a:rPr lang="en-US" baseline="0" dirty="0">
                          <a:solidFill>
                            <a:schemeClr val="tx1"/>
                          </a:solidFill>
                        </a:rPr>
                        <a:t> Factors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80092">
                <a:tc>
                  <a:txBody>
                    <a:bodyPr/>
                    <a:lstStyle/>
                    <a:p>
                      <a:pPr algn="l"/>
                      <a:r>
                        <a:rPr lang="en-ZA" sz="1400" kern="1200" dirty="0">
                          <a:solidFill>
                            <a:schemeClr val="tx1"/>
                          </a:solidFill>
                          <a:effectLst/>
                          <a:latin typeface="+mn-lt"/>
                          <a:ea typeface="+mn-ea"/>
                          <a:cs typeface="+mn-cs"/>
                        </a:rPr>
                        <a:t>Land availability for housing development</a:t>
                      </a:r>
                      <a:endParaRPr lang="xh-ZA" sz="14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Arial" panose="020B0604020202020204" pitchFamily="34" charset="0"/>
                        <a:buNone/>
                      </a:pPr>
                      <a:r>
                        <a:rPr lang="en-US" sz="1400" b="1" dirty="0">
                          <a:solidFill>
                            <a:schemeClr val="tx1"/>
                          </a:solidFill>
                        </a:rPr>
                        <a:t>Continued</a:t>
                      </a:r>
                      <a:r>
                        <a:rPr lang="en-US" sz="1400" b="1" baseline="0" dirty="0">
                          <a:solidFill>
                            <a:schemeClr val="tx1"/>
                          </a:solidFill>
                        </a:rPr>
                        <a:t> engagements between PDoHS, BCMM and HDA to seek ways to resolve this issue.</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04056">
                <a:tc>
                  <a:txBody>
                    <a:bodyPr/>
                    <a:lstStyle/>
                    <a:p>
                      <a:pPr algn="l"/>
                      <a:r>
                        <a:rPr lang="xh-ZA" sz="1400" kern="1200" dirty="0">
                          <a:solidFill>
                            <a:schemeClr val="tx1"/>
                          </a:solidFill>
                          <a:effectLst/>
                          <a:latin typeface="+mn-lt"/>
                          <a:ea typeface="+mn-ea"/>
                          <a:cs typeface="+mn-cs"/>
                        </a:rPr>
                        <a:t>Vandalism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Arial" panose="020B0604020202020204" pitchFamily="34" charset="0"/>
                        <a:buNone/>
                      </a:pPr>
                      <a:r>
                        <a:rPr lang="en-US" sz="1400" b="1" dirty="0">
                          <a:solidFill>
                            <a:schemeClr val="tx1"/>
                          </a:solidFill>
                        </a:rPr>
                        <a:t>Continued political</a:t>
                      </a:r>
                      <a:r>
                        <a:rPr lang="en-US" sz="1400" b="1" baseline="0" dirty="0">
                          <a:solidFill>
                            <a:schemeClr val="tx1"/>
                          </a:solidFill>
                        </a:rPr>
                        <a:t> intervention/ Consumer Education</a:t>
                      </a:r>
                    </a:p>
                    <a:p>
                      <a:pPr marL="0" indent="0" algn="l">
                        <a:buFont typeface="Arial" panose="020B0604020202020204" pitchFamily="34" charset="0"/>
                        <a:buNone/>
                      </a:pPr>
                      <a:r>
                        <a:rPr lang="en-US" sz="1400" b="1" baseline="0" dirty="0">
                          <a:solidFill>
                            <a:schemeClr val="tx1"/>
                          </a:solidFill>
                        </a:rPr>
                        <a:t>SAPS is intervening as well.</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48072">
                <a:tc>
                  <a:txBody>
                    <a:bodyPr/>
                    <a:lstStyle/>
                    <a:p>
                      <a:pPr algn="l"/>
                      <a:r>
                        <a:rPr lang="xh-ZA" sz="1400" kern="1200" dirty="0">
                          <a:solidFill>
                            <a:schemeClr val="tx1"/>
                          </a:solidFill>
                          <a:effectLst/>
                          <a:latin typeface="+mn-lt"/>
                          <a:ea typeface="+mn-ea"/>
                          <a:cs typeface="+mn-cs"/>
                        </a:rPr>
                        <a:t>Force occupation</a:t>
                      </a:r>
                      <a:r>
                        <a:rPr lang="xh-ZA" sz="1400" kern="1200" baseline="0" dirty="0">
                          <a:solidFill>
                            <a:schemeClr val="tx1"/>
                          </a:solidFill>
                          <a:effectLst/>
                          <a:latin typeface="+mn-lt"/>
                          <a:ea typeface="+mn-ea"/>
                          <a:cs typeface="+mn-cs"/>
                        </a:rPr>
                        <a:t> due to  “Illegal</a:t>
                      </a:r>
                      <a:r>
                        <a:rPr lang="xh-ZA" sz="1400" kern="1200" dirty="0">
                          <a:solidFill>
                            <a:schemeClr val="tx1"/>
                          </a:solidFill>
                          <a:effectLst/>
                          <a:latin typeface="+mn-lt"/>
                          <a:ea typeface="+mn-ea"/>
                          <a:cs typeface="+mn-cs"/>
                        </a:rPr>
                        <a:t> Beneficiaries” Invasions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dirty="0">
                          <a:solidFill>
                            <a:schemeClr val="tx1"/>
                          </a:solidFill>
                        </a:rPr>
                        <a:t>Continued political intervention/ Consumer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777984">
                <a:tc>
                  <a:txBody>
                    <a:bodyPr/>
                    <a:lstStyle/>
                    <a:p>
                      <a:pPr algn="l"/>
                      <a:r>
                        <a:rPr lang="xh-ZA" sz="1400" kern="1200" dirty="0">
                          <a:solidFill>
                            <a:schemeClr val="tx1"/>
                          </a:solidFill>
                          <a:effectLst/>
                          <a:latin typeface="+mn-lt"/>
                          <a:ea typeface="+mn-ea"/>
                          <a:cs typeface="+mn-cs"/>
                        </a:rPr>
                        <a:t> Beneficiary registration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ZA" sz="1400" b="1" dirty="0">
                          <a:solidFill>
                            <a:schemeClr val="tx1"/>
                          </a:solidFill>
                        </a:rPr>
                        <a:t>Strengthening</a:t>
                      </a:r>
                      <a:r>
                        <a:rPr lang="en-ZA" sz="1400" b="1" baseline="0" dirty="0">
                          <a:solidFill>
                            <a:schemeClr val="tx1"/>
                          </a:solidFill>
                        </a:rPr>
                        <a:t> </a:t>
                      </a:r>
                      <a:r>
                        <a:rPr lang="en-ZA" sz="1400" b="1" dirty="0">
                          <a:solidFill>
                            <a:schemeClr val="tx1"/>
                          </a:solidFill>
                        </a:rPr>
                        <a:t>of beneficiary allocation committees</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759382">
                <a:tc>
                  <a:txBody>
                    <a:bodyPr/>
                    <a:lstStyle/>
                    <a:p>
                      <a:pPr algn="l"/>
                      <a:r>
                        <a:rPr lang="en-ZA" sz="1400" kern="1200" dirty="0">
                          <a:solidFill>
                            <a:schemeClr val="tx1"/>
                          </a:solidFill>
                          <a:effectLst/>
                          <a:latin typeface="+mn-lt"/>
                          <a:ea typeface="+mn-ea"/>
                          <a:cs typeface="+mn-cs"/>
                        </a:rPr>
                        <a:t>Internal services and top structures at different levels of planning (USDG and HSDG not always aligned)</a:t>
                      </a:r>
                      <a:endParaRPr lang="xh-ZA" sz="14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baseline="0" dirty="0">
                          <a:solidFill>
                            <a:schemeClr val="tx1"/>
                          </a:solidFill>
                        </a:rPr>
                        <a:t>Coordination bi- monthly meetings are sitting between BCMM and PDoHS</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61986">
                <a:tc>
                  <a:txBody>
                    <a:bodyPr/>
                    <a:lstStyle/>
                    <a:p>
                      <a:pPr algn="l"/>
                      <a:r>
                        <a:rPr lang="xh-ZA" sz="1400" kern="1200" dirty="0">
                          <a:solidFill>
                            <a:schemeClr val="tx1"/>
                          </a:solidFill>
                          <a:effectLst/>
                          <a:latin typeface="+mn-lt"/>
                          <a:ea typeface="+mn-ea"/>
                          <a:cs typeface="+mn-cs"/>
                        </a:rPr>
                        <a:t>Understating</a:t>
                      </a:r>
                      <a:r>
                        <a:rPr lang="xh-ZA" sz="1400" kern="1200" baseline="0" dirty="0">
                          <a:solidFill>
                            <a:schemeClr val="tx1"/>
                          </a:solidFill>
                          <a:effectLst/>
                          <a:latin typeface="+mn-lt"/>
                          <a:ea typeface="+mn-ea"/>
                          <a:cs typeface="+mn-cs"/>
                        </a:rPr>
                        <a:t> of </a:t>
                      </a:r>
                      <a:r>
                        <a:rPr lang="xh-ZA" sz="1400" kern="1200" dirty="0">
                          <a:solidFill>
                            <a:schemeClr val="tx1"/>
                          </a:solidFill>
                          <a:effectLst/>
                          <a:latin typeface="+mn-lt"/>
                          <a:ea typeface="+mn-ea"/>
                          <a:cs typeface="+mn-cs"/>
                        </a:rPr>
                        <a:t> EPWP figures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baseline="0" dirty="0">
                          <a:solidFill>
                            <a:schemeClr val="tx1"/>
                          </a:solidFill>
                        </a:rPr>
                        <a:t>Improved data collection</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1224136">
                <a:tc>
                  <a:txBody>
                    <a:bodyPr/>
                    <a:lstStyle/>
                    <a:p>
                      <a:pPr algn="l"/>
                      <a:r>
                        <a:rPr lang="en-ZA" sz="1400" kern="1200" dirty="0">
                          <a:solidFill>
                            <a:schemeClr val="tx1"/>
                          </a:solidFill>
                          <a:effectLst/>
                          <a:latin typeface="+mn-lt"/>
                          <a:ea typeface="+mn-ea"/>
                          <a:cs typeface="+mn-cs"/>
                        </a:rPr>
                        <a:t> Delays on</a:t>
                      </a:r>
                      <a:r>
                        <a:rPr lang="en-ZA" sz="1400" kern="1200" baseline="0" dirty="0">
                          <a:solidFill>
                            <a:schemeClr val="tx1"/>
                          </a:solidFill>
                          <a:effectLst/>
                          <a:latin typeface="+mn-lt"/>
                          <a:ea typeface="+mn-ea"/>
                          <a:cs typeface="+mn-cs"/>
                        </a:rPr>
                        <a:t> </a:t>
                      </a:r>
                      <a:r>
                        <a:rPr lang="en-ZA" sz="1400" kern="1200" dirty="0">
                          <a:solidFill>
                            <a:schemeClr val="tx1"/>
                          </a:solidFill>
                          <a:effectLst/>
                          <a:latin typeface="+mn-lt"/>
                          <a:ea typeface="+mn-ea"/>
                          <a:cs typeface="+mn-cs"/>
                        </a:rPr>
                        <a:t>Town</a:t>
                      </a:r>
                      <a:r>
                        <a:rPr lang="en-ZA" sz="1400" kern="1200" baseline="0" dirty="0">
                          <a:solidFill>
                            <a:schemeClr val="tx1"/>
                          </a:solidFill>
                          <a:effectLst/>
                          <a:latin typeface="+mn-lt"/>
                          <a:ea typeface="+mn-ea"/>
                          <a:cs typeface="+mn-cs"/>
                        </a:rPr>
                        <a:t>ship Establishment approvals</a:t>
                      </a:r>
                      <a:r>
                        <a:rPr lang="en-ZA" sz="1400" kern="1200" dirty="0">
                          <a:solidFill>
                            <a:schemeClr val="tx1"/>
                          </a:solidFill>
                          <a:effectLst/>
                          <a:latin typeface="+mn-lt"/>
                          <a:ea typeface="+mn-ea"/>
                          <a:cs typeface="+mn-cs"/>
                        </a:rPr>
                        <a:t>:</a:t>
                      </a:r>
                    </a:p>
                    <a:p>
                      <a:pPr marL="285750" indent="-285750" algn="l">
                        <a:buFont typeface="Wingdings" panose="05000000000000000000" pitchFamily="2" charset="2"/>
                        <a:buChar char="v"/>
                      </a:pPr>
                      <a:r>
                        <a:rPr lang="en-ZA" sz="1400" kern="1200" dirty="0">
                          <a:solidFill>
                            <a:schemeClr val="tx1"/>
                          </a:solidFill>
                          <a:effectLst/>
                          <a:latin typeface="+mn-lt"/>
                          <a:ea typeface="+mn-ea"/>
                          <a:cs typeface="+mn-cs"/>
                        </a:rPr>
                        <a:t>Land located in the erstwhile Ciskei government:      approval is recommended by council and approved by COGTA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1" dirty="0">
                          <a:solidFill>
                            <a:schemeClr val="tx1"/>
                          </a:solidFill>
                        </a:rPr>
                        <a:t>Engaging COGTA to devolve this function to the Municipality.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a:lstStyle>
          <a:p>
            <a:pPr>
              <a:defRPr/>
            </a:pPr>
            <a:fld id="{BDE2F378-7422-4DD3-BA20-E68334914D19}" type="slidenum">
              <a:rPr lang="en-US" smtClean="0"/>
              <a:pPr>
                <a:defRPr/>
              </a:pPr>
              <a:t>30</a:t>
            </a:fld>
            <a:endParaRPr lang="en-US" dirty="0"/>
          </a:p>
        </p:txBody>
      </p:sp>
      <p:sp>
        <p:nvSpPr>
          <p:cNvPr id="6" name="Title 1"/>
          <p:cNvSpPr>
            <a:spLocks noGrp="1"/>
          </p:cNvSpPr>
          <p:nvPr>
            <p:ph type="title"/>
          </p:nvPr>
        </p:nvSpPr>
        <p:spPr>
          <a:xfrm>
            <a:off x="107504" y="0"/>
            <a:ext cx="8856984" cy="548680"/>
          </a:xfrm>
          <a:solidFill>
            <a:schemeClr val="accent1"/>
          </a:solidFill>
        </p:spPr>
        <p:txBody>
          <a:bodyPr>
            <a:normAutofit fontScale="90000"/>
          </a:bodyPr>
          <a:lstStyle/>
          <a:p>
            <a:pPr algn="l">
              <a:defRPr/>
            </a:pPr>
            <a:r>
              <a:rPr lang="en-ZA" sz="3600" b="1" dirty="0">
                <a:solidFill>
                  <a:schemeClr val="tx1"/>
                </a:solidFill>
              </a:rPr>
              <a:t>5.)      CHALLENGES &amp; MITIGATING FACTORS</a:t>
            </a:r>
          </a:p>
        </p:txBody>
      </p:sp>
    </p:spTree>
    <p:extLst>
      <p:ext uri="{BB962C8B-B14F-4D97-AF65-F5344CB8AC3E}">
        <p14:creationId xmlns:p14="http://schemas.microsoft.com/office/powerpoint/2010/main" xmlns="" val="175067414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EE57A3D5-F64E-4D6E-838F-13F15E9B07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390A6B-21EF-4CBB-8798-EB88CE015E88}"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2">
            <a:extLst>
              <a:ext uri="{FF2B5EF4-FFF2-40B4-BE49-F238E27FC236}">
                <a16:creationId xmlns:a16="http://schemas.microsoft.com/office/drawing/2014/main" xmlns="" id="{E743C625-09E6-4325-972C-3E86DD99FDE6}"/>
              </a:ext>
            </a:extLst>
          </p:cNvPr>
          <p:cNvSpPr txBox="1">
            <a:spLocks/>
          </p:cNvSpPr>
          <p:nvPr/>
        </p:nvSpPr>
        <p:spPr>
          <a:xfrm>
            <a:off x="103239" y="0"/>
            <a:ext cx="8944896" cy="1008982"/>
          </a:xfrm>
          <a:prstGeom prst="rect">
            <a:avLst/>
          </a:prstGeom>
          <a:solidFill>
            <a:srgbClr val="0070C0"/>
          </a:solidFill>
        </p:spPr>
        <p:txBody>
          <a:bodyPr vert="horz" lIns="91440" tIns="45720" rIns="91440" bIns="45720" rtlCol="0" anchor="b">
            <a:noAutofit/>
          </a:bodyPr>
          <a:lstStyle>
            <a:lvl1pPr algn="ctr" defTabSz="457189" rtl="0" eaLnBrk="1" latinLnBrk="0" hangingPunct="1">
              <a:spcBef>
                <a:spcPct val="0"/>
              </a:spcBef>
              <a:buNone/>
              <a:defRPr sz="6000" kern="1200">
                <a:solidFill>
                  <a:schemeClr val="tx1"/>
                </a:solidFill>
                <a:latin typeface="+mj-lt"/>
                <a:ea typeface="+mj-ea"/>
                <a:cs typeface="+mj-cs"/>
              </a:defRPr>
            </a:lvl1pPr>
          </a:lstStyle>
          <a:p>
            <a:pPr lvl="0" algn="l" defTabSz="914400">
              <a:lnSpc>
                <a:spcPct val="150000"/>
              </a:lnSpc>
              <a:spcBef>
                <a:spcPts val="0"/>
              </a:spcBef>
              <a:defRPr/>
            </a:pPr>
            <a:r>
              <a:rPr lang="en-ZA" sz="2400" b="1">
                <a:solidFill>
                  <a:schemeClr val="bg1"/>
                </a:solidFill>
                <a:latin typeface="Arial" panose="020B0604020202020204" pitchFamily="34" charset="0"/>
                <a:ea typeface="+mn-ea"/>
                <a:cs typeface="Arial" panose="020B0604020202020204" pitchFamily="34" charset="0"/>
              </a:rPr>
              <a:t>6)                 </a:t>
            </a:r>
            <a:r>
              <a:rPr lang="en-ZA" sz="2400" b="1" dirty="0">
                <a:solidFill>
                  <a:schemeClr val="bg1"/>
                </a:solidFill>
                <a:latin typeface="Arial" panose="020B0604020202020204" pitchFamily="34" charset="0"/>
                <a:ea typeface="+mn-ea"/>
                <a:cs typeface="Arial" panose="020B0604020202020204" pitchFamily="34" charset="0"/>
              </a:rPr>
              <a:t>RECOMMENDATIONS</a:t>
            </a:r>
          </a:p>
        </p:txBody>
      </p:sp>
      <p:sp>
        <p:nvSpPr>
          <p:cNvPr id="2" name="Rectangle 7">
            <a:extLst>
              <a:ext uri="{FF2B5EF4-FFF2-40B4-BE49-F238E27FC236}">
                <a16:creationId xmlns:a16="http://schemas.microsoft.com/office/drawing/2014/main" xmlns="" id="{1FB4547F-33D1-4BC7-8F44-9B4E9215F46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xmlns="" id="{AD51FD96-2651-49B1-80AD-AE78CED6697C}"/>
              </a:ext>
            </a:extLst>
          </p:cNvPr>
          <p:cNvSpPr txBox="1"/>
          <p:nvPr/>
        </p:nvSpPr>
        <p:spPr>
          <a:xfrm>
            <a:off x="103239" y="1460090"/>
            <a:ext cx="8745793" cy="1477328"/>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It is recommended that:</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Human Settlements Portfolio Committee notes the report by Buffalo City   </a:t>
            </a:r>
          </a:p>
          <a:p>
            <a:pPr algn="just"/>
            <a:r>
              <a:rPr lang="en-US" dirty="0">
                <a:latin typeface="Arial" panose="020B0604020202020204" pitchFamily="34" charset="0"/>
                <a:cs typeface="Arial" panose="020B0604020202020204" pitchFamily="34" charset="0"/>
              </a:rPr>
              <a:t>     Metropolitan  Municipality.</a:t>
            </a: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82684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b="7397"/>
          <a:stretch/>
        </p:blipFill>
        <p:spPr>
          <a:xfrm>
            <a:off x="886027" y="781170"/>
            <a:ext cx="7391400" cy="4005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F1A4480-D730-D744-967E-18A572EC2411}" type="slidenum">
              <a:rPr lang="en-US" smtClean="0"/>
              <a:pPr/>
              <a:t>32</a:t>
            </a:fld>
            <a:endParaRPr lang="en-US"/>
          </a:p>
        </p:txBody>
      </p:sp>
      <p:sp>
        <p:nvSpPr>
          <p:cNvPr id="4" name="Title 2"/>
          <p:cNvSpPr>
            <a:spLocks noGrp="1"/>
          </p:cNvSpPr>
          <p:nvPr>
            <p:ph type="title"/>
          </p:nvPr>
        </p:nvSpPr>
        <p:spPr>
          <a:xfrm>
            <a:off x="136187" y="34722"/>
            <a:ext cx="8891081" cy="908861"/>
          </a:xfrm>
          <a:solidFill>
            <a:srgbClr val="0070C0"/>
          </a:solidFill>
        </p:spPr>
        <p:txBody>
          <a:bodyPr>
            <a:normAutofit/>
          </a:bodyPr>
          <a:lstStyle/>
          <a:p>
            <a:pPr lvl="0" defTabSz="914400" fontAlgn="base">
              <a:spcAft>
                <a:spcPct val="0"/>
              </a:spcAft>
              <a:defRPr/>
            </a:pPr>
            <a:r>
              <a:rPr lang="en-ZA" sz="2800" b="1" kern="0" dirty="0">
                <a:solidFill>
                  <a:srgbClr val="FFFFFF"/>
                </a:solidFill>
                <a:latin typeface="Arial" charset="0"/>
              </a:rPr>
              <a:t>THE END</a:t>
            </a:r>
            <a:endParaRPr lang="xh-ZA" sz="2800" b="1" kern="0" dirty="0">
              <a:solidFill>
                <a:srgbClr val="FFFFFF"/>
              </a:solidFill>
              <a:effectLst>
                <a:outerShdw blurRad="38100" dist="38100" dir="2700000" algn="tl">
                  <a:srgbClr val="000000">
                    <a:alpha val="43137"/>
                  </a:srgbClr>
                </a:outerShdw>
              </a:effectLst>
              <a:latin typeface="Arial"/>
              <a:ea typeface="ＭＳ Ｐゴシック"/>
              <a:cs typeface="+mn-cs"/>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435522"/>
            <a:ext cx="9144000" cy="2422478"/>
          </a:xfrm>
          <a:prstGeom prst="rect">
            <a:avLst/>
          </a:prstGeom>
        </p:spPr>
      </p:pic>
    </p:spTree>
    <p:extLst>
      <p:ext uri="{BB962C8B-B14F-4D97-AF65-F5344CB8AC3E}">
        <p14:creationId xmlns:p14="http://schemas.microsoft.com/office/powerpoint/2010/main" xmlns="" val="194550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3143500236"/>
              </p:ext>
            </p:extLst>
          </p:nvPr>
        </p:nvGraphicFramePr>
        <p:xfrm>
          <a:off x="0" y="1894114"/>
          <a:ext cx="9144000" cy="1534885"/>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xmlns="" val="20000"/>
                    </a:ext>
                  </a:extLst>
                </a:gridCol>
              </a:tblGrid>
              <a:tr h="1534885">
                <a:tc>
                  <a:txBody>
                    <a:bodyPr/>
                    <a:lstStyle/>
                    <a:p>
                      <a:pPr algn="l"/>
                      <a:endParaRPr lang="en-ZA" sz="2400" dirty="0">
                        <a:latin typeface="Arial" panose="020B0604020202020204" pitchFamily="34" charset="0"/>
                        <a:cs typeface="Arial" panose="020B0604020202020204" pitchFamily="34" charset="0"/>
                      </a:endParaRPr>
                    </a:p>
                    <a:p>
                      <a:pPr algn="l"/>
                      <a:endParaRPr lang="en-ZA" sz="2400" dirty="0">
                        <a:latin typeface="Arial" panose="020B0604020202020204" pitchFamily="34" charset="0"/>
                        <a:cs typeface="Arial" panose="020B0604020202020204" pitchFamily="34" charset="0"/>
                      </a:endParaRPr>
                    </a:p>
                    <a:p>
                      <a:pPr algn="l"/>
                      <a:r>
                        <a:rPr lang="en-ZA" sz="2400" dirty="0">
                          <a:latin typeface="Arial" panose="020B0604020202020204" pitchFamily="34" charset="0"/>
                          <a:cs typeface="Arial" panose="020B0604020202020204" pitchFamily="34" charset="0"/>
                        </a:rPr>
                        <a:t>                 1)</a:t>
                      </a:r>
                      <a:r>
                        <a:rPr lang="en-ZA" sz="2400" baseline="0" dirty="0">
                          <a:latin typeface="Arial" panose="020B0604020202020204" pitchFamily="34" charset="0"/>
                          <a:cs typeface="Arial" panose="020B0604020202020204" pitchFamily="34" charset="0"/>
                        </a:rPr>
                        <a:t>  </a:t>
                      </a:r>
                      <a:r>
                        <a:rPr lang="en-ZA" sz="2400" dirty="0">
                          <a:latin typeface="Arial" panose="020B0604020202020204" pitchFamily="34" charset="0"/>
                          <a:cs typeface="Arial" panose="020B0604020202020204" pitchFamily="34" charset="0"/>
                        </a:rPr>
                        <a:t>USDG FUNDED PROJECTS RESPONSE</a:t>
                      </a:r>
                    </a:p>
                  </a:txBody>
                  <a:tcPr marL="68580" marR="68580" marT="34290" marB="3429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342076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518" y="857250"/>
            <a:ext cx="8549037" cy="4911213"/>
          </a:xfrm>
        </p:spPr>
        <p:txBody>
          <a:bodyPr>
            <a:normAutofit/>
          </a:bodyPr>
          <a:lstStyle/>
          <a:p>
            <a:pPr marL="0" indent="0">
              <a:buNone/>
            </a:pPr>
            <a:endParaRPr lang="en-ZA" dirty="0"/>
          </a:p>
          <a:p>
            <a:pPr marL="342900" indent="-342900">
              <a:buFont typeface="+mj-lt"/>
              <a:buAutoNum type="arabicPeriod"/>
            </a:pPr>
            <a:endParaRPr lang="en-ZA" dirty="0"/>
          </a:p>
          <a:p>
            <a:pPr marL="0" indent="0">
              <a:buNone/>
            </a:pPr>
            <a:endParaRPr lang="en-ZA" sz="1950" dirty="0"/>
          </a:p>
          <a:p>
            <a:pPr marL="342900" indent="-342900">
              <a:buFont typeface="+mj-lt"/>
              <a:buAutoNum type="arabicPeriod"/>
            </a:pPr>
            <a:endParaRPr lang="en-ZA" dirty="0"/>
          </a:p>
        </p:txBody>
      </p:sp>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426155431"/>
              </p:ext>
            </p:extLst>
          </p:nvPr>
        </p:nvGraphicFramePr>
        <p:xfrm>
          <a:off x="222637" y="65082"/>
          <a:ext cx="8419918" cy="586906"/>
        </p:xfrm>
        <a:graphic>
          <a:graphicData uri="http://schemas.openxmlformats.org/drawingml/2006/table">
            <a:tbl>
              <a:tblPr firstRow="1" bandRow="1">
                <a:tableStyleId>{5C22544A-7EE6-4342-B048-85BDC9FD1C3A}</a:tableStyleId>
              </a:tblPr>
              <a:tblGrid>
                <a:gridCol w="8419918">
                  <a:extLst>
                    <a:ext uri="{9D8B030D-6E8A-4147-A177-3AD203B41FA5}">
                      <a16:colId xmlns:a16="http://schemas.microsoft.com/office/drawing/2014/main" xmlns="" val="20000"/>
                    </a:ext>
                  </a:extLst>
                </a:gridCol>
              </a:tblGrid>
              <a:tr h="586906">
                <a:tc>
                  <a:txBody>
                    <a:bodyPr/>
                    <a:lstStyle/>
                    <a:p>
                      <a:r>
                        <a:rPr lang="en-ZA" sz="3000" dirty="0"/>
                        <a:t> 1.1)  </a:t>
                      </a:r>
                      <a:r>
                        <a:rPr lang="en-ZA" sz="3000" baseline="0" dirty="0"/>
                        <a:t> </a:t>
                      </a:r>
                      <a:r>
                        <a:rPr lang="en-ZA" sz="3000" dirty="0">
                          <a:latin typeface="Arial" panose="020B0604020202020204" pitchFamily="34" charset="0"/>
                          <a:cs typeface="Arial" panose="020B0604020202020204" pitchFamily="34" charset="0"/>
                        </a:rPr>
                        <a:t>2022/2023 </a:t>
                      </a:r>
                      <a:r>
                        <a:rPr lang="en-ZA" sz="3000" dirty="0" err="1">
                          <a:latin typeface="Arial" panose="020B0604020202020204" pitchFamily="34" charset="0"/>
                          <a:cs typeface="Arial" panose="020B0604020202020204" pitchFamily="34" charset="0"/>
                        </a:rPr>
                        <a:t>Satus</a:t>
                      </a:r>
                      <a:r>
                        <a:rPr lang="en-ZA" sz="3000" dirty="0">
                          <a:latin typeface="Arial" panose="020B0604020202020204" pitchFamily="34" charset="0"/>
                          <a:cs typeface="Arial" panose="020B0604020202020204" pitchFamily="34" charset="0"/>
                        </a:rPr>
                        <a:t> Quo -  USDG  </a:t>
                      </a:r>
                      <a:r>
                        <a:rPr lang="en-ZA" sz="3000" baseline="0" dirty="0">
                          <a:latin typeface="Arial" panose="020B0604020202020204" pitchFamily="34" charset="0"/>
                          <a:cs typeface="Arial" panose="020B0604020202020204" pitchFamily="34" charset="0"/>
                        </a:rPr>
                        <a:t> (</a:t>
                      </a:r>
                      <a:r>
                        <a:rPr lang="en-ZA" sz="3000" baseline="0" dirty="0" err="1">
                          <a:latin typeface="Arial" panose="020B0604020202020204" pitchFamily="34" charset="0"/>
                          <a:cs typeface="Arial" panose="020B0604020202020204" pitchFamily="34" charset="0"/>
                        </a:rPr>
                        <a:t>cont</a:t>
                      </a:r>
                      <a:r>
                        <a:rPr lang="en-ZA" sz="3000" baseline="0" dirty="0">
                          <a:latin typeface="Arial" panose="020B0604020202020204" pitchFamily="34" charset="0"/>
                          <a:cs typeface="Arial" panose="020B0604020202020204" pitchFamily="34" charset="0"/>
                        </a:rPr>
                        <a:t>)…</a:t>
                      </a:r>
                      <a:endParaRPr lang="en-ZA" sz="3000" dirty="0"/>
                    </a:p>
                  </a:txBody>
                  <a:tcPr marL="68580" marR="68580" marT="34290" marB="34290"/>
                </a:tc>
                <a:extLst>
                  <a:ext uri="{0D108BD9-81ED-4DB2-BD59-A6C34878D82A}">
                    <a16:rowId xmlns:a16="http://schemas.microsoft.com/office/drawing/2014/main" xmlns="" val="10000"/>
                  </a:ext>
                </a:extLst>
              </a:tr>
            </a:tbl>
          </a:graphicData>
        </a:graphic>
      </p:graphicFrame>
      <p:graphicFrame>
        <p:nvGraphicFramePr>
          <p:cNvPr id="7" name="Content Placeholder 4">
            <a:extLst>
              <a:ext uri="{FF2B5EF4-FFF2-40B4-BE49-F238E27FC236}">
                <a16:creationId xmlns:a16="http://schemas.microsoft.com/office/drawing/2014/main" xmlns="" id="{70CB067C-20FE-47DE-80F6-C7BB9EA75EF3}"/>
              </a:ext>
            </a:extLst>
          </p:cNvPr>
          <p:cNvGraphicFramePr>
            <a:graphicFrameLocks/>
          </p:cNvGraphicFramePr>
          <p:nvPr>
            <p:extLst>
              <p:ext uri="{D42A27DB-BD31-4B8C-83A1-F6EECF244321}">
                <p14:modId xmlns:p14="http://schemas.microsoft.com/office/powerpoint/2010/main" xmlns="" val="2800563496"/>
              </p:ext>
            </p:extLst>
          </p:nvPr>
        </p:nvGraphicFramePr>
        <p:xfrm>
          <a:off x="152400" y="752013"/>
          <a:ext cx="8458863" cy="1920156"/>
        </p:xfrm>
        <a:graphic>
          <a:graphicData uri="http://schemas.openxmlformats.org/drawingml/2006/table">
            <a:tbl>
              <a:tblPr firstRow="1" bandRow="1">
                <a:effectLst>
                  <a:outerShdw blurRad="50800" dist="50800" dir="5400000" algn="ctr" rotWithShape="0">
                    <a:srgbClr val="DCDCDC"/>
                  </a:outerShdw>
                </a:effectLst>
              </a:tblPr>
              <a:tblGrid>
                <a:gridCol w="6050140">
                  <a:extLst>
                    <a:ext uri="{9D8B030D-6E8A-4147-A177-3AD203B41FA5}">
                      <a16:colId xmlns:a16="http://schemas.microsoft.com/office/drawing/2014/main" xmlns="" val="20000"/>
                    </a:ext>
                  </a:extLst>
                </a:gridCol>
                <a:gridCol w="2408723">
                  <a:extLst>
                    <a:ext uri="{9D8B030D-6E8A-4147-A177-3AD203B41FA5}">
                      <a16:colId xmlns:a16="http://schemas.microsoft.com/office/drawing/2014/main" xmlns="" val="20001"/>
                    </a:ext>
                  </a:extLst>
                </a:gridCol>
              </a:tblGrid>
              <a:tr h="188024">
                <a:tc>
                  <a:txBody>
                    <a:bodyPr/>
                    <a:lstStyle>
                      <a:lvl1pPr marL="0" algn="l" defTabSz="457189" rtl="0" eaLnBrk="1" latinLnBrk="0" hangingPunct="1">
                        <a:defRPr sz="1800" b="1" kern="1200">
                          <a:solidFill>
                            <a:schemeClr val="lt1"/>
                          </a:solidFill>
                          <a:latin typeface="Arial"/>
                          <a:ea typeface="ＭＳ Ｐゴシック"/>
                        </a:defRPr>
                      </a:lvl1pPr>
                      <a:lvl2pPr marL="457189" algn="l" defTabSz="457189" rtl="0" eaLnBrk="1" latinLnBrk="0" hangingPunct="1">
                        <a:defRPr sz="1800" b="1" kern="1200">
                          <a:solidFill>
                            <a:schemeClr val="lt1"/>
                          </a:solidFill>
                          <a:latin typeface="Arial"/>
                          <a:ea typeface="ＭＳ Ｐゴシック"/>
                        </a:defRPr>
                      </a:lvl2pPr>
                      <a:lvl3pPr marL="914377" algn="l" defTabSz="457189" rtl="0" eaLnBrk="1" latinLnBrk="0" hangingPunct="1">
                        <a:defRPr sz="1800" b="1" kern="1200">
                          <a:solidFill>
                            <a:schemeClr val="lt1"/>
                          </a:solidFill>
                          <a:latin typeface="Arial"/>
                          <a:ea typeface="ＭＳ Ｐゴシック"/>
                        </a:defRPr>
                      </a:lvl3pPr>
                      <a:lvl4pPr marL="1371566" algn="l" defTabSz="457189" rtl="0" eaLnBrk="1" latinLnBrk="0" hangingPunct="1">
                        <a:defRPr sz="1800" b="1" kern="1200">
                          <a:solidFill>
                            <a:schemeClr val="lt1"/>
                          </a:solidFill>
                          <a:latin typeface="Arial"/>
                          <a:ea typeface="ＭＳ Ｐゴシック"/>
                        </a:defRPr>
                      </a:lvl4pPr>
                      <a:lvl5pPr marL="1828754" algn="l" defTabSz="457189" rtl="0" eaLnBrk="1" latinLnBrk="0" hangingPunct="1">
                        <a:defRPr sz="1800" b="1" kern="1200">
                          <a:solidFill>
                            <a:schemeClr val="lt1"/>
                          </a:solidFill>
                          <a:latin typeface="Arial"/>
                          <a:ea typeface="ＭＳ Ｐゴシック"/>
                        </a:defRPr>
                      </a:lvl5pPr>
                      <a:lvl6pPr marL="2285943" algn="l" defTabSz="457189" rtl="0" eaLnBrk="1" latinLnBrk="0" hangingPunct="1">
                        <a:defRPr sz="1800" b="1" kern="1200">
                          <a:solidFill>
                            <a:schemeClr val="lt1"/>
                          </a:solidFill>
                          <a:latin typeface="Arial"/>
                          <a:ea typeface="ＭＳ Ｐゴシック"/>
                        </a:defRPr>
                      </a:lvl6pPr>
                      <a:lvl7pPr marL="2743131" algn="l" defTabSz="457189" rtl="0" eaLnBrk="1" latinLnBrk="0" hangingPunct="1">
                        <a:defRPr sz="1800" b="1" kern="1200">
                          <a:solidFill>
                            <a:schemeClr val="lt1"/>
                          </a:solidFill>
                          <a:latin typeface="Arial"/>
                          <a:ea typeface="ＭＳ Ｐゴシック"/>
                        </a:defRPr>
                      </a:lvl7pPr>
                      <a:lvl8pPr marL="3200320" algn="l" defTabSz="457189" rtl="0" eaLnBrk="1" latinLnBrk="0" hangingPunct="1">
                        <a:defRPr sz="1800" b="1" kern="1200">
                          <a:solidFill>
                            <a:schemeClr val="lt1"/>
                          </a:solidFill>
                          <a:latin typeface="Arial"/>
                          <a:ea typeface="ＭＳ Ｐゴシック"/>
                        </a:defRPr>
                      </a:lvl8pPr>
                      <a:lvl9pPr marL="3657509" algn="l" defTabSz="457189" rtl="0" eaLnBrk="1" latinLnBrk="0" hangingPunct="1">
                        <a:defRPr sz="1800" b="1" kern="1200">
                          <a:solidFill>
                            <a:schemeClr val="lt1"/>
                          </a:solidFill>
                          <a:latin typeface="Arial"/>
                          <a:ea typeface="ＭＳ Ｐゴシック"/>
                        </a:defRPr>
                      </a:lvl9pPr>
                    </a:lstStyle>
                    <a:p>
                      <a:r>
                        <a:rPr lang="xh-ZA" sz="1200" b="0" dirty="0">
                          <a:latin typeface="Arial" panose="020B0604020202020204" pitchFamily="34" charset="0"/>
                          <a:cs typeface="Arial" panose="020B0604020202020204" pitchFamily="34" charset="0"/>
                        </a:rPr>
                        <a:t>2022/2023 DoRA Allocation</a:t>
                      </a:r>
                    </a:p>
                  </a:txBody>
                  <a:tcPr marL="91438" marR="91438" marT="45714" marB="45714"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cell3D prstMaterial="dkEdge">
                      <a:bevel w="50800" prst="hardEdge"/>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tc>
                  <a:txBody>
                    <a:bodyPr/>
                    <a:lstStyle>
                      <a:lvl1pPr marL="0" algn="l" defTabSz="457189" rtl="0" eaLnBrk="1" latinLnBrk="0" hangingPunct="1">
                        <a:defRPr sz="1800" b="1" kern="1200">
                          <a:solidFill>
                            <a:schemeClr val="lt1"/>
                          </a:solidFill>
                          <a:latin typeface="Arial"/>
                          <a:ea typeface="ＭＳ Ｐゴシック"/>
                        </a:defRPr>
                      </a:lvl1pPr>
                      <a:lvl2pPr marL="457189" algn="l" defTabSz="457189" rtl="0" eaLnBrk="1" latinLnBrk="0" hangingPunct="1">
                        <a:defRPr sz="1800" b="1" kern="1200">
                          <a:solidFill>
                            <a:schemeClr val="lt1"/>
                          </a:solidFill>
                          <a:latin typeface="Arial"/>
                          <a:ea typeface="ＭＳ Ｐゴシック"/>
                        </a:defRPr>
                      </a:lvl2pPr>
                      <a:lvl3pPr marL="914377" algn="l" defTabSz="457189" rtl="0" eaLnBrk="1" latinLnBrk="0" hangingPunct="1">
                        <a:defRPr sz="1800" b="1" kern="1200">
                          <a:solidFill>
                            <a:schemeClr val="lt1"/>
                          </a:solidFill>
                          <a:latin typeface="Arial"/>
                          <a:ea typeface="ＭＳ Ｐゴシック"/>
                        </a:defRPr>
                      </a:lvl3pPr>
                      <a:lvl4pPr marL="1371566" algn="l" defTabSz="457189" rtl="0" eaLnBrk="1" latinLnBrk="0" hangingPunct="1">
                        <a:defRPr sz="1800" b="1" kern="1200">
                          <a:solidFill>
                            <a:schemeClr val="lt1"/>
                          </a:solidFill>
                          <a:latin typeface="Arial"/>
                          <a:ea typeface="ＭＳ Ｐゴシック"/>
                        </a:defRPr>
                      </a:lvl4pPr>
                      <a:lvl5pPr marL="1828754" algn="l" defTabSz="457189" rtl="0" eaLnBrk="1" latinLnBrk="0" hangingPunct="1">
                        <a:defRPr sz="1800" b="1" kern="1200">
                          <a:solidFill>
                            <a:schemeClr val="lt1"/>
                          </a:solidFill>
                          <a:latin typeface="Arial"/>
                          <a:ea typeface="ＭＳ Ｐゴシック"/>
                        </a:defRPr>
                      </a:lvl5pPr>
                      <a:lvl6pPr marL="2285943" algn="l" defTabSz="457189" rtl="0" eaLnBrk="1" latinLnBrk="0" hangingPunct="1">
                        <a:defRPr sz="1800" b="1" kern="1200">
                          <a:solidFill>
                            <a:schemeClr val="lt1"/>
                          </a:solidFill>
                          <a:latin typeface="Arial"/>
                          <a:ea typeface="ＭＳ Ｐゴシック"/>
                        </a:defRPr>
                      </a:lvl6pPr>
                      <a:lvl7pPr marL="2743131" algn="l" defTabSz="457189" rtl="0" eaLnBrk="1" latinLnBrk="0" hangingPunct="1">
                        <a:defRPr sz="1800" b="1" kern="1200">
                          <a:solidFill>
                            <a:schemeClr val="lt1"/>
                          </a:solidFill>
                          <a:latin typeface="Arial"/>
                          <a:ea typeface="ＭＳ Ｐゴシック"/>
                        </a:defRPr>
                      </a:lvl7pPr>
                      <a:lvl8pPr marL="3200320" algn="l" defTabSz="457189" rtl="0" eaLnBrk="1" latinLnBrk="0" hangingPunct="1">
                        <a:defRPr sz="1800" b="1" kern="1200">
                          <a:solidFill>
                            <a:schemeClr val="lt1"/>
                          </a:solidFill>
                          <a:latin typeface="Arial"/>
                          <a:ea typeface="ＭＳ Ｐゴシック"/>
                        </a:defRPr>
                      </a:lvl8pPr>
                      <a:lvl9pPr marL="3657509" algn="l" defTabSz="457189" rtl="0" eaLnBrk="1" latinLnBrk="0" hangingPunct="1">
                        <a:defRPr sz="1800" b="1" kern="1200">
                          <a:solidFill>
                            <a:schemeClr val="lt1"/>
                          </a:solidFill>
                          <a:latin typeface="Arial"/>
                          <a:ea typeface="ＭＳ Ｐゴシック"/>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lang="xh-ZA" sz="1200" b="0" dirty="0">
                          <a:latin typeface="Arial" panose="020B0604020202020204" pitchFamily="34" charset="0"/>
                          <a:cs typeface="Arial" panose="020B0604020202020204" pitchFamily="34" charset="0"/>
                        </a:rPr>
                        <a:t>R </a:t>
                      </a:r>
                      <a:r>
                        <a:rPr kumimoji="0" lang="en-ZA" sz="1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496 166 000</a:t>
                      </a:r>
                    </a:p>
                  </a:txBody>
                  <a:tcPr marL="91438" marR="91438" marT="45714" marB="45714"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cell3D prstMaterial="dkEdge">
                      <a:bevel w="50800" prst="hardEdge"/>
                      <a:lightRig rig="flood" dir="t"/>
                    </a:cell3D>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tcPr>
                </a:tc>
                <a:extLst>
                  <a:ext uri="{0D108BD9-81ED-4DB2-BD59-A6C34878D82A}">
                    <a16:rowId xmlns:a16="http://schemas.microsoft.com/office/drawing/2014/main" xmlns="" val="10000"/>
                  </a:ext>
                </a:extLst>
              </a:tr>
              <a:tr h="0">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r>
                        <a:rPr lang="xh-ZA" sz="1200" dirty="0">
                          <a:solidFill>
                            <a:schemeClr val="tx1"/>
                          </a:solidFill>
                          <a:latin typeface="Arial" panose="020B0604020202020204" pitchFamily="34" charset="0"/>
                          <a:cs typeface="Arial" panose="020B0604020202020204" pitchFamily="34" charset="0"/>
                        </a:rPr>
                        <a:t>Transferred to date </a:t>
                      </a:r>
                    </a:p>
                  </a:txBody>
                  <a:tcPr marL="91438" marR="91438" marT="45714" marB="45714"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FFFFFF"/>
                    </a:solidFill>
                  </a:tcPr>
                </a:tc>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 R  307 623 000</a:t>
                      </a:r>
                    </a:p>
                  </a:txBody>
                  <a:tcPr marL="91438" marR="91438" marT="45714" marB="45714"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FFFFFF"/>
                    </a:solidFill>
                  </a:tcPr>
                </a:tc>
                <a:extLst>
                  <a:ext uri="{0D108BD9-81ED-4DB2-BD59-A6C34878D82A}">
                    <a16:rowId xmlns:a16="http://schemas.microsoft.com/office/drawing/2014/main" xmlns="" val="10001"/>
                  </a:ext>
                </a:extLst>
              </a:tr>
              <a:tr h="0">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endParaRPr lang="xh-ZA" sz="1200" dirty="0">
                        <a:latin typeface="Arial" panose="020B0604020202020204" pitchFamily="34" charset="0"/>
                        <a:cs typeface="Arial" panose="020B0604020202020204" pitchFamily="34" charset="0"/>
                      </a:endParaRPr>
                    </a:p>
                  </a:txBody>
                  <a:tcPr marL="91438" marR="91438"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00B0F0"/>
                    </a:solidFill>
                  </a:tcPr>
                </a:tc>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txBody>
                  <a:tcPr marL="91438" marR="91438" marT="45714" marB="4571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00B0F0"/>
                    </a:solidFill>
                  </a:tcPr>
                </a:tc>
                <a:extLst>
                  <a:ext uri="{0D108BD9-81ED-4DB2-BD59-A6C34878D82A}">
                    <a16:rowId xmlns:a16="http://schemas.microsoft.com/office/drawing/2014/main" xmlns="" val="10002"/>
                  </a:ext>
                </a:extLst>
              </a:tr>
              <a:tr h="0">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EXPENDITURE AS </a:t>
                      </a:r>
                      <a:r>
                        <a:rPr lang="en-US" sz="1200" b="1">
                          <a:latin typeface="Arial" panose="020B0604020202020204" pitchFamily="34" charset="0"/>
                          <a:cs typeface="Arial" panose="020B0604020202020204" pitchFamily="34" charset="0"/>
                        </a:rPr>
                        <a:t>AT 31 JANUARY 2023</a:t>
                      </a:r>
                      <a:endParaRPr lang="en-US" sz="1200" b="1" dirty="0">
                        <a:latin typeface="Arial" panose="020B0604020202020204" pitchFamily="34" charset="0"/>
                        <a:cs typeface="Arial" panose="020B0604020202020204" pitchFamily="34" charset="0"/>
                      </a:endParaRPr>
                    </a:p>
                  </a:txBody>
                  <a:tcPr marL="91438" marR="91438"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FFFFFF">
                        <a:lumMod val="95000"/>
                      </a:srgbClr>
                    </a:solidFill>
                  </a:tcPr>
                </a:tc>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marL="0" marR="0" indent="0" algn="ctr" defTabSz="914400" rtl="0" eaLnBrk="1" fontAlgn="auto" latinLnBrk="0" hangingPunct="1">
                        <a:lnSpc>
                          <a:spcPct val="100000"/>
                        </a:lnSpc>
                        <a:spcBef>
                          <a:spcPts val="0"/>
                        </a:spcBef>
                        <a:spcAft>
                          <a:spcPts val="0"/>
                        </a:spcAft>
                        <a:buClrTx/>
                        <a:buSzTx/>
                        <a:buFontTx/>
                        <a:buNone/>
                        <a:tabLst/>
                        <a:defRPr/>
                      </a:pPr>
                      <a:endParaRPr lang="xh-ZA" sz="1200" dirty="0">
                        <a:solidFill>
                          <a:schemeClr val="tx1"/>
                        </a:solidFill>
                        <a:latin typeface="Arial" panose="020B0604020202020204" pitchFamily="34" charset="0"/>
                        <a:cs typeface="Arial" panose="020B0604020202020204" pitchFamily="34" charset="0"/>
                      </a:endParaRPr>
                    </a:p>
                  </a:txBody>
                  <a:tcPr marL="91438" marR="91438" marT="45714" marB="4571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FFFFFF">
                        <a:lumMod val="95000"/>
                      </a:srgbClr>
                    </a:solidFill>
                  </a:tcPr>
                </a:tc>
                <a:extLst>
                  <a:ext uri="{0D108BD9-81ED-4DB2-BD59-A6C34878D82A}">
                    <a16:rowId xmlns:a16="http://schemas.microsoft.com/office/drawing/2014/main" xmlns="" val="10003"/>
                  </a:ext>
                </a:extLst>
              </a:tr>
              <a:tr h="0">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r>
                        <a:rPr lang="xh-ZA" sz="1200" kern="1200" dirty="0">
                          <a:solidFill>
                            <a:schemeClr val="bg1"/>
                          </a:solidFill>
                          <a:latin typeface="Arial" panose="020B0604020202020204" pitchFamily="34" charset="0"/>
                          <a:ea typeface="+mn-ea"/>
                          <a:cs typeface="Arial" panose="020B0604020202020204" pitchFamily="34" charset="0"/>
                        </a:rPr>
                        <a:t>Expenditure </a:t>
                      </a:r>
                    </a:p>
                  </a:txBody>
                  <a:tcPr marL="91438" marR="91438"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00B0F0"/>
                    </a:solidFill>
                  </a:tcPr>
                </a:tc>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R 228 604 579</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00B0F0"/>
                    </a:solidFill>
                  </a:tcPr>
                </a:tc>
                <a:extLst>
                  <a:ext uri="{0D108BD9-81ED-4DB2-BD59-A6C34878D82A}">
                    <a16:rowId xmlns:a16="http://schemas.microsoft.com/office/drawing/2014/main" xmlns="" val="10004"/>
                  </a:ext>
                </a:extLst>
              </a:tr>
              <a:tr h="0">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xh-ZA" sz="1200" dirty="0">
                          <a:solidFill>
                            <a:schemeClr val="tx1"/>
                          </a:solidFill>
                          <a:latin typeface="Arial" panose="020B0604020202020204" pitchFamily="34" charset="0"/>
                          <a:cs typeface="Arial" panose="020B0604020202020204" pitchFamily="34" charset="0"/>
                        </a:rPr>
                        <a:t>Which is ...... of the transferred funds </a:t>
                      </a:r>
                    </a:p>
                  </a:txBody>
                  <a:tcPr marL="91438" marR="91438"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FFFFFF"/>
                    </a:solidFill>
                  </a:tcPr>
                </a:tc>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algn="ctr"/>
                      <a:r>
                        <a:rPr lang="xh-ZA" sz="1200" dirty="0">
                          <a:solidFill>
                            <a:schemeClr val="tx1"/>
                          </a:solidFill>
                          <a:latin typeface="Arial" panose="020B0604020202020204" pitchFamily="34" charset="0"/>
                          <a:cs typeface="Arial" panose="020B0604020202020204" pitchFamily="34" charset="0"/>
                        </a:rPr>
                        <a:t>74%</a:t>
                      </a:r>
                    </a:p>
                  </a:txBody>
                  <a:tcPr marL="91438" marR="91438" marT="45714" marB="4571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FFFFFF"/>
                    </a:solidFill>
                  </a:tcPr>
                </a:tc>
                <a:extLst>
                  <a:ext uri="{0D108BD9-81ED-4DB2-BD59-A6C34878D82A}">
                    <a16:rowId xmlns:a16="http://schemas.microsoft.com/office/drawing/2014/main" xmlns="" val="10005"/>
                  </a:ext>
                </a:extLst>
              </a:tr>
              <a:tr h="0">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h-ZA"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Which is ...... of the DoRA Allocation</a:t>
                      </a:r>
                    </a:p>
                  </a:txBody>
                  <a:tcPr marL="91438" marR="91438" marT="45714" marB="45714">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00A1DF"/>
                    </a:solidFill>
                  </a:tcPr>
                </a:tc>
                <a:tc>
                  <a:txBody>
                    <a:bodyPr/>
                    <a:lstStyle>
                      <a:lvl1pPr marL="0" algn="l" defTabSz="457189" rtl="0" eaLnBrk="1" latinLnBrk="0" hangingPunct="1">
                        <a:defRPr sz="1800" kern="1200">
                          <a:solidFill>
                            <a:schemeClr val="dk1"/>
                          </a:solidFill>
                          <a:latin typeface="Arial"/>
                          <a:ea typeface="ＭＳ Ｐゴシック"/>
                        </a:defRPr>
                      </a:lvl1pPr>
                      <a:lvl2pPr marL="457189" algn="l" defTabSz="457189" rtl="0" eaLnBrk="1" latinLnBrk="0" hangingPunct="1">
                        <a:defRPr sz="1800" kern="1200">
                          <a:solidFill>
                            <a:schemeClr val="dk1"/>
                          </a:solidFill>
                          <a:latin typeface="Arial"/>
                          <a:ea typeface="ＭＳ Ｐゴシック"/>
                        </a:defRPr>
                      </a:lvl2pPr>
                      <a:lvl3pPr marL="914377" algn="l" defTabSz="457189" rtl="0" eaLnBrk="1" latinLnBrk="0" hangingPunct="1">
                        <a:defRPr sz="1800" kern="1200">
                          <a:solidFill>
                            <a:schemeClr val="dk1"/>
                          </a:solidFill>
                          <a:latin typeface="Arial"/>
                          <a:ea typeface="ＭＳ Ｐゴシック"/>
                        </a:defRPr>
                      </a:lvl3pPr>
                      <a:lvl4pPr marL="1371566" algn="l" defTabSz="457189" rtl="0" eaLnBrk="1" latinLnBrk="0" hangingPunct="1">
                        <a:defRPr sz="1800" kern="1200">
                          <a:solidFill>
                            <a:schemeClr val="dk1"/>
                          </a:solidFill>
                          <a:latin typeface="Arial"/>
                          <a:ea typeface="ＭＳ Ｐゴシック"/>
                        </a:defRPr>
                      </a:lvl4pPr>
                      <a:lvl5pPr marL="1828754" algn="l" defTabSz="457189" rtl="0" eaLnBrk="1" latinLnBrk="0" hangingPunct="1">
                        <a:defRPr sz="1800" kern="1200">
                          <a:solidFill>
                            <a:schemeClr val="dk1"/>
                          </a:solidFill>
                          <a:latin typeface="Arial"/>
                          <a:ea typeface="ＭＳ Ｐゴシック"/>
                        </a:defRPr>
                      </a:lvl5pPr>
                      <a:lvl6pPr marL="2285943" algn="l" defTabSz="457189" rtl="0" eaLnBrk="1" latinLnBrk="0" hangingPunct="1">
                        <a:defRPr sz="1800" kern="1200">
                          <a:solidFill>
                            <a:schemeClr val="dk1"/>
                          </a:solidFill>
                          <a:latin typeface="Arial"/>
                          <a:ea typeface="ＭＳ Ｐゴシック"/>
                        </a:defRPr>
                      </a:lvl6pPr>
                      <a:lvl7pPr marL="2743131" algn="l" defTabSz="457189" rtl="0" eaLnBrk="1" latinLnBrk="0" hangingPunct="1">
                        <a:defRPr sz="1800" kern="1200">
                          <a:solidFill>
                            <a:schemeClr val="dk1"/>
                          </a:solidFill>
                          <a:latin typeface="Arial"/>
                          <a:ea typeface="ＭＳ Ｐゴシック"/>
                        </a:defRPr>
                      </a:lvl7pPr>
                      <a:lvl8pPr marL="3200320" algn="l" defTabSz="457189" rtl="0" eaLnBrk="1" latinLnBrk="0" hangingPunct="1">
                        <a:defRPr sz="1800" kern="1200">
                          <a:solidFill>
                            <a:schemeClr val="dk1"/>
                          </a:solidFill>
                          <a:latin typeface="Arial"/>
                          <a:ea typeface="ＭＳ Ｐゴシック"/>
                        </a:defRPr>
                      </a:lvl8pPr>
                      <a:lvl9pPr marL="3657509" algn="l" defTabSz="457189" rtl="0" eaLnBrk="1" latinLnBrk="0" hangingPunct="1">
                        <a:defRPr sz="1800" kern="1200">
                          <a:solidFill>
                            <a:schemeClr val="dk1"/>
                          </a:solidFill>
                          <a:latin typeface="Arial"/>
                          <a:ea typeface="ＭＳ Ｐゴシック"/>
                        </a:defRPr>
                      </a:lvl9pPr>
                    </a:lstStyle>
                    <a:p>
                      <a:pPr algn="ctr"/>
                      <a:r>
                        <a:rPr lang="xh-ZA" sz="1200" dirty="0">
                          <a:solidFill>
                            <a:schemeClr val="bg1"/>
                          </a:solidFill>
                          <a:latin typeface="Arial" panose="020B0604020202020204" pitchFamily="34" charset="0"/>
                          <a:cs typeface="Arial" panose="020B0604020202020204" pitchFamily="34" charset="0"/>
                        </a:rPr>
                        <a:t>46%</a:t>
                      </a:r>
                    </a:p>
                  </a:txBody>
                  <a:tcPr marL="91438" marR="91438" marT="45714" marB="45714"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cell3D prstMaterial="dkEdge">
                      <a:bevel w="50800" prst="hardEdge"/>
                      <a:lightRig rig="flood" dir="t"/>
                    </a:cell3D>
                    <a:solidFill>
                      <a:srgbClr val="00A1DF"/>
                    </a:solidFill>
                  </a:tcPr>
                </a:tc>
                <a:extLst>
                  <a:ext uri="{0D108BD9-81ED-4DB2-BD59-A6C34878D82A}">
                    <a16:rowId xmlns:a16="http://schemas.microsoft.com/office/drawing/2014/main" xmlns="" val="3188771013"/>
                  </a:ext>
                </a:extLst>
              </a:tr>
            </a:tbl>
          </a:graphicData>
        </a:graphic>
      </p:graphicFrame>
    </p:spTree>
    <p:extLst>
      <p:ext uri="{BB962C8B-B14F-4D97-AF65-F5344CB8AC3E}">
        <p14:creationId xmlns:p14="http://schemas.microsoft.com/office/powerpoint/2010/main" xmlns="" val="239039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518" y="1304014"/>
            <a:ext cx="7211291" cy="4442326"/>
          </a:xfrm>
        </p:spPr>
        <p:txBody>
          <a:bodyPr>
            <a:normAutofit/>
          </a:bodyPr>
          <a:lstStyle/>
          <a:p>
            <a:pPr marL="342900" indent="-342900">
              <a:lnSpc>
                <a:spcPct val="200000"/>
              </a:lnSpc>
              <a:buAutoNum type="arabicPeriod" startAt="5"/>
            </a:pPr>
            <a:endParaRPr lang="en-ZA" sz="1800" dirty="0">
              <a:latin typeface="Arial" panose="020B0604020202020204" pitchFamily="34" charset="0"/>
              <a:cs typeface="Arial" panose="020B0604020202020204" pitchFamily="34" charset="0"/>
            </a:endParaRPr>
          </a:p>
          <a:p>
            <a:pPr marL="342900" indent="-342900">
              <a:buFont typeface="+mj-lt"/>
              <a:buAutoNum type="arabicPeriod"/>
            </a:pPr>
            <a:endParaRPr lang="en-ZA" dirty="0"/>
          </a:p>
          <a:p>
            <a:pPr marL="342900" indent="-342900">
              <a:buFont typeface="+mj-lt"/>
              <a:buAutoNum type="arabicPeriod"/>
            </a:pPr>
            <a:endParaRPr lang="en-ZA" dirty="0"/>
          </a:p>
          <a:p>
            <a:pPr marL="342900" indent="-342900">
              <a:buFont typeface="+mj-lt"/>
              <a:buAutoNum type="arabicPeriod"/>
            </a:pPr>
            <a:endParaRPr lang="en-ZA" dirty="0"/>
          </a:p>
        </p:txBody>
      </p:sp>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226063506"/>
              </p:ext>
            </p:extLst>
          </p:nvPr>
        </p:nvGraphicFramePr>
        <p:xfrm>
          <a:off x="0" y="1"/>
          <a:ext cx="9008828" cy="434340"/>
        </p:xfrm>
        <a:graphic>
          <a:graphicData uri="http://schemas.openxmlformats.org/drawingml/2006/table">
            <a:tbl>
              <a:tblPr firstRow="1" bandRow="1">
                <a:tableStyleId>{5C22544A-7EE6-4342-B048-85BDC9FD1C3A}</a:tableStyleId>
              </a:tblPr>
              <a:tblGrid>
                <a:gridCol w="9008828">
                  <a:extLst>
                    <a:ext uri="{9D8B030D-6E8A-4147-A177-3AD203B41FA5}">
                      <a16:colId xmlns:a16="http://schemas.microsoft.com/office/drawing/2014/main" xmlns="" val="20000"/>
                    </a:ext>
                  </a:extLst>
                </a:gridCol>
              </a:tblGrid>
              <a:tr h="341905">
                <a:tc>
                  <a:txBody>
                    <a:bodyPr/>
                    <a:lstStyle/>
                    <a:p>
                      <a:pPr algn="l"/>
                      <a:r>
                        <a:rPr lang="en-ZA" sz="2400" dirty="0">
                          <a:latin typeface="Arial" panose="020B0604020202020204" pitchFamily="34" charset="0"/>
                          <a:cs typeface="Arial" panose="020B0604020202020204" pitchFamily="34" charset="0"/>
                        </a:rPr>
                        <a:t>1.2)     USDG CURRENT ALLOCATION                (</a:t>
                      </a:r>
                      <a:r>
                        <a:rPr lang="en-ZA" sz="2400" dirty="0" err="1">
                          <a:latin typeface="Arial" panose="020B0604020202020204" pitchFamily="34" charset="0"/>
                          <a:cs typeface="Arial" panose="020B0604020202020204" pitchFamily="34" charset="0"/>
                        </a:rPr>
                        <a:t>cont</a:t>
                      </a:r>
                      <a:r>
                        <a:rPr lang="en-ZA" sz="2400" dirty="0">
                          <a:latin typeface="Arial" panose="020B0604020202020204" pitchFamily="34" charset="0"/>
                          <a:cs typeface="Arial" panose="020B0604020202020204" pitchFamily="34" charset="0"/>
                        </a:rPr>
                        <a:t>)….</a:t>
                      </a:r>
                    </a:p>
                  </a:txBody>
                  <a:tcPr marL="68580" marR="68580" marT="34290" marB="34290"/>
                </a:tc>
                <a:extLst>
                  <a:ext uri="{0D108BD9-81ED-4DB2-BD59-A6C34878D82A}">
                    <a16:rowId xmlns:a16="http://schemas.microsoft.com/office/drawing/2014/main" xmlns="" val="10000"/>
                  </a:ext>
                </a:extLst>
              </a:tr>
            </a:tbl>
          </a:graphicData>
        </a:graphic>
      </p:graphicFrame>
      <p:graphicFrame>
        <p:nvGraphicFramePr>
          <p:cNvPr id="2" name="Table 1">
            <a:extLst>
              <a:ext uri="{FF2B5EF4-FFF2-40B4-BE49-F238E27FC236}">
                <a16:creationId xmlns:a16="http://schemas.microsoft.com/office/drawing/2014/main" xmlns="" id="{0BAD60A1-921E-4842-AEE4-0822807A97CB}"/>
              </a:ext>
            </a:extLst>
          </p:cNvPr>
          <p:cNvGraphicFramePr>
            <a:graphicFrameLocks noGrp="1"/>
          </p:cNvGraphicFramePr>
          <p:nvPr>
            <p:extLst>
              <p:ext uri="{D42A27DB-BD31-4B8C-83A1-F6EECF244321}">
                <p14:modId xmlns:p14="http://schemas.microsoft.com/office/powerpoint/2010/main" xmlns="" val="1030931400"/>
              </p:ext>
            </p:extLst>
          </p:nvPr>
        </p:nvGraphicFramePr>
        <p:xfrm>
          <a:off x="0" y="434343"/>
          <a:ext cx="9008826" cy="6230610"/>
        </p:xfrm>
        <a:graphic>
          <a:graphicData uri="http://schemas.openxmlformats.org/drawingml/2006/table">
            <a:tbl>
              <a:tblPr firstRow="1" firstCol="1" bandRow="1">
                <a:tableStyleId>{5C22544A-7EE6-4342-B048-85BDC9FD1C3A}</a:tableStyleId>
              </a:tblPr>
              <a:tblGrid>
                <a:gridCol w="1296063">
                  <a:extLst>
                    <a:ext uri="{9D8B030D-6E8A-4147-A177-3AD203B41FA5}">
                      <a16:colId xmlns:a16="http://schemas.microsoft.com/office/drawing/2014/main" xmlns="" val="3069236517"/>
                    </a:ext>
                  </a:extLst>
                </a:gridCol>
                <a:gridCol w="866692">
                  <a:extLst>
                    <a:ext uri="{9D8B030D-6E8A-4147-A177-3AD203B41FA5}">
                      <a16:colId xmlns:a16="http://schemas.microsoft.com/office/drawing/2014/main" xmlns="" val="181934851"/>
                    </a:ext>
                  </a:extLst>
                </a:gridCol>
                <a:gridCol w="1089328">
                  <a:extLst>
                    <a:ext uri="{9D8B030D-6E8A-4147-A177-3AD203B41FA5}">
                      <a16:colId xmlns:a16="http://schemas.microsoft.com/office/drawing/2014/main" xmlns="" val="2189454310"/>
                    </a:ext>
                  </a:extLst>
                </a:gridCol>
                <a:gridCol w="1335820">
                  <a:extLst>
                    <a:ext uri="{9D8B030D-6E8A-4147-A177-3AD203B41FA5}">
                      <a16:colId xmlns:a16="http://schemas.microsoft.com/office/drawing/2014/main" xmlns="" val="3348467959"/>
                    </a:ext>
                  </a:extLst>
                </a:gridCol>
                <a:gridCol w="1264257">
                  <a:extLst>
                    <a:ext uri="{9D8B030D-6E8A-4147-A177-3AD203B41FA5}">
                      <a16:colId xmlns:a16="http://schemas.microsoft.com/office/drawing/2014/main" xmlns="" val="2893707459"/>
                    </a:ext>
                  </a:extLst>
                </a:gridCol>
                <a:gridCol w="3156666">
                  <a:extLst>
                    <a:ext uri="{9D8B030D-6E8A-4147-A177-3AD203B41FA5}">
                      <a16:colId xmlns:a16="http://schemas.microsoft.com/office/drawing/2014/main" xmlns="" val="3986169201"/>
                    </a:ext>
                  </a:extLst>
                </a:gridCol>
              </a:tblGrid>
              <a:tr h="1304753">
                <a:tc>
                  <a:txBody>
                    <a:bodyPr/>
                    <a:lstStyle/>
                    <a:p>
                      <a:pPr algn="just">
                        <a:lnSpc>
                          <a:spcPct val="150000"/>
                        </a:lnSpc>
                      </a:pPr>
                      <a:r>
                        <a:rPr lang="en-US" sz="1200" dirty="0">
                          <a:effectLst/>
                          <a:latin typeface="Arial" panose="020B0604020202020204" pitchFamily="34" charset="0"/>
                          <a:cs typeface="Arial" panose="020B0604020202020204" pitchFamily="34" charset="0"/>
                        </a:rPr>
                        <a:t>DEPT NAME</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CURRENT USDG BUDGET </a:t>
                      </a:r>
                      <a:endParaRPr lang="en-ZA" sz="1200" dirty="0">
                        <a:effectLst/>
                        <a:latin typeface="Arial" panose="020B0604020202020204" pitchFamily="34" charset="0"/>
                        <a:cs typeface="Arial" panose="020B0604020202020204" pitchFamily="34" charset="0"/>
                      </a:endParaRPr>
                    </a:p>
                    <a:p>
                      <a:pPr algn="just">
                        <a:lnSpc>
                          <a:spcPct val="150000"/>
                        </a:lnSpc>
                      </a:pPr>
                      <a:r>
                        <a:rPr lang="en-US" sz="1200" dirty="0">
                          <a:effectLst/>
                          <a:latin typeface="Arial" panose="020B0604020202020204" pitchFamily="34" charset="0"/>
                          <a:cs typeface="Arial" panose="020B0604020202020204" pitchFamily="34" charset="0"/>
                        </a:rPr>
                        <a:t>(Financials)</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PLANNED TARGET</a:t>
                      </a:r>
                      <a:endParaRPr lang="en-ZA" sz="1200" dirty="0">
                        <a:effectLst/>
                        <a:latin typeface="Arial" panose="020B0604020202020204" pitchFamily="34" charset="0"/>
                        <a:cs typeface="Arial" panose="020B0604020202020204" pitchFamily="34" charset="0"/>
                      </a:endParaRPr>
                    </a:p>
                    <a:p>
                      <a:pPr algn="just">
                        <a:lnSpc>
                          <a:spcPct val="150000"/>
                        </a:lnSpc>
                      </a:pPr>
                      <a:r>
                        <a:rPr lang="en-US" sz="1200" dirty="0">
                          <a:effectLst/>
                          <a:latin typeface="Arial" panose="020B0604020202020204" pitchFamily="34" charset="0"/>
                          <a:cs typeface="Arial" panose="020B0604020202020204" pitchFamily="34" charset="0"/>
                        </a:rPr>
                        <a:t>(Non Financials)</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CURRENT EXPENDITURE</a:t>
                      </a:r>
                      <a:endParaRPr lang="en-ZA" sz="1200" dirty="0">
                        <a:effectLst/>
                        <a:latin typeface="Arial" panose="020B0604020202020204" pitchFamily="34" charset="0"/>
                        <a:cs typeface="Arial" panose="020B0604020202020204" pitchFamily="34" charset="0"/>
                      </a:endParaRPr>
                    </a:p>
                    <a:p>
                      <a:pPr algn="just">
                        <a:lnSpc>
                          <a:spcPct val="150000"/>
                        </a:lnSpc>
                      </a:pPr>
                      <a:r>
                        <a:rPr lang="en-US" sz="1200" dirty="0">
                          <a:effectLst/>
                          <a:latin typeface="Arial" panose="020B0604020202020204" pitchFamily="34" charset="0"/>
                          <a:cs typeface="Arial" panose="020B0604020202020204" pitchFamily="34" charset="0"/>
                        </a:rPr>
                        <a:t>(Financial)</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 EXPENDITURE</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COMMENT/</a:t>
                      </a:r>
                      <a:endParaRPr lang="en-ZA" sz="1200" dirty="0">
                        <a:effectLst/>
                        <a:latin typeface="Arial" panose="020B0604020202020204" pitchFamily="34" charset="0"/>
                        <a:cs typeface="Arial" panose="020B0604020202020204" pitchFamily="34" charset="0"/>
                      </a:endParaRPr>
                    </a:p>
                    <a:p>
                      <a:pPr algn="just">
                        <a:lnSpc>
                          <a:spcPct val="150000"/>
                        </a:lnSpc>
                      </a:pPr>
                      <a:r>
                        <a:rPr lang="en-US" sz="1200" dirty="0">
                          <a:effectLst/>
                          <a:latin typeface="Arial" panose="020B0604020202020204" pitchFamily="34" charset="0"/>
                          <a:cs typeface="Arial" panose="020B0604020202020204" pitchFamily="34" charset="0"/>
                        </a:rPr>
                        <a:t>RECCOMENDATION</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extLst>
                  <a:ext uri="{0D108BD9-81ED-4DB2-BD59-A6C34878D82A}">
                    <a16:rowId xmlns:a16="http://schemas.microsoft.com/office/drawing/2014/main" xmlns="" val="1308980891"/>
                  </a:ext>
                </a:extLst>
              </a:tr>
              <a:tr h="502095">
                <a:tc>
                  <a:txBody>
                    <a:bodyPr/>
                    <a:lstStyle/>
                    <a:p>
                      <a:pPr algn="just">
                        <a:lnSpc>
                          <a:spcPct val="150000"/>
                        </a:lnSpc>
                      </a:pPr>
                      <a:r>
                        <a:rPr lang="en-US" sz="1200" dirty="0">
                          <a:effectLst/>
                          <a:latin typeface="Arial" panose="020B0604020202020204" pitchFamily="34" charset="0"/>
                          <a:cs typeface="Arial" panose="020B0604020202020204" pitchFamily="34" charset="0"/>
                        </a:rPr>
                        <a:t>ELECTRICITY</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10 000 000</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7 956 441</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71%</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marL="342900" lvl="0" indent="-342900" algn="just">
                        <a:lnSpc>
                          <a:spcPct val="150000"/>
                        </a:lnSpc>
                        <a:buFont typeface="Symbol" panose="05050102010706020507" pitchFamily="18" charset="2"/>
                        <a:buChar char=""/>
                      </a:pPr>
                      <a:r>
                        <a:rPr lang="en-GB" sz="1200" dirty="0">
                          <a:effectLst/>
                          <a:latin typeface="Arial" panose="020B0604020202020204" pitchFamily="34" charset="0"/>
                          <a:cs typeface="Arial" panose="020B0604020202020204" pitchFamily="34" charset="0"/>
                        </a:rPr>
                        <a:t>29% Of the current budget will be </a:t>
                      </a:r>
                      <a:endParaRPr lang="en-ZA" sz="1200" dirty="0">
                        <a:effectLst/>
                        <a:latin typeface="Arial" panose="020B0604020202020204" pitchFamily="34" charset="0"/>
                        <a:cs typeface="Arial" panose="020B0604020202020204" pitchFamily="34" charset="0"/>
                      </a:endParaRPr>
                    </a:p>
                    <a:p>
                      <a:pPr marL="457200" algn="just">
                        <a:lnSpc>
                          <a:spcPct val="150000"/>
                        </a:lnSpc>
                      </a:pPr>
                      <a:r>
                        <a:rPr lang="en-GB" sz="1200" dirty="0">
                          <a:effectLst/>
                          <a:latin typeface="Arial" panose="020B0604020202020204" pitchFamily="34" charset="0"/>
                          <a:cs typeface="Arial" panose="020B0604020202020204" pitchFamily="34" charset="0"/>
                        </a:rPr>
                        <a:t>exhausted by the end of Q3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9027" marR="39027" marT="0" marB="0"/>
                </a:tc>
                <a:extLst>
                  <a:ext uri="{0D108BD9-81ED-4DB2-BD59-A6C34878D82A}">
                    <a16:rowId xmlns:a16="http://schemas.microsoft.com/office/drawing/2014/main" xmlns="" val="3840286280"/>
                  </a:ext>
                </a:extLst>
              </a:tr>
              <a:tr h="1144644">
                <a:tc>
                  <a:txBody>
                    <a:bodyPr/>
                    <a:lstStyle/>
                    <a:p>
                      <a:pPr algn="just">
                        <a:lnSpc>
                          <a:spcPct val="150000"/>
                        </a:lnSpc>
                      </a:pPr>
                      <a:r>
                        <a:rPr lang="en-US" sz="1200" dirty="0">
                          <a:effectLst/>
                          <a:latin typeface="Arial" panose="020B0604020202020204" pitchFamily="34" charset="0"/>
                          <a:cs typeface="Arial" panose="020B0604020202020204" pitchFamily="34" charset="0"/>
                        </a:rPr>
                        <a:t>HUMAN SETTLEMENTS</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113 228 750</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27 23 6915</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24%</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marL="342900" lvl="0" indent="-342900" algn="just">
                        <a:lnSpc>
                          <a:spcPct val="150000"/>
                        </a:lnSpc>
                        <a:buFont typeface="Symbol" panose="05050102010706020507" pitchFamily="18" charset="2"/>
                        <a:buChar char=""/>
                      </a:pPr>
                      <a:r>
                        <a:rPr lang="en-GB" sz="1200" dirty="0">
                          <a:effectLst/>
                          <a:latin typeface="Arial" panose="020B0604020202020204" pitchFamily="34" charset="0"/>
                          <a:cs typeface="Arial" panose="020B0604020202020204" pitchFamily="34" charset="0"/>
                        </a:rPr>
                        <a:t>3 Major projects have been awarded through HDA as part of Recovery Plan</a:t>
                      </a:r>
                      <a:endParaRPr lang="en-ZA" sz="1200" dirty="0">
                        <a:effectLst/>
                        <a:latin typeface="Arial" panose="020B060402020202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GB" sz="1200" dirty="0">
                          <a:effectLst/>
                          <a:latin typeface="Arial" panose="020B0604020202020204" pitchFamily="34" charset="0"/>
                          <a:cs typeface="Arial" panose="020B0604020202020204" pitchFamily="34" charset="0"/>
                        </a:rPr>
                        <a:t>4 Major projects invoices are currently</a:t>
                      </a:r>
                      <a:endParaRPr lang="en-ZA" sz="1200" dirty="0">
                        <a:effectLst/>
                        <a:latin typeface="Arial" panose="020B0604020202020204" pitchFamily="34" charset="0"/>
                        <a:cs typeface="Arial" panose="020B0604020202020204" pitchFamily="34" charset="0"/>
                      </a:endParaRPr>
                    </a:p>
                    <a:p>
                      <a:pPr marL="457200" algn="just">
                        <a:lnSpc>
                          <a:spcPct val="150000"/>
                        </a:lnSpc>
                      </a:pPr>
                      <a:r>
                        <a:rPr lang="en-GB" sz="1200" dirty="0">
                          <a:effectLst/>
                          <a:latin typeface="Arial" panose="020B0604020202020204" pitchFamily="34" charset="0"/>
                          <a:cs typeface="Arial" panose="020B0604020202020204" pitchFamily="34" charset="0"/>
                        </a:rPr>
                        <a:t> being processed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9027" marR="39027" marT="0" marB="0"/>
                </a:tc>
                <a:extLst>
                  <a:ext uri="{0D108BD9-81ED-4DB2-BD59-A6C34878D82A}">
                    <a16:rowId xmlns:a16="http://schemas.microsoft.com/office/drawing/2014/main" xmlns="" val="2831618704"/>
                  </a:ext>
                </a:extLst>
              </a:tr>
              <a:tr h="971166">
                <a:tc>
                  <a:txBody>
                    <a:bodyPr/>
                    <a:lstStyle/>
                    <a:p>
                      <a:pPr algn="just">
                        <a:lnSpc>
                          <a:spcPct val="150000"/>
                        </a:lnSpc>
                      </a:pPr>
                      <a:r>
                        <a:rPr lang="en-US" sz="1200" dirty="0">
                          <a:effectLst/>
                          <a:latin typeface="Arial" panose="020B0604020202020204" pitchFamily="34" charset="0"/>
                          <a:cs typeface="Arial" panose="020B0604020202020204" pitchFamily="34" charset="0"/>
                        </a:rPr>
                        <a:t>LOCAL ECONOMIC DEVELOPMENT</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a:effectLst/>
                          <a:latin typeface="Arial" panose="020B0604020202020204" pitchFamily="34" charset="0"/>
                          <a:cs typeface="Arial" panose="020B0604020202020204" pitchFamily="34" charset="0"/>
                        </a:rPr>
                        <a:t>18 760 848</a:t>
                      </a:r>
                      <a:endParaRPr lang="en-ZA" sz="120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a:effectLst/>
                          <a:latin typeface="Arial" panose="020B0604020202020204" pitchFamily="34" charset="0"/>
                          <a:cs typeface="Arial" panose="020B0604020202020204" pitchFamily="34" charset="0"/>
                        </a:rPr>
                        <a:t> </a:t>
                      </a:r>
                      <a:endParaRPr lang="en-ZA" sz="120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3 735 697</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a:effectLst/>
                          <a:latin typeface="Arial" panose="020B0604020202020204" pitchFamily="34" charset="0"/>
                          <a:cs typeface="Arial" panose="020B0604020202020204" pitchFamily="34" charset="0"/>
                        </a:rPr>
                        <a:t>20%</a:t>
                      </a:r>
                      <a:endParaRPr lang="en-ZA" sz="120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marL="342900" lvl="0" indent="-342900" algn="just">
                        <a:lnSpc>
                          <a:spcPct val="150000"/>
                        </a:lnSpc>
                        <a:buFont typeface="Symbol" panose="05050102010706020507" pitchFamily="18" charset="2"/>
                        <a:buChar char=""/>
                      </a:pPr>
                      <a:r>
                        <a:rPr lang="en-GB" sz="1200" dirty="0">
                          <a:effectLst/>
                          <a:latin typeface="Arial" panose="020B0604020202020204" pitchFamily="34" charset="0"/>
                          <a:cs typeface="Arial" panose="020B0604020202020204" pitchFamily="34" charset="0"/>
                        </a:rPr>
                        <a:t>Funding has already been committed to</a:t>
                      </a:r>
                      <a:endParaRPr lang="en-ZA" sz="1200" dirty="0">
                        <a:effectLst/>
                        <a:latin typeface="Arial" panose="020B0604020202020204" pitchFamily="34" charset="0"/>
                        <a:cs typeface="Arial" panose="020B0604020202020204" pitchFamily="34" charset="0"/>
                      </a:endParaRPr>
                    </a:p>
                    <a:p>
                      <a:pPr marL="457200" algn="just">
                        <a:lnSpc>
                          <a:spcPct val="150000"/>
                        </a:lnSpc>
                      </a:pPr>
                      <a:r>
                        <a:rPr lang="en-GB" sz="1200" dirty="0">
                          <a:effectLst/>
                          <a:latin typeface="Arial" panose="020B0604020202020204" pitchFamily="34" charset="0"/>
                          <a:cs typeface="Arial" panose="020B0604020202020204" pitchFamily="34" charset="0"/>
                        </a:rPr>
                        <a:t> ongoing Projects and will be exhausted</a:t>
                      </a:r>
                      <a:r>
                        <a:rPr lang="en-ZA" sz="1200" dirty="0">
                          <a:effectLst/>
                          <a:latin typeface="Arial" panose="020B0604020202020204" pitchFamily="34" charset="0"/>
                          <a:cs typeface="Arial" panose="020B0604020202020204" pitchFamily="34" charset="0"/>
                        </a:rPr>
                        <a:t> </a:t>
                      </a:r>
                      <a:r>
                        <a:rPr lang="en-GB" sz="1200" dirty="0">
                          <a:effectLst/>
                          <a:latin typeface="Arial" panose="020B0604020202020204" pitchFamily="34" charset="0"/>
                          <a:cs typeface="Arial" panose="020B0604020202020204" pitchFamily="34" charset="0"/>
                        </a:rPr>
                        <a:t>by end of Q3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9027" marR="39027" marT="0" marB="0"/>
                </a:tc>
                <a:extLst>
                  <a:ext uri="{0D108BD9-81ED-4DB2-BD59-A6C34878D82A}">
                    <a16:rowId xmlns:a16="http://schemas.microsoft.com/office/drawing/2014/main" xmlns="" val="3046398056"/>
                  </a:ext>
                </a:extLst>
              </a:tr>
              <a:tr h="2107411">
                <a:tc>
                  <a:txBody>
                    <a:bodyPr/>
                    <a:lstStyle/>
                    <a:p>
                      <a:pPr algn="just">
                        <a:lnSpc>
                          <a:spcPct val="150000"/>
                        </a:lnSpc>
                      </a:pPr>
                      <a:r>
                        <a:rPr lang="en-US" sz="1200" dirty="0">
                          <a:effectLst/>
                          <a:latin typeface="Arial" panose="020B0604020202020204" pitchFamily="34" charset="0"/>
                          <a:cs typeface="Arial" panose="020B0604020202020204" pitchFamily="34" charset="0"/>
                        </a:rPr>
                        <a:t>ROADS</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143 010 937</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59 345 </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41%</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marL="342900" lvl="0" indent="-342900" algn="just">
                        <a:lnSpc>
                          <a:spcPct val="150000"/>
                        </a:lnSpc>
                        <a:buFont typeface="Symbol" panose="05050102010706020507" pitchFamily="18" charset="2"/>
                        <a:buChar char=""/>
                      </a:pPr>
                      <a:r>
                        <a:rPr lang="en-GB" sz="1200" dirty="0">
                          <a:effectLst/>
                          <a:latin typeface="Arial" panose="020B0604020202020204" pitchFamily="34" charset="0"/>
                          <a:cs typeface="Arial" panose="020B0604020202020204" pitchFamily="34" charset="0"/>
                        </a:rPr>
                        <a:t>Contractor on site, with budget committed to be exhausted by end of Q3</a:t>
                      </a:r>
                      <a:endParaRPr lang="en-ZA" sz="1200" dirty="0">
                        <a:effectLst/>
                        <a:latin typeface="Arial" panose="020B060402020202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GB" sz="1200" dirty="0">
                          <a:effectLst/>
                          <a:latin typeface="Arial" panose="020B0604020202020204" pitchFamily="34" charset="0"/>
                          <a:cs typeface="Arial" panose="020B0604020202020204" pitchFamily="34" charset="0"/>
                        </a:rPr>
                        <a:t>As a result of committed funds inter alia our</a:t>
                      </a:r>
                      <a:r>
                        <a:rPr lang="en-ZA" sz="1200" dirty="0">
                          <a:effectLst/>
                          <a:latin typeface="Arial" panose="020B0604020202020204" pitchFamily="34" charset="0"/>
                          <a:cs typeface="Arial" panose="020B0604020202020204" pitchFamily="34" charset="0"/>
                        </a:rPr>
                        <a:t> o</a:t>
                      </a:r>
                      <a:r>
                        <a:rPr lang="en-GB" sz="1200" dirty="0" err="1">
                          <a:effectLst/>
                          <a:latin typeface="Arial" panose="020B0604020202020204" pitchFamily="34" charset="0"/>
                          <a:cs typeface="Arial" panose="020B0604020202020204" pitchFamily="34" charset="0"/>
                        </a:rPr>
                        <a:t>wn</a:t>
                      </a:r>
                      <a:r>
                        <a:rPr lang="en-GB" sz="1200" dirty="0">
                          <a:effectLst/>
                          <a:latin typeface="Arial" panose="020B0604020202020204" pitchFamily="34" charset="0"/>
                          <a:cs typeface="Arial" panose="020B0604020202020204" pitchFamily="34" charset="0"/>
                        </a:rPr>
                        <a:t> funding, Roads have requested additional funding to the value of 90 000 000  </a:t>
                      </a:r>
                      <a:endParaRPr lang="en-ZA" sz="1200" dirty="0">
                        <a:effectLst/>
                        <a:latin typeface="Arial" panose="020B0604020202020204" pitchFamily="34" charset="0"/>
                        <a:cs typeface="Arial" panose="020B0604020202020204" pitchFamily="34" charset="0"/>
                      </a:endParaRPr>
                    </a:p>
                    <a:p>
                      <a:pPr marL="228600" algn="just">
                        <a:lnSpc>
                          <a:spcPct val="150000"/>
                        </a:lnSpc>
                      </a:pPr>
                      <a:r>
                        <a:rPr lang="en-US"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extLst>
                  <a:ext uri="{0D108BD9-81ED-4DB2-BD59-A6C34878D82A}">
                    <a16:rowId xmlns:a16="http://schemas.microsoft.com/office/drawing/2014/main" xmlns="" val="4277854787"/>
                  </a:ext>
                </a:extLst>
              </a:tr>
            </a:tbl>
          </a:graphicData>
        </a:graphic>
      </p:graphicFrame>
    </p:spTree>
    <p:extLst>
      <p:ext uri="{BB962C8B-B14F-4D97-AF65-F5344CB8AC3E}">
        <p14:creationId xmlns:p14="http://schemas.microsoft.com/office/powerpoint/2010/main" xmlns="" val="691571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518" y="1304014"/>
            <a:ext cx="7211291" cy="4442326"/>
          </a:xfrm>
        </p:spPr>
        <p:txBody>
          <a:bodyPr>
            <a:normAutofit/>
          </a:bodyPr>
          <a:lstStyle/>
          <a:p>
            <a:pPr marL="342900" indent="-342900">
              <a:lnSpc>
                <a:spcPct val="200000"/>
              </a:lnSpc>
              <a:buAutoNum type="arabicPeriod" startAt="5"/>
            </a:pPr>
            <a:endParaRPr lang="en-ZA" sz="1800" dirty="0">
              <a:latin typeface="Arial" panose="020B0604020202020204" pitchFamily="34" charset="0"/>
              <a:cs typeface="Arial" panose="020B0604020202020204" pitchFamily="34" charset="0"/>
            </a:endParaRPr>
          </a:p>
          <a:p>
            <a:pPr marL="342900" indent="-342900">
              <a:buFont typeface="+mj-lt"/>
              <a:buAutoNum type="arabicPeriod"/>
            </a:pPr>
            <a:endParaRPr lang="en-ZA" dirty="0"/>
          </a:p>
          <a:p>
            <a:pPr marL="342900" indent="-342900">
              <a:buFont typeface="+mj-lt"/>
              <a:buAutoNum type="arabicPeriod"/>
            </a:pPr>
            <a:endParaRPr lang="en-ZA" dirty="0"/>
          </a:p>
          <a:p>
            <a:pPr marL="342900" indent="-342900">
              <a:buFont typeface="+mj-lt"/>
              <a:buAutoNum type="arabicPeriod"/>
            </a:pPr>
            <a:endParaRPr lang="en-ZA" dirty="0"/>
          </a:p>
        </p:txBody>
      </p:sp>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3679388861"/>
              </p:ext>
            </p:extLst>
          </p:nvPr>
        </p:nvGraphicFramePr>
        <p:xfrm>
          <a:off x="39756" y="0"/>
          <a:ext cx="9064487" cy="434340"/>
        </p:xfrm>
        <a:graphic>
          <a:graphicData uri="http://schemas.openxmlformats.org/drawingml/2006/table">
            <a:tbl>
              <a:tblPr firstRow="1" bandRow="1">
                <a:tableStyleId>{5C22544A-7EE6-4342-B048-85BDC9FD1C3A}</a:tableStyleId>
              </a:tblPr>
              <a:tblGrid>
                <a:gridCol w="9064487">
                  <a:extLst>
                    <a:ext uri="{9D8B030D-6E8A-4147-A177-3AD203B41FA5}">
                      <a16:colId xmlns:a16="http://schemas.microsoft.com/office/drawing/2014/main" xmlns="" val="20000"/>
                    </a:ext>
                  </a:extLst>
                </a:gridCol>
              </a:tblGrid>
              <a:tr h="434206">
                <a:tc>
                  <a:txBody>
                    <a:bodyPr/>
                    <a:lstStyle/>
                    <a:p>
                      <a:pPr algn="l"/>
                      <a:r>
                        <a:rPr lang="en-ZA" sz="2400" dirty="0">
                          <a:latin typeface="Arial" panose="020B0604020202020204" pitchFamily="34" charset="0"/>
                          <a:cs typeface="Arial" panose="020B0604020202020204" pitchFamily="34" charset="0"/>
                        </a:rPr>
                        <a:t>1.2)        USDG CURRENT ALLOCATION                     (</a:t>
                      </a:r>
                      <a:r>
                        <a:rPr lang="en-ZA" sz="2400" dirty="0" err="1">
                          <a:latin typeface="Arial" panose="020B0604020202020204" pitchFamily="34" charset="0"/>
                          <a:cs typeface="Arial" panose="020B0604020202020204" pitchFamily="34" charset="0"/>
                        </a:rPr>
                        <a:t>cont</a:t>
                      </a:r>
                      <a:r>
                        <a:rPr lang="en-ZA" sz="2400" dirty="0">
                          <a:latin typeface="Arial" panose="020B0604020202020204" pitchFamily="34" charset="0"/>
                          <a:cs typeface="Arial" panose="020B0604020202020204" pitchFamily="34" charset="0"/>
                        </a:rPr>
                        <a:t>)….</a:t>
                      </a:r>
                    </a:p>
                  </a:txBody>
                  <a:tcPr marL="68580" marR="68580" marT="34290" marB="34290"/>
                </a:tc>
                <a:extLst>
                  <a:ext uri="{0D108BD9-81ED-4DB2-BD59-A6C34878D82A}">
                    <a16:rowId xmlns:a16="http://schemas.microsoft.com/office/drawing/2014/main" xmlns="" val="10000"/>
                  </a:ext>
                </a:extLst>
              </a:tr>
            </a:tbl>
          </a:graphicData>
        </a:graphic>
      </p:graphicFrame>
      <p:graphicFrame>
        <p:nvGraphicFramePr>
          <p:cNvPr id="2" name="Table 1">
            <a:extLst>
              <a:ext uri="{FF2B5EF4-FFF2-40B4-BE49-F238E27FC236}">
                <a16:creationId xmlns:a16="http://schemas.microsoft.com/office/drawing/2014/main" xmlns="" id="{0BAD60A1-921E-4842-AEE4-0822807A97CB}"/>
              </a:ext>
            </a:extLst>
          </p:cNvPr>
          <p:cNvGraphicFramePr>
            <a:graphicFrameLocks noGrp="1"/>
          </p:cNvGraphicFramePr>
          <p:nvPr>
            <p:extLst>
              <p:ext uri="{D42A27DB-BD31-4B8C-83A1-F6EECF244321}">
                <p14:modId xmlns:p14="http://schemas.microsoft.com/office/powerpoint/2010/main" xmlns="" val="2440456120"/>
              </p:ext>
            </p:extLst>
          </p:nvPr>
        </p:nvGraphicFramePr>
        <p:xfrm>
          <a:off x="39756" y="434340"/>
          <a:ext cx="9064486" cy="5768005"/>
        </p:xfrm>
        <a:graphic>
          <a:graphicData uri="http://schemas.openxmlformats.org/drawingml/2006/table">
            <a:tbl>
              <a:tblPr firstRow="1" firstCol="1" bandRow="1">
                <a:tableStyleId>{5C22544A-7EE6-4342-B048-85BDC9FD1C3A}</a:tableStyleId>
              </a:tblPr>
              <a:tblGrid>
                <a:gridCol w="1150598">
                  <a:extLst>
                    <a:ext uri="{9D8B030D-6E8A-4147-A177-3AD203B41FA5}">
                      <a16:colId xmlns:a16="http://schemas.microsoft.com/office/drawing/2014/main" xmlns="" val="3069236517"/>
                    </a:ext>
                  </a:extLst>
                </a:gridCol>
                <a:gridCol w="1241613">
                  <a:extLst>
                    <a:ext uri="{9D8B030D-6E8A-4147-A177-3AD203B41FA5}">
                      <a16:colId xmlns:a16="http://schemas.microsoft.com/office/drawing/2014/main" xmlns="" val="181934851"/>
                    </a:ext>
                  </a:extLst>
                </a:gridCol>
                <a:gridCol w="883497">
                  <a:extLst>
                    <a:ext uri="{9D8B030D-6E8A-4147-A177-3AD203B41FA5}">
                      <a16:colId xmlns:a16="http://schemas.microsoft.com/office/drawing/2014/main" xmlns="" val="2189454310"/>
                    </a:ext>
                  </a:extLst>
                </a:gridCol>
                <a:gridCol w="1277275">
                  <a:extLst>
                    <a:ext uri="{9D8B030D-6E8A-4147-A177-3AD203B41FA5}">
                      <a16:colId xmlns:a16="http://schemas.microsoft.com/office/drawing/2014/main" xmlns="" val="3348467959"/>
                    </a:ext>
                  </a:extLst>
                </a:gridCol>
                <a:gridCol w="805540">
                  <a:extLst>
                    <a:ext uri="{9D8B030D-6E8A-4147-A177-3AD203B41FA5}">
                      <a16:colId xmlns:a16="http://schemas.microsoft.com/office/drawing/2014/main" xmlns="" val="2893707459"/>
                    </a:ext>
                  </a:extLst>
                </a:gridCol>
                <a:gridCol w="3705963">
                  <a:extLst>
                    <a:ext uri="{9D8B030D-6E8A-4147-A177-3AD203B41FA5}">
                      <a16:colId xmlns:a16="http://schemas.microsoft.com/office/drawing/2014/main" xmlns="" val="3986169201"/>
                    </a:ext>
                  </a:extLst>
                </a:gridCol>
              </a:tblGrid>
              <a:tr h="813175">
                <a:tc>
                  <a:txBody>
                    <a:bodyPr/>
                    <a:lstStyle/>
                    <a:p>
                      <a:pPr algn="just">
                        <a:lnSpc>
                          <a:spcPct val="150000"/>
                        </a:lnSpc>
                      </a:pPr>
                      <a:r>
                        <a:rPr lang="en-US" sz="1200" dirty="0">
                          <a:effectLst/>
                          <a:latin typeface="Arial" panose="020B0604020202020204" pitchFamily="34" charset="0"/>
                          <a:ea typeface="MS Mincho" panose="02020609040205080304" pitchFamily="49" charset="-128"/>
                          <a:cs typeface="Arial" panose="020B0604020202020204" pitchFamily="34" charset="0"/>
                        </a:rPr>
                        <a:t>SUPPORT SERVICES</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a:effectLst/>
                          <a:latin typeface="Arial" panose="020B0604020202020204" pitchFamily="34" charset="0"/>
                          <a:cs typeface="Arial" panose="020B0604020202020204" pitchFamily="34" charset="0"/>
                        </a:rPr>
                        <a:t>14 884 980</a:t>
                      </a:r>
                      <a:endParaRPr lang="en-ZA" sz="120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a:effectLst/>
                          <a:latin typeface="Arial" panose="020B0604020202020204" pitchFamily="34" charset="0"/>
                          <a:cs typeface="Arial" panose="020B0604020202020204" pitchFamily="34" charset="0"/>
                        </a:rPr>
                        <a:t> </a:t>
                      </a:r>
                      <a:endParaRPr lang="en-ZA" sz="120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12 844 851</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86%</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marL="342900" lvl="0" indent="-342900" algn="just">
                        <a:lnSpc>
                          <a:spcPct val="150000"/>
                        </a:lnSpc>
                        <a:buFont typeface="Symbol" panose="05050102010706020507" pitchFamily="18" charset="2"/>
                        <a:buChar char=""/>
                      </a:pPr>
                      <a:r>
                        <a:rPr lang="en-GB" sz="1200" dirty="0">
                          <a:effectLst/>
                          <a:latin typeface="Arial" panose="020B0604020202020204" pitchFamily="34" charset="0"/>
                          <a:cs typeface="Arial" panose="020B0604020202020204" pitchFamily="34" charset="0"/>
                        </a:rPr>
                        <a:t>Budget already committed and exhausted</a:t>
                      </a:r>
                      <a:endParaRPr lang="en-ZA" sz="1200" dirty="0">
                        <a:effectLst/>
                        <a:latin typeface="Arial" panose="020B0604020202020204" pitchFamily="34" charset="0"/>
                        <a:cs typeface="Arial" panose="020B0604020202020204" pitchFamily="34" charset="0"/>
                      </a:endParaRPr>
                    </a:p>
                    <a:p>
                      <a:pPr marL="457200" algn="just">
                        <a:lnSpc>
                          <a:spcPct val="150000"/>
                        </a:lnSpc>
                      </a:pPr>
                      <a:r>
                        <a:rPr lang="en-GB" sz="1200" dirty="0">
                          <a:effectLst/>
                          <a:latin typeface="Arial" panose="020B0604020202020204" pitchFamily="34" charset="0"/>
                          <a:cs typeface="Arial" panose="020B0604020202020204" pitchFamily="34" charset="0"/>
                        </a:rPr>
                        <a:t>to EPMO programmes  </a:t>
                      </a:r>
                      <a:endParaRPr lang="en-ZA" sz="1200" dirty="0">
                        <a:effectLst/>
                        <a:latin typeface="Arial" panose="020B060402020202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GB" sz="1200" dirty="0">
                          <a:effectLst/>
                          <a:latin typeface="Arial" panose="020B0604020202020204" pitchFamily="34" charset="0"/>
                          <a:cs typeface="Arial" panose="020B0604020202020204" pitchFamily="34" charset="0"/>
                        </a:rPr>
                        <a:t>An additional amount to the value of </a:t>
                      </a:r>
                      <a:endParaRPr lang="en-ZA" sz="1200" dirty="0">
                        <a:effectLst/>
                        <a:latin typeface="Arial" panose="020B0604020202020204" pitchFamily="34" charset="0"/>
                        <a:cs typeface="Arial" panose="020B0604020202020204" pitchFamily="34" charset="0"/>
                      </a:endParaRPr>
                    </a:p>
                    <a:p>
                      <a:pPr marL="457200" algn="just">
                        <a:lnSpc>
                          <a:spcPct val="150000"/>
                        </a:lnSpc>
                      </a:pPr>
                      <a:r>
                        <a:rPr lang="en-GB" sz="1200" dirty="0">
                          <a:effectLst/>
                          <a:latin typeface="Arial" panose="020B0604020202020204" pitchFamily="34" charset="0"/>
                          <a:cs typeface="Arial" panose="020B0604020202020204" pitchFamily="34" charset="0"/>
                        </a:rPr>
                        <a:t>16 000 000 is requested </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9027" marR="39027" marT="0" marB="0"/>
                </a:tc>
                <a:extLst>
                  <a:ext uri="{0D108BD9-81ED-4DB2-BD59-A6C34878D82A}">
                    <a16:rowId xmlns:a16="http://schemas.microsoft.com/office/drawing/2014/main" xmlns="" val="1311057629"/>
                  </a:ext>
                </a:extLst>
              </a:tr>
              <a:tr h="356285">
                <a:tc>
                  <a:txBody>
                    <a:bodyPr/>
                    <a:lstStyle/>
                    <a:p>
                      <a:pPr algn="just">
                        <a:lnSpc>
                          <a:spcPct val="150000"/>
                        </a:lnSpc>
                      </a:pPr>
                      <a:r>
                        <a:rPr lang="en-US" sz="1200" dirty="0">
                          <a:effectLst/>
                          <a:latin typeface="Arial" panose="020B0604020202020204" pitchFamily="34" charset="0"/>
                          <a:cs typeface="Arial" panose="020B0604020202020204" pitchFamily="34" charset="0"/>
                        </a:rPr>
                        <a:t>TRANSPORT PLANNING</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60 000 000</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24 393 725</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41%</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marL="342900" lvl="0" indent="-342900" algn="just">
                        <a:lnSpc>
                          <a:spcPct val="150000"/>
                        </a:lnSpc>
                        <a:buFont typeface="Symbol" panose="05050102010706020507" pitchFamily="18" charset="2"/>
                        <a:buChar char=""/>
                      </a:pPr>
                      <a:r>
                        <a:rPr lang="en-GB" sz="1200" dirty="0">
                          <a:effectLst/>
                          <a:latin typeface="Arial" panose="020B0604020202020204" pitchFamily="34" charset="0"/>
                          <a:cs typeface="Arial" panose="020B0604020202020204" pitchFamily="34" charset="0"/>
                        </a:rPr>
                        <a:t>The remainder of the budget is already </a:t>
                      </a:r>
                      <a:endParaRPr lang="en-ZA" sz="1200" dirty="0">
                        <a:effectLst/>
                        <a:latin typeface="Arial" panose="020B0604020202020204" pitchFamily="34" charset="0"/>
                        <a:cs typeface="Arial" panose="020B0604020202020204" pitchFamily="34" charset="0"/>
                      </a:endParaRPr>
                    </a:p>
                    <a:p>
                      <a:pPr marL="457200" algn="just">
                        <a:lnSpc>
                          <a:spcPct val="150000"/>
                        </a:lnSpc>
                      </a:pPr>
                      <a:r>
                        <a:rPr lang="en-GB" sz="1200" dirty="0">
                          <a:effectLst/>
                          <a:latin typeface="Arial" panose="020B0604020202020204" pitchFamily="34" charset="0"/>
                          <a:cs typeface="Arial" panose="020B0604020202020204" pitchFamily="34" charset="0"/>
                        </a:rPr>
                        <a:t>Committed and will be exhausted by the </a:t>
                      </a:r>
                      <a:endParaRPr lang="en-ZA" sz="1200" dirty="0">
                        <a:effectLst/>
                        <a:latin typeface="Arial" panose="020B0604020202020204" pitchFamily="34" charset="0"/>
                        <a:cs typeface="Arial" panose="020B0604020202020204" pitchFamily="34" charset="0"/>
                      </a:endParaRPr>
                    </a:p>
                    <a:p>
                      <a:pPr marL="457200" algn="just">
                        <a:lnSpc>
                          <a:spcPct val="150000"/>
                        </a:lnSpc>
                      </a:pPr>
                      <a:r>
                        <a:rPr lang="en-GB" sz="1200" dirty="0">
                          <a:effectLst/>
                          <a:latin typeface="Arial" panose="020B0604020202020204" pitchFamily="34" charset="0"/>
                          <a:cs typeface="Arial" panose="020B0604020202020204" pitchFamily="34" charset="0"/>
                        </a:rPr>
                        <a:t>End of the Financial year</a:t>
                      </a:r>
                      <a:endParaRPr lang="en-ZA" sz="1200" dirty="0">
                        <a:effectLst/>
                        <a:latin typeface="Arial" panose="020B060402020202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GB" sz="1200" dirty="0">
                          <a:effectLst/>
                          <a:latin typeface="Arial" panose="020B0604020202020204" pitchFamily="34" charset="0"/>
                          <a:cs typeface="Arial" panose="020B0604020202020204" pitchFamily="34" charset="0"/>
                        </a:rPr>
                        <a:t>Additional Funding have been requested </a:t>
                      </a:r>
                      <a:endParaRPr lang="en-ZA" sz="1200" dirty="0">
                        <a:effectLst/>
                        <a:latin typeface="Arial" panose="020B0604020202020204" pitchFamily="34" charset="0"/>
                        <a:cs typeface="Arial" panose="020B0604020202020204" pitchFamily="34" charset="0"/>
                      </a:endParaRPr>
                    </a:p>
                    <a:p>
                      <a:pPr marL="457200" algn="just">
                        <a:lnSpc>
                          <a:spcPct val="150000"/>
                        </a:lnSpc>
                      </a:pPr>
                      <a:r>
                        <a:rPr lang="en-GB" sz="1200" dirty="0">
                          <a:effectLst/>
                          <a:latin typeface="Arial" panose="020B0604020202020204" pitchFamily="34" charset="0"/>
                          <a:cs typeface="Arial" panose="020B0604020202020204" pitchFamily="34" charset="0"/>
                        </a:rPr>
                        <a:t>To the value of 14 300 000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9027" marR="39027" marT="0" marB="0"/>
                </a:tc>
                <a:extLst>
                  <a:ext uri="{0D108BD9-81ED-4DB2-BD59-A6C34878D82A}">
                    <a16:rowId xmlns:a16="http://schemas.microsoft.com/office/drawing/2014/main" xmlns="" val="1504656175"/>
                  </a:ext>
                </a:extLst>
              </a:tr>
              <a:tr h="1040201">
                <a:tc>
                  <a:txBody>
                    <a:bodyPr/>
                    <a:lstStyle/>
                    <a:p>
                      <a:pPr algn="just">
                        <a:lnSpc>
                          <a:spcPct val="150000"/>
                        </a:lnSpc>
                      </a:pPr>
                      <a:r>
                        <a:rPr lang="en-US" sz="1200" dirty="0">
                          <a:effectLst/>
                          <a:latin typeface="Arial" panose="020B0604020202020204" pitchFamily="34" charset="0"/>
                          <a:cs typeface="Arial" panose="020B0604020202020204" pitchFamily="34" charset="0"/>
                        </a:rPr>
                        <a:t>WASTE MANAGEMENT</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a:effectLst/>
                          <a:latin typeface="Arial" panose="020B0604020202020204" pitchFamily="34" charset="0"/>
                          <a:cs typeface="Arial" panose="020B0604020202020204" pitchFamily="34" charset="0"/>
                        </a:rPr>
                        <a:t>15 800 000</a:t>
                      </a:r>
                      <a:endParaRPr lang="en-ZA" sz="1200">
                        <a:effectLst/>
                        <a:latin typeface="Arial" panose="020B0604020202020204" pitchFamily="34" charset="0"/>
                        <a:cs typeface="Arial" panose="020B0604020202020204" pitchFamily="34" charset="0"/>
                      </a:endParaRPr>
                    </a:p>
                    <a:p>
                      <a:pPr algn="just">
                        <a:lnSpc>
                          <a:spcPct val="150000"/>
                        </a:lnSpc>
                      </a:pPr>
                      <a:r>
                        <a:rPr lang="en-US" sz="1200">
                          <a:effectLst/>
                          <a:latin typeface="Arial" panose="020B0604020202020204" pitchFamily="34" charset="0"/>
                          <a:cs typeface="Arial" panose="020B0604020202020204" pitchFamily="34" charset="0"/>
                        </a:rPr>
                        <a:t>(Transfer Stations 4m</a:t>
                      </a:r>
                      <a:endParaRPr lang="en-ZA" sz="1200">
                        <a:effectLst/>
                        <a:latin typeface="Arial" panose="020B0604020202020204" pitchFamily="34" charset="0"/>
                        <a:cs typeface="Arial" panose="020B0604020202020204" pitchFamily="34" charset="0"/>
                      </a:endParaRPr>
                    </a:p>
                    <a:p>
                      <a:pPr algn="just">
                        <a:lnSpc>
                          <a:spcPct val="150000"/>
                        </a:lnSpc>
                      </a:pPr>
                      <a:r>
                        <a:rPr lang="en-US" sz="1200">
                          <a:effectLst/>
                          <a:latin typeface="Arial" panose="020B0604020202020204" pitchFamily="34" charset="0"/>
                          <a:cs typeface="Arial" panose="020B0604020202020204" pitchFamily="34" charset="0"/>
                        </a:rPr>
                        <a:t>Landfill 6.3m</a:t>
                      </a:r>
                      <a:endParaRPr lang="en-ZA" sz="1200">
                        <a:effectLst/>
                        <a:latin typeface="Arial" panose="020B0604020202020204" pitchFamily="34" charset="0"/>
                        <a:cs typeface="Arial" panose="020B0604020202020204" pitchFamily="34" charset="0"/>
                      </a:endParaRPr>
                    </a:p>
                    <a:p>
                      <a:pPr algn="just">
                        <a:lnSpc>
                          <a:spcPct val="150000"/>
                        </a:lnSpc>
                      </a:pPr>
                      <a:r>
                        <a:rPr lang="en-US" sz="1200">
                          <a:effectLst/>
                          <a:latin typeface="Arial" panose="020B0604020202020204" pitchFamily="34" charset="0"/>
                          <a:cs typeface="Arial" panose="020B0604020202020204" pitchFamily="34" charset="0"/>
                        </a:rPr>
                        <a:t>Revitalization of Beaches 5.5m</a:t>
                      </a:r>
                      <a:endParaRPr lang="en-ZA" sz="120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a:effectLst/>
                          <a:latin typeface="Arial" panose="020B0604020202020204" pitchFamily="34" charset="0"/>
                          <a:cs typeface="Arial" panose="020B0604020202020204" pitchFamily="34" charset="0"/>
                        </a:rPr>
                        <a:t> </a:t>
                      </a:r>
                      <a:endParaRPr lang="en-ZA" sz="120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5 5000 000</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a:effectLst/>
                          <a:latin typeface="Arial" panose="020B0604020202020204" pitchFamily="34" charset="0"/>
                          <a:cs typeface="Arial" panose="020B0604020202020204" pitchFamily="34" charset="0"/>
                        </a:rPr>
                        <a:t>34%</a:t>
                      </a:r>
                      <a:endParaRPr lang="en-ZA" sz="120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marL="342900" lvl="0" indent="-342900" algn="just">
                        <a:lnSpc>
                          <a:spcPct val="150000"/>
                        </a:lnSpc>
                        <a:buFont typeface="Symbol" panose="05050102010706020507" pitchFamily="18" charset="2"/>
                        <a:buChar char=""/>
                      </a:pPr>
                      <a:r>
                        <a:rPr lang="en-GB" sz="1200" dirty="0">
                          <a:effectLst/>
                          <a:latin typeface="Arial" panose="020B0604020202020204" pitchFamily="34" charset="0"/>
                          <a:cs typeface="Arial" panose="020B0604020202020204" pitchFamily="34" charset="0"/>
                        </a:rPr>
                        <a:t>Budget exhausted on Rev of Beaches</a:t>
                      </a:r>
                      <a:endParaRPr lang="en-ZA" sz="1200" dirty="0">
                        <a:effectLst/>
                        <a:latin typeface="Arial" panose="020B060402020202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n-GB" sz="1200" dirty="0">
                          <a:effectLst/>
                          <a:latin typeface="Arial" panose="020B0604020202020204" pitchFamily="34" charset="0"/>
                          <a:cs typeface="Arial" panose="020B0604020202020204" pitchFamily="34" charset="0"/>
                        </a:rPr>
                        <a:t>Part of the 10.3m budget surplus requested</a:t>
                      </a:r>
                      <a:endParaRPr lang="en-ZA" sz="1200" dirty="0">
                        <a:effectLst/>
                        <a:latin typeface="Arial" panose="020B0604020202020204" pitchFamily="34" charset="0"/>
                        <a:cs typeface="Arial" panose="020B0604020202020204" pitchFamily="34" charset="0"/>
                      </a:endParaRPr>
                    </a:p>
                    <a:p>
                      <a:pPr marL="457200" algn="just">
                        <a:lnSpc>
                          <a:spcPct val="150000"/>
                        </a:lnSpc>
                      </a:pPr>
                      <a:r>
                        <a:rPr lang="en-GB" sz="1200" dirty="0">
                          <a:effectLst/>
                          <a:latin typeface="Arial" panose="020B0604020202020204" pitchFamily="34" charset="0"/>
                          <a:cs typeface="Arial" panose="020B0604020202020204" pitchFamily="34" charset="0"/>
                        </a:rPr>
                        <a:t>To cover the requested additional funding</a:t>
                      </a:r>
                      <a:endParaRPr lang="en-ZA" sz="1200" dirty="0">
                        <a:effectLst/>
                        <a:latin typeface="Arial" panose="020B0604020202020204" pitchFamily="34" charset="0"/>
                        <a:cs typeface="Arial" panose="020B0604020202020204" pitchFamily="34" charset="0"/>
                      </a:endParaRPr>
                    </a:p>
                    <a:p>
                      <a:pPr marL="457200" algn="just">
                        <a:lnSpc>
                          <a:spcPct val="150000"/>
                        </a:lnSpc>
                      </a:pPr>
                      <a:r>
                        <a:rPr lang="en-GB" sz="1200" dirty="0">
                          <a:effectLst/>
                          <a:latin typeface="Arial" panose="020B0604020202020204" pitchFamily="34" charset="0"/>
                          <a:cs typeface="Arial" panose="020B0604020202020204" pitchFamily="34" charset="0"/>
                        </a:rPr>
                        <a:t>To the value of 5.5m</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9027" marR="39027" marT="0" marB="0"/>
                </a:tc>
                <a:extLst>
                  <a:ext uri="{0D108BD9-81ED-4DB2-BD59-A6C34878D82A}">
                    <a16:rowId xmlns:a16="http://schemas.microsoft.com/office/drawing/2014/main" xmlns="" val="94410323"/>
                  </a:ext>
                </a:extLst>
              </a:tr>
              <a:tr h="541627">
                <a:tc>
                  <a:txBody>
                    <a:bodyPr/>
                    <a:lstStyle/>
                    <a:p>
                      <a:pPr algn="just">
                        <a:lnSpc>
                          <a:spcPct val="150000"/>
                        </a:lnSpc>
                      </a:pPr>
                      <a:r>
                        <a:rPr lang="en-US" sz="1200" dirty="0">
                          <a:effectLst/>
                          <a:latin typeface="Arial" panose="020B0604020202020204" pitchFamily="34" charset="0"/>
                          <a:cs typeface="Arial" panose="020B0604020202020204" pitchFamily="34" charset="0"/>
                        </a:rPr>
                        <a:t>WASTE WATER</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a:effectLst/>
                          <a:latin typeface="Arial" panose="020B0604020202020204" pitchFamily="34" charset="0"/>
                          <a:cs typeface="Arial" panose="020B0604020202020204" pitchFamily="34" charset="0"/>
                        </a:rPr>
                        <a:t>44 000 000</a:t>
                      </a:r>
                      <a:endParaRPr lang="en-ZA" sz="120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a:effectLst/>
                          <a:latin typeface="Arial" panose="020B0604020202020204" pitchFamily="34" charset="0"/>
                          <a:cs typeface="Arial" panose="020B0604020202020204" pitchFamily="34" charset="0"/>
                        </a:rPr>
                        <a:t>39 892 339</a:t>
                      </a:r>
                      <a:endParaRPr lang="en-ZA" sz="120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a:effectLst/>
                          <a:latin typeface="Arial" panose="020B0604020202020204" pitchFamily="34" charset="0"/>
                          <a:cs typeface="Arial" panose="020B0604020202020204" pitchFamily="34" charset="0"/>
                        </a:rPr>
                        <a:t>91%</a:t>
                      </a:r>
                      <a:endParaRPr lang="en-ZA" sz="120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marL="342900" lvl="0" indent="-342900" algn="just">
                        <a:lnSpc>
                          <a:spcPct val="150000"/>
                        </a:lnSpc>
                        <a:buFont typeface="Symbol" panose="05050102010706020507" pitchFamily="18" charset="2"/>
                        <a:buChar char=""/>
                      </a:pPr>
                      <a:r>
                        <a:rPr lang="en-GB" sz="1200" dirty="0">
                          <a:effectLst/>
                          <a:latin typeface="Arial" panose="020B0604020202020204" pitchFamily="34" charset="0"/>
                          <a:cs typeface="Arial" panose="020B0604020202020204" pitchFamily="34" charset="0"/>
                        </a:rPr>
                        <a:t>Budget committed and will be exhausted </a:t>
                      </a:r>
                      <a:endParaRPr lang="en-ZA" sz="1200" dirty="0">
                        <a:effectLst/>
                        <a:latin typeface="Arial" panose="020B0604020202020204" pitchFamily="34" charset="0"/>
                        <a:cs typeface="Arial" panose="020B0604020202020204" pitchFamily="34" charset="0"/>
                      </a:endParaRPr>
                    </a:p>
                    <a:p>
                      <a:pPr marL="457200" algn="just">
                        <a:lnSpc>
                          <a:spcPct val="150000"/>
                        </a:lnSpc>
                      </a:pPr>
                      <a:r>
                        <a:rPr lang="en-GB" sz="1200" dirty="0">
                          <a:effectLst/>
                          <a:latin typeface="Arial" panose="020B0604020202020204" pitchFamily="34" charset="0"/>
                          <a:cs typeface="Arial" panose="020B0604020202020204" pitchFamily="34" charset="0"/>
                        </a:rPr>
                        <a:t>by the end of Q3</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39027" marR="39027" marT="0" marB="0"/>
                </a:tc>
                <a:extLst>
                  <a:ext uri="{0D108BD9-81ED-4DB2-BD59-A6C34878D82A}">
                    <a16:rowId xmlns:a16="http://schemas.microsoft.com/office/drawing/2014/main" xmlns="" val="289022188"/>
                  </a:ext>
                </a:extLst>
              </a:tr>
              <a:tr h="830245">
                <a:tc>
                  <a:txBody>
                    <a:bodyPr/>
                    <a:lstStyle/>
                    <a:p>
                      <a:pPr algn="just">
                        <a:lnSpc>
                          <a:spcPct val="150000"/>
                        </a:lnSpc>
                      </a:pPr>
                      <a:r>
                        <a:rPr lang="en-US" sz="1200" dirty="0">
                          <a:effectLst/>
                          <a:latin typeface="Arial" panose="020B0604020202020204" pitchFamily="34" charset="0"/>
                          <a:cs typeface="Arial" panose="020B0604020202020204" pitchFamily="34" charset="0"/>
                        </a:rPr>
                        <a:t>WATER</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66 480 485</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24 031 133</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dirty="0">
                          <a:effectLst/>
                          <a:latin typeface="Arial" panose="020B0604020202020204" pitchFamily="34" charset="0"/>
                          <a:cs typeface="Arial" panose="020B0604020202020204" pitchFamily="34" charset="0"/>
                        </a:rPr>
                        <a:t>36%</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marL="342900" lvl="0" indent="-342900" algn="just">
                        <a:lnSpc>
                          <a:spcPct val="150000"/>
                        </a:lnSpc>
                        <a:buFont typeface="Symbol" panose="05050102010706020507" pitchFamily="18" charset="2"/>
                        <a:buChar char=""/>
                      </a:pPr>
                      <a:r>
                        <a:rPr lang="en-GB" sz="1200" dirty="0">
                          <a:effectLst/>
                          <a:latin typeface="Arial" panose="020B0604020202020204" pitchFamily="34" charset="0"/>
                          <a:cs typeface="Arial" panose="020B0604020202020204" pitchFamily="34" charset="0"/>
                        </a:rPr>
                        <a:t>Funds already committed and will be </a:t>
                      </a:r>
                      <a:endParaRPr lang="en-ZA" sz="1200" dirty="0">
                        <a:effectLst/>
                        <a:latin typeface="Arial" panose="020B0604020202020204" pitchFamily="34" charset="0"/>
                        <a:cs typeface="Arial" panose="020B0604020202020204" pitchFamily="34" charset="0"/>
                      </a:endParaRPr>
                    </a:p>
                    <a:p>
                      <a:pPr marL="457200" algn="just">
                        <a:lnSpc>
                          <a:spcPct val="150000"/>
                        </a:lnSpc>
                      </a:pPr>
                      <a:r>
                        <a:rPr lang="en-GB" sz="1200" dirty="0">
                          <a:effectLst/>
                          <a:latin typeface="Arial" panose="020B0604020202020204" pitchFamily="34" charset="0"/>
                          <a:cs typeface="Arial" panose="020B0604020202020204" pitchFamily="34" charset="0"/>
                        </a:rPr>
                        <a:t>Exhausted by the end of the Q3</a:t>
                      </a:r>
                      <a:endParaRPr lang="en-ZA" sz="1200" dirty="0">
                        <a:effectLst/>
                        <a:latin typeface="Arial" panose="020B0604020202020204" pitchFamily="34" charset="0"/>
                        <a:cs typeface="Arial" panose="020B0604020202020204" pitchFamily="34" charset="0"/>
                      </a:endParaRPr>
                    </a:p>
                    <a:p>
                      <a:pPr algn="just">
                        <a:lnSpc>
                          <a:spcPct val="150000"/>
                        </a:lnSpc>
                      </a:pPr>
                      <a:r>
                        <a:rPr lang="en-US"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extLst>
                  <a:ext uri="{0D108BD9-81ED-4DB2-BD59-A6C34878D82A}">
                    <a16:rowId xmlns:a16="http://schemas.microsoft.com/office/drawing/2014/main" xmlns="" val="911561749"/>
                  </a:ext>
                </a:extLst>
              </a:tr>
              <a:tr h="253009">
                <a:tc>
                  <a:txBody>
                    <a:bodyPr/>
                    <a:lstStyle/>
                    <a:p>
                      <a:pPr algn="just">
                        <a:lnSpc>
                          <a:spcPct val="150000"/>
                        </a:lnSpc>
                      </a:pPr>
                      <a:r>
                        <a:rPr lang="en-US" sz="1200" b="1" dirty="0">
                          <a:solidFill>
                            <a:srgbClr val="FF0000"/>
                          </a:solidFill>
                          <a:effectLst/>
                          <a:latin typeface="Arial" panose="020B0604020202020204" pitchFamily="34" charset="0"/>
                          <a:cs typeface="Arial" panose="020B0604020202020204" pitchFamily="34" charset="0"/>
                        </a:rPr>
                        <a:t>TOTAL</a:t>
                      </a:r>
                      <a:endParaRPr lang="en-ZA" sz="12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b="1" dirty="0">
                          <a:solidFill>
                            <a:srgbClr val="FF0000"/>
                          </a:solidFill>
                          <a:effectLst/>
                          <a:latin typeface="Arial" panose="020B0604020202020204" pitchFamily="34" charset="0"/>
                          <a:cs typeface="Arial" panose="020B0604020202020204" pitchFamily="34" charset="0"/>
                        </a:rPr>
                        <a:t>496 166 000</a:t>
                      </a:r>
                      <a:endParaRPr lang="en-ZA" sz="12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b="1" dirty="0">
                          <a:solidFill>
                            <a:srgbClr val="FF0000"/>
                          </a:solidFill>
                          <a:effectLst/>
                          <a:latin typeface="Arial" panose="020B0604020202020204" pitchFamily="34" charset="0"/>
                          <a:cs typeface="Arial" panose="020B0604020202020204" pitchFamily="34" charset="0"/>
                        </a:rPr>
                        <a:t> </a:t>
                      </a:r>
                      <a:endParaRPr lang="en-ZA" sz="12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b="1" dirty="0">
                          <a:solidFill>
                            <a:srgbClr val="FF0000"/>
                          </a:solidFill>
                          <a:effectLst/>
                          <a:latin typeface="Arial" panose="020B0604020202020204" pitchFamily="34" charset="0"/>
                          <a:cs typeface="Arial" panose="020B0604020202020204" pitchFamily="34" charset="0"/>
                        </a:rPr>
                        <a:t>212 678 320</a:t>
                      </a:r>
                      <a:endParaRPr lang="en-ZA" sz="12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b="1" dirty="0">
                          <a:solidFill>
                            <a:srgbClr val="FF0000"/>
                          </a:solidFill>
                          <a:effectLst/>
                          <a:latin typeface="Arial" panose="020B0604020202020204" pitchFamily="34" charset="0"/>
                          <a:cs typeface="Arial" panose="020B0604020202020204" pitchFamily="34" charset="0"/>
                        </a:rPr>
                        <a:t>46%</a:t>
                      </a:r>
                      <a:endParaRPr lang="en-ZA" sz="12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tc>
                  <a:txBody>
                    <a:bodyPr/>
                    <a:lstStyle/>
                    <a:p>
                      <a:pPr algn="just">
                        <a:lnSpc>
                          <a:spcPct val="150000"/>
                        </a:lnSpc>
                      </a:pPr>
                      <a:r>
                        <a:rPr lang="en-US" sz="1200" b="1" dirty="0">
                          <a:solidFill>
                            <a:srgbClr val="FF0000"/>
                          </a:solidFill>
                          <a:effectLst/>
                          <a:latin typeface="Arial" panose="020B0604020202020204" pitchFamily="34" charset="0"/>
                          <a:cs typeface="Arial" panose="020B0604020202020204" pitchFamily="34" charset="0"/>
                        </a:rPr>
                        <a:t> </a:t>
                      </a:r>
                      <a:endParaRPr lang="en-ZA" sz="1200" b="1" dirty="0">
                        <a:solidFill>
                          <a:srgbClr val="FF0000"/>
                        </a:solidFill>
                        <a:effectLst/>
                        <a:latin typeface="Arial" panose="020B0604020202020204" pitchFamily="34" charset="0"/>
                        <a:ea typeface="MS Mincho" panose="02020609040205080304" pitchFamily="49" charset="-128"/>
                        <a:cs typeface="Arial" panose="020B0604020202020204" pitchFamily="34" charset="0"/>
                      </a:endParaRPr>
                    </a:p>
                  </a:txBody>
                  <a:tcPr marL="39027" marR="39027" marT="0" marB="0"/>
                </a:tc>
                <a:extLst>
                  <a:ext uri="{0D108BD9-81ED-4DB2-BD59-A6C34878D82A}">
                    <a16:rowId xmlns:a16="http://schemas.microsoft.com/office/drawing/2014/main" xmlns="" val="3497058706"/>
                  </a:ext>
                </a:extLst>
              </a:tr>
            </a:tbl>
          </a:graphicData>
        </a:graphic>
      </p:graphicFrame>
    </p:spTree>
    <p:extLst>
      <p:ext uri="{BB962C8B-B14F-4D97-AF65-F5344CB8AC3E}">
        <p14:creationId xmlns:p14="http://schemas.microsoft.com/office/powerpoint/2010/main" xmlns="" val="169780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518" y="823934"/>
            <a:ext cx="8851700" cy="4633157"/>
          </a:xfrm>
        </p:spPr>
        <p:txBody>
          <a:bodyPr>
            <a:normAutofit fontScale="85000" lnSpcReduction="20000"/>
          </a:bodyPr>
          <a:lstStyle/>
          <a:p>
            <a:pPr marL="1045845" algn="just">
              <a:lnSpc>
                <a:spcPct val="150000"/>
              </a:lnSpc>
              <a:buFont typeface="Wingdings" panose="05000000000000000000" pitchFamily="2" charset="2"/>
              <a:buChar char="q"/>
            </a:pPr>
            <a:r>
              <a:rPr lang="en-US" sz="1800" dirty="0">
                <a:latin typeface="Arial" panose="020B0604020202020204" pitchFamily="34" charset="0"/>
                <a:ea typeface="Times New Roman" panose="02020603050405020304" pitchFamily="18" charset="0"/>
              </a:rPr>
              <a:t>The City has spent 43% (R212.68 million) of its 2022/2023 allocated budget of R496.17 million as at 31 December 2022.</a:t>
            </a:r>
          </a:p>
          <a:p>
            <a:pPr marL="1045845" algn="just">
              <a:lnSpc>
                <a:spcPct val="150000"/>
              </a:lnSpc>
              <a:buFont typeface="Wingdings" panose="05000000000000000000" pitchFamily="2" charset="2"/>
              <a:buChar char="q"/>
            </a:pPr>
            <a:r>
              <a:rPr lang="en-US" sz="1800" dirty="0">
                <a:latin typeface="Arial" panose="020B0604020202020204" pitchFamily="34" charset="0"/>
                <a:ea typeface="Times New Roman" panose="02020603050405020304" pitchFamily="18" charset="0"/>
              </a:rPr>
              <a:t> In terms of the cash flow projects submitted to NDoHS, the City had projected to spend 40% (R196.12 million).  This is as per our submissions</a:t>
            </a:r>
            <a:r>
              <a:rPr lang="en-GB" sz="1800" dirty="0">
                <a:latin typeface="Arial" panose="020B0604020202020204" pitchFamily="34" charset="0"/>
                <a:ea typeface="Times New Roman" panose="02020603050405020304" pitchFamily="18" charset="0"/>
              </a:rPr>
              <a:t> to </a:t>
            </a:r>
            <a:r>
              <a:rPr lang="en-US" sz="1800" dirty="0">
                <a:latin typeface="Arial" panose="020B0604020202020204" pitchFamily="34" charset="0"/>
                <a:ea typeface="Times New Roman" panose="02020603050405020304" pitchFamily="18" charset="0"/>
              </a:rPr>
              <a:t>NDoHS on </a:t>
            </a:r>
            <a:r>
              <a:rPr lang="en-GB" sz="1800" dirty="0">
                <a:latin typeface="Arial" panose="020B0604020202020204" pitchFamily="34" charset="0"/>
                <a:ea typeface="Times New Roman" panose="02020603050405020304" pitchFamily="18" charset="0"/>
              </a:rPr>
              <a:t>cash flow projections and input to the payment schedule (In April 2022)</a:t>
            </a:r>
          </a:p>
          <a:p>
            <a:pPr marL="702954" indent="0" algn="just">
              <a:lnSpc>
                <a:spcPct val="150000"/>
              </a:lnSpc>
              <a:buNone/>
            </a:pPr>
            <a:endParaRPr lang="en-ZA" sz="1800" dirty="0">
              <a:latin typeface="Times New Roman" panose="02020603050405020304" pitchFamily="18" charset="0"/>
              <a:ea typeface="Times New Roman" panose="02020603050405020304" pitchFamily="18" charset="0"/>
            </a:endParaRPr>
          </a:p>
          <a:p>
            <a:pPr marL="1045845" algn="just">
              <a:lnSpc>
                <a:spcPct val="150000"/>
              </a:lnSpc>
              <a:buFont typeface="Wingdings" panose="05000000000000000000" pitchFamily="2" charset="2"/>
              <a:buChar char="q"/>
            </a:pPr>
            <a:r>
              <a:rPr lang="en-GB" sz="1800" dirty="0">
                <a:latin typeface="Arial" panose="020B0604020202020204" pitchFamily="34" charset="0"/>
                <a:ea typeface="Times New Roman" panose="02020603050405020304" pitchFamily="18" charset="0"/>
              </a:rPr>
              <a:t>The committee needs to also take into account that the funding transferred to the City as at 31 December 2022 is R307.62 million.  </a:t>
            </a:r>
          </a:p>
          <a:p>
            <a:pPr marL="1045845" algn="just">
              <a:lnSpc>
                <a:spcPct val="150000"/>
              </a:lnSpc>
              <a:buFont typeface="Wingdings" panose="05000000000000000000" pitchFamily="2" charset="2"/>
              <a:buChar char="q"/>
            </a:pPr>
            <a:endParaRPr lang="en-GB" sz="1800" dirty="0">
              <a:latin typeface="Arial" panose="020B0604020202020204" pitchFamily="34" charset="0"/>
              <a:ea typeface="Times New Roman" panose="02020603050405020304" pitchFamily="18" charset="0"/>
            </a:endParaRPr>
          </a:p>
          <a:p>
            <a:pPr marL="1045845" algn="just">
              <a:lnSpc>
                <a:spcPct val="150000"/>
              </a:lnSpc>
              <a:buFont typeface="Wingdings" panose="05000000000000000000" pitchFamily="2" charset="2"/>
              <a:buChar char="q"/>
            </a:pPr>
            <a:r>
              <a:rPr lang="en-GB" sz="1800" dirty="0">
                <a:latin typeface="Arial" panose="020B0604020202020204" pitchFamily="34" charset="0"/>
                <a:ea typeface="Times New Roman" panose="02020603050405020304" pitchFamily="18" charset="0"/>
              </a:rPr>
              <a:t>As at 31 December 2022, the City has spent 69% of the transferred funds, this in line with the USDG framework that a city should spend at least 60%  of the transferred funds. </a:t>
            </a:r>
          </a:p>
          <a:p>
            <a:pPr marL="702954" indent="0" algn="just">
              <a:lnSpc>
                <a:spcPct val="150000"/>
              </a:lnSpc>
              <a:buNone/>
            </a:pPr>
            <a:r>
              <a:rPr lang="en-GB" sz="1800" dirty="0">
                <a:latin typeface="Arial" panose="020B0604020202020204" pitchFamily="34" charset="0"/>
                <a:ea typeface="Times New Roman" panose="02020603050405020304" pitchFamily="18" charset="0"/>
              </a:rPr>
              <a:t> </a:t>
            </a:r>
          </a:p>
          <a:p>
            <a:pPr marL="1045845" algn="just">
              <a:lnSpc>
                <a:spcPct val="150000"/>
              </a:lnSpc>
              <a:buFont typeface="Wingdings" panose="05000000000000000000" pitchFamily="2" charset="2"/>
              <a:buChar char="q"/>
            </a:pPr>
            <a:r>
              <a:rPr lang="en-GB" sz="1800" dirty="0">
                <a:latin typeface="Arial" panose="020B0604020202020204" pitchFamily="34" charset="0"/>
                <a:ea typeface="Times New Roman" panose="02020603050405020304" pitchFamily="18" charset="0"/>
              </a:rPr>
              <a:t>The City can confirm that it is implementing the projects in line with the cash flow projections and that the total allocated budget will be fully spent by 30 June 2023.</a:t>
            </a:r>
            <a:endParaRPr lang="en-ZA" sz="1800" dirty="0">
              <a:latin typeface="Times New Roman" panose="02020603050405020304" pitchFamily="18" charset="0"/>
              <a:ea typeface="Times New Roman" panose="02020603050405020304" pitchFamily="18" charset="0"/>
            </a:endParaRPr>
          </a:p>
          <a:p>
            <a:pPr algn="just">
              <a:lnSpc>
                <a:spcPct val="150000"/>
              </a:lnSpc>
            </a:pPr>
            <a:endParaRPr lang="en-ZA" sz="1800" dirty="0">
              <a:latin typeface="Cambria" panose="02040503050406030204" pitchFamily="18" charset="0"/>
              <a:ea typeface="MS Mincho" panose="02020609040205080304" pitchFamily="49" charset="-128"/>
              <a:cs typeface="Times New Roman" panose="02020603050405020304" pitchFamily="18" charset="0"/>
            </a:endParaRPr>
          </a:p>
          <a:p>
            <a:pPr marL="342900" indent="-342900">
              <a:lnSpc>
                <a:spcPct val="200000"/>
              </a:lnSpc>
              <a:buAutoNum type="arabicPeriod" startAt="5"/>
            </a:pPr>
            <a:endParaRPr lang="en-ZA" sz="1800" dirty="0">
              <a:latin typeface="Arial" panose="020B0604020202020204" pitchFamily="34" charset="0"/>
              <a:cs typeface="Arial" panose="020B0604020202020204" pitchFamily="34" charset="0"/>
            </a:endParaRPr>
          </a:p>
          <a:p>
            <a:pPr marL="342900" indent="-342900">
              <a:buFont typeface="+mj-lt"/>
              <a:buAutoNum type="arabicPeriod"/>
            </a:pPr>
            <a:endParaRPr lang="en-ZA" dirty="0"/>
          </a:p>
          <a:p>
            <a:pPr marL="342900" indent="-342900">
              <a:buFont typeface="+mj-lt"/>
              <a:buAutoNum type="arabicPeriod"/>
            </a:pPr>
            <a:endParaRPr lang="en-ZA" dirty="0"/>
          </a:p>
          <a:p>
            <a:pPr marL="342900" indent="-342900">
              <a:buFont typeface="+mj-lt"/>
              <a:buAutoNum type="arabicPeriod"/>
            </a:pPr>
            <a:endParaRPr lang="en-ZA" dirty="0"/>
          </a:p>
        </p:txBody>
      </p:sp>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1645068125"/>
              </p:ext>
            </p:extLst>
          </p:nvPr>
        </p:nvGraphicFramePr>
        <p:xfrm>
          <a:off x="93518" y="73754"/>
          <a:ext cx="8851700" cy="675859"/>
        </p:xfrm>
        <a:graphic>
          <a:graphicData uri="http://schemas.openxmlformats.org/drawingml/2006/table">
            <a:tbl>
              <a:tblPr firstRow="1" bandRow="1">
                <a:tableStyleId>{5C22544A-7EE6-4342-B048-85BDC9FD1C3A}</a:tableStyleId>
              </a:tblPr>
              <a:tblGrid>
                <a:gridCol w="8851700">
                  <a:extLst>
                    <a:ext uri="{9D8B030D-6E8A-4147-A177-3AD203B41FA5}">
                      <a16:colId xmlns:a16="http://schemas.microsoft.com/office/drawing/2014/main" xmlns="" val="20000"/>
                    </a:ext>
                  </a:extLst>
                </a:gridCol>
              </a:tblGrid>
              <a:tr h="675859">
                <a:tc>
                  <a:txBody>
                    <a:bodyPr/>
                    <a:lstStyle/>
                    <a:p>
                      <a:pPr algn="l"/>
                      <a:r>
                        <a:rPr lang="en-ZA" sz="2400" dirty="0">
                          <a:latin typeface="Arial" panose="020B0604020202020204" pitchFamily="34" charset="0"/>
                          <a:cs typeface="Arial" panose="020B0604020202020204" pitchFamily="34" charset="0"/>
                        </a:rPr>
                        <a:t>1.3) USDG 2022/23 STATUS QUO</a:t>
                      </a:r>
                    </a:p>
                  </a:txBody>
                  <a:tcPr marL="68580" marR="68580" marT="34290" marB="3429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207892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3518" y="1304014"/>
            <a:ext cx="7211291" cy="4442326"/>
          </a:xfrm>
        </p:spPr>
        <p:txBody>
          <a:bodyPr>
            <a:normAutofit/>
          </a:bodyPr>
          <a:lstStyle/>
          <a:p>
            <a:pPr marL="342900" indent="-342900">
              <a:lnSpc>
                <a:spcPct val="200000"/>
              </a:lnSpc>
              <a:buAutoNum type="arabicPeriod" startAt="5"/>
            </a:pPr>
            <a:endParaRPr lang="en-ZA" sz="1800" dirty="0">
              <a:latin typeface="Arial" panose="020B0604020202020204" pitchFamily="34" charset="0"/>
              <a:cs typeface="Arial" panose="020B0604020202020204" pitchFamily="34" charset="0"/>
            </a:endParaRPr>
          </a:p>
          <a:p>
            <a:pPr marL="342900" indent="-342900">
              <a:buFont typeface="+mj-lt"/>
              <a:buAutoNum type="arabicPeriod"/>
            </a:pPr>
            <a:endParaRPr lang="en-ZA" dirty="0"/>
          </a:p>
          <a:p>
            <a:pPr marL="342900" indent="-342900">
              <a:buFont typeface="+mj-lt"/>
              <a:buAutoNum type="arabicPeriod"/>
            </a:pPr>
            <a:endParaRPr lang="en-ZA" dirty="0"/>
          </a:p>
          <a:p>
            <a:pPr marL="342900" indent="-342900">
              <a:buFont typeface="+mj-lt"/>
              <a:buAutoNum type="arabicPeriod"/>
            </a:pPr>
            <a:endParaRPr lang="en-ZA" dirty="0"/>
          </a:p>
        </p:txBody>
      </p:sp>
      <p:cxnSp>
        <p:nvCxnSpPr>
          <p:cNvPr id="8" name="Straight Connector 7"/>
          <p:cNvCxnSpPr/>
          <p:nvPr/>
        </p:nvCxnSpPr>
        <p:spPr>
          <a:xfrm flipH="1" flipV="1">
            <a:off x="3520440" y="2154555"/>
            <a:ext cx="22860" cy="1714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xmlns="" val="4037089594"/>
              </p:ext>
            </p:extLst>
          </p:nvPr>
        </p:nvGraphicFramePr>
        <p:xfrm>
          <a:off x="93518" y="166977"/>
          <a:ext cx="8851700" cy="604299"/>
        </p:xfrm>
        <a:graphic>
          <a:graphicData uri="http://schemas.openxmlformats.org/drawingml/2006/table">
            <a:tbl>
              <a:tblPr firstRow="1" bandRow="1">
                <a:tableStyleId>{5C22544A-7EE6-4342-B048-85BDC9FD1C3A}</a:tableStyleId>
              </a:tblPr>
              <a:tblGrid>
                <a:gridCol w="8851700">
                  <a:extLst>
                    <a:ext uri="{9D8B030D-6E8A-4147-A177-3AD203B41FA5}">
                      <a16:colId xmlns:a16="http://schemas.microsoft.com/office/drawing/2014/main" xmlns="" val="20000"/>
                    </a:ext>
                  </a:extLst>
                </a:gridCol>
              </a:tblGrid>
              <a:tr h="604299">
                <a:tc>
                  <a:txBody>
                    <a:bodyPr/>
                    <a:lstStyle/>
                    <a:p>
                      <a:pPr algn="l"/>
                      <a:r>
                        <a:rPr lang="en-ZA" sz="2400" dirty="0">
                          <a:latin typeface="Arial" panose="020B0604020202020204" pitchFamily="34" charset="0"/>
                          <a:cs typeface="Arial" panose="020B0604020202020204" pitchFamily="34" charset="0"/>
                        </a:rPr>
                        <a:t>  </a:t>
                      </a:r>
                      <a:r>
                        <a:rPr lang="en-ZA" sz="2400" baseline="0" dirty="0">
                          <a:latin typeface="Arial" panose="020B0604020202020204" pitchFamily="34" charset="0"/>
                          <a:cs typeface="Arial" panose="020B0604020202020204" pitchFamily="34" charset="0"/>
                        </a:rPr>
                        <a:t> 1.4)</a:t>
                      </a:r>
                      <a:r>
                        <a:rPr lang="en-ZA" sz="2400" dirty="0">
                          <a:latin typeface="Arial" panose="020B0604020202020204" pitchFamily="34" charset="0"/>
                          <a:cs typeface="Arial" panose="020B0604020202020204" pitchFamily="34" charset="0"/>
                        </a:rPr>
                        <a:t>      USDG HISTORICAL EXPENDITURE</a:t>
                      </a:r>
                    </a:p>
                  </a:txBody>
                  <a:tcPr marL="68580" marR="68580" marT="34290" marB="34290"/>
                </a:tc>
                <a:extLst>
                  <a:ext uri="{0D108BD9-81ED-4DB2-BD59-A6C34878D82A}">
                    <a16:rowId xmlns:a16="http://schemas.microsoft.com/office/drawing/2014/main" xmlns="" val="10000"/>
                  </a:ext>
                </a:extLst>
              </a:tr>
            </a:tbl>
          </a:graphicData>
        </a:graphic>
      </p:graphicFrame>
      <p:graphicFrame>
        <p:nvGraphicFramePr>
          <p:cNvPr id="2" name="Table 1">
            <a:extLst>
              <a:ext uri="{FF2B5EF4-FFF2-40B4-BE49-F238E27FC236}">
                <a16:creationId xmlns:a16="http://schemas.microsoft.com/office/drawing/2014/main" xmlns="" id="{BA1D87A0-FDAD-4A32-B7AF-303274D51974}"/>
              </a:ext>
            </a:extLst>
          </p:cNvPr>
          <p:cNvGraphicFramePr>
            <a:graphicFrameLocks noGrp="1"/>
          </p:cNvGraphicFramePr>
          <p:nvPr>
            <p:extLst>
              <p:ext uri="{D42A27DB-BD31-4B8C-83A1-F6EECF244321}">
                <p14:modId xmlns:p14="http://schemas.microsoft.com/office/powerpoint/2010/main" xmlns="" val="2073758900"/>
              </p:ext>
            </p:extLst>
          </p:nvPr>
        </p:nvGraphicFramePr>
        <p:xfrm>
          <a:off x="93518" y="771277"/>
          <a:ext cx="8891456" cy="4667415"/>
        </p:xfrm>
        <a:graphic>
          <a:graphicData uri="http://schemas.openxmlformats.org/drawingml/2006/table">
            <a:tbl>
              <a:tblPr firstRow="1" firstCol="1" bandRow="1">
                <a:tableStyleId>{5C22544A-7EE6-4342-B048-85BDC9FD1C3A}</a:tableStyleId>
              </a:tblPr>
              <a:tblGrid>
                <a:gridCol w="1577175">
                  <a:extLst>
                    <a:ext uri="{9D8B030D-6E8A-4147-A177-3AD203B41FA5}">
                      <a16:colId xmlns:a16="http://schemas.microsoft.com/office/drawing/2014/main" xmlns="" val="3459060117"/>
                    </a:ext>
                  </a:extLst>
                </a:gridCol>
                <a:gridCol w="1577175">
                  <a:extLst>
                    <a:ext uri="{9D8B030D-6E8A-4147-A177-3AD203B41FA5}">
                      <a16:colId xmlns:a16="http://schemas.microsoft.com/office/drawing/2014/main" xmlns="" val="2905452463"/>
                    </a:ext>
                  </a:extLst>
                </a:gridCol>
                <a:gridCol w="1799738">
                  <a:extLst>
                    <a:ext uri="{9D8B030D-6E8A-4147-A177-3AD203B41FA5}">
                      <a16:colId xmlns:a16="http://schemas.microsoft.com/office/drawing/2014/main" xmlns="" val="2072263563"/>
                    </a:ext>
                  </a:extLst>
                </a:gridCol>
                <a:gridCol w="1641920">
                  <a:extLst>
                    <a:ext uri="{9D8B030D-6E8A-4147-A177-3AD203B41FA5}">
                      <a16:colId xmlns:a16="http://schemas.microsoft.com/office/drawing/2014/main" xmlns="" val="2794067478"/>
                    </a:ext>
                  </a:extLst>
                </a:gridCol>
                <a:gridCol w="869012">
                  <a:extLst>
                    <a:ext uri="{9D8B030D-6E8A-4147-A177-3AD203B41FA5}">
                      <a16:colId xmlns:a16="http://schemas.microsoft.com/office/drawing/2014/main" xmlns="" val="2944213183"/>
                    </a:ext>
                  </a:extLst>
                </a:gridCol>
                <a:gridCol w="1426436">
                  <a:extLst>
                    <a:ext uri="{9D8B030D-6E8A-4147-A177-3AD203B41FA5}">
                      <a16:colId xmlns:a16="http://schemas.microsoft.com/office/drawing/2014/main" xmlns="" val="3192625404"/>
                    </a:ext>
                  </a:extLst>
                </a:gridCol>
              </a:tblGrid>
              <a:tr h="604075">
                <a:tc>
                  <a:txBody>
                    <a:bodyPr/>
                    <a:lstStyle/>
                    <a:p>
                      <a:pPr algn="ctr"/>
                      <a:r>
                        <a:rPr lang="en-ZA" sz="1600" dirty="0">
                          <a:effectLst/>
                          <a:latin typeface="Arial" panose="020B0604020202020204" pitchFamily="34" charset="0"/>
                          <a:cs typeface="Arial" panose="020B0604020202020204" pitchFamily="34" charset="0"/>
                        </a:rPr>
                        <a:t>Financial Year</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Allocation</a:t>
                      </a:r>
                    </a:p>
                    <a:p>
                      <a:pPr algn="ctr"/>
                      <a:r>
                        <a:rPr lang="en-ZA" sz="1600" dirty="0">
                          <a:effectLst/>
                          <a:latin typeface="Arial" panose="020B0604020202020204" pitchFamily="34" charset="0"/>
                          <a:cs typeface="Arial" panose="020B0604020202020204" pitchFamily="34" charset="0"/>
                        </a:rPr>
                        <a:t>Rand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Roll Over</a:t>
                      </a:r>
                    </a:p>
                    <a:p>
                      <a:pPr algn="ctr"/>
                      <a:r>
                        <a:rPr lang="en-ZA" sz="1600" dirty="0">
                          <a:effectLst/>
                          <a:latin typeface="Arial" panose="020B0604020202020204" pitchFamily="34" charset="0"/>
                          <a:cs typeface="Arial" panose="020B0604020202020204" pitchFamily="34" charset="0"/>
                        </a:rPr>
                        <a:t>Rand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Expenditure</a:t>
                      </a:r>
                    </a:p>
                    <a:p>
                      <a:pPr algn="ctr"/>
                      <a:r>
                        <a:rPr lang="en-ZA" sz="1600" dirty="0">
                          <a:effectLst/>
                          <a:latin typeface="Arial" panose="020B0604020202020204" pitchFamily="34" charset="0"/>
                          <a:cs typeface="Arial" panose="020B0604020202020204" pitchFamily="34" charset="0"/>
                        </a:rPr>
                        <a:t>Rand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Variance</a:t>
                      </a:r>
                    </a:p>
                    <a:p>
                      <a:pPr algn="ctr"/>
                      <a:r>
                        <a:rPr lang="en-ZA" sz="1600" dirty="0">
                          <a:effectLst/>
                          <a:latin typeface="Arial" panose="020B0604020202020204" pitchFamily="34" charset="0"/>
                          <a:cs typeface="Arial" panose="020B0604020202020204" pitchFamily="34" charset="0"/>
                        </a:rPr>
                        <a:t>Rand</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558525036"/>
                  </a:ext>
                </a:extLst>
              </a:tr>
              <a:tr h="406334">
                <a:tc>
                  <a:txBody>
                    <a:bodyPr/>
                    <a:lstStyle/>
                    <a:p>
                      <a:pPr algn="ctr">
                        <a:lnSpc>
                          <a:spcPct val="150000"/>
                        </a:lnSpc>
                      </a:pPr>
                      <a:r>
                        <a:rPr lang="en-ZA" sz="1600" dirty="0">
                          <a:effectLst/>
                          <a:latin typeface="Arial" panose="020B0604020202020204" pitchFamily="34" charset="0"/>
                          <a:cs typeface="Arial" panose="020B0604020202020204" pitchFamily="34" charset="0"/>
                        </a:rPr>
                        <a:t>2012/2013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499,474,000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267,314,445</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537,213,242</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70%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229,575,203</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840309147"/>
                  </a:ext>
                </a:extLst>
              </a:tr>
              <a:tr h="406334">
                <a:tc>
                  <a:txBody>
                    <a:bodyPr/>
                    <a:lstStyle/>
                    <a:p>
                      <a:pPr algn="ctr">
                        <a:lnSpc>
                          <a:spcPct val="150000"/>
                        </a:lnSpc>
                      </a:pPr>
                      <a:r>
                        <a:rPr lang="en-ZA" sz="1600" dirty="0">
                          <a:effectLst/>
                          <a:latin typeface="Arial" panose="020B0604020202020204" pitchFamily="34" charset="0"/>
                          <a:cs typeface="Arial" panose="020B0604020202020204" pitchFamily="34" charset="0"/>
                        </a:rPr>
                        <a:t>2013/2014</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613,305,000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176,874,613</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789,503,174</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100%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736056605"/>
                  </a:ext>
                </a:extLst>
              </a:tr>
              <a:tr h="406334">
                <a:tc>
                  <a:txBody>
                    <a:bodyPr/>
                    <a:lstStyle/>
                    <a:p>
                      <a:pPr algn="ctr">
                        <a:lnSpc>
                          <a:spcPct val="150000"/>
                        </a:lnSpc>
                      </a:pPr>
                      <a:r>
                        <a:rPr lang="en-ZA" sz="1600">
                          <a:effectLst/>
                          <a:latin typeface="Arial" panose="020B0604020202020204" pitchFamily="34" charset="0"/>
                          <a:cs typeface="Arial" panose="020B0604020202020204" pitchFamily="34" charset="0"/>
                        </a:rPr>
                        <a:t>2014/2015</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673,289,000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666,949,000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99%</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6,340,000</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3646013"/>
                  </a:ext>
                </a:extLst>
              </a:tr>
              <a:tr h="406334">
                <a:tc>
                  <a:txBody>
                    <a:bodyPr/>
                    <a:lstStyle/>
                    <a:p>
                      <a:pPr algn="ctr">
                        <a:lnSpc>
                          <a:spcPct val="150000"/>
                        </a:lnSpc>
                      </a:pPr>
                      <a:r>
                        <a:rPr lang="en-ZA" sz="1600">
                          <a:effectLst/>
                          <a:latin typeface="Arial" panose="020B0604020202020204" pitchFamily="34" charset="0"/>
                          <a:cs typeface="Arial" panose="020B0604020202020204" pitchFamily="34" charset="0"/>
                        </a:rPr>
                        <a:t>2015/2016</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713 132 000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42 404 693</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755 420 406</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100%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116 287</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151056792"/>
                  </a:ext>
                </a:extLst>
              </a:tr>
              <a:tr h="406334">
                <a:tc>
                  <a:txBody>
                    <a:bodyPr/>
                    <a:lstStyle/>
                    <a:p>
                      <a:pPr algn="ctr">
                        <a:lnSpc>
                          <a:spcPct val="150000"/>
                        </a:lnSpc>
                      </a:pPr>
                      <a:r>
                        <a:rPr lang="en-ZA" sz="1600">
                          <a:effectLst/>
                          <a:latin typeface="Arial" panose="020B0604020202020204" pitchFamily="34" charset="0"/>
                          <a:cs typeface="Arial" panose="020B0604020202020204" pitchFamily="34" charset="0"/>
                        </a:rPr>
                        <a:t>2016/2017</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731 499 000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731 498 805</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100%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195</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449263941"/>
                  </a:ext>
                </a:extLst>
              </a:tr>
              <a:tr h="406334">
                <a:tc>
                  <a:txBody>
                    <a:bodyPr/>
                    <a:lstStyle/>
                    <a:p>
                      <a:pPr algn="ctr">
                        <a:lnSpc>
                          <a:spcPct val="150000"/>
                        </a:lnSpc>
                      </a:pPr>
                      <a:r>
                        <a:rPr lang="en-ZA" sz="1600">
                          <a:effectLst/>
                          <a:latin typeface="Arial" panose="020B0604020202020204" pitchFamily="34" charset="0"/>
                          <a:cs typeface="Arial" panose="020B0604020202020204" pitchFamily="34" charset="0"/>
                        </a:rPr>
                        <a:t>2017/2018</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928 128 000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927 836 643</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100%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291 357</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514836579"/>
                  </a:ext>
                </a:extLst>
              </a:tr>
              <a:tr h="406334">
                <a:tc>
                  <a:txBody>
                    <a:bodyPr/>
                    <a:lstStyle/>
                    <a:p>
                      <a:pPr algn="ctr">
                        <a:lnSpc>
                          <a:spcPct val="150000"/>
                        </a:lnSpc>
                      </a:pPr>
                      <a:r>
                        <a:rPr lang="en-ZA" sz="1600">
                          <a:effectLst/>
                          <a:latin typeface="Arial" panose="020B0604020202020204" pitchFamily="34" charset="0"/>
                          <a:cs typeface="Arial" panose="020B0604020202020204" pitchFamily="34" charset="0"/>
                        </a:rPr>
                        <a:t>2018/2019</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962 992 000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962 985 656</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100%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6 259</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365637460"/>
                  </a:ext>
                </a:extLst>
              </a:tr>
              <a:tr h="406334">
                <a:tc>
                  <a:txBody>
                    <a:bodyPr/>
                    <a:lstStyle/>
                    <a:p>
                      <a:pPr algn="ctr">
                        <a:lnSpc>
                          <a:spcPct val="150000"/>
                        </a:lnSpc>
                      </a:pPr>
                      <a:r>
                        <a:rPr lang="en-ZA" sz="1600">
                          <a:effectLst/>
                          <a:latin typeface="Arial" panose="020B0604020202020204" pitchFamily="34" charset="0"/>
                          <a:cs typeface="Arial" panose="020B0604020202020204" pitchFamily="34" charset="0"/>
                        </a:rPr>
                        <a:t>2019/2020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1 157 423 000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934 367 462</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100%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223 055 537</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81032365"/>
                  </a:ext>
                </a:extLst>
              </a:tr>
              <a:tr h="406334">
                <a:tc>
                  <a:txBody>
                    <a:bodyPr/>
                    <a:lstStyle/>
                    <a:p>
                      <a:pPr algn="ctr">
                        <a:lnSpc>
                          <a:spcPct val="150000"/>
                        </a:lnSpc>
                      </a:pPr>
                      <a:r>
                        <a:rPr lang="en-ZA" sz="1600" dirty="0">
                          <a:effectLst/>
                          <a:latin typeface="Arial" panose="020B0604020202020204" pitchFamily="34" charset="0"/>
                          <a:cs typeface="Arial" panose="020B0604020202020204" pitchFamily="34" charset="0"/>
                        </a:rPr>
                        <a:t>2020/2021</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887 121 000</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223 055 537</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1 081 995 471</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a:effectLst/>
                          <a:latin typeface="Arial" panose="020B0604020202020204" pitchFamily="34" charset="0"/>
                          <a:cs typeface="Arial" panose="020B0604020202020204" pitchFamily="34" charset="0"/>
                        </a:rPr>
                        <a:t>97%</a:t>
                      </a: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ZA" sz="1600" dirty="0">
                          <a:effectLst/>
                          <a:latin typeface="Arial" panose="020B0604020202020204" pitchFamily="34" charset="0"/>
                          <a:cs typeface="Arial" panose="020B0604020202020204" pitchFamily="34" charset="0"/>
                        </a:rPr>
                        <a:t>28 181 065</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017085569"/>
                  </a:ext>
                </a:extLst>
              </a:tr>
              <a:tr h="406334">
                <a:tc>
                  <a:txBody>
                    <a:bodyPr/>
                    <a:lstStyle/>
                    <a:p>
                      <a:pPr algn="ctr">
                        <a:lnSpc>
                          <a:spcPct val="150000"/>
                        </a:lnSpc>
                      </a:pPr>
                      <a:r>
                        <a:rPr lang="en-ZA" sz="1600" dirty="0">
                          <a:effectLst/>
                          <a:latin typeface="Arial" panose="020B0604020202020204" pitchFamily="34" charset="0"/>
                          <a:ea typeface="Calibri" panose="020F0502020204030204" pitchFamily="34" charset="0"/>
                          <a:cs typeface="Arial" panose="020B0604020202020204" pitchFamily="34" charset="0"/>
                        </a:rPr>
                        <a:t>2021/2022</a:t>
                      </a:r>
                    </a:p>
                  </a:txBody>
                  <a:tcPr marL="68580" marR="68580" marT="0" marB="0"/>
                </a:tc>
                <a:tc>
                  <a:txBody>
                    <a:bodyPr/>
                    <a:lstStyle/>
                    <a:p>
                      <a:pPr algn="ct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endParaRPr lang="en-ZA"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693193964"/>
                  </a:ext>
                </a:extLst>
              </a:tr>
            </a:tbl>
          </a:graphicData>
        </a:graphic>
      </p:graphicFrame>
    </p:spTree>
    <p:extLst>
      <p:ext uri="{BB962C8B-B14F-4D97-AF65-F5344CB8AC3E}">
        <p14:creationId xmlns:p14="http://schemas.microsoft.com/office/powerpoint/2010/main" xmlns="" val="25304043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DA6FC4B1771B40A536A3920352D6D9" ma:contentTypeVersion="14" ma:contentTypeDescription="Create a new document." ma:contentTypeScope="" ma:versionID="8b93caaa2d4d98a58e393d285225ba5c">
  <xsd:schema xmlns:xsd="http://www.w3.org/2001/XMLSchema" xmlns:xs="http://www.w3.org/2001/XMLSchema" xmlns:p="http://schemas.microsoft.com/office/2006/metadata/properties" xmlns:ns3="81e5431a-fcd3-4224-a26c-b2655947c699" xmlns:ns4="19f82b0d-dbe0-4378-a15f-9ebc543f50a5" targetNamespace="http://schemas.microsoft.com/office/2006/metadata/properties" ma:root="true" ma:fieldsID="be223882133927f9fcb71dcbb4c992eb" ns3:_="" ns4:_="">
    <xsd:import namespace="81e5431a-fcd3-4224-a26c-b2655947c699"/>
    <xsd:import namespace="19f82b0d-dbe0-4378-a15f-9ebc543f50a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e5431a-fcd3-4224-a26c-b2655947c69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9f82b0d-dbe0-4378-a15f-9ebc543f50a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72F9E3-03C5-4E52-8846-4DE617A427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e5431a-fcd3-4224-a26c-b2655947c699"/>
    <ds:schemaRef ds:uri="19f82b0d-dbe0-4378-a15f-9ebc543f5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974AD7-10C4-4B0F-BE1A-EC48DE81246D}">
  <ds:schemaRefs>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dcmitype/"/>
    <ds:schemaRef ds:uri="19f82b0d-dbe0-4378-a15f-9ebc543f50a5"/>
    <ds:schemaRef ds:uri="81e5431a-fcd3-4224-a26c-b2655947c699"/>
    <ds:schemaRef ds:uri="http://schemas.microsoft.com/office/2006/metadata/properties"/>
  </ds:schemaRefs>
</ds:datastoreItem>
</file>

<file path=customXml/itemProps3.xml><?xml version="1.0" encoding="utf-8"?>
<ds:datastoreItem xmlns:ds="http://schemas.openxmlformats.org/officeDocument/2006/customXml" ds:itemID="{6BA2D6C0-7579-4A21-9D1C-9978A1AD7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3199</TotalTime>
  <Words>2267</Words>
  <Application>Microsoft Office PowerPoint</Application>
  <PresentationFormat>On-screen Show (4:3)</PresentationFormat>
  <Paragraphs>520</Paragraphs>
  <Slides>32</Slides>
  <Notes>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 3.1)            BACKGROUND </vt:lpstr>
      <vt:lpstr>3.2)   PREVENTION OF ILLEGAL EVICTION FROM AND           UNLAWFUL OCCUPATION OF LAND ACT (PIE ACT) –          ACT 19 / 1998 </vt:lpstr>
      <vt:lpstr>Slide 22</vt:lpstr>
      <vt:lpstr>Slide 23</vt:lpstr>
      <vt:lpstr>Slide 24</vt:lpstr>
      <vt:lpstr> 3.6)  SHORT TERM INTERVENTION ON CURBING                   ILLEGAL LAND INVASION </vt:lpstr>
      <vt:lpstr>Slide 26</vt:lpstr>
      <vt:lpstr>HISTORY CONTINUES</vt:lpstr>
      <vt:lpstr>4.)      PROCURED LAND PARCELS</vt:lpstr>
      <vt:lpstr>4.)      PROCURED LAND PARCELS</vt:lpstr>
      <vt:lpstr>5.)      CHALLENGES &amp; MITIGATING FACTORS</vt:lpstr>
      <vt:lpstr>Slide 31</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Sopna Kumar-Nair</dc:creator>
  <cp:lastModifiedBy>USER</cp:lastModifiedBy>
  <cp:revision>915</cp:revision>
  <cp:lastPrinted>2023-03-02T10:23:04Z</cp:lastPrinted>
  <dcterms:created xsi:type="dcterms:W3CDTF">2019-06-10T07:21:51Z</dcterms:created>
  <dcterms:modified xsi:type="dcterms:W3CDTF">2023-03-09T07:16:41Z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0x01010000DA6FC4B1771B40A536A3920352D6D9</vt:lpwstr>
  </property>
</Properties>
</file>