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588" r:id="rId2"/>
    <p:sldId id="682" r:id="rId3"/>
    <p:sldId id="701" r:id="rId4"/>
    <p:sldId id="683" r:id="rId5"/>
    <p:sldId id="698" r:id="rId6"/>
    <p:sldId id="694" r:id="rId7"/>
    <p:sldId id="686" r:id="rId8"/>
    <p:sldId id="688" r:id="rId9"/>
    <p:sldId id="699" r:id="rId10"/>
    <p:sldId id="690" r:id="rId11"/>
    <p:sldId id="691" r:id="rId12"/>
    <p:sldId id="702" r:id="rId13"/>
    <p:sldId id="697"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ssia DelBianco" initials="AD" lastIdx="2" clrIdx="0">
    <p:extLst>
      <p:ext uri="{19B8F6BF-5375-455C-9EA6-DF929625EA0E}">
        <p15:presenceInfo xmlns:p15="http://schemas.microsoft.com/office/powerpoint/2012/main" xmlns="" userId="S::alessia.delbianco@playngo.com::3431df23-5c9f-4648-85e5-24c391ec39c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81" autoAdjust="0"/>
    <p:restoredTop sz="94680" autoAdjust="0"/>
  </p:normalViewPr>
  <p:slideViewPr>
    <p:cSldViewPr snapToGrid="0">
      <p:cViewPr varScale="1">
        <p:scale>
          <a:sx n="69" d="100"/>
          <a:sy n="69" d="100"/>
        </p:scale>
        <p:origin x="-876" y="-102"/>
      </p:cViewPr>
      <p:guideLst>
        <p:guide orient="horz" pos="2160"/>
        <p:guide pos="3840"/>
      </p:guideLst>
    </p:cSldViewPr>
  </p:slideViewPr>
  <p:notesTextViewPr>
    <p:cViewPr>
      <p:scale>
        <a:sx n="1" d="1"/>
        <a:sy n="1" d="1"/>
      </p:scale>
      <p:origin x="0" y="0"/>
    </p:cViewPr>
  </p:notesTextViewPr>
  <p:sorterViewPr>
    <p:cViewPr>
      <p:scale>
        <a:sx n="100" d="100"/>
        <a:sy n="100" d="100"/>
      </p:scale>
      <p:origin x="0" y="-12475"/>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145" cy="465744"/>
          </a:xfrm>
          <a:prstGeom prst="rect">
            <a:avLst/>
          </a:prstGeom>
        </p:spPr>
        <p:txBody>
          <a:bodyPr vert="horz" lIns="88124" tIns="44062" rIns="88124" bIns="44062" rtlCol="0"/>
          <a:lstStyle>
            <a:lvl1pPr algn="l">
              <a:defRPr sz="1200"/>
            </a:lvl1pPr>
          </a:lstStyle>
          <a:p>
            <a:endParaRPr lang="en-US" dirty="0"/>
          </a:p>
        </p:txBody>
      </p:sp>
      <p:sp>
        <p:nvSpPr>
          <p:cNvPr id="3" name="Date Placeholder 2"/>
          <p:cNvSpPr>
            <a:spLocks noGrp="1"/>
          </p:cNvSpPr>
          <p:nvPr>
            <p:ph type="dt" idx="1"/>
          </p:nvPr>
        </p:nvSpPr>
        <p:spPr>
          <a:xfrm>
            <a:off x="3970736" y="1"/>
            <a:ext cx="3038145" cy="465744"/>
          </a:xfrm>
          <a:prstGeom prst="rect">
            <a:avLst/>
          </a:prstGeom>
        </p:spPr>
        <p:txBody>
          <a:bodyPr vert="horz" lIns="88124" tIns="44062" rIns="88124" bIns="44062" rtlCol="0"/>
          <a:lstStyle>
            <a:lvl1pPr algn="r">
              <a:defRPr sz="1200"/>
            </a:lvl1pPr>
          </a:lstStyle>
          <a:p>
            <a:fld id="{A76B8F1A-BF08-4676-A045-14D0A06087E8}" type="datetimeFigureOut">
              <a:rPr lang="en-US" smtClean="0"/>
              <a:pPr/>
              <a:t>3/7/2023</a:t>
            </a:fld>
            <a:endParaRPr lang="en-US" dirty="0"/>
          </a:p>
        </p:txBody>
      </p:sp>
      <p:sp>
        <p:nvSpPr>
          <p:cNvPr id="4" name="Slide Image Placeholder 3"/>
          <p:cNvSpPr>
            <a:spLocks noGrp="1" noRot="1" noChangeAspect="1"/>
          </p:cNvSpPr>
          <p:nvPr>
            <p:ph type="sldImg" idx="2"/>
          </p:nvPr>
        </p:nvSpPr>
        <p:spPr>
          <a:xfrm>
            <a:off x="715963" y="1160463"/>
            <a:ext cx="5578475" cy="3138487"/>
          </a:xfrm>
          <a:prstGeom prst="rect">
            <a:avLst/>
          </a:prstGeom>
          <a:noFill/>
          <a:ln w="12700">
            <a:solidFill>
              <a:prstClr val="black"/>
            </a:solidFill>
          </a:ln>
        </p:spPr>
        <p:txBody>
          <a:bodyPr vert="horz" lIns="88124" tIns="44062" rIns="88124" bIns="44062" rtlCol="0" anchor="ctr"/>
          <a:lstStyle/>
          <a:p>
            <a:endParaRPr lang="en-US" dirty="0"/>
          </a:p>
        </p:txBody>
      </p:sp>
      <p:sp>
        <p:nvSpPr>
          <p:cNvPr id="5" name="Notes Placeholder 4"/>
          <p:cNvSpPr>
            <a:spLocks noGrp="1"/>
          </p:cNvSpPr>
          <p:nvPr>
            <p:ph type="body" sz="quarter" idx="3"/>
          </p:nvPr>
        </p:nvSpPr>
        <p:spPr>
          <a:xfrm>
            <a:off x="701348" y="4474509"/>
            <a:ext cx="5607711" cy="3659842"/>
          </a:xfrm>
          <a:prstGeom prst="rect">
            <a:avLst/>
          </a:prstGeom>
        </p:spPr>
        <p:txBody>
          <a:bodyPr vert="horz" lIns="88124" tIns="44062" rIns="88124" bIns="440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30659"/>
            <a:ext cx="3038145" cy="465742"/>
          </a:xfrm>
          <a:prstGeom prst="rect">
            <a:avLst/>
          </a:prstGeom>
        </p:spPr>
        <p:txBody>
          <a:bodyPr vert="horz" lIns="88124" tIns="44062" rIns="88124" bIns="440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736" y="8830659"/>
            <a:ext cx="3038145" cy="465742"/>
          </a:xfrm>
          <a:prstGeom prst="rect">
            <a:avLst/>
          </a:prstGeom>
        </p:spPr>
        <p:txBody>
          <a:bodyPr vert="horz" lIns="88124" tIns="44062" rIns="88124" bIns="44062" rtlCol="0" anchor="b"/>
          <a:lstStyle>
            <a:lvl1pPr algn="r">
              <a:defRPr sz="1200"/>
            </a:lvl1pPr>
          </a:lstStyle>
          <a:p>
            <a:fld id="{1476F8D3-0237-49BA-92C3-1307B51854D3}" type="slidenum">
              <a:rPr lang="en-US" smtClean="0"/>
              <a:pPr/>
              <a:t>‹#›</a:t>
            </a:fld>
            <a:endParaRPr lang="en-US" dirty="0"/>
          </a:p>
        </p:txBody>
      </p:sp>
    </p:spTree>
    <p:extLst>
      <p:ext uri="{BB962C8B-B14F-4D97-AF65-F5344CB8AC3E}">
        <p14:creationId xmlns:p14="http://schemas.microsoft.com/office/powerpoint/2010/main" xmlns="" val="2047090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C279BBC7-BC53-44EC-9877-902CF84915F6}" type="slidenum">
              <a:rPr lang="en-US" smtClean="0"/>
              <a:pPr/>
              <a:t>1</a:t>
            </a:fld>
            <a:endParaRPr lang="en-US" dirty="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GB" dirty="0"/>
          </a:p>
        </p:txBody>
      </p:sp>
      <p:sp>
        <p:nvSpPr>
          <p:cNvPr id="2" name="Footer Placeholder 1"/>
          <p:cNvSpPr>
            <a:spLocks noGrp="1"/>
          </p:cNvSpPr>
          <p:nvPr>
            <p:ph type="ftr" sz="quarter" idx="10"/>
          </p:nvPr>
        </p:nvSpPr>
        <p:spPr/>
        <p:txBody>
          <a:bodyPr/>
          <a:lstStyle/>
          <a:p>
            <a:r>
              <a:rPr lang="en-ZA" dirty="0"/>
              <a:t>Copyright © License Executives Society South Africa (All Rights Reserved)</a:t>
            </a:r>
          </a:p>
        </p:txBody>
      </p:sp>
      <p:sp>
        <p:nvSpPr>
          <p:cNvPr id="3" name="Date Placeholder 2"/>
          <p:cNvSpPr>
            <a:spLocks noGrp="1"/>
          </p:cNvSpPr>
          <p:nvPr>
            <p:ph type="dt" idx="11"/>
          </p:nvPr>
        </p:nvSpPr>
        <p:spPr/>
        <p:txBody>
          <a:bodyPr/>
          <a:lstStyle/>
          <a:p>
            <a:r>
              <a:rPr lang="en-US" dirty="0"/>
              <a:t>LES One Day conference, Johannesburg, 2020</a:t>
            </a:r>
            <a:endParaRPr lang="en-ZA" dirty="0"/>
          </a:p>
        </p:txBody>
      </p:sp>
    </p:spTree>
    <p:extLst>
      <p:ext uri="{BB962C8B-B14F-4D97-AF65-F5344CB8AC3E}">
        <p14:creationId xmlns:p14="http://schemas.microsoft.com/office/powerpoint/2010/main" xmlns="" val="278443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6AD6B96-303E-4AF7-BF7A-3F9E0BE9A4EC}" type="slidenum">
              <a:rPr lang="en-ZA" smtClean="0"/>
              <a:pPr/>
              <a:t>2</a:t>
            </a:fld>
            <a:endParaRPr lang="en-ZA" dirty="0"/>
          </a:p>
        </p:txBody>
      </p:sp>
      <p:sp>
        <p:nvSpPr>
          <p:cNvPr id="5" name="Footer Placeholder 4"/>
          <p:cNvSpPr>
            <a:spLocks noGrp="1"/>
          </p:cNvSpPr>
          <p:nvPr>
            <p:ph type="ftr" sz="quarter" idx="11"/>
          </p:nvPr>
        </p:nvSpPr>
        <p:spPr/>
        <p:txBody>
          <a:bodyPr/>
          <a:lstStyle/>
          <a:p>
            <a:r>
              <a:rPr lang="en-ZA" dirty="0"/>
              <a:t>Copyright © License Executives Society South Africa (All Rights Reserved)</a:t>
            </a:r>
          </a:p>
        </p:txBody>
      </p:sp>
      <p:sp>
        <p:nvSpPr>
          <p:cNvPr id="6" name="Date Placeholder 5"/>
          <p:cNvSpPr>
            <a:spLocks noGrp="1"/>
          </p:cNvSpPr>
          <p:nvPr>
            <p:ph type="dt" idx="12"/>
          </p:nvPr>
        </p:nvSpPr>
        <p:spPr/>
        <p:txBody>
          <a:bodyPr/>
          <a:lstStyle/>
          <a:p>
            <a:r>
              <a:rPr lang="en-US" dirty="0"/>
              <a:t>LES One Day conference, Johannesburg, 2020</a:t>
            </a:r>
            <a:endParaRPr lang="en-ZA" dirty="0"/>
          </a:p>
        </p:txBody>
      </p:sp>
    </p:spTree>
    <p:extLst>
      <p:ext uri="{BB962C8B-B14F-4D97-AF65-F5344CB8AC3E}">
        <p14:creationId xmlns:p14="http://schemas.microsoft.com/office/powerpoint/2010/main" xmlns="" val="2432068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6AD6B96-303E-4AF7-BF7A-3F9E0BE9A4EC}" type="slidenum">
              <a:rPr lang="en-ZA" smtClean="0"/>
              <a:pPr/>
              <a:t>3</a:t>
            </a:fld>
            <a:endParaRPr lang="en-ZA" dirty="0"/>
          </a:p>
        </p:txBody>
      </p:sp>
      <p:sp>
        <p:nvSpPr>
          <p:cNvPr id="5" name="Footer Placeholder 4"/>
          <p:cNvSpPr>
            <a:spLocks noGrp="1"/>
          </p:cNvSpPr>
          <p:nvPr>
            <p:ph type="ftr" sz="quarter" idx="11"/>
          </p:nvPr>
        </p:nvSpPr>
        <p:spPr/>
        <p:txBody>
          <a:bodyPr/>
          <a:lstStyle/>
          <a:p>
            <a:r>
              <a:rPr lang="en-ZA" dirty="0"/>
              <a:t>Copyright © License Executives Society South Africa (All Rights Reserved)</a:t>
            </a:r>
          </a:p>
        </p:txBody>
      </p:sp>
      <p:sp>
        <p:nvSpPr>
          <p:cNvPr id="6" name="Date Placeholder 5"/>
          <p:cNvSpPr>
            <a:spLocks noGrp="1"/>
          </p:cNvSpPr>
          <p:nvPr>
            <p:ph type="dt" idx="12"/>
          </p:nvPr>
        </p:nvSpPr>
        <p:spPr/>
        <p:txBody>
          <a:bodyPr/>
          <a:lstStyle/>
          <a:p>
            <a:r>
              <a:rPr lang="en-US" dirty="0"/>
              <a:t>LES One Day conference, Johannesburg, 2020</a:t>
            </a:r>
            <a:endParaRPr lang="en-ZA" dirty="0"/>
          </a:p>
        </p:txBody>
      </p:sp>
    </p:spTree>
    <p:extLst>
      <p:ext uri="{BB962C8B-B14F-4D97-AF65-F5344CB8AC3E}">
        <p14:creationId xmlns:p14="http://schemas.microsoft.com/office/powerpoint/2010/main" xmlns="" val="30570080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A62A5D1D-575E-42E0-ADEE-E1921C12468D}"/>
              </a:ext>
            </a:extLst>
          </p:cNvPr>
          <p:cNvSpPr>
            <a:spLocks noGrp="1"/>
          </p:cNvSpPr>
          <p:nvPr>
            <p:ph type="dt" sz="half" idx="10"/>
          </p:nvPr>
        </p:nvSpPr>
        <p:spPr/>
        <p:txBody>
          <a:bodyPr/>
          <a:lstStyle/>
          <a:p>
            <a:fld id="{AA93B832-B7B1-4F46-9010-8954ECAC5D3B}" type="datetime1">
              <a:rPr lang="en-US" smtClean="0"/>
              <a:pPr/>
              <a:t>3/7/2023</a:t>
            </a:fld>
            <a:endParaRPr lang="en-US" dirty="0"/>
          </a:p>
        </p:txBody>
      </p:sp>
      <p:sp>
        <p:nvSpPr>
          <p:cNvPr id="5" name="Footer Placeholder 4">
            <a:extLst>
              <a:ext uri="{FF2B5EF4-FFF2-40B4-BE49-F238E27FC236}">
                <a16:creationId xmlns:a16="http://schemas.microsoft.com/office/drawing/2014/main" xmlns="" id="{263C1408-826C-409D-BE97-8560C8677C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C747E0A2-B6AE-409F-81C8-5471DF1F0F7D}"/>
              </a:ext>
            </a:extLst>
          </p:cNvPr>
          <p:cNvSpPr>
            <a:spLocks noGrp="1"/>
          </p:cNvSpPr>
          <p:nvPr>
            <p:ph type="sldNum" sz="quarter" idx="12"/>
          </p:nvPr>
        </p:nvSpPr>
        <p:spPr/>
        <p:txBody>
          <a:bodyPr/>
          <a:lstStyle/>
          <a:p>
            <a:fld id="{9D0EE200-46CD-4802-812E-D45928ED56D2}" type="slidenum">
              <a:rPr lang="en-US" smtClean="0"/>
              <a:pPr/>
              <a:t>‹#›</a:t>
            </a:fld>
            <a:endParaRPr lang="en-US" dirty="0"/>
          </a:p>
        </p:txBody>
      </p:sp>
      <p:pic>
        <p:nvPicPr>
          <p:cNvPr id="9" name="Picture 8" descr="A close up of a sign&#10;&#10;Description automatically generated">
            <a:extLst>
              <a:ext uri="{FF2B5EF4-FFF2-40B4-BE49-F238E27FC236}">
                <a16:creationId xmlns:a16="http://schemas.microsoft.com/office/drawing/2014/main" xmlns="" id="{573A5B03-1748-4F21-B017-DD2C007CC4BF}"/>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600212" y="632366"/>
            <a:ext cx="6991575" cy="5334584"/>
          </a:xfrm>
          <a:prstGeom prst="rect">
            <a:avLst/>
          </a:prstGeom>
        </p:spPr>
      </p:pic>
    </p:spTree>
    <p:extLst>
      <p:ext uri="{BB962C8B-B14F-4D97-AF65-F5344CB8AC3E}">
        <p14:creationId xmlns:p14="http://schemas.microsoft.com/office/powerpoint/2010/main" xmlns="" val="1692775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B1679C-B12A-408F-9763-2955CD1FBD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8900509-AB22-4A2F-9763-77E9C1DDA8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6A5450F-9107-4634-A13B-04831C47E914}"/>
              </a:ext>
            </a:extLst>
          </p:cNvPr>
          <p:cNvSpPr>
            <a:spLocks noGrp="1"/>
          </p:cNvSpPr>
          <p:nvPr>
            <p:ph type="dt" sz="half" idx="10"/>
          </p:nvPr>
        </p:nvSpPr>
        <p:spPr/>
        <p:txBody>
          <a:bodyPr/>
          <a:lstStyle/>
          <a:p>
            <a:fld id="{3E884B98-F04A-47B0-B40E-66078B9AE1ED}" type="datetime1">
              <a:rPr lang="en-US" smtClean="0"/>
              <a:pPr/>
              <a:t>3/7/2023</a:t>
            </a:fld>
            <a:endParaRPr lang="en-US" dirty="0"/>
          </a:p>
        </p:txBody>
      </p:sp>
      <p:sp>
        <p:nvSpPr>
          <p:cNvPr id="5" name="Footer Placeholder 4">
            <a:extLst>
              <a:ext uri="{FF2B5EF4-FFF2-40B4-BE49-F238E27FC236}">
                <a16:creationId xmlns:a16="http://schemas.microsoft.com/office/drawing/2014/main" xmlns="" id="{200A4BC8-3D1B-49BF-BD2A-8192620BF2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05A13521-5A55-481E-8A12-62FEE6531AC7}"/>
              </a:ext>
            </a:extLst>
          </p:cNvPr>
          <p:cNvSpPr>
            <a:spLocks noGrp="1"/>
          </p:cNvSpPr>
          <p:nvPr>
            <p:ph type="sldNum" sz="quarter" idx="12"/>
          </p:nvPr>
        </p:nvSpPr>
        <p:spPr/>
        <p:txBody>
          <a:bodyPr/>
          <a:lstStyle/>
          <a:p>
            <a:fld id="{9D0EE200-46CD-4802-812E-D45928ED56D2}" type="slidenum">
              <a:rPr lang="en-US" smtClean="0"/>
              <a:pPr/>
              <a:t>‹#›</a:t>
            </a:fld>
            <a:endParaRPr lang="en-US" dirty="0"/>
          </a:p>
        </p:txBody>
      </p:sp>
    </p:spTree>
    <p:extLst>
      <p:ext uri="{BB962C8B-B14F-4D97-AF65-F5344CB8AC3E}">
        <p14:creationId xmlns:p14="http://schemas.microsoft.com/office/powerpoint/2010/main" xmlns="" val="1941418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2540558-4BCF-44AB-922E-3535B081E7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7B386FE4-FBFF-4E07-8791-8AB9B862C6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3938BB8-0151-4B6B-A7CC-B490646226D5}"/>
              </a:ext>
            </a:extLst>
          </p:cNvPr>
          <p:cNvSpPr>
            <a:spLocks noGrp="1"/>
          </p:cNvSpPr>
          <p:nvPr>
            <p:ph type="dt" sz="half" idx="10"/>
          </p:nvPr>
        </p:nvSpPr>
        <p:spPr/>
        <p:txBody>
          <a:bodyPr/>
          <a:lstStyle/>
          <a:p>
            <a:fld id="{184DBFEB-0386-4F30-AE47-40279A7FCD99}" type="datetime1">
              <a:rPr lang="en-US" smtClean="0"/>
              <a:pPr/>
              <a:t>3/7/2023</a:t>
            </a:fld>
            <a:endParaRPr lang="en-US" dirty="0"/>
          </a:p>
        </p:txBody>
      </p:sp>
      <p:sp>
        <p:nvSpPr>
          <p:cNvPr id="5" name="Footer Placeholder 4">
            <a:extLst>
              <a:ext uri="{FF2B5EF4-FFF2-40B4-BE49-F238E27FC236}">
                <a16:creationId xmlns:a16="http://schemas.microsoft.com/office/drawing/2014/main" xmlns="" id="{75DC4875-58ED-4A4D-892C-63DDA4C30F4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EEDE45A0-4494-4095-9920-04F53094F6A8}"/>
              </a:ext>
            </a:extLst>
          </p:cNvPr>
          <p:cNvSpPr>
            <a:spLocks noGrp="1"/>
          </p:cNvSpPr>
          <p:nvPr>
            <p:ph type="sldNum" sz="quarter" idx="12"/>
          </p:nvPr>
        </p:nvSpPr>
        <p:spPr/>
        <p:txBody>
          <a:bodyPr/>
          <a:lstStyle/>
          <a:p>
            <a:fld id="{9D0EE200-46CD-4802-812E-D45928ED56D2}" type="slidenum">
              <a:rPr lang="en-US" smtClean="0"/>
              <a:pPr/>
              <a:t>‹#›</a:t>
            </a:fld>
            <a:endParaRPr lang="en-US" dirty="0"/>
          </a:p>
        </p:txBody>
      </p:sp>
    </p:spTree>
    <p:extLst>
      <p:ext uri="{BB962C8B-B14F-4D97-AF65-F5344CB8AC3E}">
        <p14:creationId xmlns:p14="http://schemas.microsoft.com/office/powerpoint/2010/main" xmlns="" val="2941157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World-Map.ai" descr="World-Map.ai">
            <a:extLst>
              <a:ext uri="{FF2B5EF4-FFF2-40B4-BE49-F238E27FC236}">
                <a16:creationId xmlns:a16="http://schemas.microsoft.com/office/drawing/2014/main" xmlns="" id="{205BDF42-F4CB-4034-B548-E30DA4327DDC}"/>
              </a:ext>
            </a:extLst>
          </p:cNvPr>
          <p:cNvPicPr>
            <a:picLocks noChangeAspect="1"/>
          </p:cNvPicPr>
          <p:nvPr userDrawn="1"/>
        </p:nvPicPr>
        <p:blipFill>
          <a:blip r:embed="rId2" cstate="screen">
            <a:alphaModFix amt="10538"/>
            <a:extLst>
              <a:ext uri="{28A0092B-C50C-407E-A947-70E740481C1C}">
                <a14:useLocalDpi xmlns:a14="http://schemas.microsoft.com/office/drawing/2010/main" xmlns=""/>
              </a:ext>
            </a:extLst>
          </a:blip>
          <a:stretch>
            <a:fillRect/>
          </a:stretch>
        </p:blipFill>
        <p:spPr>
          <a:xfrm>
            <a:off x="339581" y="957803"/>
            <a:ext cx="11014219" cy="5308854"/>
          </a:xfrm>
          <a:prstGeom prst="rect">
            <a:avLst/>
          </a:prstGeom>
          <a:ln w="12700">
            <a:miter lim="400000"/>
          </a:ln>
        </p:spPr>
      </p:pic>
      <p:sp>
        <p:nvSpPr>
          <p:cNvPr id="2" name="Title 1">
            <a:extLst>
              <a:ext uri="{FF2B5EF4-FFF2-40B4-BE49-F238E27FC236}">
                <a16:creationId xmlns:a16="http://schemas.microsoft.com/office/drawing/2014/main" xmlns="" id="{D6B12AA5-A9C8-4AE2-AD75-334DF5660E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2D62CEA-42EF-4B9A-967F-84A1582DCBFF}"/>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a:extLst>
              <a:ext uri="{FF2B5EF4-FFF2-40B4-BE49-F238E27FC236}">
                <a16:creationId xmlns:a16="http://schemas.microsoft.com/office/drawing/2014/main" xmlns="" id="{DC0AD5C5-81E8-4A18-92F5-278702718771}"/>
              </a:ext>
            </a:extLst>
          </p:cNvPr>
          <p:cNvCxnSpPr/>
          <p:nvPr userDrawn="1"/>
        </p:nvCxnSpPr>
        <p:spPr>
          <a:xfrm>
            <a:off x="1686023" y="6012611"/>
            <a:ext cx="9162691" cy="0"/>
          </a:xfrm>
          <a:prstGeom prst="line">
            <a:avLst/>
          </a:prstGeom>
        </p:spPr>
        <p:style>
          <a:lnRef idx="3">
            <a:schemeClr val="accent1"/>
          </a:lnRef>
          <a:fillRef idx="0">
            <a:schemeClr val="accent1"/>
          </a:fillRef>
          <a:effectRef idx="2">
            <a:schemeClr val="accent1"/>
          </a:effectRef>
          <a:fontRef idx="minor">
            <a:schemeClr val="tx1"/>
          </a:fontRef>
        </p:style>
      </p:cxnSp>
      <p:pic>
        <p:nvPicPr>
          <p:cNvPr id="10" name="Picture 9" descr="A picture containing logo&#10;&#10;Description automatically generated">
            <a:extLst>
              <a:ext uri="{FF2B5EF4-FFF2-40B4-BE49-F238E27FC236}">
                <a16:creationId xmlns:a16="http://schemas.microsoft.com/office/drawing/2014/main" xmlns="" id="{F058C6C6-C359-4C02-A0F3-B3D33A9DC5A2}"/>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9623" y="5777134"/>
            <a:ext cx="1695646" cy="979045"/>
          </a:xfrm>
          <a:prstGeom prst="rect">
            <a:avLst/>
          </a:prstGeom>
        </p:spPr>
      </p:pic>
      <p:sp>
        <p:nvSpPr>
          <p:cNvPr id="11" name="Rectangle 5">
            <a:extLst>
              <a:ext uri="{FF2B5EF4-FFF2-40B4-BE49-F238E27FC236}">
                <a16:creationId xmlns:a16="http://schemas.microsoft.com/office/drawing/2014/main" xmlns="" id="{7CF221A5-8321-77D7-758A-96D7AA6FF5A5}"/>
              </a:ext>
            </a:extLst>
          </p:cNvPr>
          <p:cNvSpPr>
            <a:spLocks noChangeArrowheads="1"/>
          </p:cNvSpPr>
          <p:nvPr userDrawn="1"/>
        </p:nvSpPr>
        <p:spPr bwMode="auto">
          <a:xfrm>
            <a:off x="1686023" y="6112767"/>
            <a:ext cx="518331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l" defTabSz="914354" eaLnBrk="1" hangingPunct="1"/>
            <a:r>
              <a:rPr lang="en-US" altLang="en-US" sz="1400" i="1" dirty="0">
                <a:solidFill>
                  <a:srgbClr val="003192"/>
                </a:solidFill>
                <a:latin typeface="Calibri" charset="0"/>
                <a:ea typeface="新細明體" charset="-120"/>
              </a:rPr>
              <a:t>Advancing the Business of Intellectual Property</a:t>
            </a:r>
          </a:p>
        </p:txBody>
      </p:sp>
    </p:spTree>
    <p:extLst>
      <p:ext uri="{BB962C8B-B14F-4D97-AF65-F5344CB8AC3E}">
        <p14:creationId xmlns:p14="http://schemas.microsoft.com/office/powerpoint/2010/main" xmlns="" val="3677549054"/>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DB04F9-2F05-4F14-B5F0-E791119BC9C4}"/>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xmlns="" id="{4B60E099-362A-4A16-A9EB-610BF7D9F0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09E2162B-FCF4-4785-BFAC-DF0AF372DE83}"/>
              </a:ext>
            </a:extLst>
          </p:cNvPr>
          <p:cNvSpPr>
            <a:spLocks noGrp="1"/>
          </p:cNvSpPr>
          <p:nvPr>
            <p:ph type="dt" sz="half" idx="10"/>
          </p:nvPr>
        </p:nvSpPr>
        <p:spPr/>
        <p:txBody>
          <a:bodyPr/>
          <a:lstStyle/>
          <a:p>
            <a:fld id="{FD64D31C-4F35-4F5E-9B82-0DE410754695}" type="datetime1">
              <a:rPr lang="en-US" smtClean="0"/>
              <a:pPr/>
              <a:t>3/7/2023</a:t>
            </a:fld>
            <a:endParaRPr lang="en-US" dirty="0"/>
          </a:p>
        </p:txBody>
      </p:sp>
      <p:sp>
        <p:nvSpPr>
          <p:cNvPr id="6" name="Slide Number Placeholder 5">
            <a:extLst>
              <a:ext uri="{FF2B5EF4-FFF2-40B4-BE49-F238E27FC236}">
                <a16:creationId xmlns:a16="http://schemas.microsoft.com/office/drawing/2014/main" xmlns="" id="{DFF97F63-2256-431D-B12C-F3D1901406F0}"/>
              </a:ext>
            </a:extLst>
          </p:cNvPr>
          <p:cNvSpPr>
            <a:spLocks noGrp="1"/>
          </p:cNvSpPr>
          <p:nvPr>
            <p:ph type="sldNum" sz="quarter" idx="12"/>
          </p:nvPr>
        </p:nvSpPr>
        <p:spPr/>
        <p:txBody>
          <a:bodyPr/>
          <a:lstStyle/>
          <a:p>
            <a:fld id="{9D0EE200-46CD-4802-812E-D45928ED56D2}" type="slidenum">
              <a:rPr lang="en-US" smtClean="0"/>
              <a:pPr/>
              <a:t>‹#›</a:t>
            </a:fld>
            <a:endParaRPr lang="en-US" dirty="0"/>
          </a:p>
        </p:txBody>
      </p:sp>
      <p:pic>
        <p:nvPicPr>
          <p:cNvPr id="8" name="World-Map.ai" descr="World-Map.ai">
            <a:extLst>
              <a:ext uri="{FF2B5EF4-FFF2-40B4-BE49-F238E27FC236}">
                <a16:creationId xmlns:a16="http://schemas.microsoft.com/office/drawing/2014/main" xmlns="" id="{0C5D874A-8EFE-476A-8D3F-E676AF5192E3}"/>
              </a:ext>
            </a:extLst>
          </p:cNvPr>
          <p:cNvPicPr>
            <a:picLocks noChangeAspect="1"/>
          </p:cNvPicPr>
          <p:nvPr userDrawn="1"/>
        </p:nvPicPr>
        <p:blipFill>
          <a:blip r:embed="rId2" cstate="screen">
            <a:alphaModFix amt="10538"/>
            <a:extLst>
              <a:ext uri="{28A0092B-C50C-407E-A947-70E740481C1C}">
                <a14:useLocalDpi xmlns:a14="http://schemas.microsoft.com/office/drawing/2010/main" xmlns=""/>
              </a:ext>
            </a:extLst>
          </a:blip>
          <a:stretch>
            <a:fillRect/>
          </a:stretch>
        </p:blipFill>
        <p:spPr>
          <a:xfrm>
            <a:off x="577975" y="1320928"/>
            <a:ext cx="11014219" cy="5308854"/>
          </a:xfrm>
          <a:prstGeom prst="rect">
            <a:avLst/>
          </a:prstGeom>
          <a:ln w="12700">
            <a:miter lim="400000"/>
          </a:ln>
        </p:spPr>
      </p:pic>
      <p:pic>
        <p:nvPicPr>
          <p:cNvPr id="7" name="Picture 6" descr="A picture containing logo&#10;&#10;Description automatically generated">
            <a:extLst>
              <a:ext uri="{FF2B5EF4-FFF2-40B4-BE49-F238E27FC236}">
                <a16:creationId xmlns:a16="http://schemas.microsoft.com/office/drawing/2014/main" xmlns="" id="{388BE52F-2D38-AFAC-A3A8-DC5AF547D79C}"/>
              </a:ext>
            </a:extLst>
          </p:cNvPr>
          <p:cNvPicPr>
            <a:picLocks noChangeAspect="1"/>
          </p:cNvPicPr>
          <p:nvPr userDrawn="1"/>
        </p:nvPicPr>
        <p:blipFill rotWithShape="1">
          <a:blip r:embed="rId3" cstate="print">
            <a:extLst>
              <a:ext uri="{28A0092B-C50C-407E-A947-70E740481C1C}">
                <a14:useLocalDpi xmlns:a14="http://schemas.microsoft.com/office/drawing/2010/main" xmlns="" val="0"/>
              </a:ext>
            </a:extLst>
          </a:blip>
          <a:srcRect l="16207" r="7909"/>
          <a:stretch/>
        </p:blipFill>
        <p:spPr>
          <a:xfrm>
            <a:off x="4419599" y="631030"/>
            <a:ext cx="3352802" cy="2551101"/>
          </a:xfrm>
          <a:prstGeom prst="rect">
            <a:avLst/>
          </a:prstGeom>
        </p:spPr>
      </p:pic>
    </p:spTree>
    <p:extLst>
      <p:ext uri="{BB962C8B-B14F-4D97-AF65-F5344CB8AC3E}">
        <p14:creationId xmlns:p14="http://schemas.microsoft.com/office/powerpoint/2010/main" xmlns="" val="3606807016"/>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FAEB07-1094-430D-9B78-8EB5A88F97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F1E0D59-64BB-4765-A810-3DAFB391D7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B55F56D-00DF-4D26-B69E-6B75B19772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13CC307-0A37-4B82-ADB6-E697CF27A790}"/>
              </a:ext>
            </a:extLst>
          </p:cNvPr>
          <p:cNvSpPr>
            <a:spLocks noGrp="1"/>
          </p:cNvSpPr>
          <p:nvPr>
            <p:ph type="dt" sz="half" idx="10"/>
          </p:nvPr>
        </p:nvSpPr>
        <p:spPr/>
        <p:txBody>
          <a:bodyPr/>
          <a:lstStyle/>
          <a:p>
            <a:fld id="{55DFA1FD-A331-45F1-A243-40553F02BDB9}" type="datetime1">
              <a:rPr lang="en-US" smtClean="0"/>
              <a:pPr/>
              <a:t>3/7/2023</a:t>
            </a:fld>
            <a:endParaRPr lang="en-US" dirty="0"/>
          </a:p>
        </p:txBody>
      </p:sp>
      <p:sp>
        <p:nvSpPr>
          <p:cNvPr id="6" name="Footer Placeholder 5">
            <a:extLst>
              <a:ext uri="{FF2B5EF4-FFF2-40B4-BE49-F238E27FC236}">
                <a16:creationId xmlns:a16="http://schemas.microsoft.com/office/drawing/2014/main" xmlns="" id="{43F5D597-0A5B-4DC3-B4C0-B483BEB77B9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B67F790E-19CB-479A-AE07-39D1C8FED6C7}"/>
              </a:ext>
            </a:extLst>
          </p:cNvPr>
          <p:cNvSpPr>
            <a:spLocks noGrp="1"/>
          </p:cNvSpPr>
          <p:nvPr>
            <p:ph type="sldNum" sz="quarter" idx="12"/>
          </p:nvPr>
        </p:nvSpPr>
        <p:spPr/>
        <p:txBody>
          <a:bodyPr/>
          <a:lstStyle/>
          <a:p>
            <a:fld id="{9D0EE200-46CD-4802-812E-D45928ED56D2}" type="slidenum">
              <a:rPr lang="en-US" smtClean="0"/>
              <a:pPr/>
              <a:t>‹#›</a:t>
            </a:fld>
            <a:endParaRPr lang="en-US" dirty="0"/>
          </a:p>
        </p:txBody>
      </p:sp>
    </p:spTree>
    <p:extLst>
      <p:ext uri="{BB962C8B-B14F-4D97-AF65-F5344CB8AC3E}">
        <p14:creationId xmlns:p14="http://schemas.microsoft.com/office/powerpoint/2010/main" xmlns="" val="1124658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33122A-F075-4769-9F2F-C914D6E14A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194D3FE-E77A-41F6-A8C7-45F107C54A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F65FCBA-0DED-4603-AB69-2A62F317FB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AFC25AA-8B0A-4286-8EB8-6807584BA1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21F4336-B8B3-47AF-A125-69649A89EB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F9121E89-19FB-4101-A620-EF921FDE64B5}"/>
              </a:ext>
            </a:extLst>
          </p:cNvPr>
          <p:cNvSpPr>
            <a:spLocks noGrp="1"/>
          </p:cNvSpPr>
          <p:nvPr>
            <p:ph type="dt" sz="half" idx="10"/>
          </p:nvPr>
        </p:nvSpPr>
        <p:spPr/>
        <p:txBody>
          <a:bodyPr/>
          <a:lstStyle/>
          <a:p>
            <a:fld id="{B20C9FB9-8AC9-44ED-9C7B-F69042BE03DE}" type="datetime1">
              <a:rPr lang="en-US" smtClean="0"/>
              <a:pPr/>
              <a:t>3/7/2023</a:t>
            </a:fld>
            <a:endParaRPr lang="en-US" dirty="0"/>
          </a:p>
        </p:txBody>
      </p:sp>
      <p:sp>
        <p:nvSpPr>
          <p:cNvPr id="8" name="Footer Placeholder 7">
            <a:extLst>
              <a:ext uri="{FF2B5EF4-FFF2-40B4-BE49-F238E27FC236}">
                <a16:creationId xmlns:a16="http://schemas.microsoft.com/office/drawing/2014/main" xmlns="" id="{DDDA31DC-A6A0-442E-A769-C6679C14013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5B1CDA7F-FF9D-4E2D-9486-CAC57431BA3A}"/>
              </a:ext>
            </a:extLst>
          </p:cNvPr>
          <p:cNvSpPr>
            <a:spLocks noGrp="1"/>
          </p:cNvSpPr>
          <p:nvPr>
            <p:ph type="sldNum" sz="quarter" idx="12"/>
          </p:nvPr>
        </p:nvSpPr>
        <p:spPr/>
        <p:txBody>
          <a:bodyPr/>
          <a:lstStyle/>
          <a:p>
            <a:fld id="{9D0EE200-46CD-4802-812E-D45928ED56D2}" type="slidenum">
              <a:rPr lang="en-US" smtClean="0"/>
              <a:pPr/>
              <a:t>‹#›</a:t>
            </a:fld>
            <a:endParaRPr lang="en-US" dirty="0"/>
          </a:p>
        </p:txBody>
      </p:sp>
    </p:spTree>
    <p:extLst>
      <p:ext uri="{BB962C8B-B14F-4D97-AF65-F5344CB8AC3E}">
        <p14:creationId xmlns:p14="http://schemas.microsoft.com/office/powerpoint/2010/main" xmlns="" val="1697937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8E146F-944B-49AB-8EB3-C048F3F49C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7ECE06E-FF13-412E-9372-A9B4DF2C4A1F}"/>
              </a:ext>
            </a:extLst>
          </p:cNvPr>
          <p:cNvSpPr>
            <a:spLocks noGrp="1"/>
          </p:cNvSpPr>
          <p:nvPr>
            <p:ph type="dt" sz="half" idx="10"/>
          </p:nvPr>
        </p:nvSpPr>
        <p:spPr/>
        <p:txBody>
          <a:bodyPr/>
          <a:lstStyle/>
          <a:p>
            <a:fld id="{6E62AE5C-B8BF-4B4B-8B59-212CAE64614D}" type="datetime1">
              <a:rPr lang="en-US" smtClean="0"/>
              <a:pPr/>
              <a:t>3/7/2023</a:t>
            </a:fld>
            <a:endParaRPr lang="en-US" dirty="0"/>
          </a:p>
        </p:txBody>
      </p:sp>
      <p:sp>
        <p:nvSpPr>
          <p:cNvPr id="4" name="Footer Placeholder 3">
            <a:extLst>
              <a:ext uri="{FF2B5EF4-FFF2-40B4-BE49-F238E27FC236}">
                <a16:creationId xmlns:a16="http://schemas.microsoft.com/office/drawing/2014/main" xmlns="" id="{6AA256AB-2C5A-461E-8B58-B260F9C11C6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F94A6C4C-585B-4B0D-A99E-672E1BA059A8}"/>
              </a:ext>
            </a:extLst>
          </p:cNvPr>
          <p:cNvSpPr>
            <a:spLocks noGrp="1"/>
          </p:cNvSpPr>
          <p:nvPr>
            <p:ph type="sldNum" sz="quarter" idx="12"/>
          </p:nvPr>
        </p:nvSpPr>
        <p:spPr/>
        <p:txBody>
          <a:bodyPr/>
          <a:lstStyle/>
          <a:p>
            <a:fld id="{9D0EE200-46CD-4802-812E-D45928ED56D2}" type="slidenum">
              <a:rPr lang="en-US" smtClean="0"/>
              <a:pPr/>
              <a:t>‹#›</a:t>
            </a:fld>
            <a:endParaRPr lang="en-US" dirty="0"/>
          </a:p>
        </p:txBody>
      </p:sp>
    </p:spTree>
    <p:extLst>
      <p:ext uri="{BB962C8B-B14F-4D97-AF65-F5344CB8AC3E}">
        <p14:creationId xmlns:p14="http://schemas.microsoft.com/office/powerpoint/2010/main" xmlns="" val="4033565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DDC3586-E67E-456F-B5FF-E00DB938E71C}"/>
              </a:ext>
            </a:extLst>
          </p:cNvPr>
          <p:cNvSpPr>
            <a:spLocks noGrp="1"/>
          </p:cNvSpPr>
          <p:nvPr>
            <p:ph type="dt" sz="half" idx="10"/>
          </p:nvPr>
        </p:nvSpPr>
        <p:spPr/>
        <p:txBody>
          <a:bodyPr/>
          <a:lstStyle/>
          <a:p>
            <a:fld id="{E849F4B7-CF0F-4AB2-9822-5F3AB5BAB0F6}" type="datetime1">
              <a:rPr lang="en-US" smtClean="0"/>
              <a:pPr/>
              <a:t>3/7/2023</a:t>
            </a:fld>
            <a:endParaRPr lang="en-US" dirty="0"/>
          </a:p>
        </p:txBody>
      </p:sp>
      <p:sp>
        <p:nvSpPr>
          <p:cNvPr id="3" name="Footer Placeholder 2">
            <a:extLst>
              <a:ext uri="{FF2B5EF4-FFF2-40B4-BE49-F238E27FC236}">
                <a16:creationId xmlns:a16="http://schemas.microsoft.com/office/drawing/2014/main" xmlns="" id="{61419F75-065C-482F-8FC2-486D1ACFE2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E9224E7B-BC52-4073-A58D-EC50B190EB10}"/>
              </a:ext>
            </a:extLst>
          </p:cNvPr>
          <p:cNvSpPr>
            <a:spLocks noGrp="1"/>
          </p:cNvSpPr>
          <p:nvPr>
            <p:ph type="sldNum" sz="quarter" idx="12"/>
          </p:nvPr>
        </p:nvSpPr>
        <p:spPr/>
        <p:txBody>
          <a:bodyPr/>
          <a:lstStyle/>
          <a:p>
            <a:fld id="{9D0EE200-46CD-4802-812E-D45928ED56D2}" type="slidenum">
              <a:rPr lang="en-US" smtClean="0"/>
              <a:pPr/>
              <a:t>‹#›</a:t>
            </a:fld>
            <a:endParaRPr lang="en-US" dirty="0"/>
          </a:p>
        </p:txBody>
      </p:sp>
    </p:spTree>
    <p:extLst>
      <p:ext uri="{BB962C8B-B14F-4D97-AF65-F5344CB8AC3E}">
        <p14:creationId xmlns:p14="http://schemas.microsoft.com/office/powerpoint/2010/main" xmlns="" val="3856067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593864-C172-4771-B5A0-239E15494A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4F05CDC8-F7D2-42CA-818B-E0511FF5FA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C7BAE46-53B9-4840-B8A5-387B3FDE8C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6FDAAAE-0DC7-4FBF-9A7A-AE1E0D3E887E}"/>
              </a:ext>
            </a:extLst>
          </p:cNvPr>
          <p:cNvSpPr>
            <a:spLocks noGrp="1"/>
          </p:cNvSpPr>
          <p:nvPr>
            <p:ph type="dt" sz="half" idx="10"/>
          </p:nvPr>
        </p:nvSpPr>
        <p:spPr/>
        <p:txBody>
          <a:bodyPr/>
          <a:lstStyle/>
          <a:p>
            <a:fld id="{8D6F5A5D-9DCB-4C38-9461-5C22052B2E9C}" type="datetime1">
              <a:rPr lang="en-US" smtClean="0"/>
              <a:pPr/>
              <a:t>3/7/2023</a:t>
            </a:fld>
            <a:endParaRPr lang="en-US" dirty="0"/>
          </a:p>
        </p:txBody>
      </p:sp>
      <p:sp>
        <p:nvSpPr>
          <p:cNvPr id="6" name="Footer Placeholder 5">
            <a:extLst>
              <a:ext uri="{FF2B5EF4-FFF2-40B4-BE49-F238E27FC236}">
                <a16:creationId xmlns:a16="http://schemas.microsoft.com/office/drawing/2014/main" xmlns="" id="{F1E31787-2367-41CC-B0BC-8981BD37EB6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BE60AB20-76F4-48A2-80AF-15584FE8B49F}"/>
              </a:ext>
            </a:extLst>
          </p:cNvPr>
          <p:cNvSpPr>
            <a:spLocks noGrp="1"/>
          </p:cNvSpPr>
          <p:nvPr>
            <p:ph type="sldNum" sz="quarter" idx="12"/>
          </p:nvPr>
        </p:nvSpPr>
        <p:spPr/>
        <p:txBody>
          <a:bodyPr/>
          <a:lstStyle/>
          <a:p>
            <a:fld id="{9D0EE200-46CD-4802-812E-D45928ED56D2}" type="slidenum">
              <a:rPr lang="en-US" smtClean="0"/>
              <a:pPr/>
              <a:t>‹#›</a:t>
            </a:fld>
            <a:endParaRPr lang="en-US" dirty="0"/>
          </a:p>
        </p:txBody>
      </p:sp>
    </p:spTree>
    <p:extLst>
      <p:ext uri="{BB962C8B-B14F-4D97-AF65-F5344CB8AC3E}">
        <p14:creationId xmlns:p14="http://schemas.microsoft.com/office/powerpoint/2010/main" xmlns="" val="1625484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4D411D-5DF1-484D-9315-575044E20D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39659F4-1E8B-4401-8E71-3B46C4CCA5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0C3DD353-F74A-4899-927F-EFF47FF871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C4C3C60-E8AA-49CD-AEE4-E379F4F438A1}"/>
              </a:ext>
            </a:extLst>
          </p:cNvPr>
          <p:cNvSpPr>
            <a:spLocks noGrp="1"/>
          </p:cNvSpPr>
          <p:nvPr>
            <p:ph type="dt" sz="half" idx="10"/>
          </p:nvPr>
        </p:nvSpPr>
        <p:spPr/>
        <p:txBody>
          <a:bodyPr/>
          <a:lstStyle/>
          <a:p>
            <a:fld id="{D747BB12-C569-487E-95F0-D8B598B23DB9}" type="datetime1">
              <a:rPr lang="en-US" smtClean="0"/>
              <a:pPr/>
              <a:t>3/7/2023</a:t>
            </a:fld>
            <a:endParaRPr lang="en-US" dirty="0"/>
          </a:p>
        </p:txBody>
      </p:sp>
      <p:sp>
        <p:nvSpPr>
          <p:cNvPr id="6" name="Footer Placeholder 5">
            <a:extLst>
              <a:ext uri="{FF2B5EF4-FFF2-40B4-BE49-F238E27FC236}">
                <a16:creationId xmlns:a16="http://schemas.microsoft.com/office/drawing/2014/main" xmlns="" id="{5ACD728E-8E2D-4448-BCFA-C5CD525CAE5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A904273E-B0B5-4E57-8B67-17C4017FC593}"/>
              </a:ext>
            </a:extLst>
          </p:cNvPr>
          <p:cNvSpPr>
            <a:spLocks noGrp="1"/>
          </p:cNvSpPr>
          <p:nvPr>
            <p:ph type="sldNum" sz="quarter" idx="12"/>
          </p:nvPr>
        </p:nvSpPr>
        <p:spPr/>
        <p:txBody>
          <a:bodyPr/>
          <a:lstStyle/>
          <a:p>
            <a:fld id="{9D0EE200-46CD-4802-812E-D45928ED56D2}" type="slidenum">
              <a:rPr lang="en-US" smtClean="0"/>
              <a:pPr/>
              <a:t>‹#›</a:t>
            </a:fld>
            <a:endParaRPr lang="en-US" dirty="0"/>
          </a:p>
        </p:txBody>
      </p:sp>
    </p:spTree>
    <p:extLst>
      <p:ext uri="{BB962C8B-B14F-4D97-AF65-F5344CB8AC3E}">
        <p14:creationId xmlns:p14="http://schemas.microsoft.com/office/powerpoint/2010/main" xmlns="" val="3063542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76FD659-0B27-4A8B-B7A6-0853C94B61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3F96C609-4706-42DE-81B1-AF0ED995F7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31411F8F-9941-4E0C-892B-711115906E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2FAB55-C0D5-490D-BC0F-241A13CA0588}" type="datetime1">
              <a:rPr lang="en-US" smtClean="0"/>
              <a:pPr/>
              <a:t>3/7/2023</a:t>
            </a:fld>
            <a:endParaRPr lang="en-US" dirty="0"/>
          </a:p>
        </p:txBody>
      </p:sp>
      <p:sp>
        <p:nvSpPr>
          <p:cNvPr id="5" name="Footer Placeholder 4">
            <a:extLst>
              <a:ext uri="{FF2B5EF4-FFF2-40B4-BE49-F238E27FC236}">
                <a16:creationId xmlns:a16="http://schemas.microsoft.com/office/drawing/2014/main" xmlns="" id="{6BEB5655-D333-4432-A81C-4B18F04259B9}"/>
              </a:ext>
            </a:extLst>
          </p:cNvPr>
          <p:cNvSpPr>
            <a:spLocks noGrp="1"/>
          </p:cNvSpPr>
          <p:nvPr>
            <p:ph type="ftr" sz="quarter" idx="3"/>
          </p:nvPr>
        </p:nvSpPr>
        <p:spPr>
          <a:xfrm>
            <a:off x="3641876" y="635048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latin typeface="Antique Olive"/>
              </a:rPr>
              <a:t>Introduction to Licensing</a:t>
            </a:r>
          </a:p>
          <a:p>
            <a:endParaRPr lang="en-US" dirty="0"/>
          </a:p>
        </p:txBody>
      </p:sp>
      <p:sp>
        <p:nvSpPr>
          <p:cNvPr id="6" name="Slide Number Placeholder 5">
            <a:extLst>
              <a:ext uri="{FF2B5EF4-FFF2-40B4-BE49-F238E27FC236}">
                <a16:creationId xmlns:a16="http://schemas.microsoft.com/office/drawing/2014/main" xmlns="" id="{99FDBDF3-A788-456B-92F8-8F8FD04477EC}"/>
              </a:ext>
            </a:extLst>
          </p:cNvPr>
          <p:cNvSpPr>
            <a:spLocks noGrp="1"/>
          </p:cNvSpPr>
          <p:nvPr>
            <p:ph type="sldNum" sz="quarter" idx="4"/>
          </p:nvPr>
        </p:nvSpPr>
        <p:spPr>
          <a:xfrm>
            <a:off x="6781798" y="6350488"/>
            <a:ext cx="3266925"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latin typeface="Antique Olive"/>
              </a:rPr>
              <a:t>The Licensing Executives Society of South Africa</a:t>
            </a:r>
          </a:p>
        </p:txBody>
      </p:sp>
      <p:sp>
        <p:nvSpPr>
          <p:cNvPr id="9" name="Footer Placeholder 4">
            <a:extLst>
              <a:ext uri="{FF2B5EF4-FFF2-40B4-BE49-F238E27FC236}">
                <a16:creationId xmlns:a16="http://schemas.microsoft.com/office/drawing/2014/main" xmlns="" id="{E56AA5DE-D10C-45CC-B0FC-28C6CA70EC17}"/>
              </a:ext>
            </a:extLst>
          </p:cNvPr>
          <p:cNvSpPr txBox="1">
            <a:spLocks/>
          </p:cNvSpPr>
          <p:nvPr userDrawn="1"/>
        </p:nvSpPr>
        <p:spPr>
          <a:xfrm>
            <a:off x="8091340" y="5129311"/>
            <a:ext cx="3167663"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latin typeface="Antique Olive"/>
            </a:endParaRPr>
          </a:p>
        </p:txBody>
      </p:sp>
    </p:spTree>
    <p:extLst>
      <p:ext uri="{BB962C8B-B14F-4D97-AF65-F5344CB8AC3E}">
        <p14:creationId xmlns:p14="http://schemas.microsoft.com/office/powerpoint/2010/main" xmlns="" val="1721635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838200" y="3429000"/>
            <a:ext cx="10515600" cy="2913890"/>
          </a:xfrm>
        </p:spPr>
        <p:txBody>
          <a:bodyPr>
            <a:noAutofit/>
          </a:bodyPr>
          <a:lstStyle/>
          <a:p>
            <a:pPr algn="ctr" eaLnBrk="1" hangingPunct="1"/>
            <a:r>
              <a:rPr lang="en-GB" sz="1800" b="1" dirty="0">
                <a:latin typeface="Arial" panose="020B0604020202020204" pitchFamily="34" charset="0"/>
                <a:cs typeface="Arial" panose="020B0604020202020204" pitchFamily="34" charset="0"/>
              </a:rPr>
              <a:t>Licensing Executive Society NPC (LES SA)</a:t>
            </a:r>
            <a:br>
              <a:rPr lang="en-GB" sz="1800" b="1" dirty="0">
                <a:latin typeface="Arial" panose="020B0604020202020204" pitchFamily="34" charset="0"/>
                <a:cs typeface="Arial" panose="020B0604020202020204" pitchFamily="34" charset="0"/>
              </a:rPr>
            </a:br>
            <a:r>
              <a:rPr lang="en-GB" sz="1800" b="1" dirty="0">
                <a:latin typeface="Arial" panose="020B0604020202020204" pitchFamily="34" charset="0"/>
                <a:cs typeface="Arial" panose="020B0604020202020204" pitchFamily="34" charset="0"/>
              </a:rPr>
              <a:t>to the </a:t>
            </a:r>
            <a:br>
              <a:rPr lang="en-GB" sz="1800" b="1" dirty="0">
                <a:latin typeface="Arial" panose="020B0604020202020204" pitchFamily="34" charset="0"/>
                <a:cs typeface="Arial" panose="020B0604020202020204" pitchFamily="34" charset="0"/>
              </a:rPr>
            </a:br>
            <a:r>
              <a:rPr lang="en-GB" sz="1800" b="1" dirty="0">
                <a:latin typeface="Arial" panose="020B0604020202020204" pitchFamily="34" charset="0"/>
                <a:cs typeface="Arial" panose="020B0604020202020204" pitchFamily="34" charset="0"/>
              </a:rPr>
              <a:t>Select Committee on Trade and Industry, Economic </a:t>
            </a:r>
            <a:r>
              <a:rPr lang="en-GB" sz="1800" dirty="0">
                <a:latin typeface="Arial" panose="020B0604020202020204" pitchFamily="34" charset="0"/>
                <a:cs typeface="Arial" panose="020B0604020202020204" pitchFamily="34" charset="0"/>
              </a:rPr>
              <a:t>D</a:t>
            </a:r>
            <a:r>
              <a:rPr lang="en-GB" sz="1800" b="1" dirty="0">
                <a:latin typeface="Arial" panose="020B0604020202020204" pitchFamily="34" charset="0"/>
                <a:cs typeface="Arial" panose="020B0604020202020204" pitchFamily="34" charset="0"/>
              </a:rPr>
              <a:t>evelopment, Small </a:t>
            </a:r>
            <a:r>
              <a:rPr lang="en-GB" sz="1800" dirty="0">
                <a:latin typeface="Arial" panose="020B0604020202020204" pitchFamily="34" charset="0"/>
                <a:cs typeface="Arial" panose="020B0604020202020204" pitchFamily="34" charset="0"/>
              </a:rPr>
              <a:t>B</a:t>
            </a:r>
            <a:r>
              <a:rPr lang="en-GB" sz="1800" b="1" dirty="0">
                <a:latin typeface="Arial" panose="020B0604020202020204" pitchFamily="34" charset="0"/>
                <a:cs typeface="Arial" panose="020B0604020202020204" pitchFamily="34" charset="0"/>
              </a:rPr>
              <a:t>usiness </a:t>
            </a:r>
            <a:r>
              <a:rPr lang="en-GB" sz="1800" dirty="0">
                <a:latin typeface="Arial" panose="020B0604020202020204" pitchFamily="34" charset="0"/>
                <a:cs typeface="Arial" panose="020B0604020202020204" pitchFamily="34" charset="0"/>
              </a:rPr>
              <a:t>D</a:t>
            </a:r>
            <a:r>
              <a:rPr lang="en-GB" sz="1800" b="1" dirty="0">
                <a:latin typeface="Arial" panose="020B0604020202020204" pitchFamily="34" charset="0"/>
                <a:cs typeface="Arial" panose="020B0604020202020204" pitchFamily="34" charset="0"/>
              </a:rPr>
              <a:t>evelopment, Tourism, Employment and Labour</a:t>
            </a:r>
            <a:br>
              <a:rPr lang="en-GB" sz="1800" b="1" dirty="0">
                <a:latin typeface="Arial" panose="020B0604020202020204" pitchFamily="34" charset="0"/>
                <a:cs typeface="Arial" panose="020B0604020202020204" pitchFamily="34" charset="0"/>
              </a:rPr>
            </a:br>
            <a:r>
              <a:rPr lang="en-GB" sz="1800" b="1" dirty="0">
                <a:latin typeface="Arial" panose="020B0604020202020204" pitchFamily="34" charset="0"/>
                <a:cs typeface="Arial" panose="020B0604020202020204" pitchFamily="34" charset="0"/>
              </a:rPr>
              <a:t>on </a:t>
            </a:r>
            <a:br>
              <a:rPr lang="en-GB" sz="1800" b="1" dirty="0">
                <a:latin typeface="Arial" panose="020B0604020202020204" pitchFamily="34" charset="0"/>
                <a:cs typeface="Arial" panose="020B0604020202020204" pitchFamily="34" charset="0"/>
              </a:rPr>
            </a:br>
            <a:r>
              <a:rPr lang="en-GB" sz="1800" b="1" dirty="0">
                <a:latin typeface="Arial" panose="020B0604020202020204" pitchFamily="34" charset="0"/>
                <a:cs typeface="Arial" panose="020B0604020202020204" pitchFamily="34" charset="0"/>
              </a:rPr>
              <a:t>the Copyright Amendment Bill B 13D of 2017</a:t>
            </a:r>
            <a:br>
              <a:rPr lang="en-GB" sz="1800" b="1" dirty="0">
                <a:latin typeface="Arial" panose="020B0604020202020204" pitchFamily="34" charset="0"/>
                <a:cs typeface="Arial" panose="020B0604020202020204" pitchFamily="34" charset="0"/>
              </a:rPr>
            </a:br>
            <a:r>
              <a:rPr lang="en-GB" sz="1800" b="1" dirty="0">
                <a:latin typeface="Arial" panose="020B0604020202020204" pitchFamily="34" charset="0"/>
                <a:cs typeface="Arial" panose="020B0604020202020204" pitchFamily="34" charset="0"/>
              </a:rPr>
              <a:t/>
            </a:r>
            <a:br>
              <a:rPr lang="en-GB" sz="1800" b="1" dirty="0">
                <a:latin typeface="Arial" panose="020B0604020202020204" pitchFamily="34" charset="0"/>
                <a:cs typeface="Arial" panose="020B0604020202020204" pitchFamily="34" charset="0"/>
              </a:rPr>
            </a:br>
            <a:r>
              <a:rPr lang="en-GB" sz="1800" b="1" dirty="0">
                <a:latin typeface="Arial" panose="020B0604020202020204" pitchFamily="34" charset="0"/>
                <a:cs typeface="Arial" panose="020B0604020202020204" pitchFamily="34" charset="0"/>
              </a:rPr>
              <a:t>7 March 2023</a:t>
            </a:r>
            <a:br>
              <a:rPr lang="en-GB" sz="1800" b="1" dirty="0">
                <a:latin typeface="Arial" panose="020B0604020202020204" pitchFamily="34" charset="0"/>
                <a:cs typeface="Arial" panose="020B0604020202020204" pitchFamily="34" charset="0"/>
              </a:rPr>
            </a:br>
            <a:r>
              <a:rPr lang="en-GB" sz="1800" b="1" dirty="0">
                <a:latin typeface="Arial" panose="020B0604020202020204" pitchFamily="34" charset="0"/>
                <a:cs typeface="Arial" panose="020B0604020202020204" pitchFamily="34" charset="0"/>
              </a:rPr>
              <a:t/>
            </a:r>
            <a:br>
              <a:rPr lang="en-GB" sz="1800" b="1" dirty="0">
                <a:latin typeface="Arial" panose="020B0604020202020204" pitchFamily="34" charset="0"/>
                <a:cs typeface="Arial" panose="020B0604020202020204" pitchFamily="34" charset="0"/>
              </a:rPr>
            </a:br>
            <a:r>
              <a:rPr lang="en-GB" sz="1800" b="1" dirty="0">
                <a:latin typeface="Arial" panose="020B0604020202020204" pitchFamily="34" charset="0"/>
                <a:cs typeface="Arial" panose="020B0604020202020204" pitchFamily="34" charset="0"/>
              </a:rPr>
              <a:t>Johan du Preez (President LES SA – Co-chair of LESI Copyright Committee) and </a:t>
            </a:r>
            <a:br>
              <a:rPr lang="en-GB" sz="1800" b="1" dirty="0">
                <a:latin typeface="Arial" panose="020B0604020202020204" pitchFamily="34" charset="0"/>
                <a:cs typeface="Arial" panose="020B0604020202020204" pitchFamily="34" charset="0"/>
              </a:rPr>
            </a:br>
            <a:r>
              <a:rPr lang="en-GB" sz="1800" b="1" dirty="0">
                <a:latin typeface="Arial" panose="020B0604020202020204" pitchFamily="34" charset="0"/>
                <a:cs typeface="Arial" panose="020B0604020202020204" pitchFamily="34" charset="0"/>
              </a:rPr>
              <a:t>Danie Dohmen (Immediate Past President LES SA – Co-chair of LESI Education Committee)</a:t>
            </a:r>
            <a:endParaRPr lang="en-US" sz="1800" b="1" dirty="0">
              <a:solidFill>
                <a:srgbClr val="0033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618559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C3AC45-3C85-B228-AC28-699120F7238F}"/>
              </a:ext>
            </a:extLst>
          </p:cNvPr>
          <p:cNvSpPr>
            <a:spLocks noGrp="1"/>
          </p:cNvSpPr>
          <p:nvPr>
            <p:ph type="title"/>
          </p:nvPr>
        </p:nvSpPr>
        <p:spPr/>
        <p:txBody>
          <a:bodyPr>
            <a:normAutofit/>
          </a:bodyPr>
          <a:lstStyle/>
          <a:p>
            <a:r>
              <a:rPr lang="en-US" sz="2800" dirty="0">
                <a:latin typeface="Arial" panose="020B0604020202020204" pitchFamily="34" charset="0"/>
                <a:cs typeface="Arial" panose="020B0604020202020204" pitchFamily="34" charset="0"/>
              </a:rPr>
              <a:t>Assessments for Economic Impact and Constitutional and International Treaty Compliance </a:t>
            </a:r>
            <a:endParaRPr lang="en-ZA"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8577CAD3-7DE8-F845-3C0F-037897EFF196}"/>
              </a:ext>
            </a:extLst>
          </p:cNvPr>
          <p:cNvSpPr>
            <a:spLocks noGrp="1"/>
          </p:cNvSpPr>
          <p:nvPr>
            <p:ph idx="1"/>
          </p:nvPr>
        </p:nvSpPr>
        <p:spPr>
          <a:xfrm>
            <a:off x="838200" y="1825625"/>
            <a:ext cx="10515600" cy="4122414"/>
          </a:xfrm>
        </p:spPr>
        <p:txBody>
          <a:bodyPr>
            <a:normAutofit fontScale="92500"/>
          </a:bodyPr>
          <a:lstStyle/>
          <a:p>
            <a:r>
              <a:rPr lang="en-ZA" sz="3200" dirty="0"/>
              <a:t>Copyright is intellectual property, that our Courts have held is a form of property</a:t>
            </a:r>
          </a:p>
          <a:p>
            <a:r>
              <a:rPr lang="en-ZA" sz="3200" dirty="0"/>
              <a:t>Copyright exceptions should be underpinned by policy as well as a proper socio-economic and legal impact assessment</a:t>
            </a:r>
          </a:p>
          <a:p>
            <a:r>
              <a:rPr lang="en-ZA" sz="3200" dirty="0"/>
              <a:t>Some new exceptions </a:t>
            </a:r>
          </a:p>
          <a:p>
            <a:pPr lvl="1"/>
            <a:r>
              <a:rPr lang="en-ZA" sz="2800" dirty="0"/>
              <a:t>have far-reaching economic consequences for copyright holders and are wider in scope than that in the current Act </a:t>
            </a:r>
          </a:p>
          <a:p>
            <a:pPr lvl="1"/>
            <a:r>
              <a:rPr lang="en-ZA" sz="2800" dirty="0"/>
              <a:t>do not exist anywhere else in the world</a:t>
            </a:r>
          </a:p>
          <a:p>
            <a:pPr lvl="1"/>
            <a:r>
              <a:rPr lang="en-ZA" sz="2800" dirty="0"/>
              <a:t>unjustifiably deprive copyright holders of rights that they currently hold</a:t>
            </a:r>
          </a:p>
          <a:p>
            <a:endParaRPr lang="en-ZA" sz="3200" dirty="0"/>
          </a:p>
        </p:txBody>
      </p:sp>
    </p:spTree>
    <p:extLst>
      <p:ext uri="{BB962C8B-B14F-4D97-AF65-F5344CB8AC3E}">
        <p14:creationId xmlns:p14="http://schemas.microsoft.com/office/powerpoint/2010/main" xmlns="" val="2256510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C3AC45-3C85-B228-AC28-699120F7238F}"/>
              </a:ext>
            </a:extLst>
          </p:cNvPr>
          <p:cNvSpPr>
            <a:spLocks noGrp="1"/>
          </p:cNvSpPr>
          <p:nvPr>
            <p:ph type="title"/>
          </p:nvPr>
        </p:nvSpPr>
        <p:spPr/>
        <p:txBody>
          <a:bodyPr>
            <a:normAutofit/>
          </a:bodyPr>
          <a:lstStyle/>
          <a:p>
            <a:r>
              <a:rPr lang="en-US" sz="2800" dirty="0">
                <a:latin typeface="Arial" panose="020B0604020202020204" pitchFamily="34" charset="0"/>
                <a:cs typeface="Arial" panose="020B0604020202020204" pitchFamily="34" charset="0"/>
              </a:rPr>
              <a:t>Assessments for Economic Impact and Constitutional and International Treaty Compliance </a:t>
            </a:r>
            <a:r>
              <a:rPr lang="en-US" sz="2400" dirty="0">
                <a:latin typeface="Arial" panose="020B0604020202020204" pitchFamily="34" charset="0"/>
                <a:cs typeface="Arial" panose="020B0604020202020204" pitchFamily="34" charset="0"/>
              </a:rPr>
              <a:t>(Cont.)</a:t>
            </a:r>
            <a:endParaRPr lang="en-ZA"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8577CAD3-7DE8-F845-3C0F-037897EFF196}"/>
              </a:ext>
            </a:extLst>
          </p:cNvPr>
          <p:cNvSpPr>
            <a:spLocks noGrp="1"/>
          </p:cNvSpPr>
          <p:nvPr>
            <p:ph idx="1"/>
          </p:nvPr>
        </p:nvSpPr>
        <p:spPr/>
        <p:txBody>
          <a:bodyPr>
            <a:normAutofit fontScale="77500" lnSpcReduction="20000"/>
          </a:bodyPr>
          <a:lstStyle/>
          <a:p>
            <a:r>
              <a:rPr lang="en-ZA" sz="3600" dirty="0"/>
              <a:t>The required legal research and advice needed to properly assess the Bill for constitutionality and treaty-compliance did not take place</a:t>
            </a:r>
          </a:p>
          <a:p>
            <a:r>
              <a:rPr lang="en-ZA" sz="3600" dirty="0"/>
              <a:t>3 studies preceded the Bill:</a:t>
            </a:r>
          </a:p>
          <a:p>
            <a:pPr lvl="1"/>
            <a:r>
              <a:rPr lang="en-ZA" sz="3200" dirty="0"/>
              <a:t>Copyright Review Commission report (2011)</a:t>
            </a:r>
          </a:p>
          <a:p>
            <a:pPr lvl="1"/>
            <a:r>
              <a:rPr lang="en-ZA" sz="3200" dirty="0"/>
              <a:t>“The Economic Contribution of Copyright-Based Industries in South Africa” Prof.  </a:t>
            </a:r>
            <a:r>
              <a:rPr lang="en-ZA" sz="3200" dirty="0" err="1"/>
              <a:t>Pouris</a:t>
            </a:r>
            <a:r>
              <a:rPr lang="en-ZA" sz="3200" dirty="0"/>
              <a:t> (2011) </a:t>
            </a:r>
          </a:p>
          <a:p>
            <a:pPr lvl="1"/>
            <a:r>
              <a:rPr lang="en-ZA" sz="3200" dirty="0"/>
              <a:t>“Assessment of the Regulatory Proposals on the Intellectual Property Policy Framework for South Africa” Genesis (2014)</a:t>
            </a:r>
          </a:p>
          <a:p>
            <a:r>
              <a:rPr lang="en-ZA" sz="3600" dirty="0"/>
              <a:t>These studies made recommendations for some specific copyright exceptions.  They have no recommendations for most of the new exceptions.   They do not have specific proposals for text for the Bill and are not impact assessments of the Bill</a:t>
            </a:r>
          </a:p>
        </p:txBody>
      </p:sp>
    </p:spTree>
    <p:extLst>
      <p:ext uri="{BB962C8B-B14F-4D97-AF65-F5344CB8AC3E}">
        <p14:creationId xmlns:p14="http://schemas.microsoft.com/office/powerpoint/2010/main" xmlns="" val="2561739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C3AC45-3C85-B228-AC28-699120F7238F}"/>
              </a:ext>
            </a:extLst>
          </p:cNvPr>
          <p:cNvSpPr>
            <a:spLocks noGrp="1"/>
          </p:cNvSpPr>
          <p:nvPr>
            <p:ph type="title"/>
          </p:nvPr>
        </p:nvSpPr>
        <p:spPr/>
        <p:txBody>
          <a:bodyPr>
            <a:normAutofit/>
          </a:bodyPr>
          <a:lstStyle/>
          <a:p>
            <a:r>
              <a:rPr lang="en-ZA" sz="2800" dirty="0">
                <a:latin typeface="Arial" panose="020B0604020202020204" pitchFamily="34" charset="0"/>
                <a:cs typeface="Arial" panose="020B0604020202020204" pitchFamily="34" charset="0"/>
              </a:rPr>
              <a:t>Summary of Some Constitutional Vulnerabilities</a:t>
            </a:r>
          </a:p>
        </p:txBody>
      </p:sp>
      <p:sp>
        <p:nvSpPr>
          <p:cNvPr id="3" name="Content Placeholder 2">
            <a:extLst>
              <a:ext uri="{FF2B5EF4-FFF2-40B4-BE49-F238E27FC236}">
                <a16:creationId xmlns:a16="http://schemas.microsoft.com/office/drawing/2014/main" xmlns="" id="{8577CAD3-7DE8-F845-3C0F-037897EFF196}"/>
              </a:ext>
            </a:extLst>
          </p:cNvPr>
          <p:cNvSpPr>
            <a:spLocks noGrp="1"/>
          </p:cNvSpPr>
          <p:nvPr>
            <p:ph idx="1"/>
          </p:nvPr>
        </p:nvSpPr>
        <p:spPr/>
        <p:txBody>
          <a:bodyPr>
            <a:normAutofit/>
          </a:bodyPr>
          <a:lstStyle/>
          <a:p>
            <a:r>
              <a:rPr lang="en-ZA" sz="3600" dirty="0"/>
              <a:t>Scope and nature of the limitation to the term of assignment and some new exceptions</a:t>
            </a:r>
          </a:p>
          <a:p>
            <a:r>
              <a:rPr lang="en-ZA" sz="3600" dirty="0"/>
              <a:t>Contractual overrides and compulsory contractual terms restrict the freedom to contract and Constitutional rights to trade and property </a:t>
            </a:r>
          </a:p>
          <a:p>
            <a:r>
              <a:rPr lang="en-ZA" sz="3600" dirty="0"/>
              <a:t>Lack of socio-economic and legal (constitutional and treats) impact assessments</a:t>
            </a:r>
          </a:p>
          <a:p>
            <a:endParaRPr lang="en-ZA" sz="3600" dirty="0"/>
          </a:p>
          <a:p>
            <a:endParaRPr lang="en-ZA" sz="3600" dirty="0"/>
          </a:p>
          <a:p>
            <a:endParaRPr lang="en-ZA" sz="3600" dirty="0"/>
          </a:p>
          <a:p>
            <a:endParaRPr lang="en-ZA" sz="3600" dirty="0"/>
          </a:p>
          <a:p>
            <a:endParaRPr lang="en-ZA" sz="3600" dirty="0"/>
          </a:p>
          <a:p>
            <a:endParaRPr lang="en-ZA" sz="3600" dirty="0"/>
          </a:p>
        </p:txBody>
      </p:sp>
    </p:spTree>
    <p:extLst>
      <p:ext uri="{BB962C8B-B14F-4D97-AF65-F5344CB8AC3E}">
        <p14:creationId xmlns:p14="http://schemas.microsoft.com/office/powerpoint/2010/main" xmlns="" val="1744289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00A0AD-9A41-8549-AC21-8A20504E9512}"/>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xmlns="" id="{EA770948-5D5F-8D00-9060-7C07DA59D304}"/>
              </a:ext>
            </a:extLst>
          </p:cNvPr>
          <p:cNvSpPr>
            <a:spLocks noGrp="1"/>
          </p:cNvSpPr>
          <p:nvPr>
            <p:ph idx="1"/>
          </p:nvPr>
        </p:nvSpPr>
        <p:spPr/>
        <p:txBody>
          <a:bodyPr/>
          <a:lstStyle/>
          <a:p>
            <a:pPr marL="0" indent="0" algn="ctr">
              <a:buNone/>
            </a:pPr>
            <a:endParaRPr lang="en-ZA" dirty="0"/>
          </a:p>
          <a:p>
            <a:pPr marL="0" indent="0" algn="ctr">
              <a:buNone/>
            </a:pPr>
            <a:endParaRPr lang="en-ZA" dirty="0"/>
          </a:p>
          <a:p>
            <a:pPr marL="0" indent="0" algn="ctr">
              <a:buNone/>
            </a:pPr>
            <a:endParaRPr lang="en-ZA" dirty="0"/>
          </a:p>
          <a:p>
            <a:pPr marL="0" indent="0" algn="ctr">
              <a:buNone/>
            </a:pPr>
            <a:r>
              <a:rPr lang="en-ZA" sz="4000" dirty="0"/>
              <a:t>Thank you for your invitation and audience.</a:t>
            </a:r>
          </a:p>
        </p:txBody>
      </p:sp>
    </p:spTree>
    <p:extLst>
      <p:ext uri="{BB962C8B-B14F-4D97-AF65-F5344CB8AC3E}">
        <p14:creationId xmlns:p14="http://schemas.microsoft.com/office/powerpoint/2010/main" xmlns="" val="3817956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latin typeface="Arial" panose="020B0604020202020204" pitchFamily="34" charset="0"/>
                <a:cs typeface="Arial" panose="020B0604020202020204" pitchFamily="34" charset="0"/>
              </a:rPr>
              <a:t>Licensing Executive Society NPC (LES SA)</a:t>
            </a:r>
            <a:endParaRPr lang="en-ZA" sz="3600" b="1" dirty="0"/>
          </a:p>
        </p:txBody>
      </p:sp>
      <p:sp>
        <p:nvSpPr>
          <p:cNvPr id="3" name="Content Placeholder 2"/>
          <p:cNvSpPr>
            <a:spLocks noGrp="1"/>
          </p:cNvSpPr>
          <p:nvPr>
            <p:ph idx="1"/>
          </p:nvPr>
        </p:nvSpPr>
        <p:spPr>
          <a:xfrm>
            <a:off x="944671" y="1468633"/>
            <a:ext cx="11074052" cy="4351338"/>
          </a:xfrm>
        </p:spPr>
        <p:txBody>
          <a:bodyPr>
            <a:normAutofit/>
          </a:bodyPr>
          <a:lstStyle/>
          <a:p>
            <a:r>
              <a:rPr lang="en-US" sz="3200" dirty="0"/>
              <a:t>LES SA is a chapter of the Licensing Executives Society International (LESI)</a:t>
            </a:r>
          </a:p>
          <a:p>
            <a:r>
              <a:rPr lang="en-US" sz="3200" dirty="0"/>
              <a:t>LESI is since 1973 the foremost global organization in the field of technology licensing</a:t>
            </a:r>
          </a:p>
          <a:p>
            <a:pPr lvl="1"/>
            <a:r>
              <a:rPr lang="en-US" sz="2800" dirty="0"/>
              <a:t>33 national and regional societies</a:t>
            </a:r>
          </a:p>
          <a:p>
            <a:pPr lvl="1"/>
            <a:r>
              <a:rPr lang="en-US" sz="2800" dirty="0"/>
              <a:t>diverse membership of more than 6 500 individuals from various industries and professions from 90 different countries</a:t>
            </a:r>
          </a:p>
          <a:p>
            <a:r>
              <a:rPr lang="en-US" sz="3200" dirty="0"/>
              <a:t>Any policy views expressed are those of the presenters or that of LES SA and not necessarily that of LESI</a:t>
            </a:r>
          </a:p>
          <a:p>
            <a:endParaRPr lang="en-ZA" dirty="0"/>
          </a:p>
        </p:txBody>
      </p:sp>
    </p:spTree>
    <p:extLst>
      <p:ext uri="{BB962C8B-B14F-4D97-AF65-F5344CB8AC3E}">
        <p14:creationId xmlns:p14="http://schemas.microsoft.com/office/powerpoint/2010/main" xmlns="" val="3297847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457" y="211792"/>
            <a:ext cx="10515600" cy="1325563"/>
          </a:xfrm>
        </p:spPr>
        <p:txBody>
          <a:bodyPr>
            <a:normAutofit/>
          </a:bodyPr>
          <a:lstStyle/>
          <a:p>
            <a:r>
              <a:rPr lang="en-GB" sz="3600" b="1" dirty="0">
                <a:latin typeface="Arial" panose="020B0604020202020204" pitchFamily="34" charset="0"/>
                <a:cs typeface="Arial" panose="020B0604020202020204" pitchFamily="34" charset="0"/>
              </a:rPr>
              <a:t>Licensing Executive International (LESI)</a:t>
            </a:r>
            <a:endParaRPr lang="en-ZA" sz="3600" b="1" dirty="0"/>
          </a:p>
        </p:txBody>
      </p:sp>
      <p:sp>
        <p:nvSpPr>
          <p:cNvPr id="3" name="Content Placeholder 2"/>
          <p:cNvSpPr>
            <a:spLocks noGrp="1"/>
          </p:cNvSpPr>
          <p:nvPr>
            <p:ph idx="1"/>
          </p:nvPr>
        </p:nvSpPr>
        <p:spPr>
          <a:xfrm>
            <a:off x="443928" y="1915168"/>
            <a:ext cx="11074052" cy="4351338"/>
          </a:xfrm>
        </p:spPr>
        <p:txBody>
          <a:bodyPr>
            <a:normAutofit/>
          </a:bodyPr>
          <a:lstStyle/>
          <a:p>
            <a:r>
              <a:rPr lang="en-US" sz="3200" dirty="0"/>
              <a:t>LESI provides worldwide leadership and training directed towards powering the global knowledge economy where knowledge and innovation are valued above all else.</a:t>
            </a:r>
          </a:p>
          <a:p>
            <a:r>
              <a:rPr lang="en-US" sz="3200" dirty="0"/>
              <a:t>LESI aims to advancing the business of IP through the creation, protection, and commercialization of innovation, and managing and monetizing IP and technology transfer</a:t>
            </a:r>
          </a:p>
          <a:p>
            <a:r>
              <a:rPr lang="en-US" sz="3200" dirty="0"/>
              <a:t>LESI conducts regular royalty rate and deal term surveys</a:t>
            </a:r>
          </a:p>
          <a:p>
            <a:endParaRPr lang="en-ZA" dirty="0"/>
          </a:p>
        </p:txBody>
      </p:sp>
      <p:pic>
        <p:nvPicPr>
          <p:cNvPr id="4" name="Picture 3" descr="A close up of a sign&#10;&#10;Description automatically generated">
            <a:extLst>
              <a:ext uri="{FF2B5EF4-FFF2-40B4-BE49-F238E27FC236}">
                <a16:creationId xmlns:a16="http://schemas.microsoft.com/office/drawing/2014/main" xmlns="" id="{3568923C-33AE-0DDC-4D86-0F991DB2F96E}"/>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786257" y="211792"/>
            <a:ext cx="2232466" cy="1703376"/>
          </a:xfrm>
          <a:prstGeom prst="rect">
            <a:avLst/>
          </a:prstGeom>
        </p:spPr>
      </p:pic>
    </p:spTree>
    <p:extLst>
      <p:ext uri="{BB962C8B-B14F-4D97-AF65-F5344CB8AC3E}">
        <p14:creationId xmlns:p14="http://schemas.microsoft.com/office/powerpoint/2010/main" xmlns="" val="3736451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C3AC45-3C85-B228-AC28-699120F7238F}"/>
              </a:ext>
            </a:extLst>
          </p:cNvPr>
          <p:cNvSpPr>
            <a:spLocks noGrp="1"/>
          </p:cNvSpPr>
          <p:nvPr>
            <p:ph type="title"/>
          </p:nvPr>
        </p:nvSpPr>
        <p:spPr/>
        <p:txBody>
          <a:bodyPr/>
          <a:lstStyle/>
          <a:p>
            <a:r>
              <a:rPr lang="en-US" sz="3600" dirty="0">
                <a:latin typeface="Arial" panose="020B0604020202020204" pitchFamily="34" charset="0"/>
                <a:cs typeface="Arial" panose="020B0604020202020204" pitchFamily="34" charset="0"/>
              </a:rPr>
              <a:t>Intellectual Property Transfer and Licensing</a:t>
            </a:r>
            <a:endParaRPr lang="en-ZA"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8577CAD3-7DE8-F845-3C0F-037897EFF196}"/>
              </a:ext>
            </a:extLst>
          </p:cNvPr>
          <p:cNvSpPr>
            <a:spLocks noGrp="1"/>
          </p:cNvSpPr>
          <p:nvPr>
            <p:ph idx="1"/>
          </p:nvPr>
        </p:nvSpPr>
        <p:spPr>
          <a:xfrm>
            <a:off x="838200" y="1825625"/>
            <a:ext cx="10515600" cy="4228946"/>
          </a:xfrm>
        </p:spPr>
        <p:txBody>
          <a:bodyPr>
            <a:normAutofit lnSpcReduction="10000"/>
          </a:bodyPr>
          <a:lstStyle/>
          <a:p>
            <a:r>
              <a:rPr lang="en-US" sz="3200" dirty="0"/>
              <a:t>Technology licensing is of great economic significance and is the key factor in successfully exploiting new advances in science and technologies and innovations</a:t>
            </a:r>
          </a:p>
          <a:p>
            <a:r>
              <a:rPr lang="en-US" sz="3200" dirty="0"/>
              <a:t>Consequently, licensing and technology transfer and asset management, have become the fundamental engines of growth in the global knowledge economy </a:t>
            </a:r>
          </a:p>
          <a:p>
            <a:r>
              <a:rPr lang="en-US" sz="3200" dirty="0"/>
              <a:t>Any factors which unduly restrict the freedom to contract, license and exploit is detrimental to IP owners and commercial growth</a:t>
            </a:r>
            <a:endParaRPr lang="en-ZA" dirty="0"/>
          </a:p>
        </p:txBody>
      </p:sp>
    </p:spTree>
    <p:extLst>
      <p:ext uri="{BB962C8B-B14F-4D97-AF65-F5344CB8AC3E}">
        <p14:creationId xmlns:p14="http://schemas.microsoft.com/office/powerpoint/2010/main" xmlns="" val="3002705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C3AC45-3C85-B228-AC28-699120F7238F}"/>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Reversion of Rights</a:t>
            </a:r>
            <a:br>
              <a:rPr lang="en-US" sz="3600" dirty="0">
                <a:latin typeface="Arial" panose="020B0604020202020204" pitchFamily="34" charset="0"/>
                <a:cs typeface="Arial" panose="020B0604020202020204" pitchFamily="34" charset="0"/>
              </a:rPr>
            </a:br>
            <a:r>
              <a:rPr lang="en-ZA" sz="1800" b="1" dirty="0">
                <a:effectLst/>
                <a:latin typeface="Arial" panose="020B0604020202020204" pitchFamily="34" charset="0"/>
                <a:ea typeface="Calibri" panose="020F0502020204030204" pitchFamily="34" charset="0"/>
                <a:cs typeface="Times New Roman" panose="02020603050405020304" pitchFamily="18" charset="0"/>
              </a:rPr>
              <a:t>Amendment of Section 22(3) of the Act; </a:t>
            </a:r>
            <a:r>
              <a:rPr lang="en-ZA" sz="1800" b="1" dirty="0">
                <a:effectLst/>
                <a:latin typeface="Arial" panose="020B0604020202020204" pitchFamily="34" charset="0"/>
                <a:ea typeface="Calibri" panose="020F0502020204030204" pitchFamily="34" charset="0"/>
              </a:rPr>
              <a:t>Clause 25(b) of the Bill</a:t>
            </a:r>
            <a:endParaRPr lang="en-ZA"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8577CAD3-7DE8-F845-3C0F-037897EFF196}"/>
              </a:ext>
            </a:extLst>
          </p:cNvPr>
          <p:cNvSpPr>
            <a:spLocks noGrp="1"/>
          </p:cNvSpPr>
          <p:nvPr>
            <p:ph idx="1"/>
          </p:nvPr>
        </p:nvSpPr>
        <p:spPr>
          <a:xfrm>
            <a:off x="838200" y="1825625"/>
            <a:ext cx="10515600" cy="4051392"/>
          </a:xfrm>
        </p:spPr>
        <p:txBody>
          <a:bodyPr>
            <a:normAutofit fontScale="92500" lnSpcReduction="10000"/>
          </a:bodyPr>
          <a:lstStyle/>
          <a:p>
            <a:r>
              <a:rPr lang="en-ZA" sz="3200" dirty="0"/>
              <a:t>Proposed limitation to the term of assignment (i.e. transfer) of literary and musical works and of performers’ exclusive rights are not true “reversion of rights provisions”</a:t>
            </a:r>
          </a:p>
          <a:p>
            <a:r>
              <a:rPr lang="en-ZA" sz="3200" dirty="0"/>
              <a:t>The 25-year term limit extends to all literary works including text books, articles, reports, and memoranda and tables and compilations</a:t>
            </a:r>
          </a:p>
          <a:p>
            <a:r>
              <a:rPr lang="en-ZA" sz="3200" dirty="0"/>
              <a:t>The ownership and use rights relating to these works are essential for most businesses and the deprivation of these right would have dire consequences for many businesses and industries  </a:t>
            </a:r>
          </a:p>
          <a:p>
            <a:endParaRPr lang="en-ZA" sz="3200" dirty="0"/>
          </a:p>
        </p:txBody>
      </p:sp>
    </p:spTree>
    <p:extLst>
      <p:ext uri="{BB962C8B-B14F-4D97-AF65-F5344CB8AC3E}">
        <p14:creationId xmlns:p14="http://schemas.microsoft.com/office/powerpoint/2010/main" xmlns="" val="2879342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C3AC45-3C85-B228-AC28-699120F7238F}"/>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Reversion of Rights </a:t>
            </a:r>
            <a:r>
              <a:rPr lang="en-US" sz="2400" dirty="0">
                <a:latin typeface="Arial" panose="020B0604020202020204" pitchFamily="34" charset="0"/>
                <a:cs typeface="Arial" panose="020B0604020202020204" pitchFamily="34" charset="0"/>
              </a:rPr>
              <a:t>(Cont.)</a:t>
            </a:r>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r>
              <a:rPr lang="en-ZA" sz="1800" b="1" dirty="0">
                <a:effectLst/>
                <a:latin typeface="Arial" panose="020B0604020202020204" pitchFamily="34" charset="0"/>
                <a:ea typeface="Calibri" panose="020F0502020204030204" pitchFamily="34" charset="0"/>
                <a:cs typeface="Times New Roman" panose="02020603050405020304" pitchFamily="18" charset="0"/>
              </a:rPr>
              <a:t>Amendment of Section 22(3) of the Act; </a:t>
            </a:r>
            <a:r>
              <a:rPr lang="en-ZA" sz="1800" b="1" dirty="0">
                <a:effectLst/>
                <a:latin typeface="Arial" panose="020B0604020202020204" pitchFamily="34" charset="0"/>
                <a:ea typeface="Calibri" panose="020F0502020204030204" pitchFamily="34" charset="0"/>
              </a:rPr>
              <a:t>Clause 25(b) of the Bill</a:t>
            </a:r>
            <a:endParaRPr lang="en-ZA"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8577CAD3-7DE8-F845-3C0F-037897EFF196}"/>
              </a:ext>
            </a:extLst>
          </p:cNvPr>
          <p:cNvSpPr>
            <a:spLocks noGrp="1"/>
          </p:cNvSpPr>
          <p:nvPr>
            <p:ph idx="1"/>
          </p:nvPr>
        </p:nvSpPr>
        <p:spPr>
          <a:xfrm>
            <a:off x="838200" y="1766656"/>
            <a:ext cx="10515600" cy="4172505"/>
          </a:xfrm>
        </p:spPr>
        <p:txBody>
          <a:bodyPr>
            <a:normAutofit fontScale="85000" lnSpcReduction="20000"/>
          </a:bodyPr>
          <a:lstStyle/>
          <a:p>
            <a:r>
              <a:rPr lang="en-ZA" sz="3200" dirty="0"/>
              <a:t>Most commercialised works are multi-authored and multi-sourced.  Single ownership is essential to facilitate distribution and commercialisation</a:t>
            </a:r>
          </a:p>
          <a:p>
            <a:r>
              <a:rPr lang="en-ZA" sz="3200" dirty="0"/>
              <a:t>The 25-year term limit will, to the financial detriment of South African authors, copy right owners and composers, result in a </a:t>
            </a:r>
            <a:r>
              <a:rPr lang="en-ZA" sz="3200" i="1" dirty="0"/>
              <a:t>de facto </a:t>
            </a:r>
            <a:r>
              <a:rPr lang="en-ZA" sz="3200" dirty="0"/>
              <a:t>commercial lifetime for many literary and composite works of 25 years</a:t>
            </a:r>
          </a:p>
          <a:p>
            <a:r>
              <a:rPr lang="en-ZA" sz="3200" dirty="0"/>
              <a:t>No similar term limits are to be found anywhere in the world and the economic and Constitutional impact of the proposed limitations are unknown</a:t>
            </a:r>
          </a:p>
          <a:p>
            <a:r>
              <a:rPr lang="en-ZA" sz="3200" dirty="0"/>
              <a:t>Reversion rights as originally proposed for musical works only and based on the US model recommended by the Copyright Review Commission (2011)</a:t>
            </a:r>
          </a:p>
          <a:p>
            <a:endParaRPr lang="en-ZA" sz="3200" dirty="0"/>
          </a:p>
        </p:txBody>
      </p:sp>
    </p:spTree>
    <p:extLst>
      <p:ext uri="{BB962C8B-B14F-4D97-AF65-F5344CB8AC3E}">
        <p14:creationId xmlns:p14="http://schemas.microsoft.com/office/powerpoint/2010/main" xmlns="" val="684581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C3AC45-3C85-B228-AC28-699120F7238F}"/>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Contractual Overrides</a:t>
            </a:r>
            <a:r>
              <a:rPr lang="en-ZA" sz="1800" b="1" dirty="0">
                <a:effectLst/>
                <a:latin typeface="Arial" panose="020B0604020202020204" pitchFamily="34" charset="0"/>
                <a:ea typeface="Calibri" panose="020F0502020204030204" pitchFamily="34" charset="0"/>
                <a:cs typeface="Times New Roman" panose="02020603050405020304" pitchFamily="18" charset="0"/>
              </a:rPr>
              <a:t> </a:t>
            </a:r>
            <a:br>
              <a:rPr lang="en-ZA" sz="1800" b="1" dirty="0">
                <a:effectLst/>
                <a:latin typeface="Arial" panose="020B0604020202020204" pitchFamily="34" charset="0"/>
                <a:ea typeface="Calibri" panose="020F0502020204030204" pitchFamily="34" charset="0"/>
                <a:cs typeface="Times New Roman" panose="02020603050405020304" pitchFamily="18" charset="0"/>
              </a:rPr>
            </a:br>
            <a:r>
              <a:rPr lang="en-ZA" sz="1800" b="1" dirty="0">
                <a:effectLst/>
                <a:latin typeface="Arial" panose="020B0604020202020204" pitchFamily="34" charset="0"/>
                <a:ea typeface="Calibri" panose="020F0502020204030204" pitchFamily="34" charset="0"/>
                <a:cs typeface="Times New Roman" panose="02020603050405020304" pitchFamily="18" charset="0"/>
              </a:rPr>
              <a:t>New Section 39B of the Act; Clauses 36 of the Bill </a:t>
            </a:r>
            <a:endParaRPr lang="en-ZA"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8577CAD3-7DE8-F845-3C0F-037897EFF196}"/>
              </a:ext>
            </a:extLst>
          </p:cNvPr>
          <p:cNvSpPr>
            <a:spLocks noGrp="1"/>
          </p:cNvSpPr>
          <p:nvPr>
            <p:ph idx="1"/>
          </p:nvPr>
        </p:nvSpPr>
        <p:spPr>
          <a:xfrm>
            <a:off x="838200" y="1690688"/>
            <a:ext cx="10515600" cy="4079797"/>
          </a:xfrm>
        </p:spPr>
        <p:txBody>
          <a:bodyPr>
            <a:normAutofit fontScale="85000" lnSpcReduction="20000"/>
          </a:bodyPr>
          <a:lstStyle/>
          <a:p>
            <a:pPr algn="just"/>
            <a:r>
              <a:rPr lang="en-ZA" sz="3200" dirty="0"/>
              <a:t>A blanket ‘contract override provision’ will result in much legal uncertainty</a:t>
            </a:r>
          </a:p>
          <a:p>
            <a:pPr algn="just"/>
            <a:r>
              <a:rPr lang="en-ZA" sz="3200" dirty="0"/>
              <a:t>No voluntarily renouncement, or waiver, of any right granted under the Act (for example, copyright, moral rights, statutory royalty entitlements) would be possible</a:t>
            </a:r>
          </a:p>
          <a:p>
            <a:r>
              <a:rPr lang="en-ZA" sz="3200" dirty="0"/>
              <a:t>The provisions reduce the commercial value of works and create a major obstacle to the negotiation of settlement agreements in infringement cases where a party initially relied on an exception</a:t>
            </a:r>
          </a:p>
          <a:p>
            <a:pPr algn="just"/>
            <a:r>
              <a:rPr lang="en-ZA" sz="3200" dirty="0"/>
              <a:t>Freedom to trade is arbitrarily restricted	</a:t>
            </a:r>
          </a:p>
          <a:p>
            <a:pPr algn="just"/>
            <a:r>
              <a:rPr lang="en-ZA" sz="3200" dirty="0"/>
              <a:t>The provisions should be limited in scope to address specific limited situations where research and impact assessments, have established that such a provision is necessary</a:t>
            </a:r>
          </a:p>
        </p:txBody>
      </p:sp>
    </p:spTree>
    <p:extLst>
      <p:ext uri="{BB962C8B-B14F-4D97-AF65-F5344CB8AC3E}">
        <p14:creationId xmlns:p14="http://schemas.microsoft.com/office/powerpoint/2010/main" xmlns="" val="2175357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C3AC45-3C85-B228-AC28-699120F7238F}"/>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Compulsory Contract Terms</a:t>
            </a:r>
            <a:br>
              <a:rPr lang="en-US" sz="3600" dirty="0">
                <a:latin typeface="Arial" panose="020B0604020202020204" pitchFamily="34" charset="0"/>
                <a:cs typeface="Arial" panose="020B0604020202020204" pitchFamily="34" charset="0"/>
              </a:rPr>
            </a:br>
            <a:r>
              <a:rPr lang="en-ZA" sz="1800" dirty="0">
                <a:latin typeface="Arial" panose="020B0604020202020204" pitchFamily="34" charset="0"/>
                <a:cs typeface="Times New Roman" panose="02020603050405020304" pitchFamily="18" charset="0"/>
              </a:rPr>
              <a:t>Amendments to Section 39 of the Act; Clauses 35 and 36 of the Bill </a:t>
            </a:r>
          </a:p>
        </p:txBody>
      </p:sp>
      <p:sp>
        <p:nvSpPr>
          <p:cNvPr id="3" name="Content Placeholder 2">
            <a:extLst>
              <a:ext uri="{FF2B5EF4-FFF2-40B4-BE49-F238E27FC236}">
                <a16:creationId xmlns:a16="http://schemas.microsoft.com/office/drawing/2014/main" xmlns="" id="{8577CAD3-7DE8-F845-3C0F-037897EFF196}"/>
              </a:ext>
            </a:extLst>
          </p:cNvPr>
          <p:cNvSpPr>
            <a:spLocks noGrp="1"/>
          </p:cNvSpPr>
          <p:nvPr>
            <p:ph idx="1"/>
          </p:nvPr>
        </p:nvSpPr>
        <p:spPr>
          <a:xfrm>
            <a:off x="838200" y="1624614"/>
            <a:ext cx="10515600" cy="4350058"/>
          </a:xfrm>
        </p:spPr>
        <p:txBody>
          <a:bodyPr>
            <a:normAutofit fontScale="70000" lnSpcReduction="20000"/>
          </a:bodyPr>
          <a:lstStyle/>
          <a:p>
            <a:r>
              <a:rPr lang="en-ZA" sz="3400" dirty="0"/>
              <a:t>Will detrimentally impact on the freedom to contract confirmed by the Constitutional Court</a:t>
            </a:r>
          </a:p>
          <a:p>
            <a:r>
              <a:rPr lang="en-ZA" sz="3400" dirty="0"/>
              <a:t>The proposed powers of the Minister to prescribe standardized and compulsory terms to be included in all contracts relating to copyright are problematic</a:t>
            </a:r>
          </a:p>
          <a:p>
            <a:pPr lvl="1"/>
            <a:r>
              <a:rPr lang="en-ZA" sz="3200" dirty="0"/>
              <a:t>No ‘standard contract’ or generalized set of contractual undertakings exists for the commercialisation of works</a:t>
            </a:r>
          </a:p>
          <a:p>
            <a:pPr lvl="1"/>
            <a:r>
              <a:rPr lang="en-ZA" sz="3200" dirty="0"/>
              <a:t>Prescribed contract terms may conflict with or override industry driven solutions</a:t>
            </a:r>
          </a:p>
          <a:p>
            <a:pPr lvl="1"/>
            <a:r>
              <a:rPr lang="en-ZA" sz="3200" dirty="0"/>
              <a:t>Conflicts with labour laws and employment contracts may arise</a:t>
            </a:r>
          </a:p>
          <a:p>
            <a:pPr lvl="1"/>
            <a:r>
              <a:rPr lang="en-ZA" sz="3200" dirty="0"/>
              <a:t>Lack of Parliamentary oversight may lead to violations of Constitutional rights to trade and property</a:t>
            </a:r>
          </a:p>
          <a:p>
            <a:r>
              <a:rPr lang="en-ZA" sz="3600" dirty="0"/>
              <a:t>Government interventions into private contractual dealings should be limited to exceptions to clearly identified and assessed market faults </a:t>
            </a:r>
          </a:p>
          <a:p>
            <a:r>
              <a:rPr lang="en-ZA" sz="3600" dirty="0"/>
              <a:t>An overly prescriptive business environment could deter new content production and commercialization projects</a:t>
            </a:r>
          </a:p>
        </p:txBody>
      </p:sp>
    </p:spTree>
    <p:extLst>
      <p:ext uri="{BB962C8B-B14F-4D97-AF65-F5344CB8AC3E}">
        <p14:creationId xmlns:p14="http://schemas.microsoft.com/office/powerpoint/2010/main" xmlns="" val="1438642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C3AC45-3C85-B228-AC28-699120F7238F}"/>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Prescribed Royalties Rates</a:t>
            </a:r>
            <a:br>
              <a:rPr lang="en-US" sz="3600" dirty="0">
                <a:latin typeface="Arial" panose="020B0604020202020204" pitchFamily="34" charset="0"/>
                <a:cs typeface="Arial" panose="020B0604020202020204" pitchFamily="34" charset="0"/>
              </a:rPr>
            </a:br>
            <a:r>
              <a:rPr lang="en-ZA" sz="2000" dirty="0">
                <a:latin typeface="Arial" panose="020B0604020202020204" pitchFamily="34" charset="0"/>
                <a:cs typeface="Times New Roman" panose="02020603050405020304" pitchFamily="18" charset="0"/>
              </a:rPr>
              <a:t>Amendments to Section 39 of the Act; Clauses 35 and 36 of the Bill	</a:t>
            </a:r>
          </a:p>
        </p:txBody>
      </p:sp>
      <p:sp>
        <p:nvSpPr>
          <p:cNvPr id="3" name="Content Placeholder 2">
            <a:extLst>
              <a:ext uri="{FF2B5EF4-FFF2-40B4-BE49-F238E27FC236}">
                <a16:creationId xmlns:a16="http://schemas.microsoft.com/office/drawing/2014/main" xmlns="" id="{8577CAD3-7DE8-F845-3C0F-037897EFF196}"/>
              </a:ext>
            </a:extLst>
          </p:cNvPr>
          <p:cNvSpPr>
            <a:spLocks noGrp="1"/>
          </p:cNvSpPr>
          <p:nvPr>
            <p:ph idx="1"/>
          </p:nvPr>
        </p:nvSpPr>
        <p:spPr>
          <a:xfrm>
            <a:off x="838200" y="1825625"/>
            <a:ext cx="10515600" cy="4095781"/>
          </a:xfrm>
        </p:spPr>
        <p:txBody>
          <a:bodyPr>
            <a:normAutofit lnSpcReduction="10000"/>
          </a:bodyPr>
          <a:lstStyle/>
          <a:p>
            <a:r>
              <a:rPr lang="en-ZA" sz="3200" dirty="0"/>
              <a:t>LESI’s global royalty rate surveys have shown that royalty rates differ greatly between industry sectors and territories and are ultimately dependent on the economic value of a specific bundle of IP rights</a:t>
            </a:r>
          </a:p>
          <a:p>
            <a:r>
              <a:rPr lang="en-GB" sz="3200" dirty="0"/>
              <a:t>Not clear whether prescribed royalty rates are intended to override negotiated rates and tariffs</a:t>
            </a:r>
          </a:p>
          <a:p>
            <a:r>
              <a:rPr lang="en-GB" sz="3200" dirty="0"/>
              <a:t>Prescribed royalty rates would reduce South African authors’ and copyright owners’ ability to negotiate market related and economical viable royalty rates </a:t>
            </a:r>
          </a:p>
          <a:p>
            <a:pPr marL="0" indent="0">
              <a:buNone/>
            </a:pPr>
            <a:endParaRPr lang="en-ZA" sz="3200" dirty="0"/>
          </a:p>
        </p:txBody>
      </p:sp>
    </p:spTree>
    <p:extLst>
      <p:ext uri="{BB962C8B-B14F-4D97-AF65-F5344CB8AC3E}">
        <p14:creationId xmlns:p14="http://schemas.microsoft.com/office/powerpoint/2010/main" xmlns="" val="2902669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1318</TotalTime>
  <Words>1017</Words>
  <Application>Microsoft Office PowerPoint</Application>
  <PresentationFormat>Custom</PresentationFormat>
  <Paragraphs>78</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Licensing Executive Society NPC (LES SA) to the  Select Committee on Trade and Industry, Economic Development, Small Business Development, Tourism, Employment and Labour on  the Copyright Amendment Bill B 13D of 2017  7 March 2023  Johan du Preez (President LES SA – Co-chair of LESI Copyright Committee) and  Danie Dohmen (Immediate Past President LES SA – Co-chair of LESI Education Committee)</vt:lpstr>
      <vt:lpstr>Licensing Executive Society NPC (LES SA)</vt:lpstr>
      <vt:lpstr>Licensing Executive International (LESI)</vt:lpstr>
      <vt:lpstr>Intellectual Property Transfer and Licensing</vt:lpstr>
      <vt:lpstr>Reversion of Rights Amendment of Section 22(3) of the Act; Clause 25(b) of the Bill</vt:lpstr>
      <vt:lpstr>Reversion of Rights (Cont.) Amendment of Section 22(3) of the Act; Clause 25(b) of the Bill</vt:lpstr>
      <vt:lpstr>Contractual Overrides  New Section 39B of the Act; Clauses 36 of the Bill </vt:lpstr>
      <vt:lpstr>Compulsory Contract Terms Amendments to Section 39 of the Act; Clauses 35 and 36 of the Bill </vt:lpstr>
      <vt:lpstr>Prescribed Royalties Rates Amendments to Section 39 of the Act; Clauses 35 and 36 of the Bill </vt:lpstr>
      <vt:lpstr>Assessments for Economic Impact and Constitutional and International Treaty Compliance </vt:lpstr>
      <vt:lpstr>Assessments for Economic Impact and Constitutional and International Treaty Compliance (Cont.)</vt:lpstr>
      <vt:lpstr>Summary of Some Constitutional Vulnerabilities</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One-day introductory workshop on the Licensing of Technology</dc:title>
  <dc:creator>Kleyn, MM, Dr [madeleink@sun.ac.za]</dc:creator>
  <cp:lastModifiedBy>USER</cp:lastModifiedBy>
  <cp:revision>64</cp:revision>
  <cp:lastPrinted>2021-04-20T15:54:45Z</cp:lastPrinted>
  <dcterms:created xsi:type="dcterms:W3CDTF">2021-02-20T07:18:24Z</dcterms:created>
  <dcterms:modified xsi:type="dcterms:W3CDTF">2023-03-07T10:17:43Z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4f766c3-b436-4cc8-9848-3bc599fcddc3_Enabled">
    <vt:lpwstr>true</vt:lpwstr>
  </property>
  <property fmtid="{D5CDD505-2E9C-101B-9397-08002B2CF9AE}" pid="3" name="MSIP_Label_54f766c3-b436-4cc8-9848-3bc599fcddc3_SetDate">
    <vt:lpwstr>2021-02-22T06:22:39Z</vt:lpwstr>
  </property>
  <property fmtid="{D5CDD505-2E9C-101B-9397-08002B2CF9AE}" pid="4" name="MSIP_Label_54f766c3-b436-4cc8-9848-3bc599fcddc3_Method">
    <vt:lpwstr>Privileged</vt:lpwstr>
  </property>
  <property fmtid="{D5CDD505-2E9C-101B-9397-08002B2CF9AE}" pid="5" name="MSIP_Label_54f766c3-b436-4cc8-9848-3bc599fcddc3_Name">
    <vt:lpwstr>54f766c3-b436-4cc8-9848-3bc599fcddc3</vt:lpwstr>
  </property>
  <property fmtid="{D5CDD505-2E9C-101B-9397-08002B2CF9AE}" pid="6" name="MSIP_Label_54f766c3-b436-4cc8-9848-3bc599fcddc3_SiteId">
    <vt:lpwstr>b0384619-3635-481f-a15e-352939eed333</vt:lpwstr>
  </property>
  <property fmtid="{D5CDD505-2E9C-101B-9397-08002B2CF9AE}" pid="7" name="MSIP_Label_54f766c3-b436-4cc8-9848-3bc599fcddc3_ActionId">
    <vt:lpwstr>52884f08-cf2c-4a3d-b8ab-ff0c70dfab11</vt:lpwstr>
  </property>
  <property fmtid="{D5CDD505-2E9C-101B-9397-08002B2CF9AE}" pid="8" name="MSIP_Label_54f766c3-b436-4cc8-9848-3bc599fcddc3_ContentBits">
    <vt:lpwstr>0</vt:lpwstr>
  </property>
</Properties>
</file>