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7"/>
  </p:notesMasterIdLst>
  <p:sldIdLst>
    <p:sldId id="270" r:id="rId3"/>
    <p:sldId id="260" r:id="rId4"/>
    <p:sldId id="295" r:id="rId5"/>
    <p:sldId id="293" r:id="rId6"/>
    <p:sldId id="294" r:id="rId7"/>
    <p:sldId id="275" r:id="rId8"/>
    <p:sldId id="271" r:id="rId9"/>
    <p:sldId id="288" r:id="rId10"/>
    <p:sldId id="286" r:id="rId11"/>
    <p:sldId id="285" r:id="rId12"/>
    <p:sldId id="292" r:id="rId13"/>
    <p:sldId id="278" r:id="rId14"/>
    <p:sldId id="284" r:id="rId15"/>
    <p:sldId id="274"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73" d="100"/>
          <a:sy n="73" d="100"/>
        </p:scale>
        <p:origin x="-63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30" tIns="45716" rIns="91430" bIns="45716" rtlCol="0"/>
          <a:lstStyle>
            <a:lvl1pPr algn="l">
              <a:defRPr sz="1200"/>
            </a:lvl1pPr>
          </a:lstStyle>
          <a:p>
            <a:endParaRPr lang="en-ZA"/>
          </a:p>
        </p:txBody>
      </p:sp>
      <p:sp>
        <p:nvSpPr>
          <p:cNvPr id="3" name="Date Placeholder 2"/>
          <p:cNvSpPr>
            <a:spLocks noGrp="1"/>
          </p:cNvSpPr>
          <p:nvPr>
            <p:ph type="dt" idx="1"/>
          </p:nvPr>
        </p:nvSpPr>
        <p:spPr>
          <a:xfrm>
            <a:off x="3850444" y="1"/>
            <a:ext cx="2945659" cy="498056"/>
          </a:xfrm>
          <a:prstGeom prst="rect">
            <a:avLst/>
          </a:prstGeom>
        </p:spPr>
        <p:txBody>
          <a:bodyPr vert="horz" lIns="91430" tIns="45716" rIns="91430" bIns="45716" rtlCol="0"/>
          <a:lstStyle>
            <a:lvl1pPr algn="r">
              <a:defRPr sz="1200"/>
            </a:lvl1pPr>
          </a:lstStyle>
          <a:p>
            <a:fld id="{95C24F1D-410E-402F-8E59-A754B9E2EAB3}" type="datetimeFigureOut">
              <a:rPr lang="en-ZA" smtClean="0"/>
              <a:pPr/>
              <a:t>2023/03/03</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30" tIns="45716" rIns="91430" bIns="45716"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30" tIns="45716" rIns="91430" bIns="4571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9428585"/>
            <a:ext cx="2945659" cy="498055"/>
          </a:xfrm>
          <a:prstGeom prst="rect">
            <a:avLst/>
          </a:prstGeom>
        </p:spPr>
        <p:txBody>
          <a:bodyPr vert="horz" lIns="91430" tIns="45716" rIns="91430" bIns="45716" rtlCol="0" anchor="b"/>
          <a:lstStyle>
            <a:lvl1pPr algn="l">
              <a:defRPr sz="1200"/>
            </a:lvl1pPr>
          </a:lstStyle>
          <a:p>
            <a:endParaRPr lang="en-ZA"/>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30" tIns="45716" rIns="91430" bIns="45716" rtlCol="0" anchor="b"/>
          <a:lstStyle>
            <a:lvl1pPr algn="r">
              <a:defRPr sz="1200"/>
            </a:lvl1pPr>
          </a:lstStyle>
          <a:p>
            <a:fld id="{06073E1C-DA4F-4A6F-9B01-E8154115E53D}" type="slidenum">
              <a:rPr lang="en-ZA" smtClean="0"/>
              <a:pPr/>
              <a:t>‹#›</a:t>
            </a:fld>
            <a:endParaRPr lang="en-ZA"/>
          </a:p>
        </p:txBody>
      </p:sp>
    </p:spTree>
    <p:extLst>
      <p:ext uri="{BB962C8B-B14F-4D97-AF65-F5344CB8AC3E}">
        <p14:creationId xmlns:p14="http://schemas.microsoft.com/office/powerpoint/2010/main" xmlns="" val="440519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914307">
              <a:defRPr/>
            </a:pPr>
            <a:fld id="{B4F8E6C4-4D57-4FE0-AD55-51C2D584C7C0}" type="slidenum">
              <a:rPr lang="en-ZA">
                <a:solidFill>
                  <a:prstClr val="black"/>
                </a:solidFill>
                <a:latin typeface="Calibri" panose="020F0502020204030204"/>
              </a:rPr>
              <a:pPr defTabSz="914307">
                <a:defRPr/>
              </a:pPr>
              <a:t>1</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xmlns="" val="593845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63A861-EC98-4BB6-9B0A-013135ED8E37}" type="datetime1">
              <a:rPr lang="en-US" smtClean="0">
                <a:solidFill>
                  <a:prstClr val="black">
                    <a:tint val="75000"/>
                  </a:prstClr>
                </a:solidFill>
              </a:rPr>
              <a:pPr/>
              <a:t>3/3/2023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C72CB22-D7A4-7547-B048-02B7C821FF3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982560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379C5A-0895-4636-894D-0203212D3A0E}" type="datetime1">
              <a:rPr lang="en-US" smtClean="0">
                <a:solidFill>
                  <a:prstClr val="black">
                    <a:tint val="75000"/>
                  </a:prstClr>
                </a:solidFill>
              </a:rPr>
              <a:pPr/>
              <a:t>3/3/2023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C72CB22-D7A4-7547-B048-02B7C821FF3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89523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C9EF31-B593-4693-9533-FF84490A45FD}" type="datetime1">
              <a:rPr lang="en-US" smtClean="0">
                <a:solidFill>
                  <a:prstClr val="black">
                    <a:tint val="75000"/>
                  </a:prstClr>
                </a:solidFill>
              </a:rPr>
              <a:pPr/>
              <a:t>3/3/2023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C72CB22-D7A4-7547-B048-02B7C821FF3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701694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574B3074-141B-5946-B9E1-42EFC0E7DCA6}"/>
              </a:ext>
            </a:extLst>
          </p:cNvPr>
          <p:cNvSpPr>
            <a:spLocks noGrp="1"/>
          </p:cNvSpPr>
          <p:nvPr>
            <p:ph type="ftr" sz="quarter" idx="11"/>
          </p:nvPr>
        </p:nvSpPr>
        <p:spPr/>
        <p:txBody>
          <a:bodyPr/>
          <a:lstStyle/>
          <a:p>
            <a:endParaRPr lang="en-US" dirty="0"/>
          </a:p>
        </p:txBody>
      </p:sp>
      <p:sp>
        <p:nvSpPr>
          <p:cNvPr id="7" name="Text Placeholder 2">
            <a:extLst>
              <a:ext uri="{FF2B5EF4-FFF2-40B4-BE49-F238E27FC236}">
                <a16:creationId xmlns:a16="http://schemas.microsoft.com/office/drawing/2014/main" xmlns="" id="{0C490977-A34B-46F3-BFA4-BAEDD7BCAFE0}"/>
              </a:ext>
            </a:extLst>
          </p:cNvPr>
          <p:cNvSpPr>
            <a:spLocks noGrp="1"/>
          </p:cNvSpPr>
          <p:nvPr>
            <p:ph type="body" idx="13" hasCustomPrompt="1"/>
          </p:nvPr>
        </p:nvSpPr>
        <p:spPr>
          <a:xfrm>
            <a:off x="481139" y="819511"/>
            <a:ext cx="11160000" cy="275493"/>
          </a:xfrm>
          <a:prstGeom prst="rect">
            <a:avLst/>
          </a:prstGeom>
        </p:spPr>
        <p:txBody>
          <a:bodyPr lIns="72000" tIns="36000" rIns="72000" bIns="36000" anchor="b">
            <a:noAutofit/>
          </a:bodyPr>
          <a:lstStyle>
            <a:lvl1pPr marL="0" indent="0" algn="l">
              <a:buNone/>
              <a:defRPr sz="1600" b="1" i="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 name="Title 2">
            <a:extLst>
              <a:ext uri="{FF2B5EF4-FFF2-40B4-BE49-F238E27FC236}">
                <a16:creationId xmlns:a16="http://schemas.microsoft.com/office/drawing/2014/main" xmlns="" id="{F53B72F2-15DE-42CC-9B95-02B569D4C26F}"/>
              </a:ext>
            </a:extLst>
          </p:cNvPr>
          <p:cNvSpPr>
            <a:spLocks noGrp="1"/>
          </p:cNvSpPr>
          <p:nvPr>
            <p:ph type="title"/>
          </p:nvPr>
        </p:nvSpPr>
        <p:spPr/>
        <p:txBody>
          <a:bodyPr/>
          <a:lstStyle/>
          <a:p>
            <a:r>
              <a:rPr lang="en-US"/>
              <a:t>Click to edit Master title style</a:t>
            </a:r>
            <a:endParaRPr lang="en-ZA"/>
          </a:p>
        </p:txBody>
      </p:sp>
      <p:sp>
        <p:nvSpPr>
          <p:cNvPr id="6" name="Slide Number Placeholder 8">
            <a:extLst>
              <a:ext uri="{FF2B5EF4-FFF2-40B4-BE49-F238E27FC236}">
                <a16:creationId xmlns:a16="http://schemas.microsoft.com/office/drawing/2014/main" xmlns="" id="{5CBB275C-4CF8-42F7-9D0E-C5AFE1825E2B}"/>
              </a:ext>
            </a:extLst>
          </p:cNvPr>
          <p:cNvSpPr>
            <a:spLocks noGrp="1"/>
          </p:cNvSpPr>
          <p:nvPr>
            <p:ph type="sldNum" sz="quarter" idx="12"/>
          </p:nvPr>
        </p:nvSpPr>
        <p:spPr>
          <a:xfrm>
            <a:off x="0" y="6348712"/>
            <a:ext cx="1104181" cy="365125"/>
          </a:xfrm>
        </p:spPr>
        <p:txBody>
          <a:bodyPr/>
          <a:lstStyle/>
          <a:p>
            <a:fld id="{0D712AE6-0A2C-8540-9ACB-1C6BCF181E53}" type="slidenum">
              <a:rPr lang="en-US" smtClean="0"/>
              <a:pPr/>
              <a:t>‹#›</a:t>
            </a:fld>
            <a:endParaRPr lang="en-US" dirty="0"/>
          </a:p>
        </p:txBody>
      </p:sp>
    </p:spTree>
    <p:extLst>
      <p:ext uri="{BB962C8B-B14F-4D97-AF65-F5344CB8AC3E}">
        <p14:creationId xmlns:p14="http://schemas.microsoft.com/office/powerpoint/2010/main" xmlns="" val="1310286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FC18FD-755F-4155-A927-B670E49A2E55}" type="datetime1">
              <a:rPr lang="en-US" smtClean="0">
                <a:solidFill>
                  <a:prstClr val="black">
                    <a:tint val="75000"/>
                  </a:prstClr>
                </a:solidFill>
              </a:rPr>
              <a:pPr/>
              <a:t>3/3/2023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1B91D83-34EB-A744-81D0-D8E8519C4A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17440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63E114-206D-4F98-A826-C7BBC8E69EAD}" type="datetime1">
              <a:rPr lang="en-US" smtClean="0">
                <a:solidFill>
                  <a:prstClr val="black">
                    <a:tint val="75000"/>
                  </a:prstClr>
                </a:solidFill>
              </a:rPr>
              <a:pPr/>
              <a:t>3/3/2023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1B91D83-34EB-A744-81D0-D8E8519C4A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501172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2" y="4589466"/>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17977F-E957-4D98-8117-21A0A0CA528B}" type="datetime1">
              <a:rPr lang="en-US" smtClean="0">
                <a:solidFill>
                  <a:prstClr val="black">
                    <a:tint val="75000"/>
                  </a:prstClr>
                </a:solidFill>
              </a:rPr>
              <a:pPr/>
              <a:t>3/3/2023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1B91D83-34EB-A744-81D0-D8E8519C4A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960687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49EB04-A5DC-48D7-A56E-5345E908DD05}" type="datetime1">
              <a:rPr lang="en-US" smtClean="0">
                <a:solidFill>
                  <a:prstClr val="black">
                    <a:tint val="75000"/>
                  </a:prstClr>
                </a:solidFill>
              </a:rPr>
              <a:pPr/>
              <a:t>3/3/2023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1B91D83-34EB-A744-81D0-D8E8519C4A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958208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8"/>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90"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90"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64D7B8-1A36-44DA-A563-D77B6ADDDF39}" type="datetime1">
              <a:rPr lang="en-US" smtClean="0">
                <a:solidFill>
                  <a:prstClr val="black">
                    <a:tint val="75000"/>
                  </a:prstClr>
                </a:solidFill>
              </a:rPr>
              <a:pPr/>
              <a:t>3/3/2023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1B91D83-34EB-A744-81D0-D8E8519C4A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8353642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79AF1F-45BD-4290-A610-67034C58EA21}" type="datetime1">
              <a:rPr lang="en-US" smtClean="0">
                <a:solidFill>
                  <a:prstClr val="black">
                    <a:tint val="75000"/>
                  </a:prstClr>
                </a:solidFill>
              </a:rPr>
              <a:pPr/>
              <a:t>3/3/2023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1B91D83-34EB-A744-81D0-D8E8519C4A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040901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C3552C-35E8-4C9B-8E02-C52BA3EBEB82}" type="datetime1">
              <a:rPr lang="en-US" smtClean="0">
                <a:solidFill>
                  <a:prstClr val="black">
                    <a:tint val="75000"/>
                  </a:prstClr>
                </a:solidFill>
              </a:rPr>
              <a:pPr/>
              <a:t>3/3/2023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965825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95DF2E-9464-40A1-921B-BBD4C313B09C}" type="datetime1">
              <a:rPr lang="en-US" smtClean="0">
                <a:solidFill>
                  <a:prstClr val="black">
                    <a:tint val="75000"/>
                  </a:prstClr>
                </a:solidFill>
              </a:rPr>
              <a:pPr/>
              <a:t>3/3/2023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C72CB22-D7A4-7547-B048-02B7C821FF3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4587943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D3F9F7-DEE4-42F5-84A6-BCAB74B9E39D}" type="datetime1">
              <a:rPr lang="en-US" smtClean="0">
                <a:solidFill>
                  <a:prstClr val="black">
                    <a:tint val="75000"/>
                  </a:prstClr>
                </a:solidFill>
              </a:rPr>
              <a:pPr/>
              <a:t>3/3/2023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1B91D83-34EB-A744-81D0-D8E8519C4A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9430894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8"/>
            <a:ext cx="6172201"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A69D3B-F060-49C3-BFDB-FE96209B5545}" type="datetime1">
              <a:rPr lang="en-US" smtClean="0">
                <a:solidFill>
                  <a:prstClr val="black">
                    <a:tint val="75000"/>
                  </a:prstClr>
                </a:solidFill>
              </a:rPr>
              <a:pPr/>
              <a:t>3/3/2023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1B91D83-34EB-A744-81D0-D8E8519C4A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67603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976F3F-C038-4ECF-B704-941D92F0A897}" type="datetime1">
              <a:rPr lang="en-US" smtClean="0">
                <a:solidFill>
                  <a:prstClr val="black">
                    <a:tint val="75000"/>
                  </a:prstClr>
                </a:solidFill>
              </a:rPr>
              <a:pPr/>
              <a:t>3/3/2023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1B91D83-34EB-A744-81D0-D8E8519C4A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2530109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6EE3EA-B74B-4326-84F9-A93BDCAE3DE2}" type="datetime1">
              <a:rPr lang="en-US" smtClean="0">
                <a:solidFill>
                  <a:prstClr val="black">
                    <a:tint val="75000"/>
                  </a:prstClr>
                </a:solidFill>
              </a:rPr>
              <a:pPr/>
              <a:t>3/3/2023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1B91D83-34EB-A744-81D0-D8E8519C4A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101661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2" y="4589466"/>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D81E10-DA10-4A0B-A19B-C1B76F73363D}" type="datetime1">
              <a:rPr lang="en-US" smtClean="0">
                <a:solidFill>
                  <a:prstClr val="black">
                    <a:tint val="75000"/>
                  </a:prstClr>
                </a:solidFill>
              </a:rPr>
              <a:pPr/>
              <a:t>3/3/2023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C72CB22-D7A4-7547-B048-02B7C821FF3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056764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EEB35F-C66F-4EE9-90C4-C65903B44976}" type="datetime1">
              <a:rPr lang="en-US" smtClean="0">
                <a:solidFill>
                  <a:prstClr val="black">
                    <a:tint val="75000"/>
                  </a:prstClr>
                </a:solidFill>
              </a:rPr>
              <a:pPr/>
              <a:t>3/3/2023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C72CB22-D7A4-7547-B048-02B7C821FF3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16156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8"/>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90"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90"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A43614-F85C-405F-9540-7BC462CEEAF0}" type="datetime1">
              <a:rPr lang="en-US" smtClean="0">
                <a:solidFill>
                  <a:prstClr val="black">
                    <a:tint val="75000"/>
                  </a:prstClr>
                </a:solidFill>
              </a:rPr>
              <a:pPr/>
              <a:t>3/3/2023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C72CB22-D7A4-7547-B048-02B7C821FF3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414049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4E4722-26A2-4212-B99E-F47DBF201787}" type="datetime1">
              <a:rPr lang="en-US" smtClean="0">
                <a:solidFill>
                  <a:prstClr val="black">
                    <a:tint val="75000"/>
                  </a:prstClr>
                </a:solidFill>
              </a:rPr>
              <a:pPr/>
              <a:t>3/3/2023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C72CB22-D7A4-7547-B048-02B7C821FF3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67651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59EFC9-01E7-449C-ACBC-4E8E3A737A72}" type="datetime1">
              <a:rPr lang="en-US" smtClean="0">
                <a:solidFill>
                  <a:prstClr val="black">
                    <a:tint val="75000"/>
                  </a:prstClr>
                </a:solidFill>
              </a:rPr>
              <a:pPr/>
              <a:t>3/3/2023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900742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FAFF59-16BA-4DD4-81A1-876D00FFEB8B}" type="datetime1">
              <a:rPr lang="en-US" smtClean="0">
                <a:solidFill>
                  <a:prstClr val="black">
                    <a:tint val="75000"/>
                  </a:prstClr>
                </a:solidFill>
              </a:rPr>
              <a:pPr/>
              <a:t>3/3/2023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C72CB22-D7A4-7547-B048-02B7C821FF3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506068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8"/>
            <a:ext cx="6172201"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9990EC-5999-4143-B331-7860E931D396}" type="datetime1">
              <a:rPr lang="en-US" smtClean="0">
                <a:solidFill>
                  <a:prstClr val="black">
                    <a:tint val="75000"/>
                  </a:prstClr>
                </a:solidFill>
              </a:rPr>
              <a:pPr/>
              <a:t>3/3/2023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C72CB22-D7A4-7547-B048-02B7C821FF3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431484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8D73-91BC-46DF-A688-DEAA4E922900}" type="datetime1">
              <a:rPr lang="en-US" smtClean="0">
                <a:solidFill>
                  <a:prstClr val="black">
                    <a:tint val="75000"/>
                  </a:prstClr>
                </a:solidFill>
              </a:rPr>
              <a:pPr/>
              <a:t>3/3/2023</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5724618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96"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19E6C-3C54-48CE-BD3C-AAA11A43E249}" type="datetime1">
              <a:rPr lang="en-US" smtClean="0">
                <a:solidFill>
                  <a:prstClr val="black">
                    <a:tint val="75000"/>
                  </a:prstClr>
                </a:solidFill>
              </a:rPr>
              <a:pPr/>
              <a:t>3/3/2023</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9235926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1B91D83-34EB-A744-81D0-D8E8519C4AE3}" type="slidenum">
              <a:rPr lang="en-US" smtClean="0">
                <a:solidFill>
                  <a:prstClr val="black">
                    <a:tint val="75000"/>
                  </a:prstClr>
                </a:solidFill>
              </a:rPr>
              <a:pPr/>
              <a:t>1</a:t>
            </a:fld>
            <a:endParaRPr lang="en-US" dirty="0">
              <a:solidFill>
                <a:prstClr val="black">
                  <a:tint val="75000"/>
                </a:prstClr>
              </a:solidFill>
            </a:endParaRPr>
          </a:p>
        </p:txBody>
      </p:sp>
      <p:sp>
        <p:nvSpPr>
          <p:cNvPr id="5" name="Subtitle 2"/>
          <p:cNvSpPr>
            <a:spLocks noGrp="1"/>
          </p:cNvSpPr>
          <p:nvPr>
            <p:ph type="subTitle" idx="1"/>
          </p:nvPr>
        </p:nvSpPr>
        <p:spPr>
          <a:xfrm>
            <a:off x="0" y="5904410"/>
            <a:ext cx="12192000" cy="953589"/>
          </a:xfrm>
        </p:spPr>
        <p:txBody>
          <a:bodyPr>
            <a:noAutofit/>
          </a:bodyPr>
          <a:lstStyle/>
          <a:p>
            <a:r>
              <a:rPr lang="en-ZA" sz="3200" b="1" dirty="0">
                <a:ln w="0"/>
                <a:solidFill>
                  <a:schemeClr val="bg1"/>
                </a:solidFill>
                <a:effectLst>
                  <a:outerShdw blurRad="60007" dist="310007" dir="7680000" sy="30000" kx="1300200" algn="ctr" rotWithShape="0">
                    <a:prstClr val="black">
                      <a:alpha val="32000"/>
                    </a:prstClr>
                  </a:outerShdw>
                </a:effectLst>
                <a:cs typeface="Arial" panose="020B0604020202020204" pitchFamily="34" charset="0"/>
              </a:rPr>
              <a:t>ROAD MAP TO THE PARLIAMENT RESTORATION PROJECT</a:t>
            </a:r>
          </a:p>
          <a:p>
            <a:r>
              <a:rPr lang="en-ZA" b="1" dirty="0">
                <a:ln w="0"/>
                <a:solidFill>
                  <a:schemeClr val="bg1"/>
                </a:solidFill>
                <a:effectLst>
                  <a:outerShdw blurRad="60007" dist="310007" dir="7680000" sy="30000" kx="1300200" algn="ctr" rotWithShape="0">
                    <a:prstClr val="black">
                      <a:alpha val="32000"/>
                    </a:prstClr>
                  </a:outerShdw>
                </a:effectLst>
                <a:latin typeface="+mj-lt"/>
                <a:cs typeface="Arial" panose="020B0604020202020204" pitchFamily="34" charset="0"/>
              </a:rPr>
              <a:t>Joint Presentation to the Joint Standing Committee on Financial Management of Parliament</a:t>
            </a:r>
            <a:r>
              <a:rPr lang="en-ZA" b="1" i="1" dirty="0">
                <a:ln w="0"/>
                <a:solidFill>
                  <a:schemeClr val="bg1"/>
                </a:solidFill>
                <a:effectLst>
                  <a:outerShdw blurRad="60007" dist="310007" dir="7680000" sy="30000" kx="1300200" algn="ctr" rotWithShape="0">
                    <a:prstClr val="black">
                      <a:alpha val="32000"/>
                    </a:prstClr>
                  </a:outerShdw>
                </a:effectLst>
                <a:latin typeface="+mj-lt"/>
                <a:cs typeface="Arial" panose="020B0604020202020204" pitchFamily="34" charset="0"/>
              </a:rPr>
              <a:t> </a:t>
            </a:r>
            <a:endParaRPr lang="en-US" b="1" i="1" dirty="0">
              <a:solidFill>
                <a:schemeClr val="bg1"/>
              </a:solidFill>
              <a:latin typeface="+mj-lt"/>
            </a:endParaRPr>
          </a:p>
        </p:txBody>
      </p:sp>
    </p:spTree>
    <p:extLst>
      <p:ext uri="{BB962C8B-B14F-4D97-AF65-F5344CB8AC3E}">
        <p14:creationId xmlns:p14="http://schemas.microsoft.com/office/powerpoint/2010/main" xmlns="" val="1836971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7989" y="108155"/>
            <a:ext cx="9973029" cy="1101957"/>
          </a:xfrm>
        </p:spPr>
        <p:txBody>
          <a:bodyPr>
            <a:noAutofit/>
          </a:bodyPr>
          <a:lstStyle/>
          <a:p>
            <a:r>
              <a:rPr lang="en-US" sz="4000" b="1" dirty="0">
                <a:solidFill>
                  <a:schemeClr val="accent4">
                    <a:lumMod val="75000"/>
                  </a:schemeClr>
                </a:solidFill>
                <a:latin typeface="+mn-lt"/>
              </a:rPr>
              <a:t>MOTIVATING FACTORS FOR DBSA AS AN IMPLEMENTING AGENT</a:t>
            </a:r>
          </a:p>
        </p:txBody>
      </p:sp>
      <p:sp>
        <p:nvSpPr>
          <p:cNvPr id="3" name="Rectangle 2"/>
          <p:cNvSpPr/>
          <p:nvPr/>
        </p:nvSpPr>
        <p:spPr>
          <a:xfrm>
            <a:off x="431074" y="1524000"/>
            <a:ext cx="11273246" cy="49599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lvl="0" indent="-285750" algn="just">
              <a:lnSpc>
                <a:spcPct val="150000"/>
              </a:lnSpc>
              <a:spcAft>
                <a:spcPts val="800"/>
              </a:spcAft>
              <a:buFont typeface="Wingdings" panose="05000000000000000000" pitchFamily="2" charset="2"/>
              <a:buChar char="q"/>
            </a:pPr>
            <a:endParaRPr lang="en-ZA" sz="2400" spc="30" dirty="0">
              <a:solidFill>
                <a:srgbClr val="000000"/>
              </a:solidFill>
              <a:ea typeface="Times New Roman" panose="02020603050405020304" pitchFamily="18" charset="0"/>
              <a:cs typeface="Times New Roman" panose="02020603050405020304" pitchFamily="18" charset="0"/>
            </a:endParaRPr>
          </a:p>
          <a:p>
            <a:pPr marL="285750" lvl="0" indent="-285750" algn="just">
              <a:lnSpc>
                <a:spcPct val="150000"/>
              </a:lnSpc>
              <a:spcAft>
                <a:spcPts val="800"/>
              </a:spcAft>
              <a:buFont typeface="Wingdings" panose="05000000000000000000" pitchFamily="2" charset="2"/>
              <a:buChar char="q"/>
            </a:pPr>
            <a:r>
              <a:rPr lang="en-ZA" sz="2400" spc="30" dirty="0">
                <a:solidFill>
                  <a:schemeClr val="tx1"/>
                </a:solidFill>
                <a:ea typeface="Times New Roman" panose="02020603050405020304" pitchFamily="18" charset="0"/>
                <a:cs typeface="Times New Roman" panose="02020603050405020304" pitchFamily="18" charset="0"/>
              </a:rPr>
              <a:t>Implemented many projects on behalf of government Departments and other entities.</a:t>
            </a:r>
          </a:p>
          <a:p>
            <a:pPr marL="285750" lvl="0" indent="-285750" algn="just">
              <a:lnSpc>
                <a:spcPct val="150000"/>
              </a:lnSpc>
              <a:spcAft>
                <a:spcPts val="800"/>
              </a:spcAft>
              <a:buFont typeface="Wingdings" panose="05000000000000000000" pitchFamily="2" charset="2"/>
              <a:buChar char="q"/>
            </a:pPr>
            <a:r>
              <a:rPr lang="en-US" sz="2400" spc="30" dirty="0">
                <a:solidFill>
                  <a:schemeClr val="tx1"/>
                </a:solidFill>
                <a:ea typeface="Times New Roman" panose="02020603050405020304" pitchFamily="18" charset="0"/>
                <a:cs typeface="Times New Roman" panose="02020603050405020304" pitchFamily="18" charset="0"/>
              </a:rPr>
              <a:t>The DBSA has streamlined procurement processes and has the capacity to deliver quickly.</a:t>
            </a:r>
            <a:endParaRPr lang="en-ZA" sz="2400" spc="30" dirty="0">
              <a:solidFill>
                <a:schemeClr val="tx1"/>
              </a:solidFill>
              <a:ea typeface="Times New Roman" panose="02020603050405020304" pitchFamily="18" charset="0"/>
              <a:cs typeface="Times New Roman" panose="02020603050405020304" pitchFamily="18" charset="0"/>
            </a:endParaRPr>
          </a:p>
          <a:p>
            <a:pPr marL="285750" lvl="0" indent="-285750" algn="just">
              <a:lnSpc>
                <a:spcPct val="150000"/>
              </a:lnSpc>
              <a:spcAft>
                <a:spcPts val="800"/>
              </a:spcAft>
              <a:buFont typeface="Wingdings" panose="05000000000000000000" pitchFamily="2" charset="2"/>
              <a:buChar char="q"/>
            </a:pPr>
            <a:r>
              <a:rPr lang="en-US" sz="2400" spc="30" dirty="0">
                <a:solidFill>
                  <a:schemeClr val="tx1"/>
                </a:solidFill>
                <a:ea typeface="Times New Roman" panose="02020603050405020304" pitchFamily="18" charset="0"/>
                <a:cs typeface="Times New Roman" panose="02020603050405020304" pitchFamily="18" charset="0"/>
              </a:rPr>
              <a:t>They have a multi-disciplinary team to manage the project implementation.</a:t>
            </a:r>
          </a:p>
          <a:p>
            <a:pPr marL="285750" lvl="0" indent="-285750" algn="just">
              <a:lnSpc>
                <a:spcPct val="150000"/>
              </a:lnSpc>
              <a:spcAft>
                <a:spcPts val="800"/>
              </a:spcAft>
              <a:buFont typeface="Wingdings" panose="05000000000000000000" pitchFamily="2" charset="2"/>
              <a:buChar char="q"/>
            </a:pPr>
            <a:r>
              <a:rPr lang="en-US" sz="2400" spc="30" dirty="0">
                <a:solidFill>
                  <a:schemeClr val="tx1"/>
                </a:solidFill>
                <a:ea typeface="Times New Roman" panose="02020603050405020304" pitchFamily="18" charset="0"/>
                <a:cs typeface="Times New Roman" panose="02020603050405020304" pitchFamily="18" charset="0"/>
              </a:rPr>
              <a:t>Their fees are based on a cost recovery model and come way below market rates.</a:t>
            </a:r>
          </a:p>
          <a:p>
            <a:pPr marL="285750" lvl="0" indent="-285750" algn="just">
              <a:lnSpc>
                <a:spcPct val="150000"/>
              </a:lnSpc>
              <a:spcAft>
                <a:spcPts val="800"/>
              </a:spcAft>
              <a:buFont typeface="Wingdings" panose="05000000000000000000" pitchFamily="2" charset="2"/>
              <a:buChar char="q"/>
            </a:pPr>
            <a:r>
              <a:rPr lang="en-US" sz="2400" spc="30" dirty="0">
                <a:solidFill>
                  <a:schemeClr val="tx1"/>
                </a:solidFill>
                <a:ea typeface="Times New Roman" panose="02020603050405020304" pitchFamily="18" charset="0"/>
                <a:cs typeface="Times New Roman" panose="02020603050405020304" pitchFamily="18" charset="0"/>
              </a:rPr>
              <a:t>DBSA has relationships with the South African Heritage Resources Agency (SAHRA) which is based on their Facilities Management work at the Union Buildings.</a:t>
            </a:r>
            <a:endParaRPr lang="en-ZA" sz="2400" spc="30" dirty="0">
              <a:solidFill>
                <a:schemeClr val="tx1"/>
              </a:solidFill>
              <a:ea typeface="Times New Roman" panose="02020603050405020304" pitchFamily="18" charset="0"/>
              <a:cs typeface="Times New Roman" panose="02020603050405020304" pitchFamily="18" charset="0"/>
            </a:endParaRPr>
          </a:p>
          <a:p>
            <a:pPr marL="285750" lvl="0" indent="-285750" algn="just">
              <a:lnSpc>
                <a:spcPct val="150000"/>
              </a:lnSpc>
              <a:spcAft>
                <a:spcPts val="800"/>
              </a:spcAft>
              <a:buFont typeface="Wingdings" panose="05000000000000000000" pitchFamily="2" charset="2"/>
              <a:buChar char="q"/>
            </a:pPr>
            <a:endParaRPr lang="en-ZA" sz="2400" spc="3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xmlns="" val="450515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5476" y="103871"/>
            <a:ext cx="10515600" cy="719089"/>
          </a:xfrm>
        </p:spPr>
        <p:txBody>
          <a:bodyPr>
            <a:normAutofit fontScale="90000"/>
          </a:bodyPr>
          <a:lstStyle/>
          <a:p>
            <a:pPr algn="r"/>
            <a:r>
              <a:rPr lang="en-US" sz="3600" b="1" dirty="0">
                <a:solidFill>
                  <a:schemeClr val="accent4">
                    <a:lumMod val="75000"/>
                  </a:schemeClr>
                </a:solidFill>
                <a:latin typeface="+mn-lt"/>
              </a:rPr>
              <a:t>MOTIVATING FACTORS FOR IMPLEMENTING AGENT cont..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17810287"/>
              </p:ext>
            </p:extLst>
          </p:nvPr>
        </p:nvGraphicFramePr>
        <p:xfrm>
          <a:off x="222068" y="1320800"/>
          <a:ext cx="11782698" cy="5481320"/>
        </p:xfrm>
        <a:graphic>
          <a:graphicData uri="http://schemas.openxmlformats.org/drawingml/2006/table">
            <a:tbl>
              <a:tblPr firstRow="1" bandRow="1">
                <a:tableStyleId>{5940675A-B579-460E-94D1-54222C63F5DA}</a:tableStyleId>
              </a:tblPr>
              <a:tblGrid>
                <a:gridCol w="2905506">
                  <a:extLst>
                    <a:ext uri="{9D8B030D-6E8A-4147-A177-3AD203B41FA5}">
                      <a16:colId xmlns:a16="http://schemas.microsoft.com/office/drawing/2014/main" xmlns="" val="1463437850"/>
                    </a:ext>
                  </a:extLst>
                </a:gridCol>
                <a:gridCol w="5248655">
                  <a:extLst>
                    <a:ext uri="{9D8B030D-6E8A-4147-A177-3AD203B41FA5}">
                      <a16:colId xmlns:a16="http://schemas.microsoft.com/office/drawing/2014/main" xmlns="" val="2064597405"/>
                    </a:ext>
                  </a:extLst>
                </a:gridCol>
                <a:gridCol w="1820963">
                  <a:extLst>
                    <a:ext uri="{9D8B030D-6E8A-4147-A177-3AD203B41FA5}">
                      <a16:colId xmlns:a16="http://schemas.microsoft.com/office/drawing/2014/main" xmlns="" val="4020936125"/>
                    </a:ext>
                  </a:extLst>
                </a:gridCol>
                <a:gridCol w="1807574">
                  <a:extLst>
                    <a:ext uri="{9D8B030D-6E8A-4147-A177-3AD203B41FA5}">
                      <a16:colId xmlns:a16="http://schemas.microsoft.com/office/drawing/2014/main" xmlns="" val="213302203"/>
                    </a:ext>
                  </a:extLst>
                </a:gridCol>
              </a:tblGrid>
              <a:tr h="481874">
                <a:tc>
                  <a:txBody>
                    <a:bodyPr/>
                    <a:lstStyle/>
                    <a:p>
                      <a:r>
                        <a:rPr lang="en-US" sz="1400" b="1" dirty="0"/>
                        <a:t>Client </a:t>
                      </a:r>
                    </a:p>
                  </a:txBody>
                  <a:tcPr>
                    <a:solidFill>
                      <a:schemeClr val="bg1">
                        <a:lumMod val="85000"/>
                      </a:schemeClr>
                    </a:solidFill>
                  </a:tcPr>
                </a:tc>
                <a:tc>
                  <a:txBody>
                    <a:bodyPr/>
                    <a:lstStyle/>
                    <a:p>
                      <a:r>
                        <a:rPr lang="en-US" sz="1400" b="1" dirty="0"/>
                        <a:t>Service description </a:t>
                      </a:r>
                    </a:p>
                  </a:txBody>
                  <a:tcPr>
                    <a:solidFill>
                      <a:schemeClr val="bg1">
                        <a:lumMod val="85000"/>
                      </a:schemeClr>
                    </a:solidFill>
                  </a:tcPr>
                </a:tc>
                <a:tc>
                  <a:txBody>
                    <a:bodyPr/>
                    <a:lstStyle/>
                    <a:p>
                      <a:r>
                        <a:rPr lang="en-US" sz="1400" b="1" dirty="0"/>
                        <a:t>Combined project budget </a:t>
                      </a:r>
                    </a:p>
                  </a:txBody>
                  <a:tcPr>
                    <a:solidFill>
                      <a:schemeClr val="bg1">
                        <a:lumMod val="85000"/>
                      </a:schemeClr>
                    </a:solidFill>
                  </a:tcPr>
                </a:tc>
                <a:tc>
                  <a:txBody>
                    <a:bodyPr/>
                    <a:lstStyle/>
                    <a:p>
                      <a:r>
                        <a:rPr lang="en-US" sz="1400" b="1" dirty="0"/>
                        <a:t>Duration </a:t>
                      </a:r>
                    </a:p>
                  </a:txBody>
                  <a:tcPr>
                    <a:solidFill>
                      <a:schemeClr val="bg1">
                        <a:lumMod val="85000"/>
                      </a:schemeClr>
                    </a:solidFill>
                  </a:tcPr>
                </a:tc>
                <a:extLst>
                  <a:ext uri="{0D108BD9-81ED-4DB2-BD59-A6C34878D82A}">
                    <a16:rowId xmlns:a16="http://schemas.microsoft.com/office/drawing/2014/main" xmlns="" val="118453344"/>
                  </a:ext>
                </a:extLst>
              </a:tr>
              <a:tr h="370840">
                <a:tc gridSpan="4">
                  <a:txBody>
                    <a:bodyPr/>
                    <a:lstStyle/>
                    <a:p>
                      <a:r>
                        <a:rPr lang="en-US" sz="1400" b="1" i="1" dirty="0"/>
                        <a:t>Upgrades and refurbishments</a:t>
                      </a:r>
                    </a:p>
                  </a:txBody>
                  <a:tcPr>
                    <a:solidFill>
                      <a:schemeClr val="accent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199763351"/>
                  </a:ext>
                </a:extLst>
              </a:tr>
              <a:tr h="370840">
                <a:tc>
                  <a:txBody>
                    <a:bodyPr/>
                    <a:lstStyle/>
                    <a:p>
                      <a:r>
                        <a:rPr lang="en-US" sz="1400" b="1" dirty="0"/>
                        <a:t>SANRAL</a:t>
                      </a:r>
                      <a:r>
                        <a:rPr lang="en-US" sz="1400" b="1" baseline="0" dirty="0"/>
                        <a:t> </a:t>
                      </a:r>
                      <a:endParaRPr lang="en-US" sz="1400" b="1" dirty="0"/>
                    </a:p>
                  </a:txBody>
                  <a:tcPr/>
                </a:tc>
                <a:tc>
                  <a:txBody>
                    <a:bodyPr/>
                    <a:lstStyle/>
                    <a:p>
                      <a:pPr algn="just"/>
                      <a:r>
                        <a:rPr lang="en-US" sz="1400" dirty="0"/>
                        <a:t>Assisting</a:t>
                      </a:r>
                      <a:r>
                        <a:rPr lang="en-US" sz="1400" baseline="0" dirty="0"/>
                        <a:t> SANRAL to address their failed procurement process</a:t>
                      </a:r>
                      <a:endParaRPr lang="en-US" sz="1400" dirty="0"/>
                    </a:p>
                  </a:txBody>
                  <a:tcPr/>
                </a:tc>
                <a:tc>
                  <a:txBody>
                    <a:bodyPr/>
                    <a:lstStyle/>
                    <a:p>
                      <a:r>
                        <a:rPr lang="en-US" sz="1400" dirty="0"/>
                        <a:t>R17 billion </a:t>
                      </a:r>
                    </a:p>
                  </a:txBody>
                  <a:tcPr/>
                </a:tc>
                <a:tc>
                  <a:txBody>
                    <a:bodyPr/>
                    <a:lstStyle/>
                    <a:p>
                      <a:r>
                        <a:rPr lang="en-US" sz="1400" dirty="0"/>
                        <a:t>60 days </a:t>
                      </a:r>
                    </a:p>
                  </a:txBody>
                  <a:tcPr/>
                </a:tc>
                <a:extLst>
                  <a:ext uri="{0D108BD9-81ED-4DB2-BD59-A6C34878D82A}">
                    <a16:rowId xmlns:a16="http://schemas.microsoft.com/office/drawing/2014/main" xmlns="" val="2056498742"/>
                  </a:ext>
                </a:extLst>
              </a:tr>
              <a:tr h="370840">
                <a:tc>
                  <a:txBody>
                    <a:bodyPr/>
                    <a:lstStyle/>
                    <a:p>
                      <a:r>
                        <a:rPr lang="en-US" sz="1400" b="1" dirty="0"/>
                        <a:t>National &amp; Provincial Department of Health </a:t>
                      </a:r>
                    </a:p>
                  </a:txBody>
                  <a:tcPr/>
                </a:tc>
                <a:tc>
                  <a:txBody>
                    <a:bodyPr/>
                    <a:lstStyle/>
                    <a:p>
                      <a:pPr algn="just"/>
                      <a:r>
                        <a:rPr lang="en-US" sz="1400" dirty="0"/>
                        <a:t>Upgrades, refurbishment, maintenance</a:t>
                      </a:r>
                      <a:r>
                        <a:rPr lang="en-US" sz="1400" baseline="0" dirty="0"/>
                        <a:t> in various health facilities (hospitals, Community Health </a:t>
                      </a:r>
                      <a:r>
                        <a:rPr lang="en-US" sz="1400" baseline="0" dirty="0" err="1"/>
                        <a:t>Centres</a:t>
                      </a:r>
                      <a:r>
                        <a:rPr lang="en-US" sz="1400" baseline="0" dirty="0"/>
                        <a:t>, and Clinics)</a:t>
                      </a:r>
                      <a:endParaRPr lang="en-US" sz="1400" dirty="0"/>
                    </a:p>
                  </a:txBody>
                  <a:tcPr/>
                </a:tc>
                <a:tc>
                  <a:txBody>
                    <a:bodyPr/>
                    <a:lstStyle/>
                    <a:p>
                      <a:r>
                        <a:rPr lang="en-US" sz="1400" dirty="0"/>
                        <a:t>R3 billion </a:t>
                      </a:r>
                    </a:p>
                  </a:txBody>
                  <a:tcPr/>
                </a:tc>
                <a:tc>
                  <a:txBody>
                    <a:bodyPr/>
                    <a:lstStyle/>
                    <a:p>
                      <a:r>
                        <a:rPr lang="en-US" sz="1400" dirty="0"/>
                        <a:t>Avg. 3 years</a:t>
                      </a:r>
                    </a:p>
                  </a:txBody>
                  <a:tcPr/>
                </a:tc>
                <a:extLst>
                  <a:ext uri="{0D108BD9-81ED-4DB2-BD59-A6C34878D82A}">
                    <a16:rowId xmlns:a16="http://schemas.microsoft.com/office/drawing/2014/main" xmlns="" val="1269484461"/>
                  </a:ext>
                </a:extLst>
              </a:tr>
              <a:tr h="370840">
                <a:tc>
                  <a:txBody>
                    <a:bodyPr/>
                    <a:lstStyle/>
                    <a:p>
                      <a:r>
                        <a:rPr lang="en-US" sz="1400" b="1" dirty="0"/>
                        <a:t>National &amp; Provincial Department of Education </a:t>
                      </a:r>
                    </a:p>
                  </a:txBody>
                  <a:tcPr/>
                </a:tc>
                <a:tc>
                  <a:txBody>
                    <a:bodyPr/>
                    <a:lstStyle/>
                    <a:p>
                      <a:r>
                        <a:rPr lang="en-US" sz="1400" dirty="0"/>
                        <a:t>Refurbishment and maintenance of schools facilities </a:t>
                      </a:r>
                    </a:p>
                  </a:txBody>
                  <a:tcPr/>
                </a:tc>
                <a:tc>
                  <a:txBody>
                    <a:bodyPr/>
                    <a:lstStyle/>
                    <a:p>
                      <a:r>
                        <a:rPr lang="en-US" sz="1400" dirty="0"/>
                        <a:t>R5 billion </a:t>
                      </a:r>
                    </a:p>
                  </a:txBody>
                  <a:tcPr/>
                </a:tc>
                <a:tc>
                  <a:txBody>
                    <a:bodyPr/>
                    <a:lstStyle/>
                    <a:p>
                      <a:r>
                        <a:rPr lang="en-US" sz="1400" dirty="0"/>
                        <a:t>Phased avg. 3 years</a:t>
                      </a:r>
                      <a:r>
                        <a:rPr lang="en-US" sz="1400" baseline="0" dirty="0"/>
                        <a:t> </a:t>
                      </a:r>
                      <a:endParaRPr lang="en-US" sz="1400" dirty="0"/>
                    </a:p>
                  </a:txBody>
                  <a:tcPr/>
                </a:tc>
                <a:extLst>
                  <a:ext uri="{0D108BD9-81ED-4DB2-BD59-A6C34878D82A}">
                    <a16:rowId xmlns:a16="http://schemas.microsoft.com/office/drawing/2014/main" xmlns="" val="3879975417"/>
                  </a:ext>
                </a:extLst>
              </a:tr>
              <a:tr h="370840">
                <a:tc>
                  <a:txBody>
                    <a:bodyPr/>
                    <a:lstStyle/>
                    <a:p>
                      <a:r>
                        <a:rPr lang="en-US" sz="1400" b="1" dirty="0"/>
                        <a:t>National Department of Defense </a:t>
                      </a:r>
                    </a:p>
                  </a:txBody>
                  <a:tcPr/>
                </a:tc>
                <a:tc>
                  <a:txBody>
                    <a:bodyPr/>
                    <a:lstStyle/>
                    <a:p>
                      <a:pPr algn="just"/>
                      <a:r>
                        <a:rPr lang="en-US" sz="1400" dirty="0"/>
                        <a:t>Refurbishment of 7</a:t>
                      </a:r>
                      <a:r>
                        <a:rPr lang="en-US" sz="1400" baseline="30000" dirty="0"/>
                        <a:t>th</a:t>
                      </a:r>
                      <a:r>
                        <a:rPr lang="en-US" sz="1400" dirty="0"/>
                        <a:t> floor at 1 of the Military hospitals into an</a:t>
                      </a:r>
                      <a:r>
                        <a:rPr lang="en-US" sz="1400" baseline="0" dirty="0"/>
                        <a:t> ICU and high care ward </a:t>
                      </a:r>
                      <a:endParaRPr lang="en-US" sz="1400" dirty="0"/>
                    </a:p>
                  </a:txBody>
                  <a:tcPr/>
                </a:tc>
                <a:tc>
                  <a:txBody>
                    <a:bodyPr/>
                    <a:lstStyle/>
                    <a:p>
                      <a:r>
                        <a:rPr lang="en-US" sz="1400" dirty="0"/>
                        <a:t>R151</a:t>
                      </a:r>
                      <a:r>
                        <a:rPr lang="en-US" sz="1400" baseline="0" dirty="0"/>
                        <a:t> million </a:t>
                      </a:r>
                      <a:endParaRPr lang="en-US" sz="1400" dirty="0"/>
                    </a:p>
                  </a:txBody>
                  <a:tcPr/>
                </a:tc>
                <a:tc>
                  <a:txBody>
                    <a:bodyPr/>
                    <a:lstStyle/>
                    <a:p>
                      <a:r>
                        <a:rPr lang="en-US" sz="1400" dirty="0"/>
                        <a:t>8 weeks </a:t>
                      </a:r>
                    </a:p>
                    <a:p>
                      <a:r>
                        <a:rPr lang="en-US" sz="1400" i="1" dirty="0"/>
                        <a:t>Completed in 7</a:t>
                      </a:r>
                    </a:p>
                  </a:txBody>
                  <a:tcPr/>
                </a:tc>
                <a:extLst>
                  <a:ext uri="{0D108BD9-81ED-4DB2-BD59-A6C34878D82A}">
                    <a16:rowId xmlns:a16="http://schemas.microsoft.com/office/drawing/2014/main" xmlns="" val="803912460"/>
                  </a:ext>
                </a:extLst>
              </a:tr>
              <a:tr h="370840">
                <a:tc>
                  <a:txBody>
                    <a:bodyPr/>
                    <a:lstStyle/>
                    <a:p>
                      <a:r>
                        <a:rPr lang="en-US" sz="1400" b="1" dirty="0"/>
                        <a:t>City of Ekurhuleni </a:t>
                      </a:r>
                    </a:p>
                  </a:txBody>
                  <a:tcPr/>
                </a:tc>
                <a:tc>
                  <a:txBody>
                    <a:bodyPr/>
                    <a:lstStyle/>
                    <a:p>
                      <a:pPr algn="just"/>
                      <a:r>
                        <a:rPr lang="en-US" sz="1400" dirty="0"/>
                        <a:t>Refurbishment, maintenance, and new construction of various municipal infrastructure</a:t>
                      </a:r>
                    </a:p>
                  </a:txBody>
                  <a:tcPr/>
                </a:tc>
                <a:tc>
                  <a:txBody>
                    <a:bodyPr/>
                    <a:lstStyle/>
                    <a:p>
                      <a:r>
                        <a:rPr lang="en-US" sz="1400" dirty="0"/>
                        <a:t>R3 billion </a:t>
                      </a:r>
                    </a:p>
                  </a:txBody>
                  <a:tcPr/>
                </a:tc>
                <a:tc>
                  <a:txBody>
                    <a:bodyPr/>
                    <a:lstStyle/>
                    <a:p>
                      <a:r>
                        <a:rPr lang="en-US" sz="1400" dirty="0"/>
                        <a:t>Phased avg.</a:t>
                      </a:r>
                      <a:r>
                        <a:rPr lang="en-US" sz="1400" baseline="0" dirty="0"/>
                        <a:t> 3 years </a:t>
                      </a:r>
                      <a:endParaRPr lang="en-US" sz="1400" dirty="0"/>
                    </a:p>
                  </a:txBody>
                  <a:tcPr/>
                </a:tc>
                <a:extLst>
                  <a:ext uri="{0D108BD9-81ED-4DB2-BD59-A6C34878D82A}">
                    <a16:rowId xmlns:a16="http://schemas.microsoft.com/office/drawing/2014/main" xmlns="" val="1991632214"/>
                  </a:ext>
                </a:extLst>
              </a:tr>
              <a:tr h="370840">
                <a:tc gridSpan="4">
                  <a:txBody>
                    <a:bodyPr/>
                    <a:lstStyle/>
                    <a:p>
                      <a:r>
                        <a:rPr lang="en-US" sz="1400" b="1" i="1" dirty="0"/>
                        <a:t>New</a:t>
                      </a:r>
                      <a:r>
                        <a:rPr lang="en-US" sz="1400" b="1" i="1" baseline="0" dirty="0"/>
                        <a:t> builds </a:t>
                      </a:r>
                      <a:endParaRPr lang="en-US" sz="1400" b="1" i="1" dirty="0"/>
                    </a:p>
                  </a:txBody>
                  <a:tcPr>
                    <a:solidFill>
                      <a:schemeClr val="accent4"/>
                    </a:solidFill>
                  </a:tcPr>
                </a:tc>
                <a:tc hMerge="1">
                  <a:txBody>
                    <a:bodyPr/>
                    <a:lstStyle/>
                    <a:p>
                      <a:endParaRPr lang="en-US"/>
                    </a:p>
                  </a:txBody>
                  <a:tcPr/>
                </a:tc>
                <a:tc hMerge="1">
                  <a:txBody>
                    <a:bodyPr/>
                    <a:lstStyle/>
                    <a:p>
                      <a:endParaRPr lang="en-US" sz="1600" dirty="0"/>
                    </a:p>
                  </a:txBody>
                  <a:tcPr/>
                </a:tc>
                <a:tc hMerge="1">
                  <a:txBody>
                    <a:bodyPr/>
                    <a:lstStyle/>
                    <a:p>
                      <a:endParaRPr lang="en-US"/>
                    </a:p>
                  </a:txBody>
                  <a:tcPr/>
                </a:tc>
                <a:extLst>
                  <a:ext uri="{0D108BD9-81ED-4DB2-BD59-A6C34878D82A}">
                    <a16:rowId xmlns:a16="http://schemas.microsoft.com/office/drawing/2014/main" xmlns="" val="391328429"/>
                  </a:ext>
                </a:extLst>
              </a:tr>
              <a:tr h="370840">
                <a:tc>
                  <a:txBody>
                    <a:bodyPr/>
                    <a:lstStyle/>
                    <a:p>
                      <a:r>
                        <a:rPr lang="en-US" sz="1400" b="1" dirty="0"/>
                        <a:t>National Department of</a:t>
                      </a:r>
                      <a:r>
                        <a:rPr lang="en-US" sz="1400" b="1" baseline="0" dirty="0"/>
                        <a:t> Health </a:t>
                      </a:r>
                      <a:endParaRPr lang="en-US" sz="1400" b="1" dirty="0"/>
                    </a:p>
                  </a:txBody>
                  <a:tcPr/>
                </a:tc>
                <a:tc>
                  <a:txBody>
                    <a:bodyPr/>
                    <a:lstStyle/>
                    <a:p>
                      <a:pPr algn="just"/>
                      <a:r>
                        <a:rPr lang="en-US" sz="1400" dirty="0"/>
                        <a:t>Major extension and construction of</a:t>
                      </a:r>
                      <a:r>
                        <a:rPr lang="en-US" sz="1400" baseline="0" dirty="0"/>
                        <a:t> mega hospitals and Community Health </a:t>
                      </a:r>
                      <a:r>
                        <a:rPr lang="en-US" sz="1400" baseline="0" dirty="0" err="1"/>
                        <a:t>Centres</a:t>
                      </a:r>
                      <a:endParaRPr lang="en-US" sz="1400" dirty="0"/>
                    </a:p>
                  </a:txBody>
                  <a:tcPr/>
                </a:tc>
                <a:tc>
                  <a:txBody>
                    <a:bodyPr/>
                    <a:lstStyle/>
                    <a:p>
                      <a:r>
                        <a:rPr lang="en-US" sz="1400" dirty="0"/>
                        <a:t>R12 billion </a:t>
                      </a:r>
                    </a:p>
                  </a:txBody>
                  <a:tcPr/>
                </a:tc>
                <a:tc>
                  <a:txBody>
                    <a:bodyPr/>
                    <a:lstStyle/>
                    <a:p>
                      <a:r>
                        <a:rPr lang="en-US" sz="1400" dirty="0"/>
                        <a:t>Avg.</a:t>
                      </a:r>
                      <a:r>
                        <a:rPr lang="en-US" sz="1400" baseline="0" dirty="0"/>
                        <a:t> 4 years </a:t>
                      </a:r>
                      <a:endParaRPr lang="en-US" sz="1400" dirty="0"/>
                    </a:p>
                  </a:txBody>
                  <a:tcPr/>
                </a:tc>
                <a:extLst>
                  <a:ext uri="{0D108BD9-81ED-4DB2-BD59-A6C34878D82A}">
                    <a16:rowId xmlns:a16="http://schemas.microsoft.com/office/drawing/2014/main" xmlns="" val="2667280971"/>
                  </a:ext>
                </a:extLst>
              </a:tr>
              <a:tr h="370840">
                <a:tc>
                  <a:txBody>
                    <a:bodyPr/>
                    <a:lstStyle/>
                    <a:p>
                      <a:r>
                        <a:rPr lang="en-US" sz="1400" b="1" dirty="0"/>
                        <a:t>Department of Basic Education </a:t>
                      </a:r>
                    </a:p>
                  </a:txBody>
                  <a:tcPr/>
                </a:tc>
                <a:tc>
                  <a:txBody>
                    <a:bodyPr/>
                    <a:lstStyle/>
                    <a:p>
                      <a:r>
                        <a:rPr lang="en-US" sz="1400" dirty="0"/>
                        <a:t>Construction of new schools under the ASIDI </a:t>
                      </a:r>
                      <a:r>
                        <a:rPr lang="en-US" sz="1400" dirty="0" err="1"/>
                        <a:t>programme</a:t>
                      </a:r>
                      <a:r>
                        <a:rPr lang="en-US" sz="1400" dirty="0"/>
                        <a:t> </a:t>
                      </a:r>
                    </a:p>
                  </a:txBody>
                  <a:tcPr/>
                </a:tc>
                <a:tc>
                  <a:txBody>
                    <a:bodyPr/>
                    <a:lstStyle/>
                    <a:p>
                      <a:r>
                        <a:rPr lang="en-US" sz="1400" dirty="0"/>
                        <a:t>R7 billion </a:t>
                      </a:r>
                    </a:p>
                  </a:txBody>
                  <a:tcPr/>
                </a:tc>
                <a:tc>
                  <a:txBody>
                    <a:bodyPr/>
                    <a:lstStyle/>
                    <a:p>
                      <a:r>
                        <a:rPr lang="en-US" sz="1400" dirty="0"/>
                        <a:t>Phased avg. 3 years</a:t>
                      </a:r>
                      <a:r>
                        <a:rPr lang="en-US" sz="1400" baseline="0" dirty="0"/>
                        <a:t> </a:t>
                      </a:r>
                      <a:endParaRPr lang="en-US" sz="1400" dirty="0"/>
                    </a:p>
                  </a:txBody>
                  <a:tcPr/>
                </a:tc>
                <a:extLst>
                  <a:ext uri="{0D108BD9-81ED-4DB2-BD59-A6C34878D82A}">
                    <a16:rowId xmlns:a16="http://schemas.microsoft.com/office/drawing/2014/main" xmlns="" val="2698925706"/>
                  </a:ext>
                </a:extLst>
              </a:tr>
              <a:tr h="370840">
                <a:tc gridSpan="4">
                  <a:txBody>
                    <a:bodyPr/>
                    <a:lstStyle/>
                    <a:p>
                      <a:r>
                        <a:rPr lang="en-US" sz="1400" b="1" i="1" dirty="0"/>
                        <a:t>Total Facilities Management </a:t>
                      </a:r>
                    </a:p>
                  </a:txBody>
                  <a:tcPr>
                    <a:solidFill>
                      <a:schemeClr val="accent4"/>
                    </a:solidFill>
                  </a:tcPr>
                </a:tc>
                <a:tc hMerge="1">
                  <a:txBody>
                    <a:bodyPr/>
                    <a:lstStyle/>
                    <a:p>
                      <a:endParaRPr lang="en-US" dirty="0"/>
                    </a:p>
                  </a:txBody>
                  <a:tcPr/>
                </a:tc>
                <a:tc hMerge="1">
                  <a:txBody>
                    <a:bodyPr/>
                    <a:lstStyle/>
                    <a:p>
                      <a:endParaRPr lang="en-US" sz="1600" dirty="0"/>
                    </a:p>
                  </a:txBody>
                  <a:tcPr/>
                </a:tc>
                <a:tc hMerge="1">
                  <a:txBody>
                    <a:bodyPr/>
                    <a:lstStyle/>
                    <a:p>
                      <a:endParaRPr lang="en-US" dirty="0"/>
                    </a:p>
                  </a:txBody>
                  <a:tcPr/>
                </a:tc>
                <a:extLst>
                  <a:ext uri="{0D108BD9-81ED-4DB2-BD59-A6C34878D82A}">
                    <a16:rowId xmlns:a16="http://schemas.microsoft.com/office/drawing/2014/main" xmlns="" val="389814361"/>
                  </a:ext>
                </a:extLst>
              </a:tr>
              <a:tr h="370840">
                <a:tc>
                  <a:txBody>
                    <a:bodyPr/>
                    <a:lstStyle/>
                    <a:p>
                      <a:r>
                        <a:rPr lang="en-US" sz="1400" b="1" dirty="0"/>
                        <a:t>Department of</a:t>
                      </a:r>
                      <a:r>
                        <a:rPr lang="en-US" sz="1400" b="1" baseline="0" dirty="0"/>
                        <a:t> Public Works &amp; Infrastructure </a:t>
                      </a:r>
                      <a:endParaRPr lang="en-US" sz="1400" b="1" dirty="0"/>
                    </a:p>
                  </a:txBody>
                  <a:tcPr/>
                </a:tc>
                <a:tc>
                  <a:txBody>
                    <a:bodyPr/>
                    <a:lstStyle/>
                    <a:p>
                      <a:pPr algn="just"/>
                      <a:r>
                        <a:rPr lang="en-US" sz="1400" dirty="0"/>
                        <a:t>Total Facilities</a:t>
                      </a:r>
                      <a:r>
                        <a:rPr lang="en-US" sz="1400" baseline="0" dirty="0"/>
                        <a:t> Management: Union Building Precinct, </a:t>
                      </a:r>
                      <a:r>
                        <a:rPr lang="en-US" sz="1400" baseline="0" dirty="0" err="1"/>
                        <a:t>Agrivaal</a:t>
                      </a:r>
                      <a:r>
                        <a:rPr lang="en-US" sz="1400" baseline="0" dirty="0"/>
                        <a:t> DPSA building, </a:t>
                      </a:r>
                      <a:r>
                        <a:rPr lang="en-US" sz="1400" baseline="0" dirty="0" err="1"/>
                        <a:t>Civitas</a:t>
                      </a:r>
                      <a:r>
                        <a:rPr lang="en-US" sz="1400" baseline="0" dirty="0"/>
                        <a:t> building </a:t>
                      </a:r>
                      <a:endParaRPr lang="en-US" sz="1400" dirty="0"/>
                    </a:p>
                  </a:txBody>
                  <a:tcPr/>
                </a:tc>
                <a:tc>
                  <a:txBody>
                    <a:bodyPr/>
                    <a:lstStyle/>
                    <a:p>
                      <a:r>
                        <a:rPr lang="en-US" sz="1400" dirty="0"/>
                        <a:t>R819 million </a:t>
                      </a:r>
                    </a:p>
                  </a:txBody>
                  <a:tcPr/>
                </a:tc>
                <a:tc>
                  <a:txBody>
                    <a:bodyPr/>
                    <a:lstStyle/>
                    <a:p>
                      <a:r>
                        <a:rPr lang="en-US" sz="1400" dirty="0"/>
                        <a:t>Over 3 years </a:t>
                      </a:r>
                    </a:p>
                  </a:txBody>
                  <a:tcPr/>
                </a:tc>
                <a:extLst>
                  <a:ext uri="{0D108BD9-81ED-4DB2-BD59-A6C34878D82A}">
                    <a16:rowId xmlns:a16="http://schemas.microsoft.com/office/drawing/2014/main" xmlns="" val="753479549"/>
                  </a:ext>
                </a:extLst>
              </a:tr>
            </a:tbl>
          </a:graphicData>
        </a:graphic>
      </p:graphicFrame>
      <p:sp>
        <p:nvSpPr>
          <p:cNvPr id="4" name="Slide Number Placeholder 3"/>
          <p:cNvSpPr>
            <a:spLocks noGrp="1"/>
          </p:cNvSpPr>
          <p:nvPr>
            <p:ph type="sldNum" sz="quarter" idx="12"/>
          </p:nvPr>
        </p:nvSpPr>
        <p:spPr>
          <a:xfrm>
            <a:off x="11297195" y="6330227"/>
            <a:ext cx="563881" cy="365125"/>
          </a:xfrm>
        </p:spPr>
        <p:txBody>
          <a:bodyPr/>
          <a:lstStyle/>
          <a:p>
            <a:fld id="{BC72CB22-D7A4-7547-B048-02B7C821FF3F}" type="slidenum">
              <a:rPr lang="en-US" smtClean="0">
                <a:solidFill>
                  <a:prstClr val="black">
                    <a:tint val="75000"/>
                  </a:prstClr>
                </a:solidFill>
              </a:rPr>
              <a:pPr/>
              <a:t>11</a:t>
            </a:fld>
            <a:endParaRPr lang="en-US" dirty="0">
              <a:solidFill>
                <a:prstClr val="black">
                  <a:tint val="75000"/>
                </a:prstClr>
              </a:solidFill>
            </a:endParaRPr>
          </a:p>
        </p:txBody>
      </p:sp>
      <p:sp>
        <p:nvSpPr>
          <p:cNvPr id="6" name="TextBox 5"/>
          <p:cNvSpPr txBox="1"/>
          <p:nvPr/>
        </p:nvSpPr>
        <p:spPr>
          <a:xfrm>
            <a:off x="1678579" y="822960"/>
            <a:ext cx="9849394" cy="369332"/>
          </a:xfrm>
          <a:prstGeom prst="rect">
            <a:avLst/>
          </a:prstGeom>
          <a:noFill/>
        </p:spPr>
        <p:txBody>
          <a:bodyPr wrap="square" rtlCol="0">
            <a:spAutoFit/>
          </a:bodyPr>
          <a:lstStyle/>
          <a:p>
            <a:pPr algn="ctr"/>
            <a:r>
              <a:rPr lang="en-US" b="1" dirty="0"/>
              <a:t>DBSA EXPERIENCE AND TRACK RECORD </a:t>
            </a:r>
          </a:p>
        </p:txBody>
      </p:sp>
    </p:spTree>
    <p:extLst>
      <p:ext uri="{BB962C8B-B14F-4D97-AF65-F5344CB8AC3E}">
        <p14:creationId xmlns:p14="http://schemas.microsoft.com/office/powerpoint/2010/main" xmlns="" val="1623479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241" y="299746"/>
            <a:ext cx="9920777" cy="701360"/>
          </a:xfrm>
        </p:spPr>
        <p:txBody>
          <a:bodyPr>
            <a:normAutofit/>
          </a:bodyPr>
          <a:lstStyle/>
          <a:p>
            <a:r>
              <a:rPr lang="en-US" sz="4000" b="1" dirty="0">
                <a:solidFill>
                  <a:schemeClr val="accent4">
                    <a:lumMod val="75000"/>
                  </a:schemeClr>
                </a:solidFill>
                <a:latin typeface="+mn-lt"/>
              </a:rPr>
              <a:t>LEGAL FRAMEWORK</a:t>
            </a:r>
          </a:p>
        </p:txBody>
      </p:sp>
      <p:sp>
        <p:nvSpPr>
          <p:cNvPr id="3" name="Rectangle 2"/>
          <p:cNvSpPr/>
          <p:nvPr/>
        </p:nvSpPr>
        <p:spPr>
          <a:xfrm>
            <a:off x="212436" y="1319666"/>
            <a:ext cx="11628582" cy="540181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lvl="0" indent="-285750">
              <a:lnSpc>
                <a:spcPct val="150000"/>
              </a:lnSpc>
              <a:spcAft>
                <a:spcPts val="800"/>
              </a:spcAft>
              <a:buFont typeface="Wingdings" panose="05000000000000000000" pitchFamily="2" charset="2"/>
              <a:buChar char="q"/>
            </a:pPr>
            <a:endParaRPr lang="en-ZA" sz="2250" spc="30" dirty="0">
              <a:solidFill>
                <a:srgbClr val="000000"/>
              </a:solidFill>
              <a:ea typeface="Times New Roman" panose="02020603050405020304" pitchFamily="18" charset="0"/>
              <a:cs typeface="Times New Roman" panose="02020603050405020304" pitchFamily="18" charset="0"/>
            </a:endParaRPr>
          </a:p>
          <a:p>
            <a:pPr marL="285750" lvl="0" indent="-285750" algn="just">
              <a:lnSpc>
                <a:spcPct val="150000"/>
              </a:lnSpc>
              <a:spcAft>
                <a:spcPts val="800"/>
              </a:spcAft>
              <a:buFont typeface="Wingdings" panose="05000000000000000000" pitchFamily="2" charset="2"/>
              <a:buChar char="q"/>
            </a:pPr>
            <a:r>
              <a:rPr lang="en-ZA" sz="2250" spc="30" dirty="0">
                <a:solidFill>
                  <a:schemeClr val="tx1"/>
                </a:solidFill>
                <a:ea typeface="Times New Roman" panose="02020603050405020304" pitchFamily="18" charset="0"/>
                <a:cs typeface="Times New Roman" panose="02020603050405020304" pitchFamily="18" charset="0"/>
              </a:rPr>
              <a:t>The nature of the Project and urgency requires that Parliament implements in the intervention within the shortest possible time in order to restore services to Members of Parliament </a:t>
            </a:r>
          </a:p>
          <a:p>
            <a:pPr marL="285750" lvl="0" indent="-285750" algn="just">
              <a:lnSpc>
                <a:spcPct val="150000"/>
              </a:lnSpc>
              <a:spcAft>
                <a:spcPts val="800"/>
              </a:spcAft>
              <a:buFont typeface="Wingdings" panose="05000000000000000000" pitchFamily="2" charset="2"/>
              <a:buChar char="q"/>
            </a:pPr>
            <a:r>
              <a:rPr lang="en-US" sz="2250" spc="30" dirty="0">
                <a:solidFill>
                  <a:schemeClr val="tx1"/>
                </a:solidFill>
                <a:ea typeface="Times New Roman" panose="02020603050405020304" pitchFamily="18" charset="0"/>
                <a:cs typeface="Times New Roman" panose="02020603050405020304" pitchFamily="18" charset="0"/>
              </a:rPr>
              <a:t>We have examined the supply chain processes in line with the FMPPLA in order to achieve the restoration project </a:t>
            </a:r>
          </a:p>
          <a:p>
            <a:pPr marL="285750" lvl="0" indent="-285750" algn="just">
              <a:lnSpc>
                <a:spcPct val="150000"/>
              </a:lnSpc>
              <a:spcAft>
                <a:spcPts val="800"/>
              </a:spcAft>
              <a:buFont typeface="Wingdings" panose="05000000000000000000" pitchFamily="2" charset="2"/>
              <a:buChar char="q"/>
            </a:pPr>
            <a:r>
              <a:rPr lang="en-US" sz="2250" spc="30" dirty="0">
                <a:solidFill>
                  <a:schemeClr val="tx1"/>
                </a:solidFill>
                <a:ea typeface="Times New Roman" panose="02020603050405020304" pitchFamily="18" charset="0"/>
                <a:cs typeface="Times New Roman" panose="02020603050405020304" pitchFamily="18" charset="0"/>
              </a:rPr>
              <a:t>The need for members to return to the precinct necessitates the utilization of these procedures</a:t>
            </a:r>
          </a:p>
          <a:p>
            <a:pPr marL="285750" lvl="0" indent="-285750" algn="just">
              <a:lnSpc>
                <a:spcPct val="150000"/>
              </a:lnSpc>
              <a:spcAft>
                <a:spcPts val="800"/>
              </a:spcAft>
              <a:buFont typeface="Wingdings" panose="05000000000000000000" pitchFamily="2" charset="2"/>
              <a:buChar char="q"/>
            </a:pPr>
            <a:endParaRPr lang="en-ZA" sz="2250" spc="3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xmlns="" val="2117194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4114" y="131893"/>
            <a:ext cx="9946904" cy="856151"/>
          </a:xfrm>
        </p:spPr>
        <p:txBody>
          <a:bodyPr>
            <a:normAutofit fontScale="90000"/>
          </a:bodyPr>
          <a:lstStyle/>
          <a:p>
            <a:r>
              <a:rPr lang="en-US" sz="4000" b="1" dirty="0">
                <a:solidFill>
                  <a:schemeClr val="accent4">
                    <a:lumMod val="75000"/>
                  </a:schemeClr>
                </a:solidFill>
                <a:latin typeface="+mn-lt"/>
              </a:rPr>
              <a:t>PROJECT GOVERNANCE  AND IMPLEMENTATION MONITORING FRAMEWORK</a:t>
            </a:r>
          </a:p>
        </p:txBody>
      </p:sp>
      <p:sp>
        <p:nvSpPr>
          <p:cNvPr id="3" name="Rectangle 2"/>
          <p:cNvSpPr/>
          <p:nvPr/>
        </p:nvSpPr>
        <p:spPr>
          <a:xfrm>
            <a:off x="212436" y="1396426"/>
            <a:ext cx="11628582" cy="49599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a:lnSpc>
                <a:spcPct val="150000"/>
              </a:lnSpc>
              <a:spcAft>
                <a:spcPts val="800"/>
              </a:spcAft>
            </a:pPr>
            <a:r>
              <a:rPr lang="en-ZA" sz="2400" spc="30" dirty="0">
                <a:solidFill>
                  <a:schemeClr val="tx1"/>
                </a:solidFill>
                <a:ea typeface="Times New Roman" panose="02020603050405020304" pitchFamily="18" charset="0"/>
                <a:cs typeface="Times New Roman" panose="02020603050405020304" pitchFamily="18" charset="0"/>
              </a:rPr>
              <a:t>The Project will be managed based on the following governance framework:</a:t>
            </a:r>
          </a:p>
          <a:p>
            <a:pPr marL="742950" lvl="1" indent="-285750" algn="just">
              <a:lnSpc>
                <a:spcPct val="150000"/>
              </a:lnSpc>
              <a:spcAft>
                <a:spcPts val="800"/>
              </a:spcAft>
              <a:buFont typeface="Wingdings" panose="05000000000000000000" pitchFamily="2" charset="2"/>
              <a:buChar char="q"/>
            </a:pPr>
            <a:r>
              <a:rPr lang="en-US" sz="2400" spc="30" dirty="0">
                <a:solidFill>
                  <a:schemeClr val="tx1"/>
                </a:solidFill>
                <a:ea typeface="Times New Roman" panose="02020603050405020304" pitchFamily="18" charset="0"/>
                <a:cs typeface="Times New Roman" panose="02020603050405020304" pitchFamily="18" charset="0"/>
              </a:rPr>
              <a:t>Joint Standing Committee on Financial Management of Parliament for Oversight;</a:t>
            </a:r>
          </a:p>
          <a:p>
            <a:pPr marL="742950" lvl="1" indent="-285750" algn="just">
              <a:lnSpc>
                <a:spcPct val="150000"/>
              </a:lnSpc>
              <a:spcAft>
                <a:spcPts val="800"/>
              </a:spcAft>
              <a:buFont typeface="Wingdings" panose="05000000000000000000" pitchFamily="2" charset="2"/>
              <a:buChar char="q"/>
            </a:pPr>
            <a:r>
              <a:rPr lang="en-US" sz="2400" spc="30" dirty="0">
                <a:solidFill>
                  <a:schemeClr val="tx1"/>
                </a:solidFill>
                <a:ea typeface="Times New Roman" panose="02020603050405020304" pitchFamily="18" charset="0"/>
                <a:cs typeface="Times New Roman" panose="02020603050405020304" pitchFamily="18" charset="0"/>
              </a:rPr>
              <a:t>Multi-party Steering Committee for regular feedback on the progress of the implementation;</a:t>
            </a:r>
            <a:endParaRPr lang="en-ZA" sz="2400" spc="30" dirty="0">
              <a:solidFill>
                <a:schemeClr val="tx1"/>
              </a:solidFill>
              <a:ea typeface="Times New Roman" panose="02020603050405020304" pitchFamily="18" charset="0"/>
              <a:cs typeface="Times New Roman" panose="02020603050405020304" pitchFamily="18" charset="0"/>
            </a:endParaRPr>
          </a:p>
          <a:p>
            <a:pPr marL="742950" lvl="1" indent="-285750" algn="just">
              <a:lnSpc>
                <a:spcPct val="150000"/>
              </a:lnSpc>
              <a:spcAft>
                <a:spcPts val="800"/>
              </a:spcAft>
              <a:buFont typeface="Wingdings" panose="05000000000000000000" pitchFamily="2" charset="2"/>
              <a:buChar char="q"/>
            </a:pPr>
            <a:r>
              <a:rPr lang="en-US" sz="2400" spc="30" dirty="0">
                <a:solidFill>
                  <a:schemeClr val="tx1"/>
                </a:solidFill>
                <a:ea typeface="Times New Roman" panose="02020603050405020304" pitchFamily="18" charset="0"/>
                <a:cs typeface="Times New Roman" panose="02020603050405020304" pitchFamily="18" charset="0"/>
              </a:rPr>
              <a:t>Project Steering Committee comprising DGs of Parliament, National Treasury and DPWI, and the Group Executive of DBSA responsible for Infrastructure Delivery; and </a:t>
            </a:r>
          </a:p>
          <a:p>
            <a:pPr marL="742950" lvl="1" indent="-285750" algn="just">
              <a:lnSpc>
                <a:spcPct val="150000"/>
              </a:lnSpc>
              <a:spcAft>
                <a:spcPts val="800"/>
              </a:spcAft>
              <a:buFont typeface="Wingdings" panose="05000000000000000000" pitchFamily="2" charset="2"/>
              <a:buChar char="q"/>
            </a:pPr>
            <a:r>
              <a:rPr lang="en-US" sz="2400" spc="30" dirty="0">
                <a:solidFill>
                  <a:schemeClr val="tx1"/>
                </a:solidFill>
                <a:ea typeface="Times New Roman" panose="02020603050405020304" pitchFamily="18" charset="0"/>
                <a:cs typeface="Times New Roman" panose="02020603050405020304" pitchFamily="18" charset="0"/>
              </a:rPr>
              <a:t>Technical Committee comprising relevant teams from Parliament, DBSA, National Treasury, and DPWI </a:t>
            </a:r>
            <a:endParaRPr lang="en-ZA" sz="2400" spc="3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xmlns="" val="20715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491" y="240502"/>
            <a:ext cx="9868527" cy="701360"/>
          </a:xfrm>
        </p:spPr>
        <p:txBody>
          <a:bodyPr>
            <a:normAutofit/>
          </a:bodyPr>
          <a:lstStyle/>
          <a:p>
            <a:r>
              <a:rPr lang="en-US" sz="4000" b="1" dirty="0">
                <a:solidFill>
                  <a:schemeClr val="accent4">
                    <a:lumMod val="75000"/>
                  </a:schemeClr>
                </a:solidFill>
                <a:latin typeface="+mn-lt"/>
              </a:rPr>
              <a:t>FINANCIAL IMPLICATIONS</a:t>
            </a:r>
          </a:p>
        </p:txBody>
      </p:sp>
      <p:sp>
        <p:nvSpPr>
          <p:cNvPr id="3" name="Rectangle 2"/>
          <p:cNvSpPr/>
          <p:nvPr/>
        </p:nvSpPr>
        <p:spPr>
          <a:xfrm>
            <a:off x="212436" y="1300392"/>
            <a:ext cx="11628582" cy="542108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914400" algn="just"/>
            <a:endParaRPr lang="en-US" sz="2400" dirty="0">
              <a:solidFill>
                <a:schemeClr val="tx1"/>
              </a:solidFill>
              <a:cs typeface="Arial" panose="020B0604020202020204" pitchFamily="34" charset="0"/>
            </a:endParaRPr>
          </a:p>
          <a:p>
            <a:pPr marL="1371600" indent="-457200" algn="just">
              <a:buFont typeface="Wingdings" panose="05000000000000000000" pitchFamily="2" charset="2"/>
              <a:buChar char="q"/>
            </a:pPr>
            <a:r>
              <a:rPr lang="en-US" sz="2400" dirty="0">
                <a:solidFill>
                  <a:schemeClr val="tx1"/>
                </a:solidFill>
                <a:cs typeface="Arial" panose="020B0604020202020204" pitchFamily="34" charset="0"/>
              </a:rPr>
              <a:t>R118 Million has been allocated by National Treasury to Parliament for the provision of alternative Offices for MPs and for other urgent and unforeseen expenditure occasioned by the fire incident.  </a:t>
            </a:r>
          </a:p>
          <a:p>
            <a:pPr marL="1200150" indent="-285750" algn="just">
              <a:buFont typeface="Wingdings" panose="05000000000000000000" pitchFamily="2" charset="2"/>
              <a:buChar char="q"/>
            </a:pPr>
            <a:endParaRPr lang="en-US" sz="2400" dirty="0">
              <a:solidFill>
                <a:schemeClr val="tx1"/>
              </a:solidFill>
              <a:cs typeface="Arial" panose="020B0604020202020204" pitchFamily="34" charset="0"/>
            </a:endParaRPr>
          </a:p>
          <a:p>
            <a:pPr marL="1200150" indent="-285750" algn="just">
              <a:buFont typeface="Wingdings" panose="05000000000000000000" pitchFamily="2" charset="2"/>
              <a:buChar char="q"/>
            </a:pPr>
            <a:r>
              <a:rPr lang="en-US" sz="2400" dirty="0">
                <a:solidFill>
                  <a:schemeClr val="tx1"/>
                </a:solidFill>
                <a:cs typeface="Arial" panose="020B0604020202020204" pitchFamily="34" charset="0"/>
              </a:rPr>
              <a:t>R2 Billion is the estimated project cost for restoration to be allocated over the next two financial years from NT, this is subject to the completion of a detailed design and rebasing the costs</a:t>
            </a:r>
          </a:p>
          <a:p>
            <a:pPr marL="914400" algn="just"/>
            <a:r>
              <a:rPr lang="en-US" sz="2400" dirty="0">
                <a:solidFill>
                  <a:schemeClr val="tx1"/>
                </a:solidFill>
                <a:cs typeface="Arial" panose="020B0604020202020204" pitchFamily="34" charset="0"/>
              </a:rPr>
              <a:t> </a:t>
            </a:r>
          </a:p>
          <a:p>
            <a:pPr marL="1200150" indent="-285750" algn="just">
              <a:buFont typeface="Wingdings" panose="05000000000000000000" pitchFamily="2" charset="2"/>
              <a:buChar char="q"/>
            </a:pPr>
            <a:r>
              <a:rPr lang="en-US" sz="2400" dirty="0">
                <a:solidFill>
                  <a:schemeClr val="tx1"/>
                </a:solidFill>
                <a:cs typeface="Arial" panose="020B0604020202020204" pitchFamily="34" charset="0"/>
              </a:rPr>
              <a:t> A detailed project implementation plan will be developed to outline the deliverables/milestones over the 24-month period.</a:t>
            </a:r>
          </a:p>
          <a:p>
            <a:pPr marL="1200150" indent="-285750" algn="just">
              <a:buFont typeface="Wingdings" panose="05000000000000000000" pitchFamily="2" charset="2"/>
              <a:buChar char="q"/>
            </a:pPr>
            <a:endParaRPr lang="en-US" sz="2400" dirty="0">
              <a:solidFill>
                <a:schemeClr val="tx1"/>
              </a:solidFill>
              <a:cs typeface="Arial" panose="020B0604020202020204" pitchFamily="34" charset="0"/>
            </a:endParaRPr>
          </a:p>
          <a:p>
            <a:pPr marL="1200150" indent="-285750" algn="just">
              <a:buFont typeface="Wingdings" panose="05000000000000000000" pitchFamily="2" charset="2"/>
              <a:buChar char="q"/>
            </a:pPr>
            <a:r>
              <a:rPr lang="en-US" sz="2400" dirty="0">
                <a:solidFill>
                  <a:schemeClr val="tx1"/>
                </a:solidFill>
                <a:cs typeface="Arial" panose="020B0604020202020204" pitchFamily="34" charset="0"/>
              </a:rPr>
              <a:t>The project management fees of 4.5% of the total project cost for the implementing agent (</a:t>
            </a:r>
            <a:r>
              <a:rPr lang="en-US" sz="2400" i="1" dirty="0">
                <a:solidFill>
                  <a:schemeClr val="tx1"/>
                </a:solidFill>
                <a:cs typeface="Arial" panose="020B0604020202020204" pitchFamily="34" charset="0"/>
              </a:rPr>
              <a:t>this is inclusive of VAT and may be subject to negotiation between Parliament and DBSA)</a:t>
            </a:r>
            <a:endParaRPr lang="en-US" sz="2400" dirty="0">
              <a:solidFill>
                <a:schemeClr val="tx1"/>
              </a:solidFill>
              <a:cs typeface="Arial" panose="020B0604020202020204" pitchFamily="34" charset="0"/>
            </a:endParaRPr>
          </a:p>
          <a:p>
            <a:pPr marL="914400" algn="just"/>
            <a:endParaRPr lang="en-US" sz="2400" dirty="0">
              <a:solidFill>
                <a:schemeClr val="tx1"/>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xmlns="" val="425279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565" y="146146"/>
            <a:ext cx="4807131" cy="623677"/>
          </a:xfrm>
        </p:spPr>
        <p:txBody>
          <a:bodyPr>
            <a:normAutofit fontScale="90000"/>
          </a:bodyPr>
          <a:lstStyle/>
          <a:p>
            <a:pPr algn="r"/>
            <a:r>
              <a:rPr lang="en-US" sz="4000" b="1" dirty="0">
                <a:solidFill>
                  <a:schemeClr val="accent4">
                    <a:lumMod val="75000"/>
                  </a:schemeClr>
                </a:solidFill>
                <a:latin typeface="+mn-lt"/>
                <a:cs typeface="Times New Roman" panose="02020603050405020304" pitchFamily="18" charset="0"/>
              </a:rPr>
              <a:t>TABLE OF CONTENTS </a:t>
            </a:r>
          </a:p>
        </p:txBody>
      </p:sp>
      <p:grpSp>
        <p:nvGrpSpPr>
          <p:cNvPr id="9" name="Group 8"/>
          <p:cNvGrpSpPr/>
          <p:nvPr/>
        </p:nvGrpSpPr>
        <p:grpSpPr>
          <a:xfrm>
            <a:off x="2009769" y="568563"/>
            <a:ext cx="803032" cy="436764"/>
            <a:chOff x="-1401117" y="188575"/>
            <a:chExt cx="970689" cy="436764"/>
          </a:xfrm>
        </p:grpSpPr>
        <p:sp>
          <p:nvSpPr>
            <p:cNvPr id="10" name="Round Same Side Corner Rectangle 9"/>
            <p:cNvSpPr/>
            <p:nvPr/>
          </p:nvSpPr>
          <p:spPr>
            <a:xfrm>
              <a:off x="-1401117" y="188575"/>
              <a:ext cx="965508" cy="436764"/>
            </a:xfrm>
            <a:prstGeom prst="round2SameRect">
              <a:avLst>
                <a:gd name="adj1" fmla="val 16670"/>
                <a:gd name="adj2" fmla="val 0"/>
              </a:avLst>
            </a:prstGeom>
            <a:solidFill>
              <a:schemeClr val="bg1"/>
            </a:solidFill>
          </p:spPr>
          <p:style>
            <a:lnRef idx="2">
              <a:schemeClr val="accent2">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sp>
          <p:nvSpPr>
            <p:cNvPr id="11" name="Round Same Side Corner Rectangle 4"/>
            <p:cNvSpPr txBox="1"/>
            <p:nvPr/>
          </p:nvSpPr>
          <p:spPr>
            <a:xfrm>
              <a:off x="-1353286" y="209393"/>
              <a:ext cx="922858" cy="4154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1600200">
                <a:lnSpc>
                  <a:spcPct val="90000"/>
                </a:lnSpc>
                <a:spcBef>
                  <a:spcPct val="0"/>
                </a:spcBef>
                <a:spcAft>
                  <a:spcPct val="35000"/>
                </a:spcAft>
              </a:pPr>
              <a:r>
                <a:rPr lang="en-US" sz="2000" b="1" dirty="0">
                  <a:ln w="22225">
                    <a:solidFill>
                      <a:srgbClr val="ED7D31"/>
                    </a:solidFill>
                    <a:prstDash val="solid"/>
                  </a:ln>
                  <a:solidFill>
                    <a:srgbClr val="ED7D31">
                      <a:lumMod val="40000"/>
                      <a:lumOff val="60000"/>
                    </a:srgbClr>
                  </a:solidFill>
                  <a:cs typeface="Arial" panose="020B0604020202020204" pitchFamily="34" charset="0"/>
                </a:rPr>
                <a:t>01</a:t>
              </a:r>
            </a:p>
          </p:txBody>
        </p:sp>
      </p:grpSp>
      <p:cxnSp>
        <p:nvCxnSpPr>
          <p:cNvPr id="12" name="Straight Connector 11"/>
          <p:cNvCxnSpPr/>
          <p:nvPr/>
        </p:nvCxnSpPr>
        <p:spPr>
          <a:xfrm>
            <a:off x="3224825" y="1029638"/>
            <a:ext cx="6349254" cy="0"/>
          </a:xfrm>
          <a:prstGeom prst="line">
            <a:avLst/>
          </a:prstGeom>
        </p:spPr>
        <p:style>
          <a:lnRef idx="1">
            <a:schemeClr val="accent2"/>
          </a:lnRef>
          <a:fillRef idx="0">
            <a:schemeClr val="accent2"/>
          </a:fillRef>
          <a:effectRef idx="0">
            <a:schemeClr val="accent2"/>
          </a:effectRef>
          <a:fontRef idx="minor">
            <a:schemeClr val="tx1"/>
          </a:fontRef>
        </p:style>
      </p:cxnSp>
      <p:grpSp>
        <p:nvGrpSpPr>
          <p:cNvPr id="13" name="Group 12"/>
          <p:cNvGrpSpPr/>
          <p:nvPr/>
        </p:nvGrpSpPr>
        <p:grpSpPr>
          <a:xfrm>
            <a:off x="2009768" y="2104847"/>
            <a:ext cx="798746" cy="458324"/>
            <a:chOff x="-1408003" y="487"/>
            <a:chExt cx="965508" cy="458324"/>
          </a:xfrm>
        </p:grpSpPr>
        <p:sp>
          <p:nvSpPr>
            <p:cNvPr id="14" name="Round Same Side Corner Rectangle 13"/>
            <p:cNvSpPr/>
            <p:nvPr/>
          </p:nvSpPr>
          <p:spPr>
            <a:xfrm>
              <a:off x="-1408003" y="487"/>
              <a:ext cx="965508" cy="436764"/>
            </a:xfrm>
            <a:prstGeom prst="round2SameRect">
              <a:avLst>
                <a:gd name="adj1" fmla="val 16670"/>
                <a:gd name="adj2" fmla="val 0"/>
              </a:avLst>
            </a:prstGeom>
            <a:solidFill>
              <a:schemeClr val="bg1"/>
            </a:solidFill>
          </p:spPr>
          <p:style>
            <a:lnRef idx="2">
              <a:schemeClr val="accent2">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sp>
          <p:nvSpPr>
            <p:cNvPr id="15" name="Round Same Side Corner Rectangle 4"/>
            <p:cNvSpPr txBox="1"/>
            <p:nvPr/>
          </p:nvSpPr>
          <p:spPr>
            <a:xfrm>
              <a:off x="-1365353" y="43372"/>
              <a:ext cx="922858" cy="4154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1600200">
                <a:lnSpc>
                  <a:spcPct val="90000"/>
                </a:lnSpc>
                <a:spcBef>
                  <a:spcPct val="0"/>
                </a:spcBef>
                <a:spcAft>
                  <a:spcPct val="35000"/>
                </a:spcAft>
              </a:pPr>
              <a:r>
                <a:rPr lang="en-US" sz="2000" b="1" dirty="0">
                  <a:ln w="22225">
                    <a:solidFill>
                      <a:srgbClr val="ED7D31"/>
                    </a:solidFill>
                    <a:prstDash val="solid"/>
                  </a:ln>
                  <a:solidFill>
                    <a:srgbClr val="ED7D31">
                      <a:lumMod val="40000"/>
                      <a:lumOff val="60000"/>
                    </a:srgbClr>
                  </a:solidFill>
                  <a:cs typeface="Arial" panose="020B0604020202020204" pitchFamily="34" charset="0"/>
                </a:rPr>
                <a:t>04</a:t>
              </a:r>
            </a:p>
          </p:txBody>
        </p:sp>
      </p:grpSp>
      <p:grpSp>
        <p:nvGrpSpPr>
          <p:cNvPr id="16" name="Group 15"/>
          <p:cNvGrpSpPr/>
          <p:nvPr/>
        </p:nvGrpSpPr>
        <p:grpSpPr>
          <a:xfrm>
            <a:off x="2009768" y="2667592"/>
            <a:ext cx="798746" cy="441129"/>
            <a:chOff x="-1443767" y="-64367"/>
            <a:chExt cx="965508" cy="441129"/>
          </a:xfrm>
        </p:grpSpPr>
        <p:sp>
          <p:nvSpPr>
            <p:cNvPr id="17" name="Round Same Side Corner Rectangle 16"/>
            <p:cNvSpPr/>
            <p:nvPr/>
          </p:nvSpPr>
          <p:spPr>
            <a:xfrm>
              <a:off x="-1443767" y="-64367"/>
              <a:ext cx="965508" cy="436764"/>
            </a:xfrm>
            <a:prstGeom prst="round2SameRect">
              <a:avLst>
                <a:gd name="adj1" fmla="val 16670"/>
                <a:gd name="adj2" fmla="val 0"/>
              </a:avLst>
            </a:prstGeom>
            <a:solidFill>
              <a:schemeClr val="bg1"/>
            </a:solidFill>
          </p:spPr>
          <p:style>
            <a:lnRef idx="2">
              <a:schemeClr val="accent2">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sp>
          <p:nvSpPr>
            <p:cNvPr id="18" name="Round Same Side Corner Rectangle 4"/>
            <p:cNvSpPr txBox="1"/>
            <p:nvPr/>
          </p:nvSpPr>
          <p:spPr>
            <a:xfrm>
              <a:off x="-1406598" y="-38677"/>
              <a:ext cx="922858" cy="4154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1600200">
                <a:lnSpc>
                  <a:spcPct val="90000"/>
                </a:lnSpc>
                <a:spcBef>
                  <a:spcPct val="0"/>
                </a:spcBef>
                <a:spcAft>
                  <a:spcPct val="35000"/>
                </a:spcAft>
              </a:pPr>
              <a:r>
                <a:rPr lang="en-US" sz="2000" b="1" dirty="0">
                  <a:ln w="22225">
                    <a:solidFill>
                      <a:srgbClr val="ED7D31"/>
                    </a:solidFill>
                    <a:prstDash val="solid"/>
                  </a:ln>
                  <a:solidFill>
                    <a:srgbClr val="ED7D31">
                      <a:lumMod val="40000"/>
                      <a:lumOff val="60000"/>
                    </a:srgbClr>
                  </a:solidFill>
                  <a:cs typeface="Arial" panose="020B0604020202020204" pitchFamily="34" charset="0"/>
                </a:rPr>
                <a:t>05</a:t>
              </a:r>
            </a:p>
          </p:txBody>
        </p:sp>
      </p:grpSp>
      <p:cxnSp>
        <p:nvCxnSpPr>
          <p:cNvPr id="31" name="Straight Connector 30"/>
          <p:cNvCxnSpPr/>
          <p:nvPr/>
        </p:nvCxnSpPr>
        <p:spPr>
          <a:xfrm>
            <a:off x="3224825" y="2602500"/>
            <a:ext cx="6349254"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32" name="Straight Connector 31"/>
          <p:cNvCxnSpPr/>
          <p:nvPr/>
        </p:nvCxnSpPr>
        <p:spPr>
          <a:xfrm>
            <a:off x="3214735" y="3200663"/>
            <a:ext cx="6349254" cy="0"/>
          </a:xfrm>
          <a:prstGeom prst="line">
            <a:avLst/>
          </a:prstGeom>
        </p:spPr>
        <p:style>
          <a:lnRef idx="1">
            <a:schemeClr val="accent2"/>
          </a:lnRef>
          <a:fillRef idx="0">
            <a:schemeClr val="accent2"/>
          </a:fillRef>
          <a:effectRef idx="0">
            <a:schemeClr val="accent2"/>
          </a:effectRef>
          <a:fontRef idx="minor">
            <a:schemeClr val="tx1"/>
          </a:fontRef>
        </p:style>
      </p:cxnSp>
      <p:sp>
        <p:nvSpPr>
          <p:cNvPr id="40" name="TextBox 39"/>
          <p:cNvSpPr txBox="1"/>
          <p:nvPr/>
        </p:nvSpPr>
        <p:spPr>
          <a:xfrm>
            <a:off x="3493129" y="560149"/>
            <a:ext cx="4628561" cy="400110"/>
          </a:xfrm>
          <a:prstGeom prst="rect">
            <a:avLst/>
          </a:prstGeom>
          <a:noFill/>
        </p:spPr>
        <p:txBody>
          <a:bodyPr wrap="square" rtlCol="0">
            <a:spAutoFit/>
          </a:bodyPr>
          <a:lstStyle/>
          <a:p>
            <a:r>
              <a:rPr lang="en-US" sz="2000" b="1" dirty="0">
                <a:cs typeface="Arial" panose="020B0604020202020204" pitchFamily="34" charset="0"/>
              </a:rPr>
              <a:t>Introduction</a:t>
            </a:r>
            <a:endParaRPr lang="en-ZA" sz="2000" b="1" dirty="0">
              <a:cs typeface="Arial" panose="020B0604020202020204" pitchFamily="34" charset="0"/>
            </a:endParaRPr>
          </a:p>
        </p:txBody>
      </p:sp>
      <p:sp>
        <p:nvSpPr>
          <p:cNvPr id="42" name="TextBox 41"/>
          <p:cNvSpPr txBox="1"/>
          <p:nvPr/>
        </p:nvSpPr>
        <p:spPr>
          <a:xfrm>
            <a:off x="3493129" y="2108452"/>
            <a:ext cx="4628561" cy="400110"/>
          </a:xfrm>
          <a:prstGeom prst="rect">
            <a:avLst/>
          </a:prstGeom>
          <a:noFill/>
        </p:spPr>
        <p:txBody>
          <a:bodyPr wrap="square" rtlCol="0">
            <a:spAutoFit/>
          </a:bodyPr>
          <a:lstStyle/>
          <a:p>
            <a:r>
              <a:rPr lang="en-US" sz="2000" b="1" dirty="0">
                <a:cs typeface="Arial" panose="020B0604020202020204" pitchFamily="34" charset="0"/>
              </a:rPr>
              <a:t>Project Description</a:t>
            </a:r>
            <a:endParaRPr lang="en-ZA" sz="2000" b="1" dirty="0">
              <a:cs typeface="Arial" panose="020B0604020202020204" pitchFamily="34" charset="0"/>
            </a:endParaRPr>
          </a:p>
        </p:txBody>
      </p:sp>
      <p:sp>
        <p:nvSpPr>
          <p:cNvPr id="43" name="TextBox 42"/>
          <p:cNvSpPr txBox="1"/>
          <p:nvPr/>
        </p:nvSpPr>
        <p:spPr>
          <a:xfrm>
            <a:off x="3478702" y="2636792"/>
            <a:ext cx="4628561" cy="400110"/>
          </a:xfrm>
          <a:prstGeom prst="rect">
            <a:avLst/>
          </a:prstGeom>
          <a:noFill/>
        </p:spPr>
        <p:txBody>
          <a:bodyPr wrap="square" rtlCol="0">
            <a:spAutoFit/>
          </a:bodyPr>
          <a:lstStyle/>
          <a:p>
            <a:r>
              <a:rPr lang="en-US" sz="2000" b="1" dirty="0">
                <a:cs typeface="Arial" panose="020B0604020202020204" pitchFamily="34" charset="0"/>
              </a:rPr>
              <a:t>Implementation of the Project</a:t>
            </a:r>
            <a:endParaRPr lang="en-ZA" sz="2000" b="1" dirty="0">
              <a:cs typeface="Arial" panose="020B0604020202020204" pitchFamily="34" charset="0"/>
            </a:endParaRPr>
          </a:p>
        </p:txBody>
      </p:sp>
      <p:sp>
        <p:nvSpPr>
          <p:cNvPr id="45" name="TextBox 44"/>
          <p:cNvSpPr txBox="1"/>
          <p:nvPr/>
        </p:nvSpPr>
        <p:spPr>
          <a:xfrm>
            <a:off x="3343727" y="6159761"/>
            <a:ext cx="5603431" cy="369332"/>
          </a:xfrm>
          <a:prstGeom prst="rect">
            <a:avLst/>
          </a:prstGeom>
          <a:noFill/>
        </p:spPr>
        <p:txBody>
          <a:bodyPr wrap="square" rtlCol="0">
            <a:spAutoFit/>
          </a:bodyPr>
          <a:lstStyle/>
          <a:p>
            <a:r>
              <a:rPr lang="en-ZA" dirty="0">
                <a:solidFill>
                  <a:prstClr val="black"/>
                </a:solidFill>
                <a:latin typeface="Calibri" panose="020F0502020204030204"/>
              </a:rPr>
              <a:t> </a:t>
            </a:r>
          </a:p>
        </p:txBody>
      </p:sp>
      <p:grpSp>
        <p:nvGrpSpPr>
          <p:cNvPr id="28" name="Group 27"/>
          <p:cNvGrpSpPr/>
          <p:nvPr/>
        </p:nvGrpSpPr>
        <p:grpSpPr>
          <a:xfrm>
            <a:off x="1995341" y="3276903"/>
            <a:ext cx="798746" cy="464389"/>
            <a:chOff x="375765" y="487"/>
            <a:chExt cx="965508" cy="464389"/>
          </a:xfrm>
        </p:grpSpPr>
        <p:sp>
          <p:nvSpPr>
            <p:cNvPr id="29" name="Round Same Side Corner Rectangle 28"/>
            <p:cNvSpPr/>
            <p:nvPr/>
          </p:nvSpPr>
          <p:spPr>
            <a:xfrm>
              <a:off x="375765" y="487"/>
              <a:ext cx="965508" cy="436764"/>
            </a:xfrm>
            <a:prstGeom prst="round2SameRect">
              <a:avLst>
                <a:gd name="adj1" fmla="val 16670"/>
                <a:gd name="adj2" fmla="val 0"/>
              </a:avLst>
            </a:prstGeom>
            <a:solidFill>
              <a:schemeClr val="bg1"/>
            </a:solidFill>
          </p:spPr>
          <p:style>
            <a:lnRef idx="2">
              <a:schemeClr val="accent2">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sp>
          <p:nvSpPr>
            <p:cNvPr id="30" name="Round Same Side Corner Rectangle 4"/>
            <p:cNvSpPr txBox="1"/>
            <p:nvPr/>
          </p:nvSpPr>
          <p:spPr>
            <a:xfrm>
              <a:off x="411517" y="19837"/>
              <a:ext cx="922858" cy="4450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1600200">
                <a:lnSpc>
                  <a:spcPct val="90000"/>
                </a:lnSpc>
                <a:spcBef>
                  <a:spcPct val="0"/>
                </a:spcBef>
                <a:spcAft>
                  <a:spcPct val="35000"/>
                </a:spcAft>
              </a:pPr>
              <a:r>
                <a:rPr lang="en-US" sz="2000" b="1" dirty="0">
                  <a:ln w="22225">
                    <a:solidFill>
                      <a:srgbClr val="ED7D31"/>
                    </a:solidFill>
                    <a:prstDash val="solid"/>
                  </a:ln>
                  <a:solidFill>
                    <a:srgbClr val="ED7D31">
                      <a:lumMod val="40000"/>
                      <a:lumOff val="60000"/>
                    </a:srgbClr>
                  </a:solidFill>
                  <a:cs typeface="Arial" panose="020B0604020202020204" pitchFamily="34" charset="0"/>
                </a:rPr>
                <a:t>06</a:t>
              </a:r>
            </a:p>
          </p:txBody>
        </p:sp>
      </p:grpSp>
      <p:cxnSp>
        <p:nvCxnSpPr>
          <p:cNvPr id="35" name="Straight Connector 34"/>
          <p:cNvCxnSpPr/>
          <p:nvPr/>
        </p:nvCxnSpPr>
        <p:spPr>
          <a:xfrm>
            <a:off x="3224825" y="3779606"/>
            <a:ext cx="6349254" cy="0"/>
          </a:xfrm>
          <a:prstGeom prst="line">
            <a:avLst/>
          </a:prstGeom>
        </p:spPr>
        <p:style>
          <a:lnRef idx="1">
            <a:schemeClr val="accent2"/>
          </a:lnRef>
          <a:fillRef idx="0">
            <a:schemeClr val="accent2"/>
          </a:fillRef>
          <a:effectRef idx="0">
            <a:schemeClr val="accent2"/>
          </a:effectRef>
          <a:fontRef idx="minor">
            <a:schemeClr val="tx1"/>
          </a:fontRef>
        </p:style>
      </p:cxnSp>
      <p:sp>
        <p:nvSpPr>
          <p:cNvPr id="36" name="TextBox 35"/>
          <p:cNvSpPr txBox="1"/>
          <p:nvPr/>
        </p:nvSpPr>
        <p:spPr>
          <a:xfrm>
            <a:off x="3478702" y="3222331"/>
            <a:ext cx="6095377" cy="400110"/>
          </a:xfrm>
          <a:prstGeom prst="rect">
            <a:avLst/>
          </a:prstGeom>
          <a:noFill/>
        </p:spPr>
        <p:txBody>
          <a:bodyPr wrap="square" rtlCol="0">
            <a:spAutoFit/>
          </a:bodyPr>
          <a:lstStyle/>
          <a:p>
            <a:r>
              <a:rPr lang="en-ZA" sz="2000" b="1" dirty="0">
                <a:cs typeface="Arial" panose="020B0604020202020204" pitchFamily="34" charset="0"/>
              </a:rPr>
              <a:t>Key Project Milestones</a:t>
            </a:r>
          </a:p>
        </p:txBody>
      </p:sp>
      <p:grpSp>
        <p:nvGrpSpPr>
          <p:cNvPr id="37" name="Group 36"/>
          <p:cNvGrpSpPr/>
          <p:nvPr/>
        </p:nvGrpSpPr>
        <p:grpSpPr>
          <a:xfrm>
            <a:off x="1995342" y="3894580"/>
            <a:ext cx="802334" cy="455636"/>
            <a:chOff x="371428" y="487"/>
            <a:chExt cx="969845" cy="455636"/>
          </a:xfrm>
        </p:grpSpPr>
        <p:sp>
          <p:nvSpPr>
            <p:cNvPr id="38" name="Round Same Side Corner Rectangle 37"/>
            <p:cNvSpPr/>
            <p:nvPr/>
          </p:nvSpPr>
          <p:spPr>
            <a:xfrm>
              <a:off x="375765" y="487"/>
              <a:ext cx="965508" cy="436764"/>
            </a:xfrm>
            <a:prstGeom prst="round2SameRect">
              <a:avLst>
                <a:gd name="adj1" fmla="val 16670"/>
                <a:gd name="adj2" fmla="val 0"/>
              </a:avLst>
            </a:prstGeom>
            <a:solidFill>
              <a:schemeClr val="bg1"/>
            </a:solidFill>
          </p:spPr>
          <p:style>
            <a:lnRef idx="2">
              <a:schemeClr val="accent2">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sp>
          <p:nvSpPr>
            <p:cNvPr id="39" name="Round Same Side Corner Rectangle 4"/>
            <p:cNvSpPr txBox="1"/>
            <p:nvPr/>
          </p:nvSpPr>
          <p:spPr>
            <a:xfrm>
              <a:off x="371428" y="40684"/>
              <a:ext cx="922858" cy="4154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1600200">
                <a:lnSpc>
                  <a:spcPct val="90000"/>
                </a:lnSpc>
                <a:spcBef>
                  <a:spcPct val="0"/>
                </a:spcBef>
                <a:spcAft>
                  <a:spcPct val="35000"/>
                </a:spcAft>
              </a:pPr>
              <a:r>
                <a:rPr lang="en-US" sz="2000" b="1" dirty="0">
                  <a:ln w="22225">
                    <a:solidFill>
                      <a:srgbClr val="ED7D31"/>
                    </a:solidFill>
                    <a:prstDash val="solid"/>
                  </a:ln>
                  <a:solidFill>
                    <a:srgbClr val="ED7D31">
                      <a:lumMod val="40000"/>
                      <a:lumOff val="60000"/>
                    </a:srgbClr>
                  </a:solidFill>
                  <a:cs typeface="Arial" panose="020B0604020202020204" pitchFamily="34" charset="0"/>
                </a:rPr>
                <a:t>07</a:t>
              </a:r>
            </a:p>
          </p:txBody>
        </p:sp>
      </p:grpSp>
      <p:cxnSp>
        <p:nvCxnSpPr>
          <p:cNvPr id="41" name="Straight Connector 40"/>
          <p:cNvCxnSpPr/>
          <p:nvPr/>
        </p:nvCxnSpPr>
        <p:spPr>
          <a:xfrm>
            <a:off x="3214735" y="4331344"/>
            <a:ext cx="6349254" cy="0"/>
          </a:xfrm>
          <a:prstGeom prst="line">
            <a:avLst/>
          </a:prstGeom>
        </p:spPr>
        <p:style>
          <a:lnRef idx="1">
            <a:schemeClr val="accent2"/>
          </a:lnRef>
          <a:fillRef idx="0">
            <a:schemeClr val="accent2"/>
          </a:fillRef>
          <a:effectRef idx="0">
            <a:schemeClr val="accent2"/>
          </a:effectRef>
          <a:fontRef idx="minor">
            <a:schemeClr val="tx1"/>
          </a:fontRef>
        </p:style>
      </p:cxnSp>
      <p:sp>
        <p:nvSpPr>
          <p:cNvPr id="46" name="TextBox 45"/>
          <p:cNvSpPr txBox="1"/>
          <p:nvPr/>
        </p:nvSpPr>
        <p:spPr>
          <a:xfrm>
            <a:off x="3478702" y="4377237"/>
            <a:ext cx="5158495" cy="400110"/>
          </a:xfrm>
          <a:prstGeom prst="rect">
            <a:avLst/>
          </a:prstGeom>
          <a:noFill/>
        </p:spPr>
        <p:txBody>
          <a:bodyPr wrap="square" rtlCol="0">
            <a:spAutoFit/>
          </a:bodyPr>
          <a:lstStyle/>
          <a:p>
            <a:r>
              <a:rPr lang="en-ZA" sz="2000" b="1" dirty="0">
                <a:cs typeface="Arial" panose="020B0604020202020204" pitchFamily="34" charset="0"/>
              </a:rPr>
              <a:t>Motivating Factors </a:t>
            </a:r>
          </a:p>
        </p:txBody>
      </p:sp>
      <p:sp>
        <p:nvSpPr>
          <p:cNvPr id="3" name="Slide Number Placeholder 2"/>
          <p:cNvSpPr>
            <a:spLocks noGrp="1"/>
          </p:cNvSpPr>
          <p:nvPr>
            <p:ph type="sldNum" sz="quarter" idx="12"/>
          </p:nvPr>
        </p:nvSpPr>
        <p:spPr/>
        <p:txBody>
          <a:bodyPr/>
          <a:lstStyle/>
          <a:p>
            <a:fld id="{BC72CB22-D7A4-7547-B048-02B7C821FF3F}" type="slidenum">
              <a:rPr lang="en-US" smtClean="0">
                <a:solidFill>
                  <a:prstClr val="black">
                    <a:tint val="75000"/>
                  </a:prstClr>
                </a:solidFill>
              </a:rPr>
              <a:pPr/>
              <a:t>2</a:t>
            </a:fld>
            <a:endParaRPr lang="en-US" dirty="0">
              <a:solidFill>
                <a:prstClr val="black">
                  <a:tint val="75000"/>
                </a:prstClr>
              </a:solidFill>
            </a:endParaRPr>
          </a:p>
        </p:txBody>
      </p:sp>
      <p:grpSp>
        <p:nvGrpSpPr>
          <p:cNvPr id="33" name="Group 32"/>
          <p:cNvGrpSpPr/>
          <p:nvPr/>
        </p:nvGrpSpPr>
        <p:grpSpPr>
          <a:xfrm>
            <a:off x="1995341" y="4448959"/>
            <a:ext cx="798746" cy="436764"/>
            <a:chOff x="375765" y="487"/>
            <a:chExt cx="965508" cy="436764"/>
          </a:xfrm>
        </p:grpSpPr>
        <p:sp>
          <p:nvSpPr>
            <p:cNvPr id="34" name="Round Same Side Corner Rectangle 33"/>
            <p:cNvSpPr/>
            <p:nvPr/>
          </p:nvSpPr>
          <p:spPr>
            <a:xfrm>
              <a:off x="375765" y="487"/>
              <a:ext cx="965508" cy="436764"/>
            </a:xfrm>
            <a:prstGeom prst="round2SameRect">
              <a:avLst>
                <a:gd name="adj1" fmla="val 16670"/>
                <a:gd name="adj2" fmla="val 0"/>
              </a:avLst>
            </a:prstGeom>
            <a:solidFill>
              <a:schemeClr val="bg1"/>
            </a:solidFill>
          </p:spPr>
          <p:style>
            <a:lnRef idx="2">
              <a:schemeClr val="accent2">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sp>
          <p:nvSpPr>
            <p:cNvPr id="44" name="Round Same Side Corner Rectangle 4"/>
            <p:cNvSpPr txBox="1"/>
            <p:nvPr/>
          </p:nvSpPr>
          <p:spPr>
            <a:xfrm>
              <a:off x="397090" y="127962"/>
              <a:ext cx="922858" cy="2862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1600200">
                <a:lnSpc>
                  <a:spcPct val="90000"/>
                </a:lnSpc>
                <a:spcBef>
                  <a:spcPct val="0"/>
                </a:spcBef>
                <a:spcAft>
                  <a:spcPct val="35000"/>
                </a:spcAft>
              </a:pPr>
              <a:r>
                <a:rPr lang="en-US" sz="2000" b="1" dirty="0">
                  <a:ln w="22225">
                    <a:solidFill>
                      <a:srgbClr val="ED7D31"/>
                    </a:solidFill>
                    <a:prstDash val="solid"/>
                  </a:ln>
                  <a:solidFill>
                    <a:srgbClr val="ED7D31">
                      <a:lumMod val="40000"/>
                      <a:lumOff val="60000"/>
                    </a:srgbClr>
                  </a:solidFill>
                  <a:cs typeface="Arial" panose="020B0604020202020204" pitchFamily="34" charset="0"/>
                </a:rPr>
                <a:t>08</a:t>
              </a:r>
            </a:p>
          </p:txBody>
        </p:sp>
      </p:grpSp>
      <p:cxnSp>
        <p:nvCxnSpPr>
          <p:cNvPr id="47" name="Straight Connector 46"/>
          <p:cNvCxnSpPr/>
          <p:nvPr/>
        </p:nvCxnSpPr>
        <p:spPr>
          <a:xfrm>
            <a:off x="3214735" y="4885723"/>
            <a:ext cx="6349254" cy="0"/>
          </a:xfrm>
          <a:prstGeom prst="line">
            <a:avLst/>
          </a:prstGeom>
        </p:spPr>
        <p:style>
          <a:lnRef idx="1">
            <a:schemeClr val="accent2"/>
          </a:lnRef>
          <a:fillRef idx="0">
            <a:schemeClr val="accent2"/>
          </a:fillRef>
          <a:effectRef idx="0">
            <a:schemeClr val="accent2"/>
          </a:effectRef>
          <a:fontRef idx="minor">
            <a:schemeClr val="tx1"/>
          </a:fontRef>
        </p:style>
      </p:cxnSp>
      <p:grpSp>
        <p:nvGrpSpPr>
          <p:cNvPr id="49" name="Group 48"/>
          <p:cNvGrpSpPr/>
          <p:nvPr/>
        </p:nvGrpSpPr>
        <p:grpSpPr>
          <a:xfrm>
            <a:off x="1995341" y="5612898"/>
            <a:ext cx="798746" cy="466347"/>
            <a:chOff x="375765" y="487"/>
            <a:chExt cx="965508" cy="436764"/>
          </a:xfrm>
        </p:grpSpPr>
        <p:sp>
          <p:nvSpPr>
            <p:cNvPr id="50" name="Round Same Side Corner Rectangle 49"/>
            <p:cNvSpPr/>
            <p:nvPr/>
          </p:nvSpPr>
          <p:spPr>
            <a:xfrm>
              <a:off x="375765" y="487"/>
              <a:ext cx="965508" cy="436764"/>
            </a:xfrm>
            <a:prstGeom prst="round2SameRect">
              <a:avLst>
                <a:gd name="adj1" fmla="val 16670"/>
                <a:gd name="adj2" fmla="val 0"/>
              </a:avLst>
            </a:prstGeom>
            <a:solidFill>
              <a:schemeClr val="bg1"/>
            </a:solidFill>
          </p:spPr>
          <p:style>
            <a:lnRef idx="2">
              <a:schemeClr val="accent2">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sp>
          <p:nvSpPr>
            <p:cNvPr id="51" name="Round Same Side Corner Rectangle 4"/>
            <p:cNvSpPr txBox="1"/>
            <p:nvPr/>
          </p:nvSpPr>
          <p:spPr>
            <a:xfrm>
              <a:off x="397090" y="127962"/>
              <a:ext cx="922858" cy="2862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1600200">
                <a:lnSpc>
                  <a:spcPct val="90000"/>
                </a:lnSpc>
                <a:spcBef>
                  <a:spcPct val="0"/>
                </a:spcBef>
                <a:spcAft>
                  <a:spcPct val="35000"/>
                </a:spcAft>
              </a:pPr>
              <a:r>
                <a:rPr lang="en-US" sz="2000" b="1" dirty="0">
                  <a:ln w="22225">
                    <a:solidFill>
                      <a:srgbClr val="ED7D31"/>
                    </a:solidFill>
                    <a:prstDash val="solid"/>
                  </a:ln>
                  <a:solidFill>
                    <a:srgbClr val="ED7D31">
                      <a:lumMod val="40000"/>
                      <a:lumOff val="60000"/>
                    </a:srgbClr>
                  </a:solidFill>
                  <a:cs typeface="Arial" panose="020B0604020202020204" pitchFamily="34" charset="0"/>
                </a:rPr>
                <a:t>10 </a:t>
              </a:r>
            </a:p>
          </p:txBody>
        </p:sp>
      </p:grpSp>
      <p:sp>
        <p:nvSpPr>
          <p:cNvPr id="52" name="TextBox 51"/>
          <p:cNvSpPr txBox="1"/>
          <p:nvPr/>
        </p:nvSpPr>
        <p:spPr>
          <a:xfrm>
            <a:off x="3432613" y="4943405"/>
            <a:ext cx="5177988" cy="400110"/>
          </a:xfrm>
          <a:prstGeom prst="rect">
            <a:avLst/>
          </a:prstGeom>
          <a:noFill/>
        </p:spPr>
        <p:txBody>
          <a:bodyPr wrap="square" rtlCol="0">
            <a:spAutoFit/>
          </a:bodyPr>
          <a:lstStyle/>
          <a:p>
            <a:r>
              <a:rPr lang="en-ZA" sz="2000" b="1" dirty="0">
                <a:cs typeface="Arial" panose="020B0604020202020204" pitchFamily="34" charset="0"/>
              </a:rPr>
              <a:t>Legal Framework </a:t>
            </a:r>
          </a:p>
        </p:txBody>
      </p:sp>
      <p:sp>
        <p:nvSpPr>
          <p:cNvPr id="53" name="TextBox 52"/>
          <p:cNvSpPr txBox="1"/>
          <p:nvPr/>
        </p:nvSpPr>
        <p:spPr>
          <a:xfrm>
            <a:off x="3432613" y="5532158"/>
            <a:ext cx="5177988" cy="400110"/>
          </a:xfrm>
          <a:prstGeom prst="rect">
            <a:avLst/>
          </a:prstGeom>
          <a:noFill/>
        </p:spPr>
        <p:txBody>
          <a:bodyPr wrap="square" rtlCol="0">
            <a:spAutoFit/>
          </a:bodyPr>
          <a:lstStyle/>
          <a:p>
            <a:r>
              <a:rPr lang="en-ZA" sz="2000" b="1" dirty="0">
                <a:cs typeface="Arial" panose="020B0604020202020204" pitchFamily="34" charset="0"/>
              </a:rPr>
              <a:t>Project Governance </a:t>
            </a:r>
          </a:p>
        </p:txBody>
      </p:sp>
      <p:cxnSp>
        <p:nvCxnSpPr>
          <p:cNvPr id="54" name="Straight Connector 53"/>
          <p:cNvCxnSpPr/>
          <p:nvPr/>
        </p:nvCxnSpPr>
        <p:spPr>
          <a:xfrm>
            <a:off x="3199736" y="5469875"/>
            <a:ext cx="6349254" cy="0"/>
          </a:xfrm>
          <a:prstGeom prst="line">
            <a:avLst/>
          </a:prstGeom>
        </p:spPr>
        <p:style>
          <a:lnRef idx="1">
            <a:schemeClr val="accent2"/>
          </a:lnRef>
          <a:fillRef idx="0">
            <a:schemeClr val="accent2"/>
          </a:fillRef>
          <a:effectRef idx="0">
            <a:schemeClr val="accent2"/>
          </a:effectRef>
          <a:fontRef idx="minor">
            <a:schemeClr val="tx1"/>
          </a:fontRef>
        </p:style>
      </p:cxnSp>
      <p:grpSp>
        <p:nvGrpSpPr>
          <p:cNvPr id="55" name="Group 54"/>
          <p:cNvGrpSpPr/>
          <p:nvPr/>
        </p:nvGrpSpPr>
        <p:grpSpPr>
          <a:xfrm>
            <a:off x="1988443" y="5056434"/>
            <a:ext cx="798746" cy="436764"/>
            <a:chOff x="375765" y="487"/>
            <a:chExt cx="965508" cy="436764"/>
          </a:xfrm>
        </p:grpSpPr>
        <p:sp>
          <p:nvSpPr>
            <p:cNvPr id="56" name="Round Same Side Corner Rectangle 55"/>
            <p:cNvSpPr/>
            <p:nvPr/>
          </p:nvSpPr>
          <p:spPr>
            <a:xfrm>
              <a:off x="375765" y="487"/>
              <a:ext cx="965508" cy="436764"/>
            </a:xfrm>
            <a:prstGeom prst="round2SameRect">
              <a:avLst>
                <a:gd name="adj1" fmla="val 16670"/>
                <a:gd name="adj2" fmla="val 0"/>
              </a:avLst>
            </a:prstGeom>
            <a:solidFill>
              <a:schemeClr val="bg1"/>
            </a:solidFill>
          </p:spPr>
          <p:style>
            <a:lnRef idx="2">
              <a:schemeClr val="accent2">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sp>
          <p:nvSpPr>
            <p:cNvPr id="57" name="Round Same Side Corner Rectangle 4"/>
            <p:cNvSpPr txBox="1"/>
            <p:nvPr/>
          </p:nvSpPr>
          <p:spPr>
            <a:xfrm>
              <a:off x="397090" y="127962"/>
              <a:ext cx="922858" cy="2862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1600200">
                <a:lnSpc>
                  <a:spcPct val="90000"/>
                </a:lnSpc>
                <a:spcBef>
                  <a:spcPct val="0"/>
                </a:spcBef>
                <a:spcAft>
                  <a:spcPct val="35000"/>
                </a:spcAft>
              </a:pPr>
              <a:r>
                <a:rPr lang="en-US" sz="2000" b="1" dirty="0">
                  <a:ln w="22225">
                    <a:solidFill>
                      <a:srgbClr val="ED7D31"/>
                    </a:solidFill>
                    <a:prstDash val="solid"/>
                  </a:ln>
                  <a:solidFill>
                    <a:srgbClr val="ED7D31">
                      <a:lumMod val="40000"/>
                      <a:lumOff val="60000"/>
                    </a:srgbClr>
                  </a:solidFill>
                  <a:cs typeface="Arial" panose="020B0604020202020204" pitchFamily="34" charset="0"/>
                </a:rPr>
                <a:t>09</a:t>
              </a:r>
            </a:p>
          </p:txBody>
        </p:sp>
      </p:grpSp>
      <p:cxnSp>
        <p:nvCxnSpPr>
          <p:cNvPr id="58" name="Straight Connector 57"/>
          <p:cNvCxnSpPr/>
          <p:nvPr/>
        </p:nvCxnSpPr>
        <p:spPr>
          <a:xfrm>
            <a:off x="3224825" y="6054630"/>
            <a:ext cx="6349254" cy="0"/>
          </a:xfrm>
          <a:prstGeom prst="line">
            <a:avLst/>
          </a:prstGeom>
        </p:spPr>
        <p:style>
          <a:lnRef idx="1">
            <a:schemeClr val="accent2"/>
          </a:lnRef>
          <a:fillRef idx="0">
            <a:schemeClr val="accent2"/>
          </a:fillRef>
          <a:effectRef idx="0">
            <a:schemeClr val="accent2"/>
          </a:effectRef>
          <a:fontRef idx="minor">
            <a:schemeClr val="tx1"/>
          </a:fontRef>
        </p:style>
      </p:cxnSp>
      <p:sp>
        <p:nvSpPr>
          <p:cNvPr id="60" name="TextBox 59"/>
          <p:cNvSpPr txBox="1"/>
          <p:nvPr/>
        </p:nvSpPr>
        <p:spPr>
          <a:xfrm>
            <a:off x="3493129" y="3805724"/>
            <a:ext cx="5158495" cy="400110"/>
          </a:xfrm>
          <a:prstGeom prst="rect">
            <a:avLst/>
          </a:prstGeom>
          <a:noFill/>
        </p:spPr>
        <p:txBody>
          <a:bodyPr wrap="square" rtlCol="0">
            <a:spAutoFit/>
          </a:bodyPr>
          <a:lstStyle/>
          <a:p>
            <a:r>
              <a:rPr lang="en-US" sz="2000" b="1" dirty="0">
                <a:cs typeface="Arial" panose="020B0604020202020204" pitchFamily="34" charset="0"/>
              </a:rPr>
              <a:t>Time frames </a:t>
            </a:r>
            <a:endParaRPr lang="en-ZA" sz="2000" b="1" dirty="0">
              <a:cs typeface="Arial" panose="020B0604020202020204" pitchFamily="34" charset="0"/>
            </a:endParaRPr>
          </a:p>
        </p:txBody>
      </p:sp>
      <p:grpSp>
        <p:nvGrpSpPr>
          <p:cNvPr id="64" name="Group 63"/>
          <p:cNvGrpSpPr/>
          <p:nvPr/>
        </p:nvGrpSpPr>
        <p:grpSpPr>
          <a:xfrm>
            <a:off x="2009768" y="1059826"/>
            <a:ext cx="798746" cy="458324"/>
            <a:chOff x="-1408003" y="487"/>
            <a:chExt cx="965508" cy="458324"/>
          </a:xfrm>
        </p:grpSpPr>
        <p:sp>
          <p:nvSpPr>
            <p:cNvPr id="65" name="Round Same Side Corner Rectangle 64"/>
            <p:cNvSpPr/>
            <p:nvPr/>
          </p:nvSpPr>
          <p:spPr>
            <a:xfrm>
              <a:off x="-1408003" y="487"/>
              <a:ext cx="965508" cy="436764"/>
            </a:xfrm>
            <a:prstGeom prst="round2SameRect">
              <a:avLst>
                <a:gd name="adj1" fmla="val 16670"/>
                <a:gd name="adj2" fmla="val 0"/>
              </a:avLst>
            </a:prstGeom>
            <a:solidFill>
              <a:schemeClr val="bg1"/>
            </a:solidFill>
          </p:spPr>
          <p:style>
            <a:lnRef idx="2">
              <a:schemeClr val="accent2">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sp>
          <p:nvSpPr>
            <p:cNvPr id="66" name="Round Same Side Corner Rectangle 4"/>
            <p:cNvSpPr txBox="1"/>
            <p:nvPr/>
          </p:nvSpPr>
          <p:spPr>
            <a:xfrm>
              <a:off x="-1365353" y="43372"/>
              <a:ext cx="922858" cy="4154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1600200">
                <a:lnSpc>
                  <a:spcPct val="90000"/>
                </a:lnSpc>
                <a:spcBef>
                  <a:spcPct val="0"/>
                </a:spcBef>
                <a:spcAft>
                  <a:spcPct val="35000"/>
                </a:spcAft>
              </a:pPr>
              <a:r>
                <a:rPr lang="en-US" sz="2000" b="1" dirty="0">
                  <a:ln w="22225">
                    <a:solidFill>
                      <a:srgbClr val="ED7D31"/>
                    </a:solidFill>
                    <a:prstDash val="solid"/>
                  </a:ln>
                  <a:solidFill>
                    <a:srgbClr val="ED7D31">
                      <a:lumMod val="40000"/>
                      <a:lumOff val="60000"/>
                    </a:srgbClr>
                  </a:solidFill>
                  <a:cs typeface="Arial" panose="020B0604020202020204" pitchFamily="34" charset="0"/>
                </a:rPr>
                <a:t>02</a:t>
              </a:r>
            </a:p>
          </p:txBody>
        </p:sp>
      </p:grpSp>
      <p:grpSp>
        <p:nvGrpSpPr>
          <p:cNvPr id="67" name="Group 66"/>
          <p:cNvGrpSpPr/>
          <p:nvPr/>
        </p:nvGrpSpPr>
        <p:grpSpPr>
          <a:xfrm>
            <a:off x="2009768" y="1570656"/>
            <a:ext cx="798746" cy="441129"/>
            <a:chOff x="-1443767" y="-64367"/>
            <a:chExt cx="965508" cy="441129"/>
          </a:xfrm>
        </p:grpSpPr>
        <p:sp>
          <p:nvSpPr>
            <p:cNvPr id="68" name="Round Same Side Corner Rectangle 67"/>
            <p:cNvSpPr/>
            <p:nvPr/>
          </p:nvSpPr>
          <p:spPr>
            <a:xfrm>
              <a:off x="-1443767" y="-64367"/>
              <a:ext cx="965508" cy="436764"/>
            </a:xfrm>
            <a:prstGeom prst="round2SameRect">
              <a:avLst>
                <a:gd name="adj1" fmla="val 16670"/>
                <a:gd name="adj2" fmla="val 0"/>
              </a:avLst>
            </a:prstGeom>
            <a:solidFill>
              <a:schemeClr val="bg1"/>
            </a:solidFill>
          </p:spPr>
          <p:style>
            <a:lnRef idx="2">
              <a:schemeClr val="accent2">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sp>
          <p:nvSpPr>
            <p:cNvPr id="69" name="Round Same Side Corner Rectangle 4"/>
            <p:cNvSpPr txBox="1"/>
            <p:nvPr/>
          </p:nvSpPr>
          <p:spPr>
            <a:xfrm>
              <a:off x="-1406598" y="-38677"/>
              <a:ext cx="922858" cy="4154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1600200">
                <a:lnSpc>
                  <a:spcPct val="90000"/>
                </a:lnSpc>
                <a:spcBef>
                  <a:spcPct val="0"/>
                </a:spcBef>
                <a:spcAft>
                  <a:spcPct val="35000"/>
                </a:spcAft>
              </a:pPr>
              <a:r>
                <a:rPr lang="en-US" sz="2000" b="1" dirty="0">
                  <a:ln w="22225">
                    <a:solidFill>
                      <a:srgbClr val="ED7D31"/>
                    </a:solidFill>
                    <a:prstDash val="solid"/>
                  </a:ln>
                  <a:solidFill>
                    <a:srgbClr val="ED7D31">
                      <a:lumMod val="40000"/>
                      <a:lumOff val="60000"/>
                    </a:srgbClr>
                  </a:solidFill>
                  <a:cs typeface="Arial" panose="020B0604020202020204" pitchFamily="34" charset="0"/>
                </a:rPr>
                <a:t>03</a:t>
              </a:r>
            </a:p>
          </p:txBody>
        </p:sp>
      </p:grpSp>
      <p:cxnSp>
        <p:nvCxnSpPr>
          <p:cNvPr id="70" name="Straight Connector 69"/>
          <p:cNvCxnSpPr/>
          <p:nvPr/>
        </p:nvCxnSpPr>
        <p:spPr>
          <a:xfrm>
            <a:off x="3224825" y="1544429"/>
            <a:ext cx="6349254"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71" name="Straight Connector 70"/>
          <p:cNvCxnSpPr/>
          <p:nvPr/>
        </p:nvCxnSpPr>
        <p:spPr>
          <a:xfrm>
            <a:off x="3199736" y="2022436"/>
            <a:ext cx="6349254" cy="0"/>
          </a:xfrm>
          <a:prstGeom prst="line">
            <a:avLst/>
          </a:prstGeom>
        </p:spPr>
        <p:style>
          <a:lnRef idx="1">
            <a:schemeClr val="accent2"/>
          </a:lnRef>
          <a:fillRef idx="0">
            <a:schemeClr val="accent2"/>
          </a:fillRef>
          <a:effectRef idx="0">
            <a:schemeClr val="accent2"/>
          </a:effectRef>
          <a:fontRef idx="minor">
            <a:schemeClr val="tx1"/>
          </a:fontRef>
        </p:style>
      </p:cxnSp>
      <p:sp>
        <p:nvSpPr>
          <p:cNvPr id="72" name="TextBox 71"/>
          <p:cNvSpPr txBox="1"/>
          <p:nvPr/>
        </p:nvSpPr>
        <p:spPr>
          <a:xfrm>
            <a:off x="3478702" y="1098514"/>
            <a:ext cx="4628561" cy="400110"/>
          </a:xfrm>
          <a:prstGeom prst="rect">
            <a:avLst/>
          </a:prstGeom>
          <a:noFill/>
        </p:spPr>
        <p:txBody>
          <a:bodyPr wrap="square" rtlCol="0">
            <a:spAutoFit/>
          </a:bodyPr>
          <a:lstStyle/>
          <a:p>
            <a:r>
              <a:rPr lang="en-US" sz="2000" b="1" dirty="0">
                <a:cs typeface="Arial" panose="020B0604020202020204" pitchFamily="34" charset="0"/>
              </a:rPr>
              <a:t>Background </a:t>
            </a:r>
            <a:endParaRPr lang="en-ZA" sz="2000" b="1" dirty="0">
              <a:cs typeface="Arial" panose="020B0604020202020204" pitchFamily="34" charset="0"/>
            </a:endParaRPr>
          </a:p>
        </p:txBody>
      </p:sp>
      <p:sp>
        <p:nvSpPr>
          <p:cNvPr id="73" name="TextBox 72"/>
          <p:cNvSpPr txBox="1"/>
          <p:nvPr/>
        </p:nvSpPr>
        <p:spPr>
          <a:xfrm>
            <a:off x="3478702" y="1604228"/>
            <a:ext cx="4628561" cy="400110"/>
          </a:xfrm>
          <a:prstGeom prst="rect">
            <a:avLst/>
          </a:prstGeom>
          <a:noFill/>
        </p:spPr>
        <p:txBody>
          <a:bodyPr wrap="square" rtlCol="0">
            <a:spAutoFit/>
          </a:bodyPr>
          <a:lstStyle/>
          <a:p>
            <a:r>
              <a:rPr lang="en-US" sz="2000" b="1" dirty="0">
                <a:cs typeface="Arial" panose="020B0604020202020204" pitchFamily="34" charset="0"/>
              </a:rPr>
              <a:t>Context </a:t>
            </a:r>
            <a:endParaRPr lang="en-ZA" sz="2000" b="1" dirty="0">
              <a:cs typeface="Arial" panose="020B0604020202020204" pitchFamily="34" charset="0"/>
            </a:endParaRPr>
          </a:p>
        </p:txBody>
      </p:sp>
      <p:grpSp>
        <p:nvGrpSpPr>
          <p:cNvPr id="100" name="Group 99"/>
          <p:cNvGrpSpPr/>
          <p:nvPr/>
        </p:nvGrpSpPr>
        <p:grpSpPr>
          <a:xfrm>
            <a:off x="1988443" y="6174289"/>
            <a:ext cx="798746" cy="466347"/>
            <a:chOff x="375765" y="487"/>
            <a:chExt cx="965508" cy="436764"/>
          </a:xfrm>
        </p:grpSpPr>
        <p:sp>
          <p:nvSpPr>
            <p:cNvPr id="101" name="Round Same Side Corner Rectangle 100"/>
            <p:cNvSpPr/>
            <p:nvPr/>
          </p:nvSpPr>
          <p:spPr>
            <a:xfrm>
              <a:off x="375765" y="487"/>
              <a:ext cx="965508" cy="436764"/>
            </a:xfrm>
            <a:prstGeom prst="round2SameRect">
              <a:avLst>
                <a:gd name="adj1" fmla="val 16670"/>
                <a:gd name="adj2" fmla="val 0"/>
              </a:avLst>
            </a:prstGeom>
            <a:solidFill>
              <a:schemeClr val="bg1"/>
            </a:solidFill>
          </p:spPr>
          <p:style>
            <a:lnRef idx="2">
              <a:schemeClr val="accent2">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sp>
          <p:nvSpPr>
            <p:cNvPr id="102" name="Round Same Side Corner Rectangle 4"/>
            <p:cNvSpPr txBox="1"/>
            <p:nvPr/>
          </p:nvSpPr>
          <p:spPr>
            <a:xfrm>
              <a:off x="397090" y="127962"/>
              <a:ext cx="922858" cy="2862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defTabSz="1600200">
                <a:lnSpc>
                  <a:spcPct val="90000"/>
                </a:lnSpc>
                <a:spcBef>
                  <a:spcPct val="0"/>
                </a:spcBef>
                <a:spcAft>
                  <a:spcPct val="35000"/>
                </a:spcAft>
              </a:pPr>
              <a:r>
                <a:rPr lang="en-US" sz="2000" b="1" dirty="0">
                  <a:ln w="22225">
                    <a:solidFill>
                      <a:srgbClr val="ED7D31"/>
                    </a:solidFill>
                    <a:prstDash val="solid"/>
                  </a:ln>
                  <a:solidFill>
                    <a:srgbClr val="ED7D31">
                      <a:lumMod val="40000"/>
                      <a:lumOff val="60000"/>
                    </a:srgbClr>
                  </a:solidFill>
                  <a:cs typeface="Arial" panose="020B0604020202020204" pitchFamily="34" charset="0"/>
                </a:rPr>
                <a:t>11 </a:t>
              </a:r>
            </a:p>
          </p:txBody>
        </p:sp>
      </p:grpSp>
      <p:sp>
        <p:nvSpPr>
          <p:cNvPr id="103" name="TextBox 102"/>
          <p:cNvSpPr txBox="1"/>
          <p:nvPr/>
        </p:nvSpPr>
        <p:spPr>
          <a:xfrm>
            <a:off x="3432613" y="6150941"/>
            <a:ext cx="5177988" cy="400110"/>
          </a:xfrm>
          <a:prstGeom prst="rect">
            <a:avLst/>
          </a:prstGeom>
          <a:noFill/>
        </p:spPr>
        <p:txBody>
          <a:bodyPr wrap="square" rtlCol="0">
            <a:spAutoFit/>
          </a:bodyPr>
          <a:lstStyle/>
          <a:p>
            <a:r>
              <a:rPr lang="en-ZA" sz="2000" b="1" dirty="0">
                <a:cs typeface="Arial" panose="020B0604020202020204" pitchFamily="34" charset="0"/>
              </a:rPr>
              <a:t>Financial Implications </a:t>
            </a:r>
          </a:p>
        </p:txBody>
      </p:sp>
      <p:cxnSp>
        <p:nvCxnSpPr>
          <p:cNvPr id="104" name="Straight Connector 103"/>
          <p:cNvCxnSpPr/>
          <p:nvPr/>
        </p:nvCxnSpPr>
        <p:spPr>
          <a:xfrm>
            <a:off x="3199736" y="6615823"/>
            <a:ext cx="6349254"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xmlns="" val="2493922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177" y="116933"/>
            <a:ext cx="9446624" cy="915033"/>
          </a:xfrm>
        </p:spPr>
        <p:txBody>
          <a:bodyPr>
            <a:normAutofit/>
          </a:bodyPr>
          <a:lstStyle/>
          <a:p>
            <a:r>
              <a:rPr lang="en-US" sz="4000" b="1">
                <a:solidFill>
                  <a:schemeClr val="accent4">
                    <a:lumMod val="75000"/>
                  </a:schemeClr>
                </a:solidFill>
                <a:latin typeface="+mn-lt"/>
              </a:rPr>
              <a:t>INTRODUCTION</a:t>
            </a:r>
            <a:endParaRPr lang="en-US" sz="4000" b="1" dirty="0">
              <a:solidFill>
                <a:schemeClr val="accent4">
                  <a:lumMod val="75000"/>
                </a:schemeClr>
              </a:solidFill>
              <a:latin typeface="+mn-lt"/>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solidFill>
                  <a:prstClr val="black">
                    <a:tint val="75000"/>
                  </a:prstClr>
                </a:solidFill>
              </a:rPr>
              <a:pPr/>
              <a:t>3</a:t>
            </a:fld>
            <a:endParaRPr lang="en-US" dirty="0">
              <a:solidFill>
                <a:prstClr val="black">
                  <a:tint val="75000"/>
                </a:prstClr>
              </a:solidFill>
            </a:endParaRPr>
          </a:p>
        </p:txBody>
      </p:sp>
      <p:sp>
        <p:nvSpPr>
          <p:cNvPr id="7" name="Content Placeholder 7"/>
          <p:cNvSpPr>
            <a:spLocks noGrp="1"/>
          </p:cNvSpPr>
          <p:nvPr>
            <p:ph idx="1"/>
          </p:nvPr>
        </p:nvSpPr>
        <p:spPr>
          <a:xfrm>
            <a:off x="287383" y="1293223"/>
            <a:ext cx="11586754" cy="5428255"/>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noAutofit/>
          </a:bodyPr>
          <a:lstStyle/>
          <a:p>
            <a:pPr>
              <a:lnSpc>
                <a:spcPct val="100000"/>
              </a:lnSpc>
            </a:pPr>
            <a:endParaRPr lang="en-US" sz="1550" dirty="0">
              <a:solidFill>
                <a:srgbClr val="00B0F0"/>
              </a:solidFill>
              <a:cs typeface="Arial" panose="020B0604020202020204" pitchFamily="34" charset="0"/>
            </a:endParaRPr>
          </a:p>
          <a:p>
            <a:pPr>
              <a:lnSpc>
                <a:spcPct val="100000"/>
              </a:lnSpc>
            </a:pPr>
            <a:endParaRPr lang="en-US" sz="1550" dirty="0">
              <a:solidFill>
                <a:srgbClr val="00B0F0"/>
              </a:solidFill>
              <a:cs typeface="Arial" panose="020B0604020202020204" pitchFamily="34" charset="0"/>
            </a:endParaRPr>
          </a:p>
          <a:p>
            <a:pPr marL="342900" lvl="0" indent="-342900" algn="just">
              <a:lnSpc>
                <a:spcPct val="100000"/>
              </a:lnSpc>
              <a:spcAft>
                <a:spcPts val="0"/>
              </a:spcAft>
              <a:buFont typeface="Wingdings" panose="05000000000000000000" pitchFamily="2" charset="2"/>
              <a:buChar char=""/>
            </a:pPr>
            <a:endParaRPr lang="en-ZA" sz="1550" spc="30" dirty="0">
              <a:solidFill>
                <a:srgbClr val="000000"/>
              </a:solidFill>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Wingdings" panose="05000000000000000000" pitchFamily="2" charset="2"/>
              <a:buChar char=""/>
            </a:pPr>
            <a:endParaRPr lang="en-ZA" sz="1550" spc="30" dirty="0">
              <a:solidFill>
                <a:srgbClr val="000000"/>
              </a:solidFill>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Wingdings" panose="05000000000000000000" pitchFamily="2" charset="2"/>
              <a:buChar char=""/>
            </a:pPr>
            <a:endParaRPr lang="en-ZA" sz="1550" spc="30" dirty="0">
              <a:solidFill>
                <a:srgbClr val="000000"/>
              </a:solidFill>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Wingdings" panose="05000000000000000000" pitchFamily="2" charset="2"/>
              <a:buChar char=""/>
            </a:pPr>
            <a:endParaRPr lang="en-ZA" sz="1550" spc="30" dirty="0">
              <a:solidFill>
                <a:schemeClr val="accent2"/>
              </a:solidFill>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Wingdings" panose="05000000000000000000" pitchFamily="2" charset="2"/>
              <a:buChar char=""/>
            </a:pPr>
            <a:endParaRPr lang="en-ZA" sz="1550" spc="30" dirty="0">
              <a:solidFill>
                <a:schemeClr val="accent2"/>
              </a:solidFill>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Wingdings" panose="05000000000000000000" pitchFamily="2" charset="2"/>
              <a:buChar char=""/>
            </a:pPr>
            <a:endParaRPr lang="en-ZA" sz="1550" spc="30" dirty="0">
              <a:solidFill>
                <a:schemeClr val="accent2"/>
              </a:solidFill>
              <a:ea typeface="Times New Roman" panose="02020603050405020304" pitchFamily="18" charset="0"/>
              <a:cs typeface="Arial" panose="020B0604020202020204" pitchFamily="34" charset="0"/>
            </a:endParaRPr>
          </a:p>
          <a:p>
            <a:pPr marL="342900" lvl="0" indent="-342900" algn="just">
              <a:lnSpc>
                <a:spcPct val="100000"/>
              </a:lnSpc>
              <a:spcAft>
                <a:spcPts val="0"/>
              </a:spcAft>
              <a:buFont typeface="Wingdings" panose="05000000000000000000" pitchFamily="2" charset="2"/>
              <a:buChar char=""/>
            </a:pPr>
            <a:endParaRPr lang="en-ZA" sz="1550" spc="30" dirty="0">
              <a:solidFill>
                <a:schemeClr val="tx1"/>
              </a:solidFill>
              <a:ea typeface="Times New Roman" panose="02020603050405020304" pitchFamily="18" charset="0"/>
              <a:cs typeface="Arial" panose="020B0604020202020204" pitchFamily="34" charset="0"/>
            </a:endParaRPr>
          </a:p>
          <a:p>
            <a:pPr marL="285750" lvl="0" indent="-285750">
              <a:lnSpc>
                <a:spcPct val="100000"/>
              </a:lnSpc>
              <a:spcAft>
                <a:spcPts val="0"/>
              </a:spcAft>
              <a:buFont typeface="Wingdings" panose="05000000000000000000" pitchFamily="2" charset="2"/>
              <a:buChar char="q"/>
            </a:pPr>
            <a:endParaRPr lang="en-ZA" sz="1550" spc="30" dirty="0">
              <a:solidFill>
                <a:schemeClr val="tx1"/>
              </a:solidFill>
              <a:ea typeface="Times New Roman" panose="02020603050405020304" pitchFamily="18" charset="0"/>
              <a:cs typeface="Arial" panose="020B0604020202020204" pitchFamily="34" charset="0"/>
            </a:endParaRPr>
          </a:p>
          <a:p>
            <a:pPr marL="285750" lvl="0" indent="-285750">
              <a:lnSpc>
                <a:spcPct val="100000"/>
              </a:lnSpc>
              <a:spcAft>
                <a:spcPts val="0"/>
              </a:spcAft>
              <a:buFont typeface="Wingdings" panose="05000000000000000000" pitchFamily="2" charset="2"/>
              <a:buChar char="q"/>
            </a:pPr>
            <a:endParaRPr lang="en-ZA" sz="1550" spc="30" dirty="0">
              <a:solidFill>
                <a:schemeClr val="tx1"/>
              </a:solidFill>
              <a:ea typeface="Times New Roman" panose="02020603050405020304" pitchFamily="18" charset="0"/>
              <a:cs typeface="Arial" panose="020B0604020202020204" pitchFamily="34" charset="0"/>
            </a:endParaRPr>
          </a:p>
          <a:p>
            <a:pPr marL="285750" lvl="0" indent="-285750">
              <a:lnSpc>
                <a:spcPct val="100000"/>
              </a:lnSpc>
              <a:spcAft>
                <a:spcPts val="0"/>
              </a:spcAft>
              <a:buFont typeface="Wingdings" panose="05000000000000000000" pitchFamily="2" charset="2"/>
              <a:buChar char="q"/>
            </a:pPr>
            <a:endParaRPr lang="en-ZA" sz="1550" spc="30" dirty="0">
              <a:solidFill>
                <a:schemeClr val="tx1"/>
              </a:solidFill>
              <a:ea typeface="Times New Roman" panose="02020603050405020304" pitchFamily="18" charset="0"/>
              <a:cs typeface="Arial" panose="020B0604020202020204" pitchFamily="34" charset="0"/>
            </a:endParaRPr>
          </a:p>
          <a:p>
            <a:pPr marL="3657600" lvl="8" indent="0">
              <a:lnSpc>
                <a:spcPct val="100000"/>
              </a:lnSpc>
              <a:buNone/>
            </a:pPr>
            <a:endParaRPr lang="en-ZA" sz="1550" spc="30" dirty="0">
              <a:solidFill>
                <a:schemeClr val="tx1"/>
              </a:solidFill>
              <a:ea typeface="Times New Roman" panose="02020603050405020304" pitchFamily="18" charset="0"/>
              <a:cs typeface="Arial" panose="020B0604020202020204" pitchFamily="34" charset="0"/>
            </a:endParaRPr>
          </a:p>
          <a:p>
            <a:pPr marL="285750" lvl="0" indent="-285750">
              <a:lnSpc>
                <a:spcPct val="100000"/>
              </a:lnSpc>
              <a:spcAft>
                <a:spcPts val="0"/>
              </a:spcAft>
              <a:buFont typeface="Wingdings" panose="05000000000000000000" pitchFamily="2" charset="2"/>
              <a:buChar char="q"/>
            </a:pPr>
            <a:endParaRPr lang="en-ZA" sz="1550" spc="30" dirty="0">
              <a:solidFill>
                <a:schemeClr val="tx1"/>
              </a:solidFill>
              <a:ea typeface="Times New Roman" panose="02020603050405020304" pitchFamily="18" charset="0"/>
              <a:cs typeface="Arial" panose="020B0604020202020204" pitchFamily="34" charset="0"/>
            </a:endParaRPr>
          </a:p>
          <a:p>
            <a:pPr marL="285750" lvl="0" indent="-285750">
              <a:lnSpc>
                <a:spcPct val="100000"/>
              </a:lnSpc>
              <a:spcAft>
                <a:spcPts val="0"/>
              </a:spcAft>
              <a:buFont typeface="Wingdings" panose="05000000000000000000" pitchFamily="2" charset="2"/>
              <a:buChar char="q"/>
            </a:pPr>
            <a:endParaRPr lang="en-ZA" sz="1550" spc="30" dirty="0">
              <a:solidFill>
                <a:schemeClr val="tx1"/>
              </a:solidFill>
              <a:ea typeface="Times New Roman" panose="02020603050405020304" pitchFamily="18" charset="0"/>
              <a:cs typeface="Arial" panose="020B0604020202020204" pitchFamily="34" charset="0"/>
            </a:endParaRPr>
          </a:p>
          <a:p>
            <a:pPr marL="285750" lvl="0" indent="-285750">
              <a:lnSpc>
                <a:spcPct val="100000"/>
              </a:lnSpc>
              <a:spcAft>
                <a:spcPts val="0"/>
              </a:spcAft>
              <a:buFont typeface="Wingdings" panose="05000000000000000000" pitchFamily="2" charset="2"/>
              <a:buChar char="q"/>
            </a:pPr>
            <a:r>
              <a:rPr lang="en-ZA" sz="1550" b="1" spc="30" dirty="0">
                <a:solidFill>
                  <a:schemeClr val="tx1"/>
                </a:solidFill>
                <a:ea typeface="Times New Roman" panose="02020603050405020304" pitchFamily="18" charset="0"/>
                <a:cs typeface="Arial" panose="020B0604020202020204" pitchFamily="34" charset="0"/>
              </a:rPr>
              <a:t>Parliament was visited by the unfortunate fire in January 2022:</a:t>
            </a:r>
          </a:p>
          <a:p>
            <a:pPr marL="800100" lvl="1" indent="-342900" algn="just">
              <a:lnSpc>
                <a:spcPct val="150000"/>
              </a:lnSpc>
              <a:buFont typeface="Arial" panose="020B0604020202020204" pitchFamily="34" charset="0"/>
              <a:buChar char="-"/>
            </a:pPr>
            <a:r>
              <a:rPr lang="en-ZA" sz="1550" spc="30" dirty="0">
                <a:solidFill>
                  <a:schemeClr val="tx1"/>
                </a:solidFill>
                <a:ea typeface="Times New Roman" panose="02020603050405020304" pitchFamily="18" charset="0"/>
                <a:cs typeface="Arial" panose="020B0604020202020204" pitchFamily="34" charset="0"/>
              </a:rPr>
              <a:t>Two Chambers (Old Assembly and New Wing), 17 Committee rooms, and 284 Offices in these buildings were rendered unusable; </a:t>
            </a:r>
            <a:endParaRPr lang="en-ZA" sz="1550" spc="30" dirty="0">
              <a:solidFill>
                <a:schemeClr val="tx1"/>
              </a:solidFill>
              <a:ea typeface="Times New Roman" panose="02020603050405020304" pitchFamily="18" charset="0"/>
              <a:cs typeface="Times New Roman" panose="02020603050405020304" pitchFamily="18" charset="0"/>
            </a:endParaRPr>
          </a:p>
          <a:p>
            <a:pPr marL="800100" lvl="1" indent="-342900" algn="just">
              <a:lnSpc>
                <a:spcPct val="150000"/>
              </a:lnSpc>
              <a:buFont typeface="Arial" panose="020B0604020202020204" pitchFamily="34" charset="0"/>
              <a:buChar char="-"/>
            </a:pPr>
            <a:r>
              <a:rPr lang="en-ZA" sz="1550" spc="30" dirty="0">
                <a:solidFill>
                  <a:schemeClr val="tx1"/>
                </a:solidFill>
                <a:ea typeface="Times New Roman" panose="02020603050405020304" pitchFamily="18" charset="0"/>
                <a:cs typeface="Arial" panose="020B0604020202020204" pitchFamily="34" charset="0"/>
              </a:rPr>
              <a:t>Parliament has been operating from Good Hope Chamber and City Hall for joint sittings; </a:t>
            </a:r>
            <a:endParaRPr lang="en-ZA" sz="1550" spc="30" dirty="0">
              <a:solidFill>
                <a:schemeClr val="tx1"/>
              </a:solidFill>
              <a:ea typeface="Times New Roman" panose="02020603050405020304" pitchFamily="18" charset="0"/>
              <a:cs typeface="Times New Roman" panose="02020603050405020304" pitchFamily="18" charset="0"/>
            </a:endParaRPr>
          </a:p>
          <a:p>
            <a:pPr marL="800100" lvl="1" indent="-342900" algn="just">
              <a:lnSpc>
                <a:spcPct val="150000"/>
              </a:lnSpc>
              <a:buFont typeface="Arial" panose="020B0604020202020204" pitchFamily="34" charset="0"/>
              <a:buChar char="-"/>
            </a:pPr>
            <a:r>
              <a:rPr lang="en-ZA" sz="1550" spc="30" dirty="0">
                <a:solidFill>
                  <a:schemeClr val="tx1"/>
                </a:solidFill>
                <a:ea typeface="Times New Roman" panose="02020603050405020304" pitchFamily="18" charset="0"/>
                <a:cs typeface="Arial" panose="020B0604020202020204" pitchFamily="34" charset="0"/>
              </a:rPr>
              <a:t>Some MPs were accommodated on the 6</a:t>
            </a:r>
            <a:r>
              <a:rPr lang="en-ZA" sz="1550" spc="30" baseline="30000" dirty="0">
                <a:solidFill>
                  <a:schemeClr val="tx1"/>
                </a:solidFill>
                <a:ea typeface="Times New Roman" panose="02020603050405020304" pitchFamily="18" charset="0"/>
                <a:cs typeface="Arial" panose="020B0604020202020204" pitchFamily="34" charset="0"/>
              </a:rPr>
              <a:t>th</a:t>
            </a:r>
            <a:r>
              <a:rPr lang="en-ZA" sz="1550" spc="30" dirty="0">
                <a:solidFill>
                  <a:schemeClr val="tx1"/>
                </a:solidFill>
                <a:ea typeface="Times New Roman" panose="02020603050405020304" pitchFamily="18" charset="0"/>
                <a:cs typeface="Arial" panose="020B0604020202020204" pitchFamily="34" charset="0"/>
              </a:rPr>
              <a:t> Floor of 90 Plein Building; </a:t>
            </a:r>
            <a:endParaRPr lang="en-ZA" sz="1550" spc="30" dirty="0">
              <a:solidFill>
                <a:schemeClr val="tx1"/>
              </a:solidFill>
              <a:ea typeface="Times New Roman" panose="02020603050405020304" pitchFamily="18" charset="0"/>
              <a:cs typeface="Times New Roman" panose="02020603050405020304" pitchFamily="18" charset="0"/>
            </a:endParaRPr>
          </a:p>
          <a:p>
            <a:pPr marL="800100" lvl="1" indent="-342900" algn="just">
              <a:lnSpc>
                <a:spcPct val="150000"/>
              </a:lnSpc>
              <a:buFont typeface="Arial" panose="020B0604020202020204" pitchFamily="34" charset="0"/>
              <a:buChar char="-"/>
            </a:pPr>
            <a:r>
              <a:rPr lang="en-ZA" sz="1550" spc="30" dirty="0">
                <a:solidFill>
                  <a:schemeClr val="tx1"/>
                </a:solidFill>
                <a:ea typeface="Times New Roman" panose="02020603050405020304" pitchFamily="18" charset="0"/>
                <a:cs typeface="Arial" panose="020B0604020202020204" pitchFamily="34" charset="0"/>
              </a:rPr>
              <a:t>The balance of 210 offices still needs to be made available for MPs;</a:t>
            </a:r>
          </a:p>
          <a:p>
            <a:pPr marL="800100" lvl="1" indent="-342900" algn="just">
              <a:lnSpc>
                <a:spcPct val="150000"/>
              </a:lnSpc>
              <a:buFont typeface="Arial" panose="020B0604020202020204" pitchFamily="34" charset="0"/>
              <a:buChar char="-"/>
            </a:pPr>
            <a:r>
              <a:rPr lang="en-ZA" sz="1550" spc="30" dirty="0">
                <a:solidFill>
                  <a:schemeClr val="tx1"/>
                </a:solidFill>
                <a:ea typeface="Times New Roman" panose="02020603050405020304" pitchFamily="18" charset="0"/>
                <a:cs typeface="Arial" panose="020B0604020202020204" pitchFamily="34" charset="0"/>
              </a:rPr>
              <a:t>155 will be created from 4</a:t>
            </a:r>
            <a:r>
              <a:rPr lang="en-ZA" sz="1550" spc="30" baseline="30000" dirty="0">
                <a:solidFill>
                  <a:schemeClr val="tx1"/>
                </a:solidFill>
                <a:ea typeface="Times New Roman" panose="02020603050405020304" pitchFamily="18" charset="0"/>
                <a:cs typeface="Arial" panose="020B0604020202020204" pitchFamily="34" charset="0"/>
              </a:rPr>
              <a:t>th</a:t>
            </a:r>
            <a:r>
              <a:rPr lang="en-ZA" sz="1550" spc="30" dirty="0">
                <a:solidFill>
                  <a:schemeClr val="tx1"/>
                </a:solidFill>
                <a:ea typeface="Times New Roman" panose="02020603050405020304" pitchFamily="18" charset="0"/>
                <a:cs typeface="Arial" panose="020B0604020202020204" pitchFamily="34" charset="0"/>
              </a:rPr>
              <a:t> and 5</a:t>
            </a:r>
            <a:r>
              <a:rPr lang="en-ZA" sz="1550" spc="30" baseline="30000" dirty="0">
                <a:solidFill>
                  <a:schemeClr val="tx1"/>
                </a:solidFill>
                <a:ea typeface="Times New Roman" panose="02020603050405020304" pitchFamily="18" charset="0"/>
                <a:cs typeface="Arial" panose="020B0604020202020204" pitchFamily="34" charset="0"/>
              </a:rPr>
              <a:t>th</a:t>
            </a:r>
            <a:r>
              <a:rPr lang="en-ZA" sz="1550" spc="30" dirty="0">
                <a:solidFill>
                  <a:schemeClr val="tx1"/>
                </a:solidFill>
                <a:ea typeface="Times New Roman" panose="02020603050405020304" pitchFamily="18" charset="0"/>
                <a:cs typeface="Arial" panose="020B0604020202020204" pitchFamily="34" charset="0"/>
              </a:rPr>
              <a:t> floors of 90 Plein Building;</a:t>
            </a:r>
          </a:p>
          <a:p>
            <a:pPr marL="800100" lvl="1" indent="-342900" algn="just">
              <a:lnSpc>
                <a:spcPct val="150000"/>
              </a:lnSpc>
              <a:buFont typeface="Arial" panose="020B0604020202020204" pitchFamily="34" charset="0"/>
              <a:buChar char="-"/>
            </a:pPr>
            <a:r>
              <a:rPr lang="en-ZA" sz="1550" spc="30" dirty="0">
                <a:solidFill>
                  <a:schemeClr val="tx1"/>
                </a:solidFill>
                <a:ea typeface="Times New Roman" panose="02020603050405020304" pitchFamily="18" charset="0"/>
                <a:cs typeface="Arial" panose="020B0604020202020204" pitchFamily="34" charset="0"/>
              </a:rPr>
              <a:t>The balance of 55 offices still needs to be sourced from outside the precinct;</a:t>
            </a:r>
          </a:p>
          <a:p>
            <a:pPr marL="800100" lvl="1" indent="-342900" algn="just">
              <a:lnSpc>
                <a:spcPct val="150000"/>
              </a:lnSpc>
              <a:buFont typeface="Arial" panose="020B0604020202020204" pitchFamily="34" charset="0"/>
              <a:buChar char="-"/>
            </a:pPr>
            <a:r>
              <a:rPr lang="en-US" sz="1550" spc="30" dirty="0">
                <a:solidFill>
                  <a:schemeClr val="tx1"/>
                </a:solidFill>
                <a:ea typeface="Times New Roman" panose="02020603050405020304" pitchFamily="18" charset="0"/>
                <a:cs typeface="Arial" panose="020B0604020202020204" pitchFamily="34" charset="0"/>
              </a:rPr>
              <a:t>Parliament needs 46 Committee rooms to function optimally; and  </a:t>
            </a:r>
          </a:p>
          <a:p>
            <a:pPr marL="800100" lvl="1" indent="-342900" algn="just">
              <a:lnSpc>
                <a:spcPct val="150000"/>
              </a:lnSpc>
              <a:buFont typeface="Arial" panose="020B0604020202020204" pitchFamily="34" charset="0"/>
              <a:buChar char="-"/>
            </a:pPr>
            <a:r>
              <a:rPr lang="en-US" sz="1550" spc="30" dirty="0">
                <a:solidFill>
                  <a:schemeClr val="tx1"/>
                </a:solidFill>
                <a:ea typeface="Times New Roman" panose="02020603050405020304" pitchFamily="18" charset="0"/>
                <a:cs typeface="Arial" panose="020B0604020202020204" pitchFamily="34" charset="0"/>
              </a:rPr>
              <a:t>We currently have 15 committee rooms and we need 17 that were lost in the fire</a:t>
            </a:r>
          </a:p>
          <a:p>
            <a:pPr marL="800100" lvl="1" indent="-342900" algn="just">
              <a:lnSpc>
                <a:spcPct val="150000"/>
              </a:lnSpc>
              <a:buFont typeface="Arial" panose="020B0604020202020204" pitchFamily="34" charset="0"/>
              <a:buChar char="-"/>
            </a:pPr>
            <a:r>
              <a:rPr lang="en-US" sz="1550" spc="30" dirty="0">
                <a:solidFill>
                  <a:schemeClr val="tx1"/>
                </a:solidFill>
                <a:ea typeface="Times New Roman" panose="02020603050405020304" pitchFamily="18" charset="0"/>
                <a:cs typeface="Arial" panose="020B0604020202020204" pitchFamily="34" charset="0"/>
              </a:rPr>
              <a:t>We have formally requested the Department of Public Works and Infrastructure (DPWI) to release floors 8 – 14 of the 90 Plein Building. </a:t>
            </a:r>
            <a:endParaRPr lang="en-ZA" sz="1550" spc="30" dirty="0">
              <a:solidFill>
                <a:schemeClr val="tx1"/>
              </a:solidFill>
              <a:ea typeface="Times New Roman" panose="02020603050405020304" pitchFamily="18" charset="0"/>
              <a:cs typeface="Arial" panose="020B0604020202020204" pitchFamily="34" charset="0"/>
            </a:endParaRPr>
          </a:p>
          <a:p>
            <a:pPr marL="285750" lvl="0" indent="-285750" algn="just">
              <a:lnSpc>
                <a:spcPct val="100000"/>
              </a:lnSpc>
              <a:buFont typeface="Wingdings" panose="05000000000000000000" pitchFamily="2" charset="2"/>
              <a:buChar char="q"/>
            </a:pPr>
            <a:r>
              <a:rPr lang="en-ZA" sz="1550" b="1" dirty="0">
                <a:solidFill>
                  <a:schemeClr val="tx1"/>
                </a:solidFill>
                <a:ea typeface="Calibri" panose="020F0502020204030204" pitchFamily="34" charset="0"/>
              </a:rPr>
              <a:t>Parliament approached state entities with the capacity for assistance in managing the restoration project taking into account its lack of built environment project management capacity</a:t>
            </a:r>
            <a:r>
              <a:rPr lang="en-ZA" sz="1550" dirty="0">
                <a:solidFill>
                  <a:schemeClr val="tx1"/>
                </a:solidFill>
                <a:ea typeface="Calibri" panose="020F0502020204030204" pitchFamily="34" charset="0"/>
              </a:rPr>
              <a:t>. </a:t>
            </a:r>
          </a:p>
          <a:p>
            <a:pPr>
              <a:lnSpc>
                <a:spcPct val="100000"/>
              </a:lnSpc>
            </a:pPr>
            <a:endParaRPr lang="en-US" sz="1550" dirty="0">
              <a:solidFill>
                <a:schemeClr val="tx1"/>
              </a:solidFill>
              <a:cs typeface="Arial" panose="020B0604020202020204" pitchFamily="34" charset="0"/>
            </a:endParaRPr>
          </a:p>
          <a:p>
            <a:pPr>
              <a:lnSpc>
                <a:spcPct val="100000"/>
              </a:lnSpc>
            </a:pPr>
            <a:endParaRPr lang="en-US" sz="1550" dirty="0">
              <a:solidFill>
                <a:schemeClr val="accent2">
                  <a:lumMod val="50000"/>
                </a:schemeClr>
              </a:solidFill>
              <a:cs typeface="Arial" panose="020B0604020202020204" pitchFamily="34" charset="0"/>
            </a:endParaRPr>
          </a:p>
          <a:p>
            <a:pPr>
              <a:lnSpc>
                <a:spcPct val="100000"/>
              </a:lnSpc>
            </a:pPr>
            <a:endParaRPr lang="en-US" sz="1550" dirty="0">
              <a:solidFill>
                <a:schemeClr val="accent2">
                  <a:lumMod val="50000"/>
                </a:schemeClr>
              </a:solidFill>
              <a:cs typeface="Arial" panose="020B0604020202020204" pitchFamily="34" charset="0"/>
            </a:endParaRPr>
          </a:p>
          <a:p>
            <a:pPr>
              <a:lnSpc>
                <a:spcPct val="100000"/>
              </a:lnSpc>
            </a:pPr>
            <a:endParaRPr lang="en-US" sz="1550" dirty="0"/>
          </a:p>
          <a:p>
            <a:pPr>
              <a:lnSpc>
                <a:spcPct val="100000"/>
              </a:lnSpc>
            </a:pPr>
            <a:endParaRPr lang="en-US" sz="1550" dirty="0"/>
          </a:p>
          <a:p>
            <a:pPr marL="285750" indent="-285750">
              <a:lnSpc>
                <a:spcPct val="100000"/>
              </a:lnSpc>
              <a:buFont typeface="Wingdings" panose="05000000000000000000" pitchFamily="2" charset="2"/>
              <a:buChar char="q"/>
            </a:pPr>
            <a:endParaRPr lang="en-US" sz="1550" dirty="0"/>
          </a:p>
          <a:p>
            <a:pPr marL="285750" indent="-285750">
              <a:lnSpc>
                <a:spcPct val="100000"/>
              </a:lnSpc>
              <a:buFont typeface="Wingdings" panose="05000000000000000000" pitchFamily="2" charset="2"/>
              <a:buChar char="q"/>
            </a:pPr>
            <a:endParaRPr lang="en-US" sz="1550" dirty="0"/>
          </a:p>
          <a:p>
            <a:pPr marL="285750" indent="-285750">
              <a:lnSpc>
                <a:spcPct val="100000"/>
              </a:lnSpc>
              <a:buFont typeface="Wingdings" panose="05000000000000000000" pitchFamily="2" charset="2"/>
              <a:buChar char="q"/>
            </a:pPr>
            <a:endParaRPr lang="en-US" sz="1550" dirty="0"/>
          </a:p>
          <a:p>
            <a:pPr marL="285750" indent="-285750">
              <a:lnSpc>
                <a:spcPct val="100000"/>
              </a:lnSpc>
              <a:buFont typeface="Wingdings" panose="05000000000000000000" pitchFamily="2" charset="2"/>
              <a:buChar char="q"/>
            </a:pPr>
            <a:endParaRPr lang="en-US" sz="1550" dirty="0"/>
          </a:p>
          <a:p>
            <a:pPr marL="285750" indent="-285750">
              <a:lnSpc>
                <a:spcPct val="100000"/>
              </a:lnSpc>
              <a:buFont typeface="Wingdings" panose="05000000000000000000" pitchFamily="2" charset="2"/>
              <a:buChar char="q"/>
            </a:pPr>
            <a:endParaRPr lang="en-US" sz="1550" dirty="0"/>
          </a:p>
          <a:p>
            <a:pPr marL="285750" indent="-285750">
              <a:lnSpc>
                <a:spcPct val="100000"/>
              </a:lnSpc>
              <a:buFont typeface="Wingdings" panose="05000000000000000000" pitchFamily="2" charset="2"/>
              <a:buChar char="q"/>
            </a:pPr>
            <a:endParaRPr lang="en-US" sz="1550" dirty="0"/>
          </a:p>
          <a:p>
            <a:pPr marL="285750" indent="-285750">
              <a:lnSpc>
                <a:spcPct val="100000"/>
              </a:lnSpc>
              <a:buFont typeface="Wingdings" panose="05000000000000000000" pitchFamily="2" charset="2"/>
              <a:buChar char="q"/>
            </a:pPr>
            <a:endParaRPr lang="en-US" sz="1550" dirty="0"/>
          </a:p>
          <a:p>
            <a:pPr marL="285750" indent="-285750">
              <a:lnSpc>
                <a:spcPct val="100000"/>
              </a:lnSpc>
              <a:buFont typeface="Wingdings" panose="05000000000000000000" pitchFamily="2" charset="2"/>
              <a:buChar char="q"/>
            </a:pPr>
            <a:endParaRPr lang="en-US" sz="1550" dirty="0"/>
          </a:p>
          <a:p>
            <a:pPr marL="285750" indent="-285750">
              <a:lnSpc>
                <a:spcPct val="100000"/>
              </a:lnSpc>
              <a:buFont typeface="Wingdings" panose="05000000000000000000" pitchFamily="2" charset="2"/>
              <a:buChar char="q"/>
            </a:pPr>
            <a:endParaRPr lang="en-US" sz="1550" dirty="0"/>
          </a:p>
          <a:p>
            <a:pPr>
              <a:lnSpc>
                <a:spcPct val="100000"/>
              </a:lnSpc>
            </a:pPr>
            <a:endParaRPr lang="en-US" sz="1550" dirty="0"/>
          </a:p>
        </p:txBody>
      </p:sp>
    </p:spTree>
    <p:extLst>
      <p:ext uri="{BB962C8B-B14F-4D97-AF65-F5344CB8AC3E}">
        <p14:creationId xmlns:p14="http://schemas.microsoft.com/office/powerpoint/2010/main" xmlns="" val="2336349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490" y="0"/>
            <a:ext cx="9797143" cy="888906"/>
          </a:xfrm>
        </p:spPr>
        <p:txBody>
          <a:bodyPr>
            <a:normAutofit/>
          </a:bodyPr>
          <a:lstStyle/>
          <a:p>
            <a:r>
              <a:rPr lang="en-US" sz="4000" b="1" dirty="0">
                <a:solidFill>
                  <a:schemeClr val="accent4">
                    <a:lumMod val="75000"/>
                  </a:schemeClr>
                </a:solidFill>
                <a:latin typeface="+mn-lt"/>
              </a:rPr>
              <a:t>BACKGROUND </a:t>
            </a:r>
          </a:p>
        </p:txBody>
      </p:sp>
      <p:sp>
        <p:nvSpPr>
          <p:cNvPr id="3" name="Content Placeholder 2"/>
          <p:cNvSpPr>
            <a:spLocks noGrp="1"/>
          </p:cNvSpPr>
          <p:nvPr>
            <p:ph idx="1"/>
          </p:nvPr>
        </p:nvSpPr>
        <p:spPr>
          <a:xfrm>
            <a:off x="378824" y="1410789"/>
            <a:ext cx="11390810" cy="5310689"/>
          </a:xfrm>
          <a:ln>
            <a:solidFill>
              <a:srgbClr val="00B050"/>
            </a:solidFill>
          </a:ln>
        </p:spPr>
        <p:txBody>
          <a:bodyPr>
            <a:noAutofit/>
          </a:bodyPr>
          <a:lstStyle/>
          <a:p>
            <a:pPr algn="just">
              <a:lnSpc>
                <a:spcPct val="170000"/>
              </a:lnSpc>
              <a:buFont typeface="Wingdings" panose="05000000000000000000" pitchFamily="2" charset="2"/>
              <a:buChar char="q"/>
            </a:pPr>
            <a:r>
              <a:rPr lang="en-US" sz="1500" dirty="0"/>
              <a:t>After the January 2021 fire, the Department of Public works and Infrastructure (DPWI) professionals conducted the inspection and came up with detailed terms of reference to that will ensure that the following deliverables are produced: </a:t>
            </a:r>
          </a:p>
          <a:p>
            <a:pPr lvl="1" algn="just">
              <a:lnSpc>
                <a:spcPct val="170000"/>
              </a:lnSpc>
              <a:buFont typeface="Wingdings" panose="05000000000000000000" pitchFamily="2" charset="2"/>
              <a:buChar char="q"/>
            </a:pPr>
            <a:r>
              <a:rPr lang="en-US" sz="1500" dirty="0"/>
              <a:t>Assessment report regarding the structural integrity of the building with a view of determining the safety of the building (Phase 1 – initial assessment).</a:t>
            </a:r>
          </a:p>
          <a:p>
            <a:pPr lvl="1" algn="just">
              <a:lnSpc>
                <a:spcPct val="170000"/>
              </a:lnSpc>
              <a:buFont typeface="Wingdings" panose="05000000000000000000" pitchFamily="2" charset="2"/>
              <a:buChar char="q"/>
            </a:pPr>
            <a:r>
              <a:rPr lang="en-US" sz="1500" dirty="0"/>
              <a:t>Assessment report of the building to determine the extent of the damage, restorative scope, associated cost and time line (Phase 2 – detailed assessment)</a:t>
            </a:r>
          </a:p>
          <a:p>
            <a:pPr algn="just">
              <a:lnSpc>
                <a:spcPct val="170000"/>
              </a:lnSpc>
              <a:buFont typeface="Wingdings" panose="05000000000000000000" pitchFamily="2" charset="2"/>
              <a:buChar char="q"/>
            </a:pPr>
            <a:r>
              <a:rPr lang="en-US" sz="1500" dirty="0"/>
              <a:t>Both deliverables were achieved/completed as scheduled: Phase 1 was completed on 14 April 2022; and Phase 2 was completed on 25 May 2022.</a:t>
            </a:r>
          </a:p>
          <a:p>
            <a:pPr algn="just">
              <a:lnSpc>
                <a:spcPct val="170000"/>
              </a:lnSpc>
              <a:buFont typeface="Wingdings" panose="05000000000000000000" pitchFamily="2" charset="2"/>
              <a:buChar char="q"/>
            </a:pPr>
            <a:r>
              <a:rPr lang="en-US" sz="1500" dirty="0"/>
              <a:t>The completed reports were delivered and presented to both the Secretary to Parliament and the Speaker of the National Assembly. The final report submitted on 27 May 2022.</a:t>
            </a:r>
          </a:p>
          <a:p>
            <a:pPr algn="just">
              <a:lnSpc>
                <a:spcPct val="170000"/>
              </a:lnSpc>
              <a:buFont typeface="Wingdings" panose="05000000000000000000" pitchFamily="2" charset="2"/>
              <a:buChar char="q"/>
            </a:pPr>
            <a:r>
              <a:rPr lang="en-US" sz="1500" dirty="0"/>
              <a:t>The same report was further presented to the Joint Standing Committee on Financial Management of Parliament on 23 September 2022</a:t>
            </a:r>
          </a:p>
        </p:txBody>
      </p:sp>
      <p:sp>
        <p:nvSpPr>
          <p:cNvPr id="4" name="Slide Number Placeholder 3"/>
          <p:cNvSpPr>
            <a:spLocks noGrp="1"/>
          </p:cNvSpPr>
          <p:nvPr>
            <p:ph type="sldNum" sz="quarter" idx="12"/>
          </p:nvPr>
        </p:nvSpPr>
        <p:spPr/>
        <p:txBody>
          <a:bodyPr/>
          <a:lstStyle/>
          <a:p>
            <a:fld id="{BC72CB22-D7A4-7547-B048-02B7C821FF3F}"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xmlns="" val="339045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28" y="143692"/>
            <a:ext cx="10019211" cy="940525"/>
          </a:xfrm>
        </p:spPr>
        <p:txBody>
          <a:bodyPr>
            <a:noAutofit/>
          </a:bodyPr>
          <a:lstStyle/>
          <a:p>
            <a:pPr algn="just"/>
            <a:r>
              <a:rPr lang="en-US" sz="3200" b="1" dirty="0">
                <a:solidFill>
                  <a:schemeClr val="accent4">
                    <a:lumMod val="75000"/>
                  </a:schemeClr>
                </a:solidFill>
                <a:latin typeface="+mn-lt"/>
              </a:rPr>
              <a:t>THE ROLE OF THE DPWI IN TERMS OF THE GOVERNMENT IMMOVABLE ASSET MANAGEMENT ACT (GIAMA) </a:t>
            </a:r>
          </a:p>
        </p:txBody>
      </p:sp>
      <p:sp>
        <p:nvSpPr>
          <p:cNvPr id="3" name="Content Placeholder 2"/>
          <p:cNvSpPr>
            <a:spLocks noGrp="1"/>
          </p:cNvSpPr>
          <p:nvPr>
            <p:ph idx="1"/>
          </p:nvPr>
        </p:nvSpPr>
        <p:spPr>
          <a:xfrm>
            <a:off x="548640" y="1411105"/>
            <a:ext cx="11155679" cy="5120323"/>
          </a:xfrm>
          <a:ln>
            <a:solidFill>
              <a:srgbClr val="00B050"/>
            </a:solidFill>
          </a:ln>
        </p:spPr>
        <p:txBody>
          <a:bodyPr>
            <a:noAutofit/>
          </a:bodyPr>
          <a:lstStyle/>
          <a:p>
            <a:pPr algn="just">
              <a:lnSpc>
                <a:spcPct val="150000"/>
              </a:lnSpc>
              <a:buFont typeface="Wingdings" panose="05000000000000000000" pitchFamily="2" charset="2"/>
              <a:buChar char="q"/>
            </a:pPr>
            <a:r>
              <a:rPr lang="en-US" sz="2500" dirty="0"/>
              <a:t>DPWI is the custodian of the Parliamentary precinct and villages, Parliament has the option to utilize DPWI or implement projects and related maintenance of its facilities on its own if they have the following: </a:t>
            </a:r>
          </a:p>
          <a:p>
            <a:pPr lvl="1" algn="just">
              <a:lnSpc>
                <a:spcPct val="150000"/>
              </a:lnSpc>
              <a:buFont typeface="Wingdings" panose="05000000000000000000" pitchFamily="2" charset="2"/>
              <a:buChar char="q"/>
            </a:pPr>
            <a:r>
              <a:rPr lang="en-US" sz="2500" dirty="0"/>
              <a:t>Parliament requests the DPWI Minister to devolve the restoration project to Parliament in respect of the four projects described in slide 6. </a:t>
            </a:r>
          </a:p>
          <a:p>
            <a:pPr algn="just">
              <a:lnSpc>
                <a:spcPct val="150000"/>
              </a:lnSpc>
              <a:buFont typeface="Wingdings" panose="05000000000000000000" pitchFamily="2" charset="2"/>
              <a:buChar char="q"/>
            </a:pPr>
            <a:r>
              <a:rPr lang="en-US" sz="2500" dirty="0"/>
              <a:t>The </a:t>
            </a:r>
            <a:r>
              <a:rPr lang="en-US" sz="2500" spc="30" dirty="0">
                <a:ea typeface="Times New Roman" panose="02020603050405020304" pitchFamily="18" charset="0"/>
                <a:cs typeface="Times New Roman" panose="02020603050405020304" pitchFamily="18" charset="0"/>
              </a:rPr>
              <a:t>Minister of DPWI is considering the transfer of custodial powers to Parliament in line with s19 of the GIAMA.</a:t>
            </a:r>
            <a:endParaRPr lang="en-ZA" sz="2500" spc="30" dirty="0">
              <a:ea typeface="Times New Roman" panose="02020603050405020304" pitchFamily="18" charset="0"/>
              <a:cs typeface="Times New Roman" panose="02020603050405020304" pitchFamily="18" charset="0"/>
            </a:endParaRPr>
          </a:p>
          <a:p>
            <a:pPr marL="0" indent="0" algn="just">
              <a:buNone/>
            </a:pPr>
            <a:endParaRPr lang="en-US" sz="2500" dirty="0"/>
          </a:p>
        </p:txBody>
      </p:sp>
      <p:sp>
        <p:nvSpPr>
          <p:cNvPr id="4" name="Slide Number Placeholder 3"/>
          <p:cNvSpPr>
            <a:spLocks noGrp="1"/>
          </p:cNvSpPr>
          <p:nvPr>
            <p:ph type="sldNum" sz="quarter" idx="12"/>
          </p:nvPr>
        </p:nvSpPr>
        <p:spPr/>
        <p:txBody>
          <a:bodyPr/>
          <a:lstStyle/>
          <a:p>
            <a:fld id="{BC72CB22-D7A4-7547-B048-02B7C821FF3F}"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xmlns="" val="3696392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3302" y="287518"/>
            <a:ext cx="9842465" cy="1023591"/>
          </a:xfrm>
        </p:spPr>
        <p:txBody>
          <a:bodyPr>
            <a:noAutofit/>
          </a:bodyPr>
          <a:lstStyle/>
          <a:p>
            <a:pPr algn="just"/>
            <a:r>
              <a:rPr lang="en-US" sz="4000" b="1" dirty="0">
                <a:solidFill>
                  <a:schemeClr val="accent4">
                    <a:lumMod val="75000"/>
                  </a:schemeClr>
                </a:solidFill>
                <a:latin typeface="+mn-lt"/>
              </a:rPr>
              <a:t>RESTORATION PROJECT AND PRECINCT MANAGEMENT SCOPE DESCRIPTION</a:t>
            </a:r>
          </a:p>
        </p:txBody>
      </p:sp>
      <p:sp>
        <p:nvSpPr>
          <p:cNvPr id="3" name="Rectangle 2"/>
          <p:cNvSpPr/>
          <p:nvPr/>
        </p:nvSpPr>
        <p:spPr>
          <a:xfrm>
            <a:off x="587828" y="1554480"/>
            <a:ext cx="11187939" cy="455850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a:lnSpc>
                <a:spcPct val="150000"/>
              </a:lnSpc>
              <a:spcAft>
                <a:spcPts val="0"/>
              </a:spcAft>
            </a:pPr>
            <a:r>
              <a:rPr lang="en-ZA" sz="2400" dirty="0">
                <a:solidFill>
                  <a:schemeClr val="tx1"/>
                </a:solidFill>
                <a:ea typeface="Calibri" panose="020F0502020204030204" pitchFamily="34" charset="0"/>
              </a:rPr>
              <a:t>The project entails  four components mainly;</a:t>
            </a:r>
          </a:p>
          <a:p>
            <a:pPr marL="914400" lvl="1" indent="-457200" algn="just">
              <a:lnSpc>
                <a:spcPct val="150000"/>
              </a:lnSpc>
              <a:buFont typeface="+mj-lt"/>
              <a:buAutoNum type="arabicPeriod"/>
            </a:pPr>
            <a:r>
              <a:rPr lang="en-ZA" sz="2400" dirty="0">
                <a:solidFill>
                  <a:schemeClr val="tx1"/>
                </a:solidFill>
                <a:ea typeface="Calibri" panose="020F0502020204030204" pitchFamily="34" charset="0"/>
              </a:rPr>
              <a:t>refurbishment of burnt buildings: Old Assembly, Link building; and New Wing</a:t>
            </a:r>
          </a:p>
          <a:p>
            <a:pPr marL="914400" lvl="1" indent="-457200" algn="just">
              <a:lnSpc>
                <a:spcPct val="150000"/>
              </a:lnSpc>
              <a:buFont typeface="+mj-lt"/>
              <a:buAutoNum type="arabicPeriod"/>
            </a:pPr>
            <a:r>
              <a:rPr lang="en-US" sz="2400" dirty="0">
                <a:solidFill>
                  <a:schemeClr val="tx1"/>
                </a:solidFill>
                <a:ea typeface="Calibri" panose="020F0502020204030204" pitchFamily="34" charset="0"/>
              </a:rPr>
              <a:t>Remodeling of the 4</a:t>
            </a:r>
            <a:r>
              <a:rPr lang="en-US" sz="2400" baseline="30000" dirty="0">
                <a:solidFill>
                  <a:schemeClr val="tx1"/>
                </a:solidFill>
                <a:ea typeface="Calibri" panose="020F0502020204030204" pitchFamily="34" charset="0"/>
              </a:rPr>
              <a:t>th</a:t>
            </a:r>
            <a:r>
              <a:rPr lang="en-US" sz="2400" dirty="0">
                <a:solidFill>
                  <a:schemeClr val="tx1"/>
                </a:solidFill>
                <a:ea typeface="Calibri" panose="020F0502020204030204" pitchFamily="34" charset="0"/>
              </a:rPr>
              <a:t>  and 5</a:t>
            </a:r>
            <a:r>
              <a:rPr lang="en-US" sz="2400" baseline="30000" dirty="0">
                <a:solidFill>
                  <a:schemeClr val="tx1"/>
                </a:solidFill>
                <a:ea typeface="Calibri" panose="020F0502020204030204" pitchFamily="34" charset="0"/>
              </a:rPr>
              <a:t>th</a:t>
            </a:r>
            <a:r>
              <a:rPr lang="en-US" sz="2400" dirty="0">
                <a:solidFill>
                  <a:schemeClr val="tx1"/>
                </a:solidFill>
                <a:ea typeface="Calibri" panose="020F0502020204030204" pitchFamily="34" charset="0"/>
              </a:rPr>
              <a:t> floors to create 155 offices for MPs;</a:t>
            </a:r>
          </a:p>
          <a:p>
            <a:pPr marL="914400" lvl="1" indent="-457200" algn="just">
              <a:lnSpc>
                <a:spcPct val="150000"/>
              </a:lnSpc>
              <a:buFont typeface="+mj-lt"/>
              <a:buAutoNum type="arabicPeriod"/>
            </a:pPr>
            <a:r>
              <a:rPr lang="en-US" sz="2400" dirty="0">
                <a:solidFill>
                  <a:schemeClr val="tx1"/>
                </a:solidFill>
                <a:ea typeface="Calibri" panose="020F0502020204030204" pitchFamily="34" charset="0"/>
              </a:rPr>
              <a:t>Redesign of the Parliament Precinct; and </a:t>
            </a:r>
          </a:p>
          <a:p>
            <a:pPr marL="914400" lvl="1" indent="-457200" algn="just">
              <a:lnSpc>
                <a:spcPct val="150000"/>
              </a:lnSpc>
              <a:buFont typeface="+mj-lt"/>
              <a:buAutoNum type="arabicPeriod"/>
            </a:pPr>
            <a:r>
              <a:rPr lang="en-US" sz="2400" dirty="0">
                <a:solidFill>
                  <a:schemeClr val="tx1"/>
                </a:solidFill>
                <a:ea typeface="Calibri" panose="020F0502020204030204" pitchFamily="34" charset="0"/>
              </a:rPr>
              <a:t>Total Facilities Management.</a:t>
            </a:r>
          </a:p>
        </p:txBody>
      </p:sp>
      <p:sp>
        <p:nvSpPr>
          <p:cNvPr id="4" name="Slide Number Placeholder 3"/>
          <p:cNvSpPr>
            <a:spLocks noGrp="1"/>
          </p:cNvSpPr>
          <p:nvPr>
            <p:ph type="sldNum" sz="quarter" idx="12"/>
          </p:nvPr>
        </p:nvSpPr>
        <p:spPr/>
        <p:txBody>
          <a:bodyPr/>
          <a:lstStyle/>
          <a:p>
            <a:fld id="{BC72CB22-D7A4-7547-B048-02B7C821FF3F}"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xmlns="" val="408236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491" y="358464"/>
            <a:ext cx="9868527" cy="701360"/>
          </a:xfrm>
        </p:spPr>
        <p:txBody>
          <a:bodyPr>
            <a:normAutofit/>
          </a:bodyPr>
          <a:lstStyle/>
          <a:p>
            <a:r>
              <a:rPr lang="en-US" sz="4000" b="1" dirty="0">
                <a:solidFill>
                  <a:schemeClr val="accent4">
                    <a:lumMod val="75000"/>
                  </a:schemeClr>
                </a:solidFill>
                <a:latin typeface="+mn-lt"/>
              </a:rPr>
              <a:t>IMPLEMENTATION OF THE PROJECT</a:t>
            </a:r>
          </a:p>
        </p:txBody>
      </p:sp>
      <p:sp>
        <p:nvSpPr>
          <p:cNvPr id="3" name="Rectangle 2"/>
          <p:cNvSpPr/>
          <p:nvPr/>
        </p:nvSpPr>
        <p:spPr>
          <a:xfrm>
            <a:off x="378824" y="1578988"/>
            <a:ext cx="11462194" cy="49599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lvl="0" indent="-285750" algn="just">
              <a:lnSpc>
                <a:spcPct val="200000"/>
              </a:lnSpc>
              <a:spcAft>
                <a:spcPts val="0"/>
              </a:spcAft>
              <a:buFont typeface="Wingdings" panose="05000000000000000000" pitchFamily="2" charset="2"/>
              <a:buChar char="q"/>
            </a:pPr>
            <a:endParaRPr lang="en-ZA" sz="3000" dirty="0">
              <a:solidFill>
                <a:schemeClr val="tx1"/>
              </a:solidFill>
              <a:ea typeface="Calibri" panose="020F0502020204030204" pitchFamily="34" charset="0"/>
            </a:endParaRPr>
          </a:p>
          <a:p>
            <a:pPr marL="285750" lvl="0" indent="-285750" algn="just">
              <a:lnSpc>
                <a:spcPct val="200000"/>
              </a:lnSpc>
              <a:spcAft>
                <a:spcPts val="0"/>
              </a:spcAft>
              <a:buFont typeface="Wingdings" panose="05000000000000000000" pitchFamily="2" charset="2"/>
              <a:buChar char="q"/>
            </a:pPr>
            <a:endParaRPr lang="en-ZA" sz="3000" dirty="0">
              <a:solidFill>
                <a:schemeClr val="tx1"/>
              </a:solidFill>
              <a:ea typeface="Calibri" panose="020F0502020204030204" pitchFamily="34" charset="0"/>
            </a:endParaRPr>
          </a:p>
          <a:p>
            <a:pPr marL="285750" lvl="0" indent="-285750" algn="just">
              <a:lnSpc>
                <a:spcPct val="200000"/>
              </a:lnSpc>
              <a:spcAft>
                <a:spcPts val="0"/>
              </a:spcAft>
              <a:buFont typeface="Wingdings" panose="05000000000000000000" pitchFamily="2" charset="2"/>
              <a:buChar char="q"/>
            </a:pPr>
            <a:r>
              <a:rPr lang="en-ZA" sz="3000" dirty="0">
                <a:solidFill>
                  <a:schemeClr val="tx1"/>
                </a:solidFill>
                <a:ea typeface="Calibri" panose="020F0502020204030204" pitchFamily="34" charset="0"/>
              </a:rPr>
              <a:t>A multi-disciplinary team, comprising Parliament, DBSA, National Treasury and DPWI is needed for successful implementation.</a:t>
            </a:r>
          </a:p>
          <a:p>
            <a:pPr marL="285750" lvl="0" indent="-285750" algn="just">
              <a:lnSpc>
                <a:spcPct val="200000"/>
              </a:lnSpc>
              <a:spcAft>
                <a:spcPts val="0"/>
              </a:spcAft>
              <a:buFont typeface="Wingdings" panose="05000000000000000000" pitchFamily="2" charset="2"/>
              <a:buChar char="q"/>
            </a:pPr>
            <a:r>
              <a:rPr lang="en-ZA" sz="3000" dirty="0">
                <a:solidFill>
                  <a:schemeClr val="tx1"/>
                </a:solidFill>
                <a:ea typeface="Calibri" panose="020F0502020204030204" pitchFamily="34" charset="0"/>
              </a:rPr>
              <a:t>After considerable engagements, DBSA was identified by Parliament as a suitable entity to undertake this task based on its footprint and track record.</a:t>
            </a:r>
          </a:p>
          <a:p>
            <a:pPr lvl="0" algn="just">
              <a:lnSpc>
                <a:spcPct val="150000"/>
              </a:lnSpc>
              <a:spcAft>
                <a:spcPts val="0"/>
              </a:spcAft>
            </a:pPr>
            <a:endParaRPr lang="en-ZA" sz="3000" dirty="0">
              <a:solidFill>
                <a:schemeClr val="tx1"/>
              </a:solidFill>
              <a:ea typeface="Calibri" panose="020F0502020204030204" pitchFamily="34" charset="0"/>
            </a:endParaRPr>
          </a:p>
          <a:p>
            <a:pPr lvl="0" algn="just">
              <a:lnSpc>
                <a:spcPct val="150000"/>
              </a:lnSpc>
              <a:spcAft>
                <a:spcPts val="0"/>
              </a:spcAft>
            </a:pPr>
            <a:endParaRPr lang="en-ZA" sz="3000" dirty="0">
              <a:solidFill>
                <a:schemeClr val="tx1"/>
              </a:solidFill>
              <a:ea typeface="Calibri" panose="020F0502020204030204" pitchFamily="34" charset="0"/>
            </a:endParaRPr>
          </a:p>
          <a:p>
            <a:pPr marL="285750" lvl="0" indent="-285750" algn="just">
              <a:lnSpc>
                <a:spcPct val="150000"/>
              </a:lnSpc>
              <a:spcAft>
                <a:spcPts val="0"/>
              </a:spcAft>
              <a:buFont typeface="Wingdings" panose="05000000000000000000" pitchFamily="2" charset="2"/>
              <a:buChar char="q"/>
            </a:pPr>
            <a:endParaRPr lang="en-ZA" sz="3000" dirty="0">
              <a:solidFill>
                <a:schemeClr val="accent2">
                  <a:lumMod val="50000"/>
                </a:schemeClr>
              </a:solidFill>
              <a:ea typeface="Calibri" panose="020F050202020403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xmlns="" val="1483308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D712AE6-0A2C-8540-9ACB-1C6BCF181E53}" type="slidenum">
              <a:rPr lang="en-US" smtClean="0"/>
              <a:pPr/>
              <a:t>8</a:t>
            </a:fld>
            <a:endParaRPr lang="en-US" dirty="0"/>
          </a:p>
        </p:txBody>
      </p:sp>
      <p:sp>
        <p:nvSpPr>
          <p:cNvPr id="5" name="Title 1"/>
          <p:cNvSpPr>
            <a:spLocks noGrp="1"/>
          </p:cNvSpPr>
          <p:nvPr>
            <p:ph type="title"/>
          </p:nvPr>
        </p:nvSpPr>
        <p:spPr>
          <a:xfrm>
            <a:off x="1920240" y="108155"/>
            <a:ext cx="9679577" cy="1101957"/>
          </a:xfrm>
        </p:spPr>
        <p:txBody>
          <a:bodyPr>
            <a:normAutofit/>
          </a:bodyPr>
          <a:lstStyle/>
          <a:p>
            <a:r>
              <a:rPr lang="en-US" sz="4000" b="1" dirty="0">
                <a:solidFill>
                  <a:schemeClr val="accent4">
                    <a:lumMod val="75000"/>
                  </a:schemeClr>
                </a:solidFill>
                <a:latin typeface="+mn-lt"/>
              </a:rPr>
              <a:t>KEY PROJECT MILESTONES</a:t>
            </a:r>
          </a:p>
        </p:txBody>
      </p:sp>
      <p:sp>
        <p:nvSpPr>
          <p:cNvPr id="6" name="Rectangle 5"/>
          <p:cNvSpPr/>
          <p:nvPr/>
        </p:nvSpPr>
        <p:spPr>
          <a:xfrm>
            <a:off x="552090" y="1291347"/>
            <a:ext cx="11224445" cy="54224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457200" lvl="0" indent="-457200" algn="just">
              <a:lnSpc>
                <a:spcPct val="150000"/>
              </a:lnSpc>
              <a:spcAft>
                <a:spcPts val="800"/>
              </a:spcAft>
              <a:buFont typeface="+mj-lt"/>
              <a:buAutoNum type="arabicPeriod"/>
            </a:pPr>
            <a:r>
              <a:rPr lang="en-US" sz="2000" spc="30" dirty="0">
                <a:solidFill>
                  <a:schemeClr val="tx1"/>
                </a:solidFill>
                <a:ea typeface="Times New Roman" panose="02020603050405020304" pitchFamily="18" charset="0"/>
                <a:cs typeface="Times New Roman" panose="02020603050405020304" pitchFamily="18" charset="0"/>
              </a:rPr>
              <a:t>Restoration Of Burnt Buildings:</a:t>
            </a:r>
          </a:p>
          <a:p>
            <a:pPr marL="742950" lvl="1" indent="-285750" algn="just">
              <a:lnSpc>
                <a:spcPct val="150000"/>
              </a:lnSpc>
              <a:spcAft>
                <a:spcPts val="800"/>
              </a:spcAft>
              <a:buFont typeface="Wingdings" panose="05000000000000000000" pitchFamily="2" charset="2"/>
              <a:buChar char="q"/>
            </a:pPr>
            <a:r>
              <a:rPr lang="en-ZA" sz="2000" spc="30" dirty="0">
                <a:solidFill>
                  <a:schemeClr val="tx1"/>
                </a:solidFill>
                <a:ea typeface="Times New Roman" panose="02020603050405020304" pitchFamily="18" charset="0"/>
                <a:cs typeface="Times New Roman" panose="02020603050405020304" pitchFamily="18" charset="0"/>
              </a:rPr>
              <a:t>Site Hand over from DPWI to Parliament &amp; DBSA by Monday 6 March 2023</a:t>
            </a:r>
          </a:p>
          <a:p>
            <a:pPr marL="742950" lvl="1" indent="-285750" algn="just">
              <a:lnSpc>
                <a:spcPct val="150000"/>
              </a:lnSpc>
              <a:spcAft>
                <a:spcPts val="800"/>
              </a:spcAft>
              <a:buFont typeface="Wingdings" panose="05000000000000000000" pitchFamily="2" charset="2"/>
              <a:buChar char="q"/>
            </a:pPr>
            <a:r>
              <a:rPr lang="en-US" sz="2000" spc="30" dirty="0">
                <a:solidFill>
                  <a:schemeClr val="tx1"/>
                </a:solidFill>
                <a:ea typeface="Times New Roman" panose="02020603050405020304" pitchFamily="18" charset="0"/>
                <a:cs typeface="Times New Roman" panose="02020603050405020304" pitchFamily="18" charset="0"/>
              </a:rPr>
              <a:t>Rubble removal; </a:t>
            </a:r>
          </a:p>
          <a:p>
            <a:pPr marL="742950" lvl="1" indent="-285750" algn="just">
              <a:lnSpc>
                <a:spcPct val="150000"/>
              </a:lnSpc>
              <a:spcAft>
                <a:spcPts val="800"/>
              </a:spcAft>
              <a:buFont typeface="Wingdings" panose="05000000000000000000" pitchFamily="2" charset="2"/>
              <a:buChar char="q"/>
            </a:pPr>
            <a:r>
              <a:rPr lang="en-US" sz="2000" spc="30" dirty="0">
                <a:solidFill>
                  <a:schemeClr val="tx1"/>
                </a:solidFill>
                <a:ea typeface="Times New Roman" panose="02020603050405020304" pitchFamily="18" charset="0"/>
                <a:cs typeface="Times New Roman" panose="02020603050405020304" pitchFamily="18" charset="0"/>
              </a:rPr>
              <a:t>Detailed designs and confirmation of costs;</a:t>
            </a:r>
          </a:p>
          <a:p>
            <a:pPr marL="742950" lvl="1" indent="-285750" algn="just">
              <a:lnSpc>
                <a:spcPct val="150000"/>
              </a:lnSpc>
              <a:spcAft>
                <a:spcPts val="800"/>
              </a:spcAft>
              <a:buFont typeface="Wingdings" panose="05000000000000000000" pitchFamily="2" charset="2"/>
              <a:buChar char="q"/>
            </a:pPr>
            <a:r>
              <a:rPr lang="en-US" sz="2000" spc="30" dirty="0">
                <a:solidFill>
                  <a:schemeClr val="tx1"/>
                </a:solidFill>
                <a:ea typeface="Times New Roman" panose="02020603050405020304" pitchFamily="18" charset="0"/>
                <a:cs typeface="Times New Roman" panose="02020603050405020304" pitchFamily="18" charset="0"/>
              </a:rPr>
              <a:t>Procurement;</a:t>
            </a:r>
          </a:p>
          <a:p>
            <a:pPr marL="742950" lvl="1" indent="-285750" algn="just">
              <a:lnSpc>
                <a:spcPct val="150000"/>
              </a:lnSpc>
              <a:spcAft>
                <a:spcPts val="800"/>
              </a:spcAft>
              <a:buFont typeface="Wingdings" panose="05000000000000000000" pitchFamily="2" charset="2"/>
              <a:buChar char="q"/>
            </a:pPr>
            <a:r>
              <a:rPr lang="en-US" sz="2000" spc="30" dirty="0">
                <a:solidFill>
                  <a:schemeClr val="tx1"/>
                </a:solidFill>
                <a:ea typeface="Times New Roman" panose="02020603050405020304" pitchFamily="18" charset="0"/>
                <a:cs typeface="Times New Roman" panose="02020603050405020304" pitchFamily="18" charset="0"/>
              </a:rPr>
              <a:t>Project execution and close-out; and </a:t>
            </a:r>
          </a:p>
          <a:p>
            <a:pPr marL="742950" lvl="1" indent="-285750" algn="just">
              <a:lnSpc>
                <a:spcPct val="150000"/>
              </a:lnSpc>
              <a:spcAft>
                <a:spcPts val="800"/>
              </a:spcAft>
              <a:buFont typeface="Wingdings" panose="05000000000000000000" pitchFamily="2" charset="2"/>
              <a:buChar char="q"/>
            </a:pPr>
            <a:r>
              <a:rPr lang="en-US" sz="2000" spc="30" dirty="0">
                <a:solidFill>
                  <a:schemeClr val="tx1"/>
                </a:solidFill>
                <a:ea typeface="Times New Roman" panose="02020603050405020304" pitchFamily="18" charset="0"/>
                <a:cs typeface="Times New Roman" panose="02020603050405020304" pitchFamily="18" charset="0"/>
              </a:rPr>
              <a:t>Handover and Liability Period</a:t>
            </a:r>
          </a:p>
          <a:p>
            <a:pPr marL="457200" indent="-457200" algn="just">
              <a:lnSpc>
                <a:spcPct val="150000"/>
              </a:lnSpc>
              <a:spcAft>
                <a:spcPts val="800"/>
              </a:spcAft>
              <a:buFont typeface="+mj-lt"/>
              <a:buAutoNum type="arabicPeriod"/>
            </a:pPr>
            <a:r>
              <a:rPr lang="en-US" sz="2000" spc="30" dirty="0">
                <a:solidFill>
                  <a:schemeClr val="tx1"/>
                </a:solidFill>
                <a:ea typeface="Times New Roman" panose="02020603050405020304" pitchFamily="18" charset="0"/>
                <a:cs typeface="Times New Roman" panose="02020603050405020304" pitchFamily="18" charset="0"/>
              </a:rPr>
              <a:t>Remodeling of Offices for MPs</a:t>
            </a:r>
          </a:p>
          <a:p>
            <a:pPr marL="457200" indent="-457200" algn="just">
              <a:lnSpc>
                <a:spcPct val="150000"/>
              </a:lnSpc>
              <a:spcAft>
                <a:spcPts val="800"/>
              </a:spcAft>
              <a:buFont typeface="+mj-lt"/>
              <a:buAutoNum type="arabicPeriod"/>
            </a:pPr>
            <a:r>
              <a:rPr lang="en-US" sz="2000" spc="30" dirty="0">
                <a:solidFill>
                  <a:schemeClr val="tx1"/>
                </a:solidFill>
                <a:ea typeface="Times New Roman" panose="02020603050405020304" pitchFamily="18" charset="0"/>
                <a:cs typeface="Times New Roman" panose="02020603050405020304" pitchFamily="18" charset="0"/>
              </a:rPr>
              <a:t>Precinct Redesign</a:t>
            </a:r>
          </a:p>
          <a:p>
            <a:pPr marL="457200" indent="-457200" algn="just">
              <a:lnSpc>
                <a:spcPct val="150000"/>
              </a:lnSpc>
              <a:spcAft>
                <a:spcPts val="800"/>
              </a:spcAft>
              <a:buFont typeface="+mj-lt"/>
              <a:buAutoNum type="arabicPeriod"/>
            </a:pPr>
            <a:r>
              <a:rPr lang="en-US" sz="2000" spc="30" dirty="0">
                <a:solidFill>
                  <a:schemeClr val="tx1"/>
                </a:solidFill>
                <a:ea typeface="Times New Roman" panose="02020603050405020304" pitchFamily="18" charset="0"/>
                <a:cs typeface="Times New Roman" panose="02020603050405020304" pitchFamily="18" charset="0"/>
              </a:rPr>
              <a:t>Total Facilities Management</a:t>
            </a:r>
            <a:endParaRPr lang="en-ZA" sz="2000" spc="30" dirty="0">
              <a:solidFill>
                <a:schemeClr val="tx1"/>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88812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177" y="462570"/>
            <a:ext cx="9933841" cy="701360"/>
          </a:xfrm>
        </p:spPr>
        <p:txBody>
          <a:bodyPr>
            <a:normAutofit/>
          </a:bodyPr>
          <a:lstStyle/>
          <a:p>
            <a:r>
              <a:rPr lang="en-US" sz="4000" b="1" dirty="0">
                <a:solidFill>
                  <a:schemeClr val="accent4">
                    <a:lumMod val="75000"/>
                  </a:schemeClr>
                </a:solidFill>
                <a:latin typeface="+mn-lt"/>
              </a:rPr>
              <a:t>PROJECT TIME FRAMES</a:t>
            </a:r>
          </a:p>
        </p:txBody>
      </p:sp>
      <p:sp>
        <p:nvSpPr>
          <p:cNvPr id="3" name="Rectangle 2"/>
          <p:cNvSpPr/>
          <p:nvPr/>
        </p:nvSpPr>
        <p:spPr>
          <a:xfrm>
            <a:off x="509450" y="1524000"/>
            <a:ext cx="11331567" cy="49599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1371600" indent="-457200" algn="just">
              <a:buFont typeface="Wingdings" panose="05000000000000000000" pitchFamily="2" charset="2"/>
              <a:buChar char="q"/>
            </a:pPr>
            <a:r>
              <a:rPr lang="en-ZA" sz="3200" dirty="0">
                <a:solidFill>
                  <a:schemeClr val="tx1"/>
                </a:solidFill>
                <a:cs typeface="Arial" panose="020B0604020202020204" pitchFamily="34" charset="0"/>
              </a:rPr>
              <a:t>The remodelling of offices on 4</a:t>
            </a:r>
            <a:r>
              <a:rPr lang="en-ZA" sz="3200" baseline="30000" dirty="0">
                <a:solidFill>
                  <a:schemeClr val="tx1"/>
                </a:solidFill>
                <a:cs typeface="Arial" panose="020B0604020202020204" pitchFamily="34" charset="0"/>
              </a:rPr>
              <a:t>th</a:t>
            </a:r>
            <a:r>
              <a:rPr lang="en-ZA" sz="3200" dirty="0">
                <a:solidFill>
                  <a:schemeClr val="tx1"/>
                </a:solidFill>
                <a:cs typeface="Arial" panose="020B0604020202020204" pitchFamily="34" charset="0"/>
              </a:rPr>
              <a:t> and 5</a:t>
            </a:r>
            <a:r>
              <a:rPr lang="en-ZA" sz="3200" baseline="30000" dirty="0">
                <a:solidFill>
                  <a:schemeClr val="tx1"/>
                </a:solidFill>
                <a:cs typeface="Arial" panose="020B0604020202020204" pitchFamily="34" charset="0"/>
              </a:rPr>
              <a:t>th</a:t>
            </a:r>
            <a:r>
              <a:rPr lang="en-ZA" sz="3200" dirty="0">
                <a:solidFill>
                  <a:schemeClr val="tx1"/>
                </a:solidFill>
                <a:cs typeface="Arial" panose="020B0604020202020204" pitchFamily="34" charset="0"/>
              </a:rPr>
              <a:t> floors is planned to be completed by April 2023</a:t>
            </a:r>
          </a:p>
          <a:p>
            <a:pPr marL="1371600" indent="-457200" algn="just">
              <a:buFont typeface="Wingdings" panose="05000000000000000000" pitchFamily="2" charset="2"/>
              <a:buChar char="q"/>
            </a:pPr>
            <a:endParaRPr lang="en-ZA" sz="3200" dirty="0">
              <a:solidFill>
                <a:schemeClr val="tx1"/>
              </a:solidFill>
              <a:cs typeface="Arial" panose="020B0604020202020204" pitchFamily="34" charset="0"/>
            </a:endParaRPr>
          </a:p>
          <a:p>
            <a:pPr marL="1371600" indent="-457200" algn="just">
              <a:buFont typeface="Wingdings" panose="05000000000000000000" pitchFamily="2" charset="2"/>
              <a:buChar char="q"/>
            </a:pPr>
            <a:r>
              <a:rPr lang="en-ZA" sz="3200" dirty="0">
                <a:solidFill>
                  <a:schemeClr val="tx1"/>
                </a:solidFill>
                <a:cs typeface="Arial" panose="020B0604020202020204" pitchFamily="34" charset="0"/>
              </a:rPr>
              <a:t>The refurbishment project is planned to be completed in 24 months</a:t>
            </a:r>
          </a:p>
          <a:p>
            <a:pPr marL="1371600" indent="-457200" algn="just">
              <a:buFont typeface="Wingdings" panose="05000000000000000000" pitchFamily="2" charset="2"/>
              <a:buChar char="q"/>
            </a:pPr>
            <a:endParaRPr lang="en-ZA" sz="3200" dirty="0">
              <a:solidFill>
                <a:schemeClr val="tx1"/>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xmlns="" val="42384605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4718</TotalTime>
  <Words>1265</Words>
  <Application>Microsoft Office PowerPoint</Application>
  <PresentationFormat>Custom</PresentationFormat>
  <Paragraphs>188</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2_Office Theme</vt:lpstr>
      <vt:lpstr>Slide 1</vt:lpstr>
      <vt:lpstr>TABLE OF CONTENTS </vt:lpstr>
      <vt:lpstr>INTRODUCTION</vt:lpstr>
      <vt:lpstr>BACKGROUND </vt:lpstr>
      <vt:lpstr>THE ROLE OF THE DPWI IN TERMS OF THE GOVERNMENT IMMOVABLE ASSET MANAGEMENT ACT (GIAMA) </vt:lpstr>
      <vt:lpstr>RESTORATION PROJECT AND PRECINCT MANAGEMENT SCOPE DESCRIPTION</vt:lpstr>
      <vt:lpstr>IMPLEMENTATION OF THE PROJECT</vt:lpstr>
      <vt:lpstr>KEY PROJECT MILESTONES</vt:lpstr>
      <vt:lpstr>PROJECT TIME FRAMES</vt:lpstr>
      <vt:lpstr>MOTIVATING FACTORS FOR DBSA AS AN IMPLEMENTING AGENT</vt:lpstr>
      <vt:lpstr>MOTIVATING FACTORS FOR IMPLEMENTING AGENT cont..  </vt:lpstr>
      <vt:lpstr>LEGAL FRAMEWORK</vt:lpstr>
      <vt:lpstr>PROJECT GOVERNANCE  AND IMPLEMENTATION MONITORING FRAMEWORK</vt:lpstr>
      <vt:lpstr>FINANCIAL IMPLICATIONS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Thembani Mbadlanyana</dc:creator>
  <cp:lastModifiedBy>USER</cp:lastModifiedBy>
  <cp:revision>109</cp:revision>
  <cp:lastPrinted>2023-02-27T12:18:11Z</cp:lastPrinted>
  <dcterms:created xsi:type="dcterms:W3CDTF">2022-08-18T09:37:57Z</dcterms:created>
  <dcterms:modified xsi:type="dcterms:W3CDTF">2023-03-03T09:20:33Z</dcterms:modified>
</cp:coreProperties>
</file>