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74" r:id="rId2"/>
    <p:sldMasterId id="2147483687" r:id="rId3"/>
  </p:sldMasterIdLst>
  <p:notesMasterIdLst>
    <p:notesMasterId r:id="rId35"/>
  </p:notesMasterIdLst>
  <p:handoutMasterIdLst>
    <p:handoutMasterId r:id="rId36"/>
  </p:handoutMasterIdLst>
  <p:sldIdLst>
    <p:sldId id="1437" r:id="rId4"/>
    <p:sldId id="1435" r:id="rId5"/>
    <p:sldId id="1439" r:id="rId6"/>
    <p:sldId id="1440" r:id="rId7"/>
    <p:sldId id="1424" r:id="rId8"/>
    <p:sldId id="1425" r:id="rId9"/>
    <p:sldId id="1426" r:id="rId10"/>
    <p:sldId id="1446" r:id="rId11"/>
    <p:sldId id="1447" r:id="rId12"/>
    <p:sldId id="1452" r:id="rId13"/>
    <p:sldId id="1448" r:id="rId14"/>
    <p:sldId id="1444" r:id="rId15"/>
    <p:sldId id="1445" r:id="rId16"/>
    <p:sldId id="1462" r:id="rId17"/>
    <p:sldId id="1450" r:id="rId18"/>
    <p:sldId id="1449" r:id="rId19"/>
    <p:sldId id="1431" r:id="rId20"/>
    <p:sldId id="1457" r:id="rId21"/>
    <p:sldId id="1458" r:id="rId22"/>
    <p:sldId id="1456" r:id="rId23"/>
    <p:sldId id="1465" r:id="rId24"/>
    <p:sldId id="1466" r:id="rId25"/>
    <p:sldId id="1467" r:id="rId26"/>
    <p:sldId id="1464" r:id="rId27"/>
    <p:sldId id="1468" r:id="rId28"/>
    <p:sldId id="1455" r:id="rId29"/>
    <p:sldId id="1438" r:id="rId30"/>
    <p:sldId id="1469" r:id="rId31"/>
    <p:sldId id="1432" r:id="rId32"/>
    <p:sldId id="1418" r:id="rId33"/>
    <p:sldId id="1277"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0647AECD-DDB5-49D3-AFE1-C1AF9700F990}">
          <p14:sldIdLst>
            <p14:sldId id="1437"/>
            <p14:sldId id="1435"/>
            <p14:sldId id="1439"/>
            <p14:sldId id="1440"/>
            <p14:sldId id="1424"/>
            <p14:sldId id="1425"/>
            <p14:sldId id="1426"/>
            <p14:sldId id="1446"/>
            <p14:sldId id="1447"/>
            <p14:sldId id="1452"/>
            <p14:sldId id="1448"/>
            <p14:sldId id="1444"/>
            <p14:sldId id="1445"/>
            <p14:sldId id="1462"/>
            <p14:sldId id="1450"/>
            <p14:sldId id="1449"/>
            <p14:sldId id="1431"/>
            <p14:sldId id="1457"/>
            <p14:sldId id="1458"/>
            <p14:sldId id="1456"/>
            <p14:sldId id="1465"/>
            <p14:sldId id="1466"/>
            <p14:sldId id="1467"/>
            <p14:sldId id="1464"/>
            <p14:sldId id="1468"/>
            <p14:sldId id="1455"/>
            <p14:sldId id="1438"/>
            <p14:sldId id="1469"/>
            <p14:sldId id="1432"/>
            <p14:sldId id="1418"/>
            <p14:sldId id="1277"/>
          </p14:sldIdLst>
        </p14:section>
        <p14:section name="Business Analysis" id="{420D8162-4AE9-4FAB-9461-FBEDCAAAB1F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ogo Phokanoka" initials="TP" lastIdx="1" clrIdx="0">
    <p:extLst>
      <p:ext uri="{19B8F6BF-5375-455C-9EA6-DF929625EA0E}">
        <p15:presenceInfo xmlns:p15="http://schemas.microsoft.com/office/powerpoint/2012/main" xmlns="" userId="Tebogo Phokano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8000"/>
    <a:srgbClr val="0066FF"/>
    <a:srgbClr val="000000"/>
    <a:srgbClr val="00EA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6445" autoAdjust="0"/>
  </p:normalViewPr>
  <p:slideViewPr>
    <p:cSldViewPr snapToGrid="0" snapToObjects="1">
      <p:cViewPr varScale="1">
        <p:scale>
          <a:sx n="73" d="100"/>
          <a:sy n="73" d="100"/>
        </p:scale>
        <p:origin x="-1236" y="-10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25" d="100"/>
        <a:sy n="125" d="100"/>
      </p:scale>
      <p:origin x="0" y="-14976"/>
    </p:cViewPr>
  </p:sorterViewPr>
  <p:notesViewPr>
    <p:cSldViewPr snapToGrid="0" snapToObjects="1">
      <p:cViewPr varScale="1">
        <p:scale>
          <a:sx n="83" d="100"/>
          <a:sy n="83" d="100"/>
        </p:scale>
        <p:origin x="1992"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F4255A1-C199-4026-8657-02D9FBEC850F}" type="datetimeFigureOut">
              <a:rPr lang="en-ZA" smtClean="0"/>
              <a:pPr/>
              <a:t>2023/03/03</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90F978D-1465-47EE-ABE4-2AD07AF7F861}" type="slidenum">
              <a:rPr lang="en-ZA" smtClean="0"/>
              <a:pPr/>
              <a:t>‹#›</a:t>
            </a:fld>
            <a:endParaRPr lang="en-ZA"/>
          </a:p>
        </p:txBody>
      </p:sp>
    </p:spTree>
    <p:extLst>
      <p:ext uri="{BB962C8B-B14F-4D97-AF65-F5344CB8AC3E}">
        <p14:creationId xmlns:p14="http://schemas.microsoft.com/office/powerpoint/2010/main" xmlns="" val="2583655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FDD0C3-E03F-457A-92B9-E993D26ED727}" type="datetimeFigureOut">
              <a:rPr lang="en-ZA" smtClean="0"/>
              <a:pPr/>
              <a:t>2023/03/03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40EF38-0415-43AC-B4EC-5FDADEC8ED1E}" type="slidenum">
              <a:rPr lang="en-ZA" smtClean="0"/>
              <a:pPr/>
              <a:t>‹#›</a:t>
            </a:fld>
            <a:endParaRPr lang="en-ZA"/>
          </a:p>
        </p:txBody>
      </p:sp>
    </p:spTree>
    <p:extLst>
      <p:ext uri="{BB962C8B-B14F-4D97-AF65-F5344CB8AC3E}">
        <p14:creationId xmlns:p14="http://schemas.microsoft.com/office/powerpoint/2010/main" xmlns="" val="701314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191048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8848" eaLnBrk="0" hangingPunct="0">
              <a:defRPr sz="1600">
                <a:solidFill>
                  <a:schemeClr val="tx1"/>
                </a:solidFill>
                <a:latin typeface="Arial" charset="0"/>
                <a:cs typeface="Arial" charset="0"/>
              </a:defRPr>
            </a:lvl1pPr>
            <a:lvl2pPr marL="741720" indent="-285277" defTabSz="958848" eaLnBrk="0" hangingPunct="0">
              <a:defRPr sz="1600">
                <a:solidFill>
                  <a:schemeClr val="tx1"/>
                </a:solidFill>
                <a:latin typeface="Arial" charset="0"/>
                <a:cs typeface="Arial" charset="0"/>
              </a:defRPr>
            </a:lvl2pPr>
            <a:lvl3pPr marL="1141108" indent="-228221" defTabSz="958848" eaLnBrk="0" hangingPunct="0">
              <a:defRPr sz="1600">
                <a:solidFill>
                  <a:schemeClr val="tx1"/>
                </a:solidFill>
                <a:latin typeface="Arial" charset="0"/>
                <a:cs typeface="Arial" charset="0"/>
              </a:defRPr>
            </a:lvl3pPr>
            <a:lvl4pPr marL="1597551" indent="-228221" defTabSz="958848" eaLnBrk="0" hangingPunct="0">
              <a:defRPr sz="1600">
                <a:solidFill>
                  <a:schemeClr val="tx1"/>
                </a:solidFill>
                <a:latin typeface="Arial" charset="0"/>
                <a:cs typeface="Arial" charset="0"/>
              </a:defRPr>
            </a:lvl4pPr>
            <a:lvl5pPr marL="2053995" indent="-228221" defTabSz="958848" eaLnBrk="0" hangingPunct="0">
              <a:defRPr sz="1600">
                <a:solidFill>
                  <a:schemeClr val="tx1"/>
                </a:solidFill>
                <a:latin typeface="Arial" charset="0"/>
                <a:cs typeface="Arial" charset="0"/>
              </a:defRPr>
            </a:lvl5pPr>
            <a:lvl6pPr marL="2510438" indent="-228221" defTabSz="958848" eaLnBrk="0" fontAlgn="base" hangingPunct="0">
              <a:spcBef>
                <a:spcPct val="0"/>
              </a:spcBef>
              <a:spcAft>
                <a:spcPct val="0"/>
              </a:spcAft>
              <a:defRPr sz="1600">
                <a:solidFill>
                  <a:schemeClr val="tx1"/>
                </a:solidFill>
                <a:latin typeface="Arial" charset="0"/>
                <a:cs typeface="Arial" charset="0"/>
              </a:defRPr>
            </a:lvl6pPr>
            <a:lvl7pPr marL="2966880" indent="-228221" defTabSz="958848" eaLnBrk="0" fontAlgn="base" hangingPunct="0">
              <a:spcBef>
                <a:spcPct val="0"/>
              </a:spcBef>
              <a:spcAft>
                <a:spcPct val="0"/>
              </a:spcAft>
              <a:defRPr sz="1600">
                <a:solidFill>
                  <a:schemeClr val="tx1"/>
                </a:solidFill>
                <a:latin typeface="Arial" charset="0"/>
                <a:cs typeface="Arial" charset="0"/>
              </a:defRPr>
            </a:lvl7pPr>
            <a:lvl8pPr marL="3423325" indent="-228221" defTabSz="958848" eaLnBrk="0" fontAlgn="base" hangingPunct="0">
              <a:spcBef>
                <a:spcPct val="0"/>
              </a:spcBef>
              <a:spcAft>
                <a:spcPct val="0"/>
              </a:spcAft>
              <a:defRPr sz="1600">
                <a:solidFill>
                  <a:schemeClr val="tx1"/>
                </a:solidFill>
                <a:latin typeface="Arial" charset="0"/>
                <a:cs typeface="Arial" charset="0"/>
              </a:defRPr>
            </a:lvl8pPr>
            <a:lvl9pPr marL="3879767" indent="-228221" defTabSz="958848" eaLnBrk="0" fontAlgn="base" hangingPunct="0">
              <a:spcBef>
                <a:spcPct val="0"/>
              </a:spcBef>
              <a:spcAft>
                <a:spcPct val="0"/>
              </a:spcAft>
              <a:defRPr sz="1600">
                <a:solidFill>
                  <a:schemeClr val="tx1"/>
                </a:solidFill>
                <a:latin typeface="Arial" charset="0"/>
                <a:cs typeface="Arial" charset="0"/>
              </a:defRPr>
            </a:lvl9pPr>
          </a:lstStyle>
          <a:p>
            <a:pPr eaLnBrk="1" hangingPunct="1"/>
            <a:fld id="{F225AA4F-7563-4237-BC3F-B951613D0E22}" type="slidenum">
              <a:rPr lang="en-ZA" sz="1300"/>
              <a:pPr eaLnBrk="1" hangingPunct="1"/>
              <a:t>5</a:t>
            </a:fld>
            <a:endParaRPr lang="en-ZA"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ZA" dirty="0" smtClean="0"/>
          </a:p>
        </p:txBody>
      </p:sp>
    </p:spTree>
    <p:extLst>
      <p:ext uri="{BB962C8B-B14F-4D97-AF65-F5344CB8AC3E}">
        <p14:creationId xmlns:p14="http://schemas.microsoft.com/office/powerpoint/2010/main" xmlns="" val="228474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8848" eaLnBrk="0" hangingPunct="0">
              <a:defRPr sz="1600">
                <a:solidFill>
                  <a:schemeClr val="tx1"/>
                </a:solidFill>
                <a:latin typeface="Arial" charset="0"/>
                <a:cs typeface="Arial" charset="0"/>
              </a:defRPr>
            </a:lvl1pPr>
            <a:lvl2pPr marL="741720" indent="-285277" defTabSz="958848" eaLnBrk="0" hangingPunct="0">
              <a:defRPr sz="1600">
                <a:solidFill>
                  <a:schemeClr val="tx1"/>
                </a:solidFill>
                <a:latin typeface="Arial" charset="0"/>
                <a:cs typeface="Arial" charset="0"/>
              </a:defRPr>
            </a:lvl2pPr>
            <a:lvl3pPr marL="1141108" indent="-228221" defTabSz="958848" eaLnBrk="0" hangingPunct="0">
              <a:defRPr sz="1600">
                <a:solidFill>
                  <a:schemeClr val="tx1"/>
                </a:solidFill>
                <a:latin typeface="Arial" charset="0"/>
                <a:cs typeface="Arial" charset="0"/>
              </a:defRPr>
            </a:lvl3pPr>
            <a:lvl4pPr marL="1597551" indent="-228221" defTabSz="958848" eaLnBrk="0" hangingPunct="0">
              <a:defRPr sz="1600">
                <a:solidFill>
                  <a:schemeClr val="tx1"/>
                </a:solidFill>
                <a:latin typeface="Arial" charset="0"/>
                <a:cs typeface="Arial" charset="0"/>
              </a:defRPr>
            </a:lvl4pPr>
            <a:lvl5pPr marL="2053995" indent="-228221" defTabSz="958848" eaLnBrk="0" hangingPunct="0">
              <a:defRPr sz="1600">
                <a:solidFill>
                  <a:schemeClr val="tx1"/>
                </a:solidFill>
                <a:latin typeface="Arial" charset="0"/>
                <a:cs typeface="Arial" charset="0"/>
              </a:defRPr>
            </a:lvl5pPr>
            <a:lvl6pPr marL="2510438" indent="-228221" defTabSz="958848" eaLnBrk="0" fontAlgn="base" hangingPunct="0">
              <a:spcBef>
                <a:spcPct val="0"/>
              </a:spcBef>
              <a:spcAft>
                <a:spcPct val="0"/>
              </a:spcAft>
              <a:defRPr sz="1600">
                <a:solidFill>
                  <a:schemeClr val="tx1"/>
                </a:solidFill>
                <a:latin typeface="Arial" charset="0"/>
                <a:cs typeface="Arial" charset="0"/>
              </a:defRPr>
            </a:lvl6pPr>
            <a:lvl7pPr marL="2966880" indent="-228221" defTabSz="958848" eaLnBrk="0" fontAlgn="base" hangingPunct="0">
              <a:spcBef>
                <a:spcPct val="0"/>
              </a:spcBef>
              <a:spcAft>
                <a:spcPct val="0"/>
              </a:spcAft>
              <a:defRPr sz="1600">
                <a:solidFill>
                  <a:schemeClr val="tx1"/>
                </a:solidFill>
                <a:latin typeface="Arial" charset="0"/>
                <a:cs typeface="Arial" charset="0"/>
              </a:defRPr>
            </a:lvl7pPr>
            <a:lvl8pPr marL="3423325" indent="-228221" defTabSz="958848" eaLnBrk="0" fontAlgn="base" hangingPunct="0">
              <a:spcBef>
                <a:spcPct val="0"/>
              </a:spcBef>
              <a:spcAft>
                <a:spcPct val="0"/>
              </a:spcAft>
              <a:defRPr sz="1600">
                <a:solidFill>
                  <a:schemeClr val="tx1"/>
                </a:solidFill>
                <a:latin typeface="Arial" charset="0"/>
                <a:cs typeface="Arial" charset="0"/>
              </a:defRPr>
            </a:lvl8pPr>
            <a:lvl9pPr marL="3879767" indent="-228221" defTabSz="958848" eaLnBrk="0" fontAlgn="base" hangingPunct="0">
              <a:spcBef>
                <a:spcPct val="0"/>
              </a:spcBef>
              <a:spcAft>
                <a:spcPct val="0"/>
              </a:spcAft>
              <a:defRPr sz="1600">
                <a:solidFill>
                  <a:schemeClr val="tx1"/>
                </a:solidFill>
                <a:latin typeface="Arial" charset="0"/>
                <a:cs typeface="Arial" charset="0"/>
              </a:defRPr>
            </a:lvl9pPr>
          </a:lstStyle>
          <a:p>
            <a:pPr eaLnBrk="1" hangingPunct="1"/>
            <a:fld id="{F225AA4F-7563-4237-BC3F-B951613D0E22}" type="slidenum">
              <a:rPr lang="en-ZA" sz="1300"/>
              <a:pPr eaLnBrk="1" hangingPunct="1"/>
              <a:t>6</a:t>
            </a:fld>
            <a:endParaRPr lang="en-ZA"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ZA" dirty="0" smtClean="0"/>
          </a:p>
        </p:txBody>
      </p:sp>
    </p:spTree>
    <p:extLst>
      <p:ext uri="{BB962C8B-B14F-4D97-AF65-F5344CB8AC3E}">
        <p14:creationId xmlns:p14="http://schemas.microsoft.com/office/powerpoint/2010/main" xmlns="" val="344043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915988" y="744538"/>
            <a:ext cx="4954587" cy="3717925"/>
          </a:xfrm>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panose="020B0604020202020204" pitchFamily="34" charset="0"/>
              <a:cs typeface="Arial" panose="020B0604020202020204" pitchFamily="34" charset="0"/>
            </a:endParaRPr>
          </a:p>
        </p:txBody>
      </p:sp>
      <p:sp>
        <p:nvSpPr>
          <p:cNvPr id="60420" name="Slide Number Placeholder 3"/>
          <p:cNvSpPr txBox="1">
            <a:spLocks noGrp="1"/>
          </p:cNvSpPr>
          <p:nvPr/>
        </p:nvSpPr>
        <p:spPr bwMode="auto">
          <a:xfrm>
            <a:off x="3844989" y="9414613"/>
            <a:ext cx="2940007" cy="496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05" tIns="48252" rIns="96505" bIns="48252" anchor="b"/>
          <a:lstStyle>
            <a:lvl1pPr defTabSz="965200">
              <a:defRPr sz="1600" b="1">
                <a:solidFill>
                  <a:schemeClr val="bg1"/>
                </a:solidFill>
                <a:latin typeface="Arial" panose="020B0604020202020204" pitchFamily="34" charset="0"/>
                <a:cs typeface="Arial" panose="020B0604020202020204" pitchFamily="34" charset="0"/>
              </a:defRPr>
            </a:lvl1pPr>
            <a:lvl2pPr marL="742950" indent="-285750" defTabSz="965200">
              <a:defRPr sz="1600" b="1">
                <a:solidFill>
                  <a:schemeClr val="bg1"/>
                </a:solidFill>
                <a:latin typeface="Arial" panose="020B0604020202020204" pitchFamily="34" charset="0"/>
                <a:cs typeface="Arial" panose="020B0604020202020204" pitchFamily="34" charset="0"/>
              </a:defRPr>
            </a:lvl2pPr>
            <a:lvl3pPr marL="1143000" indent="-228600" defTabSz="965200">
              <a:defRPr sz="1600" b="1">
                <a:solidFill>
                  <a:schemeClr val="bg1"/>
                </a:solidFill>
                <a:latin typeface="Arial" panose="020B0604020202020204" pitchFamily="34" charset="0"/>
                <a:cs typeface="Arial" panose="020B0604020202020204" pitchFamily="34" charset="0"/>
              </a:defRPr>
            </a:lvl3pPr>
            <a:lvl4pPr marL="1600200" indent="-228600" defTabSz="965200">
              <a:defRPr sz="1600" b="1">
                <a:solidFill>
                  <a:schemeClr val="bg1"/>
                </a:solidFill>
                <a:latin typeface="Arial" panose="020B0604020202020204" pitchFamily="34" charset="0"/>
                <a:cs typeface="Arial" panose="020B0604020202020204" pitchFamily="34" charset="0"/>
              </a:defRPr>
            </a:lvl4pPr>
            <a:lvl5pPr marL="2057400" indent="-228600" defTabSz="965200">
              <a:defRPr sz="1600" b="1">
                <a:solidFill>
                  <a:schemeClr val="bg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sz="1600" b="1">
                <a:solidFill>
                  <a:schemeClr val="bg1"/>
                </a:solidFill>
                <a:latin typeface="Arial" panose="020B0604020202020204" pitchFamily="34" charset="0"/>
                <a:cs typeface="Arial" panose="020B0604020202020204" pitchFamily="34" charset="0"/>
              </a:defRPr>
            </a:lvl9pPr>
          </a:lstStyle>
          <a:p>
            <a:pPr algn="r" defTabSz="963656">
              <a:lnSpc>
                <a:spcPct val="90000"/>
              </a:lnSpc>
              <a:spcBef>
                <a:spcPct val="90000"/>
              </a:spcBef>
              <a:buClr>
                <a:srgbClr val="E7E6E6"/>
              </a:buClr>
              <a:defRPr/>
            </a:pPr>
            <a:fld id="{3A56BB75-F0A7-489C-81E5-32761587C0D6}" type="slidenum">
              <a:rPr lang="en-US" altLang="en-US" sz="1300">
                <a:solidFill>
                  <a:prstClr val="black"/>
                </a:solidFill>
              </a:rPr>
              <a:pPr algn="r" defTabSz="963656">
                <a:lnSpc>
                  <a:spcPct val="90000"/>
                </a:lnSpc>
                <a:spcBef>
                  <a:spcPct val="90000"/>
                </a:spcBef>
                <a:buClr>
                  <a:srgbClr val="E7E6E6"/>
                </a:buClr>
                <a:defRPr/>
              </a:pPr>
              <a:t>7</a:t>
            </a:fld>
            <a:endParaRPr lang="en-US" altLang="en-US" sz="1300">
              <a:solidFill>
                <a:prstClr val="black"/>
              </a:solidFill>
            </a:endParaRPr>
          </a:p>
        </p:txBody>
      </p:sp>
    </p:spTree>
    <p:extLst>
      <p:ext uri="{BB962C8B-B14F-4D97-AF65-F5344CB8AC3E}">
        <p14:creationId xmlns:p14="http://schemas.microsoft.com/office/powerpoint/2010/main" xmlns="" val="171917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12</a:t>
            </a:fld>
            <a:endParaRPr lang="en-ZA" dirty="0"/>
          </a:p>
        </p:txBody>
      </p:sp>
    </p:spTree>
    <p:extLst>
      <p:ext uri="{BB962C8B-B14F-4D97-AF65-F5344CB8AC3E}">
        <p14:creationId xmlns:p14="http://schemas.microsoft.com/office/powerpoint/2010/main" xmlns="" val="229446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13</a:t>
            </a:fld>
            <a:endParaRPr lang="en-ZA" dirty="0"/>
          </a:p>
        </p:txBody>
      </p:sp>
    </p:spTree>
    <p:extLst>
      <p:ext uri="{BB962C8B-B14F-4D97-AF65-F5344CB8AC3E}">
        <p14:creationId xmlns:p14="http://schemas.microsoft.com/office/powerpoint/2010/main" xmlns="" val="360137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32F24FE-4794-489D-B287-B295BDE7A577}" type="slidenum">
              <a:rPr lang="en-US" smtClean="0"/>
              <a:pPr>
                <a:defRPr/>
              </a:pPr>
              <a:t>31</a:t>
            </a:fld>
            <a:endParaRPr lang="en-US" dirty="0"/>
          </a:p>
        </p:txBody>
      </p:sp>
    </p:spTree>
    <p:extLst>
      <p:ext uri="{BB962C8B-B14F-4D97-AF65-F5344CB8AC3E}">
        <p14:creationId xmlns:p14="http://schemas.microsoft.com/office/powerpoint/2010/main" xmlns="" val="16134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23496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425134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244977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253685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155590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86333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336832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377614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377980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298687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124839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246063" y="2092325"/>
            <a:ext cx="8647112" cy="2644775"/>
          </a:xfrm>
        </p:spPr>
        <p:txBody>
          <a:bodyPr/>
          <a:lstStyle/>
          <a:p>
            <a:pPr lvl="0"/>
            <a:r>
              <a:rPr lang="en-US" noProof="0" smtClean="0"/>
              <a:t>Click icon to add table</a:t>
            </a:r>
            <a:endParaRPr lang="en-ZA" noProof="0"/>
          </a:p>
        </p:txBody>
      </p:sp>
    </p:spTree>
    <p:extLst>
      <p:ext uri="{BB962C8B-B14F-4D97-AF65-F5344CB8AC3E}">
        <p14:creationId xmlns:p14="http://schemas.microsoft.com/office/powerpoint/2010/main" xmlns="" val="212399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26727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19750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1485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5468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299665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1738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93460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9280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71517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52388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9358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xmlns=""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xmlns=""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xmlns=""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0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2f.jp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xmlns="" val="21187167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hyperlink" Target="mailto:Almien.vanderberg@dha.gov.za" TargetMode="External"/><Relationship Id="rId3" Type="http://schemas.openxmlformats.org/officeDocument/2006/relationships/hyperlink" Target="mailto:Bongiwe.Sakawuli@dha.gov.za" TargetMode="External"/><Relationship Id="rId7" Type="http://schemas.openxmlformats.org/officeDocument/2006/relationships/hyperlink" Target="mailto:Rorisang.Tlou@dha.gov.za"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mailto:Mosiua.Ngaka@dha.gov.za" TargetMode="External"/><Relationship Id="rId5" Type="http://schemas.openxmlformats.org/officeDocument/2006/relationships/hyperlink" Target="mailto:Irmgard.Michaels@dha.gov.za" TargetMode="External"/><Relationship Id="rId4" Type="http://schemas.openxmlformats.org/officeDocument/2006/relationships/hyperlink" Target="mailto:Santo.Mohapeloa@dha.gov.za" TargetMode="External"/><Relationship Id="rId9" Type="http://schemas.openxmlformats.org/officeDocument/2006/relationships/hyperlink" Target="mailto:Rencia.Valentine@dha.gov.,z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at plan presentaion cov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1920"/>
            <a:ext cx="9144000" cy="6640829"/>
          </a:xfrm>
          <a:prstGeom prst="rect">
            <a:avLst/>
          </a:prstGeom>
        </p:spPr>
      </p:pic>
      <p:sp>
        <p:nvSpPr>
          <p:cNvPr id="3" name="TextBox 2">
            <a:extLst>
              <a:ext uri="{FF2B5EF4-FFF2-40B4-BE49-F238E27FC236}">
                <a16:creationId xmlns:a16="http://schemas.microsoft.com/office/drawing/2014/main" xmlns="" id="{8339C7F2-2CC6-41AA-818F-62ADEFE0AA00}"/>
              </a:ext>
            </a:extLst>
          </p:cNvPr>
          <p:cNvSpPr txBox="1"/>
          <p:nvPr/>
        </p:nvSpPr>
        <p:spPr>
          <a:xfrm>
            <a:off x="1" y="3630304"/>
            <a:ext cx="3579222" cy="1015663"/>
          </a:xfrm>
          <a:prstGeom prst="rect">
            <a:avLst/>
          </a:prstGeom>
          <a:noFill/>
        </p:spPr>
        <p:txBody>
          <a:bodyPr wrap="square" rtlCol="0">
            <a:spAutoFit/>
          </a:bodyPr>
          <a:lstStyle/>
          <a:p>
            <a:pPr lvl="0">
              <a:defRPr/>
            </a:pPr>
            <a:r>
              <a:rPr lang="en-US" sz="1500" b="1" dirty="0" smtClean="0">
                <a:solidFill>
                  <a:prstClr val="black"/>
                </a:solidFill>
                <a:latin typeface="Arial" panose="020B0604020202020204" pitchFamily="34" charset="0"/>
                <a:cs typeface="Arial" panose="020B0604020202020204" pitchFamily="34" charset="0"/>
              </a:rPr>
              <a:t>Presented to: WC Parliament </a:t>
            </a:r>
          </a:p>
          <a:p>
            <a:pPr lvl="0">
              <a:defRPr/>
            </a:pPr>
            <a:r>
              <a:rPr lang="en-US" sz="1500" b="1" dirty="0" smtClean="0">
                <a:solidFill>
                  <a:prstClr val="black"/>
                </a:solidFill>
                <a:latin typeface="Arial" panose="020B0604020202020204" pitchFamily="34" charset="0"/>
                <a:cs typeface="Arial" panose="020B0604020202020204" pitchFamily="34" charset="0"/>
              </a:rPr>
              <a:t>Presented by: A/Provincial Manager: WC Mr. Ricardo Abrams </a:t>
            </a:r>
          </a:p>
          <a:p>
            <a:pPr lvl="0">
              <a:defRPr/>
            </a:pPr>
            <a:r>
              <a:rPr lang="en-US" sz="1500" b="1" dirty="0" smtClean="0">
                <a:solidFill>
                  <a:prstClr val="black"/>
                </a:solidFill>
                <a:latin typeface="Arial" panose="020B0604020202020204" pitchFamily="34" charset="0"/>
                <a:cs typeface="Arial" panose="020B0604020202020204" pitchFamily="34" charset="0"/>
              </a:rPr>
              <a:t>Date: 3 March 2023 </a:t>
            </a:r>
            <a:endParaRPr lang="en-US" altLang="en-US" sz="2100" b="1" cap="all" dirty="0">
              <a:solidFill>
                <a:srgbClr val="9BBB59">
                  <a:lumMod val="50000"/>
                </a:srgbClr>
              </a:solidFill>
              <a:effectLst>
                <a:outerShdw blurRad="38100" dist="38100" dir="2700000" rotWithShape="0">
                  <a:srgbClr val="000000">
                    <a:alpha val="43137"/>
                  </a:srgbClr>
                </a:outerShdw>
              </a:effectLst>
              <a:latin typeface="Arial"/>
              <a:ea typeface="Arial"/>
              <a:cs typeface="Arial"/>
            </a:endParaRPr>
          </a:p>
        </p:txBody>
      </p:sp>
      <p:sp>
        <p:nvSpPr>
          <p:cNvPr id="9" name="TextBox 8">
            <a:extLst>
              <a:ext uri="{FF2B5EF4-FFF2-40B4-BE49-F238E27FC236}">
                <a16:creationId xmlns:a16="http://schemas.microsoft.com/office/drawing/2014/main" xmlns="" id="{117BF2A0-498F-46CD-A273-09A3B7AAE2EB}"/>
              </a:ext>
            </a:extLst>
          </p:cNvPr>
          <p:cNvSpPr txBox="1"/>
          <p:nvPr/>
        </p:nvSpPr>
        <p:spPr>
          <a:xfrm>
            <a:off x="5259814" y="703975"/>
            <a:ext cx="3753557" cy="1061829"/>
          </a:xfrm>
          <a:prstGeom prst="rect">
            <a:avLst/>
          </a:prstGeom>
          <a:noFill/>
        </p:spPr>
        <p:txBody>
          <a:bodyPr wrap="square" rtlCol="0">
            <a:spAutoFit/>
          </a:bodyPr>
          <a:lstStyle/>
          <a:p>
            <a:pPr algn="ctr" defTabSz="342900">
              <a:defRPr/>
            </a:pPr>
            <a:r>
              <a:rPr lang="en-US" sz="2100" b="1" dirty="0" smtClean="0">
                <a:solidFill>
                  <a:prstClr val="black"/>
                </a:solidFill>
                <a:latin typeface="Arial" panose="020B0604020202020204" pitchFamily="34" charset="0"/>
                <a:cs typeface="Arial" panose="020B0604020202020204" pitchFamily="34" charset="0"/>
              </a:rPr>
              <a:t>Status of Department Home Affairs:  </a:t>
            </a:r>
          </a:p>
          <a:p>
            <a:pPr algn="ctr" defTabSz="342900">
              <a:defRPr/>
            </a:pPr>
            <a:r>
              <a:rPr lang="en-US" sz="2100" b="1" dirty="0" smtClean="0">
                <a:solidFill>
                  <a:prstClr val="black"/>
                </a:solidFill>
                <a:latin typeface="Arial" panose="020B0604020202020204" pitchFamily="34" charset="0"/>
                <a:cs typeface="Arial" panose="020B0604020202020204" pitchFamily="34" charset="0"/>
              </a:rPr>
              <a:t>Western Cape Province </a:t>
            </a:r>
            <a:endParaRPr lang="en-US" sz="2100" b="1" dirty="0">
              <a:solidFill>
                <a:prstClr val="black"/>
              </a:solidFill>
              <a:latin typeface="Arial Black"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1</a:t>
            </a:fld>
            <a:endParaRPr lang="en-US" dirty="0">
              <a:solidFill>
                <a:prstClr val="black"/>
              </a:solidFill>
            </a:endParaRPr>
          </a:p>
        </p:txBody>
      </p:sp>
    </p:spTree>
    <p:extLst>
      <p:ext uri="{BB962C8B-B14F-4D97-AF65-F5344CB8AC3E}">
        <p14:creationId xmlns:p14="http://schemas.microsoft.com/office/powerpoint/2010/main" xmlns="" val="255458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61426" cy="457200"/>
          </a:xfrm>
          <a:solidFill>
            <a:srgbClr val="92D050"/>
          </a:solidFill>
        </p:spPr>
        <p:style>
          <a:lnRef idx="1">
            <a:schemeClr val="accent3"/>
          </a:lnRef>
          <a:fillRef idx="2">
            <a:schemeClr val="accent3"/>
          </a:fillRef>
          <a:effectRef idx="1">
            <a:schemeClr val="accent3"/>
          </a:effectRef>
          <a:fontRef idx="minor">
            <a:schemeClr val="dk1"/>
          </a:fontRef>
        </p:style>
        <p:txBody>
          <a:bodyPr>
            <a:normAutofit/>
          </a:bodyPr>
          <a:lstStyle/>
          <a:p>
            <a:r>
              <a:rPr lang="en-US" sz="2000" b="1" dirty="0"/>
              <a:t>5</a:t>
            </a:r>
            <a:r>
              <a:rPr lang="en-US" sz="2000" b="1" dirty="0" smtClean="0"/>
              <a:t>) CURRENT DEVELOPMENTS 2022/2023 FY</a:t>
            </a:r>
            <a:endParaRPr lang="en-US" sz="2000" b="1" dirty="0"/>
          </a:p>
        </p:txBody>
      </p:sp>
      <p:sp>
        <p:nvSpPr>
          <p:cNvPr id="3" name="Slide Number Placeholder 2"/>
          <p:cNvSpPr>
            <a:spLocks noGrp="1"/>
          </p:cNvSpPr>
          <p:nvPr>
            <p:ph type="sldNum" sz="quarter" idx="12"/>
          </p:nvPr>
        </p:nvSpPr>
        <p:spPr>
          <a:xfrm>
            <a:off x="2501900" y="6356350"/>
            <a:ext cx="2133600" cy="365125"/>
          </a:xfrm>
        </p:spPr>
        <p:txBody>
          <a:bodyPr/>
          <a:lstStyle/>
          <a:p>
            <a:fld id="{2538E8B7-8BD9-9F48-9FB6-4E0DFEDB8449}" type="slidenum">
              <a:rPr lang="en-US" smtClean="0"/>
              <a:pPr/>
              <a:t>10</a:t>
            </a:fld>
            <a:endParaRPr lang="en-US" dirty="0"/>
          </a:p>
        </p:txBody>
      </p:sp>
      <p:sp>
        <p:nvSpPr>
          <p:cNvPr id="9" name="TextBox 8"/>
          <p:cNvSpPr txBox="1"/>
          <p:nvPr/>
        </p:nvSpPr>
        <p:spPr>
          <a:xfrm>
            <a:off x="122237" y="685800"/>
            <a:ext cx="8769352" cy="4154984"/>
          </a:xfrm>
          <a:prstGeom prst="rect">
            <a:avLst/>
          </a:prstGeom>
          <a:noFill/>
        </p:spPr>
        <p:txBody>
          <a:bodyPr wrap="square" rtlCol="0">
            <a:spAutoFit/>
          </a:bodyPr>
          <a:lstStyle/>
          <a:p>
            <a:pPr>
              <a:lnSpc>
                <a:spcPct val="150000"/>
              </a:lnSpc>
            </a:pPr>
            <a:r>
              <a:rPr lang="en-GB" sz="1600" b="1" u="sng" dirty="0" smtClean="0"/>
              <a:t>Epping Home Affairs – E-Online Booking Office</a:t>
            </a:r>
            <a:endParaRPr lang="en-GB" sz="1600" b="1" dirty="0"/>
          </a:p>
          <a:p>
            <a:pPr marL="285750" indent="-285750">
              <a:lnSpc>
                <a:spcPct val="150000"/>
              </a:lnSpc>
              <a:buFont typeface="Arial" panose="020B0604020202020204" pitchFamily="34" charset="0"/>
              <a:buChar char="•"/>
            </a:pPr>
            <a:r>
              <a:rPr lang="en-GB" sz="1600" dirty="0" smtClean="0"/>
              <a:t>Office space was refurbished at Epping site – for the establishment of the E-online Office</a:t>
            </a:r>
          </a:p>
          <a:p>
            <a:pPr marL="742950" lvl="1" indent="-285750">
              <a:lnSpc>
                <a:spcPct val="150000"/>
              </a:lnSpc>
              <a:buFont typeface="Wingdings" panose="05000000000000000000" pitchFamily="2" charset="2"/>
              <a:buChar char="ü"/>
            </a:pPr>
            <a:r>
              <a:rPr lang="en-GB" sz="1600" dirty="0" smtClean="0"/>
              <a:t>100% booking office – no walk ins will be accommodated</a:t>
            </a:r>
          </a:p>
          <a:p>
            <a:pPr marL="742950" lvl="1" indent="-285750">
              <a:lnSpc>
                <a:spcPct val="150000"/>
              </a:lnSpc>
              <a:buFont typeface="Wingdings" panose="05000000000000000000" pitchFamily="2" charset="2"/>
              <a:buChar char="ü"/>
            </a:pPr>
            <a:r>
              <a:rPr lang="en-GB" sz="1600" dirty="0" smtClean="0"/>
              <a:t>100% cashless Office – clients must pay online or with bank cards – no CIT services will be rendered</a:t>
            </a:r>
          </a:p>
          <a:p>
            <a:pPr marL="742950" lvl="1" indent="-285750">
              <a:lnSpc>
                <a:spcPct val="150000"/>
              </a:lnSpc>
              <a:buFont typeface="Wingdings" panose="05000000000000000000" pitchFamily="2" charset="2"/>
              <a:buChar char="ü"/>
            </a:pPr>
            <a:r>
              <a:rPr lang="en-GB" sz="1600" dirty="0" smtClean="0"/>
              <a:t>New concept for taking photos being piloted </a:t>
            </a:r>
          </a:p>
          <a:p>
            <a:pPr marL="742950" lvl="1" indent="-285750">
              <a:lnSpc>
                <a:spcPct val="150000"/>
              </a:lnSpc>
              <a:buFont typeface="Wingdings" panose="05000000000000000000" pitchFamily="2" charset="2"/>
              <a:buChar char="ü"/>
            </a:pPr>
            <a:r>
              <a:rPr lang="en-GB" sz="1600" dirty="0" smtClean="0"/>
              <a:t>Envisaged for the pilot Office will go live by mid March 2023</a:t>
            </a:r>
            <a:endParaRPr lang="en-GB" sz="1600" dirty="0"/>
          </a:p>
          <a:p>
            <a:pPr marL="742950" lvl="1" indent="-285750">
              <a:lnSpc>
                <a:spcPct val="150000"/>
              </a:lnSpc>
              <a:buFont typeface="Wingdings" panose="05000000000000000000" pitchFamily="2" charset="2"/>
              <a:buChar char="ü"/>
            </a:pPr>
            <a:r>
              <a:rPr lang="en-GB" sz="1600" dirty="0" smtClean="0"/>
              <a:t>Official launch of the E-Online Booking Office will co-inside with the launch of the Refugee Reception Centre at the same premises </a:t>
            </a:r>
          </a:p>
          <a:p>
            <a:pPr lvl="1">
              <a:lnSpc>
                <a:spcPct val="150000"/>
              </a:lnSpc>
            </a:pPr>
            <a:endParaRPr lang="en-GB" sz="1600" dirty="0" smtClean="0"/>
          </a:p>
          <a:p>
            <a:pPr>
              <a:lnSpc>
                <a:spcPct val="150000"/>
              </a:lnSpc>
            </a:pPr>
            <a:endParaRPr lang="en-GB" sz="1600" dirty="0"/>
          </a:p>
        </p:txBody>
      </p:sp>
    </p:spTree>
    <p:extLst>
      <p:ext uri="{BB962C8B-B14F-4D97-AF65-F5344CB8AC3E}">
        <p14:creationId xmlns:p14="http://schemas.microsoft.com/office/powerpoint/2010/main" xmlns="" val="3388208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TextBox 4"/>
          <p:cNvSpPr txBox="1">
            <a:spLocks noChangeArrowheads="1"/>
          </p:cNvSpPr>
          <p:nvPr/>
        </p:nvSpPr>
        <p:spPr bwMode="auto">
          <a:xfrm>
            <a:off x="0" y="57012"/>
            <a:ext cx="8839200" cy="338554"/>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smtClean="0"/>
              <a:t>6) Offices Operating Hours  </a:t>
            </a:r>
            <a:endParaRPr lang="en-US" sz="1600" b="1"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11</a:t>
            </a:fld>
            <a:endParaRPr lang="en-US" dirty="0">
              <a:solidFill>
                <a:prstClr val="black"/>
              </a:solidFill>
            </a:endParaRPr>
          </a:p>
        </p:txBody>
      </p:sp>
      <p:sp>
        <p:nvSpPr>
          <p:cNvPr id="2" name="TextBox 1"/>
          <p:cNvSpPr txBox="1"/>
          <p:nvPr/>
        </p:nvSpPr>
        <p:spPr>
          <a:xfrm>
            <a:off x="296091" y="966651"/>
            <a:ext cx="7872550" cy="3139321"/>
          </a:xfrm>
          <a:prstGeom prst="rect">
            <a:avLst/>
          </a:prstGeom>
          <a:noFill/>
        </p:spPr>
        <p:txBody>
          <a:bodyPr wrap="square" rtlCol="0">
            <a:spAutoFit/>
          </a:bodyPr>
          <a:lstStyle/>
          <a:p>
            <a:r>
              <a:rPr lang="en-GB" b="1" u="sng" dirty="0" smtClean="0"/>
              <a:t>Working Hours – Staff </a:t>
            </a:r>
          </a:p>
          <a:p>
            <a:pPr marL="285750" indent="-285750">
              <a:buFont typeface="Arial" panose="020B0604020202020204" pitchFamily="34" charset="0"/>
              <a:buChar char="•"/>
            </a:pPr>
            <a:r>
              <a:rPr lang="en-GB" dirty="0" smtClean="0"/>
              <a:t>Mondays to Fridays from 07h30 – 16h00</a:t>
            </a:r>
          </a:p>
          <a:p>
            <a:pPr marL="285750" indent="-285750">
              <a:buFont typeface="Arial" panose="020B0604020202020204" pitchFamily="34" charset="0"/>
              <a:buChar char="•"/>
            </a:pPr>
            <a:endParaRPr lang="en-GB" dirty="0"/>
          </a:p>
          <a:p>
            <a:endParaRPr lang="en-GB" dirty="0" smtClean="0"/>
          </a:p>
          <a:p>
            <a:pPr marL="285750" indent="-285750">
              <a:buFont typeface="Arial" panose="020B0604020202020204" pitchFamily="34" charset="0"/>
              <a:buChar char="•"/>
            </a:pPr>
            <a:endParaRPr lang="en-GB" dirty="0"/>
          </a:p>
          <a:p>
            <a:r>
              <a:rPr lang="en-GB" b="1" u="sng" dirty="0" smtClean="0"/>
              <a:t>Operating Hours:</a:t>
            </a:r>
          </a:p>
          <a:p>
            <a:pPr marL="285750" indent="-285750">
              <a:buFont typeface="Arial" panose="020B0604020202020204" pitchFamily="34" charset="0"/>
              <a:buChar char="•"/>
            </a:pPr>
            <a:r>
              <a:rPr lang="en-GB" dirty="0" smtClean="0"/>
              <a:t>Mondays to Fridays 08h00 until 15h30 </a:t>
            </a:r>
          </a:p>
          <a:p>
            <a:endParaRPr lang="en-GB" dirty="0"/>
          </a:p>
          <a:p>
            <a:endParaRPr lang="en-GB" dirty="0" smtClean="0"/>
          </a:p>
          <a:p>
            <a:r>
              <a:rPr lang="en-GB" b="1" dirty="0" smtClean="0"/>
              <a:t>Note: </a:t>
            </a:r>
            <a:r>
              <a:rPr lang="en-GB" dirty="0" smtClean="0"/>
              <a:t>Staff meetings on the last Wednesday of every month –offices opening for clients at 09h00 </a:t>
            </a:r>
            <a:endParaRPr lang="en-GB" dirty="0"/>
          </a:p>
        </p:txBody>
      </p:sp>
    </p:spTree>
    <p:extLst>
      <p:ext uri="{BB962C8B-B14F-4D97-AF65-F5344CB8AC3E}">
        <p14:creationId xmlns:p14="http://schemas.microsoft.com/office/powerpoint/2010/main" xmlns="" val="182006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1" y="0"/>
            <a:ext cx="8968154" cy="496389"/>
          </a:xfrm>
          <a:solidFill>
            <a:srgbClr val="92D050"/>
          </a:solidFill>
        </p:spPr>
        <p:txBody>
          <a:bodyPr>
            <a:normAutofit/>
          </a:bodyPr>
          <a:lstStyle/>
          <a:p>
            <a:r>
              <a:rPr lang="en-ZA" sz="2400" b="1" dirty="0" smtClean="0"/>
              <a:t>7) WC Mobile Units: Service Areas</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3073780017"/>
              </p:ext>
            </p:extLst>
          </p:nvPr>
        </p:nvGraphicFramePr>
        <p:xfrm>
          <a:off x="137632" y="2184681"/>
          <a:ext cx="8851150" cy="3851912"/>
        </p:xfrm>
        <a:graphic>
          <a:graphicData uri="http://schemas.openxmlformats.org/drawingml/2006/table">
            <a:tbl>
              <a:tblPr/>
              <a:tblGrid>
                <a:gridCol w="678514">
                  <a:extLst>
                    <a:ext uri="{9D8B030D-6E8A-4147-A177-3AD203B41FA5}">
                      <a16:colId xmlns:a16="http://schemas.microsoft.com/office/drawing/2014/main" xmlns="" val="3887452675"/>
                    </a:ext>
                  </a:extLst>
                </a:gridCol>
                <a:gridCol w="1123405">
                  <a:extLst>
                    <a:ext uri="{9D8B030D-6E8A-4147-A177-3AD203B41FA5}">
                      <a16:colId xmlns:a16="http://schemas.microsoft.com/office/drawing/2014/main" xmlns="" val="668917143"/>
                    </a:ext>
                  </a:extLst>
                </a:gridCol>
                <a:gridCol w="1166949">
                  <a:extLst>
                    <a:ext uri="{9D8B030D-6E8A-4147-A177-3AD203B41FA5}">
                      <a16:colId xmlns:a16="http://schemas.microsoft.com/office/drawing/2014/main" xmlns="" val="3085528148"/>
                    </a:ext>
                  </a:extLst>
                </a:gridCol>
                <a:gridCol w="1227909">
                  <a:extLst>
                    <a:ext uri="{9D8B030D-6E8A-4147-A177-3AD203B41FA5}">
                      <a16:colId xmlns:a16="http://schemas.microsoft.com/office/drawing/2014/main" xmlns="" val="3626062360"/>
                    </a:ext>
                  </a:extLst>
                </a:gridCol>
                <a:gridCol w="1950720">
                  <a:extLst>
                    <a:ext uri="{9D8B030D-6E8A-4147-A177-3AD203B41FA5}">
                      <a16:colId xmlns:a16="http://schemas.microsoft.com/office/drawing/2014/main" xmlns="" val="2524301289"/>
                    </a:ext>
                  </a:extLst>
                </a:gridCol>
                <a:gridCol w="2703653">
                  <a:extLst>
                    <a:ext uri="{9D8B030D-6E8A-4147-A177-3AD203B41FA5}">
                      <a16:colId xmlns:a16="http://schemas.microsoft.com/office/drawing/2014/main" xmlns="" val="1127083772"/>
                    </a:ext>
                  </a:extLst>
                </a:gridCol>
              </a:tblGrid>
              <a:tr h="605852">
                <a:tc>
                  <a:txBody>
                    <a:bodyPr/>
                    <a:lstStyle/>
                    <a:p>
                      <a:pPr algn="ctr" fontAlgn="b"/>
                      <a:r>
                        <a:rPr lang="en-GB" sz="1200" b="1" i="0" u="none" strike="noStrike" dirty="0" smtClean="0">
                          <a:solidFill>
                            <a:srgbClr val="000000"/>
                          </a:solidFill>
                          <a:effectLst/>
                          <a:latin typeface="Arial" panose="020B0604020202020204" pitchFamily="34" charset="0"/>
                          <a:cs typeface="Arial" panose="020B0604020202020204" pitchFamily="34" charset="0"/>
                        </a:rPr>
                        <a:t>No.</a:t>
                      </a:r>
                      <a:r>
                        <a:rPr lang="en-GB" sz="1200" b="1"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DISTRICT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OFFICE</a:t>
                      </a:r>
                    </a:p>
                    <a:p>
                      <a:pPr algn="ctr" fontAlgn="t"/>
                      <a:r>
                        <a:rPr lang="en-GB" sz="1200" b="1" i="0" u="none" strike="noStrike" dirty="0" smtClean="0">
                          <a:solidFill>
                            <a:srgbClr val="000000"/>
                          </a:solidFill>
                          <a:effectLst/>
                          <a:latin typeface="Arial" panose="020B0604020202020204" pitchFamily="34" charset="0"/>
                          <a:cs typeface="Arial" panose="020B0604020202020204" pitchFamily="34" charset="0"/>
                        </a:rPr>
                        <a:t>STATIONED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REGISTRATION NUMBER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COMMENT</a:t>
                      </a:r>
                      <a:r>
                        <a:rPr lang="en-ZA" sz="1200" b="1"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GB" sz="1200" b="1" i="0" u="none" strike="noStrike" dirty="0" smtClean="0">
                          <a:solidFill>
                            <a:srgbClr val="000000"/>
                          </a:solidFill>
                          <a:effectLst/>
                          <a:latin typeface="Arial" panose="020B0604020202020204" pitchFamily="34" charset="0"/>
                          <a:cs typeface="Arial" panose="020B0604020202020204" pitchFamily="34" charset="0"/>
                        </a:rPr>
                        <a:t>AREA</a:t>
                      </a:r>
                      <a:r>
                        <a:rPr lang="en-GB" sz="1200" b="1" i="0" u="none" strike="noStrike" baseline="0" dirty="0" smtClean="0">
                          <a:solidFill>
                            <a:srgbClr val="000000"/>
                          </a:solidFill>
                          <a:effectLst/>
                          <a:latin typeface="Arial" panose="020B0604020202020204" pitchFamily="34" charset="0"/>
                          <a:cs typeface="Arial" panose="020B0604020202020204" pitchFamily="34" charset="0"/>
                        </a:rPr>
                        <a:t> OF SERVICE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671466403"/>
                  </a:ext>
                </a:extLst>
              </a:tr>
              <a:tr h="633601">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Cape Metro</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Wynberg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CA 565 113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200" b="0" i="0" u="none" strike="noStrike" dirty="0" smtClean="0">
                          <a:solidFill>
                            <a:srgbClr val="000000"/>
                          </a:solidFill>
                          <a:effectLst/>
                          <a:latin typeface="Arial" panose="020B0604020202020204" pitchFamily="34" charset="0"/>
                          <a:cs typeface="Arial" panose="020B0604020202020204" pitchFamily="34" charset="0"/>
                        </a:rPr>
                        <a:t> Fully</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operational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 Schools</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Project </a:t>
                      </a:r>
                    </a:p>
                    <a:p>
                      <a:pPr marL="171450" indent="-171450" algn="l" fontAlgn="t">
                        <a:buFont typeface="Arial" panose="020B0604020202020204" pitchFamily="34" charset="0"/>
                        <a:buChar char="•"/>
                      </a:pPr>
                      <a:r>
                        <a:rPr lang="en-GB" sz="1200" b="0" i="0" u="none" strike="noStrike" baseline="0" dirty="0" smtClean="0">
                          <a:solidFill>
                            <a:srgbClr val="000000"/>
                          </a:solidFill>
                          <a:effectLst/>
                          <a:latin typeface="Arial" panose="020B0604020202020204" pitchFamily="34" charset="0"/>
                          <a:cs typeface="Arial" panose="020B0604020202020204" pitchFamily="34" charset="0"/>
                        </a:rPr>
                        <a:t>Special requests – old aged homes etc. </a:t>
                      </a:r>
                      <a:endParaRPr lang="en-GB" sz="1200" b="0" i="0" u="none" strike="noStrike" dirty="0" smtClean="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8116166"/>
                  </a:ext>
                </a:extLst>
              </a:tr>
              <a:tr h="563201">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Cape Metro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Cape Town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CA 565 845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200" b="0" i="0" u="none" strike="noStrike" dirty="0" smtClean="0">
                          <a:solidFill>
                            <a:srgbClr val="000000"/>
                          </a:solidFill>
                          <a:effectLst/>
                          <a:latin typeface="Arial" panose="020B0604020202020204" pitchFamily="34" charset="0"/>
                          <a:cs typeface="Arial" panose="020B0604020202020204" pitchFamily="34" charset="0"/>
                        </a:rPr>
                        <a:t>Not</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operational – electrical issue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200" b="0" i="0" u="none" strike="noStrike" dirty="0" smtClean="0">
                          <a:solidFill>
                            <a:srgbClr val="000000"/>
                          </a:solidFill>
                          <a:effectLst/>
                          <a:latin typeface="Arial" panose="020B0604020202020204" pitchFamily="34" charset="0"/>
                          <a:cs typeface="Arial" panose="020B0604020202020204" pitchFamily="34" charset="0"/>
                        </a:rPr>
                        <a: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6566940"/>
                  </a:ext>
                </a:extLst>
              </a:tr>
              <a:tr h="593373">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Cape Metro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Cape Town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CA 565 969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200" b="0" i="0" u="none" strike="noStrike" dirty="0" smtClean="0">
                          <a:solidFill>
                            <a:srgbClr val="000000"/>
                          </a:solidFill>
                          <a:effectLst/>
                          <a:latin typeface="Arial" panose="020B0604020202020204" pitchFamily="34" charset="0"/>
                          <a:cs typeface="Arial" panose="020B0604020202020204" pitchFamily="34" charset="0"/>
                        </a:rPr>
                        <a:t>Not operational – power supply issue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4563855"/>
                  </a:ext>
                </a:extLst>
              </a:tr>
              <a:tr h="844801">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Cape Metro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Nyanga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HL 04 LS GP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GB" sz="1200" b="0" i="0" u="none" strike="noStrike" dirty="0" smtClean="0">
                          <a:solidFill>
                            <a:srgbClr val="000000"/>
                          </a:solidFill>
                          <a:effectLst/>
                          <a:latin typeface="Arial" panose="020B0604020202020204" pitchFamily="34" charset="0"/>
                          <a:cs typeface="Arial" panose="020B0604020202020204" pitchFamily="34" charset="0"/>
                        </a:rPr>
                        <a:t>Fully operational</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 Schools</a:t>
                      </a:r>
                      <a:r>
                        <a:rPr lang="en-ZA" sz="1200" b="0" i="0" u="none" strike="noStrike" baseline="0" dirty="0" smtClean="0">
                          <a:solidFill>
                            <a:srgbClr val="000000"/>
                          </a:solidFill>
                          <a:effectLst/>
                          <a:latin typeface="Arial" panose="020B0604020202020204" pitchFamily="34" charset="0"/>
                          <a:cs typeface="Arial" panose="020B0604020202020204" pitchFamily="34" charset="0"/>
                        </a:rPr>
                        <a:t> Project </a:t>
                      </a:r>
                    </a:p>
                    <a:p>
                      <a:pPr marL="171450" indent="-171450" algn="l" fontAlgn="t">
                        <a:buFont typeface="Arial" panose="020B0604020202020204" pitchFamily="34" charset="0"/>
                        <a:buChar char="•"/>
                      </a:pPr>
                      <a:r>
                        <a:rPr lang="en-GB" sz="1200" b="0" i="0" u="none" strike="noStrike" baseline="0" dirty="0" smtClean="0">
                          <a:solidFill>
                            <a:srgbClr val="000000"/>
                          </a:solidFill>
                          <a:effectLst/>
                          <a:latin typeface="Arial" panose="020B0604020202020204" pitchFamily="34" charset="0"/>
                          <a:cs typeface="Arial" panose="020B0604020202020204" pitchFamily="34" charset="0"/>
                        </a:rPr>
                        <a:t>Special requests – old aged homes etc. </a:t>
                      </a:r>
                      <a:endParaRPr lang="en-GB" sz="12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ZA" sz="1200" b="0" i="0" u="none" strike="noStrike" dirty="0">
                        <a:solidFill>
                          <a:srgbClr val="353838"/>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29383066"/>
                  </a:ext>
                </a:extLst>
              </a:tr>
              <a:tr h="611084">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Cape Metro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Khayelitsha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CA 565 599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t"/>
                      <a:r>
                        <a:rPr lang="en-GB" sz="1200" b="0" i="0" u="none" strike="noStrike" dirty="0" smtClean="0">
                          <a:solidFill>
                            <a:srgbClr val="FF0000"/>
                          </a:solidFill>
                          <a:effectLst/>
                          <a:latin typeface="Arial" panose="020B0604020202020204" pitchFamily="34" charset="0"/>
                          <a:cs typeface="Arial" panose="020B0604020202020204" pitchFamily="34" charset="0"/>
                        </a:rPr>
                        <a:t> Up for disposal </a:t>
                      </a:r>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53032316"/>
                  </a:ext>
                </a:extLst>
              </a:tr>
            </a:tbl>
          </a:graphicData>
        </a:graphic>
      </p:graphicFrame>
      <p:sp>
        <p:nvSpPr>
          <p:cNvPr id="5" name="TextBox 4"/>
          <p:cNvSpPr txBox="1"/>
          <p:nvPr/>
        </p:nvSpPr>
        <p:spPr>
          <a:xfrm>
            <a:off x="79130" y="503158"/>
            <a:ext cx="8968155" cy="16747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b="1" dirty="0" smtClean="0"/>
              <a:t>DHA WC has 13 Mobile Units of which 1 were recoded for disposal </a:t>
            </a:r>
          </a:p>
          <a:p>
            <a:pPr marL="285750" indent="-285750">
              <a:lnSpc>
                <a:spcPct val="150000"/>
              </a:lnSpc>
              <a:buFont typeface="Arial" panose="020B0604020202020204" pitchFamily="34" charset="0"/>
              <a:buChar char="•"/>
            </a:pPr>
            <a:r>
              <a:rPr lang="en-GB" sz="1400" b="1" dirty="0" smtClean="0"/>
              <a:t>10 x New Mobile Units are in the process of being procured for the 2023/2024 FY which will be allocated as per service delivery demand i.e. 1x Worcester, 3 x Malmesbury, 1x Vredendal, 1x Vredenburg, 2x Oudtshoorn, 1x George, 1x Paarl </a:t>
            </a:r>
          </a:p>
          <a:p>
            <a:pPr marL="285750" indent="-285750">
              <a:lnSpc>
                <a:spcPct val="150000"/>
              </a:lnSpc>
              <a:buFont typeface="Arial" panose="020B0604020202020204" pitchFamily="34" charset="0"/>
              <a:buChar char="•"/>
            </a:pPr>
            <a:r>
              <a:rPr lang="en-GB" sz="1400" b="1" dirty="0" smtClean="0"/>
              <a:t>Mobile Unit Interties are drafted monthly and circulated to stakeholders via the Directorate Mobile Units  </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12</a:t>
            </a:fld>
            <a:endParaRPr lang="en-US" dirty="0">
              <a:solidFill>
                <a:prstClr val="black"/>
              </a:solidFill>
            </a:endParaRPr>
          </a:p>
        </p:txBody>
      </p:sp>
    </p:spTree>
    <p:extLst>
      <p:ext uri="{BB962C8B-B14F-4D97-AF65-F5344CB8AC3E}">
        <p14:creationId xmlns:p14="http://schemas.microsoft.com/office/powerpoint/2010/main" xmlns="" val="8689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27" y="0"/>
            <a:ext cx="8968154" cy="496389"/>
          </a:xfrm>
          <a:solidFill>
            <a:srgbClr val="92D050"/>
          </a:solidFill>
        </p:spPr>
        <p:txBody>
          <a:bodyPr>
            <a:normAutofit/>
          </a:bodyPr>
          <a:lstStyle/>
          <a:p>
            <a:r>
              <a:rPr lang="en-ZA" sz="2000" b="1" dirty="0" smtClean="0"/>
              <a:t>WC Mobile Units: Service Areas  </a:t>
            </a:r>
            <a:endParaRPr lang="en-ZA" sz="2000" b="1" dirty="0"/>
          </a:p>
        </p:txBody>
      </p:sp>
      <p:graphicFrame>
        <p:nvGraphicFramePr>
          <p:cNvPr id="4" name="Table 3"/>
          <p:cNvGraphicFramePr>
            <a:graphicFrameLocks noGrp="1"/>
          </p:cNvGraphicFramePr>
          <p:nvPr>
            <p:extLst>
              <p:ext uri="{D42A27DB-BD31-4B8C-83A1-F6EECF244321}">
                <p14:modId xmlns:p14="http://schemas.microsoft.com/office/powerpoint/2010/main" xmlns="" val="2854954438"/>
              </p:ext>
            </p:extLst>
          </p:nvPr>
        </p:nvGraphicFramePr>
        <p:xfrm>
          <a:off x="79127" y="603697"/>
          <a:ext cx="8968157" cy="6017008"/>
        </p:xfrm>
        <a:graphic>
          <a:graphicData uri="http://schemas.openxmlformats.org/drawingml/2006/table">
            <a:tbl>
              <a:tblPr/>
              <a:tblGrid>
                <a:gridCol w="452096">
                  <a:extLst>
                    <a:ext uri="{9D8B030D-6E8A-4147-A177-3AD203B41FA5}">
                      <a16:colId xmlns:a16="http://schemas.microsoft.com/office/drawing/2014/main" xmlns="" val="3887452675"/>
                    </a:ext>
                  </a:extLst>
                </a:gridCol>
                <a:gridCol w="1166948">
                  <a:extLst>
                    <a:ext uri="{9D8B030D-6E8A-4147-A177-3AD203B41FA5}">
                      <a16:colId xmlns:a16="http://schemas.microsoft.com/office/drawing/2014/main" xmlns="" val="668917143"/>
                    </a:ext>
                  </a:extLst>
                </a:gridCol>
                <a:gridCol w="1175658">
                  <a:extLst>
                    <a:ext uri="{9D8B030D-6E8A-4147-A177-3AD203B41FA5}">
                      <a16:colId xmlns:a16="http://schemas.microsoft.com/office/drawing/2014/main" xmlns="" val="3085528148"/>
                    </a:ext>
                  </a:extLst>
                </a:gridCol>
                <a:gridCol w="1201782">
                  <a:extLst>
                    <a:ext uri="{9D8B030D-6E8A-4147-A177-3AD203B41FA5}">
                      <a16:colId xmlns:a16="http://schemas.microsoft.com/office/drawing/2014/main" xmlns="" val="3626062360"/>
                    </a:ext>
                  </a:extLst>
                </a:gridCol>
                <a:gridCol w="1915886">
                  <a:extLst>
                    <a:ext uri="{9D8B030D-6E8A-4147-A177-3AD203B41FA5}">
                      <a16:colId xmlns:a16="http://schemas.microsoft.com/office/drawing/2014/main" xmlns="" val="2524301289"/>
                    </a:ext>
                  </a:extLst>
                </a:gridCol>
                <a:gridCol w="3055787">
                  <a:extLst>
                    <a:ext uri="{9D8B030D-6E8A-4147-A177-3AD203B41FA5}">
                      <a16:colId xmlns:a16="http://schemas.microsoft.com/office/drawing/2014/main" xmlns="" val="1127083772"/>
                    </a:ext>
                  </a:extLst>
                </a:gridCol>
              </a:tblGrid>
              <a:tr h="437619">
                <a:tc>
                  <a:txBody>
                    <a:bodyPr/>
                    <a:lstStyle/>
                    <a:p>
                      <a:pPr algn="ctr" fontAlgn="b"/>
                      <a:r>
                        <a:rPr lang="en-GB" sz="1200" b="1" i="0" u="none" strike="noStrike" dirty="0" smtClean="0">
                          <a:solidFill>
                            <a:srgbClr val="000000"/>
                          </a:solidFill>
                          <a:effectLst/>
                          <a:latin typeface="Arial" panose="020B0604020202020204" pitchFamily="34" charset="0"/>
                          <a:cs typeface="Arial" panose="020B0604020202020204" pitchFamily="34" charset="0"/>
                        </a:rPr>
                        <a:t>No</a:t>
                      </a:r>
                      <a:r>
                        <a:rPr lang="en-GB" sz="1200" b="1"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DISTRICT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ZA" sz="1200" b="1" i="0" u="none" strike="noStrike" dirty="0" smtClean="0">
                          <a:solidFill>
                            <a:srgbClr val="000000"/>
                          </a:solidFill>
                          <a:effectLst/>
                          <a:latin typeface="Arial" panose="020B0604020202020204" pitchFamily="34" charset="0"/>
                          <a:cs typeface="Arial" panose="020B0604020202020204" pitchFamily="34" charset="0"/>
                        </a:rPr>
                        <a:t>OFFICE STATIONED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REGISTRATION NUMBER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GB" sz="1200" b="1" i="0" u="none" strike="noStrike" dirty="0" smtClean="0">
                          <a:solidFill>
                            <a:srgbClr val="000000"/>
                          </a:solidFill>
                          <a:effectLst/>
                          <a:latin typeface="Arial" panose="020B0604020202020204" pitchFamily="34" charset="0"/>
                          <a:cs typeface="Arial" panose="020B0604020202020204" pitchFamily="34" charset="0"/>
                        </a:rPr>
                        <a:t>COMMENTS</a:t>
                      </a:r>
                      <a:r>
                        <a:rPr lang="en-GB" sz="1200" b="1"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en-GB" sz="1200" b="1" i="0" u="none" strike="noStrike" baseline="0" dirty="0" smtClean="0">
                          <a:solidFill>
                            <a:srgbClr val="000000"/>
                          </a:solidFill>
                          <a:effectLst/>
                          <a:latin typeface="Arial" panose="020B0604020202020204" pitchFamily="34" charset="0"/>
                          <a:cs typeface="Arial" panose="020B0604020202020204" pitchFamily="34" charset="0"/>
                        </a:rPr>
                        <a:t>AREASOF SERVICE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671466403"/>
                  </a:ext>
                </a:extLst>
              </a:tr>
              <a:tr h="656428">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Overberg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Caledon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200" b="0" i="0" u="none" strike="noStrike" dirty="0" smtClean="0">
                          <a:solidFill>
                            <a:srgbClr val="000000"/>
                          </a:solidFill>
                          <a:effectLst/>
                          <a:latin typeface="Arial" panose="020B0604020202020204" pitchFamily="34" charset="0"/>
                          <a:cs typeface="Arial" panose="020B0604020202020204" pitchFamily="34" charset="0"/>
                        </a:rPr>
                        <a:t>CAA413722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baseline="0" dirty="0" smtClean="0">
                          <a:solidFill>
                            <a:srgbClr val="000000"/>
                          </a:solidFill>
                          <a:effectLst/>
                          <a:latin typeface="Arial" panose="020B0604020202020204" pitchFamily="34" charset="0"/>
                          <a:cs typeface="Arial" panose="020B0604020202020204" pitchFamily="34" charset="0"/>
                        </a:rPr>
                        <a:t>Fully operational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Schools Project </a:t>
                      </a:r>
                    </a:p>
                    <a:p>
                      <a:pPr marL="171450" indent="-171450" algn="l" fontAlgn="t">
                        <a:buFont typeface="Arial" panose="020B0604020202020204" pitchFamily="34" charset="0"/>
                        <a:buChar char="•"/>
                      </a:pPr>
                      <a:r>
                        <a:rPr lang="en-GB" sz="1200" b="0" i="0" u="none" strike="noStrike" dirty="0" err="1" smtClean="0">
                          <a:solidFill>
                            <a:srgbClr val="000000"/>
                          </a:solidFill>
                          <a:effectLst/>
                          <a:latin typeface="Arial" panose="020B0604020202020204" pitchFamily="34" charset="0"/>
                          <a:cs typeface="Arial" panose="020B0604020202020204" pitchFamily="34" charset="0"/>
                        </a:rPr>
                        <a:t>Hermanus</a:t>
                      </a:r>
                      <a:r>
                        <a:rPr lang="en-GB" sz="1200" b="0" i="0" u="none" strike="noStrike" dirty="0" smtClean="0">
                          <a:solidFill>
                            <a:srgbClr val="000000"/>
                          </a:solidFill>
                          <a:effectLst/>
                          <a:latin typeface="Arial" panose="020B0604020202020204" pitchFamily="34" charset="0"/>
                          <a:cs typeface="Arial" panose="020B0604020202020204" pitchFamily="34" charset="0"/>
                        </a:rPr>
                        <a:t>,</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Zwelitsha</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GB" sz="1200" b="0" i="0" u="none" strike="noStrike" dirty="0" smtClean="0">
                        <a:solidFill>
                          <a:srgbClr val="000000"/>
                        </a:solidFill>
                        <a:effectLst/>
                        <a:latin typeface="Arial" panose="020B0604020202020204" pitchFamily="34" charset="0"/>
                        <a:cs typeface="Arial" panose="020B0604020202020204" pitchFamily="34" charset="0"/>
                      </a:endParaRPr>
                    </a:p>
                    <a:p>
                      <a:pPr marL="171450" indent="-171450" algn="l" fontAlgn="t">
                        <a:buFont typeface="Arial" panose="020B0604020202020204" pitchFamily="34" charset="0"/>
                        <a:buChar char="•"/>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8097504"/>
                  </a:ext>
                </a:extLst>
              </a:tr>
              <a:tr h="437619">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7</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Central Karoo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Beaufort </a:t>
                      </a:r>
                      <a:r>
                        <a:rPr lang="en-ZA" sz="1200" b="0" i="0" u="none" strike="noStrike" dirty="0" smtClean="0">
                          <a:solidFill>
                            <a:srgbClr val="000000"/>
                          </a:solidFill>
                          <a:effectLst/>
                          <a:latin typeface="Arial" panose="020B0604020202020204" pitchFamily="34" charset="0"/>
                          <a:cs typeface="Arial" panose="020B0604020202020204" pitchFamily="34" charset="0"/>
                        </a:rPr>
                        <a:t>West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JB14NYGP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baseline="0" dirty="0" smtClean="0">
                          <a:solidFill>
                            <a:srgbClr val="000000"/>
                          </a:solidFill>
                          <a:effectLst/>
                          <a:latin typeface="Arial" panose="020B0604020202020204" pitchFamily="34" charset="0"/>
                          <a:cs typeface="Arial" panose="020B0604020202020204" pitchFamily="34" charset="0"/>
                        </a:rPr>
                        <a:t>No driver – Acting Capacity </a:t>
                      </a:r>
                    </a:p>
                    <a:p>
                      <a:pPr marL="171450" indent="-171450" algn="l" fontAlgn="t">
                        <a:buFont typeface="Arial" panose="020B0604020202020204" pitchFamily="34" charset="0"/>
                        <a:buChar char="•"/>
                      </a:pPr>
                      <a:r>
                        <a:rPr lang="en-GB" sz="1200" b="0" i="0" u="none" strike="noStrike" baseline="0" dirty="0" smtClean="0">
                          <a:solidFill>
                            <a:srgbClr val="000000"/>
                          </a:solidFill>
                          <a:effectLst/>
                          <a:latin typeface="Arial" panose="020B0604020202020204" pitchFamily="34" charset="0"/>
                          <a:cs typeface="Arial" panose="020B0604020202020204" pitchFamily="34" charset="0"/>
                        </a:rPr>
                        <a:t>Operational </a:t>
                      </a:r>
                    </a:p>
                    <a:p>
                      <a:pPr marL="0" indent="0" algn="l" fontAlgn="t">
                        <a:buFont typeface="Arial" panose="020B0604020202020204" pitchFamily="34" charset="0"/>
                        <a:buNone/>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Schools Project </a:t>
                      </a:r>
                    </a:p>
                    <a:p>
                      <a:pPr marL="171450" indent="-171450" algn="l" fontAlgn="t">
                        <a:buFont typeface="Arial" panose="020B0604020202020204" pitchFamily="34" charset="0"/>
                        <a:buChar char="•"/>
                      </a:pPr>
                      <a:r>
                        <a:rPr lang="en-GB" sz="1200" b="0" i="0" u="none" strike="noStrike" dirty="0" err="1" smtClean="0">
                          <a:solidFill>
                            <a:srgbClr val="000000"/>
                          </a:solidFill>
                          <a:effectLst/>
                          <a:latin typeface="Arial" panose="020B0604020202020204" pitchFamily="34" charset="0"/>
                          <a:cs typeface="Arial" panose="020B0604020202020204" pitchFamily="34" charset="0"/>
                        </a:rPr>
                        <a:t>Merweville</a:t>
                      </a:r>
                      <a:r>
                        <a:rPr lang="en-GB" sz="1200" b="0" i="0" u="none" strike="noStrike" dirty="0" smtClean="0">
                          <a:solidFill>
                            <a:srgbClr val="000000"/>
                          </a:solidFill>
                          <a:effectLst/>
                          <a:latin typeface="Arial" panose="020B0604020202020204" pitchFamily="34" charset="0"/>
                          <a:cs typeface="Arial" panose="020B0604020202020204" pitchFamily="34" charset="0"/>
                        </a:rPr>
                        <a:t>, </a:t>
                      </a:r>
                      <a:r>
                        <a:rPr lang="en-GB" sz="1200" b="0" i="0" u="none" strike="noStrike" dirty="0" err="1" smtClean="0">
                          <a:solidFill>
                            <a:srgbClr val="000000"/>
                          </a:solidFill>
                          <a:effectLst/>
                          <a:latin typeface="Arial" panose="020B0604020202020204" pitchFamily="34" charset="0"/>
                          <a:cs typeface="Arial" panose="020B0604020202020204" pitchFamily="34" charset="0"/>
                        </a:rPr>
                        <a:t>Leeugamka</a:t>
                      </a:r>
                      <a:r>
                        <a:rPr lang="en-GB" sz="1200" b="0" i="0" u="none" strike="noStrike" dirty="0" smtClean="0">
                          <a:solidFill>
                            <a:srgbClr val="000000"/>
                          </a:solidFill>
                          <a:effectLst/>
                          <a:latin typeface="Arial" panose="020B0604020202020204" pitchFamily="34" charset="0"/>
                          <a:cs typeface="Arial" panose="020B0604020202020204" pitchFamily="34" charset="0"/>
                        </a:rPr>
                        <a:t>, </a:t>
                      </a:r>
                      <a:r>
                        <a:rPr lang="en-GB" sz="1200" b="0" i="0" u="none" strike="noStrike" dirty="0" err="1" smtClean="0">
                          <a:solidFill>
                            <a:srgbClr val="000000"/>
                          </a:solidFill>
                          <a:effectLst/>
                          <a:latin typeface="Arial" panose="020B0604020202020204" pitchFamily="34" charset="0"/>
                          <a:cs typeface="Arial" panose="020B0604020202020204" pitchFamily="34" charset="0"/>
                        </a:rPr>
                        <a:t>Murraysburg</a:t>
                      </a:r>
                      <a:r>
                        <a:rPr lang="en-GB" sz="1200" b="0" i="0" u="none" strike="noStrike" dirty="0" smtClean="0">
                          <a:solidFill>
                            <a:srgbClr val="000000"/>
                          </a:solidFill>
                          <a:effectLst/>
                          <a:latin typeface="Arial" panose="020B0604020202020204" pitchFamily="34" charset="0"/>
                          <a:cs typeface="Arial" panose="020B0604020202020204" pitchFamily="34" charset="0"/>
                        </a:rPr>
                        <a:t>, </a:t>
                      </a:r>
                      <a:r>
                        <a:rPr lang="en-GB" sz="1200" b="0" i="0" u="none" strike="noStrike" dirty="0" err="1" smtClean="0">
                          <a:solidFill>
                            <a:srgbClr val="000000"/>
                          </a:solidFill>
                          <a:effectLst/>
                          <a:latin typeface="Arial" panose="020B0604020202020204" pitchFamily="34" charset="0"/>
                          <a:cs typeface="Arial" panose="020B0604020202020204" pitchFamily="34" charset="0"/>
                        </a:rPr>
                        <a:t>Mantjiesfontein</a:t>
                      </a:r>
                      <a:r>
                        <a:rPr lang="en-GB" sz="1200" b="0" i="0" u="none" strike="noStrike" dirty="0" smtClean="0">
                          <a:solidFill>
                            <a:srgbClr val="000000"/>
                          </a:solidFill>
                          <a:effectLst/>
                          <a:latin typeface="Arial" panose="020B0604020202020204" pitchFamily="34" charset="0"/>
                          <a:cs typeface="Arial" panose="020B0604020202020204" pitchFamily="34" charset="0"/>
                        </a:rPr>
                        <a:t>,</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Nelspoort</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Klaarstroom</a:t>
                      </a:r>
                      <a:endParaRPr lang="en-GB" sz="1200" b="0" i="0" u="none" strike="noStrike" dirty="0" smtClean="0">
                        <a:solidFill>
                          <a:srgbClr val="000000"/>
                        </a:solidFill>
                        <a:effectLst/>
                        <a:latin typeface="Arial" panose="020B0604020202020204" pitchFamily="34" charset="0"/>
                        <a:cs typeface="Arial" panose="020B0604020202020204" pitchFamily="34" charset="0"/>
                      </a:endParaRPr>
                    </a:p>
                    <a:p>
                      <a:pPr marL="0" indent="0" algn="l" fontAlgn="t">
                        <a:buFont typeface="Arial" panose="020B0604020202020204" pitchFamily="34" charset="0"/>
                        <a:buNone/>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6877225"/>
                  </a:ext>
                </a:extLst>
              </a:tr>
              <a:tr h="538168">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Central Karoo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Laingsburg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CA565561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No</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driver – Acting Capacity</a:t>
                      </a:r>
                    </a:p>
                    <a:p>
                      <a:pPr marL="0" indent="0" algn="l" fontAlgn="t">
                        <a:buFont typeface="Arial" panose="020B0604020202020204" pitchFamily="34" charset="0"/>
                        <a:buNone/>
                      </a:pP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smtClean="0">
                          <a:solidFill>
                            <a:srgbClr val="000000"/>
                          </a:solidFill>
                          <a:effectLst/>
                          <a:latin typeface="Arial" panose="020B0604020202020204" pitchFamily="34" charset="0"/>
                          <a:cs typeface="Arial" panose="020B0604020202020204" pitchFamily="34" charset="0"/>
                        </a:rPr>
                        <a:t>Stationary</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next to Laingsburg Office</a:t>
                      </a:r>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7396736"/>
                  </a:ext>
                </a:extLst>
              </a:tr>
              <a:tr h="500539">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Garden Route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200" b="0" i="0" u="none" strike="noStrike" dirty="0" smtClean="0">
                          <a:solidFill>
                            <a:srgbClr val="000000"/>
                          </a:solidFill>
                          <a:effectLst/>
                          <a:latin typeface="Arial" panose="020B0604020202020204" pitchFamily="34" charset="0"/>
                          <a:cs typeface="Arial" panose="020B0604020202020204" pitchFamily="34" charset="0"/>
                        </a:rPr>
                        <a:t>Oudtshoorn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JB14PDGP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Newly appointed driver will assume duty on 1 April 2023</a:t>
                      </a:r>
                      <a:endParaRPr lang="en-ZA" sz="1200" b="0" i="0" u="none" strike="noStrike" dirty="0" smtClean="0">
                        <a:solidFill>
                          <a:srgbClr val="000000"/>
                        </a:solidFill>
                        <a:effectLst/>
                        <a:latin typeface="Arial" panose="020B0604020202020204" pitchFamily="34" charset="0"/>
                        <a:cs typeface="Arial" panose="020B0604020202020204" pitchFamily="34" charset="0"/>
                      </a:endParaRPr>
                    </a:p>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Schools Project </a:t>
                      </a:r>
                    </a:p>
                    <a:p>
                      <a:pPr marL="171450" indent="-171450" algn="l" fontAlgn="t">
                        <a:buFont typeface="Arial" panose="020B0604020202020204" pitchFamily="34" charset="0"/>
                        <a:buChar char="•"/>
                      </a:pPr>
                      <a:r>
                        <a:rPr lang="en-GB" sz="1200" b="0" i="0" u="none" strike="noStrike" dirty="0" err="1" smtClean="0">
                          <a:solidFill>
                            <a:srgbClr val="000000"/>
                          </a:solidFill>
                          <a:effectLst/>
                          <a:latin typeface="Arial" panose="020B0604020202020204" pitchFamily="34" charset="0"/>
                          <a:cs typeface="Arial" panose="020B0604020202020204" pitchFamily="34" charset="0"/>
                        </a:rPr>
                        <a:t>Vanwyksdorp</a:t>
                      </a:r>
                      <a:r>
                        <a:rPr lang="en-GB" sz="1200" b="0" i="0" u="none" strike="noStrike" dirty="0" smtClean="0">
                          <a:solidFill>
                            <a:srgbClr val="000000"/>
                          </a:solidFill>
                          <a:effectLst/>
                          <a:latin typeface="Arial" panose="020B0604020202020204" pitchFamily="34" charset="0"/>
                          <a:cs typeface="Arial" panose="020B0604020202020204" pitchFamily="34" charset="0"/>
                        </a:rPr>
                        <a:t>, </a:t>
                      </a:r>
                      <a:r>
                        <a:rPr lang="en-GB" sz="1200" b="0" i="0" u="none" strike="noStrike" dirty="0" err="1" smtClean="0">
                          <a:solidFill>
                            <a:srgbClr val="000000"/>
                          </a:solidFill>
                          <a:effectLst/>
                          <a:latin typeface="Arial" panose="020B0604020202020204" pitchFamily="34" charset="0"/>
                          <a:cs typeface="Arial" panose="020B0604020202020204" pitchFamily="34" charset="0"/>
                        </a:rPr>
                        <a:t>Ladismit</a:t>
                      </a:r>
                      <a:r>
                        <a:rPr lang="en-GB" sz="1200" b="0" i="0" u="none" strike="noStrike" dirty="0" smtClean="0">
                          <a:solidFill>
                            <a:srgbClr val="000000"/>
                          </a:solidFill>
                          <a:effectLst/>
                          <a:latin typeface="Arial" panose="020B0604020202020204" pitchFamily="34" charset="0"/>
                          <a:cs typeface="Arial" panose="020B0604020202020204" pitchFamily="34" charset="0"/>
                        </a:rPr>
                        <a:t>,</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Calitsdorp</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Zoar</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Dysselsdoprp</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De Rust, Uniondale,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Avontuur</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Haarlem and Noll. </a:t>
                      </a:r>
                    </a:p>
                    <a:p>
                      <a:pPr marL="0" indent="0" algn="l" fontAlgn="t">
                        <a:buFont typeface="Arial" panose="020B0604020202020204" pitchFamily="34" charset="0"/>
                        <a:buNone/>
                      </a:pPr>
                      <a:endParaRPr lang="en-GB" sz="1200" b="0" i="0" u="none" strike="noStrike" baseline="0" dirty="0" smtClean="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34507669"/>
                  </a:ext>
                </a:extLst>
              </a:tr>
              <a:tr h="473572">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10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Garden Route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George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HV64WXGP</a:t>
                      </a:r>
                    </a:p>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No driver - Acting</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Capacity </a:t>
                      </a:r>
                    </a:p>
                    <a:p>
                      <a:pPr marL="171450" indent="-171450" algn="l" fontAlgn="t">
                        <a:buFont typeface="Arial" panose="020B0604020202020204" pitchFamily="34" charset="0"/>
                        <a:buChar char="•"/>
                      </a:pPr>
                      <a:r>
                        <a:rPr lang="en-GB" sz="1200" b="0" i="0" u="none" strike="noStrike" baseline="0" dirty="0" smtClean="0">
                          <a:solidFill>
                            <a:srgbClr val="000000"/>
                          </a:solidFill>
                          <a:effectLst/>
                          <a:latin typeface="Arial" panose="020B0604020202020204" pitchFamily="34" charset="0"/>
                          <a:cs typeface="Arial" panose="020B0604020202020204" pitchFamily="34" charset="0"/>
                        </a:rPr>
                        <a:t>Operational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Schools Project</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GB" sz="1200" b="0" i="0" u="none" strike="noStrike" dirty="0" smtClean="0">
                        <a:solidFill>
                          <a:srgbClr val="000000"/>
                        </a:solidFill>
                        <a:effectLst/>
                        <a:latin typeface="Arial" panose="020B0604020202020204" pitchFamily="34" charset="0"/>
                        <a:cs typeface="Arial" panose="020B0604020202020204" pitchFamily="34" charset="0"/>
                      </a:endParaRPr>
                    </a:p>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Riversdale,</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Hurbertsdale</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Slangrivier</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Stillbay</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Gouwritzmond</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Heidelberg,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Hoekwil</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Karatara</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Sedgefield,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Rendendal</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Albertinia</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Grootbrak</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p>
                    <a:p>
                      <a:pPr marL="0" indent="0" algn="l" fontAlgn="t">
                        <a:buFont typeface="Arial" panose="020B0604020202020204" pitchFamily="34" charset="0"/>
                        <a:buNone/>
                      </a:pP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5968148"/>
                  </a:ext>
                </a:extLst>
              </a:tr>
              <a:tr h="461982">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11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Cape Winelands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Paarl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200" b="0" i="0" u="none" strike="noStrike" dirty="0" smtClean="0">
                          <a:solidFill>
                            <a:srgbClr val="000000"/>
                          </a:solidFill>
                          <a:effectLst/>
                          <a:latin typeface="Arial" panose="020B0604020202020204" pitchFamily="34" charset="0"/>
                          <a:cs typeface="Arial" panose="020B0604020202020204" pitchFamily="34" charset="0"/>
                        </a:rPr>
                        <a:t>CAA38739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Fully operational</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353838"/>
                          </a:solidFill>
                          <a:effectLst/>
                          <a:latin typeface="Arial" panose="020B0604020202020204" pitchFamily="34" charset="0"/>
                          <a:cs typeface="Arial" panose="020B0604020202020204" pitchFamily="34" charset="0"/>
                        </a:rPr>
                        <a:t>Schools Project </a:t>
                      </a:r>
                    </a:p>
                    <a:p>
                      <a:pPr marL="171450" indent="-171450" algn="l" fontAlgn="t">
                        <a:buFont typeface="Arial" panose="020B0604020202020204" pitchFamily="34" charset="0"/>
                        <a:buChar char="•"/>
                      </a:pPr>
                      <a:r>
                        <a:rPr lang="en-GB" sz="1200" b="0" i="0" u="none" strike="noStrike" dirty="0" err="1" smtClean="0">
                          <a:solidFill>
                            <a:srgbClr val="353838"/>
                          </a:solidFill>
                          <a:effectLst/>
                          <a:latin typeface="Arial" panose="020B0604020202020204" pitchFamily="34" charset="0"/>
                          <a:cs typeface="Arial" panose="020B0604020202020204" pitchFamily="34" charset="0"/>
                        </a:rPr>
                        <a:t>Saron</a:t>
                      </a:r>
                      <a:r>
                        <a:rPr lang="en-GB" sz="1200" b="0" i="0" u="none" strike="noStrike" dirty="0" smtClean="0">
                          <a:solidFill>
                            <a:srgbClr val="353838"/>
                          </a:solidFill>
                          <a:effectLst/>
                          <a:latin typeface="Arial" panose="020B0604020202020204" pitchFamily="34" charset="0"/>
                          <a:cs typeface="Arial" panose="020B0604020202020204" pitchFamily="34" charset="0"/>
                        </a:rPr>
                        <a:t>, Gouda, </a:t>
                      </a:r>
                      <a:r>
                        <a:rPr lang="en-GB" sz="1200" b="0" i="0" u="none" strike="noStrike" dirty="0" err="1" smtClean="0">
                          <a:solidFill>
                            <a:srgbClr val="353838"/>
                          </a:solidFill>
                          <a:effectLst/>
                          <a:latin typeface="Arial" panose="020B0604020202020204" pitchFamily="34" charset="0"/>
                          <a:cs typeface="Arial" panose="020B0604020202020204" pitchFamily="34" charset="0"/>
                        </a:rPr>
                        <a:t>Bossman</a:t>
                      </a:r>
                      <a:r>
                        <a:rPr lang="en-GB" sz="1200" b="0" i="0" u="none" strike="noStrike" dirty="0" smtClean="0">
                          <a:solidFill>
                            <a:srgbClr val="353838"/>
                          </a:solidFill>
                          <a:effectLst/>
                          <a:latin typeface="Arial" panose="020B0604020202020204" pitchFamily="34" charset="0"/>
                          <a:cs typeface="Arial" panose="020B0604020202020204" pitchFamily="34" charset="0"/>
                        </a:rPr>
                        <a:t> Farm </a:t>
                      </a:r>
                      <a:endParaRPr lang="en-ZA" sz="1200" b="0" i="0" u="none" strike="noStrike" dirty="0">
                        <a:solidFill>
                          <a:srgbClr val="353838"/>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1062632"/>
                  </a:ext>
                </a:extLst>
              </a:tr>
              <a:tr h="484873">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12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Cape Winelands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Robertson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CA 565152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Fully</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operational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Schools Project </a:t>
                      </a:r>
                    </a:p>
                    <a:p>
                      <a:pPr marL="171450" indent="-171450" algn="l" fontAlgn="t">
                        <a:buFont typeface="Arial" panose="020B0604020202020204" pitchFamily="34" charset="0"/>
                        <a:buChar char="•"/>
                      </a:pPr>
                      <a:r>
                        <a:rPr lang="en-GB" sz="1200" b="0" i="0" u="none" strike="noStrike" dirty="0" err="1" smtClean="0">
                          <a:solidFill>
                            <a:srgbClr val="000000"/>
                          </a:solidFill>
                          <a:effectLst/>
                          <a:latin typeface="Arial" panose="020B0604020202020204" pitchFamily="34" charset="0"/>
                          <a:cs typeface="Arial" panose="020B0604020202020204" pitchFamily="34" charset="0"/>
                        </a:rPr>
                        <a:t>Bonnievale</a:t>
                      </a:r>
                      <a:r>
                        <a:rPr lang="en-GB" sz="1200" b="0" i="0" u="none" strike="noStrike" dirty="0" smtClean="0">
                          <a:solidFill>
                            <a:srgbClr val="000000"/>
                          </a:solidFill>
                          <a:effectLst/>
                          <a:latin typeface="Arial" panose="020B0604020202020204" pitchFamily="34" charset="0"/>
                          <a:cs typeface="Arial" panose="020B0604020202020204" pitchFamily="34" charset="0"/>
                        </a:rPr>
                        <a:t>, Montagu,</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De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Doorns</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Ashton, </a:t>
                      </a:r>
                      <a:r>
                        <a:rPr lang="en-GB" sz="1200" b="0" i="0" u="none" strike="noStrike" baseline="0" dirty="0" err="1" smtClean="0">
                          <a:solidFill>
                            <a:srgbClr val="000000"/>
                          </a:solidFill>
                          <a:effectLst/>
                          <a:latin typeface="Arial" panose="020B0604020202020204" pitchFamily="34" charset="0"/>
                          <a:cs typeface="Arial" panose="020B0604020202020204" pitchFamily="34" charset="0"/>
                        </a:rPr>
                        <a:t>Mcgregor</a:t>
                      </a:r>
                      <a:endParaRPr lang="en-ZA"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indent="0" algn="l" fontAlgn="t">
                        <a:buFont typeface="Arial" panose="020B0604020202020204" pitchFamily="34" charset="0"/>
                        <a:buNone/>
                      </a:pPr>
                      <a:endParaRPr lang="en-GB" sz="1200" b="0" i="0" u="none" strike="noStrike" baseline="0" dirty="0" smtClean="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71004848"/>
                  </a:ext>
                </a:extLst>
              </a:tr>
              <a:tr h="437619">
                <a:tc>
                  <a:txBody>
                    <a:bodyPr/>
                    <a:lstStyle/>
                    <a:p>
                      <a:pPr algn="ctr" fontAlgn="ctr"/>
                      <a:r>
                        <a:rPr lang="en-GB" sz="1200" b="0" i="0" u="none" strike="noStrike" dirty="0" smtClean="0">
                          <a:solidFill>
                            <a:srgbClr val="000000"/>
                          </a:solidFill>
                          <a:effectLst/>
                          <a:latin typeface="Arial" panose="020B0604020202020204" pitchFamily="34" charset="0"/>
                          <a:cs typeface="Arial" panose="020B0604020202020204" pitchFamily="34" charset="0"/>
                        </a:rPr>
                        <a:t>13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200" b="0" i="0" u="none" strike="noStrike" dirty="0">
                          <a:solidFill>
                            <a:srgbClr val="000000"/>
                          </a:solidFill>
                          <a:effectLst/>
                          <a:latin typeface="Arial" panose="020B0604020202020204" pitchFamily="34" charset="0"/>
                          <a:cs typeface="Arial" panose="020B0604020202020204" pitchFamily="34" charset="0"/>
                        </a:rPr>
                        <a:t>West Coast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ZA" sz="1200" b="0" i="0" u="none" strike="noStrike" dirty="0">
                          <a:solidFill>
                            <a:srgbClr val="000000"/>
                          </a:solidFill>
                          <a:effectLst/>
                          <a:latin typeface="Arial" panose="020B0604020202020204" pitchFamily="34" charset="0"/>
                          <a:cs typeface="Arial" panose="020B0604020202020204" pitchFamily="34" charset="0"/>
                        </a:rPr>
                        <a:t>Malmesbury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HV64VXGP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Fully operational</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200" b="0" i="0" u="none" strike="noStrike" dirty="0" smtClean="0">
                          <a:solidFill>
                            <a:srgbClr val="000000"/>
                          </a:solidFill>
                          <a:effectLst/>
                          <a:latin typeface="Arial" panose="020B0604020202020204" pitchFamily="34" charset="0"/>
                          <a:cs typeface="Arial" panose="020B0604020202020204" pitchFamily="34" charset="0"/>
                        </a:rPr>
                        <a:t>Schools</a:t>
                      </a:r>
                      <a:r>
                        <a:rPr lang="en-GB" sz="1200" b="0" i="0" u="none" strike="noStrike" baseline="0" dirty="0" smtClean="0">
                          <a:solidFill>
                            <a:srgbClr val="000000"/>
                          </a:solidFill>
                          <a:effectLst/>
                          <a:latin typeface="Arial" panose="020B0604020202020204" pitchFamily="34" charset="0"/>
                          <a:cs typeface="Arial" panose="020B0604020202020204" pitchFamily="34" charset="0"/>
                        </a:rPr>
                        <a:t> Project</a:t>
                      </a:r>
                      <a:endParaRPr lang="en-GB" sz="1200" b="0" i="0" u="none" strike="noStrike" dirty="0" smtClean="0">
                        <a:solidFill>
                          <a:srgbClr val="000000"/>
                        </a:solidFill>
                        <a:effectLst/>
                        <a:latin typeface="Arial" panose="020B0604020202020204" pitchFamily="34" charset="0"/>
                        <a:cs typeface="Arial" panose="020B0604020202020204" pitchFamily="34" charset="0"/>
                      </a:endParaRPr>
                    </a:p>
                    <a:p>
                      <a:pPr marL="171450" indent="-171450" algn="l" fontAlgn="t">
                        <a:buFont typeface="Arial" panose="020B0604020202020204" pitchFamily="34" charset="0"/>
                        <a:buChar char="•"/>
                      </a:pPr>
                      <a:r>
                        <a:rPr lang="en-GB" sz="1200" b="0" i="0" u="none" strike="noStrike" dirty="0" err="1" smtClean="0">
                          <a:solidFill>
                            <a:srgbClr val="000000"/>
                          </a:solidFill>
                          <a:effectLst/>
                          <a:latin typeface="Arial" panose="020B0604020202020204" pitchFamily="34" charset="0"/>
                          <a:cs typeface="Arial" panose="020B0604020202020204" pitchFamily="34" charset="0"/>
                        </a:rPr>
                        <a:t>Diazville</a:t>
                      </a:r>
                      <a:r>
                        <a:rPr lang="en-GB" sz="1200" b="0" i="0" u="none" strike="noStrike" dirty="0" smtClean="0">
                          <a:solidFill>
                            <a:srgbClr val="000000"/>
                          </a:solidFill>
                          <a:effectLst/>
                          <a:latin typeface="Arial" panose="020B0604020202020204" pitchFamily="34" charset="0"/>
                          <a:cs typeface="Arial" panose="020B0604020202020204" pitchFamily="34" charset="0"/>
                        </a:rPr>
                        <a:t>, </a:t>
                      </a:r>
                      <a:r>
                        <a:rPr lang="en-GB" sz="1200" b="0" i="0" u="none" strike="noStrike" dirty="0" err="1" smtClean="0">
                          <a:solidFill>
                            <a:srgbClr val="000000"/>
                          </a:solidFill>
                          <a:effectLst/>
                          <a:latin typeface="Arial" panose="020B0604020202020204" pitchFamily="34" charset="0"/>
                          <a:cs typeface="Arial" panose="020B0604020202020204" pitchFamily="34" charset="0"/>
                        </a:rPr>
                        <a:t>Hopefield</a:t>
                      </a:r>
                      <a:r>
                        <a:rPr lang="en-GB" sz="1200" b="0" i="0" u="none" strike="noStrike" dirty="0" smtClean="0">
                          <a:solidFill>
                            <a:srgbClr val="000000"/>
                          </a:solidFill>
                          <a:effectLst/>
                          <a:latin typeface="Arial" panose="020B0604020202020204" pitchFamily="34" charset="0"/>
                          <a:cs typeface="Arial" panose="020B0604020202020204" pitchFamily="34" charset="0"/>
                        </a:rPr>
                        <a:t>, Clanwilliam</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6959009"/>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13</a:t>
            </a:fld>
            <a:endParaRPr lang="en-US" dirty="0">
              <a:solidFill>
                <a:prstClr val="black"/>
              </a:solidFill>
            </a:endParaRPr>
          </a:p>
        </p:txBody>
      </p:sp>
    </p:spTree>
    <p:extLst>
      <p:ext uri="{BB962C8B-B14F-4D97-AF65-F5344CB8AC3E}">
        <p14:creationId xmlns:p14="http://schemas.microsoft.com/office/powerpoint/2010/main" xmlns="" val="705520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TextBox 4"/>
          <p:cNvSpPr txBox="1">
            <a:spLocks noChangeArrowheads="1"/>
          </p:cNvSpPr>
          <p:nvPr/>
        </p:nvSpPr>
        <p:spPr bwMode="auto">
          <a:xfrm>
            <a:off x="152400" y="2153661"/>
            <a:ext cx="8839200" cy="1631216"/>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sz="1600" b="1" dirty="0" smtClean="0"/>
          </a:p>
          <a:p>
            <a:pPr algn="ctr"/>
            <a:endParaRPr lang="en-US" sz="1600" b="1" dirty="0"/>
          </a:p>
          <a:p>
            <a:pPr algn="ctr"/>
            <a:r>
              <a:rPr lang="en-US" sz="2000" b="1" dirty="0" smtClean="0"/>
              <a:t>CLIENT CARE &amp; WAR ON QUEUES</a:t>
            </a:r>
          </a:p>
          <a:p>
            <a:pPr algn="ctr"/>
            <a:endParaRPr lang="en-US" sz="1600" b="1" dirty="0"/>
          </a:p>
          <a:p>
            <a:pPr algn="ctr"/>
            <a:endParaRPr lang="en-US" sz="1600" b="1" dirty="0" smtClean="0"/>
          </a:p>
          <a:p>
            <a:pPr algn="ctr"/>
            <a:r>
              <a:rPr lang="en-US" sz="1600" b="1" dirty="0" smtClean="0"/>
              <a:t> </a:t>
            </a:r>
            <a:endParaRPr lang="en-US" sz="1600" b="1"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14</a:t>
            </a:fld>
            <a:endParaRPr lang="en-US" dirty="0">
              <a:solidFill>
                <a:prstClr val="black"/>
              </a:solidFill>
            </a:endParaRPr>
          </a:p>
        </p:txBody>
      </p:sp>
    </p:spTree>
    <p:extLst>
      <p:ext uri="{BB962C8B-B14F-4D97-AF65-F5344CB8AC3E}">
        <p14:creationId xmlns:p14="http://schemas.microsoft.com/office/powerpoint/2010/main" xmlns="" val="1465920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09600"/>
          </a:xfrm>
          <a:solidFill>
            <a:srgbClr val="92D050"/>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000" b="1" dirty="0" smtClean="0"/>
              <a:t>1) QUEUE MANAGEMENT PRACTICES: BASIC APPOINTMENT BOOKING SYSTEM (BABS)  </a:t>
            </a:r>
            <a:endParaRPr lang="en-US" sz="2000" b="1" dirty="0"/>
          </a:p>
        </p:txBody>
      </p:sp>
      <p:sp>
        <p:nvSpPr>
          <p:cNvPr id="4" name="TextBox 3"/>
          <p:cNvSpPr txBox="1">
            <a:spLocks noChangeArrowheads="1"/>
          </p:cNvSpPr>
          <p:nvPr/>
        </p:nvSpPr>
        <p:spPr bwMode="auto">
          <a:xfrm>
            <a:off x="152400" y="833846"/>
            <a:ext cx="8670925" cy="5324535"/>
          </a:xfrm>
          <a:prstGeom prst="rect">
            <a:avLst/>
          </a:prstGeom>
          <a:solidFill>
            <a:schemeClr val="bg1"/>
          </a:solidFill>
          <a:ln>
            <a:noFill/>
          </a:ln>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defRPr/>
            </a:pPr>
            <a:r>
              <a:rPr lang="en-US" sz="1600" b="1" dirty="0" smtClean="0">
                <a:latin typeface="+mn-lt"/>
              </a:rPr>
              <a:t>BASIC APPOINTMENT BOOKING SYSTEM (BABS) </a:t>
            </a:r>
          </a:p>
          <a:p>
            <a:pPr marL="285750" indent="-285750">
              <a:lnSpc>
                <a:spcPct val="150000"/>
              </a:lnSpc>
              <a:buFont typeface="Arial" panose="020B0604020202020204" pitchFamily="34" charset="0"/>
              <a:buChar char="•"/>
              <a:defRPr/>
            </a:pPr>
            <a:r>
              <a:rPr lang="en-US" sz="1800" dirty="0" smtClean="0">
                <a:latin typeface="+mn-lt"/>
              </a:rPr>
              <a:t>25 Modernized offices enabled with BABS – pilot phase</a:t>
            </a:r>
          </a:p>
          <a:p>
            <a:pPr marL="285750" indent="-285750">
              <a:lnSpc>
                <a:spcPct val="150000"/>
              </a:lnSpc>
              <a:buFont typeface="Arial" panose="020B0604020202020204" pitchFamily="34" charset="0"/>
              <a:buChar char="•"/>
              <a:defRPr/>
            </a:pPr>
            <a:r>
              <a:rPr lang="en-US" sz="1800" dirty="0" smtClean="0">
                <a:latin typeface="+mn-lt"/>
              </a:rPr>
              <a:t>Offices currently using a hybrid between BABS clients and walk ins – envisaged to move to 100% booking capacity at high volume offices i.e. Cape Town, Bellville and Wynberg Offices, once the pilot phase concluded</a:t>
            </a:r>
          </a:p>
          <a:p>
            <a:pPr marL="285750" indent="-285750">
              <a:lnSpc>
                <a:spcPct val="150000"/>
              </a:lnSpc>
              <a:buFont typeface="Arial" panose="020B0604020202020204" pitchFamily="34" charset="0"/>
              <a:buChar char="•"/>
              <a:defRPr/>
            </a:pPr>
            <a:r>
              <a:rPr lang="en-US" sz="1800" dirty="0" smtClean="0">
                <a:latin typeface="+mn-lt"/>
              </a:rPr>
              <a:t>System geared for making appointments for Smart ID Cards and passport applications only </a:t>
            </a:r>
          </a:p>
          <a:p>
            <a:pPr marL="285750" indent="-285750">
              <a:lnSpc>
                <a:spcPct val="150000"/>
              </a:lnSpc>
              <a:buFont typeface="Arial" panose="020B0604020202020204" pitchFamily="34" charset="0"/>
              <a:buChar char="•"/>
              <a:defRPr/>
            </a:pPr>
            <a:r>
              <a:rPr lang="en-US" sz="1800" dirty="0" smtClean="0">
                <a:latin typeface="+mn-lt"/>
              </a:rPr>
              <a:t>6 x High volume offices issued with tablets to assist walk-in clients with bookings</a:t>
            </a:r>
          </a:p>
          <a:p>
            <a:pPr>
              <a:lnSpc>
                <a:spcPct val="150000"/>
              </a:lnSpc>
              <a:defRPr/>
            </a:pPr>
            <a:endParaRPr lang="en-US" sz="1800" b="1" dirty="0" smtClean="0">
              <a:latin typeface="+mn-lt"/>
            </a:endParaRPr>
          </a:p>
          <a:p>
            <a:pPr>
              <a:lnSpc>
                <a:spcPct val="150000"/>
              </a:lnSpc>
              <a:defRPr/>
            </a:pPr>
            <a:r>
              <a:rPr lang="en-US" sz="1800" b="1" dirty="0" smtClean="0">
                <a:latin typeface="+mn-lt"/>
              </a:rPr>
              <a:t>IMPACT:  </a:t>
            </a:r>
          </a:p>
          <a:p>
            <a:pPr marL="285750" indent="-285750">
              <a:lnSpc>
                <a:spcPct val="150000"/>
              </a:lnSpc>
              <a:buFont typeface="Arial" panose="020B0604020202020204" pitchFamily="34" charset="0"/>
              <a:buChar char="•"/>
              <a:defRPr/>
            </a:pPr>
            <a:r>
              <a:rPr lang="en-US" sz="1800" dirty="0" smtClean="0"/>
              <a:t>Load shedding/ system </a:t>
            </a:r>
            <a:r>
              <a:rPr lang="en-US" sz="1800" dirty="0"/>
              <a:t>downtimes – extremely negative impact on </a:t>
            </a:r>
            <a:r>
              <a:rPr lang="en-US" sz="1800" dirty="0" smtClean="0"/>
              <a:t>Front Offices ability </a:t>
            </a:r>
            <a:r>
              <a:rPr lang="en-US" sz="1800" dirty="0"/>
              <a:t>to serve BABS clients </a:t>
            </a:r>
            <a:r>
              <a:rPr lang="en-US" sz="1800" dirty="0" smtClean="0"/>
              <a:t>and walk ins</a:t>
            </a:r>
            <a:endParaRPr lang="en-US" sz="1800" dirty="0"/>
          </a:p>
          <a:p>
            <a:pPr marL="285750" indent="-285750">
              <a:lnSpc>
                <a:spcPct val="150000"/>
              </a:lnSpc>
              <a:buFont typeface="Arial" panose="020B0604020202020204" pitchFamily="34" charset="0"/>
              <a:buChar char="•"/>
              <a:defRPr/>
            </a:pPr>
            <a:r>
              <a:rPr lang="en-US" sz="1800" dirty="0" smtClean="0"/>
              <a:t>Less than 65% of BABS clients turn out for booked appointment slots  </a:t>
            </a:r>
            <a:endParaRPr lang="en-US" sz="1800" dirty="0"/>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15</a:t>
            </a:fld>
            <a:endParaRPr lang="en-US" dirty="0">
              <a:solidFill>
                <a:prstClr val="black"/>
              </a:solidFill>
            </a:endParaRPr>
          </a:p>
        </p:txBody>
      </p:sp>
    </p:spTree>
    <p:extLst>
      <p:ext uri="{BB962C8B-B14F-4D97-AF65-F5344CB8AC3E}">
        <p14:creationId xmlns:p14="http://schemas.microsoft.com/office/powerpoint/2010/main" xmlns="" val="1042338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7566"/>
            <a:ext cx="9074330" cy="422366"/>
          </a:xfrm>
          <a:solidFill>
            <a:srgbClr val="92D050"/>
          </a:solidFill>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400" b="1" dirty="0" smtClean="0"/>
              <a:t>2) DHA QUEUE MANAGEMENT PRACTICES: Walk-in clients</a:t>
            </a:r>
            <a:endParaRPr lang="en-US" sz="2400" b="1" dirty="0"/>
          </a:p>
        </p:txBody>
      </p:sp>
      <p:sp>
        <p:nvSpPr>
          <p:cNvPr id="4" name="TextBox 3"/>
          <p:cNvSpPr txBox="1">
            <a:spLocks noChangeArrowheads="1"/>
          </p:cNvSpPr>
          <p:nvPr/>
        </p:nvSpPr>
        <p:spPr bwMode="auto">
          <a:xfrm>
            <a:off x="152401" y="660922"/>
            <a:ext cx="8839200" cy="4832092"/>
          </a:xfrm>
          <a:prstGeom prst="rect">
            <a:avLst/>
          </a:prstGeom>
          <a:solidFill>
            <a:schemeClr val="bg1"/>
          </a:solidFill>
          <a:ln>
            <a:noFill/>
          </a:ln>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defRPr/>
            </a:pPr>
            <a:r>
              <a:rPr lang="en-US" b="1" dirty="0" smtClean="0">
                <a:latin typeface="Arial" panose="020B0604020202020204" pitchFamily="34" charset="0"/>
                <a:cs typeface="Arial" panose="020B0604020202020204" pitchFamily="34" charset="0"/>
              </a:rPr>
              <a:t>Strategies to assist walk-in clients effectively: </a:t>
            </a:r>
          </a:p>
          <a:p>
            <a:pPr>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 Queues categories into</a:t>
            </a:r>
            <a:r>
              <a:rPr lang="en-US" dirty="0">
                <a:latin typeface="Arial" panose="020B0604020202020204" pitchFamily="34" charset="0"/>
                <a:cs typeface="Arial" panose="020B0604020202020204" pitchFamily="34" charset="0"/>
              </a:rPr>
              <a:t>:</a:t>
            </a:r>
          </a:p>
          <a:p>
            <a:pPr marL="1657350" lvl="3" indent="-285750">
              <a:buFont typeface="Wingdings" panose="05000000000000000000" pitchFamily="2" charset="2"/>
              <a:buChar char="Ø"/>
              <a:defRPr/>
            </a:pPr>
            <a:r>
              <a:rPr lang="en-US" dirty="0">
                <a:latin typeface="Arial" panose="020B0604020202020204" pitchFamily="34" charset="0"/>
                <a:cs typeface="Arial" panose="020B0604020202020204" pitchFamily="34" charset="0"/>
              </a:rPr>
              <a:t>Smart card and passport applications</a:t>
            </a:r>
            <a:r>
              <a:rPr lang="en-US" dirty="0" smtClean="0">
                <a:latin typeface="Arial" panose="020B0604020202020204" pitchFamily="34" charset="0"/>
                <a:cs typeface="Arial" panose="020B0604020202020204" pitchFamily="34" charset="0"/>
              </a:rPr>
              <a:t>,</a:t>
            </a:r>
          </a:p>
          <a:p>
            <a:pPr marL="1657350" lvl="3" indent="-28575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Ø"/>
              <a:defRPr/>
            </a:pPr>
            <a:r>
              <a:rPr lang="en-US" dirty="0">
                <a:latin typeface="Arial" panose="020B0604020202020204" pitchFamily="34" charset="0"/>
                <a:cs typeface="Arial" panose="020B0604020202020204" pitchFamily="34" charset="0"/>
              </a:rPr>
              <a:t>Smart card and passport collections</a:t>
            </a:r>
            <a:r>
              <a:rPr lang="en-US" dirty="0" smtClean="0">
                <a:latin typeface="Arial" panose="020B0604020202020204" pitchFamily="34" charset="0"/>
                <a:cs typeface="Arial" panose="020B0604020202020204" pitchFamily="34" charset="0"/>
              </a:rPr>
              <a:t>,</a:t>
            </a:r>
          </a:p>
          <a:p>
            <a:pPr marL="1657350" lvl="3" indent="-28575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Ø"/>
              <a:defRPr/>
            </a:pPr>
            <a:r>
              <a:rPr lang="en-US" dirty="0">
                <a:latin typeface="Arial" panose="020B0604020202020204" pitchFamily="34" charset="0"/>
                <a:cs typeface="Arial" panose="020B0604020202020204" pitchFamily="34" charset="0"/>
              </a:rPr>
              <a:t>Legacy system applications (Birth-, Death- registration, Temporary ID Certificates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Prioritize </a:t>
            </a:r>
            <a:r>
              <a:rPr lang="en-US" dirty="0">
                <a:latin typeface="Arial" panose="020B0604020202020204" pitchFamily="34" charset="0"/>
                <a:cs typeface="Arial" panose="020B0604020202020204" pitchFamily="34" charset="0"/>
              </a:rPr>
              <a:t>client categories: Elderly, </a:t>
            </a:r>
            <a:r>
              <a:rPr lang="en-US" dirty="0" smtClean="0">
                <a:latin typeface="Arial" panose="020B0604020202020204" pitchFamily="34" charset="0"/>
                <a:cs typeface="Arial" panose="020B0604020202020204" pitchFamily="34" charset="0"/>
              </a:rPr>
              <a:t>physically challenged persons, pregnant </a:t>
            </a:r>
            <a:r>
              <a:rPr lang="en-US" dirty="0">
                <a:latin typeface="Arial" panose="020B0604020202020204" pitchFamily="34" charset="0"/>
                <a:cs typeface="Arial" panose="020B0604020202020204" pitchFamily="34" charset="0"/>
              </a:rPr>
              <a:t>mothers, mothers with </a:t>
            </a:r>
            <a:r>
              <a:rPr lang="en-US" dirty="0" smtClean="0">
                <a:latin typeface="Arial" panose="020B0604020202020204" pitchFamily="34" charset="0"/>
                <a:cs typeface="Arial" panose="020B0604020202020204" pitchFamily="34" charset="0"/>
              </a:rPr>
              <a:t>infants</a:t>
            </a:r>
          </a:p>
          <a:p>
            <a:pPr marL="342900" indent="-34290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Scholars with uniform accompanied by parents are prioritized in the morning </a:t>
            </a: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Compulsory </a:t>
            </a:r>
            <a:r>
              <a:rPr lang="en-US" dirty="0">
                <a:latin typeface="Arial" panose="020B0604020202020204" pitchFamily="34" charset="0"/>
                <a:cs typeface="Arial" panose="020B0604020202020204" pitchFamily="34" charset="0"/>
              </a:rPr>
              <a:t>for office managers to </a:t>
            </a:r>
            <a:r>
              <a:rPr lang="en-US" dirty="0" smtClean="0">
                <a:latin typeface="Arial" panose="020B0604020202020204" pitchFamily="34" charset="0"/>
                <a:cs typeface="Arial" panose="020B0604020202020204" pitchFamily="34" charset="0"/>
              </a:rPr>
              <a:t>engage clients prior to office opening and visit </a:t>
            </a:r>
            <a:r>
              <a:rPr lang="en-US" dirty="0">
                <a:latin typeface="Arial" panose="020B0604020202020204" pitchFamily="34" charset="0"/>
                <a:cs typeface="Arial" panose="020B0604020202020204" pitchFamily="34" charset="0"/>
              </a:rPr>
              <a:t>front office areas every 2 </a:t>
            </a:r>
            <a:r>
              <a:rPr lang="en-US" dirty="0" smtClean="0">
                <a:latin typeface="Arial" panose="020B0604020202020204" pitchFamily="34" charset="0"/>
                <a:cs typeface="Arial" panose="020B0604020202020204" pitchFamily="34" charset="0"/>
              </a:rPr>
              <a:t>hours to interact with clients </a:t>
            </a:r>
          </a:p>
          <a:p>
            <a:pPr marL="342900" indent="-34290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Floorwalkers </a:t>
            </a:r>
            <a:r>
              <a:rPr lang="en-US" dirty="0">
                <a:latin typeface="Arial" panose="020B0604020202020204" pitchFamily="34" charset="0"/>
                <a:cs typeface="Arial" panose="020B0604020202020204" pitchFamily="34" charset="0"/>
              </a:rPr>
              <a:t>direct clients and communicate approximate waiting times to clients inside of the office</a:t>
            </a:r>
          </a:p>
          <a:p>
            <a:pPr>
              <a:defRPr/>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Managers are required to continuously communicate to clients when high volumes are experienced and redirecting of clients </a:t>
            </a:r>
          </a:p>
          <a:p>
            <a:pPr marL="285750" indent="-285750">
              <a:buFont typeface="Wingdings" panose="05000000000000000000" pitchFamily="2" charset="2"/>
              <a:buChar char="Ø"/>
              <a:defRP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Plastic chairs provided to clients waiting in queues outside offices</a:t>
            </a: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16</a:t>
            </a:fld>
            <a:endParaRPr lang="en-US" dirty="0">
              <a:solidFill>
                <a:prstClr val="black"/>
              </a:solidFill>
            </a:endParaRPr>
          </a:p>
        </p:txBody>
      </p:sp>
    </p:spTree>
    <p:extLst>
      <p:ext uri="{BB962C8B-B14F-4D97-AF65-F5344CB8AC3E}">
        <p14:creationId xmlns:p14="http://schemas.microsoft.com/office/powerpoint/2010/main" xmlns="" val="1223594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TextBox 4"/>
          <p:cNvSpPr txBox="1">
            <a:spLocks noChangeArrowheads="1"/>
          </p:cNvSpPr>
          <p:nvPr/>
        </p:nvSpPr>
        <p:spPr bwMode="auto">
          <a:xfrm>
            <a:off x="152400" y="2153661"/>
            <a:ext cx="8839200" cy="132343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sz="1600" b="1" dirty="0" smtClean="0"/>
          </a:p>
          <a:p>
            <a:pPr algn="ctr"/>
            <a:endParaRPr lang="en-US" sz="1600" b="1" dirty="0"/>
          </a:p>
          <a:p>
            <a:pPr algn="ctr"/>
            <a:r>
              <a:rPr lang="en-US" sz="1600" b="1" dirty="0" smtClean="0"/>
              <a:t>SERVICE DELIVERY INITIATIVES </a:t>
            </a:r>
          </a:p>
          <a:p>
            <a:pPr algn="ctr"/>
            <a:endParaRPr lang="en-US" sz="1600" b="1" dirty="0" smtClean="0"/>
          </a:p>
          <a:p>
            <a:pPr algn="ctr"/>
            <a:r>
              <a:rPr lang="en-US" sz="1600" b="1" dirty="0" smtClean="0"/>
              <a:t> </a:t>
            </a:r>
            <a:endParaRPr lang="en-US" sz="1600" b="1"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17</a:t>
            </a:fld>
            <a:endParaRPr lang="en-US" dirty="0">
              <a:solidFill>
                <a:prstClr val="black"/>
              </a:solidFill>
            </a:endParaRPr>
          </a:p>
        </p:txBody>
      </p:sp>
    </p:spTree>
    <p:extLst>
      <p:ext uri="{BB962C8B-B14F-4D97-AF65-F5344CB8AC3E}">
        <p14:creationId xmlns:p14="http://schemas.microsoft.com/office/powerpoint/2010/main" xmlns="" val="2154122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50817" cy="496065"/>
          </a:xfrm>
          <a:solidFill>
            <a:srgbClr val="92D050"/>
          </a:solidFill>
          <a:ln w="9525">
            <a:noFill/>
            <a:miter lim="800000"/>
            <a:headEnd/>
            <a:tailEnd/>
          </a:ln>
        </p:spPr>
        <p:txBody>
          <a:bodyPr vert="horz" wrap="square" lIns="0" tIns="0" rIns="0" bIns="0" numCol="1" anchor="t" anchorCtr="0" compatLnSpc="1">
            <a:prstTxWarp prst="textNoShape">
              <a:avLst/>
            </a:prstTxWarp>
            <a:normAutofit/>
          </a:bodyPr>
          <a:lstStyle/>
          <a:p>
            <a:pPr marL="268288" indent="-268288" fontAlgn="base">
              <a:spcBef>
                <a:spcPct val="50000"/>
              </a:spcBef>
              <a:spcAft>
                <a:spcPct val="0"/>
              </a:spcAft>
              <a:buClr>
                <a:schemeClr val="bg2"/>
              </a:buClr>
            </a:pPr>
            <a:r>
              <a:rPr lang="en-US" sz="2400" b="1" dirty="0" smtClean="0">
                <a:latin typeface="+mn-lt"/>
                <a:ea typeface="+mn-ea"/>
                <a:cs typeface="+mn-cs"/>
              </a:rPr>
              <a:t> 1) WC Schools Project 2022/2023 </a:t>
            </a:r>
            <a:endParaRPr lang="en-ZA" sz="2400" b="1" dirty="0">
              <a:latin typeface="+mn-lt"/>
              <a:ea typeface="+mn-ea"/>
              <a:cs typeface="+mn-cs"/>
            </a:endParaRPr>
          </a:p>
        </p:txBody>
      </p:sp>
      <p:sp>
        <p:nvSpPr>
          <p:cNvPr id="3" name="Slide Number Placeholder 2"/>
          <p:cNvSpPr>
            <a:spLocks noGrp="1"/>
          </p:cNvSpPr>
          <p:nvPr>
            <p:ph type="sldNum" sz="quarter" idx="12"/>
          </p:nvPr>
        </p:nvSpPr>
        <p:spPr>
          <a:xfrm>
            <a:off x="3090746" y="6211384"/>
            <a:ext cx="2133600" cy="365125"/>
          </a:xfrm>
        </p:spPr>
        <p:txBody>
          <a:bodyPr/>
          <a:lstStyle/>
          <a:p>
            <a:fld id="{A02D3768-50C8-431F-ADD7-95DA42D67A15}" type="slidenum">
              <a:rPr lang="en-ZA" smtClean="0">
                <a:solidFill>
                  <a:schemeClr val="tx1"/>
                </a:solidFill>
              </a:rPr>
              <a:pPr/>
              <a:t>18</a:t>
            </a:fld>
            <a:endParaRPr lang="en-ZA" dirty="0">
              <a:solidFill>
                <a:schemeClr val="tx1"/>
              </a:solidFill>
            </a:endParaRPr>
          </a:p>
        </p:txBody>
      </p:sp>
      <p:sp>
        <p:nvSpPr>
          <p:cNvPr id="5" name="TextBox 4"/>
          <p:cNvSpPr txBox="1"/>
          <p:nvPr/>
        </p:nvSpPr>
        <p:spPr>
          <a:xfrm>
            <a:off x="107504" y="540689"/>
            <a:ext cx="8928992" cy="5262979"/>
          </a:xfrm>
          <a:prstGeom prst="rect">
            <a:avLst/>
          </a:prstGeom>
          <a:solidFill>
            <a:schemeClr val="bg1"/>
          </a:solidFill>
        </p:spPr>
        <p:txBody>
          <a:bodyPr wrap="square" rtlCol="0">
            <a:spAutoFit/>
          </a:bodyPr>
          <a:lstStyle/>
          <a:p>
            <a:pPr marL="285750" indent="-285750">
              <a:lnSpc>
                <a:spcPct val="20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During April 2022 – the WC Department of Basic  Education was requested to provide the Department with a list of learners without ID documents. </a:t>
            </a:r>
          </a:p>
          <a:p>
            <a:pPr marL="285750" indent="-285750">
              <a:lnSpc>
                <a:spcPct val="20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The list comprised of 4552 (including non SACs) Grade 12 learners on CEMIS without ID numbers</a:t>
            </a:r>
          </a:p>
          <a:p>
            <a:pPr marL="285750" indent="-285750">
              <a:lnSpc>
                <a:spcPct val="20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The list was circulated amongst the 5  District Managers within the Province on 14 April 2022. </a:t>
            </a:r>
          </a:p>
          <a:p>
            <a:pPr marL="285750" indent="-285750">
              <a:lnSpc>
                <a:spcPct val="20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Mobile Unit programs were dedicated to service schools from May – September 2022</a:t>
            </a:r>
          </a:p>
          <a:p>
            <a:pPr marL="285750" indent="-285750">
              <a:lnSpc>
                <a:spcPct val="20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In September 2022, during a meeting with Mr Alan Meyer (HOD WC </a:t>
            </a:r>
            <a:r>
              <a:rPr lang="en-ZA" sz="1400" dirty="0" err="1" smtClean="0">
                <a:latin typeface="Arial" panose="020B0604020202020204" pitchFamily="34" charset="0"/>
                <a:cs typeface="Arial" panose="020B0604020202020204" pitchFamily="34" charset="0"/>
              </a:rPr>
              <a:t>DoBE</a:t>
            </a:r>
            <a:r>
              <a:rPr lang="en-ZA" sz="1400" dirty="0" smtClean="0">
                <a:latin typeface="Arial" panose="020B0604020202020204" pitchFamily="34" charset="0"/>
                <a:cs typeface="Arial" panose="020B0604020202020204" pitchFamily="34" charset="0"/>
              </a:rPr>
              <a:t>) a partnership was forged in which the following commitments were made: </a:t>
            </a:r>
          </a:p>
          <a:p>
            <a:pPr lvl="2">
              <a:lnSpc>
                <a:spcPct val="200000"/>
              </a:lnSpc>
            </a:pPr>
            <a:r>
              <a:rPr lang="en-ZA" sz="1400" b="1" dirty="0" smtClean="0">
                <a:latin typeface="Arial" panose="020B0604020202020204" pitchFamily="34" charset="0"/>
                <a:cs typeface="Arial" panose="020B0604020202020204" pitchFamily="34" charset="0"/>
              </a:rPr>
              <a:t>WC </a:t>
            </a:r>
            <a:r>
              <a:rPr lang="en-ZA" sz="1400" b="1" dirty="0" err="1" smtClean="0">
                <a:latin typeface="Arial" panose="020B0604020202020204" pitchFamily="34" charset="0"/>
                <a:cs typeface="Arial" panose="020B0604020202020204" pitchFamily="34" charset="0"/>
              </a:rPr>
              <a:t>DoBE</a:t>
            </a:r>
            <a:r>
              <a:rPr lang="en-ZA" sz="1400" b="1" dirty="0" smtClean="0">
                <a:latin typeface="Arial" panose="020B0604020202020204" pitchFamily="34" charset="0"/>
                <a:cs typeface="Arial" panose="020B0604020202020204" pitchFamily="34" charset="0"/>
              </a:rPr>
              <a:t> to:</a:t>
            </a:r>
          </a:p>
          <a:p>
            <a:pPr marL="1200150" lvl="2" indent="-285750">
              <a:lnSpc>
                <a:spcPct val="150000"/>
              </a:lnSpc>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assist the DHA with access to Schools/ facilities, mobilising of learners and parents, </a:t>
            </a:r>
          </a:p>
          <a:p>
            <a:pPr marL="1200150" lvl="2" indent="-285750">
              <a:lnSpc>
                <a:spcPct val="150000"/>
              </a:lnSpc>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marketing/ communicating requirements for ID Smart Card applications (first and re-issues). </a:t>
            </a:r>
          </a:p>
          <a:p>
            <a:pPr marL="1200150" lvl="2" indent="-285750">
              <a:lnSpc>
                <a:spcPct val="150000"/>
              </a:lnSpc>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Ground level partnerships and collaboration between District Managers </a:t>
            </a:r>
          </a:p>
          <a:p>
            <a:pPr marL="1200150" lvl="2" indent="-285750">
              <a:lnSpc>
                <a:spcPct val="150000"/>
              </a:lnSpc>
              <a:buFont typeface="Wingdings" panose="05000000000000000000" pitchFamily="2" charset="2"/>
              <a:buChar char="ü"/>
            </a:pPr>
            <a:endParaRPr lang="en-ZA" sz="1400" dirty="0">
              <a:latin typeface="Arial" panose="020B0604020202020204" pitchFamily="34" charset="0"/>
              <a:cs typeface="Arial" panose="020B0604020202020204" pitchFamily="34" charset="0"/>
            </a:endParaRPr>
          </a:p>
          <a:p>
            <a:pPr lvl="2"/>
            <a:r>
              <a:rPr lang="en-ZA" sz="1400" b="1" dirty="0" smtClean="0">
                <a:latin typeface="Arial" panose="020B0604020202020204" pitchFamily="34" charset="0"/>
                <a:cs typeface="Arial" panose="020B0604020202020204" pitchFamily="34" charset="0"/>
              </a:rPr>
              <a:t>DHA to:</a:t>
            </a:r>
          </a:p>
          <a:p>
            <a:pPr marL="1200150" lvl="2" indent="-285750">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Prioritize learners in uniform reporting to Front Office in the morning</a:t>
            </a:r>
          </a:p>
        </p:txBody>
      </p:sp>
    </p:spTree>
    <p:extLst>
      <p:ext uri="{BB962C8B-B14F-4D97-AF65-F5344CB8AC3E}">
        <p14:creationId xmlns:p14="http://schemas.microsoft.com/office/powerpoint/2010/main" xmlns="" val="2173917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50817" cy="496065"/>
          </a:xfrm>
          <a:solidFill>
            <a:srgbClr val="92D050"/>
          </a:solidFill>
          <a:ln w="9525">
            <a:noFill/>
            <a:miter lim="800000"/>
            <a:headEnd/>
            <a:tailEnd/>
          </a:ln>
        </p:spPr>
        <p:txBody>
          <a:bodyPr vert="horz" wrap="square" lIns="0" tIns="0" rIns="0" bIns="0" numCol="1" anchor="t" anchorCtr="0" compatLnSpc="1">
            <a:prstTxWarp prst="textNoShape">
              <a:avLst/>
            </a:prstTxWarp>
            <a:normAutofit/>
          </a:bodyPr>
          <a:lstStyle/>
          <a:p>
            <a:pPr marL="268288" indent="-268288" fontAlgn="base">
              <a:spcBef>
                <a:spcPct val="50000"/>
              </a:spcBef>
              <a:spcAft>
                <a:spcPct val="0"/>
              </a:spcAft>
              <a:buClr>
                <a:schemeClr val="bg2"/>
              </a:buClr>
            </a:pPr>
            <a:r>
              <a:rPr lang="en-US" sz="2400" b="1" dirty="0"/>
              <a:t>WC Schools Project </a:t>
            </a:r>
            <a:r>
              <a:rPr lang="en-US" sz="2400" b="1" dirty="0" smtClean="0"/>
              <a:t>2022/2023 - continued </a:t>
            </a:r>
            <a:r>
              <a:rPr lang="en-US" sz="2400" b="1" dirty="0" smtClean="0">
                <a:latin typeface="+mn-lt"/>
                <a:ea typeface="+mn-ea"/>
                <a:cs typeface="+mn-cs"/>
              </a:rPr>
              <a:t>  </a:t>
            </a:r>
            <a:endParaRPr lang="en-ZA" sz="2400" b="1" dirty="0">
              <a:latin typeface="+mn-lt"/>
              <a:ea typeface="+mn-ea"/>
              <a:cs typeface="+mn-cs"/>
            </a:endParaRPr>
          </a:p>
        </p:txBody>
      </p:sp>
      <p:sp>
        <p:nvSpPr>
          <p:cNvPr id="3" name="Slide Number Placeholder 2"/>
          <p:cNvSpPr>
            <a:spLocks noGrp="1"/>
          </p:cNvSpPr>
          <p:nvPr>
            <p:ph type="sldNum" sz="quarter" idx="12"/>
          </p:nvPr>
        </p:nvSpPr>
        <p:spPr>
          <a:xfrm>
            <a:off x="3090746" y="6211384"/>
            <a:ext cx="2133600" cy="365125"/>
          </a:xfrm>
        </p:spPr>
        <p:txBody>
          <a:bodyPr/>
          <a:lstStyle/>
          <a:p>
            <a:fld id="{A02D3768-50C8-431F-ADD7-95DA42D67A15}" type="slidenum">
              <a:rPr lang="en-ZA" smtClean="0">
                <a:solidFill>
                  <a:schemeClr val="tx1"/>
                </a:solidFill>
              </a:rPr>
              <a:pPr/>
              <a:t>19</a:t>
            </a:fld>
            <a:endParaRPr lang="en-ZA" dirty="0">
              <a:solidFill>
                <a:schemeClr val="tx1"/>
              </a:solidFill>
            </a:endParaRPr>
          </a:p>
        </p:txBody>
      </p:sp>
      <p:sp>
        <p:nvSpPr>
          <p:cNvPr id="5" name="TextBox 4"/>
          <p:cNvSpPr txBox="1"/>
          <p:nvPr/>
        </p:nvSpPr>
        <p:spPr>
          <a:xfrm>
            <a:off x="107504" y="540689"/>
            <a:ext cx="8856984" cy="4401205"/>
          </a:xfrm>
          <a:prstGeom prst="rect">
            <a:avLst/>
          </a:prstGeom>
          <a:solidFill>
            <a:schemeClr val="bg1"/>
          </a:solidFill>
        </p:spPr>
        <p:txBody>
          <a:bodyPr wrap="square" rtlCol="0">
            <a:spAutoFit/>
          </a:bodyPr>
          <a:lstStyle/>
          <a:p>
            <a:pPr marL="285750" indent="-285750">
              <a:lnSpc>
                <a:spcPct val="20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Contact details of Office Managers, District Manager and Coordinators was shared to forge and strengthen working relationships at local front office level. </a:t>
            </a:r>
          </a:p>
          <a:p>
            <a:pPr marL="285750" indent="-285750">
              <a:lnSpc>
                <a:spcPct val="20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It should also be noted that some schools i.e. Boys High, Paarl Gym etc. prefer not to disrupt learning with the deployment of Mobile Office to schools, hence arranges was made with Local Offices to receive batches of learners to be serviced prior to official Front Office opening time – arrangements for the 2023 Matric Learners are now in process</a:t>
            </a:r>
          </a:p>
          <a:p>
            <a:pPr marL="285750" indent="-285750">
              <a:lnSpc>
                <a:spcPct val="200000"/>
              </a:lnSpc>
              <a:buFont typeface="Arial" panose="020B0604020202020204" pitchFamily="34" charset="0"/>
              <a:buChar char="•"/>
            </a:pPr>
            <a:r>
              <a:rPr lang="en-ZA" sz="1400" b="1" dirty="0" smtClean="0">
                <a:latin typeface="Arial" panose="020B0604020202020204" pitchFamily="34" charset="0"/>
                <a:cs typeface="Arial" panose="020B0604020202020204" pitchFamily="34" charset="0"/>
              </a:rPr>
              <a:t>Since April 2022 total number of:  </a:t>
            </a:r>
          </a:p>
          <a:p>
            <a:pPr marL="742950" lvl="1" indent="-285750">
              <a:lnSpc>
                <a:spcPct val="200000"/>
              </a:lnSpc>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4963 First ID Smart Card applications taken in at schools through Mobile Office Programme </a:t>
            </a:r>
          </a:p>
          <a:p>
            <a:pPr marL="742950" lvl="1" indent="-285750">
              <a:lnSpc>
                <a:spcPct val="200000"/>
              </a:lnSpc>
              <a:buFont typeface="Wingdings" panose="05000000000000000000" pitchFamily="2" charset="2"/>
              <a:buChar char="ü"/>
            </a:pPr>
            <a:r>
              <a:rPr lang="en-ZA" sz="1400" dirty="0" smtClean="0">
                <a:latin typeface="Arial" panose="020B0604020202020204" pitchFamily="34" charset="0"/>
                <a:cs typeface="Arial" panose="020B0604020202020204" pitchFamily="34" charset="0"/>
              </a:rPr>
              <a:t>and 3448 First ID Smart Card applications were taken in at Front Offices in respect of Learners. </a:t>
            </a:r>
          </a:p>
          <a:p>
            <a:pPr lvl="1">
              <a:lnSpc>
                <a:spcPct val="200000"/>
              </a:lnSpc>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70737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4" y="126260"/>
            <a:ext cx="8885887" cy="407006"/>
          </a:xfrm>
          <a:solidFill>
            <a:srgbClr val="92D050"/>
          </a:solidFill>
        </p:spPr>
        <p:txBody>
          <a:bodyPr>
            <a:normAutofit/>
          </a:bodyPr>
          <a:lstStyle/>
          <a:p>
            <a:r>
              <a:rPr lang="en-US" sz="2000" b="1" dirty="0" smtClean="0"/>
              <a:t>Content </a:t>
            </a:r>
            <a:endParaRPr lang="en-US" sz="2000" b="1" dirty="0"/>
          </a:p>
        </p:txBody>
      </p:sp>
      <p:sp>
        <p:nvSpPr>
          <p:cNvPr id="3" name="Content Placeholder 2"/>
          <p:cNvSpPr>
            <a:spLocks noGrp="1"/>
          </p:cNvSpPr>
          <p:nvPr>
            <p:ph idx="1"/>
          </p:nvPr>
        </p:nvSpPr>
        <p:spPr>
          <a:xfrm>
            <a:off x="108644" y="533266"/>
            <a:ext cx="8885887" cy="5614985"/>
          </a:xfrm>
          <a:solidFill>
            <a:schemeClr val="bg1"/>
          </a:solidFill>
        </p:spPr>
        <p:txBody>
          <a:bodyPr>
            <a:noAutofit/>
          </a:bodyPr>
          <a:lstStyle/>
          <a:p>
            <a:pPr marL="0" indent="0">
              <a:buNone/>
              <a:defRPr/>
            </a:pPr>
            <a:r>
              <a:rPr lang="en-US" altLang="en-US" sz="1400" b="1" dirty="0" smtClean="0">
                <a:solidFill>
                  <a:srgbClr val="000000"/>
                </a:solidFill>
                <a:latin typeface="Arial" panose="020B0604020202020204" pitchFamily="34" charset="0"/>
                <a:cs typeface="Arial" panose="020B0604020202020204" pitchFamily="34" charset="0"/>
              </a:rPr>
              <a:t>Provincial Overview</a:t>
            </a:r>
          </a:p>
          <a:p>
            <a:pPr>
              <a:buAutoNum type="arabicParenR"/>
              <a:defRPr/>
            </a:pPr>
            <a:r>
              <a:rPr lang="en-US" altLang="en-US" sz="1400" dirty="0" smtClean="0">
                <a:solidFill>
                  <a:srgbClr val="000000"/>
                </a:solidFill>
                <a:latin typeface="Arial" panose="020B0604020202020204" pitchFamily="34" charset="0"/>
                <a:cs typeface="Arial" panose="020B0604020202020204" pitchFamily="34" charset="0"/>
              </a:rPr>
              <a:t>Geographical layout of the Province</a:t>
            </a:r>
          </a:p>
          <a:p>
            <a:pPr>
              <a:buAutoNum type="arabicParenR"/>
              <a:defRPr/>
            </a:pPr>
            <a:r>
              <a:rPr lang="en-US" altLang="en-US" sz="1400" dirty="0" smtClean="0">
                <a:solidFill>
                  <a:srgbClr val="000000"/>
                </a:solidFill>
                <a:latin typeface="Arial" panose="020B0604020202020204" pitchFamily="34" charset="0"/>
                <a:cs typeface="Arial" panose="020B0604020202020204" pitchFamily="34" charset="0"/>
              </a:rPr>
              <a:t>High level overview of Western Cape Province: access to clients </a:t>
            </a:r>
          </a:p>
          <a:p>
            <a:pPr>
              <a:buFont typeface="Arial" pitchFamily="34" charset="0"/>
              <a:buAutoNum type="arabicParenR"/>
              <a:defRPr/>
            </a:pPr>
            <a:r>
              <a:rPr lang="en-US" altLang="en-US" sz="1400" dirty="0">
                <a:solidFill>
                  <a:srgbClr val="000000"/>
                </a:solidFill>
                <a:latin typeface="Arial" panose="020B0604020202020204" pitchFamily="34" charset="0"/>
                <a:cs typeface="Arial" panose="020B0604020202020204" pitchFamily="34" charset="0"/>
              </a:rPr>
              <a:t>Governance Structure </a:t>
            </a:r>
            <a:r>
              <a:rPr lang="en-US" altLang="en-US" sz="1400" dirty="0" smtClean="0">
                <a:solidFill>
                  <a:srgbClr val="000000"/>
                </a:solidFill>
                <a:latin typeface="Arial" panose="020B0604020202020204" pitchFamily="34" charset="0"/>
                <a:cs typeface="Arial" panose="020B0604020202020204" pitchFamily="34" charset="0"/>
              </a:rPr>
              <a:t> - Operations Managers Contact details </a:t>
            </a:r>
          </a:p>
          <a:p>
            <a:pPr>
              <a:buAutoNum type="arabicParenR"/>
              <a:defRPr/>
            </a:pPr>
            <a:r>
              <a:rPr lang="en-US" altLang="en-US" sz="1400" dirty="0" smtClean="0">
                <a:solidFill>
                  <a:srgbClr val="000000"/>
                </a:solidFill>
                <a:latin typeface="Arial" panose="020B0604020202020204" pitchFamily="34" charset="0"/>
                <a:cs typeface="Arial" panose="020B0604020202020204" pitchFamily="34" charset="0"/>
              </a:rPr>
              <a:t>Alphabetical list of Front Offices  and classification </a:t>
            </a:r>
          </a:p>
          <a:p>
            <a:pPr>
              <a:buFont typeface="Arial"/>
              <a:buAutoNum type="arabicParenR"/>
              <a:defRPr/>
            </a:pPr>
            <a:r>
              <a:rPr lang="en-US" altLang="en-US" sz="1400" dirty="0">
                <a:solidFill>
                  <a:srgbClr val="000000"/>
                </a:solidFill>
                <a:latin typeface="Arial" panose="020B0604020202020204" pitchFamily="34" charset="0"/>
                <a:cs typeface="Arial" panose="020B0604020202020204" pitchFamily="34" charset="0"/>
              </a:rPr>
              <a:t>Current developments – footprint </a:t>
            </a:r>
            <a:r>
              <a:rPr lang="en-US" altLang="en-US" sz="1400" dirty="0" smtClean="0">
                <a:solidFill>
                  <a:srgbClr val="000000"/>
                </a:solidFill>
                <a:latin typeface="Arial" panose="020B0604020202020204" pitchFamily="34" charset="0"/>
                <a:cs typeface="Arial" panose="020B0604020202020204" pitchFamily="34" charset="0"/>
              </a:rPr>
              <a:t>expansion</a:t>
            </a:r>
          </a:p>
          <a:p>
            <a:pPr>
              <a:buFont typeface="Arial"/>
              <a:buAutoNum type="arabicParenR"/>
              <a:defRPr/>
            </a:pPr>
            <a:r>
              <a:rPr lang="en-US" altLang="en-US" sz="1400" dirty="0">
                <a:solidFill>
                  <a:srgbClr val="000000"/>
                </a:solidFill>
                <a:latin typeface="Arial" panose="020B0604020202020204" pitchFamily="34" charset="0"/>
                <a:cs typeface="Arial" panose="020B0604020202020204" pitchFamily="34" charset="0"/>
              </a:rPr>
              <a:t>Operating Hours </a:t>
            </a:r>
            <a:endParaRPr lang="en-US" altLang="en-US" sz="1400" dirty="0" smtClean="0">
              <a:solidFill>
                <a:srgbClr val="000000"/>
              </a:solidFill>
              <a:latin typeface="Arial" panose="020B0604020202020204" pitchFamily="34" charset="0"/>
              <a:cs typeface="Arial" panose="020B0604020202020204" pitchFamily="34" charset="0"/>
            </a:endParaRPr>
          </a:p>
          <a:p>
            <a:pPr>
              <a:buFont typeface="Arial" pitchFamily="34" charset="0"/>
              <a:buAutoNum type="arabicParenR"/>
              <a:defRPr/>
            </a:pPr>
            <a:r>
              <a:rPr lang="en-US" altLang="en-US" sz="1400" dirty="0" smtClean="0">
                <a:solidFill>
                  <a:srgbClr val="000000"/>
                </a:solidFill>
                <a:latin typeface="Arial" panose="020B0604020202020204" pitchFamily="34" charset="0"/>
                <a:cs typeface="Arial" panose="020B0604020202020204" pitchFamily="34" charset="0"/>
              </a:rPr>
              <a:t>Mobile Units </a:t>
            </a:r>
          </a:p>
          <a:p>
            <a:pPr marL="0" indent="0">
              <a:buNone/>
              <a:defRPr/>
            </a:pPr>
            <a:endParaRPr lang="en-US" altLang="en-US" sz="1400" b="1" dirty="0">
              <a:solidFill>
                <a:srgbClr val="000000"/>
              </a:solidFill>
              <a:latin typeface="Arial" panose="020B0604020202020204" pitchFamily="34" charset="0"/>
              <a:cs typeface="Arial" panose="020B0604020202020204" pitchFamily="34" charset="0"/>
            </a:endParaRPr>
          </a:p>
          <a:p>
            <a:pPr marL="0" indent="0">
              <a:buNone/>
              <a:defRPr/>
            </a:pPr>
            <a:r>
              <a:rPr lang="en-US" altLang="en-US" sz="1400" b="1" dirty="0" smtClean="0">
                <a:solidFill>
                  <a:srgbClr val="000000"/>
                </a:solidFill>
                <a:latin typeface="Arial" panose="020B0604020202020204" pitchFamily="34" charset="0"/>
                <a:cs typeface="Arial" panose="020B0604020202020204" pitchFamily="34" charset="0"/>
              </a:rPr>
              <a:t>War on Queues</a:t>
            </a:r>
          </a:p>
          <a:p>
            <a:pPr marL="0" indent="0">
              <a:buNone/>
              <a:defRPr/>
            </a:pPr>
            <a:r>
              <a:rPr lang="en-US" altLang="en-US" sz="1400" dirty="0" smtClean="0">
                <a:solidFill>
                  <a:srgbClr val="000000"/>
                </a:solidFill>
                <a:latin typeface="Arial" panose="020B0604020202020204" pitchFamily="34" charset="0"/>
                <a:cs typeface="Arial" panose="020B0604020202020204" pitchFamily="34" charset="0"/>
              </a:rPr>
              <a:t>1) Basic Appointment Booking System (BABS)</a:t>
            </a:r>
          </a:p>
          <a:p>
            <a:pPr marL="0" indent="0">
              <a:buNone/>
              <a:defRPr/>
            </a:pPr>
            <a:r>
              <a:rPr lang="en-US" altLang="en-US" sz="1400" dirty="0" smtClean="0">
                <a:solidFill>
                  <a:srgbClr val="000000"/>
                </a:solidFill>
                <a:latin typeface="Arial" panose="020B0604020202020204" pitchFamily="34" charset="0"/>
                <a:cs typeface="Arial" panose="020B0604020202020204" pitchFamily="34" charset="0"/>
              </a:rPr>
              <a:t>2) Queue </a:t>
            </a:r>
            <a:r>
              <a:rPr lang="en-US" altLang="en-US" sz="1400" dirty="0">
                <a:solidFill>
                  <a:srgbClr val="000000"/>
                </a:solidFill>
                <a:latin typeface="Arial" panose="020B0604020202020204" pitchFamily="34" charset="0"/>
                <a:cs typeface="Arial" panose="020B0604020202020204" pitchFamily="34" charset="0"/>
              </a:rPr>
              <a:t>Management </a:t>
            </a:r>
            <a:r>
              <a:rPr lang="en-US" altLang="en-US" sz="1400" dirty="0" smtClean="0">
                <a:solidFill>
                  <a:srgbClr val="000000"/>
                </a:solidFill>
                <a:latin typeface="Arial" panose="020B0604020202020204" pitchFamily="34" charset="0"/>
                <a:cs typeface="Arial" panose="020B0604020202020204" pitchFamily="34" charset="0"/>
              </a:rPr>
              <a:t>practices </a:t>
            </a:r>
          </a:p>
          <a:p>
            <a:pPr marL="0" indent="0">
              <a:buNone/>
              <a:defRPr/>
            </a:pPr>
            <a:endParaRPr lang="en-US" altLang="en-US" sz="1400" b="1" dirty="0" smtClean="0">
              <a:solidFill>
                <a:srgbClr val="000000"/>
              </a:solidFill>
              <a:latin typeface="Arial" panose="020B0604020202020204" pitchFamily="34" charset="0"/>
              <a:cs typeface="Arial" panose="020B0604020202020204" pitchFamily="34" charset="0"/>
            </a:endParaRPr>
          </a:p>
          <a:p>
            <a:pPr marL="0" indent="0">
              <a:buNone/>
              <a:defRPr/>
            </a:pPr>
            <a:r>
              <a:rPr lang="en-US" altLang="en-US" sz="1400" b="1" dirty="0" smtClean="0">
                <a:solidFill>
                  <a:srgbClr val="000000"/>
                </a:solidFill>
                <a:latin typeface="Arial" panose="020B0604020202020204" pitchFamily="34" charset="0"/>
                <a:cs typeface="Arial" panose="020B0604020202020204" pitchFamily="34" charset="0"/>
              </a:rPr>
              <a:t>Service delivery initiatives:</a:t>
            </a:r>
          </a:p>
          <a:p>
            <a:pPr marL="0" indent="0">
              <a:buNone/>
              <a:defRPr/>
            </a:pPr>
            <a:r>
              <a:rPr lang="en-US" altLang="en-US" sz="1400" dirty="0" smtClean="0">
                <a:solidFill>
                  <a:srgbClr val="000000"/>
                </a:solidFill>
                <a:latin typeface="Arial" panose="020B0604020202020204" pitchFamily="34" charset="0"/>
                <a:cs typeface="Arial" panose="020B0604020202020204" pitchFamily="34" charset="0"/>
              </a:rPr>
              <a:t>1) Schools Project </a:t>
            </a:r>
          </a:p>
          <a:p>
            <a:pPr marL="0" indent="0">
              <a:buNone/>
              <a:defRPr/>
            </a:pPr>
            <a:r>
              <a:rPr lang="en-US" altLang="en-US" sz="1400" dirty="0" smtClean="0">
                <a:solidFill>
                  <a:srgbClr val="000000"/>
                </a:solidFill>
                <a:latin typeface="Arial" panose="020B0604020202020204" pitchFamily="34" charset="0"/>
                <a:cs typeface="Arial" panose="020B0604020202020204" pitchFamily="34" charset="0"/>
              </a:rPr>
              <a:t>2) Assistance to fire victims – Du Noon, Khayelithsa, Masiphumelele, Philippi</a:t>
            </a:r>
          </a:p>
          <a:p>
            <a:pPr marL="0" indent="0">
              <a:buNone/>
              <a:defRPr/>
            </a:pPr>
            <a:r>
              <a:rPr lang="en-US" altLang="en-US" sz="1400" dirty="0">
                <a:solidFill>
                  <a:srgbClr val="000000"/>
                </a:solidFill>
                <a:latin typeface="Arial" panose="020B0604020202020204" pitchFamily="34" charset="0"/>
                <a:cs typeface="Arial" panose="020B0604020202020204" pitchFamily="34" charset="0"/>
              </a:rPr>
              <a:t>3</a:t>
            </a:r>
            <a:r>
              <a:rPr lang="en-US" altLang="en-US" sz="1400" dirty="0" smtClean="0">
                <a:solidFill>
                  <a:srgbClr val="000000"/>
                </a:solidFill>
                <a:latin typeface="Arial" panose="020B0604020202020204" pitchFamily="34" charset="0"/>
                <a:cs typeface="Arial" panose="020B0604020202020204" pitchFamily="34" charset="0"/>
              </a:rPr>
              <a:t>) West Coast High Impact outreach Program 20 – 24 February 2023</a:t>
            </a:r>
          </a:p>
          <a:p>
            <a:pPr marL="0" indent="0">
              <a:buNone/>
              <a:defRPr/>
            </a:pPr>
            <a:endParaRPr lang="en-US" altLang="en-US" sz="1400" b="1" dirty="0" smtClean="0">
              <a:solidFill>
                <a:srgbClr val="000000"/>
              </a:solidFill>
              <a:latin typeface="Arial" panose="020B0604020202020204" pitchFamily="34" charset="0"/>
              <a:cs typeface="Arial" panose="020B0604020202020204" pitchFamily="34" charset="0"/>
            </a:endParaRPr>
          </a:p>
          <a:p>
            <a:pPr marL="0" indent="0">
              <a:buNone/>
              <a:defRPr/>
            </a:pPr>
            <a:r>
              <a:rPr lang="en-US" altLang="en-US" sz="1400" b="1" dirty="0">
                <a:solidFill>
                  <a:srgbClr val="000000"/>
                </a:solidFill>
                <a:latin typeface="Arial" panose="020B0604020202020204" pitchFamily="34" charset="0"/>
                <a:cs typeface="Arial" panose="020B0604020202020204" pitchFamily="34" charset="0"/>
              </a:rPr>
              <a:t>Provincial Performance in relation to APP targets Q 3 - 2022/2023 </a:t>
            </a:r>
          </a:p>
          <a:p>
            <a:pPr marL="0" indent="0">
              <a:buNone/>
              <a:defRPr/>
            </a:pPr>
            <a:r>
              <a:rPr lang="en-US" altLang="en-US" sz="1400" dirty="0" smtClean="0">
                <a:solidFill>
                  <a:srgbClr val="000000"/>
                </a:solidFill>
                <a:latin typeface="Arial" panose="020B0604020202020204" pitchFamily="34" charset="0"/>
                <a:cs typeface="Arial" panose="020B0604020202020204" pitchFamily="34" charset="0"/>
              </a:rPr>
              <a:t>1) Summary DHA WC Provincial Performance Q3 2022/2023</a:t>
            </a:r>
            <a:endParaRPr lang="en-US" altLang="en-US" sz="1400" dirty="0">
              <a:solidFill>
                <a:srgbClr val="000000"/>
              </a:solidFill>
              <a:latin typeface="Arial" panose="020B0604020202020204" pitchFamily="34" charset="0"/>
              <a:cs typeface="Arial" panose="020B0604020202020204" pitchFamily="34" charset="0"/>
            </a:endParaRPr>
          </a:p>
          <a:p>
            <a:pPr marL="0" indent="0">
              <a:buNone/>
              <a:defRPr/>
            </a:pPr>
            <a:r>
              <a:rPr lang="en-US" altLang="en-US" sz="1400" dirty="0" smtClean="0">
                <a:solidFill>
                  <a:srgbClr val="000000"/>
                </a:solidFill>
                <a:latin typeface="Arial" panose="020B0604020202020204" pitchFamily="34" charset="0"/>
                <a:cs typeface="Arial" panose="020B0604020202020204" pitchFamily="34" charset="0"/>
              </a:rPr>
              <a:t>2) Performance Immigration Targets : APP &amp; AOP Level </a:t>
            </a:r>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2</a:t>
            </a:fld>
            <a:endParaRPr lang="en-US" dirty="0">
              <a:solidFill>
                <a:prstClr val="black"/>
              </a:solidFill>
            </a:endParaRPr>
          </a:p>
        </p:txBody>
      </p:sp>
    </p:spTree>
    <p:extLst>
      <p:ext uri="{BB962C8B-B14F-4D97-AF65-F5344CB8AC3E}">
        <p14:creationId xmlns:p14="http://schemas.microsoft.com/office/powerpoint/2010/main" xmlns="" val="3512759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TextBox 4"/>
          <p:cNvSpPr txBox="1">
            <a:spLocks noChangeArrowheads="1"/>
          </p:cNvSpPr>
          <p:nvPr/>
        </p:nvSpPr>
        <p:spPr bwMode="auto">
          <a:xfrm>
            <a:off x="87086" y="30887"/>
            <a:ext cx="8908324" cy="338554"/>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smtClean="0"/>
              <a:t>2) ASSISTANCE TO VICTIMS OF DISASTERS</a:t>
            </a:r>
            <a:endParaRPr lang="en-US" sz="1600" b="1"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20</a:t>
            </a:fld>
            <a:endParaRPr lang="en-US" dirty="0">
              <a:solidFill>
                <a:prstClr val="black"/>
              </a:solidFill>
            </a:endParaRPr>
          </a:p>
        </p:txBody>
      </p:sp>
      <p:sp>
        <p:nvSpPr>
          <p:cNvPr id="2" name="TextBox 1"/>
          <p:cNvSpPr txBox="1"/>
          <p:nvPr/>
        </p:nvSpPr>
        <p:spPr>
          <a:xfrm>
            <a:off x="87086" y="498692"/>
            <a:ext cx="8908324" cy="2462213"/>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Department makes provision for the </a:t>
            </a:r>
            <a:r>
              <a:rPr lang="en-US" sz="1400" dirty="0" smtClean="0">
                <a:latin typeface="Arial" panose="020B0604020202020204" pitchFamily="34" charset="0"/>
                <a:cs typeface="Arial" panose="020B0604020202020204" pitchFamily="34" charset="0"/>
              </a:rPr>
              <a:t>waiving of application fees </a:t>
            </a:r>
            <a:r>
              <a:rPr lang="en-US" sz="1400" dirty="0">
                <a:latin typeface="Arial" panose="020B0604020202020204" pitchFamily="34" charset="0"/>
                <a:cs typeface="Arial" panose="020B0604020202020204" pitchFamily="34" charset="0"/>
              </a:rPr>
              <a:t>for enabling documents for persons who lost </a:t>
            </a:r>
            <a:r>
              <a:rPr lang="en-US" sz="1400" dirty="0" smtClean="0">
                <a:latin typeface="Arial" panose="020B0604020202020204" pitchFamily="34" charset="0"/>
                <a:cs typeface="Arial" panose="020B0604020202020204" pitchFamily="34" charset="0"/>
              </a:rPr>
              <a:t>their enabling documents due to a natural </a:t>
            </a:r>
            <a:r>
              <a:rPr lang="en-US" sz="1400" dirty="0">
                <a:latin typeface="Arial" panose="020B0604020202020204" pitchFamily="34" charset="0"/>
                <a:cs typeface="Arial" panose="020B0604020202020204" pitchFamily="34" charset="0"/>
              </a:rPr>
              <a:t>and/ or fire disasters</a:t>
            </a:r>
            <a:r>
              <a:rPr lang="en-US" sz="14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Disaster Management Incident Reports are obtained with the details listing of beneficiaries. </a:t>
            </a:r>
          </a:p>
          <a:p>
            <a:pPr marL="285750" lvl="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assistance of the DLG are solicited to support the fire victims with free photographs</a:t>
            </a:r>
          </a:p>
          <a:p>
            <a:pPr marL="285750" lvl="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Once approval for the waving of application fees were granted Mobile Units will plan in collaborating with local ward Cllr for deployment. </a:t>
            </a:r>
          </a:p>
          <a:p>
            <a:pPr lvl="0"/>
            <a:endParaRPr lang="en-GB" sz="1400" dirty="0">
              <a:latin typeface="Arial" panose="020B0604020202020204" pitchFamily="34" charset="0"/>
              <a:cs typeface="Arial" panose="020B0604020202020204" pitchFamily="34" charset="0"/>
            </a:endParaRPr>
          </a:p>
          <a:p>
            <a:pPr lvl="0"/>
            <a:r>
              <a:rPr lang="en-GB" sz="1400" b="1" dirty="0" smtClean="0">
                <a:latin typeface="Arial" panose="020B0604020202020204" pitchFamily="34" charset="0"/>
                <a:cs typeface="Arial" panose="020B0604020202020204" pitchFamily="34" charset="0"/>
              </a:rPr>
              <a:t>Recent fire disasters: Q3 &amp; Q4 2022/2023 FY - the following communities were assisted:</a:t>
            </a:r>
          </a:p>
        </p:txBody>
      </p:sp>
      <p:graphicFrame>
        <p:nvGraphicFramePr>
          <p:cNvPr id="6" name="Content Placeholder 5"/>
          <p:cNvGraphicFramePr>
            <a:graphicFrameLocks/>
          </p:cNvGraphicFramePr>
          <p:nvPr>
            <p:extLst>
              <p:ext uri="{D42A27DB-BD31-4B8C-83A1-F6EECF244321}">
                <p14:modId xmlns:p14="http://schemas.microsoft.com/office/powerpoint/2010/main" xmlns="" val="517114543"/>
              </p:ext>
            </p:extLst>
          </p:nvPr>
        </p:nvGraphicFramePr>
        <p:xfrm>
          <a:off x="87086" y="3090156"/>
          <a:ext cx="8795656" cy="2240280"/>
        </p:xfrm>
        <a:graphic>
          <a:graphicData uri="http://schemas.openxmlformats.org/drawingml/2006/table">
            <a:tbl>
              <a:tblPr/>
              <a:tblGrid>
                <a:gridCol w="1926044">
                  <a:extLst>
                    <a:ext uri="{9D8B030D-6E8A-4147-A177-3AD203B41FA5}">
                      <a16:colId xmlns:a16="http://schemas.microsoft.com/office/drawing/2014/main" xmlns="" val="2928040450"/>
                    </a:ext>
                  </a:extLst>
                </a:gridCol>
                <a:gridCol w="1879601">
                  <a:extLst>
                    <a:ext uri="{9D8B030D-6E8A-4147-A177-3AD203B41FA5}">
                      <a16:colId xmlns:a16="http://schemas.microsoft.com/office/drawing/2014/main" xmlns="" val="4221297156"/>
                    </a:ext>
                  </a:extLst>
                </a:gridCol>
                <a:gridCol w="2548528">
                  <a:extLst>
                    <a:ext uri="{9D8B030D-6E8A-4147-A177-3AD203B41FA5}">
                      <a16:colId xmlns:a16="http://schemas.microsoft.com/office/drawing/2014/main" xmlns="" val="3763154691"/>
                    </a:ext>
                  </a:extLst>
                </a:gridCol>
                <a:gridCol w="1239199">
                  <a:extLst>
                    <a:ext uri="{9D8B030D-6E8A-4147-A177-3AD203B41FA5}">
                      <a16:colId xmlns:a16="http://schemas.microsoft.com/office/drawing/2014/main" xmlns="" val="3223094496"/>
                    </a:ext>
                  </a:extLst>
                </a:gridCol>
                <a:gridCol w="1202284">
                  <a:extLst>
                    <a:ext uri="{9D8B030D-6E8A-4147-A177-3AD203B41FA5}">
                      <a16:colId xmlns:a16="http://schemas.microsoft.com/office/drawing/2014/main" xmlns="" val="2776707309"/>
                    </a:ext>
                  </a:extLst>
                </a:gridCol>
              </a:tblGrid>
              <a:tr h="548640">
                <a:tc>
                  <a:txBody>
                    <a:bodyPr/>
                    <a:lstStyle/>
                    <a:p>
                      <a:pPr algn="ctr" fontAlgn="t"/>
                      <a:r>
                        <a:rPr lang="en-ZA" sz="1600" b="1" i="0" u="none" strike="noStrike" dirty="0">
                          <a:solidFill>
                            <a:srgbClr val="000000"/>
                          </a:solidFill>
                          <a:effectLst/>
                          <a:latin typeface="Calibri" panose="020F0502020204030204" pitchFamily="34" charset="0"/>
                        </a:rPr>
                        <a:t>Area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600" b="1" i="0" u="none" strike="noStrike" dirty="0">
                          <a:solidFill>
                            <a:srgbClr val="000000"/>
                          </a:solidFill>
                          <a:effectLst/>
                          <a:latin typeface="Calibri" panose="020F0502020204030204" pitchFamily="34" charset="0"/>
                        </a:rPr>
                        <a:t>Date of Fire </a:t>
                      </a:r>
                      <a:r>
                        <a:rPr lang="en-ZA" sz="1600" b="1" i="0" u="none" strike="noStrike" dirty="0" smtClean="0">
                          <a:solidFill>
                            <a:srgbClr val="000000"/>
                          </a:solidFill>
                          <a:effectLst/>
                          <a:latin typeface="Calibri" panose="020F0502020204030204" pitchFamily="34" charset="0"/>
                        </a:rPr>
                        <a:t>incident</a:t>
                      </a:r>
                      <a:endParaRPr lang="en-ZA" sz="16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600" b="1" i="0" u="none" strike="noStrike" dirty="0" smtClean="0">
                          <a:solidFill>
                            <a:srgbClr val="000000"/>
                          </a:solidFill>
                          <a:effectLst/>
                          <a:latin typeface="Calibri" panose="020F0502020204030204" pitchFamily="34" charset="0"/>
                        </a:rPr>
                        <a:t>No </a:t>
                      </a:r>
                      <a:r>
                        <a:rPr lang="en-GB" sz="1600" b="1" i="0" u="none" strike="noStrike" dirty="0">
                          <a:solidFill>
                            <a:srgbClr val="000000"/>
                          </a:solidFill>
                          <a:effectLst/>
                          <a:latin typeface="Calibri" panose="020F0502020204030204" pitchFamily="34" charset="0"/>
                        </a:rPr>
                        <a:t>of informal structures </a:t>
                      </a:r>
                      <a:r>
                        <a:rPr lang="en-GB" sz="1600" b="1" i="0" u="none" strike="noStrike" dirty="0" smtClean="0">
                          <a:solidFill>
                            <a:srgbClr val="000000"/>
                          </a:solidFill>
                          <a:effectLst/>
                          <a:latin typeface="Calibri" panose="020F0502020204030204" pitchFamily="34" charset="0"/>
                        </a:rPr>
                        <a:t>destroyed</a:t>
                      </a:r>
                      <a:endParaRPr lang="en-GB" sz="16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600" b="1" i="0" u="none" strike="noStrike" dirty="0">
                          <a:solidFill>
                            <a:srgbClr val="000000"/>
                          </a:solidFill>
                          <a:effectLst/>
                          <a:latin typeface="Calibri" panose="020F0502020204030204" pitchFamily="34" charset="0"/>
                        </a:rPr>
                        <a:t>Total number of fire </a:t>
                      </a:r>
                      <a:r>
                        <a:rPr lang="en-GB" sz="1600" b="1" i="0" u="none" strike="noStrike" dirty="0" smtClean="0">
                          <a:solidFill>
                            <a:srgbClr val="000000"/>
                          </a:solidFill>
                          <a:effectLst/>
                          <a:latin typeface="Calibri" panose="020F0502020204030204" pitchFamily="34" charset="0"/>
                        </a:rPr>
                        <a:t>victims</a:t>
                      </a:r>
                      <a:endParaRPr lang="en-GB" sz="16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600" b="1" i="0" u="none" strike="noStrike" dirty="0" smtClean="0">
                          <a:solidFill>
                            <a:srgbClr val="000000"/>
                          </a:solidFill>
                          <a:effectLst/>
                          <a:latin typeface="Calibri" panose="020F0502020204030204" pitchFamily="34" charset="0"/>
                        </a:rPr>
                        <a:t>No</a:t>
                      </a:r>
                      <a:r>
                        <a:rPr lang="en-ZA" sz="1600" b="1" i="0" u="none" strike="noStrike" baseline="0" dirty="0" smtClean="0">
                          <a:solidFill>
                            <a:srgbClr val="000000"/>
                          </a:solidFill>
                          <a:effectLst/>
                          <a:latin typeface="Calibri" panose="020F0502020204030204" pitchFamily="34" charset="0"/>
                        </a:rPr>
                        <a:t> of victims attending venues for assistance  </a:t>
                      </a:r>
                      <a:endParaRPr lang="en-ZA" sz="16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1997246"/>
                  </a:ext>
                </a:extLst>
              </a:tr>
              <a:tr h="0">
                <a:tc>
                  <a:txBody>
                    <a:bodyPr/>
                    <a:lstStyle/>
                    <a:p>
                      <a:pPr algn="l" fontAlgn="t"/>
                      <a:r>
                        <a:rPr lang="en-ZA" sz="1600" b="0" i="0" u="none" strike="noStrike" dirty="0">
                          <a:solidFill>
                            <a:srgbClr val="000000"/>
                          </a:solidFill>
                          <a:effectLst/>
                          <a:latin typeface="Calibri" panose="020F0502020204030204" pitchFamily="34" charset="0"/>
                        </a:rPr>
                        <a:t>Phola Park, </a:t>
                      </a:r>
                      <a:r>
                        <a:rPr lang="en-ZA" sz="1600" b="0" i="0" u="none" strike="noStrike" dirty="0" smtClean="0">
                          <a:solidFill>
                            <a:srgbClr val="000000"/>
                          </a:solidFill>
                          <a:effectLst/>
                          <a:latin typeface="Calibri" panose="020F0502020204030204" pitchFamily="34" charset="0"/>
                        </a:rPr>
                        <a:t>Philippi</a:t>
                      </a:r>
                      <a:endParaRPr lang="en-ZA" sz="16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600" b="0" i="0" u="none" strike="noStrike" dirty="0" smtClean="0">
                          <a:solidFill>
                            <a:srgbClr val="000000"/>
                          </a:solidFill>
                          <a:effectLst/>
                          <a:latin typeface="Calibri" panose="020F0502020204030204" pitchFamily="34" charset="0"/>
                        </a:rPr>
                        <a:t>01, 02 </a:t>
                      </a:r>
                      <a:r>
                        <a:rPr lang="en-ZA" sz="1600" b="0" i="0" u="none" strike="noStrike" dirty="0">
                          <a:solidFill>
                            <a:srgbClr val="000000"/>
                          </a:solidFill>
                          <a:effectLst/>
                          <a:latin typeface="Calibri" panose="020F0502020204030204" pitchFamily="34" charset="0"/>
                        </a:rPr>
                        <a:t>January 2023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600" b="0" i="0" u="none" strike="noStrike" dirty="0">
                          <a:solidFill>
                            <a:srgbClr val="000000"/>
                          </a:solidFill>
                          <a:effectLst/>
                          <a:latin typeface="Calibri" panose="020F0502020204030204" pitchFamily="34" charset="0"/>
                        </a:rPr>
                        <a:t>283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600" b="0" i="0" u="none" strike="noStrike" dirty="0">
                          <a:solidFill>
                            <a:srgbClr val="000000"/>
                          </a:solidFill>
                          <a:effectLst/>
                          <a:latin typeface="Calibri" panose="020F0502020204030204" pitchFamily="34" charset="0"/>
                        </a:rPr>
                        <a:t>584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600" b="0" i="0" u="none" strike="noStrike" dirty="0" smtClean="0">
                          <a:solidFill>
                            <a:srgbClr val="000000"/>
                          </a:solidFill>
                          <a:effectLst/>
                          <a:latin typeface="Calibri" panose="020F0502020204030204" pitchFamily="34" charset="0"/>
                        </a:rPr>
                        <a:t>452</a:t>
                      </a:r>
                      <a:endParaRPr lang="en-ZA" sz="16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94125496"/>
                  </a:ext>
                </a:extLst>
              </a:tr>
              <a:tr h="182880">
                <a:tc>
                  <a:txBody>
                    <a:bodyPr/>
                    <a:lstStyle/>
                    <a:p>
                      <a:pPr algn="l" fontAlgn="t"/>
                      <a:r>
                        <a:rPr lang="en-ZA" sz="1600" b="0" i="0" u="none" strike="noStrike" dirty="0">
                          <a:solidFill>
                            <a:srgbClr val="000000"/>
                          </a:solidFill>
                          <a:effectLst/>
                          <a:latin typeface="Calibri" panose="020F0502020204030204" pitchFamily="34" charset="0"/>
                        </a:rPr>
                        <a:t>Du Noon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600" b="0" i="0" u="none" strike="noStrike" dirty="0">
                          <a:solidFill>
                            <a:srgbClr val="000000"/>
                          </a:solidFill>
                          <a:effectLst/>
                          <a:latin typeface="Calibri" panose="020F0502020204030204" pitchFamily="34" charset="0"/>
                        </a:rPr>
                        <a:t>30-Dec-22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600" b="0" i="0" u="none" strike="noStrike" dirty="0">
                          <a:solidFill>
                            <a:srgbClr val="000000"/>
                          </a:solidFill>
                          <a:effectLst/>
                          <a:latin typeface="Calibri" panose="020F0502020204030204" pitchFamily="34" charset="0"/>
                        </a:rPr>
                        <a:t>106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600" b="0" i="0" u="none" strike="noStrike" dirty="0">
                          <a:solidFill>
                            <a:srgbClr val="000000"/>
                          </a:solidFill>
                          <a:effectLst/>
                          <a:latin typeface="Calibri" panose="020F0502020204030204" pitchFamily="34" charset="0"/>
                        </a:rPr>
                        <a:t>239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600" b="0" i="0" u="none" strike="noStrike" dirty="0" smtClean="0">
                          <a:solidFill>
                            <a:srgbClr val="000000"/>
                          </a:solidFill>
                          <a:effectLst/>
                          <a:latin typeface="Calibri" panose="020F0502020204030204" pitchFamily="34" charset="0"/>
                        </a:rPr>
                        <a:t>86</a:t>
                      </a:r>
                      <a:endParaRPr lang="en-ZA" sz="16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96202635"/>
                  </a:ext>
                </a:extLst>
              </a:tr>
              <a:tr h="182880">
                <a:tc>
                  <a:txBody>
                    <a:bodyPr/>
                    <a:lstStyle/>
                    <a:p>
                      <a:pPr algn="l" fontAlgn="t"/>
                      <a:r>
                        <a:rPr lang="en-ZA" sz="1600" b="0" i="0" u="none" strike="noStrike" dirty="0" smtClean="0">
                          <a:solidFill>
                            <a:srgbClr val="000000"/>
                          </a:solidFill>
                          <a:effectLst/>
                          <a:latin typeface="Calibri" panose="020F0502020204030204" pitchFamily="34" charset="0"/>
                        </a:rPr>
                        <a:t>Khayelithsa</a:t>
                      </a:r>
                      <a:endParaRPr lang="en-ZA" sz="16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600" b="0" i="0" u="none" strike="noStrike" dirty="0">
                          <a:solidFill>
                            <a:srgbClr val="000000"/>
                          </a:solidFill>
                          <a:effectLst/>
                          <a:latin typeface="Calibri" panose="020F0502020204030204" pitchFamily="34" charset="0"/>
                        </a:rPr>
                        <a:t>07-Jan-23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600" b="0" i="0" u="none" strike="noStrike" dirty="0">
                          <a:solidFill>
                            <a:srgbClr val="000000"/>
                          </a:solidFill>
                          <a:effectLst/>
                          <a:latin typeface="Calibri" panose="020F0502020204030204" pitchFamily="34" charset="0"/>
                        </a:rPr>
                        <a:t>81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600" b="0" i="0" u="none" strike="noStrike" dirty="0">
                          <a:solidFill>
                            <a:srgbClr val="000000"/>
                          </a:solidFill>
                          <a:effectLst/>
                          <a:latin typeface="Calibri" panose="020F0502020204030204" pitchFamily="34" charset="0"/>
                        </a:rPr>
                        <a:t>192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600" b="0" i="0" u="none" strike="noStrike" dirty="0" smtClean="0">
                          <a:solidFill>
                            <a:srgbClr val="000000"/>
                          </a:solidFill>
                          <a:effectLst/>
                          <a:latin typeface="Calibri" panose="020F0502020204030204" pitchFamily="34" charset="0"/>
                        </a:rPr>
                        <a:t>51</a:t>
                      </a:r>
                      <a:endParaRPr lang="en-ZA" sz="16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72543276"/>
                  </a:ext>
                </a:extLst>
              </a:tr>
              <a:tr h="182880">
                <a:tc>
                  <a:txBody>
                    <a:bodyPr/>
                    <a:lstStyle/>
                    <a:p>
                      <a:pPr algn="l" fontAlgn="t"/>
                      <a:r>
                        <a:rPr lang="en-ZA" sz="1600" b="0" i="0" u="none" strike="noStrike" dirty="0">
                          <a:solidFill>
                            <a:srgbClr val="000000"/>
                          </a:solidFill>
                          <a:effectLst/>
                          <a:latin typeface="Calibri" panose="020F0502020204030204" pitchFamily="34" charset="0"/>
                        </a:rPr>
                        <a:t>Masiphumelele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en-ZA" sz="1600" b="0" i="0" u="none" strike="noStrike" dirty="0">
                          <a:solidFill>
                            <a:srgbClr val="000000"/>
                          </a:solidFill>
                          <a:effectLst/>
                          <a:latin typeface="Calibri" panose="020F0502020204030204" pitchFamily="34" charset="0"/>
                        </a:rPr>
                        <a:t>01-Dec-22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600" b="0" i="0" u="none" strike="noStrike" dirty="0">
                          <a:solidFill>
                            <a:srgbClr val="000000"/>
                          </a:solidFill>
                          <a:effectLst/>
                          <a:latin typeface="Calibri" panose="020F0502020204030204" pitchFamily="34" charset="0"/>
                        </a:rPr>
                        <a:t>375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600" b="0" i="0" u="none" strike="noStrike" dirty="0">
                          <a:solidFill>
                            <a:srgbClr val="000000"/>
                          </a:solidFill>
                          <a:effectLst/>
                          <a:latin typeface="Calibri" panose="020F0502020204030204" pitchFamily="34" charset="0"/>
                        </a:rPr>
                        <a:t>1014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600" b="0" i="0" u="none" strike="noStrike" dirty="0" smtClean="0">
                          <a:solidFill>
                            <a:srgbClr val="000000"/>
                          </a:solidFill>
                          <a:effectLst/>
                          <a:latin typeface="Calibri" panose="020F0502020204030204" pitchFamily="34" charset="0"/>
                        </a:rPr>
                        <a:t>295</a:t>
                      </a:r>
                      <a:endParaRPr lang="en-ZA" sz="16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60216937"/>
                  </a:ext>
                </a:extLst>
              </a:tr>
              <a:tr h="182880">
                <a:tc>
                  <a:txBody>
                    <a:bodyPr/>
                    <a:lstStyle/>
                    <a:p>
                      <a:pPr algn="l" fontAlgn="t"/>
                      <a:endParaRPr lang="en-ZA" sz="1600" b="0" i="0" u="none" strike="noStrike" dirty="0">
                        <a:solidFill>
                          <a:srgbClr val="000000"/>
                        </a:solidFill>
                        <a:effectLst/>
                        <a:latin typeface="Calibri" panose="020F0502020204030204" pitchFamily="34" charset="0"/>
                      </a:endParaRPr>
                    </a:p>
                  </a:txBody>
                  <a:tcPr marL="7620" marR="7620" marT="762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ZA" sz="1600" b="0" i="0" u="none" strike="noStrike" dirty="0">
                        <a:solidFill>
                          <a:srgbClr val="000000"/>
                        </a:solidFill>
                        <a:effectLst/>
                        <a:latin typeface="Calibri" panose="020F0502020204030204" pitchFamily="34" charset="0"/>
                      </a:endParaRPr>
                    </a:p>
                  </a:txBody>
                  <a:tcPr marL="7620" marR="7620" marT="762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ZA" sz="1600" b="1" i="0" u="none" strike="noStrike" dirty="0">
                          <a:solidFill>
                            <a:srgbClr val="000000"/>
                          </a:solidFill>
                          <a:effectLst/>
                          <a:latin typeface="Calibri" panose="020F0502020204030204" pitchFamily="34" charset="0"/>
                        </a:rPr>
                        <a:t>845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600" b="1" i="0" u="none" strike="noStrike" dirty="0">
                          <a:solidFill>
                            <a:srgbClr val="000000"/>
                          </a:solidFill>
                          <a:effectLst/>
                          <a:latin typeface="Calibri" panose="020F0502020204030204" pitchFamily="34" charset="0"/>
                        </a:rPr>
                        <a:t>2029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600" b="1" i="0" u="none" strike="noStrike" dirty="0" smtClean="0">
                          <a:solidFill>
                            <a:srgbClr val="000000"/>
                          </a:solidFill>
                          <a:effectLst/>
                          <a:latin typeface="Calibri" panose="020F0502020204030204" pitchFamily="34" charset="0"/>
                        </a:rPr>
                        <a:t>884</a:t>
                      </a:r>
                      <a:endParaRPr lang="en-ZA" sz="1600" b="1"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78395545"/>
                  </a:ext>
                </a:extLst>
              </a:tr>
            </a:tbl>
          </a:graphicData>
        </a:graphic>
      </p:graphicFrame>
    </p:spTree>
    <p:extLst>
      <p:ext uri="{BB962C8B-B14F-4D97-AF65-F5344CB8AC3E}">
        <p14:creationId xmlns:p14="http://schemas.microsoft.com/office/powerpoint/2010/main" xmlns="" val="2783165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3C60BEE-9291-49A0-9AB9-A53468564A14}"/>
              </a:ext>
            </a:extLst>
          </p:cNvPr>
          <p:cNvSpPr txBox="1"/>
          <p:nvPr/>
        </p:nvSpPr>
        <p:spPr>
          <a:xfrm>
            <a:off x="1707357" y="1152441"/>
            <a:ext cx="184731" cy="300082"/>
          </a:xfrm>
          <a:prstGeom prst="rect">
            <a:avLst/>
          </a:prstGeom>
          <a:noFill/>
        </p:spPr>
        <p:txBody>
          <a:bodyPr wrap="none" rtlCol="0">
            <a:spAutoFit/>
          </a:bodyPr>
          <a:lstStyle/>
          <a:p>
            <a:endParaRPr lang="en-ZA" sz="1350" dirty="0"/>
          </a:p>
        </p:txBody>
      </p:sp>
      <p:sp>
        <p:nvSpPr>
          <p:cNvPr id="10" name="TextBox 9">
            <a:extLst>
              <a:ext uri="{FF2B5EF4-FFF2-40B4-BE49-F238E27FC236}">
                <a16:creationId xmlns:a16="http://schemas.microsoft.com/office/drawing/2014/main" xmlns="" id="{C670F089-5C61-4259-99E0-5F6275B4E231}"/>
              </a:ext>
            </a:extLst>
          </p:cNvPr>
          <p:cNvSpPr txBox="1"/>
          <p:nvPr/>
        </p:nvSpPr>
        <p:spPr>
          <a:xfrm>
            <a:off x="87086" y="454010"/>
            <a:ext cx="8809345" cy="5478423"/>
          </a:xfrm>
          <a:prstGeom prst="rect">
            <a:avLst/>
          </a:prstGeom>
          <a:solidFill>
            <a:schemeClr val="bg1"/>
          </a:solidFill>
        </p:spPr>
        <p:txBody>
          <a:bodyPr wrap="square" rtlCol="0">
            <a:spAutoFit/>
          </a:bodyPr>
          <a:lstStyle/>
          <a:p>
            <a:pPr marL="214313" indent="-214313" defTabSz="342900">
              <a:buFont typeface="Arial" panose="020B0604020202020204" pitchFamily="34" charset="0"/>
              <a:buChar char="•"/>
              <a:defRPr/>
            </a:pPr>
            <a:r>
              <a:rPr lang="en-US" sz="1400" dirty="0">
                <a:latin typeface="Arial" panose="020B0604020202020204" pitchFamily="34" charset="0"/>
                <a:cs typeface="Arial" panose="020B0604020202020204" pitchFamily="34" charset="0"/>
              </a:rPr>
              <a:t>The West Coast District Municipality was identified to host the DHA </a:t>
            </a:r>
            <a:r>
              <a:rPr lang="en-US" sz="1400" dirty="0" smtClean="0">
                <a:latin typeface="Arial" panose="020B0604020202020204" pitchFamily="34" charset="0"/>
                <a:cs typeface="Arial" panose="020B0604020202020204" pitchFamily="34" charset="0"/>
              </a:rPr>
              <a:t>High Impact Outreach </a:t>
            </a:r>
            <a:r>
              <a:rPr lang="en-US" sz="1400" dirty="0">
                <a:latin typeface="Arial" panose="020B0604020202020204" pitchFamily="34" charset="0"/>
                <a:cs typeface="Arial" panose="020B0604020202020204" pitchFamily="34" charset="0"/>
              </a:rPr>
              <a:t>programme for 2022/2023 FY. </a:t>
            </a:r>
          </a:p>
          <a:p>
            <a:pPr defTabSz="342900">
              <a:defRPr/>
            </a:pPr>
            <a:endParaRPr lang="en-US" sz="1400" dirty="0">
              <a:latin typeface="Arial" panose="020B0604020202020204" pitchFamily="34" charset="0"/>
              <a:cs typeface="Arial" panose="020B0604020202020204" pitchFamily="34" charset="0"/>
            </a:endParaRPr>
          </a:p>
          <a:p>
            <a:pPr marL="214313" indent="-214313" defTabSz="342900">
              <a:buFont typeface="Arial" panose="020B0604020202020204" pitchFamily="34" charset="0"/>
              <a:buChar char="•"/>
              <a:defRPr/>
            </a:pPr>
            <a:r>
              <a:rPr lang="en-US" sz="1400" dirty="0">
                <a:latin typeface="Arial" panose="020B0604020202020204" pitchFamily="34" charset="0"/>
                <a:cs typeface="Arial" panose="020B0604020202020204" pitchFamily="34" charset="0"/>
              </a:rPr>
              <a:t>The HIOP was executed from 20 – 24 February 2023 with the dry run on Sunday 19 February 2023 in Piketberg where teams were welcomed by the District Speaker Mr. Swartz and DMOs Ms. Michaels</a:t>
            </a:r>
          </a:p>
          <a:p>
            <a:pPr defTabSz="342900">
              <a:defRPr/>
            </a:pPr>
            <a:endParaRPr lang="en-US" sz="1400" dirty="0">
              <a:latin typeface="Arial" panose="020B0604020202020204" pitchFamily="34" charset="0"/>
              <a:cs typeface="Arial" panose="020B0604020202020204" pitchFamily="34" charset="0"/>
            </a:endParaRPr>
          </a:p>
          <a:p>
            <a:pPr marL="214313" indent="-214313" defTabSz="342900">
              <a:buFont typeface="Arial" panose="020B0604020202020204" pitchFamily="34" charset="0"/>
              <a:buChar char="•"/>
              <a:defRPr/>
            </a:pPr>
            <a:r>
              <a:rPr lang="en-US" sz="1400" dirty="0">
                <a:latin typeface="Arial" panose="020B0604020202020204" pitchFamily="34" charset="0"/>
                <a:cs typeface="Arial" panose="020B0604020202020204" pitchFamily="34" charset="0"/>
              </a:rPr>
              <a:t>Additional venues were secured to service the Bergrivier Local Municipality where no DHA access points are available to the local community</a:t>
            </a:r>
          </a:p>
          <a:p>
            <a:pPr defTabSz="342900">
              <a:defRPr/>
            </a:pPr>
            <a:endParaRPr lang="en-US" sz="1400" dirty="0">
              <a:latin typeface="Arial" panose="020B0604020202020204" pitchFamily="34" charset="0"/>
              <a:cs typeface="Arial" panose="020B0604020202020204" pitchFamily="34" charset="0"/>
            </a:endParaRPr>
          </a:p>
          <a:p>
            <a:pPr marL="214313" indent="-214313" defTabSz="342900">
              <a:buFont typeface="Arial" panose="020B0604020202020204" pitchFamily="34" charset="0"/>
              <a:buChar char="•"/>
              <a:defRPr/>
            </a:pPr>
            <a:r>
              <a:rPr lang="en-US" sz="1400" dirty="0">
                <a:latin typeface="Arial" panose="020B0604020202020204" pitchFamily="34" charset="0"/>
                <a:cs typeface="Arial" panose="020B0604020202020204" pitchFamily="34" charset="0"/>
              </a:rPr>
              <a:t>Fifteen (15) Mobile Units (3x GP, 2x EC, 1x NC, 1x FS and 8x WC) were deployed to service the District for a period of 5 days </a:t>
            </a:r>
          </a:p>
          <a:p>
            <a:pPr marL="214313" indent="-214313" defTabSz="342900">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214313" indent="-214313" defTabSz="342900">
              <a:buFont typeface="Arial" panose="020B0604020202020204" pitchFamily="34" charset="0"/>
              <a:buChar char="•"/>
              <a:defRPr/>
            </a:pPr>
            <a:r>
              <a:rPr lang="en-US" sz="1400" dirty="0">
                <a:latin typeface="Arial" panose="020B0604020202020204" pitchFamily="34" charset="0"/>
                <a:cs typeface="Arial" panose="020B0604020202020204" pitchFamily="34" charset="0"/>
              </a:rPr>
              <a:t>27 Venues were attended </a:t>
            </a:r>
            <a:r>
              <a:rPr lang="en-US" sz="1400" dirty="0" smtClean="0">
                <a:latin typeface="Arial" panose="020B0604020202020204" pitchFamily="34" charset="0"/>
                <a:cs typeface="Arial" panose="020B0604020202020204" pitchFamily="34" charset="0"/>
              </a:rPr>
              <a:t>while Piketberg </a:t>
            </a:r>
            <a:r>
              <a:rPr lang="en-US" sz="1400" dirty="0">
                <a:latin typeface="Arial" panose="020B0604020202020204" pitchFamily="34" charset="0"/>
                <a:cs typeface="Arial" panose="020B0604020202020204" pitchFamily="34" charset="0"/>
              </a:rPr>
              <a:t>and Porterville </a:t>
            </a:r>
            <a:r>
              <a:rPr lang="en-US" sz="1400" dirty="0" smtClean="0">
                <a:latin typeface="Arial" panose="020B0604020202020204" pitchFamily="34" charset="0"/>
                <a:cs typeface="Arial" panose="020B0604020202020204" pitchFamily="34" charset="0"/>
              </a:rPr>
              <a:t>had Mobile Units for </a:t>
            </a:r>
            <a:r>
              <a:rPr lang="en-US" sz="1400" dirty="0">
                <a:latin typeface="Arial" panose="020B0604020202020204" pitchFamily="34" charset="0"/>
                <a:cs typeface="Arial" panose="020B0604020202020204" pitchFamily="34" charset="0"/>
              </a:rPr>
              <a:t>5 consecutive days providing for a total of 41  access points in the West Coast District </a:t>
            </a:r>
            <a:r>
              <a:rPr lang="en-US" sz="1400" dirty="0" smtClean="0">
                <a:latin typeface="Arial" panose="020B0604020202020204" pitchFamily="34" charset="0"/>
                <a:cs typeface="Arial" panose="020B0604020202020204" pitchFamily="34" charset="0"/>
              </a:rPr>
              <a:t>for the duration of the week.   </a:t>
            </a:r>
            <a:endParaRPr lang="en-US" sz="1400" dirty="0">
              <a:latin typeface="Arial" panose="020B0604020202020204" pitchFamily="34" charset="0"/>
              <a:cs typeface="Arial" panose="020B0604020202020204" pitchFamily="34" charset="0"/>
            </a:endParaRPr>
          </a:p>
          <a:p>
            <a:pPr defTabSz="342900">
              <a:defRPr/>
            </a:pPr>
            <a:endParaRPr lang="en-US" sz="1400" dirty="0">
              <a:latin typeface="Arial" panose="020B0604020202020204" pitchFamily="34" charset="0"/>
              <a:cs typeface="Arial" panose="020B0604020202020204" pitchFamily="34" charset="0"/>
            </a:endParaRPr>
          </a:p>
          <a:p>
            <a:pPr marL="214313" indent="-214313" defTabSz="342900">
              <a:buFont typeface="Arial" panose="020B0604020202020204" pitchFamily="34" charset="0"/>
              <a:buChar char="•"/>
              <a:defRPr/>
            </a:pPr>
            <a:r>
              <a:rPr lang="en-US" sz="1400" dirty="0">
                <a:latin typeface="Arial" panose="020B0604020202020204" pitchFamily="34" charset="0"/>
                <a:cs typeface="Arial" panose="020B0604020202020204" pitchFamily="34" charset="0"/>
              </a:rPr>
              <a:t>3 x District IT managers were deployed to support Mobile Units with IT related issues</a:t>
            </a:r>
          </a:p>
          <a:p>
            <a:pPr defTabSz="342900">
              <a:defRPr/>
            </a:pPr>
            <a:endParaRPr lang="en-US" sz="1400" dirty="0">
              <a:latin typeface="Arial" panose="020B0604020202020204" pitchFamily="34" charset="0"/>
              <a:cs typeface="Arial" panose="020B0604020202020204" pitchFamily="34" charset="0"/>
            </a:endParaRPr>
          </a:p>
          <a:p>
            <a:pPr marL="214313" indent="-214313" defTabSz="342900">
              <a:buFont typeface="Arial" panose="020B0604020202020204" pitchFamily="34" charset="0"/>
              <a:buChar char="•"/>
              <a:defRPr/>
            </a:pPr>
            <a:r>
              <a:rPr lang="en-US" sz="1400" dirty="0">
                <a:latin typeface="Arial" panose="020B0604020202020204" pitchFamily="34" charset="0"/>
                <a:cs typeface="Arial" panose="020B0604020202020204" pitchFamily="34" charset="0"/>
              </a:rPr>
              <a:t>Central accommodation for 36 Civic Service staff members and 6 Immigration Officers was procured in Lamberts Bay and Citrusdal area </a:t>
            </a:r>
          </a:p>
          <a:p>
            <a:pPr defTabSz="342900">
              <a:defRPr/>
            </a:pPr>
            <a:endParaRPr lang="en-US" sz="1400" dirty="0">
              <a:latin typeface="Arial" panose="020B0604020202020204" pitchFamily="34" charset="0"/>
              <a:cs typeface="Arial" panose="020B0604020202020204" pitchFamily="34" charset="0"/>
            </a:endParaRPr>
          </a:p>
          <a:p>
            <a:pPr marL="214313" indent="-214313" defTabSz="342900">
              <a:buFont typeface="Arial" panose="020B0604020202020204" pitchFamily="34" charset="0"/>
              <a:buChar char="•"/>
              <a:defRPr/>
            </a:pPr>
            <a:r>
              <a:rPr lang="en-US" sz="1400" dirty="0">
                <a:latin typeface="Arial" panose="020B0604020202020204" pitchFamily="34" charset="0"/>
                <a:cs typeface="Arial" panose="020B0604020202020204" pitchFamily="34" charset="0"/>
              </a:rPr>
              <a:t>DMO and Office Managers of Malmesbury- and Vredendal Offices were roaming between venues for the </a:t>
            </a:r>
            <a:r>
              <a:rPr lang="en-US" sz="1400" dirty="0" smtClean="0">
                <a:latin typeface="Arial" panose="020B0604020202020204" pitchFamily="34" charset="0"/>
                <a:cs typeface="Arial" panose="020B0604020202020204" pitchFamily="34" charset="0"/>
              </a:rPr>
              <a:t>delivery </a:t>
            </a:r>
            <a:r>
              <a:rPr lang="en-US" sz="1400" dirty="0">
                <a:latin typeface="Arial" panose="020B0604020202020204" pitchFamily="34" charset="0"/>
                <a:cs typeface="Arial" panose="020B0604020202020204" pitchFamily="34" charset="0"/>
              </a:rPr>
              <a:t>of enabling documents and to do </a:t>
            </a:r>
            <a:r>
              <a:rPr lang="en-US" sz="1400" dirty="0" smtClean="0">
                <a:latin typeface="Arial" panose="020B0604020202020204" pitchFamily="34" charset="0"/>
                <a:cs typeface="Arial" panose="020B0604020202020204" pitchFamily="34" charset="0"/>
              </a:rPr>
              <a:t>Late Registration of Birth interviews</a:t>
            </a:r>
            <a:r>
              <a:rPr lang="en-US" sz="1400" dirty="0">
                <a:latin typeface="Arial" panose="020B0604020202020204" pitchFamily="34" charset="0"/>
                <a:cs typeface="Arial" panose="020B0604020202020204" pitchFamily="34" charset="0"/>
              </a:rPr>
              <a:t>. </a:t>
            </a:r>
          </a:p>
          <a:p>
            <a:pPr marL="214313" indent="-214313" defTabSz="342900">
              <a:buFont typeface="Arial" panose="020B0604020202020204" pitchFamily="34" charset="0"/>
              <a:buChar char="•"/>
              <a:defRPr/>
            </a:pPr>
            <a:endParaRPr lang="en-US" sz="1400" dirty="0" smtClean="0">
              <a:latin typeface="Arial" panose="020B0604020202020204" pitchFamily="34" charset="0"/>
              <a:cs typeface="Arial" panose="020B0604020202020204" pitchFamily="34" charset="0"/>
            </a:endParaRPr>
          </a:p>
          <a:p>
            <a:pPr marL="214313" indent="-214313" defTabSz="342900">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3 x Immigration law enforcement operations were planned for execution on 22 February and 24 February 2023</a:t>
            </a:r>
            <a:endParaRPr lang="en-US" sz="1400" dirty="0">
              <a:latin typeface="Arial" panose="020B0604020202020204" pitchFamily="34" charset="0"/>
              <a:cs typeface="Arial" panose="020B0604020202020204" pitchFamily="34" charset="0"/>
            </a:endParaRPr>
          </a:p>
        </p:txBody>
      </p:sp>
      <p:sp>
        <p:nvSpPr>
          <p:cNvPr id="14" name="Slide Number Placeholder 13">
            <a:extLst>
              <a:ext uri="{FF2B5EF4-FFF2-40B4-BE49-F238E27FC236}">
                <a16:creationId xmlns:a16="http://schemas.microsoft.com/office/drawing/2014/main" xmlns="" id="{4FE50CDA-568B-4B3A-96A8-94E56311A812}"/>
              </a:ext>
            </a:extLst>
          </p:cNvPr>
          <p:cNvSpPr>
            <a:spLocks noGrp="1"/>
          </p:cNvSpPr>
          <p:nvPr>
            <p:ph type="sldNum" sz="quarter" idx="12"/>
          </p:nvPr>
        </p:nvSpPr>
        <p:spPr/>
        <p:txBody>
          <a:bodyPr/>
          <a:lstStyle/>
          <a:p>
            <a:fld id="{E33B4CF4-8263-44C0-AEB9-A8BB9F152D98}" type="slidenum">
              <a:rPr lang="en-ZA" sz="1200" b="1"/>
              <a:pPr/>
              <a:t>21</a:t>
            </a:fld>
            <a:endParaRPr lang="en-ZA" sz="1200" b="1" dirty="0"/>
          </a:p>
        </p:txBody>
      </p:sp>
      <p:sp>
        <p:nvSpPr>
          <p:cNvPr id="15" name="TextBox 4"/>
          <p:cNvSpPr txBox="1">
            <a:spLocks noChangeArrowheads="1"/>
          </p:cNvSpPr>
          <p:nvPr/>
        </p:nvSpPr>
        <p:spPr bwMode="auto">
          <a:xfrm>
            <a:off x="87086" y="48284"/>
            <a:ext cx="8908324" cy="338554"/>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smtClean="0"/>
              <a:t>3) West Coast High Impact Outreach Program: 20 – 25 February 2023 </a:t>
            </a:r>
            <a:endParaRPr lang="en-US" sz="1600" b="1" dirty="0"/>
          </a:p>
        </p:txBody>
      </p:sp>
    </p:spTree>
    <p:extLst>
      <p:ext uri="{BB962C8B-B14F-4D97-AF65-F5344CB8AC3E}">
        <p14:creationId xmlns:p14="http://schemas.microsoft.com/office/powerpoint/2010/main" xmlns="" val="425976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xmlns="" id="{4FE50CDA-568B-4B3A-96A8-94E56311A812}"/>
              </a:ext>
            </a:extLst>
          </p:cNvPr>
          <p:cNvSpPr>
            <a:spLocks noGrp="1"/>
          </p:cNvSpPr>
          <p:nvPr>
            <p:ph type="sldNum" sz="quarter" idx="12"/>
          </p:nvPr>
        </p:nvSpPr>
        <p:spPr/>
        <p:txBody>
          <a:bodyPr/>
          <a:lstStyle/>
          <a:p>
            <a:fld id="{E33B4CF4-8263-44C0-AEB9-A8BB9F152D98}" type="slidenum">
              <a:rPr lang="en-ZA" sz="1200" b="1"/>
              <a:pPr/>
              <a:t>22</a:t>
            </a:fld>
            <a:endParaRPr lang="en-ZA" sz="1200" b="1" dirty="0"/>
          </a:p>
        </p:txBody>
      </p:sp>
      <p:sp>
        <p:nvSpPr>
          <p:cNvPr id="15" name="TextBox 4"/>
          <p:cNvSpPr txBox="1">
            <a:spLocks noChangeArrowheads="1"/>
          </p:cNvSpPr>
          <p:nvPr/>
        </p:nvSpPr>
        <p:spPr bwMode="auto">
          <a:xfrm>
            <a:off x="87086" y="48284"/>
            <a:ext cx="8908324" cy="338554"/>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smtClean="0"/>
              <a:t>West Coast High Impact Outreach Program: 20 – 25 February 2023 - continued </a:t>
            </a:r>
            <a:endParaRPr lang="en-US" sz="1600" b="1" dirty="0"/>
          </a:p>
        </p:txBody>
      </p:sp>
      <p:sp>
        <p:nvSpPr>
          <p:cNvPr id="2" name="TextBox 1"/>
          <p:cNvSpPr txBox="1"/>
          <p:nvPr/>
        </p:nvSpPr>
        <p:spPr>
          <a:xfrm>
            <a:off x="87086" y="397022"/>
            <a:ext cx="2904641" cy="369332"/>
          </a:xfrm>
          <a:prstGeom prst="rect">
            <a:avLst/>
          </a:prstGeom>
          <a:noFill/>
        </p:spPr>
        <p:txBody>
          <a:bodyPr wrap="none" rtlCol="0">
            <a:spAutoFit/>
          </a:bodyPr>
          <a:lstStyle/>
          <a:p>
            <a:r>
              <a:rPr lang="en-GB" b="1" dirty="0" smtClean="0"/>
              <a:t>Performance : Civic Services </a:t>
            </a:r>
            <a:endParaRPr lang="en-ZA" b="1" dirty="0"/>
          </a:p>
        </p:txBody>
      </p:sp>
      <p:graphicFrame>
        <p:nvGraphicFramePr>
          <p:cNvPr id="3" name="Table 2"/>
          <p:cNvGraphicFramePr>
            <a:graphicFrameLocks noGrp="1"/>
          </p:cNvGraphicFramePr>
          <p:nvPr>
            <p:extLst>
              <p:ext uri="{D42A27DB-BD31-4B8C-83A1-F6EECF244321}">
                <p14:modId xmlns:p14="http://schemas.microsoft.com/office/powerpoint/2010/main" xmlns="" val="2067643598"/>
              </p:ext>
            </p:extLst>
          </p:nvPr>
        </p:nvGraphicFramePr>
        <p:xfrm>
          <a:off x="87086" y="873801"/>
          <a:ext cx="8495210" cy="2872355"/>
        </p:xfrm>
        <a:graphic>
          <a:graphicData uri="http://schemas.openxmlformats.org/drawingml/2006/table">
            <a:tbl>
              <a:tblPr/>
              <a:tblGrid>
                <a:gridCol w="779675">
                  <a:extLst>
                    <a:ext uri="{9D8B030D-6E8A-4147-A177-3AD203B41FA5}">
                      <a16:colId xmlns:a16="http://schemas.microsoft.com/office/drawing/2014/main" xmlns="" val="2508546188"/>
                    </a:ext>
                  </a:extLst>
                </a:gridCol>
                <a:gridCol w="1007081">
                  <a:extLst>
                    <a:ext uri="{9D8B030D-6E8A-4147-A177-3AD203B41FA5}">
                      <a16:colId xmlns:a16="http://schemas.microsoft.com/office/drawing/2014/main" xmlns="" val="410469185"/>
                    </a:ext>
                  </a:extLst>
                </a:gridCol>
                <a:gridCol w="779675">
                  <a:extLst>
                    <a:ext uri="{9D8B030D-6E8A-4147-A177-3AD203B41FA5}">
                      <a16:colId xmlns:a16="http://schemas.microsoft.com/office/drawing/2014/main" xmlns="" val="3734799641"/>
                    </a:ext>
                  </a:extLst>
                </a:gridCol>
                <a:gridCol w="779675">
                  <a:extLst>
                    <a:ext uri="{9D8B030D-6E8A-4147-A177-3AD203B41FA5}">
                      <a16:colId xmlns:a16="http://schemas.microsoft.com/office/drawing/2014/main" xmlns="" val="632273402"/>
                    </a:ext>
                  </a:extLst>
                </a:gridCol>
                <a:gridCol w="779675">
                  <a:extLst>
                    <a:ext uri="{9D8B030D-6E8A-4147-A177-3AD203B41FA5}">
                      <a16:colId xmlns:a16="http://schemas.microsoft.com/office/drawing/2014/main" xmlns="" val="2620025665"/>
                    </a:ext>
                  </a:extLst>
                </a:gridCol>
                <a:gridCol w="779675">
                  <a:extLst>
                    <a:ext uri="{9D8B030D-6E8A-4147-A177-3AD203B41FA5}">
                      <a16:colId xmlns:a16="http://schemas.microsoft.com/office/drawing/2014/main" xmlns="" val="1567076381"/>
                    </a:ext>
                  </a:extLst>
                </a:gridCol>
                <a:gridCol w="779675">
                  <a:extLst>
                    <a:ext uri="{9D8B030D-6E8A-4147-A177-3AD203B41FA5}">
                      <a16:colId xmlns:a16="http://schemas.microsoft.com/office/drawing/2014/main" xmlns="" val="4240986489"/>
                    </a:ext>
                  </a:extLst>
                </a:gridCol>
                <a:gridCol w="1072053">
                  <a:extLst>
                    <a:ext uri="{9D8B030D-6E8A-4147-A177-3AD203B41FA5}">
                      <a16:colId xmlns:a16="http://schemas.microsoft.com/office/drawing/2014/main" xmlns="" val="2274846802"/>
                    </a:ext>
                  </a:extLst>
                </a:gridCol>
                <a:gridCol w="888941">
                  <a:extLst>
                    <a:ext uri="{9D8B030D-6E8A-4147-A177-3AD203B41FA5}">
                      <a16:colId xmlns:a16="http://schemas.microsoft.com/office/drawing/2014/main" xmlns="" val="3671796612"/>
                    </a:ext>
                  </a:extLst>
                </a:gridCol>
                <a:gridCol w="849085">
                  <a:extLst>
                    <a:ext uri="{9D8B030D-6E8A-4147-A177-3AD203B41FA5}">
                      <a16:colId xmlns:a16="http://schemas.microsoft.com/office/drawing/2014/main" xmlns="" val="3350219748"/>
                    </a:ext>
                  </a:extLst>
                </a:gridCol>
              </a:tblGrid>
              <a:tr h="1256945">
                <a:tc>
                  <a:txBody>
                    <a:bodyPr/>
                    <a:lstStyle/>
                    <a:p>
                      <a:pPr algn="l" fontAlgn="t"/>
                      <a:r>
                        <a:rPr lang="en-ZA" sz="1200" b="0" i="0" u="none" strike="noStrike" dirty="0">
                          <a:solidFill>
                            <a:schemeClr val="tx1"/>
                          </a:solidFill>
                          <a:effectLst/>
                          <a:latin typeface="Calibri" panose="020F0502020204030204" pitchFamily="34" charset="0"/>
                        </a:rPr>
                        <a:t> </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200" b="1" i="0" u="none" strike="noStrike" dirty="0">
                          <a:solidFill>
                            <a:schemeClr val="tx1"/>
                          </a:solidFill>
                          <a:effectLst/>
                          <a:latin typeface="Calibri" panose="020F0502020204030204" pitchFamily="34" charset="0"/>
                        </a:rPr>
                        <a:t>SIDC 1st issue (16 years +)</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none" strike="noStrike" dirty="0">
                          <a:solidFill>
                            <a:schemeClr val="tx1"/>
                          </a:solidFill>
                          <a:effectLst/>
                          <a:latin typeface="Calibri" panose="020F0502020204030204" pitchFamily="34" charset="0"/>
                        </a:rPr>
                        <a:t>SIDC re-issue  60 Years +</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none" strike="noStrike" dirty="0">
                          <a:solidFill>
                            <a:schemeClr val="tx1"/>
                          </a:solidFill>
                          <a:effectLst/>
                          <a:latin typeface="Calibri" panose="020F0502020204030204" pitchFamily="34" charset="0"/>
                        </a:rPr>
                        <a:t>SIDC re-issues payable</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none" strike="noStrike" dirty="0">
                          <a:solidFill>
                            <a:schemeClr val="tx1"/>
                          </a:solidFill>
                          <a:effectLst/>
                          <a:latin typeface="Calibri" panose="020F0502020204030204" pitchFamily="34" charset="0"/>
                        </a:rPr>
                        <a:t>Passport </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none" strike="noStrike" dirty="0" smtClean="0">
                          <a:solidFill>
                            <a:schemeClr val="tx1"/>
                          </a:solidFill>
                          <a:effectLst/>
                          <a:latin typeface="Calibri" panose="020F0502020204030204" pitchFamily="34" charset="0"/>
                        </a:rPr>
                        <a:t>Birth registration   &lt; 30 </a:t>
                      </a:r>
                      <a:r>
                        <a:rPr lang="en-ZA" sz="1200" b="1" i="0" u="none" strike="noStrike" dirty="0">
                          <a:solidFill>
                            <a:schemeClr val="tx1"/>
                          </a:solidFill>
                          <a:effectLst/>
                          <a:latin typeface="Calibri" panose="020F0502020204030204" pitchFamily="34" charset="0"/>
                        </a:rPr>
                        <a:t>days</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1" i="0" u="none" strike="noStrike" dirty="0">
                          <a:solidFill>
                            <a:schemeClr val="tx1"/>
                          </a:solidFill>
                          <a:effectLst/>
                          <a:latin typeface="Calibri" panose="020F0502020204030204" pitchFamily="34" charset="0"/>
                        </a:rPr>
                        <a:t>Birth </a:t>
                      </a:r>
                      <a:r>
                        <a:rPr lang="en-GB" sz="1200" b="1" i="0" u="none" strike="noStrike" dirty="0" smtClean="0">
                          <a:solidFill>
                            <a:schemeClr val="tx1"/>
                          </a:solidFill>
                          <a:effectLst/>
                          <a:latin typeface="Calibri" panose="020F0502020204030204" pitchFamily="34" charset="0"/>
                        </a:rPr>
                        <a:t>registration 31 </a:t>
                      </a:r>
                      <a:r>
                        <a:rPr lang="en-GB" sz="1200" b="1" i="0" u="none" strike="noStrike" dirty="0">
                          <a:solidFill>
                            <a:schemeClr val="tx1"/>
                          </a:solidFill>
                          <a:effectLst/>
                          <a:latin typeface="Calibri" panose="020F0502020204030204" pitchFamily="34" charset="0"/>
                        </a:rPr>
                        <a:t>to 1 year</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1" i="0" u="none" strike="noStrike" dirty="0">
                          <a:solidFill>
                            <a:schemeClr val="tx1"/>
                          </a:solidFill>
                          <a:effectLst/>
                          <a:latin typeface="Calibri" panose="020F0502020204030204" pitchFamily="34" charset="0"/>
                        </a:rPr>
                        <a:t>Birth </a:t>
                      </a:r>
                      <a:r>
                        <a:rPr lang="en-GB" sz="1200" b="1" i="0" u="none" strike="noStrike" dirty="0" smtClean="0">
                          <a:solidFill>
                            <a:schemeClr val="tx1"/>
                          </a:solidFill>
                          <a:effectLst/>
                          <a:latin typeface="Calibri" panose="020F0502020204030204" pitchFamily="34" charset="0"/>
                        </a:rPr>
                        <a:t>registration </a:t>
                      </a:r>
                    </a:p>
                    <a:p>
                      <a:pPr algn="ctr" fontAlgn="t"/>
                      <a:r>
                        <a:rPr lang="en-GB" sz="1200" b="1" i="0" u="none" strike="noStrike" dirty="0" smtClean="0">
                          <a:solidFill>
                            <a:schemeClr val="tx1"/>
                          </a:solidFill>
                          <a:effectLst/>
                          <a:latin typeface="Calibri" panose="020F0502020204030204" pitchFamily="34" charset="0"/>
                        </a:rPr>
                        <a:t>1 </a:t>
                      </a:r>
                      <a:r>
                        <a:rPr lang="en-GB" sz="1200" b="1" i="0" u="none" strike="noStrike" dirty="0">
                          <a:solidFill>
                            <a:schemeClr val="tx1"/>
                          </a:solidFill>
                          <a:effectLst/>
                          <a:latin typeface="Calibri" panose="020F0502020204030204" pitchFamily="34" charset="0"/>
                        </a:rPr>
                        <a:t>year to 7</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GB" sz="1200" b="1" i="0" u="none" strike="noStrike" dirty="0">
                          <a:solidFill>
                            <a:schemeClr val="tx1"/>
                          </a:solidFill>
                          <a:effectLst/>
                          <a:latin typeface="Calibri" panose="020F0502020204030204" pitchFamily="34" charset="0"/>
                        </a:rPr>
                        <a:t>Birth </a:t>
                      </a:r>
                      <a:r>
                        <a:rPr lang="en-GB" sz="1200" b="1" i="0" u="none" strike="noStrike" dirty="0" smtClean="0">
                          <a:solidFill>
                            <a:schemeClr val="tx1"/>
                          </a:solidFill>
                          <a:effectLst/>
                          <a:latin typeface="Calibri" panose="020F0502020204030204" pitchFamily="34" charset="0"/>
                        </a:rPr>
                        <a:t>registration</a:t>
                      </a:r>
                    </a:p>
                    <a:p>
                      <a:pPr algn="ctr" fontAlgn="t"/>
                      <a:r>
                        <a:rPr lang="en-GB" sz="1200" b="1" i="0" u="none" strike="noStrike" dirty="0" smtClean="0">
                          <a:solidFill>
                            <a:schemeClr val="tx1"/>
                          </a:solidFill>
                          <a:effectLst/>
                          <a:latin typeface="Calibri" panose="020F0502020204030204" pitchFamily="34" charset="0"/>
                        </a:rPr>
                        <a:t> 7 </a:t>
                      </a:r>
                      <a:r>
                        <a:rPr lang="en-GB" sz="1200" b="1" i="0" u="none" strike="noStrike" dirty="0">
                          <a:solidFill>
                            <a:schemeClr val="tx1"/>
                          </a:solidFill>
                          <a:effectLst/>
                          <a:latin typeface="Calibri" panose="020F0502020204030204" pitchFamily="34" charset="0"/>
                        </a:rPr>
                        <a:t>years to 16</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none" strike="noStrike" dirty="0">
                          <a:solidFill>
                            <a:schemeClr val="tx1"/>
                          </a:solidFill>
                          <a:effectLst/>
                          <a:latin typeface="Calibri" panose="020F0502020204030204" pitchFamily="34" charset="0"/>
                        </a:rPr>
                        <a:t>BMD re-print</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530582962"/>
                  </a:ext>
                </a:extLst>
              </a:tr>
              <a:tr h="269235">
                <a:tc>
                  <a:txBody>
                    <a:bodyPr/>
                    <a:lstStyle/>
                    <a:p>
                      <a:pPr algn="l" fontAlgn="t"/>
                      <a:r>
                        <a:rPr lang="en-ZA" sz="1200" b="0" i="0" u="none" strike="noStrike">
                          <a:solidFill>
                            <a:schemeClr val="tx1"/>
                          </a:solidFill>
                          <a:effectLst/>
                          <a:latin typeface="Calibri" panose="020F0502020204030204" pitchFamily="34" charset="0"/>
                        </a:rPr>
                        <a:t>Day 1</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138</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168</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189</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10</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14</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15</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3</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0</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52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936572363"/>
                  </a:ext>
                </a:extLst>
              </a:tr>
              <a:tr h="269235">
                <a:tc>
                  <a:txBody>
                    <a:bodyPr/>
                    <a:lstStyle/>
                    <a:p>
                      <a:pPr algn="l" fontAlgn="t"/>
                      <a:r>
                        <a:rPr lang="en-ZA" sz="1200" b="0" i="0" u="none" strike="noStrike">
                          <a:solidFill>
                            <a:schemeClr val="tx1"/>
                          </a:solidFill>
                          <a:effectLst/>
                          <a:latin typeface="Calibri" panose="020F0502020204030204" pitchFamily="34" charset="0"/>
                        </a:rPr>
                        <a:t>Day 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66</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93</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17</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11</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11</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0</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33</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501044987"/>
                  </a:ext>
                </a:extLst>
              </a:tr>
              <a:tr h="269235">
                <a:tc>
                  <a:txBody>
                    <a:bodyPr/>
                    <a:lstStyle/>
                    <a:p>
                      <a:pPr algn="l" fontAlgn="t"/>
                      <a:r>
                        <a:rPr lang="en-ZA" sz="1200" b="0" i="0" u="none" strike="noStrike">
                          <a:solidFill>
                            <a:schemeClr val="tx1"/>
                          </a:solidFill>
                          <a:effectLst/>
                          <a:latin typeface="Calibri" panose="020F0502020204030204" pitchFamily="34" charset="0"/>
                        </a:rPr>
                        <a:t>Day 3</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215</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306</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144</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5</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17</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16</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13</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47</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276201109"/>
                  </a:ext>
                </a:extLst>
              </a:tr>
              <a:tr h="269235">
                <a:tc>
                  <a:txBody>
                    <a:bodyPr/>
                    <a:lstStyle/>
                    <a:p>
                      <a:pPr algn="l" fontAlgn="t"/>
                      <a:r>
                        <a:rPr lang="en-ZA" sz="1200" b="0" i="0" u="none" strike="noStrike">
                          <a:solidFill>
                            <a:schemeClr val="tx1"/>
                          </a:solidFill>
                          <a:effectLst/>
                          <a:latin typeface="Calibri" panose="020F0502020204030204" pitchFamily="34" charset="0"/>
                        </a:rPr>
                        <a:t>Day 4</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282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245</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234</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17</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14</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5</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0</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72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020633401"/>
                  </a:ext>
                </a:extLst>
              </a:tr>
              <a:tr h="269235">
                <a:tc>
                  <a:txBody>
                    <a:bodyPr/>
                    <a:lstStyle/>
                    <a:p>
                      <a:pPr algn="l" fontAlgn="t"/>
                      <a:r>
                        <a:rPr lang="en-ZA" sz="1200" b="0" i="0" u="none" strike="noStrike">
                          <a:solidFill>
                            <a:schemeClr val="tx1"/>
                          </a:solidFill>
                          <a:effectLst/>
                          <a:latin typeface="Calibri" panose="020F0502020204030204" pitchFamily="34" charset="0"/>
                        </a:rPr>
                        <a:t>Day 5</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179</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208</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204</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9</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26</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19</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a:solidFill>
                            <a:schemeClr val="tx1"/>
                          </a:solidFill>
                          <a:effectLst/>
                          <a:latin typeface="Calibri" panose="020F0502020204030204" pitchFamily="34" charset="0"/>
                        </a:rPr>
                        <a:t>0</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0</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ZA" sz="1200" b="0" i="0" u="none" strike="noStrike" dirty="0">
                          <a:solidFill>
                            <a:schemeClr val="tx1"/>
                          </a:solidFill>
                          <a:effectLst/>
                          <a:latin typeface="Calibri" panose="020F0502020204030204" pitchFamily="34" charset="0"/>
                        </a:rPr>
                        <a:t>81</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08946107"/>
                  </a:ext>
                </a:extLst>
              </a:tr>
              <a:tr h="269235">
                <a:tc>
                  <a:txBody>
                    <a:bodyPr/>
                    <a:lstStyle/>
                    <a:p>
                      <a:pPr algn="l" fontAlgn="t"/>
                      <a:r>
                        <a:rPr lang="en-ZA" sz="1200" b="1" i="0" u="sng" strike="noStrike" dirty="0">
                          <a:solidFill>
                            <a:schemeClr val="tx1"/>
                          </a:solidFill>
                          <a:effectLst/>
                          <a:latin typeface="Calibri" panose="020F0502020204030204" pitchFamily="34" charset="0"/>
                        </a:rPr>
                        <a:t>Total </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880</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1020</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788</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43</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82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73</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23</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2</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200" b="1" i="0" u="sng" strike="noStrike" dirty="0">
                          <a:solidFill>
                            <a:schemeClr val="tx1"/>
                          </a:solidFill>
                          <a:effectLst/>
                          <a:latin typeface="Calibri" panose="020F0502020204030204" pitchFamily="34" charset="0"/>
                        </a:rPr>
                        <a:t>285</a:t>
                      </a:r>
                    </a:p>
                  </a:txBody>
                  <a:tcPr marL="7403" marR="7403" marT="74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37329234"/>
                  </a:ext>
                </a:extLst>
              </a:tr>
            </a:tbl>
          </a:graphicData>
        </a:graphic>
      </p:graphicFrame>
      <p:sp>
        <p:nvSpPr>
          <p:cNvPr id="4" name="TextBox 3"/>
          <p:cNvSpPr txBox="1"/>
          <p:nvPr/>
        </p:nvSpPr>
        <p:spPr>
          <a:xfrm>
            <a:off x="322217" y="4040777"/>
            <a:ext cx="6609438"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t>In total 2688 ID Smart Card applications were taken in during the Program</a:t>
            </a:r>
          </a:p>
          <a:p>
            <a:pPr marL="285750" indent="-285750">
              <a:buFont typeface="Arial" panose="020B0604020202020204" pitchFamily="34" charset="0"/>
              <a:buChar char="•"/>
            </a:pPr>
            <a:endParaRPr lang="en-ZA" sz="1600" dirty="0"/>
          </a:p>
        </p:txBody>
      </p:sp>
    </p:spTree>
    <p:extLst>
      <p:ext uri="{BB962C8B-B14F-4D97-AF65-F5344CB8AC3E}">
        <p14:creationId xmlns:p14="http://schemas.microsoft.com/office/powerpoint/2010/main" xmlns="" val="270796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3C60BEE-9291-49A0-9AB9-A53468564A14}"/>
              </a:ext>
            </a:extLst>
          </p:cNvPr>
          <p:cNvSpPr txBox="1"/>
          <p:nvPr/>
        </p:nvSpPr>
        <p:spPr>
          <a:xfrm>
            <a:off x="1707357" y="1152441"/>
            <a:ext cx="184731" cy="300082"/>
          </a:xfrm>
          <a:prstGeom prst="rect">
            <a:avLst/>
          </a:prstGeom>
          <a:noFill/>
        </p:spPr>
        <p:txBody>
          <a:bodyPr wrap="none" rtlCol="0">
            <a:spAutoFit/>
          </a:bodyPr>
          <a:lstStyle/>
          <a:p>
            <a:endParaRPr lang="en-ZA" sz="1350" dirty="0"/>
          </a:p>
        </p:txBody>
      </p:sp>
      <p:sp>
        <p:nvSpPr>
          <p:cNvPr id="10" name="TextBox 9">
            <a:extLst>
              <a:ext uri="{FF2B5EF4-FFF2-40B4-BE49-F238E27FC236}">
                <a16:creationId xmlns:a16="http://schemas.microsoft.com/office/drawing/2014/main" xmlns="" id="{C670F089-5C61-4259-99E0-5F6275B4E231}"/>
              </a:ext>
            </a:extLst>
          </p:cNvPr>
          <p:cNvSpPr txBox="1"/>
          <p:nvPr/>
        </p:nvSpPr>
        <p:spPr>
          <a:xfrm>
            <a:off x="87086" y="454010"/>
            <a:ext cx="8809345" cy="3930371"/>
          </a:xfrm>
          <a:prstGeom prst="rect">
            <a:avLst/>
          </a:prstGeom>
          <a:solidFill>
            <a:schemeClr val="bg1"/>
          </a:solidFill>
        </p:spPr>
        <p:txBody>
          <a:bodyPr wrap="square" rtlCol="0">
            <a:spAutoFit/>
          </a:bodyPr>
          <a:lstStyle/>
          <a:p>
            <a:pPr defTabSz="342900">
              <a:lnSpc>
                <a:spcPct val="150000"/>
              </a:lnSpc>
              <a:defRPr/>
            </a:pPr>
            <a:endParaRPr lang="en-US" sz="1400" b="1" dirty="0" smtClean="0">
              <a:latin typeface="Arial" panose="020B0604020202020204" pitchFamily="34" charset="0"/>
              <a:cs typeface="Arial" panose="020B0604020202020204" pitchFamily="34" charset="0"/>
            </a:endParaRPr>
          </a:p>
          <a:p>
            <a:pPr defTabSz="342900">
              <a:lnSpc>
                <a:spcPct val="150000"/>
              </a:lnSpc>
              <a:defRPr/>
            </a:pPr>
            <a:r>
              <a:rPr lang="en-US" sz="1400" b="1" dirty="0" smtClean="0">
                <a:latin typeface="Arial" panose="020B0604020202020204" pitchFamily="34" charset="0"/>
                <a:cs typeface="Arial" panose="020B0604020202020204" pitchFamily="34" charset="0"/>
              </a:rPr>
              <a:t>Two </a:t>
            </a:r>
            <a:r>
              <a:rPr lang="en-US" sz="1400" b="1" dirty="0">
                <a:latin typeface="Arial" panose="020B0604020202020204" pitchFamily="34" charset="0"/>
                <a:cs typeface="Arial" panose="020B0604020202020204" pitchFamily="34" charset="0"/>
              </a:rPr>
              <a:t>Immigration </a:t>
            </a:r>
            <a:r>
              <a:rPr lang="en-US" sz="1400" b="1" dirty="0" smtClean="0">
                <a:latin typeface="Arial" panose="020B0604020202020204" pitchFamily="34" charset="0"/>
                <a:cs typeface="Arial" panose="020B0604020202020204" pitchFamily="34" charset="0"/>
              </a:rPr>
              <a:t>Law Enforcement Operations executed </a:t>
            </a:r>
            <a:r>
              <a:rPr lang="en-US" sz="1400" b="1" dirty="0">
                <a:latin typeface="Arial" panose="020B0604020202020204" pitchFamily="34" charset="0"/>
                <a:cs typeface="Arial" panose="020B0604020202020204" pitchFamily="34" charset="0"/>
              </a:rPr>
              <a:t>within the Bergrivier Local Municipality </a:t>
            </a:r>
            <a:r>
              <a:rPr lang="en-US" sz="1400" b="1" dirty="0" smtClean="0">
                <a:latin typeface="Arial" panose="020B0604020202020204" pitchFamily="34" charset="0"/>
                <a:cs typeface="Arial" panose="020B0604020202020204" pitchFamily="34" charset="0"/>
              </a:rPr>
              <a:t>:</a:t>
            </a:r>
          </a:p>
          <a:p>
            <a:pPr defTabSz="342900">
              <a:lnSpc>
                <a:spcPct val="150000"/>
              </a:lnSpc>
              <a:defRPr/>
            </a:pPr>
            <a:endParaRPr lang="en-US" sz="1400" b="1" dirty="0" smtClean="0">
              <a:latin typeface="Arial" panose="020B0604020202020204" pitchFamily="34" charset="0"/>
              <a:cs typeface="Arial" panose="020B0604020202020204" pitchFamily="34" charset="0"/>
            </a:endParaRPr>
          </a:p>
          <a:p>
            <a:pPr marL="342900" lvl="1" defTabSz="342900">
              <a:lnSpc>
                <a:spcPct val="150000"/>
              </a:lnSpc>
              <a:defRPr/>
            </a:pPr>
            <a:r>
              <a:rPr lang="en-US" sz="1400" dirty="0" smtClean="0">
                <a:latin typeface="Arial" panose="020B0604020202020204" pitchFamily="34" charset="0"/>
                <a:cs typeface="Arial" panose="020B0604020202020204" pitchFamily="34" charset="0"/>
              </a:rPr>
              <a:t>1) In loco inspection </a:t>
            </a:r>
            <a:r>
              <a:rPr lang="en-US" sz="1400" dirty="0">
                <a:latin typeface="Arial" panose="020B0604020202020204" pitchFamily="34" charset="0"/>
                <a:cs typeface="Arial" panose="020B0604020202020204" pitchFamily="34" charset="0"/>
              </a:rPr>
              <a:t>of the </a:t>
            </a:r>
            <a:r>
              <a:rPr lang="en-US" sz="1400" dirty="0" err="1">
                <a:latin typeface="Arial" panose="020B0604020202020204" pitchFamily="34" charset="0"/>
                <a:cs typeface="Arial" panose="020B0604020202020204" pitchFamily="34" charset="0"/>
              </a:rPr>
              <a:t>Sandvliet</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Farm on  </a:t>
            </a:r>
            <a:r>
              <a:rPr lang="en-US" sz="1400" dirty="0">
                <a:latin typeface="Arial" panose="020B0604020202020204" pitchFamily="34" charset="0"/>
                <a:cs typeface="Arial" panose="020B0604020202020204" pitchFamily="34" charset="0"/>
              </a:rPr>
              <a:t>22 February 2023 </a:t>
            </a:r>
            <a:r>
              <a:rPr lang="en-US" sz="1400" dirty="0" smtClean="0">
                <a:latin typeface="Arial" panose="020B0604020202020204" pitchFamily="34" charset="0"/>
                <a:cs typeface="Arial" panose="020B0604020202020204" pitchFamily="34" charset="0"/>
              </a:rPr>
              <a:t>:</a:t>
            </a:r>
          </a:p>
          <a:p>
            <a:pPr marL="514350" lvl="1" indent="-171450" defTabSz="342900">
              <a:lnSpc>
                <a:spcPct val="150000"/>
              </a:lnSpc>
              <a:buFont typeface="Wingdings" panose="05000000000000000000" pitchFamily="2" charset="2"/>
              <a:buChar char="ü"/>
              <a:defRPr/>
            </a:pPr>
            <a:r>
              <a:rPr lang="en-US" sz="1400" dirty="0" smtClean="0">
                <a:latin typeface="Arial" panose="020B0604020202020204" pitchFamily="34" charset="0"/>
                <a:cs typeface="Arial" panose="020B0604020202020204" pitchFamily="34" charset="0"/>
              </a:rPr>
              <a:t>18 undocumented foreigners were detained for deportation and </a:t>
            </a:r>
          </a:p>
          <a:p>
            <a:pPr marL="514350" lvl="1" indent="-171450" defTabSz="342900">
              <a:lnSpc>
                <a:spcPct val="150000"/>
              </a:lnSpc>
              <a:buFont typeface="Wingdings" panose="05000000000000000000" pitchFamily="2" charset="2"/>
              <a:buChar char="ü"/>
              <a:defRPr/>
            </a:pPr>
            <a:r>
              <a:rPr lang="en-US" sz="1400" dirty="0" smtClean="0">
                <a:latin typeface="Arial" panose="020B0604020202020204" pitchFamily="34" charset="0"/>
                <a:cs typeface="Arial" panose="020B0604020202020204" pitchFamily="34" charset="0"/>
              </a:rPr>
              <a:t>employer charged  for contravening Sec 38 of the Immigration Act, Act 13 of 2002. </a:t>
            </a:r>
          </a:p>
          <a:p>
            <a:pPr marL="342900" lvl="1" defTabSz="342900">
              <a:lnSpc>
                <a:spcPct val="150000"/>
              </a:lnSpc>
              <a:defRPr/>
            </a:pPr>
            <a:endParaRPr lang="en-US" sz="1400" dirty="0" smtClean="0">
              <a:latin typeface="Arial" panose="020B0604020202020204" pitchFamily="34" charset="0"/>
              <a:cs typeface="Arial" panose="020B0604020202020204" pitchFamily="34" charset="0"/>
            </a:endParaRPr>
          </a:p>
          <a:p>
            <a:pPr marL="342900" lvl="1" defTabSz="342900">
              <a:lnSpc>
                <a:spcPct val="150000"/>
              </a:lnSpc>
              <a:defRPr/>
            </a:pPr>
            <a:r>
              <a:rPr lang="en-US" sz="1400" b="1" dirty="0" smtClean="0">
                <a:latin typeface="Arial" panose="020B0604020202020204" pitchFamily="34" charset="0"/>
                <a:cs typeface="Arial" panose="020B0604020202020204" pitchFamily="34" charset="0"/>
              </a:rPr>
              <a:t>NOTE: </a:t>
            </a:r>
            <a:r>
              <a:rPr lang="en-US" sz="1400" dirty="0" smtClean="0">
                <a:latin typeface="Arial" panose="020B0604020202020204" pitchFamily="34" charset="0"/>
                <a:cs typeface="Arial" panose="020B0604020202020204" pitchFamily="34" charset="0"/>
              </a:rPr>
              <a:t>The planned operation at </a:t>
            </a:r>
            <a:r>
              <a:rPr lang="en-US" sz="1400" dirty="0" err="1" smtClean="0">
                <a:latin typeface="Arial" panose="020B0604020202020204" pitchFamily="34" charset="0"/>
                <a:cs typeface="Arial" panose="020B0604020202020204" pitchFamily="34" charset="0"/>
              </a:rPr>
              <a:t>Caladonia</a:t>
            </a:r>
            <a:r>
              <a:rPr lang="en-US" sz="1400" dirty="0" smtClean="0">
                <a:latin typeface="Arial" panose="020B0604020202020204" pitchFamily="34" charset="0"/>
                <a:cs typeface="Arial" panose="020B0604020202020204" pitchFamily="34" charset="0"/>
              </a:rPr>
              <a:t> Farm could not be executed due to the lack of detention facilities at the Piketberg SAPS</a:t>
            </a:r>
          </a:p>
          <a:p>
            <a:pPr marL="342900" lvl="1" defTabSz="342900">
              <a:lnSpc>
                <a:spcPct val="150000"/>
              </a:lnSpc>
              <a:defRPr/>
            </a:pPr>
            <a:endParaRPr lang="en-US" sz="1400" dirty="0">
              <a:latin typeface="Arial" panose="020B0604020202020204" pitchFamily="34" charset="0"/>
              <a:cs typeface="Arial" panose="020B0604020202020204" pitchFamily="34" charset="0"/>
            </a:endParaRPr>
          </a:p>
          <a:p>
            <a:pPr marL="342900" lvl="1" defTabSz="342900">
              <a:lnSpc>
                <a:spcPct val="150000"/>
              </a:lnSpc>
              <a:defRPr/>
            </a:pPr>
            <a:r>
              <a:rPr lang="en-US" sz="1400" dirty="0" smtClean="0">
                <a:latin typeface="Arial" panose="020B0604020202020204" pitchFamily="34" charset="0"/>
                <a:cs typeface="Arial" panose="020B0604020202020204" pitchFamily="34" charset="0"/>
              </a:rPr>
              <a:t>2) In </a:t>
            </a:r>
            <a:r>
              <a:rPr lang="en-US" sz="1400" dirty="0">
                <a:latin typeface="Arial" panose="020B0604020202020204" pitchFamily="34" charset="0"/>
                <a:cs typeface="Arial" panose="020B0604020202020204" pitchFamily="34" charset="0"/>
              </a:rPr>
              <a:t>loco law enforcement inspection of </a:t>
            </a:r>
            <a:r>
              <a:rPr lang="en-US" sz="1400" dirty="0" err="1">
                <a:latin typeface="Arial" panose="020B0604020202020204" pitchFamily="34" charset="0"/>
                <a:cs typeface="Arial" panose="020B0604020202020204" pitchFamily="34" charset="0"/>
              </a:rPr>
              <a:t>spaza</a:t>
            </a:r>
            <a:r>
              <a:rPr lang="en-US" sz="1400" dirty="0">
                <a:latin typeface="Arial" panose="020B0604020202020204" pitchFamily="34" charset="0"/>
                <a:cs typeface="Arial" panose="020B0604020202020204" pitchFamily="34" charset="0"/>
              </a:rPr>
              <a:t> shops in the Piketberg </a:t>
            </a:r>
            <a:r>
              <a:rPr lang="en-US" sz="1400" dirty="0" smtClean="0">
                <a:latin typeface="Arial" panose="020B0604020202020204" pitchFamily="34" charset="0"/>
                <a:cs typeface="Arial" panose="020B0604020202020204" pitchFamily="34" charset="0"/>
              </a:rPr>
              <a:t>township on 24 </a:t>
            </a:r>
            <a:r>
              <a:rPr lang="en-US" sz="1400" dirty="0">
                <a:latin typeface="Arial" panose="020B0604020202020204" pitchFamily="34" charset="0"/>
                <a:cs typeface="Arial" panose="020B0604020202020204" pitchFamily="34" charset="0"/>
              </a:rPr>
              <a:t>February </a:t>
            </a:r>
            <a:r>
              <a:rPr lang="en-US" sz="1400" dirty="0" smtClean="0">
                <a:latin typeface="Arial" panose="020B0604020202020204" pitchFamily="34" charset="0"/>
                <a:cs typeface="Arial" panose="020B0604020202020204" pitchFamily="34" charset="0"/>
              </a:rPr>
              <a:t>2023</a:t>
            </a:r>
          </a:p>
          <a:p>
            <a:pPr marL="628650" lvl="1" indent="-285750" defTabSz="342900">
              <a:lnSpc>
                <a:spcPct val="150000"/>
              </a:lnSpc>
              <a:buFont typeface="Wingdings" panose="05000000000000000000" pitchFamily="2" charset="2"/>
              <a:buChar char="ü"/>
              <a:defRPr/>
            </a:pPr>
            <a:r>
              <a:rPr lang="en-US" sz="1400" dirty="0" smtClean="0">
                <a:latin typeface="Arial" panose="020B0604020202020204" pitchFamily="34" charset="0"/>
                <a:cs typeface="Arial" panose="020B0604020202020204" pitchFamily="34" charset="0"/>
              </a:rPr>
              <a:t> 3 undocumented foreigners detained for deportation </a:t>
            </a:r>
            <a:endParaRPr lang="en-US" sz="1400" dirty="0">
              <a:solidFill>
                <a:srgbClr val="FF0000"/>
              </a:solidFill>
              <a:latin typeface="Arial" panose="020B0604020202020204" pitchFamily="34" charset="0"/>
              <a:cs typeface="Arial" panose="020B0604020202020204" pitchFamily="34" charset="0"/>
            </a:endParaRPr>
          </a:p>
        </p:txBody>
      </p:sp>
      <p:sp>
        <p:nvSpPr>
          <p:cNvPr id="14" name="Slide Number Placeholder 13">
            <a:extLst>
              <a:ext uri="{FF2B5EF4-FFF2-40B4-BE49-F238E27FC236}">
                <a16:creationId xmlns:a16="http://schemas.microsoft.com/office/drawing/2014/main" xmlns="" id="{4FE50CDA-568B-4B3A-96A8-94E56311A812}"/>
              </a:ext>
            </a:extLst>
          </p:cNvPr>
          <p:cNvSpPr>
            <a:spLocks noGrp="1"/>
          </p:cNvSpPr>
          <p:nvPr>
            <p:ph type="sldNum" sz="quarter" idx="12"/>
          </p:nvPr>
        </p:nvSpPr>
        <p:spPr/>
        <p:txBody>
          <a:bodyPr/>
          <a:lstStyle/>
          <a:p>
            <a:fld id="{E33B4CF4-8263-44C0-AEB9-A8BB9F152D98}" type="slidenum">
              <a:rPr lang="en-ZA" sz="1200" b="1"/>
              <a:pPr/>
              <a:t>23</a:t>
            </a:fld>
            <a:endParaRPr lang="en-ZA" sz="1200" b="1" dirty="0"/>
          </a:p>
        </p:txBody>
      </p:sp>
      <p:sp>
        <p:nvSpPr>
          <p:cNvPr id="15" name="TextBox 4"/>
          <p:cNvSpPr txBox="1">
            <a:spLocks noChangeArrowheads="1"/>
          </p:cNvSpPr>
          <p:nvPr/>
        </p:nvSpPr>
        <p:spPr bwMode="auto">
          <a:xfrm>
            <a:off x="87086" y="48284"/>
            <a:ext cx="8908324" cy="338554"/>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smtClean="0"/>
              <a:t>West Coast High Impact Outreach Program: 20 – 25 February 2023- continued </a:t>
            </a:r>
            <a:endParaRPr lang="en-US" sz="1600" b="1" dirty="0"/>
          </a:p>
        </p:txBody>
      </p:sp>
      <p:sp>
        <p:nvSpPr>
          <p:cNvPr id="6" name="TextBox 5"/>
          <p:cNvSpPr txBox="1"/>
          <p:nvPr/>
        </p:nvSpPr>
        <p:spPr>
          <a:xfrm>
            <a:off x="87086" y="397022"/>
            <a:ext cx="3782317" cy="369332"/>
          </a:xfrm>
          <a:prstGeom prst="rect">
            <a:avLst/>
          </a:prstGeom>
          <a:noFill/>
        </p:spPr>
        <p:txBody>
          <a:bodyPr wrap="none" rtlCol="0">
            <a:spAutoFit/>
          </a:bodyPr>
          <a:lstStyle/>
          <a:p>
            <a:r>
              <a:rPr lang="en-GB" b="1" dirty="0" smtClean="0"/>
              <a:t>Performance : Immigration Services  </a:t>
            </a:r>
            <a:endParaRPr lang="en-ZA" b="1" dirty="0"/>
          </a:p>
        </p:txBody>
      </p:sp>
    </p:spTree>
    <p:extLst>
      <p:ext uri="{BB962C8B-B14F-4D97-AF65-F5344CB8AC3E}">
        <p14:creationId xmlns:p14="http://schemas.microsoft.com/office/powerpoint/2010/main" xmlns="" val="186428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61D0E4D-ECEA-4AB3-BD67-7BD65FC24523}"/>
              </a:ext>
            </a:extLst>
          </p:cNvPr>
          <p:cNvSpPr txBox="1">
            <a:spLocks/>
          </p:cNvSpPr>
          <p:nvPr/>
        </p:nvSpPr>
        <p:spPr>
          <a:xfrm>
            <a:off x="230982" y="131468"/>
            <a:ext cx="8721830" cy="314312"/>
          </a:xfrm>
          <a:prstGeom prst="rect">
            <a:avLst/>
          </a:prstGeom>
          <a:solidFill>
            <a:srgbClr val="92D05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500" b="1" dirty="0"/>
              <a:t>West Coast High Impact Outreach Programme  </a:t>
            </a:r>
            <a:r>
              <a:rPr lang="en-ZA" sz="1500" b="1" dirty="0" smtClean="0"/>
              <a:t>- continued    </a:t>
            </a:r>
            <a:endParaRPr lang="en-ZA" sz="1500" b="1" dirty="0"/>
          </a:p>
        </p:txBody>
      </p:sp>
      <p:sp>
        <p:nvSpPr>
          <p:cNvPr id="2" name="AutoShape 2" descr="blob:https://web.whatsapp.com/988483f0-902a-41ed-89f5-3d740f3b5eda"/>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sz="1350"/>
          </a:p>
        </p:txBody>
      </p:sp>
      <p:sp>
        <p:nvSpPr>
          <p:cNvPr id="4" name="AutoShape 4" descr="blob:https://web.whatsapp.com/988483f0-902a-41ed-89f5-3d740f3b5eda"/>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ZA" sz="1350"/>
          </a:p>
        </p:txBody>
      </p:sp>
      <p:pic>
        <p:nvPicPr>
          <p:cNvPr id="5" name="Picture 4"/>
          <p:cNvPicPr>
            <a:picLocks noChangeAspect="1"/>
          </p:cNvPicPr>
          <p:nvPr/>
        </p:nvPicPr>
        <p:blipFill>
          <a:blip r:embed="rId2"/>
          <a:stretch>
            <a:fillRect/>
          </a:stretch>
        </p:blipFill>
        <p:spPr>
          <a:xfrm>
            <a:off x="116682" y="4142559"/>
            <a:ext cx="2104004" cy="1753348"/>
          </a:xfrm>
          <a:prstGeom prst="rect">
            <a:avLst/>
          </a:prstGeom>
        </p:spPr>
      </p:pic>
      <p:sp>
        <p:nvSpPr>
          <p:cNvPr id="6" name="TextBox 5"/>
          <p:cNvSpPr txBox="1"/>
          <p:nvPr/>
        </p:nvSpPr>
        <p:spPr>
          <a:xfrm>
            <a:off x="116682" y="3816274"/>
            <a:ext cx="1124795" cy="300082"/>
          </a:xfrm>
          <a:prstGeom prst="rect">
            <a:avLst/>
          </a:prstGeom>
          <a:noFill/>
        </p:spPr>
        <p:txBody>
          <a:bodyPr wrap="none" rtlCol="0">
            <a:spAutoFit/>
          </a:bodyPr>
          <a:lstStyle/>
          <a:p>
            <a:r>
              <a:rPr lang="en-GB" sz="1350" dirty="0" err="1"/>
              <a:t>Saldanha</a:t>
            </a:r>
            <a:r>
              <a:rPr lang="en-GB" sz="1350" dirty="0"/>
              <a:t> TSC</a:t>
            </a:r>
            <a:endParaRPr lang="en-ZA" sz="1350" dirty="0"/>
          </a:p>
        </p:txBody>
      </p:sp>
      <p:pic>
        <p:nvPicPr>
          <p:cNvPr id="12" name="Picture 11"/>
          <p:cNvPicPr>
            <a:picLocks noChangeAspect="1"/>
          </p:cNvPicPr>
          <p:nvPr/>
        </p:nvPicPr>
        <p:blipFill>
          <a:blip r:embed="rId3"/>
          <a:stretch>
            <a:fillRect/>
          </a:stretch>
        </p:blipFill>
        <p:spPr>
          <a:xfrm>
            <a:off x="230982" y="947247"/>
            <a:ext cx="2721224" cy="149837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81413" y="1760572"/>
            <a:ext cx="1455095" cy="119035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1143" y="1896225"/>
            <a:ext cx="1287142" cy="965357"/>
          </a:xfrm>
          <a:prstGeom prst="rect">
            <a:avLst/>
          </a:prstGeom>
        </p:spPr>
      </p:pic>
      <p:sp>
        <p:nvSpPr>
          <p:cNvPr id="16" name="TextBox 15"/>
          <p:cNvSpPr txBox="1"/>
          <p:nvPr/>
        </p:nvSpPr>
        <p:spPr>
          <a:xfrm>
            <a:off x="155202" y="657142"/>
            <a:ext cx="3072380" cy="300082"/>
          </a:xfrm>
          <a:prstGeom prst="rect">
            <a:avLst/>
          </a:prstGeom>
          <a:noFill/>
        </p:spPr>
        <p:txBody>
          <a:bodyPr wrap="none" rtlCol="0">
            <a:spAutoFit/>
          </a:bodyPr>
          <a:lstStyle/>
          <a:p>
            <a:r>
              <a:rPr lang="en-GB" sz="1350" dirty="0"/>
              <a:t>Piketberg : Allan Boesak Community Hall </a:t>
            </a:r>
            <a:endParaRPr lang="en-ZA" sz="1350"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61778" y="4047554"/>
            <a:ext cx="2645442" cy="1789067"/>
          </a:xfrm>
          <a:prstGeom prst="rect">
            <a:avLst/>
          </a:prstGeom>
        </p:spPr>
      </p:pic>
      <p:sp>
        <p:nvSpPr>
          <p:cNvPr id="23" name="TextBox 22"/>
          <p:cNvSpPr txBox="1"/>
          <p:nvPr/>
        </p:nvSpPr>
        <p:spPr>
          <a:xfrm>
            <a:off x="2461777" y="3816274"/>
            <a:ext cx="1548822" cy="300082"/>
          </a:xfrm>
          <a:prstGeom prst="rect">
            <a:avLst/>
          </a:prstGeom>
          <a:noFill/>
        </p:spPr>
        <p:txBody>
          <a:bodyPr wrap="none" rtlCol="0">
            <a:spAutoFit/>
          </a:bodyPr>
          <a:lstStyle/>
          <a:p>
            <a:r>
              <a:rPr lang="en-GB" sz="1350" dirty="0"/>
              <a:t>Lamberts Bay day 2</a:t>
            </a:r>
            <a:endParaRPr lang="en-ZA" sz="1350" dirty="0"/>
          </a:p>
        </p:txBody>
      </p:sp>
      <p:pic>
        <p:nvPicPr>
          <p:cNvPr id="24" name="Picture 2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328549" y="1491578"/>
            <a:ext cx="2252779" cy="1691344"/>
          </a:xfrm>
          <a:prstGeom prst="rect">
            <a:avLst/>
          </a:prstGeom>
        </p:spPr>
      </p:pic>
      <p:sp>
        <p:nvSpPr>
          <p:cNvPr id="25" name="TextBox 24"/>
          <p:cNvSpPr txBox="1"/>
          <p:nvPr/>
        </p:nvSpPr>
        <p:spPr>
          <a:xfrm>
            <a:off x="3369423" y="1187594"/>
            <a:ext cx="2201693" cy="300082"/>
          </a:xfrm>
          <a:prstGeom prst="rect">
            <a:avLst/>
          </a:prstGeom>
          <a:noFill/>
        </p:spPr>
        <p:txBody>
          <a:bodyPr wrap="none" rtlCol="0">
            <a:spAutoFit/>
          </a:bodyPr>
          <a:lstStyle/>
          <a:p>
            <a:r>
              <a:rPr lang="en-GB" sz="1350" dirty="0"/>
              <a:t>Clanwilliam Community Hall </a:t>
            </a:r>
            <a:endParaRPr lang="en-ZA" sz="1350" dirty="0"/>
          </a:p>
        </p:txBody>
      </p:sp>
      <p:pic>
        <p:nvPicPr>
          <p:cNvPr id="26" name="Picture 2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018998" y="1680869"/>
            <a:ext cx="2266406" cy="1338051"/>
          </a:xfrm>
          <a:prstGeom prst="rect">
            <a:avLst/>
          </a:prstGeom>
        </p:spPr>
      </p:pic>
      <p:sp>
        <p:nvSpPr>
          <p:cNvPr id="27" name="TextBox 26"/>
          <p:cNvSpPr txBox="1"/>
          <p:nvPr/>
        </p:nvSpPr>
        <p:spPr>
          <a:xfrm>
            <a:off x="5988334" y="1449784"/>
            <a:ext cx="2626232" cy="300082"/>
          </a:xfrm>
          <a:prstGeom prst="rect">
            <a:avLst/>
          </a:prstGeom>
          <a:noFill/>
        </p:spPr>
        <p:txBody>
          <a:bodyPr wrap="none" rtlCol="0">
            <a:spAutoFit/>
          </a:bodyPr>
          <a:lstStyle/>
          <a:p>
            <a:r>
              <a:rPr lang="en-GB" sz="1350" dirty="0"/>
              <a:t>Porterville N Otto Community Hall </a:t>
            </a:r>
            <a:endParaRPr lang="en-ZA" sz="1350" dirty="0"/>
          </a:p>
        </p:txBody>
      </p:sp>
      <p:pic>
        <p:nvPicPr>
          <p:cNvPr id="28" name="Picture 2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638660" y="3971865"/>
            <a:ext cx="2345249" cy="1760036"/>
          </a:xfrm>
          <a:prstGeom prst="rect">
            <a:avLst/>
          </a:prstGeom>
        </p:spPr>
      </p:pic>
      <p:sp>
        <p:nvSpPr>
          <p:cNvPr id="29" name="TextBox 28"/>
          <p:cNvSpPr txBox="1"/>
          <p:nvPr/>
        </p:nvSpPr>
        <p:spPr>
          <a:xfrm>
            <a:off x="5573589" y="3694865"/>
            <a:ext cx="1931939" cy="300082"/>
          </a:xfrm>
          <a:prstGeom prst="rect">
            <a:avLst/>
          </a:prstGeom>
          <a:noFill/>
        </p:spPr>
        <p:txBody>
          <a:bodyPr wrap="none" rtlCol="0">
            <a:spAutoFit/>
          </a:bodyPr>
          <a:lstStyle/>
          <a:p>
            <a:r>
              <a:rPr lang="en-GB" sz="1350" dirty="0"/>
              <a:t>Darling Community Hall  </a:t>
            </a:r>
            <a:endParaRPr lang="en-ZA" sz="1350" dirty="0"/>
          </a:p>
        </p:txBody>
      </p:sp>
      <p:sp>
        <p:nvSpPr>
          <p:cNvPr id="30" name="Slide Number Placeholder 29"/>
          <p:cNvSpPr>
            <a:spLocks noGrp="1"/>
          </p:cNvSpPr>
          <p:nvPr>
            <p:ph type="sldNum" sz="quarter" idx="12"/>
          </p:nvPr>
        </p:nvSpPr>
        <p:spPr/>
        <p:txBody>
          <a:bodyPr/>
          <a:lstStyle/>
          <a:p>
            <a:fld id="{E33B4CF4-8263-44C0-AEB9-A8BB9F152D98}" type="slidenum">
              <a:rPr lang="en-ZA" sz="1350" b="1"/>
              <a:pPr/>
              <a:t>24</a:t>
            </a:fld>
            <a:endParaRPr lang="en-ZA" sz="1350" b="1" dirty="0"/>
          </a:p>
        </p:txBody>
      </p:sp>
    </p:spTree>
    <p:extLst>
      <p:ext uri="{BB962C8B-B14F-4D97-AF65-F5344CB8AC3E}">
        <p14:creationId xmlns:p14="http://schemas.microsoft.com/office/powerpoint/2010/main" xmlns="" val="248458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3C60BEE-9291-49A0-9AB9-A53468564A14}"/>
              </a:ext>
            </a:extLst>
          </p:cNvPr>
          <p:cNvSpPr txBox="1"/>
          <p:nvPr/>
        </p:nvSpPr>
        <p:spPr>
          <a:xfrm>
            <a:off x="1707357" y="1152441"/>
            <a:ext cx="184731" cy="300082"/>
          </a:xfrm>
          <a:prstGeom prst="rect">
            <a:avLst/>
          </a:prstGeom>
          <a:noFill/>
        </p:spPr>
        <p:txBody>
          <a:bodyPr wrap="none" rtlCol="0">
            <a:spAutoFit/>
          </a:bodyPr>
          <a:lstStyle/>
          <a:p>
            <a:endParaRPr lang="en-ZA" sz="1350" dirty="0"/>
          </a:p>
        </p:txBody>
      </p:sp>
      <p:sp>
        <p:nvSpPr>
          <p:cNvPr id="14" name="Slide Number Placeholder 13">
            <a:extLst>
              <a:ext uri="{FF2B5EF4-FFF2-40B4-BE49-F238E27FC236}">
                <a16:creationId xmlns:a16="http://schemas.microsoft.com/office/drawing/2014/main" xmlns="" id="{4FE50CDA-568B-4B3A-96A8-94E56311A812}"/>
              </a:ext>
            </a:extLst>
          </p:cNvPr>
          <p:cNvSpPr>
            <a:spLocks noGrp="1"/>
          </p:cNvSpPr>
          <p:nvPr>
            <p:ph type="sldNum" sz="quarter" idx="12"/>
          </p:nvPr>
        </p:nvSpPr>
        <p:spPr/>
        <p:txBody>
          <a:bodyPr/>
          <a:lstStyle/>
          <a:p>
            <a:fld id="{E33B4CF4-8263-44C0-AEB9-A8BB9F152D98}" type="slidenum">
              <a:rPr lang="en-ZA" sz="1200" b="1"/>
              <a:pPr/>
              <a:t>25</a:t>
            </a:fld>
            <a:endParaRPr lang="en-ZA" sz="1200" b="1" dirty="0"/>
          </a:p>
        </p:txBody>
      </p:sp>
      <p:sp>
        <p:nvSpPr>
          <p:cNvPr id="15" name="TextBox 4"/>
          <p:cNvSpPr txBox="1">
            <a:spLocks noChangeArrowheads="1"/>
          </p:cNvSpPr>
          <p:nvPr/>
        </p:nvSpPr>
        <p:spPr bwMode="auto">
          <a:xfrm>
            <a:off x="87086" y="48284"/>
            <a:ext cx="8908324" cy="338554"/>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smtClean="0"/>
              <a:t>West Coast High Impact Outreach Program: 20 – 25 February 2023 – continued  </a:t>
            </a:r>
            <a:endParaRPr lang="en-US" sz="1600" b="1" dirty="0"/>
          </a:p>
        </p:txBody>
      </p:sp>
      <p:sp>
        <p:nvSpPr>
          <p:cNvPr id="2" name="TextBox 1"/>
          <p:cNvSpPr txBox="1"/>
          <p:nvPr/>
        </p:nvSpPr>
        <p:spPr>
          <a:xfrm>
            <a:off x="87087" y="903515"/>
            <a:ext cx="8821782" cy="2308324"/>
          </a:xfrm>
          <a:prstGeom prst="rect">
            <a:avLst/>
          </a:prstGeom>
          <a:noFill/>
        </p:spPr>
        <p:txBody>
          <a:bodyPr wrap="square" rtlCol="0">
            <a:spAutoFit/>
          </a:bodyPr>
          <a:lstStyle/>
          <a:p>
            <a:r>
              <a:rPr lang="en-GB" b="1" u="sng" dirty="0" smtClean="0"/>
              <a:t>Way forward:</a:t>
            </a:r>
          </a:p>
          <a:p>
            <a:endParaRPr lang="en-GB" dirty="0"/>
          </a:p>
          <a:p>
            <a:pPr marL="285750" indent="-285750">
              <a:buFont typeface="Arial" panose="020B0604020202020204" pitchFamily="34" charset="0"/>
              <a:buChar char="•"/>
            </a:pPr>
            <a:r>
              <a:rPr lang="en-GB" dirty="0" smtClean="0"/>
              <a:t>Look at predictable service delivery points in major towns within the West Coast District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Explore the possibility of expanding DHA footprint in the Bergrivier Local Municipality</a:t>
            </a:r>
          </a:p>
          <a:p>
            <a:endParaRPr lang="en-GB" dirty="0"/>
          </a:p>
          <a:p>
            <a:pPr marL="285750" indent="-285750">
              <a:buFont typeface="Arial" panose="020B0604020202020204" pitchFamily="34" charset="0"/>
              <a:buChar char="•"/>
            </a:pPr>
            <a:r>
              <a:rPr lang="en-GB" dirty="0" smtClean="0"/>
              <a:t>Increase Mobile Units with 3 additional Mobile Offices in the West Coast in the 2023/2024 FY </a:t>
            </a:r>
            <a:endParaRPr lang="en-ZA" dirty="0"/>
          </a:p>
        </p:txBody>
      </p:sp>
    </p:spTree>
    <p:extLst>
      <p:ext uri="{BB962C8B-B14F-4D97-AF65-F5344CB8AC3E}">
        <p14:creationId xmlns:p14="http://schemas.microsoft.com/office/powerpoint/2010/main" xmlns="" val="223615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TextBox 4"/>
          <p:cNvSpPr txBox="1">
            <a:spLocks noChangeArrowheads="1"/>
          </p:cNvSpPr>
          <p:nvPr/>
        </p:nvSpPr>
        <p:spPr bwMode="auto">
          <a:xfrm>
            <a:off x="156210" y="2083992"/>
            <a:ext cx="8839200"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sz="1600" b="1" dirty="0" smtClean="0"/>
          </a:p>
          <a:p>
            <a:pPr algn="ctr"/>
            <a:endParaRPr lang="en-US" sz="1600" b="1" dirty="0"/>
          </a:p>
          <a:p>
            <a:pPr algn="ctr"/>
            <a:r>
              <a:rPr lang="en-US" sz="1600" b="1" dirty="0" smtClean="0"/>
              <a:t>4) APP and AOP Performance</a:t>
            </a:r>
          </a:p>
          <a:p>
            <a:pPr algn="ctr"/>
            <a:r>
              <a:rPr lang="en-US" sz="1600" b="1" dirty="0" smtClean="0"/>
              <a:t> </a:t>
            </a:r>
            <a:endParaRPr lang="en-US" sz="1600" b="1" dirty="0"/>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26</a:t>
            </a:fld>
            <a:endParaRPr lang="en-US" dirty="0">
              <a:solidFill>
                <a:prstClr val="black"/>
              </a:solidFill>
            </a:endParaRPr>
          </a:p>
        </p:txBody>
      </p:sp>
    </p:spTree>
    <p:extLst>
      <p:ext uri="{BB962C8B-B14F-4D97-AF65-F5344CB8AC3E}">
        <p14:creationId xmlns:p14="http://schemas.microsoft.com/office/powerpoint/2010/main" xmlns="" val="2015740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5066" y="112968"/>
            <a:ext cx="8800568" cy="334962"/>
          </a:xfrm>
          <a:solidFill>
            <a:srgbClr val="92D050"/>
          </a:solidFill>
        </p:spPr>
        <p:txBody>
          <a:bodyPr anchor="ctr">
            <a:noAutofit/>
          </a:bodyPr>
          <a:lstStyle/>
          <a:p>
            <a:pPr algn="ctr" eaLnBrk="1" hangingPunct="1"/>
            <a:r>
              <a:rPr lang="en-US" altLang="en-US" sz="1600" b="1" dirty="0" smtClean="0"/>
              <a:t>1) Summary WC Provincial Performance Targets : Q3 </a:t>
            </a:r>
          </a:p>
        </p:txBody>
      </p:sp>
      <p:graphicFrame>
        <p:nvGraphicFramePr>
          <p:cNvPr id="12" name="Table 11"/>
          <p:cNvGraphicFramePr>
            <a:graphicFrameLocks noGrp="1"/>
          </p:cNvGraphicFramePr>
          <p:nvPr>
            <p:extLst/>
          </p:nvPr>
        </p:nvGraphicFramePr>
        <p:xfrm>
          <a:off x="179693" y="628716"/>
          <a:ext cx="8784613" cy="1280456"/>
        </p:xfrm>
        <a:graphic>
          <a:graphicData uri="http://schemas.openxmlformats.org/drawingml/2006/table">
            <a:tbl>
              <a:tblPr firstRow="1" bandRow="1">
                <a:tableStyleId>{F5AB1C69-6EDB-4FF4-983F-18BD219EF322}</a:tableStyleId>
              </a:tblPr>
              <a:tblGrid>
                <a:gridCol w="1789751">
                  <a:extLst>
                    <a:ext uri="{9D8B030D-6E8A-4147-A177-3AD203B41FA5}">
                      <a16:colId xmlns:a16="http://schemas.microsoft.com/office/drawing/2014/main" xmlns="" val="20000"/>
                    </a:ext>
                  </a:extLst>
                </a:gridCol>
                <a:gridCol w="1616428">
                  <a:extLst>
                    <a:ext uri="{9D8B030D-6E8A-4147-A177-3AD203B41FA5}">
                      <a16:colId xmlns:a16="http://schemas.microsoft.com/office/drawing/2014/main" xmlns="" val="20001"/>
                    </a:ext>
                  </a:extLst>
                </a:gridCol>
                <a:gridCol w="1947276">
                  <a:extLst>
                    <a:ext uri="{9D8B030D-6E8A-4147-A177-3AD203B41FA5}">
                      <a16:colId xmlns:a16="http://schemas.microsoft.com/office/drawing/2014/main" xmlns="" val="20002"/>
                    </a:ext>
                  </a:extLst>
                </a:gridCol>
                <a:gridCol w="1715579">
                  <a:extLst>
                    <a:ext uri="{9D8B030D-6E8A-4147-A177-3AD203B41FA5}">
                      <a16:colId xmlns:a16="http://schemas.microsoft.com/office/drawing/2014/main" xmlns="" val="20003"/>
                    </a:ext>
                  </a:extLst>
                </a:gridCol>
                <a:gridCol w="1715579">
                  <a:extLst>
                    <a:ext uri="{9D8B030D-6E8A-4147-A177-3AD203B41FA5}">
                      <a16:colId xmlns:a16="http://schemas.microsoft.com/office/drawing/2014/main" xmlns="" val="3795192676"/>
                    </a:ext>
                  </a:extLst>
                </a:gridCol>
              </a:tblGrid>
              <a:tr h="380265">
                <a:tc>
                  <a:txBody>
                    <a:bodyPr/>
                    <a:lstStyle/>
                    <a:p>
                      <a:pPr algn="ctr"/>
                      <a:r>
                        <a:rPr lang="en-US" sz="1200" b="1" dirty="0" smtClean="0">
                          <a:solidFill>
                            <a:schemeClr val="tx1"/>
                          </a:solidFill>
                        </a:rPr>
                        <a:t>Review</a:t>
                      </a:r>
                      <a:r>
                        <a:rPr lang="en-US" sz="1200" b="1" baseline="0" dirty="0" smtClean="0">
                          <a:solidFill>
                            <a:schemeClr val="tx1"/>
                          </a:solidFill>
                        </a:rPr>
                        <a:t> Period</a:t>
                      </a:r>
                      <a:endParaRPr lang="en-US" sz="1200" b="1" dirty="0">
                        <a:solidFill>
                          <a:schemeClr val="tx1"/>
                        </a:solidFill>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Total Quarterly Targets</a:t>
                      </a: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r>
                        <a:rPr lang="en-US" sz="1200" b="1" baseline="0" dirty="0" smtClean="0">
                          <a:solidFill>
                            <a:schemeClr val="tx1"/>
                          </a:solidFill>
                        </a:rPr>
                        <a:t>Achieved</a:t>
                      </a:r>
                      <a:endParaRPr lang="en-US" sz="1200" b="1" dirty="0">
                        <a:solidFill>
                          <a:schemeClr val="tx1"/>
                        </a:solidFill>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r>
                        <a:rPr lang="en-US" sz="1200" b="1" dirty="0" smtClean="0">
                          <a:solidFill>
                            <a:schemeClr val="tx1"/>
                          </a:solidFill>
                        </a:rPr>
                        <a:t>Not Achieved</a:t>
                      </a:r>
                      <a:endParaRPr lang="en-US" sz="1200" b="1" dirty="0">
                        <a:solidFill>
                          <a:schemeClr val="tx1"/>
                        </a:solidFill>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b="1" dirty="0" smtClean="0">
                          <a:solidFill>
                            <a:schemeClr val="tx1"/>
                          </a:solidFill>
                        </a:rPr>
                        <a:t>% Achievement</a:t>
                      </a:r>
                      <a:r>
                        <a:rPr lang="en-US" sz="1200" b="1" baseline="0" dirty="0" smtClean="0">
                          <a:solidFill>
                            <a:schemeClr val="tx1"/>
                          </a:solidFill>
                        </a:rPr>
                        <a:t> </a:t>
                      </a:r>
                      <a:endParaRPr lang="en-US" sz="1200" b="1" dirty="0">
                        <a:solidFill>
                          <a:schemeClr val="tx1"/>
                        </a:solidFill>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0"/>
                  </a:ext>
                </a:extLst>
              </a:tr>
              <a:tr h="228184">
                <a:tc>
                  <a:txBody>
                    <a:bodyPr/>
                    <a:lstStyle/>
                    <a:p>
                      <a:pPr algn="ctr"/>
                      <a:r>
                        <a:rPr lang="en-US" sz="1200" b="1" dirty="0" smtClean="0">
                          <a:solidFill>
                            <a:schemeClr val="tx1"/>
                          </a:solidFill>
                          <a:latin typeface="+mn-lt"/>
                        </a:rPr>
                        <a:t>Q1</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10</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8</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2</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80%</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13076516"/>
                  </a:ext>
                </a:extLst>
              </a:tr>
              <a:tr h="228184">
                <a:tc>
                  <a:txBody>
                    <a:bodyPr/>
                    <a:lstStyle/>
                    <a:p>
                      <a:pPr algn="ctr"/>
                      <a:r>
                        <a:rPr lang="en-US" sz="1200" b="1" dirty="0" smtClean="0">
                          <a:solidFill>
                            <a:schemeClr val="tx1"/>
                          </a:solidFill>
                          <a:latin typeface="+mn-lt"/>
                        </a:rPr>
                        <a:t>Q2</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10</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8</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2</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80%</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28184">
                <a:tc>
                  <a:txBody>
                    <a:bodyPr/>
                    <a:lstStyle/>
                    <a:p>
                      <a:pPr algn="ctr"/>
                      <a:r>
                        <a:rPr lang="en-US" sz="1200" b="1" dirty="0" smtClean="0">
                          <a:solidFill>
                            <a:schemeClr val="tx1"/>
                          </a:solidFill>
                          <a:latin typeface="+mn-lt"/>
                        </a:rPr>
                        <a:t>Q3</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10</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9</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1</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latin typeface="+mn-lt"/>
                        </a:rPr>
                        <a:t>90%</a:t>
                      </a:r>
                      <a:endParaRPr lang="en-US" sz="1200" b="1" dirty="0">
                        <a:solidFill>
                          <a:schemeClr val="tx1"/>
                        </a:solidFill>
                        <a:latin typeface="+mn-lt"/>
                      </a:endParaRPr>
                    </a:p>
                  </a:txBody>
                  <a:tcPr marL="91432" marR="91432"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537339457"/>
              </p:ext>
            </p:extLst>
          </p:nvPr>
        </p:nvGraphicFramePr>
        <p:xfrm>
          <a:off x="195646" y="2089958"/>
          <a:ext cx="8768660" cy="3749040"/>
        </p:xfrm>
        <a:graphic>
          <a:graphicData uri="http://schemas.openxmlformats.org/drawingml/2006/table">
            <a:tbl>
              <a:tblPr firstRow="1" bandRow="1">
                <a:tableStyleId>{5C22544A-7EE6-4342-B048-85BDC9FD1C3A}</a:tableStyleId>
              </a:tblPr>
              <a:tblGrid>
                <a:gridCol w="750758">
                  <a:extLst>
                    <a:ext uri="{9D8B030D-6E8A-4147-A177-3AD203B41FA5}">
                      <a16:colId xmlns:a16="http://schemas.microsoft.com/office/drawing/2014/main" xmlns="" val="3874086492"/>
                    </a:ext>
                  </a:extLst>
                </a:gridCol>
                <a:gridCol w="4871592">
                  <a:extLst>
                    <a:ext uri="{9D8B030D-6E8A-4147-A177-3AD203B41FA5}">
                      <a16:colId xmlns:a16="http://schemas.microsoft.com/office/drawing/2014/main" xmlns="" val="1798181300"/>
                    </a:ext>
                  </a:extLst>
                </a:gridCol>
                <a:gridCol w="1075173">
                  <a:extLst>
                    <a:ext uri="{9D8B030D-6E8A-4147-A177-3AD203B41FA5}">
                      <a16:colId xmlns:a16="http://schemas.microsoft.com/office/drawing/2014/main" xmlns="" val="3066872361"/>
                    </a:ext>
                  </a:extLst>
                </a:gridCol>
                <a:gridCol w="1045029">
                  <a:extLst>
                    <a:ext uri="{9D8B030D-6E8A-4147-A177-3AD203B41FA5}">
                      <a16:colId xmlns:a16="http://schemas.microsoft.com/office/drawing/2014/main" xmlns="" val="444764817"/>
                    </a:ext>
                  </a:extLst>
                </a:gridCol>
                <a:gridCol w="1026108">
                  <a:extLst>
                    <a:ext uri="{9D8B030D-6E8A-4147-A177-3AD203B41FA5}">
                      <a16:colId xmlns:a16="http://schemas.microsoft.com/office/drawing/2014/main" xmlns="" val="2190321483"/>
                    </a:ext>
                  </a:extLst>
                </a:gridCol>
              </a:tblGrid>
              <a:tr h="430611">
                <a:tc>
                  <a:txBody>
                    <a:bodyPr/>
                    <a:lstStyle/>
                    <a:p>
                      <a:r>
                        <a:rPr lang="en-GB" sz="1200" dirty="0" smtClean="0">
                          <a:solidFill>
                            <a:schemeClr val="tx1"/>
                          </a:solidFill>
                        </a:rPr>
                        <a:t>APP/ AOP </a:t>
                      </a:r>
                      <a:endParaRPr lang="en-ZA"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200" baseline="0" dirty="0" smtClean="0">
                          <a:solidFill>
                            <a:schemeClr val="tx1"/>
                          </a:solidFill>
                        </a:rPr>
                        <a:t>Target </a:t>
                      </a:r>
                      <a:endParaRPr lang="en-ZA"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200" dirty="0" smtClean="0">
                          <a:solidFill>
                            <a:schemeClr val="tx1"/>
                          </a:solidFill>
                        </a:rPr>
                        <a:t>Q1</a:t>
                      </a:r>
                      <a:r>
                        <a:rPr lang="en-GB" sz="1200" baseline="0" dirty="0" smtClean="0">
                          <a:solidFill>
                            <a:schemeClr val="tx1"/>
                          </a:solidFill>
                        </a:rPr>
                        <a:t> </a:t>
                      </a:r>
                      <a:r>
                        <a:rPr lang="en-GB" sz="1200" dirty="0" smtClean="0">
                          <a:solidFill>
                            <a:schemeClr val="tx1"/>
                          </a:solidFill>
                        </a:rPr>
                        <a:t>Performance </a:t>
                      </a:r>
                      <a:endParaRPr lang="en-ZA"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200" dirty="0" smtClean="0">
                          <a:solidFill>
                            <a:schemeClr val="tx1"/>
                          </a:solidFill>
                        </a:rPr>
                        <a:t>Q2</a:t>
                      </a:r>
                      <a:r>
                        <a:rPr lang="en-GB" sz="1200" baseline="0" dirty="0" smtClean="0">
                          <a:solidFill>
                            <a:schemeClr val="tx1"/>
                          </a:solidFill>
                        </a:rPr>
                        <a:t> </a:t>
                      </a:r>
                      <a:r>
                        <a:rPr lang="en-GB" sz="1200" dirty="0" smtClean="0">
                          <a:solidFill>
                            <a:schemeClr val="tx1"/>
                          </a:solidFill>
                        </a:rPr>
                        <a:t>Performance </a:t>
                      </a:r>
                      <a:endParaRPr lang="en-ZA"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200" dirty="0" smtClean="0">
                          <a:solidFill>
                            <a:schemeClr val="tx1"/>
                          </a:solidFill>
                        </a:rPr>
                        <a:t>Q 3 Performance </a:t>
                      </a:r>
                      <a:endParaRPr lang="en-ZA"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079239530"/>
                  </a:ext>
                </a:extLst>
              </a:tr>
              <a:tr h="266380">
                <a:tc rowSpan="4">
                  <a:txBody>
                    <a:bodyPr/>
                    <a:lstStyle/>
                    <a:p>
                      <a:r>
                        <a:rPr lang="en-GB" sz="1200" b="1" dirty="0" smtClean="0">
                          <a:solidFill>
                            <a:schemeClr val="tx1"/>
                          </a:solidFill>
                        </a:rPr>
                        <a:t>APP </a:t>
                      </a:r>
                      <a:endParaRPr lang="en-ZA"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solidFill>
                            <a:schemeClr val="tx1"/>
                          </a:solidFill>
                        </a:rPr>
                        <a:t>Birth Registration </a:t>
                      </a:r>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00B050"/>
                          </a:solidFill>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FF0000"/>
                          </a:solidFill>
                        </a:rPr>
                        <a:t>Not</a:t>
                      </a:r>
                      <a:r>
                        <a:rPr lang="en-ZA" sz="1200" b="1" baseline="0" dirty="0" smtClean="0">
                          <a:solidFill>
                            <a:srgbClr val="FF0000"/>
                          </a:solidFill>
                        </a:rPr>
                        <a:t> achieved </a:t>
                      </a:r>
                      <a:endParaRPr lang="en-ZA"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00B050"/>
                          </a:solidFill>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89121345"/>
                  </a:ext>
                </a:extLst>
              </a:tr>
              <a:tr h="258366">
                <a:tc vMerge="1">
                  <a:txBody>
                    <a:bodyPr/>
                    <a:lstStyle/>
                    <a:p>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cs typeface="Arial" pitchFamily="34" charset="0"/>
                        </a:rPr>
                        <a:t>Smart ID Cards issued (received at offices) to citizens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9817493"/>
                  </a:ext>
                </a:extLst>
              </a:tr>
              <a:tr h="258366">
                <a:tc vMerge="1">
                  <a:txBody>
                    <a:bodyPr/>
                    <a:lstStyle/>
                    <a:p>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solidFill>
                            <a:schemeClr val="tx1"/>
                          </a:solidFill>
                        </a:rPr>
                        <a:t>Payment of Invoices within 30 days</a:t>
                      </a:r>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FF0000"/>
                          </a:solidFill>
                        </a:rPr>
                        <a:t>Not</a:t>
                      </a:r>
                      <a:r>
                        <a:rPr lang="en-ZA" sz="1200" b="1" baseline="0" dirty="0" smtClean="0">
                          <a:solidFill>
                            <a:srgbClr val="FF0000"/>
                          </a:solidFill>
                        </a:rPr>
                        <a:t> achieved </a:t>
                      </a:r>
                      <a:endParaRPr lang="en-ZA" sz="1200" b="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04972012"/>
                  </a:ext>
                </a:extLst>
              </a:tr>
              <a:tr h="258366">
                <a:tc vMerge="1">
                  <a:txBody>
                    <a:bodyPr/>
                    <a:lstStyle/>
                    <a:p>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solidFill>
                            <a:schemeClr val="tx1"/>
                          </a:solidFill>
                        </a:rPr>
                        <a:t>Law enforcement</a:t>
                      </a:r>
                      <a:r>
                        <a:rPr lang="en-GB" sz="1200" baseline="0" dirty="0" smtClean="0">
                          <a:solidFill>
                            <a:schemeClr val="tx1"/>
                          </a:solidFill>
                        </a:rPr>
                        <a:t> Inspections (NAT 33) </a:t>
                      </a:r>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00B050"/>
                          </a:solidFill>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00B050"/>
                          </a:solidFill>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solidFill>
                            <a:srgbClr val="00B050"/>
                          </a:solidFill>
                        </a:rPr>
                        <a:t>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54623149"/>
                  </a:ext>
                </a:extLst>
              </a:tr>
              <a:tr h="258366">
                <a:tc rowSpan="6">
                  <a:txBody>
                    <a:bodyPr/>
                    <a:lstStyle/>
                    <a:p>
                      <a:r>
                        <a:rPr lang="en-GB" sz="1200" b="1" dirty="0" smtClean="0">
                          <a:solidFill>
                            <a:schemeClr val="tx1"/>
                          </a:solidFill>
                        </a:rPr>
                        <a:t>AOP</a:t>
                      </a:r>
                      <a:r>
                        <a:rPr lang="en-GB" sz="1200" b="1" baseline="0" dirty="0" smtClean="0">
                          <a:solidFill>
                            <a:schemeClr val="tx1"/>
                          </a:solidFill>
                        </a:rPr>
                        <a:t> </a:t>
                      </a:r>
                      <a:endParaRPr lang="en-ZA"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solidFill>
                            <a:schemeClr val="tx1"/>
                          </a:solidFill>
                        </a:rPr>
                        <a:t>70% of Deaths Registered within 72 hours</a:t>
                      </a:r>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FF0000"/>
                          </a:solidFill>
                        </a:rPr>
                        <a:t>Not</a:t>
                      </a:r>
                      <a:r>
                        <a:rPr lang="en-ZA" sz="1200" b="1" baseline="0" dirty="0" smtClean="0">
                          <a:solidFill>
                            <a:srgbClr val="FF0000"/>
                          </a:solidFill>
                        </a:rPr>
                        <a:t> achieved </a:t>
                      </a:r>
                      <a:endParaRPr lang="en-ZA"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FF0000"/>
                          </a:solidFill>
                        </a:rPr>
                        <a:t>Not</a:t>
                      </a:r>
                      <a:r>
                        <a:rPr lang="en-ZA" sz="1200" b="1" baseline="0" dirty="0" smtClean="0">
                          <a:solidFill>
                            <a:srgbClr val="FF0000"/>
                          </a:solidFill>
                        </a:rPr>
                        <a:t> achieved </a:t>
                      </a:r>
                      <a:endParaRPr lang="en-ZA"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FF0000"/>
                          </a:solidFill>
                        </a:rPr>
                        <a:t>Not</a:t>
                      </a:r>
                      <a:r>
                        <a:rPr lang="en-ZA" sz="1200" b="1" baseline="0" dirty="0" smtClean="0">
                          <a:solidFill>
                            <a:srgbClr val="FF0000"/>
                          </a:solidFill>
                        </a:rPr>
                        <a:t> achieved </a:t>
                      </a:r>
                      <a:endParaRPr lang="en-ZA"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36622912"/>
                  </a:ext>
                </a:extLst>
              </a:tr>
              <a:tr h="430611">
                <a:tc vMerge="1">
                  <a:txBody>
                    <a:bodyPr/>
                    <a:lstStyle/>
                    <a:p>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cs typeface="Arial" pitchFamily="34" charset="0"/>
                        </a:rPr>
                        <a:t>100% Of detected employers in contravention of the Immigration Act (Act 13 of 2002) charged,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8889792"/>
                  </a:ext>
                </a:extLst>
              </a:tr>
              <a:tr h="430611">
                <a:tc vMerge="1">
                  <a:txBody>
                    <a:bodyPr/>
                    <a:lstStyle/>
                    <a:p>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cs typeface="Arial" pitchFamily="34" charset="0"/>
                        </a:rPr>
                        <a:t>100% Of detected transgressors in contravention of the Immigration Act (Act 13 of 2002) charged,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1785009"/>
                  </a:ext>
                </a:extLst>
              </a:tr>
              <a:tr h="258366">
                <a:tc vMerge="1">
                  <a:txBody>
                    <a:bodyPr/>
                    <a:lstStyle/>
                    <a:p>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100% Of direct deportations concluded within 30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34350765"/>
                  </a:ext>
                </a:extLst>
              </a:tr>
              <a:tr h="258366">
                <a:tc vMerge="1">
                  <a:txBody>
                    <a:bodyPr/>
                    <a:lstStyle/>
                    <a:p>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100% Of transfers to Lindela concluded within 20 calendar days,</a:t>
                      </a:r>
                      <a:endParaRPr lang="en-ZA"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2906913"/>
                  </a:ext>
                </a:extLst>
              </a:tr>
              <a:tr h="258366">
                <a:tc vMerge="1">
                  <a:txBody>
                    <a:bodyPr/>
                    <a:lstStyle/>
                    <a:p>
                      <a:endParaRPr lang="en-ZA"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cs typeface="Arial" pitchFamily="34" charset="0"/>
                        </a:rPr>
                        <a:t>80% of Detected fraudulent marriages &amp; marriage of convenience cases finalized.  </a:t>
                      </a:r>
                      <a:r>
                        <a:rPr lang="en-US" altLang="en-US" sz="1200" i="1" dirty="0" smtClean="0">
                          <a:cs typeface="Arial"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b="1" dirty="0" smtClean="0">
                          <a:solidFill>
                            <a:srgbClr val="00B050"/>
                          </a:solidFill>
                        </a:rPr>
                        <a:t>Achieved</a:t>
                      </a:r>
                      <a:endParaRPr lang="en-ZA" sz="12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03489162"/>
                  </a:ext>
                </a:extLst>
              </a:tr>
            </a:tbl>
          </a:graphicData>
        </a:graphic>
      </p:graphicFrame>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27</a:t>
            </a:fld>
            <a:endParaRPr lang="en-US" dirty="0">
              <a:solidFill>
                <a:prstClr val="black"/>
              </a:solidFill>
            </a:endParaRPr>
          </a:p>
        </p:txBody>
      </p:sp>
    </p:spTree>
    <p:extLst>
      <p:ext uri="{BB962C8B-B14F-4D97-AF65-F5344CB8AC3E}">
        <p14:creationId xmlns:p14="http://schemas.microsoft.com/office/powerpoint/2010/main" xmlns="" val="2198651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46054" y="125439"/>
            <a:ext cx="8647122" cy="449327"/>
          </a:xfrm>
          <a:solidFill>
            <a:srgbClr val="92D050"/>
          </a:solidFill>
        </p:spPr>
        <p:txBody>
          <a:bodyPr>
            <a:normAutofit/>
          </a:bodyPr>
          <a:lstStyle/>
          <a:p>
            <a:pPr marL="0" indent="0" algn="ctr">
              <a:buNone/>
            </a:pPr>
            <a:r>
              <a:rPr lang="en-ZA" sz="2000" b="1" dirty="0" smtClean="0">
                <a:cs typeface="Arial" panose="020B0604020202020204" pitchFamily="34" charset="0"/>
              </a:rPr>
              <a:t>2 ) Provincial Performance Immigration Targets : APP &amp; AOP LEVEL</a:t>
            </a:r>
            <a:endParaRPr lang="en-ZA" sz="2400" b="1" dirty="0">
              <a:solidFill>
                <a:srgbClr val="00B050"/>
              </a:solidFill>
            </a:endParaRPr>
          </a:p>
          <a:p>
            <a:pPr marL="0" indent="0" algn="ctr">
              <a:buNone/>
            </a:pPr>
            <a:endParaRPr lang="en-ZA" sz="2400" b="1" dirty="0">
              <a:solidFill>
                <a:srgbClr val="00B050"/>
              </a:solidFill>
            </a:endParaRPr>
          </a:p>
          <a:p>
            <a:pPr marL="0" indent="0" algn="ctr">
              <a:buNone/>
            </a:pPr>
            <a:endParaRPr lang="en-ZA" sz="2400" b="1" dirty="0">
              <a:solidFill>
                <a:srgbClr val="00B050"/>
              </a:solidFill>
            </a:endParaRPr>
          </a:p>
          <a:p>
            <a:pPr marL="0" indent="0" algn="ctr">
              <a:buNone/>
            </a:pPr>
            <a:endParaRPr lang="en-ZA" sz="2400" b="1" dirty="0">
              <a:solidFill>
                <a:srgbClr val="00B050"/>
              </a:solidFill>
            </a:endParaRPr>
          </a:p>
          <a:p>
            <a:pPr>
              <a:buFont typeface="Wingdings" pitchFamily="2" charset="2"/>
              <a:buChar char="ü"/>
            </a:pPr>
            <a:endParaRPr lang="en-ZA" sz="1200" b="1" dirty="0"/>
          </a:p>
        </p:txBody>
      </p:sp>
      <p:graphicFrame>
        <p:nvGraphicFramePr>
          <p:cNvPr id="2" name="Table 1"/>
          <p:cNvGraphicFramePr>
            <a:graphicFrameLocks noGrp="1"/>
          </p:cNvGraphicFramePr>
          <p:nvPr>
            <p:extLst>
              <p:ext uri="{D42A27DB-BD31-4B8C-83A1-F6EECF244321}">
                <p14:modId xmlns:p14="http://schemas.microsoft.com/office/powerpoint/2010/main" xmlns="" val="299397664"/>
              </p:ext>
            </p:extLst>
          </p:nvPr>
        </p:nvGraphicFramePr>
        <p:xfrm>
          <a:off x="246054" y="609599"/>
          <a:ext cx="8647123" cy="4815840"/>
        </p:xfrm>
        <a:graphic>
          <a:graphicData uri="http://schemas.openxmlformats.org/drawingml/2006/table">
            <a:tbl>
              <a:tblPr/>
              <a:tblGrid>
                <a:gridCol w="4721879">
                  <a:extLst>
                    <a:ext uri="{9D8B030D-6E8A-4147-A177-3AD203B41FA5}">
                      <a16:colId xmlns:a16="http://schemas.microsoft.com/office/drawing/2014/main" xmlns="" val="623084316"/>
                    </a:ext>
                  </a:extLst>
                </a:gridCol>
                <a:gridCol w="927770">
                  <a:extLst>
                    <a:ext uri="{9D8B030D-6E8A-4147-A177-3AD203B41FA5}">
                      <a16:colId xmlns:a16="http://schemas.microsoft.com/office/drawing/2014/main" xmlns="" val="2574320244"/>
                    </a:ext>
                  </a:extLst>
                </a:gridCol>
                <a:gridCol w="1027610">
                  <a:extLst>
                    <a:ext uri="{9D8B030D-6E8A-4147-A177-3AD203B41FA5}">
                      <a16:colId xmlns:a16="http://schemas.microsoft.com/office/drawing/2014/main" xmlns="" val="1616158106"/>
                    </a:ext>
                  </a:extLst>
                </a:gridCol>
                <a:gridCol w="984932">
                  <a:extLst>
                    <a:ext uri="{9D8B030D-6E8A-4147-A177-3AD203B41FA5}">
                      <a16:colId xmlns:a16="http://schemas.microsoft.com/office/drawing/2014/main" xmlns="" val="3012961588"/>
                    </a:ext>
                  </a:extLst>
                </a:gridCol>
                <a:gridCol w="984932">
                  <a:extLst>
                    <a:ext uri="{9D8B030D-6E8A-4147-A177-3AD203B41FA5}">
                      <a16:colId xmlns:a16="http://schemas.microsoft.com/office/drawing/2014/main" xmlns="" val="1698969452"/>
                    </a:ext>
                  </a:extLst>
                </a:gridCol>
              </a:tblGrid>
              <a:tr h="464927">
                <a:tc>
                  <a:txBody>
                    <a:bodyPr/>
                    <a:lstStyle/>
                    <a:p>
                      <a:pPr algn="l" fontAlgn="t"/>
                      <a:endParaRPr lang="en-GB" sz="1400" b="1" i="0" u="none" strike="noStrike" dirty="0" smtClean="0">
                        <a:solidFill>
                          <a:srgbClr val="000000"/>
                        </a:solidFill>
                        <a:effectLst/>
                        <a:latin typeface="Arial" panose="020B0604020202020204" pitchFamily="34" charset="0"/>
                        <a:cs typeface="Arial" panose="020B0604020202020204" pitchFamily="34" charset="0"/>
                      </a:endParaRPr>
                    </a:p>
                    <a:p>
                      <a:pPr algn="l" fontAlgn="t"/>
                      <a:r>
                        <a:rPr lang="en-GB" sz="1400" b="1" i="0" u="none" strike="noStrike" dirty="0" smtClean="0">
                          <a:solidFill>
                            <a:srgbClr val="000000"/>
                          </a:solidFill>
                          <a:effectLst/>
                          <a:latin typeface="Arial" panose="020B0604020202020204" pitchFamily="34" charset="0"/>
                          <a:cs typeface="Arial" panose="020B0604020202020204" pitchFamily="34" charset="0"/>
                        </a:rPr>
                        <a:t>ANNUAL</a:t>
                      </a:r>
                      <a:r>
                        <a:rPr lang="en-GB" sz="1400" b="1" i="0" u="none" strike="noStrike" baseline="0" dirty="0" smtClean="0">
                          <a:solidFill>
                            <a:srgbClr val="000000"/>
                          </a:solidFill>
                          <a:effectLst/>
                          <a:latin typeface="Arial" panose="020B0604020202020204" pitchFamily="34" charset="0"/>
                          <a:cs typeface="Arial" panose="020B0604020202020204" pitchFamily="34" charset="0"/>
                        </a:rPr>
                        <a:t> PERFORMANCE PLAN (NAT 33)</a:t>
                      </a:r>
                    </a:p>
                    <a:p>
                      <a:pPr algn="l" fontAlgn="t"/>
                      <a:endParaRPr lang="en-GB" sz="1400" b="1" i="0" u="none" strike="noStrike" baseline="0" dirty="0" smtClean="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ZA" sz="1400" b="1" i="0" u="none" strike="noStrike" dirty="0" smtClean="0">
                          <a:solidFill>
                            <a:srgbClr val="000000"/>
                          </a:solidFill>
                          <a:effectLst/>
                          <a:latin typeface="Arial" panose="020B0604020202020204" pitchFamily="34" charset="0"/>
                          <a:cs typeface="Arial" panose="020B0604020202020204" pitchFamily="34" charset="0"/>
                        </a:rPr>
                        <a:t>AP </a:t>
                      </a:r>
                      <a:r>
                        <a:rPr lang="en-ZA" sz="1400" b="1" i="0" u="none" strike="noStrike" dirty="0">
                          <a:solidFill>
                            <a:srgbClr val="000000"/>
                          </a:solidFill>
                          <a:effectLst/>
                          <a:latin typeface="Arial" panose="020B0604020202020204" pitchFamily="34" charset="0"/>
                          <a:cs typeface="Arial" panose="020B0604020202020204" pitchFamily="34" charset="0"/>
                        </a:rPr>
                        <a:t>Q1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ZA" sz="1400" b="1" i="0" u="none" strike="noStrike" dirty="0" smtClean="0">
                          <a:solidFill>
                            <a:srgbClr val="000000"/>
                          </a:solidFill>
                          <a:effectLst/>
                          <a:latin typeface="Arial" panose="020B0604020202020204" pitchFamily="34" charset="0"/>
                          <a:cs typeface="Arial" panose="020B0604020202020204" pitchFamily="34" charset="0"/>
                        </a:rPr>
                        <a:t>AP </a:t>
                      </a:r>
                      <a:r>
                        <a:rPr lang="en-ZA" sz="1400" b="1" i="0" u="none" strike="noStrike" dirty="0">
                          <a:solidFill>
                            <a:srgbClr val="000000"/>
                          </a:solidFill>
                          <a:effectLst/>
                          <a:latin typeface="Arial" panose="020B0604020202020204" pitchFamily="34" charset="0"/>
                          <a:cs typeface="Arial" panose="020B0604020202020204" pitchFamily="34" charset="0"/>
                        </a:rPr>
                        <a:t>Q2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ZA" sz="1400" b="1" i="0" u="none" strike="noStrike" dirty="0" smtClean="0">
                          <a:solidFill>
                            <a:srgbClr val="000000"/>
                          </a:solidFill>
                          <a:effectLst/>
                          <a:latin typeface="Arial" panose="020B0604020202020204" pitchFamily="34" charset="0"/>
                          <a:cs typeface="Arial" panose="020B0604020202020204" pitchFamily="34" charset="0"/>
                        </a:rPr>
                        <a:t>AP </a:t>
                      </a:r>
                      <a:r>
                        <a:rPr lang="en-ZA" sz="1400" b="1" i="0" u="none" strike="noStrike" dirty="0">
                          <a:solidFill>
                            <a:srgbClr val="000000"/>
                          </a:solidFill>
                          <a:effectLst/>
                          <a:latin typeface="Arial" panose="020B0604020202020204" pitchFamily="34" charset="0"/>
                          <a:cs typeface="Arial" panose="020B0604020202020204" pitchFamily="34" charset="0"/>
                        </a:rPr>
                        <a:t>Q3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ZA" sz="1400" b="1" i="0" u="none" strike="noStrike" dirty="0" smtClean="0">
                          <a:solidFill>
                            <a:srgbClr val="000000"/>
                          </a:solidFill>
                          <a:effectLst/>
                          <a:latin typeface="Arial" panose="020B0604020202020204" pitchFamily="34" charset="0"/>
                          <a:cs typeface="Arial" panose="020B0604020202020204" pitchFamily="34" charset="0"/>
                        </a:rPr>
                        <a:t>TOTAL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034556335"/>
                  </a:ext>
                </a:extLst>
              </a:tr>
              <a:tr h="3967737">
                <a:tc>
                  <a:txBody>
                    <a:bodyPr/>
                    <a:lstStyle/>
                    <a:p>
                      <a:pPr algn="l" fontAlgn="t"/>
                      <a:endParaRPr lang="en-GB" sz="1400" b="0" i="0" u="none" strike="noStrike" dirty="0" smtClean="0">
                        <a:solidFill>
                          <a:srgbClr val="000000"/>
                        </a:solidFill>
                        <a:effectLst/>
                        <a:latin typeface="Arial" panose="020B0604020202020204" pitchFamily="34" charset="0"/>
                        <a:cs typeface="Arial" panose="020B0604020202020204" pitchFamily="34" charset="0"/>
                      </a:endParaRPr>
                    </a:p>
                    <a:p>
                      <a:pPr algn="l" fontAlgn="t"/>
                      <a:r>
                        <a:rPr lang="en-GB" sz="1400" b="1" i="0" u="none" strike="noStrike" dirty="0" smtClean="0">
                          <a:solidFill>
                            <a:srgbClr val="000000"/>
                          </a:solidFill>
                          <a:effectLst/>
                          <a:latin typeface="Arial" panose="020B0604020202020204" pitchFamily="34" charset="0"/>
                          <a:cs typeface="Arial" panose="020B0604020202020204" pitchFamily="34" charset="0"/>
                        </a:rPr>
                        <a:t>33 x</a:t>
                      </a:r>
                      <a:r>
                        <a:rPr lang="en-GB" sz="1400" b="1" i="0" u="none" strike="noStrike" baseline="0" dirty="0" smtClean="0">
                          <a:solidFill>
                            <a:srgbClr val="000000"/>
                          </a:solidFill>
                          <a:effectLst/>
                          <a:latin typeface="Arial" panose="020B0604020202020204" pitchFamily="34" charset="0"/>
                          <a:cs typeface="Arial" panose="020B0604020202020204" pitchFamily="34" charset="0"/>
                        </a:rPr>
                        <a:t> Law Enforcement Inspections conducted </a:t>
                      </a:r>
                    </a:p>
                    <a:p>
                      <a:pPr algn="l" fontAlgn="t"/>
                      <a:endParaRPr lang="en-GB" sz="140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t"/>
                      <a:r>
                        <a:rPr lang="en-GB" sz="1400" b="1" i="0" u="sng" strike="noStrike" baseline="0" dirty="0" smtClean="0">
                          <a:solidFill>
                            <a:srgbClr val="000000"/>
                          </a:solidFill>
                          <a:effectLst/>
                          <a:latin typeface="Arial" panose="020B0604020202020204" pitchFamily="34" charset="0"/>
                          <a:cs typeface="Arial" panose="020B0604020202020204" pitchFamily="34" charset="0"/>
                        </a:rPr>
                        <a:t>Business Sectors:</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Farming = 2</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Road blocks = 2</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Manufacturers/Wholesalers = 3</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Transport/ Logistics = 4</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Construction = 2</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Hospitability = 17</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Mining Industry = 1</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General dealers/ supermarkets = 14</a:t>
                      </a:r>
                    </a:p>
                    <a:p>
                      <a:pPr marL="285750" indent="-285750" algn="l" fontAlgn="t">
                        <a:lnSpc>
                          <a:spcPct val="150000"/>
                        </a:lnSpc>
                        <a:buFont typeface="Wingdings" panose="05000000000000000000" pitchFamily="2" charset="2"/>
                        <a:buChar char="Ø"/>
                      </a:pPr>
                      <a:r>
                        <a:rPr lang="en-GB" sz="1400" b="0" i="0" u="none" strike="noStrike" baseline="0" dirty="0" smtClean="0">
                          <a:solidFill>
                            <a:srgbClr val="000000"/>
                          </a:solidFill>
                          <a:effectLst/>
                          <a:latin typeface="Arial" panose="020B0604020202020204" pitchFamily="34" charset="0"/>
                          <a:cs typeface="Arial" panose="020B0604020202020204" pitchFamily="34" charset="0"/>
                        </a:rPr>
                        <a:t>Scrap metal/car dealers = 5 </a:t>
                      </a:r>
                    </a:p>
                    <a:p>
                      <a:pPr marL="0" indent="0" algn="l" fontAlgn="t">
                        <a:buFont typeface="Wingdings" panose="05000000000000000000" pitchFamily="2" charset="2"/>
                        <a:buNone/>
                      </a:pPr>
                      <a:endParaRPr lang="en-GB" sz="1400" b="0" i="0" u="none" strike="noStrike" baseline="0" dirty="0" smtClean="0">
                        <a:solidFill>
                          <a:srgbClr val="000000"/>
                        </a:solidFill>
                        <a:effectLst/>
                        <a:latin typeface="Arial" panose="020B0604020202020204" pitchFamily="34" charset="0"/>
                        <a:cs typeface="Arial" panose="020B0604020202020204" pitchFamily="34" charset="0"/>
                      </a:endParaRPr>
                    </a:p>
                    <a:p>
                      <a:pPr algn="l" fontAlgn="t"/>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endParaRPr lang="en-GB" sz="1400" b="0"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GB" sz="1400" b="0" i="0" u="none" strike="noStrike" dirty="0" smtClean="0">
                          <a:solidFill>
                            <a:srgbClr val="000000"/>
                          </a:solidFill>
                          <a:effectLst/>
                          <a:latin typeface="Arial" panose="020B0604020202020204" pitchFamily="34" charset="0"/>
                          <a:cs typeface="Arial" panose="020B0604020202020204" pitchFamily="34" charset="0"/>
                        </a:rPr>
                        <a:t>11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endParaRPr lang="en-GB" sz="1400" b="0"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GB" sz="1400" b="0" i="0" u="none" strike="noStrike" dirty="0" smtClean="0">
                          <a:solidFill>
                            <a:srgbClr val="000000"/>
                          </a:solidFill>
                          <a:effectLst/>
                          <a:latin typeface="Arial" panose="020B0604020202020204" pitchFamily="34" charset="0"/>
                          <a:cs typeface="Arial" panose="020B0604020202020204" pitchFamily="34" charset="0"/>
                        </a:rPr>
                        <a:t>23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endParaRPr lang="en-GB" sz="1400" b="0"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GB" sz="1400" b="0" i="0" u="none" strike="noStrike" dirty="0" smtClean="0">
                          <a:solidFill>
                            <a:srgbClr val="000000"/>
                          </a:solidFill>
                          <a:effectLst/>
                          <a:latin typeface="Arial" panose="020B0604020202020204" pitchFamily="34" charset="0"/>
                          <a:cs typeface="Arial" panose="020B0604020202020204" pitchFamily="34" charset="0"/>
                        </a:rPr>
                        <a:t>16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endParaRPr lang="en-GB" sz="1400" b="0"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GB" sz="1400" b="1" i="0" u="none" strike="noStrike" dirty="0" smtClean="0">
                          <a:solidFill>
                            <a:srgbClr val="000000"/>
                          </a:solidFill>
                          <a:effectLst/>
                          <a:latin typeface="Arial" panose="020B0604020202020204" pitchFamily="34" charset="0"/>
                          <a:cs typeface="Arial" panose="020B0604020202020204" pitchFamily="34" charset="0"/>
                        </a:rPr>
                        <a:t>50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48365455"/>
                  </a:ext>
                </a:extLst>
              </a:tr>
            </a:tbl>
          </a:graphicData>
        </a:graphic>
      </p:graphicFrame>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28</a:t>
            </a:fld>
            <a:endParaRPr lang="en-US" dirty="0">
              <a:solidFill>
                <a:prstClr val="black"/>
              </a:solidFill>
            </a:endParaRPr>
          </a:p>
        </p:txBody>
      </p:sp>
    </p:spTree>
    <p:extLst>
      <p:ext uri="{BB962C8B-B14F-4D97-AF65-F5344CB8AC3E}">
        <p14:creationId xmlns:p14="http://schemas.microsoft.com/office/powerpoint/2010/main" xmlns="" val="187520294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46054" y="125439"/>
            <a:ext cx="8647122" cy="449327"/>
          </a:xfrm>
          <a:solidFill>
            <a:srgbClr val="92D050"/>
          </a:solidFill>
        </p:spPr>
        <p:txBody>
          <a:bodyPr>
            <a:normAutofit/>
          </a:bodyPr>
          <a:lstStyle/>
          <a:p>
            <a:pPr marL="0" indent="0" algn="ctr">
              <a:buNone/>
            </a:pPr>
            <a:r>
              <a:rPr lang="en-ZA" sz="2000" b="1" dirty="0" smtClean="0">
                <a:cs typeface="Arial" panose="020B0604020202020204" pitchFamily="34" charset="0"/>
              </a:rPr>
              <a:t>Provincial Performance Immigration Targets : APP &amp; AOP LEVEL</a:t>
            </a:r>
            <a:endParaRPr lang="en-ZA" sz="2400" b="1" dirty="0">
              <a:solidFill>
                <a:srgbClr val="00B050"/>
              </a:solidFill>
            </a:endParaRPr>
          </a:p>
          <a:p>
            <a:pPr marL="0" indent="0" algn="ctr">
              <a:buNone/>
            </a:pPr>
            <a:endParaRPr lang="en-ZA" sz="2400" b="1" dirty="0">
              <a:solidFill>
                <a:srgbClr val="00B050"/>
              </a:solidFill>
            </a:endParaRPr>
          </a:p>
          <a:p>
            <a:pPr marL="0" indent="0" algn="ctr">
              <a:buNone/>
            </a:pPr>
            <a:endParaRPr lang="en-ZA" sz="2400" b="1" dirty="0">
              <a:solidFill>
                <a:srgbClr val="00B050"/>
              </a:solidFill>
            </a:endParaRPr>
          </a:p>
          <a:p>
            <a:pPr marL="0" indent="0" algn="ctr">
              <a:buNone/>
            </a:pPr>
            <a:endParaRPr lang="en-ZA" sz="2400" b="1" dirty="0">
              <a:solidFill>
                <a:srgbClr val="00B050"/>
              </a:solidFill>
            </a:endParaRPr>
          </a:p>
          <a:p>
            <a:pPr>
              <a:buFont typeface="Wingdings" pitchFamily="2" charset="2"/>
              <a:buChar char="ü"/>
            </a:pPr>
            <a:endParaRPr lang="en-ZA" sz="1200" b="1" dirty="0"/>
          </a:p>
        </p:txBody>
      </p:sp>
      <p:graphicFrame>
        <p:nvGraphicFramePr>
          <p:cNvPr id="2" name="Table 1"/>
          <p:cNvGraphicFramePr>
            <a:graphicFrameLocks noGrp="1"/>
          </p:cNvGraphicFramePr>
          <p:nvPr>
            <p:extLst>
              <p:ext uri="{D42A27DB-BD31-4B8C-83A1-F6EECF244321}">
                <p14:modId xmlns:p14="http://schemas.microsoft.com/office/powerpoint/2010/main" xmlns="" val="2566843200"/>
              </p:ext>
            </p:extLst>
          </p:nvPr>
        </p:nvGraphicFramePr>
        <p:xfrm>
          <a:off x="246053" y="679268"/>
          <a:ext cx="8647123" cy="4373511"/>
        </p:xfrm>
        <a:graphic>
          <a:graphicData uri="http://schemas.openxmlformats.org/drawingml/2006/table">
            <a:tbl>
              <a:tblPr/>
              <a:tblGrid>
                <a:gridCol w="4721879">
                  <a:extLst>
                    <a:ext uri="{9D8B030D-6E8A-4147-A177-3AD203B41FA5}">
                      <a16:colId xmlns:a16="http://schemas.microsoft.com/office/drawing/2014/main" xmlns="" val="623084316"/>
                    </a:ext>
                  </a:extLst>
                </a:gridCol>
                <a:gridCol w="926995">
                  <a:extLst>
                    <a:ext uri="{9D8B030D-6E8A-4147-A177-3AD203B41FA5}">
                      <a16:colId xmlns:a16="http://schemas.microsoft.com/office/drawing/2014/main" xmlns="" val="2574320244"/>
                    </a:ext>
                  </a:extLst>
                </a:gridCol>
                <a:gridCol w="1028385">
                  <a:extLst>
                    <a:ext uri="{9D8B030D-6E8A-4147-A177-3AD203B41FA5}">
                      <a16:colId xmlns:a16="http://schemas.microsoft.com/office/drawing/2014/main" xmlns="" val="1616158106"/>
                    </a:ext>
                  </a:extLst>
                </a:gridCol>
                <a:gridCol w="984932">
                  <a:extLst>
                    <a:ext uri="{9D8B030D-6E8A-4147-A177-3AD203B41FA5}">
                      <a16:colId xmlns:a16="http://schemas.microsoft.com/office/drawing/2014/main" xmlns="" val="3012961588"/>
                    </a:ext>
                  </a:extLst>
                </a:gridCol>
                <a:gridCol w="984932">
                  <a:extLst>
                    <a:ext uri="{9D8B030D-6E8A-4147-A177-3AD203B41FA5}">
                      <a16:colId xmlns:a16="http://schemas.microsoft.com/office/drawing/2014/main" xmlns="" val="1698969452"/>
                    </a:ext>
                  </a:extLst>
                </a:gridCol>
              </a:tblGrid>
              <a:tr h="349800">
                <a:tc>
                  <a:txBody>
                    <a:bodyPr/>
                    <a:lstStyle/>
                    <a:p>
                      <a:pPr marL="0" marR="0" indent="0" algn="l" defTabSz="457200" rtl="0" eaLnBrk="1" fontAlgn="t" latinLnBrk="0" hangingPunct="1">
                        <a:lnSpc>
                          <a:spcPct val="100000"/>
                        </a:lnSpc>
                        <a:spcBef>
                          <a:spcPts val="0"/>
                        </a:spcBef>
                        <a:spcAft>
                          <a:spcPts val="0"/>
                        </a:spcAft>
                        <a:buClrTx/>
                        <a:buSzTx/>
                        <a:buFontTx/>
                        <a:buNone/>
                        <a:tabLst/>
                        <a:defRPr/>
                      </a:pPr>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457200" rtl="0" eaLnBrk="1" fontAlgn="t" latinLnBrk="0" hangingPunct="1">
                        <a:lnSpc>
                          <a:spcPct val="100000"/>
                        </a:lnSpc>
                        <a:spcBef>
                          <a:spcPts val="0"/>
                        </a:spcBef>
                        <a:spcAft>
                          <a:spcPts val="0"/>
                        </a:spcAft>
                        <a:buClrTx/>
                        <a:buSzTx/>
                        <a:buFontTx/>
                        <a:buNone/>
                        <a:tabLst/>
                        <a:defRPr/>
                      </a:pPr>
                      <a:r>
                        <a:rPr lang="en-ZA" sz="1400" b="1" i="0" u="none" strike="noStrike" dirty="0" smtClean="0">
                          <a:solidFill>
                            <a:srgbClr val="000000"/>
                          </a:solidFill>
                          <a:effectLst/>
                          <a:latin typeface="Arial" panose="020B0604020202020204" pitchFamily="34" charset="0"/>
                          <a:cs typeface="Arial" panose="020B0604020202020204" pitchFamily="34" charset="0"/>
                        </a:rPr>
                        <a:t>ANNUAL OPERATIONAL PLAN : </a:t>
                      </a:r>
                    </a:p>
                    <a:p>
                      <a:pPr marL="0" marR="0" indent="0" algn="l" defTabSz="457200" rtl="0" eaLnBrk="1" fontAlgn="t" latinLnBrk="0" hangingPunct="1">
                        <a:lnSpc>
                          <a:spcPct val="100000"/>
                        </a:lnSpc>
                        <a:spcBef>
                          <a:spcPts val="0"/>
                        </a:spcBef>
                        <a:spcAft>
                          <a:spcPts val="0"/>
                        </a:spcAft>
                        <a:buClrTx/>
                        <a:buSzTx/>
                        <a:buFontTx/>
                        <a:buNone/>
                        <a:tabLst/>
                        <a:defRPr/>
                      </a:pPr>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ZA" sz="1400" b="1" i="0" u="none" strike="noStrike" dirty="0" smtClean="0">
                          <a:solidFill>
                            <a:srgbClr val="000000"/>
                          </a:solidFill>
                          <a:effectLst/>
                          <a:latin typeface="Arial" panose="020B0604020202020204" pitchFamily="34" charset="0"/>
                          <a:cs typeface="Arial" panose="020B0604020202020204" pitchFamily="34" charset="0"/>
                        </a:rPr>
                        <a:t>AP </a:t>
                      </a:r>
                      <a:r>
                        <a:rPr lang="en-ZA" sz="1400" b="1" i="0" u="none" strike="noStrike" dirty="0">
                          <a:solidFill>
                            <a:srgbClr val="000000"/>
                          </a:solidFill>
                          <a:effectLst/>
                          <a:latin typeface="Arial" panose="020B0604020202020204" pitchFamily="34" charset="0"/>
                          <a:cs typeface="Arial" panose="020B0604020202020204" pitchFamily="34" charset="0"/>
                        </a:rPr>
                        <a:t>Q1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ZA" sz="1400" b="1" i="0" u="none" strike="noStrike" dirty="0" smtClean="0">
                          <a:solidFill>
                            <a:srgbClr val="000000"/>
                          </a:solidFill>
                          <a:effectLst/>
                          <a:latin typeface="Arial" panose="020B0604020202020204" pitchFamily="34" charset="0"/>
                          <a:cs typeface="Arial" panose="020B0604020202020204" pitchFamily="34" charset="0"/>
                        </a:rPr>
                        <a:t>AP </a:t>
                      </a:r>
                      <a:r>
                        <a:rPr lang="en-ZA" sz="1400" b="1" i="0" u="none" strike="noStrike" dirty="0">
                          <a:solidFill>
                            <a:srgbClr val="000000"/>
                          </a:solidFill>
                          <a:effectLst/>
                          <a:latin typeface="Arial" panose="020B0604020202020204" pitchFamily="34" charset="0"/>
                          <a:cs typeface="Arial" panose="020B0604020202020204" pitchFamily="34" charset="0"/>
                        </a:rPr>
                        <a:t>Q2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ZA" sz="1400" b="1" i="0" u="none" strike="noStrike" dirty="0" smtClean="0">
                          <a:solidFill>
                            <a:srgbClr val="000000"/>
                          </a:solidFill>
                          <a:effectLst/>
                          <a:latin typeface="Arial" panose="020B0604020202020204" pitchFamily="34" charset="0"/>
                          <a:cs typeface="Arial" panose="020B0604020202020204" pitchFamily="34" charset="0"/>
                        </a:rPr>
                        <a:t>AP </a:t>
                      </a:r>
                      <a:r>
                        <a:rPr lang="en-ZA" sz="1400" b="1" i="0" u="none" strike="noStrike" dirty="0">
                          <a:solidFill>
                            <a:srgbClr val="000000"/>
                          </a:solidFill>
                          <a:effectLst/>
                          <a:latin typeface="Arial" panose="020B0604020202020204" pitchFamily="34" charset="0"/>
                          <a:cs typeface="Arial" panose="020B0604020202020204" pitchFamily="34" charset="0"/>
                        </a:rPr>
                        <a:t>Q3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endParaRPr lang="en-ZA" sz="1400" b="1" i="0" u="none" strike="noStrike" dirty="0" smtClean="0">
                        <a:solidFill>
                          <a:srgbClr val="000000"/>
                        </a:solidFill>
                        <a:effectLst/>
                        <a:latin typeface="Arial" panose="020B0604020202020204" pitchFamily="34" charset="0"/>
                        <a:cs typeface="Arial" panose="020B0604020202020204" pitchFamily="34" charset="0"/>
                      </a:endParaRPr>
                    </a:p>
                    <a:p>
                      <a:pPr algn="ctr" fontAlgn="t"/>
                      <a:r>
                        <a:rPr lang="en-ZA" sz="1400" b="1" i="0" u="none" strike="noStrike" dirty="0" smtClean="0">
                          <a:solidFill>
                            <a:srgbClr val="000000"/>
                          </a:solidFill>
                          <a:effectLst/>
                          <a:latin typeface="Arial" panose="020B0604020202020204" pitchFamily="34" charset="0"/>
                          <a:cs typeface="Arial" panose="020B0604020202020204" pitchFamily="34" charset="0"/>
                        </a:rPr>
                        <a:t>TOTAL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019916072"/>
                  </a:ext>
                </a:extLst>
              </a:tr>
              <a:tr h="759601">
                <a:tc>
                  <a:txBody>
                    <a:bodyPr/>
                    <a:lstStyle/>
                    <a:p>
                      <a:pPr algn="l" rtl="0" fontAlgn="t"/>
                      <a:r>
                        <a:rPr lang="en-GB" sz="1400" b="0" i="0" u="none" strike="noStrike" dirty="0" smtClean="0">
                          <a:solidFill>
                            <a:srgbClr val="000000"/>
                          </a:solidFill>
                          <a:effectLst/>
                          <a:latin typeface="Arial" panose="020B0604020202020204" pitchFamily="34" charset="0"/>
                          <a:cs typeface="Arial" panose="020B0604020202020204" pitchFamily="34" charset="0"/>
                        </a:rPr>
                        <a:t>Employers charged in contravention of the immigration act (act 13 of 2002) charged </a:t>
                      </a:r>
                    </a:p>
                    <a:p>
                      <a:pPr algn="l" rtl="0" fontAlgn="t"/>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panose="020B0604020202020204" pitchFamily="34" charset="0"/>
                          <a:cs typeface="Arial" panose="020B0604020202020204" pitchFamily="34" charset="0"/>
                        </a:rPr>
                        <a:t>49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917292"/>
                  </a:ext>
                </a:extLst>
              </a:tr>
              <a:tr h="759601">
                <a:tc>
                  <a:txBody>
                    <a:bodyPr/>
                    <a:lstStyle/>
                    <a:p>
                      <a:pPr algn="l" fontAlgn="t"/>
                      <a:r>
                        <a:rPr lang="en-GB" sz="1400" b="0" i="0" u="none" strike="noStrike" dirty="0" smtClean="0">
                          <a:solidFill>
                            <a:srgbClr val="000000"/>
                          </a:solidFill>
                          <a:effectLst/>
                          <a:latin typeface="Arial" panose="020B0604020202020204" pitchFamily="34" charset="0"/>
                          <a:cs typeface="Arial" panose="020B0604020202020204" pitchFamily="34" charset="0"/>
                        </a:rPr>
                        <a:t>Detected transgressors in contravention of the immigration act (act 13 of 2002) charged</a:t>
                      </a:r>
                    </a:p>
                    <a:p>
                      <a:pPr algn="l" fontAlgn="t"/>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391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panose="020B0604020202020204" pitchFamily="34" charset="0"/>
                          <a:cs typeface="Arial" panose="020B0604020202020204" pitchFamily="34" charset="0"/>
                        </a:rPr>
                        <a:t>459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592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1442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2289996"/>
                  </a:ext>
                </a:extLst>
              </a:tr>
              <a:tr h="511867">
                <a:tc>
                  <a:txBody>
                    <a:bodyPr/>
                    <a:lstStyle/>
                    <a:p>
                      <a:pPr algn="l" rtl="0" fontAlgn="t"/>
                      <a:r>
                        <a:rPr lang="en-GB" sz="1400" b="0" i="0" u="none" strike="noStrike" dirty="0" smtClean="0">
                          <a:solidFill>
                            <a:srgbClr val="000000"/>
                          </a:solidFill>
                          <a:effectLst/>
                          <a:latin typeface="Arial" panose="020B0604020202020204" pitchFamily="34" charset="0"/>
                          <a:cs typeface="Arial" panose="020B0604020202020204" pitchFamily="34" charset="0"/>
                        </a:rPr>
                        <a:t>Direct deportations concluded within 30 calendar days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39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60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1745088"/>
                  </a:ext>
                </a:extLst>
              </a:tr>
              <a:tr h="759601">
                <a:tc>
                  <a:txBody>
                    <a:bodyPr/>
                    <a:lstStyle/>
                    <a:p>
                      <a:pPr algn="l" rtl="0" fontAlgn="t"/>
                      <a:r>
                        <a:rPr lang="en-GB" sz="1400" b="0" i="0" u="none" strike="noStrike" dirty="0" smtClean="0">
                          <a:solidFill>
                            <a:srgbClr val="000000"/>
                          </a:solidFill>
                          <a:effectLst/>
                          <a:latin typeface="Arial" panose="020B0604020202020204" pitchFamily="34" charset="0"/>
                          <a:cs typeface="Arial" panose="020B0604020202020204" pitchFamily="34" charset="0"/>
                        </a:rPr>
                        <a:t>Transfers to Lindela Holding Facility concluded within 20 calendar days</a:t>
                      </a:r>
                    </a:p>
                    <a:p>
                      <a:pPr algn="l" rtl="0" fontAlgn="t"/>
                      <a:r>
                        <a:rPr lang="en-GB" sz="1400" b="0" i="0" u="none" strike="noStrike" dirty="0" smtClean="0">
                          <a:solidFill>
                            <a:srgbClr val="000000"/>
                          </a:solidFill>
                          <a:effectLst/>
                          <a:latin typeface="Arial" panose="020B0604020202020204" pitchFamily="34" charset="0"/>
                          <a:cs typeface="Arial" panose="020B0604020202020204" pitchFamily="34" charset="0"/>
                        </a:rPr>
                        <a: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97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panose="020B0604020202020204" pitchFamily="34" charset="0"/>
                          <a:cs typeface="Arial" panose="020B0604020202020204" pitchFamily="34" charset="0"/>
                        </a:rPr>
                        <a:t>133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Arial" panose="020B0604020202020204" pitchFamily="34" charset="0"/>
                          <a:cs typeface="Arial" panose="020B0604020202020204" pitchFamily="34" charset="0"/>
                        </a:rPr>
                        <a:t>232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462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2136436"/>
                  </a:ext>
                </a:extLst>
              </a:tr>
              <a:tr h="935141">
                <a:tc>
                  <a:txBody>
                    <a:bodyPr/>
                    <a:lstStyle/>
                    <a:p>
                      <a:pPr algn="l" rtl="0" fontAlgn="t"/>
                      <a:r>
                        <a:rPr lang="en-GB" sz="1400" b="0" i="0" u="none" strike="noStrike" dirty="0" smtClean="0">
                          <a:solidFill>
                            <a:srgbClr val="000000"/>
                          </a:solidFill>
                          <a:effectLst/>
                          <a:latin typeface="Arial" panose="020B0604020202020204" pitchFamily="34" charset="0"/>
                          <a:cs typeface="Arial" panose="020B0604020202020204" pitchFamily="34" charset="0"/>
                        </a:rPr>
                        <a:t>Detected fraudulent marriages &amp; marriage of convenience cases finalised  (investigation and recommendation submitted) within 60 days</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30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51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Arial" panose="020B0604020202020204" pitchFamily="34" charset="0"/>
                          <a:cs typeface="Arial" panose="020B0604020202020204" pitchFamily="34" charset="0"/>
                        </a:rPr>
                        <a:t>94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2825471"/>
                  </a:ext>
                </a:extLst>
              </a:tr>
            </a:tbl>
          </a:graphicData>
        </a:graphic>
      </p:graphicFrame>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29</a:t>
            </a:fld>
            <a:endParaRPr lang="en-US" dirty="0">
              <a:solidFill>
                <a:prstClr val="black"/>
              </a:solidFill>
            </a:endParaRPr>
          </a:p>
        </p:txBody>
      </p:sp>
    </p:spTree>
    <p:extLst>
      <p:ext uri="{BB962C8B-B14F-4D97-AF65-F5344CB8AC3E}">
        <p14:creationId xmlns:p14="http://schemas.microsoft.com/office/powerpoint/2010/main" xmlns="" val="194261878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2"/>
          <p:cNvSpPr txBox="1">
            <a:spLocks noChangeArrowheads="1"/>
          </p:cNvSpPr>
          <p:nvPr/>
        </p:nvSpPr>
        <p:spPr bwMode="auto">
          <a:xfrm>
            <a:off x="0" y="536575"/>
            <a:ext cx="89916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US" sz="1600" b="1" dirty="0"/>
              <a:t>1x Metro</a:t>
            </a:r>
            <a:r>
              <a:rPr lang="en-US" sz="1600" dirty="0"/>
              <a:t>: City of Cape Town, </a:t>
            </a:r>
            <a:r>
              <a:rPr lang="en-US" sz="1600" b="1" dirty="0"/>
              <a:t>5 x District Municipalities</a:t>
            </a:r>
            <a:r>
              <a:rPr lang="en-US" sz="1600" dirty="0"/>
              <a:t> (West Coast, Cape Winelands, Central  Karoo, Overberg, </a:t>
            </a:r>
            <a:r>
              <a:rPr lang="en-US" sz="1600" dirty="0" smtClean="0"/>
              <a:t>Garden Route)  </a:t>
            </a:r>
            <a:r>
              <a:rPr lang="en-US" sz="1600" b="1" u="sng" dirty="0"/>
              <a:t>Reporting to Head Office</a:t>
            </a:r>
            <a:r>
              <a:rPr lang="en-US" sz="1600" dirty="0"/>
              <a:t>: PoE : </a:t>
            </a:r>
            <a:r>
              <a:rPr lang="en-US" sz="1600" b="1" dirty="0"/>
              <a:t>3 x Sea Ports</a:t>
            </a:r>
            <a:r>
              <a:rPr lang="en-US" sz="1600" dirty="0"/>
              <a:t>: </a:t>
            </a:r>
            <a:r>
              <a:rPr lang="en-US" sz="1600" b="1" dirty="0"/>
              <a:t>Cape Town, </a:t>
            </a:r>
            <a:r>
              <a:rPr lang="en-US" sz="1600" b="1" dirty="0" err="1"/>
              <a:t>Saldanha</a:t>
            </a:r>
            <a:r>
              <a:rPr lang="en-US" sz="1600" b="1" dirty="0"/>
              <a:t>, Mosselbay, </a:t>
            </a:r>
            <a:r>
              <a:rPr lang="en-US" sz="1600" b="1" dirty="0" smtClean="0"/>
              <a:t>1 </a:t>
            </a:r>
            <a:r>
              <a:rPr lang="en-US" sz="1600" b="1" dirty="0"/>
              <a:t>x International Airport – Cape Town (National key point), Refugee </a:t>
            </a:r>
            <a:r>
              <a:rPr lang="en-US" sz="1600" b="1" dirty="0" smtClean="0"/>
              <a:t>Centre</a:t>
            </a:r>
            <a:endParaRPr lang="en-US" sz="1600" b="1" dirty="0"/>
          </a:p>
        </p:txBody>
      </p:sp>
      <p:sp>
        <p:nvSpPr>
          <p:cNvPr id="6147" name="Title 2"/>
          <p:cNvSpPr>
            <a:spLocks noGrp="1"/>
          </p:cNvSpPr>
          <p:nvPr>
            <p:ph type="title"/>
          </p:nvPr>
        </p:nvSpPr>
        <p:spPr>
          <a:xfrm>
            <a:off x="119062" y="119063"/>
            <a:ext cx="8872537" cy="417512"/>
          </a:xfrm>
          <a:solidFill>
            <a:srgbClr val="92D050"/>
          </a:solidFill>
        </p:spPr>
        <p:txBody>
          <a:bodyPr lIns="91440" tIns="45720" rIns="91440" bIns="45720">
            <a:normAutofit/>
          </a:bodyPr>
          <a:lstStyle/>
          <a:p>
            <a:r>
              <a:rPr lang="en-US" sz="1800" b="1" dirty="0" smtClean="0"/>
              <a:t>1) GEOGRAPHICAL OUTLAY OF WESTERN CAPE PROVINCE </a:t>
            </a:r>
            <a:endParaRPr lang="en-ZA" sz="1800" b="1" dirty="0" smtClean="0"/>
          </a:p>
        </p:txBody>
      </p:sp>
      <p:pic>
        <p:nvPicPr>
          <p:cNvPr id="6148" name="Picture 8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062" y="1613793"/>
            <a:ext cx="8872537" cy="4710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52375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1981517"/>
            <a:ext cx="8438605" cy="1667373"/>
          </a:xfrm>
          <a:solidFill>
            <a:srgbClr val="92D050"/>
          </a:solidFill>
          <a:ln>
            <a:solidFill>
              <a:schemeClr val="tx1"/>
            </a:solidFill>
          </a:ln>
        </p:spPr>
        <p:txBody>
          <a:bodyPr>
            <a:normAutofit/>
          </a:bodyPr>
          <a:lstStyle/>
          <a:p>
            <a:r>
              <a:rPr lang="en-US" dirty="0" smtClean="0"/>
              <a:t>Questions</a:t>
            </a:r>
            <a:endParaRPr lang="en-ZA" dirty="0"/>
          </a:p>
        </p:txBody>
      </p:sp>
      <p:sp>
        <p:nvSpPr>
          <p:cNvPr id="7" name="Slide Number Placeholder 6"/>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30</a:t>
            </a:fld>
            <a:endParaRPr lang="en-US" dirty="0">
              <a:solidFill>
                <a:prstClr val="black"/>
              </a:solidFill>
            </a:endParaRPr>
          </a:p>
        </p:txBody>
      </p:sp>
    </p:spTree>
    <p:extLst>
      <p:ext uri="{BB962C8B-B14F-4D97-AF65-F5344CB8AC3E}">
        <p14:creationId xmlns:p14="http://schemas.microsoft.com/office/powerpoint/2010/main" xmlns="" val="191383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5805488"/>
            <a:ext cx="9144000" cy="1041400"/>
            <a:chOff x="0" y="5828721"/>
            <a:chExt cx="9144000" cy="1017421"/>
          </a:xfrm>
        </p:grpSpPr>
        <p:pic>
          <p:nvPicPr>
            <p:cNvPr id="13352"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3354"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331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endParaRPr lang="en-US" altLang="en-US" sz="2800" b="1"/>
          </a:p>
        </p:txBody>
      </p:sp>
      <p:sp>
        <p:nvSpPr>
          <p:cNvPr id="1331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3" name="Rectangle 2"/>
          <p:cNvSpPr/>
          <p:nvPr/>
        </p:nvSpPr>
        <p:spPr>
          <a:xfrm>
            <a:off x="5796136" y="4869160"/>
            <a:ext cx="2232248" cy="584775"/>
          </a:xfrm>
          <a:prstGeom prst="rect">
            <a:avLst/>
          </a:prstGeom>
        </p:spPr>
        <p:txBody>
          <a:bodyPr wrap="square">
            <a:spAutoFit/>
          </a:bodyPr>
          <a:lstStyle/>
          <a:p>
            <a:endParaRPr lang="en-ZA" sz="3200" dirty="0"/>
          </a:p>
        </p:txBody>
      </p:sp>
      <p:sp>
        <p:nvSpPr>
          <p:cNvPr id="4" name="Rectangle 3"/>
          <p:cNvSpPr/>
          <p:nvPr/>
        </p:nvSpPr>
        <p:spPr>
          <a:xfrm>
            <a:off x="179512" y="742045"/>
            <a:ext cx="2903359" cy="590931"/>
          </a:xfrm>
          <a:prstGeom prst="rect">
            <a:avLst/>
          </a:prstGeom>
        </p:spPr>
        <p:txBody>
          <a:bodyPr wrap="none">
            <a:spAutoFit/>
          </a:bodyPr>
          <a:lstStyle/>
          <a:p>
            <a:r>
              <a:rPr lang="en-ZA" sz="3600" b="1" dirty="0" err="1">
                <a:solidFill>
                  <a:schemeClr val="bg2">
                    <a:lumMod val="50000"/>
                  </a:schemeClr>
                </a:solidFill>
              </a:rPr>
              <a:t>Ndo</a:t>
            </a:r>
            <a:r>
              <a:rPr lang="en-ZA" sz="3600" b="1" dirty="0">
                <a:solidFill>
                  <a:schemeClr val="bg2">
                    <a:lumMod val="50000"/>
                  </a:schemeClr>
                </a:solidFill>
              </a:rPr>
              <a:t> </a:t>
            </a:r>
            <a:r>
              <a:rPr lang="en-ZA" sz="3600" b="1" dirty="0" err="1">
                <a:solidFill>
                  <a:schemeClr val="bg2">
                    <a:lumMod val="50000"/>
                  </a:schemeClr>
                </a:solidFill>
              </a:rPr>
              <a:t>livhuwa</a:t>
            </a:r>
            <a:endParaRPr lang="en-ZA" sz="3600" dirty="0">
              <a:solidFill>
                <a:schemeClr val="bg2">
                  <a:lumMod val="50000"/>
                </a:schemeClr>
              </a:solidFill>
            </a:endParaRPr>
          </a:p>
        </p:txBody>
      </p:sp>
      <p:sp>
        <p:nvSpPr>
          <p:cNvPr id="5" name="Rectangle 4"/>
          <p:cNvSpPr/>
          <p:nvPr/>
        </p:nvSpPr>
        <p:spPr>
          <a:xfrm>
            <a:off x="179512" y="3409426"/>
            <a:ext cx="1800198" cy="590931"/>
          </a:xfrm>
          <a:prstGeom prst="rect">
            <a:avLst/>
          </a:prstGeom>
        </p:spPr>
        <p:txBody>
          <a:bodyPr wrap="square">
            <a:spAutoFit/>
          </a:bodyPr>
          <a:lstStyle/>
          <a:p>
            <a:r>
              <a:rPr lang="en-ZA" sz="3600" b="1" dirty="0" err="1"/>
              <a:t>Dankie</a:t>
            </a:r>
            <a:endParaRPr lang="en-ZA" sz="3600" dirty="0"/>
          </a:p>
        </p:txBody>
      </p:sp>
      <p:sp>
        <p:nvSpPr>
          <p:cNvPr id="7" name="Rectangle 6"/>
          <p:cNvSpPr/>
          <p:nvPr/>
        </p:nvSpPr>
        <p:spPr>
          <a:xfrm>
            <a:off x="75734" y="2145953"/>
            <a:ext cx="2903360" cy="590931"/>
          </a:xfrm>
          <a:prstGeom prst="rect">
            <a:avLst/>
          </a:prstGeom>
        </p:spPr>
        <p:txBody>
          <a:bodyPr wrap="none">
            <a:spAutoFit/>
          </a:bodyPr>
          <a:lstStyle/>
          <a:p>
            <a:r>
              <a:rPr lang="en-ZA" sz="3600" b="1" dirty="0" err="1">
                <a:solidFill>
                  <a:srgbClr val="7030A0"/>
                </a:solidFill>
              </a:rPr>
              <a:t>Ke</a:t>
            </a:r>
            <a:r>
              <a:rPr lang="en-ZA" sz="3600" b="1" dirty="0">
                <a:solidFill>
                  <a:srgbClr val="7030A0"/>
                </a:solidFill>
              </a:rPr>
              <a:t> </a:t>
            </a:r>
            <a:r>
              <a:rPr lang="en-ZA" sz="3600" b="1" dirty="0" smtClean="0">
                <a:solidFill>
                  <a:srgbClr val="7030A0"/>
                </a:solidFill>
              </a:rPr>
              <a:t>a </a:t>
            </a:r>
            <a:r>
              <a:rPr lang="en-ZA" sz="3600" b="1" dirty="0" err="1">
                <a:solidFill>
                  <a:srgbClr val="7030A0"/>
                </a:solidFill>
              </a:rPr>
              <a:t>leboga</a:t>
            </a:r>
            <a:r>
              <a:rPr lang="en-ZA" sz="3600" b="1" dirty="0">
                <a:solidFill>
                  <a:srgbClr val="7030A0"/>
                </a:solidFill>
              </a:rPr>
              <a:t> </a:t>
            </a:r>
            <a:endParaRPr lang="en-ZA" sz="3600" dirty="0">
              <a:solidFill>
                <a:srgbClr val="7030A0"/>
              </a:solidFill>
            </a:endParaRPr>
          </a:p>
        </p:txBody>
      </p:sp>
      <p:sp>
        <p:nvSpPr>
          <p:cNvPr id="8" name="Rectangle 7"/>
          <p:cNvSpPr/>
          <p:nvPr/>
        </p:nvSpPr>
        <p:spPr>
          <a:xfrm>
            <a:off x="4976032" y="742045"/>
            <a:ext cx="2474780" cy="646331"/>
          </a:xfrm>
          <a:prstGeom prst="rect">
            <a:avLst/>
          </a:prstGeom>
        </p:spPr>
        <p:txBody>
          <a:bodyPr wrap="none">
            <a:spAutoFit/>
          </a:bodyPr>
          <a:lstStyle/>
          <a:p>
            <a:r>
              <a:rPr lang="en-ZA" sz="3600" b="1" dirty="0" err="1">
                <a:solidFill>
                  <a:srgbClr val="FFC000"/>
                </a:solidFill>
              </a:rPr>
              <a:t>Ndiyabulela</a:t>
            </a:r>
            <a:endParaRPr lang="en-ZA" sz="3600" dirty="0"/>
          </a:p>
        </p:txBody>
      </p:sp>
      <p:sp>
        <p:nvSpPr>
          <p:cNvPr id="9" name="Rectangle 8"/>
          <p:cNvSpPr/>
          <p:nvPr/>
        </p:nvSpPr>
        <p:spPr>
          <a:xfrm>
            <a:off x="1079611" y="5071382"/>
            <a:ext cx="2826416" cy="590931"/>
          </a:xfrm>
          <a:prstGeom prst="rect">
            <a:avLst/>
          </a:prstGeom>
        </p:spPr>
        <p:txBody>
          <a:bodyPr wrap="none">
            <a:spAutoFit/>
          </a:bodyPr>
          <a:lstStyle/>
          <a:p>
            <a:r>
              <a:rPr lang="en-ZA" sz="3600" b="1" dirty="0">
                <a:solidFill>
                  <a:srgbClr val="70A913"/>
                </a:solidFill>
              </a:rPr>
              <a:t>Ngiyabonga</a:t>
            </a:r>
            <a:endParaRPr lang="en-ZA" sz="3600" dirty="0">
              <a:solidFill>
                <a:srgbClr val="70A913"/>
              </a:solidFill>
            </a:endParaRPr>
          </a:p>
        </p:txBody>
      </p:sp>
      <p:sp>
        <p:nvSpPr>
          <p:cNvPr id="12" name="Rectangle 11"/>
          <p:cNvSpPr/>
          <p:nvPr/>
        </p:nvSpPr>
        <p:spPr>
          <a:xfrm>
            <a:off x="6865940" y="2149206"/>
            <a:ext cx="2278060" cy="646331"/>
          </a:xfrm>
          <a:prstGeom prst="rect">
            <a:avLst/>
          </a:prstGeom>
        </p:spPr>
        <p:txBody>
          <a:bodyPr wrap="none">
            <a:spAutoFit/>
          </a:bodyPr>
          <a:lstStyle/>
          <a:p>
            <a:r>
              <a:rPr lang="en-ZA" sz="3600" b="1" dirty="0">
                <a:solidFill>
                  <a:srgbClr val="FF0000"/>
                </a:solidFill>
              </a:rPr>
              <a:t>Thank you </a:t>
            </a:r>
            <a:endParaRPr lang="en-ZA" sz="3600" dirty="0">
              <a:solidFill>
                <a:srgbClr val="FF0000"/>
              </a:solidFill>
            </a:endParaRPr>
          </a:p>
        </p:txBody>
      </p:sp>
      <p:sp>
        <p:nvSpPr>
          <p:cNvPr id="13" name="Rectangle 12"/>
          <p:cNvSpPr/>
          <p:nvPr/>
        </p:nvSpPr>
        <p:spPr>
          <a:xfrm>
            <a:off x="7290280" y="3625328"/>
            <a:ext cx="1636730" cy="646331"/>
          </a:xfrm>
          <a:prstGeom prst="rect">
            <a:avLst/>
          </a:prstGeom>
        </p:spPr>
        <p:txBody>
          <a:bodyPr wrap="none">
            <a:spAutoFit/>
          </a:bodyPr>
          <a:lstStyle/>
          <a:p>
            <a:r>
              <a:rPr lang="en-ZA" sz="3600" b="1" dirty="0" err="1">
                <a:solidFill>
                  <a:srgbClr val="00B050"/>
                </a:solidFill>
              </a:rPr>
              <a:t>Inkomu</a:t>
            </a:r>
            <a:endParaRPr lang="en-ZA" sz="3600" dirty="0"/>
          </a:p>
        </p:txBody>
      </p:sp>
      <p:sp>
        <p:nvSpPr>
          <p:cNvPr id="14" name="Rectangle 13"/>
          <p:cNvSpPr/>
          <p:nvPr/>
        </p:nvSpPr>
        <p:spPr>
          <a:xfrm>
            <a:off x="4355010" y="4750692"/>
            <a:ext cx="4572000" cy="923330"/>
          </a:xfrm>
          <a:prstGeom prst="rect">
            <a:avLst/>
          </a:prstGeom>
        </p:spPr>
        <p:txBody>
          <a:bodyPr>
            <a:spAutoFit/>
          </a:bodyPr>
          <a:lstStyle/>
          <a:p>
            <a:endParaRPr lang="en-ZA" dirty="0">
              <a:solidFill>
                <a:srgbClr val="00B0F0"/>
              </a:solidFill>
            </a:endParaRPr>
          </a:p>
          <a:p>
            <a:r>
              <a:rPr lang="en-ZA" sz="3600" b="1" dirty="0" err="1">
                <a:solidFill>
                  <a:srgbClr val="00B0F0"/>
                </a:solidFill>
              </a:rPr>
              <a:t>Ke</a:t>
            </a:r>
            <a:r>
              <a:rPr lang="en-ZA" sz="3600" b="1" dirty="0">
                <a:solidFill>
                  <a:srgbClr val="00B0F0"/>
                </a:solidFill>
              </a:rPr>
              <a:t> a </a:t>
            </a:r>
            <a:r>
              <a:rPr lang="en-ZA" sz="3600" b="1" dirty="0" err="1">
                <a:solidFill>
                  <a:srgbClr val="00B0F0"/>
                </a:solidFill>
              </a:rPr>
              <a:t>leboha</a:t>
            </a:r>
            <a:r>
              <a:rPr lang="en-ZA" sz="3600" b="1" dirty="0">
                <a:solidFill>
                  <a:srgbClr val="00B0F0"/>
                </a:solidFill>
              </a:rPr>
              <a:t> </a:t>
            </a:r>
            <a:endParaRPr lang="en-ZA" sz="3600" dirty="0">
              <a:solidFill>
                <a:srgbClr val="00B0F0"/>
              </a:solidFill>
            </a:endParaRPr>
          </a:p>
        </p:txBody>
      </p:sp>
      <p:pic>
        <p:nvPicPr>
          <p:cNvPr id="20" name="Picture 1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4" descr="Related image">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832977" y="1844824"/>
            <a:ext cx="3808033" cy="251150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lide Number Placeholder 9"/>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31</a:t>
            </a:fld>
            <a:endParaRPr lang="en-US" dirty="0">
              <a:solidFill>
                <a:prstClr val="black"/>
              </a:solidFill>
            </a:endParaRPr>
          </a:p>
        </p:txBody>
      </p:sp>
    </p:spTree>
    <p:extLst>
      <p:ext uri="{BB962C8B-B14F-4D97-AF65-F5344CB8AC3E}">
        <p14:creationId xmlns:p14="http://schemas.microsoft.com/office/powerpoint/2010/main" xmlns="" val="2095833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290157675"/>
              </p:ext>
            </p:extLst>
          </p:nvPr>
        </p:nvGraphicFramePr>
        <p:xfrm>
          <a:off x="78377" y="501712"/>
          <a:ext cx="8995954" cy="5665230"/>
        </p:xfrm>
        <a:graphic>
          <a:graphicData uri="http://schemas.openxmlformats.org/drawingml/2006/table">
            <a:tbl>
              <a:tblPr firstRow="1" bandRow="1">
                <a:tableStyleId>{5C22544A-7EE6-4342-B048-85BDC9FD1C3A}</a:tableStyleId>
              </a:tblPr>
              <a:tblGrid>
                <a:gridCol w="4153367">
                  <a:extLst>
                    <a:ext uri="{9D8B030D-6E8A-4147-A177-3AD203B41FA5}">
                      <a16:colId xmlns:a16="http://schemas.microsoft.com/office/drawing/2014/main" xmlns="" val="20000"/>
                    </a:ext>
                  </a:extLst>
                </a:gridCol>
                <a:gridCol w="4842587">
                  <a:extLst>
                    <a:ext uri="{9D8B030D-6E8A-4147-A177-3AD203B41FA5}">
                      <a16:colId xmlns:a16="http://schemas.microsoft.com/office/drawing/2014/main" xmlns="" val="20001"/>
                    </a:ext>
                  </a:extLst>
                </a:gridCol>
              </a:tblGrid>
              <a:tr h="453172">
                <a:tc>
                  <a:txBody>
                    <a:bodyPr/>
                    <a:lstStyle/>
                    <a:p>
                      <a:pPr algn="ctr"/>
                      <a:r>
                        <a:rPr lang="en-US" sz="1600" dirty="0" smtClean="0">
                          <a:solidFill>
                            <a:schemeClr val="tx1"/>
                          </a:solidFill>
                        </a:rPr>
                        <a:t>Available</a:t>
                      </a:r>
                      <a:r>
                        <a:rPr lang="en-US" sz="1600" baseline="0" dirty="0" smtClean="0">
                          <a:solidFill>
                            <a:schemeClr val="tx1"/>
                          </a:solidFill>
                        </a:rPr>
                        <a:t> </a:t>
                      </a:r>
                    </a:p>
                  </a:txBody>
                  <a:tcPr marL="91443" marR="91443"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tcPr>
                </a:tc>
                <a:tc>
                  <a:txBody>
                    <a:bodyPr/>
                    <a:lstStyle/>
                    <a:p>
                      <a:pPr algn="ctr"/>
                      <a:r>
                        <a:rPr lang="en-US" sz="1600" dirty="0" smtClean="0">
                          <a:solidFill>
                            <a:schemeClr val="tx1"/>
                          </a:solidFill>
                        </a:rPr>
                        <a:t>Comments</a:t>
                      </a:r>
                      <a:endParaRPr lang="en-US" sz="1600" dirty="0">
                        <a:solidFill>
                          <a:schemeClr val="tx1"/>
                        </a:solidFill>
                      </a:endParaRPr>
                    </a:p>
                  </a:txBody>
                  <a:tcPr marL="91443" marR="91443"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tcPr>
                </a:tc>
                <a:extLst>
                  <a:ext uri="{0D108BD9-81ED-4DB2-BD59-A6C34878D82A}">
                    <a16:rowId xmlns:a16="http://schemas.microsoft.com/office/drawing/2014/main" xmlns="" val="10000"/>
                  </a:ext>
                </a:extLst>
              </a:tr>
              <a:tr h="4652227">
                <a:tc>
                  <a:txBody>
                    <a:bodyPr/>
                    <a:lstStyle/>
                    <a:p>
                      <a:pPr marL="285750" indent="-285750">
                        <a:buFont typeface="Wingdings" pitchFamily="2" charset="2"/>
                        <a:buChar char="§"/>
                      </a:pPr>
                      <a:r>
                        <a:rPr lang="en-US" sz="1600" dirty="0" smtClean="0">
                          <a:solidFill>
                            <a:schemeClr val="tx1"/>
                          </a:solidFill>
                        </a:rPr>
                        <a:t>28</a:t>
                      </a:r>
                      <a:r>
                        <a:rPr lang="en-US" sz="1600" baseline="0" dirty="0" smtClean="0">
                          <a:solidFill>
                            <a:schemeClr val="tx1"/>
                          </a:solidFill>
                        </a:rPr>
                        <a:t> x</a:t>
                      </a:r>
                      <a:r>
                        <a:rPr lang="en-US" sz="1600" dirty="0" smtClean="0">
                          <a:solidFill>
                            <a:schemeClr val="tx1"/>
                          </a:solidFill>
                        </a:rPr>
                        <a:t> Front Offices within 5 Districts</a:t>
                      </a:r>
                      <a:r>
                        <a:rPr lang="en-US" sz="1600" baseline="0" dirty="0" smtClean="0">
                          <a:solidFill>
                            <a:schemeClr val="tx1"/>
                          </a:solidFill>
                        </a:rPr>
                        <a:t> and 1 Metro</a:t>
                      </a:r>
                    </a:p>
                    <a:p>
                      <a:pPr marL="0" indent="0">
                        <a:buFont typeface="Wingdings" pitchFamily="2" charset="2"/>
                        <a:buNone/>
                      </a:pPr>
                      <a:endParaRPr lang="en-US" sz="1600" dirty="0" smtClean="0">
                        <a:solidFill>
                          <a:schemeClr val="tx1"/>
                        </a:solidFill>
                      </a:endParaRPr>
                    </a:p>
                    <a:p>
                      <a:pPr marL="285750" indent="-285750">
                        <a:buFont typeface="Wingdings" pitchFamily="2" charset="2"/>
                        <a:buChar char="§"/>
                      </a:pPr>
                      <a:r>
                        <a:rPr lang="en-US" sz="1600" dirty="0" smtClean="0">
                          <a:solidFill>
                            <a:schemeClr val="tx1"/>
                          </a:solidFill>
                        </a:rPr>
                        <a:t>1 x permanent contact</a:t>
                      </a:r>
                      <a:r>
                        <a:rPr lang="en-US" sz="1600" baseline="0" dirty="0" smtClean="0">
                          <a:solidFill>
                            <a:schemeClr val="tx1"/>
                          </a:solidFill>
                        </a:rPr>
                        <a:t> point – </a:t>
                      </a:r>
                      <a:r>
                        <a:rPr lang="en-US" sz="1600" baseline="0" dirty="0" err="1" smtClean="0">
                          <a:solidFill>
                            <a:schemeClr val="tx1"/>
                          </a:solidFill>
                        </a:rPr>
                        <a:t>Ladismith</a:t>
                      </a:r>
                      <a:endParaRPr lang="en-US" sz="1600" baseline="0" dirty="0" smtClean="0">
                        <a:solidFill>
                          <a:schemeClr val="tx1"/>
                        </a:solidFill>
                      </a:endParaRPr>
                    </a:p>
                    <a:p>
                      <a:pPr marL="0" indent="0">
                        <a:buFont typeface="Wingdings" pitchFamily="2" charset="2"/>
                        <a:buNone/>
                      </a:pPr>
                      <a:endParaRPr lang="en-US" sz="1600" baseline="0" dirty="0" smtClean="0">
                        <a:solidFill>
                          <a:schemeClr val="tx1"/>
                        </a:solidFill>
                      </a:endParaRPr>
                    </a:p>
                    <a:p>
                      <a:pPr marL="285750" indent="-285750">
                        <a:buFont typeface="Wingdings" pitchFamily="2" charset="2"/>
                        <a:buChar char="§"/>
                      </a:pPr>
                      <a:r>
                        <a:rPr lang="en-US" sz="1600" baseline="0" dirty="0" smtClean="0">
                          <a:solidFill>
                            <a:schemeClr val="tx1"/>
                          </a:solidFill>
                        </a:rPr>
                        <a:t>14 x  Connected Health Facilities</a:t>
                      </a:r>
                    </a:p>
                    <a:p>
                      <a:pPr marL="0" indent="0">
                        <a:buFont typeface="Wingdings" pitchFamily="2" charset="2"/>
                        <a:buNone/>
                      </a:pPr>
                      <a:endParaRPr lang="en-US" sz="1600" baseline="0" dirty="0" smtClean="0">
                        <a:solidFill>
                          <a:schemeClr val="tx1"/>
                        </a:solidFill>
                      </a:endParaRPr>
                    </a:p>
                    <a:p>
                      <a:pPr marL="285750" indent="-285750">
                        <a:buFont typeface="Wingdings" pitchFamily="2" charset="2"/>
                        <a:buChar char="§"/>
                      </a:pPr>
                      <a:r>
                        <a:rPr lang="en-US" sz="1600" baseline="0" dirty="0" smtClean="0">
                          <a:solidFill>
                            <a:schemeClr val="tx1"/>
                          </a:solidFill>
                        </a:rPr>
                        <a:t>4 x Banks - Standard Bank Canal Walk, FNB </a:t>
                      </a:r>
                      <a:r>
                        <a:rPr lang="en-US" sz="1600" baseline="0" dirty="0" err="1" smtClean="0">
                          <a:solidFill>
                            <a:schemeClr val="tx1"/>
                          </a:solidFill>
                        </a:rPr>
                        <a:t>Greenpoint</a:t>
                      </a:r>
                      <a:r>
                        <a:rPr lang="en-US" sz="1600" baseline="0" dirty="0" smtClean="0">
                          <a:solidFill>
                            <a:schemeClr val="tx1"/>
                          </a:solidFill>
                        </a:rPr>
                        <a:t>, STD Prominade, Nedbank St Georges Mall. </a:t>
                      </a:r>
                    </a:p>
                    <a:p>
                      <a:pPr marL="285750" indent="-285750">
                        <a:buFont typeface="Wingdings" pitchFamily="2" charset="2"/>
                        <a:buChar char="§"/>
                      </a:pPr>
                      <a:endParaRPr lang="en-US" sz="1600" baseline="0" dirty="0" smtClean="0">
                        <a:solidFill>
                          <a:schemeClr val="tx1"/>
                        </a:solidFill>
                      </a:endParaRPr>
                    </a:p>
                    <a:p>
                      <a:pPr marL="285750" indent="-285750">
                        <a:buFont typeface="Wingdings" pitchFamily="2" charset="2"/>
                        <a:buChar char="§"/>
                      </a:pPr>
                      <a:r>
                        <a:rPr lang="en-US" sz="1600" baseline="0" dirty="0" smtClean="0">
                          <a:solidFill>
                            <a:schemeClr val="tx1"/>
                          </a:solidFill>
                        </a:rPr>
                        <a:t>13 x Mobile Units (1x recoded for disposal,</a:t>
                      </a:r>
                    </a:p>
                    <a:p>
                      <a:pPr marL="0" indent="0">
                        <a:buFont typeface="Wingdings" pitchFamily="2" charset="2"/>
                        <a:buNone/>
                      </a:pPr>
                      <a:r>
                        <a:rPr lang="en-US" sz="1600" baseline="0" dirty="0" smtClean="0">
                          <a:solidFill>
                            <a:schemeClr val="tx1"/>
                          </a:solidFill>
                        </a:rPr>
                        <a:t>       4x Cape Metro, 2x Cape Winelands, </a:t>
                      </a:r>
                    </a:p>
                    <a:p>
                      <a:pPr marL="0" indent="0">
                        <a:buFont typeface="Wingdings" pitchFamily="2" charset="2"/>
                        <a:buNone/>
                      </a:pPr>
                      <a:r>
                        <a:rPr lang="en-US" sz="1600" baseline="0" dirty="0" smtClean="0">
                          <a:solidFill>
                            <a:schemeClr val="tx1"/>
                          </a:solidFill>
                        </a:rPr>
                        <a:t>       2x Central Karoo,  2x Garden Route, </a:t>
                      </a:r>
                    </a:p>
                    <a:p>
                      <a:pPr marL="0" indent="0">
                        <a:buFont typeface="Wingdings" pitchFamily="2" charset="2"/>
                        <a:buNone/>
                      </a:pPr>
                      <a:r>
                        <a:rPr lang="en-US" sz="1600" baseline="0" dirty="0" smtClean="0">
                          <a:solidFill>
                            <a:schemeClr val="tx1"/>
                          </a:solidFill>
                        </a:rPr>
                        <a:t>       1x Overberg, 1x West Coast. </a:t>
                      </a:r>
                    </a:p>
                    <a:p>
                      <a:pPr marL="0" indent="0">
                        <a:buFont typeface="Wingdings" pitchFamily="2" charset="2"/>
                        <a:buNone/>
                      </a:pPr>
                      <a:endParaRPr lang="en-US" sz="1600" baseline="0" dirty="0" smtClean="0">
                        <a:solidFill>
                          <a:schemeClr val="tx1"/>
                        </a:solidFill>
                      </a:endParaRPr>
                    </a:p>
                    <a:p>
                      <a:pPr marL="285750" indent="-285750">
                        <a:buFont typeface="Wingdings" pitchFamily="2" charset="2"/>
                        <a:buChar char="§"/>
                      </a:pPr>
                      <a:r>
                        <a:rPr lang="en-US" sz="1600" baseline="0" dirty="0" smtClean="0">
                          <a:solidFill>
                            <a:schemeClr val="tx1"/>
                          </a:solidFill>
                        </a:rPr>
                        <a:t>1 x Provincial Office (sharing space with Cape Town Large Office)</a:t>
                      </a:r>
                    </a:p>
                    <a:p>
                      <a:pPr marL="0" indent="0">
                        <a:buFont typeface="Wingdings" pitchFamily="2" charset="2"/>
                        <a:buNone/>
                      </a:pPr>
                      <a:endParaRPr lang="en-US" sz="1600" baseline="0" dirty="0" smtClean="0">
                        <a:solidFill>
                          <a:schemeClr val="tx1"/>
                        </a:solidFill>
                      </a:endParaRPr>
                    </a:p>
                    <a:p>
                      <a:pPr marL="285750" indent="-285750">
                        <a:buFont typeface="Wingdings" pitchFamily="2" charset="2"/>
                        <a:buChar char="§"/>
                      </a:pPr>
                      <a:r>
                        <a:rPr lang="en-US" sz="1600" baseline="0" dirty="0" smtClean="0">
                          <a:solidFill>
                            <a:schemeClr val="tx1"/>
                          </a:solidFill>
                        </a:rPr>
                        <a:t>Provincial Archive Facility established at Bellville Office</a:t>
                      </a:r>
                      <a:endParaRPr lang="en-US" sz="1600" dirty="0">
                        <a:solidFill>
                          <a:schemeClr val="tx1"/>
                        </a:solidFill>
                      </a:endParaRPr>
                    </a:p>
                  </a:txBody>
                  <a:tcPr marL="91443" marR="91443"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itchFamily="34" charset="0"/>
                        <a:buChar char="•"/>
                      </a:pPr>
                      <a:r>
                        <a:rPr lang="en-US" sz="1600" dirty="0" smtClean="0">
                          <a:solidFill>
                            <a:schemeClr val="tx1"/>
                          </a:solidFill>
                        </a:rPr>
                        <a:t>25 x Modernised Front Offices (11 urban, 14 rural)</a:t>
                      </a:r>
                      <a:r>
                        <a:rPr lang="en-US" sz="1600" baseline="0" dirty="0" smtClean="0">
                          <a:solidFill>
                            <a:schemeClr val="tx1"/>
                          </a:solidFill>
                        </a:rPr>
                        <a:t> - </a:t>
                      </a:r>
                      <a:r>
                        <a:rPr lang="en-US" sz="1600" dirty="0" smtClean="0">
                          <a:solidFill>
                            <a:schemeClr val="tx1"/>
                          </a:solidFill>
                        </a:rPr>
                        <a:t>89% modernized</a:t>
                      </a:r>
                    </a:p>
                    <a:p>
                      <a:pPr marL="0" indent="0">
                        <a:buFont typeface="Arial" pitchFamily="34" charset="0"/>
                        <a:buNone/>
                      </a:pPr>
                      <a:endParaRPr lang="en-US" sz="1600" baseline="0" dirty="0" smtClean="0">
                        <a:solidFill>
                          <a:schemeClr val="tx1"/>
                        </a:solidFill>
                      </a:endParaRPr>
                    </a:p>
                    <a:p>
                      <a:pPr marL="285750" indent="-285750">
                        <a:buFont typeface="Arial" pitchFamily="34" charset="0"/>
                        <a:buChar char="•"/>
                      </a:pPr>
                      <a:r>
                        <a:rPr lang="en-US" sz="1600" baseline="0" dirty="0" smtClean="0">
                          <a:solidFill>
                            <a:schemeClr val="tx1"/>
                          </a:solidFill>
                        </a:rPr>
                        <a:t>Citrusdal Offices due for modernization in Q4 2022/2023 </a:t>
                      </a:r>
                    </a:p>
                    <a:p>
                      <a:pPr marL="285750" indent="-285750">
                        <a:buFont typeface="Arial" pitchFamily="34" charset="0"/>
                        <a:buChar char="•"/>
                      </a:pPr>
                      <a:endParaRPr lang="en-US" sz="1600" baseline="0" dirty="0" smtClean="0">
                        <a:solidFill>
                          <a:schemeClr val="tx1"/>
                        </a:solidFill>
                      </a:endParaRPr>
                    </a:p>
                    <a:p>
                      <a:pPr marL="285750" indent="-285750">
                        <a:buFont typeface="Arial" pitchFamily="34" charset="0"/>
                        <a:buChar char="•"/>
                      </a:pPr>
                      <a:r>
                        <a:rPr lang="en-US" sz="1600" baseline="0" dirty="0" err="1" smtClean="0">
                          <a:solidFill>
                            <a:schemeClr val="tx1"/>
                          </a:solidFill>
                        </a:rPr>
                        <a:t>Swellendam</a:t>
                      </a:r>
                      <a:r>
                        <a:rPr lang="en-US" sz="1600" baseline="0" dirty="0" smtClean="0">
                          <a:solidFill>
                            <a:schemeClr val="tx1"/>
                          </a:solidFill>
                        </a:rPr>
                        <a:t>- and Laingsburg Offices floor space to small for Modernization (Mobile Unit enabled with the Modernization system - stationary next to Laingsburg Office) </a:t>
                      </a:r>
                    </a:p>
                    <a:p>
                      <a:pPr marL="285750" indent="-285750">
                        <a:buFont typeface="Arial" pitchFamily="34" charset="0"/>
                        <a:buChar char="•"/>
                      </a:pPr>
                      <a:endParaRPr lang="en-US" sz="1600" baseline="0" dirty="0" smtClean="0">
                        <a:solidFill>
                          <a:schemeClr val="tx1"/>
                        </a:solidFill>
                      </a:endParaRPr>
                    </a:p>
                    <a:p>
                      <a:pPr marL="285750" indent="-285750">
                        <a:buFont typeface="Arial" pitchFamily="34" charset="0"/>
                        <a:buChar char="•"/>
                      </a:pPr>
                      <a:r>
                        <a:rPr lang="en-US" sz="1600" baseline="0" dirty="0" smtClean="0">
                          <a:solidFill>
                            <a:schemeClr val="tx1"/>
                          </a:solidFill>
                        </a:rPr>
                        <a:t>ABSA Bank – due for activation in May 2023</a:t>
                      </a:r>
                    </a:p>
                    <a:p>
                      <a:pPr marL="285750" indent="-285750">
                        <a:buFont typeface="Arial" pitchFamily="34" charset="0"/>
                        <a:buChar char="•"/>
                      </a:pPr>
                      <a:endParaRPr lang="en-US" sz="1600" baseline="0" dirty="0" smtClean="0">
                        <a:solidFill>
                          <a:schemeClr val="tx1"/>
                        </a:solidFill>
                      </a:endParaRPr>
                    </a:p>
                    <a:p>
                      <a:pPr marL="285750" indent="-285750">
                        <a:buFont typeface="Arial" pitchFamily="34" charset="0"/>
                        <a:buChar char="•"/>
                      </a:pPr>
                      <a:r>
                        <a:rPr lang="en-US" sz="1600" dirty="0" smtClean="0">
                          <a:solidFill>
                            <a:schemeClr val="tx1"/>
                          </a:solidFill>
                        </a:rPr>
                        <a:t>All Front</a:t>
                      </a:r>
                      <a:r>
                        <a:rPr lang="en-US" sz="1600" baseline="0" dirty="0" smtClean="0">
                          <a:solidFill>
                            <a:schemeClr val="tx1"/>
                          </a:solidFill>
                        </a:rPr>
                        <a:t> Offices are equipped with generators – which are adversely affected by continued load shedding </a:t>
                      </a:r>
                      <a:endParaRPr lang="en-US" sz="1600" dirty="0" smtClean="0">
                        <a:solidFill>
                          <a:schemeClr val="tx1"/>
                        </a:solidFill>
                      </a:endParaRPr>
                    </a:p>
                  </a:txBody>
                  <a:tcPr marL="91443" marR="91443"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7184" name="TextBox 4"/>
          <p:cNvSpPr txBox="1">
            <a:spLocks noChangeArrowheads="1"/>
          </p:cNvSpPr>
          <p:nvPr/>
        </p:nvSpPr>
        <p:spPr bwMode="auto">
          <a:xfrm>
            <a:off x="78377" y="120840"/>
            <a:ext cx="8995954" cy="338554"/>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smtClean="0"/>
              <a:t>2) HIGH LEVEL SUMMARY: FOOTPRINT AND ACCESS TO CLIENTS</a:t>
            </a:r>
            <a:endParaRPr lang="en-US" sz="1600" b="1" dirty="0"/>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4</a:t>
            </a:fld>
            <a:endParaRPr lang="en-US" dirty="0">
              <a:solidFill>
                <a:prstClr val="black"/>
              </a:solidFill>
            </a:endParaRPr>
          </a:p>
        </p:txBody>
      </p:sp>
    </p:spTree>
    <p:extLst>
      <p:ext uri="{BB962C8B-B14F-4D97-AF65-F5344CB8AC3E}">
        <p14:creationId xmlns:p14="http://schemas.microsoft.com/office/powerpoint/2010/main" xmlns="" val="66134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952177" y="2673861"/>
            <a:ext cx="1758953" cy="1528253"/>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b="1" dirty="0" smtClean="0">
                <a:solidFill>
                  <a:schemeClr val="tx1"/>
                </a:solidFill>
              </a:rPr>
              <a:t>Provincial Coordinator Ms. A van der Berg </a:t>
            </a:r>
            <a:endParaRPr lang="en-US" sz="1200" b="1" dirty="0">
              <a:solidFill>
                <a:schemeClr val="tx1"/>
              </a:solidFill>
            </a:endParaRPr>
          </a:p>
        </p:txBody>
      </p:sp>
      <p:sp>
        <p:nvSpPr>
          <p:cNvPr id="12290" name="Rectangle 2"/>
          <p:cNvSpPr>
            <a:spLocks noGrp="1" noChangeArrowheads="1"/>
          </p:cNvSpPr>
          <p:nvPr>
            <p:ph type="ctrTitle"/>
          </p:nvPr>
        </p:nvSpPr>
        <p:spPr>
          <a:xfrm>
            <a:off x="82550" y="82550"/>
            <a:ext cx="8985250" cy="331788"/>
          </a:xfrm>
          <a:solidFill>
            <a:srgbClr val="92D050"/>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r>
              <a:rPr lang="en-US" sz="2400" b="1" dirty="0" smtClean="0"/>
              <a:t>3) Western Cape Management Structure March 2023   </a:t>
            </a:r>
          </a:p>
        </p:txBody>
      </p:sp>
      <p:graphicFrame>
        <p:nvGraphicFramePr>
          <p:cNvPr id="614403" name="Group 3"/>
          <p:cNvGraphicFramePr>
            <a:graphicFrameLocks noGrp="1"/>
          </p:cNvGraphicFramePr>
          <p:nvPr/>
        </p:nvGraphicFramePr>
        <p:xfrm>
          <a:off x="0" y="3313113"/>
          <a:ext cx="257175" cy="214312"/>
        </p:xfrm>
        <a:graphic>
          <a:graphicData uri="http://schemas.openxmlformats.org/drawingml/2006/table">
            <a:tbl>
              <a:tblPr/>
              <a:tblGrid>
                <a:gridCol w="257175">
                  <a:extLst>
                    <a:ext uri="{9D8B030D-6E8A-4147-A177-3AD203B41FA5}">
                      <a16:colId xmlns:a16="http://schemas.microsoft.com/office/drawing/2014/main" xmlns="" val="20000"/>
                    </a:ext>
                  </a:extLst>
                </a:gridCol>
              </a:tblGrid>
              <a:tr h="2143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Verdana" pitchFamily="34" charset="0"/>
                        </a:rPr>
                        <a:t>  </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2293" name="Rectangle 9"/>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4" name="Rectangle 10"/>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5" name="Rectangle 11"/>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6" name="Rectangle 12"/>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7" name="Rectangle 13"/>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8" name="Rectangle 14"/>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9" name="Rectangle 15"/>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0" name="Rectangle 16"/>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1" name="Rectangle 17"/>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2" name="Rectangle 18"/>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3" name="Rectangle 19"/>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4" name="Rectangle 20"/>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5" name="Rectangle 21"/>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6" name="Rectangle 22"/>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7" name="Rectangle 23"/>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8" name="Rectangle 24"/>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9" name="Rectangle 25"/>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0" name="Rectangle 26"/>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1" name="Rectangle 27"/>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2" name="Rectangle 28"/>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3" name="Rectangle 29"/>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4" name="Rectangle 30"/>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5" name="Rectangle 31"/>
          <p:cNvSpPr>
            <a:spLocks noChangeArrowheads="1"/>
          </p:cNvSpPr>
          <p:nvPr/>
        </p:nvSpPr>
        <p:spPr bwMode="auto">
          <a:xfrm>
            <a:off x="4921609" y="259670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6" name="Rectangle 38"/>
          <p:cNvSpPr>
            <a:spLocks noChangeArrowheads="1"/>
          </p:cNvSpPr>
          <p:nvPr/>
        </p:nvSpPr>
        <p:spPr bwMode="auto">
          <a:xfrm>
            <a:off x="82550" y="4714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GB" sz="1400"/>
          </a:p>
        </p:txBody>
      </p:sp>
      <p:sp>
        <p:nvSpPr>
          <p:cNvPr id="12317" name="Line 71"/>
          <p:cNvSpPr>
            <a:spLocks noChangeShapeType="1"/>
          </p:cNvSpPr>
          <p:nvPr/>
        </p:nvSpPr>
        <p:spPr bwMode="auto">
          <a:xfrm>
            <a:off x="981074" y="4294188"/>
            <a:ext cx="729456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7204" name="Text Box 61"/>
          <p:cNvSpPr txBox="1">
            <a:spLocks noChangeArrowheads="1"/>
          </p:cNvSpPr>
          <p:nvPr/>
        </p:nvSpPr>
        <p:spPr bwMode="auto">
          <a:xfrm>
            <a:off x="3276182" y="528639"/>
            <a:ext cx="1936035" cy="19093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defRPr/>
            </a:pPr>
            <a:r>
              <a:rPr lang="en-US" sz="1200" b="1" dirty="0" smtClean="0"/>
              <a:t>A/Provincial Manager: WC Mr. R Abrams </a:t>
            </a:r>
          </a:p>
        </p:txBody>
      </p:sp>
      <p:sp>
        <p:nvSpPr>
          <p:cNvPr id="12321" name="Line 73"/>
          <p:cNvSpPr>
            <a:spLocks noChangeShapeType="1"/>
          </p:cNvSpPr>
          <p:nvPr/>
        </p:nvSpPr>
        <p:spPr bwMode="auto">
          <a:xfrm>
            <a:off x="979042" y="4294188"/>
            <a:ext cx="0" cy="2619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12326" name="Line 14"/>
          <p:cNvSpPr>
            <a:spLocks noChangeShapeType="1"/>
          </p:cNvSpPr>
          <p:nvPr/>
        </p:nvSpPr>
        <p:spPr bwMode="auto">
          <a:xfrm flipH="1" flipV="1">
            <a:off x="4243823" y="2467463"/>
            <a:ext cx="377" cy="18267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45" name="Text Box 68"/>
          <p:cNvSpPr txBox="1">
            <a:spLocks noChangeArrowheads="1"/>
          </p:cNvSpPr>
          <p:nvPr/>
        </p:nvSpPr>
        <p:spPr bwMode="auto">
          <a:xfrm>
            <a:off x="122543" y="4503739"/>
            <a:ext cx="1877870" cy="211454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200" b="1" dirty="0" smtClean="0"/>
              <a:t>Director Finance &amp; Support: Ms. R </a:t>
            </a:r>
            <a:r>
              <a:rPr lang="en-US" sz="1200" b="1" dirty="0" err="1" smtClean="0"/>
              <a:t>Tlou</a:t>
            </a:r>
            <a:r>
              <a:rPr lang="en-US" sz="1200" b="1" dirty="0" smtClean="0"/>
              <a:t> </a:t>
            </a:r>
          </a:p>
          <a:p>
            <a:pPr eaLnBrk="1" hangingPunct="1">
              <a:defRPr/>
            </a:pPr>
            <a:endParaRPr lang="en-US" sz="1200" dirty="0" smtClean="0">
              <a:solidFill>
                <a:schemeClr val="bg1"/>
              </a:solidFill>
            </a:endParaRPr>
          </a:p>
        </p:txBody>
      </p:sp>
      <p:sp>
        <p:nvSpPr>
          <p:cNvPr id="48" name="Text Box 68"/>
          <p:cNvSpPr txBox="1">
            <a:spLocks noChangeArrowheads="1"/>
          </p:cNvSpPr>
          <p:nvPr/>
        </p:nvSpPr>
        <p:spPr bwMode="auto">
          <a:xfrm>
            <a:off x="2362200" y="4585586"/>
            <a:ext cx="2044567" cy="21358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200" b="1" dirty="0" smtClean="0"/>
              <a:t>DMO: Cape Metro and Overberg: </a:t>
            </a:r>
            <a:r>
              <a:rPr lang="en-US" sz="1200" b="1" dirty="0" err="1" smtClean="0"/>
              <a:t>Ms</a:t>
            </a:r>
            <a:r>
              <a:rPr lang="en-US" sz="1200" b="1" dirty="0" smtClean="0"/>
              <a:t> B Sakawuli  </a:t>
            </a:r>
          </a:p>
          <a:p>
            <a:pPr eaLnBrk="1" hangingPunct="1">
              <a:defRPr/>
            </a:pPr>
            <a:endParaRPr lang="en-US" sz="1200" dirty="0" smtClean="0">
              <a:solidFill>
                <a:schemeClr val="bg1"/>
              </a:solidFill>
            </a:endParaRPr>
          </a:p>
        </p:txBody>
      </p:sp>
      <p:sp>
        <p:nvSpPr>
          <p:cNvPr id="47" name="Text Box 68"/>
          <p:cNvSpPr txBox="1">
            <a:spLocks noChangeArrowheads="1"/>
          </p:cNvSpPr>
          <p:nvPr/>
        </p:nvSpPr>
        <p:spPr bwMode="auto">
          <a:xfrm>
            <a:off x="6705600" y="4606925"/>
            <a:ext cx="2194507" cy="21145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200" b="1" dirty="0" smtClean="0"/>
              <a:t>DMO: Central Karoo &amp; Garden Route : </a:t>
            </a:r>
            <a:r>
              <a:rPr lang="en-US" sz="1200" b="1" dirty="0" err="1" smtClean="0"/>
              <a:t>Dr</a:t>
            </a:r>
            <a:r>
              <a:rPr lang="en-US" sz="1200" b="1" dirty="0" smtClean="0"/>
              <a:t> M </a:t>
            </a:r>
            <a:r>
              <a:rPr lang="en-US" sz="1200" b="1" dirty="0" err="1" smtClean="0"/>
              <a:t>Ngaka</a:t>
            </a:r>
            <a:r>
              <a:rPr lang="en-US" sz="1200" b="1" dirty="0" smtClean="0"/>
              <a:t>  </a:t>
            </a:r>
            <a:endParaRPr lang="en-US" sz="1200" dirty="0" smtClean="0"/>
          </a:p>
        </p:txBody>
      </p:sp>
      <p:sp>
        <p:nvSpPr>
          <p:cNvPr id="12336" name="Line 74"/>
          <p:cNvSpPr>
            <a:spLocks noChangeShapeType="1"/>
          </p:cNvSpPr>
          <p:nvPr/>
        </p:nvSpPr>
        <p:spPr bwMode="auto">
          <a:xfrm>
            <a:off x="8275637" y="4294188"/>
            <a:ext cx="0" cy="2444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cxnSp>
        <p:nvCxnSpPr>
          <p:cNvPr id="3" name="Straight Connector 2"/>
          <p:cNvCxnSpPr/>
          <p:nvPr/>
        </p:nvCxnSpPr>
        <p:spPr bwMode="auto">
          <a:xfrm flipH="1" flipV="1">
            <a:off x="3735432" y="3092582"/>
            <a:ext cx="469062" cy="1"/>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55" name="Text Box 68"/>
          <p:cNvSpPr txBox="1">
            <a:spLocks noChangeArrowheads="1"/>
          </p:cNvSpPr>
          <p:nvPr/>
        </p:nvSpPr>
        <p:spPr bwMode="auto">
          <a:xfrm>
            <a:off x="4547829" y="4606925"/>
            <a:ext cx="2081571" cy="21145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200" b="1" dirty="0" smtClean="0"/>
              <a:t>DMO: Cape Winelands &amp; West Coast: Ms. I Michaels</a:t>
            </a:r>
            <a:endParaRPr lang="en-US" sz="1200" dirty="0" smtClean="0">
              <a:solidFill>
                <a:schemeClr val="bg1"/>
              </a:solidFill>
            </a:endParaRPr>
          </a:p>
        </p:txBody>
      </p:sp>
      <p:sp>
        <p:nvSpPr>
          <p:cNvPr id="58" name="Line 74"/>
          <p:cNvSpPr>
            <a:spLocks noChangeShapeType="1"/>
          </p:cNvSpPr>
          <p:nvPr/>
        </p:nvSpPr>
        <p:spPr bwMode="auto">
          <a:xfrm>
            <a:off x="5613476" y="4311651"/>
            <a:ext cx="0" cy="2444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2" name="Line 74"/>
          <p:cNvSpPr>
            <a:spLocks noChangeShapeType="1"/>
          </p:cNvSpPr>
          <p:nvPr/>
        </p:nvSpPr>
        <p:spPr bwMode="auto">
          <a:xfrm>
            <a:off x="3487737" y="4311651"/>
            <a:ext cx="0" cy="2444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pic>
        <p:nvPicPr>
          <p:cNvPr id="43" name="Picture 2" descr="C:\Users\User\AppData\Local\Temp\XPgrpwise\IMG_20190826_131724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5066575"/>
            <a:ext cx="1752599" cy="15628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5" descr="C:\Users\All Users.AllUsers-PROLI\AppData\Local\Temp\XPgrpwise\IMG-20190822-WA000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4551" y="5181600"/>
            <a:ext cx="1837741" cy="1436688"/>
          </a:xfrm>
          <a:prstGeom prst="rect">
            <a:avLst/>
          </a:prstGeom>
          <a:noFill/>
          <a:ln>
            <a:noFill/>
          </a:ln>
        </p:spPr>
      </p:pic>
      <p:pic>
        <p:nvPicPr>
          <p:cNvPr id="50" name="Picture 49" descr="C:\Users\All Users.AllUsers-PROLI\AppData\Local\Temp\XPgrpwise\20190827_092636.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37192" y="3154728"/>
            <a:ext cx="1241734" cy="1047386"/>
          </a:xfrm>
          <a:prstGeom prst="rect">
            <a:avLst/>
          </a:prstGeom>
          <a:noFill/>
          <a:ln>
            <a:noFill/>
          </a:ln>
        </p:spPr>
      </p:pic>
      <p:pic>
        <p:nvPicPr>
          <p:cNvPr id="51" name="Picture 50" descr="C:\Users\All Users.AllUsers-PROLI\AppData\Local\Temp\XPgrpwise\20190902_145832.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7175" y="4919663"/>
            <a:ext cx="1647825" cy="1633537"/>
          </a:xfrm>
          <a:prstGeom prst="rect">
            <a:avLst/>
          </a:prstGeom>
          <a:noFill/>
          <a:ln>
            <a:noFill/>
          </a:ln>
        </p:spPr>
      </p:pic>
      <p:sp>
        <p:nvSpPr>
          <p:cNvPr id="53" name="Rectangle 52"/>
          <p:cNvSpPr/>
          <p:nvPr/>
        </p:nvSpPr>
        <p:spPr>
          <a:xfrm>
            <a:off x="4749093" y="2636988"/>
            <a:ext cx="2435477" cy="1554013"/>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b="1" dirty="0" smtClean="0">
                <a:solidFill>
                  <a:schemeClr val="tx1"/>
                </a:solidFill>
              </a:rPr>
              <a:t>Provincial IMS Operations Coordinator (AOP) Ms. R Valentine  </a:t>
            </a:r>
            <a:endParaRPr lang="en-US" sz="1200" b="1" dirty="0">
              <a:solidFill>
                <a:schemeClr val="tx1"/>
              </a:solidFill>
            </a:endParaRPr>
          </a:p>
        </p:txBody>
      </p:sp>
      <p:cxnSp>
        <p:nvCxnSpPr>
          <p:cNvPr id="54" name="Straight Connector 53"/>
          <p:cNvCxnSpPr/>
          <p:nvPr/>
        </p:nvCxnSpPr>
        <p:spPr bwMode="auto">
          <a:xfrm flipH="1" flipV="1">
            <a:off x="4228796" y="3098133"/>
            <a:ext cx="469062" cy="1"/>
          </a:xfrm>
          <a:prstGeom prst="line">
            <a:avLst/>
          </a:prstGeom>
          <a:solidFill>
            <a:schemeClr val="bg1"/>
          </a:solidFill>
          <a:ln w="12700" cap="flat" cmpd="sng" algn="ctr">
            <a:solidFill>
              <a:schemeClr val="tx1"/>
            </a:solidFill>
            <a:prstDash val="solid"/>
            <a:round/>
            <a:headEnd type="none" w="med" len="med"/>
            <a:tailEnd type="none" w="med" len="med"/>
          </a:ln>
          <a:effectLst/>
        </p:spPr>
      </p:cxnSp>
      <p:pic>
        <p:nvPicPr>
          <p:cNvPr id="5" name="Picture 4"/>
          <p:cNvPicPr>
            <a:picLocks noChangeAspect="1"/>
          </p:cNvPicPr>
          <p:nvPr/>
        </p:nvPicPr>
        <p:blipFill>
          <a:blip r:embed="rId7"/>
          <a:stretch>
            <a:fillRect/>
          </a:stretch>
        </p:blipFill>
        <p:spPr>
          <a:xfrm>
            <a:off x="5262973" y="3105515"/>
            <a:ext cx="1414904" cy="1085485"/>
          </a:xfrm>
          <a:prstGeom prst="rect">
            <a:avLst/>
          </a:prstGeom>
        </p:spPr>
      </p:pic>
      <p:pic>
        <p:nvPicPr>
          <p:cNvPr id="57" name="Picture 56" descr="C:\Users\All Users.AllUsers-PROLI\AppData\Local\Temp\XPgrpwise\20190823_101349.jpg"/>
          <p:cNvPicPr/>
          <p:nvPr/>
        </p:nvPicPr>
        <p:blipFill>
          <a:blip r:embed="rId8">
            <a:extLst>
              <a:ext uri="{28A0092B-C50C-407E-A947-70E740481C1C}">
                <a14:useLocalDpi xmlns:a14="http://schemas.microsoft.com/office/drawing/2010/main" xmlns="" val="0"/>
              </a:ext>
            </a:extLst>
          </a:blip>
          <a:srcRect/>
          <a:stretch>
            <a:fillRect/>
          </a:stretch>
        </p:blipFill>
        <p:spPr bwMode="auto">
          <a:xfrm>
            <a:off x="2386726" y="5067206"/>
            <a:ext cx="1995514" cy="1562825"/>
          </a:xfrm>
          <a:prstGeom prst="rect">
            <a:avLst/>
          </a:prstGeom>
          <a:noFill/>
          <a:ln>
            <a:noFill/>
          </a:ln>
        </p:spPr>
      </p:pic>
      <p:sp>
        <p:nvSpPr>
          <p:cNvPr id="6" name="Slide Number Placeholder 5"/>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5</a:t>
            </a:fld>
            <a:endParaRPr lang="en-US" dirty="0">
              <a:solidFill>
                <a:prstClr val="black"/>
              </a:solidFill>
            </a:endParaRPr>
          </a:p>
        </p:txBody>
      </p:sp>
    </p:spTree>
    <p:extLst>
      <p:ext uri="{BB962C8B-B14F-4D97-AF65-F5344CB8AC3E}">
        <p14:creationId xmlns:p14="http://schemas.microsoft.com/office/powerpoint/2010/main" xmlns="" val="961084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82550" y="82550"/>
            <a:ext cx="8909049" cy="331788"/>
          </a:xfrm>
          <a:solidFill>
            <a:srgbClr val="92D050"/>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r>
              <a:rPr lang="en-US" sz="2400" b="1" dirty="0" smtClean="0"/>
              <a:t>Western Cape Management Structure continued </a:t>
            </a:r>
          </a:p>
        </p:txBody>
      </p:sp>
      <p:graphicFrame>
        <p:nvGraphicFramePr>
          <p:cNvPr id="614403" name="Group 3"/>
          <p:cNvGraphicFramePr>
            <a:graphicFrameLocks noGrp="1"/>
          </p:cNvGraphicFramePr>
          <p:nvPr/>
        </p:nvGraphicFramePr>
        <p:xfrm>
          <a:off x="0" y="3313113"/>
          <a:ext cx="257175" cy="214312"/>
        </p:xfrm>
        <a:graphic>
          <a:graphicData uri="http://schemas.openxmlformats.org/drawingml/2006/table">
            <a:tbl>
              <a:tblPr/>
              <a:tblGrid>
                <a:gridCol w="257175">
                  <a:extLst>
                    <a:ext uri="{9D8B030D-6E8A-4147-A177-3AD203B41FA5}">
                      <a16:colId xmlns:a16="http://schemas.microsoft.com/office/drawing/2014/main" xmlns="" val="20000"/>
                    </a:ext>
                  </a:extLst>
                </a:gridCol>
              </a:tblGrid>
              <a:tr h="2143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Verdana" pitchFamily="34" charset="0"/>
                        </a:rPr>
                        <a:t>  </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2293" name="Rectangle 9"/>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4" name="Rectangle 10"/>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5" name="Rectangle 11"/>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6" name="Rectangle 12"/>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7" name="Rectangle 13"/>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8" name="Rectangle 14"/>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299" name="Rectangle 15"/>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0" name="Rectangle 16"/>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1" name="Rectangle 17"/>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2" name="Rectangle 18"/>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3" name="Rectangle 19"/>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4" name="Rectangle 20"/>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5" name="Rectangle 21"/>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6" name="Rectangle 22"/>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7" name="Rectangle 23"/>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8" name="Rectangle 24"/>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09" name="Rectangle 25"/>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0" name="Rectangle 26"/>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1" name="Rectangle 27"/>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2" name="Rectangle 28"/>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3" name="Rectangle 29"/>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4" name="Rectangle 30"/>
          <p:cNvSpPr>
            <a:spLocks noChangeArrowheads="1"/>
          </p:cNvSpPr>
          <p:nvPr/>
        </p:nvSpPr>
        <p:spPr bwMode="auto">
          <a:xfrm>
            <a:off x="4960938" y="268763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5" name="Rectangle 31"/>
          <p:cNvSpPr>
            <a:spLocks noChangeArrowheads="1"/>
          </p:cNvSpPr>
          <p:nvPr/>
        </p:nvSpPr>
        <p:spPr bwMode="auto">
          <a:xfrm>
            <a:off x="4921609" y="2596708"/>
            <a:ext cx="220662"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US" sz="800">
                <a:latin typeface="Verdana" pitchFamily="34" charset="0"/>
              </a:rPr>
              <a:t> </a:t>
            </a:r>
            <a:endParaRPr lang="en-US" sz="2400">
              <a:latin typeface="Times New Roman" pitchFamily="18" charset="0"/>
            </a:endParaRPr>
          </a:p>
        </p:txBody>
      </p:sp>
      <p:sp>
        <p:nvSpPr>
          <p:cNvPr id="12316" name="Rectangle 38"/>
          <p:cNvSpPr>
            <a:spLocks noChangeArrowheads="1"/>
          </p:cNvSpPr>
          <p:nvPr/>
        </p:nvSpPr>
        <p:spPr bwMode="auto">
          <a:xfrm>
            <a:off x="82550" y="4714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GB" sz="1400"/>
          </a:p>
        </p:txBody>
      </p:sp>
      <p:sp>
        <p:nvSpPr>
          <p:cNvPr id="12317" name="Line 71"/>
          <p:cNvSpPr>
            <a:spLocks noChangeShapeType="1"/>
          </p:cNvSpPr>
          <p:nvPr/>
        </p:nvSpPr>
        <p:spPr bwMode="auto">
          <a:xfrm>
            <a:off x="990600" y="609600"/>
            <a:ext cx="706596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12321" name="Line 73"/>
          <p:cNvSpPr>
            <a:spLocks noChangeShapeType="1"/>
          </p:cNvSpPr>
          <p:nvPr/>
        </p:nvSpPr>
        <p:spPr bwMode="auto">
          <a:xfrm>
            <a:off x="990600" y="609600"/>
            <a:ext cx="0" cy="2619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48" name="Text Box 68"/>
          <p:cNvSpPr txBox="1">
            <a:spLocks noChangeArrowheads="1"/>
          </p:cNvSpPr>
          <p:nvPr/>
        </p:nvSpPr>
        <p:spPr bwMode="auto">
          <a:xfrm>
            <a:off x="205203" y="908954"/>
            <a:ext cx="2044567" cy="213588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200" b="1" dirty="0" smtClean="0"/>
              <a:t>DMO: Cape Metro and Overberg: </a:t>
            </a:r>
            <a:r>
              <a:rPr lang="en-US" sz="1200" b="1" dirty="0" err="1" smtClean="0"/>
              <a:t>Ms</a:t>
            </a:r>
            <a:r>
              <a:rPr lang="en-US" sz="1200" b="1" dirty="0" smtClean="0"/>
              <a:t> B </a:t>
            </a:r>
            <a:r>
              <a:rPr lang="en-US" sz="1200" b="1" dirty="0" err="1" smtClean="0"/>
              <a:t>Sakawuli</a:t>
            </a:r>
            <a:endParaRPr lang="en-US" sz="1200" b="1" dirty="0" smtClean="0"/>
          </a:p>
          <a:p>
            <a:pPr eaLnBrk="1" hangingPunct="1">
              <a:defRPr/>
            </a:pPr>
            <a:endParaRPr lang="en-US" sz="1200" dirty="0" smtClean="0">
              <a:solidFill>
                <a:schemeClr val="bg1"/>
              </a:solidFill>
            </a:endParaRPr>
          </a:p>
        </p:txBody>
      </p:sp>
      <p:sp>
        <p:nvSpPr>
          <p:cNvPr id="47" name="Text Box 68"/>
          <p:cNvSpPr txBox="1">
            <a:spLocks noChangeArrowheads="1"/>
          </p:cNvSpPr>
          <p:nvPr/>
        </p:nvSpPr>
        <p:spPr bwMode="auto">
          <a:xfrm>
            <a:off x="6327043" y="909245"/>
            <a:ext cx="2194507" cy="21145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200" b="1" dirty="0" smtClean="0"/>
              <a:t>DMO: Central Karoo &amp; Garden Route : </a:t>
            </a:r>
            <a:r>
              <a:rPr lang="en-US" sz="1200" b="1" dirty="0" err="1" smtClean="0"/>
              <a:t>Dr</a:t>
            </a:r>
            <a:r>
              <a:rPr lang="en-US" sz="1200" b="1" dirty="0" smtClean="0"/>
              <a:t> M </a:t>
            </a:r>
            <a:r>
              <a:rPr lang="en-US" sz="1200" b="1" dirty="0" err="1" smtClean="0"/>
              <a:t>Ngaka</a:t>
            </a:r>
            <a:r>
              <a:rPr lang="en-US" sz="1200" b="1" dirty="0" smtClean="0"/>
              <a:t>  </a:t>
            </a:r>
            <a:endParaRPr lang="en-US" sz="1200" dirty="0" smtClean="0"/>
          </a:p>
        </p:txBody>
      </p:sp>
      <p:sp>
        <p:nvSpPr>
          <p:cNvPr id="12336" name="Line 74"/>
          <p:cNvSpPr>
            <a:spLocks noChangeShapeType="1"/>
          </p:cNvSpPr>
          <p:nvPr/>
        </p:nvSpPr>
        <p:spPr bwMode="auto">
          <a:xfrm>
            <a:off x="8275637" y="4294188"/>
            <a:ext cx="0" cy="2444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5" name="Text Box 68"/>
          <p:cNvSpPr txBox="1">
            <a:spLocks noChangeArrowheads="1"/>
          </p:cNvSpPr>
          <p:nvPr/>
        </p:nvSpPr>
        <p:spPr bwMode="auto">
          <a:xfrm>
            <a:off x="3231024" y="922910"/>
            <a:ext cx="2262904" cy="21145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200" b="1" dirty="0" smtClean="0"/>
              <a:t>DMO: Cape Winelands &amp; West Coast: </a:t>
            </a:r>
            <a:r>
              <a:rPr lang="en-US" sz="1200" b="1" dirty="0" err="1" smtClean="0"/>
              <a:t>Ms</a:t>
            </a:r>
            <a:r>
              <a:rPr lang="en-US" sz="1200" b="1" dirty="0" smtClean="0"/>
              <a:t> I Michaels</a:t>
            </a:r>
            <a:endParaRPr lang="en-US" sz="1200" dirty="0" smtClean="0">
              <a:solidFill>
                <a:schemeClr val="bg1"/>
              </a:solidFill>
            </a:endParaRPr>
          </a:p>
        </p:txBody>
      </p:sp>
      <p:sp>
        <p:nvSpPr>
          <p:cNvPr id="58" name="Line 74"/>
          <p:cNvSpPr>
            <a:spLocks noChangeShapeType="1"/>
          </p:cNvSpPr>
          <p:nvPr/>
        </p:nvSpPr>
        <p:spPr bwMode="auto">
          <a:xfrm>
            <a:off x="8056563" y="630016"/>
            <a:ext cx="0" cy="2444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2" name="Line 74"/>
          <p:cNvSpPr>
            <a:spLocks noChangeShapeType="1"/>
          </p:cNvSpPr>
          <p:nvPr/>
        </p:nvSpPr>
        <p:spPr bwMode="auto">
          <a:xfrm>
            <a:off x="4204494" y="664479"/>
            <a:ext cx="0" cy="2444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pic>
        <p:nvPicPr>
          <p:cNvPr id="43" name="Picture 2" descr="C:\Users\User\AppData\Local\Temp\XPgrpwise\IMG_20190826_131724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9931" y="1339125"/>
            <a:ext cx="1752599" cy="15628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5" descr="C:\Users\All Users.AllUsers-PROLI\AppData\Local\Temp\XPgrpwise\IMG-20190822-WA000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43605" y="1310021"/>
            <a:ext cx="1837741" cy="1689833"/>
          </a:xfrm>
          <a:prstGeom prst="rect">
            <a:avLst/>
          </a:prstGeom>
          <a:noFill/>
          <a:ln>
            <a:noFill/>
          </a:ln>
        </p:spPr>
      </p:pic>
      <p:pic>
        <p:nvPicPr>
          <p:cNvPr id="49" name="Picture 48" descr="C:\Users\All Users.AllUsers-PROLI\AppData\Local\Temp\XPgrpwise\20190823_101349.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29131" y="1353875"/>
            <a:ext cx="1995514" cy="1665354"/>
          </a:xfrm>
          <a:prstGeom prst="rect">
            <a:avLst/>
          </a:prstGeom>
          <a:noFill/>
          <a:ln>
            <a:noFill/>
          </a:ln>
        </p:spPr>
      </p:pic>
      <p:sp>
        <p:nvSpPr>
          <p:cNvPr id="53" name="Text Box 68"/>
          <p:cNvSpPr txBox="1">
            <a:spLocks noChangeArrowheads="1"/>
          </p:cNvSpPr>
          <p:nvPr/>
        </p:nvSpPr>
        <p:spPr bwMode="auto">
          <a:xfrm>
            <a:off x="257175" y="3366281"/>
            <a:ext cx="2044567" cy="299006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100" b="1" dirty="0" smtClean="0"/>
              <a:t>Cape Metro:</a:t>
            </a:r>
          </a:p>
          <a:p>
            <a:pPr marL="228600" indent="-228600" eaLnBrk="1" hangingPunct="1">
              <a:buAutoNum type="arabicParenR"/>
              <a:defRPr/>
            </a:pPr>
            <a:r>
              <a:rPr lang="en-US" sz="1100" dirty="0" smtClean="0"/>
              <a:t>Cape Town Large Office</a:t>
            </a:r>
          </a:p>
          <a:p>
            <a:pPr marL="228600" indent="-228600" eaLnBrk="1" hangingPunct="1">
              <a:buAutoNum type="arabicParenR"/>
              <a:defRPr/>
            </a:pPr>
            <a:r>
              <a:rPr lang="en-US" sz="1100" dirty="0" smtClean="0"/>
              <a:t>Bellville Medium Office</a:t>
            </a:r>
          </a:p>
          <a:p>
            <a:pPr marL="228600" indent="-228600" eaLnBrk="1" hangingPunct="1">
              <a:buAutoNum type="arabicParenR"/>
              <a:defRPr/>
            </a:pPr>
            <a:r>
              <a:rPr lang="en-US" sz="1100" dirty="0" smtClean="0"/>
              <a:t>Wynberg Medium Office</a:t>
            </a:r>
          </a:p>
          <a:p>
            <a:pPr marL="228600" indent="-228600" eaLnBrk="1" hangingPunct="1">
              <a:buAutoNum type="arabicParenR"/>
              <a:defRPr/>
            </a:pPr>
            <a:r>
              <a:rPr lang="en-US" sz="1100" dirty="0" smtClean="0"/>
              <a:t>Nyanga Medium Office</a:t>
            </a:r>
          </a:p>
          <a:p>
            <a:pPr marL="228600" indent="-228600" eaLnBrk="1" hangingPunct="1">
              <a:buAutoNum type="arabicParenR"/>
              <a:defRPr/>
            </a:pPr>
            <a:r>
              <a:rPr lang="en-US" sz="1100" dirty="0" err="1" smtClean="0"/>
              <a:t>Khayelithsa</a:t>
            </a:r>
            <a:r>
              <a:rPr lang="en-US" sz="1100" dirty="0" smtClean="0"/>
              <a:t> Large Office</a:t>
            </a:r>
          </a:p>
          <a:p>
            <a:pPr eaLnBrk="1" hangingPunct="1">
              <a:defRPr/>
            </a:pPr>
            <a:endParaRPr lang="en-US" sz="1100" b="1" dirty="0" smtClean="0"/>
          </a:p>
          <a:p>
            <a:pPr eaLnBrk="1" hangingPunct="1">
              <a:defRPr/>
            </a:pPr>
            <a:r>
              <a:rPr lang="en-US" sz="1100" b="1" dirty="0" smtClean="0"/>
              <a:t>3 x Bank: STD Canal Walk, FNB Green point, Nedbank St Georges Mall </a:t>
            </a:r>
            <a:endParaRPr lang="en-US" sz="1100" b="1" dirty="0"/>
          </a:p>
          <a:p>
            <a:pPr eaLnBrk="1" hangingPunct="1">
              <a:defRPr/>
            </a:pPr>
            <a:endParaRPr lang="en-US" sz="1100" b="1" dirty="0" smtClean="0"/>
          </a:p>
          <a:p>
            <a:pPr eaLnBrk="1" hangingPunct="1">
              <a:defRPr/>
            </a:pPr>
            <a:r>
              <a:rPr lang="en-US" sz="1100" b="1" dirty="0" smtClean="0"/>
              <a:t>Overberg:</a:t>
            </a:r>
          </a:p>
          <a:p>
            <a:pPr marL="228600" indent="-228600" eaLnBrk="1" hangingPunct="1">
              <a:buAutoNum type="arabicParenR"/>
              <a:defRPr/>
            </a:pPr>
            <a:r>
              <a:rPr lang="en-US" sz="1100" dirty="0" smtClean="0"/>
              <a:t>Caledon Medium Office</a:t>
            </a:r>
          </a:p>
          <a:p>
            <a:pPr marL="228600" indent="-228600" eaLnBrk="1" hangingPunct="1">
              <a:buAutoNum type="arabicParenR"/>
              <a:defRPr/>
            </a:pPr>
            <a:r>
              <a:rPr lang="en-US" sz="1100" dirty="0" err="1" smtClean="0"/>
              <a:t>Bredasdorp</a:t>
            </a:r>
            <a:r>
              <a:rPr lang="en-US" sz="1100" dirty="0" smtClean="0"/>
              <a:t> TSC</a:t>
            </a:r>
          </a:p>
          <a:p>
            <a:pPr marL="228600" indent="-228600" eaLnBrk="1" hangingPunct="1">
              <a:buAutoNum type="arabicParenR"/>
              <a:defRPr/>
            </a:pPr>
            <a:r>
              <a:rPr lang="en-US" sz="1100" dirty="0" err="1" smtClean="0"/>
              <a:t>Grabouw</a:t>
            </a:r>
            <a:r>
              <a:rPr lang="en-US" sz="1100" dirty="0" smtClean="0"/>
              <a:t> Small Office</a:t>
            </a:r>
          </a:p>
          <a:p>
            <a:pPr marL="228600" indent="-228600" eaLnBrk="1" hangingPunct="1">
              <a:buAutoNum type="arabicParenR"/>
              <a:defRPr/>
            </a:pPr>
            <a:r>
              <a:rPr lang="en-US" sz="1100" dirty="0" err="1" smtClean="0"/>
              <a:t>Swellendam</a:t>
            </a:r>
            <a:r>
              <a:rPr lang="en-US" sz="1100" dirty="0" smtClean="0"/>
              <a:t> TSC</a:t>
            </a:r>
          </a:p>
          <a:p>
            <a:pPr marL="228600" indent="-228600" eaLnBrk="1" hangingPunct="1">
              <a:buAutoNum type="arabicParenR"/>
              <a:defRPr/>
            </a:pPr>
            <a:r>
              <a:rPr lang="en-US" sz="1100" dirty="0" smtClean="0"/>
              <a:t>5 x Mobile Units </a:t>
            </a:r>
          </a:p>
          <a:p>
            <a:pPr eaLnBrk="1" hangingPunct="1">
              <a:defRPr/>
            </a:pPr>
            <a:endParaRPr lang="en-US" sz="1100" dirty="0" smtClean="0"/>
          </a:p>
          <a:p>
            <a:pPr marL="228600" indent="-228600" eaLnBrk="1" hangingPunct="1">
              <a:buAutoNum type="arabicParenR"/>
              <a:defRPr/>
            </a:pPr>
            <a:endParaRPr lang="en-US" sz="1100" dirty="0" smtClean="0"/>
          </a:p>
        </p:txBody>
      </p:sp>
      <p:sp>
        <p:nvSpPr>
          <p:cNvPr id="54" name="Line 73"/>
          <p:cNvSpPr>
            <a:spLocks noChangeShapeType="1"/>
          </p:cNvSpPr>
          <p:nvPr/>
        </p:nvSpPr>
        <p:spPr bwMode="auto">
          <a:xfrm>
            <a:off x="1143000" y="3072701"/>
            <a:ext cx="0" cy="28979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6" name="Text Box 68"/>
          <p:cNvSpPr txBox="1">
            <a:spLocks noChangeArrowheads="1"/>
          </p:cNvSpPr>
          <p:nvPr/>
        </p:nvSpPr>
        <p:spPr bwMode="auto">
          <a:xfrm>
            <a:off x="3264902" y="3334639"/>
            <a:ext cx="2229026" cy="352336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100" b="1" dirty="0" smtClean="0"/>
              <a:t>Cape Winelands:</a:t>
            </a:r>
          </a:p>
          <a:p>
            <a:pPr marL="228600" indent="-228600" eaLnBrk="1" hangingPunct="1">
              <a:buAutoNum type="arabicParenR"/>
              <a:defRPr/>
            </a:pPr>
            <a:r>
              <a:rPr lang="en-US" sz="1100" dirty="0" smtClean="0"/>
              <a:t>Paarl Large Office</a:t>
            </a:r>
          </a:p>
          <a:p>
            <a:pPr marL="228600" indent="-228600" eaLnBrk="1" hangingPunct="1">
              <a:buAutoNum type="arabicParenR"/>
              <a:defRPr/>
            </a:pPr>
            <a:r>
              <a:rPr lang="en-US" sz="1100" dirty="0" smtClean="0"/>
              <a:t>Somerset West Medium Office</a:t>
            </a:r>
          </a:p>
          <a:p>
            <a:pPr marL="228600" indent="-228600" eaLnBrk="1" hangingPunct="1">
              <a:buAutoNum type="arabicParenR"/>
              <a:defRPr/>
            </a:pPr>
            <a:r>
              <a:rPr lang="en-US" sz="1100" dirty="0" smtClean="0"/>
              <a:t>Mitchells Plain Office</a:t>
            </a:r>
          </a:p>
          <a:p>
            <a:pPr marL="228600" indent="-228600" eaLnBrk="1" hangingPunct="1">
              <a:buAutoNum type="arabicParenR"/>
              <a:defRPr/>
            </a:pPr>
            <a:r>
              <a:rPr lang="en-US" sz="1100" dirty="0" smtClean="0"/>
              <a:t>Worcester Medium Office</a:t>
            </a:r>
          </a:p>
          <a:p>
            <a:pPr marL="228600" indent="-228600" eaLnBrk="1" hangingPunct="1">
              <a:buAutoNum type="arabicParenR"/>
              <a:defRPr/>
            </a:pPr>
            <a:r>
              <a:rPr lang="en-US" sz="1100" dirty="0" smtClean="0"/>
              <a:t>Ceres TSC </a:t>
            </a:r>
          </a:p>
          <a:p>
            <a:pPr marL="228600" indent="-228600" eaLnBrk="1" hangingPunct="1">
              <a:buAutoNum type="arabicParenR"/>
              <a:defRPr/>
            </a:pPr>
            <a:r>
              <a:rPr lang="en-US" sz="1100" dirty="0" smtClean="0"/>
              <a:t>Robertson TSC </a:t>
            </a:r>
          </a:p>
          <a:p>
            <a:pPr marL="228600" indent="-228600" eaLnBrk="1" hangingPunct="1">
              <a:buAutoNum type="arabicParenR"/>
              <a:defRPr/>
            </a:pPr>
            <a:r>
              <a:rPr lang="en-US" sz="1100" dirty="0" smtClean="0"/>
              <a:t>Stellenbosch Medium Office </a:t>
            </a:r>
          </a:p>
          <a:p>
            <a:pPr eaLnBrk="1" hangingPunct="1">
              <a:defRPr/>
            </a:pPr>
            <a:endParaRPr lang="en-US" sz="1100" b="1" dirty="0" smtClean="0"/>
          </a:p>
          <a:p>
            <a:pPr eaLnBrk="1" hangingPunct="1">
              <a:defRPr/>
            </a:pPr>
            <a:r>
              <a:rPr lang="en-US" sz="1100" b="1" dirty="0" smtClean="0"/>
              <a:t>1x Bank- Prominade Mitchells Plain</a:t>
            </a:r>
          </a:p>
          <a:p>
            <a:pPr eaLnBrk="1" hangingPunct="1">
              <a:defRPr/>
            </a:pPr>
            <a:endParaRPr lang="en-US" sz="1100" b="1" dirty="0"/>
          </a:p>
          <a:p>
            <a:pPr eaLnBrk="1" hangingPunct="1">
              <a:defRPr/>
            </a:pPr>
            <a:r>
              <a:rPr lang="en-US" sz="1100" b="1" dirty="0" smtClean="0"/>
              <a:t>West Coast :</a:t>
            </a:r>
          </a:p>
          <a:p>
            <a:pPr marL="228600" indent="-228600" eaLnBrk="1" hangingPunct="1">
              <a:buAutoNum type="arabicParenR"/>
              <a:defRPr/>
            </a:pPr>
            <a:r>
              <a:rPr lang="en-US" sz="1100" dirty="0" smtClean="0"/>
              <a:t>Vredendal Medium Office</a:t>
            </a:r>
          </a:p>
          <a:p>
            <a:pPr marL="228600" indent="-228600" eaLnBrk="1" hangingPunct="1">
              <a:buAutoNum type="arabicParenR"/>
              <a:defRPr/>
            </a:pPr>
            <a:r>
              <a:rPr lang="en-US" sz="1100" dirty="0" smtClean="0"/>
              <a:t>Malmesbury Medium Office </a:t>
            </a:r>
          </a:p>
          <a:p>
            <a:pPr marL="228600" indent="-228600" eaLnBrk="1" hangingPunct="1">
              <a:buAutoNum type="arabicParenR"/>
              <a:defRPr/>
            </a:pPr>
            <a:r>
              <a:rPr lang="en-US" sz="1100" dirty="0" smtClean="0"/>
              <a:t>Vredenburg Small Office</a:t>
            </a:r>
          </a:p>
          <a:p>
            <a:pPr marL="228600" indent="-228600" eaLnBrk="1" hangingPunct="1">
              <a:buAutoNum type="arabicParenR"/>
              <a:defRPr/>
            </a:pPr>
            <a:r>
              <a:rPr lang="en-US" sz="1100" dirty="0" err="1" smtClean="0"/>
              <a:t>Citrusdal</a:t>
            </a:r>
            <a:r>
              <a:rPr lang="en-US" sz="1100" dirty="0" smtClean="0"/>
              <a:t> Small Office</a:t>
            </a:r>
          </a:p>
          <a:p>
            <a:pPr marL="228600" indent="-228600" eaLnBrk="1" hangingPunct="1">
              <a:buAutoNum type="arabicParenR"/>
              <a:defRPr/>
            </a:pPr>
            <a:r>
              <a:rPr lang="en-US" sz="1100" dirty="0" smtClean="0"/>
              <a:t>Atlantis TSC</a:t>
            </a:r>
          </a:p>
          <a:p>
            <a:pPr marL="228600" indent="-228600" eaLnBrk="1" hangingPunct="1">
              <a:buAutoNum type="arabicParenR"/>
              <a:defRPr/>
            </a:pPr>
            <a:r>
              <a:rPr lang="en-US" sz="1100" dirty="0" smtClean="0"/>
              <a:t>3 x Mobile Units </a:t>
            </a:r>
          </a:p>
          <a:p>
            <a:pPr marL="228600" indent="-228600" eaLnBrk="1" hangingPunct="1">
              <a:buAutoNum type="arabicParenR"/>
              <a:defRPr/>
            </a:pPr>
            <a:endParaRPr lang="en-US" sz="1200" dirty="0" smtClean="0"/>
          </a:p>
        </p:txBody>
      </p:sp>
      <p:sp>
        <p:nvSpPr>
          <p:cNvPr id="57" name="Line 73"/>
          <p:cNvSpPr>
            <a:spLocks noChangeShapeType="1"/>
          </p:cNvSpPr>
          <p:nvPr/>
        </p:nvSpPr>
        <p:spPr bwMode="auto">
          <a:xfrm>
            <a:off x="1143000" y="3072702"/>
            <a:ext cx="0" cy="2619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59" name="Line 73"/>
          <p:cNvSpPr>
            <a:spLocks noChangeShapeType="1"/>
          </p:cNvSpPr>
          <p:nvPr/>
        </p:nvSpPr>
        <p:spPr bwMode="auto">
          <a:xfrm>
            <a:off x="4312359" y="3072701"/>
            <a:ext cx="0" cy="2619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60" name="Text Box 68"/>
          <p:cNvSpPr txBox="1">
            <a:spLocks noChangeArrowheads="1"/>
          </p:cNvSpPr>
          <p:nvPr/>
        </p:nvSpPr>
        <p:spPr bwMode="auto">
          <a:xfrm>
            <a:off x="6420100" y="3362498"/>
            <a:ext cx="2229026" cy="307435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sz="1200" b="1" dirty="0" smtClean="0"/>
              <a:t>Garden Route :</a:t>
            </a:r>
          </a:p>
          <a:p>
            <a:pPr marL="228600" indent="-228600" eaLnBrk="1" hangingPunct="1">
              <a:buAutoNum type="arabicParenR"/>
              <a:defRPr/>
            </a:pPr>
            <a:r>
              <a:rPr lang="en-US" sz="1200" dirty="0" smtClean="0"/>
              <a:t>George Large Office</a:t>
            </a:r>
          </a:p>
          <a:p>
            <a:pPr marL="228600" indent="-228600" eaLnBrk="1" hangingPunct="1">
              <a:buAutoNum type="arabicParenR"/>
              <a:defRPr/>
            </a:pPr>
            <a:r>
              <a:rPr lang="en-US" sz="1200" dirty="0" err="1" smtClean="0"/>
              <a:t>Mosselbay</a:t>
            </a:r>
            <a:r>
              <a:rPr lang="en-US" sz="1200" dirty="0" smtClean="0"/>
              <a:t> TSC</a:t>
            </a:r>
          </a:p>
          <a:p>
            <a:pPr marL="228600" indent="-228600" eaLnBrk="1" hangingPunct="1">
              <a:buAutoNum type="arabicParenR"/>
              <a:defRPr/>
            </a:pPr>
            <a:r>
              <a:rPr lang="en-US" sz="1200" dirty="0" err="1" smtClean="0"/>
              <a:t>Plettenbergbay</a:t>
            </a:r>
            <a:r>
              <a:rPr lang="en-US" sz="1200" dirty="0" smtClean="0"/>
              <a:t> TSC</a:t>
            </a:r>
          </a:p>
          <a:p>
            <a:pPr marL="228600" indent="-228600" eaLnBrk="1" hangingPunct="1">
              <a:buAutoNum type="arabicParenR"/>
              <a:defRPr/>
            </a:pPr>
            <a:r>
              <a:rPr lang="en-US" sz="1200" dirty="0" err="1" smtClean="0"/>
              <a:t>Oudtshoorn</a:t>
            </a:r>
            <a:r>
              <a:rPr lang="en-US" sz="1200" dirty="0" smtClean="0"/>
              <a:t> Medium Office</a:t>
            </a:r>
          </a:p>
          <a:p>
            <a:pPr marL="228600" indent="-228600" eaLnBrk="1" hangingPunct="1">
              <a:buAutoNum type="arabicParenR"/>
              <a:defRPr/>
            </a:pPr>
            <a:r>
              <a:rPr lang="en-US" sz="1200" dirty="0" err="1" smtClean="0"/>
              <a:t>Ladismith</a:t>
            </a:r>
            <a:r>
              <a:rPr lang="en-US" sz="1200" dirty="0" smtClean="0"/>
              <a:t> Service Point</a:t>
            </a:r>
          </a:p>
          <a:p>
            <a:pPr marL="228600" indent="-228600" eaLnBrk="1" hangingPunct="1">
              <a:buAutoNum type="arabicParenR"/>
              <a:defRPr/>
            </a:pPr>
            <a:endParaRPr lang="en-US" sz="1200" dirty="0"/>
          </a:p>
          <a:p>
            <a:pPr eaLnBrk="1" hangingPunct="1">
              <a:defRPr/>
            </a:pPr>
            <a:r>
              <a:rPr lang="en-US" sz="1200" b="1" dirty="0" smtClean="0"/>
              <a:t>Central Karoo:</a:t>
            </a:r>
          </a:p>
          <a:p>
            <a:pPr marL="228600" indent="-228600" eaLnBrk="1" hangingPunct="1">
              <a:buAutoNum type="arabicParenR"/>
              <a:defRPr/>
            </a:pPr>
            <a:r>
              <a:rPr lang="en-US" sz="1200" dirty="0" smtClean="0"/>
              <a:t>Beaufort West TSC</a:t>
            </a:r>
          </a:p>
          <a:p>
            <a:pPr marL="228600" indent="-228600" eaLnBrk="1" hangingPunct="1">
              <a:buAutoNum type="arabicParenR"/>
              <a:defRPr/>
            </a:pPr>
            <a:r>
              <a:rPr lang="en-US" sz="1200" dirty="0" smtClean="0"/>
              <a:t>Prince Albert Small Office</a:t>
            </a:r>
          </a:p>
          <a:p>
            <a:pPr marL="228600" indent="-228600" eaLnBrk="1" hangingPunct="1">
              <a:buAutoNum type="arabicParenR"/>
              <a:defRPr/>
            </a:pPr>
            <a:r>
              <a:rPr lang="en-US" sz="1200" dirty="0" smtClean="0"/>
              <a:t>Laingsburg Small Office</a:t>
            </a:r>
          </a:p>
          <a:p>
            <a:pPr marL="228600" indent="-228600" eaLnBrk="1" hangingPunct="1">
              <a:buAutoNum type="arabicParenR"/>
              <a:defRPr/>
            </a:pPr>
            <a:r>
              <a:rPr lang="en-US" sz="1200" dirty="0" smtClean="0"/>
              <a:t>4 x Mobile Units </a:t>
            </a:r>
          </a:p>
          <a:p>
            <a:pPr marL="228600" indent="-228600" eaLnBrk="1" hangingPunct="1">
              <a:buAutoNum type="arabicParenR"/>
              <a:defRPr/>
            </a:pPr>
            <a:endParaRPr lang="en-US" sz="1200" dirty="0" smtClean="0"/>
          </a:p>
          <a:p>
            <a:pPr eaLnBrk="1" hangingPunct="1">
              <a:defRPr/>
            </a:pPr>
            <a:endParaRPr lang="en-US" sz="1200" b="1" dirty="0" smtClean="0"/>
          </a:p>
          <a:p>
            <a:pPr marL="228600" indent="-228600" eaLnBrk="1" hangingPunct="1">
              <a:buAutoNum type="arabicParenR"/>
              <a:defRPr/>
            </a:pPr>
            <a:endParaRPr lang="en-US" sz="1200" dirty="0" smtClean="0"/>
          </a:p>
          <a:p>
            <a:pPr eaLnBrk="1" hangingPunct="1">
              <a:defRPr/>
            </a:pPr>
            <a:endParaRPr lang="en-US" sz="1200" b="1" dirty="0" smtClean="0"/>
          </a:p>
        </p:txBody>
      </p:sp>
      <p:sp>
        <p:nvSpPr>
          <p:cNvPr id="61" name="Line 73"/>
          <p:cNvSpPr>
            <a:spLocks noChangeShapeType="1"/>
          </p:cNvSpPr>
          <p:nvPr/>
        </p:nvSpPr>
        <p:spPr bwMode="auto">
          <a:xfrm>
            <a:off x="7469305" y="3044843"/>
            <a:ext cx="0" cy="2619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6</a:t>
            </a:fld>
            <a:endParaRPr lang="en-US" dirty="0">
              <a:solidFill>
                <a:prstClr val="black"/>
              </a:solidFill>
            </a:endParaRPr>
          </a:p>
        </p:txBody>
      </p:sp>
    </p:spTree>
    <p:extLst>
      <p:ext uri="{BB962C8B-B14F-4D97-AF65-F5344CB8AC3E}">
        <p14:creationId xmlns:p14="http://schemas.microsoft.com/office/powerpoint/2010/main" xmlns="" val="3615430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438" y="144136"/>
            <a:ext cx="8866908" cy="402276"/>
          </a:xfrm>
          <a:prstGeom prst="rect">
            <a:avLst/>
          </a:prstGeom>
          <a:solidFill>
            <a:srgbClr val="92D050"/>
          </a:solidFill>
        </p:spPr>
        <p:txBody>
          <a:bodyPr wrap="square">
            <a:spAutoFit/>
          </a:bodyPr>
          <a:lstStyle/>
          <a:p>
            <a:pPr marL="0" marR="0" lvl="1" algn="ctr" defTabSz="685800" eaLnBrk="0" latinLnBrk="0" hangingPunct="0">
              <a:spcBef>
                <a:spcPts val="0"/>
              </a:spcBef>
              <a:spcAft>
                <a:spcPts val="0"/>
              </a:spcAft>
              <a:buClr>
                <a:schemeClr val="lt2"/>
              </a:buClr>
              <a:buSzPts val="2400"/>
              <a:tabLst/>
              <a:defRPr/>
            </a:pPr>
            <a:r>
              <a:rPr lang="en-US" sz="2000" b="1" dirty="0">
                <a:solidFill>
                  <a:prstClr val="black"/>
                </a:solidFill>
                <a:latin typeface="+mj-lt"/>
              </a:rPr>
              <a:t>Western Cape Operations Management Contact details </a:t>
            </a:r>
            <a:endParaRPr lang="en-US" altLang="en-US" sz="2000" b="1" dirty="0">
              <a:solidFill>
                <a:prstClr val="black"/>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xmlns="" val="1713094055"/>
              </p:ext>
            </p:extLst>
          </p:nvPr>
        </p:nvGraphicFramePr>
        <p:xfrm>
          <a:off x="138546" y="603651"/>
          <a:ext cx="8866908" cy="5755508"/>
        </p:xfrm>
        <a:graphic>
          <a:graphicData uri="http://schemas.openxmlformats.org/drawingml/2006/table">
            <a:tbl>
              <a:tblPr firstRow="1" bandRow="1"/>
              <a:tblGrid>
                <a:gridCol w="2392219">
                  <a:extLst>
                    <a:ext uri="{9D8B030D-6E8A-4147-A177-3AD203B41FA5}">
                      <a16:colId xmlns:a16="http://schemas.microsoft.com/office/drawing/2014/main" xmlns="" val="1621263934"/>
                    </a:ext>
                  </a:extLst>
                </a:gridCol>
                <a:gridCol w="2346035">
                  <a:extLst>
                    <a:ext uri="{9D8B030D-6E8A-4147-A177-3AD203B41FA5}">
                      <a16:colId xmlns:a16="http://schemas.microsoft.com/office/drawing/2014/main" xmlns="" val="2486875687"/>
                    </a:ext>
                  </a:extLst>
                </a:gridCol>
                <a:gridCol w="1371600">
                  <a:extLst>
                    <a:ext uri="{9D8B030D-6E8A-4147-A177-3AD203B41FA5}">
                      <a16:colId xmlns:a16="http://schemas.microsoft.com/office/drawing/2014/main" xmlns="" val="2119391975"/>
                    </a:ext>
                  </a:extLst>
                </a:gridCol>
                <a:gridCol w="2757054">
                  <a:extLst>
                    <a:ext uri="{9D8B030D-6E8A-4147-A177-3AD203B41FA5}">
                      <a16:colId xmlns:a16="http://schemas.microsoft.com/office/drawing/2014/main" xmlns="" val="4140035174"/>
                    </a:ext>
                  </a:extLst>
                </a:gridCol>
              </a:tblGrid>
              <a:tr h="588103">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Area</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Manager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Cell phone number</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E-mail Address</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2292144073"/>
                  </a:ext>
                </a:extLst>
              </a:tr>
              <a:tr h="58810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smtClean="0">
                          <a:solidFill>
                            <a:schemeClr val="tx1"/>
                          </a:solidFill>
                          <a:latin typeface="Arial" panose="020B0604020202020204" pitchFamily="34" charset="0"/>
                          <a:cs typeface="Arial" panose="020B0604020202020204" pitchFamily="34" charset="0"/>
                        </a:rPr>
                        <a:t>A/ Provincial </a:t>
                      </a:r>
                      <a:r>
                        <a:rPr lang="en-US" sz="1400" dirty="0">
                          <a:solidFill>
                            <a:schemeClr val="tx1"/>
                          </a:solidFill>
                          <a:latin typeface="Arial" panose="020B0604020202020204" pitchFamily="34" charset="0"/>
                          <a:cs typeface="Arial" panose="020B0604020202020204" pitchFamily="34" charset="0"/>
                        </a:rPr>
                        <a:t>Manager</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err="1" smtClean="0">
                          <a:solidFill>
                            <a:schemeClr val="tx1"/>
                          </a:solidFill>
                          <a:latin typeface="Arial" panose="020B0604020202020204" pitchFamily="34" charset="0"/>
                          <a:cs typeface="Arial" panose="020B0604020202020204" pitchFamily="34" charset="0"/>
                        </a:rPr>
                        <a:t>Mr</a:t>
                      </a:r>
                      <a:r>
                        <a:rPr lang="en-US" sz="1400" dirty="0" smtClean="0">
                          <a:solidFill>
                            <a:schemeClr val="tx1"/>
                          </a:solidFill>
                          <a:latin typeface="Arial" panose="020B0604020202020204" pitchFamily="34" charset="0"/>
                          <a:cs typeface="Arial" panose="020B0604020202020204" pitchFamily="34" charset="0"/>
                        </a:rPr>
                        <a:t> Ricardo Abrams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GB" sz="1400" dirty="0" smtClean="0">
                          <a:solidFill>
                            <a:schemeClr val="tx1"/>
                          </a:solidFill>
                          <a:latin typeface="Arial" panose="020B0604020202020204" pitchFamily="34" charset="0"/>
                          <a:cs typeface="Arial" panose="020B0604020202020204" pitchFamily="34" charset="0"/>
                        </a:rPr>
                        <a:t>0828082788</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GB" sz="1400" dirty="0" smtClean="0">
                          <a:solidFill>
                            <a:schemeClr val="tx1"/>
                          </a:solidFill>
                          <a:latin typeface="Arial" panose="020B0604020202020204" pitchFamily="34" charset="0"/>
                          <a:cs typeface="Arial" panose="020B0604020202020204" pitchFamily="34" charset="0"/>
                          <a:hlinkClick r:id="rId3"/>
                        </a:rPr>
                        <a:t>Ricardo.Abrams@dha.gov.za</a:t>
                      </a:r>
                      <a:endParaRPr lang="en-GB" sz="1400" dirty="0" smtClean="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857674826"/>
                  </a:ext>
                </a:extLst>
              </a:tr>
              <a:tr h="65854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District</a:t>
                      </a:r>
                      <a:r>
                        <a:rPr lang="en-US" sz="1400" baseline="0" dirty="0">
                          <a:solidFill>
                            <a:schemeClr val="tx1"/>
                          </a:solidFill>
                          <a:latin typeface="Arial" panose="020B0604020202020204" pitchFamily="34" charset="0"/>
                          <a:cs typeface="Arial" panose="020B0604020202020204" pitchFamily="34" charset="0"/>
                        </a:rPr>
                        <a:t> Manager </a:t>
                      </a:r>
                      <a:r>
                        <a:rPr lang="en-US" sz="1400" dirty="0">
                          <a:solidFill>
                            <a:schemeClr val="tx1"/>
                          </a:solidFill>
                          <a:latin typeface="Arial" panose="020B0604020202020204" pitchFamily="34" charset="0"/>
                          <a:cs typeface="Arial" panose="020B0604020202020204" pitchFamily="34" charset="0"/>
                        </a:rPr>
                        <a:t>Cape Metro</a:t>
                      </a:r>
                      <a:r>
                        <a:rPr lang="en-US" sz="1400" baseline="0" dirty="0">
                          <a:solidFill>
                            <a:schemeClr val="tx1"/>
                          </a:solidFill>
                          <a:latin typeface="Arial" panose="020B0604020202020204" pitchFamily="34" charset="0"/>
                          <a:cs typeface="Arial" panose="020B0604020202020204" pitchFamily="34" charset="0"/>
                        </a:rPr>
                        <a:t> &amp; Overberg District </a:t>
                      </a: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baseline="0" dirty="0" smtClean="0">
                          <a:solidFill>
                            <a:schemeClr val="tx1"/>
                          </a:solidFill>
                          <a:latin typeface="Arial" panose="020B0604020202020204" pitchFamily="34" charset="0"/>
                          <a:cs typeface="Arial" panose="020B0604020202020204" pitchFamily="34" charset="0"/>
                        </a:rPr>
                        <a:t>Ms. Bongiwe Sakawuli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GB" sz="1400" dirty="0" smtClean="0">
                          <a:solidFill>
                            <a:schemeClr val="tx1"/>
                          </a:solidFill>
                          <a:latin typeface="Arial" panose="020B0604020202020204" pitchFamily="34" charset="0"/>
                          <a:cs typeface="Arial" panose="020B0604020202020204" pitchFamily="34" charset="0"/>
                        </a:rPr>
                        <a:t>0664784060</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GB" sz="1400" dirty="0" smtClean="0">
                          <a:solidFill>
                            <a:schemeClr val="tx1"/>
                          </a:solidFill>
                          <a:latin typeface="Arial" panose="020B0604020202020204" pitchFamily="34" charset="0"/>
                          <a:cs typeface="Arial" panose="020B0604020202020204" pitchFamily="34" charset="0"/>
                          <a:hlinkClick r:id="rId4"/>
                        </a:rPr>
                        <a:t>Bongiwe.Sakawuli@dha.gov.za</a:t>
                      </a:r>
                      <a:endParaRPr lang="en-GB" sz="1400" dirty="0" smtClean="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059983754"/>
                  </a:ext>
                </a:extLst>
              </a:tr>
              <a:tr h="830262">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indent="0">
                        <a:buNone/>
                      </a:pPr>
                      <a:r>
                        <a:rPr lang="en-US" sz="1400" dirty="0">
                          <a:solidFill>
                            <a:schemeClr val="tx1"/>
                          </a:solidFill>
                          <a:latin typeface="Arial" panose="020B0604020202020204" pitchFamily="34" charset="0"/>
                          <a:cs typeface="Arial" panose="020B0604020202020204" pitchFamily="34" charset="0"/>
                        </a:rPr>
                        <a:t>District</a:t>
                      </a:r>
                      <a:r>
                        <a:rPr lang="en-US" sz="1400" baseline="0" dirty="0">
                          <a:solidFill>
                            <a:schemeClr val="tx1"/>
                          </a:solidFill>
                          <a:latin typeface="Arial" panose="020B0604020202020204" pitchFamily="34" charset="0"/>
                          <a:cs typeface="Arial" panose="020B0604020202020204" pitchFamily="34" charset="0"/>
                        </a:rPr>
                        <a:t> Manager: </a:t>
                      </a:r>
                      <a:r>
                        <a:rPr lang="en-US" sz="1400" dirty="0">
                          <a:solidFill>
                            <a:schemeClr val="tx1"/>
                          </a:solidFill>
                          <a:latin typeface="Arial" panose="020B0604020202020204" pitchFamily="34" charset="0"/>
                          <a:cs typeface="Arial" panose="020B0604020202020204" pitchFamily="34" charset="0"/>
                        </a:rPr>
                        <a:t>Cape Winelands</a:t>
                      </a:r>
                      <a:r>
                        <a:rPr lang="en-US" sz="1400" baseline="0" dirty="0">
                          <a:solidFill>
                            <a:schemeClr val="tx1"/>
                          </a:solidFill>
                          <a:latin typeface="Arial" panose="020B0604020202020204" pitchFamily="34" charset="0"/>
                          <a:cs typeface="Arial" panose="020B0604020202020204" pitchFamily="34" charset="0"/>
                        </a:rPr>
                        <a:t> &amp; West Coast</a:t>
                      </a:r>
                    </a:p>
                    <a:p>
                      <a:pPr marL="0" indent="0">
                        <a:buNone/>
                      </a:pPr>
                      <a:endParaRPr lang="en-US" sz="1400" baseline="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smtClean="0">
                          <a:solidFill>
                            <a:schemeClr val="tx1"/>
                          </a:solidFill>
                          <a:latin typeface="Arial" panose="020B0604020202020204" pitchFamily="34" charset="0"/>
                          <a:cs typeface="Arial" panose="020B0604020202020204" pitchFamily="34" charset="0"/>
                        </a:rPr>
                        <a:t>Ms. </a:t>
                      </a:r>
                      <a:r>
                        <a:rPr lang="en-US" sz="1400" dirty="0">
                          <a:solidFill>
                            <a:schemeClr val="tx1"/>
                          </a:solidFill>
                          <a:latin typeface="Arial" panose="020B0604020202020204" pitchFamily="34" charset="0"/>
                          <a:cs typeface="Arial" panose="020B0604020202020204" pitchFamily="34" charset="0"/>
                        </a:rPr>
                        <a:t>Irmgard Michaels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060 982 1087</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hlinkClick r:id="rId5"/>
                        </a:rPr>
                        <a:t>Irmgard.Michaels@dha.gov.za</a:t>
                      </a:r>
                      <a:endParaRPr lang="en-US" sz="1400" dirty="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322860354"/>
                  </a:ext>
                </a:extLst>
              </a:tr>
              <a:tr h="524967">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District Manager Garden Route &amp; Central Karoo </a:t>
                      </a: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smtClean="0">
                          <a:solidFill>
                            <a:schemeClr val="tx1"/>
                          </a:solidFill>
                          <a:latin typeface="Arial" panose="020B0604020202020204" pitchFamily="34" charset="0"/>
                          <a:cs typeface="Arial" panose="020B0604020202020204" pitchFamily="34" charset="0"/>
                        </a:rPr>
                        <a:t>Dr. </a:t>
                      </a:r>
                      <a:r>
                        <a:rPr lang="en-US" sz="1400" dirty="0" err="1">
                          <a:solidFill>
                            <a:schemeClr val="tx1"/>
                          </a:solidFill>
                          <a:latin typeface="Arial" panose="020B0604020202020204" pitchFamily="34" charset="0"/>
                          <a:cs typeface="Arial" panose="020B0604020202020204" pitchFamily="34" charset="0"/>
                        </a:rPr>
                        <a:t>Mosiuoa</a:t>
                      </a:r>
                      <a:r>
                        <a:rPr lang="en-US" sz="1400" dirty="0">
                          <a:solidFill>
                            <a:schemeClr val="tx1"/>
                          </a:solidFill>
                          <a:latin typeface="Arial" panose="020B0604020202020204" pitchFamily="34" charset="0"/>
                          <a:cs typeface="Arial" panose="020B0604020202020204" pitchFamily="34" charset="0"/>
                        </a:rPr>
                        <a:t> Ngaka</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072 6215 047</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a:solidFill>
                            <a:schemeClr val="tx1"/>
                          </a:solidFill>
                          <a:latin typeface="Arial" panose="020B0604020202020204" pitchFamily="34" charset="0"/>
                          <a:cs typeface="Arial" panose="020B0604020202020204" pitchFamily="34" charset="0"/>
                          <a:hlinkClick r:id="rId6"/>
                        </a:rPr>
                        <a:t>Mosiuoa.Ngaka@dha.gov.za</a:t>
                      </a:r>
                      <a:endParaRPr lang="en-US" sz="1400" dirty="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687966667"/>
                  </a:ext>
                </a:extLst>
              </a:tr>
              <a:tr h="459725">
                <a:tc>
                  <a:txBody>
                    <a:bodyPr/>
                    <a:lstStyle/>
                    <a:p>
                      <a:r>
                        <a:rPr lang="en-US" sz="1400" dirty="0">
                          <a:solidFill>
                            <a:schemeClr val="tx1"/>
                          </a:solidFill>
                          <a:latin typeface="Arial" panose="020B0604020202020204" pitchFamily="34" charset="0"/>
                          <a:cs typeface="Arial" panose="020B0604020202020204" pitchFamily="34" charset="0"/>
                        </a:rPr>
                        <a:t>Director Finance and Support</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400" dirty="0" smtClean="0">
                          <a:solidFill>
                            <a:schemeClr val="tx1"/>
                          </a:solidFill>
                          <a:latin typeface="Arial" panose="020B0604020202020204" pitchFamily="34" charset="0"/>
                          <a:cs typeface="Arial" panose="020B0604020202020204" pitchFamily="34" charset="0"/>
                        </a:rPr>
                        <a:t>Ms. </a:t>
                      </a:r>
                      <a:r>
                        <a:rPr lang="en-US" sz="1400" dirty="0">
                          <a:solidFill>
                            <a:schemeClr val="tx1"/>
                          </a:solidFill>
                          <a:latin typeface="Arial" panose="020B0604020202020204" pitchFamily="34" charset="0"/>
                          <a:cs typeface="Arial" panose="020B0604020202020204" pitchFamily="34" charset="0"/>
                        </a:rPr>
                        <a:t>R Tlou</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400">
                          <a:solidFill>
                            <a:schemeClr val="tx1"/>
                          </a:solidFill>
                          <a:latin typeface="Arial" panose="020B0604020202020204" pitchFamily="34" charset="0"/>
                          <a:cs typeface="Arial" panose="020B0604020202020204" pitchFamily="34" charset="0"/>
                        </a:rPr>
                        <a:t>0664784046</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400" dirty="0">
                          <a:solidFill>
                            <a:schemeClr val="tx1"/>
                          </a:solidFill>
                          <a:latin typeface="Arial" panose="020B0604020202020204" pitchFamily="34" charset="0"/>
                          <a:cs typeface="Arial" panose="020B0604020202020204" pitchFamily="34" charset="0"/>
                          <a:hlinkClick r:id="rId7"/>
                        </a:rPr>
                        <a:t>Rorisang.Tlou@dha.gov.za</a:t>
                      </a:r>
                      <a:endParaRPr lang="en-US" sz="1400" dirty="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050399095"/>
                  </a:ext>
                </a:extLst>
              </a:tr>
              <a:tr h="25908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smtClean="0">
                          <a:solidFill>
                            <a:schemeClr val="tx1"/>
                          </a:solidFill>
                          <a:latin typeface="Arial" panose="020B0604020202020204" pitchFamily="34" charset="0"/>
                          <a:cs typeface="Arial" panose="020B0604020202020204" pitchFamily="34" charset="0"/>
                        </a:rPr>
                        <a:t>Deputy Director : Counter Corruption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smtClean="0">
                          <a:solidFill>
                            <a:schemeClr val="tx1"/>
                          </a:solidFill>
                          <a:latin typeface="Arial" panose="020B0604020202020204" pitchFamily="34" charset="0"/>
                          <a:cs typeface="Arial" panose="020B0604020202020204" pitchFamily="34" charset="0"/>
                        </a:rPr>
                        <a:t>Mr. E Bosch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smtClean="0">
                          <a:solidFill>
                            <a:schemeClr val="tx1"/>
                          </a:solidFill>
                          <a:latin typeface="Arial" panose="020B0604020202020204" pitchFamily="34" charset="0"/>
                          <a:cs typeface="Arial" panose="020B0604020202020204" pitchFamily="34" charset="0"/>
                        </a:rPr>
                        <a:t>0788011094</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smtClean="0">
                          <a:solidFill>
                            <a:schemeClr val="tx1"/>
                          </a:solidFill>
                          <a:latin typeface="Arial" panose="020B0604020202020204" pitchFamily="34" charset="0"/>
                          <a:cs typeface="Arial" panose="020B0604020202020204" pitchFamily="34" charset="0"/>
                          <a:hlinkClick r:id="rId8"/>
                        </a:rPr>
                        <a:t>Estain.Bosch@dha.gov.za</a:t>
                      </a:r>
                      <a:endParaRPr lang="en-US" sz="1400" dirty="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958619349"/>
                  </a:ext>
                </a:extLst>
              </a:tr>
              <a:tr h="259080">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Provincial</a:t>
                      </a:r>
                      <a:r>
                        <a:rPr lang="en-US" sz="1400" baseline="0" dirty="0">
                          <a:solidFill>
                            <a:schemeClr val="tx1"/>
                          </a:solidFill>
                          <a:latin typeface="Arial" panose="020B0604020202020204" pitchFamily="34" charset="0"/>
                          <a:cs typeface="Arial" panose="020B0604020202020204" pitchFamily="34" charset="0"/>
                        </a:rPr>
                        <a:t> </a:t>
                      </a:r>
                      <a:r>
                        <a:rPr lang="en-US" sz="1400" baseline="0" dirty="0" smtClean="0">
                          <a:solidFill>
                            <a:schemeClr val="tx1"/>
                          </a:solidFill>
                          <a:latin typeface="Arial" panose="020B0604020202020204" pitchFamily="34" charset="0"/>
                          <a:cs typeface="Arial" panose="020B0604020202020204" pitchFamily="34" charset="0"/>
                        </a:rPr>
                        <a:t>Co-ordination &amp; M&amp;E</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smtClean="0">
                          <a:solidFill>
                            <a:schemeClr val="tx1"/>
                          </a:solidFill>
                          <a:latin typeface="Arial" panose="020B0604020202020204" pitchFamily="34" charset="0"/>
                          <a:cs typeface="Arial" panose="020B0604020202020204" pitchFamily="34" charset="0"/>
                        </a:rPr>
                        <a:t>Ms. </a:t>
                      </a:r>
                      <a:r>
                        <a:rPr lang="en-US" sz="1400" dirty="0">
                          <a:solidFill>
                            <a:schemeClr val="tx1"/>
                          </a:solidFill>
                          <a:latin typeface="Arial" panose="020B0604020202020204" pitchFamily="34" charset="0"/>
                          <a:cs typeface="Arial" panose="020B0604020202020204" pitchFamily="34" charset="0"/>
                        </a:rPr>
                        <a:t>Almien van der Berg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a:solidFill>
                            <a:schemeClr val="tx1"/>
                          </a:solidFill>
                          <a:latin typeface="Arial" panose="020B0604020202020204" pitchFamily="34" charset="0"/>
                          <a:cs typeface="Arial" panose="020B0604020202020204" pitchFamily="34" charset="0"/>
                        </a:rPr>
                        <a:t>072 6214 102</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r>
                        <a:rPr lang="en-US" sz="1400" dirty="0">
                          <a:solidFill>
                            <a:schemeClr val="tx1"/>
                          </a:solidFill>
                          <a:latin typeface="Arial" panose="020B0604020202020204" pitchFamily="34" charset="0"/>
                          <a:cs typeface="Arial" panose="020B0604020202020204" pitchFamily="34" charset="0"/>
                          <a:hlinkClick r:id="rId8"/>
                        </a:rPr>
                        <a:t>Almien.vanderberg@dha.gov.za</a:t>
                      </a:r>
                      <a:endParaRPr lang="en-US"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491905796"/>
                  </a:ext>
                </a:extLst>
              </a:tr>
              <a:tr h="185464">
                <a:tc>
                  <a:txBody>
                    <a:bodyPr/>
                    <a:lstStyle/>
                    <a:p>
                      <a:r>
                        <a:rPr lang="en-GB" sz="1400" dirty="0" smtClean="0">
                          <a:solidFill>
                            <a:schemeClr val="tx1"/>
                          </a:solidFill>
                          <a:latin typeface="Arial" panose="020B0604020202020204" pitchFamily="34" charset="0"/>
                          <a:cs typeface="Arial" panose="020B0604020202020204" pitchFamily="34" charset="0"/>
                        </a:rPr>
                        <a:t>IMS Provincial Coordinator</a:t>
                      </a:r>
                      <a:r>
                        <a:rPr lang="en-GB" sz="1400" baseline="0" dirty="0" smtClean="0">
                          <a:solidFill>
                            <a:schemeClr val="tx1"/>
                          </a:solidFill>
                          <a:latin typeface="Arial" panose="020B0604020202020204" pitchFamily="34" charset="0"/>
                          <a:cs typeface="Arial" panose="020B0604020202020204" pitchFamily="34" charset="0"/>
                        </a:rPr>
                        <a:t> </a:t>
                      </a:r>
                    </a:p>
                    <a:p>
                      <a:r>
                        <a:rPr lang="en-GB" sz="1400" baseline="0" dirty="0" smtClean="0">
                          <a:solidFill>
                            <a:schemeClr val="tx1"/>
                          </a:solidFill>
                          <a:latin typeface="Arial" panose="020B0604020202020204" pitchFamily="34" charset="0"/>
                          <a:cs typeface="Arial" panose="020B0604020202020204" pitchFamily="34" charset="0"/>
                        </a:rPr>
                        <a:t>APP, OPS, JOINT OPS, Transfers to Lindela</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400" dirty="0" smtClean="0">
                          <a:solidFill>
                            <a:schemeClr val="tx1"/>
                          </a:solidFill>
                          <a:latin typeface="Arial" panose="020B0604020202020204" pitchFamily="34" charset="0"/>
                          <a:cs typeface="Arial" panose="020B0604020202020204" pitchFamily="34" charset="0"/>
                        </a:rPr>
                        <a:t>Ms. </a:t>
                      </a:r>
                      <a:r>
                        <a:rPr lang="en-GB" sz="1400" dirty="0" err="1" smtClean="0">
                          <a:solidFill>
                            <a:schemeClr val="tx1"/>
                          </a:solidFill>
                          <a:latin typeface="Arial" panose="020B0604020202020204" pitchFamily="34" charset="0"/>
                          <a:cs typeface="Arial" panose="020B0604020202020204" pitchFamily="34" charset="0"/>
                        </a:rPr>
                        <a:t>Rencia</a:t>
                      </a:r>
                      <a:r>
                        <a:rPr lang="en-GB" sz="1400" dirty="0" smtClean="0">
                          <a:solidFill>
                            <a:schemeClr val="tx1"/>
                          </a:solidFill>
                          <a:latin typeface="Arial" panose="020B0604020202020204" pitchFamily="34" charset="0"/>
                          <a:cs typeface="Arial" panose="020B0604020202020204" pitchFamily="34" charset="0"/>
                        </a:rPr>
                        <a:t> Valentine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400" dirty="0" smtClean="0">
                          <a:solidFill>
                            <a:schemeClr val="tx1"/>
                          </a:solidFill>
                          <a:latin typeface="Arial" panose="020B0604020202020204" pitchFamily="34" charset="0"/>
                          <a:cs typeface="Arial" panose="020B0604020202020204" pitchFamily="34" charset="0"/>
                        </a:rPr>
                        <a:t>0663058826</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400" dirty="0" smtClean="0">
                          <a:solidFill>
                            <a:schemeClr val="tx1"/>
                          </a:solidFill>
                          <a:latin typeface="Arial" panose="020B0604020202020204" pitchFamily="34" charset="0"/>
                          <a:cs typeface="Arial" panose="020B0604020202020204" pitchFamily="34" charset="0"/>
                          <a:hlinkClick r:id="rId9"/>
                        </a:rPr>
                        <a:t>Rencia.Valentine@dha.</a:t>
                      </a:r>
                      <a:r>
                        <a:rPr lang="en-GB" sz="1400" dirty="0" err="1" smtClean="0">
                          <a:solidFill>
                            <a:schemeClr val="tx1"/>
                          </a:solidFill>
                          <a:latin typeface="Arial" panose="020B0604020202020204" pitchFamily="34" charset="0"/>
                          <a:cs typeface="Arial" panose="020B0604020202020204" pitchFamily="34" charset="0"/>
                          <a:hlinkClick r:id="rId9"/>
                        </a:rPr>
                        <a:t>gov</a:t>
                      </a:r>
                      <a:r>
                        <a:rPr lang="en-GB" sz="1400" dirty="0" smtClean="0">
                          <a:solidFill>
                            <a:schemeClr val="tx1"/>
                          </a:solidFill>
                          <a:latin typeface="Arial" panose="020B0604020202020204" pitchFamily="34" charset="0"/>
                          <a:cs typeface="Arial" panose="020B0604020202020204" pitchFamily="34" charset="0"/>
                          <a:hlinkClick r:id="rId9"/>
                        </a:rPr>
                        <a:t>.,</a:t>
                      </a:r>
                      <a:r>
                        <a:rPr lang="en-GB" sz="1400" dirty="0" err="1" smtClean="0">
                          <a:solidFill>
                            <a:schemeClr val="tx1"/>
                          </a:solidFill>
                          <a:latin typeface="Arial" panose="020B0604020202020204" pitchFamily="34" charset="0"/>
                          <a:cs typeface="Arial" panose="020B0604020202020204" pitchFamily="34" charset="0"/>
                          <a:hlinkClick r:id="rId9"/>
                        </a:rPr>
                        <a:t>za</a:t>
                      </a:r>
                      <a:endParaRPr lang="en-GB" sz="1400" dirty="0" smtClean="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582813326"/>
                  </a:ext>
                </a:extLst>
              </a:tr>
            </a:tbl>
          </a:graphicData>
        </a:graphic>
      </p:graphicFrame>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7</a:t>
            </a:fld>
            <a:endParaRPr lang="en-US" dirty="0">
              <a:solidFill>
                <a:prstClr val="black"/>
              </a:solidFill>
            </a:endParaRPr>
          </a:p>
        </p:txBody>
      </p:sp>
    </p:spTree>
    <p:extLst>
      <p:ext uri="{BB962C8B-B14F-4D97-AF65-F5344CB8AC3E}">
        <p14:creationId xmlns:p14="http://schemas.microsoft.com/office/powerpoint/2010/main" xmlns="" val="4211035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61926" y="111126"/>
            <a:ext cx="8731249" cy="338137"/>
          </a:xfrm>
          <a:prstGeom prst="rect">
            <a:avLst/>
          </a:prstGeom>
          <a:solidFill>
            <a:srgbClr val="92D050"/>
          </a:solidFill>
          <a:ln/>
        </p:spPr>
        <p:style>
          <a:lnRef idx="1">
            <a:schemeClr val="accent3"/>
          </a:lnRef>
          <a:fillRef idx="3">
            <a:schemeClr val="accent3"/>
          </a:fillRef>
          <a:effectRef idx="2">
            <a:schemeClr val="accent3"/>
          </a:effectRef>
          <a:fontRef idx="minor">
            <a:schemeClr val="lt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a:t>4</a:t>
            </a:r>
            <a:r>
              <a:rPr lang="en-US" sz="1600" b="1" dirty="0" smtClean="0"/>
              <a:t>) Alphabetical </a:t>
            </a:r>
            <a:r>
              <a:rPr lang="en-US" sz="1600" b="1" dirty="0"/>
              <a:t>list of WC Offices  and classification</a:t>
            </a:r>
          </a:p>
        </p:txBody>
      </p:sp>
      <p:graphicFrame>
        <p:nvGraphicFramePr>
          <p:cNvPr id="4" name="Table 3"/>
          <p:cNvGraphicFramePr>
            <a:graphicFrameLocks noGrp="1"/>
          </p:cNvGraphicFramePr>
          <p:nvPr>
            <p:extLst>
              <p:ext uri="{D42A27DB-BD31-4B8C-83A1-F6EECF244321}">
                <p14:modId xmlns:p14="http://schemas.microsoft.com/office/powerpoint/2010/main" xmlns="" val="1520035051"/>
              </p:ext>
            </p:extLst>
          </p:nvPr>
        </p:nvGraphicFramePr>
        <p:xfrm>
          <a:off x="161925" y="558801"/>
          <a:ext cx="8731250" cy="5663518"/>
        </p:xfrm>
        <a:graphic>
          <a:graphicData uri="http://schemas.openxmlformats.org/drawingml/2006/table">
            <a:tbl>
              <a:tblPr>
                <a:tableStyleId>{5C22544A-7EE6-4342-B048-85BDC9FD1C3A}</a:tableStyleId>
              </a:tblPr>
              <a:tblGrid>
                <a:gridCol w="1501412">
                  <a:extLst>
                    <a:ext uri="{9D8B030D-6E8A-4147-A177-3AD203B41FA5}">
                      <a16:colId xmlns:a16="http://schemas.microsoft.com/office/drawing/2014/main" xmlns="" val="20001"/>
                    </a:ext>
                  </a:extLst>
                </a:gridCol>
                <a:gridCol w="983134">
                  <a:extLst>
                    <a:ext uri="{9D8B030D-6E8A-4147-A177-3AD203B41FA5}">
                      <a16:colId xmlns:a16="http://schemas.microsoft.com/office/drawing/2014/main" xmlns="" val="20002"/>
                    </a:ext>
                  </a:extLst>
                </a:gridCol>
                <a:gridCol w="1146428">
                  <a:extLst>
                    <a:ext uri="{9D8B030D-6E8A-4147-A177-3AD203B41FA5}">
                      <a16:colId xmlns:a16="http://schemas.microsoft.com/office/drawing/2014/main" xmlns="" val="205531885"/>
                    </a:ext>
                  </a:extLst>
                </a:gridCol>
                <a:gridCol w="1175833">
                  <a:extLst>
                    <a:ext uri="{9D8B030D-6E8A-4147-A177-3AD203B41FA5}">
                      <a16:colId xmlns:a16="http://schemas.microsoft.com/office/drawing/2014/main" xmlns="" val="20003"/>
                    </a:ext>
                  </a:extLst>
                </a:gridCol>
                <a:gridCol w="630246">
                  <a:extLst>
                    <a:ext uri="{9D8B030D-6E8A-4147-A177-3AD203B41FA5}">
                      <a16:colId xmlns:a16="http://schemas.microsoft.com/office/drawing/2014/main" xmlns="" val="20004"/>
                    </a:ext>
                  </a:extLst>
                </a:gridCol>
                <a:gridCol w="3294197">
                  <a:extLst>
                    <a:ext uri="{9D8B030D-6E8A-4147-A177-3AD203B41FA5}">
                      <a16:colId xmlns:a16="http://schemas.microsoft.com/office/drawing/2014/main" xmlns="" val="20005"/>
                    </a:ext>
                  </a:extLst>
                </a:gridCol>
              </a:tblGrid>
              <a:tr h="554558">
                <a:tc>
                  <a:txBody>
                    <a:bodyPr/>
                    <a:lstStyle/>
                    <a:p>
                      <a:pPr algn="l" fontAlgn="b"/>
                      <a:r>
                        <a:rPr lang="en-US" sz="1100" b="1" u="none" strike="noStrike" dirty="0">
                          <a:effectLst/>
                        </a:rPr>
                        <a:t>SERVICE POINT NAME</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i="0" u="none" strike="noStrike" dirty="0" smtClean="0">
                          <a:solidFill>
                            <a:srgbClr val="000000"/>
                          </a:solidFill>
                          <a:effectLst/>
                          <a:latin typeface="Calibri"/>
                        </a:rPr>
                        <a:t>CLASIFICATION</a:t>
                      </a:r>
                      <a:r>
                        <a:rPr lang="en-US" sz="1100" b="1" i="0" u="none" strike="noStrike" baseline="0" dirty="0" smtClean="0">
                          <a:solidFill>
                            <a:srgbClr val="000000"/>
                          </a:solidFill>
                          <a:effectLst/>
                          <a:latin typeface="Calibri"/>
                        </a:rPr>
                        <a:t> </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i="0" u="none" strike="noStrike" dirty="0" smtClean="0">
                          <a:solidFill>
                            <a:srgbClr val="000000"/>
                          </a:solidFill>
                          <a:effectLst/>
                          <a:latin typeface="Calibri"/>
                        </a:rPr>
                        <a:t>CLIENT</a:t>
                      </a:r>
                      <a:r>
                        <a:rPr lang="en-US" sz="1100" b="1" i="0" u="none" strike="noStrike" baseline="0" dirty="0" smtClean="0">
                          <a:solidFill>
                            <a:srgbClr val="000000"/>
                          </a:solidFill>
                          <a:effectLst/>
                          <a:latin typeface="Calibri"/>
                        </a:rPr>
                        <a:t> VOLUME </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u="none" strike="noStrike" dirty="0">
                          <a:effectLst/>
                        </a:rPr>
                        <a:t>LOCAL MUNICIPALITY NAME</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u="none" strike="noStrike" dirty="0">
                          <a:effectLst/>
                        </a:rPr>
                        <a:t>URBAN / RURAL</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u="none" strike="noStrike" dirty="0">
                          <a:effectLst/>
                        </a:rPr>
                        <a:t>OFFICE  - STREET ADDRESS</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extLst>
                  <a:ext uri="{0D108BD9-81ED-4DB2-BD59-A6C34878D82A}">
                    <a16:rowId xmlns:a16="http://schemas.microsoft.com/office/drawing/2014/main" xmlns="" val="10000"/>
                  </a:ext>
                </a:extLst>
              </a:tr>
              <a:tr h="443506">
                <a:tc>
                  <a:txBody>
                    <a:bodyPr/>
                    <a:lstStyle/>
                    <a:p>
                      <a:pPr algn="l" fontAlgn="b"/>
                      <a:r>
                        <a:rPr lang="en-US" sz="1100" u="none" strike="noStrike" dirty="0">
                          <a:effectLst/>
                        </a:rPr>
                        <a:t>ATLANTIS/ HARTEBEESKRAAL</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baseline="0" dirty="0" smtClean="0">
                          <a:solidFill>
                            <a:srgbClr val="000000"/>
                          </a:solidFill>
                          <a:effectLst/>
                          <a:latin typeface="Calibri"/>
                        </a:rPr>
                        <a:t> Small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City of Cape Town MM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Mpcc</a:t>
                      </a:r>
                      <a:r>
                        <a:rPr lang="en-US" sz="1100" u="none" strike="noStrike" dirty="0">
                          <a:effectLst/>
                        </a:rPr>
                        <a:t> </a:t>
                      </a:r>
                      <a:r>
                        <a:rPr lang="en-US" sz="1100" u="none" strike="noStrike" dirty="0" err="1">
                          <a:effectLst/>
                        </a:rPr>
                        <a:t>Hartebeeskraal</a:t>
                      </a:r>
                      <a:r>
                        <a:rPr lang="en-US" sz="1100" u="none" strike="noStrike" dirty="0">
                          <a:effectLst/>
                        </a:rPr>
                        <a:t>, 1 </a:t>
                      </a:r>
                      <a:r>
                        <a:rPr lang="en-US" sz="1100" u="none" strike="noStrike" dirty="0" err="1">
                          <a:effectLst/>
                        </a:rPr>
                        <a:t>Notthingham</a:t>
                      </a:r>
                      <a:r>
                        <a:rPr lang="en-US" sz="1100" u="none" strike="noStrike" dirty="0">
                          <a:effectLst/>
                        </a:rPr>
                        <a:t> Street, Atlantis</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735">
                <a:tc>
                  <a:txBody>
                    <a:bodyPr/>
                    <a:lstStyle/>
                    <a:p>
                      <a:pPr algn="l" fontAlgn="b"/>
                      <a:r>
                        <a:rPr lang="en-US" sz="1100" u="none" strike="noStrike">
                          <a:effectLst/>
                        </a:rPr>
                        <a:t>BEAUFORT WEST</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Beaufort West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RURAL</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3 De </a:t>
                      </a:r>
                      <a:r>
                        <a:rPr lang="en-US" sz="1100" u="none" strike="noStrike" dirty="0" err="1">
                          <a:effectLst/>
                        </a:rPr>
                        <a:t>Vries</a:t>
                      </a:r>
                      <a:r>
                        <a:rPr lang="en-US" sz="1100" u="none" strike="noStrike" dirty="0">
                          <a:effectLst/>
                        </a:rPr>
                        <a:t> Street, </a:t>
                      </a:r>
                      <a:r>
                        <a:rPr lang="en-US" sz="1100" u="none" strike="noStrike" dirty="0" err="1">
                          <a:effectLst/>
                        </a:rPr>
                        <a:t>Thusong</a:t>
                      </a:r>
                      <a:r>
                        <a:rPr lang="en-US" sz="1100" u="none" strike="noStrike" dirty="0">
                          <a:effectLst/>
                        </a:rPr>
                        <a:t> Centre, Beaufort West, 6970</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735">
                <a:tc>
                  <a:txBody>
                    <a:bodyPr/>
                    <a:lstStyle/>
                    <a:p>
                      <a:pPr algn="l" fontAlgn="b"/>
                      <a:r>
                        <a:rPr lang="en-US" sz="1100" u="none" strike="noStrike">
                          <a:effectLst/>
                        </a:rPr>
                        <a:t>BELLVILLE</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Large</a:t>
                      </a:r>
                      <a:r>
                        <a:rPr lang="en-US" sz="1100" b="0" i="0" u="none" strike="noStrike" baseline="0" dirty="0" smtClean="0">
                          <a:solidFill>
                            <a:srgbClr val="000000"/>
                          </a:solidFill>
                          <a:effectLst/>
                          <a:latin typeface="Calibri"/>
                        </a:rPr>
                        <a:t>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City of Cape Town MM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nl-NL" sz="1100" u="none" strike="noStrike" dirty="0" smtClean="0">
                          <a:effectLst/>
                        </a:rPr>
                        <a:t>Old</a:t>
                      </a:r>
                      <a:r>
                        <a:rPr lang="nl-NL" sz="1100" u="none" strike="noStrike" baseline="0" dirty="0" smtClean="0">
                          <a:effectLst/>
                        </a:rPr>
                        <a:t> ABSA Bank Building, </a:t>
                      </a:r>
                      <a:r>
                        <a:rPr lang="nl-NL" sz="1100" u="none" strike="noStrike" dirty="0" smtClean="0">
                          <a:effectLst/>
                        </a:rPr>
                        <a:t> </a:t>
                      </a:r>
                      <a:r>
                        <a:rPr lang="nl-NL" sz="1100" u="none" strike="noStrike" dirty="0">
                          <a:effectLst/>
                        </a:rPr>
                        <a:t>Voortrekker Road, Bellville,7530</a:t>
                      </a:r>
                      <a:endParaRPr lang="nl-NL"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735">
                <a:tc>
                  <a:txBody>
                    <a:bodyPr/>
                    <a:lstStyle/>
                    <a:p>
                      <a:pPr algn="l" fontAlgn="b"/>
                      <a:r>
                        <a:rPr lang="en-US" sz="1100" u="none" strike="noStrike">
                          <a:effectLst/>
                        </a:rPr>
                        <a:t>BREDASDORP</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a:t>
                      </a:r>
                      <a:r>
                        <a:rPr lang="en-US" sz="1100" b="0" i="0" u="none" strike="noStrike" baseline="0" dirty="0" smtClean="0">
                          <a:solidFill>
                            <a:srgbClr val="000000"/>
                          </a:solidFill>
                          <a:effectLst/>
                          <a:latin typeface="Calibri"/>
                        </a:rPr>
                        <a:t>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Cape Agulhas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109 Park Street, </a:t>
                      </a:r>
                      <a:r>
                        <a:rPr lang="en-US" sz="1100" u="none" strike="noStrike" dirty="0" err="1">
                          <a:effectLst/>
                        </a:rPr>
                        <a:t>Bredasdorp</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735">
                <a:tc>
                  <a:txBody>
                    <a:bodyPr/>
                    <a:lstStyle/>
                    <a:p>
                      <a:pPr algn="l" fontAlgn="b"/>
                      <a:r>
                        <a:rPr lang="en-US" sz="1100" u="none" strike="noStrike">
                          <a:effectLst/>
                        </a:rPr>
                        <a:t>CALEDON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r>
                        <a:rPr lang="en-US" sz="1100" b="0" i="0" u="none" strike="noStrike" baseline="0" dirty="0" smtClean="0">
                          <a:solidFill>
                            <a:srgbClr val="000000"/>
                          </a:solidFill>
                          <a:effectLst/>
                          <a:latin typeface="Calibri"/>
                        </a:rPr>
                        <a:t>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Theewaterskloof</a:t>
                      </a:r>
                      <a:r>
                        <a:rPr lang="en-US" sz="1100" u="none" strike="noStrike" dirty="0">
                          <a:effectLst/>
                        </a:rPr>
                        <a:t>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11 Haw Street, Caledon</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735">
                <a:tc>
                  <a:txBody>
                    <a:bodyPr/>
                    <a:lstStyle/>
                    <a:p>
                      <a:pPr algn="l" fontAlgn="b"/>
                      <a:r>
                        <a:rPr lang="en-US" sz="1100" u="none" strike="noStrike">
                          <a:effectLst/>
                        </a:rPr>
                        <a:t>CAPE TOWN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Large</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City of Cape Town MM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Faircape</a:t>
                      </a:r>
                      <a:r>
                        <a:rPr lang="en-US" sz="1100" u="none" strike="noStrike" dirty="0">
                          <a:effectLst/>
                        </a:rPr>
                        <a:t> </a:t>
                      </a:r>
                      <a:r>
                        <a:rPr lang="en-US" sz="1100" u="none" strike="noStrike" dirty="0" err="1">
                          <a:effectLst/>
                        </a:rPr>
                        <a:t>Buiding</a:t>
                      </a:r>
                      <a:r>
                        <a:rPr lang="en-US" sz="1100" u="none" strike="noStrike" dirty="0">
                          <a:effectLst/>
                        </a:rPr>
                        <a:t>, 56 Barrack Street, Cape Town</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70735">
                <a:tc>
                  <a:txBody>
                    <a:bodyPr/>
                    <a:lstStyle/>
                    <a:p>
                      <a:pPr algn="l" fontAlgn="b"/>
                      <a:r>
                        <a:rPr lang="en-US" sz="1100" u="none" strike="noStrike">
                          <a:effectLst/>
                        </a:rPr>
                        <a:t>CERES</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a:t>
                      </a:r>
                      <a:r>
                        <a:rPr lang="en-US" sz="1100" b="0" i="0" u="none" strike="noStrike" baseline="0" dirty="0" smtClean="0">
                          <a:solidFill>
                            <a:srgbClr val="000000"/>
                          </a:solidFill>
                          <a:effectLst/>
                          <a:latin typeface="Calibri"/>
                        </a:rPr>
                        <a:t>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Witzenberg</a:t>
                      </a:r>
                      <a:r>
                        <a:rPr lang="en-US" sz="1100" u="none" strike="noStrike" dirty="0">
                          <a:effectLst/>
                        </a:rPr>
                        <a:t>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Panorama Street, </a:t>
                      </a:r>
                      <a:r>
                        <a:rPr lang="en-US" sz="1100" u="none" strike="noStrike" dirty="0" err="1">
                          <a:effectLst/>
                        </a:rPr>
                        <a:t>Bellavista</a:t>
                      </a:r>
                      <a:r>
                        <a:rPr lang="en-US" sz="1100" u="none" strike="noStrike" dirty="0">
                          <a:effectLst/>
                        </a:rPr>
                        <a:t>, Ceres, Erf no: 2628</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08974">
                <a:tc>
                  <a:txBody>
                    <a:bodyPr/>
                    <a:lstStyle/>
                    <a:p>
                      <a:pPr algn="l" fontAlgn="b"/>
                      <a:r>
                        <a:rPr lang="en-US" sz="1100" u="none" strike="noStrike">
                          <a:effectLst/>
                        </a:rPr>
                        <a:t>GEORGE</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Large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a:t>
                      </a:r>
                      <a:r>
                        <a:rPr lang="en-US" sz="1100" b="0" i="0" u="none" strike="noStrike" baseline="0" dirty="0" smtClean="0">
                          <a:solidFill>
                            <a:srgbClr val="000000"/>
                          </a:solidFill>
                          <a:effectLst/>
                          <a:latin typeface="Calibri"/>
                        </a:rPr>
                        <a:t>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George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109 York Street , Telkom Building ,George </a:t>
                      </a:r>
                      <a:r>
                        <a:rPr lang="en-US" sz="1100" u="none" strike="noStrike" dirty="0" smtClean="0">
                          <a:effectLst/>
                        </a:rPr>
                        <a:t>6530</a:t>
                      </a:r>
                    </a:p>
                    <a:p>
                      <a:pPr algn="l" fontAlgn="b"/>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70735">
                <a:tc>
                  <a:txBody>
                    <a:bodyPr/>
                    <a:lstStyle/>
                    <a:p>
                      <a:pPr algn="l" fontAlgn="b"/>
                      <a:r>
                        <a:rPr lang="en-US" sz="1100" u="none" strike="noStrike">
                          <a:effectLst/>
                        </a:rPr>
                        <a:t>GRABOUW</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Theewaterskloof</a:t>
                      </a:r>
                      <a:r>
                        <a:rPr lang="en-US" sz="1100" u="none" strike="noStrike" dirty="0">
                          <a:effectLst/>
                        </a:rPr>
                        <a:t>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Old Traffic Department, </a:t>
                      </a:r>
                      <a:r>
                        <a:rPr lang="en-US" sz="1100" u="none" strike="noStrike" dirty="0" err="1">
                          <a:effectLst/>
                        </a:rPr>
                        <a:t>Grabouw</a:t>
                      </a:r>
                      <a:r>
                        <a:rPr lang="en-US" sz="1100" u="none" strike="noStrike" dirty="0">
                          <a:effectLst/>
                        </a:rPr>
                        <a:t> 7160</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70735">
                <a:tc>
                  <a:txBody>
                    <a:bodyPr/>
                    <a:lstStyle/>
                    <a:p>
                      <a:pPr algn="l" fontAlgn="b"/>
                      <a:r>
                        <a:rPr lang="en-US" sz="1100" u="none" strike="noStrike">
                          <a:effectLst/>
                        </a:rPr>
                        <a:t>KHAYELITSHA</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Large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a:t>
                      </a:r>
                      <a:r>
                        <a:rPr lang="en-US" sz="1100" b="0" i="0" u="none" strike="noStrike" baseline="0" dirty="0" smtClean="0">
                          <a:solidFill>
                            <a:srgbClr val="000000"/>
                          </a:solidFill>
                          <a:effectLst/>
                          <a:latin typeface="Calibri"/>
                        </a:rPr>
                        <a:t>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City of Cape Town MM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C/O </a:t>
                      </a:r>
                      <a:r>
                        <a:rPr lang="en-US" sz="1100" u="none" strike="noStrike" dirty="0" err="1">
                          <a:effectLst/>
                        </a:rPr>
                        <a:t>Tsolo</a:t>
                      </a:r>
                      <a:r>
                        <a:rPr lang="en-US" sz="1100" u="none" strike="noStrike" dirty="0">
                          <a:effectLst/>
                        </a:rPr>
                        <a:t> And </a:t>
                      </a:r>
                      <a:r>
                        <a:rPr lang="en-US" sz="1100" u="none" strike="noStrike" dirty="0" err="1">
                          <a:effectLst/>
                        </a:rPr>
                        <a:t>Mzala</a:t>
                      </a:r>
                      <a:r>
                        <a:rPr lang="en-US" sz="1100" u="none" strike="noStrike" dirty="0">
                          <a:effectLst/>
                        </a:rPr>
                        <a:t> Street, </a:t>
                      </a:r>
                      <a:r>
                        <a:rPr lang="en-US" sz="1100" u="none" strike="noStrike" dirty="0" err="1">
                          <a:effectLst/>
                        </a:rPr>
                        <a:t>Khayelitsha</a:t>
                      </a:r>
                      <a:r>
                        <a:rPr lang="en-US" sz="1100" u="none" strike="noStrike" dirty="0">
                          <a:effectLst/>
                        </a:rPr>
                        <a:t>, 7793</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86912">
                <a:tc>
                  <a:txBody>
                    <a:bodyPr/>
                    <a:lstStyle/>
                    <a:p>
                      <a:pPr algn="l" fontAlgn="b"/>
                      <a:r>
                        <a:rPr lang="en-US" sz="1100" u="none" strike="noStrike" dirty="0" smtClean="0">
                          <a:effectLst/>
                        </a:rPr>
                        <a:t>LAINGSBURG</a:t>
                      </a:r>
                    </a:p>
                    <a:p>
                      <a:pPr algn="l" fontAlgn="b"/>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 (Legacy Office)</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Low</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Laingsburg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fr-FR" sz="1100" u="none" strike="noStrike" dirty="0" err="1">
                          <a:effectLst/>
                        </a:rPr>
                        <a:t>Cnr</a:t>
                      </a:r>
                      <a:r>
                        <a:rPr lang="fr-FR" sz="1100" u="none" strike="noStrike" dirty="0">
                          <a:effectLst/>
                        </a:rPr>
                        <a:t> Main &amp; 3Rd Avenue, </a:t>
                      </a:r>
                      <a:r>
                        <a:rPr lang="fr-FR" sz="1100" u="none" strike="noStrike" dirty="0" err="1">
                          <a:effectLst/>
                        </a:rPr>
                        <a:t>Goldnerville</a:t>
                      </a:r>
                      <a:r>
                        <a:rPr lang="fr-FR" sz="1100" u="none" strike="noStrike" dirty="0">
                          <a:effectLst/>
                        </a:rPr>
                        <a:t> </a:t>
                      </a:r>
                      <a:r>
                        <a:rPr lang="fr-FR" sz="1100" u="none" strike="noStrike" dirty="0" err="1">
                          <a:effectLst/>
                        </a:rPr>
                        <a:t>Laingsburg</a:t>
                      </a:r>
                      <a:endParaRPr lang="fr-FR"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77431">
                <a:tc>
                  <a:txBody>
                    <a:bodyPr/>
                    <a:lstStyle/>
                    <a:p>
                      <a:pPr algn="l" fontAlgn="b"/>
                      <a:r>
                        <a:rPr lang="en-US" sz="1100" u="none" strike="noStrike">
                          <a:effectLst/>
                        </a:rPr>
                        <a:t>MALMESBURY</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Swartland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solidFill>
                            <a:schemeClr val="tx1"/>
                          </a:solidFill>
                          <a:effectLst/>
                        </a:rPr>
                        <a:t>URBAN</a:t>
                      </a:r>
                      <a:endParaRPr lang="en-US" sz="1100" b="0" i="0" u="none" strike="noStrike" dirty="0">
                        <a:solidFill>
                          <a:schemeClr val="tx1"/>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smtClean="0">
                          <a:solidFill>
                            <a:schemeClr val="tx1"/>
                          </a:solidFill>
                          <a:effectLst/>
                        </a:rPr>
                        <a:t>4 St Thomas Street, Malmesbury,</a:t>
                      </a:r>
                      <a:r>
                        <a:rPr lang="en-US" sz="1100" u="none" strike="noStrike" baseline="0" dirty="0" smtClean="0">
                          <a:solidFill>
                            <a:schemeClr val="tx1"/>
                          </a:solidFill>
                          <a:effectLst/>
                        </a:rPr>
                        <a:t> </a:t>
                      </a:r>
                      <a:r>
                        <a:rPr lang="en-US" sz="1100" u="none" strike="noStrike" dirty="0" smtClean="0">
                          <a:solidFill>
                            <a:schemeClr val="tx1"/>
                          </a:solidFill>
                          <a:effectLst/>
                        </a:rPr>
                        <a:t>7300</a:t>
                      </a:r>
                      <a:endParaRPr lang="en-US" sz="1100" b="0" i="0" u="none" strike="noStrike" dirty="0">
                        <a:solidFill>
                          <a:schemeClr val="tx1"/>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375216">
                <a:tc>
                  <a:txBody>
                    <a:bodyPr/>
                    <a:lstStyle/>
                    <a:p>
                      <a:pPr algn="l" fontAlgn="b"/>
                      <a:r>
                        <a:rPr lang="en-US" sz="1100" u="none" strike="noStrike">
                          <a:effectLst/>
                        </a:rPr>
                        <a:t>MITCHELL'S PLAIN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City of Cape Town MM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1 Alpha Street ,Beacon </a:t>
                      </a:r>
                      <a:r>
                        <a:rPr lang="en-US" sz="1100" u="none" strike="noStrike" dirty="0" err="1">
                          <a:effectLst/>
                        </a:rPr>
                        <a:t>Valley,Mitchell'S</a:t>
                      </a:r>
                      <a:r>
                        <a:rPr lang="en-US" sz="1100" u="none" strike="noStrike" dirty="0">
                          <a:effectLst/>
                        </a:rPr>
                        <a:t> Plain</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370735">
                <a:tc>
                  <a:txBody>
                    <a:bodyPr/>
                    <a:lstStyle/>
                    <a:p>
                      <a:pPr algn="l" fontAlgn="b"/>
                      <a:r>
                        <a:rPr lang="en-US" sz="1100" u="none" strike="noStrike" dirty="0">
                          <a:effectLst/>
                        </a:rPr>
                        <a:t>MOSSEL BAY</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Mossel</a:t>
                      </a:r>
                      <a:r>
                        <a:rPr lang="en-US" sz="1100" u="none" strike="noStrike" dirty="0">
                          <a:effectLst/>
                        </a:rPr>
                        <a:t> Bay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Thusong</a:t>
                      </a:r>
                      <a:r>
                        <a:rPr lang="en-US" sz="1100" u="none" strike="noStrike" dirty="0">
                          <a:effectLst/>
                        </a:rPr>
                        <a:t> Service Centre, 108 </a:t>
                      </a:r>
                      <a:r>
                        <a:rPr lang="en-US" sz="1100" u="none" strike="noStrike" dirty="0" err="1">
                          <a:effectLst/>
                        </a:rPr>
                        <a:t>Adriaans</a:t>
                      </a:r>
                      <a:r>
                        <a:rPr lang="en-US" sz="1100" u="none" strike="noStrike" dirty="0">
                          <a:effectLst/>
                        </a:rPr>
                        <a:t> Street, </a:t>
                      </a:r>
                      <a:r>
                        <a:rPr lang="en-US" sz="1100" u="none" strike="noStrike" dirty="0" err="1">
                          <a:effectLst/>
                        </a:rPr>
                        <a:t>KwaNonqaba</a:t>
                      </a:r>
                      <a:r>
                        <a:rPr lang="en-US" sz="1100" u="none" strike="noStrike" dirty="0">
                          <a:effectLst/>
                        </a:rPr>
                        <a:t>, </a:t>
                      </a:r>
                      <a:r>
                        <a:rPr lang="en-US" sz="1100" u="none" strike="noStrike" dirty="0" err="1">
                          <a:effectLst/>
                        </a:rPr>
                        <a:t>Mossel</a:t>
                      </a:r>
                      <a:r>
                        <a:rPr lang="en-US" sz="1100" u="none" strike="noStrike" dirty="0">
                          <a:effectLst/>
                        </a:rPr>
                        <a:t> Bay</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bl>
          </a:graphicData>
        </a:graphic>
      </p:graphicFrame>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8</a:t>
            </a:fld>
            <a:endParaRPr lang="en-US" dirty="0">
              <a:solidFill>
                <a:prstClr val="black"/>
              </a:solidFill>
            </a:endParaRPr>
          </a:p>
        </p:txBody>
      </p:sp>
    </p:spTree>
    <p:extLst>
      <p:ext uri="{BB962C8B-B14F-4D97-AF65-F5344CB8AC3E}">
        <p14:creationId xmlns:p14="http://schemas.microsoft.com/office/powerpoint/2010/main" xmlns="" val="799882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30810161"/>
              </p:ext>
            </p:extLst>
          </p:nvPr>
        </p:nvGraphicFramePr>
        <p:xfrm>
          <a:off x="161925" y="669930"/>
          <a:ext cx="8731250" cy="5899491"/>
        </p:xfrm>
        <a:graphic>
          <a:graphicData uri="http://schemas.openxmlformats.org/drawingml/2006/table">
            <a:tbl>
              <a:tblPr>
                <a:tableStyleId>{5C22544A-7EE6-4342-B048-85BDC9FD1C3A}</a:tableStyleId>
              </a:tblPr>
              <a:tblGrid>
                <a:gridCol w="1418156">
                  <a:extLst>
                    <a:ext uri="{9D8B030D-6E8A-4147-A177-3AD203B41FA5}">
                      <a16:colId xmlns:a16="http://schemas.microsoft.com/office/drawing/2014/main" xmlns="" val="20001"/>
                    </a:ext>
                  </a:extLst>
                </a:gridCol>
                <a:gridCol w="1043012">
                  <a:extLst>
                    <a:ext uri="{9D8B030D-6E8A-4147-A177-3AD203B41FA5}">
                      <a16:colId xmlns:a16="http://schemas.microsoft.com/office/drawing/2014/main" xmlns="" val="20002"/>
                    </a:ext>
                  </a:extLst>
                </a:gridCol>
                <a:gridCol w="882548">
                  <a:extLst>
                    <a:ext uri="{9D8B030D-6E8A-4147-A177-3AD203B41FA5}">
                      <a16:colId xmlns:a16="http://schemas.microsoft.com/office/drawing/2014/main" xmlns="" val="181992443"/>
                    </a:ext>
                  </a:extLst>
                </a:gridCol>
                <a:gridCol w="1249239">
                  <a:extLst>
                    <a:ext uri="{9D8B030D-6E8A-4147-A177-3AD203B41FA5}">
                      <a16:colId xmlns:a16="http://schemas.microsoft.com/office/drawing/2014/main" xmlns="" val="20003"/>
                    </a:ext>
                  </a:extLst>
                </a:gridCol>
                <a:gridCol w="746522">
                  <a:extLst>
                    <a:ext uri="{9D8B030D-6E8A-4147-A177-3AD203B41FA5}">
                      <a16:colId xmlns:a16="http://schemas.microsoft.com/office/drawing/2014/main" xmlns="" val="20004"/>
                    </a:ext>
                  </a:extLst>
                </a:gridCol>
                <a:gridCol w="3391773">
                  <a:extLst>
                    <a:ext uri="{9D8B030D-6E8A-4147-A177-3AD203B41FA5}">
                      <a16:colId xmlns:a16="http://schemas.microsoft.com/office/drawing/2014/main" xmlns="" val="20005"/>
                    </a:ext>
                  </a:extLst>
                </a:gridCol>
              </a:tblGrid>
              <a:tr h="541795">
                <a:tc>
                  <a:txBody>
                    <a:bodyPr/>
                    <a:lstStyle/>
                    <a:p>
                      <a:pPr algn="l" fontAlgn="b"/>
                      <a:r>
                        <a:rPr lang="en-US" sz="1100" b="1" u="none" strike="noStrike" dirty="0">
                          <a:effectLst/>
                        </a:rPr>
                        <a:t>SERVICE POINT NAME</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i="0" u="none" strike="noStrike" dirty="0" smtClean="0">
                          <a:solidFill>
                            <a:srgbClr val="000000"/>
                          </a:solidFill>
                          <a:effectLst/>
                          <a:latin typeface="Calibri"/>
                        </a:rPr>
                        <a:t>CLASIFICATION </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mn-lt"/>
                        </a:rPr>
                        <a:t>CLIENT VOLUME </a:t>
                      </a:r>
                    </a:p>
                    <a:p>
                      <a:pPr algn="l" fontAlgn="b"/>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u="none" strike="noStrike" dirty="0">
                          <a:effectLst/>
                        </a:rPr>
                        <a:t>LOCAL MUNICIPALITY NAME</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u="none" strike="noStrike" dirty="0">
                          <a:effectLst/>
                        </a:rPr>
                        <a:t>URBAN / RURAL</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gn="l" fontAlgn="b"/>
                      <a:r>
                        <a:rPr lang="en-US" sz="1100" b="1" u="none" strike="noStrike" dirty="0">
                          <a:effectLst/>
                        </a:rPr>
                        <a:t>OFFICE  - STREET ADDRESS</a:t>
                      </a:r>
                      <a:endParaRPr lang="en-US" sz="1100" b="1"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extLst>
                  <a:ext uri="{0D108BD9-81ED-4DB2-BD59-A6C34878D82A}">
                    <a16:rowId xmlns:a16="http://schemas.microsoft.com/office/drawing/2014/main" xmlns="" val="10000"/>
                  </a:ext>
                </a:extLst>
              </a:tr>
              <a:tr h="362202">
                <a:tc>
                  <a:txBody>
                    <a:bodyPr/>
                    <a:lstStyle/>
                    <a:p>
                      <a:pPr algn="l" fontAlgn="b"/>
                      <a:r>
                        <a:rPr lang="en-US" sz="1100" u="none" strike="noStrike">
                          <a:effectLst/>
                        </a:rPr>
                        <a:t>NYANGA (NONTSUMPA)</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City of Cape </a:t>
                      </a:r>
                      <a:r>
                        <a:rPr lang="en-US" sz="1100" u="none" strike="noStrike" dirty="0" smtClean="0">
                          <a:effectLst/>
                        </a:rPr>
                        <a:t>Town</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URBAN</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C/O New </a:t>
                      </a:r>
                      <a:r>
                        <a:rPr lang="en-US" sz="1100" u="none" strike="noStrike" dirty="0" err="1">
                          <a:effectLst/>
                        </a:rPr>
                        <a:t>Eisleben</a:t>
                      </a:r>
                      <a:r>
                        <a:rPr lang="en-US" sz="1100" u="none" strike="noStrike" dirty="0">
                          <a:effectLst/>
                        </a:rPr>
                        <a:t> &amp; Miller Street, Crossroads, 7755</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91524">
                <a:tc>
                  <a:txBody>
                    <a:bodyPr/>
                    <a:lstStyle/>
                    <a:p>
                      <a:pPr algn="l" fontAlgn="b"/>
                      <a:r>
                        <a:rPr lang="en-US" sz="1100" u="none" strike="noStrike">
                          <a:effectLst/>
                        </a:rPr>
                        <a:t>OUDTSHOORN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Oudtshoorn LM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73 </a:t>
                      </a:r>
                      <a:r>
                        <a:rPr lang="en-US" sz="1100" u="none" strike="noStrike" dirty="0" err="1">
                          <a:effectLst/>
                        </a:rPr>
                        <a:t>Dassie</a:t>
                      </a:r>
                      <a:r>
                        <a:rPr lang="en-US" sz="1100" u="none" strike="noStrike" dirty="0">
                          <a:effectLst/>
                        </a:rPr>
                        <a:t> Road, Bridgton, </a:t>
                      </a:r>
                      <a:r>
                        <a:rPr lang="en-US" sz="1100" u="none" strike="noStrike" dirty="0" err="1">
                          <a:effectLst/>
                        </a:rPr>
                        <a:t>Oudtshoorn</a:t>
                      </a:r>
                      <a:r>
                        <a:rPr lang="en-US" sz="1100" u="none" strike="noStrike" dirty="0">
                          <a:effectLst/>
                        </a:rPr>
                        <a:t>, </a:t>
                      </a:r>
                      <a:r>
                        <a:rPr lang="en-US" sz="1100" u="none" strike="noStrike" dirty="0" smtClean="0">
                          <a:effectLst/>
                        </a:rPr>
                        <a:t>6625</a:t>
                      </a:r>
                    </a:p>
                    <a:p>
                      <a:pPr algn="l" fontAlgn="b"/>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62202">
                <a:tc>
                  <a:txBody>
                    <a:bodyPr/>
                    <a:lstStyle/>
                    <a:p>
                      <a:pPr algn="l" fontAlgn="b"/>
                      <a:r>
                        <a:rPr lang="en-US" sz="1100" u="none" strike="noStrike">
                          <a:effectLst/>
                        </a:rPr>
                        <a:t>PAARL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Large</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Drakenstein</a:t>
                      </a:r>
                      <a:r>
                        <a:rPr lang="en-US" sz="1100" u="none" strike="noStrike" dirty="0">
                          <a:effectLst/>
                        </a:rPr>
                        <a:t>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39 Castle Street, Paarl</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82610">
                <a:tc>
                  <a:txBody>
                    <a:bodyPr/>
                    <a:lstStyle/>
                    <a:p>
                      <a:pPr algn="l" fontAlgn="b"/>
                      <a:r>
                        <a:rPr lang="en-US" sz="1100" u="none" strike="noStrike">
                          <a:effectLst/>
                        </a:rPr>
                        <a:t>PRINCE ALBERT</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Low</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Prince Albert LM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Adderley Street 1, Prince Albert, </a:t>
                      </a:r>
                      <a:r>
                        <a:rPr lang="en-US" sz="1100" u="none" strike="noStrike" dirty="0" smtClean="0">
                          <a:effectLst/>
                        </a:rPr>
                        <a:t>6930</a:t>
                      </a:r>
                    </a:p>
                    <a:p>
                      <a:pPr algn="l" fontAlgn="b"/>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41795">
                <a:tc>
                  <a:txBody>
                    <a:bodyPr/>
                    <a:lstStyle/>
                    <a:p>
                      <a:pPr algn="l" fontAlgn="b"/>
                      <a:r>
                        <a:rPr lang="en-US" sz="1100" u="none" strike="noStrike">
                          <a:effectLst/>
                        </a:rPr>
                        <a:t>ROBERTSON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Breede</a:t>
                      </a:r>
                      <a:r>
                        <a:rPr lang="en-US" sz="1100" u="none" strike="noStrike" dirty="0">
                          <a:effectLst/>
                        </a:rPr>
                        <a:t> River/</a:t>
                      </a:r>
                      <a:r>
                        <a:rPr lang="en-US" sz="1100" u="none" strike="noStrike" dirty="0" err="1">
                          <a:effectLst/>
                        </a:rPr>
                        <a:t>Winelands</a:t>
                      </a:r>
                      <a:r>
                        <a:rPr lang="en-US" sz="1100" u="none" strike="noStrike" dirty="0">
                          <a:effectLst/>
                        </a:rPr>
                        <a:t>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40 Paddy Street, Robertson </a:t>
                      </a:r>
                      <a:r>
                        <a:rPr lang="en-US" sz="1100" u="none" strike="noStrike" dirty="0" err="1">
                          <a:effectLst/>
                        </a:rPr>
                        <a:t>Thusong</a:t>
                      </a:r>
                      <a:r>
                        <a:rPr lang="en-US" sz="1100" u="none" strike="noStrike" dirty="0">
                          <a:effectLst/>
                        </a:rPr>
                        <a:t> Centre, Robertson</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41795">
                <a:tc>
                  <a:txBody>
                    <a:bodyPr/>
                    <a:lstStyle/>
                    <a:p>
                      <a:pPr algn="l" fontAlgn="b"/>
                      <a:r>
                        <a:rPr lang="en-US" sz="1100" u="none" strike="noStrike">
                          <a:effectLst/>
                        </a:rPr>
                        <a:t>SIMUNYE (PLETTENBERG BAY)</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Bitou LM </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Xipula</a:t>
                      </a:r>
                      <a:r>
                        <a:rPr lang="en-US" sz="1100" u="none" strike="noStrike" dirty="0">
                          <a:effectLst/>
                        </a:rPr>
                        <a:t> </a:t>
                      </a:r>
                      <a:r>
                        <a:rPr lang="en-US" sz="1100" u="none" strike="noStrike" dirty="0" err="1" smtClean="0">
                          <a:effectLst/>
                        </a:rPr>
                        <a:t>Street,Kwanokuthula,Plettenbergbay</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62202">
                <a:tc>
                  <a:txBody>
                    <a:bodyPr/>
                    <a:lstStyle/>
                    <a:p>
                      <a:pPr algn="l" fontAlgn="b"/>
                      <a:r>
                        <a:rPr lang="en-US" sz="1100" u="none" strike="noStrike">
                          <a:effectLst/>
                        </a:rPr>
                        <a:t>SOMERSET WEST</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City of Cape Town MM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Department of </a:t>
                      </a:r>
                      <a:r>
                        <a:rPr lang="en-US" sz="1100" u="none" strike="noStrike" dirty="0" err="1">
                          <a:effectLst/>
                        </a:rPr>
                        <a:t>Labour</a:t>
                      </a:r>
                      <a:r>
                        <a:rPr lang="en-US" sz="1100" u="none" strike="noStrike" dirty="0">
                          <a:effectLst/>
                        </a:rPr>
                        <a:t> building, 117 main Road, Somerset West, 7130</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2202">
                <a:tc>
                  <a:txBody>
                    <a:bodyPr/>
                    <a:lstStyle/>
                    <a:p>
                      <a:pPr algn="l" fontAlgn="b"/>
                      <a:r>
                        <a:rPr lang="en-US" sz="1100" u="none" strike="noStrike">
                          <a:effectLst/>
                        </a:rPr>
                        <a:t>STELLENBOSCH</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Stellenbosch LM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C/O </a:t>
                      </a:r>
                      <a:r>
                        <a:rPr lang="en-US" sz="1100" u="none" strike="noStrike" dirty="0" err="1">
                          <a:effectLst/>
                        </a:rPr>
                        <a:t>Ryneveld</a:t>
                      </a:r>
                      <a:r>
                        <a:rPr lang="en-US" sz="1100" u="none" strike="noStrike" dirty="0">
                          <a:effectLst/>
                        </a:rPr>
                        <a:t> And Jan </a:t>
                      </a:r>
                      <a:r>
                        <a:rPr lang="en-US" sz="1100" u="none" strike="noStrike" dirty="0" err="1">
                          <a:effectLst/>
                        </a:rPr>
                        <a:t>Cilliers</a:t>
                      </a:r>
                      <a:r>
                        <a:rPr lang="en-US" sz="1100" u="none" strike="noStrike" dirty="0">
                          <a:effectLst/>
                        </a:rPr>
                        <a:t> Street. Stellenbosch</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82610">
                <a:tc>
                  <a:txBody>
                    <a:bodyPr/>
                    <a:lstStyle/>
                    <a:p>
                      <a:pPr algn="l" fontAlgn="b"/>
                      <a:r>
                        <a:rPr lang="en-US" sz="1100" u="none" strike="noStrike">
                          <a:effectLst/>
                        </a:rPr>
                        <a:t>SWELLENDAM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 (Legacy Office)</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Low</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Swellendam LM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nl-NL" sz="1100" u="none" strike="noStrike" dirty="0">
                          <a:effectLst/>
                        </a:rPr>
                        <a:t>01 Vollenhoven Street, Railton, </a:t>
                      </a:r>
                      <a:r>
                        <a:rPr lang="nl-NL" sz="1100" u="none" strike="noStrike" dirty="0" smtClean="0">
                          <a:effectLst/>
                        </a:rPr>
                        <a:t>Swallendam</a:t>
                      </a:r>
                    </a:p>
                    <a:p>
                      <a:pPr algn="l" fontAlgn="b"/>
                      <a:endParaRPr lang="nl-NL"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62202">
                <a:tc>
                  <a:txBody>
                    <a:bodyPr/>
                    <a:lstStyle/>
                    <a:p>
                      <a:pPr algn="l" fontAlgn="b"/>
                      <a:r>
                        <a:rPr lang="en-US" sz="1100" u="none" strike="noStrike">
                          <a:effectLst/>
                        </a:rPr>
                        <a:t>VICKY ZIMI (CITRUS DAL)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Low</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Cederberg LM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Vicky </a:t>
                      </a:r>
                      <a:r>
                        <a:rPr lang="en-US" sz="1100" u="none" strike="noStrike" dirty="0" err="1">
                          <a:effectLst/>
                        </a:rPr>
                        <a:t>Zimri</a:t>
                      </a:r>
                      <a:r>
                        <a:rPr lang="en-US" sz="1100" u="none" strike="noStrike" dirty="0">
                          <a:effectLst/>
                        </a:rPr>
                        <a:t> </a:t>
                      </a:r>
                      <a:r>
                        <a:rPr lang="en-US" sz="1100" u="none" strike="noStrike" dirty="0" err="1">
                          <a:effectLst/>
                        </a:rPr>
                        <a:t>Thusong</a:t>
                      </a:r>
                      <a:r>
                        <a:rPr lang="en-US" sz="1100" u="none" strike="noStrike" dirty="0">
                          <a:effectLst/>
                        </a:rPr>
                        <a:t> </a:t>
                      </a:r>
                      <a:r>
                        <a:rPr lang="en-US" sz="1100" u="none" strike="noStrike" dirty="0" err="1">
                          <a:effectLst/>
                        </a:rPr>
                        <a:t>Centre,Bohemia</a:t>
                      </a:r>
                      <a:r>
                        <a:rPr lang="en-US" sz="1100" u="none" strike="noStrike" dirty="0">
                          <a:effectLst/>
                        </a:rPr>
                        <a:t> Street, 7340</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62202">
                <a:tc>
                  <a:txBody>
                    <a:bodyPr/>
                    <a:lstStyle/>
                    <a:p>
                      <a:pPr algn="l" fontAlgn="b"/>
                      <a:r>
                        <a:rPr lang="en-US" sz="1100" u="none" strike="noStrike">
                          <a:effectLst/>
                        </a:rPr>
                        <a:t>VREDENBURG</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Small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err="1">
                          <a:effectLst/>
                        </a:rPr>
                        <a:t>Saldanha</a:t>
                      </a:r>
                      <a:r>
                        <a:rPr lang="en-US" sz="1100" u="none" strike="noStrike" dirty="0">
                          <a:effectLst/>
                        </a:rPr>
                        <a:t> Bay LM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smtClean="0">
                          <a:effectLst/>
                        </a:rPr>
                        <a:t>Main </a:t>
                      </a:r>
                      <a:r>
                        <a:rPr lang="en-US" sz="1100" u="none" strike="noStrike" dirty="0">
                          <a:effectLst/>
                        </a:rPr>
                        <a:t>Road, Vredenburg</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62202">
                <a:tc>
                  <a:txBody>
                    <a:bodyPr/>
                    <a:lstStyle/>
                    <a:p>
                      <a:pPr algn="l" fontAlgn="b"/>
                      <a:r>
                        <a:rPr lang="en-US" sz="1100" u="none" strike="noStrike">
                          <a:effectLst/>
                        </a:rPr>
                        <a:t>VREDENDAL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Matzikama LM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RURAL</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C/o </a:t>
                      </a:r>
                      <a:r>
                        <a:rPr lang="en-US" sz="1100" u="none" strike="noStrike" dirty="0" err="1">
                          <a:effectLst/>
                        </a:rPr>
                        <a:t>Hoerskool</a:t>
                      </a:r>
                      <a:r>
                        <a:rPr lang="en-US" sz="1100" u="none" strike="noStrike" dirty="0">
                          <a:effectLst/>
                        </a:rPr>
                        <a:t> and </a:t>
                      </a:r>
                      <a:r>
                        <a:rPr lang="en-US" sz="1100" u="none" strike="noStrike" dirty="0" err="1">
                          <a:effectLst/>
                        </a:rPr>
                        <a:t>Bult</a:t>
                      </a:r>
                      <a:r>
                        <a:rPr lang="en-US" sz="1100" u="none" strike="noStrike" dirty="0">
                          <a:effectLst/>
                        </a:rPr>
                        <a:t> Street, </a:t>
                      </a:r>
                      <a:r>
                        <a:rPr lang="en-US" sz="1100" u="none" strike="noStrike" dirty="0" err="1">
                          <a:effectLst/>
                        </a:rPr>
                        <a:t>Vredendal</a:t>
                      </a:r>
                      <a:r>
                        <a:rPr lang="en-US" sz="1100" u="none" strike="noStrike" dirty="0">
                          <a:effectLst/>
                        </a:rPr>
                        <a:t> </a:t>
                      </a:r>
                      <a:r>
                        <a:rPr lang="en-US" sz="1100" u="none" strike="noStrike" dirty="0" err="1">
                          <a:effectLst/>
                        </a:rPr>
                        <a:t>Thusong</a:t>
                      </a:r>
                      <a:r>
                        <a:rPr lang="en-US" sz="1100" u="none" strike="noStrike" dirty="0">
                          <a:effectLst/>
                        </a:rPr>
                        <a:t> Centre, 8160</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362202">
                <a:tc>
                  <a:txBody>
                    <a:bodyPr/>
                    <a:lstStyle/>
                    <a:p>
                      <a:pPr algn="l" fontAlgn="b"/>
                      <a:r>
                        <a:rPr lang="en-US" sz="1100" u="none" strike="noStrike">
                          <a:effectLst/>
                        </a:rPr>
                        <a:t>WORCESTER</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Breede Valley LM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71-73 </a:t>
                      </a:r>
                      <a:r>
                        <a:rPr lang="en-US" sz="1100" u="none" strike="noStrike" dirty="0" err="1">
                          <a:effectLst/>
                        </a:rPr>
                        <a:t>Adderley</a:t>
                      </a:r>
                      <a:r>
                        <a:rPr lang="en-US" sz="1100" u="none" strike="noStrike" dirty="0">
                          <a:effectLst/>
                        </a:rPr>
                        <a:t> Street Worcester 6850</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362202">
                <a:tc>
                  <a:txBody>
                    <a:bodyPr/>
                    <a:lstStyle/>
                    <a:p>
                      <a:pPr algn="l" fontAlgn="b"/>
                      <a:r>
                        <a:rPr lang="en-US" sz="1100" u="none" strike="noStrike" dirty="0">
                          <a:effectLst/>
                        </a:rPr>
                        <a:t>WYNBERG</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Medium</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smtClean="0">
                          <a:solidFill>
                            <a:srgbClr val="000000"/>
                          </a:solidFill>
                          <a:effectLst/>
                          <a:latin typeface="Calibri"/>
                        </a:rPr>
                        <a:t>High </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City of Cape Town MM</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a:effectLst/>
                        </a:rPr>
                        <a:t>URBAN</a:t>
                      </a:r>
                      <a:endParaRPr lang="en-US" sz="1100" b="0" i="0" u="none" strike="noStrike">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a:effectLst/>
                        </a:rPr>
                        <a:t>Maynard Mall, Level 2, 70 Main Road, Wynberg, 7824</a:t>
                      </a:r>
                      <a:endParaRPr lang="en-US" sz="1100" b="0" i="0" u="none" strike="noStrike" dirty="0">
                        <a:solidFill>
                          <a:srgbClr val="000000"/>
                        </a:solidFill>
                        <a:effectLst/>
                        <a:latin typeface="Calibri"/>
                      </a:endParaRPr>
                    </a:p>
                  </a:txBody>
                  <a:tcPr marL="2816" marR="2816" marT="28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bl>
          </a:graphicData>
        </a:graphic>
      </p:graphicFrame>
      <p:sp>
        <p:nvSpPr>
          <p:cNvPr id="11380" name="TextBox 4"/>
          <p:cNvSpPr txBox="1">
            <a:spLocks noChangeArrowheads="1"/>
          </p:cNvSpPr>
          <p:nvPr/>
        </p:nvSpPr>
        <p:spPr bwMode="auto">
          <a:xfrm>
            <a:off x="161925" y="208819"/>
            <a:ext cx="8731250" cy="338554"/>
          </a:xfrm>
          <a:prstGeom prst="rect">
            <a:avLst/>
          </a:prstGeom>
          <a:solidFill>
            <a:srgbClr val="92D050"/>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sz="1600" b="1" dirty="0"/>
              <a:t>Alphabetical list of WC Offices  and </a:t>
            </a:r>
            <a:r>
              <a:rPr lang="en-US" sz="1600" b="1" dirty="0" smtClean="0"/>
              <a:t>classification continued</a:t>
            </a:r>
            <a:endParaRPr lang="en-US" sz="1600" b="1" dirty="0"/>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9</a:t>
            </a:fld>
            <a:endParaRPr lang="en-US" dirty="0">
              <a:solidFill>
                <a:prstClr val="black"/>
              </a:solidFill>
            </a:endParaRPr>
          </a:p>
        </p:txBody>
      </p:sp>
    </p:spTree>
    <p:extLst>
      <p:ext uri="{BB962C8B-B14F-4D97-AF65-F5344CB8AC3E}">
        <p14:creationId xmlns:p14="http://schemas.microsoft.com/office/powerpoint/2010/main" xmlns="" val="2839044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29233</TotalTime>
  <Words>3536</Words>
  <Application>Microsoft Office PowerPoint</Application>
  <PresentationFormat>On-screen Show (4:3)</PresentationFormat>
  <Paragraphs>928</Paragraphs>
  <Slides>31</Slides>
  <Notes>7</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2_Office Theme</vt:lpstr>
      <vt:lpstr>1_Office Theme</vt:lpstr>
      <vt:lpstr>Slide 1</vt:lpstr>
      <vt:lpstr>Content </vt:lpstr>
      <vt:lpstr>1) GEOGRAPHICAL OUTLAY OF WESTERN CAPE PROVINCE </vt:lpstr>
      <vt:lpstr>Slide 4</vt:lpstr>
      <vt:lpstr>3) Western Cape Management Structure March 2023   </vt:lpstr>
      <vt:lpstr>Western Cape Management Structure continued </vt:lpstr>
      <vt:lpstr>Slide 7</vt:lpstr>
      <vt:lpstr>Slide 8</vt:lpstr>
      <vt:lpstr>Slide 9</vt:lpstr>
      <vt:lpstr>5) CURRENT DEVELOPMENTS 2022/2023 FY</vt:lpstr>
      <vt:lpstr>Slide 11</vt:lpstr>
      <vt:lpstr>7) WC Mobile Units: Service Areas</vt:lpstr>
      <vt:lpstr>WC Mobile Units: Service Areas  </vt:lpstr>
      <vt:lpstr>Slide 14</vt:lpstr>
      <vt:lpstr>1) QUEUE MANAGEMENT PRACTICES: BASIC APPOINTMENT BOOKING SYSTEM (BABS)  </vt:lpstr>
      <vt:lpstr>2) DHA QUEUE MANAGEMENT PRACTICES: Walk-in clients</vt:lpstr>
      <vt:lpstr>Slide 17</vt:lpstr>
      <vt:lpstr> 1) WC Schools Project 2022/2023 </vt:lpstr>
      <vt:lpstr>WC Schools Project 2022/2023 - continued   </vt:lpstr>
      <vt:lpstr>Slide 20</vt:lpstr>
      <vt:lpstr>Slide 21</vt:lpstr>
      <vt:lpstr>Slide 22</vt:lpstr>
      <vt:lpstr>Slide 23</vt:lpstr>
      <vt:lpstr>Slide 24</vt:lpstr>
      <vt:lpstr>Slide 25</vt:lpstr>
      <vt:lpstr>Slide 26</vt:lpstr>
      <vt:lpstr>1) Summary WC Provincial Performance Targets : Q3 </vt:lpstr>
      <vt:lpstr>Slide 28</vt:lpstr>
      <vt:lpstr>Slide 29</vt:lpstr>
      <vt:lpstr>Questions</vt:lpstr>
      <vt:lpstr>Slide 31</vt:lpstr>
    </vt:vector>
  </TitlesOfParts>
  <Company>Home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Stoltz</dc:creator>
  <cp:keywords>Quarterly Reporting Q1 OF 2019</cp:keywords>
  <cp:lastModifiedBy>USER</cp:lastModifiedBy>
  <cp:revision>1336</cp:revision>
  <cp:lastPrinted>2023-02-28T06:54:04Z</cp:lastPrinted>
  <dcterms:created xsi:type="dcterms:W3CDTF">2017-04-09T15:34:02Z</dcterms:created>
  <dcterms:modified xsi:type="dcterms:W3CDTF">2023-03-03T09:31:33Z</dcterms:modified>
</cp:coreProperties>
</file>