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41"/>
  </p:notesMasterIdLst>
  <p:handoutMasterIdLst>
    <p:handoutMasterId r:id="rId42"/>
  </p:handoutMasterIdLst>
  <p:sldIdLst>
    <p:sldId id="256" r:id="rId2"/>
    <p:sldId id="331" r:id="rId3"/>
    <p:sldId id="323" r:id="rId4"/>
    <p:sldId id="324" r:id="rId5"/>
    <p:sldId id="326" r:id="rId6"/>
    <p:sldId id="325" r:id="rId7"/>
    <p:sldId id="327" r:id="rId8"/>
    <p:sldId id="328" r:id="rId9"/>
    <p:sldId id="329" r:id="rId10"/>
    <p:sldId id="296" r:id="rId11"/>
    <p:sldId id="311" r:id="rId12"/>
    <p:sldId id="310" r:id="rId13"/>
    <p:sldId id="312" r:id="rId14"/>
    <p:sldId id="313" r:id="rId15"/>
    <p:sldId id="314" r:id="rId16"/>
    <p:sldId id="321" r:id="rId17"/>
    <p:sldId id="315" r:id="rId18"/>
    <p:sldId id="316" r:id="rId19"/>
    <p:sldId id="317" r:id="rId20"/>
    <p:sldId id="318" r:id="rId21"/>
    <p:sldId id="319" r:id="rId22"/>
    <p:sldId id="302" r:id="rId23"/>
    <p:sldId id="304" r:id="rId24"/>
    <p:sldId id="333" r:id="rId25"/>
    <p:sldId id="334" r:id="rId26"/>
    <p:sldId id="335" r:id="rId27"/>
    <p:sldId id="336" r:id="rId28"/>
    <p:sldId id="337" r:id="rId29"/>
    <p:sldId id="338" r:id="rId30"/>
    <p:sldId id="339" r:id="rId31"/>
    <p:sldId id="340" r:id="rId32"/>
    <p:sldId id="341" r:id="rId33"/>
    <p:sldId id="342" r:id="rId34"/>
    <p:sldId id="348" r:id="rId35"/>
    <p:sldId id="344" r:id="rId36"/>
    <p:sldId id="345" r:id="rId37"/>
    <p:sldId id="346" r:id="rId38"/>
    <p:sldId id="347" r:id="rId39"/>
    <p:sldId id="32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730" autoAdjust="0"/>
  </p:normalViewPr>
  <p:slideViewPr>
    <p:cSldViewPr snapToGrid="0" snapToObjects="1" showGuides="1">
      <p:cViewPr varScale="1">
        <p:scale>
          <a:sx n="69" d="100"/>
          <a:sy n="69" d="100"/>
        </p:scale>
        <p:origin x="1464" y="48"/>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C33809-580D-6242-8BA1-002773C810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D1136C-D934-A443-9F63-494CAB69B1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CCCDC-B94B-0F47-B593-74D78C5634FC}" type="datetimeFigureOut">
              <a:rPr lang="en-US" smtClean="0"/>
              <a:t>3/1/2023</a:t>
            </a:fld>
            <a:endParaRPr lang="en-US" dirty="0"/>
          </a:p>
        </p:txBody>
      </p:sp>
      <p:sp>
        <p:nvSpPr>
          <p:cNvPr id="4" name="Footer Placeholder 3">
            <a:extLst>
              <a:ext uri="{FF2B5EF4-FFF2-40B4-BE49-F238E27FC236}">
                <a16:creationId xmlns:a16="http://schemas.microsoft.com/office/drawing/2014/main" id="{4E18070E-30BF-6E44-A67F-B57E840824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201F0F0-D145-4D49-8B03-51EAC9DB05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48D09B-9725-8C4E-80D1-7DA782E63E49}" type="slidenum">
              <a:rPr lang="en-US" smtClean="0"/>
              <a:t>‹#›</a:t>
            </a:fld>
            <a:endParaRPr lang="en-US" dirty="0"/>
          </a:p>
        </p:txBody>
      </p:sp>
    </p:spTree>
    <p:extLst>
      <p:ext uri="{BB962C8B-B14F-4D97-AF65-F5344CB8AC3E}">
        <p14:creationId xmlns:p14="http://schemas.microsoft.com/office/powerpoint/2010/main" val="366983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85973-325A-5240-B9F3-659E46E0C383}" type="datetimeFigureOut">
              <a:rPr lang="en-US" smtClean="0"/>
              <a:t>3/1/2023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BF947-1BB9-5841-BE52-967BB0F86502}" type="slidenum">
              <a:rPr lang="en-US" smtClean="0"/>
              <a:t>‹#›</a:t>
            </a:fld>
            <a:endParaRPr lang="en-US" dirty="0"/>
          </a:p>
        </p:txBody>
      </p:sp>
    </p:spTree>
    <p:extLst>
      <p:ext uri="{BB962C8B-B14F-4D97-AF65-F5344CB8AC3E}">
        <p14:creationId xmlns:p14="http://schemas.microsoft.com/office/powerpoint/2010/main" val="441123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t>31</a:t>
            </a:fld>
            <a:endParaRPr lang="en-US"/>
          </a:p>
        </p:txBody>
      </p:sp>
    </p:spTree>
    <p:extLst>
      <p:ext uri="{BB962C8B-B14F-4D97-AF65-F5344CB8AC3E}">
        <p14:creationId xmlns:p14="http://schemas.microsoft.com/office/powerpoint/2010/main" val="89976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t>32</a:t>
            </a:fld>
            <a:endParaRPr lang="en-US"/>
          </a:p>
        </p:txBody>
      </p:sp>
    </p:spTree>
    <p:extLst>
      <p:ext uri="{BB962C8B-B14F-4D97-AF65-F5344CB8AC3E}">
        <p14:creationId xmlns:p14="http://schemas.microsoft.com/office/powerpoint/2010/main" val="195298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B2BF947-1BB9-5841-BE52-967BB0F86502}" type="slidenum">
              <a:rPr lang="en-US" smtClean="0"/>
              <a:t>38</a:t>
            </a:fld>
            <a:endParaRPr lang="en-US"/>
          </a:p>
        </p:txBody>
      </p:sp>
    </p:spTree>
    <p:extLst>
      <p:ext uri="{BB962C8B-B14F-4D97-AF65-F5344CB8AC3E}">
        <p14:creationId xmlns:p14="http://schemas.microsoft.com/office/powerpoint/2010/main" val="3904491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p>
        </p:txBody>
      </p:sp>
      <p:pic>
        <p:nvPicPr>
          <p:cNvPr id="6" name="Picture 5">
            <a:extLst>
              <a:ext uri="{FF2B5EF4-FFF2-40B4-BE49-F238E27FC236}">
                <a16:creationId xmlns:a16="http://schemas.microsoft.com/office/drawing/2014/main"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val="385466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843" y="1510747"/>
            <a:ext cx="8736496" cy="1745215"/>
          </a:xfrm>
          <a:prstGeom prst="rect">
            <a:avLst/>
          </a:prstGeom>
        </p:spPr>
        <p:txBody>
          <a:bodyPr anchor="b">
            <a:normAutofit/>
          </a:bodyPr>
          <a:lstStyle>
            <a:lvl1pPr algn="ctr">
              <a:defRPr sz="400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88843" y="3602038"/>
            <a:ext cx="8736496" cy="1655762"/>
          </a:xfrm>
          <a:prstGeom prst="rect">
            <a:avLst/>
          </a:prstGeom>
        </p:spPr>
        <p:txBody>
          <a:bodyPr>
            <a:normAutofit/>
          </a:bodyPr>
          <a:lstStyle>
            <a:lvl1pPr marL="0" indent="0" algn="ctr">
              <a:buNone/>
              <a:defRPr sz="2000">
                <a:solidFill>
                  <a:schemeClr val="accent3">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a:t>
            </a:r>
          </a:p>
          <a:p>
            <a:r>
              <a:rPr lang="en-US" dirty="0"/>
              <a:t>12 Slides / 15 Minutes</a:t>
            </a:r>
          </a:p>
          <a:p>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5FE3950-C370-184D-B4E6-717170C105AC}" type="datetime1">
              <a:rPr lang="en-ZA" smtClean="0"/>
              <a:t>2023/03/01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9085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pic>
        <p:nvPicPr>
          <p:cNvPr id="6" name="Picture 5">
            <a:extLst>
              <a:ext uri="{FF2B5EF4-FFF2-40B4-BE49-F238E27FC236}">
                <a16:creationId xmlns:a16="http://schemas.microsoft.com/office/drawing/2014/main"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
        <p:nvSpPr>
          <p:cNvPr id="4" name="TextBox 3">
            <a:extLst>
              <a:ext uri="{FF2B5EF4-FFF2-40B4-BE49-F238E27FC236}">
                <a16:creationId xmlns:a16="http://schemas.microsoft.com/office/drawing/2014/main" id="{1A50F527-52AC-F84E-A5D7-62ADE7BE796A}"/>
              </a:ext>
            </a:extLst>
          </p:cNvPr>
          <p:cNvSpPr txBox="1"/>
          <p:nvPr userDrawn="1"/>
        </p:nvSpPr>
        <p:spPr>
          <a:xfrm>
            <a:off x="-1464658" y="3859901"/>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3953926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t>‹#›</a:t>
            </a:fld>
            <a:endParaRPr lang="en-US" dirty="0"/>
          </a:p>
        </p:txBody>
      </p:sp>
    </p:spTree>
    <p:extLst>
      <p:ext uri="{BB962C8B-B14F-4D97-AF65-F5344CB8AC3E}">
        <p14:creationId xmlns:p14="http://schemas.microsoft.com/office/powerpoint/2010/main" val="2058516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6E51EB6-104E-A347-AB85-1F6FE81A8A2C}"/>
              </a:ext>
            </a:extLst>
          </p:cNvPr>
          <p:cNvPicPr>
            <a:picLocks noGrp="1" noChangeAspect="1"/>
          </p:cNvPicPr>
          <p:nvPr>
            <p:ph idx="1"/>
          </p:nvPr>
        </p:nvPicPr>
        <p:blipFill>
          <a:blip r:embed="rId2"/>
          <a:stretch>
            <a:fillRect/>
          </a:stretch>
        </p:blipFill>
        <p:spPr>
          <a:xfrm>
            <a:off x="-51537" y="0"/>
            <a:ext cx="9144000" cy="6858001"/>
          </a:xfrm>
        </p:spPr>
      </p:pic>
      <p:sp>
        <p:nvSpPr>
          <p:cNvPr id="2" name="Title 1">
            <a:extLst>
              <a:ext uri="{FF2B5EF4-FFF2-40B4-BE49-F238E27FC236}">
                <a16:creationId xmlns:a16="http://schemas.microsoft.com/office/drawing/2014/main" id="{4E7A1611-166A-8349-BB5D-DA6E55F2215F}"/>
              </a:ext>
            </a:extLst>
          </p:cNvPr>
          <p:cNvSpPr>
            <a:spLocks noGrp="1"/>
          </p:cNvSpPr>
          <p:nvPr>
            <p:ph type="title"/>
          </p:nvPr>
        </p:nvSpPr>
        <p:spPr>
          <a:xfrm>
            <a:off x="2883090" y="439002"/>
            <a:ext cx="6646459" cy="2137731"/>
          </a:xfrm>
        </p:spPr>
        <p:txBody>
          <a:bodyPr>
            <a:normAutofit fontScale="90000"/>
          </a:bodyPr>
          <a:lstStyle/>
          <a:p>
            <a:pPr algn="ctr">
              <a:lnSpc>
                <a:spcPct val="150000"/>
              </a:lnSpc>
            </a:pPr>
            <a:r>
              <a:rPr lang="en-US" sz="2800" b="1" spc="-10" dirty="0">
                <a:solidFill>
                  <a:srgbClr val="006600"/>
                </a:solidFill>
                <a:latin typeface="Arial Narrow" panose="020B0606020202030204" pitchFamily="34" charset="0"/>
                <a:cs typeface="Arial"/>
                <a:sym typeface="Arial"/>
              </a:rPr>
              <a:t>PRESENTATION ON SERVICE AND </a:t>
            </a:r>
            <a:r>
              <a:rPr lang="en-US" sz="2800" b="1" spc="-10" dirty="0" smtClean="0">
                <a:solidFill>
                  <a:srgbClr val="006600"/>
                </a:solidFill>
                <a:latin typeface="Arial Narrow" panose="020B0606020202030204" pitchFamily="34" charset="0"/>
                <a:cs typeface="Arial"/>
                <a:sym typeface="Arial"/>
              </a:rPr>
              <a:t/>
            </a:r>
            <a:br>
              <a:rPr lang="en-US" sz="2800" b="1" spc="-10" dirty="0" smtClean="0">
                <a:solidFill>
                  <a:srgbClr val="006600"/>
                </a:solidFill>
                <a:latin typeface="Arial Narrow" panose="020B0606020202030204" pitchFamily="34" charset="0"/>
                <a:cs typeface="Arial"/>
                <a:sym typeface="Arial"/>
              </a:rPr>
            </a:br>
            <a:r>
              <a:rPr lang="en-US" sz="2800" b="1" spc="-10" dirty="0" smtClean="0">
                <a:solidFill>
                  <a:srgbClr val="006600"/>
                </a:solidFill>
                <a:latin typeface="Arial Narrow" panose="020B0606020202030204" pitchFamily="34" charset="0"/>
                <a:cs typeface="Arial"/>
                <a:sym typeface="Arial"/>
              </a:rPr>
              <a:t>PROGRAMMES </a:t>
            </a:r>
            <a:r>
              <a:rPr lang="en-US" sz="2800" b="1" spc="-10" dirty="0">
                <a:solidFill>
                  <a:srgbClr val="006600"/>
                </a:solidFill>
                <a:latin typeface="Arial Narrow" panose="020B0606020202030204" pitchFamily="34" charset="0"/>
                <a:cs typeface="Arial"/>
                <a:sym typeface="Arial"/>
              </a:rPr>
              <a:t>FOR PEOPLE LIVING WITH DISABILITIES, INCLUDING </a:t>
            </a:r>
            <a:r>
              <a:rPr lang="en-US" sz="2800" b="1" spc="-10" dirty="0" smtClean="0">
                <a:solidFill>
                  <a:srgbClr val="006600"/>
                </a:solidFill>
                <a:latin typeface="Arial Narrow" panose="020B0606020202030204" pitchFamily="34" charset="0"/>
                <a:cs typeface="Arial"/>
                <a:sym typeface="Arial"/>
              </a:rPr>
              <a:t>CHILDREN </a:t>
            </a:r>
            <a:br>
              <a:rPr lang="en-US" sz="2800" b="1" spc="-10" dirty="0" smtClean="0">
                <a:solidFill>
                  <a:srgbClr val="006600"/>
                </a:solidFill>
                <a:latin typeface="Arial Narrow" panose="020B0606020202030204" pitchFamily="34" charset="0"/>
                <a:cs typeface="Arial"/>
                <a:sym typeface="Arial"/>
              </a:rPr>
            </a:br>
            <a:r>
              <a:rPr lang="en-US" sz="2800" b="1" spc="-10" dirty="0" smtClean="0">
                <a:solidFill>
                  <a:srgbClr val="006600"/>
                </a:solidFill>
                <a:latin typeface="Arial Narrow" panose="020B0606020202030204" pitchFamily="34" charset="0"/>
                <a:cs typeface="Arial"/>
                <a:sym typeface="Arial"/>
              </a:rPr>
              <a:t>TO THE</a:t>
            </a:r>
            <a:br>
              <a:rPr lang="en-US" sz="2800" b="1" spc="-10" dirty="0" smtClean="0">
                <a:solidFill>
                  <a:srgbClr val="006600"/>
                </a:solidFill>
                <a:latin typeface="Arial Narrow" panose="020B0606020202030204" pitchFamily="34" charset="0"/>
                <a:cs typeface="Arial"/>
                <a:sym typeface="Arial"/>
              </a:rPr>
            </a:br>
            <a:r>
              <a:rPr lang="en-US" sz="2800" b="1" spc="-10" dirty="0" smtClean="0">
                <a:solidFill>
                  <a:srgbClr val="006600"/>
                </a:solidFill>
                <a:latin typeface="Arial Narrow" panose="020B0606020202030204" pitchFamily="34" charset="0"/>
                <a:cs typeface="Arial"/>
                <a:sym typeface="Arial"/>
              </a:rPr>
              <a:t>PORTFOLIO COMMITTEE ON</a:t>
            </a:r>
            <a:br>
              <a:rPr lang="en-US" sz="2800" b="1" spc="-10" dirty="0" smtClean="0">
                <a:solidFill>
                  <a:srgbClr val="006600"/>
                </a:solidFill>
                <a:latin typeface="Arial Narrow" panose="020B0606020202030204" pitchFamily="34" charset="0"/>
                <a:cs typeface="Arial"/>
                <a:sym typeface="Arial"/>
              </a:rPr>
            </a:br>
            <a:r>
              <a:rPr lang="en-US" sz="2800" b="1" spc="-10" dirty="0" smtClean="0">
                <a:solidFill>
                  <a:srgbClr val="006600"/>
                </a:solidFill>
                <a:latin typeface="Arial Narrow" panose="020B0606020202030204" pitchFamily="34" charset="0"/>
                <a:cs typeface="Arial"/>
                <a:sym typeface="Arial"/>
              </a:rPr>
              <a:t>SOCIAL DEVELOPMENT</a:t>
            </a:r>
            <a:endParaRPr lang="en-US" sz="2800" b="1" dirty="0"/>
          </a:p>
        </p:txBody>
      </p:sp>
      <p:sp>
        <p:nvSpPr>
          <p:cNvPr id="8" name="TextBox 7"/>
          <p:cNvSpPr txBox="1"/>
          <p:nvPr/>
        </p:nvSpPr>
        <p:spPr>
          <a:xfrm>
            <a:off x="5076142" y="5216676"/>
            <a:ext cx="3038763" cy="646331"/>
          </a:xfrm>
          <a:prstGeom prst="rect">
            <a:avLst/>
          </a:prstGeom>
          <a:noFill/>
        </p:spPr>
        <p:txBody>
          <a:bodyPr wrap="square" rtlCol="0">
            <a:spAutoFit/>
          </a:bodyPr>
          <a:lstStyle/>
          <a:p>
            <a:pPr algn="ctr"/>
            <a:r>
              <a:rPr lang="en-ZA" b="1" dirty="0">
                <a:solidFill>
                  <a:srgbClr val="37A76F">
                    <a:lumMod val="75000"/>
                  </a:srgbClr>
                </a:solidFill>
                <a:latin typeface="Arial" panose="020B0604020202020204" pitchFamily="34" charset="0"/>
                <a:cs typeface="Arial" panose="020B0604020202020204" pitchFamily="34" charset="0"/>
              </a:rPr>
              <a:t>1 March 2023</a:t>
            </a:r>
          </a:p>
          <a:p>
            <a:r>
              <a:rPr lang="en-ZA" dirty="0"/>
              <a:t>  </a:t>
            </a:r>
          </a:p>
        </p:txBody>
      </p:sp>
    </p:spTree>
    <p:extLst>
      <p:ext uri="{BB962C8B-B14F-4D97-AF65-F5344CB8AC3E}">
        <p14:creationId xmlns:p14="http://schemas.microsoft.com/office/powerpoint/2010/main" val="396905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876C-29A2-A54B-A95A-9ADF529E0AE2}"/>
              </a:ext>
            </a:extLst>
          </p:cNvPr>
          <p:cNvSpPr>
            <a:spLocks noGrp="1"/>
          </p:cNvSpPr>
          <p:nvPr>
            <p:ph type="title"/>
          </p:nvPr>
        </p:nvSpPr>
        <p:spPr>
          <a:xfrm>
            <a:off x="-338799" y="185272"/>
            <a:ext cx="9811657" cy="445844"/>
          </a:xfrm>
        </p:spPr>
        <p:txBody>
          <a:bodyPr>
            <a:noAutofit/>
          </a:bodyPr>
          <a:lstStyle/>
          <a:p>
            <a:pPr algn="ctr"/>
            <a:r>
              <a:rPr lang="en-GB" sz="3200" b="1" dirty="0">
                <a:solidFill>
                  <a:srgbClr val="37A76F">
                    <a:lumMod val="75000"/>
                  </a:srgbClr>
                </a:solidFill>
              </a:rPr>
              <a:t>FUNCTIONS</a:t>
            </a:r>
          </a:p>
        </p:txBody>
      </p:sp>
      <p:sp>
        <p:nvSpPr>
          <p:cNvPr id="3" name="Content Placeholder 2">
            <a:extLst>
              <a:ext uri="{FF2B5EF4-FFF2-40B4-BE49-F238E27FC236}">
                <a16:creationId xmlns:a16="http://schemas.microsoft.com/office/drawing/2014/main" id="{A1156E41-A32E-CB40-AA0D-A68570179920}"/>
              </a:ext>
            </a:extLst>
          </p:cNvPr>
          <p:cNvSpPr>
            <a:spLocks noGrp="1"/>
          </p:cNvSpPr>
          <p:nvPr>
            <p:ph idx="1"/>
          </p:nvPr>
        </p:nvSpPr>
        <p:spPr>
          <a:xfrm>
            <a:off x="198781" y="798800"/>
            <a:ext cx="8736495" cy="5615648"/>
          </a:xfrm>
          <a:solidFill>
            <a:schemeClr val="bg1"/>
          </a:solidFill>
        </p:spPr>
        <p:txBody>
          <a:bodyPr>
            <a:noAutofit/>
          </a:bodyPr>
          <a:lstStyle/>
          <a:p>
            <a:pPr marL="0" indent="0" algn="just">
              <a:buNone/>
            </a:pPr>
            <a:r>
              <a:rPr lang="en-GB" sz="2700" dirty="0"/>
              <a:t>The core functions of the Chief Directorate: Governance and Compliance focuses on promoting disability rights inclusion and disability responsive budgeting, planning, research, reporting, monitoring and evaluation. The Sub-Programme Governance and Compliance (RPD) is the national disability rights coordination mechanism of government and sets the agenda for disability rights in South Africa. It is responsible for coordinating and compiling national, regional and international reports on treaty and policy obligations. Particular focus is also given to disability inclusion and monitoring and evaluation on progressive realisation and impact of the implementation of national and international law and policy. It plays an integral role in disability inclusive research.</a:t>
            </a:r>
            <a:endParaRPr lang="en-US" sz="2700" dirty="0"/>
          </a:p>
        </p:txBody>
      </p:sp>
      <p:sp>
        <p:nvSpPr>
          <p:cNvPr id="7" name="Line 8"/>
          <p:cNvSpPr/>
          <p:nvPr/>
        </p:nvSpPr>
        <p:spPr>
          <a:xfrm>
            <a:off x="-4792" y="693281"/>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104460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14708"/>
            <a:ext cx="8736495" cy="767931"/>
          </a:xfrm>
        </p:spPr>
        <p:txBody>
          <a:bodyPr>
            <a:normAutofit/>
          </a:bodyPr>
          <a:lstStyle/>
          <a:p>
            <a:pPr algn="ctr"/>
            <a:r>
              <a:rPr lang="en-GB" sz="3200" b="1" spc="-5" dirty="0"/>
              <a:t>COMPLIANCE REQUIREMENTS</a:t>
            </a:r>
            <a:endParaRPr lang="en-ZA" sz="3200" b="1" dirty="0"/>
          </a:p>
        </p:txBody>
      </p:sp>
      <p:sp>
        <p:nvSpPr>
          <p:cNvPr id="3" name="Content Placeholder 2"/>
          <p:cNvSpPr>
            <a:spLocks noGrp="1"/>
          </p:cNvSpPr>
          <p:nvPr>
            <p:ph idx="1"/>
          </p:nvPr>
        </p:nvSpPr>
        <p:spPr>
          <a:xfrm>
            <a:off x="198781" y="818867"/>
            <a:ext cx="8736495" cy="5540990"/>
          </a:xfrm>
          <a:solidFill>
            <a:schemeClr val="bg1"/>
          </a:solidFill>
        </p:spPr>
        <p:txBody>
          <a:bodyPr>
            <a:noAutofit/>
          </a:bodyPr>
          <a:lstStyle/>
          <a:p>
            <a:pPr marL="12065" marR="5715" indent="0" algn="just">
              <a:lnSpc>
                <a:spcPct val="130100"/>
              </a:lnSpc>
              <a:spcBef>
                <a:spcPts val="100"/>
              </a:spcBef>
              <a:buNone/>
              <a:tabLst>
                <a:tab pos="377190" algn="l"/>
              </a:tabLst>
            </a:pPr>
            <a:r>
              <a:rPr lang="en-GB" sz="2000" dirty="0">
                <a:solidFill>
                  <a:schemeClr val="tx1"/>
                </a:solidFill>
                <a:latin typeface="Arial MT"/>
                <a:cs typeface="Arial MT"/>
              </a:rPr>
              <a:t>All institutions must report against the following human rights instruments:</a:t>
            </a:r>
          </a:p>
          <a:p>
            <a:pPr marL="354965" marR="5715" indent="-342900" algn="just">
              <a:lnSpc>
                <a:spcPct val="130100"/>
              </a:lnSpc>
              <a:spcBef>
                <a:spcPts val="100"/>
              </a:spcBef>
              <a:tabLst>
                <a:tab pos="377190" algn="l"/>
              </a:tabLst>
            </a:pPr>
            <a:r>
              <a:rPr lang="en-GB" sz="2000" dirty="0">
                <a:latin typeface="Arial MT"/>
                <a:cs typeface="Arial MT"/>
              </a:rPr>
              <a:t>The United Nations Convention on the Rights of Persons with Disabilities (UN CRPD)</a:t>
            </a:r>
          </a:p>
          <a:p>
            <a:pPr marL="354965" marR="5715" indent="-342900" algn="just">
              <a:lnSpc>
                <a:spcPct val="130100"/>
              </a:lnSpc>
              <a:spcBef>
                <a:spcPts val="100"/>
              </a:spcBef>
              <a:tabLst>
                <a:tab pos="377190" algn="l"/>
              </a:tabLst>
            </a:pPr>
            <a:r>
              <a:rPr lang="en-GB" sz="2000" dirty="0">
                <a:latin typeface="Arial MT"/>
                <a:cs typeface="Arial MT"/>
              </a:rPr>
              <a:t>The White Paper on the Rights of Persons with Disabilities (WPRPD)</a:t>
            </a:r>
          </a:p>
          <a:p>
            <a:pPr marL="354965" marR="5715" indent="-342900" algn="just">
              <a:lnSpc>
                <a:spcPct val="130100"/>
              </a:lnSpc>
              <a:spcBef>
                <a:spcPts val="100"/>
              </a:spcBef>
              <a:tabLst>
                <a:tab pos="377190" algn="l"/>
              </a:tabLst>
            </a:pPr>
            <a:r>
              <a:rPr lang="en-GB" sz="2000" dirty="0">
                <a:latin typeface="Arial MT"/>
                <a:cs typeface="Arial MT"/>
              </a:rPr>
              <a:t>Concluding observations from the UN Committee on the on the Rights of Persons with Disabilities</a:t>
            </a:r>
          </a:p>
          <a:p>
            <a:pPr marL="354965" marR="5715" indent="-342900" algn="just">
              <a:lnSpc>
                <a:spcPct val="130100"/>
              </a:lnSpc>
              <a:spcBef>
                <a:spcPts val="100"/>
              </a:spcBef>
              <a:tabLst>
                <a:tab pos="377190" algn="l"/>
              </a:tabLst>
            </a:pPr>
            <a:r>
              <a:rPr lang="en-GB" sz="2000" dirty="0">
                <a:latin typeface="Arial MT"/>
                <a:cs typeface="Arial MT"/>
              </a:rPr>
              <a:t>Questionnaires from special rapporteurs and independent experts on disability or Human Rights</a:t>
            </a:r>
          </a:p>
          <a:p>
            <a:pPr marL="354965" marR="5715" indent="-342900" algn="just">
              <a:lnSpc>
                <a:spcPct val="130100"/>
              </a:lnSpc>
              <a:spcBef>
                <a:spcPts val="100"/>
              </a:spcBef>
              <a:tabLst>
                <a:tab pos="377190" algn="l"/>
              </a:tabLst>
            </a:pPr>
            <a:r>
              <a:rPr lang="en-GB" sz="2000" dirty="0">
                <a:latin typeface="Arial MT"/>
                <a:cs typeface="Arial MT"/>
              </a:rPr>
              <a:t>African Union Disability Protocol</a:t>
            </a:r>
          </a:p>
          <a:p>
            <a:pPr marL="354965" marR="5715" indent="-342900" algn="just">
              <a:lnSpc>
                <a:spcPct val="130100"/>
              </a:lnSpc>
              <a:spcBef>
                <a:spcPts val="100"/>
              </a:spcBef>
              <a:tabLst>
                <a:tab pos="377190" algn="l"/>
              </a:tabLst>
            </a:pPr>
            <a:r>
              <a:rPr lang="en-GB" sz="2000" dirty="0">
                <a:latin typeface="Arial MT"/>
                <a:cs typeface="Arial MT"/>
              </a:rPr>
              <a:t>Sustainable Development Goals</a:t>
            </a:r>
          </a:p>
          <a:p>
            <a:pPr marL="354965" marR="5715" indent="-342900" algn="just">
              <a:lnSpc>
                <a:spcPct val="130100"/>
              </a:lnSpc>
              <a:spcBef>
                <a:spcPts val="100"/>
              </a:spcBef>
              <a:tabLst>
                <a:tab pos="377190" algn="l"/>
              </a:tabLst>
            </a:pPr>
            <a:r>
              <a:rPr lang="en-GB" sz="2000" dirty="0">
                <a:latin typeface="Arial MT"/>
                <a:cs typeface="Arial MT"/>
              </a:rPr>
              <a:t>MTSF –NDP</a:t>
            </a:r>
          </a:p>
          <a:p>
            <a:pPr marL="354965" marR="5715" indent="-342900" algn="just">
              <a:lnSpc>
                <a:spcPct val="130100"/>
              </a:lnSpc>
              <a:spcBef>
                <a:spcPts val="100"/>
              </a:spcBef>
              <a:tabLst>
                <a:tab pos="377190" algn="l"/>
              </a:tabLst>
            </a:pPr>
            <a:r>
              <a:rPr lang="en-GB" sz="2000" b="1" dirty="0">
                <a:latin typeface="Arial MT"/>
                <a:cs typeface="Arial MT"/>
              </a:rPr>
              <a:t>Disability frameworks: </a:t>
            </a:r>
            <a:r>
              <a:rPr lang="en-GB" sz="2000" dirty="0">
                <a:latin typeface="Arial MT"/>
                <a:cs typeface="Arial MT"/>
              </a:rPr>
              <a:t>Universal Access and Design, Self Representation, Awareness Raising and Reasonable Accommodation</a:t>
            </a:r>
          </a:p>
          <a:p>
            <a:pPr marL="0" indent="0">
              <a:buNone/>
            </a:pPr>
            <a:endParaRPr lang="en-ZA" sz="2100" dirty="0"/>
          </a:p>
        </p:txBody>
      </p:sp>
      <p:sp>
        <p:nvSpPr>
          <p:cNvPr id="4" name="Line 8"/>
          <p:cNvSpPr/>
          <p:nvPr/>
        </p:nvSpPr>
        <p:spPr>
          <a:xfrm>
            <a:off x="-4792" y="693281"/>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143043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091972"/>
            <a:ext cx="8736495" cy="4913043"/>
          </a:xfrm>
          <a:solidFill>
            <a:schemeClr val="bg1"/>
          </a:solidFill>
        </p:spPr>
        <p:txBody>
          <a:bodyPr>
            <a:noAutofit/>
          </a:bodyPr>
          <a:lstStyle/>
          <a:p>
            <a:pPr marL="0" indent="0" algn="just">
              <a:buNone/>
            </a:pPr>
            <a:r>
              <a:rPr lang="en-GB" sz="2800" dirty="0"/>
              <a:t>Inclusion of disability is highly affected by lack of specific disability legislation to enforce compliance and reporting. Without disability inclusive planning and implementation it is challenging to bring about socio-economic transformation of persons with disabilities. Other challenges experienced by the Sub-Programme: Governance and Compliance includes lack of compliance with reporting requirements by reporting institutions, lack of enforcement Monitoring and evaluation of disability rights instruments is critical in order to identify gaps that exist, develop of theories of change, and propose interventions and solutions. </a:t>
            </a:r>
            <a:endParaRPr lang="en-ZA" sz="2800" dirty="0"/>
          </a:p>
        </p:txBody>
      </p:sp>
      <p:sp>
        <p:nvSpPr>
          <p:cNvPr id="4" name="Title 1">
            <a:extLst>
              <a:ext uri="{FF2B5EF4-FFF2-40B4-BE49-F238E27FC236}">
                <a16:creationId xmlns:a16="http://schemas.microsoft.com/office/drawing/2014/main" id="{940F876C-29A2-A54B-A95A-9ADF529E0AE2}"/>
              </a:ext>
            </a:extLst>
          </p:cNvPr>
          <p:cNvSpPr txBox="1">
            <a:spLocks/>
          </p:cNvSpPr>
          <p:nvPr/>
        </p:nvSpPr>
        <p:spPr>
          <a:xfrm>
            <a:off x="198783" y="143436"/>
            <a:ext cx="8945217" cy="445844"/>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ctr"/>
            <a:r>
              <a:rPr lang="en-GB" sz="3200" b="1" dirty="0">
                <a:solidFill>
                  <a:srgbClr val="37A76F">
                    <a:lumMod val="75000"/>
                  </a:srgbClr>
                </a:solidFill>
              </a:rPr>
              <a:t>CHALLENGES</a:t>
            </a:r>
          </a:p>
        </p:txBody>
      </p:sp>
      <p:sp>
        <p:nvSpPr>
          <p:cNvPr id="5" name="Line 8"/>
          <p:cNvSpPr/>
          <p:nvPr/>
        </p:nvSpPr>
        <p:spPr>
          <a:xfrm>
            <a:off x="-4792" y="693281"/>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409532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0"/>
            <a:ext cx="8736495" cy="767931"/>
          </a:xfrm>
        </p:spPr>
        <p:txBody>
          <a:bodyPr/>
          <a:lstStyle/>
          <a:p>
            <a:pPr algn="ctr"/>
            <a:r>
              <a:rPr lang="en-GB" sz="3200" b="1" dirty="0"/>
              <a:t>PRIORITIES - Planning</a:t>
            </a:r>
            <a:endParaRPr lang="en-ZA" sz="3200" b="1" dirty="0"/>
          </a:p>
        </p:txBody>
      </p:sp>
      <p:sp>
        <p:nvSpPr>
          <p:cNvPr id="3" name="Content Placeholder 2"/>
          <p:cNvSpPr>
            <a:spLocks noGrp="1"/>
          </p:cNvSpPr>
          <p:nvPr>
            <p:ph idx="1"/>
          </p:nvPr>
        </p:nvSpPr>
        <p:spPr>
          <a:xfrm>
            <a:off x="-4792" y="767931"/>
            <a:ext cx="9138848" cy="5227093"/>
          </a:xfrm>
          <a:solidFill>
            <a:schemeClr val="bg1"/>
          </a:solidFill>
        </p:spPr>
        <p:txBody>
          <a:bodyPr>
            <a:normAutofit lnSpcReduction="10000"/>
          </a:bodyPr>
          <a:lstStyle/>
          <a:p>
            <a:pPr marL="0" lvl="1" indent="0" algn="just">
              <a:buNone/>
            </a:pPr>
            <a:r>
              <a:rPr lang="en-ZA" sz="2500" b="1" i="1" dirty="0">
                <a:solidFill>
                  <a:srgbClr val="00B050"/>
                </a:solidFill>
              </a:rPr>
              <a:t>Analysis of the 2023/2024 Draft Annual Performance Plans (APPs) for all National Government Departments through a disability inclusive lens</a:t>
            </a:r>
          </a:p>
          <a:p>
            <a:pPr marL="0" lvl="1" indent="0" algn="just">
              <a:buNone/>
            </a:pPr>
            <a:endParaRPr lang="en-ZA" sz="2500" dirty="0">
              <a:solidFill>
                <a:schemeClr val="tx1"/>
              </a:solidFill>
            </a:endParaRPr>
          </a:p>
          <a:p>
            <a:pPr marL="342900" lvl="1" indent="-342900" algn="just"/>
            <a:r>
              <a:rPr lang="en-GB" sz="2500" dirty="0">
                <a:solidFill>
                  <a:schemeClr val="tx1"/>
                </a:solidFill>
              </a:rPr>
              <a:t>The analysis shows that many departments are still not including disability into their planning, budgeting, auditing, monitoring and evaluation programmes. This trend has a negative impact on the lives of persons with disabilities. </a:t>
            </a:r>
          </a:p>
          <a:p>
            <a:pPr marL="342900" lvl="1" indent="-342900" algn="just"/>
            <a:r>
              <a:rPr lang="en-GB" sz="2500" dirty="0">
                <a:solidFill>
                  <a:schemeClr val="tx1"/>
                </a:solidFill>
              </a:rPr>
              <a:t>Based on the analysis of Departmental APPs conducted in the past, it is evident that stakeholder management and  departments do not have dedicated Disability Rights focal persons and therefore do not plan, nor budget for disability inclusiveness in programmes of departments.</a:t>
            </a:r>
          </a:p>
          <a:p>
            <a:pPr marL="342900" lvl="1" indent="-342900" algn="just"/>
            <a:r>
              <a:rPr lang="en-GB" sz="2500" dirty="0">
                <a:solidFill>
                  <a:schemeClr val="tx1"/>
                </a:solidFill>
              </a:rPr>
              <a:t>Most departments do not implement the reasonable accommodation policy of government nor develop department specific reasonable accommodation policies.</a:t>
            </a:r>
            <a:endParaRPr lang="en-ZA" sz="2500" dirty="0">
              <a:solidFill>
                <a:schemeClr val="tx1"/>
              </a:solidFill>
            </a:endParaRPr>
          </a:p>
          <a:p>
            <a:endParaRPr lang="en-ZA" dirty="0"/>
          </a:p>
        </p:txBody>
      </p:sp>
      <p:sp>
        <p:nvSpPr>
          <p:cNvPr id="4" name="Line 8"/>
          <p:cNvSpPr/>
          <p:nvPr/>
        </p:nvSpPr>
        <p:spPr>
          <a:xfrm>
            <a:off x="-4792" y="520442"/>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351396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767931"/>
            <a:ext cx="8483101" cy="5346266"/>
          </a:xfrm>
          <a:solidFill>
            <a:schemeClr val="bg1"/>
          </a:solidFill>
        </p:spPr>
        <p:txBody>
          <a:bodyPr>
            <a:normAutofit/>
          </a:bodyPr>
          <a:lstStyle/>
          <a:p>
            <a:pPr marL="0" lvl="1" indent="0" algn="just">
              <a:buNone/>
            </a:pPr>
            <a:endParaRPr lang="en-GB" sz="2800" dirty="0">
              <a:solidFill>
                <a:schemeClr val="tx1"/>
              </a:solidFill>
            </a:endParaRPr>
          </a:p>
          <a:p>
            <a:pPr marL="342900" lvl="1" indent="-342900" algn="just"/>
            <a:r>
              <a:rPr lang="en-GB" sz="2800" dirty="0">
                <a:solidFill>
                  <a:schemeClr val="tx1"/>
                </a:solidFill>
              </a:rPr>
              <a:t>The DWYPD  Governance and Compliance (RPD)  assessed and analysed the inclusion of disability in the draft APP’s for 2023/24 financial year for national departments. </a:t>
            </a:r>
          </a:p>
          <a:p>
            <a:pPr marL="0" lvl="1" indent="0" algn="just">
              <a:buNone/>
            </a:pPr>
            <a:endParaRPr lang="en-GB" sz="2800" dirty="0">
              <a:solidFill>
                <a:schemeClr val="tx1"/>
              </a:solidFill>
            </a:endParaRPr>
          </a:p>
          <a:p>
            <a:pPr marL="342900" lvl="1" indent="-342900" algn="just"/>
            <a:r>
              <a:rPr lang="en-GB" sz="2800" dirty="0">
                <a:solidFill>
                  <a:schemeClr val="tx1"/>
                </a:solidFill>
              </a:rPr>
              <a:t>The DWYPD analysed fifty (50) APPs of National government departments received from DPME .</a:t>
            </a:r>
          </a:p>
          <a:p>
            <a:pPr marL="342900" lvl="1" indent="-342900" algn="just"/>
            <a:endParaRPr lang="en-GB" sz="3000" dirty="0">
              <a:solidFill>
                <a:schemeClr val="tx1"/>
              </a:solidFill>
              <a:latin typeface="Arial MT"/>
            </a:endParaRPr>
          </a:p>
          <a:p>
            <a:endParaRPr lang="en-ZA" dirty="0"/>
          </a:p>
        </p:txBody>
      </p:sp>
      <p:sp>
        <p:nvSpPr>
          <p:cNvPr id="4" name="Title 1"/>
          <p:cNvSpPr>
            <a:spLocks noGrp="1"/>
          </p:cNvSpPr>
          <p:nvPr>
            <p:ph type="title"/>
          </p:nvPr>
        </p:nvSpPr>
        <p:spPr>
          <a:xfrm>
            <a:off x="198782" y="0"/>
            <a:ext cx="8736495" cy="767931"/>
          </a:xfrm>
        </p:spPr>
        <p:txBody>
          <a:bodyPr/>
          <a:lstStyle/>
          <a:p>
            <a:pPr algn="ctr"/>
            <a:r>
              <a:rPr lang="en-GB" sz="3200" b="1" dirty="0"/>
              <a:t>PRIORITIES - Planning</a:t>
            </a:r>
            <a:endParaRPr lang="en-ZA" sz="3200" b="1" dirty="0"/>
          </a:p>
        </p:txBody>
      </p:sp>
      <p:sp>
        <p:nvSpPr>
          <p:cNvPr id="5" name="Line 8"/>
          <p:cNvSpPr/>
          <p:nvPr/>
        </p:nvSpPr>
        <p:spPr>
          <a:xfrm>
            <a:off x="-4792" y="520442"/>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42207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0" y="24975"/>
            <a:ext cx="8736495" cy="767931"/>
          </a:xfrm>
        </p:spPr>
        <p:txBody>
          <a:bodyPr>
            <a:normAutofit/>
          </a:bodyPr>
          <a:lstStyle/>
          <a:p>
            <a:pPr algn="ctr"/>
            <a:r>
              <a:rPr lang="en-GB" sz="3200" b="1" dirty="0"/>
              <a:t>FINDINGS</a:t>
            </a:r>
            <a:endParaRPr lang="en-ZA" sz="3200" b="1" dirty="0"/>
          </a:p>
        </p:txBody>
      </p:sp>
      <p:sp>
        <p:nvSpPr>
          <p:cNvPr id="3" name="Content Placeholder 2"/>
          <p:cNvSpPr>
            <a:spLocks noGrp="1"/>
          </p:cNvSpPr>
          <p:nvPr>
            <p:ph idx="1"/>
          </p:nvPr>
        </p:nvSpPr>
        <p:spPr>
          <a:xfrm>
            <a:off x="-4793" y="479727"/>
            <a:ext cx="9143640" cy="6173424"/>
          </a:xfrm>
        </p:spPr>
        <p:txBody>
          <a:bodyPr>
            <a:normAutofit fontScale="92500" lnSpcReduction="20000"/>
          </a:bodyPr>
          <a:lstStyle/>
          <a:p>
            <a:pPr marL="0" indent="0" algn="just" eaLnBrk="0" hangingPunct="0">
              <a:buNone/>
            </a:pPr>
            <a:r>
              <a:rPr lang="en-ZA" sz="2900" b="1" i="1" dirty="0">
                <a:solidFill>
                  <a:srgbClr val="00B050"/>
                </a:solidFill>
              </a:rPr>
              <a:t>Is there a political high-level statement on rights and equity commitment that includes targets for all programmes (50%, 30% ,7%)?</a:t>
            </a:r>
          </a:p>
          <a:p>
            <a:pPr lvl="0" algn="just" eaLnBrk="0" hangingPunct="0"/>
            <a:r>
              <a:rPr lang="en-ZA" sz="2500" dirty="0"/>
              <a:t>10% of national departments made political high-level statements on rights and equity commitments of persons with disabilities. </a:t>
            </a:r>
          </a:p>
          <a:p>
            <a:pPr lvl="0" algn="just" eaLnBrk="0" hangingPunct="0"/>
            <a:r>
              <a:rPr lang="en-ZA" sz="2500" dirty="0"/>
              <a:t>85% of national departments had no political high-level statements on rights and equity commitments of (7%) for the inclusion of persons with disabilities. </a:t>
            </a:r>
          </a:p>
          <a:p>
            <a:pPr lvl="0" algn="just" eaLnBrk="0" hangingPunct="0"/>
            <a:r>
              <a:rPr lang="en-ZA" sz="2500" dirty="0"/>
              <a:t>5% partially made reference on rights and equity commitments which are inclusive of the 7% of persons with disabilities.</a:t>
            </a:r>
            <a:r>
              <a:rPr lang="en-ZA" sz="2400" dirty="0"/>
              <a:t> </a:t>
            </a:r>
          </a:p>
          <a:p>
            <a:pPr marL="0" indent="0" algn="just" eaLnBrk="0" hangingPunct="0">
              <a:buNone/>
            </a:pPr>
            <a:r>
              <a:rPr lang="en-ZA" sz="2900" b="1" i="1" dirty="0">
                <a:solidFill>
                  <a:srgbClr val="00B050"/>
                </a:solidFill>
              </a:rPr>
              <a:t>Are the procurement targets clear for women, youth and persons with disabilities (7% persons with disabilities)?</a:t>
            </a:r>
            <a:endParaRPr lang="en-ZA" sz="2900" i="1" dirty="0">
              <a:solidFill>
                <a:srgbClr val="00B050"/>
              </a:solidFill>
            </a:endParaRPr>
          </a:p>
          <a:p>
            <a:pPr lvl="0" algn="just" eaLnBrk="0" hangingPunct="0"/>
            <a:r>
              <a:rPr lang="en-ZA" sz="2500" dirty="0"/>
              <a:t>10% of national departments set clear procurement targets for persons with disabilities in their respective planning.</a:t>
            </a:r>
          </a:p>
          <a:p>
            <a:pPr lvl="0" algn="just" eaLnBrk="0" hangingPunct="0"/>
            <a:r>
              <a:rPr lang="en-ZA" sz="2500" dirty="0"/>
              <a:t>77% of national departments did not set clear procurement targets for persons with disabilities. </a:t>
            </a:r>
          </a:p>
          <a:p>
            <a:pPr lvl="0" algn="just" eaLnBrk="0" hangingPunct="0"/>
            <a:r>
              <a:rPr lang="en-ZA" sz="2500" dirty="0"/>
              <a:t>13% of national departments partially indicated in their planning that they would procure services from persons with disabilities owned enterprises, however there was no clear target setting. </a:t>
            </a:r>
          </a:p>
          <a:p>
            <a:pPr marL="0" lvl="0" indent="0" algn="just" eaLnBrk="0" hangingPunct="0">
              <a:buNone/>
            </a:pPr>
            <a:endParaRPr lang="en-ZA" dirty="0"/>
          </a:p>
          <a:p>
            <a:pPr marL="0" lvl="0" indent="0" eaLnBrk="0" hangingPunct="0">
              <a:buNone/>
            </a:pPr>
            <a:endParaRPr lang="en-ZA" dirty="0"/>
          </a:p>
          <a:p>
            <a:endParaRPr lang="en-ZA" dirty="0"/>
          </a:p>
        </p:txBody>
      </p:sp>
      <p:sp>
        <p:nvSpPr>
          <p:cNvPr id="4" name="Line 8"/>
          <p:cNvSpPr/>
          <p:nvPr/>
        </p:nvSpPr>
        <p:spPr>
          <a:xfrm>
            <a:off x="360" y="479367"/>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1289847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62" y="548099"/>
            <a:ext cx="8827883" cy="5901142"/>
          </a:xfrm>
        </p:spPr>
        <p:txBody>
          <a:bodyPr>
            <a:normAutofit lnSpcReduction="10000"/>
          </a:bodyPr>
          <a:lstStyle/>
          <a:p>
            <a:pPr marL="0" lvl="0" indent="0" algn="just" eaLnBrk="0" hangingPunct="0">
              <a:buNone/>
            </a:pPr>
            <a:r>
              <a:rPr lang="en-GB" sz="2200" b="1" i="1" dirty="0">
                <a:solidFill>
                  <a:srgbClr val="00B050"/>
                </a:solidFill>
              </a:rPr>
              <a:t>Does the employment equity targets reflect 7% persons with disabilities ?</a:t>
            </a:r>
          </a:p>
          <a:p>
            <a:pPr algn="just" eaLnBrk="0" hangingPunct="0"/>
            <a:r>
              <a:rPr lang="en-GB" sz="2200" dirty="0"/>
              <a:t>15% of national departments set employment equity targets for persons with disabilities but did not reach 7%. </a:t>
            </a:r>
          </a:p>
          <a:p>
            <a:pPr algn="just" eaLnBrk="0" hangingPunct="0"/>
            <a:r>
              <a:rPr lang="en-GB" sz="2200" dirty="0"/>
              <a:t>65% of national departments did not set employment equity targets representative of persons with disabilities</a:t>
            </a:r>
          </a:p>
          <a:p>
            <a:pPr algn="just" eaLnBrk="0" hangingPunct="0"/>
            <a:r>
              <a:rPr lang="en-GB" sz="2200" dirty="0"/>
              <a:t>20% partially set (mentioned in passing) employment equity targets into their planning for the next financial year. </a:t>
            </a:r>
          </a:p>
          <a:p>
            <a:pPr marL="0" indent="0" algn="just" eaLnBrk="0" hangingPunct="0">
              <a:buNone/>
            </a:pPr>
            <a:endParaRPr lang="en-GB" sz="2200" dirty="0"/>
          </a:p>
          <a:p>
            <a:pPr marL="0" lvl="0" indent="0" algn="just" eaLnBrk="0" hangingPunct="0">
              <a:buNone/>
            </a:pPr>
            <a:r>
              <a:rPr lang="en-GB" sz="2200" b="1" i="1" dirty="0">
                <a:solidFill>
                  <a:srgbClr val="00B050"/>
                </a:solidFill>
              </a:rPr>
              <a:t>Is the Disability Sector- specific Mainstreaming Strategy outlined in the APP?</a:t>
            </a:r>
          </a:p>
          <a:p>
            <a:pPr algn="just" eaLnBrk="0" hangingPunct="0"/>
            <a:r>
              <a:rPr lang="en-GB" sz="2200" dirty="0"/>
              <a:t>13% of national departments outlined the mainstreaming strategy in their draft APPs</a:t>
            </a:r>
          </a:p>
          <a:p>
            <a:pPr algn="just" eaLnBrk="0" hangingPunct="0"/>
            <a:r>
              <a:rPr lang="en-GB" sz="2200" dirty="0"/>
              <a:t>65% of national departments did not outline the mainstreaming strategy into their draft APP planning </a:t>
            </a:r>
          </a:p>
          <a:p>
            <a:pPr algn="just" eaLnBrk="0" hangingPunct="0"/>
            <a:r>
              <a:rPr lang="en-GB" sz="2200" dirty="0"/>
              <a:t>22% partially outlined their mainstreaming strategy </a:t>
            </a:r>
          </a:p>
          <a:p>
            <a:pPr marL="0" lvl="0" indent="0" algn="just" eaLnBrk="0" hangingPunct="0">
              <a:buNone/>
            </a:pPr>
            <a:endParaRPr lang="en-GB" dirty="0"/>
          </a:p>
        </p:txBody>
      </p:sp>
      <p:sp>
        <p:nvSpPr>
          <p:cNvPr id="4" name="Line 8"/>
          <p:cNvSpPr/>
          <p:nvPr/>
        </p:nvSpPr>
        <p:spPr>
          <a:xfrm>
            <a:off x="360" y="547739"/>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
        <p:nvSpPr>
          <p:cNvPr id="5" name="Title 1"/>
          <p:cNvSpPr>
            <a:spLocks noGrp="1"/>
          </p:cNvSpPr>
          <p:nvPr>
            <p:ph type="title"/>
          </p:nvPr>
        </p:nvSpPr>
        <p:spPr>
          <a:xfrm>
            <a:off x="198438" y="11113"/>
            <a:ext cx="8737600" cy="535906"/>
          </a:xfrm>
        </p:spPr>
        <p:txBody>
          <a:bodyPr>
            <a:normAutofit/>
          </a:bodyPr>
          <a:lstStyle/>
          <a:p>
            <a:pPr algn="ctr"/>
            <a:r>
              <a:rPr lang="en-GB" sz="3200" b="1" dirty="0"/>
              <a:t>FINDINGS</a:t>
            </a:r>
            <a:endParaRPr lang="en-ZA" sz="3200" b="1" dirty="0"/>
          </a:p>
        </p:txBody>
      </p:sp>
    </p:spTree>
    <p:extLst>
      <p:ext uri="{BB962C8B-B14F-4D97-AF65-F5344CB8AC3E}">
        <p14:creationId xmlns:p14="http://schemas.microsoft.com/office/powerpoint/2010/main" val="1850459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38754"/>
            <a:ext cx="8736495" cy="767931"/>
          </a:xfrm>
        </p:spPr>
        <p:txBody>
          <a:bodyPr>
            <a:normAutofit/>
          </a:bodyPr>
          <a:lstStyle/>
          <a:p>
            <a:pPr algn="ctr"/>
            <a:r>
              <a:rPr lang="en-GB" sz="3200" b="1" dirty="0"/>
              <a:t>FINDINGS</a:t>
            </a:r>
            <a:endParaRPr lang="en-ZA" sz="3200" b="1" dirty="0"/>
          </a:p>
        </p:txBody>
      </p:sp>
      <p:sp>
        <p:nvSpPr>
          <p:cNvPr id="3" name="Content Placeholder 2"/>
          <p:cNvSpPr>
            <a:spLocks noGrp="1"/>
          </p:cNvSpPr>
          <p:nvPr>
            <p:ph idx="1"/>
          </p:nvPr>
        </p:nvSpPr>
        <p:spPr>
          <a:xfrm>
            <a:off x="198782" y="466213"/>
            <a:ext cx="8746436" cy="6166601"/>
          </a:xfrm>
        </p:spPr>
        <p:txBody>
          <a:bodyPr>
            <a:normAutofit/>
          </a:bodyPr>
          <a:lstStyle/>
          <a:p>
            <a:pPr marL="0" indent="0" algn="just">
              <a:buNone/>
            </a:pPr>
            <a:r>
              <a:rPr lang="en-ZA" sz="2000" b="1" i="1" dirty="0">
                <a:solidFill>
                  <a:srgbClr val="00B050"/>
                </a:solidFill>
              </a:rPr>
              <a:t>Does the TIDs indicate disaggregation by sex, age and persons with disabilities for all indicators counting beneficiaries of programmes?</a:t>
            </a:r>
            <a:endParaRPr lang="en-ZA" sz="2000" i="1" dirty="0">
              <a:solidFill>
                <a:srgbClr val="00B050"/>
              </a:solidFill>
            </a:endParaRPr>
          </a:p>
          <a:p>
            <a:pPr lvl="0" algn="just"/>
            <a:r>
              <a:rPr lang="en-ZA" sz="2000" dirty="0"/>
              <a:t>31% of national departments had disaggregated data by sex, age and disability in the Technical Indicator Descriptors (TIDs).</a:t>
            </a:r>
          </a:p>
          <a:p>
            <a:pPr lvl="0" algn="just"/>
            <a:r>
              <a:rPr lang="en-ZA" sz="2000" dirty="0"/>
              <a:t>46% did not disaggregate data by sex, age and disability. </a:t>
            </a:r>
          </a:p>
          <a:p>
            <a:pPr lvl="0" algn="just"/>
            <a:r>
              <a:rPr lang="en-ZA" sz="2000" dirty="0"/>
              <a:t>23% partially disaggregated data by sex, age and disability.</a:t>
            </a:r>
          </a:p>
          <a:p>
            <a:pPr marL="0" lvl="0" indent="0" algn="just" eaLnBrk="0" hangingPunct="0">
              <a:buNone/>
            </a:pPr>
            <a:r>
              <a:rPr lang="en-GB" sz="2000" b="1" i="1" dirty="0">
                <a:solidFill>
                  <a:srgbClr val="00B050"/>
                </a:solidFill>
              </a:rPr>
              <a:t>Does the Department provide budget for WYPD programmes and/or projects that clearly indicate cost drivers that remove barriers to participation for women, youth and persons with disabilities?</a:t>
            </a:r>
          </a:p>
          <a:p>
            <a:pPr algn="just" eaLnBrk="0" hangingPunct="0"/>
            <a:r>
              <a:rPr lang="en-GB" sz="2000" dirty="0"/>
              <a:t>Only 4% of national departments provided budget for disability programmes and projects.</a:t>
            </a:r>
          </a:p>
          <a:p>
            <a:pPr algn="just" eaLnBrk="0" hangingPunct="0"/>
            <a:r>
              <a:rPr lang="en-GB" sz="2000" dirty="0"/>
              <a:t>83% did not provide budget estimates for disability programmes and projects into their planning. </a:t>
            </a:r>
          </a:p>
          <a:p>
            <a:pPr algn="just" eaLnBrk="0" hangingPunct="0"/>
            <a:r>
              <a:rPr lang="en-GB" sz="2000" dirty="0"/>
              <a:t>13% partially had budgeted for disability programmes and projects. </a:t>
            </a:r>
          </a:p>
          <a:p>
            <a:pPr algn="just" eaLnBrk="0" hangingPunct="0"/>
            <a:r>
              <a:rPr lang="en-GB" sz="2000" dirty="0"/>
              <a:t>DWYPD will participate in constructive feedback sessions where the summary of analysis and recommendations for all national departments will be presented and emphasised. </a:t>
            </a:r>
          </a:p>
          <a:p>
            <a:pPr marL="0" lvl="0" indent="0" eaLnBrk="0" hangingPunct="0">
              <a:buNone/>
            </a:pPr>
            <a:endParaRPr lang="en-ZA" dirty="0"/>
          </a:p>
          <a:p>
            <a:pPr marL="0" lvl="0" indent="0">
              <a:buNone/>
            </a:pPr>
            <a:endParaRPr lang="en-ZA" dirty="0"/>
          </a:p>
          <a:p>
            <a:pPr marL="0" indent="0">
              <a:buNone/>
            </a:pPr>
            <a:endParaRPr lang="en-ZA" dirty="0"/>
          </a:p>
        </p:txBody>
      </p:sp>
      <p:sp>
        <p:nvSpPr>
          <p:cNvPr id="4" name="Line 8"/>
          <p:cNvSpPr/>
          <p:nvPr/>
        </p:nvSpPr>
        <p:spPr>
          <a:xfrm>
            <a:off x="361" y="465853"/>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17458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0" y="0"/>
            <a:ext cx="8736495" cy="767931"/>
          </a:xfrm>
        </p:spPr>
        <p:txBody>
          <a:bodyPr>
            <a:normAutofit/>
          </a:bodyPr>
          <a:lstStyle/>
          <a:p>
            <a:pPr algn="ctr"/>
            <a:r>
              <a:rPr lang="en-GB" sz="3200" b="1" dirty="0"/>
              <a:t>PRIORITIES - Monitoring</a:t>
            </a:r>
            <a:endParaRPr lang="en-ZA" sz="3200" b="1" dirty="0"/>
          </a:p>
        </p:txBody>
      </p:sp>
      <p:sp>
        <p:nvSpPr>
          <p:cNvPr id="3" name="Content Placeholder 2"/>
          <p:cNvSpPr>
            <a:spLocks noGrp="1"/>
          </p:cNvSpPr>
          <p:nvPr>
            <p:ph idx="1"/>
          </p:nvPr>
        </p:nvSpPr>
        <p:spPr>
          <a:xfrm>
            <a:off x="198779" y="562174"/>
            <a:ext cx="8839381" cy="5463920"/>
          </a:xfrm>
        </p:spPr>
        <p:txBody>
          <a:bodyPr>
            <a:noAutofit/>
          </a:bodyPr>
          <a:lstStyle/>
          <a:p>
            <a:pPr marL="0" indent="0" algn="just">
              <a:buNone/>
            </a:pPr>
            <a:r>
              <a:rPr lang="en-GB" sz="1900" b="1" dirty="0">
                <a:solidFill>
                  <a:srgbClr val="00B050"/>
                </a:solidFill>
              </a:rPr>
              <a:t>Harmonisation of disability rights instruments and development of disability rights monitoring tool</a:t>
            </a:r>
            <a:r>
              <a:rPr lang="en-GB" sz="2000" b="1" dirty="0">
                <a:solidFill>
                  <a:srgbClr val="00B050"/>
                </a:solidFill>
              </a:rPr>
              <a:t>.</a:t>
            </a:r>
          </a:p>
          <a:p>
            <a:pPr marL="0" indent="0" algn="just">
              <a:buNone/>
            </a:pPr>
            <a:endParaRPr lang="en-GB" sz="2000" b="1" dirty="0">
              <a:solidFill>
                <a:srgbClr val="00B050"/>
              </a:solidFill>
            </a:endParaRPr>
          </a:p>
          <a:p>
            <a:pPr algn="just"/>
            <a:r>
              <a:rPr lang="en-GB" sz="1900" dirty="0"/>
              <a:t>The purpose of this project is to harmonise all disability rights instruments and develop a disability results-based monitoring framework.</a:t>
            </a:r>
          </a:p>
          <a:p>
            <a:pPr algn="just"/>
            <a:r>
              <a:rPr lang="en-GB" sz="1900" dirty="0"/>
              <a:t>This will also include the development of a conceptual framework for an automated reporting system.</a:t>
            </a:r>
          </a:p>
          <a:p>
            <a:pPr algn="just"/>
            <a:r>
              <a:rPr lang="en-GB" sz="1900" dirty="0"/>
              <a:t> During the 2023-2024 financial year focus will be on the development of this automated electronic reporting system.</a:t>
            </a:r>
            <a:r>
              <a:rPr lang="en-GB" sz="2000" dirty="0"/>
              <a:t> </a:t>
            </a:r>
          </a:p>
          <a:p>
            <a:pPr marL="0" indent="0" algn="just">
              <a:buNone/>
            </a:pPr>
            <a:endParaRPr lang="en-GB" sz="2000" dirty="0"/>
          </a:p>
          <a:p>
            <a:pPr marL="0" indent="0" algn="just">
              <a:buNone/>
            </a:pPr>
            <a:endParaRPr lang="en-GB" sz="2000" dirty="0"/>
          </a:p>
        </p:txBody>
      </p:sp>
      <p:sp>
        <p:nvSpPr>
          <p:cNvPr id="5" name="Line 8"/>
          <p:cNvSpPr/>
          <p:nvPr/>
        </p:nvSpPr>
        <p:spPr>
          <a:xfrm>
            <a:off x="95895" y="544850"/>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12940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78381"/>
            <a:ext cx="8736495" cy="767931"/>
          </a:xfrm>
        </p:spPr>
        <p:txBody>
          <a:bodyPr>
            <a:normAutofit/>
          </a:bodyPr>
          <a:lstStyle/>
          <a:p>
            <a:pPr algn="ctr"/>
            <a:r>
              <a:rPr lang="en-GB" sz="3200" b="1" dirty="0"/>
              <a:t>PRIORITIES - Evaluation</a:t>
            </a:r>
            <a:endParaRPr lang="en-ZA" sz="3200" b="1" dirty="0"/>
          </a:p>
        </p:txBody>
      </p:sp>
      <p:sp>
        <p:nvSpPr>
          <p:cNvPr id="3" name="Content Placeholder 2"/>
          <p:cNvSpPr>
            <a:spLocks noGrp="1"/>
          </p:cNvSpPr>
          <p:nvPr>
            <p:ph idx="1"/>
          </p:nvPr>
        </p:nvSpPr>
        <p:spPr>
          <a:xfrm>
            <a:off x="198783" y="629265"/>
            <a:ext cx="8736495" cy="5648705"/>
          </a:xfrm>
        </p:spPr>
        <p:txBody>
          <a:bodyPr>
            <a:normAutofit/>
          </a:bodyPr>
          <a:lstStyle/>
          <a:p>
            <a:pPr marL="0" indent="0" algn="just">
              <a:buNone/>
            </a:pPr>
            <a:r>
              <a:rPr lang="en-GB" sz="2400" b="1" dirty="0">
                <a:solidFill>
                  <a:srgbClr val="00B050"/>
                </a:solidFill>
              </a:rPr>
              <a:t>Implementation Evaluation of the White Paper on the Rights of Persons with Disabilities</a:t>
            </a:r>
          </a:p>
          <a:p>
            <a:pPr marL="0" indent="0" algn="just">
              <a:buNone/>
            </a:pPr>
            <a:endParaRPr lang="en-GB" sz="2400" b="1" dirty="0">
              <a:solidFill>
                <a:srgbClr val="00B050"/>
              </a:solidFill>
            </a:endParaRPr>
          </a:p>
          <a:p>
            <a:pPr algn="just"/>
            <a:r>
              <a:rPr lang="en-GB" sz="2400" dirty="0"/>
              <a:t>Produce evaluation report on the implementation of WPRPD in partnership with DPME.</a:t>
            </a:r>
          </a:p>
          <a:p>
            <a:pPr algn="just"/>
            <a:r>
              <a:rPr lang="en-GB" sz="2400" dirty="0"/>
              <a:t>The report will highlight implementation challenges and achievements.</a:t>
            </a:r>
          </a:p>
          <a:p>
            <a:pPr algn="just"/>
            <a:r>
              <a:rPr lang="en-GB" sz="2400" dirty="0"/>
              <a:t>It is of paramount importance to evaluate the impact of the WPRPD in terms of implementation, value for money and progressive realisation of the rights of persons with disabilities since its approval by Cabinet in 2015.</a:t>
            </a:r>
          </a:p>
          <a:p>
            <a:endParaRPr lang="en-GB" dirty="0"/>
          </a:p>
          <a:p>
            <a:pPr marL="0" indent="0">
              <a:buNone/>
            </a:pPr>
            <a:endParaRPr lang="en-ZA" dirty="0"/>
          </a:p>
        </p:txBody>
      </p:sp>
      <p:sp>
        <p:nvSpPr>
          <p:cNvPr id="4" name="Line 8"/>
          <p:cNvSpPr/>
          <p:nvPr/>
        </p:nvSpPr>
        <p:spPr>
          <a:xfrm>
            <a:off x="95895" y="544850"/>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311864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56AD-450A-AB48-A861-5E50B97C5973}"/>
              </a:ext>
            </a:extLst>
          </p:cNvPr>
          <p:cNvSpPr>
            <a:spLocks noGrp="1"/>
          </p:cNvSpPr>
          <p:nvPr>
            <p:ph type="title"/>
          </p:nvPr>
        </p:nvSpPr>
        <p:spPr/>
        <p:txBody>
          <a:bodyPr/>
          <a:lstStyle/>
          <a:p>
            <a:pPr algn="ctr"/>
            <a:r>
              <a:rPr lang="en-US" b="1" dirty="0">
                <a:solidFill>
                  <a:srgbClr val="37A76F">
                    <a:lumMod val="75000"/>
                  </a:srgbClr>
                </a:solidFill>
              </a:rPr>
              <a:t>BRIEF BACKGROUND</a:t>
            </a:r>
            <a:endParaRPr lang="en-US" dirty="0"/>
          </a:p>
        </p:txBody>
      </p:sp>
      <p:sp>
        <p:nvSpPr>
          <p:cNvPr id="3" name="Content Placeholder 2">
            <a:extLst>
              <a:ext uri="{FF2B5EF4-FFF2-40B4-BE49-F238E27FC236}">
                <a16:creationId xmlns:a16="http://schemas.microsoft.com/office/drawing/2014/main" id="{2F0A64C6-F067-684C-89B5-007A1412CE14}"/>
              </a:ext>
            </a:extLst>
          </p:cNvPr>
          <p:cNvSpPr>
            <a:spLocks noGrp="1"/>
          </p:cNvSpPr>
          <p:nvPr>
            <p:ph idx="1"/>
          </p:nvPr>
        </p:nvSpPr>
        <p:spPr/>
        <p:txBody>
          <a:bodyPr/>
          <a:lstStyle/>
          <a:p>
            <a:pPr marL="342900" lvl="0" indent="-342900" eaLnBrk="0" fontAlgn="base" hangingPunct="0">
              <a:lnSpc>
                <a:spcPct val="100000"/>
              </a:lnSpc>
              <a:spcBef>
                <a:spcPct val="0"/>
              </a:spcBef>
              <a:spcAft>
                <a:spcPct val="0"/>
              </a:spcAft>
              <a:buFontTx/>
              <a:buChar char="•"/>
            </a:pPr>
            <a:r>
              <a:rPr lang="en-ZA" altLang="en-US" sz="2400" kern="0" dirty="0">
                <a:solidFill>
                  <a:srgbClr val="000000"/>
                </a:solidFill>
                <a:latin typeface="Arial" charset="0"/>
                <a:ea typeface="ヒラギノ角ゴ Pro W3" pitchFamily="4" charset="-128"/>
                <a:cs typeface="Arial" charset="0"/>
              </a:rPr>
              <a:t>1996 Constitution adopted</a:t>
            </a:r>
          </a:p>
          <a:p>
            <a:pPr marL="342900" lvl="0" indent="-342900" eaLnBrk="0" fontAlgn="base" hangingPunct="0">
              <a:lnSpc>
                <a:spcPct val="100000"/>
              </a:lnSpc>
              <a:spcBef>
                <a:spcPct val="0"/>
              </a:spcBef>
              <a:spcAft>
                <a:spcPct val="0"/>
              </a:spcAft>
              <a:buFontTx/>
              <a:buChar char="•"/>
            </a:pPr>
            <a:r>
              <a:rPr lang="en-ZA" altLang="en-US" sz="2400" kern="0" dirty="0">
                <a:solidFill>
                  <a:srgbClr val="000000"/>
                </a:solidFill>
                <a:latin typeface="Arial" charset="0"/>
                <a:ea typeface="ヒラギノ角ゴ Pro W3" pitchFamily="4" charset="-128"/>
                <a:cs typeface="Arial" charset="0"/>
              </a:rPr>
              <a:t>1997 White Paper on the Integrated National Disability Strategy (INDS)</a:t>
            </a:r>
          </a:p>
          <a:p>
            <a:pPr marL="342900" lvl="0" indent="-342900" eaLnBrk="0" fontAlgn="base" hangingPunct="0">
              <a:lnSpc>
                <a:spcPct val="100000"/>
              </a:lnSpc>
              <a:spcBef>
                <a:spcPct val="0"/>
              </a:spcBef>
              <a:spcAft>
                <a:spcPct val="0"/>
              </a:spcAft>
              <a:buFontTx/>
              <a:buChar char="•"/>
            </a:pPr>
            <a:r>
              <a:rPr lang="en-ZA" altLang="en-US" sz="2400" kern="0" dirty="0">
                <a:solidFill>
                  <a:srgbClr val="000000"/>
                </a:solidFill>
                <a:latin typeface="Arial" charset="0"/>
                <a:ea typeface="ヒラギノ角ゴ Pro W3" pitchFamily="4" charset="-128"/>
                <a:cs typeface="Arial" charset="0"/>
              </a:rPr>
              <a:t>2000 PEPUDA passed</a:t>
            </a:r>
          </a:p>
          <a:p>
            <a:pPr marL="342900" lvl="0" indent="-342900" eaLnBrk="0" fontAlgn="base" hangingPunct="0">
              <a:lnSpc>
                <a:spcPct val="100000"/>
              </a:lnSpc>
              <a:spcBef>
                <a:spcPct val="0"/>
              </a:spcBef>
              <a:spcAft>
                <a:spcPct val="0"/>
              </a:spcAft>
              <a:buFontTx/>
              <a:buChar char="•"/>
            </a:pPr>
            <a:r>
              <a:rPr lang="en-ZA" altLang="en-US" sz="2400" kern="0" dirty="0">
                <a:solidFill>
                  <a:srgbClr val="000000"/>
                </a:solidFill>
                <a:latin typeface="Arial" charset="0"/>
                <a:ea typeface="ヒラギノ角ゴ Pro W3" pitchFamily="4" charset="-128"/>
                <a:cs typeface="Arial" charset="0"/>
              </a:rPr>
              <a:t>2007 ratification of the UN Convention on the Rights of Persons with Disabilities (UNCRPD)</a:t>
            </a:r>
          </a:p>
          <a:p>
            <a:pPr marL="342900" lvl="0" indent="-342900" eaLnBrk="0" fontAlgn="base" hangingPunct="0">
              <a:lnSpc>
                <a:spcPct val="100000"/>
              </a:lnSpc>
              <a:spcBef>
                <a:spcPct val="0"/>
              </a:spcBef>
              <a:spcAft>
                <a:spcPct val="0"/>
              </a:spcAft>
              <a:buFontTx/>
              <a:buChar char="•"/>
            </a:pPr>
            <a:r>
              <a:rPr lang="en-ZA" altLang="en-US" sz="2400" kern="0" dirty="0">
                <a:solidFill>
                  <a:srgbClr val="000000"/>
                </a:solidFill>
                <a:latin typeface="Arial" charset="0"/>
                <a:ea typeface="ヒラギノ角ゴ Pro W3" pitchFamily="4" charset="-128"/>
                <a:cs typeface="Arial" charset="0"/>
              </a:rPr>
              <a:t>2012 Release of the National Development Plan</a:t>
            </a:r>
          </a:p>
          <a:p>
            <a:pPr marL="342900" lvl="0" indent="-342900" eaLnBrk="0" fontAlgn="base" hangingPunct="0">
              <a:lnSpc>
                <a:spcPct val="100000"/>
              </a:lnSpc>
              <a:spcBef>
                <a:spcPct val="0"/>
              </a:spcBef>
              <a:spcAft>
                <a:spcPct val="0"/>
              </a:spcAft>
              <a:buFontTx/>
              <a:buChar char="•"/>
            </a:pPr>
            <a:r>
              <a:rPr lang="en-ZA" altLang="en-US" sz="2400" kern="0" dirty="0">
                <a:solidFill>
                  <a:srgbClr val="000000"/>
                </a:solidFill>
                <a:latin typeface="Arial" charset="0"/>
                <a:ea typeface="ヒラギノ角ゴ Pro W3" pitchFamily="4" charset="-128"/>
                <a:cs typeface="Arial" charset="0"/>
              </a:rPr>
              <a:t>2014 Depositing of the Initial Country Report to the UNCRPD</a:t>
            </a:r>
          </a:p>
          <a:p>
            <a:pPr marL="342900" lvl="0" indent="-342900" eaLnBrk="0" fontAlgn="base" hangingPunct="0">
              <a:lnSpc>
                <a:spcPct val="100000"/>
              </a:lnSpc>
              <a:spcBef>
                <a:spcPct val="0"/>
              </a:spcBef>
              <a:spcAft>
                <a:spcPct val="0"/>
              </a:spcAft>
              <a:buFontTx/>
              <a:buChar char="•"/>
            </a:pPr>
            <a:r>
              <a:rPr lang="en-ZA" altLang="en-US" sz="2400" kern="0" dirty="0">
                <a:solidFill>
                  <a:srgbClr val="000000"/>
                </a:solidFill>
                <a:latin typeface="Arial" charset="0"/>
                <a:ea typeface="ヒラギノ角ゴ Pro W3" pitchFamily="4" charset="-128"/>
                <a:cs typeface="Arial" charset="0"/>
              </a:rPr>
              <a:t>2015 Adoption of the SDGs</a:t>
            </a:r>
          </a:p>
          <a:p>
            <a:endParaRPr lang="en-US" dirty="0"/>
          </a:p>
        </p:txBody>
      </p:sp>
    </p:spTree>
    <p:extLst>
      <p:ext uri="{BB962C8B-B14F-4D97-AF65-F5344CB8AC3E}">
        <p14:creationId xmlns:p14="http://schemas.microsoft.com/office/powerpoint/2010/main" val="158665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4975"/>
            <a:ext cx="8736495" cy="519875"/>
          </a:xfrm>
        </p:spPr>
        <p:txBody>
          <a:bodyPr>
            <a:normAutofit fontScale="90000"/>
          </a:bodyPr>
          <a:lstStyle/>
          <a:p>
            <a:pPr algn="ctr"/>
            <a:r>
              <a:rPr lang="en-GB" sz="3200" b="1" dirty="0"/>
              <a:t>PRIORITIES - Reporting</a:t>
            </a:r>
            <a:endParaRPr lang="en-ZA" sz="3200" b="1" dirty="0"/>
          </a:p>
        </p:txBody>
      </p:sp>
      <p:sp>
        <p:nvSpPr>
          <p:cNvPr id="3" name="Content Placeholder 2"/>
          <p:cNvSpPr>
            <a:spLocks noGrp="1"/>
          </p:cNvSpPr>
          <p:nvPr>
            <p:ph idx="1"/>
          </p:nvPr>
        </p:nvSpPr>
        <p:spPr>
          <a:xfrm>
            <a:off x="1" y="545210"/>
            <a:ext cx="9144000" cy="5943720"/>
          </a:xfrm>
        </p:spPr>
        <p:txBody>
          <a:bodyPr>
            <a:normAutofit fontScale="92500" lnSpcReduction="10000"/>
          </a:bodyPr>
          <a:lstStyle/>
          <a:p>
            <a:pPr algn="just"/>
            <a:r>
              <a:rPr lang="en-GB" sz="2400" b="1" dirty="0">
                <a:solidFill>
                  <a:srgbClr val="00B050"/>
                </a:solidFill>
              </a:rPr>
              <a:t>Annual Compliance Report on National and International Obligations.</a:t>
            </a:r>
          </a:p>
          <a:p>
            <a:pPr algn="just"/>
            <a:r>
              <a:rPr lang="en-GB" sz="2400" dirty="0"/>
              <a:t>Consolidated Annual Progress Report on the Implementation of the WPRPD by government departments</a:t>
            </a:r>
          </a:p>
          <a:p>
            <a:r>
              <a:rPr lang="en-GB" sz="2400" dirty="0"/>
              <a:t>Draft 6th Annual Compliance Report was compiled (2021/2022). Quarterly meetings with government departments were held and annual reports analysed. The report was circulated to government departments and civil society organisations and the disability sector for inputs &amp; was validated at a workshop on 24 January 2023.</a:t>
            </a:r>
          </a:p>
          <a:p>
            <a:pPr algn="just"/>
            <a:r>
              <a:rPr lang="en-GB" sz="2400" dirty="0"/>
              <a:t>The report highlights how government departments have implemented the WPRPD policy directives.</a:t>
            </a:r>
          </a:p>
          <a:p>
            <a:pPr algn="just"/>
            <a:r>
              <a:rPr lang="en-GB" sz="2400" dirty="0"/>
              <a:t>The report will be processed through the SPCHD DGs Cluster towards Cabinet approval.</a:t>
            </a:r>
          </a:p>
          <a:p>
            <a:r>
              <a:rPr lang="en-GB" sz="2400" dirty="0"/>
              <a:t>The UNCRPD Country Report and attendance &amp; representation at COSP16.</a:t>
            </a:r>
          </a:p>
          <a:p>
            <a:pPr algn="just"/>
            <a:r>
              <a:rPr lang="en-GB" sz="2400" dirty="0"/>
              <a:t>Responses to independent experts on the enjoyment of human rights by persons with disabilities and persons with albinism.</a:t>
            </a:r>
          </a:p>
          <a:p>
            <a:pPr marL="0" indent="0" algn="just">
              <a:buNone/>
            </a:pPr>
            <a:endParaRPr lang="en-GB" sz="2400" b="1" dirty="0">
              <a:solidFill>
                <a:srgbClr val="00B050"/>
              </a:solidFill>
            </a:endParaRPr>
          </a:p>
          <a:p>
            <a:pPr algn="just"/>
            <a:endParaRPr lang="en-GB" sz="2400" dirty="0"/>
          </a:p>
          <a:p>
            <a:pPr marL="0" indent="0">
              <a:buNone/>
            </a:pPr>
            <a:endParaRPr lang="en-ZA" dirty="0"/>
          </a:p>
        </p:txBody>
      </p:sp>
      <p:sp>
        <p:nvSpPr>
          <p:cNvPr id="4" name="Line 8"/>
          <p:cNvSpPr/>
          <p:nvPr/>
        </p:nvSpPr>
        <p:spPr>
          <a:xfrm>
            <a:off x="95895" y="544850"/>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429147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322"/>
            <a:ext cx="8736495" cy="767931"/>
          </a:xfrm>
        </p:spPr>
        <p:txBody>
          <a:bodyPr>
            <a:normAutofit/>
          </a:bodyPr>
          <a:lstStyle/>
          <a:p>
            <a:pPr algn="ctr"/>
            <a:r>
              <a:rPr lang="en-GB" sz="3200" b="1" dirty="0"/>
              <a:t>PRIORITIES - Research</a:t>
            </a:r>
            <a:endParaRPr lang="en-ZA" sz="3200" b="1" dirty="0"/>
          </a:p>
        </p:txBody>
      </p:sp>
      <p:sp>
        <p:nvSpPr>
          <p:cNvPr id="3" name="Content Placeholder 2"/>
          <p:cNvSpPr>
            <a:spLocks noGrp="1"/>
          </p:cNvSpPr>
          <p:nvPr>
            <p:ph idx="1"/>
          </p:nvPr>
        </p:nvSpPr>
        <p:spPr>
          <a:xfrm>
            <a:off x="198783" y="668740"/>
            <a:ext cx="8736495" cy="5964071"/>
          </a:xfrm>
        </p:spPr>
        <p:txBody>
          <a:bodyPr>
            <a:normAutofit fontScale="92500"/>
          </a:bodyPr>
          <a:lstStyle/>
          <a:p>
            <a:pPr algn="just"/>
            <a:r>
              <a:rPr lang="en-GB" sz="2400" dirty="0"/>
              <a:t>The DWYPD in partnership with the office of the High Commissioner for human rights finalised the research on the socio-economic impact of Covid-19 on persons with disabilities in March 2021.</a:t>
            </a:r>
          </a:p>
          <a:p>
            <a:pPr algn="just"/>
            <a:r>
              <a:rPr lang="en-GB" sz="2400" dirty="0"/>
              <a:t>The DWYPD in partnership with UNDP completed a research study on Part 2 of the Elements of the Cost of Disability to South African Households with persons with disabilities in March 2022. </a:t>
            </a:r>
          </a:p>
          <a:p>
            <a:pPr algn="just"/>
            <a:r>
              <a:rPr lang="en-GB" sz="2400" dirty="0"/>
              <a:t>Both these reports were approved by cabinet and have been published on the DWYPD website.</a:t>
            </a:r>
          </a:p>
          <a:p>
            <a:pPr algn="just"/>
            <a:r>
              <a:rPr lang="en-GB" sz="2400" dirty="0"/>
              <a:t>During 2022/2023 the DWYPD appointed the HSRC to conduct a research on the evaluation of access to education support and services for children and young people with disabilities.</a:t>
            </a:r>
          </a:p>
          <a:p>
            <a:pPr algn="just"/>
            <a:r>
              <a:rPr lang="en-GB" sz="2400" dirty="0"/>
              <a:t>The DWYPD is collaborating with the DBE and DPME to assist with the research</a:t>
            </a:r>
          </a:p>
          <a:p>
            <a:pPr algn="just"/>
            <a:r>
              <a:rPr lang="en-GB" sz="2400" dirty="0"/>
              <a:t>The research will inform the review of Education White Paper 6 of 2001 that is envisaged to be conducted by the DBE.</a:t>
            </a:r>
          </a:p>
          <a:p>
            <a:pPr algn="just"/>
            <a:endParaRPr lang="en-ZA" dirty="0"/>
          </a:p>
        </p:txBody>
      </p:sp>
      <p:sp>
        <p:nvSpPr>
          <p:cNvPr id="4" name="Line 8"/>
          <p:cNvSpPr/>
          <p:nvPr/>
        </p:nvSpPr>
        <p:spPr>
          <a:xfrm>
            <a:off x="95895" y="544850"/>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157113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876C-29A2-A54B-A95A-9ADF529E0AE2}"/>
              </a:ext>
            </a:extLst>
          </p:cNvPr>
          <p:cNvSpPr>
            <a:spLocks noGrp="1"/>
          </p:cNvSpPr>
          <p:nvPr>
            <p:ph type="title"/>
          </p:nvPr>
        </p:nvSpPr>
        <p:spPr>
          <a:xfrm>
            <a:off x="198783" y="143436"/>
            <a:ext cx="8736495" cy="755184"/>
          </a:xfrm>
        </p:spPr>
        <p:txBody>
          <a:bodyPr>
            <a:noAutofit/>
          </a:bodyPr>
          <a:lstStyle/>
          <a:p>
            <a:pPr algn="ctr"/>
            <a:r>
              <a:rPr lang="en-GB" sz="2200" b="1" dirty="0">
                <a:solidFill>
                  <a:srgbClr val="37A76F">
                    <a:lumMod val="75000"/>
                  </a:srgbClr>
                </a:solidFill>
              </a:rPr>
              <a:t>EXPLANATION OF PLANNED PERFORMANCE OVER THE MEDIUM TERM PERIOD </a:t>
            </a:r>
          </a:p>
        </p:txBody>
      </p:sp>
      <p:sp>
        <p:nvSpPr>
          <p:cNvPr id="3" name="Content Placeholder 2">
            <a:extLst>
              <a:ext uri="{FF2B5EF4-FFF2-40B4-BE49-F238E27FC236}">
                <a16:creationId xmlns:a16="http://schemas.microsoft.com/office/drawing/2014/main" id="{A1156E41-A32E-CB40-AA0D-A68570179920}"/>
              </a:ext>
            </a:extLst>
          </p:cNvPr>
          <p:cNvSpPr>
            <a:spLocks noGrp="1"/>
          </p:cNvSpPr>
          <p:nvPr>
            <p:ph idx="1"/>
          </p:nvPr>
        </p:nvSpPr>
        <p:spPr>
          <a:xfrm>
            <a:off x="360" y="898980"/>
            <a:ext cx="9144000" cy="5706898"/>
          </a:xfrm>
          <a:solidFill>
            <a:schemeClr val="bg1"/>
          </a:solidFill>
        </p:spPr>
        <p:txBody>
          <a:bodyPr>
            <a:noAutofit/>
          </a:bodyPr>
          <a:lstStyle/>
          <a:p>
            <a:pPr algn="just"/>
            <a:r>
              <a:rPr lang="en-GB" sz="2300" dirty="0"/>
              <a:t>The sub programme will compile compliance reports on national and international disability rights instruments and obligations. </a:t>
            </a:r>
          </a:p>
          <a:p>
            <a:pPr algn="just"/>
            <a:r>
              <a:rPr lang="en-GB" sz="2300" dirty="0"/>
              <a:t>Disability inclusive planning through the analysis of draft APPs will be instrumental in bringing about socio-economic transformation of persons with disabilities and compounded cross-</a:t>
            </a:r>
            <a:r>
              <a:rPr lang="en-GB" sz="2300" dirty="0" err="1"/>
              <a:t>sectionalities</a:t>
            </a:r>
            <a:r>
              <a:rPr lang="en-GB" sz="2300" dirty="0"/>
              <a:t>. </a:t>
            </a:r>
          </a:p>
          <a:p>
            <a:pPr algn="just"/>
            <a:r>
              <a:rPr lang="en-GB" sz="2300" dirty="0"/>
              <a:t>Efforts will be made to institutionalise frequency and quality of reporting by institutions. </a:t>
            </a:r>
          </a:p>
          <a:p>
            <a:pPr algn="just"/>
            <a:r>
              <a:rPr lang="en-GB" sz="2300" dirty="0"/>
              <a:t>More advocacy will be done to ensure that each government department takes ownership of mainstreaming their mandate in their internal &amp; external programmes against their inclusion targets. </a:t>
            </a:r>
          </a:p>
          <a:p>
            <a:pPr algn="just"/>
            <a:r>
              <a:rPr lang="en-GB" sz="2300" dirty="0"/>
              <a:t>Evaluations of policies and programmes will be conducted and gaps will be identified, theories of change will be developed and interventions and solutions proposed.  </a:t>
            </a:r>
          </a:p>
          <a:p>
            <a:pPr algn="just"/>
            <a:r>
              <a:rPr lang="en-GB" sz="2300" dirty="0"/>
              <a:t>The partnership between monitoring and evaluation officials and focal points in every reporting institution will be strengthened.</a:t>
            </a:r>
            <a:endParaRPr lang="en-US" sz="2300" dirty="0"/>
          </a:p>
        </p:txBody>
      </p:sp>
      <p:sp>
        <p:nvSpPr>
          <p:cNvPr id="4" name="Line 8"/>
          <p:cNvSpPr/>
          <p:nvPr/>
        </p:nvSpPr>
        <p:spPr>
          <a:xfrm>
            <a:off x="720" y="898620"/>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304767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876C-29A2-A54B-A95A-9ADF529E0AE2}"/>
              </a:ext>
            </a:extLst>
          </p:cNvPr>
          <p:cNvSpPr>
            <a:spLocks noGrp="1"/>
          </p:cNvSpPr>
          <p:nvPr>
            <p:ph type="title"/>
          </p:nvPr>
        </p:nvSpPr>
        <p:spPr>
          <a:xfrm>
            <a:off x="198783" y="330798"/>
            <a:ext cx="8736495" cy="374724"/>
          </a:xfrm>
        </p:spPr>
        <p:txBody>
          <a:bodyPr>
            <a:noAutofit/>
          </a:bodyPr>
          <a:lstStyle/>
          <a:p>
            <a:pPr algn="ctr"/>
            <a:r>
              <a:rPr lang="en-GB" sz="3200" b="1" dirty="0">
                <a:solidFill>
                  <a:srgbClr val="37A76F">
                    <a:lumMod val="75000"/>
                  </a:srgbClr>
                </a:solidFill>
              </a:rPr>
              <a:t>CONCLUSION</a:t>
            </a:r>
          </a:p>
        </p:txBody>
      </p:sp>
      <p:sp>
        <p:nvSpPr>
          <p:cNvPr id="3" name="Content Placeholder 2">
            <a:extLst>
              <a:ext uri="{FF2B5EF4-FFF2-40B4-BE49-F238E27FC236}">
                <a16:creationId xmlns:a16="http://schemas.microsoft.com/office/drawing/2014/main" id="{A1156E41-A32E-CB40-AA0D-A68570179920}"/>
              </a:ext>
            </a:extLst>
          </p:cNvPr>
          <p:cNvSpPr>
            <a:spLocks noGrp="1"/>
          </p:cNvSpPr>
          <p:nvPr>
            <p:ph idx="1"/>
          </p:nvPr>
        </p:nvSpPr>
        <p:spPr>
          <a:xfrm>
            <a:off x="360" y="1937983"/>
            <a:ext cx="9143640" cy="3725838"/>
          </a:xfrm>
          <a:solidFill>
            <a:schemeClr val="bg1"/>
          </a:solidFill>
        </p:spPr>
        <p:txBody>
          <a:bodyPr/>
          <a:lstStyle/>
          <a:p>
            <a:pPr marL="0" indent="0" algn="just">
              <a:buNone/>
            </a:pPr>
            <a:r>
              <a:rPr lang="en-US" dirty="0"/>
              <a:t> </a:t>
            </a:r>
            <a:r>
              <a:rPr lang="en-US" sz="2800" dirty="0">
                <a:latin typeface="+mn-lt"/>
              </a:rPr>
              <a:t>There are various challenges to </a:t>
            </a:r>
            <a:r>
              <a:rPr lang="en-US" sz="2800" dirty="0" err="1">
                <a:latin typeface="+mn-lt"/>
              </a:rPr>
              <a:t>institutionalising</a:t>
            </a:r>
            <a:r>
              <a:rPr lang="en-US" sz="2800" dirty="0">
                <a:latin typeface="+mn-lt"/>
              </a:rPr>
              <a:t> disability mainstreaming and reporting across society.  In line with the GRBPMEAF</a:t>
            </a:r>
            <a:r>
              <a:rPr lang="en-US" sz="2800">
                <a:latin typeface="+mn-lt"/>
              </a:rPr>
              <a:t>, the DWYPD </a:t>
            </a:r>
            <a:r>
              <a:rPr lang="en-US" sz="2800" dirty="0">
                <a:latin typeface="+mn-lt"/>
              </a:rPr>
              <a:t>will aim to strengthen disability inclusive and responsive planning, budgeting, monitoring and evaluation, auditing and reporting in so far as disability mainstreaming is concerned.</a:t>
            </a:r>
          </a:p>
        </p:txBody>
      </p:sp>
      <p:sp>
        <p:nvSpPr>
          <p:cNvPr id="4" name="Line 8"/>
          <p:cNvSpPr/>
          <p:nvPr/>
        </p:nvSpPr>
        <p:spPr>
          <a:xfrm>
            <a:off x="360" y="835538"/>
            <a:ext cx="9143640" cy="360"/>
          </a:xfrm>
          <a:prstGeom prst="line">
            <a:avLst/>
          </a:prstGeom>
          <a:ln w="28440">
            <a:solidFill>
              <a:srgbClr val="1B5337"/>
            </a:solidFill>
            <a:round/>
          </a:ln>
        </p:spPr>
        <p:style>
          <a:lnRef idx="0">
            <a:scrgbClr r="0" g="0" b="0"/>
          </a:lnRef>
          <a:fillRef idx="0">
            <a:scrgbClr r="0" g="0" b="0"/>
          </a:fillRef>
          <a:effectRef idx="0">
            <a:scrgbClr r="0" g="0" b="0"/>
          </a:effectRef>
          <a:fontRef idx="minor"/>
        </p:style>
        <p:txBody>
          <a:bodyPr/>
          <a:lstStyle/>
          <a:p>
            <a:endParaRPr lang="en-ZA"/>
          </a:p>
        </p:txBody>
      </p:sp>
    </p:spTree>
    <p:extLst>
      <p:ext uri="{BB962C8B-B14F-4D97-AF65-F5344CB8AC3E}">
        <p14:creationId xmlns:p14="http://schemas.microsoft.com/office/powerpoint/2010/main" val="169434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5AB6-6453-E345-9651-6B5CEC233607}"/>
              </a:ext>
            </a:extLst>
          </p:cNvPr>
          <p:cNvSpPr>
            <a:spLocks noGrp="1"/>
          </p:cNvSpPr>
          <p:nvPr>
            <p:ph type="ctrTitle"/>
          </p:nvPr>
        </p:nvSpPr>
        <p:spPr>
          <a:xfrm>
            <a:off x="0" y="1000125"/>
            <a:ext cx="9144000" cy="4037933"/>
          </a:xfrm>
        </p:spPr>
        <p:txBody>
          <a:bodyPr>
            <a:normAutofit fontScale="90000"/>
          </a:bodyPr>
          <a:lstStyle/>
          <a:p>
            <a:r>
              <a:rPr lang="en-US" b="1" dirty="0">
                <a:solidFill>
                  <a:srgbClr val="0D7127"/>
                </a:solidFill>
              </a:rPr>
              <a:t/>
            </a:r>
            <a:br>
              <a:rPr lang="en-US" b="1" dirty="0">
                <a:solidFill>
                  <a:srgbClr val="0D7127"/>
                </a:solidFill>
              </a:rPr>
            </a:br>
            <a:r>
              <a:rPr lang="en-US" b="1" dirty="0">
                <a:solidFill>
                  <a:srgbClr val="0D7127"/>
                </a:solidFill>
              </a:rPr>
              <a:t/>
            </a:r>
            <a:br>
              <a:rPr lang="en-US" b="1" dirty="0">
                <a:solidFill>
                  <a:srgbClr val="0D7127"/>
                </a:solidFill>
              </a:rPr>
            </a:br>
            <a:r>
              <a:rPr lang="en-US" b="1" dirty="0">
                <a:solidFill>
                  <a:srgbClr val="0D7127"/>
                </a:solidFill>
              </a:rPr>
              <a:t/>
            </a:r>
            <a:br>
              <a:rPr lang="en-US" b="1" dirty="0">
                <a:solidFill>
                  <a:srgbClr val="0D7127"/>
                </a:solidFill>
              </a:rPr>
            </a:br>
            <a:r>
              <a:rPr lang="en-US" b="1" dirty="0">
                <a:solidFill>
                  <a:srgbClr val="0D7127"/>
                </a:solidFill>
              </a:rPr>
              <a:t/>
            </a:r>
            <a:br>
              <a:rPr lang="en-US" b="1" dirty="0">
                <a:solidFill>
                  <a:srgbClr val="0D7127"/>
                </a:solidFill>
              </a:rPr>
            </a:br>
            <a:r>
              <a:rPr lang="en-US" b="1" dirty="0">
                <a:solidFill>
                  <a:srgbClr val="0D7127"/>
                </a:solidFill>
              </a:rPr>
              <a:t/>
            </a:r>
            <a:br>
              <a:rPr lang="en-US" b="1" dirty="0">
                <a:solidFill>
                  <a:srgbClr val="0D7127"/>
                </a:solidFill>
              </a:rPr>
            </a:br>
            <a:r>
              <a:rPr lang="en-US" b="1" dirty="0" smtClean="0">
                <a:solidFill>
                  <a:srgbClr val="0D7127"/>
                </a:solidFill>
              </a:rPr>
              <a:t/>
            </a:r>
            <a:br>
              <a:rPr lang="en-US" b="1" dirty="0" smtClean="0">
                <a:solidFill>
                  <a:srgbClr val="0D7127"/>
                </a:solidFill>
              </a:rPr>
            </a:br>
            <a:r>
              <a:rPr lang="en-US" b="1" dirty="0">
                <a:solidFill>
                  <a:srgbClr val="0D7127"/>
                </a:solidFill>
              </a:rPr>
              <a:t/>
            </a:r>
            <a:br>
              <a:rPr lang="en-US" b="1" dirty="0">
                <a:solidFill>
                  <a:srgbClr val="0D7127"/>
                </a:solidFill>
              </a:rPr>
            </a:br>
            <a:r>
              <a:rPr lang="en-US" b="1" dirty="0" smtClean="0">
                <a:solidFill>
                  <a:srgbClr val="0D7127"/>
                </a:solidFill>
              </a:rPr>
              <a:t/>
            </a:r>
            <a:br>
              <a:rPr lang="en-US" b="1" dirty="0" smtClean="0">
                <a:solidFill>
                  <a:srgbClr val="0D7127"/>
                </a:solidFill>
              </a:rPr>
            </a:br>
            <a:r>
              <a:rPr lang="en-US" b="1" dirty="0">
                <a:solidFill>
                  <a:srgbClr val="0D7127"/>
                </a:solidFill>
              </a:rPr>
              <a:t/>
            </a:r>
            <a:br>
              <a:rPr lang="en-US" b="1" dirty="0">
                <a:solidFill>
                  <a:srgbClr val="0D7127"/>
                </a:solidFill>
              </a:rPr>
            </a:br>
            <a:r>
              <a:rPr lang="en-US" b="1" dirty="0" smtClean="0">
                <a:solidFill>
                  <a:srgbClr val="0D7127"/>
                </a:solidFill>
              </a:rPr>
              <a:t/>
            </a:r>
            <a:br>
              <a:rPr lang="en-US" b="1" dirty="0" smtClean="0">
                <a:solidFill>
                  <a:srgbClr val="0D7127"/>
                </a:solidFill>
              </a:rPr>
            </a:br>
            <a:r>
              <a:rPr lang="en-US" b="1" dirty="0" smtClean="0">
                <a:solidFill>
                  <a:srgbClr val="0D7127"/>
                </a:solidFill>
              </a:rPr>
              <a:t>SERVICES TO THE YOUTH</a:t>
            </a:r>
            <a:br>
              <a:rPr lang="en-US" b="1" dirty="0" smtClean="0">
                <a:solidFill>
                  <a:srgbClr val="0D7127"/>
                </a:solidFill>
              </a:rPr>
            </a:br>
            <a:r>
              <a:rPr lang="en-US" sz="3600" b="1" i="1" dirty="0" smtClean="0">
                <a:solidFill>
                  <a:srgbClr val="0D7127"/>
                </a:solidFill>
                <a:latin typeface="Bahnschrift Condensed" panose="020B0502040204020203" pitchFamily="34" charset="0"/>
              </a:rPr>
              <a:t/>
            </a:r>
            <a:br>
              <a:rPr lang="en-US" sz="3600" b="1" i="1" dirty="0" smtClean="0">
                <a:solidFill>
                  <a:srgbClr val="0D7127"/>
                </a:solidFill>
                <a:latin typeface="Bahnschrift Condensed" panose="020B0502040204020203" pitchFamily="34" charset="0"/>
              </a:rPr>
            </a:br>
            <a:r>
              <a:rPr lang="en-US" sz="4400" b="1" i="1" dirty="0" smtClean="0">
                <a:solidFill>
                  <a:srgbClr val="0D7127"/>
                </a:solidFill>
                <a:latin typeface="Bahnschrift Condensed" panose="020B0502040204020203" pitchFamily="34" charset="0"/>
              </a:rPr>
              <a:t>Advocacy </a:t>
            </a:r>
            <a:r>
              <a:rPr lang="en-US" sz="4400" b="1" i="1" dirty="0">
                <a:solidFill>
                  <a:srgbClr val="0D7127"/>
                </a:solidFill>
                <a:latin typeface="Bahnschrift Condensed" panose="020B0502040204020203" pitchFamily="34" charset="0"/>
              </a:rPr>
              <a:t>and Mainstreaming </a:t>
            </a:r>
            <a:r>
              <a:rPr lang="en-US" sz="4400" b="1" i="1" dirty="0" smtClean="0">
                <a:solidFill>
                  <a:srgbClr val="0D7127"/>
                </a:solidFill>
                <a:latin typeface="Bahnschrift Condensed" panose="020B0502040204020203" pitchFamily="34" charset="0"/>
              </a:rPr>
              <a:t>for the Rights of Youth</a:t>
            </a:r>
            <a:r>
              <a:rPr lang="en-US" sz="4900" b="1" i="1" dirty="0">
                <a:solidFill>
                  <a:srgbClr val="0D7127"/>
                </a:solidFill>
                <a:latin typeface="Bahnschrift Condensed" panose="020B0502040204020203" pitchFamily="34" charset="0"/>
              </a:rPr>
              <a:t/>
            </a:r>
            <a:br>
              <a:rPr lang="en-US" sz="4900" b="1" i="1" dirty="0">
                <a:solidFill>
                  <a:srgbClr val="0D7127"/>
                </a:solidFill>
                <a:latin typeface="Bahnschrift Condensed" panose="020B0502040204020203" pitchFamily="34" charset="0"/>
              </a:rPr>
            </a:br>
            <a:r>
              <a:rPr lang="en-US" b="1" i="1" dirty="0" smtClean="0">
                <a:solidFill>
                  <a:srgbClr val="0D7127"/>
                </a:solidFill>
                <a:latin typeface="Bahnschrift Condensed" panose="020B0502040204020203" pitchFamily="34" charset="0"/>
              </a:rPr>
              <a:t/>
            </a:r>
            <a:br>
              <a:rPr lang="en-US" b="1" i="1" dirty="0" smtClean="0">
                <a:solidFill>
                  <a:srgbClr val="0D7127"/>
                </a:solidFill>
                <a:latin typeface="Bahnschrift Condensed" panose="020B0502040204020203" pitchFamily="34" charset="0"/>
              </a:rPr>
            </a:br>
            <a:endParaRPr lang="en-US" dirty="0"/>
          </a:p>
        </p:txBody>
      </p:sp>
    </p:spTree>
    <p:extLst>
      <p:ext uri="{BB962C8B-B14F-4D97-AF65-F5344CB8AC3E}">
        <p14:creationId xmlns:p14="http://schemas.microsoft.com/office/powerpoint/2010/main" val="4181743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3" y="982664"/>
            <a:ext cx="8736495" cy="856295"/>
          </a:xfrm>
        </p:spPr>
        <p:txBody>
          <a:bodyPr>
            <a:normAutofit fontScale="90000"/>
          </a:bodyPr>
          <a:lstStyle/>
          <a:p>
            <a:pPr lvl="0"/>
            <a:r>
              <a:rPr lang="en-US" b="1" dirty="0" smtClean="0"/>
              <a:t/>
            </a:r>
            <a:br>
              <a:rPr lang="en-US" b="1" dirty="0" smtClean="0"/>
            </a:br>
            <a:r>
              <a:rPr lang="en-US" sz="3100" b="1" dirty="0"/>
              <a:t>1</a:t>
            </a:r>
            <a:r>
              <a:rPr lang="en-US" sz="3100" b="1" dirty="0" smtClean="0"/>
              <a:t>. INTRODUCTION</a:t>
            </a:r>
            <a:endParaRPr lang="en-ZA" sz="2700" dirty="0"/>
          </a:p>
        </p:txBody>
      </p:sp>
      <p:sp>
        <p:nvSpPr>
          <p:cNvPr id="5" name="Content Placeholder 2"/>
          <p:cNvSpPr>
            <a:spLocks noGrp="1"/>
          </p:cNvSpPr>
          <p:nvPr>
            <p:ph idx="1"/>
          </p:nvPr>
        </p:nvSpPr>
        <p:spPr>
          <a:xfrm>
            <a:off x="282866" y="2096134"/>
            <a:ext cx="8861134" cy="4876801"/>
          </a:xfrm>
        </p:spPr>
        <p:txBody>
          <a:bodyPr>
            <a:noAutofit/>
          </a:bodyPr>
          <a:lstStyle/>
          <a:p>
            <a:pPr marL="355600" lvl="1" indent="-355600" algn="just">
              <a:spcBef>
                <a:spcPts val="1000"/>
              </a:spcBef>
              <a:buFont typeface="Wingdings" panose="05000000000000000000" pitchFamily="2" charset="2"/>
              <a:buChar char="q"/>
            </a:pPr>
            <a:r>
              <a:rPr lang="en-US" sz="2000" dirty="0" smtClean="0"/>
              <a:t>The </a:t>
            </a:r>
            <a:r>
              <a:rPr lang="en-US" sz="2000" dirty="0"/>
              <a:t>purpose of the </a:t>
            </a:r>
            <a:r>
              <a:rPr lang="en-US" sz="2000" dirty="0" smtClean="0"/>
              <a:t>Chief Directorate is </a:t>
            </a:r>
            <a:r>
              <a:rPr lang="en-US" sz="2000" dirty="0"/>
              <a:t>to provide technical support to political principals in overseeing youth development service provision in the country.</a:t>
            </a:r>
          </a:p>
          <a:p>
            <a:pPr marL="355600" lvl="1" indent="-355600" algn="just">
              <a:spcBef>
                <a:spcPts val="1000"/>
              </a:spcBef>
              <a:buFont typeface="Wingdings" panose="05000000000000000000" pitchFamily="2" charset="2"/>
              <a:buChar char="q"/>
            </a:pPr>
            <a:r>
              <a:rPr lang="en-ZA" sz="2000" dirty="0" smtClean="0"/>
              <a:t>The CD performs its functions in line with the mandate </a:t>
            </a:r>
            <a:r>
              <a:rPr lang="en-ZA" sz="2000" dirty="0"/>
              <a:t>of the department </a:t>
            </a:r>
            <a:r>
              <a:rPr lang="en-ZA" sz="2000" dirty="0" smtClean="0"/>
              <a:t>of leading </a:t>
            </a:r>
            <a:r>
              <a:rPr lang="en-ZA" sz="2000" dirty="0"/>
              <a:t>on socio-economic </a:t>
            </a:r>
            <a:r>
              <a:rPr lang="en-ZA" sz="2000" dirty="0" smtClean="0"/>
              <a:t>transformation, empowerment </a:t>
            </a:r>
            <a:r>
              <a:rPr lang="en-ZA" sz="2000" dirty="0"/>
              <a:t>and participation of women, youth and persons with disabilities through mainstreaming, advocacy, monitoring and evaluation.</a:t>
            </a:r>
          </a:p>
          <a:p>
            <a:pPr marL="355600" lvl="1" indent="-355600" algn="just">
              <a:spcBef>
                <a:spcPts val="1000"/>
              </a:spcBef>
              <a:buFont typeface="Wingdings" panose="05000000000000000000" pitchFamily="2" charset="2"/>
              <a:buChar char="q"/>
            </a:pPr>
            <a:r>
              <a:rPr lang="en-US" sz="2000" dirty="0" smtClean="0"/>
              <a:t>It </a:t>
            </a:r>
            <a:r>
              <a:rPr lang="en-US" sz="2000" dirty="0"/>
              <a:t>has </a:t>
            </a:r>
            <a:r>
              <a:rPr lang="en-US" sz="2000" dirty="0" smtClean="0"/>
              <a:t>two </a:t>
            </a:r>
            <a:r>
              <a:rPr lang="en-US" sz="2000" dirty="0"/>
              <a:t>sub-programmes, namely:</a:t>
            </a:r>
          </a:p>
          <a:p>
            <a:pPr marL="539750" lvl="1" indent="-285750" algn="just">
              <a:spcBef>
                <a:spcPts val="1000"/>
              </a:spcBef>
              <a:buFont typeface="Wingdings" panose="05000000000000000000" pitchFamily="2" charset="2"/>
              <a:buChar char="ü"/>
            </a:pPr>
            <a:r>
              <a:rPr lang="en-US" sz="2000" dirty="0"/>
              <a:t>Youth Policy, Legislation, Monitoring and Evaluation;</a:t>
            </a:r>
          </a:p>
          <a:p>
            <a:pPr marL="539750" lvl="1" indent="-285750" algn="just">
              <a:spcBef>
                <a:spcPts val="1000"/>
              </a:spcBef>
              <a:buFont typeface="Wingdings" panose="05000000000000000000" pitchFamily="2" charset="2"/>
              <a:buChar char="ü"/>
            </a:pPr>
            <a:r>
              <a:rPr lang="en-US" sz="2000" dirty="0"/>
              <a:t>Stakeholder </a:t>
            </a:r>
            <a:r>
              <a:rPr lang="en-US" sz="2000" dirty="0" smtClean="0"/>
              <a:t>Engagement and Support. </a:t>
            </a:r>
            <a:endParaRPr lang="en-US" sz="2000" dirty="0"/>
          </a:p>
          <a:p>
            <a:pPr marL="0" lvl="1" indent="0" algn="just">
              <a:spcBef>
                <a:spcPts val="1000"/>
              </a:spcBef>
              <a:buNone/>
            </a:pPr>
            <a:endParaRPr lang="en-US" dirty="0"/>
          </a:p>
          <a:p>
            <a:pPr marL="228600" lvl="1" algn="just">
              <a:spcBef>
                <a:spcPts val="1000"/>
              </a:spcBef>
            </a:pPr>
            <a:endParaRPr lang="en-ZA" dirty="0"/>
          </a:p>
        </p:txBody>
      </p:sp>
    </p:spTree>
    <p:extLst>
      <p:ext uri="{BB962C8B-B14F-4D97-AF65-F5344CB8AC3E}">
        <p14:creationId xmlns:p14="http://schemas.microsoft.com/office/powerpoint/2010/main" val="725047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961953"/>
            <a:ext cx="8736495" cy="602687"/>
          </a:xfrm>
        </p:spPr>
        <p:txBody>
          <a:bodyPr>
            <a:normAutofit/>
          </a:bodyPr>
          <a:lstStyle/>
          <a:p>
            <a:r>
              <a:rPr lang="en-US" sz="2800" b="1" dirty="0" smtClean="0"/>
              <a:t>2. </a:t>
            </a:r>
            <a:r>
              <a:rPr lang="en-US" sz="2800" b="1" dirty="0"/>
              <a:t>POLICY AND LEGISLATION DEVELOPMENT</a:t>
            </a:r>
            <a:endParaRPr lang="en-ZA" sz="2800" b="1" dirty="0"/>
          </a:p>
        </p:txBody>
      </p:sp>
      <p:sp>
        <p:nvSpPr>
          <p:cNvPr id="3" name="Content Placeholder 2"/>
          <p:cNvSpPr>
            <a:spLocks noGrp="1"/>
          </p:cNvSpPr>
          <p:nvPr>
            <p:ph idx="1"/>
          </p:nvPr>
        </p:nvSpPr>
        <p:spPr>
          <a:xfrm>
            <a:off x="284480" y="1564640"/>
            <a:ext cx="8650798" cy="5120641"/>
          </a:xfrm>
        </p:spPr>
        <p:txBody>
          <a:bodyPr>
            <a:normAutofit/>
          </a:bodyPr>
          <a:lstStyle/>
          <a:p>
            <a:pPr marL="355600" indent="-355600">
              <a:buFont typeface="Wingdings" panose="05000000000000000000" pitchFamily="2" charset="2"/>
              <a:buChar char="q"/>
            </a:pPr>
            <a:r>
              <a:rPr lang="en-US" dirty="0" smtClean="0"/>
              <a:t>Reviewed the National Youth Policies 2009-2014</a:t>
            </a:r>
            <a:r>
              <a:rPr lang="en-US" dirty="0"/>
              <a:t>; 2015 &amp; </a:t>
            </a:r>
            <a:r>
              <a:rPr lang="en-US" dirty="0" smtClean="0"/>
              <a:t>2020.</a:t>
            </a:r>
          </a:p>
          <a:p>
            <a:pPr marL="355600" indent="-355600">
              <a:buFont typeface="Wingdings" panose="05000000000000000000" pitchFamily="2" charset="2"/>
              <a:buChar char="q"/>
            </a:pPr>
            <a:r>
              <a:rPr lang="en-US" dirty="0" smtClean="0"/>
              <a:t>Developed the National Youth Service Framework.</a:t>
            </a:r>
          </a:p>
          <a:p>
            <a:pPr marL="355600" indent="-355600">
              <a:buFont typeface="Wingdings" panose="05000000000000000000" pitchFamily="2" charset="2"/>
              <a:buChar char="q"/>
            </a:pPr>
            <a:r>
              <a:rPr lang="en-US" dirty="0"/>
              <a:t>Developed the </a:t>
            </a:r>
            <a:r>
              <a:rPr lang="en-US" dirty="0" smtClean="0"/>
              <a:t>M&amp;E Framework for the National Youth Policy 2030 and ensured its approval by Cabinet.</a:t>
            </a:r>
          </a:p>
          <a:p>
            <a:pPr marL="355600" indent="-355600">
              <a:buFont typeface="Wingdings" panose="05000000000000000000" pitchFamily="2" charset="2"/>
              <a:buChar char="q"/>
            </a:pPr>
            <a:r>
              <a:rPr lang="en-US" dirty="0" smtClean="0"/>
              <a:t>Supported the NYDA in developing the Integrated Youth Development Strategy.</a:t>
            </a:r>
          </a:p>
          <a:p>
            <a:pPr marL="355600" indent="-355600">
              <a:buFont typeface="Wingdings" panose="05000000000000000000" pitchFamily="2" charset="2"/>
              <a:buChar char="q"/>
            </a:pPr>
            <a:r>
              <a:rPr lang="en-US" dirty="0"/>
              <a:t>Supported the </a:t>
            </a:r>
            <a:r>
              <a:rPr lang="en-US" dirty="0" smtClean="0"/>
              <a:t>provinces in development of sector specific policies and strategies for youth development e.g. Department of Social development; Limpopo province; KZN province; etc. </a:t>
            </a:r>
          </a:p>
          <a:p>
            <a:pPr marL="355600" indent="-355600">
              <a:buFont typeface="Wingdings" panose="05000000000000000000" pitchFamily="2" charset="2"/>
              <a:buChar char="q"/>
            </a:pPr>
            <a:r>
              <a:rPr lang="en-US" dirty="0" smtClean="0"/>
              <a:t>Collaborated with key stakeholders and the NYDA in amending the NYDA Act, and developing the NYDA Amendment Bill, which was tabled in Parliament.</a:t>
            </a:r>
          </a:p>
          <a:p>
            <a:pPr marL="355600" indent="-355600">
              <a:buFont typeface="Wingdings" panose="05000000000000000000" pitchFamily="2" charset="2"/>
              <a:buChar char="q"/>
            </a:pPr>
            <a:r>
              <a:rPr lang="en-US" dirty="0" smtClean="0"/>
              <a:t>Developed the South African Youth Development Bill, which is currently with the Office of the Chief State Law Advisors.</a:t>
            </a:r>
          </a:p>
          <a:p>
            <a:pPr marL="0" indent="0">
              <a:buNone/>
            </a:pPr>
            <a:endParaRPr lang="en-US" dirty="0" smtClean="0"/>
          </a:p>
          <a:p>
            <a:endParaRPr lang="en-US" dirty="0" smtClean="0"/>
          </a:p>
          <a:p>
            <a:endParaRPr lang="en-ZA" dirty="0"/>
          </a:p>
        </p:txBody>
      </p:sp>
    </p:spTree>
    <p:extLst>
      <p:ext uri="{BB962C8B-B14F-4D97-AF65-F5344CB8AC3E}">
        <p14:creationId xmlns:p14="http://schemas.microsoft.com/office/powerpoint/2010/main" val="375197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783" y="1104585"/>
            <a:ext cx="8736495" cy="624466"/>
          </a:xfrm>
        </p:spPr>
        <p:txBody>
          <a:bodyPr>
            <a:noAutofit/>
          </a:bodyPr>
          <a:lstStyle/>
          <a:p>
            <a:pPr marL="355600" lvl="0" indent="-355600"/>
            <a:r>
              <a:rPr lang="en-US" sz="2800" b="1" dirty="0"/>
              <a:t>3</a:t>
            </a:r>
            <a:r>
              <a:rPr lang="en-US" sz="2800" b="1" dirty="0" smtClean="0"/>
              <a:t>. OVERSIGHT OF THE NYDA</a:t>
            </a:r>
            <a:endParaRPr lang="en-ZA" sz="2800" dirty="0"/>
          </a:p>
        </p:txBody>
      </p:sp>
      <p:sp>
        <p:nvSpPr>
          <p:cNvPr id="5" name="Content Placeholder 2"/>
          <p:cNvSpPr>
            <a:spLocks noGrp="1"/>
          </p:cNvSpPr>
          <p:nvPr>
            <p:ph idx="1"/>
          </p:nvPr>
        </p:nvSpPr>
        <p:spPr>
          <a:xfrm>
            <a:off x="0" y="1729050"/>
            <a:ext cx="9144000" cy="5128949"/>
          </a:xfrm>
        </p:spPr>
        <p:txBody>
          <a:bodyPr>
            <a:noAutofit/>
          </a:bodyPr>
          <a:lstStyle/>
          <a:p>
            <a:pPr marL="357188" lvl="1" indent="-357188" algn="just">
              <a:spcBef>
                <a:spcPts val="1000"/>
              </a:spcBef>
              <a:buFont typeface="Wingdings" panose="05000000000000000000" pitchFamily="2" charset="2"/>
              <a:buChar char="q"/>
            </a:pPr>
            <a:r>
              <a:rPr lang="en-US" sz="1600" dirty="0"/>
              <a:t>A Shareholder Performance Agreement was signed between the DWYPD and the NYDA. It shall endure for a period of three years, subject to the term of office of the Board.</a:t>
            </a:r>
          </a:p>
          <a:p>
            <a:pPr marL="357188" lvl="1" indent="-357188" algn="just">
              <a:spcBef>
                <a:spcPts val="1000"/>
              </a:spcBef>
              <a:buFont typeface="Wingdings" panose="05000000000000000000" pitchFamily="2" charset="2"/>
              <a:buChar char="q"/>
            </a:pPr>
            <a:r>
              <a:rPr lang="en-US" sz="1600" dirty="0"/>
              <a:t>It reflects the expectations and responsibilities of the department and the NYDA in terms of outcomes, outputs that need to be achieved as well as the inputs needed to achieve all these.</a:t>
            </a:r>
          </a:p>
          <a:p>
            <a:pPr marL="355600" lvl="1" indent="-355600" algn="just">
              <a:spcBef>
                <a:spcPts val="1000"/>
              </a:spcBef>
              <a:buFont typeface="Wingdings" panose="05000000000000000000" pitchFamily="2" charset="2"/>
              <a:buChar char="q"/>
            </a:pPr>
            <a:r>
              <a:rPr lang="en-US" sz="1600" dirty="0" smtClean="0"/>
              <a:t>It guides </a:t>
            </a:r>
            <a:r>
              <a:rPr lang="en-US" sz="1600" dirty="0"/>
              <a:t>the relationship between the parties at strategic as well as operational </a:t>
            </a:r>
            <a:r>
              <a:rPr lang="en-US" sz="1600" dirty="0" smtClean="0"/>
              <a:t>levels.</a:t>
            </a:r>
            <a:endParaRPr lang="en-US" sz="1600" dirty="0"/>
          </a:p>
          <a:p>
            <a:pPr marL="355600" lvl="1" indent="-355600" algn="just">
              <a:spcBef>
                <a:spcPts val="1000"/>
              </a:spcBef>
              <a:buFont typeface="Wingdings" panose="05000000000000000000" pitchFamily="2" charset="2"/>
              <a:buChar char="q"/>
            </a:pPr>
            <a:r>
              <a:rPr lang="en-US" sz="1600" dirty="0" smtClean="0"/>
              <a:t>In supporting the Minister to oversee the NYDA, the unit:</a:t>
            </a:r>
          </a:p>
          <a:p>
            <a:pPr marL="742950" lvl="2" indent="-387350" algn="just">
              <a:spcBef>
                <a:spcPts val="1000"/>
              </a:spcBef>
              <a:buFont typeface="Wingdings" panose="05000000000000000000" pitchFamily="2" charset="2"/>
              <a:buChar char="ü"/>
            </a:pPr>
            <a:r>
              <a:rPr lang="en-US" sz="1600" dirty="0" smtClean="0"/>
              <a:t>Oversees the financial and non-financial performance and in this regard attend the Audit Committee;</a:t>
            </a:r>
          </a:p>
          <a:p>
            <a:pPr marL="742950" lvl="2" indent="-387350" algn="just">
              <a:spcBef>
                <a:spcPts val="1000"/>
              </a:spcBef>
              <a:buFont typeface="Wingdings" panose="05000000000000000000" pitchFamily="2" charset="2"/>
              <a:buChar char="ü"/>
            </a:pPr>
            <a:r>
              <a:rPr lang="en-US" sz="1600" dirty="0" smtClean="0"/>
              <a:t>Facilitates </a:t>
            </a:r>
            <a:r>
              <a:rPr lang="en-US" sz="1600" dirty="0"/>
              <a:t>transfer of quarterly tranche payments to the NYDA;</a:t>
            </a:r>
          </a:p>
          <a:p>
            <a:pPr marL="742950" lvl="2" indent="-387350" algn="just">
              <a:spcBef>
                <a:spcPts val="1000"/>
              </a:spcBef>
              <a:buFont typeface="Wingdings" panose="05000000000000000000" pitchFamily="2" charset="2"/>
              <a:buChar char="ü"/>
            </a:pPr>
            <a:r>
              <a:rPr lang="en-US" sz="1600" dirty="0" smtClean="0"/>
              <a:t>Assesses </a:t>
            </a:r>
            <a:r>
              <a:rPr lang="en-US" sz="1600" dirty="0"/>
              <a:t>and quality </a:t>
            </a:r>
            <a:r>
              <a:rPr lang="en-US" sz="1600" dirty="0" smtClean="0"/>
              <a:t>assures reports and plans such as: </a:t>
            </a:r>
            <a:r>
              <a:rPr lang="en-US" sz="1600" dirty="0"/>
              <a:t>the Annual Performance Plan, </a:t>
            </a:r>
            <a:r>
              <a:rPr lang="en-US" sz="1600" dirty="0" smtClean="0"/>
              <a:t>Strategic Plan, Quarterly </a:t>
            </a:r>
            <a:r>
              <a:rPr lang="en-US" sz="1600" dirty="0"/>
              <a:t>performance </a:t>
            </a:r>
            <a:r>
              <a:rPr lang="en-US" sz="1600" dirty="0" smtClean="0"/>
              <a:t>reports, and </a:t>
            </a:r>
            <a:r>
              <a:rPr lang="en-US" sz="1600" dirty="0"/>
              <a:t>other related operational documents of the NYDA.</a:t>
            </a:r>
          </a:p>
          <a:p>
            <a:pPr marL="742950" lvl="2" indent="-387350" algn="just">
              <a:spcBef>
                <a:spcPts val="1000"/>
              </a:spcBef>
              <a:buFont typeface="Wingdings" panose="05000000000000000000" pitchFamily="2" charset="2"/>
              <a:buChar char="ü"/>
            </a:pPr>
            <a:r>
              <a:rPr lang="en-US" sz="1600" dirty="0" smtClean="0"/>
              <a:t>Supports the EA and NYDA in reporting to Cabinet and Parliament</a:t>
            </a:r>
            <a:r>
              <a:rPr lang="en-US" sz="1600" dirty="0"/>
              <a:t>;</a:t>
            </a:r>
          </a:p>
          <a:p>
            <a:pPr marL="742950" lvl="2" indent="-387350" algn="just">
              <a:spcBef>
                <a:spcPts val="1000"/>
              </a:spcBef>
              <a:buFont typeface="Wingdings" panose="05000000000000000000" pitchFamily="2" charset="2"/>
              <a:buChar char="ü"/>
            </a:pPr>
            <a:r>
              <a:rPr lang="en-US" sz="1600" dirty="0" smtClean="0"/>
              <a:t>Conduct oversight </a:t>
            </a:r>
            <a:r>
              <a:rPr lang="en-US" sz="1600" dirty="0"/>
              <a:t>visits to the NYDA </a:t>
            </a:r>
            <a:r>
              <a:rPr lang="en-US" sz="1600" dirty="0" smtClean="0"/>
              <a:t>at provincial/ local levels;</a:t>
            </a:r>
            <a:endParaRPr lang="en-US" sz="1600" dirty="0"/>
          </a:p>
          <a:p>
            <a:pPr marL="742950" lvl="2" indent="-387350" algn="just">
              <a:spcBef>
                <a:spcPts val="1000"/>
              </a:spcBef>
              <a:buFont typeface="Wingdings" panose="05000000000000000000" pitchFamily="2" charset="2"/>
              <a:buChar char="ü"/>
            </a:pPr>
            <a:r>
              <a:rPr lang="en-US" sz="1600" dirty="0" smtClean="0"/>
              <a:t>Support </a:t>
            </a:r>
            <a:r>
              <a:rPr lang="en-US" sz="1600" dirty="0"/>
              <a:t>Portfolio Committee on oversight </a:t>
            </a:r>
            <a:r>
              <a:rPr lang="en-US" sz="1600" dirty="0" smtClean="0"/>
              <a:t>role </a:t>
            </a:r>
            <a:r>
              <a:rPr lang="en-US" sz="1600" dirty="0"/>
              <a:t>to the NYDA and its branches.</a:t>
            </a:r>
          </a:p>
          <a:p>
            <a:pPr marL="228600" lvl="1" algn="just">
              <a:spcBef>
                <a:spcPts val="1000"/>
              </a:spcBef>
            </a:pPr>
            <a:endParaRPr lang="en-US" sz="1200" dirty="0"/>
          </a:p>
          <a:p>
            <a:pPr marL="228600" lvl="1" algn="just">
              <a:spcBef>
                <a:spcPts val="1000"/>
              </a:spcBef>
            </a:pPr>
            <a:endParaRPr lang="en-ZA" sz="1200" dirty="0"/>
          </a:p>
        </p:txBody>
      </p:sp>
    </p:spTree>
    <p:extLst>
      <p:ext uri="{BB962C8B-B14F-4D97-AF65-F5344CB8AC3E}">
        <p14:creationId xmlns:p14="http://schemas.microsoft.com/office/powerpoint/2010/main" val="1936212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STAKEHOLDER ENGAGEMENTS</a:t>
            </a:r>
            <a:endParaRPr lang="en-ZA" b="1" dirty="0"/>
          </a:p>
        </p:txBody>
      </p:sp>
      <p:sp>
        <p:nvSpPr>
          <p:cNvPr id="3" name="Content Placeholder 2"/>
          <p:cNvSpPr>
            <a:spLocks noGrp="1"/>
          </p:cNvSpPr>
          <p:nvPr>
            <p:ph idx="1"/>
          </p:nvPr>
        </p:nvSpPr>
        <p:spPr>
          <a:xfrm>
            <a:off x="0" y="1938133"/>
            <a:ext cx="9143999" cy="4719842"/>
          </a:xfrm>
        </p:spPr>
        <p:txBody>
          <a:bodyPr>
            <a:normAutofit/>
          </a:bodyPr>
          <a:lstStyle/>
          <a:p>
            <a:pPr marL="285750" lvl="1" indent="-285750" algn="just">
              <a:spcBef>
                <a:spcPts val="1000"/>
              </a:spcBef>
              <a:buFont typeface="Wingdings" panose="05000000000000000000" pitchFamily="2" charset="2"/>
              <a:buChar char="q"/>
              <a:tabLst>
                <a:tab pos="357188" algn="l"/>
              </a:tabLst>
            </a:pPr>
            <a:r>
              <a:rPr lang="en-US" dirty="0"/>
              <a:t>Facilitated the signing of the </a:t>
            </a:r>
            <a:r>
              <a:rPr lang="en-US" dirty="0" err="1"/>
              <a:t>MoUs</a:t>
            </a:r>
            <a:r>
              <a:rPr lang="en-US" dirty="0"/>
              <a:t> on Youth Skills and Employment Initiative with    </a:t>
            </a:r>
            <a:r>
              <a:rPr lang="en-US" dirty="0" smtClean="0"/>
              <a:t>DCOG</a:t>
            </a:r>
            <a:r>
              <a:rPr lang="en-US" dirty="0"/>
              <a:t>, CISCO, NEMISA and </a:t>
            </a:r>
            <a:r>
              <a:rPr lang="en-US" dirty="0" err="1"/>
              <a:t>Digiconnect</a:t>
            </a:r>
            <a:r>
              <a:rPr lang="en-US" dirty="0"/>
              <a:t>. The initiative to be presented to </a:t>
            </a:r>
          </a:p>
          <a:p>
            <a:pPr marL="285750" lvl="1" indent="-285750" algn="just">
              <a:spcBef>
                <a:spcPts val="1000"/>
              </a:spcBef>
              <a:buFont typeface="Wingdings" panose="05000000000000000000" pitchFamily="2" charset="2"/>
              <a:buChar char="q"/>
              <a:tabLst>
                <a:tab pos="357188" algn="l"/>
              </a:tabLst>
            </a:pPr>
            <a:r>
              <a:rPr lang="en-US" dirty="0" smtClean="0"/>
              <a:t>Cabinet </a:t>
            </a:r>
            <a:r>
              <a:rPr lang="en-US" dirty="0"/>
              <a:t>via the clusters.</a:t>
            </a:r>
          </a:p>
          <a:p>
            <a:pPr marL="285750" lvl="1" indent="-285750" algn="just">
              <a:spcBef>
                <a:spcPts val="1000"/>
              </a:spcBef>
              <a:buFont typeface="Wingdings" panose="05000000000000000000" pitchFamily="2" charset="2"/>
              <a:buChar char="q"/>
              <a:tabLst>
                <a:tab pos="357188" algn="l"/>
              </a:tabLst>
            </a:pPr>
            <a:r>
              <a:rPr lang="en-US" dirty="0"/>
              <a:t>Conducting the Evaluation of Youth Employment Initiatives with the DPME.</a:t>
            </a:r>
          </a:p>
          <a:p>
            <a:pPr marL="355600" indent="-355600">
              <a:buFont typeface="Wingdings" panose="05000000000000000000" pitchFamily="2" charset="2"/>
              <a:buChar char="q"/>
            </a:pPr>
            <a:r>
              <a:rPr lang="en-US" dirty="0" smtClean="0"/>
              <a:t>Collaborates on </a:t>
            </a:r>
            <a:r>
              <a:rPr lang="en-US" dirty="0"/>
              <a:t>national engagements with the NYDA such as the National Youth month. </a:t>
            </a:r>
          </a:p>
          <a:p>
            <a:pPr marL="355600" indent="-355600">
              <a:buFont typeface="Wingdings" panose="05000000000000000000" pitchFamily="2" charset="2"/>
              <a:buChar char="q"/>
            </a:pPr>
            <a:r>
              <a:rPr lang="en-US" dirty="0"/>
              <a:t>Coordinates international engagements such as SA-Nigeria Youth Dialogue where the President signed the </a:t>
            </a:r>
            <a:r>
              <a:rPr lang="en-US" dirty="0" err="1"/>
              <a:t>MoU</a:t>
            </a:r>
            <a:r>
              <a:rPr lang="en-US" dirty="0"/>
              <a:t> with the President of Nigeria and launched SA-Nigeria Youth Dialogue.</a:t>
            </a:r>
          </a:p>
          <a:p>
            <a:pPr marL="355600" indent="-355600">
              <a:buFont typeface="Wingdings" panose="05000000000000000000" pitchFamily="2" charset="2"/>
              <a:buChar char="q"/>
            </a:pPr>
            <a:r>
              <a:rPr lang="en-US" dirty="0"/>
              <a:t>Facilitated the signing of the </a:t>
            </a:r>
            <a:r>
              <a:rPr lang="en-US" dirty="0" err="1"/>
              <a:t>MoU</a:t>
            </a:r>
            <a:r>
              <a:rPr lang="en-US" dirty="0"/>
              <a:t> with Namibia, Mexico, Ivory Coast, Nigeria </a:t>
            </a:r>
            <a:r>
              <a:rPr lang="en-US" dirty="0" err="1"/>
              <a:t>MoUs</a:t>
            </a:r>
            <a:endParaRPr lang="en-US" dirty="0"/>
          </a:p>
          <a:p>
            <a:pPr marL="355600" indent="-355600">
              <a:buFont typeface="Wingdings" panose="05000000000000000000" pitchFamily="2" charset="2"/>
              <a:buChar char="q"/>
            </a:pPr>
            <a:r>
              <a:rPr lang="en-US" dirty="0" smtClean="0"/>
              <a:t>Coordinates </a:t>
            </a:r>
            <a:r>
              <a:rPr lang="en-US" dirty="0"/>
              <a:t>participation by the Minister and young people in multilateral for a such as the UN; ECOSOC; AU; SADC; Commonwealth; BRICS; and Y20 etc.</a:t>
            </a:r>
          </a:p>
          <a:p>
            <a:pPr marL="0" indent="0">
              <a:buNone/>
            </a:pPr>
            <a:endParaRPr lang="en-ZA" dirty="0"/>
          </a:p>
        </p:txBody>
      </p:sp>
    </p:spTree>
    <p:extLst>
      <p:ext uri="{BB962C8B-B14F-4D97-AF65-F5344CB8AC3E}">
        <p14:creationId xmlns:p14="http://schemas.microsoft.com/office/powerpoint/2010/main" val="701359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1611-166A-8349-BB5D-DA6E55F2215F}"/>
              </a:ext>
            </a:extLst>
          </p:cNvPr>
          <p:cNvSpPr>
            <a:spLocks noGrp="1"/>
          </p:cNvSpPr>
          <p:nvPr>
            <p:ph type="title"/>
          </p:nvPr>
        </p:nvSpPr>
        <p:spPr>
          <a:xfrm>
            <a:off x="904461" y="2496019"/>
            <a:ext cx="8239539" cy="745033"/>
          </a:xfrm>
          <a:prstGeom prst="rect">
            <a:avLst/>
          </a:prstGeom>
        </p:spPr>
        <p:txBody>
          <a:bodyPr>
            <a:noAutofit/>
          </a:bodyPr>
          <a:lstStyle/>
          <a:p>
            <a:pPr algn="ctr">
              <a:lnSpc>
                <a:spcPct val="100000"/>
              </a:lnSpc>
              <a:spcBef>
                <a:spcPts val="200"/>
              </a:spcBef>
              <a:spcAft>
                <a:spcPts val="200"/>
              </a:spcAft>
            </a:pPr>
            <a:r>
              <a:rPr lang="en-GB" sz="3500" b="1" dirty="0" smtClean="0">
                <a:solidFill>
                  <a:schemeClr val="tx1"/>
                </a:solidFill>
                <a:latin typeface="Arial Black" pitchFamily="34" charset="0"/>
              </a:rPr>
              <a:t>PERSONS WITH DISABILITIES</a:t>
            </a:r>
            <a:br>
              <a:rPr lang="en-GB" sz="3500" b="1" dirty="0" smtClean="0">
                <a:solidFill>
                  <a:schemeClr val="tx1"/>
                </a:solidFill>
                <a:latin typeface="Arial Black" pitchFamily="34" charset="0"/>
              </a:rPr>
            </a:br>
            <a:endParaRPr lang="en-US" sz="3500" b="1" dirty="0"/>
          </a:p>
        </p:txBody>
      </p:sp>
      <p:sp>
        <p:nvSpPr>
          <p:cNvPr id="20" name="TextBox 19">
            <a:extLst>
              <a:ext uri="{FF2B5EF4-FFF2-40B4-BE49-F238E27FC236}">
                <a16:creationId xmlns:a16="http://schemas.microsoft.com/office/drawing/2014/main" id="{3180154E-D6DA-7046-9C5C-E40D29589127}"/>
              </a:ext>
            </a:extLst>
          </p:cNvPr>
          <p:cNvSpPr txBox="1"/>
          <p:nvPr/>
        </p:nvSpPr>
        <p:spPr>
          <a:xfrm>
            <a:off x="5664425" y="6603101"/>
            <a:ext cx="237566" cy="369332"/>
          </a:xfrm>
          <a:prstGeom prst="rect">
            <a:avLst/>
          </a:prstGeom>
          <a:noFill/>
        </p:spPr>
        <p:txBody>
          <a:bodyPr wrap="none" rtlCol="0">
            <a:spAutoFit/>
          </a:bodyPr>
          <a:lstStyle/>
          <a:p>
            <a:r>
              <a:rPr lang="en-US" dirty="0">
                <a:solidFill>
                  <a:prstClr val="black"/>
                </a:solidFill>
              </a:rPr>
              <a:t> </a:t>
            </a:r>
          </a:p>
        </p:txBody>
      </p:sp>
      <p:cxnSp>
        <p:nvCxnSpPr>
          <p:cNvPr id="4" name="Straight Connector 3"/>
          <p:cNvCxnSpPr/>
          <p:nvPr/>
        </p:nvCxnSpPr>
        <p:spPr>
          <a:xfrm>
            <a:off x="1409700" y="3447222"/>
            <a:ext cx="7734300" cy="0"/>
          </a:xfrm>
          <a:prstGeom prst="line">
            <a:avLst/>
          </a:prstGeom>
          <a:ln w="28575">
            <a:solidFill>
              <a:schemeClr val="accent3">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34528" y="4118673"/>
            <a:ext cx="5357092" cy="861774"/>
          </a:xfrm>
          <a:prstGeom prst="rect">
            <a:avLst/>
          </a:prstGeom>
          <a:noFill/>
        </p:spPr>
        <p:txBody>
          <a:bodyPr wrap="square" rtlCol="0">
            <a:spAutoFit/>
          </a:bodyPr>
          <a:lstStyle/>
          <a:p>
            <a:pPr algn="ctr"/>
            <a:r>
              <a:rPr lang="en-GB" sz="2500" b="1" dirty="0" smtClean="0">
                <a:solidFill>
                  <a:srgbClr val="37A76F">
                    <a:lumMod val="75000"/>
                  </a:srgbClr>
                </a:solidFill>
                <a:latin typeface="Arial Black" panose="020B0A04020102020204" pitchFamily="34" charset="0"/>
                <a:cs typeface="Arial" panose="020B0604020202020204" pitchFamily="34" charset="0"/>
              </a:rPr>
              <a:t>GBVF RESPONSE</a:t>
            </a:r>
            <a:endParaRPr lang="en-ZA" sz="2500" b="1" dirty="0">
              <a:solidFill>
                <a:srgbClr val="37A76F">
                  <a:lumMod val="75000"/>
                </a:srgbClr>
              </a:solidFill>
              <a:latin typeface="Arial Black" panose="020B0A04020102020204" pitchFamily="34" charset="0"/>
              <a:cs typeface="Arial" panose="020B0604020202020204" pitchFamily="34" charset="0"/>
            </a:endParaRPr>
          </a:p>
          <a:p>
            <a:pPr algn="ctr"/>
            <a:endParaRPr lang="en-ZA" sz="2500" b="1" dirty="0">
              <a:solidFill>
                <a:srgbClr val="37A76F">
                  <a:lumMod val="75000"/>
                </a:srgb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93155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8E8E-C0B4-0D3A-935D-2DB5C71E6DC7}"/>
              </a:ext>
            </a:extLst>
          </p:cNvPr>
          <p:cNvSpPr>
            <a:spLocks noGrp="1"/>
          </p:cNvSpPr>
          <p:nvPr>
            <p:ph type="title"/>
          </p:nvPr>
        </p:nvSpPr>
        <p:spPr/>
        <p:txBody>
          <a:bodyPr/>
          <a:lstStyle/>
          <a:p>
            <a:r>
              <a:rPr lang="en-US" dirty="0" smtClean="0"/>
              <a:t>Legislative Mandate</a:t>
            </a:r>
            <a:endParaRPr lang="en-US" dirty="0"/>
          </a:p>
        </p:txBody>
      </p:sp>
      <p:sp>
        <p:nvSpPr>
          <p:cNvPr id="3" name="Content Placeholder 2">
            <a:extLst>
              <a:ext uri="{FF2B5EF4-FFF2-40B4-BE49-F238E27FC236}">
                <a16:creationId xmlns:a16="http://schemas.microsoft.com/office/drawing/2014/main" id="{7EF044D0-ECB8-26F2-395D-1172645C5C24}"/>
              </a:ext>
            </a:extLst>
          </p:cNvPr>
          <p:cNvSpPr>
            <a:spLocks noGrp="1"/>
          </p:cNvSpPr>
          <p:nvPr>
            <p:ph idx="1"/>
          </p:nvPr>
        </p:nvSpPr>
        <p:spPr/>
        <p:txBody>
          <a:bodyPr/>
          <a:lstStyle/>
          <a:p>
            <a:r>
              <a:rPr lang="en-GB" dirty="0"/>
              <a:t>The Constitution</a:t>
            </a:r>
          </a:p>
          <a:p>
            <a:r>
              <a:rPr lang="en-GB" dirty="0"/>
              <a:t>The United Nations Convention on the Rights of Persons with Disabilities</a:t>
            </a:r>
          </a:p>
          <a:p>
            <a:r>
              <a:rPr lang="en-GB" dirty="0"/>
              <a:t>The AU Protocol </a:t>
            </a:r>
          </a:p>
          <a:p>
            <a:r>
              <a:rPr lang="en-GB" dirty="0"/>
              <a:t>White paper on rights of Persons with Disabilities  and the Implementation matrix</a:t>
            </a:r>
          </a:p>
          <a:p>
            <a:r>
              <a:rPr lang="en-GB" dirty="0"/>
              <a:t>The </a:t>
            </a:r>
            <a:r>
              <a:rPr lang="en-GB" dirty="0" smtClean="0"/>
              <a:t>Frameworks </a:t>
            </a:r>
            <a:r>
              <a:rPr lang="en-GB" dirty="0"/>
              <a:t>on </a:t>
            </a:r>
            <a:r>
              <a:rPr lang="en-GB" dirty="0" smtClean="0"/>
              <a:t>Reasonable </a:t>
            </a:r>
            <a:r>
              <a:rPr lang="en-GB" dirty="0"/>
              <a:t>A</a:t>
            </a:r>
            <a:r>
              <a:rPr lang="en-GB" dirty="0" smtClean="0"/>
              <a:t>ccommodation ,Universal design and access, Awareness Raising and Self Representation</a:t>
            </a:r>
            <a:endParaRPr lang="en-GB" dirty="0"/>
          </a:p>
          <a:p>
            <a:endParaRPr lang="en-US" dirty="0"/>
          </a:p>
        </p:txBody>
      </p:sp>
      <p:sp>
        <p:nvSpPr>
          <p:cNvPr id="5" name="Slide Number Placeholder 4">
            <a:extLst>
              <a:ext uri="{FF2B5EF4-FFF2-40B4-BE49-F238E27FC236}">
                <a16:creationId xmlns:a16="http://schemas.microsoft.com/office/drawing/2014/main" id="{0A7B4335-399C-EB24-8F2C-ACDCC4FA760D}"/>
              </a:ext>
            </a:extLst>
          </p:cNvPr>
          <p:cNvSpPr>
            <a:spLocks noGrp="1"/>
          </p:cNvSpPr>
          <p:nvPr>
            <p:ph type="sldNum" sz="quarter" idx="4294967295"/>
          </p:nvPr>
        </p:nvSpPr>
        <p:spPr>
          <a:xfrm>
            <a:off x="6442998" y="5388272"/>
            <a:ext cx="512504" cy="273844"/>
          </a:xfrm>
          <a:prstGeom prst="rect">
            <a:avLst/>
          </a:prstGeom>
        </p:spPr>
        <p:txBody>
          <a:bodyPr/>
          <a:lstStyle/>
          <a:p>
            <a:fld id="{189E5594-7F96-C543-B3C4-FB3120A55854}" type="slidenum">
              <a:rPr lang="en-US" smtClean="0"/>
              <a:t>2</a:t>
            </a:fld>
            <a:endParaRPr lang="en-US"/>
          </a:p>
        </p:txBody>
      </p:sp>
    </p:spTree>
    <p:extLst>
      <p:ext uri="{BB962C8B-B14F-4D97-AF65-F5344CB8AC3E}">
        <p14:creationId xmlns:p14="http://schemas.microsoft.com/office/powerpoint/2010/main" val="3139021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1" y="2083150"/>
            <a:ext cx="8305800" cy="2424317"/>
          </a:xfrm>
        </p:spPr>
        <p:txBody>
          <a:bodyPr>
            <a:noAutofit/>
          </a:bodyPr>
          <a:lstStyle/>
          <a:p>
            <a:pPr marL="0" indent="0" algn="ctr">
              <a:buNone/>
            </a:pPr>
            <a:r>
              <a:rPr lang="en-GB" sz="2600" dirty="0" smtClean="0">
                <a:latin typeface="Arial Black" panose="020B0A04020102020204" pitchFamily="34" charset="0"/>
              </a:rPr>
              <a:t>NATIONAL STRATEGIC PLAN ON </a:t>
            </a:r>
            <a:br>
              <a:rPr lang="en-GB" sz="2600" dirty="0" smtClean="0">
                <a:latin typeface="Arial Black" panose="020B0A04020102020204" pitchFamily="34" charset="0"/>
              </a:rPr>
            </a:br>
            <a:r>
              <a:rPr lang="en-GB" sz="2600" dirty="0" smtClean="0">
                <a:latin typeface="Arial Black" panose="020B0A04020102020204" pitchFamily="34" charset="0"/>
              </a:rPr>
              <a:t>GENDER-BASED VIOLENCE AND FEMICIDE </a:t>
            </a:r>
            <a:br>
              <a:rPr lang="en-GB" sz="2600" dirty="0" smtClean="0">
                <a:latin typeface="Arial Black" panose="020B0A04020102020204" pitchFamily="34" charset="0"/>
              </a:rPr>
            </a:br>
            <a:endParaRPr lang="en-ZA" sz="2600" dirty="0">
              <a:latin typeface="Arial Black" panose="020B0A04020102020204" pitchFamily="34" charset="0"/>
            </a:endParaRPr>
          </a:p>
        </p:txBody>
      </p:sp>
      <p:sp>
        <p:nvSpPr>
          <p:cNvPr id="3" name="Rectangle 2"/>
          <p:cNvSpPr/>
          <p:nvPr/>
        </p:nvSpPr>
        <p:spPr>
          <a:xfrm>
            <a:off x="2466975" y="3632426"/>
            <a:ext cx="3895884" cy="492443"/>
          </a:xfrm>
          <a:prstGeom prst="rect">
            <a:avLst/>
          </a:prstGeom>
        </p:spPr>
        <p:txBody>
          <a:bodyPr wrap="square">
            <a:spAutoFit/>
          </a:bodyPr>
          <a:lstStyle/>
          <a:p>
            <a:pPr algn="ctr"/>
            <a:r>
              <a:rPr lang="en-GB" sz="2600" dirty="0">
                <a:solidFill>
                  <a:schemeClr val="accent3">
                    <a:lumMod val="50000"/>
                  </a:schemeClr>
                </a:solidFill>
                <a:latin typeface="Arial Black" panose="020B0A04020102020204" pitchFamily="34" charset="0"/>
              </a:rPr>
              <a:t>(NSP ON GBVF)</a:t>
            </a:r>
            <a:endParaRPr lang="en-ZA" sz="2600" dirty="0">
              <a:solidFill>
                <a:schemeClr val="accent3">
                  <a:lumMod val="50000"/>
                </a:schemeClr>
              </a:solidFill>
              <a:latin typeface="Arial Black" panose="020B0A04020102020204" pitchFamily="34" charset="0"/>
            </a:endParaRPr>
          </a:p>
        </p:txBody>
      </p:sp>
      <p:cxnSp>
        <p:nvCxnSpPr>
          <p:cNvPr id="5" name="Straight Connector 4"/>
          <p:cNvCxnSpPr>
            <a:stCxn id="2" idx="1"/>
            <a:endCxn id="2" idx="3"/>
          </p:cNvCxnSpPr>
          <p:nvPr/>
        </p:nvCxnSpPr>
        <p:spPr>
          <a:xfrm>
            <a:off x="361951" y="3295309"/>
            <a:ext cx="8305800" cy="0"/>
          </a:xfrm>
          <a:prstGeom prst="line">
            <a:avLst/>
          </a:prstGeom>
          <a:ln w="571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533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203224" y="912793"/>
            <a:ext cx="2892401" cy="5193552"/>
          </a:xfrm>
          <a:custGeom>
            <a:avLst/>
            <a:gdLst>
              <a:gd name="connsiteX0" fmla="*/ 0 w 1799988"/>
              <a:gd name="connsiteY0" fmla="*/ 283459 h 1700722"/>
              <a:gd name="connsiteX1" fmla="*/ 283459 w 1799988"/>
              <a:gd name="connsiteY1" fmla="*/ 0 h 1700722"/>
              <a:gd name="connsiteX2" fmla="*/ 1516529 w 1799988"/>
              <a:gd name="connsiteY2" fmla="*/ 0 h 1700722"/>
              <a:gd name="connsiteX3" fmla="*/ 1799988 w 1799988"/>
              <a:gd name="connsiteY3" fmla="*/ 283459 h 1700722"/>
              <a:gd name="connsiteX4" fmla="*/ 1799988 w 1799988"/>
              <a:gd name="connsiteY4" fmla="*/ 1417263 h 1700722"/>
              <a:gd name="connsiteX5" fmla="*/ 1516529 w 1799988"/>
              <a:gd name="connsiteY5" fmla="*/ 1700722 h 1700722"/>
              <a:gd name="connsiteX6" fmla="*/ 283459 w 1799988"/>
              <a:gd name="connsiteY6" fmla="*/ 1700722 h 1700722"/>
              <a:gd name="connsiteX7" fmla="*/ 0 w 1799988"/>
              <a:gd name="connsiteY7" fmla="*/ 1417263 h 1700722"/>
              <a:gd name="connsiteX8" fmla="*/ 0 w 1799988"/>
              <a:gd name="connsiteY8" fmla="*/ 283459 h 17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988" h="1700722">
                <a:moveTo>
                  <a:pt x="0" y="283459"/>
                </a:moveTo>
                <a:cubicBezTo>
                  <a:pt x="0" y="126909"/>
                  <a:pt x="126909" y="0"/>
                  <a:pt x="283459" y="0"/>
                </a:cubicBezTo>
                <a:lnTo>
                  <a:pt x="1516529" y="0"/>
                </a:lnTo>
                <a:cubicBezTo>
                  <a:pt x="1673079" y="0"/>
                  <a:pt x="1799988" y="126909"/>
                  <a:pt x="1799988" y="283459"/>
                </a:cubicBezTo>
                <a:lnTo>
                  <a:pt x="1799988" y="1417263"/>
                </a:lnTo>
                <a:cubicBezTo>
                  <a:pt x="1799988" y="1573813"/>
                  <a:pt x="1673079" y="1700722"/>
                  <a:pt x="1516529" y="1700722"/>
                </a:cubicBezTo>
                <a:lnTo>
                  <a:pt x="283459" y="1700722"/>
                </a:lnTo>
                <a:cubicBezTo>
                  <a:pt x="126909" y="1700722"/>
                  <a:pt x="0" y="1573813"/>
                  <a:pt x="0" y="1417263"/>
                </a:cubicBezTo>
                <a:lnTo>
                  <a:pt x="0" y="283459"/>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982" tIns="113502" rIns="143982" bIns="113502" numCol="1" spcCol="1270" anchor="ctr" anchorCtr="0">
            <a:noAutofit/>
          </a:bodyPr>
          <a:lstStyle/>
          <a:p>
            <a:pPr lvl="0" algn="ctr" defTabSz="711200">
              <a:spcBef>
                <a:spcPct val="0"/>
              </a:spcBef>
            </a:pPr>
            <a:r>
              <a:rPr lang="en-GB" b="1" u="sng" dirty="0" smtClean="0">
                <a:solidFill>
                  <a:schemeClr val="bg1"/>
                </a:solidFill>
                <a:latin typeface="Arial" panose="020B0604020202020204" pitchFamily="34" charset="0"/>
                <a:cs typeface="Arial" panose="020B0604020202020204" pitchFamily="34" charset="0"/>
              </a:rPr>
              <a:t>Role of the DWYPD</a:t>
            </a:r>
          </a:p>
          <a:p>
            <a:pPr lvl="0" algn="ctr" defTabSz="711200">
              <a:spcBef>
                <a:spcPct val="0"/>
              </a:spcBef>
            </a:pPr>
            <a:endParaRPr lang="en-GB" b="1" u="sng" dirty="0" smtClean="0">
              <a:solidFill>
                <a:schemeClr val="bg1"/>
              </a:solidFill>
              <a:latin typeface="Arial" panose="020B0604020202020204" pitchFamily="34" charset="0"/>
              <a:cs typeface="Arial" panose="020B0604020202020204" pitchFamily="34" charset="0"/>
            </a:endParaRPr>
          </a:p>
          <a:p>
            <a:pPr lvl="0" algn="ctr" defTabSz="711200">
              <a:spcBef>
                <a:spcPct val="0"/>
              </a:spcBef>
            </a:pPr>
            <a:r>
              <a:rPr lang="en-ZA" dirty="0">
                <a:latin typeface="Arial" panose="020B0604020202020204" pitchFamily="34" charset="0"/>
                <a:cs typeface="Arial" panose="020B0604020202020204" pitchFamily="34" charset="0"/>
              </a:rPr>
              <a:t>The </a:t>
            </a:r>
            <a:r>
              <a:rPr lang="en-ZA" b="1" dirty="0">
                <a:latin typeface="Arial" panose="020B0604020202020204" pitchFamily="34" charset="0"/>
                <a:cs typeface="Arial" panose="020B0604020202020204" pitchFamily="34" charset="0"/>
              </a:rPr>
              <a:t>coordination of the implementation </a:t>
            </a:r>
            <a:r>
              <a:rPr lang="en-ZA" dirty="0">
                <a:latin typeface="Arial" panose="020B0604020202020204" pitchFamily="34" charset="0"/>
                <a:cs typeface="Arial" panose="020B0604020202020204" pitchFamily="34" charset="0"/>
              </a:rPr>
              <a:t>of the NSP on GBVF is the responsibility of the </a:t>
            </a:r>
            <a:r>
              <a:rPr lang="en-ZA" dirty="0" smtClean="0">
                <a:latin typeface="Arial" panose="020B0604020202020204" pitchFamily="34" charset="0"/>
                <a:cs typeface="Arial" panose="020B0604020202020204" pitchFamily="34" charset="0"/>
              </a:rPr>
              <a:t>DWYPD. </a:t>
            </a:r>
            <a:r>
              <a:rPr lang="en-ZA" dirty="0">
                <a:latin typeface="Arial" panose="020B0604020202020204" pitchFamily="34" charset="0"/>
                <a:cs typeface="Arial" panose="020B0604020202020204" pitchFamily="34" charset="0"/>
              </a:rPr>
              <a:t>DWYPD is also responsible for compiling monthly reports </a:t>
            </a:r>
            <a:r>
              <a:rPr lang="en-ZA" dirty="0" smtClean="0">
                <a:latin typeface="Arial" panose="020B0604020202020204" pitchFamily="34" charset="0"/>
                <a:cs typeface="Arial" panose="020B0604020202020204" pitchFamily="34" charset="0"/>
              </a:rPr>
              <a:t>based on </a:t>
            </a:r>
            <a:r>
              <a:rPr lang="en-ZA" dirty="0">
                <a:latin typeface="Arial" panose="020B0604020202020204" pitchFamily="34" charset="0"/>
                <a:cs typeface="Arial" panose="020B0604020202020204" pitchFamily="34" charset="0"/>
              </a:rPr>
              <a:t>progress from </a:t>
            </a:r>
            <a:r>
              <a:rPr lang="en-ZA" dirty="0" smtClean="0">
                <a:latin typeface="Arial" panose="020B0604020202020204" pitchFamily="34" charset="0"/>
                <a:cs typeface="Arial" panose="020B0604020202020204" pitchFamily="34" charset="0"/>
              </a:rPr>
              <a:t>departments </a:t>
            </a:r>
            <a:r>
              <a:rPr lang="en-ZA" dirty="0">
                <a:latin typeface="Arial" panose="020B0604020202020204" pitchFamily="34" charset="0"/>
                <a:cs typeface="Arial" panose="020B0604020202020204" pitchFamily="34" charset="0"/>
              </a:rPr>
              <a:t>which have specific implementation responsibilities and based on inputs from other sectors which is mainly through the multisectoral END GBVF </a:t>
            </a:r>
            <a:r>
              <a:rPr lang="en-ZA" dirty="0" smtClean="0">
                <a:latin typeface="Arial" panose="020B0604020202020204" pitchFamily="34" charset="0"/>
                <a:cs typeface="Arial" panose="020B0604020202020204" pitchFamily="34" charset="0"/>
              </a:rPr>
              <a:t>Collective</a:t>
            </a:r>
            <a:r>
              <a:rPr lang="en-GB" dirty="0" smtClean="0">
                <a:latin typeface="Arial" panose="020B0604020202020204" pitchFamily="34" charset="0"/>
                <a:cs typeface="Arial" panose="020B0604020202020204" pitchFamily="34" charset="0"/>
              </a:rPr>
              <a:t>.</a:t>
            </a:r>
            <a:endParaRPr lang="en-ZA" b="1" kern="12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500248" y="176705"/>
            <a:ext cx="4120743" cy="397032"/>
          </a:xfrm>
          <a:prstGeom prst="rect">
            <a:avLst/>
          </a:prstGeom>
        </p:spPr>
        <p:txBody>
          <a:bodyPr wrap="none">
            <a:spAutoFit/>
          </a:bodyPr>
          <a:lstStyle/>
          <a:p>
            <a:pPr algn="ctr" defTabSz="914400">
              <a:lnSpc>
                <a:spcPct val="90000"/>
              </a:lnSpc>
              <a:spcBef>
                <a:spcPct val="0"/>
              </a:spcBef>
              <a:buClr>
                <a:schemeClr val="accent6">
                  <a:lumMod val="75000"/>
                </a:schemeClr>
              </a:buClr>
              <a:buSzPct val="128000"/>
            </a:pPr>
            <a:r>
              <a:rPr lang="en-US" sz="2200" b="1" dirty="0" smtClean="0">
                <a:solidFill>
                  <a:schemeClr val="accent3">
                    <a:lumMod val="50000"/>
                  </a:schemeClr>
                </a:solidFill>
                <a:latin typeface="Arial Black" panose="020B0A04020102020204" pitchFamily="34" charset="0"/>
                <a:ea typeface="+mj-ea"/>
                <a:cs typeface="Calibri Light" pitchFamily="34" charset="0"/>
              </a:rPr>
              <a:t>NSP ON GBVF OVERVIEW</a:t>
            </a:r>
            <a:endParaRPr lang="en-US" sz="2200" b="1" dirty="0">
              <a:solidFill>
                <a:schemeClr val="accent3">
                  <a:lumMod val="50000"/>
                </a:schemeClr>
              </a:solidFill>
              <a:effectLst/>
              <a:latin typeface="Arial Black" panose="020B0A04020102020204" pitchFamily="34" charset="0"/>
              <a:ea typeface="+mj-ea"/>
              <a:cs typeface="Calibri Light" pitchFamily="34" charset="0"/>
            </a:endParaRPr>
          </a:p>
        </p:txBody>
      </p:sp>
      <p:grpSp>
        <p:nvGrpSpPr>
          <p:cNvPr id="11" name="Group 10"/>
          <p:cNvGrpSpPr/>
          <p:nvPr/>
        </p:nvGrpSpPr>
        <p:grpSpPr>
          <a:xfrm>
            <a:off x="3190875" y="912542"/>
            <a:ext cx="5784810" cy="5193552"/>
            <a:chOff x="2971801" y="1078445"/>
            <a:chExt cx="5485395" cy="5804153"/>
          </a:xfrm>
        </p:grpSpPr>
        <p:grpSp>
          <p:nvGrpSpPr>
            <p:cNvPr id="2" name="Group 1"/>
            <p:cNvGrpSpPr/>
            <p:nvPr/>
          </p:nvGrpSpPr>
          <p:grpSpPr>
            <a:xfrm>
              <a:off x="2971801" y="1078445"/>
              <a:ext cx="5446295" cy="3046502"/>
              <a:chOff x="129731" y="-730516"/>
              <a:chExt cx="7976603" cy="2110826"/>
            </a:xfrm>
          </p:grpSpPr>
          <p:sp>
            <p:nvSpPr>
              <p:cNvPr id="3" name="Freeform 2"/>
              <p:cNvSpPr/>
              <p:nvPr/>
            </p:nvSpPr>
            <p:spPr>
              <a:xfrm>
                <a:off x="1759902" y="-730322"/>
                <a:ext cx="6346432" cy="1189919"/>
              </a:xfrm>
              <a:custGeom>
                <a:avLst/>
                <a:gdLst>
                  <a:gd name="connsiteX0" fmla="*/ 226768 w 1360578"/>
                  <a:gd name="connsiteY0" fmla="*/ 0 h 5659874"/>
                  <a:gd name="connsiteX1" fmla="*/ 1133810 w 1360578"/>
                  <a:gd name="connsiteY1" fmla="*/ 0 h 5659874"/>
                  <a:gd name="connsiteX2" fmla="*/ 1360578 w 1360578"/>
                  <a:gd name="connsiteY2" fmla="*/ 226768 h 5659874"/>
                  <a:gd name="connsiteX3" fmla="*/ 1360578 w 1360578"/>
                  <a:gd name="connsiteY3" fmla="*/ 5659874 h 5659874"/>
                  <a:gd name="connsiteX4" fmla="*/ 1360578 w 1360578"/>
                  <a:gd name="connsiteY4" fmla="*/ 5659874 h 5659874"/>
                  <a:gd name="connsiteX5" fmla="*/ 0 w 1360578"/>
                  <a:gd name="connsiteY5" fmla="*/ 5659874 h 5659874"/>
                  <a:gd name="connsiteX6" fmla="*/ 0 w 1360578"/>
                  <a:gd name="connsiteY6" fmla="*/ 5659874 h 5659874"/>
                  <a:gd name="connsiteX7" fmla="*/ 0 w 1360578"/>
                  <a:gd name="connsiteY7" fmla="*/ 226768 h 5659874"/>
                  <a:gd name="connsiteX8" fmla="*/ 226768 w 1360578"/>
                  <a:gd name="connsiteY8" fmla="*/ 0 h 56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0578" h="5659874">
                    <a:moveTo>
                      <a:pt x="1360578" y="943333"/>
                    </a:moveTo>
                    <a:lnTo>
                      <a:pt x="1360578" y="4716541"/>
                    </a:lnTo>
                    <a:cubicBezTo>
                      <a:pt x="1360578" y="5237531"/>
                      <a:pt x="1336172" y="5659874"/>
                      <a:pt x="1306065" y="5659874"/>
                    </a:cubicBezTo>
                    <a:lnTo>
                      <a:pt x="0" y="5659874"/>
                    </a:lnTo>
                    <a:lnTo>
                      <a:pt x="0" y="5659874"/>
                    </a:lnTo>
                    <a:lnTo>
                      <a:pt x="0" y="0"/>
                    </a:lnTo>
                    <a:lnTo>
                      <a:pt x="0" y="0"/>
                    </a:lnTo>
                    <a:lnTo>
                      <a:pt x="1306065" y="0"/>
                    </a:lnTo>
                    <a:cubicBezTo>
                      <a:pt x="1336172" y="0"/>
                      <a:pt x="1360578" y="422343"/>
                      <a:pt x="1360578" y="943333"/>
                    </a:cubicBezTo>
                    <a:close/>
                  </a:path>
                </a:pathLst>
              </a:custGeom>
              <a:solidFill>
                <a:srgbClr val="CCCCFF">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90243" rIns="314068" bIns="190243" numCol="1" spcCol="1270" anchor="ctr" anchorCtr="0">
                <a:noAutofit/>
              </a:bodyPr>
              <a:lstStyle/>
              <a:p>
                <a:pPr marL="0" lvl="1" algn="ctr" defTabSz="711200">
                  <a:lnSpc>
                    <a:spcPct val="90000"/>
                  </a:lnSpc>
                  <a:spcBef>
                    <a:spcPct val="0"/>
                  </a:spcBef>
                  <a:spcAft>
                    <a:spcPct val="15000"/>
                  </a:spcAft>
                </a:pPr>
                <a:r>
                  <a:rPr lang="en-US" kern="1200" dirty="0" smtClean="0">
                    <a:latin typeface="Arial" panose="020B0604020202020204" pitchFamily="34" charset="0"/>
                    <a:cs typeface="Arial" panose="020B0604020202020204" pitchFamily="34" charset="0"/>
                  </a:rPr>
                  <a:t>The NSP </a:t>
                </a:r>
                <a:r>
                  <a:rPr lang="en-US" dirty="0" smtClean="0">
                    <a:latin typeface="Arial" panose="020B0604020202020204" pitchFamily="34" charset="0"/>
                    <a:cs typeface="Arial" panose="020B0604020202020204" pitchFamily="34" charset="0"/>
                  </a:rPr>
                  <a:t>on GBVF aims to </a:t>
                </a:r>
                <a:r>
                  <a:rPr lang="en-US" kern="1200" dirty="0" smtClean="0">
                    <a:latin typeface="Arial" panose="020B0604020202020204" pitchFamily="34" charset="0"/>
                    <a:cs typeface="Arial" panose="020B0604020202020204" pitchFamily="34" charset="0"/>
                  </a:rPr>
                  <a:t>provide a </a:t>
                </a:r>
                <a:r>
                  <a:rPr lang="en-US" b="1" kern="1200" dirty="0" smtClean="0">
                    <a:latin typeface="Arial" panose="020B0604020202020204" pitchFamily="34" charset="0"/>
                    <a:cs typeface="Arial" panose="020B0604020202020204" pitchFamily="34" charset="0"/>
                  </a:rPr>
                  <a:t>multi-sectoral</a:t>
                </a:r>
                <a:r>
                  <a:rPr lang="en-US" kern="1200" dirty="0" smtClean="0">
                    <a:latin typeface="Arial" panose="020B0604020202020204" pitchFamily="34" charset="0"/>
                    <a:cs typeface="Arial" panose="020B0604020202020204" pitchFamily="34" charset="0"/>
                  </a:rPr>
                  <a:t>, coherent strategic policy and programming framework to strengthen a </a:t>
                </a:r>
                <a:r>
                  <a:rPr lang="en-US" b="1" kern="1200" dirty="0" smtClean="0">
                    <a:latin typeface="Arial" panose="020B0604020202020204" pitchFamily="34" charset="0"/>
                    <a:cs typeface="Arial" panose="020B0604020202020204" pitchFamily="34" charset="0"/>
                  </a:rPr>
                  <a:t>coordinated</a:t>
                </a:r>
                <a:r>
                  <a:rPr lang="en-US" kern="1200" dirty="0" smtClean="0">
                    <a:latin typeface="Arial" panose="020B0604020202020204" pitchFamily="34" charset="0"/>
                    <a:cs typeface="Arial" panose="020B0604020202020204" pitchFamily="34" charset="0"/>
                  </a:rPr>
                  <a:t> national response to the GBVF pandemic</a:t>
                </a:r>
                <a:endParaRPr lang="en-ZA" kern="1200" dirty="0">
                  <a:latin typeface="Arial" panose="020B0604020202020204" pitchFamily="34" charset="0"/>
                  <a:cs typeface="Arial" panose="020B0604020202020204" pitchFamily="34" charset="0"/>
                </a:endParaRPr>
              </a:p>
            </p:txBody>
          </p:sp>
          <p:sp>
            <p:nvSpPr>
              <p:cNvPr id="4" name="Freeform 3"/>
              <p:cNvSpPr/>
              <p:nvPr/>
            </p:nvSpPr>
            <p:spPr>
              <a:xfrm>
                <a:off x="129731" y="-730516"/>
                <a:ext cx="1687437" cy="1190113"/>
              </a:xfrm>
              <a:custGeom>
                <a:avLst/>
                <a:gdLst>
                  <a:gd name="connsiteX0" fmla="*/ 0 w 1799988"/>
                  <a:gd name="connsiteY0" fmla="*/ 283459 h 1700722"/>
                  <a:gd name="connsiteX1" fmla="*/ 283459 w 1799988"/>
                  <a:gd name="connsiteY1" fmla="*/ 0 h 1700722"/>
                  <a:gd name="connsiteX2" fmla="*/ 1516529 w 1799988"/>
                  <a:gd name="connsiteY2" fmla="*/ 0 h 1700722"/>
                  <a:gd name="connsiteX3" fmla="*/ 1799988 w 1799988"/>
                  <a:gd name="connsiteY3" fmla="*/ 283459 h 1700722"/>
                  <a:gd name="connsiteX4" fmla="*/ 1799988 w 1799988"/>
                  <a:gd name="connsiteY4" fmla="*/ 1417263 h 1700722"/>
                  <a:gd name="connsiteX5" fmla="*/ 1516529 w 1799988"/>
                  <a:gd name="connsiteY5" fmla="*/ 1700722 h 1700722"/>
                  <a:gd name="connsiteX6" fmla="*/ 283459 w 1799988"/>
                  <a:gd name="connsiteY6" fmla="*/ 1700722 h 1700722"/>
                  <a:gd name="connsiteX7" fmla="*/ 0 w 1799988"/>
                  <a:gd name="connsiteY7" fmla="*/ 1417263 h 1700722"/>
                  <a:gd name="connsiteX8" fmla="*/ 0 w 1799988"/>
                  <a:gd name="connsiteY8" fmla="*/ 283459 h 17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988" h="1700722">
                    <a:moveTo>
                      <a:pt x="0" y="283459"/>
                    </a:moveTo>
                    <a:cubicBezTo>
                      <a:pt x="0" y="126909"/>
                      <a:pt x="126909" y="0"/>
                      <a:pt x="283459" y="0"/>
                    </a:cubicBezTo>
                    <a:lnTo>
                      <a:pt x="1516529" y="0"/>
                    </a:lnTo>
                    <a:cubicBezTo>
                      <a:pt x="1673079" y="0"/>
                      <a:pt x="1799988" y="126909"/>
                      <a:pt x="1799988" y="283459"/>
                    </a:cubicBezTo>
                    <a:lnTo>
                      <a:pt x="1799988" y="1417263"/>
                    </a:lnTo>
                    <a:cubicBezTo>
                      <a:pt x="1799988" y="1573813"/>
                      <a:pt x="1673079" y="1700722"/>
                      <a:pt x="1516529" y="1700722"/>
                    </a:cubicBezTo>
                    <a:lnTo>
                      <a:pt x="283459" y="1700722"/>
                    </a:lnTo>
                    <a:cubicBezTo>
                      <a:pt x="126909" y="1700722"/>
                      <a:pt x="0" y="1573813"/>
                      <a:pt x="0" y="1417263"/>
                    </a:cubicBezTo>
                    <a:lnTo>
                      <a:pt x="0" y="283459"/>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982" tIns="113502" rIns="143982" bIns="113502" numCol="1" spcCol="1270" anchor="ctr" anchorCtr="0">
                <a:noAutofit/>
              </a:bodyPr>
              <a:lstStyle/>
              <a:p>
                <a:pPr lvl="0" algn="ctr" defTabSz="711200">
                  <a:lnSpc>
                    <a:spcPct val="90000"/>
                  </a:lnSpc>
                  <a:spcBef>
                    <a:spcPct val="0"/>
                  </a:spcBef>
                  <a:spcAft>
                    <a:spcPct val="35000"/>
                  </a:spcAft>
                </a:pPr>
                <a:r>
                  <a:rPr lang="en-ZA" b="1" kern="1200" dirty="0" smtClean="0">
                    <a:latin typeface="Arial" panose="020B0604020202020204" pitchFamily="34" charset="0"/>
                    <a:cs typeface="Arial" panose="020B0604020202020204" pitchFamily="34" charset="0"/>
                  </a:rPr>
                  <a:t>Purpose </a:t>
                </a:r>
                <a:endParaRPr lang="en-ZA" b="1" kern="1200" dirty="0">
                  <a:latin typeface="Arial" panose="020B0604020202020204" pitchFamily="34" charset="0"/>
                  <a:cs typeface="Arial" panose="020B0604020202020204" pitchFamily="34" charset="0"/>
                </a:endParaRPr>
              </a:p>
            </p:txBody>
          </p:sp>
          <p:sp>
            <p:nvSpPr>
              <p:cNvPr id="5" name="Freeform 4"/>
              <p:cNvSpPr/>
              <p:nvPr/>
            </p:nvSpPr>
            <p:spPr>
              <a:xfrm>
                <a:off x="1759900" y="557721"/>
                <a:ext cx="6346432" cy="822589"/>
              </a:xfrm>
              <a:custGeom>
                <a:avLst/>
                <a:gdLst>
                  <a:gd name="connsiteX0" fmla="*/ 226768 w 1360578"/>
                  <a:gd name="connsiteY0" fmla="*/ 0 h 5659874"/>
                  <a:gd name="connsiteX1" fmla="*/ 1133810 w 1360578"/>
                  <a:gd name="connsiteY1" fmla="*/ 0 h 5659874"/>
                  <a:gd name="connsiteX2" fmla="*/ 1360578 w 1360578"/>
                  <a:gd name="connsiteY2" fmla="*/ 226768 h 5659874"/>
                  <a:gd name="connsiteX3" fmla="*/ 1360578 w 1360578"/>
                  <a:gd name="connsiteY3" fmla="*/ 5659874 h 5659874"/>
                  <a:gd name="connsiteX4" fmla="*/ 1360578 w 1360578"/>
                  <a:gd name="connsiteY4" fmla="*/ 5659874 h 5659874"/>
                  <a:gd name="connsiteX5" fmla="*/ 0 w 1360578"/>
                  <a:gd name="connsiteY5" fmla="*/ 5659874 h 5659874"/>
                  <a:gd name="connsiteX6" fmla="*/ 0 w 1360578"/>
                  <a:gd name="connsiteY6" fmla="*/ 5659874 h 5659874"/>
                  <a:gd name="connsiteX7" fmla="*/ 0 w 1360578"/>
                  <a:gd name="connsiteY7" fmla="*/ 226768 h 5659874"/>
                  <a:gd name="connsiteX8" fmla="*/ 226768 w 1360578"/>
                  <a:gd name="connsiteY8" fmla="*/ 0 h 56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0578" h="5659874">
                    <a:moveTo>
                      <a:pt x="1360578" y="943333"/>
                    </a:moveTo>
                    <a:lnTo>
                      <a:pt x="1360578" y="4716541"/>
                    </a:lnTo>
                    <a:cubicBezTo>
                      <a:pt x="1360578" y="5237531"/>
                      <a:pt x="1336172" y="5659874"/>
                      <a:pt x="1306065" y="5659874"/>
                    </a:cubicBezTo>
                    <a:lnTo>
                      <a:pt x="0" y="5659874"/>
                    </a:lnTo>
                    <a:lnTo>
                      <a:pt x="0" y="5659874"/>
                    </a:lnTo>
                    <a:lnTo>
                      <a:pt x="0" y="0"/>
                    </a:lnTo>
                    <a:lnTo>
                      <a:pt x="0" y="0"/>
                    </a:lnTo>
                    <a:lnTo>
                      <a:pt x="1306065" y="0"/>
                    </a:lnTo>
                    <a:cubicBezTo>
                      <a:pt x="1336172" y="0"/>
                      <a:pt x="1360578" y="422343"/>
                      <a:pt x="1360578" y="943333"/>
                    </a:cubicBezTo>
                    <a:close/>
                  </a:path>
                </a:pathLst>
              </a:custGeom>
              <a:solidFill>
                <a:srgbClr val="CCCCFF">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90243" rIns="314068" bIns="190243" numCol="1" spcCol="1270" anchor="ctr" anchorCtr="0">
                <a:noAutofit/>
              </a:bodyPr>
              <a:lstStyle/>
              <a:p>
                <a:pPr marL="0" lvl="1" algn="ctr" defTabSz="711200">
                  <a:lnSpc>
                    <a:spcPct val="90000"/>
                  </a:lnSpc>
                  <a:spcBef>
                    <a:spcPct val="0"/>
                  </a:spcBef>
                  <a:spcAft>
                    <a:spcPct val="15000"/>
                  </a:spcAft>
                </a:pPr>
                <a:r>
                  <a:rPr lang="en-US" dirty="0">
                    <a:latin typeface="Arial" panose="020B0604020202020204" pitchFamily="34" charset="0"/>
                    <a:cs typeface="Arial" panose="020B0604020202020204" pitchFamily="34" charset="0"/>
                  </a:rPr>
                  <a:t>The NSP on GBVF </a:t>
                </a:r>
                <a:r>
                  <a:rPr lang="en-US" dirty="0" smtClean="0">
                    <a:latin typeface="Arial" panose="020B0604020202020204" pitchFamily="34" charset="0"/>
                    <a:cs typeface="Arial" panose="020B0604020202020204" pitchFamily="34" charset="0"/>
                  </a:rPr>
                  <a:t>vision is, </a:t>
                </a:r>
                <a:r>
                  <a:rPr lang="en-US" b="1" i="1" dirty="0" smtClean="0">
                    <a:latin typeface="Arial" panose="020B0604020202020204" pitchFamily="34" charset="0"/>
                    <a:cs typeface="Arial" panose="020B0604020202020204" pitchFamily="34" charset="0"/>
                  </a:rPr>
                  <a:t>“</a:t>
                </a:r>
                <a:r>
                  <a:rPr lang="en-ZA" b="1" i="1" kern="1200" dirty="0" smtClean="0">
                    <a:latin typeface="Arial" panose="020B0604020202020204" pitchFamily="34" charset="0"/>
                    <a:cs typeface="Arial" panose="020B0604020202020204" pitchFamily="34" charset="0"/>
                  </a:rPr>
                  <a:t>A South Africa free from GBV directed at women, children and LGBTQIA+ persons”</a:t>
                </a:r>
                <a:endParaRPr lang="en-ZA" b="1" i="1" kern="1200" dirty="0">
                  <a:latin typeface="Arial" panose="020B0604020202020204" pitchFamily="34" charset="0"/>
                  <a:cs typeface="Arial" panose="020B0604020202020204" pitchFamily="34" charset="0"/>
                </a:endParaRPr>
              </a:p>
            </p:txBody>
          </p:sp>
          <p:sp>
            <p:nvSpPr>
              <p:cNvPr id="6" name="Freeform 5"/>
              <p:cNvSpPr/>
              <p:nvPr/>
            </p:nvSpPr>
            <p:spPr>
              <a:xfrm>
                <a:off x="129731" y="557721"/>
                <a:ext cx="1687437" cy="822589"/>
              </a:xfrm>
              <a:custGeom>
                <a:avLst/>
                <a:gdLst>
                  <a:gd name="connsiteX0" fmla="*/ 0 w 1799988"/>
                  <a:gd name="connsiteY0" fmla="*/ 283459 h 1700722"/>
                  <a:gd name="connsiteX1" fmla="*/ 283459 w 1799988"/>
                  <a:gd name="connsiteY1" fmla="*/ 0 h 1700722"/>
                  <a:gd name="connsiteX2" fmla="*/ 1516529 w 1799988"/>
                  <a:gd name="connsiteY2" fmla="*/ 0 h 1700722"/>
                  <a:gd name="connsiteX3" fmla="*/ 1799988 w 1799988"/>
                  <a:gd name="connsiteY3" fmla="*/ 283459 h 1700722"/>
                  <a:gd name="connsiteX4" fmla="*/ 1799988 w 1799988"/>
                  <a:gd name="connsiteY4" fmla="*/ 1417263 h 1700722"/>
                  <a:gd name="connsiteX5" fmla="*/ 1516529 w 1799988"/>
                  <a:gd name="connsiteY5" fmla="*/ 1700722 h 1700722"/>
                  <a:gd name="connsiteX6" fmla="*/ 283459 w 1799988"/>
                  <a:gd name="connsiteY6" fmla="*/ 1700722 h 1700722"/>
                  <a:gd name="connsiteX7" fmla="*/ 0 w 1799988"/>
                  <a:gd name="connsiteY7" fmla="*/ 1417263 h 1700722"/>
                  <a:gd name="connsiteX8" fmla="*/ 0 w 1799988"/>
                  <a:gd name="connsiteY8" fmla="*/ 283459 h 17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988" h="1700722">
                    <a:moveTo>
                      <a:pt x="0" y="283459"/>
                    </a:moveTo>
                    <a:cubicBezTo>
                      <a:pt x="0" y="126909"/>
                      <a:pt x="126909" y="0"/>
                      <a:pt x="283459" y="0"/>
                    </a:cubicBezTo>
                    <a:lnTo>
                      <a:pt x="1516529" y="0"/>
                    </a:lnTo>
                    <a:cubicBezTo>
                      <a:pt x="1673079" y="0"/>
                      <a:pt x="1799988" y="126909"/>
                      <a:pt x="1799988" y="283459"/>
                    </a:cubicBezTo>
                    <a:lnTo>
                      <a:pt x="1799988" y="1417263"/>
                    </a:lnTo>
                    <a:cubicBezTo>
                      <a:pt x="1799988" y="1573813"/>
                      <a:pt x="1673079" y="1700722"/>
                      <a:pt x="1516529" y="1700722"/>
                    </a:cubicBezTo>
                    <a:lnTo>
                      <a:pt x="283459" y="1700722"/>
                    </a:lnTo>
                    <a:cubicBezTo>
                      <a:pt x="126909" y="1700722"/>
                      <a:pt x="0" y="1573813"/>
                      <a:pt x="0" y="1417263"/>
                    </a:cubicBezTo>
                    <a:lnTo>
                      <a:pt x="0" y="283459"/>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982" tIns="113502" rIns="143982" bIns="113502" numCol="1" spcCol="1270" anchor="ctr" anchorCtr="0">
                <a:noAutofit/>
              </a:bodyPr>
              <a:lstStyle/>
              <a:p>
                <a:pPr lvl="0" algn="ctr" defTabSz="711200">
                  <a:lnSpc>
                    <a:spcPct val="90000"/>
                  </a:lnSpc>
                  <a:spcBef>
                    <a:spcPct val="0"/>
                  </a:spcBef>
                  <a:spcAft>
                    <a:spcPct val="35000"/>
                  </a:spcAft>
                </a:pPr>
                <a:r>
                  <a:rPr lang="en-ZA" b="1" kern="1200" dirty="0" smtClean="0">
                    <a:latin typeface="Arial" panose="020B0604020202020204" pitchFamily="34" charset="0"/>
                    <a:cs typeface="Arial" panose="020B0604020202020204" pitchFamily="34" charset="0"/>
                  </a:rPr>
                  <a:t>Vision </a:t>
                </a:r>
                <a:endParaRPr lang="en-ZA" b="1" kern="1200" dirty="0">
                  <a:latin typeface="Arial" panose="020B0604020202020204" pitchFamily="34" charset="0"/>
                  <a:cs typeface="Arial" panose="020B0604020202020204" pitchFamily="34" charset="0"/>
                </a:endParaRPr>
              </a:p>
            </p:txBody>
          </p:sp>
        </p:grpSp>
        <p:sp>
          <p:nvSpPr>
            <p:cNvPr id="9" name="Freeform 8"/>
            <p:cNvSpPr/>
            <p:nvPr/>
          </p:nvSpPr>
          <p:spPr>
            <a:xfrm>
              <a:off x="4123956" y="4266566"/>
              <a:ext cx="4333240" cy="2616032"/>
            </a:xfrm>
            <a:custGeom>
              <a:avLst/>
              <a:gdLst>
                <a:gd name="connsiteX0" fmla="*/ 226768 w 1360578"/>
                <a:gd name="connsiteY0" fmla="*/ 0 h 5659874"/>
                <a:gd name="connsiteX1" fmla="*/ 1133810 w 1360578"/>
                <a:gd name="connsiteY1" fmla="*/ 0 h 5659874"/>
                <a:gd name="connsiteX2" fmla="*/ 1360578 w 1360578"/>
                <a:gd name="connsiteY2" fmla="*/ 226768 h 5659874"/>
                <a:gd name="connsiteX3" fmla="*/ 1360578 w 1360578"/>
                <a:gd name="connsiteY3" fmla="*/ 5659874 h 5659874"/>
                <a:gd name="connsiteX4" fmla="*/ 1360578 w 1360578"/>
                <a:gd name="connsiteY4" fmla="*/ 5659874 h 5659874"/>
                <a:gd name="connsiteX5" fmla="*/ 0 w 1360578"/>
                <a:gd name="connsiteY5" fmla="*/ 5659874 h 5659874"/>
                <a:gd name="connsiteX6" fmla="*/ 0 w 1360578"/>
                <a:gd name="connsiteY6" fmla="*/ 5659874 h 5659874"/>
                <a:gd name="connsiteX7" fmla="*/ 0 w 1360578"/>
                <a:gd name="connsiteY7" fmla="*/ 226768 h 5659874"/>
                <a:gd name="connsiteX8" fmla="*/ 226768 w 1360578"/>
                <a:gd name="connsiteY8" fmla="*/ 0 h 56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0578" h="5659874">
                  <a:moveTo>
                    <a:pt x="1360578" y="943333"/>
                  </a:moveTo>
                  <a:lnTo>
                    <a:pt x="1360578" y="4716541"/>
                  </a:lnTo>
                  <a:cubicBezTo>
                    <a:pt x="1360578" y="5237531"/>
                    <a:pt x="1336172" y="5659874"/>
                    <a:pt x="1306065" y="5659874"/>
                  </a:cubicBezTo>
                  <a:lnTo>
                    <a:pt x="0" y="5659874"/>
                  </a:lnTo>
                  <a:lnTo>
                    <a:pt x="0" y="5659874"/>
                  </a:lnTo>
                  <a:lnTo>
                    <a:pt x="0" y="0"/>
                  </a:lnTo>
                  <a:lnTo>
                    <a:pt x="0" y="0"/>
                  </a:lnTo>
                  <a:lnTo>
                    <a:pt x="1306065" y="0"/>
                  </a:lnTo>
                  <a:cubicBezTo>
                    <a:pt x="1336172" y="0"/>
                    <a:pt x="1360578" y="422343"/>
                    <a:pt x="1360578" y="943333"/>
                  </a:cubicBezTo>
                  <a:close/>
                </a:path>
              </a:pathLst>
            </a:custGeom>
            <a:solidFill>
              <a:srgbClr val="CCCCFF">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90243" rIns="314068" bIns="190243" numCol="1" spcCol="1270" anchor="ctr" anchorCtr="0">
              <a:noAutofit/>
            </a:bodyPr>
            <a:lstStyle/>
            <a:p>
              <a:pPr algn="ctr" defTabSz="800100">
                <a:lnSpc>
                  <a:spcPct val="90000"/>
                </a:lnSpc>
                <a:spcBef>
                  <a:spcPct val="0"/>
                </a:spcBef>
                <a:spcAft>
                  <a:spcPct val="35000"/>
                </a:spcAft>
              </a:pPr>
              <a:r>
                <a:rPr lang="en-US" dirty="0">
                  <a:latin typeface="Arial" panose="020B0604020202020204" pitchFamily="34" charset="0"/>
                  <a:cs typeface="Arial" panose="020B0604020202020204" pitchFamily="34" charset="0"/>
                </a:rPr>
                <a:t>The NSP on GBVF </a:t>
              </a:r>
              <a:r>
                <a:rPr lang="en-GB" dirty="0">
                  <a:latin typeface="Arial" panose="020B0604020202020204" pitchFamily="34" charset="0"/>
                  <a:cs typeface="Arial" panose="020B0604020202020204" pitchFamily="34" charset="0"/>
                </a:rPr>
                <a:t>f</a:t>
              </a:r>
              <a:r>
                <a:rPr lang="en-GB" dirty="0" smtClean="0">
                  <a:latin typeface="Arial" panose="020B0604020202020204" pitchFamily="34" charset="0"/>
                  <a:cs typeface="Arial" panose="020B0604020202020204" pitchFamily="34" charset="0"/>
                </a:rPr>
                <a:t>ocuses </a:t>
              </a:r>
              <a:r>
                <a:rPr lang="en-GB" dirty="0">
                  <a:latin typeface="Arial" panose="020B0604020202020204" pitchFamily="34" charset="0"/>
                  <a:cs typeface="Arial" panose="020B0604020202020204" pitchFamily="34" charset="0"/>
                </a:rPr>
                <a:t>on comprehensively and strategically responding to GBVF, with a </a:t>
              </a:r>
              <a:r>
                <a:rPr lang="en-GB" b="1" dirty="0">
                  <a:latin typeface="Arial" panose="020B0604020202020204" pitchFamily="34" charset="0"/>
                  <a:cs typeface="Arial" panose="020B0604020202020204" pitchFamily="34" charset="0"/>
                </a:rPr>
                <a:t>specific focus on</a:t>
              </a:r>
              <a:r>
                <a:rPr lang="en-GB" dirty="0">
                  <a:latin typeface="Arial" panose="020B0604020202020204" pitchFamily="34" charset="0"/>
                  <a:cs typeface="Arial" panose="020B0604020202020204" pitchFamily="34" charset="0"/>
                </a:rPr>
                <a:t> violence against ALL women (across age, physical location, </a:t>
              </a:r>
              <a:r>
                <a:rPr lang="en-GB" b="1" u="sng" dirty="0">
                  <a:latin typeface="Arial" panose="020B0604020202020204" pitchFamily="34" charset="0"/>
                  <a:cs typeface="Arial" panose="020B0604020202020204" pitchFamily="34" charset="0"/>
                </a:rPr>
                <a:t>disability</a:t>
              </a:r>
              <a:r>
                <a:rPr lang="en-GB" dirty="0">
                  <a:latin typeface="Arial" panose="020B0604020202020204" pitchFamily="34" charset="0"/>
                  <a:cs typeface="Arial" panose="020B0604020202020204" pitchFamily="34" charset="0"/>
                </a:rPr>
                <a:t>,  sexual </a:t>
              </a:r>
              <a:r>
                <a:rPr lang="en-GB" dirty="0" smtClean="0">
                  <a:latin typeface="Arial" panose="020B0604020202020204" pitchFamily="34" charset="0"/>
                  <a:cs typeface="Arial" panose="020B0604020202020204" pitchFamily="34" charset="0"/>
                </a:rPr>
                <a:t>orientation and </a:t>
              </a:r>
              <a:r>
                <a:rPr lang="en-GB" dirty="0">
                  <a:latin typeface="Arial" panose="020B0604020202020204" pitchFamily="34" charset="0"/>
                  <a:cs typeface="Arial" panose="020B0604020202020204" pitchFamily="34" charset="0"/>
                </a:rPr>
                <a:t>gender identity, </a:t>
              </a:r>
              <a:r>
                <a:rPr lang="en-GB" dirty="0" smtClean="0">
                  <a:latin typeface="Arial" panose="020B0604020202020204" pitchFamily="34" charset="0"/>
                  <a:cs typeface="Arial" panose="020B0604020202020204" pitchFamily="34" charset="0"/>
                </a:rPr>
                <a:t>nationality </a:t>
              </a:r>
              <a:r>
                <a:rPr lang="en-GB" dirty="0">
                  <a:latin typeface="Arial" panose="020B0604020202020204" pitchFamily="34" charset="0"/>
                  <a:cs typeface="Arial" panose="020B0604020202020204" pitchFamily="34" charset="0"/>
                </a:rPr>
                <a:t>and other diversities) and violence against </a:t>
              </a:r>
              <a:r>
                <a:rPr lang="en-GB" dirty="0" smtClean="0">
                  <a:latin typeface="Arial" panose="020B0604020202020204" pitchFamily="34" charset="0"/>
                  <a:cs typeface="Arial" panose="020B0604020202020204" pitchFamily="34" charset="0"/>
                </a:rPr>
                <a:t>children</a:t>
              </a:r>
              <a:endParaRPr lang="en-ZA" dirty="0">
                <a:latin typeface="Arial" panose="020B0604020202020204" pitchFamily="34" charset="0"/>
                <a:cs typeface="Arial" panose="020B0604020202020204" pitchFamily="34" charset="0"/>
              </a:endParaRPr>
            </a:p>
          </p:txBody>
        </p:sp>
        <p:sp>
          <p:nvSpPr>
            <p:cNvPr id="10" name="Freeform 9"/>
            <p:cNvSpPr/>
            <p:nvPr/>
          </p:nvSpPr>
          <p:spPr>
            <a:xfrm>
              <a:off x="2971802" y="4266566"/>
              <a:ext cx="1229002" cy="2616032"/>
            </a:xfrm>
            <a:custGeom>
              <a:avLst/>
              <a:gdLst>
                <a:gd name="connsiteX0" fmla="*/ 0 w 1799988"/>
                <a:gd name="connsiteY0" fmla="*/ 283459 h 1700722"/>
                <a:gd name="connsiteX1" fmla="*/ 283459 w 1799988"/>
                <a:gd name="connsiteY1" fmla="*/ 0 h 1700722"/>
                <a:gd name="connsiteX2" fmla="*/ 1516529 w 1799988"/>
                <a:gd name="connsiteY2" fmla="*/ 0 h 1700722"/>
                <a:gd name="connsiteX3" fmla="*/ 1799988 w 1799988"/>
                <a:gd name="connsiteY3" fmla="*/ 283459 h 1700722"/>
                <a:gd name="connsiteX4" fmla="*/ 1799988 w 1799988"/>
                <a:gd name="connsiteY4" fmla="*/ 1417263 h 1700722"/>
                <a:gd name="connsiteX5" fmla="*/ 1516529 w 1799988"/>
                <a:gd name="connsiteY5" fmla="*/ 1700722 h 1700722"/>
                <a:gd name="connsiteX6" fmla="*/ 283459 w 1799988"/>
                <a:gd name="connsiteY6" fmla="*/ 1700722 h 1700722"/>
                <a:gd name="connsiteX7" fmla="*/ 0 w 1799988"/>
                <a:gd name="connsiteY7" fmla="*/ 1417263 h 1700722"/>
                <a:gd name="connsiteX8" fmla="*/ 0 w 1799988"/>
                <a:gd name="connsiteY8" fmla="*/ 283459 h 17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988" h="1700722">
                  <a:moveTo>
                    <a:pt x="0" y="283459"/>
                  </a:moveTo>
                  <a:cubicBezTo>
                    <a:pt x="0" y="126909"/>
                    <a:pt x="126909" y="0"/>
                    <a:pt x="283459" y="0"/>
                  </a:cubicBezTo>
                  <a:lnTo>
                    <a:pt x="1516529" y="0"/>
                  </a:lnTo>
                  <a:cubicBezTo>
                    <a:pt x="1673079" y="0"/>
                    <a:pt x="1799988" y="126909"/>
                    <a:pt x="1799988" y="283459"/>
                  </a:cubicBezTo>
                  <a:lnTo>
                    <a:pt x="1799988" y="1417263"/>
                  </a:lnTo>
                  <a:cubicBezTo>
                    <a:pt x="1799988" y="1573813"/>
                    <a:pt x="1673079" y="1700722"/>
                    <a:pt x="1516529" y="1700722"/>
                  </a:cubicBezTo>
                  <a:lnTo>
                    <a:pt x="283459" y="1700722"/>
                  </a:lnTo>
                  <a:cubicBezTo>
                    <a:pt x="126909" y="1700722"/>
                    <a:pt x="0" y="1573813"/>
                    <a:pt x="0" y="1417263"/>
                  </a:cubicBezTo>
                  <a:lnTo>
                    <a:pt x="0" y="283459"/>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982" tIns="113502" rIns="143982" bIns="113502" numCol="1" spcCol="1270" anchor="ctr" anchorCtr="0">
              <a:noAutofit/>
            </a:bodyPr>
            <a:lstStyle/>
            <a:p>
              <a:pPr lvl="0" algn="ctr" defTabSz="711200">
                <a:lnSpc>
                  <a:spcPct val="90000"/>
                </a:lnSpc>
                <a:spcBef>
                  <a:spcPct val="0"/>
                </a:spcBef>
                <a:spcAft>
                  <a:spcPct val="35000"/>
                </a:spcAft>
              </a:pPr>
              <a:r>
                <a:rPr lang="en-ZA" b="1" dirty="0" smtClean="0">
                  <a:latin typeface="Arial" panose="020B0604020202020204" pitchFamily="34" charset="0"/>
                  <a:cs typeface="Arial" panose="020B0604020202020204" pitchFamily="34" charset="0"/>
                </a:rPr>
                <a:t>Scope</a:t>
              </a:r>
              <a:r>
                <a:rPr lang="en-ZA" b="1" kern="1200" dirty="0" smtClean="0">
                  <a:latin typeface="Arial" panose="020B0604020202020204" pitchFamily="34" charset="0"/>
                  <a:cs typeface="Arial" panose="020B0604020202020204" pitchFamily="34" charset="0"/>
                </a:rPr>
                <a:t> </a:t>
              </a:r>
              <a:endParaRPr lang="en-ZA" b="1" kern="1200" dirty="0">
                <a:latin typeface="Arial" panose="020B0604020202020204" pitchFamily="34" charset="0"/>
                <a:cs typeface="Arial" panose="020B0604020202020204" pitchFamily="34" charset="0"/>
              </a:endParaRPr>
            </a:p>
          </p:txBody>
        </p:sp>
      </p:grpSp>
      <p:cxnSp>
        <p:nvCxnSpPr>
          <p:cNvPr id="13" name="Straight Connector 12"/>
          <p:cNvCxnSpPr/>
          <p:nvPr/>
        </p:nvCxnSpPr>
        <p:spPr>
          <a:xfrm>
            <a:off x="-4970" y="700208"/>
            <a:ext cx="9144000" cy="0"/>
          </a:xfrm>
          <a:prstGeom prst="line">
            <a:avLst/>
          </a:prstGeom>
          <a:ln w="28575">
            <a:solidFill>
              <a:schemeClr val="accent3">
                <a:lumMod val="5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174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503548" y="202035"/>
            <a:ext cx="8136904" cy="828477"/>
          </a:xfrm>
        </p:spPr>
        <p:txBody>
          <a:bodyPr>
            <a:noAutofit/>
          </a:bodyPr>
          <a:lstStyle/>
          <a:p>
            <a:pPr algn="ctr"/>
            <a:r>
              <a:rPr lang="en-US" sz="2200" b="1" dirty="0" smtClean="0">
                <a:solidFill>
                  <a:schemeClr val="accent3">
                    <a:lumMod val="50000"/>
                  </a:schemeClr>
                </a:solidFill>
                <a:latin typeface="Arial Black" panose="020B0A04020102020204" pitchFamily="34" charset="0"/>
                <a:cs typeface="Aharoni" pitchFamily="2" charset="-79"/>
              </a:rPr>
              <a:t>NSP ON GBVF AND DISABILITY INCLUSION </a:t>
            </a:r>
            <a:endParaRPr lang="en-ZA" sz="2200" b="1" dirty="0">
              <a:solidFill>
                <a:schemeClr val="accent3">
                  <a:lumMod val="50000"/>
                </a:schemeClr>
              </a:solidFill>
              <a:latin typeface="Arial Black" panose="020B0A04020102020204" pitchFamily="34" charset="0"/>
              <a:cs typeface="Aharoni" pitchFamily="2" charset="-79"/>
            </a:endParaRPr>
          </a:p>
        </p:txBody>
      </p:sp>
      <p:cxnSp>
        <p:nvCxnSpPr>
          <p:cNvPr id="4" name="Straight Connector 3"/>
          <p:cNvCxnSpPr/>
          <p:nvPr/>
        </p:nvCxnSpPr>
        <p:spPr>
          <a:xfrm>
            <a:off x="0" y="749951"/>
            <a:ext cx="9144000" cy="0"/>
          </a:xfrm>
          <a:prstGeom prst="line">
            <a:avLst/>
          </a:prstGeom>
          <a:ln w="28575">
            <a:solidFill>
              <a:schemeClr val="accent3">
                <a:lumMod val="5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62025" y="1578428"/>
            <a:ext cx="7272338" cy="3170099"/>
          </a:xfrm>
          <a:prstGeom prst="rect">
            <a:avLst/>
          </a:prstGeom>
        </p:spPr>
        <p:txBody>
          <a:bodyPr wrap="square">
            <a:spAutoFit/>
          </a:bodyPr>
          <a:lstStyle/>
          <a:p>
            <a:pPr>
              <a:spcAft>
                <a:spcPts val="600"/>
              </a:spcAft>
            </a:pPr>
            <a:r>
              <a:rPr lang="en-GB" b="1" dirty="0" smtClean="0">
                <a:latin typeface="Arial" panose="020B0604020202020204" pitchFamily="34" charset="0"/>
                <a:cs typeface="Arial" panose="020B0604020202020204" pitchFamily="34" charset="0"/>
              </a:rPr>
              <a:t>Disability is an integral part of the NSP on GBVF:</a:t>
            </a:r>
          </a:p>
          <a:p>
            <a:pPr>
              <a:spcAft>
                <a:spcPts val="600"/>
              </a:spcAft>
            </a:pPr>
            <a:endParaRPr lang="en-GB" b="1"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NSP on GBVF vision of eradicating GBVF cannot be realised without ending violence against persons with disabilities in all their diversity, and without comprehensive, and inclusive approaches to policy and programming. </a:t>
            </a:r>
            <a:endParaRPr lang="en-GB"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endParaRPr lang="en-GB"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en-GB" dirty="0">
                <a:latin typeface="Arial" panose="020B0604020202020204" pitchFamily="34" charset="0"/>
                <a:cs typeface="Arial" panose="020B0604020202020204" pitchFamily="34" charset="0"/>
              </a:rPr>
              <a:t>A key recognition </a:t>
            </a:r>
            <a:r>
              <a:rPr lang="en-GB" dirty="0" smtClean="0">
                <a:latin typeface="Arial" panose="020B0604020202020204" pitchFamily="34" charset="0"/>
                <a:cs typeface="Arial" panose="020B0604020202020204" pitchFamily="34" charset="0"/>
              </a:rPr>
              <a:t>is that </a:t>
            </a:r>
            <a:r>
              <a:rPr lang="en-GB" dirty="0">
                <a:latin typeface="Arial" panose="020B0604020202020204" pitchFamily="34" charset="0"/>
                <a:cs typeface="Arial" panose="020B0604020202020204" pitchFamily="34" charset="0"/>
              </a:rPr>
              <a:t>marginalization and exploitation of persons with disabilities </a:t>
            </a:r>
            <a:r>
              <a:rPr lang="en-GB" dirty="0" smtClean="0">
                <a:latin typeface="Arial" panose="020B0604020202020204" pitchFamily="34" charset="0"/>
                <a:cs typeface="Arial" panose="020B0604020202020204" pitchFamily="34" charset="0"/>
              </a:rPr>
              <a:t>intensifies </a:t>
            </a:r>
            <a:r>
              <a:rPr lang="en-GB" dirty="0">
                <a:latin typeface="Arial" panose="020B0604020202020204" pitchFamily="34" charset="0"/>
                <a:cs typeface="Arial" panose="020B0604020202020204" pitchFamily="34" charset="0"/>
              </a:rPr>
              <a:t>vulnerability to GBVF and other forms of discrimination such as </a:t>
            </a:r>
            <a:r>
              <a:rPr lang="en-GB" dirty="0" smtClean="0">
                <a:latin typeface="Arial" panose="020B0604020202020204" pitchFamily="34" charset="0"/>
                <a:cs typeface="Arial" panose="020B0604020202020204" pitchFamily="34" charset="0"/>
              </a:rPr>
              <a:t>socio-economic </a:t>
            </a:r>
            <a:r>
              <a:rPr lang="en-GB" dirty="0">
                <a:latin typeface="Arial" panose="020B0604020202020204" pitchFamily="34" charset="0"/>
                <a:cs typeface="Arial" panose="020B0604020202020204" pitchFamily="34" charset="0"/>
              </a:rPr>
              <a:t>exclusion. </a:t>
            </a:r>
          </a:p>
        </p:txBody>
      </p:sp>
    </p:spTree>
    <p:extLst>
      <p:ext uri="{BB962C8B-B14F-4D97-AF65-F5344CB8AC3E}">
        <p14:creationId xmlns:p14="http://schemas.microsoft.com/office/powerpoint/2010/main" val="2440959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503548" y="202035"/>
            <a:ext cx="8136904" cy="828477"/>
          </a:xfrm>
        </p:spPr>
        <p:txBody>
          <a:bodyPr>
            <a:noAutofit/>
          </a:bodyPr>
          <a:lstStyle/>
          <a:p>
            <a:pPr algn="ctr"/>
            <a:r>
              <a:rPr lang="en-US" sz="2200" b="1" dirty="0" smtClean="0">
                <a:solidFill>
                  <a:schemeClr val="accent3">
                    <a:lumMod val="50000"/>
                  </a:schemeClr>
                </a:solidFill>
                <a:latin typeface="Arial Black" panose="020B0A04020102020204" pitchFamily="34" charset="0"/>
                <a:cs typeface="Aharoni" pitchFamily="2" charset="-79"/>
              </a:rPr>
              <a:t>KEY DWYPD GBVF INTERVENTIONS</a:t>
            </a:r>
            <a:endParaRPr lang="en-ZA" sz="2200" b="1" dirty="0">
              <a:solidFill>
                <a:schemeClr val="accent3">
                  <a:lumMod val="50000"/>
                </a:schemeClr>
              </a:solidFill>
              <a:latin typeface="Arial Black" panose="020B0A04020102020204" pitchFamily="34" charset="0"/>
              <a:cs typeface="Aharoni" pitchFamily="2" charset="-79"/>
            </a:endParaRPr>
          </a:p>
        </p:txBody>
      </p:sp>
      <p:cxnSp>
        <p:nvCxnSpPr>
          <p:cNvPr id="4" name="Straight Connector 3"/>
          <p:cNvCxnSpPr/>
          <p:nvPr/>
        </p:nvCxnSpPr>
        <p:spPr>
          <a:xfrm>
            <a:off x="0" y="749951"/>
            <a:ext cx="9144000" cy="0"/>
          </a:xfrm>
          <a:prstGeom prst="line">
            <a:avLst/>
          </a:prstGeom>
          <a:ln w="28575">
            <a:solidFill>
              <a:schemeClr val="accent3">
                <a:lumMod val="5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57175" y="992935"/>
            <a:ext cx="8610600" cy="5379290"/>
            <a:chOff x="428625" y="863251"/>
            <a:chExt cx="7973701" cy="5516455"/>
          </a:xfrm>
        </p:grpSpPr>
        <p:sp>
          <p:nvSpPr>
            <p:cNvPr id="6" name="Freeform 5"/>
            <p:cNvSpPr/>
            <p:nvPr/>
          </p:nvSpPr>
          <p:spPr>
            <a:xfrm>
              <a:off x="428625" y="863251"/>
              <a:ext cx="2491781" cy="1495070"/>
            </a:xfrm>
            <a:custGeom>
              <a:avLst/>
              <a:gdLst>
                <a:gd name="connsiteX0" fmla="*/ 0 w 2491781"/>
                <a:gd name="connsiteY0" fmla="*/ 0 h 1495069"/>
                <a:gd name="connsiteX1" fmla="*/ 2491781 w 2491781"/>
                <a:gd name="connsiteY1" fmla="*/ 0 h 1495069"/>
                <a:gd name="connsiteX2" fmla="*/ 2491781 w 2491781"/>
                <a:gd name="connsiteY2" fmla="*/ 1495069 h 1495069"/>
                <a:gd name="connsiteX3" fmla="*/ 0 w 2491781"/>
                <a:gd name="connsiteY3" fmla="*/ 1495069 h 1495069"/>
                <a:gd name="connsiteX4" fmla="*/ 0 w 2491781"/>
                <a:gd name="connsiteY4" fmla="*/ 0 h 149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81" h="1495069">
                  <a:moveTo>
                    <a:pt x="0" y="0"/>
                  </a:moveTo>
                  <a:lnTo>
                    <a:pt x="2491781" y="0"/>
                  </a:lnTo>
                  <a:lnTo>
                    <a:pt x="2491781" y="1495069"/>
                  </a:lnTo>
                  <a:lnTo>
                    <a:pt x="0" y="1495069"/>
                  </a:lnTo>
                  <a:lnTo>
                    <a:pt x="0" y="0"/>
                  </a:lnTo>
                  <a:close/>
                </a:path>
              </a:pathLst>
            </a:custGeom>
            <a:solidFill>
              <a:srgbClr val="7030A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Strengthening accountability across the government system for implementation through Institutionalisation of the NSP on GBVF and National Comprehensive GBVF Prevention Strategy and enforcement of compliance with progress reporting</a:t>
              </a:r>
              <a:endParaRPr lang="en-ZA" sz="1200" kern="1200" dirty="0">
                <a:latin typeface="Arial" panose="020B0604020202020204" pitchFamily="34" charset="0"/>
                <a:cs typeface="Arial" panose="020B0604020202020204" pitchFamily="34" charset="0"/>
              </a:endParaRPr>
            </a:p>
          </p:txBody>
        </p:sp>
        <p:sp>
          <p:nvSpPr>
            <p:cNvPr id="7" name="Freeform 6"/>
            <p:cNvSpPr/>
            <p:nvPr/>
          </p:nvSpPr>
          <p:spPr>
            <a:xfrm>
              <a:off x="3169585" y="863251"/>
              <a:ext cx="2491781" cy="1495069"/>
            </a:xfrm>
            <a:custGeom>
              <a:avLst/>
              <a:gdLst>
                <a:gd name="connsiteX0" fmla="*/ 0 w 2491781"/>
                <a:gd name="connsiteY0" fmla="*/ 0 h 1495069"/>
                <a:gd name="connsiteX1" fmla="*/ 2491781 w 2491781"/>
                <a:gd name="connsiteY1" fmla="*/ 0 h 1495069"/>
                <a:gd name="connsiteX2" fmla="*/ 2491781 w 2491781"/>
                <a:gd name="connsiteY2" fmla="*/ 1495069 h 1495069"/>
                <a:gd name="connsiteX3" fmla="*/ 0 w 2491781"/>
                <a:gd name="connsiteY3" fmla="*/ 1495069 h 1495069"/>
                <a:gd name="connsiteX4" fmla="*/ 0 w 2491781"/>
                <a:gd name="connsiteY4" fmla="*/ 0 h 149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81" h="1495069">
                  <a:moveTo>
                    <a:pt x="0" y="0"/>
                  </a:moveTo>
                  <a:lnTo>
                    <a:pt x="2491781" y="0"/>
                  </a:lnTo>
                  <a:lnTo>
                    <a:pt x="2491781" y="1495069"/>
                  </a:lnTo>
                  <a:lnTo>
                    <a:pt x="0" y="1495069"/>
                  </a:lnTo>
                  <a:lnTo>
                    <a:pt x="0" y="0"/>
                  </a:lnTo>
                  <a:close/>
                </a:path>
              </a:pathLst>
            </a:custGeom>
            <a:solidFill>
              <a:srgbClr val="C0000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405011"/>
                <a:satOff val="56"/>
                <a:lumOff val="49"/>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Monitor and evaluate progress in implementation. An implementation evaluation is scheduled for 2023/24 and we will work on ensuring disability specific targets are mainstreamed across all the NSP on GBVF pillars. </a:t>
              </a:r>
              <a:endParaRPr lang="en-GB" sz="1200" kern="1200" dirty="0">
                <a:latin typeface="Arial" panose="020B0604020202020204" pitchFamily="34" charset="0"/>
                <a:cs typeface="Arial" panose="020B0604020202020204" pitchFamily="34" charset="0"/>
              </a:endParaRPr>
            </a:p>
          </p:txBody>
        </p:sp>
        <p:sp>
          <p:nvSpPr>
            <p:cNvPr id="8" name="Freeform 7"/>
            <p:cNvSpPr/>
            <p:nvPr/>
          </p:nvSpPr>
          <p:spPr>
            <a:xfrm>
              <a:off x="5910545" y="863251"/>
              <a:ext cx="2491781" cy="1495069"/>
            </a:xfrm>
            <a:custGeom>
              <a:avLst/>
              <a:gdLst>
                <a:gd name="connsiteX0" fmla="*/ 0 w 2491781"/>
                <a:gd name="connsiteY0" fmla="*/ 0 h 1495069"/>
                <a:gd name="connsiteX1" fmla="*/ 2491781 w 2491781"/>
                <a:gd name="connsiteY1" fmla="*/ 0 h 1495069"/>
                <a:gd name="connsiteX2" fmla="*/ 2491781 w 2491781"/>
                <a:gd name="connsiteY2" fmla="*/ 1495069 h 1495069"/>
                <a:gd name="connsiteX3" fmla="*/ 0 w 2491781"/>
                <a:gd name="connsiteY3" fmla="*/ 1495069 h 1495069"/>
                <a:gd name="connsiteX4" fmla="*/ 0 w 2491781"/>
                <a:gd name="connsiteY4" fmla="*/ 0 h 149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81" h="1495069">
                  <a:moveTo>
                    <a:pt x="0" y="0"/>
                  </a:moveTo>
                  <a:lnTo>
                    <a:pt x="2491781" y="0"/>
                  </a:lnTo>
                  <a:lnTo>
                    <a:pt x="2491781" y="1495069"/>
                  </a:lnTo>
                  <a:lnTo>
                    <a:pt x="0" y="1495069"/>
                  </a:lnTo>
                  <a:lnTo>
                    <a:pt x="0" y="0"/>
                  </a:lnTo>
                  <a:close/>
                </a:path>
              </a:pathLst>
            </a:custGeom>
            <a:solidFill>
              <a:schemeClr val="accent5">
                <a:lumMod val="5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810023"/>
                <a:satOff val="113"/>
                <a:lumOff val="98"/>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National Council on GBVF Bill is in place; and we are facilitating the successful enactment.</a:t>
              </a:r>
              <a:endParaRPr lang="en-ZA" sz="1200" kern="1200" dirty="0">
                <a:latin typeface="Arial" panose="020B0604020202020204" pitchFamily="34" charset="0"/>
                <a:cs typeface="Arial" panose="020B0604020202020204" pitchFamily="34" charset="0"/>
              </a:endParaRPr>
            </a:p>
          </p:txBody>
        </p:sp>
        <p:sp>
          <p:nvSpPr>
            <p:cNvPr id="9" name="Freeform 8"/>
            <p:cNvSpPr/>
            <p:nvPr/>
          </p:nvSpPr>
          <p:spPr>
            <a:xfrm>
              <a:off x="428625" y="2462788"/>
              <a:ext cx="2491781" cy="2012182"/>
            </a:xfrm>
            <a:custGeom>
              <a:avLst/>
              <a:gdLst>
                <a:gd name="connsiteX0" fmla="*/ 0 w 2491781"/>
                <a:gd name="connsiteY0" fmla="*/ 0 h 1495069"/>
                <a:gd name="connsiteX1" fmla="*/ 2491781 w 2491781"/>
                <a:gd name="connsiteY1" fmla="*/ 0 h 1495069"/>
                <a:gd name="connsiteX2" fmla="*/ 2491781 w 2491781"/>
                <a:gd name="connsiteY2" fmla="*/ 1495069 h 1495069"/>
                <a:gd name="connsiteX3" fmla="*/ 0 w 2491781"/>
                <a:gd name="connsiteY3" fmla="*/ 1495069 h 1495069"/>
                <a:gd name="connsiteX4" fmla="*/ 0 w 2491781"/>
                <a:gd name="connsiteY4" fmla="*/ 0 h 149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81" h="1495069">
                  <a:moveTo>
                    <a:pt x="0" y="0"/>
                  </a:moveTo>
                  <a:lnTo>
                    <a:pt x="2491781" y="0"/>
                  </a:lnTo>
                  <a:lnTo>
                    <a:pt x="2491781" y="1495069"/>
                  </a:lnTo>
                  <a:lnTo>
                    <a:pt x="0" y="1495069"/>
                  </a:lnTo>
                  <a:lnTo>
                    <a:pt x="0" y="0"/>
                  </a:lnTo>
                  <a:close/>
                </a:path>
              </a:pathLst>
            </a:custGeom>
            <a:solidFill>
              <a:srgbClr val="C0000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1215034"/>
                <a:satOff val="169"/>
                <a:lumOff val="147"/>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200" kern="1200" baseline="0" dirty="0" smtClean="0">
                  <a:latin typeface="Arial" panose="020B0604020202020204" pitchFamily="34" charset="0"/>
                  <a:cs typeface="Arial" panose="020B0604020202020204" pitchFamily="34" charset="0"/>
                </a:rPr>
                <a:t>Establishment of disability inclusive rapid response teams across all district municipalities </a:t>
              </a:r>
              <a:endParaRPr lang="en-GB" sz="1200" kern="1200" dirty="0" smtClean="0">
                <a:latin typeface="Arial" panose="020B0604020202020204" pitchFamily="34" charset="0"/>
                <a:cs typeface="Arial" panose="020B0604020202020204" pitchFamily="34" charset="0"/>
              </a:endParaRPr>
            </a:p>
          </p:txBody>
        </p:sp>
        <p:sp>
          <p:nvSpPr>
            <p:cNvPr id="10" name="Freeform 9"/>
            <p:cNvSpPr/>
            <p:nvPr/>
          </p:nvSpPr>
          <p:spPr>
            <a:xfrm>
              <a:off x="3169585" y="2462788"/>
              <a:ext cx="2491781" cy="2012182"/>
            </a:xfrm>
            <a:custGeom>
              <a:avLst/>
              <a:gdLst>
                <a:gd name="connsiteX0" fmla="*/ 0 w 2491781"/>
                <a:gd name="connsiteY0" fmla="*/ 0 h 1495069"/>
                <a:gd name="connsiteX1" fmla="*/ 2491781 w 2491781"/>
                <a:gd name="connsiteY1" fmla="*/ 0 h 1495069"/>
                <a:gd name="connsiteX2" fmla="*/ 2491781 w 2491781"/>
                <a:gd name="connsiteY2" fmla="*/ 1495069 h 1495069"/>
                <a:gd name="connsiteX3" fmla="*/ 0 w 2491781"/>
                <a:gd name="connsiteY3" fmla="*/ 1495069 h 1495069"/>
                <a:gd name="connsiteX4" fmla="*/ 0 w 2491781"/>
                <a:gd name="connsiteY4" fmla="*/ 0 h 149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81" h="1495069">
                  <a:moveTo>
                    <a:pt x="0" y="0"/>
                  </a:moveTo>
                  <a:lnTo>
                    <a:pt x="2491781" y="0"/>
                  </a:lnTo>
                  <a:lnTo>
                    <a:pt x="2491781" y="1495069"/>
                  </a:lnTo>
                  <a:lnTo>
                    <a:pt x="0" y="1495069"/>
                  </a:lnTo>
                  <a:lnTo>
                    <a:pt x="0" y="0"/>
                  </a:lnTo>
                  <a:close/>
                </a:path>
              </a:pathLst>
            </a:custGeom>
            <a:solidFill>
              <a:schemeClr val="accent5">
                <a:lumMod val="5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1620045"/>
                <a:satOff val="225"/>
                <a:lumOff val="196"/>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Coordinating the multisectoral END GBVF Collective established in June 2020 arising from multisectoral efforts; biggest single volunteer network in tackling the scourge of GBVF. Key intervention we are up-scaling is the 100 day challenges which are uniquely structured and facilitated projects that aim to enable local teams to make progress, quickly, on specific, targeted outcomes in the NSP on GBVF</a:t>
              </a:r>
              <a:endParaRPr lang="en-ZA" sz="1200" kern="1200" dirty="0">
                <a:latin typeface="Arial" panose="020B0604020202020204" pitchFamily="34" charset="0"/>
                <a:cs typeface="Arial" panose="020B0604020202020204" pitchFamily="34" charset="0"/>
              </a:endParaRPr>
            </a:p>
          </p:txBody>
        </p:sp>
        <p:sp>
          <p:nvSpPr>
            <p:cNvPr id="11" name="Freeform 10"/>
            <p:cNvSpPr/>
            <p:nvPr/>
          </p:nvSpPr>
          <p:spPr>
            <a:xfrm>
              <a:off x="5910545" y="2462788"/>
              <a:ext cx="2491781" cy="2012182"/>
            </a:xfrm>
            <a:custGeom>
              <a:avLst/>
              <a:gdLst>
                <a:gd name="connsiteX0" fmla="*/ 0 w 2491781"/>
                <a:gd name="connsiteY0" fmla="*/ 0 h 1495069"/>
                <a:gd name="connsiteX1" fmla="*/ 2491781 w 2491781"/>
                <a:gd name="connsiteY1" fmla="*/ 0 h 1495069"/>
                <a:gd name="connsiteX2" fmla="*/ 2491781 w 2491781"/>
                <a:gd name="connsiteY2" fmla="*/ 1495069 h 1495069"/>
                <a:gd name="connsiteX3" fmla="*/ 0 w 2491781"/>
                <a:gd name="connsiteY3" fmla="*/ 1495069 h 1495069"/>
                <a:gd name="connsiteX4" fmla="*/ 0 w 2491781"/>
                <a:gd name="connsiteY4" fmla="*/ 0 h 149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81" h="1495069">
                  <a:moveTo>
                    <a:pt x="0" y="0"/>
                  </a:moveTo>
                  <a:lnTo>
                    <a:pt x="2491781" y="0"/>
                  </a:lnTo>
                  <a:lnTo>
                    <a:pt x="2491781" y="1495069"/>
                  </a:lnTo>
                  <a:lnTo>
                    <a:pt x="0" y="1495069"/>
                  </a:lnTo>
                  <a:lnTo>
                    <a:pt x="0" y="0"/>
                  </a:lnTo>
                  <a:close/>
                </a:path>
              </a:pathLst>
            </a:custGeom>
            <a:solidFill>
              <a:srgbClr val="00206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2025056"/>
                <a:satOff val="282"/>
                <a:lumOff val="245"/>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The Presidential Summit on GBVF brought in Resolutions that we are popularising and ensuring that they are institutionalised. In the main hey focus on disability mainstreaming.</a:t>
              </a:r>
              <a:endParaRPr lang="en-ZA" sz="1200" kern="1200" dirty="0">
                <a:latin typeface="Arial" panose="020B0604020202020204" pitchFamily="34" charset="0"/>
                <a:cs typeface="Arial" panose="020B0604020202020204" pitchFamily="34" charset="0"/>
              </a:endParaRPr>
            </a:p>
          </p:txBody>
        </p:sp>
        <p:sp>
          <p:nvSpPr>
            <p:cNvPr id="12" name="Freeform 11"/>
            <p:cNvSpPr/>
            <p:nvPr/>
          </p:nvSpPr>
          <p:spPr>
            <a:xfrm>
              <a:off x="428625" y="4583780"/>
              <a:ext cx="2491781" cy="1795926"/>
            </a:xfrm>
            <a:custGeom>
              <a:avLst/>
              <a:gdLst>
                <a:gd name="connsiteX0" fmla="*/ 0 w 2491781"/>
                <a:gd name="connsiteY0" fmla="*/ 0 h 1495069"/>
                <a:gd name="connsiteX1" fmla="*/ 2491781 w 2491781"/>
                <a:gd name="connsiteY1" fmla="*/ 0 h 1495069"/>
                <a:gd name="connsiteX2" fmla="*/ 2491781 w 2491781"/>
                <a:gd name="connsiteY2" fmla="*/ 1495069 h 1495069"/>
                <a:gd name="connsiteX3" fmla="*/ 0 w 2491781"/>
                <a:gd name="connsiteY3" fmla="*/ 1495069 h 1495069"/>
                <a:gd name="connsiteX4" fmla="*/ 0 w 2491781"/>
                <a:gd name="connsiteY4" fmla="*/ 0 h 149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81" h="1495069">
                  <a:moveTo>
                    <a:pt x="0" y="0"/>
                  </a:moveTo>
                  <a:lnTo>
                    <a:pt x="2491781" y="0"/>
                  </a:lnTo>
                  <a:lnTo>
                    <a:pt x="2491781" y="1495069"/>
                  </a:lnTo>
                  <a:lnTo>
                    <a:pt x="0" y="1495069"/>
                  </a:lnTo>
                  <a:lnTo>
                    <a:pt x="0" y="0"/>
                  </a:lnTo>
                  <a:close/>
                </a:path>
              </a:pathLst>
            </a:custGeom>
            <a:solidFill>
              <a:schemeClr val="accent5">
                <a:lumMod val="5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2430068"/>
                <a:satOff val="338"/>
                <a:lumOff val="294"/>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Advocate for tackling in terms of communication, universal design and access to victim-friendly, survivor-focused services for persons with disabilities</a:t>
              </a:r>
              <a:endParaRPr lang="en-ZA" sz="1200" kern="1200" dirty="0">
                <a:latin typeface="Arial" panose="020B0604020202020204" pitchFamily="34" charset="0"/>
                <a:cs typeface="Arial" panose="020B0604020202020204" pitchFamily="34" charset="0"/>
              </a:endParaRPr>
            </a:p>
          </p:txBody>
        </p:sp>
        <p:sp>
          <p:nvSpPr>
            <p:cNvPr id="13" name="Freeform 12"/>
            <p:cNvSpPr/>
            <p:nvPr/>
          </p:nvSpPr>
          <p:spPr>
            <a:xfrm>
              <a:off x="3169585" y="4583780"/>
              <a:ext cx="2491781" cy="1795926"/>
            </a:xfrm>
            <a:custGeom>
              <a:avLst/>
              <a:gdLst>
                <a:gd name="connsiteX0" fmla="*/ 0 w 2491781"/>
                <a:gd name="connsiteY0" fmla="*/ 0 h 1495069"/>
                <a:gd name="connsiteX1" fmla="*/ 2491781 w 2491781"/>
                <a:gd name="connsiteY1" fmla="*/ 0 h 1495069"/>
                <a:gd name="connsiteX2" fmla="*/ 2491781 w 2491781"/>
                <a:gd name="connsiteY2" fmla="*/ 1495069 h 1495069"/>
                <a:gd name="connsiteX3" fmla="*/ 0 w 2491781"/>
                <a:gd name="connsiteY3" fmla="*/ 1495069 h 1495069"/>
                <a:gd name="connsiteX4" fmla="*/ 0 w 2491781"/>
                <a:gd name="connsiteY4" fmla="*/ 0 h 149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81" h="1495069">
                  <a:moveTo>
                    <a:pt x="0" y="0"/>
                  </a:moveTo>
                  <a:lnTo>
                    <a:pt x="2491781" y="0"/>
                  </a:lnTo>
                  <a:lnTo>
                    <a:pt x="2491781" y="1495069"/>
                  </a:lnTo>
                  <a:lnTo>
                    <a:pt x="0" y="1495069"/>
                  </a:lnTo>
                  <a:lnTo>
                    <a:pt x="0" y="0"/>
                  </a:lnTo>
                  <a:close/>
                </a:path>
              </a:pathLst>
            </a:custGeom>
            <a:solidFill>
              <a:srgbClr val="00206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2835079"/>
                <a:satOff val="395"/>
                <a:lumOff val="343"/>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Ensure the availability of data in terms of disability, however, challenges persist here. For example on budget and expenditure reports DSBD has R9.3 Million to be disbursed to enterprises owned by persons with disabilities but  zero has been disbursed due to n</a:t>
              </a:r>
              <a:r>
                <a:rPr lang="en-ZA" sz="1200" kern="1200" dirty="0" smtClean="0">
                  <a:latin typeface="Arial" panose="020B0604020202020204" pitchFamily="34" charset="0"/>
                  <a:cs typeface="Arial" panose="020B0604020202020204" pitchFamily="34" charset="0"/>
                </a:rPr>
                <a:t>o pipeline from enterprises owned by persons with disabilities </a:t>
              </a:r>
              <a:endParaRPr lang="en-ZA" sz="1200" kern="1200" dirty="0">
                <a:latin typeface="Arial" panose="020B0604020202020204" pitchFamily="34" charset="0"/>
                <a:cs typeface="Arial" panose="020B0604020202020204" pitchFamily="34" charset="0"/>
              </a:endParaRPr>
            </a:p>
          </p:txBody>
        </p:sp>
        <p:sp>
          <p:nvSpPr>
            <p:cNvPr id="14" name="Freeform 13"/>
            <p:cNvSpPr/>
            <p:nvPr/>
          </p:nvSpPr>
          <p:spPr>
            <a:xfrm>
              <a:off x="5910545" y="4583780"/>
              <a:ext cx="2491781" cy="1795926"/>
            </a:xfrm>
            <a:custGeom>
              <a:avLst/>
              <a:gdLst>
                <a:gd name="connsiteX0" fmla="*/ 0 w 2491781"/>
                <a:gd name="connsiteY0" fmla="*/ 0 h 1495069"/>
                <a:gd name="connsiteX1" fmla="*/ 2491781 w 2491781"/>
                <a:gd name="connsiteY1" fmla="*/ 0 h 1495069"/>
                <a:gd name="connsiteX2" fmla="*/ 2491781 w 2491781"/>
                <a:gd name="connsiteY2" fmla="*/ 1495069 h 1495069"/>
                <a:gd name="connsiteX3" fmla="*/ 0 w 2491781"/>
                <a:gd name="connsiteY3" fmla="*/ 1495069 h 1495069"/>
                <a:gd name="connsiteX4" fmla="*/ 0 w 2491781"/>
                <a:gd name="connsiteY4" fmla="*/ 0 h 149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81" h="1495069">
                  <a:moveTo>
                    <a:pt x="0" y="0"/>
                  </a:moveTo>
                  <a:lnTo>
                    <a:pt x="2491781" y="0"/>
                  </a:lnTo>
                  <a:lnTo>
                    <a:pt x="2491781" y="1495069"/>
                  </a:lnTo>
                  <a:lnTo>
                    <a:pt x="0" y="1495069"/>
                  </a:lnTo>
                  <a:lnTo>
                    <a:pt x="0" y="0"/>
                  </a:lnTo>
                  <a:close/>
                </a:path>
              </a:pathLst>
            </a:custGeom>
            <a:solidFill>
              <a:srgbClr val="00B0F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3240090"/>
                <a:satOff val="451"/>
                <a:lumOff val="392"/>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Popularisation of the NSP on GBVF - </a:t>
              </a:r>
              <a:r>
                <a:rPr lang="en-GB" sz="1200" kern="1200" baseline="0" dirty="0" smtClean="0">
                  <a:latin typeface="Arial" panose="020B0604020202020204" pitchFamily="34" charset="0"/>
                  <a:cs typeface="Arial" panose="020B0604020202020204" pitchFamily="34" charset="0"/>
                </a:rPr>
                <a:t>Disseminate tailor-made information and knowledge for specific audiences (age, disability, language). Currently we have developed the NSP on GBVF Summary Version which we are translating to Braille</a:t>
              </a:r>
              <a:endParaRPr lang="en-ZA" sz="12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48954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1611-166A-8349-BB5D-DA6E55F2215F}"/>
              </a:ext>
            </a:extLst>
          </p:cNvPr>
          <p:cNvSpPr>
            <a:spLocks noGrp="1"/>
          </p:cNvSpPr>
          <p:nvPr>
            <p:ph type="title"/>
          </p:nvPr>
        </p:nvSpPr>
        <p:spPr>
          <a:xfrm>
            <a:off x="904461" y="2496019"/>
            <a:ext cx="8239539" cy="745033"/>
          </a:xfrm>
          <a:prstGeom prst="rect">
            <a:avLst/>
          </a:prstGeom>
        </p:spPr>
        <p:txBody>
          <a:bodyPr>
            <a:noAutofit/>
          </a:bodyPr>
          <a:lstStyle/>
          <a:p>
            <a:pPr algn="ctr">
              <a:lnSpc>
                <a:spcPct val="100000"/>
              </a:lnSpc>
              <a:spcBef>
                <a:spcPts val="200"/>
              </a:spcBef>
              <a:spcAft>
                <a:spcPts val="200"/>
              </a:spcAft>
            </a:pPr>
            <a:r>
              <a:rPr lang="en-GB" sz="3500" b="1" dirty="0" smtClean="0">
                <a:solidFill>
                  <a:schemeClr val="tx1"/>
                </a:solidFill>
                <a:latin typeface="Arial Black" pitchFamily="34" charset="0"/>
              </a:rPr>
              <a:t>PERSONS WITH DISABILITIES</a:t>
            </a:r>
            <a:br>
              <a:rPr lang="en-GB" sz="3500" b="1" dirty="0" smtClean="0">
                <a:solidFill>
                  <a:schemeClr val="tx1"/>
                </a:solidFill>
                <a:latin typeface="Arial Black" pitchFamily="34" charset="0"/>
              </a:rPr>
            </a:br>
            <a:endParaRPr lang="en-US" sz="3500" b="1" dirty="0"/>
          </a:p>
        </p:txBody>
      </p:sp>
      <p:sp>
        <p:nvSpPr>
          <p:cNvPr id="20" name="TextBox 19">
            <a:extLst>
              <a:ext uri="{FF2B5EF4-FFF2-40B4-BE49-F238E27FC236}">
                <a16:creationId xmlns:a16="http://schemas.microsoft.com/office/drawing/2014/main" id="{3180154E-D6DA-7046-9C5C-E40D29589127}"/>
              </a:ext>
            </a:extLst>
          </p:cNvPr>
          <p:cNvSpPr txBox="1"/>
          <p:nvPr/>
        </p:nvSpPr>
        <p:spPr>
          <a:xfrm>
            <a:off x="5664425" y="6603101"/>
            <a:ext cx="237566" cy="369332"/>
          </a:xfrm>
          <a:prstGeom prst="rect">
            <a:avLst/>
          </a:prstGeom>
          <a:noFill/>
        </p:spPr>
        <p:txBody>
          <a:bodyPr wrap="none" rtlCol="0">
            <a:spAutoFit/>
          </a:bodyPr>
          <a:lstStyle/>
          <a:p>
            <a:r>
              <a:rPr lang="en-US" dirty="0">
                <a:solidFill>
                  <a:prstClr val="black"/>
                </a:solidFill>
              </a:rPr>
              <a:t> </a:t>
            </a:r>
          </a:p>
        </p:txBody>
      </p:sp>
      <p:cxnSp>
        <p:nvCxnSpPr>
          <p:cNvPr id="4" name="Straight Connector 3"/>
          <p:cNvCxnSpPr/>
          <p:nvPr/>
        </p:nvCxnSpPr>
        <p:spPr>
          <a:xfrm>
            <a:off x="1409700" y="3447222"/>
            <a:ext cx="7734300" cy="0"/>
          </a:xfrm>
          <a:prstGeom prst="line">
            <a:avLst/>
          </a:prstGeom>
          <a:ln w="28575">
            <a:solidFill>
              <a:schemeClr val="accent3">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77316" y="4079683"/>
            <a:ext cx="5357092" cy="861774"/>
          </a:xfrm>
          <a:prstGeom prst="rect">
            <a:avLst/>
          </a:prstGeom>
          <a:noFill/>
        </p:spPr>
        <p:txBody>
          <a:bodyPr wrap="square" rtlCol="0">
            <a:spAutoFit/>
          </a:bodyPr>
          <a:lstStyle/>
          <a:p>
            <a:pPr algn="ctr"/>
            <a:r>
              <a:rPr lang="en-GB" sz="2500" b="1" dirty="0" smtClean="0">
                <a:solidFill>
                  <a:srgbClr val="37A76F">
                    <a:lumMod val="75000"/>
                  </a:srgbClr>
                </a:solidFill>
                <a:latin typeface="Arial Black" panose="020B0A04020102020204" pitchFamily="34" charset="0"/>
                <a:cs typeface="Arial" panose="020B0604020202020204" pitchFamily="34" charset="0"/>
              </a:rPr>
              <a:t>MERC</a:t>
            </a:r>
            <a:endParaRPr lang="en-ZA" sz="2500" b="1" dirty="0">
              <a:solidFill>
                <a:srgbClr val="37A76F">
                  <a:lumMod val="75000"/>
                </a:srgbClr>
              </a:solidFill>
              <a:latin typeface="Arial Black" panose="020B0A04020102020204" pitchFamily="34" charset="0"/>
              <a:cs typeface="Arial" panose="020B0604020202020204" pitchFamily="34" charset="0"/>
            </a:endParaRPr>
          </a:p>
          <a:p>
            <a:pPr algn="ctr"/>
            <a:endParaRPr lang="en-ZA" sz="2500" b="1" dirty="0">
              <a:solidFill>
                <a:srgbClr val="37A76F">
                  <a:lumMod val="75000"/>
                </a:srgb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19708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74321"/>
            <a:ext cx="8736495" cy="927462"/>
          </a:xfrm>
        </p:spPr>
        <p:txBody>
          <a:bodyPr>
            <a:normAutofit/>
          </a:bodyPr>
          <a:lstStyle/>
          <a:p>
            <a:r>
              <a:rPr lang="en-ZA" sz="2800" dirty="0">
                <a:solidFill>
                  <a:srgbClr val="000000"/>
                </a:solidFill>
              </a:rPr>
              <a:t>Briefing by the DWYPD on services and programmes for people living with disabilities, including </a:t>
            </a:r>
            <a:r>
              <a:rPr lang="en-ZA" sz="2800" dirty="0" smtClean="0">
                <a:solidFill>
                  <a:srgbClr val="000000"/>
                </a:solidFill>
              </a:rPr>
              <a:t>children</a:t>
            </a:r>
            <a:endParaRPr lang="en-ZA" dirty="0">
              <a:solidFill>
                <a:srgbClr val="FF0000"/>
              </a:solidFill>
            </a:endParaRPr>
          </a:p>
        </p:txBody>
      </p:sp>
      <p:sp>
        <p:nvSpPr>
          <p:cNvPr id="3" name="Content Placeholder 2"/>
          <p:cNvSpPr>
            <a:spLocks noGrp="1"/>
          </p:cNvSpPr>
          <p:nvPr>
            <p:ph idx="1"/>
          </p:nvPr>
        </p:nvSpPr>
        <p:spPr>
          <a:xfrm>
            <a:off x="198783" y="1201783"/>
            <a:ext cx="8736495" cy="5669280"/>
          </a:xfrm>
        </p:spPr>
        <p:txBody>
          <a:bodyPr>
            <a:noAutofit/>
          </a:bodyPr>
          <a:lstStyle/>
          <a:p>
            <a:pPr marL="0" indent="0" algn="just">
              <a:buNone/>
            </a:pPr>
            <a:r>
              <a:rPr lang="en-GB" dirty="0">
                <a:solidFill>
                  <a:schemeClr val="tx1"/>
                </a:solidFill>
              </a:rPr>
              <a:t>Gender Responsive Planning, Budgeting, Monitoring, Evaluation and Auditing Framework (GRPBMEAF) </a:t>
            </a:r>
            <a:endParaRPr lang="en-GB" dirty="0" smtClean="0">
              <a:solidFill>
                <a:schemeClr val="tx1"/>
              </a:solidFill>
            </a:endParaRPr>
          </a:p>
          <a:p>
            <a:pPr algn="just"/>
            <a:r>
              <a:rPr lang="en-GB" dirty="0" smtClean="0">
                <a:solidFill>
                  <a:schemeClr val="tx1"/>
                </a:solidFill>
              </a:rPr>
              <a:t>The DWYPD continues with the coordination of the implementation of the (GRPBMEAF) across the three spheres of government and state owned entities to ensure institutionalisation and responsiveness of the plans to the priorities of women, youth and </a:t>
            </a:r>
            <a:r>
              <a:rPr lang="en-GB" b="1" dirty="0" smtClean="0">
                <a:solidFill>
                  <a:schemeClr val="tx1"/>
                </a:solidFill>
              </a:rPr>
              <a:t>persons with disabilities </a:t>
            </a:r>
            <a:r>
              <a:rPr lang="en-GB" dirty="0" smtClean="0">
                <a:solidFill>
                  <a:schemeClr val="tx1"/>
                </a:solidFill>
              </a:rPr>
              <a:t>in line with the MTSF 2019-2024.</a:t>
            </a:r>
          </a:p>
          <a:p>
            <a:pPr algn="just"/>
            <a:r>
              <a:rPr lang="en-GB" dirty="0" smtClean="0">
                <a:solidFill>
                  <a:schemeClr val="tx1"/>
                </a:solidFill>
              </a:rPr>
              <a:t>As the </a:t>
            </a:r>
            <a:r>
              <a:rPr lang="en-GB" dirty="0">
                <a:solidFill>
                  <a:schemeClr val="tx1"/>
                </a:solidFill>
              </a:rPr>
              <a:t>GRPBMEAF was adopted prior the establishment of the </a:t>
            </a:r>
            <a:r>
              <a:rPr lang="en-GB" dirty="0" smtClean="0">
                <a:solidFill>
                  <a:schemeClr val="tx1"/>
                </a:solidFill>
              </a:rPr>
              <a:t>DWYPD, its </a:t>
            </a:r>
            <a:r>
              <a:rPr lang="en-GB" dirty="0">
                <a:solidFill>
                  <a:schemeClr val="tx1"/>
                </a:solidFill>
              </a:rPr>
              <a:t>implementation </a:t>
            </a:r>
            <a:r>
              <a:rPr lang="en-GB" dirty="0" smtClean="0">
                <a:solidFill>
                  <a:schemeClr val="tx1"/>
                </a:solidFill>
              </a:rPr>
              <a:t>is </a:t>
            </a:r>
            <a:r>
              <a:rPr lang="en-GB" dirty="0">
                <a:solidFill>
                  <a:schemeClr val="tx1"/>
                </a:solidFill>
              </a:rPr>
              <a:t>adaptable to the </a:t>
            </a:r>
            <a:r>
              <a:rPr lang="en-GB" dirty="0" smtClean="0">
                <a:solidFill>
                  <a:schemeClr val="tx1"/>
                </a:solidFill>
              </a:rPr>
              <a:t>youth </a:t>
            </a:r>
            <a:r>
              <a:rPr lang="en-GB" dirty="0">
                <a:solidFill>
                  <a:schemeClr val="tx1"/>
                </a:solidFill>
              </a:rPr>
              <a:t>and </a:t>
            </a:r>
            <a:r>
              <a:rPr lang="en-GB" b="1" dirty="0" smtClean="0">
                <a:solidFill>
                  <a:schemeClr val="tx1"/>
                </a:solidFill>
              </a:rPr>
              <a:t>persons with disabilities </a:t>
            </a:r>
            <a:r>
              <a:rPr lang="en-GB" dirty="0" smtClean="0">
                <a:solidFill>
                  <a:schemeClr val="tx1"/>
                </a:solidFill>
              </a:rPr>
              <a:t>sectors. </a:t>
            </a:r>
            <a:endParaRPr lang="en-GB" dirty="0">
              <a:solidFill>
                <a:schemeClr val="tx1"/>
              </a:solidFill>
            </a:endParaRPr>
          </a:p>
          <a:p>
            <a:pPr algn="just"/>
            <a:r>
              <a:rPr lang="en-GB" dirty="0" smtClean="0">
                <a:solidFill>
                  <a:schemeClr val="tx1"/>
                </a:solidFill>
              </a:rPr>
              <a:t>The </a:t>
            </a:r>
            <a:r>
              <a:rPr lang="en-GB" dirty="0">
                <a:solidFill>
                  <a:schemeClr val="tx1"/>
                </a:solidFill>
              </a:rPr>
              <a:t>Self-Assessment Monitoring Tool is circulated bi-annually to draw information from departments and provinces on the level of institutionalisation of the Framework and selected indicators are used to  monitoring the direct impact of the implementation of the framework on the lives of women, youth and persons with disabilities. </a:t>
            </a:r>
            <a:endParaRPr lang="en-GB" dirty="0" smtClean="0">
              <a:solidFill>
                <a:schemeClr val="tx1"/>
              </a:solidFill>
            </a:endParaRPr>
          </a:p>
          <a:p>
            <a:pPr algn="just"/>
            <a:r>
              <a:rPr lang="en-GB" dirty="0">
                <a:solidFill>
                  <a:schemeClr val="tx1"/>
                </a:solidFill>
              </a:rPr>
              <a:t>The two reports were consolidated based on the submission and were  submitted and adopted by Cabinet in May 2022 to inform Cabinet on progress on the implementation of the Framework as well as the status of women, youth and persons with disabilities. Data disaggregated by disabilities are still very limited. </a:t>
            </a:r>
          </a:p>
          <a:p>
            <a:pPr algn="just"/>
            <a:endParaRPr lang="en-GB" dirty="0">
              <a:solidFill>
                <a:schemeClr val="tx1"/>
              </a:solidFill>
            </a:endParaRPr>
          </a:p>
          <a:p>
            <a:pPr algn="just"/>
            <a:endParaRPr lang="en-GB" dirty="0" smtClean="0">
              <a:solidFill>
                <a:schemeClr val="tx1"/>
              </a:solidFill>
            </a:endParaRPr>
          </a:p>
        </p:txBody>
      </p:sp>
    </p:spTree>
    <p:extLst>
      <p:ext uri="{BB962C8B-B14F-4D97-AF65-F5344CB8AC3E}">
        <p14:creationId xmlns:p14="http://schemas.microsoft.com/office/powerpoint/2010/main" val="1729215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74321"/>
            <a:ext cx="8736495" cy="875210"/>
          </a:xfrm>
        </p:spPr>
        <p:txBody>
          <a:bodyPr>
            <a:normAutofit/>
          </a:bodyPr>
          <a:lstStyle/>
          <a:p>
            <a:r>
              <a:rPr lang="en-ZA" sz="2800" dirty="0">
                <a:solidFill>
                  <a:srgbClr val="000000"/>
                </a:solidFill>
              </a:rPr>
              <a:t>Briefing by the DWYPD on services and programmes for people living with disabilities, including </a:t>
            </a:r>
            <a:r>
              <a:rPr lang="en-ZA" sz="2800" dirty="0" smtClean="0">
                <a:solidFill>
                  <a:srgbClr val="000000"/>
                </a:solidFill>
              </a:rPr>
              <a:t>children</a:t>
            </a:r>
            <a:endParaRPr lang="en-ZA" dirty="0">
              <a:solidFill>
                <a:srgbClr val="FF0000"/>
              </a:solidFill>
            </a:endParaRPr>
          </a:p>
        </p:txBody>
      </p:sp>
      <p:sp>
        <p:nvSpPr>
          <p:cNvPr id="3" name="Content Placeholder 2"/>
          <p:cNvSpPr>
            <a:spLocks noGrp="1"/>
          </p:cNvSpPr>
          <p:nvPr>
            <p:ph idx="1"/>
          </p:nvPr>
        </p:nvSpPr>
        <p:spPr>
          <a:xfrm>
            <a:off x="198783" y="1149531"/>
            <a:ext cx="8736495" cy="5212080"/>
          </a:xfrm>
        </p:spPr>
        <p:txBody>
          <a:bodyPr>
            <a:noAutofit/>
          </a:bodyPr>
          <a:lstStyle/>
          <a:p>
            <a:pPr marL="0" indent="0" algn="just">
              <a:buNone/>
            </a:pPr>
            <a:r>
              <a:rPr lang="en-GB" sz="2000" dirty="0" smtClean="0">
                <a:solidFill>
                  <a:schemeClr val="tx1"/>
                </a:solidFill>
              </a:rPr>
              <a:t>Analysis of Institutional Plans for WYPD responsive:</a:t>
            </a:r>
          </a:p>
          <a:p>
            <a:pPr algn="just"/>
            <a:r>
              <a:rPr lang="en-GB" sz="2000" dirty="0" smtClean="0">
                <a:solidFill>
                  <a:schemeClr val="tx1"/>
                </a:solidFill>
              </a:rPr>
              <a:t>The </a:t>
            </a:r>
            <a:r>
              <a:rPr lang="en-GB" sz="2000" dirty="0">
                <a:solidFill>
                  <a:schemeClr val="tx1"/>
                </a:solidFill>
              </a:rPr>
              <a:t>Department </a:t>
            </a:r>
            <a:r>
              <a:rPr lang="en-GB" sz="2000" dirty="0" smtClean="0">
                <a:solidFill>
                  <a:schemeClr val="tx1"/>
                </a:solidFill>
              </a:rPr>
              <a:t>annually analyse </a:t>
            </a:r>
            <a:r>
              <a:rPr lang="en-GB" sz="2000" dirty="0">
                <a:solidFill>
                  <a:schemeClr val="tx1"/>
                </a:solidFill>
              </a:rPr>
              <a:t>the Draft APPs 2022/23 of National Departments and provide feedback to improve the final plan. </a:t>
            </a:r>
            <a:r>
              <a:rPr lang="en-GB" sz="2000" dirty="0" smtClean="0">
                <a:solidFill>
                  <a:schemeClr val="tx1"/>
                </a:solidFill>
              </a:rPr>
              <a:t>The feedback include asking departments to include reasonable accommodation for persons with disabilities</a:t>
            </a:r>
            <a:endParaRPr lang="en-GB" sz="2000" dirty="0">
              <a:solidFill>
                <a:schemeClr val="tx1"/>
              </a:solidFill>
            </a:endParaRPr>
          </a:p>
          <a:p>
            <a:pPr algn="just"/>
            <a:r>
              <a:rPr lang="en-GB" sz="2000" dirty="0">
                <a:solidFill>
                  <a:schemeClr val="tx1"/>
                </a:solidFill>
              </a:rPr>
              <a:t>The SP 2019-2024 and APP 2022/23 of all national and provincial government were analysed to determine the level of inclusion of WYPD indicators and targets in planning and budgets as a basis for the development of WYPD-responsive implementation </a:t>
            </a:r>
            <a:r>
              <a:rPr lang="en-GB" sz="2000" dirty="0" smtClean="0">
                <a:solidFill>
                  <a:schemeClr val="tx1"/>
                </a:solidFill>
              </a:rPr>
              <a:t>programmes.</a:t>
            </a:r>
          </a:p>
          <a:p>
            <a:pPr algn="just"/>
            <a:r>
              <a:rPr lang="en-GB" sz="2000" dirty="0" smtClean="0">
                <a:solidFill>
                  <a:schemeClr val="tx1"/>
                </a:solidFill>
              </a:rPr>
              <a:t>Departments </a:t>
            </a:r>
            <a:r>
              <a:rPr lang="en-GB" sz="2000" dirty="0">
                <a:solidFill>
                  <a:schemeClr val="tx1"/>
                </a:solidFill>
              </a:rPr>
              <a:t>are in different levels of </a:t>
            </a:r>
            <a:r>
              <a:rPr lang="en-GB" sz="2000" dirty="0" smtClean="0">
                <a:solidFill>
                  <a:schemeClr val="tx1"/>
                </a:solidFill>
              </a:rPr>
              <a:t>responsiveness, with limited focussed plans on persons with disabilities </a:t>
            </a:r>
            <a:endParaRPr lang="en-GB" sz="2000" dirty="0">
              <a:solidFill>
                <a:schemeClr val="tx1"/>
              </a:solidFill>
            </a:endParaRPr>
          </a:p>
          <a:p>
            <a:pPr algn="just"/>
            <a:endParaRPr lang="en-GB" sz="2000" dirty="0">
              <a:solidFill>
                <a:schemeClr val="tx1"/>
              </a:solidFill>
            </a:endParaRPr>
          </a:p>
          <a:p>
            <a:pPr algn="just"/>
            <a:endParaRPr lang="en-GB" sz="2000" dirty="0" smtClean="0">
              <a:solidFill>
                <a:schemeClr val="tx1"/>
              </a:solidFill>
            </a:endParaRPr>
          </a:p>
        </p:txBody>
      </p:sp>
    </p:spTree>
    <p:extLst>
      <p:ext uri="{BB962C8B-B14F-4D97-AF65-F5344CB8AC3E}">
        <p14:creationId xmlns:p14="http://schemas.microsoft.com/office/powerpoint/2010/main" val="2660528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109257"/>
            <a:ext cx="8736495" cy="861621"/>
          </a:xfrm>
        </p:spPr>
        <p:txBody>
          <a:bodyPr>
            <a:normAutofit/>
          </a:bodyPr>
          <a:lstStyle/>
          <a:p>
            <a:r>
              <a:rPr lang="en-ZA" sz="2800" dirty="0">
                <a:solidFill>
                  <a:srgbClr val="000000"/>
                </a:solidFill>
              </a:rPr>
              <a:t>Briefing by the DWYPD on services and programmes for people living with disabilities, including </a:t>
            </a:r>
            <a:r>
              <a:rPr lang="en-ZA" sz="2800" dirty="0" smtClean="0">
                <a:solidFill>
                  <a:srgbClr val="000000"/>
                </a:solidFill>
              </a:rPr>
              <a:t>children</a:t>
            </a:r>
            <a:endParaRPr lang="en-ZA" dirty="0">
              <a:solidFill>
                <a:srgbClr val="FF0000"/>
              </a:solidFill>
            </a:endParaRPr>
          </a:p>
        </p:txBody>
      </p:sp>
      <p:sp>
        <p:nvSpPr>
          <p:cNvPr id="3" name="Content Placeholder 2"/>
          <p:cNvSpPr>
            <a:spLocks noGrp="1"/>
          </p:cNvSpPr>
          <p:nvPr>
            <p:ph idx="1"/>
          </p:nvPr>
        </p:nvSpPr>
        <p:spPr>
          <a:xfrm>
            <a:off x="198781" y="970878"/>
            <a:ext cx="8736495" cy="5201322"/>
          </a:xfrm>
        </p:spPr>
        <p:txBody>
          <a:bodyPr>
            <a:noAutofit/>
          </a:bodyPr>
          <a:lstStyle/>
          <a:p>
            <a:pPr marL="0" indent="0" algn="just">
              <a:lnSpc>
                <a:spcPct val="100000"/>
              </a:lnSpc>
              <a:buNone/>
            </a:pPr>
            <a:r>
              <a:rPr lang="en-GB" sz="2000" dirty="0" smtClean="0">
                <a:solidFill>
                  <a:schemeClr val="tx1"/>
                </a:solidFill>
              </a:rPr>
              <a:t>Rapid </a:t>
            </a:r>
            <a:r>
              <a:rPr lang="en-GB" sz="2000" dirty="0">
                <a:solidFill>
                  <a:schemeClr val="tx1"/>
                </a:solidFill>
              </a:rPr>
              <a:t>Evaluation on the Implementation of Government’s Policy on Preferential Public Procurement towards WYPD owned businesses in </a:t>
            </a:r>
            <a:r>
              <a:rPr lang="en-GB" sz="2000" dirty="0" smtClean="0">
                <a:solidFill>
                  <a:schemeClr val="tx1"/>
                </a:solidFill>
              </a:rPr>
              <a:t>2022/23 was conducted. </a:t>
            </a:r>
          </a:p>
          <a:p>
            <a:pPr algn="just">
              <a:lnSpc>
                <a:spcPct val="100000"/>
              </a:lnSpc>
            </a:pPr>
            <a:r>
              <a:rPr lang="en-GB" sz="2000" dirty="0" smtClean="0">
                <a:solidFill>
                  <a:schemeClr val="tx1"/>
                </a:solidFill>
              </a:rPr>
              <a:t>The </a:t>
            </a:r>
            <a:r>
              <a:rPr lang="en-GB" sz="2000" dirty="0">
                <a:solidFill>
                  <a:schemeClr val="tx1"/>
                </a:solidFill>
              </a:rPr>
              <a:t>evaluation assessed the progress on the </a:t>
            </a:r>
            <a:r>
              <a:rPr lang="en-GB" sz="2000" dirty="0" smtClean="0">
                <a:solidFill>
                  <a:schemeClr val="tx1"/>
                </a:solidFill>
              </a:rPr>
              <a:t>implementation, existence of gaps </a:t>
            </a:r>
            <a:r>
              <a:rPr lang="en-GB" sz="2000" dirty="0">
                <a:solidFill>
                  <a:schemeClr val="tx1"/>
                </a:solidFill>
              </a:rPr>
              <a:t>or areas </a:t>
            </a:r>
            <a:r>
              <a:rPr lang="en-GB" sz="2000" dirty="0" smtClean="0">
                <a:solidFill>
                  <a:schemeClr val="tx1"/>
                </a:solidFill>
              </a:rPr>
              <a:t>for strengthening </a:t>
            </a:r>
            <a:r>
              <a:rPr lang="en-GB" sz="2000" dirty="0">
                <a:solidFill>
                  <a:schemeClr val="tx1"/>
                </a:solidFill>
              </a:rPr>
              <a:t>by pointing out the </a:t>
            </a:r>
            <a:r>
              <a:rPr lang="en-GB" sz="2000" dirty="0" smtClean="0">
                <a:solidFill>
                  <a:schemeClr val="tx1"/>
                </a:solidFill>
              </a:rPr>
              <a:t>successes, </a:t>
            </a:r>
            <a:r>
              <a:rPr lang="en-GB" sz="2000" dirty="0">
                <a:solidFill>
                  <a:schemeClr val="tx1"/>
                </a:solidFill>
              </a:rPr>
              <a:t>best </a:t>
            </a:r>
            <a:r>
              <a:rPr lang="en-GB" sz="2000" dirty="0" smtClean="0">
                <a:solidFill>
                  <a:schemeClr val="tx1"/>
                </a:solidFill>
              </a:rPr>
              <a:t>practices, challenges and propose improvements.</a:t>
            </a:r>
          </a:p>
          <a:p>
            <a:pPr algn="just">
              <a:lnSpc>
                <a:spcPct val="100000"/>
              </a:lnSpc>
            </a:pPr>
            <a:r>
              <a:rPr lang="en-GB" sz="2000" dirty="0" smtClean="0">
                <a:solidFill>
                  <a:schemeClr val="tx1"/>
                </a:solidFill>
              </a:rPr>
              <a:t>DWYPD </a:t>
            </a:r>
            <a:r>
              <a:rPr lang="en-GB" sz="2000" dirty="0">
                <a:solidFill>
                  <a:schemeClr val="tx1"/>
                </a:solidFill>
              </a:rPr>
              <a:t>conducted a Rapid </a:t>
            </a:r>
            <a:r>
              <a:rPr lang="en-GB" sz="2000" dirty="0" smtClean="0">
                <a:solidFill>
                  <a:schemeClr val="tx1"/>
                </a:solidFill>
              </a:rPr>
              <a:t>Evaluation on </a:t>
            </a:r>
            <a:r>
              <a:rPr lang="en-GB" sz="2000" dirty="0">
                <a:solidFill>
                  <a:schemeClr val="tx1"/>
                </a:solidFill>
              </a:rPr>
              <a:t>the implementation of government’s policy on preferential public procurement towards women, </a:t>
            </a:r>
            <a:r>
              <a:rPr lang="en-GB" sz="2000" dirty="0" smtClean="0">
                <a:solidFill>
                  <a:schemeClr val="tx1"/>
                </a:solidFill>
              </a:rPr>
              <a:t>youth and </a:t>
            </a:r>
            <a:r>
              <a:rPr lang="en-GB" sz="2000" dirty="0">
                <a:solidFill>
                  <a:schemeClr val="tx1"/>
                </a:solidFill>
              </a:rPr>
              <a:t>persons with disability owned </a:t>
            </a:r>
            <a:r>
              <a:rPr lang="en-GB" sz="2000" dirty="0" smtClean="0">
                <a:solidFill>
                  <a:schemeClr val="tx1"/>
                </a:solidFill>
              </a:rPr>
              <a:t>businesses. The findings indicated that the highest </a:t>
            </a:r>
            <a:r>
              <a:rPr lang="en-GB" sz="2000" dirty="0">
                <a:solidFill>
                  <a:schemeClr val="tx1"/>
                </a:solidFill>
              </a:rPr>
              <a:t>procurement spent for Persons with Disabilities-Owned Persons was recorded by </a:t>
            </a:r>
            <a:r>
              <a:rPr lang="en-GB" sz="2000" dirty="0" smtClean="0">
                <a:solidFill>
                  <a:schemeClr val="tx1"/>
                </a:solidFill>
              </a:rPr>
              <a:t>Department of Employment and Labour </a:t>
            </a:r>
            <a:r>
              <a:rPr lang="en-GB" sz="2000" dirty="0">
                <a:solidFill>
                  <a:schemeClr val="tx1"/>
                </a:solidFill>
              </a:rPr>
              <a:t>at 3.57% between 2019/20 and 2020/21 followed </a:t>
            </a:r>
            <a:r>
              <a:rPr lang="en-GB" sz="2000" dirty="0" smtClean="0">
                <a:solidFill>
                  <a:schemeClr val="tx1"/>
                </a:solidFill>
              </a:rPr>
              <a:t>by Department </a:t>
            </a:r>
            <a:r>
              <a:rPr lang="en-GB" sz="2000" dirty="0">
                <a:solidFill>
                  <a:schemeClr val="tx1"/>
                </a:solidFill>
              </a:rPr>
              <a:t>of Public Works and </a:t>
            </a:r>
            <a:r>
              <a:rPr lang="en-GB" sz="2000" dirty="0" smtClean="0">
                <a:solidFill>
                  <a:schemeClr val="tx1"/>
                </a:solidFill>
              </a:rPr>
              <a:t>Infrastructure </a:t>
            </a:r>
            <a:r>
              <a:rPr lang="en-GB" sz="2000" dirty="0">
                <a:solidFill>
                  <a:schemeClr val="tx1"/>
                </a:solidFill>
              </a:rPr>
              <a:t>with 3% (9 out of 293) </a:t>
            </a:r>
            <a:r>
              <a:rPr lang="en-GB" sz="2000" dirty="0" smtClean="0">
                <a:solidFill>
                  <a:schemeClr val="tx1"/>
                </a:solidFill>
              </a:rPr>
              <a:t>persons with disabilities-owned businesses </a:t>
            </a:r>
            <a:r>
              <a:rPr lang="en-GB" sz="2000" dirty="0">
                <a:solidFill>
                  <a:schemeClr val="tx1"/>
                </a:solidFill>
              </a:rPr>
              <a:t>were awarded </a:t>
            </a:r>
            <a:r>
              <a:rPr lang="en-GB" sz="2000" dirty="0" smtClean="0">
                <a:solidFill>
                  <a:schemeClr val="tx1"/>
                </a:solidFill>
              </a:rPr>
              <a:t>contacts</a:t>
            </a:r>
            <a:r>
              <a:rPr lang="en-GB" sz="2000" dirty="0" smtClean="0">
                <a:solidFill>
                  <a:srgbClr val="FF0000"/>
                </a:solidFill>
              </a:rPr>
              <a:t>. </a:t>
            </a:r>
            <a:r>
              <a:rPr lang="en-GB" sz="2000" dirty="0" smtClean="0">
                <a:solidFill>
                  <a:schemeClr val="tx1"/>
                </a:solidFill>
              </a:rPr>
              <a:t>Data on persons with disabilities owned business remains insufficient.</a:t>
            </a:r>
            <a:endParaRPr lang="en-GB" sz="2000" dirty="0">
              <a:solidFill>
                <a:schemeClr val="tx1"/>
              </a:solidFill>
            </a:endParaRPr>
          </a:p>
          <a:p>
            <a:pPr algn="just">
              <a:lnSpc>
                <a:spcPct val="100000"/>
              </a:lnSpc>
            </a:pPr>
            <a:endParaRPr lang="en-GB" sz="2000" dirty="0">
              <a:solidFill>
                <a:schemeClr val="tx1"/>
              </a:solidFill>
            </a:endParaRPr>
          </a:p>
          <a:p>
            <a:endParaRPr lang="en-GB" sz="1900" dirty="0">
              <a:solidFill>
                <a:schemeClr val="tx1"/>
              </a:solidFill>
            </a:endParaRPr>
          </a:p>
        </p:txBody>
      </p:sp>
    </p:spTree>
    <p:extLst>
      <p:ext uri="{BB962C8B-B14F-4D97-AF65-F5344CB8AC3E}">
        <p14:creationId xmlns:p14="http://schemas.microsoft.com/office/powerpoint/2010/main" val="2819536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765"/>
            <a:ext cx="9144000" cy="911950"/>
          </a:xfrm>
        </p:spPr>
        <p:txBody>
          <a:bodyPr>
            <a:normAutofit/>
          </a:bodyPr>
          <a:lstStyle/>
          <a:p>
            <a:r>
              <a:rPr lang="en-ZA" sz="2800" dirty="0">
                <a:solidFill>
                  <a:srgbClr val="000000"/>
                </a:solidFill>
              </a:rPr>
              <a:t>Briefing by the DWYPD on services and programmes for people living with disabilities, including children</a:t>
            </a:r>
            <a:endParaRPr lang="en-ZA" dirty="0"/>
          </a:p>
        </p:txBody>
      </p:sp>
      <p:sp>
        <p:nvSpPr>
          <p:cNvPr id="3" name="Content Placeholder 2"/>
          <p:cNvSpPr>
            <a:spLocks noGrp="1"/>
          </p:cNvSpPr>
          <p:nvPr>
            <p:ph idx="1"/>
          </p:nvPr>
        </p:nvSpPr>
        <p:spPr>
          <a:xfrm>
            <a:off x="1" y="979715"/>
            <a:ext cx="9052560" cy="5473336"/>
          </a:xfrm>
        </p:spPr>
        <p:txBody>
          <a:bodyPr>
            <a:normAutofit/>
          </a:bodyPr>
          <a:lstStyle/>
          <a:p>
            <a:pPr marL="0" indent="0">
              <a:buNone/>
            </a:pPr>
            <a:r>
              <a:rPr lang="en-GB" dirty="0" smtClean="0">
                <a:solidFill>
                  <a:schemeClr val="tx1"/>
                </a:solidFill>
              </a:rPr>
              <a:t>Stakeholder engagement on Disability and Children</a:t>
            </a:r>
          </a:p>
          <a:p>
            <a:r>
              <a:rPr lang="en-GB" dirty="0" smtClean="0">
                <a:solidFill>
                  <a:schemeClr val="tx1"/>
                </a:solidFill>
              </a:rPr>
              <a:t>Two sessions </a:t>
            </a:r>
            <a:r>
              <a:rPr lang="en-GB" dirty="0">
                <a:solidFill>
                  <a:schemeClr val="tx1"/>
                </a:solidFill>
              </a:rPr>
              <a:t>on child maintenance enforcement </a:t>
            </a:r>
            <a:r>
              <a:rPr lang="en-GB" dirty="0" smtClean="0">
                <a:solidFill>
                  <a:schemeClr val="tx1"/>
                </a:solidFill>
              </a:rPr>
              <a:t>were held in Gauteng in 2021 and Limpopo in 2022, </a:t>
            </a:r>
          </a:p>
          <a:p>
            <a:r>
              <a:rPr lang="en-GB" dirty="0" smtClean="0">
                <a:solidFill>
                  <a:schemeClr val="tx1"/>
                </a:solidFill>
              </a:rPr>
              <a:t>The next two sessions will be held in KZN on 03 March 2023 and MP on 30 March 2023. targeting 500 participants.</a:t>
            </a:r>
          </a:p>
          <a:p>
            <a:r>
              <a:rPr lang="en-US" dirty="0">
                <a:solidFill>
                  <a:schemeClr val="tx1"/>
                </a:solidFill>
              </a:rPr>
              <a:t>Primarily, the sessions focus on discussing tactics to address the challenges experienced by women in enforcing child maintenance orders and also look into ways in which blockages experienced by the maintenance courts can be </a:t>
            </a:r>
            <a:r>
              <a:rPr lang="en-US" dirty="0" smtClean="0">
                <a:solidFill>
                  <a:schemeClr val="tx1"/>
                </a:solidFill>
              </a:rPr>
              <a:t>removed. T</a:t>
            </a:r>
            <a:r>
              <a:rPr lang="en-GB" dirty="0" smtClean="0">
                <a:solidFill>
                  <a:schemeClr val="tx1"/>
                </a:solidFill>
              </a:rPr>
              <a:t>his is a community mobilisation to raise awareness on child maintenance across the country. The programme reaches community member, government officials and private speakers with experience and as expert in the child maintenance systems.</a:t>
            </a:r>
            <a:endParaRPr lang="en-ZA" dirty="0">
              <a:solidFill>
                <a:schemeClr val="tx1"/>
              </a:solidFill>
            </a:endParaRPr>
          </a:p>
          <a:p>
            <a:pPr marL="0" indent="0">
              <a:buNone/>
            </a:pPr>
            <a:r>
              <a:rPr lang="en-US" dirty="0" smtClean="0">
                <a:solidFill>
                  <a:schemeClr val="tx1"/>
                </a:solidFill>
              </a:rPr>
              <a:t>Godisanang </a:t>
            </a:r>
            <a:r>
              <a:rPr lang="en-US" dirty="0">
                <a:solidFill>
                  <a:schemeClr val="tx1"/>
                </a:solidFill>
              </a:rPr>
              <a:t>Disability Support </a:t>
            </a:r>
            <a:r>
              <a:rPr lang="en-US" dirty="0" smtClean="0">
                <a:solidFill>
                  <a:schemeClr val="tx1"/>
                </a:solidFill>
              </a:rPr>
              <a:t>Roundtable (NW </a:t>
            </a:r>
            <a:r>
              <a:rPr lang="en-ZA" dirty="0">
                <a:solidFill>
                  <a:schemeClr val="tx1"/>
                </a:solidFill>
              </a:rPr>
              <a:t>Saturday, March 18</a:t>
            </a:r>
            <a:r>
              <a:rPr lang="en-ZA" baseline="30000" dirty="0">
                <a:solidFill>
                  <a:schemeClr val="tx1"/>
                </a:solidFill>
              </a:rPr>
              <a:t>th</a:t>
            </a:r>
            <a:r>
              <a:rPr lang="en-ZA" dirty="0">
                <a:solidFill>
                  <a:schemeClr val="tx1"/>
                </a:solidFill>
              </a:rPr>
              <a:t>, </a:t>
            </a:r>
            <a:r>
              <a:rPr lang="en-ZA" dirty="0" smtClean="0">
                <a:solidFill>
                  <a:schemeClr val="tx1"/>
                </a:solidFill>
              </a:rPr>
              <a:t>2023)</a:t>
            </a:r>
            <a:endParaRPr lang="en-ZA" dirty="0">
              <a:solidFill>
                <a:schemeClr val="tx1"/>
              </a:solidFill>
            </a:endParaRPr>
          </a:p>
          <a:p>
            <a:pPr algn="just"/>
            <a:r>
              <a:rPr lang="en-US" dirty="0" smtClean="0">
                <a:solidFill>
                  <a:schemeClr val="tx1"/>
                </a:solidFill>
              </a:rPr>
              <a:t>Second </a:t>
            </a:r>
            <a:r>
              <a:rPr lang="en-US" dirty="0">
                <a:solidFill>
                  <a:schemeClr val="tx1"/>
                </a:solidFill>
              </a:rPr>
              <a:t>annual Godisanang Disability Support Roundtable to give more insights and information that can help better lives of people living with disabilities in rural areas. The event is in a format of a dialogue between the people living with disabilities and the officials. Our value add – bringing in experts from the waste management value chains to speak on opportunities available for persons with </a:t>
            </a:r>
            <a:r>
              <a:rPr lang="en-US" dirty="0" smtClean="0">
                <a:solidFill>
                  <a:schemeClr val="tx1"/>
                </a:solidFill>
              </a:rPr>
              <a:t>disabilities.</a:t>
            </a:r>
            <a:r>
              <a:rPr lang="en-US" b="1" dirty="0" smtClean="0">
                <a:solidFill>
                  <a:schemeClr val="tx1"/>
                </a:solidFill>
              </a:rPr>
              <a:t> </a:t>
            </a:r>
            <a:r>
              <a:rPr lang="en-US" dirty="0">
                <a:solidFill>
                  <a:schemeClr val="tx1"/>
                </a:solidFill>
              </a:rPr>
              <a:t>Targeting a total of 250 participants</a:t>
            </a:r>
          </a:p>
          <a:p>
            <a:endParaRPr lang="en-GB" dirty="0" smtClean="0">
              <a:solidFill>
                <a:schemeClr val="tx1"/>
              </a:solidFill>
            </a:endParaRPr>
          </a:p>
        </p:txBody>
      </p:sp>
    </p:spTree>
    <p:extLst>
      <p:ext uri="{BB962C8B-B14F-4D97-AF65-F5344CB8AC3E}">
        <p14:creationId xmlns:p14="http://schemas.microsoft.com/office/powerpoint/2010/main" val="3111223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E9D99FB-06C7-1B45-9E91-8C5800DBF38B}"/>
              </a:ext>
            </a:extLst>
          </p:cNvPr>
          <p:cNvPicPr>
            <a:picLocks noGrp="1" noChangeAspect="1"/>
          </p:cNvPicPr>
          <p:nvPr>
            <p:ph idx="1"/>
          </p:nvPr>
        </p:nvPicPr>
        <p:blipFill>
          <a:blip r:embed="rId3"/>
          <a:stretch>
            <a:fillRect/>
          </a:stretch>
        </p:blipFill>
        <p:spPr>
          <a:xfrm>
            <a:off x="0" y="-1"/>
            <a:ext cx="9144000" cy="6858001"/>
          </a:xfrm>
        </p:spPr>
      </p:pic>
      <p:sp>
        <p:nvSpPr>
          <p:cNvPr id="2" name="Title 1">
            <a:extLst>
              <a:ext uri="{FF2B5EF4-FFF2-40B4-BE49-F238E27FC236}">
                <a16:creationId xmlns:a16="http://schemas.microsoft.com/office/drawing/2014/main" id="{8DF277FC-F808-2A4C-AD71-EBAEEDDB7135}"/>
              </a:ext>
            </a:extLst>
          </p:cNvPr>
          <p:cNvSpPr>
            <a:spLocks noGrp="1"/>
          </p:cNvSpPr>
          <p:nvPr>
            <p:ph type="title"/>
          </p:nvPr>
        </p:nvSpPr>
        <p:spPr>
          <a:xfrm>
            <a:off x="4591536" y="2896180"/>
            <a:ext cx="4552464" cy="2298557"/>
          </a:xfrm>
        </p:spPr>
        <p:txBody>
          <a:bodyPr>
            <a:normAutofit/>
          </a:bodyPr>
          <a:lstStyle/>
          <a:p>
            <a:endParaRPr lang="en-US" sz="6000" dirty="0"/>
          </a:p>
        </p:txBody>
      </p:sp>
      <p:pic>
        <p:nvPicPr>
          <p:cNvPr id="5" name="Picture 12" descr="Image result for sign language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536" y="2847555"/>
            <a:ext cx="4256629" cy="2347182"/>
          </a:xfrm>
          <a:prstGeom prst="rect">
            <a:avLst/>
          </a:prstGeom>
          <a:solidFill>
            <a:schemeClr val="accent3">
              <a:lumMod val="60000"/>
              <a:lumOff val="40000"/>
            </a:schemeClr>
          </a:solidFill>
          <a:ln>
            <a:solidFill>
              <a:schemeClr val="accent1">
                <a:lumMod val="75000"/>
              </a:schemeClr>
            </a:solidFill>
          </a:ln>
        </p:spPr>
      </p:pic>
    </p:spTree>
    <p:extLst>
      <p:ext uri="{BB962C8B-B14F-4D97-AF65-F5344CB8AC3E}">
        <p14:creationId xmlns:p14="http://schemas.microsoft.com/office/powerpoint/2010/main" val="280612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F6EB-1326-46BE-9109-C5333DD13A69}"/>
              </a:ext>
            </a:extLst>
          </p:cNvPr>
          <p:cNvSpPr>
            <a:spLocks noGrp="1"/>
          </p:cNvSpPr>
          <p:nvPr>
            <p:ph type="title"/>
          </p:nvPr>
        </p:nvSpPr>
        <p:spPr/>
        <p:txBody>
          <a:bodyPr/>
          <a:lstStyle/>
          <a:p>
            <a:r>
              <a:rPr lang="en-US" dirty="0" smtClean="0"/>
              <a:t>9 strategic pillars of the white Paper</a:t>
            </a:r>
            <a:endParaRPr lang="en-US" dirty="0"/>
          </a:p>
        </p:txBody>
      </p:sp>
      <p:sp>
        <p:nvSpPr>
          <p:cNvPr id="3" name="Content Placeholder 2">
            <a:extLst>
              <a:ext uri="{FF2B5EF4-FFF2-40B4-BE49-F238E27FC236}">
                <a16:creationId xmlns:a16="http://schemas.microsoft.com/office/drawing/2014/main" id="{15104E0E-6063-E2D8-25F3-E4EAA705F445}"/>
              </a:ext>
            </a:extLst>
          </p:cNvPr>
          <p:cNvSpPr>
            <a:spLocks noGrp="1"/>
          </p:cNvSpPr>
          <p:nvPr>
            <p:ph idx="1"/>
          </p:nvPr>
        </p:nvSpPr>
        <p:spPr/>
        <p:txBody>
          <a:bodyPr/>
          <a:lstStyle/>
          <a:p>
            <a:pPr marL="342900" indent="-342900">
              <a:lnSpc>
                <a:spcPct val="100000"/>
              </a:lnSpc>
              <a:spcBef>
                <a:spcPct val="0"/>
              </a:spcBef>
              <a:spcAft>
                <a:spcPts val="450"/>
              </a:spcAft>
              <a:buFont typeface="+mj-lt"/>
              <a:buAutoNum type="arabicPeriod"/>
              <a:defRPr/>
            </a:pPr>
            <a:r>
              <a:rPr lang="en-ZA" altLang="en-US" dirty="0">
                <a:ea typeface="ヒラギノ角ゴ Pro W3" pitchFamily="4" charset="-128"/>
              </a:rPr>
              <a:t>Removing Barriers to Access and Participation</a:t>
            </a:r>
          </a:p>
          <a:p>
            <a:pPr marL="342900" indent="-342900">
              <a:lnSpc>
                <a:spcPct val="100000"/>
              </a:lnSpc>
              <a:spcBef>
                <a:spcPct val="0"/>
              </a:spcBef>
              <a:spcAft>
                <a:spcPts val="450"/>
              </a:spcAft>
              <a:buFont typeface="+mj-lt"/>
              <a:buAutoNum type="arabicPeriod"/>
              <a:defRPr/>
            </a:pPr>
            <a:r>
              <a:rPr lang="en-ZA" altLang="en-US" dirty="0">
                <a:ea typeface="ヒラギノ角ゴ Pro W3" pitchFamily="4" charset="-128"/>
              </a:rPr>
              <a:t>Protecting the Rights of Persons with Disabilities at Risk of Experiencing Compounded Marginalisation</a:t>
            </a:r>
          </a:p>
          <a:p>
            <a:pPr marL="342900" indent="-342900">
              <a:lnSpc>
                <a:spcPct val="100000"/>
              </a:lnSpc>
              <a:spcBef>
                <a:spcPct val="0"/>
              </a:spcBef>
              <a:spcAft>
                <a:spcPts val="450"/>
              </a:spcAft>
              <a:buFont typeface="+mj-lt"/>
              <a:buAutoNum type="arabicPeriod"/>
              <a:defRPr/>
            </a:pPr>
            <a:r>
              <a:rPr lang="en-ZA" altLang="en-US" dirty="0">
                <a:ea typeface="ヒラギノ角ゴ Pro W3" pitchFamily="4" charset="-128"/>
              </a:rPr>
              <a:t>Supporting Sustainable Integrated Community Life</a:t>
            </a:r>
          </a:p>
          <a:p>
            <a:pPr marL="342900" indent="-342900">
              <a:lnSpc>
                <a:spcPct val="100000"/>
              </a:lnSpc>
              <a:spcBef>
                <a:spcPct val="0"/>
              </a:spcBef>
              <a:spcAft>
                <a:spcPts val="450"/>
              </a:spcAft>
              <a:buFont typeface="+mj-lt"/>
              <a:buAutoNum type="arabicPeriod"/>
              <a:defRPr/>
            </a:pPr>
            <a:r>
              <a:rPr lang="en-ZA" altLang="en-US" dirty="0">
                <a:ea typeface="ヒラギノ角ゴ Pro W3" pitchFamily="4" charset="-128"/>
              </a:rPr>
              <a:t>Promoting and Supporting the Empowerment of Persons with Disabilities</a:t>
            </a:r>
          </a:p>
          <a:p>
            <a:pPr marL="342900" indent="-342900">
              <a:lnSpc>
                <a:spcPct val="100000"/>
              </a:lnSpc>
              <a:spcBef>
                <a:spcPct val="0"/>
              </a:spcBef>
              <a:spcAft>
                <a:spcPts val="450"/>
              </a:spcAft>
              <a:buFont typeface="+mj-lt"/>
              <a:buAutoNum type="arabicPeriod"/>
              <a:defRPr/>
            </a:pPr>
            <a:r>
              <a:rPr lang="en-ZA" altLang="en-US" dirty="0">
                <a:ea typeface="ヒラギノ角ゴ Pro W3" pitchFamily="4" charset="-128"/>
              </a:rPr>
              <a:t>Reducing Economic Vulnerability and Releasing Human Capital </a:t>
            </a:r>
          </a:p>
          <a:p>
            <a:pPr marL="342900" indent="-342900">
              <a:lnSpc>
                <a:spcPct val="100000"/>
              </a:lnSpc>
              <a:spcBef>
                <a:spcPct val="0"/>
              </a:spcBef>
              <a:spcAft>
                <a:spcPts val="450"/>
              </a:spcAft>
              <a:buFont typeface="+mj-lt"/>
              <a:buAutoNum type="arabicPeriod"/>
              <a:defRPr/>
            </a:pPr>
            <a:r>
              <a:rPr lang="en-ZA" altLang="en-US" dirty="0">
                <a:ea typeface="ヒラギノ角ゴ Pro W3" pitchFamily="4" charset="-128"/>
              </a:rPr>
              <a:t>Strengthening the Representative Voice of Persons with Disabilities</a:t>
            </a:r>
          </a:p>
          <a:p>
            <a:pPr marL="342900" indent="-342900">
              <a:lnSpc>
                <a:spcPct val="100000"/>
              </a:lnSpc>
              <a:spcBef>
                <a:spcPct val="0"/>
              </a:spcBef>
              <a:spcAft>
                <a:spcPts val="450"/>
              </a:spcAft>
              <a:buFont typeface="+mj-lt"/>
              <a:buAutoNum type="arabicPeriod"/>
              <a:defRPr/>
            </a:pPr>
            <a:r>
              <a:rPr lang="en-ZA" altLang="en-US" dirty="0">
                <a:ea typeface="ヒラギノ角ゴ Pro W3" pitchFamily="4" charset="-128"/>
              </a:rPr>
              <a:t>Building a Disability Equitable State Machinery</a:t>
            </a:r>
          </a:p>
          <a:p>
            <a:pPr marL="342900" indent="-342900">
              <a:lnSpc>
                <a:spcPct val="100000"/>
              </a:lnSpc>
              <a:spcBef>
                <a:spcPct val="0"/>
              </a:spcBef>
              <a:spcAft>
                <a:spcPts val="450"/>
              </a:spcAft>
              <a:buFont typeface="+mj-lt"/>
              <a:buAutoNum type="arabicPeriod"/>
              <a:defRPr/>
            </a:pPr>
            <a:r>
              <a:rPr lang="en-ZA" altLang="en-US" dirty="0">
                <a:ea typeface="ヒラギノ角ゴ Pro W3" pitchFamily="4" charset="-128"/>
              </a:rPr>
              <a:t>Promoting International Co-operation</a:t>
            </a:r>
          </a:p>
          <a:p>
            <a:pPr marL="342900" indent="-342900">
              <a:lnSpc>
                <a:spcPct val="100000"/>
              </a:lnSpc>
              <a:spcBef>
                <a:spcPct val="0"/>
              </a:spcBef>
              <a:spcAft>
                <a:spcPts val="450"/>
              </a:spcAft>
              <a:buFont typeface="+mj-lt"/>
              <a:buAutoNum type="arabicPeriod"/>
              <a:defRPr/>
            </a:pPr>
            <a:r>
              <a:rPr lang="en-ZA" altLang="en-US" dirty="0">
                <a:ea typeface="ヒラギノ角ゴ Pro W3" pitchFamily="4" charset="-128"/>
              </a:rPr>
              <a:t>Monitoring and Evaluation</a:t>
            </a:r>
          </a:p>
          <a:p>
            <a:endParaRPr lang="en-US" dirty="0"/>
          </a:p>
        </p:txBody>
      </p:sp>
      <p:sp>
        <p:nvSpPr>
          <p:cNvPr id="5" name="Slide Number Placeholder 4">
            <a:extLst>
              <a:ext uri="{FF2B5EF4-FFF2-40B4-BE49-F238E27FC236}">
                <a16:creationId xmlns:a16="http://schemas.microsoft.com/office/drawing/2014/main" id="{63A3BADF-E1FC-C3C3-9398-EF39E5B6AE64}"/>
              </a:ext>
            </a:extLst>
          </p:cNvPr>
          <p:cNvSpPr>
            <a:spLocks noGrp="1"/>
          </p:cNvSpPr>
          <p:nvPr>
            <p:ph type="sldNum" sz="quarter" idx="4294967295"/>
          </p:nvPr>
        </p:nvSpPr>
        <p:spPr>
          <a:xfrm>
            <a:off x="6442998" y="5388272"/>
            <a:ext cx="512504" cy="273844"/>
          </a:xfrm>
          <a:prstGeom prst="rect">
            <a:avLst/>
          </a:prstGeom>
        </p:spPr>
        <p:txBody>
          <a:bodyPr/>
          <a:lstStyle/>
          <a:p>
            <a:fld id="{189E5594-7F96-C543-B3C4-FB3120A55854}" type="slidenum">
              <a:rPr lang="en-US" smtClean="0"/>
              <a:t>3</a:t>
            </a:fld>
            <a:endParaRPr lang="en-US"/>
          </a:p>
        </p:txBody>
      </p:sp>
    </p:spTree>
    <p:extLst>
      <p:ext uri="{BB962C8B-B14F-4D97-AF65-F5344CB8AC3E}">
        <p14:creationId xmlns:p14="http://schemas.microsoft.com/office/powerpoint/2010/main" val="148357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DBBC-7ACD-EEFC-90B0-83271062F2A0}"/>
              </a:ext>
            </a:extLst>
          </p:cNvPr>
          <p:cNvSpPr>
            <a:spLocks noGrp="1"/>
          </p:cNvSpPr>
          <p:nvPr>
            <p:ph type="title"/>
          </p:nvPr>
        </p:nvSpPr>
        <p:spPr>
          <a:xfrm>
            <a:off x="198783" y="346510"/>
            <a:ext cx="8736495" cy="715720"/>
          </a:xfrm>
        </p:spPr>
        <p:txBody>
          <a:bodyPr>
            <a:normAutofit/>
          </a:bodyPr>
          <a:lstStyle/>
          <a:p>
            <a:r>
              <a:rPr lang="en-US" sz="2400" dirty="0" smtClean="0">
                <a:solidFill>
                  <a:schemeClr val="tx1"/>
                </a:solidFill>
              </a:rPr>
              <a:t>Key Policy and legislative Priorities</a:t>
            </a:r>
            <a:endParaRPr lang="en-US" sz="2400" dirty="0">
              <a:solidFill>
                <a:schemeClr val="tx1"/>
              </a:solidFill>
            </a:endParaRPr>
          </a:p>
        </p:txBody>
      </p:sp>
      <p:sp>
        <p:nvSpPr>
          <p:cNvPr id="3" name="Content Placeholder 2">
            <a:extLst>
              <a:ext uri="{FF2B5EF4-FFF2-40B4-BE49-F238E27FC236}">
                <a16:creationId xmlns:a16="http://schemas.microsoft.com/office/drawing/2014/main" id="{4BC52517-376F-7289-2BCD-BFE66B3F6920}"/>
              </a:ext>
            </a:extLst>
          </p:cNvPr>
          <p:cNvSpPr>
            <a:spLocks noGrp="1"/>
          </p:cNvSpPr>
          <p:nvPr>
            <p:ph idx="1"/>
          </p:nvPr>
        </p:nvSpPr>
        <p:spPr>
          <a:xfrm>
            <a:off x="198783" y="1062231"/>
            <a:ext cx="8736495" cy="4703302"/>
          </a:xfrm>
        </p:spPr>
        <p:txBody>
          <a:bodyPr>
            <a:normAutofit lnSpcReduction="10000"/>
          </a:bodyPr>
          <a:lstStyle/>
          <a:p>
            <a:pPr>
              <a:buFont typeface="Wingdings" panose="05000000000000000000" pitchFamily="2" charset="2"/>
              <a:buChar char="q"/>
            </a:pPr>
            <a:r>
              <a:rPr lang="en-ZA" altLang="en-US" dirty="0">
                <a:latin typeface="Arial" charset="0"/>
                <a:ea typeface="ヒラギノ角ゴ Pro W3" pitchFamily="4" charset="-128"/>
                <a:cs typeface="Arial" charset="0"/>
              </a:rPr>
              <a:t>Domestication of UNCRPD (policy fore-runner of legislative audit &amp; new laws)</a:t>
            </a:r>
          </a:p>
          <a:p>
            <a:pPr marL="0" indent="0">
              <a:buNone/>
            </a:pPr>
            <a:r>
              <a:rPr lang="en-ZA" altLang="en-US" dirty="0">
                <a:latin typeface="Arial" charset="0"/>
                <a:ea typeface="ヒラギノ角ゴ Pro W3" pitchFamily="4" charset="-128"/>
                <a:cs typeface="Arial" charset="0"/>
              </a:rPr>
              <a:t>The process towards the development of the Disability Rights Bill, underway with The South African Law Reform Commission</a:t>
            </a:r>
          </a:p>
          <a:p>
            <a:pPr>
              <a:buFont typeface="Wingdings" panose="05000000000000000000" pitchFamily="2" charset="2"/>
              <a:buChar char="q"/>
            </a:pPr>
            <a:r>
              <a:rPr lang="en-ZA" altLang="en-US" dirty="0">
                <a:latin typeface="Arial" charset="0"/>
                <a:ea typeface="ヒラギノ角ゴ Pro W3" pitchFamily="4" charset="-128"/>
                <a:cs typeface="Arial" charset="0"/>
              </a:rPr>
              <a:t>Embedding disability mainstreaming in governance and administrative systems</a:t>
            </a:r>
          </a:p>
          <a:p>
            <a:pPr>
              <a:buFont typeface="Wingdings" panose="05000000000000000000" pitchFamily="2" charset="2"/>
              <a:buChar char="q"/>
            </a:pPr>
            <a:r>
              <a:rPr lang="en-ZA" altLang="en-US" dirty="0">
                <a:latin typeface="Arial" charset="0"/>
                <a:ea typeface="ヒラギノ角ゴ Pro W3" pitchFamily="4" charset="-128"/>
                <a:cs typeface="Arial" charset="0"/>
              </a:rPr>
              <a:t>Strengthening accountability by duty-bearers </a:t>
            </a:r>
          </a:p>
          <a:p>
            <a:pPr>
              <a:buFont typeface="Wingdings" panose="05000000000000000000" pitchFamily="2" charset="2"/>
              <a:buChar char="q"/>
            </a:pPr>
            <a:r>
              <a:rPr lang="en-ZA" altLang="en-US" dirty="0">
                <a:latin typeface="Arial" charset="0"/>
                <a:ea typeface="ヒラギノ角ゴ Pro W3" pitchFamily="4" charset="-128"/>
                <a:cs typeface="Arial" charset="0"/>
              </a:rPr>
              <a:t>Ensuring that ALL persons with disabilities and their families benefit (persons with disabilities is not a homogenous group)</a:t>
            </a:r>
          </a:p>
          <a:p>
            <a:pPr algn="just">
              <a:buFont typeface="Wingdings" panose="05000000000000000000" pitchFamily="2" charset="2"/>
              <a:buChar char="q"/>
            </a:pPr>
            <a:r>
              <a:rPr lang="en-GB" dirty="0"/>
              <a:t>Develop  Frameworks  to guide and coordinate implementation of programs for PWD. </a:t>
            </a:r>
          </a:p>
          <a:p>
            <a:pPr algn="just"/>
            <a:r>
              <a:rPr lang="en-GB" dirty="0"/>
              <a:t>The Awareness raising framework;</a:t>
            </a:r>
          </a:p>
          <a:p>
            <a:pPr algn="just"/>
            <a:r>
              <a:rPr lang="en-GB" dirty="0"/>
              <a:t>Self representation framework; </a:t>
            </a:r>
          </a:p>
          <a:p>
            <a:pPr algn="just"/>
            <a:r>
              <a:rPr lang="en-GB" dirty="0"/>
              <a:t>Reasonable accommodation framework: Developed, approved, published and  gazetted for implementation</a:t>
            </a:r>
          </a:p>
          <a:p>
            <a:pPr algn="just"/>
            <a:r>
              <a:rPr lang="en-GB" dirty="0"/>
              <a:t>Universal design and access Framework: Developed, approved, published and  gazetted for implementation</a:t>
            </a:r>
          </a:p>
          <a:p>
            <a:endParaRPr lang="en-US" dirty="0"/>
          </a:p>
        </p:txBody>
      </p:sp>
      <p:sp>
        <p:nvSpPr>
          <p:cNvPr id="4" name="Footer Placeholder 3">
            <a:extLst>
              <a:ext uri="{FF2B5EF4-FFF2-40B4-BE49-F238E27FC236}">
                <a16:creationId xmlns:a16="http://schemas.microsoft.com/office/drawing/2014/main" id="{A670456C-9227-0039-3CA3-D40CDE55A220}"/>
              </a:ext>
            </a:extLst>
          </p:cNvPr>
          <p:cNvSpPr>
            <a:spLocks noGrp="1"/>
          </p:cNvSpPr>
          <p:nvPr>
            <p:ph type="ftr" sz="quarter" idx="11"/>
          </p:nvPr>
        </p:nvSpPr>
        <p:spPr>
          <a:xfrm>
            <a:off x="2192422" y="5909844"/>
            <a:ext cx="5168313" cy="273844"/>
          </a:xfrm>
        </p:spPr>
        <p:txBody>
          <a:bodyPr/>
          <a:lstStyle/>
          <a:p>
            <a:r>
              <a:rPr lang="en-US" dirty="0"/>
              <a:t>“Leaping towards the achievement of the MTSF 2019-2024 target to </a:t>
            </a:r>
            <a:r>
              <a:rPr lang="en-US" dirty="0" err="1"/>
              <a:t>institutionalise</a:t>
            </a:r>
            <a:r>
              <a:rPr lang="en-US" dirty="0"/>
              <a:t> WYPD-RPBMEA by government departments”</a:t>
            </a:r>
          </a:p>
        </p:txBody>
      </p:sp>
      <p:sp>
        <p:nvSpPr>
          <p:cNvPr id="5" name="Slide Number Placeholder 4">
            <a:extLst>
              <a:ext uri="{FF2B5EF4-FFF2-40B4-BE49-F238E27FC236}">
                <a16:creationId xmlns:a16="http://schemas.microsoft.com/office/drawing/2014/main" id="{669C4034-5163-A690-F604-807D71C2BB5D}"/>
              </a:ext>
            </a:extLst>
          </p:cNvPr>
          <p:cNvSpPr>
            <a:spLocks noGrp="1"/>
          </p:cNvSpPr>
          <p:nvPr>
            <p:ph type="sldNum" sz="quarter" idx="4294967295"/>
          </p:nvPr>
        </p:nvSpPr>
        <p:spPr>
          <a:xfrm>
            <a:off x="6442998" y="5388272"/>
            <a:ext cx="512504" cy="273844"/>
          </a:xfrm>
          <a:prstGeom prst="rect">
            <a:avLst/>
          </a:prstGeom>
        </p:spPr>
        <p:txBody>
          <a:bodyPr/>
          <a:lstStyle/>
          <a:p>
            <a:fld id="{189E5594-7F96-C543-B3C4-FB3120A55854}" type="slidenum">
              <a:rPr lang="en-US" smtClean="0"/>
              <a:t>4</a:t>
            </a:fld>
            <a:endParaRPr lang="en-US"/>
          </a:p>
        </p:txBody>
      </p:sp>
    </p:spTree>
    <p:extLst>
      <p:ext uri="{BB962C8B-B14F-4D97-AF65-F5344CB8AC3E}">
        <p14:creationId xmlns:p14="http://schemas.microsoft.com/office/powerpoint/2010/main" val="22743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741146"/>
            <a:ext cx="8736495" cy="940556"/>
          </a:xfrm>
        </p:spPr>
        <p:txBody>
          <a:bodyPr>
            <a:normAutofit fontScale="90000"/>
          </a:bodyPr>
          <a:lstStyle/>
          <a:p>
            <a:r>
              <a:rPr lang="en-US" b="1" dirty="0">
                <a:solidFill>
                  <a:schemeClr val="tx1"/>
                </a:solidFill>
              </a:rPr>
              <a:t>Key policy and framework guiding the mainstreaming of Persons  with Disabilities</a:t>
            </a:r>
            <a:endParaRPr lang="en-ZA" dirty="0">
              <a:solidFill>
                <a:schemeClr val="tx1"/>
              </a:solidFill>
            </a:endParaRPr>
          </a:p>
        </p:txBody>
      </p:sp>
      <p:sp>
        <p:nvSpPr>
          <p:cNvPr id="3" name="Content Placeholder 2"/>
          <p:cNvSpPr>
            <a:spLocks noGrp="1"/>
          </p:cNvSpPr>
          <p:nvPr>
            <p:ph idx="1"/>
          </p:nvPr>
        </p:nvSpPr>
        <p:spPr>
          <a:xfrm>
            <a:off x="198783" y="1607419"/>
            <a:ext cx="8736495" cy="4311129"/>
          </a:xfrm>
        </p:spPr>
        <p:txBody>
          <a:bodyPr>
            <a:normAutofit/>
          </a:bodyPr>
          <a:lstStyle/>
          <a:p>
            <a:pPr marL="0" indent="0" algn="just">
              <a:buNone/>
            </a:pPr>
            <a:r>
              <a:rPr lang="en-US" dirty="0"/>
              <a:t>The key Policies and Frameworks championed by the DWYPD for implementation across all government, national, provincial and local  and stakeholders </a:t>
            </a:r>
          </a:p>
          <a:p>
            <a:pPr marL="0" indent="0" algn="just">
              <a:buNone/>
            </a:pPr>
            <a:r>
              <a:rPr lang="en-GB" b="1" dirty="0"/>
              <a:t>White Paper on the Rights of Persons with Disabilities (WPRPD </a:t>
            </a:r>
            <a:r>
              <a:rPr lang="en-GB" b="1" dirty="0" err="1"/>
              <a:t>nd</a:t>
            </a:r>
            <a:r>
              <a:rPr lang="en-GB" b="1" dirty="0"/>
              <a:t> its implementation matrix), </a:t>
            </a:r>
            <a:r>
              <a:rPr lang="en-GB" dirty="0"/>
              <a:t>approved  Cabinet in December 2015. The paper commits among others, duty bearers to realising the rights of persons with disabilities by:</a:t>
            </a:r>
          </a:p>
          <a:p>
            <a:pPr algn="just"/>
            <a:r>
              <a:rPr lang="en-GB" dirty="0"/>
              <a:t>Accelerating implementation of existing legislation that advocates equality for persons with disabilities;</a:t>
            </a:r>
          </a:p>
          <a:p>
            <a:pPr algn="just"/>
            <a:r>
              <a:rPr lang="en-GB" dirty="0"/>
              <a:t>Removing discriminatory barriers to access and participation;</a:t>
            </a:r>
          </a:p>
          <a:p>
            <a:pPr algn="just"/>
            <a:r>
              <a:rPr lang="en-GB" dirty="0"/>
              <a:t>Ensuring that universal design informs , access and participation in the planning, budgeting and service delivery value chain of all programmes;</a:t>
            </a:r>
          </a:p>
          <a:p>
            <a:pPr algn="just"/>
            <a:r>
              <a:rPr lang="en-GB" dirty="0"/>
              <a:t>Recognising the right to self-representation; and</a:t>
            </a:r>
          </a:p>
          <a:p>
            <a:pPr algn="just"/>
            <a:r>
              <a:rPr lang="en-GB" dirty="0"/>
              <a:t>Acknowledging that not all persons with disabilities are alike, and that personal circumstances, gender, age, sexuality, religious and cultural backgrounds, geographical location, requires different responses. </a:t>
            </a:r>
          </a:p>
          <a:p>
            <a:pPr algn="just"/>
            <a:endParaRPr lang="en-ZA" dirty="0"/>
          </a:p>
          <a:p>
            <a:endParaRPr lang="en-ZA" dirty="0"/>
          </a:p>
        </p:txBody>
      </p:sp>
      <p:sp>
        <p:nvSpPr>
          <p:cNvPr id="5" name="Slide Number Placeholder 4"/>
          <p:cNvSpPr>
            <a:spLocks noGrp="1"/>
          </p:cNvSpPr>
          <p:nvPr>
            <p:ph type="sldNum" sz="quarter" idx="4294967295"/>
          </p:nvPr>
        </p:nvSpPr>
        <p:spPr>
          <a:xfrm>
            <a:off x="6442998" y="5388272"/>
            <a:ext cx="512504" cy="273844"/>
          </a:xfrm>
          <a:prstGeom prst="rect">
            <a:avLst/>
          </a:prstGeom>
        </p:spPr>
        <p:txBody>
          <a:bodyPr/>
          <a:lstStyle/>
          <a:p>
            <a:fld id="{189E5594-7F96-C543-B3C4-FB3120A55854}" type="slidenum">
              <a:rPr lang="en-US" smtClean="0"/>
              <a:t>5</a:t>
            </a:fld>
            <a:endParaRPr lang="en-US"/>
          </a:p>
        </p:txBody>
      </p:sp>
    </p:spTree>
    <p:extLst>
      <p:ext uri="{BB962C8B-B14F-4D97-AF65-F5344CB8AC3E}">
        <p14:creationId xmlns:p14="http://schemas.microsoft.com/office/powerpoint/2010/main" val="217513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Institutionalisation for mainstreaming </a:t>
            </a:r>
            <a:endParaRPr lang="en-ZA" dirty="0"/>
          </a:p>
        </p:txBody>
      </p:sp>
      <p:sp>
        <p:nvSpPr>
          <p:cNvPr id="3" name="Content Placeholder 2"/>
          <p:cNvSpPr>
            <a:spLocks noGrp="1"/>
          </p:cNvSpPr>
          <p:nvPr>
            <p:ph idx="1"/>
          </p:nvPr>
        </p:nvSpPr>
        <p:spPr>
          <a:xfrm>
            <a:off x="508001" y="1976188"/>
            <a:ext cx="6447501" cy="3412085"/>
          </a:xfrm>
        </p:spPr>
        <p:txBody>
          <a:bodyPr>
            <a:normAutofit fontScale="70000" lnSpcReduction="20000"/>
          </a:bodyPr>
          <a:lstStyle/>
          <a:p>
            <a:pPr lvl="0">
              <a:buFont typeface="Wingdings" panose="05000000000000000000" pitchFamily="2" charset="2"/>
              <a:buChar char="q"/>
            </a:pPr>
            <a:r>
              <a:rPr lang="en-ZA" kern="0" dirty="0">
                <a:solidFill>
                  <a:srgbClr val="000000"/>
                </a:solidFill>
                <a:latin typeface="Arial" charset="0"/>
                <a:ea typeface="ヒラギノ角ゴ Pro W3" pitchFamily="4" charset="-128"/>
                <a:cs typeface="Arial" charset="0"/>
              </a:rPr>
              <a:t>Disability Focal Persons</a:t>
            </a:r>
          </a:p>
          <a:p>
            <a:pPr marL="0" indent="0">
              <a:buNone/>
            </a:pPr>
            <a:r>
              <a:rPr lang="en-GB" kern="0" dirty="0">
                <a:solidFill>
                  <a:srgbClr val="000000"/>
                </a:solidFill>
                <a:latin typeface="Arial" charset="0"/>
                <a:ea typeface="ヒラギノ角ゴ Pro W3" pitchFamily="4" charset="-128"/>
                <a:cs typeface="Arial" charset="0"/>
              </a:rPr>
              <a:t>Appointed and nominated</a:t>
            </a:r>
            <a:endParaRPr lang="en-ZA" kern="0" dirty="0">
              <a:solidFill>
                <a:srgbClr val="000000"/>
              </a:solidFill>
              <a:latin typeface="Arial" charset="0"/>
              <a:ea typeface="ヒラギノ角ゴ Pro W3" pitchFamily="4" charset="-128"/>
              <a:cs typeface="Arial" charset="0"/>
            </a:endParaRPr>
          </a:p>
          <a:p>
            <a:r>
              <a:rPr lang="en-GB" kern="0" dirty="0">
                <a:solidFill>
                  <a:srgbClr val="000000"/>
                </a:solidFill>
                <a:latin typeface="Arial" charset="0"/>
                <a:ea typeface="ヒラギノ角ゴ Pro W3" pitchFamily="4" charset="-128"/>
                <a:cs typeface="Arial" charset="0"/>
              </a:rPr>
              <a:t>Department should create Disability Forums- Internal and external forum</a:t>
            </a:r>
          </a:p>
          <a:p>
            <a:r>
              <a:rPr lang="en-GB" kern="0" dirty="0">
                <a:solidFill>
                  <a:srgbClr val="000000"/>
                </a:solidFill>
                <a:latin typeface="Arial" charset="0"/>
                <a:ea typeface="ヒラギノ角ゴ Pro W3" pitchFamily="4" charset="-128"/>
                <a:cs typeface="Arial" charset="0"/>
              </a:rPr>
              <a:t>Terms of reference for the forums developed and approved by accounting officer</a:t>
            </a:r>
          </a:p>
          <a:p>
            <a:r>
              <a:rPr lang="en-GB" kern="0" dirty="0">
                <a:solidFill>
                  <a:srgbClr val="000000"/>
                </a:solidFill>
                <a:latin typeface="Arial" charset="0"/>
                <a:ea typeface="ヒラギノ角ゴ Pro W3" pitchFamily="4" charset="-128"/>
                <a:cs typeface="Arial" charset="0"/>
              </a:rPr>
              <a:t>Launch the disability forums</a:t>
            </a:r>
          </a:p>
          <a:p>
            <a:r>
              <a:rPr lang="en-GB" kern="0" dirty="0">
                <a:solidFill>
                  <a:srgbClr val="000000"/>
                </a:solidFill>
                <a:latin typeface="Arial" charset="0"/>
                <a:ea typeface="ヒラギノ角ゴ Pro W3" pitchFamily="4" charset="-128"/>
                <a:cs typeface="Arial" charset="0"/>
              </a:rPr>
              <a:t>Publish and sign  charter for the forums, similar to 8 point plan </a:t>
            </a:r>
          </a:p>
          <a:p>
            <a:r>
              <a:rPr lang="en-GB" kern="0" dirty="0">
                <a:solidFill>
                  <a:srgbClr val="000000"/>
                </a:solidFill>
                <a:latin typeface="Arial" charset="0"/>
                <a:ea typeface="ヒラギノ角ゴ Pro W3" pitchFamily="4" charset="-128"/>
                <a:cs typeface="Arial" charset="0"/>
              </a:rPr>
              <a:t>Co-ordination of internal and external forums by Provincial departmental Focal person</a:t>
            </a:r>
          </a:p>
          <a:p>
            <a:r>
              <a:rPr lang="en-GB" kern="0" dirty="0">
                <a:solidFill>
                  <a:srgbClr val="000000"/>
                </a:solidFill>
                <a:latin typeface="Arial" charset="0"/>
                <a:ea typeface="ヒラギノ角ゴ Pro W3" pitchFamily="4" charset="-128"/>
                <a:cs typeface="Arial" charset="0"/>
              </a:rPr>
              <a:t>Meet quarterly to assess and analyse progress on Disability inclusion by various units in hospitals, districts and province in line with M&amp;E Reporting</a:t>
            </a:r>
          </a:p>
          <a:p>
            <a:r>
              <a:rPr lang="en-GB" kern="0" dirty="0">
                <a:solidFill>
                  <a:srgbClr val="000000"/>
                </a:solidFill>
                <a:latin typeface="Arial" charset="0"/>
                <a:ea typeface="ヒラギノ角ゴ Pro W3" pitchFamily="4" charset="-128"/>
                <a:cs typeface="Arial" charset="0"/>
              </a:rPr>
              <a:t>Develop a clear action plan on awareness raising on Disability inclusion  through the  internally and externally  forums </a:t>
            </a:r>
          </a:p>
          <a:p>
            <a:r>
              <a:rPr lang="en-GB" kern="0" dirty="0">
                <a:solidFill>
                  <a:srgbClr val="000000"/>
                </a:solidFill>
                <a:latin typeface="Arial" charset="0"/>
                <a:ea typeface="ヒラギノ角ゴ Pro W3" pitchFamily="4" charset="-128"/>
                <a:cs typeface="Arial" charset="0"/>
              </a:rPr>
              <a:t>Create a stakeholder database DPO/ civil society organisations at </a:t>
            </a:r>
            <a:r>
              <a:rPr lang="en-GB" kern="0" dirty="0" smtClean="0">
                <a:solidFill>
                  <a:srgbClr val="000000"/>
                </a:solidFill>
                <a:latin typeface="Arial" charset="0"/>
                <a:ea typeface="ヒラギノ角ゴ Pro W3" pitchFamily="4" charset="-128"/>
                <a:cs typeface="Arial" charset="0"/>
              </a:rPr>
              <a:t> National/Provincial Local/District </a:t>
            </a:r>
            <a:r>
              <a:rPr lang="en-GB" kern="0" dirty="0">
                <a:solidFill>
                  <a:srgbClr val="000000"/>
                </a:solidFill>
                <a:latin typeface="Arial" charset="0"/>
                <a:ea typeface="ヒラギノ角ゴ Pro W3" pitchFamily="4" charset="-128"/>
                <a:cs typeface="Arial" charset="0"/>
              </a:rPr>
              <a:t>and Provincial level</a:t>
            </a:r>
          </a:p>
          <a:p>
            <a:endParaRPr lang="en-GB" kern="0" dirty="0">
              <a:solidFill>
                <a:srgbClr val="000000"/>
              </a:solidFill>
              <a:latin typeface="Arial" charset="0"/>
              <a:ea typeface="ヒラギノ角ゴ Pro W3" pitchFamily="4" charset="-128"/>
              <a:cs typeface="Arial" charset="0"/>
            </a:endParaRPr>
          </a:p>
        </p:txBody>
      </p:sp>
      <p:sp>
        <p:nvSpPr>
          <p:cNvPr id="5" name="Slide Number Placeholder 4"/>
          <p:cNvSpPr>
            <a:spLocks noGrp="1"/>
          </p:cNvSpPr>
          <p:nvPr>
            <p:ph type="sldNum" sz="quarter" idx="4294967295"/>
          </p:nvPr>
        </p:nvSpPr>
        <p:spPr>
          <a:xfrm>
            <a:off x="6442998" y="5388272"/>
            <a:ext cx="512504" cy="273844"/>
          </a:xfrm>
          <a:prstGeom prst="rect">
            <a:avLst/>
          </a:prstGeom>
        </p:spPr>
        <p:txBody>
          <a:bodyPr/>
          <a:lstStyle/>
          <a:p>
            <a:fld id="{189E5594-7F96-C543-B3C4-FB3120A55854}" type="slidenum">
              <a:rPr lang="en-US" smtClean="0"/>
              <a:t>6</a:t>
            </a:fld>
            <a:endParaRPr lang="en-US"/>
          </a:p>
        </p:txBody>
      </p:sp>
    </p:spTree>
    <p:extLst>
      <p:ext uri="{BB962C8B-B14F-4D97-AF65-F5344CB8AC3E}">
        <p14:creationId xmlns:p14="http://schemas.microsoft.com/office/powerpoint/2010/main" val="187254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C53D-970C-3E5B-BB09-E0DF65394DC7}"/>
              </a:ext>
            </a:extLst>
          </p:cNvPr>
          <p:cNvSpPr>
            <a:spLocks noGrp="1"/>
          </p:cNvSpPr>
          <p:nvPr>
            <p:ph type="title"/>
          </p:nvPr>
        </p:nvSpPr>
        <p:spPr/>
        <p:txBody>
          <a:bodyPr>
            <a:normAutofit fontScale="90000"/>
          </a:bodyPr>
          <a:lstStyle/>
          <a:p>
            <a:r>
              <a:rPr lang="en-US" dirty="0" smtClean="0"/>
              <a:t>Institutional Arrangements for effective mainstreaming</a:t>
            </a:r>
            <a:endParaRPr lang="en-US" dirty="0"/>
          </a:p>
        </p:txBody>
      </p:sp>
      <p:sp>
        <p:nvSpPr>
          <p:cNvPr id="3" name="Content Placeholder 2">
            <a:extLst>
              <a:ext uri="{FF2B5EF4-FFF2-40B4-BE49-F238E27FC236}">
                <a16:creationId xmlns:a16="http://schemas.microsoft.com/office/drawing/2014/main" id="{B65C88F5-3070-AC43-216E-E2F7DA401C14}"/>
              </a:ext>
            </a:extLst>
          </p:cNvPr>
          <p:cNvSpPr>
            <a:spLocks noGrp="1"/>
          </p:cNvSpPr>
          <p:nvPr>
            <p:ph idx="1"/>
          </p:nvPr>
        </p:nvSpPr>
        <p:spPr>
          <a:xfrm>
            <a:off x="508001" y="2305050"/>
            <a:ext cx="6447501" cy="3695700"/>
          </a:xfrm>
        </p:spPr>
        <p:txBody>
          <a:bodyPr>
            <a:normAutofit/>
          </a:bodyPr>
          <a:lstStyle/>
          <a:p>
            <a:r>
              <a:rPr lang="en-GB" kern="0" dirty="0" smtClean="0">
                <a:solidFill>
                  <a:srgbClr val="000000"/>
                </a:solidFill>
                <a:latin typeface="Arial" charset="0"/>
                <a:ea typeface="ヒラギノ角ゴ Pro W3" pitchFamily="4" charset="-128"/>
                <a:cs typeface="Arial" charset="0"/>
              </a:rPr>
              <a:t>Create and  maintain  </a:t>
            </a:r>
            <a:r>
              <a:rPr lang="en-GB" kern="0" dirty="0">
                <a:solidFill>
                  <a:srgbClr val="000000"/>
                </a:solidFill>
                <a:latin typeface="Arial" charset="0"/>
                <a:ea typeface="ヒラギノ角ゴ Pro W3" pitchFamily="4" charset="-128"/>
                <a:cs typeface="Arial" charset="0"/>
              </a:rPr>
              <a:t>a stakeholder database </a:t>
            </a:r>
            <a:r>
              <a:rPr lang="en-GB" kern="0" dirty="0" smtClean="0">
                <a:solidFill>
                  <a:srgbClr val="000000"/>
                </a:solidFill>
                <a:latin typeface="Arial" charset="0"/>
                <a:ea typeface="ヒラギノ角ゴ Pro W3" pitchFamily="4" charset="-128"/>
                <a:cs typeface="Arial" charset="0"/>
              </a:rPr>
              <a:t> of DPO</a:t>
            </a:r>
            <a:r>
              <a:rPr lang="en-GB" kern="0" dirty="0">
                <a:solidFill>
                  <a:srgbClr val="000000"/>
                </a:solidFill>
                <a:latin typeface="Arial" charset="0"/>
                <a:ea typeface="ヒラギノ角ゴ Pro W3" pitchFamily="4" charset="-128"/>
                <a:cs typeface="Arial" charset="0"/>
              </a:rPr>
              <a:t>/ civil society organisations at </a:t>
            </a:r>
            <a:r>
              <a:rPr lang="en-GB" kern="0" dirty="0" smtClean="0">
                <a:solidFill>
                  <a:srgbClr val="000000"/>
                </a:solidFill>
                <a:latin typeface="Arial" charset="0"/>
                <a:ea typeface="ヒラギノ角ゴ Pro W3" pitchFamily="4" charset="-128"/>
                <a:cs typeface="Arial" charset="0"/>
              </a:rPr>
              <a:t> National, Local/District </a:t>
            </a:r>
            <a:r>
              <a:rPr lang="en-GB" kern="0" dirty="0">
                <a:solidFill>
                  <a:srgbClr val="000000"/>
                </a:solidFill>
                <a:latin typeface="Arial" charset="0"/>
                <a:ea typeface="ヒラギノ角ゴ Pro W3" pitchFamily="4" charset="-128"/>
                <a:cs typeface="Arial" charset="0"/>
              </a:rPr>
              <a:t>and Provincial </a:t>
            </a:r>
            <a:r>
              <a:rPr lang="en-GB" kern="0" dirty="0" smtClean="0">
                <a:solidFill>
                  <a:srgbClr val="000000"/>
                </a:solidFill>
                <a:latin typeface="Arial" charset="0"/>
                <a:ea typeface="ヒラギノ角ゴ Pro W3" pitchFamily="4" charset="-128"/>
                <a:cs typeface="Arial" charset="0"/>
              </a:rPr>
              <a:t>level</a:t>
            </a:r>
          </a:p>
          <a:p>
            <a:r>
              <a:rPr lang="en-GB" kern="0" dirty="0" smtClean="0">
                <a:solidFill>
                  <a:srgbClr val="000000"/>
                </a:solidFill>
                <a:latin typeface="Arial" charset="0"/>
                <a:ea typeface="ヒラギノ角ゴ Pro W3" pitchFamily="4" charset="-128"/>
                <a:cs typeface="Arial" charset="0"/>
              </a:rPr>
              <a:t>Disaggregation of Data </a:t>
            </a:r>
            <a:endParaRPr lang="en-GB" kern="0" dirty="0">
              <a:solidFill>
                <a:srgbClr val="000000"/>
              </a:solidFill>
              <a:latin typeface="Arial" charset="0"/>
              <a:ea typeface="ヒラギノ角ゴ Pro W3" pitchFamily="4" charset="-128"/>
              <a:cs typeface="Arial" charset="0"/>
            </a:endParaRPr>
          </a:p>
          <a:p>
            <a:r>
              <a:rPr lang="en-GB" kern="0" dirty="0" smtClean="0">
                <a:solidFill>
                  <a:srgbClr val="000000"/>
                </a:solidFill>
                <a:latin typeface="Arial" charset="0"/>
                <a:ea typeface="ヒラギノ角ゴ Pro W3" pitchFamily="4" charset="-128"/>
                <a:cs typeface="Arial" charset="0"/>
              </a:rPr>
              <a:t>Create and maintain a database of persons with disabilities in line with mandate of an institution</a:t>
            </a:r>
          </a:p>
          <a:p>
            <a:r>
              <a:rPr lang="en-GB" kern="0" dirty="0" smtClean="0">
                <a:solidFill>
                  <a:srgbClr val="000000"/>
                </a:solidFill>
                <a:latin typeface="Arial" charset="0"/>
                <a:ea typeface="ヒラギノ角ゴ Pro W3" pitchFamily="4" charset="-128"/>
                <a:cs typeface="Arial" charset="0"/>
              </a:rPr>
              <a:t>Point of entry towards unlocking accessibility barriers , </a:t>
            </a:r>
            <a:r>
              <a:rPr lang="en-GB" kern="0" dirty="0" err="1" smtClean="0">
                <a:solidFill>
                  <a:srgbClr val="000000"/>
                </a:solidFill>
                <a:latin typeface="Arial" charset="0"/>
                <a:ea typeface="ヒラギノ角ゴ Pro W3" pitchFamily="4" charset="-128"/>
                <a:cs typeface="Arial" charset="0"/>
              </a:rPr>
              <a:t>e.g</a:t>
            </a:r>
            <a:r>
              <a:rPr lang="en-GB" kern="0" dirty="0" smtClean="0">
                <a:solidFill>
                  <a:srgbClr val="000000"/>
                </a:solidFill>
                <a:latin typeface="Arial" charset="0"/>
                <a:ea typeface="ヒラギノ角ゴ Pro W3" pitchFamily="4" charset="-128"/>
                <a:cs typeface="Arial" charset="0"/>
              </a:rPr>
              <a:t> requirements, for employment, business</a:t>
            </a:r>
          </a:p>
          <a:p>
            <a:endParaRPr lang="en-GB" kern="0" dirty="0">
              <a:solidFill>
                <a:srgbClr val="000000"/>
              </a:solidFill>
              <a:latin typeface="Arial" charset="0"/>
              <a:ea typeface="ヒラギノ角ゴ Pro W3" pitchFamily="4" charset="-128"/>
              <a:cs typeface="Arial" charset="0"/>
            </a:endParaRPr>
          </a:p>
        </p:txBody>
      </p:sp>
      <p:sp>
        <p:nvSpPr>
          <p:cNvPr id="4" name="Footer Placeholder 3">
            <a:extLst>
              <a:ext uri="{FF2B5EF4-FFF2-40B4-BE49-F238E27FC236}">
                <a16:creationId xmlns:a16="http://schemas.microsoft.com/office/drawing/2014/main" id="{7E72CCFC-9BA2-0CAB-B909-5DE45760EF27}"/>
              </a:ext>
            </a:extLst>
          </p:cNvPr>
          <p:cNvSpPr>
            <a:spLocks noGrp="1"/>
          </p:cNvSpPr>
          <p:nvPr>
            <p:ph type="ftr" sz="quarter" idx="11"/>
          </p:nvPr>
        </p:nvSpPr>
        <p:spPr>
          <a:xfrm>
            <a:off x="508001" y="5388272"/>
            <a:ext cx="5178864" cy="273844"/>
          </a:xfrm>
        </p:spPr>
        <p:txBody>
          <a:bodyPr/>
          <a:lstStyle/>
          <a:p>
            <a:r>
              <a:rPr lang="en-US" dirty="0" smtClean="0"/>
              <a:t>“ </a:t>
            </a:r>
            <a:r>
              <a:rPr lang="en-US" sz="1600" dirty="0" smtClean="0">
                <a:solidFill>
                  <a:schemeClr val="tx1"/>
                </a:solidFill>
              </a:rPr>
              <a:t>Leaping </a:t>
            </a:r>
            <a:r>
              <a:rPr lang="en-US" sz="1600" dirty="0">
                <a:solidFill>
                  <a:schemeClr val="tx1"/>
                </a:solidFill>
              </a:rPr>
              <a:t>towards the achievement of the MTSF 2019-2024 target to </a:t>
            </a:r>
            <a:r>
              <a:rPr lang="en-US" sz="1600" dirty="0" err="1">
                <a:solidFill>
                  <a:schemeClr val="tx1"/>
                </a:solidFill>
              </a:rPr>
              <a:t>institutionalise</a:t>
            </a:r>
            <a:r>
              <a:rPr lang="en-US" sz="1600" dirty="0">
                <a:solidFill>
                  <a:schemeClr val="tx1"/>
                </a:solidFill>
              </a:rPr>
              <a:t> WYPD-RPBMEA by government departments”</a:t>
            </a:r>
          </a:p>
        </p:txBody>
      </p:sp>
      <p:sp>
        <p:nvSpPr>
          <p:cNvPr id="5" name="Slide Number Placeholder 4">
            <a:extLst>
              <a:ext uri="{FF2B5EF4-FFF2-40B4-BE49-F238E27FC236}">
                <a16:creationId xmlns:a16="http://schemas.microsoft.com/office/drawing/2014/main" id="{E5261783-3DF1-19B6-8029-768E966B8754}"/>
              </a:ext>
            </a:extLst>
          </p:cNvPr>
          <p:cNvSpPr>
            <a:spLocks noGrp="1"/>
          </p:cNvSpPr>
          <p:nvPr>
            <p:ph type="sldNum" sz="quarter" idx="4294967295"/>
          </p:nvPr>
        </p:nvSpPr>
        <p:spPr>
          <a:xfrm>
            <a:off x="6442998" y="5388272"/>
            <a:ext cx="512504" cy="273844"/>
          </a:xfrm>
          <a:prstGeom prst="rect">
            <a:avLst/>
          </a:prstGeom>
        </p:spPr>
        <p:txBody>
          <a:bodyPr/>
          <a:lstStyle/>
          <a:p>
            <a:fld id="{189E5594-7F96-C543-B3C4-FB3120A55854}" type="slidenum">
              <a:rPr lang="en-US" smtClean="0"/>
              <a:t>7</a:t>
            </a:fld>
            <a:endParaRPr lang="en-US"/>
          </a:p>
        </p:txBody>
      </p:sp>
    </p:spTree>
    <p:extLst>
      <p:ext uri="{BB962C8B-B14F-4D97-AF65-F5344CB8AC3E}">
        <p14:creationId xmlns:p14="http://schemas.microsoft.com/office/powerpoint/2010/main" val="131836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Advocacy Programs</a:t>
            </a:r>
            <a:endParaRPr lang="en-ZA" dirty="0"/>
          </a:p>
        </p:txBody>
      </p:sp>
      <p:sp>
        <p:nvSpPr>
          <p:cNvPr id="3" name="Content Placeholder 2"/>
          <p:cNvSpPr>
            <a:spLocks noGrp="1"/>
          </p:cNvSpPr>
          <p:nvPr>
            <p:ph idx="1"/>
          </p:nvPr>
        </p:nvSpPr>
        <p:spPr>
          <a:xfrm>
            <a:off x="198783" y="1674796"/>
            <a:ext cx="8736495" cy="4706753"/>
          </a:xfrm>
        </p:spPr>
        <p:txBody>
          <a:bodyPr>
            <a:normAutofit fontScale="77500" lnSpcReduction="20000"/>
          </a:bodyPr>
          <a:lstStyle/>
          <a:p>
            <a:r>
              <a:rPr lang="en-ZA" dirty="0" smtClean="0"/>
              <a:t>Institutionalise the 365 days on Disabilities awareness campaigns</a:t>
            </a:r>
          </a:p>
          <a:p>
            <a:r>
              <a:rPr lang="en-ZA" dirty="0" smtClean="0"/>
              <a:t>Disability Rights Awareness Month</a:t>
            </a:r>
          </a:p>
          <a:p>
            <a:r>
              <a:rPr lang="en-ZA" dirty="0" smtClean="0"/>
              <a:t>Ensure that department s prioritise and implement the priorities identified by the PWGD :</a:t>
            </a:r>
          </a:p>
          <a:p>
            <a:pPr>
              <a:buFont typeface="Wingdings" panose="05000000000000000000" pitchFamily="2" charset="2"/>
              <a:buChar char="Ø"/>
            </a:pPr>
            <a:r>
              <a:rPr lang="en-ZA" dirty="0" smtClean="0"/>
              <a:t> Inclusive Education Summit </a:t>
            </a:r>
          </a:p>
          <a:p>
            <a:pPr>
              <a:buFont typeface="Wingdings" panose="05000000000000000000" pitchFamily="2" charset="2"/>
              <a:buChar char="Ø"/>
            </a:pPr>
            <a:r>
              <a:rPr lang="en-ZA" dirty="0" smtClean="0"/>
              <a:t>Economic Summit of and for persons with Disabilities</a:t>
            </a:r>
          </a:p>
          <a:p>
            <a:pPr>
              <a:buFont typeface="Wingdings" panose="05000000000000000000" pitchFamily="2" charset="2"/>
              <a:buChar char="Ø"/>
            </a:pPr>
            <a:r>
              <a:rPr lang="en-ZA" dirty="0" smtClean="0"/>
              <a:t>Program for Artists with Disabilities </a:t>
            </a:r>
          </a:p>
          <a:p>
            <a:pPr>
              <a:buFont typeface="Wingdings" panose="05000000000000000000" pitchFamily="2" charset="2"/>
              <a:buChar char="Ø"/>
            </a:pPr>
            <a:r>
              <a:rPr lang="en-ZA" dirty="0" smtClean="0"/>
              <a:t>Transport Summit on Disability</a:t>
            </a:r>
          </a:p>
          <a:p>
            <a:pPr>
              <a:buFont typeface="Wingdings" panose="05000000000000000000" pitchFamily="2" charset="2"/>
              <a:buChar char="Ø"/>
            </a:pPr>
            <a:r>
              <a:rPr lang="en-ZA" dirty="0" smtClean="0"/>
              <a:t>Access to Justice and Law</a:t>
            </a:r>
          </a:p>
          <a:p>
            <a:r>
              <a:rPr lang="en-ZA" dirty="0" smtClean="0"/>
              <a:t>Capacity building and Training towards professionalization of the public service to respond effectively on and for persons with Disabilities- MOU signed with National School of government and training resumed</a:t>
            </a:r>
          </a:p>
          <a:p>
            <a:r>
              <a:rPr lang="en-ZA" dirty="0" smtClean="0"/>
              <a:t>Strengthening the National. Provincial , Local district machineries including departmental Disability Forums at a National, Provincial level across all institutions and entities</a:t>
            </a:r>
          </a:p>
          <a:p>
            <a:r>
              <a:rPr lang="en-ZA" dirty="0" smtClean="0"/>
              <a:t>Collaborate , partner and implement programs with Sector of and for Persons with Disabilities</a:t>
            </a:r>
          </a:p>
          <a:p>
            <a:r>
              <a:rPr lang="en-ZA" dirty="0" smtClean="0"/>
              <a:t>Ensure and intergrate participation of persons with Disabilities in programs key to economic empowerment </a:t>
            </a:r>
          </a:p>
          <a:p>
            <a:r>
              <a:rPr lang="en-ZA" dirty="0" smtClean="0"/>
              <a:t>Training, Capacity building  on Policy and legislative instruments towards ensuring that departments develop implementation plans </a:t>
            </a:r>
          </a:p>
          <a:p>
            <a:r>
              <a:rPr lang="en-ZA" dirty="0" smtClean="0"/>
              <a:t>MAXIMISE CONSULTATIONS WITH SECTOR IN ALL KEY INSTRUMENTS, POLICIES DEVELOPED BY ANY OTHER INSTITUTION, E.G. NSP on GBV;NATIONAL YOUTH Policy ;NYDA PROGRAMS,  ETC </a:t>
            </a:r>
          </a:p>
        </p:txBody>
      </p:sp>
    </p:spTree>
    <p:extLst>
      <p:ext uri="{BB962C8B-B14F-4D97-AF65-F5344CB8AC3E}">
        <p14:creationId xmlns:p14="http://schemas.microsoft.com/office/powerpoint/2010/main" val="113875827"/>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9853</TotalTime>
  <Words>4193</Words>
  <Application>Microsoft Office PowerPoint</Application>
  <PresentationFormat>On-screen Show (4:3)</PresentationFormat>
  <Paragraphs>272</Paragraphs>
  <Slides>39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Aharoni</vt:lpstr>
      <vt:lpstr>Arial</vt:lpstr>
      <vt:lpstr>Arial Black</vt:lpstr>
      <vt:lpstr>Arial MT</vt:lpstr>
      <vt:lpstr>Arial Narrow</vt:lpstr>
      <vt:lpstr>Bahnschrift Condensed</vt:lpstr>
      <vt:lpstr>Calibri</vt:lpstr>
      <vt:lpstr>Calibri Light</vt:lpstr>
      <vt:lpstr>Wingdings</vt:lpstr>
      <vt:lpstr>ヒラギノ角ゴ Pro W3</vt:lpstr>
      <vt:lpstr>Office Theme</vt:lpstr>
      <vt:lpstr>PRESENTATION ON SERVICE AND  PROGRAMMES FOR PEOPLE LIVING WITH DISABILITIES, INCLUDING CHILDREN  TO THE PORTFOLIO COMMITTEE ON SOCIAL DEVELOPMENT</vt:lpstr>
      <vt:lpstr>BRIEF BACKGROUND</vt:lpstr>
      <vt:lpstr>Legislative Mandate</vt:lpstr>
      <vt:lpstr>9 strategic pillars of the white Paper</vt:lpstr>
      <vt:lpstr>Key Policy and legislative Priorities</vt:lpstr>
      <vt:lpstr>Key policy and framework guiding the mainstreaming of Persons  with Disabilities</vt:lpstr>
      <vt:lpstr>Institutionalisation for mainstreaming </vt:lpstr>
      <vt:lpstr>Institutional Arrangements for effective mainstreaming</vt:lpstr>
      <vt:lpstr>Advocacy Programs</vt:lpstr>
      <vt:lpstr>FUNCTIONS</vt:lpstr>
      <vt:lpstr>COMPLIANCE REQUIREMENTS</vt:lpstr>
      <vt:lpstr>PowerPoint Presentation</vt:lpstr>
      <vt:lpstr>PRIORITIES - Planning</vt:lpstr>
      <vt:lpstr>PRIORITIES - Planning</vt:lpstr>
      <vt:lpstr>FINDINGS</vt:lpstr>
      <vt:lpstr>FINDINGS</vt:lpstr>
      <vt:lpstr>FINDINGS</vt:lpstr>
      <vt:lpstr>PRIORITIES - Monitoring</vt:lpstr>
      <vt:lpstr>PRIORITIES - Evaluation</vt:lpstr>
      <vt:lpstr>PRIORITIES - Reporting</vt:lpstr>
      <vt:lpstr>PRIORITIES - Research</vt:lpstr>
      <vt:lpstr>EXPLANATION OF PLANNED PERFORMANCE OVER THE MEDIUM TERM PERIOD </vt:lpstr>
      <vt:lpstr>CONCLUSION</vt:lpstr>
      <vt:lpstr>          SERVICES TO THE YOUTH  Advocacy and Mainstreaming for the Rights of Youth  </vt:lpstr>
      <vt:lpstr> 1. INTRODUCTION</vt:lpstr>
      <vt:lpstr>2. POLICY AND LEGISLATION DEVELOPMENT</vt:lpstr>
      <vt:lpstr>3. OVERSIGHT OF THE NYDA</vt:lpstr>
      <vt:lpstr>4. STAKEHOLDER ENGAGEMENTS</vt:lpstr>
      <vt:lpstr>PERSONS WITH DISABILITIES </vt:lpstr>
      <vt:lpstr>PowerPoint Presentation</vt:lpstr>
      <vt:lpstr>PowerPoint Presentation</vt:lpstr>
      <vt:lpstr>NSP ON GBVF AND DISABILITY INCLUSION </vt:lpstr>
      <vt:lpstr>KEY DWYPD GBVF INTERVENTIONS</vt:lpstr>
      <vt:lpstr>PERSONS WITH DISABILITIES </vt:lpstr>
      <vt:lpstr>Briefing by the DWYPD on services and programmes for people living with disabilities, including children</vt:lpstr>
      <vt:lpstr>Briefing by the DWYPD on services and programmes for people living with disabilities, including children</vt:lpstr>
      <vt:lpstr>Briefing by the DWYPD on services and programmes for people living with disabilities, including children</vt:lpstr>
      <vt:lpstr>Briefing by the DWYPD on services and programmes for people living with disabilities, including children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Lindiwe Ntsabo</cp:lastModifiedBy>
  <cp:revision>241</cp:revision>
  <dcterms:created xsi:type="dcterms:W3CDTF">2019-07-17T13:26:29Z</dcterms:created>
  <dcterms:modified xsi:type="dcterms:W3CDTF">2023-03-01T04:23:08Z</dcterms:modified>
</cp:coreProperties>
</file>