
<file path=[Content_Types].xml><?xml version="1.0" encoding="utf-8"?>
<Types xmlns="http://schemas.openxmlformats.org/package/2006/content-types">
  <Override PartName="/ppt/slideMasters/slideMaster3.xml" ContentType="application/vnd.openxmlformats-officedocument.presentationml.slideMaster+xml"/>
  <Override PartName="/ppt/tags/tag8.xml" ContentType="application/vnd.openxmlformats-officedocument.presentationml.tags+xml"/>
  <Override PartName="/ppt/slideLayouts/slideLayout57.xml" ContentType="application/vnd.openxmlformats-officedocument.presentationml.slideLayout+xml"/>
  <Override PartName="/ppt/tags/tag104.xml" ContentType="application/vnd.openxmlformats-officedocument.presentationml.tags+xml"/>
  <Override PartName="/ppt/notesSlides/notesSlide2.xml" ContentType="application/vnd.openxmlformats-officedocument.presentationml.notesSlide+xml"/>
  <Override PartName="/ppt/slideLayouts/slideLayout46.xml" ContentType="application/vnd.openxmlformats-officedocument.presentationml.slideLayout+xml"/>
  <Override PartName="/ppt/slides/slide25.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tags/tag49.xml" ContentType="application/vnd.openxmlformats-officedocument.presentationml.tags+xml"/>
  <Override PartName="/ppt/tags/tag96.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tags/tag85.xml" ContentType="application/vnd.openxmlformats-officedocument.presentationml.tags+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52.xml" ContentType="application/vnd.openxmlformats-officedocument.presentationml.tags+xml"/>
  <Override PartName="/ppt/tags/tag109.xml" ContentType="application/vnd.openxmlformats-officedocument.presentationml.tags+xml"/>
  <Override PartName="/ppt/tags/tag4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ags/tag112.xml" ContentType="application/vnd.openxmlformats-officedocument.presentationml.tags+xml"/>
  <Override PartName="/ppt/tags/tag123.xml" ContentType="application/vnd.openxmlformats-officedocument.presentationml.tags+xml"/>
  <Override PartName="/ppt/slideLayouts/slideLayout18.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tags/tag79.xml" ContentType="application/vnd.openxmlformats-officedocument.presentationml.tags+xml"/>
  <Override PartName="/ppt/slideLayouts/slideLayout65.xml" ContentType="application/vnd.openxmlformats-officedocument.presentationml.slideLayout+xml"/>
  <Override PartName="/ppt/tags/tag101.xml" ContentType="application/vnd.openxmlformats-officedocument.presentationml.tags+xml"/>
  <Override PartName="/ppt/slideLayouts/slideLayout43.xml" ContentType="application/vnd.openxmlformats-officedocument.presentationml.slideLayout+xml"/>
  <Override PartName="/ppt/tags/tag68.xml" ContentType="application/vnd.openxmlformats-officedocument.presentationml.tags+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tags/tag1.xml" ContentType="application/vnd.openxmlformats-officedocument.presentationml.tags+xml"/>
  <Override PartName="/ppt/tags/tag28.xml" ContentType="application/vnd.openxmlformats-officedocument.presentationml.tags+xml"/>
  <Override PartName="/ppt/slideLayouts/slideLayout32.xml" ContentType="application/vnd.openxmlformats-officedocument.presentationml.slideLayout+xml"/>
  <Override PartName="/ppt/tags/tag57.xml" ContentType="application/vnd.openxmlformats-officedocument.presentationml.tags+xml"/>
  <Override PartName="/ppt/tags/tag75.xml" ContentType="application/vnd.openxmlformats-officedocument.presentationml.tags+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tags/tag82.xml" ContentType="application/vnd.openxmlformats-officedocument.presentationml.tags+xml"/>
  <Override PartName="/ppt/slideLayouts/slideLayout50.xml" ContentType="application/vnd.openxmlformats-officedocument.presentationml.slideLayout+xml"/>
  <Override PartName="/ppt/tags/tag93.xml" ContentType="application/vnd.openxmlformats-officedocument.presentationml.tags+xml"/>
  <Override PartName="/ppt/slideLayouts/slideLayout10.xml" ContentType="application/vnd.openxmlformats-officedocument.presentationml.slideLayout+xml"/>
  <Override PartName="/ppt/tags/tag24.xml" ContentType="application/vnd.openxmlformats-officedocument.presentationml.tags+xml"/>
  <Override PartName="/ppt/tags/tag53.xml" ContentType="application/vnd.openxmlformats-officedocument.presentationml.tags+xml"/>
  <Override PartName="/ppt/tags/tag71.xml" ContentType="application/vnd.openxmlformats-officedocument.presentationml.tags+xml"/>
  <Override PartName="/ppt/tags/tag128.xml" ContentType="application/vnd.openxmlformats-officedocument.presentationml.tags+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tags/tag117.xml" ContentType="application/vnd.openxmlformats-officedocument.presentationml.tags+xml"/>
  <Override PartName="/ppt/tags/tag20.xml" ContentType="application/vnd.openxmlformats-officedocument.presentationml.tags+xml"/>
  <Override PartName="/ppt/slideLayouts/slideLayout59.xml" ContentType="application/vnd.openxmlformats-officedocument.presentationml.slideLayout+xml"/>
  <Override PartName="/ppt/tags/tag106.xml" ContentType="application/vnd.openxmlformats-officedocument.presentationml.tags+xml"/>
  <Override PartName="/ppt/tags/tag124.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tags/tag113.xml" ContentType="application/vnd.openxmlformats-officedocument.presentationml.tags+xml"/>
  <Override PartName="/ppt/tags/tag131.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theme/theme3.xml" ContentType="application/vnd.openxmlformats-officedocument.theme+xml"/>
  <Override PartName="/ppt/tags/tag98.xml" ContentType="application/vnd.openxmlformats-officedocument.presentationml.tags+xml"/>
  <Override PartName="/ppt/tags/tag102.xml" ContentType="application/vnd.openxmlformats-officedocument.presentationml.tags+xml"/>
  <Override PartName="/ppt/tags/tag120.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tags/tag58.xml" ContentType="application/vnd.openxmlformats-officedocument.presentationml.tags+xml"/>
  <Override PartName="/ppt/tags/tag69.xml" ContentType="application/vnd.openxmlformats-officedocument.presentationml.tags+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tags/tag87.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tags/tag29.xml" ContentType="application/vnd.openxmlformats-officedocument.presentationml.tags+xml"/>
  <Override PartName="/ppt/slideLayouts/slideLayout33.xml" ContentType="application/vnd.openxmlformats-officedocument.presentationml.slideLayout+xml"/>
  <Override PartName="/ppt/tags/tag47.xml" ContentType="application/vnd.openxmlformats-officedocument.presentationml.tags+xml"/>
  <Override PartName="/ppt/tags/tag76.xml" ContentType="application/vnd.openxmlformats-officedocument.presentationml.tags+xml"/>
  <Override PartName="/ppt/slideLayouts/slideLayout51.xml" ContentType="application/vnd.openxmlformats-officedocument.presentationml.slideLayout+xml"/>
  <Override PartName="/ppt/tags/tag94.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slideLayouts/slideLayout40.xml" ContentType="application/vnd.openxmlformats-officedocument.presentationml.slideLayout+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90.xml" ContentType="application/vnd.openxmlformats-officedocument.presentationml.tags+xml"/>
  <Override PartName="/ppt/tags/tag118.xml" ContentType="application/vnd.openxmlformats-officedocument.presentationml.tags+xml"/>
  <Override PartName="/ppt/tags/tag129.xml" ContentType="application/vnd.openxmlformats-officedocument.presentationml.tags+xml"/>
  <Override PartName="/ppt/tags/tag32.xml" ContentType="application/vnd.openxmlformats-officedocument.presentationml.tags+xml"/>
  <Override PartName="/ppt/tags/tag50.xml" ContentType="application/vnd.openxmlformats-officedocument.presentationml.tags+xml"/>
  <Override PartName="/ppt/tags/tag107.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tags/tag114.xml" ContentType="application/vnd.openxmlformats-officedocument.presentationml.tags+xml"/>
  <Override PartName="/ppt/tags/tag125.xml" ContentType="application/vnd.openxmlformats-officedocument.presentationml.tags+xml"/>
  <Override PartName="/ppt/slideMasters/slideMaster2.xml" ContentType="application/vnd.openxmlformats-officedocument.presentationml.slideMaster+xml"/>
  <Override PartName="/ppt/slides/slide28.xml" ContentType="application/vnd.openxmlformats-officedocument.presentationml.slide+xml"/>
  <Override PartName="/ppt/tags/tag7.xml" ContentType="application/vnd.openxmlformats-officedocument.presentationml.tags+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tags/tag103.xml" ContentType="application/vnd.openxmlformats-officedocument.presentationml.tags+xml"/>
  <Override PartName="/ppt/tags/tag132.xml" ContentType="application/vnd.openxmlformats-officedocument.presentationml.tags+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tags/tag99.xml" ContentType="application/vnd.openxmlformats-officedocument.presentationml.tags+xml"/>
  <Override PartName="/ppt/tags/tag110.xml" ContentType="application/vnd.openxmlformats-officedocument.presentationml.tags+xml"/>
  <Override PartName="/ppt/tags/tag121.xml" ContentType="application/vnd.openxmlformats-officedocument.presentationml.tags+xml"/>
  <Override PartName="/ppt/slides/slide24.xml" ContentType="application/vnd.openxmlformats-officedocument.presentationml.slide+xml"/>
  <Override PartName="/ppt/slideLayouts/slideLayout16.xml" ContentType="application/vnd.openxmlformats-officedocument.presentationml.slideLayout+xml"/>
  <Override PartName="/ppt/tags/tag3.xml" ContentType="application/vnd.openxmlformats-officedocument.presentationml.tags+xml"/>
  <Default Extension="jpeg" ContentType="image/jpeg"/>
  <Override PartName="/ppt/slideLayouts/slideLayout34.xml" ContentType="application/vnd.openxmlformats-officedocument.presentationml.slideLayout+xml"/>
  <Override PartName="/ppt/tags/tag59.xml" ContentType="application/vnd.openxmlformats-officedocument.presentationml.tags+xml"/>
  <Override PartName="/ppt/tags/tag77.xml" ContentType="application/vnd.openxmlformats-officedocument.presentationml.tags+xml"/>
  <Override PartName="/ppt/slideLayouts/slideLayout63.xml" ContentType="application/vnd.openxmlformats-officedocument.presentationml.slideLayout+xml"/>
  <Override PartName="/ppt/tags/tag88.xml" ContentType="application/vnd.openxmlformats-officedocument.presentationml.tags+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slideLayouts/slideLayout41.xml" ContentType="application/vnd.openxmlformats-officedocument.presentationml.slideLayout+xml"/>
  <Override PartName="/ppt/tags/tag48.xml" ContentType="application/vnd.openxmlformats-officedocument.presentationml.tags+xml"/>
  <Override PartName="/ppt/tags/tag66.xml" ContentType="application/vnd.openxmlformats-officedocument.presentationml.tags+xml"/>
  <Override PartName="/ppt/tags/tag84.xml" ContentType="application/vnd.openxmlformats-officedocument.presentationml.tags+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tags/tag95.xml" ContentType="application/vnd.openxmlformats-officedocument.presentationml.tags+xml"/>
  <Override PartName="/ppt/slides/slide20.xml" ContentType="application/vnd.openxmlformats-officedocument.presentationml.slide+xml"/>
  <Override PartName="/ppt/slideLayouts/slideLayout12.xml" ContentType="application/vnd.openxmlformats-officedocument.presentationml.slideLayout+xml"/>
  <Override PartName="/ppt/tags/tag26.xml" ContentType="application/vnd.openxmlformats-officedocument.presentationml.tags+xml"/>
  <Override PartName="/ppt/slideLayouts/slideLayout30.xml" ContentType="application/vnd.openxmlformats-officedocument.presentationml.slideLayout+xml"/>
  <Override PartName="/ppt/tags/tag55.xml" ContentType="application/vnd.openxmlformats-officedocument.presentationml.tags+xml"/>
  <Override PartName="/ppt/tags/tag73.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tags/tag119.xml" ContentType="application/vnd.openxmlformats-officedocument.presentationml.tags+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tags/tag108.xml" ContentType="application/vnd.openxmlformats-officedocument.presentationml.tags+xml"/>
  <Override PartName="/ppt/tags/tag126.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slideLayouts/slideLayout68.xml" ContentType="application/vnd.openxmlformats-officedocument.presentationml.slideLayout+xml"/>
  <Override PartName="/ppt/tags/tag115.xml" ContentType="application/vnd.openxmlformats-officedocument.presentationml.tags+xml"/>
  <Override PartName="/ppt/slides/slide29.xml" ContentType="application/vnd.openxmlformats-officedocument.presentationml.slide+xml"/>
  <Override PartName="/ppt/slideLayouts/slideLayout39.xml" ContentType="application/vnd.openxmlformats-officedocument.presentationml.slideLayout+xml"/>
  <Override PartName="/ppt/tags/tag122.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tags/tag89.xml" ContentType="application/vnd.openxmlformats-officedocument.presentationml.tags+xml"/>
  <Override PartName="/ppt/tags/tag111.xml" ContentType="application/vnd.openxmlformats-officedocument.presentationml.tags+xml"/>
  <Override PartName="/ppt/theme/theme1.xml" ContentType="application/vnd.openxmlformats-officedocument.theme+xml"/>
  <Override PartName="/ppt/tags/tag78.xml" ContentType="application/vnd.openxmlformats-officedocument.presentationml.tags+xml"/>
  <Override PartName="/ppt/slideLayouts/slideLayout53.xml" ContentType="application/vnd.openxmlformats-officedocument.presentationml.slideLayout+xml"/>
  <Override PartName="/ppt/tags/tag100.xml" ContentType="application/vnd.openxmlformats-officedocument.presentationml.tags+xml"/>
  <Override PartName="/ppt/slideLayouts/slideLayout42.xml" ContentType="application/vnd.openxmlformats-officedocument.presentationml.slideLayout+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tags/tag45.xml" ContentType="application/vnd.openxmlformats-officedocument.presentationml.tags+xml"/>
  <Override PartName="/ppt/tags/tag92.xml" ContentType="application/vnd.openxmlformats-officedocument.presentationml.tags+xml"/>
  <Override PartName="/ppt/tags/tag34.xml" ContentType="application/vnd.openxmlformats-officedocument.presentationml.tags+xml"/>
  <Override PartName="/ppt/tags/tag81.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70.xml" ContentType="application/vnd.openxmlformats-officedocument.presentationml.tags+xml"/>
  <Override PartName="/ppt/tags/tag116.xml" ContentType="application/vnd.openxmlformats-officedocument.presentationml.tags+xml"/>
  <Override PartName="/ppt/tags/tag127.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slideLayouts/slideLayout69.xml" ContentType="application/vnd.openxmlformats-officedocument.presentationml.slideLayout+xml"/>
  <Override PartName="/ppt/tags/tag105.xml" ContentType="application/vnd.openxmlformats-officedocument.presentationml.tags+xml"/>
  <Override PartName="/ppt/slideLayouts/slideLayout58.xml" ContentType="application/vnd.openxmlformats-officedocument.presentationml.slideLayout+xml"/>
  <Override PartName="/ppt/slides/slide26.xml" ContentType="application/vnd.openxmlformats-officedocument.presentationml.slide+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tags/tag130.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tags/tag39.xml" ContentType="application/vnd.openxmlformats-officedocument.presentationml.tags+xml"/>
  <Override PartName="/ppt/tags/tag86.xml" ContentType="application/vnd.openxmlformats-officedocument.presentationml.tags+xml"/>
  <Override PartName="/ppt/slideLayouts/slideLayout72.xml" ContentType="application/vnd.openxmlformats-officedocument.presentationml.slideLayout+xml"/>
  <Override PartName="/ppt/tags/tag97.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86" r:id="rId2"/>
    <p:sldMasterId id="2147483749" r:id="rId3"/>
  </p:sldMasterIdLst>
  <p:notesMasterIdLst>
    <p:notesMasterId r:id="rId34"/>
  </p:notesMasterIdLst>
  <p:sldIdLst>
    <p:sldId id="1442" r:id="rId4"/>
    <p:sldId id="7829" r:id="rId5"/>
    <p:sldId id="7830" r:id="rId6"/>
    <p:sldId id="7839" r:id="rId7"/>
    <p:sldId id="7838" r:id="rId8"/>
    <p:sldId id="7840" r:id="rId9"/>
    <p:sldId id="7841" r:id="rId10"/>
    <p:sldId id="7842" r:id="rId11"/>
    <p:sldId id="7846" r:id="rId12"/>
    <p:sldId id="7856" r:id="rId13"/>
    <p:sldId id="7857" r:id="rId14"/>
    <p:sldId id="7845" r:id="rId15"/>
    <p:sldId id="7844" r:id="rId16"/>
    <p:sldId id="7860" r:id="rId17"/>
    <p:sldId id="7861" r:id="rId18"/>
    <p:sldId id="7862" r:id="rId19"/>
    <p:sldId id="7843" r:id="rId20"/>
    <p:sldId id="7847" r:id="rId21"/>
    <p:sldId id="7858" r:id="rId22"/>
    <p:sldId id="7859" r:id="rId23"/>
    <p:sldId id="4585" r:id="rId24"/>
    <p:sldId id="742" r:id="rId25"/>
    <p:sldId id="750" r:id="rId26"/>
    <p:sldId id="744" r:id="rId27"/>
    <p:sldId id="745" r:id="rId28"/>
    <p:sldId id="751" r:id="rId29"/>
    <p:sldId id="749" r:id="rId30"/>
    <p:sldId id="747" r:id="rId31"/>
    <p:sldId id="752" r:id="rId32"/>
    <p:sldId id="1489"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ctor Eliott" initials="HE" lastIdx="1" clrIdx="0"/>
  <p:cmAuthor id="2" name="Kerry Gibbs" initials="KG" lastIdx="9" clrIdx="1">
    <p:extLst>
      <p:ext uri="{19B8F6BF-5375-455C-9EA6-DF929625EA0E}">
        <p15:presenceInfo xmlns:p15="http://schemas.microsoft.com/office/powerpoint/2012/main" xmlns="" userId="S-1-5-21-1141132434-301294435-860360866-272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1489"/>
    <a:srgbClr val="003398"/>
    <a:srgbClr val="001484"/>
    <a:srgbClr val="71A1A7"/>
    <a:srgbClr val="D5E3E5"/>
    <a:srgbClr val="DFF0CB"/>
    <a:srgbClr val="A6A6A6"/>
    <a:srgbClr val="CBDFEF"/>
    <a:srgbClr val="FFFF00"/>
    <a:srgbClr val="EBF2F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5501" autoAdjust="0"/>
  </p:normalViewPr>
  <p:slideViewPr>
    <p:cSldViewPr snapToGrid="0">
      <p:cViewPr varScale="1">
        <p:scale>
          <a:sx n="73" d="100"/>
          <a:sy n="73" d="100"/>
        </p:scale>
        <p:origin x="-600" y="-102"/>
      </p:cViewPr>
      <p:guideLst>
        <p:guide orient="horz" pos="2160"/>
        <p:guide pos="3840"/>
      </p:guideLst>
    </p:cSldViewPr>
  </p:slideViewPr>
  <p:notesTextViewPr>
    <p:cViewPr>
      <p:scale>
        <a:sx n="1" d="1"/>
        <a:sy n="1" d="1"/>
      </p:scale>
      <p:origin x="0" y="0"/>
    </p:cViewPr>
  </p:notesTextViewPr>
  <p:sorterViewPr>
    <p:cViewPr>
      <p:scale>
        <a:sx n="70" d="100"/>
        <a:sy n="7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85E3CE-E9E3-CB47-80F0-33520EC85D2E}" type="datetimeFigureOut">
              <a:rPr lang="en-US" smtClean="0"/>
              <a:pPr/>
              <a:t>2/28/2023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25923F-580B-A047-9C0E-6EE78A396537}" type="slidenum">
              <a:rPr lang="en-US" smtClean="0"/>
              <a:pPr/>
              <a:t>‹#›</a:t>
            </a:fld>
            <a:endParaRPr lang="en-US" dirty="0"/>
          </a:p>
        </p:txBody>
      </p:sp>
    </p:spTree>
    <p:extLst>
      <p:ext uri="{BB962C8B-B14F-4D97-AF65-F5344CB8AC3E}">
        <p14:creationId xmlns:p14="http://schemas.microsoft.com/office/powerpoint/2010/main" xmlns="" val="970267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ZA"/>
          </a:p>
        </p:txBody>
      </p:sp>
      <p:sp>
        <p:nvSpPr>
          <p:cNvPr id="5" name="Footer Placeholder 4"/>
          <p:cNvSpPr>
            <a:spLocks noGrp="1"/>
          </p:cNvSpPr>
          <p:nvPr>
            <p:ph type="ftr" sz="quarter" idx="4"/>
          </p:nvPr>
        </p:nvSpPr>
        <p:spPr/>
        <p:txBody>
          <a:bodyPr/>
          <a:lstStyle/>
          <a:p>
            <a:r>
              <a:rPr lang="en-ZA"/>
              <a:t>1</a:t>
            </a:r>
          </a:p>
        </p:txBody>
      </p:sp>
      <p:sp>
        <p:nvSpPr>
          <p:cNvPr id="6" name="Slide Number Placeholder 5"/>
          <p:cNvSpPr>
            <a:spLocks noGrp="1"/>
          </p:cNvSpPr>
          <p:nvPr>
            <p:ph type="sldNum" sz="quarter" idx="5"/>
          </p:nvPr>
        </p:nvSpPr>
        <p:spPr/>
        <p:txBody>
          <a:bodyPr/>
          <a:lstStyle/>
          <a:p>
            <a:fld id="{379C0757-6E0B-410C-BE8F-D3A18711E9AC}" type="slidenum">
              <a:rPr lang="en-ZA" smtClean="0"/>
              <a:pPr/>
              <a:t>22</a:t>
            </a:fld>
            <a:endParaRPr lang="en-ZA"/>
          </a:p>
        </p:txBody>
      </p:sp>
    </p:spTree>
    <p:extLst>
      <p:ext uri="{BB962C8B-B14F-4D97-AF65-F5344CB8AC3E}">
        <p14:creationId xmlns:p14="http://schemas.microsoft.com/office/powerpoint/2010/main" xmlns="" val="2138505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ZA"/>
          </a:p>
        </p:txBody>
      </p:sp>
      <p:sp>
        <p:nvSpPr>
          <p:cNvPr id="5" name="Footer Placeholder 4"/>
          <p:cNvSpPr>
            <a:spLocks noGrp="1"/>
          </p:cNvSpPr>
          <p:nvPr>
            <p:ph type="ftr" sz="quarter" idx="4"/>
          </p:nvPr>
        </p:nvSpPr>
        <p:spPr/>
        <p:txBody>
          <a:bodyPr/>
          <a:lstStyle/>
          <a:p>
            <a:r>
              <a:rPr lang="en-ZA"/>
              <a:t>1</a:t>
            </a:r>
          </a:p>
        </p:txBody>
      </p:sp>
      <p:sp>
        <p:nvSpPr>
          <p:cNvPr id="6" name="Slide Number Placeholder 5"/>
          <p:cNvSpPr>
            <a:spLocks noGrp="1"/>
          </p:cNvSpPr>
          <p:nvPr>
            <p:ph type="sldNum" sz="quarter" idx="5"/>
          </p:nvPr>
        </p:nvSpPr>
        <p:spPr/>
        <p:txBody>
          <a:bodyPr/>
          <a:lstStyle/>
          <a:p>
            <a:fld id="{379C0757-6E0B-410C-BE8F-D3A18711E9AC}" type="slidenum">
              <a:rPr lang="en-ZA" smtClean="0"/>
              <a:pPr/>
              <a:t>23</a:t>
            </a:fld>
            <a:endParaRPr lang="en-ZA"/>
          </a:p>
        </p:txBody>
      </p:sp>
    </p:spTree>
    <p:extLst>
      <p:ext uri="{BB962C8B-B14F-4D97-AF65-F5344CB8AC3E}">
        <p14:creationId xmlns:p14="http://schemas.microsoft.com/office/powerpoint/2010/main" xmlns="" val="19604862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ags" Target="../tags/tag32.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7.xml"/><Relationship Id="rId1" Type="http://schemas.openxmlformats.org/officeDocument/2006/relationships/tags" Target="../tags/tag36.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tags" Target="../tags/tag40.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tags" Target="../tags/tag4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8.xml"/><Relationship Id="rId1" Type="http://schemas.openxmlformats.org/officeDocument/2006/relationships/tags" Target="../tags/tag47.xml"/></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0.xml"/><Relationship Id="rId1" Type="http://schemas.openxmlformats.org/officeDocument/2006/relationships/tags" Target="../tags/tag49.xml"/></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2.xml"/><Relationship Id="rId1" Type="http://schemas.openxmlformats.org/officeDocument/2006/relationships/tags" Target="../tags/tag5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4.xml"/><Relationship Id="rId1" Type="http://schemas.openxmlformats.org/officeDocument/2006/relationships/tags" Target="../tags/tag53.xml"/></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6.xml"/><Relationship Id="rId1" Type="http://schemas.openxmlformats.org/officeDocument/2006/relationships/tags" Target="../tags/tag55.xml"/></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8.xml"/><Relationship Id="rId1" Type="http://schemas.openxmlformats.org/officeDocument/2006/relationships/tags" Target="../tags/tag57.xml"/></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0.xml"/><Relationship Id="rId1" Type="http://schemas.openxmlformats.org/officeDocument/2006/relationships/tags" Target="../tags/tag59.xml"/></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2.xml"/><Relationship Id="rId1" Type="http://schemas.openxmlformats.org/officeDocument/2006/relationships/tags" Target="../tags/tag61.xml"/></Relationships>
</file>

<file path=ppt/slideLayouts/_rels/slideLayout3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4.xml"/><Relationship Id="rId1" Type="http://schemas.openxmlformats.org/officeDocument/2006/relationships/tags" Target="../tags/tag63.xml"/></Relationships>
</file>

<file path=ppt/slideLayouts/_rels/slideLayout3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6.xml"/><Relationship Id="rId1" Type="http://schemas.openxmlformats.org/officeDocument/2006/relationships/tags" Target="../tags/tag65.xml"/></Relationships>
</file>

<file path=ppt/slideLayouts/_rels/slideLayout3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8.xml"/><Relationship Id="rId1" Type="http://schemas.openxmlformats.org/officeDocument/2006/relationships/tags" Target="../tags/tag67.xml"/></Relationships>
</file>

<file path=ppt/slideLayouts/_rels/slideLayout3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0.xml"/><Relationship Id="rId1" Type="http://schemas.openxmlformats.org/officeDocument/2006/relationships/tags" Target="../tags/tag69.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_rels/slideLayout4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2.xml"/><Relationship Id="rId1" Type="http://schemas.openxmlformats.org/officeDocument/2006/relationships/tags" Target="../tags/tag71.xml"/></Relationships>
</file>

<file path=ppt/slideLayouts/_rels/slideLayout4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4.xml"/><Relationship Id="rId1" Type="http://schemas.openxmlformats.org/officeDocument/2006/relationships/tags" Target="../tags/tag73.xml"/></Relationships>
</file>

<file path=ppt/slideLayouts/_rels/slideLayout4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6.xml"/><Relationship Id="rId1" Type="http://schemas.openxmlformats.org/officeDocument/2006/relationships/tags" Target="../tags/tag75.xml"/></Relationships>
</file>

<file path=ppt/slideLayouts/_rels/slideLayout4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8.xml"/><Relationship Id="rId1" Type="http://schemas.openxmlformats.org/officeDocument/2006/relationships/tags" Target="../tags/tag77.xml"/></Relationships>
</file>

<file path=ppt/slideLayouts/_rels/slideLayout4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0.xml"/><Relationship Id="rId1" Type="http://schemas.openxmlformats.org/officeDocument/2006/relationships/tags" Target="../tags/tag79.xml"/></Relationships>
</file>

<file path=ppt/slideLayouts/_rels/slideLayout4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2.xml"/><Relationship Id="rId1" Type="http://schemas.openxmlformats.org/officeDocument/2006/relationships/tags" Target="../tags/tag81.xml"/></Relationships>
</file>

<file path=ppt/slideLayouts/_rels/slideLayout4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4.xml"/><Relationship Id="rId1" Type="http://schemas.openxmlformats.org/officeDocument/2006/relationships/tags" Target="../tags/tag83.xml"/></Relationships>
</file>

<file path=ppt/slideLayouts/_rels/slideLayout4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6.xml"/><Relationship Id="rId1" Type="http://schemas.openxmlformats.org/officeDocument/2006/relationships/tags" Target="../tags/tag85.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93.xml"/><Relationship Id="rId1" Type="http://schemas.openxmlformats.org/officeDocument/2006/relationships/tags" Target="../tags/tag92.xml"/></Relationships>
</file>

<file path=ppt/slideLayouts/_rels/slideLayout52.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95.xml"/><Relationship Id="rId1" Type="http://schemas.openxmlformats.org/officeDocument/2006/relationships/tags" Target="../tags/tag94.xml"/></Relationships>
</file>

<file path=ppt/slideLayouts/_rels/slideLayout53.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97.xml"/><Relationship Id="rId1" Type="http://schemas.openxmlformats.org/officeDocument/2006/relationships/tags" Target="../tags/tag96.xml"/></Relationships>
</file>

<file path=ppt/slideLayouts/_rels/slideLayout54.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99.xml"/><Relationship Id="rId1" Type="http://schemas.openxmlformats.org/officeDocument/2006/relationships/tags" Target="../tags/tag98.xml"/></Relationships>
</file>

<file path=ppt/slideLayouts/_rels/slideLayout55.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1.xml"/><Relationship Id="rId1" Type="http://schemas.openxmlformats.org/officeDocument/2006/relationships/tags" Target="../tags/tag100.xml"/></Relationships>
</file>

<file path=ppt/slideLayouts/_rels/slideLayout56.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3.xml"/><Relationship Id="rId1" Type="http://schemas.openxmlformats.org/officeDocument/2006/relationships/tags" Target="../tags/tag102.xml"/></Relationships>
</file>

<file path=ppt/slideLayouts/_rels/slideLayout5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5.xml"/><Relationship Id="rId1" Type="http://schemas.openxmlformats.org/officeDocument/2006/relationships/tags" Target="../tags/tag104.xml"/></Relationships>
</file>

<file path=ppt/slideLayouts/_rels/slideLayout5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7.xml"/><Relationship Id="rId1" Type="http://schemas.openxmlformats.org/officeDocument/2006/relationships/tags" Target="../tags/tag106.xml"/></Relationships>
</file>

<file path=ppt/slideLayouts/_rels/slideLayout59.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9.xml"/><Relationship Id="rId1" Type="http://schemas.openxmlformats.org/officeDocument/2006/relationships/tags" Target="../tags/tag108.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s>
</file>

<file path=ppt/slideLayouts/_rels/slideLayout60.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1.xml"/><Relationship Id="rId1" Type="http://schemas.openxmlformats.org/officeDocument/2006/relationships/tags" Target="../tags/tag110.xml"/></Relationships>
</file>

<file path=ppt/slideLayouts/_rels/slideLayout61.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3.xml"/><Relationship Id="rId1" Type="http://schemas.openxmlformats.org/officeDocument/2006/relationships/tags" Target="../tags/tag112.xml"/></Relationships>
</file>

<file path=ppt/slideLayouts/_rels/slideLayout62.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5.xml"/><Relationship Id="rId1" Type="http://schemas.openxmlformats.org/officeDocument/2006/relationships/tags" Target="../tags/tag114.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7.xml"/><Relationship Id="rId1" Type="http://schemas.openxmlformats.org/officeDocument/2006/relationships/tags" Target="../tags/tag116.xml"/></Relationships>
</file>

<file path=ppt/slideLayouts/_rels/slideLayout65.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9.xml"/><Relationship Id="rId1" Type="http://schemas.openxmlformats.org/officeDocument/2006/relationships/tags" Target="../tags/tag118.xml"/></Relationships>
</file>

<file path=ppt/slideLayouts/_rels/slideLayout66.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1.xml"/><Relationship Id="rId1" Type="http://schemas.openxmlformats.org/officeDocument/2006/relationships/tags" Target="../tags/tag120.xml"/></Relationships>
</file>

<file path=ppt/slideLayouts/_rels/slideLayout6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3.xml"/><Relationship Id="rId1" Type="http://schemas.openxmlformats.org/officeDocument/2006/relationships/tags" Target="../tags/tag122.xml"/></Relationships>
</file>

<file path=ppt/slideLayouts/_rels/slideLayout6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5.xml"/><Relationship Id="rId1" Type="http://schemas.openxmlformats.org/officeDocument/2006/relationships/tags" Target="../tags/tag124.xml"/></Relationships>
</file>

<file path=ppt/slideLayouts/_rels/slideLayout69.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7.xml"/><Relationship Id="rId1" Type="http://schemas.openxmlformats.org/officeDocument/2006/relationships/tags" Target="../tags/tag126.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s>
</file>

<file path=ppt/slideLayouts/_rels/slideLayout70.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9.xml"/><Relationship Id="rId1" Type="http://schemas.openxmlformats.org/officeDocument/2006/relationships/tags" Target="../tags/tag128.xml"/></Relationships>
</file>

<file path=ppt/slideLayouts/_rels/slideLayout71.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31.xml"/><Relationship Id="rId1" Type="http://schemas.openxmlformats.org/officeDocument/2006/relationships/tags" Target="../tags/tag130.xml"/></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Master" Target="../slideMasters/slideMaster3.xml"/><Relationship Id="rId1" Type="http://schemas.openxmlformats.org/officeDocument/2006/relationships/tags" Target="../tags/tag132.xml"/><Relationship Id="rId4" Type="http://schemas.openxmlformats.org/officeDocument/2006/relationships/image" Target="../media/image16.png"/></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3392" y="3429001"/>
            <a:ext cx="10945216"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623392" y="4532528"/>
            <a:ext cx="10945216"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9552384" y="5398046"/>
            <a:ext cx="2016224"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4847397" y="5398046"/>
            <a:ext cx="2112235"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6960096" y="5398046"/>
            <a:ext cx="2592288"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6" name="Picture 5" descr="Shape, rectangle&#10;&#10;Description automatically generated">
            <a:extLst>
              <a:ext uri="{FF2B5EF4-FFF2-40B4-BE49-F238E27FC236}">
                <a16:creationId xmlns:a16="http://schemas.microsoft.com/office/drawing/2014/main" xmlns="" id="{8F4B28A5-175F-4616-AB3B-7AD74BC551D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12192000" cy="2700190"/>
          </a:xfrm>
          <a:prstGeom prst="rect">
            <a:avLst/>
          </a:prstGeom>
        </p:spPr>
      </p:pic>
    </p:spTree>
    <p:extLst>
      <p:ext uri="{BB962C8B-B14F-4D97-AF65-F5344CB8AC3E}">
        <p14:creationId xmlns:p14="http://schemas.microsoft.com/office/powerpoint/2010/main" xmlns="" val="3310453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8"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494270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12"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393701" y="1412777"/>
            <a:ext cx="11462940"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31468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15" name="Text Placeholder 4"/>
          <p:cNvSpPr>
            <a:spLocks noGrp="1"/>
          </p:cNvSpPr>
          <p:nvPr>
            <p:ph type="body" sz="quarter" idx="14"/>
          </p:nvPr>
        </p:nvSpPr>
        <p:spPr>
          <a:xfrm>
            <a:off x="393701"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6442373"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66992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40265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4"/>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814918" y="2276873"/>
            <a:ext cx="1104172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8" name="Picture 115"/>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242872" y="6163537"/>
            <a:ext cx="1115548" cy="42717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42906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4" name="Picture Placeholder 3"/>
          <p:cNvSpPr>
            <a:spLocks noGrp="1"/>
          </p:cNvSpPr>
          <p:nvPr>
            <p:ph type="pic" sz="quarter" idx="14" hasCustomPrompt="1"/>
          </p:nvPr>
        </p:nvSpPr>
        <p:spPr>
          <a:xfrm>
            <a:off x="431801" y="1412775"/>
            <a:ext cx="3878097"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4597929" y="1412777"/>
            <a:ext cx="729681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53971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13" name="Picture Placeholder 3"/>
          <p:cNvSpPr>
            <a:spLocks noGrp="1"/>
          </p:cNvSpPr>
          <p:nvPr>
            <p:ph type="pic" sz="quarter" idx="14" hasCustomPrompt="1"/>
          </p:nvPr>
        </p:nvSpPr>
        <p:spPr>
          <a:xfrm>
            <a:off x="8688289" y="1412776"/>
            <a:ext cx="3206023"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431801" y="1412777"/>
            <a:ext cx="8006556"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374805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13" name="Picture Placeholder 3"/>
          <p:cNvSpPr>
            <a:spLocks noGrp="1"/>
          </p:cNvSpPr>
          <p:nvPr>
            <p:ph type="pic" sz="quarter" idx="14" hasCustomPrompt="1"/>
          </p:nvPr>
        </p:nvSpPr>
        <p:spPr>
          <a:xfrm>
            <a:off x="387049"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3532181"/>
            <a:ext cx="11462940"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6081847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13" name="Picture Placeholder 3"/>
          <p:cNvSpPr>
            <a:spLocks noGrp="1"/>
          </p:cNvSpPr>
          <p:nvPr>
            <p:ph type="pic" sz="quarter" idx="14" hasCustomPrompt="1"/>
          </p:nvPr>
        </p:nvSpPr>
        <p:spPr>
          <a:xfrm>
            <a:off x="387049"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514807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13" name="Picture Placeholder 3"/>
          <p:cNvSpPr>
            <a:spLocks noGrp="1"/>
          </p:cNvSpPr>
          <p:nvPr>
            <p:ph type="pic" sz="quarter" idx="14" hasCustomPrompt="1"/>
          </p:nvPr>
        </p:nvSpPr>
        <p:spPr>
          <a:xfrm>
            <a:off x="387050"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986364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lvl1pPr>
              <a:defRPr>
                <a:solidFill>
                  <a:srgbClr val="001489"/>
                </a:solidFill>
              </a:defRPr>
            </a:lvl1pPr>
          </a:lstStyle>
          <a:p>
            <a:r>
              <a:rPr lang="en-US" dirty="0"/>
              <a:t>Click to edit Master title style</a:t>
            </a:r>
            <a:endParaRPr lang="en-ZA" dirty="0"/>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r>
              <a:rPr lang="en-GB" dirty="0">
                <a:solidFill>
                  <a:srgbClr val="998F86"/>
                </a:solidFill>
              </a:rPr>
              <a:t>PG MTEC 2 Ministerial Engagement</a:t>
            </a:r>
          </a:p>
        </p:txBody>
      </p:sp>
      <p:sp>
        <p:nvSpPr>
          <p:cNvPr id="10" name="Text Placeholder 4"/>
          <p:cNvSpPr>
            <a:spLocks noGrp="1"/>
          </p:cNvSpPr>
          <p:nvPr>
            <p:ph type="body" sz="quarter" idx="10"/>
          </p:nvPr>
        </p:nvSpPr>
        <p:spPr>
          <a:xfrm>
            <a:off x="393701" y="1196753"/>
            <a:ext cx="11462940" cy="48960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31067760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16" name="Picture Placeholder 3"/>
          <p:cNvSpPr>
            <a:spLocks noGrp="1"/>
          </p:cNvSpPr>
          <p:nvPr>
            <p:ph type="pic" sz="quarter" idx="14" hasCustomPrompt="1"/>
          </p:nvPr>
        </p:nvSpPr>
        <p:spPr>
          <a:xfrm>
            <a:off x="387050"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431801" y="3703287"/>
            <a:ext cx="11462940"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345169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17" name="Picture Placeholder 3"/>
          <p:cNvSpPr>
            <a:spLocks noGrp="1"/>
          </p:cNvSpPr>
          <p:nvPr>
            <p:ph type="pic" sz="quarter" idx="14" hasCustomPrompt="1"/>
          </p:nvPr>
        </p:nvSpPr>
        <p:spPr>
          <a:xfrm>
            <a:off x="431801"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431801" y="2975180"/>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431801" y="4537584"/>
            <a:ext cx="3878097"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4597929" y="1412776"/>
            <a:ext cx="7296811"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5298519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17" name="Picture Placeholder 3"/>
          <p:cNvSpPr>
            <a:spLocks noGrp="1"/>
          </p:cNvSpPr>
          <p:nvPr>
            <p:ph type="pic" sz="quarter" idx="14" hasCustomPrompt="1"/>
          </p:nvPr>
        </p:nvSpPr>
        <p:spPr>
          <a:xfrm>
            <a:off x="8016644"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8016644" y="2976533"/>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8016644" y="4540290"/>
            <a:ext cx="3878097"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431801" y="1412778"/>
            <a:ext cx="7405311"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0403636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4"/>
        </a:solidFill>
        <a:effectLst/>
      </p:bgPr>
    </p:bg>
    <p:spTree>
      <p:nvGrpSpPr>
        <p:cNvPr id="1" name=""/>
        <p:cNvGrpSpPr/>
        <p:nvPr/>
      </p:nvGrpSpPr>
      <p:grpSpPr>
        <a:xfrm>
          <a:off x="0" y="0"/>
          <a:ext cx="0" cy="0"/>
          <a:chOff x="0" y="0"/>
          <a:chExt cx="0" cy="0"/>
        </a:xfrm>
      </p:grpSpPr>
      <p:sp>
        <p:nvSpPr>
          <p:cNvPr id="2" name="Rectangle 1"/>
          <p:cNvSpPr/>
          <p:nvPr userDrawn="1"/>
        </p:nvSpPr>
        <p:spPr>
          <a:xfrm>
            <a:off x="2913435" y="1790072"/>
            <a:ext cx="6336704"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prstClr val="white"/>
              </a:solidFill>
            </a:endParaRPr>
          </a:p>
        </p:txBody>
      </p:sp>
      <p:sp>
        <p:nvSpPr>
          <p:cNvPr id="12" name="Text Placeholder 5"/>
          <p:cNvSpPr>
            <a:spLocks noGrp="1"/>
          </p:cNvSpPr>
          <p:nvPr>
            <p:ph type="body" sz="quarter" idx="10" hasCustomPrompt="1"/>
          </p:nvPr>
        </p:nvSpPr>
        <p:spPr>
          <a:xfrm>
            <a:off x="3779997" y="2696461"/>
            <a:ext cx="5196324"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3779997" y="2963910"/>
            <a:ext cx="5196324"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4246240"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3779996"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6840159"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6373915"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3779997" y="3768568"/>
            <a:ext cx="4978745"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3779996" y="4043102"/>
            <a:ext cx="4978745"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393700" y="565702"/>
            <a:ext cx="2404826" cy="584775"/>
          </a:xfrm>
          <a:prstGeom prst="rect">
            <a:avLst/>
          </a:prstGeom>
        </p:spPr>
        <p:txBody>
          <a:bodyPr wrap="none">
            <a:spAutoFit/>
          </a:bodyPr>
          <a:lstStyle/>
          <a:p>
            <a:r>
              <a:rPr lang="en-US" sz="3200" dirty="0">
                <a:solidFill>
                  <a:prstClr val="white"/>
                </a:solidFill>
                <a:ea typeface="+mj-ea"/>
                <a:cs typeface="+mj-cs"/>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3779995" y="4333520"/>
            <a:ext cx="4465773"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3029719" y="1859446"/>
            <a:ext cx="2217710" cy="849217"/>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3" descr="Shape, rectangle&#10;&#10;Description automatically generated">
            <a:extLst>
              <a:ext uri="{FF2B5EF4-FFF2-40B4-BE49-F238E27FC236}">
                <a16:creationId xmlns:a16="http://schemas.microsoft.com/office/drawing/2014/main" xmlns="" id="{4B218B1C-103E-40ED-AFB3-E83144F68200}"/>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779995" y="3331665"/>
            <a:ext cx="5470144" cy="64873"/>
          </a:xfrm>
          <a:prstGeom prst="rect">
            <a:avLst/>
          </a:prstGeom>
        </p:spPr>
      </p:pic>
    </p:spTree>
    <p:extLst>
      <p:ext uri="{BB962C8B-B14F-4D97-AF65-F5344CB8AC3E}">
        <p14:creationId xmlns:p14="http://schemas.microsoft.com/office/powerpoint/2010/main" xmlns="" val="606355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4"/>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2351584" y="3861049"/>
            <a:ext cx="9601067"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4" name="Picture 3" descr="Shape, rectangle&#10;&#10;Description automatically generated">
            <a:extLst>
              <a:ext uri="{FF2B5EF4-FFF2-40B4-BE49-F238E27FC236}">
                <a16:creationId xmlns:a16="http://schemas.microsoft.com/office/drawing/2014/main" xmlns="" id="{964789CB-CD92-405B-9055-78FC1169E82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700" y="3364896"/>
            <a:ext cx="11798299" cy="64104"/>
          </a:xfrm>
          <a:prstGeom prst="rect">
            <a:avLst/>
          </a:prstGeom>
        </p:spPr>
      </p:pic>
    </p:spTree>
    <p:extLst>
      <p:ext uri="{BB962C8B-B14F-4D97-AF65-F5344CB8AC3E}">
        <p14:creationId xmlns:p14="http://schemas.microsoft.com/office/powerpoint/2010/main" xmlns="" val="39044911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268"/>
            <a:ext cx="12192000" cy="6857464"/>
          </a:xfrm>
          <a:prstGeom prst="rect">
            <a:avLst/>
          </a:prstGeom>
        </p:spPr>
      </p:pic>
      <p:sp>
        <p:nvSpPr>
          <p:cNvPr id="2" name="Title 1"/>
          <p:cNvSpPr>
            <a:spLocks noGrp="1"/>
          </p:cNvSpPr>
          <p:nvPr>
            <p:ph type="ctrTitle" hasCustomPrompt="1"/>
          </p:nvPr>
        </p:nvSpPr>
        <p:spPr>
          <a:xfrm>
            <a:off x="393701" y="180976"/>
            <a:ext cx="11341100" cy="876300"/>
          </a:xfrm>
          <a:prstGeom prst="rect">
            <a:avLst/>
          </a:prstGeom>
        </p:spPr>
        <p:txBody>
          <a:bodyPr anchor="ctr">
            <a:normAutofit/>
          </a:bodyPr>
          <a:lstStyle>
            <a:lvl1pPr algn="l">
              <a:defRPr sz="2800" b="1">
                <a:solidFill>
                  <a:srgbClr val="003399"/>
                </a:solidFill>
                <a:latin typeface="Century Gothic" pitchFamily="34" charset="0"/>
              </a:defRPr>
            </a:lvl1pPr>
          </a:lstStyle>
          <a:p>
            <a:r>
              <a:rPr lang="en-US" dirty="0"/>
              <a:t>Heading</a:t>
            </a:r>
            <a:endParaRPr lang="en-ZA" dirty="0"/>
          </a:p>
        </p:txBody>
      </p:sp>
      <p:sp>
        <p:nvSpPr>
          <p:cNvPr id="3" name="Subtitle 2"/>
          <p:cNvSpPr>
            <a:spLocks noGrp="1"/>
          </p:cNvSpPr>
          <p:nvPr>
            <p:ph type="subTitle" idx="1" hasCustomPrompt="1"/>
          </p:nvPr>
        </p:nvSpPr>
        <p:spPr>
          <a:xfrm>
            <a:off x="393701" y="1266826"/>
            <a:ext cx="11341100" cy="4524375"/>
          </a:xfrm>
          <a:prstGeom prst="rect">
            <a:avLst/>
          </a:prstGeom>
        </p:spPr>
        <p:txBody>
          <a:bodyPr>
            <a:normAutofit/>
          </a:bodyPr>
          <a:lstStyle>
            <a:lvl1pPr marL="0" indent="0" algn="l">
              <a:buNone/>
              <a:defRPr sz="1800">
                <a:solidFill>
                  <a:schemeClr val="tx1"/>
                </a:solidFill>
                <a:latin typeface="Century Gothic" pitchFamily="34" charset="0"/>
              </a:defRPr>
            </a:lvl1pPr>
            <a:lvl2pPr marL="180975" indent="-180975" algn="l">
              <a:buFont typeface="Arial" pitchFamily="34" charset="0"/>
              <a:buChar char="•"/>
              <a:defRPr sz="1400">
                <a:solidFill>
                  <a:schemeClr val="tx1"/>
                </a:solidFill>
                <a:latin typeface="Century Gothic" pitchFamily="34" charset="0"/>
              </a:defRPr>
            </a:lvl2pPr>
            <a:lvl3pPr marL="914400" indent="0" algn="l">
              <a:buNone/>
              <a:defRPr>
                <a:solidFill>
                  <a:schemeClr val="tx1">
                    <a:tint val="75000"/>
                  </a:schemeClr>
                </a:solidFill>
              </a:defRPr>
            </a:lvl3pPr>
            <a:lvl4pPr marL="1371600" indent="0" algn="l">
              <a:buNone/>
              <a:defRPr>
                <a:solidFill>
                  <a:schemeClr val="tx1">
                    <a:tint val="75000"/>
                  </a:schemeClr>
                </a:solidFill>
              </a:defRPr>
            </a:lvl4pPr>
            <a:lvl5pPr marL="1828800" indent="0" algn="l">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a:t>Sub-heading</a:t>
            </a:r>
          </a:p>
          <a:p>
            <a:pPr lvl="1"/>
            <a:r>
              <a:rPr lang="en-US" dirty="0"/>
              <a:t>text</a:t>
            </a:r>
          </a:p>
        </p:txBody>
      </p:sp>
    </p:spTree>
    <p:extLst>
      <p:ext uri="{BB962C8B-B14F-4D97-AF65-F5344CB8AC3E}">
        <p14:creationId xmlns:p14="http://schemas.microsoft.com/office/powerpoint/2010/main" xmlns="" val="12287959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3392" y="3429001"/>
            <a:ext cx="10945216"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623392" y="4532528"/>
            <a:ext cx="10945216"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9552384" y="5398046"/>
            <a:ext cx="2016224"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4847397" y="5398046"/>
            <a:ext cx="2112235"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6960096" y="5398046"/>
            <a:ext cx="2592288"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6" name="Picture 5" descr="Shape, rectangle&#10;&#10;Description automatically generated">
            <a:extLst>
              <a:ext uri="{FF2B5EF4-FFF2-40B4-BE49-F238E27FC236}">
                <a16:creationId xmlns:a16="http://schemas.microsoft.com/office/drawing/2014/main" xmlns="" id="{8F4B28A5-175F-4616-AB3B-7AD74BC551D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12192000" cy="2700190"/>
          </a:xfrm>
          <a:prstGeom prst="rect">
            <a:avLst/>
          </a:prstGeom>
        </p:spPr>
      </p:pic>
    </p:spTree>
    <p:extLst>
      <p:ext uri="{BB962C8B-B14F-4D97-AF65-F5344CB8AC3E}">
        <p14:creationId xmlns:p14="http://schemas.microsoft.com/office/powerpoint/2010/main" xmlns="" val="7035249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lvl1pPr>
              <a:defRPr>
                <a:solidFill>
                  <a:srgbClr val="001489"/>
                </a:solidFill>
              </a:defRPr>
            </a:lvl1pPr>
          </a:lstStyle>
          <a:p>
            <a:r>
              <a:rPr lang="en-US" dirty="0"/>
              <a:t>Click to edit Master title style</a:t>
            </a:r>
            <a:endParaRPr lang="en-ZA" dirty="0"/>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r>
              <a:rPr lang="en-GB" dirty="0">
                <a:solidFill>
                  <a:srgbClr val="998F86"/>
                </a:solidFill>
              </a:rPr>
              <a:t>PG MTEC 2 Ministerial Engagement</a:t>
            </a:r>
          </a:p>
        </p:txBody>
      </p:sp>
      <p:sp>
        <p:nvSpPr>
          <p:cNvPr id="10" name="Text Placeholder 4"/>
          <p:cNvSpPr>
            <a:spLocks noGrp="1"/>
          </p:cNvSpPr>
          <p:nvPr>
            <p:ph type="body" sz="quarter" idx="10"/>
          </p:nvPr>
        </p:nvSpPr>
        <p:spPr>
          <a:xfrm>
            <a:off x="393701" y="1196753"/>
            <a:ext cx="11462940" cy="48960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34964653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14" name="Text Placeholder 4"/>
          <p:cNvSpPr>
            <a:spLocks noGrp="1"/>
          </p:cNvSpPr>
          <p:nvPr>
            <p:ph type="body" sz="quarter" idx="10"/>
          </p:nvPr>
        </p:nvSpPr>
        <p:spPr>
          <a:xfrm>
            <a:off x="393701"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6442373"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0671657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r>
              <a:rPr lang="en-GB" dirty="0">
                <a:solidFill>
                  <a:srgbClr val="998F86"/>
                </a:solidFill>
              </a:rPr>
              <a:t>PG MTEC 2 Ministerial Engagement</a:t>
            </a:r>
          </a:p>
        </p:txBody>
      </p:sp>
    </p:spTree>
    <p:extLst>
      <p:ext uri="{BB962C8B-B14F-4D97-AF65-F5344CB8AC3E}">
        <p14:creationId xmlns:p14="http://schemas.microsoft.com/office/powerpoint/2010/main" xmlns="" val="1403367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14" name="Text Placeholder 4"/>
          <p:cNvSpPr>
            <a:spLocks noGrp="1"/>
          </p:cNvSpPr>
          <p:nvPr>
            <p:ph type="body" sz="quarter" idx="10"/>
          </p:nvPr>
        </p:nvSpPr>
        <p:spPr>
          <a:xfrm>
            <a:off x="393701"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6442373"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424711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11" name="Text Placeholder 4"/>
          <p:cNvSpPr>
            <a:spLocks noGrp="1"/>
          </p:cNvSpPr>
          <p:nvPr>
            <p:ph type="body" sz="quarter" idx="10"/>
          </p:nvPr>
        </p:nvSpPr>
        <p:spPr>
          <a:xfrm>
            <a:off x="393701" y="1412777"/>
            <a:ext cx="11462940"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4244606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14" name="Text Placeholder 4"/>
          <p:cNvSpPr>
            <a:spLocks noGrp="1"/>
          </p:cNvSpPr>
          <p:nvPr>
            <p:ph type="body" sz="quarter" idx="14"/>
          </p:nvPr>
        </p:nvSpPr>
        <p:spPr>
          <a:xfrm>
            <a:off x="393701"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6442373"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108337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Tree>
    <p:extLst>
      <p:ext uri="{BB962C8B-B14F-4D97-AF65-F5344CB8AC3E}">
        <p14:creationId xmlns:p14="http://schemas.microsoft.com/office/powerpoint/2010/main" xmlns="" val="38531649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9" name="Text Placeholder 4"/>
          <p:cNvSpPr>
            <a:spLocks noGrp="1"/>
          </p:cNvSpPr>
          <p:nvPr>
            <p:ph type="body" sz="quarter" idx="11"/>
          </p:nvPr>
        </p:nvSpPr>
        <p:spPr>
          <a:xfrm>
            <a:off x="393701" y="1196752"/>
            <a:ext cx="11462940"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9756257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393701"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6442373"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24139901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8"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397755788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12"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393701" y="1412777"/>
            <a:ext cx="11462940"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74599545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15" name="Text Placeholder 4"/>
          <p:cNvSpPr>
            <a:spLocks noGrp="1"/>
          </p:cNvSpPr>
          <p:nvPr>
            <p:ph type="body" sz="quarter" idx="14"/>
          </p:nvPr>
        </p:nvSpPr>
        <p:spPr>
          <a:xfrm>
            <a:off x="393701"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6442373"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0565248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2033364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4"/>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814918" y="2276873"/>
            <a:ext cx="1104172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8" name="Picture 115"/>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242872" y="6163537"/>
            <a:ext cx="1115548" cy="42717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37342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r>
              <a:rPr lang="en-GB" dirty="0">
                <a:solidFill>
                  <a:srgbClr val="998F86"/>
                </a:solidFill>
              </a:rPr>
              <a:t>PG MTEC 2 Ministerial Engagement</a:t>
            </a:r>
          </a:p>
        </p:txBody>
      </p:sp>
    </p:spTree>
    <p:extLst>
      <p:ext uri="{BB962C8B-B14F-4D97-AF65-F5344CB8AC3E}">
        <p14:creationId xmlns:p14="http://schemas.microsoft.com/office/powerpoint/2010/main" xmlns="" val="16602451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4" name="Picture Placeholder 3"/>
          <p:cNvSpPr>
            <a:spLocks noGrp="1"/>
          </p:cNvSpPr>
          <p:nvPr>
            <p:ph type="pic" sz="quarter" idx="14" hasCustomPrompt="1"/>
          </p:nvPr>
        </p:nvSpPr>
        <p:spPr>
          <a:xfrm>
            <a:off x="431801" y="1412775"/>
            <a:ext cx="3878097"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4597929" y="1412777"/>
            <a:ext cx="729681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61707671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13" name="Picture Placeholder 3"/>
          <p:cNvSpPr>
            <a:spLocks noGrp="1"/>
          </p:cNvSpPr>
          <p:nvPr>
            <p:ph type="pic" sz="quarter" idx="14" hasCustomPrompt="1"/>
          </p:nvPr>
        </p:nvSpPr>
        <p:spPr>
          <a:xfrm>
            <a:off x="8688289" y="1412776"/>
            <a:ext cx="3206023"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431801" y="1412777"/>
            <a:ext cx="8006556"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8775828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13" name="Picture Placeholder 3"/>
          <p:cNvSpPr>
            <a:spLocks noGrp="1"/>
          </p:cNvSpPr>
          <p:nvPr>
            <p:ph type="pic" sz="quarter" idx="14" hasCustomPrompt="1"/>
          </p:nvPr>
        </p:nvSpPr>
        <p:spPr>
          <a:xfrm>
            <a:off x="387049"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3532181"/>
            <a:ext cx="11462940"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39556758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13" name="Picture Placeholder 3"/>
          <p:cNvSpPr>
            <a:spLocks noGrp="1"/>
          </p:cNvSpPr>
          <p:nvPr>
            <p:ph type="pic" sz="quarter" idx="14" hasCustomPrompt="1"/>
          </p:nvPr>
        </p:nvSpPr>
        <p:spPr>
          <a:xfrm>
            <a:off x="387049"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47433065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13" name="Picture Placeholder 3"/>
          <p:cNvSpPr>
            <a:spLocks noGrp="1"/>
          </p:cNvSpPr>
          <p:nvPr>
            <p:ph type="pic" sz="quarter" idx="14" hasCustomPrompt="1"/>
          </p:nvPr>
        </p:nvSpPr>
        <p:spPr>
          <a:xfrm>
            <a:off x="387050"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9882989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16" name="Picture Placeholder 3"/>
          <p:cNvSpPr>
            <a:spLocks noGrp="1"/>
          </p:cNvSpPr>
          <p:nvPr>
            <p:ph type="pic" sz="quarter" idx="14" hasCustomPrompt="1"/>
          </p:nvPr>
        </p:nvSpPr>
        <p:spPr>
          <a:xfrm>
            <a:off x="387050"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431801" y="3703287"/>
            <a:ext cx="11462940"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54764961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17" name="Picture Placeholder 3"/>
          <p:cNvSpPr>
            <a:spLocks noGrp="1"/>
          </p:cNvSpPr>
          <p:nvPr>
            <p:ph type="pic" sz="quarter" idx="14" hasCustomPrompt="1"/>
          </p:nvPr>
        </p:nvSpPr>
        <p:spPr>
          <a:xfrm>
            <a:off x="431801"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431801" y="2975180"/>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431801" y="4537584"/>
            <a:ext cx="3878097"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4597929" y="1412776"/>
            <a:ext cx="7296811"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5425611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17" name="Picture Placeholder 3"/>
          <p:cNvSpPr>
            <a:spLocks noGrp="1"/>
          </p:cNvSpPr>
          <p:nvPr>
            <p:ph type="pic" sz="quarter" idx="14" hasCustomPrompt="1"/>
          </p:nvPr>
        </p:nvSpPr>
        <p:spPr>
          <a:xfrm>
            <a:off x="8016644"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8016644" y="2976533"/>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8016644" y="4540290"/>
            <a:ext cx="3878097"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431801" y="1412778"/>
            <a:ext cx="7405311"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76003320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4"/>
        </a:solidFill>
        <a:effectLst/>
      </p:bgPr>
    </p:bg>
    <p:spTree>
      <p:nvGrpSpPr>
        <p:cNvPr id="1" name=""/>
        <p:cNvGrpSpPr/>
        <p:nvPr/>
      </p:nvGrpSpPr>
      <p:grpSpPr>
        <a:xfrm>
          <a:off x="0" y="0"/>
          <a:ext cx="0" cy="0"/>
          <a:chOff x="0" y="0"/>
          <a:chExt cx="0" cy="0"/>
        </a:xfrm>
      </p:grpSpPr>
      <p:sp>
        <p:nvSpPr>
          <p:cNvPr id="2" name="Rectangle 1"/>
          <p:cNvSpPr/>
          <p:nvPr userDrawn="1"/>
        </p:nvSpPr>
        <p:spPr>
          <a:xfrm>
            <a:off x="2913435" y="1790072"/>
            <a:ext cx="6336704"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prstClr val="white"/>
              </a:solidFill>
            </a:endParaRPr>
          </a:p>
        </p:txBody>
      </p:sp>
      <p:sp>
        <p:nvSpPr>
          <p:cNvPr id="12" name="Text Placeholder 5"/>
          <p:cNvSpPr>
            <a:spLocks noGrp="1"/>
          </p:cNvSpPr>
          <p:nvPr>
            <p:ph type="body" sz="quarter" idx="10" hasCustomPrompt="1"/>
          </p:nvPr>
        </p:nvSpPr>
        <p:spPr>
          <a:xfrm>
            <a:off x="3779997" y="2696461"/>
            <a:ext cx="5196324"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3779997" y="2963910"/>
            <a:ext cx="5196324"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4246240"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3779996"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6840159"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6373915"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3779997" y="3768568"/>
            <a:ext cx="4978745"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3779996" y="4043102"/>
            <a:ext cx="4978745"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393700" y="565702"/>
            <a:ext cx="2404826" cy="584775"/>
          </a:xfrm>
          <a:prstGeom prst="rect">
            <a:avLst/>
          </a:prstGeom>
        </p:spPr>
        <p:txBody>
          <a:bodyPr wrap="none">
            <a:spAutoFit/>
          </a:bodyPr>
          <a:lstStyle/>
          <a:p>
            <a:r>
              <a:rPr lang="en-US" sz="3200" dirty="0">
                <a:solidFill>
                  <a:prstClr val="white"/>
                </a:solidFill>
                <a:ea typeface="+mj-ea"/>
                <a:cs typeface="+mj-cs"/>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3779995" y="4333520"/>
            <a:ext cx="4465773"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3029719" y="1859446"/>
            <a:ext cx="2217710" cy="849217"/>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3" descr="Shape, rectangle&#10;&#10;Description automatically generated">
            <a:extLst>
              <a:ext uri="{FF2B5EF4-FFF2-40B4-BE49-F238E27FC236}">
                <a16:creationId xmlns:a16="http://schemas.microsoft.com/office/drawing/2014/main" xmlns="" id="{4B218B1C-103E-40ED-AFB3-E83144F68200}"/>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779995" y="3331665"/>
            <a:ext cx="5470144" cy="64873"/>
          </a:xfrm>
          <a:prstGeom prst="rect">
            <a:avLst/>
          </a:prstGeom>
        </p:spPr>
      </p:pic>
    </p:spTree>
    <p:extLst>
      <p:ext uri="{BB962C8B-B14F-4D97-AF65-F5344CB8AC3E}">
        <p14:creationId xmlns:p14="http://schemas.microsoft.com/office/powerpoint/2010/main" xmlns="" val="164249693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4"/>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2351584" y="3861049"/>
            <a:ext cx="9601067"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4" name="Picture 3" descr="Shape, rectangle&#10;&#10;Description automatically generated">
            <a:extLst>
              <a:ext uri="{FF2B5EF4-FFF2-40B4-BE49-F238E27FC236}">
                <a16:creationId xmlns:a16="http://schemas.microsoft.com/office/drawing/2014/main" xmlns="" id="{964789CB-CD92-405B-9055-78FC1169E82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700" y="3364896"/>
            <a:ext cx="11798299" cy="64104"/>
          </a:xfrm>
          <a:prstGeom prst="rect">
            <a:avLst/>
          </a:prstGeom>
        </p:spPr>
      </p:pic>
    </p:spTree>
    <p:extLst>
      <p:ext uri="{BB962C8B-B14F-4D97-AF65-F5344CB8AC3E}">
        <p14:creationId xmlns:p14="http://schemas.microsoft.com/office/powerpoint/2010/main" xmlns="" val="126485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11" name="Text Placeholder 4"/>
          <p:cNvSpPr>
            <a:spLocks noGrp="1"/>
          </p:cNvSpPr>
          <p:nvPr>
            <p:ph type="body" sz="quarter" idx="10"/>
          </p:nvPr>
        </p:nvSpPr>
        <p:spPr>
          <a:xfrm>
            <a:off x="393701" y="1412777"/>
            <a:ext cx="11462940"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11676910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3392" y="3429001"/>
            <a:ext cx="10945216"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xmlns="" val="0"/>
              </a:ext>
            </a:extLst>
          </a:blip>
          <a:srcRect/>
          <a:stretch/>
        </p:blipFill>
        <p:spPr>
          <a:xfrm>
            <a:off x="0" y="2585688"/>
            <a:ext cx="12192000" cy="493486"/>
          </a:xfrm>
          <a:prstGeom prst="rect">
            <a:avLst/>
          </a:prstGeom>
        </p:spPr>
      </p:pic>
      <p:sp>
        <p:nvSpPr>
          <p:cNvPr id="10" name="Subtitle 2"/>
          <p:cNvSpPr>
            <a:spLocks noGrp="1"/>
          </p:cNvSpPr>
          <p:nvPr>
            <p:ph type="subTitle" idx="1"/>
          </p:nvPr>
        </p:nvSpPr>
        <p:spPr>
          <a:xfrm>
            <a:off x="623392" y="4532528"/>
            <a:ext cx="10945216" cy="508552"/>
          </a:xfrm>
        </p:spPr>
        <p:txBody>
          <a:bodyPr lIns="72000" tIns="0" rIns="72000" bIns="0" anchor="ctr">
            <a:normAutofit/>
          </a:bodyPr>
          <a:lstStyle>
            <a:lvl1pPr marL="0" indent="0" algn="r">
              <a:buNone/>
              <a:defRPr sz="2000" b="0">
                <a:solidFill>
                  <a:schemeClr val="bg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9552384" y="5398050"/>
            <a:ext cx="2016224"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srgbClr val="FFFFFF"/>
              </a:solidFill>
            </a:endParaRPr>
          </a:p>
        </p:txBody>
      </p:sp>
      <p:sp>
        <p:nvSpPr>
          <p:cNvPr id="17" name="Text Placeholder 16"/>
          <p:cNvSpPr>
            <a:spLocks noGrp="1"/>
          </p:cNvSpPr>
          <p:nvPr>
            <p:ph type="body" sz="quarter" idx="10" hasCustomPrompt="1"/>
          </p:nvPr>
        </p:nvSpPr>
        <p:spPr>
          <a:xfrm>
            <a:off x="4847397" y="5398050"/>
            <a:ext cx="2112235"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6960096" y="5398050"/>
            <a:ext cx="2592288"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11" name="Picture 2" descr="C:\Users\Conny\Desktop\WCG\WCG - Logo\PNG\Logos blue\Provincial Government\WCG - Logo - Provincial Treasury - Tagline - Transparent.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6689" y="420713"/>
            <a:ext cx="7233291" cy="15326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7416697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7"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2021 PG MTEC 2 Departmental Engagement: Department of Local Government</a:t>
            </a:r>
            <a:endParaRPr lang="en-GB" dirty="0">
              <a:solidFill>
                <a:srgbClr val="998F86"/>
              </a:solidFill>
            </a:endParaRPr>
          </a:p>
        </p:txBody>
      </p:sp>
      <p:sp>
        <p:nvSpPr>
          <p:cNvPr id="10" name="Text Placeholder 4"/>
          <p:cNvSpPr>
            <a:spLocks noGrp="1"/>
          </p:cNvSpPr>
          <p:nvPr>
            <p:ph type="body" sz="quarter" idx="10"/>
          </p:nvPr>
        </p:nvSpPr>
        <p:spPr>
          <a:xfrm>
            <a:off x="393703" y="1196755"/>
            <a:ext cx="11462940"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2423658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3" y="180976"/>
            <a:ext cx="11462940"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7"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2021 PG MTEC 2 Departmental Engagement: Department of Local Government</a:t>
            </a:r>
            <a:endParaRPr lang="en-GB" dirty="0">
              <a:solidFill>
                <a:srgbClr val="998F86"/>
              </a:solidFill>
            </a:endParaRPr>
          </a:p>
        </p:txBody>
      </p:sp>
      <p:sp>
        <p:nvSpPr>
          <p:cNvPr id="14" name="Text Placeholder 4"/>
          <p:cNvSpPr>
            <a:spLocks noGrp="1"/>
          </p:cNvSpPr>
          <p:nvPr>
            <p:ph type="body" sz="quarter" idx="10"/>
          </p:nvPr>
        </p:nvSpPr>
        <p:spPr>
          <a:xfrm>
            <a:off x="393703" y="1196755"/>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6442375" y="1196755"/>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36993793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5390777"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2021 PG MTEC 2 Departmental Engagement: Department of Local Government</a:t>
            </a:r>
            <a:endParaRPr lang="en-GB" dirty="0">
              <a:solidFill>
                <a:srgbClr val="998F86"/>
              </a:solidFill>
            </a:endParaRPr>
          </a:p>
        </p:txBody>
      </p:sp>
    </p:spTree>
    <p:extLst>
      <p:ext uri="{BB962C8B-B14F-4D97-AF65-F5344CB8AC3E}">
        <p14:creationId xmlns:p14="http://schemas.microsoft.com/office/powerpoint/2010/main" xmlns="" val="404278901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3"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3" y="1039983"/>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7"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2021 PG MTEC 2 Departmental Engagement: Department of Local Government</a:t>
            </a:r>
            <a:endParaRPr lang="en-GB" dirty="0">
              <a:solidFill>
                <a:srgbClr val="998F86"/>
              </a:solidFill>
            </a:endParaRPr>
          </a:p>
        </p:txBody>
      </p:sp>
      <p:sp>
        <p:nvSpPr>
          <p:cNvPr id="11" name="Text Placeholder 4"/>
          <p:cNvSpPr>
            <a:spLocks noGrp="1"/>
          </p:cNvSpPr>
          <p:nvPr>
            <p:ph type="body" sz="quarter" idx="10"/>
          </p:nvPr>
        </p:nvSpPr>
        <p:spPr>
          <a:xfrm>
            <a:off x="393703" y="1412781"/>
            <a:ext cx="11462940"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18661435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3"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3" y="1039983"/>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7"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2021 PG MTEC 2 Departmental Engagement: Department of Local Government</a:t>
            </a:r>
            <a:endParaRPr lang="en-GB" dirty="0">
              <a:solidFill>
                <a:srgbClr val="998F86"/>
              </a:solidFill>
            </a:endParaRPr>
          </a:p>
        </p:txBody>
      </p:sp>
      <p:sp>
        <p:nvSpPr>
          <p:cNvPr id="14" name="Text Placeholder 4"/>
          <p:cNvSpPr>
            <a:spLocks noGrp="1"/>
          </p:cNvSpPr>
          <p:nvPr>
            <p:ph type="body" sz="quarter" idx="14"/>
          </p:nvPr>
        </p:nvSpPr>
        <p:spPr>
          <a:xfrm>
            <a:off x="393703" y="1412781"/>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6442375" y="1412781"/>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47348363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393703"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3" y="1039983"/>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7"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2021 PG MTEC 2 Departmental Engagement: Department of Local Government</a:t>
            </a:r>
            <a:endParaRPr lang="en-GB" dirty="0">
              <a:solidFill>
                <a:srgbClr val="998F86"/>
              </a:solidFill>
            </a:endParaRPr>
          </a:p>
        </p:txBody>
      </p:sp>
    </p:spTree>
    <p:extLst>
      <p:ext uri="{BB962C8B-B14F-4D97-AF65-F5344CB8AC3E}">
        <p14:creationId xmlns:p14="http://schemas.microsoft.com/office/powerpoint/2010/main" xmlns="" val="170963867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393703" y="5681853"/>
            <a:ext cx="11462940"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5390777"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2021 PG MTEC 2 Departmental Engagement: Department of Local Government</a:t>
            </a:r>
            <a:endParaRPr lang="en-GB" dirty="0">
              <a:solidFill>
                <a:srgbClr val="998F86"/>
              </a:solidFill>
            </a:endParaRPr>
          </a:p>
        </p:txBody>
      </p:sp>
      <p:sp>
        <p:nvSpPr>
          <p:cNvPr id="9" name="Text Placeholder 4"/>
          <p:cNvSpPr>
            <a:spLocks noGrp="1"/>
          </p:cNvSpPr>
          <p:nvPr>
            <p:ph type="body" sz="quarter" idx="11"/>
          </p:nvPr>
        </p:nvSpPr>
        <p:spPr>
          <a:xfrm>
            <a:off x="393703" y="1196752"/>
            <a:ext cx="11462940"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32758948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3" y="180976"/>
            <a:ext cx="11462940"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5390777"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2021 PG MTEC 2 Departmental Engagement: Department of Local Government</a:t>
            </a:r>
            <a:endParaRPr lang="en-GB" dirty="0">
              <a:solidFill>
                <a:srgbClr val="998F86"/>
              </a:solidFill>
            </a:endParaRPr>
          </a:p>
        </p:txBody>
      </p:sp>
      <p:sp>
        <p:nvSpPr>
          <p:cNvPr id="9" name="Text Placeholder 4"/>
          <p:cNvSpPr>
            <a:spLocks noGrp="1"/>
          </p:cNvSpPr>
          <p:nvPr>
            <p:ph type="body" sz="quarter" idx="10" hasCustomPrompt="1"/>
          </p:nvPr>
        </p:nvSpPr>
        <p:spPr>
          <a:xfrm>
            <a:off x="393703" y="5681853"/>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393703"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6442375"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411372575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7"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2021 PG MTEC 2 Departmental Engagement: Department of Local Government</a:t>
            </a:r>
            <a:endParaRPr lang="en-GB" dirty="0">
              <a:solidFill>
                <a:srgbClr val="998F86"/>
              </a:solidFill>
            </a:endParaRPr>
          </a:p>
        </p:txBody>
      </p:sp>
      <p:sp>
        <p:nvSpPr>
          <p:cNvPr id="8" name="Text Placeholder 4"/>
          <p:cNvSpPr>
            <a:spLocks noGrp="1"/>
          </p:cNvSpPr>
          <p:nvPr>
            <p:ph type="body" sz="quarter" idx="10" hasCustomPrompt="1"/>
          </p:nvPr>
        </p:nvSpPr>
        <p:spPr>
          <a:xfrm>
            <a:off x="393703" y="5681853"/>
            <a:ext cx="11462940"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1658561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14" name="Text Placeholder 4"/>
          <p:cNvSpPr>
            <a:spLocks noGrp="1"/>
          </p:cNvSpPr>
          <p:nvPr>
            <p:ph type="body" sz="quarter" idx="14"/>
          </p:nvPr>
        </p:nvSpPr>
        <p:spPr>
          <a:xfrm>
            <a:off x="393701"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6442373"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3470811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3"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7"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2021 PG MTEC 2 Departmental Engagement: Department of Local Government</a:t>
            </a:r>
            <a:endParaRPr lang="en-GB" dirty="0">
              <a:solidFill>
                <a:srgbClr val="998F86"/>
              </a:solidFill>
            </a:endParaRPr>
          </a:p>
        </p:txBody>
      </p:sp>
      <p:sp>
        <p:nvSpPr>
          <p:cNvPr id="12" name="Text Placeholder 4"/>
          <p:cNvSpPr>
            <a:spLocks noGrp="1"/>
          </p:cNvSpPr>
          <p:nvPr>
            <p:ph type="body" sz="quarter" idx="10" hasCustomPrompt="1"/>
          </p:nvPr>
        </p:nvSpPr>
        <p:spPr>
          <a:xfrm>
            <a:off x="393703" y="5681853"/>
            <a:ext cx="11462940"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393703" y="1412777"/>
            <a:ext cx="11462940"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3" y="1039983"/>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99920094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3"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5390777"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2021 PG MTEC 2 Departmental Engagement: Department of Local Government</a:t>
            </a:r>
            <a:endParaRPr lang="en-GB" dirty="0">
              <a:solidFill>
                <a:srgbClr val="998F86"/>
              </a:solidFill>
            </a:endParaRPr>
          </a:p>
        </p:txBody>
      </p:sp>
      <p:sp>
        <p:nvSpPr>
          <p:cNvPr id="15" name="Text Placeholder 4"/>
          <p:cNvSpPr>
            <a:spLocks noGrp="1"/>
          </p:cNvSpPr>
          <p:nvPr>
            <p:ph type="body" sz="quarter" idx="14"/>
          </p:nvPr>
        </p:nvSpPr>
        <p:spPr>
          <a:xfrm>
            <a:off x="393703" y="1412781"/>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393703" y="5681853"/>
            <a:ext cx="11462940"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393703" y="1039983"/>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6442375" y="1412781"/>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53080024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3"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5390777"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2021 PG MTEC 2 Departmental Engagement: Department of Local Government</a:t>
            </a:r>
            <a:endParaRPr lang="en-GB" dirty="0">
              <a:solidFill>
                <a:srgbClr val="998F86"/>
              </a:solidFill>
            </a:endParaRPr>
          </a:p>
        </p:txBody>
      </p:sp>
      <p:sp>
        <p:nvSpPr>
          <p:cNvPr id="9" name="Text Placeholder 4"/>
          <p:cNvSpPr>
            <a:spLocks noGrp="1"/>
          </p:cNvSpPr>
          <p:nvPr>
            <p:ph type="body" sz="quarter" idx="10" hasCustomPrompt="1"/>
          </p:nvPr>
        </p:nvSpPr>
        <p:spPr>
          <a:xfrm>
            <a:off x="393703" y="5681853"/>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393703" y="1039983"/>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41246468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814921" y="2276877"/>
            <a:ext cx="1104172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xmlns="" val="0"/>
              </a:ext>
            </a:extLst>
          </a:blip>
          <a:srcRect/>
          <a:stretch/>
        </p:blipFill>
        <p:spPr>
          <a:xfrm>
            <a:off x="76200" y="5516885"/>
            <a:ext cx="12115800" cy="170799"/>
          </a:xfrm>
          <a:prstGeom prst="rect">
            <a:avLst/>
          </a:prstGeom>
        </p:spPr>
      </p:pic>
      <p:pic>
        <p:nvPicPr>
          <p:cNvPr id="8" name="Picture 116" descr="C:\Users\Conny\Desktop\WCG\WCG - Logo\PNG\Logos blue\Provincial Government\WCG - Logo - Provincial Government - Blue.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65132" y="6149083"/>
            <a:ext cx="1479157"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3835332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393703"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7"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2021 PG MTEC 2 Departmental Engagement: Department of Local Government</a:t>
            </a:r>
            <a:endParaRPr lang="en-GB" dirty="0">
              <a:solidFill>
                <a:srgbClr val="998F86"/>
              </a:solidFill>
            </a:endParaRPr>
          </a:p>
        </p:txBody>
      </p:sp>
      <p:sp>
        <p:nvSpPr>
          <p:cNvPr id="4" name="Picture Placeholder 3"/>
          <p:cNvSpPr>
            <a:spLocks noGrp="1"/>
          </p:cNvSpPr>
          <p:nvPr>
            <p:ph type="pic" sz="quarter" idx="14" hasCustomPrompt="1"/>
          </p:nvPr>
        </p:nvSpPr>
        <p:spPr>
          <a:xfrm>
            <a:off x="431804" y="1412775"/>
            <a:ext cx="3878097"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4597929" y="1412781"/>
            <a:ext cx="729681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3" y="1039983"/>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40323728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393703"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7"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2021 PG MTEC 2 Departmental Engagement: Department of Local Government</a:t>
            </a:r>
            <a:endParaRPr lang="en-GB" dirty="0">
              <a:solidFill>
                <a:srgbClr val="998F86"/>
              </a:solidFill>
            </a:endParaRPr>
          </a:p>
        </p:txBody>
      </p:sp>
      <p:sp>
        <p:nvSpPr>
          <p:cNvPr id="13" name="Picture Placeholder 3"/>
          <p:cNvSpPr>
            <a:spLocks noGrp="1"/>
          </p:cNvSpPr>
          <p:nvPr>
            <p:ph type="pic" sz="quarter" idx="14" hasCustomPrompt="1"/>
          </p:nvPr>
        </p:nvSpPr>
        <p:spPr>
          <a:xfrm>
            <a:off x="8688291" y="1412776"/>
            <a:ext cx="3206023"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431803" y="1412777"/>
            <a:ext cx="8006556"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3" y="1039983"/>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88770974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393703"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7"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2021 PG MTEC 2 Departmental Engagement: Department of Local Government</a:t>
            </a:r>
            <a:endParaRPr lang="en-GB" dirty="0">
              <a:solidFill>
                <a:srgbClr val="998F86"/>
              </a:solidFill>
            </a:endParaRPr>
          </a:p>
        </p:txBody>
      </p:sp>
      <p:sp>
        <p:nvSpPr>
          <p:cNvPr id="13" name="Picture Placeholder 3"/>
          <p:cNvSpPr>
            <a:spLocks noGrp="1"/>
          </p:cNvSpPr>
          <p:nvPr>
            <p:ph type="pic" sz="quarter" idx="14" hasCustomPrompt="1"/>
          </p:nvPr>
        </p:nvSpPr>
        <p:spPr>
          <a:xfrm>
            <a:off x="387049"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3" y="3532181"/>
            <a:ext cx="11462940"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3" y="1039983"/>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24840642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393703"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7"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2021 PG MTEC 2 Departmental Engagement: Department of Local Government</a:t>
            </a:r>
            <a:endParaRPr lang="en-GB" dirty="0">
              <a:solidFill>
                <a:srgbClr val="998F86"/>
              </a:solidFill>
            </a:endParaRPr>
          </a:p>
        </p:txBody>
      </p:sp>
      <p:sp>
        <p:nvSpPr>
          <p:cNvPr id="13" name="Picture Placeholder 3"/>
          <p:cNvSpPr>
            <a:spLocks noGrp="1"/>
          </p:cNvSpPr>
          <p:nvPr>
            <p:ph type="pic" sz="quarter" idx="14" hasCustomPrompt="1"/>
          </p:nvPr>
        </p:nvSpPr>
        <p:spPr>
          <a:xfrm>
            <a:off x="387049"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3"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3" y="1039983"/>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07221109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393703"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7"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2021 PG MTEC 2 Departmental Engagement: Department of Local Government</a:t>
            </a:r>
            <a:endParaRPr lang="en-GB" dirty="0">
              <a:solidFill>
                <a:srgbClr val="998F86"/>
              </a:solidFill>
            </a:endParaRPr>
          </a:p>
        </p:txBody>
      </p:sp>
      <p:sp>
        <p:nvSpPr>
          <p:cNvPr id="13" name="Picture Placeholder 3"/>
          <p:cNvSpPr>
            <a:spLocks noGrp="1"/>
          </p:cNvSpPr>
          <p:nvPr>
            <p:ph type="pic" sz="quarter" idx="14" hasCustomPrompt="1"/>
          </p:nvPr>
        </p:nvSpPr>
        <p:spPr>
          <a:xfrm>
            <a:off x="387053"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6"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8"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431803"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3" y="1039983"/>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01686680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393703"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7"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2021 PG MTEC 2 Departmental Engagement: Department of Local Government</a:t>
            </a:r>
            <a:endParaRPr lang="en-GB" dirty="0">
              <a:solidFill>
                <a:srgbClr val="998F86"/>
              </a:solidFill>
            </a:endParaRPr>
          </a:p>
        </p:txBody>
      </p:sp>
      <p:sp>
        <p:nvSpPr>
          <p:cNvPr id="16" name="Picture Placeholder 3"/>
          <p:cNvSpPr>
            <a:spLocks noGrp="1"/>
          </p:cNvSpPr>
          <p:nvPr>
            <p:ph type="pic" sz="quarter" idx="14" hasCustomPrompt="1"/>
          </p:nvPr>
        </p:nvSpPr>
        <p:spPr>
          <a:xfrm>
            <a:off x="387053"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6"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8"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431803" y="3703287"/>
            <a:ext cx="11462940"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3" y="1039983"/>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110049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Tree>
    <p:extLst>
      <p:ext uri="{BB962C8B-B14F-4D97-AF65-F5344CB8AC3E}">
        <p14:creationId xmlns:p14="http://schemas.microsoft.com/office/powerpoint/2010/main" xmlns="" val="271859814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3"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7"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2021 PG MTEC 2 Departmental Engagement: Department of Local Government</a:t>
            </a:r>
            <a:endParaRPr lang="en-GB" dirty="0">
              <a:solidFill>
                <a:srgbClr val="998F86"/>
              </a:solidFill>
            </a:endParaRPr>
          </a:p>
        </p:txBody>
      </p:sp>
      <p:sp>
        <p:nvSpPr>
          <p:cNvPr id="17" name="Picture Placeholder 3"/>
          <p:cNvSpPr>
            <a:spLocks noGrp="1"/>
          </p:cNvSpPr>
          <p:nvPr>
            <p:ph type="pic" sz="quarter" idx="14" hasCustomPrompt="1"/>
          </p:nvPr>
        </p:nvSpPr>
        <p:spPr>
          <a:xfrm>
            <a:off x="431804"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431804" y="2975180"/>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431804" y="4537584"/>
            <a:ext cx="3878097"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4597929" y="1412776"/>
            <a:ext cx="7296811"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3" y="1039983"/>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1927797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3"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7"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2021 PG MTEC 2 Departmental Engagement: Department of Local Government</a:t>
            </a:r>
            <a:endParaRPr lang="en-GB" dirty="0">
              <a:solidFill>
                <a:srgbClr val="998F86"/>
              </a:solidFill>
            </a:endParaRPr>
          </a:p>
        </p:txBody>
      </p:sp>
      <p:sp>
        <p:nvSpPr>
          <p:cNvPr id="17" name="Picture Placeholder 3"/>
          <p:cNvSpPr>
            <a:spLocks noGrp="1"/>
          </p:cNvSpPr>
          <p:nvPr>
            <p:ph type="pic" sz="quarter" idx="14" hasCustomPrompt="1"/>
          </p:nvPr>
        </p:nvSpPr>
        <p:spPr>
          <a:xfrm>
            <a:off x="8016646"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8016646" y="2976533"/>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8016646" y="4540294"/>
            <a:ext cx="3878097"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431803" y="1412782"/>
            <a:ext cx="7405311"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3" y="1039983"/>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00055558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p:nvGrpSpPr>
        <p:grpSpPr>
          <a:xfrm>
            <a:off x="2913435" y="1790072"/>
            <a:ext cx="6336704"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srgbClr val="FFFFFF"/>
                </a:solidFill>
              </a:endParaRPr>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3779999" y="2696461"/>
            <a:ext cx="5196324"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3779999" y="2963910"/>
            <a:ext cx="5196324"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4246240"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p:nvSpPr>
        <p:spPr>
          <a:xfrm>
            <a:off x="3779997"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6840160"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p:nvSpPr>
        <p:spPr>
          <a:xfrm>
            <a:off x="6373917"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3780000" y="3768568"/>
            <a:ext cx="4978745"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p:nvSpPr>
        <p:spPr>
          <a:xfrm>
            <a:off x="3779998" y="4043102"/>
            <a:ext cx="4978745"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p:nvSpPr>
        <p:spPr>
          <a:xfrm>
            <a:off x="393701" y="565706"/>
            <a:ext cx="2404826" cy="584775"/>
          </a:xfrm>
          <a:prstGeom prst="rect">
            <a:avLst/>
          </a:prstGeom>
        </p:spPr>
        <p:txBody>
          <a:bodyPr wrap="none">
            <a:spAutoFit/>
          </a:bodyPr>
          <a:lstStyle/>
          <a:p>
            <a:r>
              <a:rPr lang="en-US" sz="3200" dirty="0">
                <a:solidFill>
                  <a:srgbClr val="FFFFFF"/>
                </a:solidFill>
              </a:rPr>
              <a:t>Contact Us</a:t>
            </a:r>
            <a:endParaRPr lang="en-GB" sz="2400" dirty="0">
              <a:solidFill>
                <a:srgbClr val="FFFFFF"/>
              </a:solidFill>
            </a:endParaRPr>
          </a:p>
        </p:txBody>
      </p:sp>
      <p:sp>
        <p:nvSpPr>
          <p:cNvPr id="24" name="Text Placeholder 5"/>
          <p:cNvSpPr>
            <a:spLocks noGrp="1"/>
          </p:cNvSpPr>
          <p:nvPr>
            <p:ph type="body" sz="quarter" idx="15" hasCustomPrompt="1"/>
          </p:nvPr>
        </p:nvSpPr>
        <p:spPr>
          <a:xfrm>
            <a:off x="3779996" y="4333520"/>
            <a:ext cx="4465773"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Provincial Government\WCG - Logo - Provincial Treasury - Tagline - Blue.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049061" y="1912199"/>
            <a:ext cx="3323291" cy="7028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0659701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p:nvSpPr>
        <p:spPr>
          <a:xfrm>
            <a:off x="2351585" y="3861053"/>
            <a:ext cx="9601067"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xmlns="" val="0"/>
              </a:ext>
            </a:extLst>
          </a:blip>
          <a:srcRect/>
          <a:stretch/>
        </p:blipFill>
        <p:spPr>
          <a:xfrm>
            <a:off x="0" y="3223805"/>
            <a:ext cx="12192000" cy="246743"/>
          </a:xfrm>
          <a:prstGeom prst="rect">
            <a:avLst/>
          </a:prstGeom>
        </p:spPr>
      </p:pic>
    </p:spTree>
    <p:extLst>
      <p:ext uri="{BB962C8B-B14F-4D97-AF65-F5344CB8AC3E}">
        <p14:creationId xmlns:p14="http://schemas.microsoft.com/office/powerpoint/2010/main" xmlns="" val="25285206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6"/>
            <a:ext cx="2743200" cy="365125"/>
          </a:xfrm>
          <a:prstGeom prst="rect">
            <a:avLst/>
          </a:prstGeom>
        </p:spPr>
        <p:txBody>
          <a:bodyPr/>
          <a:lstStyle/>
          <a:p>
            <a:pPr defTabSz="914377">
              <a:defRPr/>
            </a:pPr>
            <a:endParaRPr lang="en-US" dirty="0">
              <a:solidFill>
                <a:prstClr val="black"/>
              </a:solidFill>
            </a:endParaRPr>
          </a:p>
        </p:txBody>
      </p:sp>
      <p:sp>
        <p:nvSpPr>
          <p:cNvPr id="3" name="Footer Placeholder 2"/>
          <p:cNvSpPr>
            <a:spLocks noGrp="1"/>
          </p:cNvSpPr>
          <p:nvPr>
            <p:ph type="ftr" sz="quarter" idx="11"/>
          </p:nvPr>
        </p:nvSpPr>
        <p:spPr/>
        <p:txBody>
          <a:bodyPr/>
          <a:lstStyle/>
          <a:p>
            <a:pPr defTabSz="914377">
              <a:defRPr/>
            </a:pPr>
            <a:r>
              <a:rPr lang="en-US" dirty="0">
                <a:solidFill>
                  <a:srgbClr val="998F86"/>
                </a:solidFill>
              </a:rPr>
              <a:t>2021 PG MTEC 2 Departmental Engagement: Department of Local Government</a:t>
            </a:r>
          </a:p>
        </p:txBody>
      </p:sp>
      <p:sp>
        <p:nvSpPr>
          <p:cNvPr id="4" name="Slide Number Placeholder 3"/>
          <p:cNvSpPr>
            <a:spLocks noGrp="1"/>
          </p:cNvSpPr>
          <p:nvPr>
            <p:ph type="sldNum" sz="quarter" idx="12"/>
          </p:nvPr>
        </p:nvSpPr>
        <p:spPr/>
        <p:txBody>
          <a:bodyPr/>
          <a:lstStyle/>
          <a:p>
            <a:pPr defTabSz="914377">
              <a:defRPr/>
            </a:pPr>
            <a:fld id="{591C6472-9AE4-3245-82DE-8B3BE010BA63}" type="slidenum">
              <a:rPr lang="en-US" smtClean="0">
                <a:solidFill>
                  <a:srgbClr val="003399"/>
                </a:solidFill>
              </a:rPr>
              <a:pPr defTabSz="914377">
                <a:defRPr/>
              </a:pPr>
              <a:t>‹#›</a:t>
            </a:fld>
            <a:endParaRPr lang="en-US" dirty="0">
              <a:solidFill>
                <a:srgbClr val="003399"/>
              </a:solidFill>
            </a:endParaRPr>
          </a:p>
        </p:txBody>
      </p:sp>
    </p:spTree>
    <p:extLst>
      <p:ext uri="{BB962C8B-B14F-4D97-AF65-F5344CB8AC3E}">
        <p14:creationId xmlns:p14="http://schemas.microsoft.com/office/powerpoint/2010/main" xmlns="" val="1763782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9" name="Text Placeholder 4"/>
          <p:cNvSpPr>
            <a:spLocks noGrp="1"/>
          </p:cNvSpPr>
          <p:nvPr>
            <p:ph type="body" sz="quarter" idx="11"/>
          </p:nvPr>
        </p:nvSpPr>
        <p:spPr>
          <a:xfrm>
            <a:off x="393701" y="1196752"/>
            <a:ext cx="11462940"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0657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GB" dirty="0">
                <a:solidFill>
                  <a:srgbClr val="998F86"/>
                </a:solidFill>
              </a:rPr>
              <a:t>PG MTEC 2 Ministerial Engagement</a:t>
            </a: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393701"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6442373"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475560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3.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1.xml"/><Relationship Id="rId30"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slideLayout" Target="../slideLayouts/slideLayout43.xml"/><Relationship Id="rId26" Type="http://schemas.openxmlformats.org/officeDocument/2006/relationships/tags" Target="../tags/tag44.xml"/><Relationship Id="rId3" Type="http://schemas.openxmlformats.org/officeDocument/2006/relationships/slideLayout" Target="../slideLayouts/slideLayout28.xml"/><Relationship Id="rId21" Type="http://schemas.openxmlformats.org/officeDocument/2006/relationships/slideLayout" Target="../slideLayouts/slideLayout46.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5" Type="http://schemas.openxmlformats.org/officeDocument/2006/relationships/theme" Target="../theme/theme2.xml"/><Relationship Id="rId2" Type="http://schemas.openxmlformats.org/officeDocument/2006/relationships/slideLayout" Target="../slideLayouts/slideLayout27.xml"/><Relationship Id="rId16" Type="http://schemas.openxmlformats.org/officeDocument/2006/relationships/slideLayout" Target="../slideLayouts/slideLayout41.xml"/><Relationship Id="rId20" Type="http://schemas.openxmlformats.org/officeDocument/2006/relationships/slideLayout" Target="../slideLayouts/slideLayout45.xml"/><Relationship Id="rId29" Type="http://schemas.openxmlformats.org/officeDocument/2006/relationships/image" Target="../media/image1.png"/><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24" Type="http://schemas.openxmlformats.org/officeDocument/2006/relationships/slideLayout" Target="../slideLayouts/slideLayout49.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23" Type="http://schemas.openxmlformats.org/officeDocument/2006/relationships/slideLayout" Target="../slideLayouts/slideLayout48.xml"/><Relationship Id="rId28" Type="http://schemas.openxmlformats.org/officeDocument/2006/relationships/tags" Target="../tags/tag46.xml"/><Relationship Id="rId10" Type="http://schemas.openxmlformats.org/officeDocument/2006/relationships/slideLayout" Target="../slideLayouts/slideLayout35.xml"/><Relationship Id="rId19" Type="http://schemas.openxmlformats.org/officeDocument/2006/relationships/slideLayout" Target="../slideLayouts/slideLayout44.xml"/><Relationship Id="rId31" Type="http://schemas.openxmlformats.org/officeDocument/2006/relationships/image" Target="../media/image3.png"/><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 Id="rId22" Type="http://schemas.openxmlformats.org/officeDocument/2006/relationships/slideLayout" Target="../slideLayouts/slideLayout47.xml"/><Relationship Id="rId27" Type="http://schemas.openxmlformats.org/officeDocument/2006/relationships/tags" Target="../tags/tag45.xml"/><Relationship Id="rId30"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18" Type="http://schemas.openxmlformats.org/officeDocument/2006/relationships/slideLayout" Target="../slideLayouts/slideLayout67.xml"/><Relationship Id="rId26" Type="http://schemas.openxmlformats.org/officeDocument/2006/relationships/theme" Target="../theme/theme3.xml"/><Relationship Id="rId3" Type="http://schemas.openxmlformats.org/officeDocument/2006/relationships/slideLayout" Target="../slideLayouts/slideLayout52.xml"/><Relationship Id="rId21" Type="http://schemas.openxmlformats.org/officeDocument/2006/relationships/slideLayout" Target="../slideLayouts/slideLayout70.xml"/><Relationship Id="rId34" Type="http://schemas.openxmlformats.org/officeDocument/2006/relationships/image" Target="../media/image3.png"/><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slideLayout" Target="../slideLayouts/slideLayout66.xml"/><Relationship Id="rId25" Type="http://schemas.openxmlformats.org/officeDocument/2006/relationships/slideLayout" Target="../slideLayouts/slideLayout74.xml"/><Relationship Id="rId33" Type="http://schemas.openxmlformats.org/officeDocument/2006/relationships/image" Target="../media/image10.png"/><Relationship Id="rId2" Type="http://schemas.openxmlformats.org/officeDocument/2006/relationships/slideLayout" Target="../slideLayouts/slideLayout51.xml"/><Relationship Id="rId16" Type="http://schemas.openxmlformats.org/officeDocument/2006/relationships/slideLayout" Target="../slideLayouts/slideLayout65.xml"/><Relationship Id="rId20" Type="http://schemas.openxmlformats.org/officeDocument/2006/relationships/slideLayout" Target="../slideLayouts/slideLayout69.xml"/><Relationship Id="rId29" Type="http://schemas.openxmlformats.org/officeDocument/2006/relationships/tags" Target="../tags/tag89.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24" Type="http://schemas.openxmlformats.org/officeDocument/2006/relationships/slideLayout" Target="../slideLayouts/slideLayout73.xml"/><Relationship Id="rId32" Type="http://schemas.openxmlformats.org/officeDocument/2006/relationships/image" Target="../media/image9.jpeg"/><Relationship Id="rId5" Type="http://schemas.openxmlformats.org/officeDocument/2006/relationships/slideLayout" Target="../slideLayouts/slideLayout54.xml"/><Relationship Id="rId15" Type="http://schemas.openxmlformats.org/officeDocument/2006/relationships/slideLayout" Target="../slideLayouts/slideLayout64.xml"/><Relationship Id="rId23" Type="http://schemas.openxmlformats.org/officeDocument/2006/relationships/slideLayout" Target="../slideLayouts/slideLayout72.xml"/><Relationship Id="rId28" Type="http://schemas.openxmlformats.org/officeDocument/2006/relationships/tags" Target="../tags/tag88.xml"/><Relationship Id="rId10" Type="http://schemas.openxmlformats.org/officeDocument/2006/relationships/slideLayout" Target="../slideLayouts/slideLayout59.xml"/><Relationship Id="rId19" Type="http://schemas.openxmlformats.org/officeDocument/2006/relationships/slideLayout" Target="../slideLayouts/slideLayout68.xml"/><Relationship Id="rId31" Type="http://schemas.openxmlformats.org/officeDocument/2006/relationships/tags" Target="../tags/tag91.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 Id="rId22" Type="http://schemas.openxmlformats.org/officeDocument/2006/relationships/slideLayout" Target="../slideLayouts/slideLayout71.xml"/><Relationship Id="rId27" Type="http://schemas.openxmlformats.org/officeDocument/2006/relationships/tags" Target="../tags/tag87.xml"/><Relationship Id="rId30" Type="http://schemas.openxmlformats.org/officeDocument/2006/relationships/tags" Target="../tags/tag9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27"/>
            </p:custDataLst>
          </p:nvPr>
        </p:nvSpPr>
        <p:spPr>
          <a:xfrm>
            <a:off x="393701" y="180976"/>
            <a:ext cx="11462940"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8"/>
            </p:custDataLst>
          </p:nvPr>
        </p:nvSpPr>
        <p:spPr>
          <a:xfrm>
            <a:off x="393701" y="1196752"/>
            <a:ext cx="11462940"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9"/>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pic>
        <p:nvPicPr>
          <p:cNvPr id="11" name="Picture 115"/>
          <p:cNvPicPr>
            <a:picLocks noChangeAspect="1" noChangeArrowheads="1"/>
          </p:cNvPicPr>
          <p:nvPr/>
        </p:nvPicPr>
        <p:blipFill>
          <a:blip r:embed="rId30" cstate="print">
            <a:extLst>
              <a:ext uri="{28A0092B-C50C-407E-A947-70E740481C1C}">
                <a14:useLocalDpi xmlns:a14="http://schemas.microsoft.com/office/drawing/2010/main" xmlns="" val="0"/>
              </a:ext>
            </a:extLst>
          </a:blip>
          <a:srcRect/>
          <a:stretch/>
        </p:blipFill>
        <p:spPr bwMode="auto">
          <a:xfrm>
            <a:off x="327797" y="6295516"/>
            <a:ext cx="1115548" cy="427171"/>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Shape, rectangle&#10;&#10;Description automatically generated">
            <a:extLst>
              <a:ext uri="{FF2B5EF4-FFF2-40B4-BE49-F238E27FC236}">
                <a16:creationId xmlns:a16="http://schemas.microsoft.com/office/drawing/2014/main" xmlns="" id="{F3003D39-787E-4DD7-BD33-D06DC937071E}"/>
              </a:ext>
            </a:extLst>
          </p:cNvPr>
          <p:cNvPicPr>
            <a:picLocks noChangeAspect="1"/>
          </p:cNvPicPr>
          <p:nvPr userDrawn="1"/>
        </p:nvPicPr>
        <p:blipFill>
          <a:blip r:embed="rId31" cstate="print">
            <a:extLst>
              <a:ext uri="{28A0092B-C50C-407E-A947-70E740481C1C}">
                <a14:useLocalDpi xmlns:a14="http://schemas.microsoft.com/office/drawing/2010/main" xmlns="" val="0"/>
              </a:ext>
            </a:extLst>
          </a:blip>
          <a:stretch>
            <a:fillRect/>
          </a:stretch>
        </p:blipFill>
        <p:spPr>
          <a:xfrm>
            <a:off x="393700" y="931933"/>
            <a:ext cx="11798299" cy="64104"/>
          </a:xfrm>
          <a:prstGeom prst="rect">
            <a:avLst/>
          </a:prstGeom>
        </p:spPr>
      </p:pic>
    </p:spTree>
    <p:extLst>
      <p:ext uri="{BB962C8B-B14F-4D97-AF65-F5344CB8AC3E}">
        <p14:creationId xmlns:p14="http://schemas.microsoft.com/office/powerpoint/2010/main" xmlns="" val="396024352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775" r:id="rId25"/>
  </p:sldLayoutIdLst>
  <p:hf hdr="0" dt="0"/>
  <p:txStyles>
    <p:titleStyle>
      <a:lvl1pPr algn="l" defTabSz="914400" rtl="0" eaLnBrk="1" latinLnBrk="0" hangingPunct="1">
        <a:spcBef>
          <a:spcPct val="0"/>
        </a:spcBef>
        <a:buNone/>
        <a:defRPr sz="2400" b="1" kern="1200">
          <a:solidFill>
            <a:srgbClr val="003398"/>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2"/>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26"/>
            </p:custDataLst>
          </p:nvPr>
        </p:nvSpPr>
        <p:spPr>
          <a:xfrm>
            <a:off x="393701" y="180976"/>
            <a:ext cx="11462940"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7"/>
            </p:custDataLst>
          </p:nvPr>
        </p:nvSpPr>
        <p:spPr>
          <a:xfrm>
            <a:off x="393701" y="1196752"/>
            <a:ext cx="11462940"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8"/>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pic>
        <p:nvPicPr>
          <p:cNvPr id="11" name="Picture 115"/>
          <p:cNvPicPr>
            <a:picLocks noChangeAspect="1" noChangeArrowheads="1"/>
          </p:cNvPicPr>
          <p:nvPr/>
        </p:nvPicPr>
        <p:blipFill>
          <a:blip r:embed="rId29" cstate="print">
            <a:extLst>
              <a:ext uri="{28A0092B-C50C-407E-A947-70E740481C1C}">
                <a14:useLocalDpi xmlns:a14="http://schemas.microsoft.com/office/drawing/2010/main" xmlns="" val="0"/>
              </a:ext>
            </a:extLst>
          </a:blip>
          <a:srcRect/>
          <a:stretch/>
        </p:blipFill>
        <p:spPr bwMode="auto">
          <a:xfrm>
            <a:off x="327797" y="6295516"/>
            <a:ext cx="1115548" cy="427171"/>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Shape, rectangle&#10;&#10;Description automatically generated">
            <a:extLst>
              <a:ext uri="{FF2B5EF4-FFF2-40B4-BE49-F238E27FC236}">
                <a16:creationId xmlns:a16="http://schemas.microsoft.com/office/drawing/2014/main" xmlns="" id="{F3003D39-787E-4DD7-BD33-D06DC937071E}"/>
              </a:ext>
            </a:extLst>
          </p:cNvPr>
          <p:cNvPicPr>
            <a:picLocks noChangeAspect="1"/>
          </p:cNvPicPr>
          <p:nvPr userDrawn="1"/>
        </p:nvPicPr>
        <p:blipFill>
          <a:blip r:embed="rId30" cstate="print">
            <a:extLst>
              <a:ext uri="{28A0092B-C50C-407E-A947-70E740481C1C}">
                <a14:useLocalDpi xmlns:a14="http://schemas.microsoft.com/office/drawing/2010/main" xmlns="" val="0"/>
              </a:ext>
            </a:extLst>
          </a:blip>
          <a:stretch>
            <a:fillRect/>
          </a:stretch>
        </p:blipFill>
        <p:spPr>
          <a:xfrm>
            <a:off x="393700" y="931933"/>
            <a:ext cx="11798299" cy="64104"/>
          </a:xfrm>
          <a:prstGeom prst="rect">
            <a:avLst/>
          </a:prstGeom>
        </p:spPr>
      </p:pic>
    </p:spTree>
    <p:extLst>
      <p:ext uri="{BB962C8B-B14F-4D97-AF65-F5344CB8AC3E}">
        <p14:creationId xmlns:p14="http://schemas.microsoft.com/office/powerpoint/2010/main" xmlns="" val="231414081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 id="2147483704" r:id="rId18"/>
    <p:sldLayoutId id="2147483705" r:id="rId19"/>
    <p:sldLayoutId id="2147483706" r:id="rId20"/>
    <p:sldLayoutId id="2147483707" r:id="rId21"/>
    <p:sldLayoutId id="2147483708" r:id="rId22"/>
    <p:sldLayoutId id="2147483709" r:id="rId23"/>
    <p:sldLayoutId id="2147483710" r:id="rId24"/>
  </p:sldLayoutIdLst>
  <p:hf hdr="0" dt="0"/>
  <p:txStyles>
    <p:titleStyle>
      <a:lvl1pPr algn="l" defTabSz="914400" rtl="0" eaLnBrk="1" latinLnBrk="0" hangingPunct="1">
        <a:spcBef>
          <a:spcPct val="0"/>
        </a:spcBef>
        <a:buNone/>
        <a:defRPr sz="2400" b="1" kern="1200">
          <a:solidFill>
            <a:srgbClr val="003398"/>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1"/>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p:custDataLst>
              <p:tags r:id="rId27"/>
            </p:custDataLst>
          </p:nvPr>
        </p:nvPicPr>
        <p:blipFill rotWithShape="1">
          <a:blip r:embed="rId32" cstate="print">
            <a:extLst>
              <a:ext uri="{28A0092B-C50C-407E-A947-70E740481C1C}">
                <a14:useLocalDpi xmlns:a14="http://schemas.microsoft.com/office/drawing/2010/main" xmlns="" val="0"/>
              </a:ext>
            </a:extLst>
          </a:blip>
          <a:srcRect/>
          <a:stretch/>
        </p:blipFill>
        <p:spPr>
          <a:xfrm>
            <a:off x="0" y="740233"/>
            <a:ext cx="12192000" cy="377371"/>
          </a:xfrm>
          <a:prstGeom prst="rect">
            <a:avLst/>
          </a:prstGeom>
        </p:spPr>
      </p:pic>
      <p:sp>
        <p:nvSpPr>
          <p:cNvPr id="2" name="Title Placeholder 1"/>
          <p:cNvSpPr>
            <a:spLocks noGrp="1"/>
          </p:cNvSpPr>
          <p:nvPr>
            <p:ph type="title"/>
            <p:custDataLst>
              <p:tags r:id="rId28"/>
            </p:custDataLst>
          </p:nvPr>
        </p:nvSpPr>
        <p:spPr>
          <a:xfrm>
            <a:off x="393703" y="180976"/>
            <a:ext cx="11462940"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9"/>
            </p:custDataLst>
          </p:nvPr>
        </p:nvSpPr>
        <p:spPr>
          <a:xfrm>
            <a:off x="393703" y="1196752"/>
            <a:ext cx="11462940"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0"/>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31"/>
            </p:custDataLst>
          </p:nvPr>
        </p:nvSpPr>
        <p:spPr>
          <a:xfrm>
            <a:off x="5390777"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2021 PG MTEC 2 Departmental Engagement: Department of Local Government</a:t>
            </a:r>
            <a:endParaRPr lang="en-GB" dirty="0">
              <a:solidFill>
                <a:srgbClr val="998F86"/>
              </a:solidFill>
            </a:endParaRPr>
          </a:p>
        </p:txBody>
      </p:sp>
      <p:pic>
        <p:nvPicPr>
          <p:cNvPr id="11" name="Picture 107">
            <a:extLst>
              <a:ext uri="{FF2B5EF4-FFF2-40B4-BE49-F238E27FC236}">
                <a16:creationId xmlns:a16="http://schemas.microsoft.com/office/drawing/2014/main" xmlns="" id="{69627451-4E88-4F6E-9F06-AE173C14319B}"/>
              </a:ext>
            </a:extLst>
          </p:cNvPr>
          <p:cNvPicPr>
            <a:picLocks noChangeAspect="1" noChangeArrowheads="1"/>
          </p:cNvPicPr>
          <p:nvPr/>
        </p:nvPicPr>
        <p:blipFill>
          <a:blip r:embed="rId33" cstate="print">
            <a:extLst>
              <a:ext uri="{28A0092B-C50C-407E-A947-70E740481C1C}">
                <a14:useLocalDpi xmlns:a14="http://schemas.microsoft.com/office/drawing/2010/main" xmlns="" val="0"/>
              </a:ext>
            </a:extLst>
          </a:blip>
          <a:stretch>
            <a:fillRect/>
          </a:stretch>
        </p:blipFill>
        <p:spPr bwMode="auto">
          <a:xfrm>
            <a:off x="256433" y="6333933"/>
            <a:ext cx="1386995" cy="39648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7510792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 id="2147483766" r:id="rId17"/>
    <p:sldLayoutId id="2147483767" r:id="rId18"/>
    <p:sldLayoutId id="2147483768" r:id="rId19"/>
    <p:sldLayoutId id="2147483769" r:id="rId20"/>
    <p:sldLayoutId id="2147483770" r:id="rId21"/>
    <p:sldLayoutId id="2147483771" r:id="rId22"/>
    <p:sldLayoutId id="2147483772" r:id="rId23"/>
    <p:sldLayoutId id="2147483773" r:id="rId24"/>
    <p:sldLayoutId id="2147483774" r:id="rId25"/>
  </p:sldLayoutIdLst>
  <p:hf hdr="0" dt="0"/>
  <p:txStyles>
    <p:titleStyle>
      <a:lvl1pPr algn="l" defTabSz="914377"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377"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79996" indent="-179996" algn="l" defTabSz="914377" rtl="0" eaLnBrk="1" latinLnBrk="0" hangingPunct="1">
        <a:spcBef>
          <a:spcPts val="300"/>
        </a:spcBef>
        <a:buClr>
          <a:srgbClr val="002060"/>
        </a:buClr>
        <a:buFontTx/>
        <a:buBlip>
          <a:blip r:embed="rId34"/>
        </a:buBlip>
        <a:defRPr sz="1600" kern="1200">
          <a:solidFill>
            <a:schemeClr val="tx1"/>
          </a:solidFill>
          <a:latin typeface="Century Gothic" pitchFamily="34" charset="0"/>
          <a:ea typeface="+mn-ea"/>
          <a:cs typeface="+mn-cs"/>
        </a:defRPr>
      </a:lvl2pPr>
      <a:lvl3pPr marL="359991" indent="-179996" algn="l" defTabSz="914377"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39987" indent="-179996" algn="l" defTabSz="914377"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799955" indent="-1799955" algn="l" defTabSz="914377" rtl="0" eaLnBrk="1" latinLnBrk="0" hangingPunct="1">
        <a:spcBef>
          <a:spcPts val="300"/>
        </a:spcBef>
        <a:buFont typeface="Arial" pitchFamily="34" charset="0"/>
        <a:buNone/>
        <a:defRPr sz="1600" kern="1200">
          <a:solidFill>
            <a:schemeClr val="tx2"/>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p:cNvSpPr>
            <a:spLocks noGrp="1"/>
          </p:cNvSpPr>
          <p:nvPr>
            <p:ph type="subTitle" idx="1"/>
          </p:nvPr>
        </p:nvSpPr>
        <p:spPr>
          <a:xfrm>
            <a:off x="623392" y="3539131"/>
            <a:ext cx="10945216" cy="1567441"/>
          </a:xfrm>
        </p:spPr>
        <p:txBody>
          <a:bodyPr>
            <a:normAutofit/>
          </a:bodyPr>
          <a:lstStyle/>
          <a:p>
            <a:r>
              <a:rPr lang="en-US" sz="3600" dirty="0"/>
              <a:t> </a:t>
            </a:r>
          </a:p>
          <a:p>
            <a:endParaRPr lang="en-ZA" sz="3600" b="1" dirty="0"/>
          </a:p>
          <a:p>
            <a:endParaRPr lang="en-ZA" sz="3200" b="0" dirty="0"/>
          </a:p>
          <a:p>
            <a:endParaRPr lang="en-ZA" sz="2800" b="0" dirty="0"/>
          </a:p>
        </p:txBody>
      </p:sp>
      <p:sp>
        <p:nvSpPr>
          <p:cNvPr id="3" name="TextBox 2">
            <a:extLst>
              <a:ext uri="{FF2B5EF4-FFF2-40B4-BE49-F238E27FC236}">
                <a16:creationId xmlns:a16="http://schemas.microsoft.com/office/drawing/2014/main" xmlns="" id="{07510B1D-4D12-052E-DE1B-828B52A50DD3}"/>
              </a:ext>
            </a:extLst>
          </p:cNvPr>
          <p:cNvSpPr txBox="1"/>
          <p:nvPr/>
        </p:nvSpPr>
        <p:spPr>
          <a:xfrm>
            <a:off x="2065763" y="2547153"/>
            <a:ext cx="8795524" cy="2785378"/>
          </a:xfrm>
          <a:prstGeom prst="rect">
            <a:avLst/>
          </a:prstGeom>
          <a:noFill/>
        </p:spPr>
        <p:txBody>
          <a:bodyPr wrap="square">
            <a:spAutoFit/>
          </a:bodyPr>
          <a:lstStyle/>
          <a:p>
            <a:pPr algn="ctr"/>
            <a:r>
              <a:rPr lang="en-US" sz="2500" dirty="0">
                <a:solidFill>
                  <a:schemeClr val="bg1"/>
                </a:solidFill>
                <a:latin typeface="Century Gothic"/>
                <a:cs typeface="Century Gothic"/>
              </a:rPr>
              <a:t>Standing Committee on Local Government </a:t>
            </a:r>
            <a:br>
              <a:rPr lang="en-US" sz="2500" dirty="0">
                <a:solidFill>
                  <a:schemeClr val="bg1"/>
                </a:solidFill>
                <a:latin typeface="Century Gothic"/>
                <a:cs typeface="Century Gothic"/>
              </a:rPr>
            </a:br>
            <a:r>
              <a:rPr lang="en-US" sz="2500" dirty="0">
                <a:solidFill>
                  <a:schemeClr val="bg1"/>
                </a:solidFill>
                <a:latin typeface="Century Gothic"/>
                <a:cs typeface="Century Gothic"/>
              </a:rPr>
              <a:t/>
            </a:r>
            <a:br>
              <a:rPr lang="en-US" sz="2500" dirty="0">
                <a:solidFill>
                  <a:schemeClr val="bg1"/>
                </a:solidFill>
                <a:latin typeface="Century Gothic"/>
                <a:cs typeface="Century Gothic"/>
              </a:rPr>
            </a:br>
            <a:r>
              <a:rPr lang="en-US" sz="2500" dirty="0">
                <a:solidFill>
                  <a:schemeClr val="bg1"/>
                </a:solidFill>
                <a:latin typeface="Century Gothic"/>
                <a:cs typeface="Century Gothic"/>
              </a:rPr>
              <a:t>3</a:t>
            </a:r>
            <a:r>
              <a:rPr lang="en-US" sz="2500" baseline="30000" dirty="0">
                <a:solidFill>
                  <a:schemeClr val="bg1"/>
                </a:solidFill>
                <a:latin typeface="Century Gothic"/>
                <a:cs typeface="Century Gothic"/>
              </a:rPr>
              <a:t>rd </a:t>
            </a:r>
            <a:r>
              <a:rPr lang="en-US" sz="2500" dirty="0">
                <a:solidFill>
                  <a:schemeClr val="bg1"/>
                </a:solidFill>
                <a:latin typeface="Century Gothic"/>
                <a:cs typeface="Century Gothic"/>
              </a:rPr>
              <a:t>Quarterly Performance and Expenditure Report</a:t>
            </a:r>
            <a:br>
              <a:rPr lang="en-US" sz="2500" dirty="0">
                <a:solidFill>
                  <a:schemeClr val="bg1"/>
                </a:solidFill>
                <a:latin typeface="Century Gothic"/>
                <a:cs typeface="Century Gothic"/>
              </a:rPr>
            </a:br>
            <a:r>
              <a:rPr lang="en-US" sz="2500" dirty="0">
                <a:solidFill>
                  <a:schemeClr val="bg1"/>
                </a:solidFill>
                <a:latin typeface="Century Gothic"/>
                <a:cs typeface="Century Gothic"/>
              </a:rPr>
              <a:t>(October- December 2022)</a:t>
            </a:r>
            <a:br>
              <a:rPr lang="en-US" sz="2500" dirty="0">
                <a:solidFill>
                  <a:schemeClr val="bg1"/>
                </a:solidFill>
                <a:latin typeface="Century Gothic"/>
                <a:cs typeface="Century Gothic"/>
              </a:rPr>
            </a:br>
            <a:r>
              <a:rPr lang="en-US" sz="2500" dirty="0">
                <a:solidFill>
                  <a:schemeClr val="bg1"/>
                </a:solidFill>
                <a:latin typeface="Century Gothic"/>
                <a:cs typeface="Century Gothic"/>
              </a:rPr>
              <a:t/>
            </a:r>
            <a:br>
              <a:rPr lang="en-US" sz="2500" dirty="0">
                <a:solidFill>
                  <a:schemeClr val="bg1"/>
                </a:solidFill>
                <a:latin typeface="Century Gothic"/>
                <a:cs typeface="Century Gothic"/>
              </a:rPr>
            </a:br>
            <a:r>
              <a:rPr lang="en-US" sz="2500" dirty="0">
                <a:solidFill>
                  <a:schemeClr val="bg1"/>
                </a:solidFill>
                <a:latin typeface="Century Gothic"/>
                <a:cs typeface="Century Gothic"/>
              </a:rPr>
              <a:t/>
            </a:r>
            <a:br>
              <a:rPr lang="en-US" sz="2500" dirty="0">
                <a:solidFill>
                  <a:schemeClr val="bg1"/>
                </a:solidFill>
                <a:latin typeface="Century Gothic"/>
                <a:cs typeface="Century Gothic"/>
              </a:rPr>
            </a:br>
            <a:r>
              <a:rPr lang="en-US" sz="2500" dirty="0">
                <a:solidFill>
                  <a:schemeClr val="bg1"/>
                </a:solidFill>
                <a:latin typeface="Century Gothic"/>
                <a:cs typeface="Century Gothic"/>
              </a:rPr>
              <a:t>28 February 2022</a:t>
            </a:r>
            <a:endParaRPr lang="en-US" sz="2500" dirty="0"/>
          </a:p>
        </p:txBody>
      </p:sp>
    </p:spTree>
    <p:extLst>
      <p:ext uri="{BB962C8B-B14F-4D97-AF65-F5344CB8AC3E}">
        <p14:creationId xmlns:p14="http://schemas.microsoft.com/office/powerpoint/2010/main" xmlns="" val="1909661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95C895-BF3F-4115-AF47-2A45E0DCAFC6}"/>
              </a:ext>
            </a:extLst>
          </p:cNvPr>
          <p:cNvSpPr>
            <a:spLocks noGrp="1"/>
          </p:cNvSpPr>
          <p:nvPr>
            <p:ph type="title"/>
          </p:nvPr>
        </p:nvSpPr>
        <p:spPr/>
        <p:txBody>
          <a:bodyPr/>
          <a:lstStyle/>
          <a:p>
            <a:r>
              <a:rPr lang="en-ZA" dirty="0"/>
              <a:t>Public Participation</a:t>
            </a:r>
            <a:endParaRPr lang="en-US" dirty="0"/>
          </a:p>
        </p:txBody>
      </p:sp>
      <p:sp>
        <p:nvSpPr>
          <p:cNvPr id="3" name="Slide Number Placeholder 2">
            <a:extLst>
              <a:ext uri="{FF2B5EF4-FFF2-40B4-BE49-F238E27FC236}">
                <a16:creationId xmlns:a16="http://schemas.microsoft.com/office/drawing/2014/main" xmlns="" id="{6910C801-D3C2-4924-AB7E-40967F000BAD}"/>
              </a:ext>
            </a:extLst>
          </p:cNvPr>
          <p:cNvSpPr>
            <a:spLocks noGrp="1"/>
          </p:cNvSpPr>
          <p:nvPr>
            <p:ph type="sldNum" sz="quarter" idx="4"/>
          </p:nvPr>
        </p:nvSpPr>
        <p:spPr/>
        <p:txBody>
          <a:bodyPr/>
          <a:lstStyle/>
          <a:p>
            <a:fld id="{8406839F-D7A4-4E5D-B93D-768AD4D1DB36}" type="slidenum">
              <a:rPr lang="en-ZA" smtClean="0">
                <a:solidFill>
                  <a:srgbClr val="003399"/>
                </a:solidFill>
              </a:rPr>
              <a:pPr/>
              <a:t>10</a:t>
            </a:fld>
            <a:endParaRPr lang="en-ZA" dirty="0">
              <a:solidFill>
                <a:srgbClr val="003399"/>
              </a:solidFill>
            </a:endParaRPr>
          </a:p>
        </p:txBody>
      </p:sp>
      <p:sp>
        <p:nvSpPr>
          <p:cNvPr id="5" name="Text Placeholder 4">
            <a:extLst>
              <a:ext uri="{FF2B5EF4-FFF2-40B4-BE49-F238E27FC236}">
                <a16:creationId xmlns:a16="http://schemas.microsoft.com/office/drawing/2014/main" xmlns="" id="{40F73F12-F71D-46E1-BFB7-9116F015A6E0}"/>
              </a:ext>
            </a:extLst>
          </p:cNvPr>
          <p:cNvSpPr>
            <a:spLocks noGrp="1"/>
          </p:cNvSpPr>
          <p:nvPr>
            <p:ph type="body" sz="quarter" idx="10"/>
          </p:nvPr>
        </p:nvSpPr>
        <p:spPr>
          <a:xfrm>
            <a:off x="393701" y="1012874"/>
            <a:ext cx="11462940" cy="5219113"/>
          </a:xfrm>
        </p:spPr>
        <p:txBody>
          <a:bodyPr>
            <a:normAutofit/>
          </a:bodyPr>
          <a:lstStyle/>
          <a:p>
            <a:pPr marL="285750" indent="-285750">
              <a:lnSpc>
                <a:spcPct val="150000"/>
              </a:lnSpc>
              <a:buFont typeface="Arial" panose="020B0604020202020204" pitchFamily="34" charset="0"/>
              <a:buChar char="•"/>
            </a:pPr>
            <a:endParaRPr kumimoji="0" lang="en-US" sz="1600" b="0" i="0" u="none" strike="noStrike" kern="1200" cap="none" spc="0" normalizeH="0" baseline="0" noProof="0" dirty="0">
              <a:ln>
                <a:noFill/>
              </a:ln>
              <a:effectLst/>
              <a:uLnTx/>
              <a:uFillTx/>
              <a:latin typeface="Century Gothic"/>
              <a:ea typeface="+mn-ea"/>
              <a:cs typeface="+mn-cs"/>
            </a:endParaRPr>
          </a:p>
          <a:p>
            <a:endParaRPr lang="en-US" dirty="0"/>
          </a:p>
        </p:txBody>
      </p:sp>
      <p:graphicFrame>
        <p:nvGraphicFramePr>
          <p:cNvPr id="4" name="Table 5">
            <a:extLst>
              <a:ext uri="{FF2B5EF4-FFF2-40B4-BE49-F238E27FC236}">
                <a16:creationId xmlns:a16="http://schemas.microsoft.com/office/drawing/2014/main" xmlns="" id="{58EC968C-D4C9-5BB0-90B8-1B894B970CF5}"/>
              </a:ext>
            </a:extLst>
          </p:cNvPr>
          <p:cNvGraphicFramePr>
            <a:graphicFrameLocks noGrp="1"/>
          </p:cNvGraphicFramePr>
          <p:nvPr>
            <p:extLst>
              <p:ext uri="{D42A27DB-BD31-4B8C-83A1-F6EECF244321}">
                <p14:modId xmlns:p14="http://schemas.microsoft.com/office/powerpoint/2010/main" xmlns="" val="2273996884"/>
              </p:ext>
            </p:extLst>
          </p:nvPr>
        </p:nvGraphicFramePr>
        <p:xfrm>
          <a:off x="225083" y="1012873"/>
          <a:ext cx="11802795" cy="5251331"/>
        </p:xfrm>
        <a:graphic>
          <a:graphicData uri="http://schemas.openxmlformats.org/drawingml/2006/table">
            <a:tbl>
              <a:tblPr firstRow="1" bandRow="1">
                <a:tableStyleId>{5C22544A-7EE6-4342-B048-85BDC9FD1C3A}</a:tableStyleId>
              </a:tblPr>
              <a:tblGrid>
                <a:gridCol w="2544591">
                  <a:extLst>
                    <a:ext uri="{9D8B030D-6E8A-4147-A177-3AD203B41FA5}">
                      <a16:colId xmlns:a16="http://schemas.microsoft.com/office/drawing/2014/main" xmlns="" val="3080891445"/>
                    </a:ext>
                  </a:extLst>
                </a:gridCol>
                <a:gridCol w="797353">
                  <a:extLst>
                    <a:ext uri="{9D8B030D-6E8A-4147-A177-3AD203B41FA5}">
                      <a16:colId xmlns:a16="http://schemas.microsoft.com/office/drawing/2014/main" xmlns="" val="1524583056"/>
                    </a:ext>
                  </a:extLst>
                </a:gridCol>
                <a:gridCol w="878364">
                  <a:extLst>
                    <a:ext uri="{9D8B030D-6E8A-4147-A177-3AD203B41FA5}">
                      <a16:colId xmlns:a16="http://schemas.microsoft.com/office/drawing/2014/main" xmlns="" val="2496424680"/>
                    </a:ext>
                  </a:extLst>
                </a:gridCol>
                <a:gridCol w="872197">
                  <a:extLst>
                    <a:ext uri="{9D8B030D-6E8A-4147-A177-3AD203B41FA5}">
                      <a16:colId xmlns:a16="http://schemas.microsoft.com/office/drawing/2014/main" xmlns="" val="880589340"/>
                    </a:ext>
                  </a:extLst>
                </a:gridCol>
                <a:gridCol w="928467">
                  <a:extLst>
                    <a:ext uri="{9D8B030D-6E8A-4147-A177-3AD203B41FA5}">
                      <a16:colId xmlns:a16="http://schemas.microsoft.com/office/drawing/2014/main" xmlns="" val="595442627"/>
                    </a:ext>
                  </a:extLst>
                </a:gridCol>
                <a:gridCol w="900333">
                  <a:extLst>
                    <a:ext uri="{9D8B030D-6E8A-4147-A177-3AD203B41FA5}">
                      <a16:colId xmlns:a16="http://schemas.microsoft.com/office/drawing/2014/main" xmlns="" val="1349339055"/>
                    </a:ext>
                  </a:extLst>
                </a:gridCol>
                <a:gridCol w="4881490">
                  <a:extLst>
                    <a:ext uri="{9D8B030D-6E8A-4147-A177-3AD203B41FA5}">
                      <a16:colId xmlns:a16="http://schemas.microsoft.com/office/drawing/2014/main" xmlns="" val="384701733"/>
                    </a:ext>
                  </a:extLst>
                </a:gridCol>
              </a:tblGrid>
              <a:tr h="775727">
                <a:tc>
                  <a:txBody>
                    <a:bodyPr/>
                    <a:lstStyle/>
                    <a:p>
                      <a:pPr algn="ctr"/>
                      <a:r>
                        <a:rPr lang="en-ZA" sz="1400" dirty="0">
                          <a:latin typeface="Century Gothic" panose="020B0502020202020204" pitchFamily="34" charset="0"/>
                        </a:rPr>
                        <a:t>Performance  indicator</a:t>
                      </a:r>
                    </a:p>
                  </a:txBody>
                  <a:tcPr/>
                </a:tc>
                <a:tc>
                  <a:txBody>
                    <a:bodyPr/>
                    <a:lstStyle/>
                    <a:p>
                      <a:pPr algn="ctr"/>
                      <a:r>
                        <a:rPr lang="en-ZA" sz="1400" dirty="0">
                          <a:latin typeface="Century Gothic" panose="020B0502020202020204" pitchFamily="34" charset="0"/>
                        </a:rPr>
                        <a:t>Annual Target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dirty="0">
                          <a:latin typeface="Century Gothic" panose="020B0502020202020204" pitchFamily="34" charset="0"/>
                        </a:rPr>
                        <a:t>1</a:t>
                      </a:r>
                      <a:r>
                        <a:rPr lang="en-ZA" sz="1400" baseline="30000" dirty="0">
                          <a:latin typeface="Century Gothic" panose="020B0502020202020204" pitchFamily="34" charset="0"/>
                        </a:rPr>
                        <a:t>st</a:t>
                      </a:r>
                      <a:r>
                        <a:rPr lang="en-ZA" sz="1400" dirty="0">
                          <a:latin typeface="Century Gothic" panose="020B0502020202020204" pitchFamily="34" charset="0"/>
                        </a:rPr>
                        <a:t>  Quarter</a:t>
                      </a:r>
                      <a:r>
                        <a:rPr lang="en-ZA" sz="1400" baseline="0" dirty="0">
                          <a:latin typeface="Century Gothic" panose="020B0502020202020204" pitchFamily="34" charset="0"/>
                        </a:rPr>
                        <a:t> Output</a:t>
                      </a:r>
                      <a:endParaRPr lang="en-ZA" sz="1400" dirty="0">
                        <a:latin typeface="Century Gothic" panose="020B0502020202020204" pitchFamily="34" charset="0"/>
                      </a:endParaRPr>
                    </a:p>
                    <a:p>
                      <a:pPr algn="ct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2</a:t>
                      </a:r>
                      <a:r>
                        <a:rPr lang="en-ZA" sz="1400" baseline="30000" dirty="0">
                          <a:latin typeface="Century Gothic" panose="020B0502020202020204" pitchFamily="34" charset="0"/>
                        </a:rPr>
                        <a:t>nd</a:t>
                      </a:r>
                      <a:r>
                        <a:rPr lang="en-ZA" sz="1400" dirty="0">
                          <a:latin typeface="Century Gothic" panose="020B0502020202020204" pitchFamily="34" charset="0"/>
                        </a:rPr>
                        <a:t>   Quarter</a:t>
                      </a:r>
                      <a:r>
                        <a:rPr lang="en-ZA" sz="1400" baseline="0" dirty="0">
                          <a:latin typeface="Century Gothic" panose="020B0502020202020204" pitchFamily="34" charset="0"/>
                        </a:rPr>
                        <a:t> Output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Planned Target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Output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Quarter Comments and progress</a:t>
                      </a:r>
                    </a:p>
                  </a:txBody>
                  <a:tcPr/>
                </a:tc>
                <a:extLst>
                  <a:ext uri="{0D108BD9-81ED-4DB2-BD59-A6C34878D82A}">
                    <a16:rowId xmlns:a16="http://schemas.microsoft.com/office/drawing/2014/main" xmlns="" val="2551127036"/>
                  </a:ext>
                </a:extLst>
              </a:tr>
              <a:tr h="144428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300" b="1" kern="1200" noProof="0" dirty="0">
                          <a:solidFill>
                            <a:schemeClr val="dk1"/>
                          </a:solidFill>
                          <a:latin typeface="Century Gothic" pitchFamily="34" charset="0"/>
                          <a:ea typeface="+mn-ea"/>
                          <a:cs typeface="Calibri" pitchFamily="34" charset="0"/>
                        </a:rPr>
                        <a:t>2.2.2 (a) Number of municipalities supported with communication programmes</a:t>
                      </a:r>
                    </a:p>
                    <a:p>
                      <a:pPr marL="346075" lvl="0" indent="-346075" algn="l" defTabSz="457200" rtl="0" eaLnBrk="1" latinLnBrk="0" hangingPunct="1">
                        <a:lnSpc>
                          <a:spcPct val="150000"/>
                        </a:lnSpc>
                      </a:pPr>
                      <a:endParaRPr lang="en-ZA" sz="1300" b="1" dirty="0">
                        <a:solidFill>
                          <a:srgbClr val="00B050"/>
                        </a:solidFill>
                        <a:latin typeface="Century Gothic" pitchFamily="34" charset="0"/>
                        <a:cs typeface="Calibri" pitchFamily="34" charset="0"/>
                      </a:endParaRP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30</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10</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10</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300" b="1" kern="1200" noProof="0" dirty="0">
                          <a:solidFill>
                            <a:schemeClr val="dk1"/>
                          </a:solidFill>
                          <a:effectLst/>
                          <a:latin typeface="Century Gothic" panose="020B0502020202020204" pitchFamily="34" charset="0"/>
                          <a:ea typeface="+mn-ea"/>
                          <a:cs typeface="Calibri" panose="020F0502020204030204" pitchFamily="34" charset="0"/>
                        </a:rPr>
                        <a:t>Anti-Corruption Awareness Communication Campaign </a:t>
                      </a:r>
                    </a:p>
                    <a:p>
                      <a:pPr marL="0" marR="0" lvl="0" indent="0" algn="l" defTabSz="457200" rtl="0" eaLnBrk="1" fontAlgn="auto" latinLnBrk="0" hangingPunct="1">
                        <a:lnSpc>
                          <a:spcPct val="100000"/>
                        </a:lnSpc>
                        <a:spcBef>
                          <a:spcPts val="0"/>
                        </a:spcBef>
                        <a:spcAft>
                          <a:spcPts val="0"/>
                        </a:spcAft>
                        <a:buClrTx/>
                        <a:buSzTx/>
                        <a:buFontTx/>
                        <a:buNone/>
                        <a:tabLst/>
                        <a:defRPr/>
                      </a:pPr>
                      <a:r>
                        <a:rPr lang="en-ZA" sz="1300" b="0" kern="1200" noProof="0" dirty="0">
                          <a:solidFill>
                            <a:schemeClr val="dk1"/>
                          </a:solidFill>
                          <a:effectLst/>
                          <a:latin typeface="Century Gothic" panose="020B0502020202020204" pitchFamily="34" charset="0"/>
                          <a:ea typeface="+mn-ea"/>
                          <a:cs typeface="Calibri" panose="020F0502020204030204" pitchFamily="34" charset="0"/>
                        </a:rPr>
                        <a:t>The Department supported ten municipalities with various communication tools: Emailer, Car Stickers, Posters/flyers etc.</a:t>
                      </a:r>
                    </a:p>
                    <a:p>
                      <a:pPr marL="0" marR="0" lvl="0" indent="0" algn="l" defTabSz="457200" rtl="0" eaLnBrk="1" fontAlgn="auto" latinLnBrk="0" hangingPunct="1">
                        <a:lnSpc>
                          <a:spcPct val="100000"/>
                        </a:lnSpc>
                        <a:spcBef>
                          <a:spcPts val="0"/>
                        </a:spcBef>
                        <a:spcAft>
                          <a:spcPts val="0"/>
                        </a:spcAft>
                        <a:buClrTx/>
                        <a:buSzTx/>
                        <a:buFont typeface="+mj-lt"/>
                        <a:buNone/>
                        <a:tabLst/>
                        <a:defRPr/>
                      </a:pPr>
                      <a:r>
                        <a:rPr lang="en-ZA" sz="1300" b="0" kern="1200" noProof="0" dirty="0" err="1">
                          <a:solidFill>
                            <a:schemeClr val="dk1"/>
                          </a:solidFill>
                          <a:effectLst/>
                          <a:latin typeface="Century Gothic" panose="020B0502020202020204" pitchFamily="34" charset="0"/>
                          <a:ea typeface="+mn-ea"/>
                          <a:cs typeface="Calibri" panose="020F0502020204030204" pitchFamily="34" charset="0"/>
                        </a:rPr>
                        <a:t>Breede</a:t>
                      </a:r>
                      <a:r>
                        <a:rPr lang="en-ZA" sz="1300" b="0" kern="1200" noProof="0" dirty="0">
                          <a:solidFill>
                            <a:schemeClr val="dk1"/>
                          </a:solidFill>
                          <a:effectLst/>
                          <a:latin typeface="Century Gothic" panose="020B0502020202020204" pitchFamily="34" charset="0"/>
                          <a:ea typeface="+mn-ea"/>
                          <a:cs typeface="Calibri" panose="020F0502020204030204" pitchFamily="34" charset="0"/>
                        </a:rPr>
                        <a:t> Valley, </a:t>
                      </a:r>
                      <a:r>
                        <a:rPr lang="en-ZA" sz="1300" b="0" kern="1200" noProof="0" dirty="0" err="1">
                          <a:solidFill>
                            <a:schemeClr val="dk1"/>
                          </a:solidFill>
                          <a:effectLst/>
                          <a:latin typeface="Century Gothic" panose="020B0502020202020204" pitchFamily="34" charset="0"/>
                          <a:ea typeface="+mn-ea"/>
                          <a:cs typeface="Calibri" panose="020F0502020204030204" pitchFamily="34" charset="0"/>
                        </a:rPr>
                        <a:t>Langeberg</a:t>
                      </a:r>
                      <a:r>
                        <a:rPr lang="en-ZA" sz="1300" b="0" kern="1200" noProof="0" dirty="0">
                          <a:solidFill>
                            <a:schemeClr val="dk1"/>
                          </a:solidFill>
                          <a:effectLst/>
                          <a:latin typeface="Century Gothic" panose="020B0502020202020204" pitchFamily="34" charset="0"/>
                          <a:ea typeface="+mn-ea"/>
                          <a:cs typeface="Calibri" panose="020F0502020204030204" pitchFamily="34" charset="0"/>
                        </a:rPr>
                        <a:t>, Beaufort West, </a:t>
                      </a:r>
                      <a:r>
                        <a:rPr lang="en-ZA" sz="1300" b="0" kern="1200" noProof="0" dirty="0" err="1">
                          <a:solidFill>
                            <a:schemeClr val="dk1"/>
                          </a:solidFill>
                          <a:effectLst/>
                          <a:latin typeface="Century Gothic" panose="020B0502020202020204" pitchFamily="34" charset="0"/>
                          <a:ea typeface="+mn-ea"/>
                          <a:cs typeface="Calibri" panose="020F0502020204030204" pitchFamily="34" charset="0"/>
                        </a:rPr>
                        <a:t>Laignsburg</a:t>
                      </a:r>
                      <a:r>
                        <a:rPr lang="en-ZA" sz="1300" b="0" kern="1200" noProof="0" dirty="0">
                          <a:solidFill>
                            <a:schemeClr val="dk1"/>
                          </a:solidFill>
                          <a:effectLst/>
                          <a:latin typeface="Century Gothic" panose="020B0502020202020204" pitchFamily="34" charset="0"/>
                          <a:ea typeface="+mn-ea"/>
                          <a:cs typeface="Calibri" panose="020F0502020204030204" pitchFamily="34" charset="0"/>
                        </a:rPr>
                        <a:t>, Prince Albert, Bitou, </a:t>
                      </a:r>
                      <a:r>
                        <a:rPr lang="en-ZA" sz="1300" b="0" kern="1200" noProof="0" dirty="0" err="1">
                          <a:solidFill>
                            <a:schemeClr val="dk1"/>
                          </a:solidFill>
                          <a:effectLst/>
                          <a:latin typeface="Century Gothic" panose="020B0502020202020204" pitchFamily="34" charset="0"/>
                          <a:ea typeface="+mn-ea"/>
                          <a:cs typeface="Calibri" panose="020F0502020204030204" pitchFamily="34" charset="0"/>
                        </a:rPr>
                        <a:t>Hessequa</a:t>
                      </a:r>
                      <a:r>
                        <a:rPr lang="en-ZA" sz="1300" b="0" kern="1200" noProof="0" dirty="0">
                          <a:solidFill>
                            <a:schemeClr val="dk1"/>
                          </a:solidFill>
                          <a:effectLst/>
                          <a:latin typeface="Century Gothic" panose="020B0502020202020204" pitchFamily="34" charset="0"/>
                          <a:ea typeface="+mn-ea"/>
                          <a:cs typeface="Calibri" panose="020F0502020204030204" pitchFamily="34" charset="0"/>
                        </a:rPr>
                        <a:t>, Kannaland, Oudtshoorn, Matzikama Municipalities.</a:t>
                      </a:r>
                    </a:p>
                  </a:txBody>
                  <a:tcPr/>
                </a:tc>
                <a:extLst>
                  <a:ext uri="{0D108BD9-81ED-4DB2-BD59-A6C34878D82A}">
                    <a16:rowId xmlns:a16="http://schemas.microsoft.com/office/drawing/2014/main" xmlns="" val="468897947"/>
                  </a:ext>
                </a:extLst>
              </a:tr>
              <a:tr h="282817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300" b="1" kern="1200" noProof="0" dirty="0">
                          <a:solidFill>
                            <a:schemeClr val="dk1"/>
                          </a:solidFill>
                          <a:latin typeface="Century Gothic" pitchFamily="34" charset="0"/>
                          <a:ea typeface="+mn-ea"/>
                          <a:cs typeface="Calibri" pitchFamily="34" charset="0"/>
                        </a:rPr>
                        <a:t>2.2.1 (b)  Number of municipalities supported with capacity-building actions on gender mainstreaming</a:t>
                      </a:r>
                    </a:p>
                    <a:p>
                      <a:pPr marL="346075" lvl="0" indent="-346075" algn="l" defTabSz="457200" rtl="0" eaLnBrk="1" latinLnBrk="0" hangingPunct="1">
                        <a:lnSpc>
                          <a:spcPct val="150000"/>
                        </a:lnSpc>
                      </a:pPr>
                      <a:endParaRPr lang="en-ZA" sz="1300" b="1" dirty="0">
                        <a:solidFill>
                          <a:srgbClr val="00B050"/>
                        </a:solidFill>
                        <a:latin typeface="Century Gothic" pitchFamily="34" charset="0"/>
                        <a:cs typeface="Calibri" pitchFamily="34" charset="0"/>
                      </a:endParaRP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3</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a:t>
                      </a:r>
                    </a:p>
                  </a:txBody>
                  <a:tcPr/>
                </a:tc>
                <a:tc>
                  <a:txBody>
                    <a:bodyPr/>
                    <a:lstStyle/>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ZA" sz="1300" b="0" kern="1200" noProof="0" dirty="0">
                          <a:solidFill>
                            <a:schemeClr val="dk1"/>
                          </a:solidFill>
                          <a:effectLst/>
                          <a:latin typeface="Century Gothic" panose="020B0502020202020204" pitchFamily="34" charset="0"/>
                          <a:ea typeface="+mn-ea"/>
                          <a:cs typeface="Calibri" panose="020F0502020204030204" pitchFamily="34" charset="0"/>
                        </a:rPr>
                        <a:t>Conducting capacity-building initiatives with the Managers of the Departments and Councillors of the Municipality i.e. Gender Mainstreaming Workshops;</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ZA" sz="1300" b="0" kern="1200" noProof="0" dirty="0">
                          <a:solidFill>
                            <a:schemeClr val="dk1"/>
                          </a:solidFill>
                          <a:effectLst/>
                          <a:latin typeface="Century Gothic" panose="020B0502020202020204" pitchFamily="34" charset="0"/>
                          <a:ea typeface="+mn-ea"/>
                          <a:cs typeface="Calibri" panose="020F0502020204030204" pitchFamily="34" charset="0"/>
                        </a:rPr>
                        <a:t>Sexual Harassment Awareness Sessions;  and</a:t>
                      </a:r>
                    </a:p>
                    <a:p>
                      <a:pPr marL="0" marR="0" lvl="0" indent="0" algn="just" defTabSz="457200" rtl="0" eaLnBrk="1" fontAlgn="auto" latinLnBrk="0" hangingPunct="1">
                        <a:lnSpc>
                          <a:spcPct val="100000"/>
                        </a:lnSpc>
                        <a:spcBef>
                          <a:spcPts val="0"/>
                        </a:spcBef>
                        <a:spcAft>
                          <a:spcPts val="0"/>
                        </a:spcAft>
                        <a:buClrTx/>
                        <a:buSzTx/>
                        <a:buFontTx/>
                        <a:buNone/>
                        <a:tabLst/>
                        <a:defRPr/>
                      </a:pPr>
                      <a:r>
                        <a:rPr lang="en-ZA" sz="1300" b="0" kern="1200" noProof="0" dirty="0">
                          <a:solidFill>
                            <a:schemeClr val="dk1"/>
                          </a:solidFill>
                          <a:effectLst/>
                          <a:latin typeface="Century Gothic" panose="020B0502020202020204" pitchFamily="34" charset="0"/>
                          <a:ea typeface="+mn-ea"/>
                          <a:cs typeface="Calibri" panose="020F0502020204030204" pitchFamily="34" charset="0"/>
                        </a:rPr>
                        <a:t>-   Human Trafficking Awareness Sessions</a:t>
                      </a:r>
                    </a:p>
                  </a:txBody>
                  <a:tcPr/>
                </a:tc>
                <a:extLst>
                  <a:ext uri="{0D108BD9-81ED-4DB2-BD59-A6C34878D82A}">
                    <a16:rowId xmlns:a16="http://schemas.microsoft.com/office/drawing/2014/main" xmlns="" val="1686381037"/>
                  </a:ext>
                </a:extLst>
              </a:tr>
            </a:tbl>
          </a:graphicData>
        </a:graphic>
      </p:graphicFrame>
    </p:spTree>
    <p:extLst>
      <p:ext uri="{BB962C8B-B14F-4D97-AF65-F5344CB8AC3E}">
        <p14:creationId xmlns:p14="http://schemas.microsoft.com/office/powerpoint/2010/main" xmlns="" val="2360321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95C895-BF3F-4115-AF47-2A45E0DCAFC6}"/>
              </a:ext>
            </a:extLst>
          </p:cNvPr>
          <p:cNvSpPr>
            <a:spLocks noGrp="1"/>
          </p:cNvSpPr>
          <p:nvPr>
            <p:ph type="title"/>
          </p:nvPr>
        </p:nvSpPr>
        <p:spPr/>
        <p:txBody>
          <a:bodyPr/>
          <a:lstStyle/>
          <a:p>
            <a:r>
              <a:rPr lang="en-ZA" dirty="0"/>
              <a:t>Public Participation</a:t>
            </a:r>
            <a:endParaRPr lang="en-US" dirty="0"/>
          </a:p>
        </p:txBody>
      </p:sp>
      <p:sp>
        <p:nvSpPr>
          <p:cNvPr id="3" name="Slide Number Placeholder 2">
            <a:extLst>
              <a:ext uri="{FF2B5EF4-FFF2-40B4-BE49-F238E27FC236}">
                <a16:creationId xmlns:a16="http://schemas.microsoft.com/office/drawing/2014/main" xmlns="" id="{6910C801-D3C2-4924-AB7E-40967F000BAD}"/>
              </a:ext>
            </a:extLst>
          </p:cNvPr>
          <p:cNvSpPr>
            <a:spLocks noGrp="1"/>
          </p:cNvSpPr>
          <p:nvPr>
            <p:ph type="sldNum" sz="quarter" idx="4"/>
          </p:nvPr>
        </p:nvSpPr>
        <p:spPr/>
        <p:txBody>
          <a:bodyPr/>
          <a:lstStyle/>
          <a:p>
            <a:fld id="{8406839F-D7A4-4E5D-B93D-768AD4D1DB36}" type="slidenum">
              <a:rPr lang="en-ZA" smtClean="0">
                <a:solidFill>
                  <a:srgbClr val="003399"/>
                </a:solidFill>
              </a:rPr>
              <a:pPr/>
              <a:t>11</a:t>
            </a:fld>
            <a:endParaRPr lang="en-ZA" dirty="0">
              <a:solidFill>
                <a:srgbClr val="003399"/>
              </a:solidFill>
            </a:endParaRPr>
          </a:p>
        </p:txBody>
      </p:sp>
      <p:sp>
        <p:nvSpPr>
          <p:cNvPr id="5" name="Text Placeholder 4">
            <a:extLst>
              <a:ext uri="{FF2B5EF4-FFF2-40B4-BE49-F238E27FC236}">
                <a16:creationId xmlns:a16="http://schemas.microsoft.com/office/drawing/2014/main" xmlns="" id="{40F73F12-F71D-46E1-BFB7-9116F015A6E0}"/>
              </a:ext>
            </a:extLst>
          </p:cNvPr>
          <p:cNvSpPr>
            <a:spLocks noGrp="1"/>
          </p:cNvSpPr>
          <p:nvPr>
            <p:ph type="body" sz="quarter" idx="10"/>
          </p:nvPr>
        </p:nvSpPr>
        <p:spPr>
          <a:xfrm>
            <a:off x="393701" y="1012874"/>
            <a:ext cx="11462940" cy="5219113"/>
          </a:xfrm>
        </p:spPr>
        <p:txBody>
          <a:bodyPr>
            <a:normAutofit/>
          </a:bodyPr>
          <a:lstStyle/>
          <a:p>
            <a:pPr marL="285750" indent="-285750">
              <a:lnSpc>
                <a:spcPct val="150000"/>
              </a:lnSpc>
              <a:buFont typeface="Arial" panose="020B0604020202020204" pitchFamily="34" charset="0"/>
              <a:buChar char="•"/>
            </a:pPr>
            <a:endParaRPr kumimoji="0" lang="en-US" sz="1600" b="0" i="0" u="none" strike="noStrike" kern="1200" cap="none" spc="0" normalizeH="0" baseline="0" noProof="0" dirty="0">
              <a:ln>
                <a:noFill/>
              </a:ln>
              <a:effectLst/>
              <a:uLnTx/>
              <a:uFillTx/>
              <a:latin typeface="Century Gothic"/>
              <a:ea typeface="+mn-ea"/>
              <a:cs typeface="+mn-cs"/>
            </a:endParaRPr>
          </a:p>
          <a:p>
            <a:endParaRPr lang="en-US" dirty="0"/>
          </a:p>
        </p:txBody>
      </p:sp>
      <p:graphicFrame>
        <p:nvGraphicFramePr>
          <p:cNvPr id="4" name="Table 5">
            <a:extLst>
              <a:ext uri="{FF2B5EF4-FFF2-40B4-BE49-F238E27FC236}">
                <a16:creationId xmlns:a16="http://schemas.microsoft.com/office/drawing/2014/main" xmlns="" id="{58EC968C-D4C9-5BB0-90B8-1B894B970CF5}"/>
              </a:ext>
            </a:extLst>
          </p:cNvPr>
          <p:cNvGraphicFramePr>
            <a:graphicFrameLocks noGrp="1"/>
          </p:cNvGraphicFramePr>
          <p:nvPr>
            <p:extLst>
              <p:ext uri="{D42A27DB-BD31-4B8C-83A1-F6EECF244321}">
                <p14:modId xmlns:p14="http://schemas.microsoft.com/office/powerpoint/2010/main" xmlns="" val="685403556"/>
              </p:ext>
            </p:extLst>
          </p:nvPr>
        </p:nvGraphicFramePr>
        <p:xfrm>
          <a:off x="393700" y="1012874"/>
          <a:ext cx="11577905" cy="3376105"/>
        </p:xfrm>
        <a:graphic>
          <a:graphicData uri="http://schemas.openxmlformats.org/drawingml/2006/table">
            <a:tbl>
              <a:tblPr firstRow="1" bandRow="1">
                <a:tableStyleId>{5C22544A-7EE6-4342-B048-85BDC9FD1C3A}</a:tableStyleId>
              </a:tblPr>
              <a:tblGrid>
                <a:gridCol w="2320744">
                  <a:extLst>
                    <a:ext uri="{9D8B030D-6E8A-4147-A177-3AD203B41FA5}">
                      <a16:colId xmlns:a16="http://schemas.microsoft.com/office/drawing/2014/main" xmlns="" val="3080891445"/>
                    </a:ext>
                  </a:extLst>
                </a:gridCol>
                <a:gridCol w="1133909">
                  <a:extLst>
                    <a:ext uri="{9D8B030D-6E8A-4147-A177-3AD203B41FA5}">
                      <a16:colId xmlns:a16="http://schemas.microsoft.com/office/drawing/2014/main" xmlns="" val="1524583056"/>
                    </a:ext>
                  </a:extLst>
                </a:gridCol>
                <a:gridCol w="1133909">
                  <a:extLst>
                    <a:ext uri="{9D8B030D-6E8A-4147-A177-3AD203B41FA5}">
                      <a16:colId xmlns:a16="http://schemas.microsoft.com/office/drawing/2014/main" xmlns="" val="3206777544"/>
                    </a:ext>
                  </a:extLst>
                </a:gridCol>
                <a:gridCol w="1133909">
                  <a:extLst>
                    <a:ext uri="{9D8B030D-6E8A-4147-A177-3AD203B41FA5}">
                      <a16:colId xmlns:a16="http://schemas.microsoft.com/office/drawing/2014/main" xmlns="" val="2684696409"/>
                    </a:ext>
                  </a:extLst>
                </a:gridCol>
                <a:gridCol w="1245441">
                  <a:extLst>
                    <a:ext uri="{9D8B030D-6E8A-4147-A177-3AD203B41FA5}">
                      <a16:colId xmlns:a16="http://schemas.microsoft.com/office/drawing/2014/main" xmlns="" val="595442627"/>
                    </a:ext>
                  </a:extLst>
                </a:gridCol>
                <a:gridCol w="994494">
                  <a:extLst>
                    <a:ext uri="{9D8B030D-6E8A-4147-A177-3AD203B41FA5}">
                      <a16:colId xmlns:a16="http://schemas.microsoft.com/office/drawing/2014/main" xmlns="" val="1349339055"/>
                    </a:ext>
                  </a:extLst>
                </a:gridCol>
                <a:gridCol w="3615499">
                  <a:extLst>
                    <a:ext uri="{9D8B030D-6E8A-4147-A177-3AD203B41FA5}">
                      <a16:colId xmlns:a16="http://schemas.microsoft.com/office/drawing/2014/main" xmlns="" val="384701733"/>
                    </a:ext>
                  </a:extLst>
                </a:gridCol>
              </a:tblGrid>
              <a:tr h="370840">
                <a:tc>
                  <a:txBody>
                    <a:bodyPr/>
                    <a:lstStyle/>
                    <a:p>
                      <a:pPr algn="ctr"/>
                      <a:r>
                        <a:rPr lang="en-ZA" sz="1400" dirty="0">
                          <a:latin typeface="Century Gothic" panose="020B0502020202020204" pitchFamily="34" charset="0"/>
                        </a:rPr>
                        <a:t>Performance  indicator</a:t>
                      </a:r>
                    </a:p>
                  </a:txBody>
                  <a:tcPr/>
                </a:tc>
                <a:tc>
                  <a:txBody>
                    <a:bodyPr/>
                    <a:lstStyle/>
                    <a:p>
                      <a:pPr algn="ctr"/>
                      <a:r>
                        <a:rPr lang="en-ZA" sz="1400" dirty="0">
                          <a:latin typeface="Century Gothic" panose="020B0502020202020204" pitchFamily="34" charset="0"/>
                        </a:rPr>
                        <a:t>Annual Target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dirty="0">
                          <a:latin typeface="Century Gothic" panose="020B0502020202020204" pitchFamily="34" charset="0"/>
                        </a:rPr>
                        <a:t>1</a:t>
                      </a:r>
                      <a:r>
                        <a:rPr lang="en-ZA" sz="1400" baseline="30000" dirty="0">
                          <a:latin typeface="Century Gothic" panose="020B0502020202020204" pitchFamily="34" charset="0"/>
                        </a:rPr>
                        <a:t>st</a:t>
                      </a:r>
                      <a:r>
                        <a:rPr lang="en-ZA" sz="1400" dirty="0">
                          <a:latin typeface="Century Gothic" panose="020B0502020202020204" pitchFamily="34" charset="0"/>
                        </a:rPr>
                        <a:t>  Quarter</a:t>
                      </a:r>
                      <a:r>
                        <a:rPr lang="en-ZA" sz="1400" baseline="0" dirty="0">
                          <a:latin typeface="Century Gothic" panose="020B0502020202020204" pitchFamily="34" charset="0"/>
                        </a:rPr>
                        <a:t> Output</a:t>
                      </a:r>
                      <a:endParaRPr lang="en-ZA" sz="1400" dirty="0">
                        <a:latin typeface="Century Gothic" panose="020B0502020202020204" pitchFamily="34" charset="0"/>
                      </a:endParaRPr>
                    </a:p>
                    <a:p>
                      <a:pPr algn="ct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2</a:t>
                      </a:r>
                      <a:r>
                        <a:rPr lang="en-ZA" sz="1400" baseline="30000" dirty="0">
                          <a:latin typeface="Century Gothic" panose="020B0502020202020204" pitchFamily="34" charset="0"/>
                        </a:rPr>
                        <a:t>nd</a:t>
                      </a:r>
                      <a:r>
                        <a:rPr lang="en-ZA" sz="1400" dirty="0">
                          <a:latin typeface="Century Gothic" panose="020B0502020202020204" pitchFamily="34" charset="0"/>
                        </a:rPr>
                        <a:t>   Quarter</a:t>
                      </a:r>
                      <a:r>
                        <a:rPr lang="en-ZA" sz="1400" baseline="0" dirty="0">
                          <a:latin typeface="Century Gothic" panose="020B0502020202020204" pitchFamily="34" charset="0"/>
                        </a:rPr>
                        <a:t> Output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Planned Target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Output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Quarter Comments and progress</a:t>
                      </a:r>
                    </a:p>
                  </a:txBody>
                  <a:tcPr/>
                </a:tc>
                <a:extLst>
                  <a:ext uri="{0D108BD9-81ED-4DB2-BD59-A6C34878D82A}">
                    <a16:rowId xmlns:a16="http://schemas.microsoft.com/office/drawing/2014/main" xmlns="" val="2551127036"/>
                  </a:ext>
                </a:extLst>
              </a:tr>
              <a:tr h="370840">
                <a:tc>
                  <a:txBody>
                    <a:bodyPr/>
                    <a:lstStyle/>
                    <a:p>
                      <a:pPr marL="346075" lvl="0" indent="-346075" algn="l" defTabSz="457200" rtl="0" eaLnBrk="1" latinLnBrk="0" hangingPunct="1">
                        <a:lnSpc>
                          <a:spcPct val="150000"/>
                        </a:lnSpc>
                      </a:pPr>
                      <a:r>
                        <a:rPr lang="en-ZA" sz="1300" b="1" kern="1200" dirty="0">
                          <a:solidFill>
                            <a:schemeClr val="dk1"/>
                          </a:solidFill>
                          <a:latin typeface="Century Gothic" pitchFamily="34" charset="0"/>
                          <a:ea typeface="+mn-ea"/>
                          <a:cs typeface="Calibri" pitchFamily="34" charset="0"/>
                        </a:rPr>
                        <a:t>SPI: 6 Number of work opportunities reported through Community Works Programme (CWP)</a:t>
                      </a:r>
                    </a:p>
                    <a:p>
                      <a:pPr marL="290513" lvl="0" indent="0">
                        <a:lnSpc>
                          <a:spcPct val="150000"/>
                        </a:lnSpc>
                      </a:pPr>
                      <a:r>
                        <a:rPr lang="en-ZA" sz="1300" b="1" dirty="0">
                          <a:solidFill>
                            <a:srgbClr val="00B050"/>
                          </a:solidFill>
                          <a:latin typeface="Century Gothic" pitchFamily="34" charset="0"/>
                          <a:cs typeface="Calibri" pitchFamily="34" charset="0"/>
                        </a:rPr>
                        <a:t>(Sector Indicators)</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17 700</a:t>
                      </a:r>
                    </a:p>
                  </a:txBody>
                  <a:tcPr/>
                </a:tc>
                <a:tc>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lang="en-ZA" sz="1300" b="0" kern="1200" dirty="0">
                          <a:solidFill>
                            <a:schemeClr val="dk1"/>
                          </a:solidFill>
                          <a:latin typeface="Century Gothic" pitchFamily="34" charset="0"/>
                          <a:ea typeface="+mn-ea"/>
                          <a:cs typeface="Calibri" pitchFamily="34" charset="0"/>
                        </a:rPr>
                        <a:t>16 301</a:t>
                      </a:r>
                    </a:p>
                    <a:p>
                      <a:pPr marL="0" algn="l" defTabSz="457200" rtl="0" eaLnBrk="1" latinLnBrk="0" hangingPunct="1">
                        <a:lnSpc>
                          <a:spcPct val="150000"/>
                        </a:lnSpc>
                      </a:pPr>
                      <a:endParaRPr lang="en-ZA" sz="1300" b="0" kern="1200" dirty="0">
                        <a:solidFill>
                          <a:schemeClr val="dk1"/>
                        </a:solidFill>
                        <a:latin typeface="Century Gothic" pitchFamily="34" charset="0"/>
                        <a:ea typeface="+mn-ea"/>
                        <a:cs typeface="Calibri" pitchFamily="34" charset="0"/>
                      </a:endParaRP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16 888</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17 700</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17 461</a:t>
                      </a:r>
                    </a:p>
                  </a:txBody>
                  <a:tcPr/>
                </a:tc>
                <a:tc>
                  <a:txBody>
                    <a:bodyPr/>
                    <a:lstStyle/>
                    <a:p>
                      <a:pPr marL="0" marR="0" lvl="0" indent="0" algn="l" defTabSz="457200" rtl="0" eaLnBrk="1" fontAlgn="auto" latinLnBrk="0" hangingPunct="1">
                        <a:lnSpc>
                          <a:spcPct val="150000"/>
                        </a:lnSpc>
                        <a:spcBef>
                          <a:spcPts val="0"/>
                        </a:spcBef>
                        <a:spcAft>
                          <a:spcPts val="0"/>
                        </a:spcAft>
                        <a:buClrTx/>
                        <a:buSzTx/>
                        <a:buFont typeface="Arial" panose="020B0604020202020204" pitchFamily="34" charset="0"/>
                        <a:buNone/>
                        <a:tabLst/>
                        <a:defRPr/>
                      </a:pPr>
                      <a:r>
                        <a:rPr lang="en-ZA" sz="1300" kern="1200" dirty="0">
                          <a:solidFill>
                            <a:schemeClr val="dk1"/>
                          </a:solidFill>
                          <a:effectLst/>
                          <a:latin typeface="Century Gothic" panose="020B0502020202020204" pitchFamily="34" charset="0"/>
                          <a:ea typeface="+mn-ea"/>
                          <a:cs typeface="Calibri" panose="020F0502020204030204" pitchFamily="34" charset="0"/>
                        </a:rPr>
                        <a:t>Most of the sites outside the City of Cape Town are within strong agricultural areas, this has the biggest impact on CWP numbers due to the availability of seasonal work where participants can earn a much bigger salary.</a:t>
                      </a:r>
                      <a:endParaRPr lang="en-ZA" sz="1300" b="0" kern="1200" noProof="0" dirty="0">
                        <a:solidFill>
                          <a:schemeClr val="dk1"/>
                        </a:solidFill>
                        <a:effectLst/>
                        <a:latin typeface="Century Gothic" panose="020B0502020202020204" pitchFamily="34" charset="0"/>
                        <a:ea typeface="+mn-ea"/>
                        <a:cs typeface="Calibri" panose="020F0502020204030204" pitchFamily="34" charset="0"/>
                      </a:endParaRPr>
                    </a:p>
                    <a:p>
                      <a:pPr marL="0" marR="0" lvl="0" indent="0" algn="l" defTabSz="457200" rtl="0" eaLnBrk="1" fontAlgn="auto" latinLnBrk="0" hangingPunct="1">
                        <a:lnSpc>
                          <a:spcPct val="150000"/>
                        </a:lnSpc>
                        <a:spcBef>
                          <a:spcPts val="0"/>
                        </a:spcBef>
                        <a:spcAft>
                          <a:spcPts val="0"/>
                        </a:spcAft>
                        <a:buClrTx/>
                        <a:buSzTx/>
                        <a:buFont typeface="Arial" panose="020B0604020202020204" pitchFamily="34" charset="0"/>
                        <a:buNone/>
                        <a:tabLst/>
                        <a:defRPr/>
                      </a:pPr>
                      <a:endParaRPr lang="en-ZA" sz="1300" b="0" kern="1200" noProof="0" dirty="0">
                        <a:solidFill>
                          <a:schemeClr val="dk1"/>
                        </a:solidFill>
                        <a:effectLst/>
                        <a:latin typeface="Century Gothic" panose="020B0502020202020204" pitchFamily="34" charset="0"/>
                        <a:ea typeface="+mn-ea"/>
                        <a:cs typeface="Calibri" panose="020F0502020204030204" pitchFamily="34" charset="0"/>
                      </a:endParaRPr>
                    </a:p>
                    <a:p>
                      <a:pPr marL="0" marR="0" lvl="0" indent="0" algn="l" defTabSz="457200" rtl="0" eaLnBrk="1" fontAlgn="auto" latinLnBrk="0" hangingPunct="1">
                        <a:lnSpc>
                          <a:spcPct val="150000"/>
                        </a:lnSpc>
                        <a:spcBef>
                          <a:spcPts val="0"/>
                        </a:spcBef>
                        <a:spcAft>
                          <a:spcPts val="0"/>
                        </a:spcAft>
                        <a:buClrTx/>
                        <a:buSzTx/>
                        <a:buFont typeface="Arial" panose="020B0604020202020204" pitchFamily="34" charset="0"/>
                        <a:buNone/>
                        <a:tabLst/>
                        <a:defRPr/>
                      </a:pPr>
                      <a:endParaRPr lang="en-ZA" sz="1300" kern="1200" dirty="0">
                        <a:solidFill>
                          <a:schemeClr val="dk1"/>
                        </a:solidFill>
                        <a:effectLst/>
                        <a:latin typeface="Century Gothic" panose="020B0502020202020204" pitchFamily="34" charset="0"/>
                        <a:ea typeface="+mn-ea"/>
                        <a:cs typeface="Calibri" panose="020F0502020204030204" pitchFamily="34" charset="0"/>
                      </a:endParaRPr>
                    </a:p>
                  </a:txBody>
                  <a:tcPr/>
                </a:tc>
                <a:extLst>
                  <a:ext uri="{0D108BD9-81ED-4DB2-BD59-A6C34878D82A}">
                    <a16:rowId xmlns:a16="http://schemas.microsoft.com/office/drawing/2014/main" xmlns="" val="468897947"/>
                  </a:ext>
                </a:extLst>
              </a:tr>
            </a:tbl>
          </a:graphicData>
        </a:graphic>
      </p:graphicFrame>
    </p:spTree>
    <p:extLst>
      <p:ext uri="{BB962C8B-B14F-4D97-AF65-F5344CB8AC3E}">
        <p14:creationId xmlns:p14="http://schemas.microsoft.com/office/powerpoint/2010/main" xmlns="" val="2533370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95C895-BF3F-4115-AF47-2A45E0DCAFC6}"/>
              </a:ext>
            </a:extLst>
          </p:cNvPr>
          <p:cNvSpPr>
            <a:spLocks noGrp="1"/>
          </p:cNvSpPr>
          <p:nvPr>
            <p:ph type="title"/>
          </p:nvPr>
        </p:nvSpPr>
        <p:spPr/>
        <p:txBody>
          <a:bodyPr/>
          <a:lstStyle/>
          <a:p>
            <a:r>
              <a:rPr lang="en-ZA" dirty="0"/>
              <a:t>Capacity Development </a:t>
            </a:r>
            <a:endParaRPr lang="en-US" dirty="0"/>
          </a:p>
        </p:txBody>
      </p:sp>
      <p:sp>
        <p:nvSpPr>
          <p:cNvPr id="3" name="Slide Number Placeholder 2">
            <a:extLst>
              <a:ext uri="{FF2B5EF4-FFF2-40B4-BE49-F238E27FC236}">
                <a16:creationId xmlns:a16="http://schemas.microsoft.com/office/drawing/2014/main" xmlns="" id="{6910C801-D3C2-4924-AB7E-40967F000BAD}"/>
              </a:ext>
            </a:extLst>
          </p:cNvPr>
          <p:cNvSpPr>
            <a:spLocks noGrp="1"/>
          </p:cNvSpPr>
          <p:nvPr>
            <p:ph type="sldNum" sz="quarter" idx="4"/>
          </p:nvPr>
        </p:nvSpPr>
        <p:spPr/>
        <p:txBody>
          <a:bodyPr/>
          <a:lstStyle/>
          <a:p>
            <a:fld id="{8406839F-D7A4-4E5D-B93D-768AD4D1DB36}" type="slidenum">
              <a:rPr lang="en-ZA" smtClean="0">
                <a:solidFill>
                  <a:srgbClr val="003399"/>
                </a:solidFill>
              </a:rPr>
              <a:pPr/>
              <a:t>12</a:t>
            </a:fld>
            <a:endParaRPr lang="en-ZA" dirty="0">
              <a:solidFill>
                <a:srgbClr val="003399"/>
              </a:solidFill>
            </a:endParaRPr>
          </a:p>
        </p:txBody>
      </p:sp>
      <p:sp>
        <p:nvSpPr>
          <p:cNvPr id="5" name="Text Placeholder 4">
            <a:extLst>
              <a:ext uri="{FF2B5EF4-FFF2-40B4-BE49-F238E27FC236}">
                <a16:creationId xmlns:a16="http://schemas.microsoft.com/office/drawing/2014/main" xmlns="" id="{40F73F12-F71D-46E1-BFB7-9116F015A6E0}"/>
              </a:ext>
            </a:extLst>
          </p:cNvPr>
          <p:cNvSpPr>
            <a:spLocks noGrp="1"/>
          </p:cNvSpPr>
          <p:nvPr>
            <p:ph type="body" sz="quarter" idx="10"/>
          </p:nvPr>
        </p:nvSpPr>
        <p:spPr>
          <a:xfrm>
            <a:off x="393701" y="1012874"/>
            <a:ext cx="11462940" cy="5219113"/>
          </a:xfrm>
        </p:spPr>
        <p:txBody>
          <a:bodyPr>
            <a:normAutofit/>
          </a:bodyPr>
          <a:lstStyle/>
          <a:p>
            <a:pPr marL="285750" indent="-285750">
              <a:lnSpc>
                <a:spcPct val="150000"/>
              </a:lnSpc>
              <a:buFont typeface="Arial" panose="020B0604020202020204" pitchFamily="34" charset="0"/>
              <a:buChar char="•"/>
            </a:pPr>
            <a:endParaRPr kumimoji="0" lang="en-US" sz="1600" b="0" i="0" u="none" strike="noStrike" kern="1200" cap="none" spc="0" normalizeH="0" baseline="0" noProof="0" dirty="0">
              <a:ln>
                <a:noFill/>
              </a:ln>
              <a:effectLst/>
              <a:uLnTx/>
              <a:uFillTx/>
              <a:latin typeface="Century Gothic"/>
              <a:ea typeface="+mn-ea"/>
              <a:cs typeface="+mn-cs"/>
            </a:endParaRPr>
          </a:p>
          <a:p>
            <a:endParaRPr lang="en-US" dirty="0"/>
          </a:p>
        </p:txBody>
      </p:sp>
      <p:graphicFrame>
        <p:nvGraphicFramePr>
          <p:cNvPr id="4" name="Table 5">
            <a:extLst>
              <a:ext uri="{FF2B5EF4-FFF2-40B4-BE49-F238E27FC236}">
                <a16:creationId xmlns:a16="http://schemas.microsoft.com/office/drawing/2014/main" xmlns="" id="{58EC968C-D4C9-5BB0-90B8-1B894B970CF5}"/>
              </a:ext>
            </a:extLst>
          </p:cNvPr>
          <p:cNvGraphicFramePr>
            <a:graphicFrameLocks noGrp="1"/>
          </p:cNvGraphicFramePr>
          <p:nvPr>
            <p:extLst>
              <p:ext uri="{D42A27DB-BD31-4B8C-83A1-F6EECF244321}">
                <p14:modId xmlns:p14="http://schemas.microsoft.com/office/powerpoint/2010/main" xmlns="" val="1138063270"/>
              </p:ext>
            </p:extLst>
          </p:nvPr>
        </p:nvGraphicFramePr>
        <p:xfrm>
          <a:off x="393701" y="1102084"/>
          <a:ext cx="11170115" cy="3893820"/>
        </p:xfrm>
        <a:graphic>
          <a:graphicData uri="http://schemas.openxmlformats.org/drawingml/2006/table">
            <a:tbl>
              <a:tblPr firstRow="1" bandRow="1">
                <a:tableStyleId>{5C22544A-7EE6-4342-B048-85BDC9FD1C3A}</a:tableStyleId>
              </a:tblPr>
              <a:tblGrid>
                <a:gridCol w="2750943">
                  <a:extLst>
                    <a:ext uri="{9D8B030D-6E8A-4147-A177-3AD203B41FA5}">
                      <a16:colId xmlns:a16="http://schemas.microsoft.com/office/drawing/2014/main" xmlns="" val="3080891445"/>
                    </a:ext>
                  </a:extLst>
                </a:gridCol>
                <a:gridCol w="1416205">
                  <a:extLst>
                    <a:ext uri="{9D8B030D-6E8A-4147-A177-3AD203B41FA5}">
                      <a16:colId xmlns:a16="http://schemas.microsoft.com/office/drawing/2014/main" xmlns="" val="1524583056"/>
                    </a:ext>
                  </a:extLst>
                </a:gridCol>
                <a:gridCol w="1382751">
                  <a:extLst>
                    <a:ext uri="{9D8B030D-6E8A-4147-A177-3AD203B41FA5}">
                      <a16:colId xmlns:a16="http://schemas.microsoft.com/office/drawing/2014/main" xmlns="" val="595442627"/>
                    </a:ext>
                  </a:extLst>
                </a:gridCol>
                <a:gridCol w="1282390">
                  <a:extLst>
                    <a:ext uri="{9D8B030D-6E8A-4147-A177-3AD203B41FA5}">
                      <a16:colId xmlns:a16="http://schemas.microsoft.com/office/drawing/2014/main" xmlns="" val="1349339055"/>
                    </a:ext>
                  </a:extLst>
                </a:gridCol>
                <a:gridCol w="4337826">
                  <a:extLst>
                    <a:ext uri="{9D8B030D-6E8A-4147-A177-3AD203B41FA5}">
                      <a16:colId xmlns:a16="http://schemas.microsoft.com/office/drawing/2014/main" xmlns="" val="384701733"/>
                    </a:ext>
                  </a:extLst>
                </a:gridCol>
              </a:tblGrid>
              <a:tr h="370840">
                <a:tc>
                  <a:txBody>
                    <a:bodyPr/>
                    <a:lstStyle/>
                    <a:p>
                      <a:pPr algn="ctr"/>
                      <a:r>
                        <a:rPr lang="en-ZA" sz="1400" dirty="0">
                          <a:latin typeface="Century Gothic" panose="020B0502020202020204" pitchFamily="34" charset="0"/>
                        </a:rPr>
                        <a:t>Performance  indicator</a:t>
                      </a:r>
                    </a:p>
                  </a:txBody>
                  <a:tcPr/>
                </a:tc>
                <a:tc>
                  <a:txBody>
                    <a:bodyPr/>
                    <a:lstStyle/>
                    <a:p>
                      <a:pPr algn="ctr"/>
                      <a:r>
                        <a:rPr lang="en-ZA" sz="1400" dirty="0">
                          <a:latin typeface="Century Gothic" panose="020B0502020202020204" pitchFamily="34" charset="0"/>
                        </a:rPr>
                        <a:t>Annual Target</a:t>
                      </a: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Planned Target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Output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Quarter Comments and progress</a:t>
                      </a:r>
                    </a:p>
                  </a:txBody>
                  <a:tcPr/>
                </a:tc>
                <a:extLst>
                  <a:ext uri="{0D108BD9-81ED-4DB2-BD59-A6C34878D82A}">
                    <a16:rowId xmlns:a16="http://schemas.microsoft.com/office/drawing/2014/main" xmlns="" val="2551127036"/>
                  </a:ext>
                </a:extLst>
              </a:tr>
              <a:tr h="370840">
                <a:tc>
                  <a:txBody>
                    <a:bodyPr/>
                    <a:lstStyle/>
                    <a:p>
                      <a:pPr marL="401638" lvl="0" indent="-401638" algn="l" defTabSz="457200" rtl="0" eaLnBrk="1" latinLnBrk="0" hangingPunct="1">
                        <a:lnSpc>
                          <a:spcPct val="150000"/>
                        </a:lnSpc>
                      </a:pPr>
                      <a:r>
                        <a:rPr lang="en-ZA" sz="1300" b="1" kern="1200" dirty="0">
                          <a:solidFill>
                            <a:schemeClr val="dk1"/>
                          </a:solidFill>
                          <a:latin typeface="Century Gothic" pitchFamily="34" charset="0"/>
                          <a:ea typeface="+mn-ea"/>
                          <a:cs typeface="Calibri" pitchFamily="34" charset="0"/>
                        </a:rPr>
                        <a:t>SPI:8 Number of municipalities guided to comply with the MPRA (Linked to MTSF 2019-2024,Priority 1) (B2B Pillar 4) </a:t>
                      </a:r>
                    </a:p>
                    <a:p>
                      <a:pPr marL="401638" lvl="0" indent="0" algn="l" defTabSz="457200" rtl="0" eaLnBrk="1" latinLnBrk="0" hangingPunct="1">
                        <a:lnSpc>
                          <a:spcPct val="150000"/>
                        </a:lnSpc>
                      </a:pPr>
                      <a:r>
                        <a:rPr lang="en-ZA" sz="1300" b="1" kern="1200" dirty="0">
                          <a:solidFill>
                            <a:srgbClr val="00B050"/>
                          </a:solidFill>
                          <a:latin typeface="Century Gothic" pitchFamily="34" charset="0"/>
                          <a:ea typeface="+mn-ea"/>
                          <a:cs typeface="Calibri" pitchFamily="34" charset="0"/>
                        </a:rPr>
                        <a:t>(Sector Indicator)</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25</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25</a:t>
                      </a:r>
                    </a:p>
                  </a:txBody>
                  <a:tcPr/>
                </a:tc>
                <a:tc>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lang="en-ZA" sz="1300" b="0" kern="1200" dirty="0">
                          <a:solidFill>
                            <a:schemeClr val="dk1"/>
                          </a:solidFill>
                          <a:latin typeface="Century Gothic" pitchFamily="34" charset="0"/>
                          <a:ea typeface="+mn-ea"/>
                          <a:cs typeface="Calibri" pitchFamily="34" charset="0"/>
                        </a:rPr>
                        <a:t>25</a:t>
                      </a:r>
                    </a:p>
                  </a:txBody>
                  <a:tcPr/>
                </a:tc>
                <a:tc>
                  <a:txBody>
                    <a:bodyPr/>
                    <a:lstStyle/>
                    <a:p>
                      <a:pPr marL="0" marR="0" lvl="0" indent="0" algn="l" defTabSz="457200" rtl="0" eaLnBrk="1" fontAlgn="auto" latinLnBrk="0" hangingPunct="1">
                        <a:lnSpc>
                          <a:spcPct val="150000"/>
                        </a:lnSpc>
                        <a:spcBef>
                          <a:spcPts val="0"/>
                        </a:spcBef>
                        <a:spcAft>
                          <a:spcPts val="0"/>
                        </a:spcAft>
                        <a:buClrTx/>
                        <a:buSzTx/>
                        <a:buFont typeface="Arial" panose="020B0604020202020204" pitchFamily="34" charset="0"/>
                        <a:buNone/>
                        <a:tabLst/>
                        <a:defRPr/>
                      </a:pPr>
                      <a:r>
                        <a:rPr lang="en-ZA" sz="1300" b="0" kern="1200" noProof="0" dirty="0">
                          <a:solidFill>
                            <a:schemeClr val="dk1"/>
                          </a:solidFill>
                          <a:latin typeface="Century Gothic" pitchFamily="34" charset="0"/>
                          <a:ea typeface="+mn-ea"/>
                          <a:cs typeface="Calibri" pitchFamily="34" charset="0"/>
                        </a:rPr>
                        <a:t>The Local Government: Municipal Property Rates Act, (MPRA) Focus Group workshop:</a:t>
                      </a:r>
                    </a:p>
                    <a:p>
                      <a:pPr marL="0" marR="0" lvl="0" indent="0" algn="l" defTabSz="4572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300" b="0" kern="1200" noProof="0" dirty="0">
                          <a:solidFill>
                            <a:schemeClr val="dk1"/>
                          </a:solidFill>
                          <a:latin typeface="Century Gothic" pitchFamily="34" charset="0"/>
                          <a:ea typeface="+mn-ea"/>
                          <a:cs typeface="Calibri" pitchFamily="34" charset="0"/>
                        </a:rPr>
                        <a:t>Items under discussion were:</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US" sz="1300" b="0" kern="1200" noProof="0" dirty="0">
                          <a:solidFill>
                            <a:schemeClr val="dk1"/>
                          </a:solidFill>
                          <a:latin typeface="Century Gothic" pitchFamily="34" charset="0"/>
                          <a:ea typeface="+mn-ea"/>
                          <a:cs typeface="Calibri" pitchFamily="34" charset="0"/>
                        </a:rPr>
                        <a:t>National Treasury Circular 93- Section 3.1 regarding compliance requirements in terms of the MFMA;</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US" sz="1300" b="0" kern="1200" noProof="0" dirty="0">
                          <a:solidFill>
                            <a:schemeClr val="dk1"/>
                          </a:solidFill>
                          <a:latin typeface="Century Gothic" pitchFamily="34" charset="0"/>
                          <a:ea typeface="+mn-ea"/>
                          <a:cs typeface="Calibri" pitchFamily="34" charset="0"/>
                        </a:rPr>
                        <a:t>Local Government: Municipal Systems   Act, 2000 (Act No. 32 of 2000) Municipal Staff Regulations: Valuer   Competency Framework   </a:t>
                      </a:r>
                      <a:br>
                        <a:rPr lang="en-US" sz="1300" b="0" kern="1200" noProof="0" dirty="0">
                          <a:solidFill>
                            <a:schemeClr val="dk1"/>
                          </a:solidFill>
                          <a:latin typeface="Century Gothic" pitchFamily="34" charset="0"/>
                          <a:ea typeface="+mn-ea"/>
                          <a:cs typeface="Calibri" pitchFamily="34" charset="0"/>
                        </a:rPr>
                      </a:br>
                      <a:r>
                        <a:rPr lang="en-US" sz="1300" b="0" kern="1200" noProof="0" dirty="0">
                          <a:solidFill>
                            <a:schemeClr val="dk1"/>
                          </a:solidFill>
                          <a:latin typeface="Century Gothic" pitchFamily="34" charset="0"/>
                          <a:ea typeface="+mn-ea"/>
                          <a:cs typeface="Calibri" pitchFamily="34" charset="0"/>
                        </a:rPr>
                        <a:t> Municipal  Rating Purposes;</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US" sz="1300" b="0" kern="1200" noProof="0" dirty="0">
                          <a:solidFill>
                            <a:schemeClr val="dk1"/>
                          </a:solidFill>
                          <a:latin typeface="Century Gothic" pitchFamily="34" charset="0"/>
                          <a:ea typeface="+mn-ea"/>
                          <a:cs typeface="Calibri" pitchFamily="34" charset="0"/>
                        </a:rPr>
                        <a:t> Housing Market Studies for   </a:t>
                      </a:r>
                      <a:br>
                        <a:rPr lang="en-US" sz="1300" b="0" kern="1200" noProof="0" dirty="0">
                          <a:solidFill>
                            <a:schemeClr val="dk1"/>
                          </a:solidFill>
                          <a:latin typeface="Century Gothic" pitchFamily="34" charset="0"/>
                          <a:ea typeface="+mn-ea"/>
                          <a:cs typeface="Calibri" pitchFamily="34" charset="0"/>
                        </a:rPr>
                      </a:br>
                      <a:r>
                        <a:rPr lang="en-US" sz="1300" b="0" kern="1200" noProof="0" dirty="0">
                          <a:solidFill>
                            <a:schemeClr val="dk1"/>
                          </a:solidFill>
                          <a:latin typeface="Century Gothic" pitchFamily="34" charset="0"/>
                          <a:ea typeface="+mn-ea"/>
                          <a:cs typeface="Calibri" pitchFamily="34" charset="0"/>
                        </a:rPr>
                        <a:t> Intermediate Cities/ Larger Towns     in the Western Cape Province; and</a:t>
                      </a: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300" b="0" kern="1200" noProof="0" dirty="0">
                          <a:solidFill>
                            <a:schemeClr val="dk1"/>
                          </a:solidFill>
                          <a:latin typeface="Century Gothic" pitchFamily="34" charset="0"/>
                          <a:ea typeface="+mn-ea"/>
                          <a:cs typeface="Calibri" pitchFamily="34" charset="0"/>
                        </a:rPr>
                        <a:t>-    </a:t>
                      </a:r>
                      <a:r>
                        <a:rPr lang="en-ZA" sz="1300" b="0" kern="1200" noProof="0" dirty="0">
                          <a:solidFill>
                            <a:schemeClr val="dk1"/>
                          </a:solidFill>
                          <a:latin typeface="Century Gothic" pitchFamily="34" charset="0"/>
                          <a:ea typeface="+mn-ea"/>
                          <a:cs typeface="Calibri" pitchFamily="34" charset="0"/>
                        </a:rPr>
                        <a:t>Growth Potential Studies</a:t>
                      </a:r>
                      <a:endParaRPr lang="en-US" sz="1300" b="0" kern="1200" noProof="0" dirty="0">
                        <a:solidFill>
                          <a:schemeClr val="dk1"/>
                        </a:solidFill>
                        <a:latin typeface="Century Gothic" pitchFamily="34" charset="0"/>
                        <a:ea typeface="+mn-ea"/>
                        <a:cs typeface="Calibri" pitchFamily="34" charset="0"/>
                      </a:endParaRPr>
                    </a:p>
                  </a:txBody>
                  <a:tcPr/>
                </a:tc>
                <a:extLst>
                  <a:ext uri="{0D108BD9-81ED-4DB2-BD59-A6C34878D82A}">
                    <a16:rowId xmlns:a16="http://schemas.microsoft.com/office/drawing/2014/main" xmlns="" val="759664730"/>
                  </a:ext>
                </a:extLst>
              </a:tr>
            </a:tbl>
          </a:graphicData>
        </a:graphic>
      </p:graphicFrame>
    </p:spTree>
    <p:extLst>
      <p:ext uri="{BB962C8B-B14F-4D97-AF65-F5344CB8AC3E}">
        <p14:creationId xmlns:p14="http://schemas.microsoft.com/office/powerpoint/2010/main" xmlns="" val="1870993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95C895-BF3F-4115-AF47-2A45E0DCAFC6}"/>
              </a:ext>
            </a:extLst>
          </p:cNvPr>
          <p:cNvSpPr>
            <a:spLocks noGrp="1"/>
          </p:cNvSpPr>
          <p:nvPr>
            <p:ph type="title"/>
          </p:nvPr>
        </p:nvSpPr>
        <p:spPr/>
        <p:txBody>
          <a:bodyPr/>
          <a:lstStyle/>
          <a:p>
            <a:r>
              <a:rPr lang="en-ZA" dirty="0"/>
              <a:t>Capacity Development </a:t>
            </a:r>
            <a:endParaRPr lang="en-US" dirty="0"/>
          </a:p>
        </p:txBody>
      </p:sp>
      <p:sp>
        <p:nvSpPr>
          <p:cNvPr id="3" name="Slide Number Placeholder 2">
            <a:extLst>
              <a:ext uri="{FF2B5EF4-FFF2-40B4-BE49-F238E27FC236}">
                <a16:creationId xmlns:a16="http://schemas.microsoft.com/office/drawing/2014/main" xmlns="" id="{6910C801-D3C2-4924-AB7E-40967F000BAD}"/>
              </a:ext>
            </a:extLst>
          </p:cNvPr>
          <p:cNvSpPr>
            <a:spLocks noGrp="1"/>
          </p:cNvSpPr>
          <p:nvPr>
            <p:ph type="sldNum" sz="quarter" idx="4"/>
          </p:nvPr>
        </p:nvSpPr>
        <p:spPr/>
        <p:txBody>
          <a:bodyPr/>
          <a:lstStyle/>
          <a:p>
            <a:fld id="{8406839F-D7A4-4E5D-B93D-768AD4D1DB36}" type="slidenum">
              <a:rPr lang="en-ZA" smtClean="0">
                <a:solidFill>
                  <a:srgbClr val="003399"/>
                </a:solidFill>
              </a:rPr>
              <a:pPr/>
              <a:t>13</a:t>
            </a:fld>
            <a:endParaRPr lang="en-ZA" dirty="0">
              <a:solidFill>
                <a:srgbClr val="003399"/>
              </a:solidFill>
            </a:endParaRPr>
          </a:p>
        </p:txBody>
      </p:sp>
      <p:sp>
        <p:nvSpPr>
          <p:cNvPr id="5" name="Text Placeholder 4">
            <a:extLst>
              <a:ext uri="{FF2B5EF4-FFF2-40B4-BE49-F238E27FC236}">
                <a16:creationId xmlns:a16="http://schemas.microsoft.com/office/drawing/2014/main" xmlns="" id="{40F73F12-F71D-46E1-BFB7-9116F015A6E0}"/>
              </a:ext>
            </a:extLst>
          </p:cNvPr>
          <p:cNvSpPr>
            <a:spLocks noGrp="1"/>
          </p:cNvSpPr>
          <p:nvPr>
            <p:ph type="body" sz="quarter" idx="10"/>
          </p:nvPr>
        </p:nvSpPr>
        <p:spPr>
          <a:xfrm>
            <a:off x="393701" y="1012874"/>
            <a:ext cx="11462940" cy="5219113"/>
          </a:xfrm>
        </p:spPr>
        <p:txBody>
          <a:bodyPr>
            <a:normAutofit/>
          </a:bodyPr>
          <a:lstStyle/>
          <a:p>
            <a:pPr marL="285750" indent="-285750">
              <a:lnSpc>
                <a:spcPct val="150000"/>
              </a:lnSpc>
              <a:buFont typeface="Arial" panose="020B0604020202020204" pitchFamily="34" charset="0"/>
              <a:buChar char="•"/>
            </a:pPr>
            <a:endParaRPr kumimoji="0" lang="en-US" sz="1600" b="0" i="0" u="none" strike="noStrike" kern="1200" cap="none" spc="0" normalizeH="0" baseline="0" noProof="0" dirty="0">
              <a:ln>
                <a:noFill/>
              </a:ln>
              <a:effectLst/>
              <a:uLnTx/>
              <a:uFillTx/>
              <a:latin typeface="Century Gothic"/>
              <a:ea typeface="+mn-ea"/>
              <a:cs typeface="+mn-cs"/>
            </a:endParaRPr>
          </a:p>
          <a:p>
            <a:endParaRPr lang="en-US" dirty="0"/>
          </a:p>
        </p:txBody>
      </p:sp>
      <p:graphicFrame>
        <p:nvGraphicFramePr>
          <p:cNvPr id="4" name="Table 5">
            <a:extLst>
              <a:ext uri="{FF2B5EF4-FFF2-40B4-BE49-F238E27FC236}">
                <a16:creationId xmlns:a16="http://schemas.microsoft.com/office/drawing/2014/main" xmlns="" id="{58EC968C-D4C9-5BB0-90B8-1B894B970CF5}"/>
              </a:ext>
            </a:extLst>
          </p:cNvPr>
          <p:cNvGraphicFramePr>
            <a:graphicFrameLocks noGrp="1"/>
          </p:cNvGraphicFramePr>
          <p:nvPr>
            <p:extLst>
              <p:ext uri="{D42A27DB-BD31-4B8C-83A1-F6EECF244321}">
                <p14:modId xmlns:p14="http://schemas.microsoft.com/office/powerpoint/2010/main" xmlns="" val="2188046109"/>
              </p:ext>
            </p:extLst>
          </p:nvPr>
        </p:nvGraphicFramePr>
        <p:xfrm>
          <a:off x="393701" y="976394"/>
          <a:ext cx="11404599" cy="5700630"/>
        </p:xfrm>
        <a:graphic>
          <a:graphicData uri="http://schemas.openxmlformats.org/drawingml/2006/table">
            <a:tbl>
              <a:tblPr firstRow="1" bandRow="1">
                <a:tableStyleId>{5C22544A-7EE6-4342-B048-85BDC9FD1C3A}</a:tableStyleId>
              </a:tblPr>
              <a:tblGrid>
                <a:gridCol w="2808691">
                  <a:extLst>
                    <a:ext uri="{9D8B030D-6E8A-4147-A177-3AD203B41FA5}">
                      <a16:colId xmlns:a16="http://schemas.microsoft.com/office/drawing/2014/main" xmlns="" val="3080891445"/>
                    </a:ext>
                  </a:extLst>
                </a:gridCol>
                <a:gridCol w="1445934">
                  <a:extLst>
                    <a:ext uri="{9D8B030D-6E8A-4147-A177-3AD203B41FA5}">
                      <a16:colId xmlns:a16="http://schemas.microsoft.com/office/drawing/2014/main" xmlns="" val="1524583056"/>
                    </a:ext>
                  </a:extLst>
                </a:gridCol>
                <a:gridCol w="1411778">
                  <a:extLst>
                    <a:ext uri="{9D8B030D-6E8A-4147-A177-3AD203B41FA5}">
                      <a16:colId xmlns:a16="http://schemas.microsoft.com/office/drawing/2014/main" xmlns="" val="595442627"/>
                    </a:ext>
                  </a:extLst>
                </a:gridCol>
                <a:gridCol w="1309310">
                  <a:extLst>
                    <a:ext uri="{9D8B030D-6E8A-4147-A177-3AD203B41FA5}">
                      <a16:colId xmlns:a16="http://schemas.microsoft.com/office/drawing/2014/main" xmlns="" val="1349339055"/>
                    </a:ext>
                  </a:extLst>
                </a:gridCol>
                <a:gridCol w="4428886">
                  <a:extLst>
                    <a:ext uri="{9D8B030D-6E8A-4147-A177-3AD203B41FA5}">
                      <a16:colId xmlns:a16="http://schemas.microsoft.com/office/drawing/2014/main" xmlns="" val="384701733"/>
                    </a:ext>
                  </a:extLst>
                </a:gridCol>
              </a:tblGrid>
              <a:tr h="768580">
                <a:tc>
                  <a:txBody>
                    <a:bodyPr/>
                    <a:lstStyle/>
                    <a:p>
                      <a:pPr algn="ctr"/>
                      <a:r>
                        <a:rPr lang="en-ZA" sz="1400" dirty="0">
                          <a:latin typeface="Century Gothic" panose="020B0502020202020204" pitchFamily="34" charset="0"/>
                        </a:rPr>
                        <a:t>Performance  indicator</a:t>
                      </a:r>
                    </a:p>
                  </a:txBody>
                  <a:tcPr/>
                </a:tc>
                <a:tc>
                  <a:txBody>
                    <a:bodyPr/>
                    <a:lstStyle/>
                    <a:p>
                      <a:pPr algn="ctr"/>
                      <a:r>
                        <a:rPr lang="en-ZA" sz="1400" dirty="0">
                          <a:latin typeface="Century Gothic" panose="020B0502020202020204" pitchFamily="34" charset="0"/>
                        </a:rPr>
                        <a:t>Annual Target</a:t>
                      </a: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Planned Target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Output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Quarter Comments and progress</a:t>
                      </a:r>
                    </a:p>
                  </a:txBody>
                  <a:tcPr/>
                </a:tc>
                <a:extLst>
                  <a:ext uri="{0D108BD9-81ED-4DB2-BD59-A6C34878D82A}">
                    <a16:rowId xmlns:a16="http://schemas.microsoft.com/office/drawing/2014/main" xmlns="" val="2551127036"/>
                  </a:ext>
                </a:extLst>
              </a:tr>
              <a:tr h="2338092">
                <a:tc>
                  <a:txBody>
                    <a:bodyPr/>
                    <a:lstStyle/>
                    <a:p>
                      <a:pPr marL="401638" marR="0" lvl="0" indent="0" algn="l" defTabSz="457200" rtl="0" eaLnBrk="1" fontAlgn="auto" latinLnBrk="0" hangingPunct="1">
                        <a:lnSpc>
                          <a:spcPct val="150000"/>
                        </a:lnSpc>
                        <a:spcBef>
                          <a:spcPts val="0"/>
                        </a:spcBef>
                        <a:spcAft>
                          <a:spcPts val="0"/>
                        </a:spcAft>
                        <a:buClrTx/>
                        <a:buSzTx/>
                        <a:buFontTx/>
                        <a:buNone/>
                        <a:tabLst/>
                        <a:defRPr/>
                      </a:pPr>
                      <a:r>
                        <a:rPr kumimoji="0" lang="en-ZA" sz="1300" b="1" i="0" u="none" strike="noStrike" kern="1200" cap="none" spc="0" normalizeH="0" baseline="0" noProof="0" dirty="0">
                          <a:ln>
                            <a:noFill/>
                          </a:ln>
                          <a:solidFill>
                            <a:prstClr val="black"/>
                          </a:solidFill>
                          <a:effectLst/>
                          <a:uLnTx/>
                          <a:uFillTx/>
                          <a:latin typeface="Century Gothic" pitchFamily="34" charset="0"/>
                          <a:ea typeface="+mn-ea"/>
                          <a:cs typeface="Calibri" pitchFamily="34" charset="0"/>
                        </a:rPr>
                        <a:t>SPI:9 </a:t>
                      </a:r>
                      <a:r>
                        <a:rPr kumimoji="0" lang="en-US" sz="1300" b="1" i="0" u="none" strike="noStrike" kern="1200" cap="none" spc="0" normalizeH="0" baseline="0" noProof="0" dirty="0">
                          <a:ln>
                            <a:noFill/>
                          </a:ln>
                          <a:solidFill>
                            <a:prstClr val="black"/>
                          </a:solidFill>
                          <a:effectLst/>
                          <a:uLnTx/>
                          <a:uFillTx/>
                          <a:latin typeface="Century Gothic" pitchFamily="34" charset="0"/>
                          <a:ea typeface="+mn-ea"/>
                          <a:cs typeface="Calibri" pitchFamily="34" charset="0"/>
                        </a:rPr>
                        <a:t>Number of  municipalities supported to </a:t>
                      </a:r>
                      <a:r>
                        <a:rPr kumimoji="0" lang="en-US" sz="1300" b="1" i="0" u="none" strike="noStrike" kern="1200" cap="none" spc="0" normalizeH="0" baseline="0" noProof="0" dirty="0" err="1">
                          <a:ln>
                            <a:noFill/>
                          </a:ln>
                          <a:solidFill>
                            <a:prstClr val="black"/>
                          </a:solidFill>
                          <a:effectLst/>
                          <a:uLnTx/>
                          <a:uFillTx/>
                          <a:latin typeface="Century Gothic" pitchFamily="34" charset="0"/>
                          <a:ea typeface="+mn-ea"/>
                          <a:cs typeface="Calibri" pitchFamily="34" charset="0"/>
                        </a:rPr>
                        <a:t>institutionalise</a:t>
                      </a:r>
                      <a:r>
                        <a:rPr kumimoji="0" lang="en-US" sz="1300" b="1" i="0" u="none" strike="noStrike" kern="1200" cap="none" spc="0" normalizeH="0" baseline="0" noProof="0" dirty="0">
                          <a:ln>
                            <a:noFill/>
                          </a:ln>
                          <a:solidFill>
                            <a:prstClr val="black"/>
                          </a:solidFill>
                          <a:effectLst/>
                          <a:uLnTx/>
                          <a:uFillTx/>
                          <a:latin typeface="Century Gothic" pitchFamily="34" charset="0"/>
                          <a:ea typeface="+mn-ea"/>
                          <a:cs typeface="Calibri" pitchFamily="34" charset="0"/>
                        </a:rPr>
                        <a:t> the performance management system (PMS) (Linked to MTSF 2019-2024,Priority 1) </a:t>
                      </a:r>
                      <a:r>
                        <a:rPr kumimoji="0" lang="en-ZA" sz="1300" b="1" i="0" u="none" strike="noStrike" kern="1200" cap="none" spc="0" normalizeH="0" baseline="0" noProof="0" dirty="0">
                          <a:ln>
                            <a:noFill/>
                          </a:ln>
                          <a:solidFill>
                            <a:srgbClr val="00B050"/>
                          </a:solidFill>
                          <a:effectLst/>
                          <a:uLnTx/>
                          <a:uFillTx/>
                          <a:latin typeface="Century Gothic" pitchFamily="34" charset="0"/>
                          <a:ea typeface="+mn-ea"/>
                          <a:cs typeface="Calibri" pitchFamily="34" charset="0"/>
                        </a:rPr>
                        <a:t>(Sector Indicator)</a:t>
                      </a:r>
                      <a:endParaRPr kumimoji="0" lang="en-US" sz="1300" b="1" i="0" u="none" strike="noStrike" kern="1200" cap="none" spc="0" normalizeH="0" baseline="0" noProof="0" dirty="0">
                        <a:ln>
                          <a:noFill/>
                        </a:ln>
                        <a:solidFill>
                          <a:prstClr val="black"/>
                        </a:solidFill>
                        <a:effectLst/>
                        <a:uLnTx/>
                        <a:uFillTx/>
                        <a:latin typeface="Century Gothic" pitchFamily="34" charset="0"/>
                        <a:ea typeface="+mn-ea"/>
                        <a:cs typeface="Calibri" pitchFamily="34" charset="0"/>
                      </a:endParaRP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  4</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2</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2</a:t>
                      </a:r>
                    </a:p>
                  </a:txBody>
                  <a:tcPr/>
                </a:tc>
                <a:tc>
                  <a:txBody>
                    <a:bodyPr/>
                    <a:lstStyle/>
                    <a:p>
                      <a:pPr marL="0" marR="0" lvl="0" indent="0" algn="l" defTabSz="457200" rtl="0" eaLnBrk="1" fontAlgn="auto" latinLnBrk="0" hangingPunct="1">
                        <a:lnSpc>
                          <a:spcPct val="150000"/>
                        </a:lnSpc>
                        <a:spcBef>
                          <a:spcPts val="0"/>
                        </a:spcBef>
                        <a:spcAft>
                          <a:spcPts val="0"/>
                        </a:spcAft>
                        <a:buClrTx/>
                        <a:buSzTx/>
                        <a:buFont typeface="Arial" panose="020B0604020202020204" pitchFamily="34" charset="0"/>
                        <a:buNone/>
                        <a:tabLst/>
                        <a:defRPr/>
                      </a:pPr>
                      <a:r>
                        <a:rPr lang="en-ZA" sz="1300" b="0" kern="1200" noProof="0" dirty="0">
                          <a:solidFill>
                            <a:schemeClr val="dk1"/>
                          </a:solidFill>
                          <a:latin typeface="Century Gothic" pitchFamily="34" charset="0"/>
                          <a:ea typeface="+mn-ea"/>
                          <a:cs typeface="Calibri" pitchFamily="34" charset="0"/>
                        </a:rPr>
                        <a:t>The following 2 municipalities were supported to institutionalise their Performance Management System as per Chapter 6 of the MSA namely Oudtshoorn and Matzikama Municipalities.</a:t>
                      </a:r>
                    </a:p>
                  </a:txBody>
                  <a:tcPr/>
                </a:tc>
                <a:extLst>
                  <a:ext uri="{0D108BD9-81ED-4DB2-BD59-A6C34878D82A}">
                    <a16:rowId xmlns:a16="http://schemas.microsoft.com/office/drawing/2014/main" xmlns="" val="759664730"/>
                  </a:ext>
                </a:extLst>
              </a:tr>
              <a:tr h="2593958">
                <a:tc>
                  <a:txBody>
                    <a:bodyPr/>
                    <a:lstStyle/>
                    <a:p>
                      <a:pPr marL="401638" marR="0" lvl="0" indent="-401638" algn="l" defTabSz="457200" rtl="0" eaLnBrk="1" fontAlgn="auto" latinLnBrk="0" hangingPunct="1">
                        <a:lnSpc>
                          <a:spcPct val="150000"/>
                        </a:lnSpc>
                        <a:spcBef>
                          <a:spcPts val="0"/>
                        </a:spcBef>
                        <a:spcAft>
                          <a:spcPts val="0"/>
                        </a:spcAft>
                        <a:buClrTx/>
                        <a:buSzTx/>
                        <a:buFontTx/>
                        <a:buNone/>
                        <a:tabLst/>
                        <a:defRPr/>
                      </a:pPr>
                      <a:r>
                        <a:rPr kumimoji="0" lang="en-ZA" sz="1300" b="1" i="0" u="none" strike="noStrike" kern="1200" cap="none" spc="0" normalizeH="0" baseline="0" noProof="0" dirty="0">
                          <a:ln>
                            <a:noFill/>
                          </a:ln>
                          <a:solidFill>
                            <a:prstClr val="black"/>
                          </a:solidFill>
                          <a:effectLst/>
                          <a:uLnTx/>
                          <a:uFillTx/>
                          <a:latin typeface="Century Gothic" pitchFamily="34" charset="0"/>
                          <a:ea typeface="+mn-ea"/>
                          <a:cs typeface="Calibri" pitchFamily="34" charset="0"/>
                        </a:rPr>
                        <a:t>SPI:10 </a:t>
                      </a:r>
                      <a:r>
                        <a:rPr kumimoji="0" lang="en-US" sz="1300" b="1" i="0" u="none" strike="noStrike" kern="1200" cap="none" spc="0" normalizeH="0" baseline="0" noProof="0" dirty="0">
                          <a:ln>
                            <a:noFill/>
                          </a:ln>
                          <a:solidFill>
                            <a:prstClr val="black"/>
                          </a:solidFill>
                          <a:effectLst/>
                          <a:uLnTx/>
                          <a:uFillTx/>
                          <a:latin typeface="Century Gothic" pitchFamily="34" charset="0"/>
                          <a:ea typeface="+mn-ea"/>
                          <a:cs typeface="Calibri" pitchFamily="34" charset="0"/>
                        </a:rPr>
                        <a:t>Number of municipalities monitored on the implement indigent policies (Sub-Outcome 1) (B2B Pillar 2)</a:t>
                      </a:r>
                      <a:endParaRPr kumimoji="0" lang="en-ZA" sz="1300" b="1" i="0" u="none" strike="noStrike" kern="1200" cap="none" spc="0" normalizeH="0" baseline="0" noProof="0" dirty="0">
                        <a:ln>
                          <a:noFill/>
                        </a:ln>
                        <a:solidFill>
                          <a:prstClr val="black"/>
                        </a:solidFill>
                        <a:effectLst/>
                        <a:uLnTx/>
                        <a:uFillTx/>
                        <a:latin typeface="Century Gothic" pitchFamily="34" charset="0"/>
                        <a:ea typeface="+mn-ea"/>
                        <a:cs typeface="Calibri" pitchFamily="34" charset="0"/>
                      </a:endParaRPr>
                    </a:p>
                    <a:p>
                      <a:pPr marL="401638" marR="0" lvl="0" indent="0" algn="l" defTabSz="457200" rtl="0" eaLnBrk="1" fontAlgn="auto" latinLnBrk="0" hangingPunct="1">
                        <a:lnSpc>
                          <a:spcPct val="150000"/>
                        </a:lnSpc>
                        <a:spcBef>
                          <a:spcPts val="0"/>
                        </a:spcBef>
                        <a:spcAft>
                          <a:spcPts val="0"/>
                        </a:spcAft>
                        <a:buClrTx/>
                        <a:buSzTx/>
                        <a:buFontTx/>
                        <a:buNone/>
                        <a:tabLst/>
                        <a:defRPr/>
                      </a:pPr>
                      <a:r>
                        <a:rPr kumimoji="0" lang="en-ZA" sz="1300" b="1" i="0" u="none" strike="noStrike" kern="1200" cap="none" spc="0" normalizeH="0" baseline="0" noProof="0" dirty="0">
                          <a:ln>
                            <a:noFill/>
                          </a:ln>
                          <a:solidFill>
                            <a:srgbClr val="00B050"/>
                          </a:solidFill>
                          <a:effectLst/>
                          <a:uLnTx/>
                          <a:uFillTx/>
                          <a:latin typeface="Century Gothic" pitchFamily="34" charset="0"/>
                          <a:ea typeface="+mn-ea"/>
                          <a:cs typeface="Calibri" pitchFamily="34" charset="0"/>
                        </a:rPr>
                        <a:t>(Sector Indicator)</a:t>
                      </a:r>
                    </a:p>
                    <a:p>
                      <a:pPr marL="401638" lvl="0" indent="-401638" algn="l" defTabSz="457200" rtl="0" eaLnBrk="1" latinLnBrk="0" hangingPunct="1">
                        <a:lnSpc>
                          <a:spcPct val="150000"/>
                        </a:lnSpc>
                      </a:pPr>
                      <a:endParaRPr lang="en-ZA" sz="1300" b="1" kern="1200" dirty="0">
                        <a:solidFill>
                          <a:schemeClr val="dk1"/>
                        </a:solidFill>
                        <a:latin typeface="Century Gothic" pitchFamily="34" charset="0"/>
                        <a:ea typeface="+mn-ea"/>
                        <a:cs typeface="Calibri" pitchFamily="34" charset="0"/>
                      </a:endParaRP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4</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2</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2</a:t>
                      </a:r>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ZA" sz="1300" b="0" kern="1200" noProof="0" dirty="0">
                          <a:solidFill>
                            <a:schemeClr val="dk1"/>
                          </a:solidFill>
                          <a:latin typeface="Century Gothic" pitchFamily="34" charset="0"/>
                          <a:ea typeface="+mn-ea"/>
                          <a:cs typeface="Calibri" pitchFamily="34" charset="0"/>
                        </a:rPr>
                        <a:t>The following 2 municipalities were on the implementation of their municipal indigent policies:</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ZA" sz="1300" b="0" kern="1200" noProof="0" dirty="0">
                        <a:solidFill>
                          <a:schemeClr val="dk1"/>
                        </a:solidFill>
                        <a:latin typeface="Century Gothic" pitchFamily="34" charset="0"/>
                        <a:ea typeface="+mn-ea"/>
                        <a:cs typeface="Calibri" pitchFamily="34" charset="0"/>
                      </a:endParaRPr>
                    </a:p>
                    <a:p>
                      <a:pPr marL="228600" marR="0" lvl="0" indent="-228600" algn="just" defTabSz="457200" rtl="0" eaLnBrk="1" fontAlgn="auto" latinLnBrk="0" hangingPunct="1">
                        <a:lnSpc>
                          <a:spcPct val="100000"/>
                        </a:lnSpc>
                        <a:spcBef>
                          <a:spcPts val="0"/>
                        </a:spcBef>
                        <a:spcAft>
                          <a:spcPts val="0"/>
                        </a:spcAft>
                        <a:buClrTx/>
                        <a:buSzTx/>
                        <a:buFontTx/>
                        <a:buAutoNum type="arabicPeriod"/>
                        <a:tabLst/>
                        <a:defRPr/>
                      </a:pPr>
                      <a:r>
                        <a:rPr lang="en-ZA" sz="1300" b="1" kern="1200" noProof="0" dirty="0" err="1">
                          <a:solidFill>
                            <a:schemeClr val="dk1"/>
                          </a:solidFill>
                          <a:latin typeface="Century Gothic" pitchFamily="34" charset="0"/>
                          <a:ea typeface="+mn-ea"/>
                          <a:cs typeface="Calibri" pitchFamily="34" charset="0"/>
                        </a:rPr>
                        <a:t>Witzenberg</a:t>
                      </a:r>
                      <a:r>
                        <a:rPr lang="en-ZA" sz="1300" b="1" kern="1200" noProof="0" dirty="0">
                          <a:solidFill>
                            <a:schemeClr val="dk1"/>
                          </a:solidFill>
                          <a:latin typeface="Century Gothic" pitchFamily="34" charset="0"/>
                          <a:ea typeface="+mn-ea"/>
                          <a:cs typeface="Calibri" pitchFamily="34" charset="0"/>
                        </a:rPr>
                        <a:t> Municipality</a:t>
                      </a:r>
                    </a:p>
                    <a:p>
                      <a:pPr marL="0" marR="0" lvl="0" indent="0" algn="just" defTabSz="457200" rtl="0" eaLnBrk="1" fontAlgn="auto" latinLnBrk="0" hangingPunct="1">
                        <a:lnSpc>
                          <a:spcPct val="100000"/>
                        </a:lnSpc>
                        <a:spcBef>
                          <a:spcPts val="0"/>
                        </a:spcBef>
                        <a:spcAft>
                          <a:spcPts val="0"/>
                        </a:spcAft>
                        <a:buClrTx/>
                        <a:buSzTx/>
                        <a:buFontTx/>
                        <a:buNone/>
                        <a:tabLst/>
                        <a:defRPr/>
                      </a:pPr>
                      <a:r>
                        <a:rPr lang="en-ZA" sz="1300" b="0" kern="1200" noProof="0" dirty="0">
                          <a:solidFill>
                            <a:schemeClr val="dk1"/>
                          </a:solidFill>
                          <a:latin typeface="Century Gothic" pitchFamily="34" charset="0"/>
                          <a:ea typeface="+mn-ea"/>
                          <a:cs typeface="Calibri" pitchFamily="34" charset="0"/>
                        </a:rPr>
                        <a:t>Monitor the in-migration patterns and the demand for basic and free basic services in the municipal.</a:t>
                      </a:r>
                    </a:p>
                    <a:p>
                      <a:pPr marL="0" marR="0" lvl="0" indent="0" algn="just" defTabSz="457200" rtl="0" eaLnBrk="1" fontAlgn="auto" latinLnBrk="0" hangingPunct="1">
                        <a:lnSpc>
                          <a:spcPct val="100000"/>
                        </a:lnSpc>
                        <a:spcBef>
                          <a:spcPts val="0"/>
                        </a:spcBef>
                        <a:spcAft>
                          <a:spcPts val="0"/>
                        </a:spcAft>
                        <a:buClrTx/>
                        <a:buSzTx/>
                        <a:buFontTx/>
                        <a:buNone/>
                        <a:tabLst/>
                        <a:defRPr/>
                      </a:pPr>
                      <a:r>
                        <a:rPr lang="en-ZA" sz="1300" b="0" kern="1200" noProof="0" dirty="0">
                          <a:solidFill>
                            <a:schemeClr val="dk1"/>
                          </a:solidFill>
                          <a:latin typeface="Century Gothic" pitchFamily="34" charset="0"/>
                          <a:ea typeface="+mn-ea"/>
                          <a:cs typeface="Calibri" pitchFamily="34" charset="0"/>
                        </a:rPr>
                        <a:t>Understanding the impact of COVID-19 in relation to Indigent Management.</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ZA" sz="1300" b="0" kern="1200" noProof="0" dirty="0">
                        <a:solidFill>
                          <a:schemeClr val="dk1"/>
                        </a:solidFill>
                        <a:latin typeface="Century Gothic" pitchFamily="34" charset="0"/>
                        <a:ea typeface="+mn-ea"/>
                        <a:cs typeface="Calibri"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ZA" sz="1300" b="1" kern="1200" noProof="0" dirty="0">
                          <a:solidFill>
                            <a:schemeClr val="dk1"/>
                          </a:solidFill>
                          <a:latin typeface="Century Gothic" pitchFamily="34" charset="0"/>
                          <a:ea typeface="+mn-ea"/>
                          <a:cs typeface="Calibri" pitchFamily="34" charset="0"/>
                        </a:rPr>
                        <a:t>2. </a:t>
                      </a:r>
                      <a:r>
                        <a:rPr lang="en-ZA" sz="1300" b="1" kern="1200" noProof="0" dirty="0" err="1">
                          <a:solidFill>
                            <a:schemeClr val="dk1"/>
                          </a:solidFill>
                          <a:latin typeface="Century Gothic" pitchFamily="34" charset="0"/>
                          <a:ea typeface="+mn-ea"/>
                          <a:cs typeface="Calibri" pitchFamily="34" charset="0"/>
                        </a:rPr>
                        <a:t>Bergrivier</a:t>
                      </a:r>
                      <a:r>
                        <a:rPr lang="en-ZA" sz="1300" b="1" kern="1200" noProof="0" dirty="0">
                          <a:solidFill>
                            <a:schemeClr val="dk1"/>
                          </a:solidFill>
                          <a:latin typeface="Century Gothic" pitchFamily="34" charset="0"/>
                          <a:ea typeface="+mn-ea"/>
                          <a:cs typeface="Calibri" pitchFamily="34" charset="0"/>
                        </a:rPr>
                        <a:t> Municipality</a:t>
                      </a:r>
                    </a:p>
                    <a:p>
                      <a:pPr marL="0" marR="0" lvl="0" indent="0" algn="just" defTabSz="457200" rtl="0" eaLnBrk="1" fontAlgn="auto" latinLnBrk="0" hangingPunct="1">
                        <a:lnSpc>
                          <a:spcPct val="100000"/>
                        </a:lnSpc>
                        <a:spcBef>
                          <a:spcPts val="0"/>
                        </a:spcBef>
                        <a:spcAft>
                          <a:spcPts val="0"/>
                        </a:spcAft>
                        <a:buClrTx/>
                        <a:buSzTx/>
                        <a:buFontTx/>
                        <a:buNone/>
                        <a:tabLst/>
                        <a:defRPr/>
                      </a:pPr>
                      <a:r>
                        <a:rPr lang="en-ZA" sz="1300" b="0" kern="1200" noProof="0" dirty="0">
                          <a:solidFill>
                            <a:schemeClr val="dk1"/>
                          </a:solidFill>
                          <a:latin typeface="Century Gothic" pitchFamily="34" charset="0"/>
                          <a:ea typeface="+mn-ea"/>
                          <a:cs typeface="Calibri" pitchFamily="34" charset="0"/>
                        </a:rPr>
                        <a:t>Monitoring the implementation of the indigent policy. </a:t>
                      </a:r>
                    </a:p>
                  </a:txBody>
                  <a:tcPr/>
                </a:tc>
                <a:extLst>
                  <a:ext uri="{0D108BD9-81ED-4DB2-BD59-A6C34878D82A}">
                    <a16:rowId xmlns:a16="http://schemas.microsoft.com/office/drawing/2014/main" xmlns="" val="2752967988"/>
                  </a:ext>
                </a:extLst>
              </a:tr>
            </a:tbl>
          </a:graphicData>
        </a:graphic>
      </p:graphicFrame>
    </p:spTree>
    <p:extLst>
      <p:ext uri="{BB962C8B-B14F-4D97-AF65-F5344CB8AC3E}">
        <p14:creationId xmlns:p14="http://schemas.microsoft.com/office/powerpoint/2010/main" xmlns="" val="2312233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95C895-BF3F-4115-AF47-2A45E0DCAFC6}"/>
              </a:ext>
            </a:extLst>
          </p:cNvPr>
          <p:cNvSpPr>
            <a:spLocks noGrp="1"/>
          </p:cNvSpPr>
          <p:nvPr>
            <p:ph type="title"/>
          </p:nvPr>
        </p:nvSpPr>
        <p:spPr/>
        <p:txBody>
          <a:bodyPr/>
          <a:lstStyle/>
          <a:p>
            <a:r>
              <a:rPr lang="en-ZA" dirty="0"/>
              <a:t>Municipal Performance Monitoring, Reporting and Evaluation</a:t>
            </a:r>
            <a:endParaRPr lang="en-US" dirty="0"/>
          </a:p>
        </p:txBody>
      </p:sp>
      <p:sp>
        <p:nvSpPr>
          <p:cNvPr id="3" name="Slide Number Placeholder 2">
            <a:extLst>
              <a:ext uri="{FF2B5EF4-FFF2-40B4-BE49-F238E27FC236}">
                <a16:creationId xmlns:a16="http://schemas.microsoft.com/office/drawing/2014/main" xmlns="" id="{6910C801-D3C2-4924-AB7E-40967F000BAD}"/>
              </a:ext>
            </a:extLst>
          </p:cNvPr>
          <p:cNvSpPr>
            <a:spLocks noGrp="1"/>
          </p:cNvSpPr>
          <p:nvPr>
            <p:ph type="sldNum" sz="quarter" idx="4"/>
          </p:nvPr>
        </p:nvSpPr>
        <p:spPr/>
        <p:txBody>
          <a:bodyPr/>
          <a:lstStyle/>
          <a:p>
            <a:fld id="{8406839F-D7A4-4E5D-B93D-768AD4D1DB36}" type="slidenum">
              <a:rPr lang="en-ZA" smtClean="0">
                <a:solidFill>
                  <a:srgbClr val="003399"/>
                </a:solidFill>
              </a:rPr>
              <a:pPr/>
              <a:t>14</a:t>
            </a:fld>
            <a:endParaRPr lang="en-ZA" dirty="0">
              <a:solidFill>
                <a:srgbClr val="003399"/>
              </a:solidFill>
            </a:endParaRPr>
          </a:p>
        </p:txBody>
      </p:sp>
      <p:sp>
        <p:nvSpPr>
          <p:cNvPr id="5" name="Text Placeholder 4">
            <a:extLst>
              <a:ext uri="{FF2B5EF4-FFF2-40B4-BE49-F238E27FC236}">
                <a16:creationId xmlns:a16="http://schemas.microsoft.com/office/drawing/2014/main" xmlns="" id="{40F73F12-F71D-46E1-BFB7-9116F015A6E0}"/>
              </a:ext>
            </a:extLst>
          </p:cNvPr>
          <p:cNvSpPr>
            <a:spLocks noGrp="1"/>
          </p:cNvSpPr>
          <p:nvPr>
            <p:ph type="body" sz="quarter" idx="10"/>
          </p:nvPr>
        </p:nvSpPr>
        <p:spPr>
          <a:xfrm>
            <a:off x="393701" y="1012874"/>
            <a:ext cx="11462940" cy="5219113"/>
          </a:xfrm>
        </p:spPr>
        <p:txBody>
          <a:bodyPr>
            <a:normAutofit/>
          </a:bodyPr>
          <a:lstStyle/>
          <a:p>
            <a:pPr marL="285750" indent="-285750">
              <a:lnSpc>
                <a:spcPct val="150000"/>
              </a:lnSpc>
              <a:buFont typeface="Arial" panose="020B0604020202020204" pitchFamily="34" charset="0"/>
              <a:buChar char="•"/>
            </a:pPr>
            <a:endParaRPr kumimoji="0" lang="en-US" sz="1600" b="0" i="0" u="none" strike="noStrike" kern="1200" cap="none" spc="0" normalizeH="0" baseline="0" noProof="0" dirty="0">
              <a:ln>
                <a:noFill/>
              </a:ln>
              <a:effectLst/>
              <a:uLnTx/>
              <a:uFillTx/>
              <a:latin typeface="Century Gothic"/>
              <a:ea typeface="+mn-ea"/>
              <a:cs typeface="+mn-cs"/>
            </a:endParaRPr>
          </a:p>
          <a:p>
            <a:endParaRPr lang="en-US" dirty="0"/>
          </a:p>
        </p:txBody>
      </p:sp>
      <p:graphicFrame>
        <p:nvGraphicFramePr>
          <p:cNvPr id="4" name="Table 5">
            <a:extLst>
              <a:ext uri="{FF2B5EF4-FFF2-40B4-BE49-F238E27FC236}">
                <a16:creationId xmlns:a16="http://schemas.microsoft.com/office/drawing/2014/main" xmlns="" id="{58EC968C-D4C9-5BB0-90B8-1B894B970CF5}"/>
              </a:ext>
            </a:extLst>
          </p:cNvPr>
          <p:cNvGraphicFramePr>
            <a:graphicFrameLocks noGrp="1"/>
          </p:cNvGraphicFramePr>
          <p:nvPr>
            <p:extLst>
              <p:ext uri="{D42A27DB-BD31-4B8C-83A1-F6EECF244321}">
                <p14:modId xmlns:p14="http://schemas.microsoft.com/office/powerpoint/2010/main" xmlns="" val="321533011"/>
              </p:ext>
            </p:extLst>
          </p:nvPr>
        </p:nvGraphicFramePr>
        <p:xfrm>
          <a:off x="393701" y="1102084"/>
          <a:ext cx="11170115" cy="4998975"/>
        </p:xfrm>
        <a:graphic>
          <a:graphicData uri="http://schemas.openxmlformats.org/drawingml/2006/table">
            <a:tbl>
              <a:tblPr firstRow="1" bandRow="1">
                <a:tableStyleId>{5C22544A-7EE6-4342-B048-85BDC9FD1C3A}</a:tableStyleId>
              </a:tblPr>
              <a:tblGrid>
                <a:gridCol w="2750943">
                  <a:extLst>
                    <a:ext uri="{9D8B030D-6E8A-4147-A177-3AD203B41FA5}">
                      <a16:colId xmlns:a16="http://schemas.microsoft.com/office/drawing/2014/main" xmlns="" val="3080891445"/>
                    </a:ext>
                  </a:extLst>
                </a:gridCol>
                <a:gridCol w="1416205">
                  <a:extLst>
                    <a:ext uri="{9D8B030D-6E8A-4147-A177-3AD203B41FA5}">
                      <a16:colId xmlns:a16="http://schemas.microsoft.com/office/drawing/2014/main" xmlns="" val="1524583056"/>
                    </a:ext>
                  </a:extLst>
                </a:gridCol>
                <a:gridCol w="1382751">
                  <a:extLst>
                    <a:ext uri="{9D8B030D-6E8A-4147-A177-3AD203B41FA5}">
                      <a16:colId xmlns:a16="http://schemas.microsoft.com/office/drawing/2014/main" xmlns="" val="595442627"/>
                    </a:ext>
                  </a:extLst>
                </a:gridCol>
                <a:gridCol w="1282390">
                  <a:extLst>
                    <a:ext uri="{9D8B030D-6E8A-4147-A177-3AD203B41FA5}">
                      <a16:colId xmlns:a16="http://schemas.microsoft.com/office/drawing/2014/main" xmlns="" val="1349339055"/>
                    </a:ext>
                  </a:extLst>
                </a:gridCol>
                <a:gridCol w="4337826">
                  <a:extLst>
                    <a:ext uri="{9D8B030D-6E8A-4147-A177-3AD203B41FA5}">
                      <a16:colId xmlns:a16="http://schemas.microsoft.com/office/drawing/2014/main" xmlns="" val="384701733"/>
                    </a:ext>
                  </a:extLst>
                </a:gridCol>
              </a:tblGrid>
              <a:tr h="370840">
                <a:tc>
                  <a:txBody>
                    <a:bodyPr/>
                    <a:lstStyle/>
                    <a:p>
                      <a:pPr algn="ctr"/>
                      <a:r>
                        <a:rPr lang="en-ZA" sz="1400" dirty="0">
                          <a:latin typeface="Century Gothic" panose="020B0502020202020204" pitchFamily="34" charset="0"/>
                        </a:rPr>
                        <a:t>Performance  indicator</a:t>
                      </a:r>
                    </a:p>
                  </a:txBody>
                  <a:tcPr/>
                </a:tc>
                <a:tc>
                  <a:txBody>
                    <a:bodyPr/>
                    <a:lstStyle/>
                    <a:p>
                      <a:pPr algn="ctr"/>
                      <a:r>
                        <a:rPr lang="en-ZA" sz="1400" dirty="0">
                          <a:latin typeface="Century Gothic" panose="020B0502020202020204" pitchFamily="34" charset="0"/>
                        </a:rPr>
                        <a:t>Annual Target</a:t>
                      </a: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Planned Target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Output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Quarter Comments and progress</a:t>
                      </a:r>
                    </a:p>
                  </a:txBody>
                  <a:tcPr/>
                </a:tc>
                <a:extLst>
                  <a:ext uri="{0D108BD9-81ED-4DB2-BD59-A6C34878D82A}">
                    <a16:rowId xmlns:a16="http://schemas.microsoft.com/office/drawing/2014/main" xmlns="" val="2551127036"/>
                  </a:ext>
                </a:extLst>
              </a:tr>
              <a:tr h="370840">
                <a:tc>
                  <a:txBody>
                    <a:bodyPr/>
                    <a:lstStyle/>
                    <a:p>
                      <a:pPr marL="401638" lvl="0" indent="-401638" algn="l" defTabSz="457200" rtl="0" eaLnBrk="1" latinLnBrk="0" hangingPunct="1">
                        <a:lnSpc>
                          <a:spcPct val="150000"/>
                        </a:lnSpc>
                      </a:pPr>
                      <a:r>
                        <a:rPr lang="en-ZA" sz="1300" b="1" kern="1200" dirty="0">
                          <a:solidFill>
                            <a:schemeClr val="dk1"/>
                          </a:solidFill>
                          <a:latin typeface="Century Gothic" pitchFamily="34" charset="0"/>
                          <a:ea typeface="+mn-ea"/>
                          <a:cs typeface="Calibri" pitchFamily="34" charset="0"/>
                        </a:rPr>
                        <a:t>2.4.2 Number of reports providing insight into municipal status and functioning produced</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2</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a:t>
                      </a:r>
                    </a:p>
                  </a:txBody>
                  <a:tcPr/>
                </a:tc>
                <a:tc>
                  <a:txBody>
                    <a:bodyPr/>
                    <a:lstStyle/>
                    <a:p>
                      <a:pPr marL="0" marR="0" lvl="0" indent="0" algn="l" defTabSz="457200" rtl="0" eaLnBrk="1" fontAlgn="auto" latinLnBrk="0" hangingPunct="1">
                        <a:lnSpc>
                          <a:spcPct val="150000"/>
                        </a:lnSpc>
                        <a:spcBef>
                          <a:spcPts val="0"/>
                        </a:spcBef>
                        <a:spcAft>
                          <a:spcPts val="0"/>
                        </a:spcAft>
                        <a:buClrTx/>
                        <a:buSzTx/>
                        <a:buFont typeface="Arial" panose="020B0604020202020204" pitchFamily="34" charset="0"/>
                        <a:buNone/>
                        <a:tabLst/>
                        <a:defRPr/>
                      </a:pPr>
                      <a:r>
                        <a:rPr lang="en-ZA" sz="1300" b="0" kern="1200" dirty="0">
                          <a:solidFill>
                            <a:schemeClr val="dk1"/>
                          </a:solidFill>
                          <a:latin typeface="Century Gothic" pitchFamily="34" charset="0"/>
                          <a:ea typeface="+mn-ea"/>
                          <a:cs typeface="Calibri" pitchFamily="34" charset="0"/>
                        </a:rPr>
                        <a:t>Report on status of municipalities. </a:t>
                      </a:r>
                      <a:endParaRPr lang="en-ZA" sz="1300" b="0" kern="1200" noProof="0" dirty="0">
                        <a:solidFill>
                          <a:schemeClr val="dk1"/>
                        </a:solidFill>
                        <a:latin typeface="Century Gothic" pitchFamily="34" charset="0"/>
                        <a:ea typeface="+mn-ea"/>
                        <a:cs typeface="Calibri" pitchFamily="34" charset="0"/>
                      </a:endParaRPr>
                    </a:p>
                  </a:txBody>
                  <a:tcPr/>
                </a:tc>
                <a:extLst>
                  <a:ext uri="{0D108BD9-81ED-4DB2-BD59-A6C34878D82A}">
                    <a16:rowId xmlns:a16="http://schemas.microsoft.com/office/drawing/2014/main" xmlns="" val="759664730"/>
                  </a:ext>
                </a:extLst>
              </a:tr>
              <a:tr h="0">
                <a:tc>
                  <a:txBody>
                    <a:bodyPr/>
                    <a:lstStyle/>
                    <a:p>
                      <a:pPr marL="401638" marR="0" lvl="0" indent="-401638" algn="l" defTabSz="457200" rtl="0" eaLnBrk="1" fontAlgn="auto" latinLnBrk="0" hangingPunct="1">
                        <a:lnSpc>
                          <a:spcPct val="150000"/>
                        </a:lnSpc>
                        <a:spcBef>
                          <a:spcPts val="0"/>
                        </a:spcBef>
                        <a:spcAft>
                          <a:spcPts val="0"/>
                        </a:spcAft>
                        <a:buClrTx/>
                        <a:buSzTx/>
                        <a:buFontTx/>
                        <a:buNone/>
                        <a:tabLst/>
                        <a:defRPr/>
                      </a:pPr>
                      <a:r>
                        <a:rPr kumimoji="0" lang="en-ZA" sz="1300" b="1" i="0" u="none" strike="noStrike" kern="1200" cap="none" spc="0" normalizeH="0" baseline="0" noProof="0" dirty="0">
                          <a:ln>
                            <a:noFill/>
                          </a:ln>
                          <a:solidFill>
                            <a:prstClr val="black"/>
                          </a:solidFill>
                          <a:effectLst/>
                          <a:uLnTx/>
                          <a:uFillTx/>
                          <a:latin typeface="Century Gothic" pitchFamily="34" charset="0"/>
                          <a:ea typeface="+mn-ea"/>
                          <a:cs typeface="Calibri" pitchFamily="34" charset="0"/>
                        </a:rPr>
                        <a:t>2.4.3 </a:t>
                      </a:r>
                      <a:r>
                        <a:rPr kumimoji="0" lang="en-US" sz="1300" b="1" i="0" u="none" strike="noStrike" kern="1200" cap="none" spc="0" normalizeH="0" baseline="0" noProof="0" dirty="0">
                          <a:ln>
                            <a:noFill/>
                          </a:ln>
                          <a:solidFill>
                            <a:prstClr val="black"/>
                          </a:solidFill>
                          <a:effectLst/>
                          <a:uLnTx/>
                          <a:uFillTx/>
                          <a:latin typeface="Century Gothic" pitchFamily="34" charset="0"/>
                          <a:ea typeface="+mn-ea"/>
                          <a:cs typeface="Calibri" pitchFamily="34" charset="0"/>
                        </a:rPr>
                        <a:t>Number of </a:t>
                      </a:r>
                      <a:r>
                        <a:rPr kumimoji="0" lang="en-US" sz="1300" b="1" i="0" u="none" strike="noStrike" kern="1200" cap="none" spc="0" normalizeH="0" baseline="0" noProof="0" dirty="0" err="1">
                          <a:ln>
                            <a:noFill/>
                          </a:ln>
                          <a:solidFill>
                            <a:prstClr val="black"/>
                          </a:solidFill>
                          <a:effectLst/>
                          <a:uLnTx/>
                          <a:uFillTx/>
                          <a:latin typeface="Century Gothic" pitchFamily="34" charset="0"/>
                          <a:ea typeface="+mn-ea"/>
                          <a:cs typeface="Calibri" pitchFamily="34" charset="0"/>
                        </a:rPr>
                        <a:t>programmes</a:t>
                      </a:r>
                      <a:r>
                        <a:rPr kumimoji="0" lang="en-US" sz="1300" b="1" i="0" u="none" strike="noStrike" kern="1200" cap="none" spc="0" normalizeH="0" baseline="0" noProof="0" dirty="0">
                          <a:ln>
                            <a:noFill/>
                          </a:ln>
                          <a:solidFill>
                            <a:prstClr val="black"/>
                          </a:solidFill>
                          <a:effectLst/>
                          <a:uLnTx/>
                          <a:uFillTx/>
                          <a:latin typeface="Century Gothic" pitchFamily="34" charset="0"/>
                          <a:ea typeface="+mn-ea"/>
                          <a:cs typeface="Calibri" pitchFamily="34" charset="0"/>
                        </a:rPr>
                        <a:t> implemented to </a:t>
                      </a:r>
                      <a:r>
                        <a:rPr kumimoji="0" lang="en-US" sz="1300" b="1" i="0" u="none" strike="noStrike" kern="1200" cap="none" spc="0" normalizeH="0" baseline="0" noProof="0" dirty="0" err="1">
                          <a:ln>
                            <a:noFill/>
                          </a:ln>
                          <a:solidFill>
                            <a:prstClr val="black"/>
                          </a:solidFill>
                          <a:effectLst/>
                          <a:uLnTx/>
                          <a:uFillTx/>
                          <a:latin typeface="Century Gothic" pitchFamily="34" charset="0"/>
                          <a:ea typeface="+mn-ea"/>
                          <a:cs typeface="Calibri" pitchFamily="34" charset="0"/>
                        </a:rPr>
                        <a:t>institutionalise</a:t>
                      </a:r>
                      <a:r>
                        <a:rPr kumimoji="0" lang="en-US" sz="1300" b="1" i="0" u="none" strike="noStrike" kern="1200" cap="none" spc="0" normalizeH="0" baseline="0" noProof="0" dirty="0">
                          <a:ln>
                            <a:noFill/>
                          </a:ln>
                          <a:solidFill>
                            <a:prstClr val="black"/>
                          </a:solidFill>
                          <a:effectLst/>
                          <a:uLnTx/>
                          <a:uFillTx/>
                          <a:latin typeface="Century Gothic" pitchFamily="34" charset="0"/>
                          <a:ea typeface="+mn-ea"/>
                          <a:cs typeface="Calibri" pitchFamily="34" charset="0"/>
                        </a:rPr>
                        <a:t> GIS in the municipal space </a:t>
                      </a:r>
                      <a:endParaRPr lang="en-ZA" sz="1300" b="1" kern="1200" dirty="0">
                        <a:solidFill>
                          <a:schemeClr val="dk1"/>
                        </a:solidFill>
                        <a:latin typeface="Century Gothic" pitchFamily="34" charset="0"/>
                        <a:ea typeface="+mn-ea"/>
                        <a:cs typeface="Calibri" pitchFamily="34" charset="0"/>
                      </a:endParaRP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2</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a:t>
                      </a:r>
                    </a:p>
                  </a:txBody>
                  <a:tcPr/>
                </a:tc>
                <a:tc>
                  <a:txBody>
                    <a:bodyPr/>
                    <a:lstStyle/>
                    <a:p>
                      <a:pPr marL="0" marR="0" lvl="0" indent="0" algn="l" defTabSz="457200" rtl="0" eaLnBrk="1" fontAlgn="auto" latinLnBrk="0" hangingPunct="1">
                        <a:lnSpc>
                          <a:spcPct val="150000"/>
                        </a:lnSpc>
                        <a:spcBef>
                          <a:spcPts val="0"/>
                        </a:spcBef>
                        <a:spcAft>
                          <a:spcPts val="0"/>
                        </a:spcAft>
                        <a:buClrTx/>
                        <a:buSzTx/>
                        <a:buFont typeface="Arial" panose="020B0604020202020204" pitchFamily="34" charset="0"/>
                        <a:buNone/>
                        <a:tabLst/>
                        <a:defRPr/>
                      </a:pPr>
                      <a:r>
                        <a:rPr lang="en-ZA" sz="1300" b="0" kern="1200" noProof="0" dirty="0">
                          <a:solidFill>
                            <a:schemeClr val="dk1"/>
                          </a:solidFill>
                          <a:latin typeface="Century Gothic" pitchFamily="34" charset="0"/>
                          <a:ea typeface="+mn-ea"/>
                          <a:cs typeface="Calibri" pitchFamily="34" charset="0"/>
                        </a:rPr>
                        <a:t>Supporting the Overberg DM to establish a GIS</a:t>
                      </a:r>
                      <a:r>
                        <a:rPr lang="en-GB" sz="1300" b="0" kern="1200" noProof="0" dirty="0">
                          <a:solidFill>
                            <a:schemeClr val="dk1"/>
                          </a:solidFill>
                          <a:latin typeface="Century Gothic" pitchFamily="34" charset="0"/>
                          <a:ea typeface="+mn-ea"/>
                          <a:cs typeface="Calibri" pitchFamily="34" charset="0"/>
                        </a:rPr>
                        <a:t> competency within the District. </a:t>
                      </a:r>
                    </a:p>
                    <a:p>
                      <a:pPr marL="0" marR="0" lvl="0" indent="0" algn="l" defTabSz="457200" rtl="0" eaLnBrk="1" fontAlgn="auto" latinLnBrk="0" hangingPunct="1">
                        <a:lnSpc>
                          <a:spcPct val="150000"/>
                        </a:lnSpc>
                        <a:spcBef>
                          <a:spcPts val="0"/>
                        </a:spcBef>
                        <a:spcAft>
                          <a:spcPts val="0"/>
                        </a:spcAft>
                        <a:buClrTx/>
                        <a:buSzTx/>
                        <a:buFont typeface="Arial" panose="020B0604020202020204" pitchFamily="34" charset="0"/>
                        <a:buNone/>
                        <a:tabLst/>
                        <a:defRPr/>
                      </a:pPr>
                      <a:r>
                        <a:rPr lang="en-GB" sz="1300" b="0" kern="1200" noProof="0" dirty="0">
                          <a:solidFill>
                            <a:schemeClr val="dk1"/>
                          </a:solidFill>
                          <a:latin typeface="Century Gothic" pitchFamily="34" charset="0"/>
                          <a:ea typeface="+mn-ea"/>
                          <a:cs typeface="Calibri" pitchFamily="34" charset="0"/>
                        </a:rPr>
                        <a:t>The Department provided technical GIS support by providing GIS</a:t>
                      </a:r>
                      <a:r>
                        <a:rPr lang="en-US" sz="1300" b="0" kern="1200" noProof="0" dirty="0">
                          <a:solidFill>
                            <a:schemeClr val="dk1"/>
                          </a:solidFill>
                          <a:latin typeface="Century Gothic" pitchFamily="34" charset="0"/>
                          <a:ea typeface="+mn-ea"/>
                          <a:cs typeface="Calibri" pitchFamily="34" charset="0"/>
                        </a:rPr>
                        <a:t> mapping services to the District towards </a:t>
                      </a:r>
                      <a:r>
                        <a:rPr lang="en-US" sz="1300" b="0" kern="1200" noProof="0" dirty="0" err="1">
                          <a:solidFill>
                            <a:schemeClr val="dk1"/>
                          </a:solidFill>
                          <a:latin typeface="Century Gothic" pitchFamily="34" charset="0"/>
                          <a:ea typeface="+mn-ea"/>
                          <a:cs typeface="Calibri" pitchFamily="34" charset="0"/>
                        </a:rPr>
                        <a:t>finalising</a:t>
                      </a:r>
                      <a:r>
                        <a:rPr lang="en-US" sz="1300" b="0" kern="1200" noProof="0" dirty="0">
                          <a:solidFill>
                            <a:schemeClr val="dk1"/>
                          </a:solidFill>
                          <a:latin typeface="Century Gothic" pitchFamily="34" charset="0"/>
                          <a:ea typeface="+mn-ea"/>
                          <a:cs typeface="Calibri" pitchFamily="34" charset="0"/>
                        </a:rPr>
                        <a:t> its Disaster Risk Assessment.</a:t>
                      </a:r>
                    </a:p>
                    <a:p>
                      <a:pPr marL="0" marR="0" lvl="0" indent="0" algn="l" defTabSz="457200" rtl="0" eaLnBrk="1" fontAlgn="auto" latinLnBrk="0" hangingPunct="1">
                        <a:lnSpc>
                          <a:spcPct val="150000"/>
                        </a:lnSpc>
                        <a:spcBef>
                          <a:spcPts val="0"/>
                        </a:spcBef>
                        <a:spcAft>
                          <a:spcPts val="0"/>
                        </a:spcAft>
                        <a:buClrTx/>
                        <a:buSzTx/>
                        <a:buFont typeface="Arial" panose="020B0604020202020204" pitchFamily="34" charset="0"/>
                        <a:buNone/>
                        <a:tabLst/>
                        <a:defRPr/>
                      </a:pPr>
                      <a:endParaRPr lang="en-US" sz="1300" b="0" kern="1200" noProof="0" dirty="0">
                        <a:solidFill>
                          <a:schemeClr val="dk1"/>
                        </a:solidFill>
                        <a:latin typeface="Century Gothic" pitchFamily="34" charset="0"/>
                        <a:ea typeface="+mn-ea"/>
                        <a:cs typeface="Calibri" pitchFamily="34" charset="0"/>
                      </a:endParaRPr>
                    </a:p>
                    <a:p>
                      <a:pPr marL="0" marR="0" lvl="0" indent="0" algn="l" defTabSz="4572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300" b="0" kern="1200" noProof="0" dirty="0">
                          <a:solidFill>
                            <a:schemeClr val="dk1"/>
                          </a:solidFill>
                          <a:latin typeface="Century Gothic" pitchFamily="34" charset="0"/>
                          <a:ea typeface="+mn-ea"/>
                          <a:cs typeface="Calibri" pitchFamily="34" charset="0"/>
                        </a:rPr>
                        <a:t>In addition, the Department will provide the District with a Web map Application that will incorporate its applicable GIS layers to guide decision making in the District.</a:t>
                      </a:r>
                      <a:endParaRPr lang="en-ZA" sz="1300" b="0" kern="1200" noProof="0" dirty="0">
                        <a:solidFill>
                          <a:schemeClr val="dk1"/>
                        </a:solidFill>
                        <a:latin typeface="Century Gothic" pitchFamily="34" charset="0"/>
                        <a:ea typeface="+mn-ea"/>
                        <a:cs typeface="Calibri" pitchFamily="34" charset="0"/>
                      </a:endParaRPr>
                    </a:p>
                  </a:txBody>
                  <a:tcPr/>
                </a:tc>
                <a:extLst>
                  <a:ext uri="{0D108BD9-81ED-4DB2-BD59-A6C34878D82A}">
                    <a16:rowId xmlns:a16="http://schemas.microsoft.com/office/drawing/2014/main" xmlns="" val="3284365614"/>
                  </a:ext>
                </a:extLst>
              </a:tr>
            </a:tbl>
          </a:graphicData>
        </a:graphic>
      </p:graphicFrame>
    </p:spTree>
    <p:extLst>
      <p:ext uri="{BB962C8B-B14F-4D97-AF65-F5344CB8AC3E}">
        <p14:creationId xmlns:p14="http://schemas.microsoft.com/office/powerpoint/2010/main" xmlns="" val="3328549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95C895-BF3F-4115-AF47-2A45E0DCAFC6}"/>
              </a:ext>
            </a:extLst>
          </p:cNvPr>
          <p:cNvSpPr>
            <a:spLocks noGrp="1"/>
          </p:cNvSpPr>
          <p:nvPr>
            <p:ph type="title"/>
          </p:nvPr>
        </p:nvSpPr>
        <p:spPr/>
        <p:txBody>
          <a:bodyPr/>
          <a:lstStyle/>
          <a:p>
            <a:r>
              <a:rPr lang="en-ZA" dirty="0"/>
              <a:t>Municipal Performance Monitoring, Reporting and Evaluation</a:t>
            </a:r>
            <a:endParaRPr lang="en-US" dirty="0"/>
          </a:p>
        </p:txBody>
      </p:sp>
      <p:sp>
        <p:nvSpPr>
          <p:cNvPr id="3" name="Slide Number Placeholder 2">
            <a:extLst>
              <a:ext uri="{FF2B5EF4-FFF2-40B4-BE49-F238E27FC236}">
                <a16:creationId xmlns:a16="http://schemas.microsoft.com/office/drawing/2014/main" xmlns="" id="{6910C801-D3C2-4924-AB7E-40967F000BAD}"/>
              </a:ext>
            </a:extLst>
          </p:cNvPr>
          <p:cNvSpPr>
            <a:spLocks noGrp="1"/>
          </p:cNvSpPr>
          <p:nvPr>
            <p:ph type="sldNum" sz="quarter" idx="4"/>
          </p:nvPr>
        </p:nvSpPr>
        <p:spPr/>
        <p:txBody>
          <a:bodyPr/>
          <a:lstStyle/>
          <a:p>
            <a:fld id="{8406839F-D7A4-4E5D-B93D-768AD4D1DB36}" type="slidenum">
              <a:rPr lang="en-ZA" smtClean="0">
                <a:solidFill>
                  <a:srgbClr val="003399"/>
                </a:solidFill>
              </a:rPr>
              <a:pPr/>
              <a:t>15</a:t>
            </a:fld>
            <a:endParaRPr lang="en-ZA" dirty="0">
              <a:solidFill>
                <a:srgbClr val="003399"/>
              </a:solidFill>
            </a:endParaRPr>
          </a:p>
        </p:txBody>
      </p:sp>
      <p:sp>
        <p:nvSpPr>
          <p:cNvPr id="5" name="Text Placeholder 4">
            <a:extLst>
              <a:ext uri="{FF2B5EF4-FFF2-40B4-BE49-F238E27FC236}">
                <a16:creationId xmlns:a16="http://schemas.microsoft.com/office/drawing/2014/main" xmlns="" id="{40F73F12-F71D-46E1-BFB7-9116F015A6E0}"/>
              </a:ext>
            </a:extLst>
          </p:cNvPr>
          <p:cNvSpPr>
            <a:spLocks noGrp="1"/>
          </p:cNvSpPr>
          <p:nvPr>
            <p:ph type="body" sz="quarter" idx="10"/>
          </p:nvPr>
        </p:nvSpPr>
        <p:spPr>
          <a:xfrm>
            <a:off x="393701" y="1012874"/>
            <a:ext cx="11462940" cy="5219113"/>
          </a:xfrm>
        </p:spPr>
        <p:txBody>
          <a:bodyPr>
            <a:normAutofit/>
          </a:bodyPr>
          <a:lstStyle/>
          <a:p>
            <a:pPr marL="285750" indent="-285750">
              <a:lnSpc>
                <a:spcPct val="150000"/>
              </a:lnSpc>
              <a:buFont typeface="Arial" panose="020B0604020202020204" pitchFamily="34" charset="0"/>
              <a:buChar char="•"/>
            </a:pPr>
            <a:endParaRPr kumimoji="0" lang="en-US" sz="1600" b="0" i="0" u="none" strike="noStrike" kern="1200" cap="none" spc="0" normalizeH="0" baseline="0" noProof="0" dirty="0">
              <a:ln>
                <a:noFill/>
              </a:ln>
              <a:effectLst/>
              <a:uLnTx/>
              <a:uFillTx/>
              <a:latin typeface="Century Gothic"/>
              <a:ea typeface="+mn-ea"/>
              <a:cs typeface="+mn-cs"/>
            </a:endParaRPr>
          </a:p>
          <a:p>
            <a:endParaRPr lang="en-US" dirty="0"/>
          </a:p>
        </p:txBody>
      </p:sp>
      <p:graphicFrame>
        <p:nvGraphicFramePr>
          <p:cNvPr id="4" name="Table 5">
            <a:extLst>
              <a:ext uri="{FF2B5EF4-FFF2-40B4-BE49-F238E27FC236}">
                <a16:creationId xmlns:a16="http://schemas.microsoft.com/office/drawing/2014/main" xmlns="" id="{58EC968C-D4C9-5BB0-90B8-1B894B970CF5}"/>
              </a:ext>
            </a:extLst>
          </p:cNvPr>
          <p:cNvGraphicFramePr>
            <a:graphicFrameLocks noGrp="1"/>
          </p:cNvGraphicFramePr>
          <p:nvPr>
            <p:extLst>
              <p:ext uri="{D42A27DB-BD31-4B8C-83A1-F6EECF244321}">
                <p14:modId xmlns:p14="http://schemas.microsoft.com/office/powerpoint/2010/main" xmlns="" val="84653818"/>
              </p:ext>
            </p:extLst>
          </p:nvPr>
        </p:nvGraphicFramePr>
        <p:xfrm>
          <a:off x="393701" y="1102084"/>
          <a:ext cx="11170115" cy="5044885"/>
        </p:xfrm>
        <a:graphic>
          <a:graphicData uri="http://schemas.openxmlformats.org/drawingml/2006/table">
            <a:tbl>
              <a:tblPr firstRow="1" bandRow="1">
                <a:tableStyleId>{5C22544A-7EE6-4342-B048-85BDC9FD1C3A}</a:tableStyleId>
              </a:tblPr>
              <a:tblGrid>
                <a:gridCol w="2750943">
                  <a:extLst>
                    <a:ext uri="{9D8B030D-6E8A-4147-A177-3AD203B41FA5}">
                      <a16:colId xmlns:a16="http://schemas.microsoft.com/office/drawing/2014/main" xmlns="" val="3080891445"/>
                    </a:ext>
                  </a:extLst>
                </a:gridCol>
                <a:gridCol w="1416205">
                  <a:extLst>
                    <a:ext uri="{9D8B030D-6E8A-4147-A177-3AD203B41FA5}">
                      <a16:colId xmlns:a16="http://schemas.microsoft.com/office/drawing/2014/main" xmlns="" val="1524583056"/>
                    </a:ext>
                  </a:extLst>
                </a:gridCol>
                <a:gridCol w="1382751">
                  <a:extLst>
                    <a:ext uri="{9D8B030D-6E8A-4147-A177-3AD203B41FA5}">
                      <a16:colId xmlns:a16="http://schemas.microsoft.com/office/drawing/2014/main" xmlns="" val="595442627"/>
                    </a:ext>
                  </a:extLst>
                </a:gridCol>
                <a:gridCol w="1282390">
                  <a:extLst>
                    <a:ext uri="{9D8B030D-6E8A-4147-A177-3AD203B41FA5}">
                      <a16:colId xmlns:a16="http://schemas.microsoft.com/office/drawing/2014/main" xmlns="" val="1349339055"/>
                    </a:ext>
                  </a:extLst>
                </a:gridCol>
                <a:gridCol w="4337826">
                  <a:extLst>
                    <a:ext uri="{9D8B030D-6E8A-4147-A177-3AD203B41FA5}">
                      <a16:colId xmlns:a16="http://schemas.microsoft.com/office/drawing/2014/main" xmlns="" val="384701733"/>
                    </a:ext>
                  </a:extLst>
                </a:gridCol>
              </a:tblGrid>
              <a:tr h="370840">
                <a:tc>
                  <a:txBody>
                    <a:bodyPr/>
                    <a:lstStyle/>
                    <a:p>
                      <a:pPr algn="ctr"/>
                      <a:r>
                        <a:rPr lang="en-ZA" sz="1400" dirty="0">
                          <a:latin typeface="Century Gothic" panose="020B0502020202020204" pitchFamily="34" charset="0"/>
                        </a:rPr>
                        <a:t>Performance  indicator</a:t>
                      </a:r>
                    </a:p>
                  </a:txBody>
                  <a:tcPr/>
                </a:tc>
                <a:tc>
                  <a:txBody>
                    <a:bodyPr/>
                    <a:lstStyle/>
                    <a:p>
                      <a:pPr algn="ctr"/>
                      <a:r>
                        <a:rPr lang="en-ZA" sz="1400" dirty="0">
                          <a:latin typeface="Century Gothic" panose="020B0502020202020204" pitchFamily="34" charset="0"/>
                        </a:rPr>
                        <a:t>Annual Target</a:t>
                      </a: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Planned Target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Output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Quarter Comments and progress</a:t>
                      </a:r>
                    </a:p>
                  </a:txBody>
                  <a:tcPr/>
                </a:tc>
                <a:extLst>
                  <a:ext uri="{0D108BD9-81ED-4DB2-BD59-A6C34878D82A}">
                    <a16:rowId xmlns:a16="http://schemas.microsoft.com/office/drawing/2014/main" xmlns="" val="2551127036"/>
                  </a:ext>
                </a:extLst>
              </a:tr>
              <a:tr h="370840">
                <a:tc>
                  <a:txBody>
                    <a:bodyPr/>
                    <a:lstStyle/>
                    <a:p>
                      <a:pPr marL="401638" marR="0" lvl="0" indent="-401638" algn="l" defTabSz="457200" rtl="0" eaLnBrk="1" fontAlgn="auto" latinLnBrk="0" hangingPunct="1">
                        <a:lnSpc>
                          <a:spcPct val="150000"/>
                        </a:lnSpc>
                        <a:spcBef>
                          <a:spcPts val="0"/>
                        </a:spcBef>
                        <a:spcAft>
                          <a:spcPts val="0"/>
                        </a:spcAft>
                        <a:buClrTx/>
                        <a:buSzTx/>
                        <a:buFontTx/>
                        <a:buNone/>
                        <a:tabLst/>
                        <a:defRPr/>
                      </a:pPr>
                      <a:r>
                        <a:rPr lang="en-ZA" sz="1300" b="1" kern="1200" noProof="0" dirty="0">
                          <a:solidFill>
                            <a:schemeClr val="dk1"/>
                          </a:solidFill>
                          <a:latin typeface="Century Gothic" pitchFamily="34" charset="0"/>
                          <a:ea typeface="+mn-ea"/>
                          <a:cs typeface="Calibri" pitchFamily="34" charset="0"/>
                        </a:rPr>
                        <a:t>2.4.4 Number of programmes       implemented to institutionalise ICT in the municipal space </a:t>
                      </a:r>
                    </a:p>
                    <a:p>
                      <a:pPr marL="401638" lvl="0" indent="-401638" algn="l" defTabSz="457200" rtl="0" eaLnBrk="1" latinLnBrk="0" hangingPunct="1">
                        <a:lnSpc>
                          <a:spcPct val="150000"/>
                        </a:lnSpc>
                      </a:pPr>
                      <a:endParaRPr lang="en-ZA" sz="1300" b="1" kern="1200" dirty="0">
                        <a:solidFill>
                          <a:schemeClr val="dk1"/>
                        </a:solidFill>
                        <a:latin typeface="Century Gothic" pitchFamily="34" charset="0"/>
                        <a:ea typeface="+mn-ea"/>
                        <a:cs typeface="Calibri" pitchFamily="34" charset="0"/>
                      </a:endParaRP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2</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300" b="0" kern="1200" noProof="0" dirty="0">
                          <a:solidFill>
                            <a:schemeClr val="dk1"/>
                          </a:solidFill>
                          <a:latin typeface="Century Gothic" pitchFamily="34" charset="0"/>
                          <a:ea typeface="+mn-ea"/>
                          <a:cs typeface="Calibri" pitchFamily="34" charset="0"/>
                        </a:rPr>
                        <a:t>Support initiatives supporting municipalities on ICT</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300" b="0" kern="1200" noProof="0" dirty="0">
                          <a:solidFill>
                            <a:schemeClr val="dk1"/>
                          </a:solidFill>
                          <a:latin typeface="Century Gothic" pitchFamily="34" charset="0"/>
                          <a:ea typeface="+mn-ea"/>
                          <a:cs typeface="Calibri" pitchFamily="34" charset="0"/>
                        </a:rPr>
                        <a:t>Professional advice provided to support municipalities at various IGR engagements i.e., Back to Basics (Laingsburg, Prince Albert, Matzikama and Beaufort West)</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300" b="0" kern="1200" noProof="0" dirty="0">
                          <a:solidFill>
                            <a:schemeClr val="dk1"/>
                          </a:solidFill>
                          <a:latin typeface="Century Gothic" pitchFamily="34" charset="0"/>
                          <a:ea typeface="+mn-ea"/>
                          <a:cs typeface="Calibri" pitchFamily="34" charset="0"/>
                        </a:rPr>
                        <a:t>Monitoring of ICT Audit Action Plan and drafting of an analytical report</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300" b="0" kern="1200" noProof="0" dirty="0">
                          <a:solidFill>
                            <a:schemeClr val="dk1"/>
                          </a:solidFill>
                          <a:latin typeface="Century Gothic" pitchFamily="34" charset="0"/>
                          <a:ea typeface="+mn-ea"/>
                          <a:cs typeface="Calibri" pitchFamily="34" charset="0"/>
                        </a:rPr>
                        <a:t>Support in rolling out of Ease of Doing Business projects to municipalities</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300" b="0" kern="1200" noProof="0" dirty="0">
                          <a:solidFill>
                            <a:schemeClr val="dk1"/>
                          </a:solidFill>
                          <a:latin typeface="Century Gothic" pitchFamily="34" charset="0"/>
                          <a:ea typeface="+mn-ea"/>
                          <a:cs typeface="Calibri" pitchFamily="34" charset="0"/>
                        </a:rPr>
                        <a:t>ICT Support to Municipalities</a:t>
                      </a:r>
                    </a:p>
                    <a:p>
                      <a:pPr marL="282575" marR="0" lvl="0" indent="-115888" algn="just"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ZA" sz="1300" b="0" kern="1200" noProof="0" dirty="0">
                          <a:solidFill>
                            <a:schemeClr val="dk1"/>
                          </a:solidFill>
                          <a:latin typeface="Century Gothic" pitchFamily="34" charset="0"/>
                          <a:ea typeface="+mn-ea"/>
                          <a:cs typeface="Calibri" pitchFamily="34" charset="0"/>
                        </a:rPr>
                        <a:t>Development of ICT Strategy for Beaufort West Municipality</a:t>
                      </a:r>
                    </a:p>
                    <a:p>
                      <a:pPr marL="282575" marR="0" lvl="0" indent="-115888" algn="just"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ZA" sz="1300" b="0" kern="1200" noProof="0" dirty="0">
                          <a:solidFill>
                            <a:schemeClr val="dk1"/>
                          </a:solidFill>
                          <a:latin typeface="Century Gothic" pitchFamily="34" charset="0"/>
                          <a:ea typeface="+mn-ea"/>
                          <a:cs typeface="Calibri" pitchFamily="34" charset="0"/>
                        </a:rPr>
                        <a:t>Development of action plan to support </a:t>
                      </a:r>
                      <a:r>
                        <a:rPr lang="en-ZA" sz="1300" b="0" kern="1200" noProof="0" dirty="0" err="1">
                          <a:solidFill>
                            <a:schemeClr val="dk1"/>
                          </a:solidFill>
                          <a:latin typeface="Century Gothic" pitchFamily="34" charset="0"/>
                          <a:ea typeface="+mn-ea"/>
                          <a:cs typeface="Calibri" pitchFamily="34" charset="0"/>
                        </a:rPr>
                        <a:t>Theewaterskloof</a:t>
                      </a:r>
                      <a:r>
                        <a:rPr lang="en-ZA" sz="1300" b="0" kern="1200" noProof="0" dirty="0">
                          <a:solidFill>
                            <a:schemeClr val="dk1"/>
                          </a:solidFill>
                          <a:latin typeface="Century Gothic" pitchFamily="34" charset="0"/>
                          <a:ea typeface="+mn-ea"/>
                          <a:cs typeface="Calibri" pitchFamily="34" charset="0"/>
                        </a:rPr>
                        <a:t> Municipality on ICT</a:t>
                      </a:r>
                    </a:p>
                    <a:p>
                      <a:pPr marL="282575" marR="0" lvl="0" indent="-115888" algn="just"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ZA" sz="1300" b="0" kern="1200" noProof="0" dirty="0">
                          <a:solidFill>
                            <a:schemeClr val="dk1"/>
                          </a:solidFill>
                          <a:latin typeface="Century Gothic" pitchFamily="34" charset="0"/>
                          <a:ea typeface="+mn-ea"/>
                          <a:cs typeface="Calibri" pitchFamily="34" charset="0"/>
                        </a:rPr>
                        <a:t>Support provided to Beaufort West Municipality in recruitment and selection process for the appointment of an ICT Manager</a:t>
                      </a:r>
                    </a:p>
                    <a:p>
                      <a:pPr marL="282575" marR="0" lvl="0" indent="-115888" algn="just"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ZA" sz="1300" b="0" kern="1200" noProof="0" dirty="0">
                          <a:solidFill>
                            <a:schemeClr val="dk1"/>
                          </a:solidFill>
                          <a:latin typeface="Century Gothic" pitchFamily="34" charset="0"/>
                          <a:ea typeface="+mn-ea"/>
                          <a:cs typeface="Calibri" pitchFamily="34" charset="0"/>
                        </a:rPr>
                        <a:t>Coordinating engagement with Cape Winelands District regarding the Digital Transformation Strategy project</a:t>
                      </a:r>
                    </a:p>
                    <a:p>
                      <a:pPr marL="0" marR="0" lvl="0" indent="0" algn="l" defTabSz="457200" rtl="0" eaLnBrk="1" fontAlgn="auto" latinLnBrk="0" hangingPunct="1">
                        <a:lnSpc>
                          <a:spcPct val="150000"/>
                        </a:lnSpc>
                        <a:spcBef>
                          <a:spcPts val="0"/>
                        </a:spcBef>
                        <a:spcAft>
                          <a:spcPts val="0"/>
                        </a:spcAft>
                        <a:buClrTx/>
                        <a:buSzTx/>
                        <a:buFont typeface="Arial" panose="020B0604020202020204" pitchFamily="34" charset="0"/>
                        <a:buNone/>
                        <a:tabLst/>
                        <a:defRPr/>
                      </a:pPr>
                      <a:endParaRPr lang="en-ZA" sz="1300" b="0" kern="1200" noProof="0" dirty="0">
                        <a:solidFill>
                          <a:schemeClr val="dk1"/>
                        </a:solidFill>
                        <a:latin typeface="Century Gothic" pitchFamily="34" charset="0"/>
                        <a:ea typeface="+mn-ea"/>
                        <a:cs typeface="Calibri" pitchFamily="34" charset="0"/>
                      </a:endParaRPr>
                    </a:p>
                  </a:txBody>
                  <a:tcPr/>
                </a:tc>
                <a:extLst>
                  <a:ext uri="{0D108BD9-81ED-4DB2-BD59-A6C34878D82A}">
                    <a16:rowId xmlns:a16="http://schemas.microsoft.com/office/drawing/2014/main" xmlns="" val="2752967988"/>
                  </a:ext>
                </a:extLst>
              </a:tr>
            </a:tbl>
          </a:graphicData>
        </a:graphic>
      </p:graphicFrame>
    </p:spTree>
    <p:extLst>
      <p:ext uri="{BB962C8B-B14F-4D97-AF65-F5344CB8AC3E}">
        <p14:creationId xmlns:p14="http://schemas.microsoft.com/office/powerpoint/2010/main" xmlns="" val="2136350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95C895-BF3F-4115-AF47-2A45E0DCAFC6}"/>
              </a:ext>
            </a:extLst>
          </p:cNvPr>
          <p:cNvSpPr>
            <a:spLocks noGrp="1"/>
          </p:cNvSpPr>
          <p:nvPr>
            <p:ph type="title"/>
          </p:nvPr>
        </p:nvSpPr>
        <p:spPr/>
        <p:txBody>
          <a:bodyPr/>
          <a:lstStyle/>
          <a:p>
            <a:r>
              <a:rPr lang="en-ZA" dirty="0"/>
              <a:t>Municipal Performance Monitoring, Reporting and Evaluation</a:t>
            </a:r>
            <a:endParaRPr lang="en-US" dirty="0"/>
          </a:p>
        </p:txBody>
      </p:sp>
      <p:sp>
        <p:nvSpPr>
          <p:cNvPr id="3" name="Slide Number Placeholder 2">
            <a:extLst>
              <a:ext uri="{FF2B5EF4-FFF2-40B4-BE49-F238E27FC236}">
                <a16:creationId xmlns:a16="http://schemas.microsoft.com/office/drawing/2014/main" xmlns="" id="{6910C801-D3C2-4924-AB7E-40967F000BAD}"/>
              </a:ext>
            </a:extLst>
          </p:cNvPr>
          <p:cNvSpPr>
            <a:spLocks noGrp="1"/>
          </p:cNvSpPr>
          <p:nvPr>
            <p:ph type="sldNum" sz="quarter" idx="4"/>
          </p:nvPr>
        </p:nvSpPr>
        <p:spPr/>
        <p:txBody>
          <a:bodyPr/>
          <a:lstStyle/>
          <a:p>
            <a:fld id="{8406839F-D7A4-4E5D-B93D-768AD4D1DB36}" type="slidenum">
              <a:rPr lang="en-ZA" smtClean="0">
                <a:solidFill>
                  <a:srgbClr val="003399"/>
                </a:solidFill>
              </a:rPr>
              <a:pPr/>
              <a:t>16</a:t>
            </a:fld>
            <a:endParaRPr lang="en-ZA" dirty="0">
              <a:solidFill>
                <a:srgbClr val="003399"/>
              </a:solidFill>
            </a:endParaRPr>
          </a:p>
        </p:txBody>
      </p:sp>
      <p:sp>
        <p:nvSpPr>
          <p:cNvPr id="5" name="Text Placeholder 4">
            <a:extLst>
              <a:ext uri="{FF2B5EF4-FFF2-40B4-BE49-F238E27FC236}">
                <a16:creationId xmlns:a16="http://schemas.microsoft.com/office/drawing/2014/main" xmlns="" id="{40F73F12-F71D-46E1-BFB7-9116F015A6E0}"/>
              </a:ext>
            </a:extLst>
          </p:cNvPr>
          <p:cNvSpPr>
            <a:spLocks noGrp="1"/>
          </p:cNvSpPr>
          <p:nvPr>
            <p:ph type="body" sz="quarter" idx="10"/>
          </p:nvPr>
        </p:nvSpPr>
        <p:spPr>
          <a:xfrm>
            <a:off x="393701" y="1012874"/>
            <a:ext cx="11462940" cy="5219113"/>
          </a:xfrm>
        </p:spPr>
        <p:txBody>
          <a:bodyPr>
            <a:normAutofit/>
          </a:bodyPr>
          <a:lstStyle/>
          <a:p>
            <a:pPr marL="285750" indent="-285750">
              <a:lnSpc>
                <a:spcPct val="150000"/>
              </a:lnSpc>
              <a:buFont typeface="Arial" panose="020B0604020202020204" pitchFamily="34" charset="0"/>
              <a:buChar char="•"/>
            </a:pPr>
            <a:endParaRPr kumimoji="0" lang="en-US" sz="1600" b="0" i="0" u="none" strike="noStrike" kern="1200" cap="none" spc="0" normalizeH="0" baseline="0" noProof="0" dirty="0">
              <a:ln>
                <a:noFill/>
              </a:ln>
              <a:effectLst/>
              <a:uLnTx/>
              <a:uFillTx/>
              <a:latin typeface="Century Gothic"/>
              <a:ea typeface="+mn-ea"/>
              <a:cs typeface="+mn-cs"/>
            </a:endParaRPr>
          </a:p>
          <a:p>
            <a:endParaRPr lang="en-US" dirty="0"/>
          </a:p>
        </p:txBody>
      </p:sp>
      <p:graphicFrame>
        <p:nvGraphicFramePr>
          <p:cNvPr id="4" name="Table 5">
            <a:extLst>
              <a:ext uri="{FF2B5EF4-FFF2-40B4-BE49-F238E27FC236}">
                <a16:creationId xmlns:a16="http://schemas.microsoft.com/office/drawing/2014/main" xmlns="" id="{58EC968C-D4C9-5BB0-90B8-1B894B970CF5}"/>
              </a:ext>
            </a:extLst>
          </p:cNvPr>
          <p:cNvGraphicFramePr>
            <a:graphicFrameLocks noGrp="1"/>
          </p:cNvGraphicFramePr>
          <p:nvPr>
            <p:extLst>
              <p:ext uri="{D42A27DB-BD31-4B8C-83A1-F6EECF244321}">
                <p14:modId xmlns:p14="http://schemas.microsoft.com/office/powerpoint/2010/main" xmlns="" val="3488698898"/>
              </p:ext>
            </p:extLst>
          </p:nvPr>
        </p:nvGraphicFramePr>
        <p:xfrm>
          <a:off x="393701" y="1102084"/>
          <a:ext cx="11170115" cy="2567750"/>
        </p:xfrm>
        <a:graphic>
          <a:graphicData uri="http://schemas.openxmlformats.org/drawingml/2006/table">
            <a:tbl>
              <a:tblPr firstRow="1" bandRow="1">
                <a:tableStyleId>{5C22544A-7EE6-4342-B048-85BDC9FD1C3A}</a:tableStyleId>
              </a:tblPr>
              <a:tblGrid>
                <a:gridCol w="2750943">
                  <a:extLst>
                    <a:ext uri="{9D8B030D-6E8A-4147-A177-3AD203B41FA5}">
                      <a16:colId xmlns:a16="http://schemas.microsoft.com/office/drawing/2014/main" xmlns="" val="3080891445"/>
                    </a:ext>
                  </a:extLst>
                </a:gridCol>
                <a:gridCol w="1416205">
                  <a:extLst>
                    <a:ext uri="{9D8B030D-6E8A-4147-A177-3AD203B41FA5}">
                      <a16:colId xmlns:a16="http://schemas.microsoft.com/office/drawing/2014/main" xmlns="" val="1524583056"/>
                    </a:ext>
                  </a:extLst>
                </a:gridCol>
                <a:gridCol w="1382751">
                  <a:extLst>
                    <a:ext uri="{9D8B030D-6E8A-4147-A177-3AD203B41FA5}">
                      <a16:colId xmlns:a16="http://schemas.microsoft.com/office/drawing/2014/main" xmlns="" val="595442627"/>
                    </a:ext>
                  </a:extLst>
                </a:gridCol>
                <a:gridCol w="1282390">
                  <a:extLst>
                    <a:ext uri="{9D8B030D-6E8A-4147-A177-3AD203B41FA5}">
                      <a16:colId xmlns:a16="http://schemas.microsoft.com/office/drawing/2014/main" xmlns="" val="1349339055"/>
                    </a:ext>
                  </a:extLst>
                </a:gridCol>
                <a:gridCol w="4337826">
                  <a:extLst>
                    <a:ext uri="{9D8B030D-6E8A-4147-A177-3AD203B41FA5}">
                      <a16:colId xmlns:a16="http://schemas.microsoft.com/office/drawing/2014/main" xmlns="" val="384701733"/>
                    </a:ext>
                  </a:extLst>
                </a:gridCol>
              </a:tblGrid>
              <a:tr h="370840">
                <a:tc>
                  <a:txBody>
                    <a:bodyPr/>
                    <a:lstStyle/>
                    <a:p>
                      <a:pPr algn="ctr"/>
                      <a:r>
                        <a:rPr lang="en-ZA" sz="1400" dirty="0">
                          <a:latin typeface="Century Gothic" panose="020B0502020202020204" pitchFamily="34" charset="0"/>
                        </a:rPr>
                        <a:t>Performance  indicator</a:t>
                      </a:r>
                    </a:p>
                  </a:txBody>
                  <a:tcPr/>
                </a:tc>
                <a:tc>
                  <a:txBody>
                    <a:bodyPr/>
                    <a:lstStyle/>
                    <a:p>
                      <a:pPr algn="ctr"/>
                      <a:r>
                        <a:rPr lang="en-ZA" sz="1400" dirty="0">
                          <a:latin typeface="Century Gothic" panose="020B0502020202020204" pitchFamily="34" charset="0"/>
                        </a:rPr>
                        <a:t>Annual Target</a:t>
                      </a: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Planned Target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Output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Quarter Comments and progress</a:t>
                      </a:r>
                    </a:p>
                  </a:txBody>
                  <a:tcPr/>
                </a:tc>
                <a:extLst>
                  <a:ext uri="{0D108BD9-81ED-4DB2-BD59-A6C34878D82A}">
                    <a16:rowId xmlns:a16="http://schemas.microsoft.com/office/drawing/2014/main" xmlns="" val="2551127036"/>
                  </a:ext>
                </a:extLst>
              </a:tr>
              <a:tr h="370840">
                <a:tc>
                  <a:txBody>
                    <a:bodyPr/>
                    <a:lstStyle/>
                    <a:p>
                      <a:pPr marL="401638" marR="0" lvl="0" indent="-401638" algn="l" defTabSz="457200" rtl="0" eaLnBrk="1" fontAlgn="auto" latinLnBrk="0" hangingPunct="1">
                        <a:lnSpc>
                          <a:spcPct val="150000"/>
                        </a:lnSpc>
                        <a:spcBef>
                          <a:spcPts val="0"/>
                        </a:spcBef>
                        <a:spcAft>
                          <a:spcPts val="0"/>
                        </a:spcAft>
                        <a:buClrTx/>
                        <a:buSzTx/>
                        <a:buFontTx/>
                        <a:buNone/>
                        <a:tabLst/>
                        <a:defRPr/>
                      </a:pPr>
                      <a:r>
                        <a:rPr kumimoji="0" lang="en-ZA" sz="1300" b="1" i="0" u="none" strike="noStrike" kern="1200" cap="none" spc="0" normalizeH="0" baseline="0" noProof="0" dirty="0">
                          <a:ln>
                            <a:noFill/>
                          </a:ln>
                          <a:solidFill>
                            <a:prstClr val="black"/>
                          </a:solidFill>
                          <a:effectLst/>
                          <a:uLnTx/>
                          <a:uFillTx/>
                          <a:latin typeface="Century Gothic" pitchFamily="34" charset="0"/>
                          <a:ea typeface="+mn-ea"/>
                          <a:cs typeface="Calibri" pitchFamily="34" charset="0"/>
                        </a:rPr>
                        <a:t>SPI:</a:t>
                      </a:r>
                      <a:r>
                        <a:rPr kumimoji="0" lang="en-US" sz="1300" b="1" i="0" u="none" strike="noStrike" kern="1200" cap="none" spc="0" normalizeH="0" baseline="0" noProof="0" dirty="0">
                          <a:ln>
                            <a:noFill/>
                          </a:ln>
                          <a:solidFill>
                            <a:prstClr val="black"/>
                          </a:solidFill>
                          <a:effectLst/>
                          <a:uLnTx/>
                          <a:uFillTx/>
                          <a:latin typeface="Century Gothic" pitchFamily="34" charset="0"/>
                          <a:ea typeface="+mn-ea"/>
                          <a:cs typeface="Calibri" pitchFamily="34" charset="0"/>
                        </a:rPr>
                        <a:t>11 Number of Section 47 reports compiled as prescribed by the MSA (Linked to MTSF 2019-2024 ,Priority 1) (B2B Pillar 5) </a:t>
                      </a:r>
                      <a:r>
                        <a:rPr kumimoji="0" lang="en-ZA" sz="1300" b="1" i="0" u="none" strike="noStrike" kern="1200" cap="none" spc="0" normalizeH="0" baseline="0" noProof="0" dirty="0">
                          <a:ln>
                            <a:noFill/>
                          </a:ln>
                          <a:solidFill>
                            <a:srgbClr val="00B050"/>
                          </a:solidFill>
                          <a:effectLst/>
                          <a:uLnTx/>
                          <a:uFillTx/>
                          <a:latin typeface="Century Gothic" pitchFamily="34" charset="0"/>
                          <a:ea typeface="+mn-ea"/>
                          <a:cs typeface="Calibri" pitchFamily="34" charset="0"/>
                        </a:rPr>
                        <a:t>(Sector Indicator</a:t>
                      </a:r>
                      <a:endParaRPr lang="en-ZA" sz="1300" b="1" kern="1200" dirty="0">
                        <a:solidFill>
                          <a:schemeClr val="dk1"/>
                        </a:solidFill>
                        <a:latin typeface="Century Gothic" pitchFamily="34" charset="0"/>
                        <a:ea typeface="+mn-ea"/>
                        <a:cs typeface="Calibri" pitchFamily="34" charset="0"/>
                      </a:endParaRP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a:t>
                      </a:r>
                    </a:p>
                  </a:txBody>
                  <a:tcPr/>
                </a:tc>
                <a:tc>
                  <a:txBody>
                    <a:bodyPr/>
                    <a:lstStyle/>
                    <a:p>
                      <a:pPr marL="0" marR="0" lvl="0" indent="0" algn="l" defTabSz="4572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300" b="0" kern="1200" noProof="0" dirty="0">
                          <a:solidFill>
                            <a:schemeClr val="dk1"/>
                          </a:solidFill>
                          <a:latin typeface="Century Gothic" pitchFamily="34" charset="0"/>
                          <a:ea typeface="+mn-ea"/>
                          <a:cs typeface="Calibri" pitchFamily="34" charset="0"/>
                        </a:rPr>
                        <a:t>The Annual Municipal Performance Report for 2020/21 Published in the Provincial Gazette as legislated in Section 47 of the Local Government: Municipal Systems Act.</a:t>
                      </a:r>
                    </a:p>
                    <a:p>
                      <a:pPr marL="0" marR="0" lvl="0" indent="0" algn="l" defTabSz="457200" rtl="0" eaLnBrk="1" fontAlgn="auto" latinLnBrk="0" hangingPunct="1">
                        <a:lnSpc>
                          <a:spcPct val="150000"/>
                        </a:lnSpc>
                        <a:spcBef>
                          <a:spcPts val="0"/>
                        </a:spcBef>
                        <a:spcAft>
                          <a:spcPts val="0"/>
                        </a:spcAft>
                        <a:buClrTx/>
                        <a:buSzTx/>
                        <a:buFont typeface="Arial" panose="020B0604020202020204" pitchFamily="34" charset="0"/>
                        <a:buNone/>
                        <a:tabLst/>
                        <a:defRPr/>
                      </a:pPr>
                      <a:endParaRPr lang="en-ZA" sz="1300" b="0" kern="1200" noProof="0" dirty="0">
                        <a:solidFill>
                          <a:schemeClr val="dk1"/>
                        </a:solidFill>
                        <a:latin typeface="Century Gothic" pitchFamily="34" charset="0"/>
                        <a:ea typeface="+mn-ea"/>
                        <a:cs typeface="Calibri" pitchFamily="34" charset="0"/>
                      </a:endParaRPr>
                    </a:p>
                  </a:txBody>
                  <a:tcPr/>
                </a:tc>
                <a:extLst>
                  <a:ext uri="{0D108BD9-81ED-4DB2-BD59-A6C34878D82A}">
                    <a16:rowId xmlns:a16="http://schemas.microsoft.com/office/drawing/2014/main" xmlns="" val="2752967988"/>
                  </a:ext>
                </a:extLst>
              </a:tr>
            </a:tbl>
          </a:graphicData>
        </a:graphic>
      </p:graphicFrame>
    </p:spTree>
    <p:extLst>
      <p:ext uri="{BB962C8B-B14F-4D97-AF65-F5344CB8AC3E}">
        <p14:creationId xmlns:p14="http://schemas.microsoft.com/office/powerpoint/2010/main" xmlns="" val="1567667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95C895-BF3F-4115-AF47-2A45E0DCAFC6}"/>
              </a:ext>
            </a:extLst>
          </p:cNvPr>
          <p:cNvSpPr>
            <a:spLocks noGrp="1"/>
          </p:cNvSpPr>
          <p:nvPr>
            <p:ph type="title"/>
          </p:nvPr>
        </p:nvSpPr>
        <p:spPr/>
        <p:txBody>
          <a:bodyPr/>
          <a:lstStyle/>
          <a:p>
            <a:r>
              <a:rPr lang="en-ZA" dirty="0"/>
              <a:t>Service Delivery Integration</a:t>
            </a:r>
            <a:endParaRPr lang="en-US" dirty="0"/>
          </a:p>
        </p:txBody>
      </p:sp>
      <p:sp>
        <p:nvSpPr>
          <p:cNvPr id="3" name="Slide Number Placeholder 2">
            <a:extLst>
              <a:ext uri="{FF2B5EF4-FFF2-40B4-BE49-F238E27FC236}">
                <a16:creationId xmlns:a16="http://schemas.microsoft.com/office/drawing/2014/main" xmlns="" id="{6910C801-D3C2-4924-AB7E-40967F000BAD}"/>
              </a:ext>
            </a:extLst>
          </p:cNvPr>
          <p:cNvSpPr>
            <a:spLocks noGrp="1"/>
          </p:cNvSpPr>
          <p:nvPr>
            <p:ph type="sldNum" sz="quarter" idx="4"/>
          </p:nvPr>
        </p:nvSpPr>
        <p:spPr/>
        <p:txBody>
          <a:bodyPr/>
          <a:lstStyle/>
          <a:p>
            <a:fld id="{8406839F-D7A4-4E5D-B93D-768AD4D1DB36}" type="slidenum">
              <a:rPr lang="en-ZA" smtClean="0">
                <a:solidFill>
                  <a:srgbClr val="003399"/>
                </a:solidFill>
              </a:rPr>
              <a:pPr/>
              <a:t>17</a:t>
            </a:fld>
            <a:endParaRPr lang="en-ZA" dirty="0">
              <a:solidFill>
                <a:srgbClr val="003399"/>
              </a:solidFill>
            </a:endParaRPr>
          </a:p>
        </p:txBody>
      </p:sp>
      <p:sp>
        <p:nvSpPr>
          <p:cNvPr id="5" name="Text Placeholder 4">
            <a:extLst>
              <a:ext uri="{FF2B5EF4-FFF2-40B4-BE49-F238E27FC236}">
                <a16:creationId xmlns:a16="http://schemas.microsoft.com/office/drawing/2014/main" xmlns="" id="{40F73F12-F71D-46E1-BFB7-9116F015A6E0}"/>
              </a:ext>
            </a:extLst>
          </p:cNvPr>
          <p:cNvSpPr>
            <a:spLocks noGrp="1"/>
          </p:cNvSpPr>
          <p:nvPr>
            <p:ph type="body" sz="quarter" idx="10"/>
          </p:nvPr>
        </p:nvSpPr>
        <p:spPr>
          <a:xfrm>
            <a:off x="393701" y="1012874"/>
            <a:ext cx="11462940" cy="5219113"/>
          </a:xfrm>
        </p:spPr>
        <p:txBody>
          <a:bodyPr>
            <a:normAutofit/>
          </a:bodyPr>
          <a:lstStyle/>
          <a:p>
            <a:pPr marL="285750" indent="-285750">
              <a:lnSpc>
                <a:spcPct val="150000"/>
              </a:lnSpc>
              <a:buFont typeface="Arial" panose="020B0604020202020204" pitchFamily="34" charset="0"/>
              <a:buChar char="•"/>
            </a:pPr>
            <a:endParaRPr kumimoji="0" lang="en-US" sz="1600" b="0" i="0" u="none" strike="noStrike" kern="1200" cap="none" spc="0" normalizeH="0" baseline="0" noProof="0" dirty="0">
              <a:ln>
                <a:noFill/>
              </a:ln>
              <a:effectLst/>
              <a:uLnTx/>
              <a:uFillTx/>
              <a:latin typeface="Century Gothic"/>
              <a:ea typeface="+mn-ea"/>
              <a:cs typeface="+mn-cs"/>
            </a:endParaRPr>
          </a:p>
          <a:p>
            <a:endParaRPr lang="en-US" dirty="0"/>
          </a:p>
        </p:txBody>
      </p:sp>
      <p:graphicFrame>
        <p:nvGraphicFramePr>
          <p:cNvPr id="4" name="Table 5">
            <a:extLst>
              <a:ext uri="{FF2B5EF4-FFF2-40B4-BE49-F238E27FC236}">
                <a16:creationId xmlns:a16="http://schemas.microsoft.com/office/drawing/2014/main" xmlns="" id="{58EC968C-D4C9-5BB0-90B8-1B894B970CF5}"/>
              </a:ext>
            </a:extLst>
          </p:cNvPr>
          <p:cNvGraphicFramePr>
            <a:graphicFrameLocks noGrp="1"/>
          </p:cNvGraphicFramePr>
          <p:nvPr>
            <p:extLst>
              <p:ext uri="{D42A27DB-BD31-4B8C-83A1-F6EECF244321}">
                <p14:modId xmlns:p14="http://schemas.microsoft.com/office/powerpoint/2010/main" xmlns="" val="3650703786"/>
              </p:ext>
            </p:extLst>
          </p:nvPr>
        </p:nvGraphicFramePr>
        <p:xfrm>
          <a:off x="393701" y="1102084"/>
          <a:ext cx="11170115" cy="2918715"/>
        </p:xfrm>
        <a:graphic>
          <a:graphicData uri="http://schemas.openxmlformats.org/drawingml/2006/table">
            <a:tbl>
              <a:tblPr firstRow="1" bandRow="1">
                <a:tableStyleId>{5C22544A-7EE6-4342-B048-85BDC9FD1C3A}</a:tableStyleId>
              </a:tblPr>
              <a:tblGrid>
                <a:gridCol w="2750943">
                  <a:extLst>
                    <a:ext uri="{9D8B030D-6E8A-4147-A177-3AD203B41FA5}">
                      <a16:colId xmlns:a16="http://schemas.microsoft.com/office/drawing/2014/main" xmlns="" val="3080891445"/>
                    </a:ext>
                  </a:extLst>
                </a:gridCol>
                <a:gridCol w="1416205">
                  <a:extLst>
                    <a:ext uri="{9D8B030D-6E8A-4147-A177-3AD203B41FA5}">
                      <a16:colId xmlns:a16="http://schemas.microsoft.com/office/drawing/2014/main" xmlns="" val="1524583056"/>
                    </a:ext>
                  </a:extLst>
                </a:gridCol>
                <a:gridCol w="1382751">
                  <a:extLst>
                    <a:ext uri="{9D8B030D-6E8A-4147-A177-3AD203B41FA5}">
                      <a16:colId xmlns:a16="http://schemas.microsoft.com/office/drawing/2014/main" xmlns="" val="595442627"/>
                    </a:ext>
                  </a:extLst>
                </a:gridCol>
                <a:gridCol w="1282390">
                  <a:extLst>
                    <a:ext uri="{9D8B030D-6E8A-4147-A177-3AD203B41FA5}">
                      <a16:colId xmlns:a16="http://schemas.microsoft.com/office/drawing/2014/main" xmlns="" val="1349339055"/>
                    </a:ext>
                  </a:extLst>
                </a:gridCol>
                <a:gridCol w="4337826">
                  <a:extLst>
                    <a:ext uri="{9D8B030D-6E8A-4147-A177-3AD203B41FA5}">
                      <a16:colId xmlns:a16="http://schemas.microsoft.com/office/drawing/2014/main" xmlns="" val="384701733"/>
                    </a:ext>
                  </a:extLst>
                </a:gridCol>
              </a:tblGrid>
              <a:tr h="370840">
                <a:tc>
                  <a:txBody>
                    <a:bodyPr/>
                    <a:lstStyle/>
                    <a:p>
                      <a:pPr algn="ctr"/>
                      <a:r>
                        <a:rPr lang="en-ZA" sz="1400" dirty="0">
                          <a:latin typeface="Century Gothic" panose="020B0502020202020204" pitchFamily="34" charset="0"/>
                        </a:rPr>
                        <a:t>Performance  indicator</a:t>
                      </a:r>
                    </a:p>
                  </a:txBody>
                  <a:tcPr/>
                </a:tc>
                <a:tc>
                  <a:txBody>
                    <a:bodyPr/>
                    <a:lstStyle/>
                    <a:p>
                      <a:pPr algn="ctr"/>
                      <a:r>
                        <a:rPr lang="en-ZA" sz="1400" dirty="0">
                          <a:latin typeface="Century Gothic" panose="020B0502020202020204" pitchFamily="34" charset="0"/>
                        </a:rPr>
                        <a:t>Annual Target</a:t>
                      </a: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Planned Target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Output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Quarter Comments and progress</a:t>
                      </a:r>
                    </a:p>
                  </a:txBody>
                  <a:tcPr/>
                </a:tc>
                <a:extLst>
                  <a:ext uri="{0D108BD9-81ED-4DB2-BD59-A6C34878D82A}">
                    <a16:rowId xmlns:a16="http://schemas.microsoft.com/office/drawing/2014/main" xmlns="" val="2551127036"/>
                  </a:ext>
                </a:extLst>
              </a:tr>
              <a:tr h="370840">
                <a:tc>
                  <a:txBody>
                    <a:bodyPr/>
                    <a:lstStyle/>
                    <a:p>
                      <a:pPr marL="346075" indent="-346075">
                        <a:lnSpc>
                          <a:spcPct val="150000"/>
                        </a:lnSpc>
                      </a:pPr>
                      <a:r>
                        <a:rPr lang="en-ZA" sz="1300" b="1" kern="1200" dirty="0">
                          <a:solidFill>
                            <a:schemeClr val="dk1"/>
                          </a:solidFill>
                          <a:latin typeface="Century Gothic" pitchFamily="34" charset="0"/>
                          <a:ea typeface="+mn-ea"/>
                          <a:cs typeface="Calibri" pitchFamily="34" charset="0"/>
                        </a:rPr>
                        <a:t>2.5.1© Support actions to improve the functionality of District IGR Fora</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3</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a:t>
                      </a:r>
                    </a:p>
                  </a:txBody>
                  <a:tcPr/>
                </a:tc>
                <a:tc>
                  <a:txBody>
                    <a:bodyPr/>
                    <a:lstStyle/>
                    <a:p>
                      <a:pPr marL="231775" marR="0" lvl="0" indent="-231775" algn="l"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ZA" sz="1300" b="0" kern="1200" dirty="0">
                          <a:solidFill>
                            <a:schemeClr val="dk1"/>
                          </a:solidFill>
                          <a:latin typeface="Century Gothic" pitchFamily="34" charset="0"/>
                          <a:ea typeface="+mn-ea"/>
                          <a:cs typeface="Calibri" pitchFamily="34" charset="0"/>
                        </a:rPr>
                        <a:t>Garden Route: </a:t>
                      </a:r>
                      <a:r>
                        <a:rPr lang="en-ZA" sz="1300" b="0" kern="1200" dirty="0" err="1">
                          <a:solidFill>
                            <a:schemeClr val="dk1"/>
                          </a:solidFill>
                          <a:latin typeface="Century Gothic" pitchFamily="34" charset="0"/>
                          <a:ea typeface="+mn-ea"/>
                          <a:cs typeface="Calibri" pitchFamily="34" charset="0"/>
                        </a:rPr>
                        <a:t>DCFTech</a:t>
                      </a:r>
                      <a:endParaRPr lang="en-ZA" sz="1300" b="0" kern="1200" dirty="0">
                        <a:solidFill>
                          <a:schemeClr val="dk1"/>
                        </a:solidFill>
                        <a:latin typeface="Century Gothic" pitchFamily="34" charset="0"/>
                        <a:ea typeface="+mn-ea"/>
                        <a:cs typeface="Calibri" pitchFamily="34" charset="0"/>
                      </a:endParaRPr>
                    </a:p>
                    <a:p>
                      <a:pPr marL="285750" marR="0" lvl="0" indent="-285750" algn="l"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ZA" sz="1300" b="0" kern="1200" noProof="0" dirty="0">
                          <a:solidFill>
                            <a:schemeClr val="dk1"/>
                          </a:solidFill>
                          <a:latin typeface="Century Gothic" pitchFamily="34" charset="0"/>
                          <a:ea typeface="+mn-ea"/>
                          <a:cs typeface="Calibri" pitchFamily="34" charset="0"/>
                        </a:rPr>
                        <a:t>Overberg: DCF</a:t>
                      </a:r>
                    </a:p>
                    <a:p>
                      <a:pPr marL="285750" marR="0" lvl="0" indent="-285750" algn="l"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ZA" sz="1300" b="0" kern="1200" noProof="0" dirty="0">
                          <a:solidFill>
                            <a:schemeClr val="dk1"/>
                          </a:solidFill>
                          <a:latin typeface="Century Gothic" pitchFamily="34" charset="0"/>
                          <a:ea typeface="+mn-ea"/>
                          <a:cs typeface="Calibri" pitchFamily="34" charset="0"/>
                        </a:rPr>
                        <a:t>Central Karoo: DCF</a:t>
                      </a:r>
                    </a:p>
                    <a:p>
                      <a:pPr marL="285750" marR="0" lvl="0" indent="-285750" algn="l"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ZA" sz="1300" b="0" kern="1200" noProof="0" dirty="0">
                          <a:solidFill>
                            <a:schemeClr val="dk1"/>
                          </a:solidFill>
                          <a:latin typeface="Century Gothic" pitchFamily="34" charset="0"/>
                          <a:ea typeface="+mn-ea"/>
                          <a:cs typeface="Calibri" pitchFamily="34" charset="0"/>
                        </a:rPr>
                        <a:t>West Coast: DCF</a:t>
                      </a:r>
                      <a:endParaRPr lang="en-ZA" sz="1300" b="0" kern="1200" dirty="0">
                        <a:solidFill>
                          <a:schemeClr val="dk1"/>
                        </a:solidFill>
                        <a:latin typeface="Century Gothic" pitchFamily="34" charset="0"/>
                        <a:ea typeface="+mn-ea"/>
                        <a:cs typeface="Calibri" pitchFamily="34" charset="0"/>
                      </a:endParaRPr>
                    </a:p>
                  </a:txBody>
                  <a:tcPr/>
                </a:tc>
                <a:extLst>
                  <a:ext uri="{0D108BD9-81ED-4DB2-BD59-A6C34878D82A}">
                    <a16:rowId xmlns:a16="http://schemas.microsoft.com/office/drawing/2014/main" xmlns="" val="759664730"/>
                  </a:ext>
                </a:extLst>
              </a:tr>
              <a:tr h="370840">
                <a:tc>
                  <a:txBody>
                    <a:bodyPr/>
                    <a:lstStyle/>
                    <a:p>
                      <a:pPr marL="346075" indent="-346075">
                        <a:lnSpc>
                          <a:spcPct val="150000"/>
                        </a:lnSpc>
                      </a:pPr>
                      <a:r>
                        <a:rPr lang="en-ZA" sz="1300" b="1" kern="1200" dirty="0">
                          <a:solidFill>
                            <a:schemeClr val="dk1"/>
                          </a:solidFill>
                          <a:latin typeface="Century Gothic" pitchFamily="34" charset="0"/>
                          <a:ea typeface="+mn-ea"/>
                          <a:cs typeface="Calibri" pitchFamily="34" charset="0"/>
                        </a:rPr>
                        <a:t>2.5.2©Support actions to improve the functionality of Provincial IGR Fora</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4</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a:t>
                      </a:r>
                    </a:p>
                  </a:txBody>
                  <a:tcPr/>
                </a:tc>
                <a:tc>
                  <a:txBody>
                    <a:bodyPr/>
                    <a:lstStyle/>
                    <a:p>
                      <a:pPr marL="285750" marR="0" lvl="0" indent="-285750" algn="l"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ZA" sz="1300" b="0" kern="1200" noProof="0" dirty="0" err="1">
                          <a:solidFill>
                            <a:schemeClr val="dk1"/>
                          </a:solidFill>
                          <a:latin typeface="Century Gothic" pitchFamily="34" charset="0"/>
                          <a:ea typeface="+mn-ea"/>
                          <a:cs typeface="Calibri" pitchFamily="34" charset="0"/>
                        </a:rPr>
                        <a:t>MinMay</a:t>
                      </a:r>
                      <a:r>
                        <a:rPr lang="en-ZA" sz="1300" b="0" kern="1200" noProof="0" dirty="0">
                          <a:solidFill>
                            <a:schemeClr val="dk1"/>
                          </a:solidFill>
                          <a:latin typeface="Century Gothic" pitchFamily="34" charset="0"/>
                          <a:ea typeface="+mn-ea"/>
                          <a:cs typeface="Calibri" pitchFamily="34" charset="0"/>
                        </a:rPr>
                        <a:t>  </a:t>
                      </a:r>
                    </a:p>
                    <a:p>
                      <a:pPr marL="285750" marR="0" lvl="0" indent="-285750" algn="l"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ZA" sz="1300" b="0" kern="1200" noProof="0" dirty="0" err="1">
                          <a:solidFill>
                            <a:schemeClr val="dk1"/>
                          </a:solidFill>
                          <a:latin typeface="Century Gothic" pitchFamily="34" charset="0"/>
                          <a:ea typeface="+mn-ea"/>
                          <a:cs typeface="Calibri" pitchFamily="34" charset="0"/>
                        </a:rPr>
                        <a:t>MinMay</a:t>
                      </a:r>
                      <a:r>
                        <a:rPr lang="en-ZA" sz="1300" b="0" kern="1200" noProof="0" dirty="0">
                          <a:solidFill>
                            <a:schemeClr val="dk1"/>
                          </a:solidFill>
                          <a:latin typeface="Century Gothic" pitchFamily="34" charset="0"/>
                          <a:ea typeface="+mn-ea"/>
                          <a:cs typeface="Calibri" pitchFamily="34" charset="0"/>
                        </a:rPr>
                        <a:t> Tech </a:t>
                      </a:r>
                    </a:p>
                  </a:txBody>
                  <a:tcPr/>
                </a:tc>
                <a:extLst>
                  <a:ext uri="{0D108BD9-81ED-4DB2-BD59-A6C34878D82A}">
                    <a16:rowId xmlns:a16="http://schemas.microsoft.com/office/drawing/2014/main" xmlns="" val="3045716311"/>
                  </a:ext>
                </a:extLst>
              </a:tr>
            </a:tbl>
          </a:graphicData>
        </a:graphic>
      </p:graphicFrame>
    </p:spTree>
    <p:extLst>
      <p:ext uri="{BB962C8B-B14F-4D97-AF65-F5344CB8AC3E}">
        <p14:creationId xmlns:p14="http://schemas.microsoft.com/office/powerpoint/2010/main" xmlns="" val="2543357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95C895-BF3F-4115-AF47-2A45E0DCAFC6}"/>
              </a:ext>
            </a:extLst>
          </p:cNvPr>
          <p:cNvSpPr>
            <a:spLocks noGrp="1"/>
          </p:cNvSpPr>
          <p:nvPr>
            <p:ph type="title"/>
          </p:nvPr>
        </p:nvSpPr>
        <p:spPr/>
        <p:txBody>
          <a:bodyPr/>
          <a:lstStyle/>
          <a:p>
            <a:r>
              <a:rPr lang="en-ZA" sz="2800" dirty="0">
                <a:solidFill>
                  <a:srgbClr val="003399"/>
                </a:solidFill>
              </a:rPr>
              <a:t>Municipal Infrastructure</a:t>
            </a:r>
            <a:endParaRPr lang="en-US" dirty="0"/>
          </a:p>
        </p:txBody>
      </p:sp>
      <p:sp>
        <p:nvSpPr>
          <p:cNvPr id="3" name="Slide Number Placeholder 2">
            <a:extLst>
              <a:ext uri="{FF2B5EF4-FFF2-40B4-BE49-F238E27FC236}">
                <a16:creationId xmlns:a16="http://schemas.microsoft.com/office/drawing/2014/main" xmlns="" id="{6910C801-D3C2-4924-AB7E-40967F000BAD}"/>
              </a:ext>
            </a:extLst>
          </p:cNvPr>
          <p:cNvSpPr>
            <a:spLocks noGrp="1"/>
          </p:cNvSpPr>
          <p:nvPr>
            <p:ph type="sldNum" sz="quarter" idx="4"/>
          </p:nvPr>
        </p:nvSpPr>
        <p:spPr/>
        <p:txBody>
          <a:bodyPr/>
          <a:lstStyle/>
          <a:p>
            <a:fld id="{8406839F-D7A4-4E5D-B93D-768AD4D1DB36}" type="slidenum">
              <a:rPr lang="en-ZA" smtClean="0">
                <a:solidFill>
                  <a:srgbClr val="003399"/>
                </a:solidFill>
              </a:rPr>
              <a:pPr/>
              <a:t>18</a:t>
            </a:fld>
            <a:endParaRPr lang="en-ZA" dirty="0">
              <a:solidFill>
                <a:srgbClr val="003399"/>
              </a:solidFill>
            </a:endParaRPr>
          </a:p>
        </p:txBody>
      </p:sp>
      <p:sp>
        <p:nvSpPr>
          <p:cNvPr id="5" name="Text Placeholder 4">
            <a:extLst>
              <a:ext uri="{FF2B5EF4-FFF2-40B4-BE49-F238E27FC236}">
                <a16:creationId xmlns:a16="http://schemas.microsoft.com/office/drawing/2014/main" xmlns="" id="{40F73F12-F71D-46E1-BFB7-9116F015A6E0}"/>
              </a:ext>
            </a:extLst>
          </p:cNvPr>
          <p:cNvSpPr>
            <a:spLocks noGrp="1"/>
          </p:cNvSpPr>
          <p:nvPr>
            <p:ph type="body" sz="quarter" idx="10"/>
          </p:nvPr>
        </p:nvSpPr>
        <p:spPr>
          <a:xfrm>
            <a:off x="393701" y="1012874"/>
            <a:ext cx="11462940" cy="5219113"/>
          </a:xfrm>
        </p:spPr>
        <p:txBody>
          <a:bodyPr>
            <a:normAutofit/>
          </a:bodyPr>
          <a:lstStyle/>
          <a:p>
            <a:pPr marL="285750" indent="-285750">
              <a:lnSpc>
                <a:spcPct val="150000"/>
              </a:lnSpc>
              <a:buFont typeface="Arial" panose="020B0604020202020204" pitchFamily="34" charset="0"/>
              <a:buChar char="•"/>
            </a:pPr>
            <a:endParaRPr kumimoji="0" lang="en-US" sz="1600" b="0" i="0" u="none" strike="noStrike" kern="1200" cap="none" spc="0" normalizeH="0" baseline="0" noProof="0" dirty="0">
              <a:ln>
                <a:noFill/>
              </a:ln>
              <a:effectLst/>
              <a:uLnTx/>
              <a:uFillTx/>
              <a:latin typeface="Century Gothic"/>
              <a:ea typeface="+mn-ea"/>
              <a:cs typeface="+mn-cs"/>
            </a:endParaRPr>
          </a:p>
          <a:p>
            <a:endParaRPr lang="en-US" dirty="0"/>
          </a:p>
        </p:txBody>
      </p:sp>
      <p:graphicFrame>
        <p:nvGraphicFramePr>
          <p:cNvPr id="4" name="Table 5">
            <a:extLst>
              <a:ext uri="{FF2B5EF4-FFF2-40B4-BE49-F238E27FC236}">
                <a16:creationId xmlns:a16="http://schemas.microsoft.com/office/drawing/2014/main" xmlns="" id="{58EC968C-D4C9-5BB0-90B8-1B894B970CF5}"/>
              </a:ext>
            </a:extLst>
          </p:cNvPr>
          <p:cNvGraphicFramePr>
            <a:graphicFrameLocks noGrp="1"/>
          </p:cNvGraphicFramePr>
          <p:nvPr>
            <p:extLst>
              <p:ext uri="{D42A27DB-BD31-4B8C-83A1-F6EECF244321}">
                <p14:modId xmlns:p14="http://schemas.microsoft.com/office/powerpoint/2010/main" xmlns="" val="31461418"/>
              </p:ext>
            </p:extLst>
          </p:nvPr>
        </p:nvGraphicFramePr>
        <p:xfrm>
          <a:off x="393701" y="1102084"/>
          <a:ext cx="11170115" cy="3360230"/>
        </p:xfrm>
        <a:graphic>
          <a:graphicData uri="http://schemas.openxmlformats.org/drawingml/2006/table">
            <a:tbl>
              <a:tblPr firstRow="1" bandRow="1">
                <a:tableStyleId>{5C22544A-7EE6-4342-B048-85BDC9FD1C3A}</a:tableStyleId>
              </a:tblPr>
              <a:tblGrid>
                <a:gridCol w="3040875">
                  <a:extLst>
                    <a:ext uri="{9D8B030D-6E8A-4147-A177-3AD203B41FA5}">
                      <a16:colId xmlns:a16="http://schemas.microsoft.com/office/drawing/2014/main" xmlns="" val="3080891445"/>
                    </a:ext>
                  </a:extLst>
                </a:gridCol>
                <a:gridCol w="1115122">
                  <a:extLst>
                    <a:ext uri="{9D8B030D-6E8A-4147-A177-3AD203B41FA5}">
                      <a16:colId xmlns:a16="http://schemas.microsoft.com/office/drawing/2014/main" xmlns="" val="1524583056"/>
                    </a:ext>
                  </a:extLst>
                </a:gridCol>
                <a:gridCol w="1516565">
                  <a:extLst>
                    <a:ext uri="{9D8B030D-6E8A-4147-A177-3AD203B41FA5}">
                      <a16:colId xmlns:a16="http://schemas.microsoft.com/office/drawing/2014/main" xmlns="" val="595442627"/>
                    </a:ext>
                  </a:extLst>
                </a:gridCol>
                <a:gridCol w="1159727">
                  <a:extLst>
                    <a:ext uri="{9D8B030D-6E8A-4147-A177-3AD203B41FA5}">
                      <a16:colId xmlns:a16="http://schemas.microsoft.com/office/drawing/2014/main" xmlns="" val="1349339055"/>
                    </a:ext>
                  </a:extLst>
                </a:gridCol>
                <a:gridCol w="4337826">
                  <a:extLst>
                    <a:ext uri="{9D8B030D-6E8A-4147-A177-3AD203B41FA5}">
                      <a16:colId xmlns:a16="http://schemas.microsoft.com/office/drawing/2014/main" xmlns="" val="384701733"/>
                    </a:ext>
                  </a:extLst>
                </a:gridCol>
              </a:tblGrid>
              <a:tr h="528032">
                <a:tc>
                  <a:txBody>
                    <a:bodyPr/>
                    <a:lstStyle/>
                    <a:p>
                      <a:pPr algn="ctr"/>
                      <a:r>
                        <a:rPr lang="en-ZA" sz="1400" dirty="0">
                          <a:latin typeface="Century Gothic" panose="020B0502020202020204" pitchFamily="34" charset="0"/>
                        </a:rPr>
                        <a:t>Performance  indicator</a:t>
                      </a:r>
                    </a:p>
                  </a:txBody>
                  <a:tcPr/>
                </a:tc>
                <a:tc>
                  <a:txBody>
                    <a:bodyPr/>
                    <a:lstStyle/>
                    <a:p>
                      <a:pPr algn="ctr"/>
                      <a:r>
                        <a:rPr lang="en-ZA" sz="1400" dirty="0">
                          <a:latin typeface="Century Gothic" panose="020B0502020202020204" pitchFamily="34" charset="0"/>
                        </a:rPr>
                        <a:t>Annual Target</a:t>
                      </a: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Planned Target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Output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Quarter Comments and progress</a:t>
                      </a:r>
                    </a:p>
                  </a:txBody>
                  <a:tcPr/>
                </a:tc>
                <a:extLst>
                  <a:ext uri="{0D108BD9-81ED-4DB2-BD59-A6C34878D82A}">
                    <a16:rowId xmlns:a16="http://schemas.microsoft.com/office/drawing/2014/main" xmlns="" val="2551127036"/>
                  </a:ext>
                </a:extLst>
              </a:tr>
              <a:tr h="1030244">
                <a:tc>
                  <a:txBody>
                    <a:bodyPr/>
                    <a:lstStyle/>
                    <a:p>
                      <a:pPr marL="401638" marR="0" lvl="0" indent="-401638" algn="l" defTabSz="457200" rtl="0" eaLnBrk="1" fontAlgn="auto" latinLnBrk="0" hangingPunct="1">
                        <a:lnSpc>
                          <a:spcPct val="150000"/>
                        </a:lnSpc>
                        <a:spcBef>
                          <a:spcPts val="0"/>
                        </a:spcBef>
                        <a:spcAft>
                          <a:spcPts val="0"/>
                        </a:spcAft>
                        <a:buClrTx/>
                        <a:buSzTx/>
                        <a:buFontTx/>
                        <a:buNone/>
                        <a:tabLst/>
                        <a:defRPr/>
                      </a:pPr>
                      <a:r>
                        <a:rPr lang="en-ZA" sz="1300" b="1" kern="1200" noProof="0" dirty="0">
                          <a:solidFill>
                            <a:schemeClr val="dk1"/>
                          </a:solidFill>
                          <a:latin typeface="Century Gothic" pitchFamily="34" charset="0"/>
                          <a:ea typeface="+mn-ea"/>
                          <a:cs typeface="Calibri" pitchFamily="34" charset="0"/>
                        </a:rPr>
                        <a:t>SPI:12 Number of Municipalities monitored on the implementation of infrastructure delivery programmes (Outcome 9, Sub-Outcome 1) (B2B Pillar 5)</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ZA" sz="1300" b="1" i="0" u="none" strike="noStrike" kern="1200" cap="none" spc="0" normalizeH="0" baseline="0" noProof="0" dirty="0">
                        <a:ln>
                          <a:noFill/>
                        </a:ln>
                        <a:solidFill>
                          <a:prstClr val="black"/>
                        </a:solidFill>
                        <a:effectLst/>
                        <a:uLnTx/>
                        <a:uFillTx/>
                        <a:latin typeface="Century Gothic" pitchFamily="34" charset="0"/>
                        <a:ea typeface="+mn-ea"/>
                        <a:cs typeface="Calibri" pitchFamily="34" charset="0"/>
                      </a:endParaRPr>
                    </a:p>
                    <a:p>
                      <a:pPr marL="234950" marR="0" lvl="0" indent="0" algn="l" defTabSz="457200" rtl="0" eaLnBrk="1" fontAlgn="auto" latinLnBrk="0" hangingPunct="1">
                        <a:lnSpc>
                          <a:spcPct val="150000"/>
                        </a:lnSpc>
                        <a:spcBef>
                          <a:spcPts val="0"/>
                        </a:spcBef>
                        <a:spcAft>
                          <a:spcPts val="0"/>
                        </a:spcAft>
                        <a:buClrTx/>
                        <a:buSzTx/>
                        <a:buFontTx/>
                        <a:buNone/>
                        <a:tabLst/>
                        <a:defRPr/>
                      </a:pPr>
                      <a:r>
                        <a:rPr lang="en-ZA" sz="1300" b="1" kern="1200" noProof="0" dirty="0">
                          <a:solidFill>
                            <a:srgbClr val="00B050"/>
                          </a:solidFill>
                          <a:latin typeface="Century Gothic" pitchFamily="34" charset="0"/>
                          <a:ea typeface="+mn-ea"/>
                          <a:cs typeface="Calibri" pitchFamily="34" charset="0"/>
                        </a:rPr>
                        <a:t>Sector Indicators</a:t>
                      </a:r>
                    </a:p>
                    <a:p>
                      <a:pPr marL="401638" indent="-401638" algn="l" defTabSz="457200" rtl="0" eaLnBrk="1" latinLnBrk="0" hangingPunct="1">
                        <a:lnSpc>
                          <a:spcPct val="150000"/>
                        </a:lnSpc>
                      </a:pPr>
                      <a:endParaRPr lang="en-ZA" sz="1300" b="1" kern="1200" dirty="0">
                        <a:solidFill>
                          <a:schemeClr val="dk1"/>
                        </a:solidFill>
                        <a:latin typeface="Century Gothic" pitchFamily="34" charset="0"/>
                        <a:ea typeface="+mn-ea"/>
                        <a:cs typeface="Calibri" pitchFamily="34" charset="0"/>
                      </a:endParaRP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22</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 </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22</a:t>
                      </a:r>
                    </a:p>
                  </a:txBody>
                  <a:tcPr/>
                </a:tc>
                <a:tc>
                  <a:txBody>
                    <a:bodyPr/>
                    <a:lstStyle/>
                    <a:p>
                      <a:pPr marL="0" lvl="0" algn="l">
                        <a:buNone/>
                      </a:pPr>
                      <a:r>
                        <a:rPr lang="en-ZA" sz="1300" b="1" i="0" u="none" strike="noStrike" kern="1200" baseline="0" noProof="0" dirty="0">
                          <a:solidFill>
                            <a:srgbClr val="000000"/>
                          </a:solidFill>
                          <a:latin typeface="+mn-lt"/>
                        </a:rPr>
                        <a:t>Municipal Infrastructure Programme    </a:t>
                      </a:r>
                      <a:br>
                        <a:rPr lang="en-ZA" sz="1300" b="1" i="0" u="none" strike="noStrike" kern="1200" baseline="0" noProof="0" dirty="0">
                          <a:solidFill>
                            <a:srgbClr val="000000"/>
                          </a:solidFill>
                          <a:latin typeface="+mn-lt"/>
                        </a:rPr>
                      </a:br>
                      <a:endParaRPr lang="en-ZA" sz="1300" b="1" kern="1200" dirty="0">
                        <a:solidFill>
                          <a:schemeClr val="dk1"/>
                        </a:solidFill>
                        <a:latin typeface="+mn-lt"/>
                        <a:ea typeface="+mn-ea"/>
                        <a:cs typeface="+mn-cs"/>
                      </a:endParaRPr>
                    </a:p>
                    <a:p>
                      <a:pPr marL="0" lvl="0" indent="0" algn="l" defTabSz="457200" rtl="0" eaLnBrk="1" latinLnBrk="0" hangingPunct="1">
                        <a:lnSpc>
                          <a:spcPct val="150000"/>
                        </a:lnSpc>
                        <a:buNone/>
                      </a:pPr>
                      <a:r>
                        <a:rPr lang="en-ZA" sz="1300" b="0" u="none" kern="1200" noProof="0" dirty="0">
                          <a:solidFill>
                            <a:schemeClr val="dk1"/>
                          </a:solidFill>
                          <a:latin typeface="Century Gothic" pitchFamily="34" charset="0"/>
                          <a:ea typeface="+mn-ea"/>
                          <a:cs typeface="Calibri" pitchFamily="34" charset="0"/>
                        </a:rPr>
                        <a:t>MIG District Co-ordination Meetings: </a:t>
                      </a:r>
                    </a:p>
                    <a:p>
                      <a:pPr marL="0" lvl="0" indent="0" algn="l" defTabSz="457200" rtl="0" eaLnBrk="1" latinLnBrk="0" hangingPunct="1">
                        <a:lnSpc>
                          <a:spcPct val="150000"/>
                        </a:lnSpc>
                        <a:buNone/>
                      </a:pPr>
                      <a:endParaRPr lang="en-ZA" sz="1300" b="0" u="none" kern="1200" noProof="0" dirty="0">
                        <a:solidFill>
                          <a:schemeClr val="dk1"/>
                        </a:solidFill>
                        <a:latin typeface="Century Gothic" pitchFamily="34" charset="0"/>
                        <a:ea typeface="+mn-ea"/>
                        <a:cs typeface="Calibri" pitchFamily="34" charset="0"/>
                      </a:endParaRPr>
                    </a:p>
                    <a:p>
                      <a:pPr marL="0" lvl="0" indent="0" algn="l" defTabSz="457200" rtl="0" eaLnBrk="1" latinLnBrk="0" hangingPunct="1">
                        <a:lnSpc>
                          <a:spcPct val="150000"/>
                        </a:lnSpc>
                        <a:buNone/>
                      </a:pPr>
                      <a:r>
                        <a:rPr lang="en-ZA" sz="1300" b="0" u="none" kern="1200" noProof="0" dirty="0">
                          <a:solidFill>
                            <a:schemeClr val="dk1"/>
                          </a:solidFill>
                          <a:latin typeface="Century Gothic" pitchFamily="34" charset="0"/>
                          <a:ea typeface="+mn-ea"/>
                          <a:cs typeface="Calibri" pitchFamily="34" charset="0"/>
                        </a:rPr>
                        <a:t>MIG Appraisals  Meetings:</a:t>
                      </a:r>
                    </a:p>
                    <a:p>
                      <a:pPr marL="0" indent="-285750" algn="l" defTabSz="457200" rtl="0" eaLnBrk="1" latinLnBrk="0" hangingPunct="1">
                        <a:lnSpc>
                          <a:spcPct val="150000"/>
                        </a:lnSpc>
                        <a:buFont typeface="Arial" panose="020B0604020202020204" pitchFamily="34" charset="0"/>
                        <a:buChar char="•"/>
                      </a:pPr>
                      <a:endParaRPr lang="en-ZA" sz="1300" b="0" kern="1200" dirty="0">
                        <a:solidFill>
                          <a:schemeClr val="dk1"/>
                        </a:solidFill>
                        <a:latin typeface="Century Gothic" pitchFamily="34" charset="0"/>
                        <a:ea typeface="+mn-ea"/>
                        <a:cs typeface="Calibri" pitchFamily="34" charset="0"/>
                      </a:endParaRPr>
                    </a:p>
                  </a:txBody>
                  <a:tcPr/>
                </a:tc>
                <a:extLst>
                  <a:ext uri="{0D108BD9-81ED-4DB2-BD59-A6C34878D82A}">
                    <a16:rowId xmlns:a16="http://schemas.microsoft.com/office/drawing/2014/main" xmlns="" val="759664730"/>
                  </a:ext>
                </a:extLst>
              </a:tr>
            </a:tbl>
          </a:graphicData>
        </a:graphic>
      </p:graphicFrame>
    </p:spTree>
    <p:extLst>
      <p:ext uri="{BB962C8B-B14F-4D97-AF65-F5344CB8AC3E}">
        <p14:creationId xmlns:p14="http://schemas.microsoft.com/office/powerpoint/2010/main" xmlns="" val="660479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95C895-BF3F-4115-AF47-2A45E0DCAFC6}"/>
              </a:ext>
            </a:extLst>
          </p:cNvPr>
          <p:cNvSpPr>
            <a:spLocks noGrp="1"/>
          </p:cNvSpPr>
          <p:nvPr>
            <p:ph type="title"/>
          </p:nvPr>
        </p:nvSpPr>
        <p:spPr/>
        <p:txBody>
          <a:bodyPr/>
          <a:lstStyle/>
          <a:p>
            <a:r>
              <a:rPr lang="en-ZA" dirty="0"/>
              <a:t>Disaster Management  &amp; Fire Services </a:t>
            </a:r>
            <a:endParaRPr lang="en-US" dirty="0"/>
          </a:p>
        </p:txBody>
      </p:sp>
      <p:sp>
        <p:nvSpPr>
          <p:cNvPr id="3" name="Slide Number Placeholder 2">
            <a:extLst>
              <a:ext uri="{FF2B5EF4-FFF2-40B4-BE49-F238E27FC236}">
                <a16:creationId xmlns:a16="http://schemas.microsoft.com/office/drawing/2014/main" xmlns="" id="{6910C801-D3C2-4924-AB7E-40967F000BAD}"/>
              </a:ext>
            </a:extLst>
          </p:cNvPr>
          <p:cNvSpPr>
            <a:spLocks noGrp="1"/>
          </p:cNvSpPr>
          <p:nvPr>
            <p:ph type="sldNum" sz="quarter" idx="4"/>
          </p:nvPr>
        </p:nvSpPr>
        <p:spPr/>
        <p:txBody>
          <a:bodyPr/>
          <a:lstStyle/>
          <a:p>
            <a:fld id="{8406839F-D7A4-4E5D-B93D-768AD4D1DB36}" type="slidenum">
              <a:rPr lang="en-ZA" smtClean="0">
                <a:solidFill>
                  <a:srgbClr val="003399"/>
                </a:solidFill>
              </a:rPr>
              <a:pPr/>
              <a:t>19</a:t>
            </a:fld>
            <a:endParaRPr lang="en-ZA" dirty="0">
              <a:solidFill>
                <a:srgbClr val="003399"/>
              </a:solidFill>
            </a:endParaRPr>
          </a:p>
        </p:txBody>
      </p:sp>
      <p:sp>
        <p:nvSpPr>
          <p:cNvPr id="5" name="Text Placeholder 4">
            <a:extLst>
              <a:ext uri="{FF2B5EF4-FFF2-40B4-BE49-F238E27FC236}">
                <a16:creationId xmlns:a16="http://schemas.microsoft.com/office/drawing/2014/main" xmlns="" id="{40F73F12-F71D-46E1-BFB7-9116F015A6E0}"/>
              </a:ext>
            </a:extLst>
          </p:cNvPr>
          <p:cNvSpPr>
            <a:spLocks noGrp="1"/>
          </p:cNvSpPr>
          <p:nvPr>
            <p:ph type="body" sz="quarter" idx="10"/>
          </p:nvPr>
        </p:nvSpPr>
        <p:spPr>
          <a:xfrm>
            <a:off x="393701" y="1012874"/>
            <a:ext cx="11462940" cy="5219113"/>
          </a:xfrm>
        </p:spPr>
        <p:txBody>
          <a:bodyPr>
            <a:normAutofit/>
          </a:bodyPr>
          <a:lstStyle/>
          <a:p>
            <a:pPr marL="285750" indent="-285750">
              <a:lnSpc>
                <a:spcPct val="150000"/>
              </a:lnSpc>
              <a:buFont typeface="Arial" panose="020B0604020202020204" pitchFamily="34" charset="0"/>
              <a:buChar char="•"/>
            </a:pPr>
            <a:endParaRPr kumimoji="0" lang="en-US" sz="1600" b="0" i="0" u="none" strike="noStrike" kern="1200" cap="none" spc="0" normalizeH="0" baseline="0" noProof="0" dirty="0">
              <a:ln>
                <a:noFill/>
              </a:ln>
              <a:effectLst/>
              <a:uLnTx/>
              <a:uFillTx/>
              <a:latin typeface="Century Gothic"/>
              <a:ea typeface="+mn-ea"/>
              <a:cs typeface="+mn-cs"/>
            </a:endParaRPr>
          </a:p>
          <a:p>
            <a:endParaRPr lang="en-US" dirty="0"/>
          </a:p>
        </p:txBody>
      </p:sp>
      <p:graphicFrame>
        <p:nvGraphicFramePr>
          <p:cNvPr id="4" name="Table 5">
            <a:extLst>
              <a:ext uri="{FF2B5EF4-FFF2-40B4-BE49-F238E27FC236}">
                <a16:creationId xmlns:a16="http://schemas.microsoft.com/office/drawing/2014/main" xmlns="" id="{58EC968C-D4C9-5BB0-90B8-1B894B970CF5}"/>
              </a:ext>
            </a:extLst>
          </p:cNvPr>
          <p:cNvGraphicFramePr>
            <a:graphicFrameLocks noGrp="1"/>
          </p:cNvGraphicFramePr>
          <p:nvPr>
            <p:extLst>
              <p:ext uri="{D42A27DB-BD31-4B8C-83A1-F6EECF244321}">
                <p14:modId xmlns:p14="http://schemas.microsoft.com/office/powerpoint/2010/main" xmlns="" val="814456807"/>
              </p:ext>
            </p:extLst>
          </p:nvPr>
        </p:nvGraphicFramePr>
        <p:xfrm>
          <a:off x="393701" y="966481"/>
          <a:ext cx="11281625" cy="5710543"/>
        </p:xfrm>
        <a:graphic>
          <a:graphicData uri="http://schemas.openxmlformats.org/drawingml/2006/table">
            <a:tbl>
              <a:tblPr firstRow="1" bandRow="1">
                <a:tableStyleId>{5C22544A-7EE6-4342-B048-85BDC9FD1C3A}</a:tableStyleId>
              </a:tblPr>
              <a:tblGrid>
                <a:gridCol w="3341533">
                  <a:extLst>
                    <a:ext uri="{9D8B030D-6E8A-4147-A177-3AD203B41FA5}">
                      <a16:colId xmlns:a16="http://schemas.microsoft.com/office/drawing/2014/main" xmlns="" val="3080891445"/>
                    </a:ext>
                  </a:extLst>
                </a:gridCol>
                <a:gridCol w="1024891">
                  <a:extLst>
                    <a:ext uri="{9D8B030D-6E8A-4147-A177-3AD203B41FA5}">
                      <a16:colId xmlns:a16="http://schemas.microsoft.com/office/drawing/2014/main" xmlns="" val="1524583056"/>
                    </a:ext>
                  </a:extLst>
                </a:gridCol>
                <a:gridCol w="957316">
                  <a:extLst>
                    <a:ext uri="{9D8B030D-6E8A-4147-A177-3AD203B41FA5}">
                      <a16:colId xmlns:a16="http://schemas.microsoft.com/office/drawing/2014/main" xmlns="" val="595442627"/>
                    </a:ext>
                  </a:extLst>
                </a:gridCol>
                <a:gridCol w="878478">
                  <a:extLst>
                    <a:ext uri="{9D8B030D-6E8A-4147-A177-3AD203B41FA5}">
                      <a16:colId xmlns:a16="http://schemas.microsoft.com/office/drawing/2014/main" xmlns="" val="1349339055"/>
                    </a:ext>
                  </a:extLst>
                </a:gridCol>
                <a:gridCol w="5079407">
                  <a:extLst>
                    <a:ext uri="{9D8B030D-6E8A-4147-A177-3AD203B41FA5}">
                      <a16:colId xmlns:a16="http://schemas.microsoft.com/office/drawing/2014/main" xmlns="" val="384701733"/>
                    </a:ext>
                  </a:extLst>
                </a:gridCol>
              </a:tblGrid>
              <a:tr h="960601">
                <a:tc>
                  <a:txBody>
                    <a:bodyPr/>
                    <a:lstStyle/>
                    <a:p>
                      <a:pPr algn="ctr"/>
                      <a:r>
                        <a:rPr lang="en-ZA" sz="1400" dirty="0">
                          <a:latin typeface="Century Gothic" panose="020B0502020202020204" pitchFamily="34" charset="0"/>
                        </a:rPr>
                        <a:t>Performance  indicator</a:t>
                      </a:r>
                    </a:p>
                  </a:txBody>
                  <a:tcPr/>
                </a:tc>
                <a:tc>
                  <a:txBody>
                    <a:bodyPr/>
                    <a:lstStyle/>
                    <a:p>
                      <a:pPr algn="ctr"/>
                      <a:r>
                        <a:rPr lang="en-ZA" sz="1400" dirty="0">
                          <a:latin typeface="Century Gothic" panose="020B0502020202020204" pitchFamily="34" charset="0"/>
                        </a:rPr>
                        <a:t>Annual Target</a:t>
                      </a: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Planned Target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Output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Quarter Comments and progress</a:t>
                      </a:r>
                    </a:p>
                  </a:txBody>
                  <a:tcPr/>
                </a:tc>
                <a:extLst>
                  <a:ext uri="{0D108BD9-81ED-4DB2-BD59-A6C34878D82A}">
                    <a16:rowId xmlns:a16="http://schemas.microsoft.com/office/drawing/2014/main" xmlns="" val="2551127036"/>
                  </a:ext>
                </a:extLst>
              </a:tr>
              <a:tr h="961053">
                <a:tc>
                  <a:txBody>
                    <a:bodyPr/>
                    <a:lstStyle/>
                    <a:p>
                      <a:pPr marL="401638" indent="-401638" algn="l" defTabSz="457200" rtl="0" eaLnBrk="1" latinLnBrk="0" hangingPunct="1">
                        <a:lnSpc>
                          <a:spcPct val="150000"/>
                        </a:lnSpc>
                      </a:pPr>
                      <a:r>
                        <a:rPr lang="en-ZA" sz="1300" b="1" kern="1200" dirty="0">
                          <a:solidFill>
                            <a:schemeClr val="dk1"/>
                          </a:solidFill>
                          <a:latin typeface="Century Gothic" pitchFamily="34" charset="0"/>
                          <a:ea typeface="+mn-ea"/>
                          <a:cs typeface="Calibri" pitchFamily="34" charset="0"/>
                        </a:rPr>
                        <a:t>3.2.1 (a) Facilitate co-ordination of disaster management partnerships</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10</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3</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3</a:t>
                      </a:r>
                    </a:p>
                  </a:txBody>
                  <a:tcPr/>
                </a:tc>
                <a:tc>
                  <a:txBody>
                    <a:bodyPr/>
                    <a:lstStyle/>
                    <a:p>
                      <a:pPr marL="0" indent="-285750" algn="l" defTabSz="457200" rtl="0" eaLnBrk="1" latinLnBrk="0" hangingPunct="1">
                        <a:lnSpc>
                          <a:spcPct val="150000"/>
                        </a:lnSpc>
                        <a:buFont typeface="Arial" panose="020B0604020202020204" pitchFamily="34" charset="0"/>
                        <a:buChar char="•"/>
                      </a:pPr>
                      <a:r>
                        <a:rPr lang="en-ZA" sz="1300" b="0" kern="1200" dirty="0">
                          <a:solidFill>
                            <a:schemeClr val="dk1"/>
                          </a:solidFill>
                          <a:latin typeface="Century Gothic" pitchFamily="34" charset="0"/>
                          <a:ea typeface="+mn-ea"/>
                          <a:cs typeface="Calibri" pitchFamily="34" charset="0"/>
                        </a:rPr>
                        <a:t>Coastal PDMC engagement</a:t>
                      </a:r>
                    </a:p>
                    <a:p>
                      <a:pPr marL="0" indent="-285750" algn="l" defTabSz="457200" rtl="0" eaLnBrk="1" latinLnBrk="0" hangingPunct="1">
                        <a:lnSpc>
                          <a:spcPct val="150000"/>
                        </a:lnSpc>
                        <a:buFont typeface="Arial" panose="020B0604020202020204" pitchFamily="34" charset="0"/>
                        <a:buChar char="•"/>
                      </a:pPr>
                      <a:r>
                        <a:rPr lang="en-ZA" sz="1300" b="0" kern="1200" dirty="0">
                          <a:solidFill>
                            <a:schemeClr val="dk1"/>
                          </a:solidFill>
                          <a:latin typeface="Century Gothic" pitchFamily="34" charset="0"/>
                          <a:ea typeface="+mn-ea"/>
                          <a:cs typeface="Calibri" pitchFamily="34" charset="0"/>
                        </a:rPr>
                        <a:t>Heads of Centre engagement</a:t>
                      </a:r>
                    </a:p>
                    <a:p>
                      <a:pPr marL="290513" indent="-290513" algn="l" defTabSz="457200" rtl="0" eaLnBrk="1" latinLnBrk="0" hangingPunct="1">
                        <a:lnSpc>
                          <a:spcPct val="150000"/>
                        </a:lnSpc>
                        <a:buFont typeface="Arial" panose="020B0604020202020204" pitchFamily="34" charset="0"/>
                        <a:buChar char="•"/>
                      </a:pPr>
                      <a:r>
                        <a:rPr lang="en-ZA" sz="1300" b="0" kern="1200" dirty="0">
                          <a:solidFill>
                            <a:schemeClr val="dk1"/>
                          </a:solidFill>
                          <a:latin typeface="Century Gothic" pitchFamily="34" charset="0"/>
                          <a:ea typeface="+mn-ea"/>
                          <a:cs typeface="Calibri" pitchFamily="34" charset="0"/>
                        </a:rPr>
                        <a:t>Provincial Disaster Management Advisory Forum</a:t>
                      </a:r>
                    </a:p>
                  </a:txBody>
                  <a:tcPr/>
                </a:tc>
                <a:extLst>
                  <a:ext uri="{0D108BD9-81ED-4DB2-BD59-A6C34878D82A}">
                    <a16:rowId xmlns:a16="http://schemas.microsoft.com/office/drawing/2014/main" xmlns="" val="759664730"/>
                  </a:ext>
                </a:extLst>
              </a:tr>
              <a:tr h="1263178">
                <a:tc>
                  <a:txBody>
                    <a:bodyPr/>
                    <a:lstStyle/>
                    <a:p>
                      <a:pPr marL="401638" indent="-401638" algn="l" defTabSz="457200" rtl="0" eaLnBrk="1" latinLnBrk="0" hangingPunct="1">
                        <a:lnSpc>
                          <a:spcPct val="150000"/>
                        </a:lnSpc>
                      </a:pPr>
                      <a:r>
                        <a:rPr lang="en-ZA" sz="1300" b="1" kern="1200" dirty="0">
                          <a:solidFill>
                            <a:schemeClr val="dk1"/>
                          </a:solidFill>
                          <a:latin typeface="Century Gothic" pitchFamily="34" charset="0"/>
                          <a:ea typeface="+mn-ea"/>
                          <a:cs typeface="Calibri" pitchFamily="34" charset="0"/>
                        </a:rPr>
                        <a:t>3.2.2(a) </a:t>
                      </a:r>
                      <a:r>
                        <a:rPr lang="en-ZA" sz="1300" b="1" kern="1200" noProof="0" dirty="0">
                          <a:solidFill>
                            <a:schemeClr val="dk1"/>
                          </a:solidFill>
                          <a:latin typeface="Century Gothic" pitchFamily="34" charset="0"/>
                          <a:ea typeface="+mn-ea"/>
                          <a:cs typeface="Calibri" pitchFamily="34" charset="0"/>
                        </a:rPr>
                        <a:t>Monitor &amp; evaluate the implementation of Disaster management</a:t>
                      </a:r>
                      <a:endParaRPr lang="en-ZA" sz="1300" b="1" kern="1200" dirty="0">
                        <a:solidFill>
                          <a:schemeClr val="dk1"/>
                        </a:solidFill>
                        <a:latin typeface="Century Gothic" pitchFamily="34" charset="0"/>
                        <a:ea typeface="+mn-ea"/>
                        <a:cs typeface="Calibri" pitchFamily="34" charset="0"/>
                      </a:endParaRP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a:t>
                      </a:r>
                    </a:p>
                  </a:txBody>
                  <a:tcPr/>
                </a:tc>
                <a:tc>
                  <a:txBody>
                    <a:bodyPr/>
                    <a:lstStyle/>
                    <a:p>
                      <a:pPr marL="0" marR="0" lvl="0" indent="0" algn="l" defTabSz="4572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300" b="0" kern="1200" noProof="0" dirty="0">
                          <a:solidFill>
                            <a:schemeClr val="dk1"/>
                          </a:solidFill>
                          <a:latin typeface="Century Gothic" pitchFamily="34" charset="0"/>
                          <a:ea typeface="+mn-ea"/>
                          <a:cs typeface="Calibri" pitchFamily="34" charset="0"/>
                        </a:rPr>
                        <a:t>The Western Cape Disaster Management: Annual Report for the period 1 April 2021 to 31 March 2022 developed, submitted to the NDMC and tabled at the Provincial Cabinet</a:t>
                      </a:r>
                      <a:endParaRPr lang="en-ZA" sz="1300" b="0" kern="1200" dirty="0">
                        <a:solidFill>
                          <a:schemeClr val="dk1"/>
                        </a:solidFill>
                        <a:latin typeface="Century Gothic" pitchFamily="34" charset="0"/>
                        <a:ea typeface="+mn-ea"/>
                        <a:cs typeface="Calibri" pitchFamily="34" charset="0"/>
                      </a:endParaRPr>
                    </a:p>
                  </a:txBody>
                  <a:tcPr/>
                </a:tc>
                <a:extLst>
                  <a:ext uri="{0D108BD9-81ED-4DB2-BD59-A6C34878D82A}">
                    <a16:rowId xmlns:a16="http://schemas.microsoft.com/office/drawing/2014/main" xmlns="" val="1590807269"/>
                  </a:ext>
                </a:extLst>
              </a:tr>
              <a:tr h="960408">
                <a:tc>
                  <a:txBody>
                    <a:bodyPr/>
                    <a:lstStyle/>
                    <a:p>
                      <a:pPr marL="234950" marR="0" lvl="0" indent="-234950" algn="l" defTabSz="457200" rtl="0" eaLnBrk="1" fontAlgn="auto" latinLnBrk="0" hangingPunct="1">
                        <a:lnSpc>
                          <a:spcPct val="150000"/>
                        </a:lnSpc>
                        <a:spcBef>
                          <a:spcPts val="0"/>
                        </a:spcBef>
                        <a:spcAft>
                          <a:spcPts val="0"/>
                        </a:spcAft>
                        <a:buClrTx/>
                        <a:buSzTx/>
                        <a:buFontTx/>
                        <a:buNone/>
                        <a:tabLst/>
                        <a:defRPr/>
                      </a:pPr>
                      <a:r>
                        <a:rPr lang="en-ZA" sz="1300" b="1" dirty="0">
                          <a:latin typeface="Century Gothic" pitchFamily="34" charset="0"/>
                        </a:rPr>
                        <a:t>3.3.1 (b) Support organs of state to ensure disaster readiness and response</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4</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a:t>
                      </a:r>
                    </a:p>
                  </a:txBody>
                  <a:tcPr/>
                </a:tc>
                <a:tc>
                  <a:txBody>
                    <a:bodyPr/>
                    <a:lstStyle/>
                    <a:p>
                      <a:pPr marL="0" indent="0" algn="l" defTabSz="457200" rtl="0" eaLnBrk="1" latinLnBrk="0" hangingPunct="1">
                        <a:lnSpc>
                          <a:spcPct val="150000"/>
                        </a:lnSpc>
                        <a:buFont typeface="Arial" panose="020B0604020202020204" pitchFamily="34" charset="0"/>
                        <a:buNone/>
                      </a:pPr>
                      <a:r>
                        <a:rPr lang="en-ZA" sz="1300" b="0" kern="1200" noProof="0" dirty="0">
                          <a:solidFill>
                            <a:schemeClr val="dk1"/>
                          </a:solidFill>
                          <a:latin typeface="Century Gothic" pitchFamily="34" charset="0"/>
                          <a:ea typeface="+mn-ea"/>
                          <a:cs typeface="Calibri" pitchFamily="34" charset="0"/>
                        </a:rPr>
                        <a:t>Summer Readiness Plan</a:t>
                      </a:r>
                    </a:p>
                  </a:txBody>
                  <a:tcPr/>
                </a:tc>
                <a:extLst>
                  <a:ext uri="{0D108BD9-81ED-4DB2-BD59-A6C34878D82A}">
                    <a16:rowId xmlns:a16="http://schemas.microsoft.com/office/drawing/2014/main" xmlns="" val="3045716311"/>
                  </a:ext>
                </a:extLst>
              </a:tr>
              <a:tr h="1565303">
                <a:tc>
                  <a:txBody>
                    <a:bodyPr/>
                    <a:lstStyle/>
                    <a:p>
                      <a:pPr marL="234950" indent="-234950" algn="l" defTabSz="457200" rtl="0" eaLnBrk="1" latinLnBrk="0" hangingPunct="1">
                        <a:lnSpc>
                          <a:spcPct val="150000"/>
                        </a:lnSpc>
                      </a:pPr>
                      <a:r>
                        <a:rPr lang="en-ZA" sz="1300" b="1" kern="1200" dirty="0">
                          <a:solidFill>
                            <a:schemeClr val="dk1"/>
                          </a:solidFill>
                          <a:latin typeface="Century Gothic" pitchFamily="34" charset="0"/>
                          <a:ea typeface="+mn-ea"/>
                          <a:cs typeface="Calibri" pitchFamily="34" charset="0"/>
                        </a:rPr>
                        <a:t>SPI:13 Number of municipalities supported to maintain functional Disaster Management Centres </a:t>
                      </a:r>
                    </a:p>
                    <a:p>
                      <a:pPr marL="234950" indent="0" algn="l" defTabSz="457200" rtl="0" eaLnBrk="1" latinLnBrk="0" hangingPunct="1">
                        <a:lnSpc>
                          <a:spcPct val="150000"/>
                        </a:lnSpc>
                      </a:pPr>
                      <a:r>
                        <a:rPr lang="en-ZA" sz="1300" b="1" kern="1200" dirty="0">
                          <a:solidFill>
                            <a:srgbClr val="00B050"/>
                          </a:solidFill>
                          <a:latin typeface="Century Gothic" pitchFamily="34" charset="0"/>
                          <a:ea typeface="+mn-ea"/>
                          <a:cs typeface="Calibri" pitchFamily="34" charset="0"/>
                        </a:rPr>
                        <a:t>(Sector Indicator)</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6</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6</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6</a:t>
                      </a:r>
                    </a:p>
                  </a:txBody>
                  <a:tcPr/>
                </a:tc>
                <a:tc>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lang="en-ZA" sz="1300" b="0" kern="1200" noProof="0" dirty="0">
                          <a:solidFill>
                            <a:schemeClr val="dk1"/>
                          </a:solidFill>
                          <a:latin typeface="Century Gothic" pitchFamily="34" charset="0"/>
                          <a:ea typeface="+mn-ea"/>
                          <a:cs typeface="Calibri" pitchFamily="34" charset="0"/>
                        </a:rPr>
                        <a:t>The following Monitoring and Evaluation reports were received:</a:t>
                      </a:r>
                    </a:p>
                    <a:p>
                      <a:pPr marL="0" marR="0" lvl="0" indent="0" algn="l" defTabSz="457200" rtl="0" eaLnBrk="1" fontAlgn="auto" latinLnBrk="0" hangingPunct="1">
                        <a:lnSpc>
                          <a:spcPct val="150000"/>
                        </a:lnSpc>
                        <a:spcBef>
                          <a:spcPts val="0"/>
                        </a:spcBef>
                        <a:spcAft>
                          <a:spcPts val="0"/>
                        </a:spcAft>
                        <a:buClrTx/>
                        <a:buSzTx/>
                        <a:buFont typeface="Arial" panose="020B0604020202020204" pitchFamily="34" charset="0"/>
                        <a:buNone/>
                        <a:tabLst/>
                        <a:defRPr/>
                      </a:pPr>
                      <a:r>
                        <a:rPr lang="en-ZA" sz="1300" b="0" kern="1200" noProof="0" dirty="0">
                          <a:solidFill>
                            <a:schemeClr val="dk1"/>
                          </a:solidFill>
                          <a:latin typeface="Century Gothic" pitchFamily="34" charset="0"/>
                          <a:ea typeface="+mn-ea"/>
                          <a:cs typeface="Calibri" pitchFamily="34" charset="0"/>
                        </a:rPr>
                        <a:t>City of Cape Town Metro; Cape Winelands District; Central Karoo District; West Coast District; Garden Route District; Overberg District Municipalities</a:t>
                      </a:r>
                    </a:p>
                  </a:txBody>
                  <a:tcPr/>
                </a:tc>
                <a:extLst>
                  <a:ext uri="{0D108BD9-81ED-4DB2-BD59-A6C34878D82A}">
                    <a16:rowId xmlns:a16="http://schemas.microsoft.com/office/drawing/2014/main" xmlns="" val="1865983649"/>
                  </a:ext>
                </a:extLst>
              </a:tr>
            </a:tbl>
          </a:graphicData>
        </a:graphic>
      </p:graphicFrame>
    </p:spTree>
    <p:extLst>
      <p:ext uri="{BB962C8B-B14F-4D97-AF65-F5344CB8AC3E}">
        <p14:creationId xmlns:p14="http://schemas.microsoft.com/office/powerpoint/2010/main" xmlns="" val="4080486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95C895-BF3F-4115-AF47-2A45E0DCAFC6}"/>
              </a:ext>
            </a:extLst>
          </p:cNvPr>
          <p:cNvSpPr>
            <a:spLocks noGrp="1"/>
          </p:cNvSpPr>
          <p:nvPr>
            <p:ph type="title"/>
          </p:nvPr>
        </p:nvSpPr>
        <p:spPr/>
        <p:txBody>
          <a:bodyPr/>
          <a:lstStyle/>
          <a:p>
            <a:r>
              <a:rPr lang="en-ZA" dirty="0"/>
              <a:t>Presentation Outline</a:t>
            </a:r>
            <a:endParaRPr lang="en-US" dirty="0"/>
          </a:p>
        </p:txBody>
      </p:sp>
      <p:sp>
        <p:nvSpPr>
          <p:cNvPr id="3" name="Slide Number Placeholder 2">
            <a:extLst>
              <a:ext uri="{FF2B5EF4-FFF2-40B4-BE49-F238E27FC236}">
                <a16:creationId xmlns:a16="http://schemas.microsoft.com/office/drawing/2014/main" xmlns="" id="{6910C801-D3C2-4924-AB7E-40967F000BAD}"/>
              </a:ext>
            </a:extLst>
          </p:cNvPr>
          <p:cNvSpPr>
            <a:spLocks noGrp="1"/>
          </p:cNvSpPr>
          <p:nvPr>
            <p:ph type="sldNum" sz="quarter" idx="4"/>
          </p:nvPr>
        </p:nvSpPr>
        <p:spPr/>
        <p:txBody>
          <a:bodyPr/>
          <a:lstStyle/>
          <a:p>
            <a:fld id="{8406839F-D7A4-4E5D-B93D-768AD4D1DB36}" type="slidenum">
              <a:rPr lang="en-ZA" smtClean="0">
                <a:solidFill>
                  <a:srgbClr val="003399"/>
                </a:solidFill>
              </a:rPr>
              <a:pPr/>
              <a:t>2</a:t>
            </a:fld>
            <a:endParaRPr lang="en-ZA" dirty="0">
              <a:solidFill>
                <a:srgbClr val="003399"/>
              </a:solidFill>
            </a:endParaRPr>
          </a:p>
        </p:txBody>
      </p:sp>
      <p:sp>
        <p:nvSpPr>
          <p:cNvPr id="5" name="Text Placeholder 4">
            <a:extLst>
              <a:ext uri="{FF2B5EF4-FFF2-40B4-BE49-F238E27FC236}">
                <a16:creationId xmlns:a16="http://schemas.microsoft.com/office/drawing/2014/main" xmlns="" id="{40F73F12-F71D-46E1-BFB7-9116F015A6E0}"/>
              </a:ext>
            </a:extLst>
          </p:cNvPr>
          <p:cNvSpPr>
            <a:spLocks noGrp="1"/>
          </p:cNvSpPr>
          <p:nvPr>
            <p:ph type="body" sz="quarter" idx="10"/>
          </p:nvPr>
        </p:nvSpPr>
        <p:spPr>
          <a:xfrm>
            <a:off x="393701" y="1012874"/>
            <a:ext cx="11462940" cy="5219113"/>
          </a:xfrm>
        </p:spPr>
        <p:txBody>
          <a:bodyPr>
            <a:normAutofit/>
          </a:bodyPr>
          <a:lstStyle/>
          <a:p>
            <a:pPr marL="285750" indent="-285750">
              <a:lnSpc>
                <a:spcPct val="150000"/>
              </a:lnSpc>
              <a:buFont typeface="Arial" panose="020B0604020202020204" pitchFamily="34" charset="0"/>
              <a:buChar char="•"/>
            </a:pPr>
            <a:endParaRPr kumimoji="0" lang="en-US" sz="1600" b="0" i="0" u="none" strike="noStrike" kern="1200" cap="none" spc="0" normalizeH="0" baseline="0" noProof="0" dirty="0">
              <a:ln>
                <a:noFill/>
              </a:ln>
              <a:effectLst/>
              <a:uLnTx/>
              <a:uFillTx/>
              <a:latin typeface="Century Gothic"/>
              <a:ea typeface="+mn-ea"/>
              <a:cs typeface="+mn-cs"/>
            </a:endParaRPr>
          </a:p>
          <a:p>
            <a:endParaRPr lang="en-US" dirty="0"/>
          </a:p>
        </p:txBody>
      </p:sp>
      <p:sp>
        <p:nvSpPr>
          <p:cNvPr id="9" name="TextBox 8">
            <a:extLst>
              <a:ext uri="{FF2B5EF4-FFF2-40B4-BE49-F238E27FC236}">
                <a16:creationId xmlns:a16="http://schemas.microsoft.com/office/drawing/2014/main" xmlns="" id="{79E35C10-02B6-2BDC-CB86-1A9DD3D187C8}"/>
              </a:ext>
            </a:extLst>
          </p:cNvPr>
          <p:cNvSpPr txBox="1"/>
          <p:nvPr/>
        </p:nvSpPr>
        <p:spPr>
          <a:xfrm>
            <a:off x="393701" y="1217248"/>
            <a:ext cx="8747510" cy="4194674"/>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ZA" dirty="0"/>
              <a:t>Purpose </a:t>
            </a:r>
          </a:p>
          <a:p>
            <a:pPr marL="285750" indent="-285750">
              <a:lnSpc>
                <a:spcPct val="150000"/>
              </a:lnSpc>
              <a:buFont typeface="Arial" panose="020B0604020202020204" pitchFamily="34" charset="0"/>
              <a:buChar char="•"/>
            </a:pPr>
            <a:r>
              <a:rPr lang="en-ZA" dirty="0"/>
              <a:t>Introduction </a:t>
            </a:r>
          </a:p>
          <a:p>
            <a:pPr marL="285750" indent="-285750">
              <a:lnSpc>
                <a:spcPct val="150000"/>
              </a:lnSpc>
              <a:buFont typeface="Arial" panose="020B0604020202020204" pitchFamily="34" charset="0"/>
              <a:buChar char="•"/>
            </a:pPr>
            <a:r>
              <a:rPr lang="en-ZA" dirty="0"/>
              <a:t>Corporate Services</a:t>
            </a:r>
          </a:p>
          <a:p>
            <a:pPr marL="285750" indent="-285750">
              <a:lnSpc>
                <a:spcPct val="150000"/>
              </a:lnSpc>
              <a:buFont typeface="Arial" panose="020B0604020202020204" pitchFamily="34" charset="0"/>
              <a:buChar char="•"/>
            </a:pPr>
            <a:r>
              <a:rPr lang="en-ZA" dirty="0"/>
              <a:t>Municipal Administration: Municipal Governance and Specialised Support </a:t>
            </a:r>
          </a:p>
          <a:p>
            <a:pPr marL="285750" indent="-285750">
              <a:lnSpc>
                <a:spcPct val="150000"/>
              </a:lnSpc>
              <a:buFont typeface="Arial" panose="020B0604020202020204" pitchFamily="34" charset="0"/>
              <a:buChar char="•"/>
            </a:pPr>
            <a:r>
              <a:rPr lang="en-ZA" dirty="0"/>
              <a:t>Public Participation </a:t>
            </a:r>
          </a:p>
          <a:p>
            <a:pPr marL="285750" indent="-285750">
              <a:lnSpc>
                <a:spcPct val="150000"/>
              </a:lnSpc>
              <a:buFont typeface="Arial" panose="020B0604020202020204" pitchFamily="34" charset="0"/>
              <a:buChar char="•"/>
            </a:pPr>
            <a:r>
              <a:rPr lang="en-ZA" dirty="0"/>
              <a:t>Capacity Development  </a:t>
            </a:r>
          </a:p>
          <a:p>
            <a:pPr marL="285750" indent="-285750">
              <a:lnSpc>
                <a:spcPct val="150000"/>
              </a:lnSpc>
              <a:buFont typeface="Arial" panose="020B0604020202020204" pitchFamily="34" charset="0"/>
              <a:buChar char="•"/>
            </a:pPr>
            <a:r>
              <a:rPr lang="en-ZA" dirty="0"/>
              <a:t>Municipal Performance, Monitoring and Evaluation </a:t>
            </a:r>
          </a:p>
          <a:p>
            <a:pPr marL="285750" indent="-285750">
              <a:lnSpc>
                <a:spcPct val="150000"/>
              </a:lnSpc>
              <a:buFont typeface="Arial" panose="020B0604020202020204" pitchFamily="34" charset="0"/>
              <a:buChar char="•"/>
            </a:pPr>
            <a:r>
              <a:rPr lang="en-ZA" dirty="0"/>
              <a:t>Service Delivery Integration </a:t>
            </a:r>
          </a:p>
          <a:p>
            <a:pPr marL="285750" indent="-285750">
              <a:lnSpc>
                <a:spcPct val="150000"/>
              </a:lnSpc>
              <a:buFont typeface="Arial" panose="020B0604020202020204" pitchFamily="34" charset="0"/>
              <a:buChar char="•"/>
            </a:pPr>
            <a:r>
              <a:rPr lang="en-ZA" dirty="0"/>
              <a:t>Disaster Management and Fire Rescue Services </a:t>
            </a:r>
          </a:p>
          <a:p>
            <a:pPr marL="285750" indent="-285750">
              <a:lnSpc>
                <a:spcPct val="150000"/>
              </a:lnSpc>
              <a:buFont typeface="Arial" panose="020B0604020202020204" pitchFamily="34" charset="0"/>
              <a:buChar char="•"/>
            </a:pPr>
            <a:r>
              <a:rPr lang="en-ZA" dirty="0"/>
              <a:t>Expenditure report  September 2022 – December 2022</a:t>
            </a:r>
          </a:p>
        </p:txBody>
      </p:sp>
    </p:spTree>
    <p:extLst>
      <p:ext uri="{BB962C8B-B14F-4D97-AF65-F5344CB8AC3E}">
        <p14:creationId xmlns:p14="http://schemas.microsoft.com/office/powerpoint/2010/main" xmlns="" val="29361573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95C895-BF3F-4115-AF47-2A45E0DCAFC6}"/>
              </a:ext>
            </a:extLst>
          </p:cNvPr>
          <p:cNvSpPr>
            <a:spLocks noGrp="1"/>
          </p:cNvSpPr>
          <p:nvPr>
            <p:ph type="title"/>
          </p:nvPr>
        </p:nvSpPr>
        <p:spPr/>
        <p:txBody>
          <a:bodyPr/>
          <a:lstStyle/>
          <a:p>
            <a:r>
              <a:rPr lang="en-ZA" dirty="0"/>
              <a:t>Integrated Development Planning</a:t>
            </a:r>
            <a:endParaRPr lang="en-US" dirty="0"/>
          </a:p>
        </p:txBody>
      </p:sp>
      <p:sp>
        <p:nvSpPr>
          <p:cNvPr id="3" name="Slide Number Placeholder 2">
            <a:extLst>
              <a:ext uri="{FF2B5EF4-FFF2-40B4-BE49-F238E27FC236}">
                <a16:creationId xmlns:a16="http://schemas.microsoft.com/office/drawing/2014/main" xmlns="" id="{6910C801-D3C2-4924-AB7E-40967F000BAD}"/>
              </a:ext>
            </a:extLst>
          </p:cNvPr>
          <p:cNvSpPr>
            <a:spLocks noGrp="1"/>
          </p:cNvSpPr>
          <p:nvPr>
            <p:ph type="sldNum" sz="quarter" idx="4"/>
          </p:nvPr>
        </p:nvSpPr>
        <p:spPr/>
        <p:txBody>
          <a:bodyPr/>
          <a:lstStyle/>
          <a:p>
            <a:fld id="{8406839F-D7A4-4E5D-B93D-768AD4D1DB36}" type="slidenum">
              <a:rPr lang="en-ZA" smtClean="0">
                <a:solidFill>
                  <a:srgbClr val="003399"/>
                </a:solidFill>
              </a:rPr>
              <a:pPr/>
              <a:t>20</a:t>
            </a:fld>
            <a:endParaRPr lang="en-ZA" dirty="0">
              <a:solidFill>
                <a:srgbClr val="003399"/>
              </a:solidFill>
            </a:endParaRPr>
          </a:p>
        </p:txBody>
      </p:sp>
      <p:sp>
        <p:nvSpPr>
          <p:cNvPr id="5" name="Text Placeholder 4">
            <a:extLst>
              <a:ext uri="{FF2B5EF4-FFF2-40B4-BE49-F238E27FC236}">
                <a16:creationId xmlns:a16="http://schemas.microsoft.com/office/drawing/2014/main" xmlns="" id="{40F73F12-F71D-46E1-BFB7-9116F015A6E0}"/>
              </a:ext>
            </a:extLst>
          </p:cNvPr>
          <p:cNvSpPr>
            <a:spLocks noGrp="1"/>
          </p:cNvSpPr>
          <p:nvPr>
            <p:ph type="body" sz="quarter" idx="10"/>
          </p:nvPr>
        </p:nvSpPr>
        <p:spPr>
          <a:xfrm>
            <a:off x="393701" y="1012874"/>
            <a:ext cx="11462940" cy="5219113"/>
          </a:xfrm>
        </p:spPr>
        <p:txBody>
          <a:bodyPr>
            <a:normAutofit/>
          </a:bodyPr>
          <a:lstStyle/>
          <a:p>
            <a:pPr marL="285750" indent="-285750">
              <a:lnSpc>
                <a:spcPct val="150000"/>
              </a:lnSpc>
              <a:buFont typeface="Arial" panose="020B0604020202020204" pitchFamily="34" charset="0"/>
              <a:buChar char="•"/>
            </a:pPr>
            <a:endParaRPr kumimoji="0" lang="en-US" sz="1600" b="0" i="0" u="none" strike="noStrike" kern="1200" cap="none" spc="0" normalizeH="0" baseline="0" noProof="0" dirty="0">
              <a:ln>
                <a:noFill/>
              </a:ln>
              <a:effectLst/>
              <a:uLnTx/>
              <a:uFillTx/>
              <a:latin typeface="Century Gothic"/>
              <a:ea typeface="+mn-ea"/>
              <a:cs typeface="+mn-cs"/>
            </a:endParaRPr>
          </a:p>
          <a:p>
            <a:endParaRPr lang="en-US" dirty="0"/>
          </a:p>
        </p:txBody>
      </p:sp>
      <p:graphicFrame>
        <p:nvGraphicFramePr>
          <p:cNvPr id="4" name="Table 5">
            <a:extLst>
              <a:ext uri="{FF2B5EF4-FFF2-40B4-BE49-F238E27FC236}">
                <a16:creationId xmlns:a16="http://schemas.microsoft.com/office/drawing/2014/main" xmlns="" id="{58EC968C-D4C9-5BB0-90B8-1B894B970CF5}"/>
              </a:ext>
            </a:extLst>
          </p:cNvPr>
          <p:cNvGraphicFramePr>
            <a:graphicFrameLocks noGrp="1"/>
          </p:cNvGraphicFramePr>
          <p:nvPr>
            <p:extLst>
              <p:ext uri="{D42A27DB-BD31-4B8C-83A1-F6EECF244321}">
                <p14:modId xmlns:p14="http://schemas.microsoft.com/office/powerpoint/2010/main" xmlns="" val="598979970"/>
              </p:ext>
            </p:extLst>
          </p:nvPr>
        </p:nvGraphicFramePr>
        <p:xfrm>
          <a:off x="393701" y="1102084"/>
          <a:ext cx="11170115" cy="1973390"/>
        </p:xfrm>
        <a:graphic>
          <a:graphicData uri="http://schemas.openxmlformats.org/drawingml/2006/table">
            <a:tbl>
              <a:tblPr firstRow="1" bandRow="1">
                <a:tableStyleId>{5C22544A-7EE6-4342-B048-85BDC9FD1C3A}</a:tableStyleId>
              </a:tblPr>
              <a:tblGrid>
                <a:gridCol w="3040875">
                  <a:extLst>
                    <a:ext uri="{9D8B030D-6E8A-4147-A177-3AD203B41FA5}">
                      <a16:colId xmlns:a16="http://schemas.microsoft.com/office/drawing/2014/main" xmlns="" val="3080891445"/>
                    </a:ext>
                  </a:extLst>
                </a:gridCol>
                <a:gridCol w="1115122">
                  <a:extLst>
                    <a:ext uri="{9D8B030D-6E8A-4147-A177-3AD203B41FA5}">
                      <a16:colId xmlns:a16="http://schemas.microsoft.com/office/drawing/2014/main" xmlns="" val="1524583056"/>
                    </a:ext>
                  </a:extLst>
                </a:gridCol>
                <a:gridCol w="1516565">
                  <a:extLst>
                    <a:ext uri="{9D8B030D-6E8A-4147-A177-3AD203B41FA5}">
                      <a16:colId xmlns:a16="http://schemas.microsoft.com/office/drawing/2014/main" xmlns="" val="595442627"/>
                    </a:ext>
                  </a:extLst>
                </a:gridCol>
                <a:gridCol w="1159727">
                  <a:extLst>
                    <a:ext uri="{9D8B030D-6E8A-4147-A177-3AD203B41FA5}">
                      <a16:colId xmlns:a16="http://schemas.microsoft.com/office/drawing/2014/main" xmlns="" val="1349339055"/>
                    </a:ext>
                  </a:extLst>
                </a:gridCol>
                <a:gridCol w="4337826">
                  <a:extLst>
                    <a:ext uri="{9D8B030D-6E8A-4147-A177-3AD203B41FA5}">
                      <a16:colId xmlns:a16="http://schemas.microsoft.com/office/drawing/2014/main" xmlns="" val="384701733"/>
                    </a:ext>
                  </a:extLst>
                </a:gridCol>
              </a:tblGrid>
              <a:tr h="528032">
                <a:tc>
                  <a:txBody>
                    <a:bodyPr/>
                    <a:lstStyle/>
                    <a:p>
                      <a:pPr algn="ctr"/>
                      <a:r>
                        <a:rPr lang="en-ZA" sz="1400" dirty="0">
                          <a:latin typeface="Century Gothic" panose="020B0502020202020204" pitchFamily="34" charset="0"/>
                        </a:rPr>
                        <a:t>Performance  indicator</a:t>
                      </a:r>
                    </a:p>
                  </a:txBody>
                  <a:tcPr/>
                </a:tc>
                <a:tc>
                  <a:txBody>
                    <a:bodyPr/>
                    <a:lstStyle/>
                    <a:p>
                      <a:pPr algn="ctr"/>
                      <a:r>
                        <a:rPr lang="en-ZA" sz="1400" dirty="0">
                          <a:latin typeface="Century Gothic" panose="020B0502020202020204" pitchFamily="34" charset="0"/>
                        </a:rPr>
                        <a:t>Annual Target</a:t>
                      </a: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Planned Target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Output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Quarter Comments and progress</a:t>
                      </a:r>
                    </a:p>
                  </a:txBody>
                  <a:tcPr/>
                </a:tc>
                <a:extLst>
                  <a:ext uri="{0D108BD9-81ED-4DB2-BD59-A6C34878D82A}">
                    <a16:rowId xmlns:a16="http://schemas.microsoft.com/office/drawing/2014/main" xmlns="" val="2551127036"/>
                  </a:ext>
                </a:extLst>
              </a:tr>
              <a:tr h="1030244">
                <a:tc>
                  <a:txBody>
                    <a:bodyPr/>
                    <a:lstStyle/>
                    <a:p>
                      <a:pPr marL="346075" marR="0" lvl="0" indent="-346075" algn="l" defTabSz="914400" rtl="0" eaLnBrk="1" fontAlgn="auto" latinLnBrk="0" hangingPunct="1">
                        <a:lnSpc>
                          <a:spcPct val="150000"/>
                        </a:lnSpc>
                        <a:spcBef>
                          <a:spcPts val="0"/>
                        </a:spcBef>
                        <a:spcAft>
                          <a:spcPts val="0"/>
                        </a:spcAft>
                        <a:buClrTx/>
                        <a:buSzTx/>
                        <a:buFontTx/>
                        <a:buNone/>
                        <a:tabLst/>
                        <a:defRPr/>
                      </a:pPr>
                      <a:r>
                        <a:rPr lang="en-ZA" sz="1300" b="1" kern="1200" noProof="0" dirty="0">
                          <a:solidFill>
                            <a:schemeClr val="dk1"/>
                          </a:solidFill>
                          <a:latin typeface="Century Gothic" pitchFamily="34" charset="0"/>
                          <a:ea typeface="+mn-ea"/>
                          <a:cs typeface="Calibri" pitchFamily="34" charset="0"/>
                        </a:rPr>
                        <a:t>3.3.1 (a) Initiatives to improve the quality of integrated development plans</a:t>
                      </a:r>
                    </a:p>
                    <a:p>
                      <a:pPr marL="401638" indent="-401638" algn="l" defTabSz="457200" rtl="0" eaLnBrk="1" latinLnBrk="0" hangingPunct="1">
                        <a:lnSpc>
                          <a:spcPct val="150000"/>
                        </a:lnSpc>
                      </a:pPr>
                      <a:endParaRPr lang="en-ZA" sz="1300" b="1" kern="1200" dirty="0">
                        <a:solidFill>
                          <a:schemeClr val="dk1"/>
                        </a:solidFill>
                        <a:latin typeface="Century Gothic" pitchFamily="34" charset="0"/>
                        <a:ea typeface="+mn-ea"/>
                        <a:cs typeface="Calibri" pitchFamily="34" charset="0"/>
                      </a:endParaRP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3</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a:t>
                      </a:r>
                    </a:p>
                  </a:txBody>
                  <a:tcPr/>
                </a:tc>
                <a:tc>
                  <a:txBody>
                    <a:bodyPr/>
                    <a:lstStyle/>
                    <a:p>
                      <a:pPr marL="231775" marR="0" lvl="0" indent="-231775" algn="l"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300" b="0" kern="1200" noProof="0" dirty="0">
                          <a:solidFill>
                            <a:schemeClr val="dk1"/>
                          </a:solidFill>
                          <a:latin typeface="Century Gothic" pitchFamily="34" charset="0"/>
                          <a:ea typeface="+mn-ea"/>
                          <a:cs typeface="Calibri" pitchFamily="34" charset="0"/>
                        </a:rPr>
                        <a:t>Assessments of IDPs: 30 adopted IDPs assessed, and feedback provided to municipalities. </a:t>
                      </a:r>
                    </a:p>
                    <a:p>
                      <a:pPr marL="0" indent="-285750" algn="l" defTabSz="457200" rtl="0" eaLnBrk="1" latinLnBrk="0" hangingPunct="1">
                        <a:lnSpc>
                          <a:spcPct val="150000"/>
                        </a:lnSpc>
                        <a:buFont typeface="Arial" panose="020B0604020202020204" pitchFamily="34" charset="0"/>
                        <a:buChar char="•"/>
                      </a:pPr>
                      <a:endParaRPr lang="en-ZA" sz="1300" b="0" kern="1200" dirty="0">
                        <a:solidFill>
                          <a:schemeClr val="dk1"/>
                        </a:solidFill>
                        <a:latin typeface="Century Gothic" pitchFamily="34" charset="0"/>
                        <a:ea typeface="+mn-ea"/>
                        <a:cs typeface="Calibri" pitchFamily="34" charset="0"/>
                      </a:endParaRPr>
                    </a:p>
                  </a:txBody>
                  <a:tcPr/>
                </a:tc>
                <a:extLst>
                  <a:ext uri="{0D108BD9-81ED-4DB2-BD59-A6C34878D82A}">
                    <a16:rowId xmlns:a16="http://schemas.microsoft.com/office/drawing/2014/main" xmlns="" val="759664730"/>
                  </a:ext>
                </a:extLst>
              </a:tr>
            </a:tbl>
          </a:graphicData>
        </a:graphic>
      </p:graphicFrame>
    </p:spTree>
    <p:extLst>
      <p:ext uri="{BB962C8B-B14F-4D97-AF65-F5344CB8AC3E}">
        <p14:creationId xmlns:p14="http://schemas.microsoft.com/office/powerpoint/2010/main" xmlns="" val="1831097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xmlns="" id="{3DEA5E85-8C85-4EAC-BEDF-1743C027B7CF}"/>
              </a:ext>
            </a:extLst>
          </p:cNvPr>
          <p:cNvSpPr>
            <a:spLocks noGrp="1"/>
          </p:cNvSpPr>
          <p:nvPr>
            <p:ph type="body" sz="quarter" idx="12"/>
          </p:nvPr>
        </p:nvSpPr>
        <p:spPr>
          <a:xfrm>
            <a:off x="849208" y="2354932"/>
            <a:ext cx="11041721" cy="936625"/>
          </a:xfrm>
        </p:spPr>
        <p:txBody>
          <a:bodyPr>
            <a:normAutofit/>
          </a:bodyPr>
          <a:lstStyle/>
          <a:p>
            <a:r>
              <a:rPr lang="en-US" dirty="0">
                <a:latin typeface="Century Gothic" panose="020B0502020202020204" pitchFamily="34" charset="0"/>
              </a:rPr>
              <a:t>Expenditure report (September 2022- December 2022)</a:t>
            </a:r>
          </a:p>
        </p:txBody>
      </p:sp>
    </p:spTree>
    <p:extLst>
      <p:ext uri="{BB962C8B-B14F-4D97-AF65-F5344CB8AC3E}">
        <p14:creationId xmlns:p14="http://schemas.microsoft.com/office/powerpoint/2010/main" xmlns="" val="3100283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3E3FC7-55B7-444A-840C-4D0E45EDC8FC}"/>
              </a:ext>
            </a:extLst>
          </p:cNvPr>
          <p:cNvSpPr>
            <a:spLocks noGrp="1"/>
          </p:cNvSpPr>
          <p:nvPr>
            <p:ph type="ctrTitle"/>
          </p:nvPr>
        </p:nvSpPr>
        <p:spPr>
          <a:xfrm>
            <a:off x="2564342" y="91019"/>
            <a:ext cx="7403747" cy="955673"/>
          </a:xfrm>
        </p:spPr>
        <p:txBody>
          <a:bodyPr vert="horz" wrap="none" lIns="91440" tIns="45720" rIns="91440" bIns="45720" rtlCol="0" anchor="ctr">
            <a:normAutofit/>
          </a:bodyPr>
          <a:lstStyle/>
          <a:p>
            <a:pPr algn="ctr"/>
            <a:r>
              <a:rPr lang="en-ZA" sz="2400" dirty="0">
                <a:latin typeface="Century Gothic"/>
              </a:rPr>
              <a:t>Vote 14 – Local Government: Expenditure as at 31 December 2022</a:t>
            </a:r>
            <a:endParaRPr lang="en-US" sz="2400" dirty="0">
              <a:latin typeface="Century Gothic"/>
            </a:endParaRPr>
          </a:p>
        </p:txBody>
      </p:sp>
    </p:spTree>
    <p:extLst>
      <p:ext uri="{BB962C8B-B14F-4D97-AF65-F5344CB8AC3E}">
        <p14:creationId xmlns:p14="http://schemas.microsoft.com/office/powerpoint/2010/main" xmlns="" val="1490503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3E3FC7-55B7-444A-840C-4D0E45EDC8FC}"/>
              </a:ext>
            </a:extLst>
          </p:cNvPr>
          <p:cNvSpPr>
            <a:spLocks noGrp="1"/>
          </p:cNvSpPr>
          <p:nvPr>
            <p:ph type="ctrTitle"/>
          </p:nvPr>
        </p:nvSpPr>
        <p:spPr/>
        <p:txBody>
          <a:bodyPr>
            <a:normAutofit fontScale="90000"/>
          </a:bodyPr>
          <a:lstStyle/>
          <a:p>
            <a:pPr algn="ctr"/>
            <a:r>
              <a:rPr lang="en-ZA" dirty="0"/>
              <a:t>Vote 14 – Local Government: Expenditure as at </a:t>
            </a:r>
            <a:br>
              <a:rPr lang="en-ZA" dirty="0"/>
            </a:br>
            <a:r>
              <a:rPr lang="en-ZA" dirty="0">
                <a:latin typeface="Century Gothic"/>
              </a:rPr>
              <a:t>31 December 2022</a:t>
            </a:r>
            <a:endParaRPr lang="en-US" dirty="0"/>
          </a:p>
        </p:txBody>
      </p:sp>
    </p:spTree>
    <p:extLst>
      <p:ext uri="{BB962C8B-B14F-4D97-AF65-F5344CB8AC3E}">
        <p14:creationId xmlns:p14="http://schemas.microsoft.com/office/powerpoint/2010/main" xmlns="" val="3776939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3E3FC7-55B7-444A-840C-4D0E45EDC8FC}"/>
              </a:ext>
            </a:extLst>
          </p:cNvPr>
          <p:cNvSpPr>
            <a:spLocks noGrp="1"/>
          </p:cNvSpPr>
          <p:nvPr>
            <p:ph type="ctrTitle"/>
          </p:nvPr>
        </p:nvSpPr>
        <p:spPr/>
        <p:txBody>
          <a:bodyPr>
            <a:normAutofit fontScale="90000"/>
          </a:bodyPr>
          <a:lstStyle/>
          <a:p>
            <a:pPr algn="ctr"/>
            <a:r>
              <a:rPr lang="en-ZA" dirty="0"/>
              <a:t>Programme 1 – Administration: Expenditure as at </a:t>
            </a:r>
            <a:br>
              <a:rPr lang="en-ZA" dirty="0"/>
            </a:br>
            <a:r>
              <a:rPr lang="en-ZA" dirty="0">
                <a:latin typeface="Century Gothic"/>
              </a:rPr>
              <a:t>31 December 2022</a:t>
            </a:r>
            <a:endParaRPr lang="en-US" dirty="0"/>
          </a:p>
        </p:txBody>
      </p:sp>
    </p:spTree>
    <p:extLst>
      <p:ext uri="{BB962C8B-B14F-4D97-AF65-F5344CB8AC3E}">
        <p14:creationId xmlns:p14="http://schemas.microsoft.com/office/powerpoint/2010/main" xmlns="" val="17159516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3E3FC7-55B7-444A-840C-4D0E45EDC8FC}"/>
              </a:ext>
            </a:extLst>
          </p:cNvPr>
          <p:cNvSpPr>
            <a:spLocks noGrp="1"/>
          </p:cNvSpPr>
          <p:nvPr>
            <p:ph type="ctrTitle"/>
          </p:nvPr>
        </p:nvSpPr>
        <p:spPr>
          <a:xfrm>
            <a:off x="111760" y="101600"/>
            <a:ext cx="11623041" cy="955676"/>
          </a:xfrm>
        </p:spPr>
        <p:txBody>
          <a:bodyPr>
            <a:normAutofit fontScale="90000"/>
          </a:bodyPr>
          <a:lstStyle/>
          <a:p>
            <a:pPr algn="ctr"/>
            <a:r>
              <a:rPr lang="en-ZA" dirty="0"/>
              <a:t>Programme 2 – Local Governance: Expenditure as at </a:t>
            </a:r>
            <a:br>
              <a:rPr lang="en-ZA" dirty="0"/>
            </a:br>
            <a:r>
              <a:rPr lang="en-ZA" dirty="0">
                <a:latin typeface="Century Gothic"/>
              </a:rPr>
              <a:t>31 December 2022</a:t>
            </a:r>
            <a:endParaRPr lang="en-US" dirty="0"/>
          </a:p>
        </p:txBody>
      </p:sp>
    </p:spTree>
    <p:extLst>
      <p:ext uri="{BB962C8B-B14F-4D97-AF65-F5344CB8AC3E}">
        <p14:creationId xmlns:p14="http://schemas.microsoft.com/office/powerpoint/2010/main" xmlns="" val="4172992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3E3FC7-55B7-444A-840C-4D0E45EDC8FC}"/>
              </a:ext>
            </a:extLst>
          </p:cNvPr>
          <p:cNvSpPr>
            <a:spLocks noGrp="1"/>
          </p:cNvSpPr>
          <p:nvPr>
            <p:ph type="ctrTitle"/>
          </p:nvPr>
        </p:nvSpPr>
        <p:spPr>
          <a:xfrm>
            <a:off x="254000" y="180976"/>
            <a:ext cx="11480801" cy="876300"/>
          </a:xfrm>
        </p:spPr>
        <p:txBody>
          <a:bodyPr>
            <a:normAutofit fontScale="90000"/>
          </a:bodyPr>
          <a:lstStyle/>
          <a:p>
            <a:pPr algn="ctr"/>
            <a:r>
              <a:rPr lang="en-ZA" dirty="0"/>
              <a:t>Programme 3 – Development Planning: Expenditure as at </a:t>
            </a:r>
            <a:br>
              <a:rPr lang="en-ZA" dirty="0"/>
            </a:br>
            <a:r>
              <a:rPr lang="en-ZA" dirty="0">
                <a:latin typeface="Century Gothic"/>
              </a:rPr>
              <a:t>31 December 2022</a:t>
            </a:r>
            <a:endParaRPr lang="en-US" dirty="0"/>
          </a:p>
        </p:txBody>
      </p:sp>
    </p:spTree>
    <p:extLst>
      <p:ext uri="{BB962C8B-B14F-4D97-AF65-F5344CB8AC3E}">
        <p14:creationId xmlns:p14="http://schemas.microsoft.com/office/powerpoint/2010/main" xmlns="" val="5825428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3E3FC7-55B7-444A-840C-4D0E45EDC8FC}"/>
              </a:ext>
            </a:extLst>
          </p:cNvPr>
          <p:cNvSpPr>
            <a:spLocks noGrp="1"/>
          </p:cNvSpPr>
          <p:nvPr>
            <p:ph type="ctrTitle"/>
          </p:nvPr>
        </p:nvSpPr>
        <p:spPr>
          <a:xfrm>
            <a:off x="704194" y="180976"/>
            <a:ext cx="10951778" cy="876300"/>
          </a:xfrm>
        </p:spPr>
        <p:txBody>
          <a:bodyPr>
            <a:normAutofit fontScale="90000"/>
          </a:bodyPr>
          <a:lstStyle/>
          <a:p>
            <a:pPr algn="ctr"/>
            <a:r>
              <a:rPr lang="en-ZA" dirty="0"/>
              <a:t>Programme 4 – Traditional Institutional Management: Expenditure as at </a:t>
            </a:r>
            <a:br>
              <a:rPr lang="en-ZA" dirty="0"/>
            </a:br>
            <a:r>
              <a:rPr lang="en-ZA" dirty="0">
                <a:latin typeface="Century Gothic"/>
              </a:rPr>
              <a:t>31 December 2022</a:t>
            </a:r>
            <a:endParaRPr lang="en-US" dirty="0"/>
          </a:p>
        </p:txBody>
      </p:sp>
    </p:spTree>
    <p:extLst>
      <p:ext uri="{BB962C8B-B14F-4D97-AF65-F5344CB8AC3E}">
        <p14:creationId xmlns:p14="http://schemas.microsoft.com/office/powerpoint/2010/main" xmlns="" val="33792047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3E3FC7-55B7-444A-840C-4D0E45EDC8FC}"/>
              </a:ext>
            </a:extLst>
          </p:cNvPr>
          <p:cNvSpPr>
            <a:spLocks noGrp="1"/>
          </p:cNvSpPr>
          <p:nvPr>
            <p:ph type="ctrTitle"/>
          </p:nvPr>
        </p:nvSpPr>
        <p:spPr/>
        <p:txBody>
          <a:bodyPr>
            <a:normAutofit/>
          </a:bodyPr>
          <a:lstStyle/>
          <a:p>
            <a:pPr algn="ctr"/>
            <a:r>
              <a:rPr lang="en-ZA" sz="2400" dirty="0">
                <a:cs typeface="Arial" pitchFamily="34" charset="0"/>
              </a:rPr>
              <a:t>Vote 14 – Local Government: Expenditure as at </a:t>
            </a:r>
            <a:br>
              <a:rPr lang="en-ZA" sz="2400" dirty="0">
                <a:cs typeface="Arial" pitchFamily="34" charset="0"/>
              </a:rPr>
            </a:br>
            <a:r>
              <a:rPr lang="en-ZA" sz="2400" dirty="0">
                <a:latin typeface="Century Gothic"/>
              </a:rPr>
              <a:t>31 December 2022</a:t>
            </a:r>
            <a:endParaRPr lang="en-US" sz="2400" dirty="0"/>
          </a:p>
        </p:txBody>
      </p:sp>
    </p:spTree>
    <p:extLst>
      <p:ext uri="{BB962C8B-B14F-4D97-AF65-F5344CB8AC3E}">
        <p14:creationId xmlns:p14="http://schemas.microsoft.com/office/powerpoint/2010/main" xmlns="" val="32734942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3E3FC7-55B7-444A-840C-4D0E45EDC8FC}"/>
              </a:ext>
            </a:extLst>
          </p:cNvPr>
          <p:cNvSpPr>
            <a:spLocks noGrp="1"/>
          </p:cNvSpPr>
          <p:nvPr>
            <p:ph type="ctrTitle"/>
          </p:nvPr>
        </p:nvSpPr>
        <p:spPr/>
        <p:txBody>
          <a:bodyPr>
            <a:normAutofit/>
          </a:bodyPr>
          <a:lstStyle/>
          <a:p>
            <a:pPr algn="ctr"/>
            <a:r>
              <a:rPr lang="en-ZA" sz="2400" dirty="0">
                <a:cs typeface="Arial" pitchFamily="34" charset="0"/>
              </a:rPr>
              <a:t>Vote 14 – Local Government: Expenditure as at </a:t>
            </a:r>
            <a:br>
              <a:rPr lang="en-ZA" sz="2400" dirty="0">
                <a:cs typeface="Arial" pitchFamily="34" charset="0"/>
              </a:rPr>
            </a:br>
            <a:r>
              <a:rPr lang="en-ZA" sz="2400" dirty="0"/>
              <a:t>31 December 2022</a:t>
            </a:r>
            <a:endParaRPr lang="en-US" sz="2400" dirty="0"/>
          </a:p>
        </p:txBody>
      </p:sp>
    </p:spTree>
    <p:extLst>
      <p:ext uri="{BB962C8B-B14F-4D97-AF65-F5344CB8AC3E}">
        <p14:creationId xmlns:p14="http://schemas.microsoft.com/office/powerpoint/2010/main" xmlns="" val="2412155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95C895-BF3F-4115-AF47-2A45E0DCAFC6}"/>
              </a:ext>
            </a:extLst>
          </p:cNvPr>
          <p:cNvSpPr>
            <a:spLocks noGrp="1"/>
          </p:cNvSpPr>
          <p:nvPr>
            <p:ph type="title"/>
          </p:nvPr>
        </p:nvSpPr>
        <p:spPr/>
        <p:txBody>
          <a:bodyPr/>
          <a:lstStyle/>
          <a:p>
            <a:r>
              <a:rPr lang="en-ZA" dirty="0"/>
              <a:t>Purpose</a:t>
            </a:r>
            <a:endParaRPr lang="en-US" dirty="0"/>
          </a:p>
        </p:txBody>
      </p:sp>
      <p:sp>
        <p:nvSpPr>
          <p:cNvPr id="3" name="Slide Number Placeholder 2">
            <a:extLst>
              <a:ext uri="{FF2B5EF4-FFF2-40B4-BE49-F238E27FC236}">
                <a16:creationId xmlns:a16="http://schemas.microsoft.com/office/drawing/2014/main" xmlns="" id="{6910C801-D3C2-4924-AB7E-40967F000BAD}"/>
              </a:ext>
            </a:extLst>
          </p:cNvPr>
          <p:cNvSpPr>
            <a:spLocks noGrp="1"/>
          </p:cNvSpPr>
          <p:nvPr>
            <p:ph type="sldNum" sz="quarter" idx="4"/>
          </p:nvPr>
        </p:nvSpPr>
        <p:spPr/>
        <p:txBody>
          <a:bodyPr/>
          <a:lstStyle/>
          <a:p>
            <a:fld id="{8406839F-D7A4-4E5D-B93D-768AD4D1DB36}" type="slidenum">
              <a:rPr lang="en-ZA" smtClean="0">
                <a:solidFill>
                  <a:srgbClr val="003399"/>
                </a:solidFill>
              </a:rPr>
              <a:pPr/>
              <a:t>3</a:t>
            </a:fld>
            <a:endParaRPr lang="en-ZA" dirty="0">
              <a:solidFill>
                <a:srgbClr val="003399"/>
              </a:solidFill>
            </a:endParaRPr>
          </a:p>
        </p:txBody>
      </p:sp>
      <p:sp>
        <p:nvSpPr>
          <p:cNvPr id="5" name="Text Placeholder 4">
            <a:extLst>
              <a:ext uri="{FF2B5EF4-FFF2-40B4-BE49-F238E27FC236}">
                <a16:creationId xmlns:a16="http://schemas.microsoft.com/office/drawing/2014/main" xmlns="" id="{40F73F12-F71D-46E1-BFB7-9116F015A6E0}"/>
              </a:ext>
            </a:extLst>
          </p:cNvPr>
          <p:cNvSpPr>
            <a:spLocks noGrp="1"/>
          </p:cNvSpPr>
          <p:nvPr>
            <p:ph type="body" sz="quarter" idx="10"/>
          </p:nvPr>
        </p:nvSpPr>
        <p:spPr>
          <a:xfrm>
            <a:off x="393701" y="1012874"/>
            <a:ext cx="11462940" cy="5219113"/>
          </a:xfrm>
        </p:spPr>
        <p:txBody>
          <a:bodyPr>
            <a:normAutofit/>
          </a:bodyPr>
          <a:lstStyle/>
          <a:p>
            <a:pPr>
              <a:lnSpc>
                <a:spcPct val="150000"/>
              </a:lnSpc>
            </a:pPr>
            <a:endParaRPr kumimoji="0" lang="en-US" sz="1600" b="0" i="0" u="none" strike="noStrike" kern="1200" cap="none" spc="0" normalizeH="0" baseline="0" noProof="0" dirty="0">
              <a:ln>
                <a:noFill/>
              </a:ln>
              <a:effectLst/>
              <a:uLnTx/>
              <a:uFillTx/>
              <a:latin typeface="Century Gothic"/>
              <a:ea typeface="+mn-ea"/>
              <a:cs typeface="+mn-cs"/>
            </a:endParaRPr>
          </a:p>
          <a:p>
            <a:pPr>
              <a:lnSpc>
                <a:spcPct val="150000"/>
              </a:lnSpc>
            </a:pPr>
            <a:endParaRPr lang="en-US" b="0" dirty="0">
              <a:latin typeface="Century Gothic"/>
            </a:endParaRPr>
          </a:p>
          <a:p>
            <a:pPr>
              <a:lnSpc>
                <a:spcPct val="150000"/>
              </a:lnSpc>
            </a:pPr>
            <a:endParaRPr kumimoji="0" lang="en-US" sz="1600" b="0" i="0" u="none" strike="noStrike" kern="1200" cap="none" spc="0" normalizeH="0" baseline="0" noProof="0" dirty="0">
              <a:ln>
                <a:noFill/>
              </a:ln>
              <a:effectLst/>
              <a:uLnTx/>
              <a:uFillTx/>
              <a:latin typeface="Century Gothic"/>
              <a:ea typeface="+mn-ea"/>
              <a:cs typeface="+mn-cs"/>
            </a:endParaRPr>
          </a:p>
          <a:p>
            <a:r>
              <a:rPr lang="en-ZA" b="0" dirty="0"/>
              <a:t>To brief the Standing Committee on Local Government on the third quarter performance and expenditure report of the  Department.</a:t>
            </a:r>
          </a:p>
          <a:p>
            <a:endParaRPr lang="en-US" dirty="0"/>
          </a:p>
        </p:txBody>
      </p:sp>
    </p:spTree>
    <p:extLst>
      <p:ext uri="{BB962C8B-B14F-4D97-AF65-F5344CB8AC3E}">
        <p14:creationId xmlns:p14="http://schemas.microsoft.com/office/powerpoint/2010/main" xmlns="" val="11847782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767394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95C895-BF3F-4115-AF47-2A45E0DCAFC6}"/>
              </a:ext>
            </a:extLst>
          </p:cNvPr>
          <p:cNvSpPr>
            <a:spLocks noGrp="1"/>
          </p:cNvSpPr>
          <p:nvPr>
            <p:ph type="title"/>
          </p:nvPr>
        </p:nvSpPr>
        <p:spPr/>
        <p:txBody>
          <a:bodyPr/>
          <a:lstStyle/>
          <a:p>
            <a:r>
              <a:rPr lang="en-ZA" dirty="0"/>
              <a:t>Introduction </a:t>
            </a:r>
            <a:endParaRPr lang="en-US" dirty="0"/>
          </a:p>
        </p:txBody>
      </p:sp>
      <p:sp>
        <p:nvSpPr>
          <p:cNvPr id="3" name="Slide Number Placeholder 2">
            <a:extLst>
              <a:ext uri="{FF2B5EF4-FFF2-40B4-BE49-F238E27FC236}">
                <a16:creationId xmlns:a16="http://schemas.microsoft.com/office/drawing/2014/main" xmlns="" id="{6910C801-D3C2-4924-AB7E-40967F000BAD}"/>
              </a:ext>
            </a:extLst>
          </p:cNvPr>
          <p:cNvSpPr>
            <a:spLocks noGrp="1"/>
          </p:cNvSpPr>
          <p:nvPr>
            <p:ph type="sldNum" sz="quarter" idx="4"/>
          </p:nvPr>
        </p:nvSpPr>
        <p:spPr/>
        <p:txBody>
          <a:bodyPr/>
          <a:lstStyle/>
          <a:p>
            <a:fld id="{8406839F-D7A4-4E5D-B93D-768AD4D1DB36}" type="slidenum">
              <a:rPr lang="en-ZA" smtClean="0">
                <a:solidFill>
                  <a:srgbClr val="003399"/>
                </a:solidFill>
              </a:rPr>
              <a:pPr/>
              <a:t>4</a:t>
            </a:fld>
            <a:endParaRPr lang="en-ZA" dirty="0">
              <a:solidFill>
                <a:srgbClr val="003399"/>
              </a:solidFill>
            </a:endParaRPr>
          </a:p>
        </p:txBody>
      </p:sp>
      <p:sp>
        <p:nvSpPr>
          <p:cNvPr id="5" name="Text Placeholder 4">
            <a:extLst>
              <a:ext uri="{FF2B5EF4-FFF2-40B4-BE49-F238E27FC236}">
                <a16:creationId xmlns:a16="http://schemas.microsoft.com/office/drawing/2014/main" xmlns="" id="{40F73F12-F71D-46E1-BFB7-9116F015A6E0}"/>
              </a:ext>
            </a:extLst>
          </p:cNvPr>
          <p:cNvSpPr>
            <a:spLocks noGrp="1"/>
          </p:cNvSpPr>
          <p:nvPr>
            <p:ph type="body" sz="quarter" idx="10"/>
          </p:nvPr>
        </p:nvSpPr>
        <p:spPr>
          <a:xfrm>
            <a:off x="393701" y="1012874"/>
            <a:ext cx="11462940" cy="5219113"/>
          </a:xfrm>
        </p:spPr>
        <p:txBody>
          <a:bodyPr>
            <a:normAutofit/>
          </a:bodyPr>
          <a:lstStyle/>
          <a:p>
            <a:pPr algn="just">
              <a:lnSpc>
                <a:spcPct val="160000"/>
              </a:lnSpc>
            </a:pPr>
            <a:r>
              <a:rPr lang="en-ZA" sz="1600" b="0" dirty="0"/>
              <a:t>Performance of the Department during second quarter can be summarised as follow:</a:t>
            </a:r>
          </a:p>
          <a:p>
            <a:pPr marL="346075" indent="-234950" algn="just">
              <a:lnSpc>
                <a:spcPct val="160000"/>
              </a:lnSpc>
              <a:buFont typeface="Arial" panose="020B0604020202020204" pitchFamily="34" charset="0"/>
              <a:buChar char="•"/>
            </a:pPr>
            <a:r>
              <a:rPr lang="en-ZA" sz="1600" b="0" dirty="0"/>
              <a:t>A total of 59 indicators to report on for the year.</a:t>
            </a:r>
          </a:p>
          <a:p>
            <a:pPr marL="346075" indent="-234950" algn="just">
              <a:lnSpc>
                <a:spcPct val="160000"/>
              </a:lnSpc>
              <a:buFont typeface="Arial" panose="020B0604020202020204" pitchFamily="34" charset="0"/>
              <a:buChar char="•"/>
            </a:pPr>
            <a:r>
              <a:rPr lang="en-ZA" sz="1600" b="0" dirty="0"/>
              <a:t>16 are sector performance indicators (SPI)- determined at national level.</a:t>
            </a:r>
          </a:p>
          <a:p>
            <a:pPr marL="346075" indent="-234950" algn="just">
              <a:lnSpc>
                <a:spcPct val="160000"/>
              </a:lnSpc>
              <a:buFont typeface="Arial" panose="020B0604020202020204" pitchFamily="34" charset="0"/>
              <a:buChar char="•"/>
            </a:pPr>
            <a:r>
              <a:rPr lang="en-ZA" sz="1600" b="0" dirty="0"/>
              <a:t>22 indicators were due for reporting in the 3</a:t>
            </a:r>
            <a:r>
              <a:rPr lang="en-ZA" sz="1600" b="0" baseline="30000" dirty="0"/>
              <a:t>rd</a:t>
            </a:r>
            <a:r>
              <a:rPr lang="en-ZA" sz="1600" b="0" dirty="0"/>
              <a:t>  quarter.</a:t>
            </a:r>
          </a:p>
          <a:p>
            <a:pPr marL="346075" indent="-234950" algn="just">
              <a:lnSpc>
                <a:spcPct val="160000"/>
              </a:lnSpc>
              <a:buFont typeface="Arial" panose="020B0604020202020204" pitchFamily="34" charset="0"/>
              <a:buChar char="•"/>
            </a:pPr>
            <a:r>
              <a:rPr lang="en-ZA" sz="1600" b="0" dirty="0"/>
              <a:t>Other indicators will be reported on in the final quarter.</a:t>
            </a:r>
          </a:p>
          <a:p>
            <a:pPr marL="346075" indent="-234950" algn="just">
              <a:lnSpc>
                <a:spcPct val="160000"/>
              </a:lnSpc>
              <a:buFont typeface="Arial" panose="020B0604020202020204" pitchFamily="34" charset="0"/>
              <a:buChar char="•"/>
            </a:pPr>
            <a:r>
              <a:rPr lang="en-ZA" sz="1600" b="0" dirty="0"/>
              <a:t>21 Indicators were fully achieved = 95%  </a:t>
            </a:r>
          </a:p>
          <a:p>
            <a:pPr marL="346075" indent="-234950" algn="just">
              <a:lnSpc>
                <a:spcPct val="160000"/>
              </a:lnSpc>
              <a:buFont typeface="Arial" panose="020B0604020202020204" pitchFamily="34" charset="0"/>
              <a:buChar char="•"/>
            </a:pPr>
            <a:r>
              <a:rPr lang="en-ZA" sz="1600" b="0" dirty="0"/>
              <a:t>1 Indicator partially achieved = 5%</a:t>
            </a:r>
          </a:p>
          <a:p>
            <a:endParaRPr lang="en-US" dirty="0"/>
          </a:p>
        </p:txBody>
      </p:sp>
    </p:spTree>
    <p:extLst>
      <p:ext uri="{BB962C8B-B14F-4D97-AF65-F5344CB8AC3E}">
        <p14:creationId xmlns:p14="http://schemas.microsoft.com/office/powerpoint/2010/main" xmlns="" val="4253958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95C895-BF3F-4115-AF47-2A45E0DCAFC6}"/>
              </a:ext>
            </a:extLst>
          </p:cNvPr>
          <p:cNvSpPr>
            <a:spLocks noGrp="1"/>
          </p:cNvSpPr>
          <p:nvPr>
            <p:ph type="title"/>
          </p:nvPr>
        </p:nvSpPr>
        <p:spPr/>
        <p:txBody>
          <a:bodyPr/>
          <a:lstStyle/>
          <a:p>
            <a:r>
              <a:rPr lang="en-ZA" dirty="0"/>
              <a:t>Corporate Services</a:t>
            </a:r>
            <a:endParaRPr lang="en-US" dirty="0"/>
          </a:p>
        </p:txBody>
      </p:sp>
      <p:sp>
        <p:nvSpPr>
          <p:cNvPr id="3" name="Slide Number Placeholder 2">
            <a:extLst>
              <a:ext uri="{FF2B5EF4-FFF2-40B4-BE49-F238E27FC236}">
                <a16:creationId xmlns:a16="http://schemas.microsoft.com/office/drawing/2014/main" xmlns="" id="{6910C801-D3C2-4924-AB7E-40967F000BAD}"/>
              </a:ext>
            </a:extLst>
          </p:cNvPr>
          <p:cNvSpPr>
            <a:spLocks noGrp="1"/>
          </p:cNvSpPr>
          <p:nvPr>
            <p:ph type="sldNum" sz="quarter" idx="4"/>
          </p:nvPr>
        </p:nvSpPr>
        <p:spPr/>
        <p:txBody>
          <a:bodyPr/>
          <a:lstStyle/>
          <a:p>
            <a:fld id="{8406839F-D7A4-4E5D-B93D-768AD4D1DB36}" type="slidenum">
              <a:rPr lang="en-ZA" smtClean="0">
                <a:solidFill>
                  <a:srgbClr val="003399"/>
                </a:solidFill>
              </a:rPr>
              <a:pPr/>
              <a:t>5</a:t>
            </a:fld>
            <a:endParaRPr lang="en-ZA" dirty="0">
              <a:solidFill>
                <a:srgbClr val="003399"/>
              </a:solidFill>
            </a:endParaRPr>
          </a:p>
        </p:txBody>
      </p:sp>
      <p:sp>
        <p:nvSpPr>
          <p:cNvPr id="5" name="Text Placeholder 4">
            <a:extLst>
              <a:ext uri="{FF2B5EF4-FFF2-40B4-BE49-F238E27FC236}">
                <a16:creationId xmlns:a16="http://schemas.microsoft.com/office/drawing/2014/main" xmlns="" id="{40F73F12-F71D-46E1-BFB7-9116F015A6E0}"/>
              </a:ext>
            </a:extLst>
          </p:cNvPr>
          <p:cNvSpPr>
            <a:spLocks noGrp="1"/>
          </p:cNvSpPr>
          <p:nvPr>
            <p:ph type="body" sz="quarter" idx="10"/>
          </p:nvPr>
        </p:nvSpPr>
        <p:spPr>
          <a:xfrm>
            <a:off x="393701" y="1012874"/>
            <a:ext cx="11462940" cy="5219113"/>
          </a:xfrm>
        </p:spPr>
        <p:txBody>
          <a:bodyPr>
            <a:normAutofit/>
          </a:bodyPr>
          <a:lstStyle/>
          <a:p>
            <a:pPr marL="285750" indent="-285750">
              <a:lnSpc>
                <a:spcPct val="150000"/>
              </a:lnSpc>
              <a:buFont typeface="Arial" panose="020B0604020202020204" pitchFamily="34" charset="0"/>
              <a:buChar char="•"/>
            </a:pPr>
            <a:endParaRPr kumimoji="0" lang="en-US" sz="1600" b="0" i="0" u="none" strike="noStrike" kern="1200" cap="none" spc="0" normalizeH="0" baseline="0" noProof="0" dirty="0">
              <a:ln>
                <a:noFill/>
              </a:ln>
              <a:effectLst/>
              <a:uLnTx/>
              <a:uFillTx/>
              <a:latin typeface="Century Gothic"/>
              <a:ea typeface="+mn-ea"/>
              <a:cs typeface="+mn-cs"/>
            </a:endParaRPr>
          </a:p>
          <a:p>
            <a:endParaRPr lang="en-US" dirty="0"/>
          </a:p>
        </p:txBody>
      </p:sp>
      <p:graphicFrame>
        <p:nvGraphicFramePr>
          <p:cNvPr id="4" name="Table 5">
            <a:extLst>
              <a:ext uri="{FF2B5EF4-FFF2-40B4-BE49-F238E27FC236}">
                <a16:creationId xmlns:a16="http://schemas.microsoft.com/office/drawing/2014/main" xmlns="" id="{58EC968C-D4C9-5BB0-90B8-1B894B970CF5}"/>
              </a:ext>
            </a:extLst>
          </p:cNvPr>
          <p:cNvGraphicFramePr>
            <a:graphicFrameLocks noGrp="1"/>
          </p:cNvGraphicFramePr>
          <p:nvPr>
            <p:extLst>
              <p:ext uri="{D42A27DB-BD31-4B8C-83A1-F6EECF244321}">
                <p14:modId xmlns:p14="http://schemas.microsoft.com/office/powerpoint/2010/main" xmlns="" val="3478503350"/>
              </p:ext>
            </p:extLst>
          </p:nvPr>
        </p:nvGraphicFramePr>
        <p:xfrm>
          <a:off x="393701" y="1102084"/>
          <a:ext cx="11170115" cy="3505200"/>
        </p:xfrm>
        <a:graphic>
          <a:graphicData uri="http://schemas.openxmlformats.org/drawingml/2006/table">
            <a:tbl>
              <a:tblPr firstRow="1" bandRow="1">
                <a:tableStyleId>{5C22544A-7EE6-4342-B048-85BDC9FD1C3A}</a:tableStyleId>
              </a:tblPr>
              <a:tblGrid>
                <a:gridCol w="2194487">
                  <a:extLst>
                    <a:ext uri="{9D8B030D-6E8A-4147-A177-3AD203B41FA5}">
                      <a16:colId xmlns:a16="http://schemas.microsoft.com/office/drawing/2014/main" xmlns="" val="3080891445"/>
                    </a:ext>
                  </a:extLst>
                </a:gridCol>
                <a:gridCol w="1129737">
                  <a:extLst>
                    <a:ext uri="{9D8B030D-6E8A-4147-A177-3AD203B41FA5}">
                      <a16:colId xmlns:a16="http://schemas.microsoft.com/office/drawing/2014/main" xmlns="" val="1524583056"/>
                    </a:ext>
                  </a:extLst>
                </a:gridCol>
                <a:gridCol w="1129737">
                  <a:extLst>
                    <a:ext uri="{9D8B030D-6E8A-4147-A177-3AD203B41FA5}">
                      <a16:colId xmlns:a16="http://schemas.microsoft.com/office/drawing/2014/main" xmlns="" val="1458706693"/>
                    </a:ext>
                  </a:extLst>
                </a:gridCol>
                <a:gridCol w="1129737">
                  <a:extLst>
                    <a:ext uri="{9D8B030D-6E8A-4147-A177-3AD203B41FA5}">
                      <a16:colId xmlns:a16="http://schemas.microsoft.com/office/drawing/2014/main" xmlns="" val="2448542018"/>
                    </a:ext>
                  </a:extLst>
                </a:gridCol>
                <a:gridCol w="1103050">
                  <a:extLst>
                    <a:ext uri="{9D8B030D-6E8A-4147-A177-3AD203B41FA5}">
                      <a16:colId xmlns:a16="http://schemas.microsoft.com/office/drawing/2014/main" xmlns="" val="595442627"/>
                    </a:ext>
                  </a:extLst>
                </a:gridCol>
                <a:gridCol w="1022990">
                  <a:extLst>
                    <a:ext uri="{9D8B030D-6E8A-4147-A177-3AD203B41FA5}">
                      <a16:colId xmlns:a16="http://schemas.microsoft.com/office/drawing/2014/main" xmlns="" val="1349339055"/>
                    </a:ext>
                  </a:extLst>
                </a:gridCol>
                <a:gridCol w="3460377">
                  <a:extLst>
                    <a:ext uri="{9D8B030D-6E8A-4147-A177-3AD203B41FA5}">
                      <a16:colId xmlns:a16="http://schemas.microsoft.com/office/drawing/2014/main" xmlns="" val="384701733"/>
                    </a:ext>
                  </a:extLst>
                </a:gridCol>
              </a:tblGrid>
              <a:tr h="370840">
                <a:tc>
                  <a:txBody>
                    <a:bodyPr/>
                    <a:lstStyle/>
                    <a:p>
                      <a:pPr algn="ctr"/>
                      <a:r>
                        <a:rPr lang="en-ZA" sz="1400" dirty="0">
                          <a:latin typeface="Century Gothic" panose="020B0502020202020204" pitchFamily="34" charset="0"/>
                        </a:rPr>
                        <a:t>Performance  indicator</a:t>
                      </a:r>
                    </a:p>
                  </a:txBody>
                  <a:tcPr/>
                </a:tc>
                <a:tc>
                  <a:txBody>
                    <a:bodyPr/>
                    <a:lstStyle/>
                    <a:p>
                      <a:pPr algn="ctr"/>
                      <a:r>
                        <a:rPr lang="en-ZA" sz="1400" dirty="0">
                          <a:latin typeface="Century Gothic" panose="020B0502020202020204" pitchFamily="34" charset="0"/>
                        </a:rPr>
                        <a:t>Annual Target</a:t>
                      </a:r>
                    </a:p>
                  </a:txBody>
                  <a:tcPr/>
                </a:tc>
                <a:tc>
                  <a:txBody>
                    <a:bodyPr/>
                    <a:lstStyle/>
                    <a:p>
                      <a:pPr algn="ctr"/>
                      <a:r>
                        <a:rPr lang="en-ZA" sz="1400" dirty="0">
                          <a:latin typeface="Century Gothic" panose="020B0502020202020204" pitchFamily="34" charset="0"/>
                        </a:rPr>
                        <a:t>1</a:t>
                      </a:r>
                      <a:r>
                        <a:rPr lang="en-ZA" sz="1400" baseline="30000" dirty="0">
                          <a:latin typeface="Century Gothic" panose="020B0502020202020204" pitchFamily="34" charset="0"/>
                        </a:rPr>
                        <a:t>st</a:t>
                      </a:r>
                      <a:r>
                        <a:rPr lang="en-ZA" sz="1400" dirty="0">
                          <a:latin typeface="Century Gothic" panose="020B0502020202020204" pitchFamily="34" charset="0"/>
                        </a:rPr>
                        <a:t>  Quarter</a:t>
                      </a:r>
                      <a:r>
                        <a:rPr lang="en-ZA" sz="1400" baseline="0" dirty="0">
                          <a:latin typeface="Century Gothic" panose="020B0502020202020204" pitchFamily="34" charset="0"/>
                        </a:rPr>
                        <a:t> Output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2</a:t>
                      </a:r>
                      <a:r>
                        <a:rPr lang="en-ZA" sz="1400" baseline="30000" dirty="0">
                          <a:latin typeface="Century Gothic" panose="020B0502020202020204" pitchFamily="34" charset="0"/>
                        </a:rPr>
                        <a:t>nd</a:t>
                      </a:r>
                      <a:r>
                        <a:rPr lang="en-ZA" sz="1400" dirty="0">
                          <a:latin typeface="Century Gothic" panose="020B0502020202020204" pitchFamily="34" charset="0"/>
                        </a:rPr>
                        <a:t>   Quarter</a:t>
                      </a:r>
                      <a:r>
                        <a:rPr lang="en-ZA" sz="1400" baseline="0" dirty="0">
                          <a:latin typeface="Century Gothic" panose="020B0502020202020204" pitchFamily="34" charset="0"/>
                        </a:rPr>
                        <a:t> Output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Planned Target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Output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Quarter Comments and progress</a:t>
                      </a:r>
                    </a:p>
                  </a:txBody>
                  <a:tcPr/>
                </a:tc>
                <a:extLst>
                  <a:ext uri="{0D108BD9-81ED-4DB2-BD59-A6C34878D82A}">
                    <a16:rowId xmlns:a16="http://schemas.microsoft.com/office/drawing/2014/main" xmlns="" val="2551127036"/>
                  </a:ext>
                </a:extLst>
              </a:tr>
              <a:tr h="370840">
                <a:tc>
                  <a:txBody>
                    <a:bodyPr/>
                    <a:lstStyle/>
                    <a:p>
                      <a:pPr marL="290513" indent="-290513">
                        <a:lnSpc>
                          <a:spcPct val="150000"/>
                        </a:lnSpc>
                      </a:pPr>
                      <a:r>
                        <a:rPr lang="en-ZA" sz="1300" b="1" dirty="0">
                          <a:latin typeface="Century Gothic" pitchFamily="34" charset="0"/>
                          <a:cs typeface="Calibri" pitchFamily="34" charset="0"/>
                        </a:rPr>
                        <a:t>1.1 Level of compliance with the planning &amp; reporting legislative framework</a:t>
                      </a:r>
                    </a:p>
                  </a:txBody>
                  <a:tcPr/>
                </a:tc>
                <a:tc>
                  <a:txBody>
                    <a:bodyPr/>
                    <a:lstStyle/>
                    <a:p>
                      <a:pPr>
                        <a:lnSpc>
                          <a:spcPct val="150000"/>
                        </a:lnSpc>
                      </a:pPr>
                      <a:r>
                        <a:rPr lang="en-ZA" sz="1300" b="0" dirty="0">
                          <a:latin typeface="Century Gothic" pitchFamily="34" charset="0"/>
                          <a:cs typeface="Calibri" pitchFamily="34" charset="0"/>
                        </a:rPr>
                        <a:t>100%</a:t>
                      </a:r>
                    </a:p>
                  </a:txBody>
                  <a:tcPr/>
                </a:tc>
                <a:tc>
                  <a:txBody>
                    <a:bodyPr/>
                    <a:lstStyle/>
                    <a:p>
                      <a:pPr>
                        <a:lnSpc>
                          <a:spcPct val="150000"/>
                        </a:lnSpc>
                      </a:pPr>
                      <a:r>
                        <a:rPr lang="en-ZA" sz="1400" dirty="0">
                          <a:latin typeface="Century Gothic" pitchFamily="34" charset="0"/>
                        </a:rPr>
                        <a:t>100%</a:t>
                      </a:r>
                    </a:p>
                  </a:txBody>
                  <a:tcPr/>
                </a:tc>
                <a:tc>
                  <a:txBody>
                    <a:bodyPr/>
                    <a:lstStyle/>
                    <a:p>
                      <a:pPr>
                        <a:lnSpc>
                          <a:spcPct val="150000"/>
                        </a:lnSpc>
                      </a:pPr>
                      <a:r>
                        <a:rPr lang="en-ZA" sz="1300" dirty="0">
                          <a:latin typeface="Century Gothic" pitchFamily="34" charset="0"/>
                        </a:rPr>
                        <a:t>100%</a:t>
                      </a:r>
                    </a:p>
                  </a:txBody>
                  <a:tcPr/>
                </a:tc>
                <a:tc>
                  <a:txBody>
                    <a:bodyPr/>
                    <a:lstStyle/>
                    <a:p>
                      <a:pPr>
                        <a:lnSpc>
                          <a:spcPct val="150000"/>
                        </a:lnSpc>
                      </a:pPr>
                      <a:r>
                        <a:rPr lang="en-ZA" sz="1300" dirty="0">
                          <a:latin typeface="Century Gothic" pitchFamily="34" charset="0"/>
                        </a:rPr>
                        <a:t>100</a:t>
                      </a:r>
                    </a:p>
                  </a:txBody>
                  <a:tcPr/>
                </a:tc>
                <a:tc>
                  <a:txBody>
                    <a:bodyPr/>
                    <a:lstStyle/>
                    <a:p>
                      <a:pPr>
                        <a:lnSpc>
                          <a:spcPct val="150000"/>
                        </a:lnSpc>
                      </a:pPr>
                      <a:r>
                        <a:rPr lang="en-ZA" sz="1300" dirty="0">
                          <a:latin typeface="Century Gothic" pitchFamily="34" charset="0"/>
                        </a:rPr>
                        <a:t>100%</a:t>
                      </a:r>
                    </a:p>
                  </a:txBody>
                  <a:tcPr/>
                </a:tc>
                <a:tc>
                  <a:txBody>
                    <a:bodyPr/>
                    <a:lstStyle/>
                    <a:p>
                      <a:pPr marL="0" algn="l" defTabSz="457200" rtl="0" eaLnBrk="1" latinLnBrk="0" hangingPunct="1">
                        <a:lnSpc>
                          <a:spcPct val="150000"/>
                        </a:lnSpc>
                      </a:pPr>
                      <a:r>
                        <a:rPr lang="en-ZA" sz="1300" kern="1200" dirty="0">
                          <a:solidFill>
                            <a:schemeClr val="dk1"/>
                          </a:solidFill>
                          <a:effectLst/>
                          <a:latin typeface="Century Gothic" panose="020B0502020202020204" pitchFamily="34" charset="0"/>
                          <a:ea typeface="+mn-ea"/>
                          <a:cs typeface="+mn-cs"/>
                        </a:rPr>
                        <a:t>Annual and quarterly performance reports were submitted to DPME and PT.  </a:t>
                      </a:r>
                      <a:endParaRPr lang="en-US" sz="1300" kern="1200" dirty="0">
                        <a:solidFill>
                          <a:schemeClr val="dk1"/>
                        </a:solidFill>
                        <a:effectLst/>
                        <a:latin typeface="Century Gothic" panose="020B0502020202020204" pitchFamily="34" charset="0"/>
                        <a:ea typeface="+mn-ea"/>
                        <a:cs typeface="+mn-cs"/>
                      </a:endParaRPr>
                    </a:p>
                  </a:txBody>
                  <a:tcPr/>
                </a:tc>
                <a:extLst>
                  <a:ext uri="{0D108BD9-81ED-4DB2-BD59-A6C34878D82A}">
                    <a16:rowId xmlns:a16="http://schemas.microsoft.com/office/drawing/2014/main" xmlns="" val="759664730"/>
                  </a:ext>
                </a:extLst>
              </a:tr>
              <a:tr h="370840">
                <a:tc>
                  <a:txBody>
                    <a:bodyPr/>
                    <a:lstStyle/>
                    <a:p>
                      <a:pPr marL="290513" indent="-290513">
                        <a:lnSpc>
                          <a:spcPct val="150000"/>
                        </a:lnSpc>
                      </a:pPr>
                      <a:r>
                        <a:rPr lang="en-ZA" sz="1300" b="1" dirty="0">
                          <a:latin typeface="Century Gothic" pitchFamily="34" charset="0"/>
                          <a:cs typeface="Calibri" pitchFamily="34" charset="0"/>
                        </a:rPr>
                        <a:t>1.2 Level of compliance with financial legislative framework</a:t>
                      </a:r>
                    </a:p>
                  </a:txBody>
                  <a:tcPr/>
                </a:tc>
                <a:tc>
                  <a:txBody>
                    <a:bodyPr/>
                    <a:lstStyle/>
                    <a:p>
                      <a:pPr>
                        <a:lnSpc>
                          <a:spcPct val="150000"/>
                        </a:lnSpc>
                      </a:pPr>
                      <a:r>
                        <a:rPr lang="en-ZA" sz="1300" b="0" dirty="0">
                          <a:latin typeface="Century Gothic" pitchFamily="34" charset="0"/>
                          <a:cs typeface="Calibri" pitchFamily="34" charset="0"/>
                        </a:rPr>
                        <a:t>100%</a:t>
                      </a:r>
                    </a:p>
                  </a:txBody>
                  <a:tcPr/>
                </a:tc>
                <a:tc>
                  <a:txBody>
                    <a:bodyPr/>
                    <a:lstStyle/>
                    <a:p>
                      <a:pPr>
                        <a:lnSpc>
                          <a:spcPct val="150000"/>
                        </a:lnSpc>
                      </a:pPr>
                      <a:r>
                        <a:rPr lang="en-ZA" sz="1400" dirty="0">
                          <a:latin typeface="Century Gothic" pitchFamily="34" charset="0"/>
                        </a:rPr>
                        <a:t>100%</a:t>
                      </a:r>
                    </a:p>
                  </a:txBody>
                  <a:tcPr/>
                </a:tc>
                <a:tc>
                  <a:txBody>
                    <a:bodyPr/>
                    <a:lstStyle/>
                    <a:p>
                      <a:pPr>
                        <a:lnSpc>
                          <a:spcPct val="150000"/>
                        </a:lnSpc>
                      </a:pPr>
                      <a:r>
                        <a:rPr lang="en-ZA" sz="1300" dirty="0">
                          <a:latin typeface="Century Gothic" pitchFamily="34" charset="0"/>
                        </a:rPr>
                        <a:t>100%</a:t>
                      </a:r>
                    </a:p>
                  </a:txBody>
                  <a:tcPr/>
                </a:tc>
                <a:tc>
                  <a:txBody>
                    <a:bodyPr/>
                    <a:lstStyle/>
                    <a:p>
                      <a:pPr>
                        <a:lnSpc>
                          <a:spcPct val="150000"/>
                        </a:lnSpc>
                      </a:pPr>
                      <a:r>
                        <a:rPr lang="en-ZA" sz="1300" dirty="0">
                          <a:latin typeface="Century Gothic" pitchFamily="34" charset="0"/>
                        </a:rPr>
                        <a:t>100%</a:t>
                      </a:r>
                    </a:p>
                  </a:txBody>
                  <a:tcPr/>
                </a:tc>
                <a:tc>
                  <a:txBody>
                    <a:bodyPr/>
                    <a:lstStyle/>
                    <a:p>
                      <a:pPr>
                        <a:lnSpc>
                          <a:spcPct val="150000"/>
                        </a:lnSpc>
                      </a:pPr>
                      <a:r>
                        <a:rPr lang="en-ZA" sz="1300" dirty="0">
                          <a:latin typeface="Century Gothic" pitchFamily="34" charset="0"/>
                        </a:rPr>
                        <a:t>100%</a:t>
                      </a:r>
                    </a:p>
                  </a:txBody>
                  <a:tcPr/>
                </a:tc>
                <a:tc>
                  <a:txBody>
                    <a:bodyPr/>
                    <a:lstStyle/>
                    <a:p>
                      <a:pPr algn="just">
                        <a:lnSpc>
                          <a:spcPct val="150000"/>
                        </a:lnSpc>
                        <a:spcAft>
                          <a:spcPts val="0"/>
                        </a:spcAft>
                        <a:tabLst>
                          <a:tab pos="2219325" algn="l"/>
                        </a:tabLst>
                      </a:pPr>
                      <a:r>
                        <a:rPr lang="en-ZA" sz="1300" kern="1200" dirty="0">
                          <a:solidFill>
                            <a:schemeClr val="dk1"/>
                          </a:solidFill>
                          <a:effectLst/>
                          <a:latin typeface="Century Gothic" panose="020B0502020202020204" pitchFamily="34" charset="0"/>
                          <a:ea typeface="+mn-ea"/>
                          <a:cs typeface="+mn-cs"/>
                        </a:rPr>
                        <a:t>The interim and annual financial statements were submitted.</a:t>
                      </a:r>
                    </a:p>
                    <a:p>
                      <a:pPr marL="0" algn="l" defTabSz="457200" rtl="0" eaLnBrk="1" latinLnBrk="0" hangingPunct="1">
                        <a:lnSpc>
                          <a:spcPct val="150000"/>
                        </a:lnSpc>
                      </a:pPr>
                      <a:endParaRPr lang="en-ZA" sz="1300" b="0" kern="1200" dirty="0">
                        <a:solidFill>
                          <a:schemeClr val="dk1"/>
                        </a:solidFill>
                        <a:latin typeface="Century Gothic" pitchFamily="34" charset="0"/>
                        <a:ea typeface="+mn-ea"/>
                        <a:cs typeface="+mn-cs"/>
                      </a:endParaRPr>
                    </a:p>
                    <a:p>
                      <a:pPr marL="0" algn="l" defTabSz="457200" rtl="0" eaLnBrk="1" latinLnBrk="0" hangingPunct="1">
                        <a:lnSpc>
                          <a:spcPct val="150000"/>
                        </a:lnSpc>
                      </a:pPr>
                      <a:endParaRPr lang="en-ZA" sz="1300" b="1" kern="1200" dirty="0">
                        <a:solidFill>
                          <a:schemeClr val="dk1"/>
                        </a:solidFill>
                        <a:latin typeface="Century Gothic" pitchFamily="34" charset="0"/>
                        <a:ea typeface="+mn-ea"/>
                        <a:cs typeface="+mn-cs"/>
                      </a:endParaRPr>
                    </a:p>
                  </a:txBody>
                  <a:tcPr/>
                </a:tc>
                <a:extLst>
                  <a:ext uri="{0D108BD9-81ED-4DB2-BD59-A6C34878D82A}">
                    <a16:rowId xmlns:a16="http://schemas.microsoft.com/office/drawing/2014/main" xmlns="" val="3045716311"/>
                  </a:ext>
                </a:extLst>
              </a:tr>
            </a:tbl>
          </a:graphicData>
        </a:graphic>
      </p:graphicFrame>
    </p:spTree>
    <p:extLst>
      <p:ext uri="{BB962C8B-B14F-4D97-AF65-F5344CB8AC3E}">
        <p14:creationId xmlns:p14="http://schemas.microsoft.com/office/powerpoint/2010/main" xmlns="" val="2471641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95C895-BF3F-4115-AF47-2A45E0DCAFC6}"/>
              </a:ext>
            </a:extLst>
          </p:cNvPr>
          <p:cNvSpPr>
            <a:spLocks noGrp="1"/>
          </p:cNvSpPr>
          <p:nvPr>
            <p:ph type="title"/>
          </p:nvPr>
        </p:nvSpPr>
        <p:spPr/>
        <p:txBody>
          <a:bodyPr/>
          <a:lstStyle/>
          <a:p>
            <a:r>
              <a:rPr lang="en-ZA" dirty="0"/>
              <a:t>Municipal Governance</a:t>
            </a:r>
            <a:endParaRPr lang="en-US" dirty="0"/>
          </a:p>
        </p:txBody>
      </p:sp>
      <p:sp>
        <p:nvSpPr>
          <p:cNvPr id="3" name="Slide Number Placeholder 2">
            <a:extLst>
              <a:ext uri="{FF2B5EF4-FFF2-40B4-BE49-F238E27FC236}">
                <a16:creationId xmlns:a16="http://schemas.microsoft.com/office/drawing/2014/main" xmlns="" id="{6910C801-D3C2-4924-AB7E-40967F000BAD}"/>
              </a:ext>
            </a:extLst>
          </p:cNvPr>
          <p:cNvSpPr>
            <a:spLocks noGrp="1"/>
          </p:cNvSpPr>
          <p:nvPr>
            <p:ph type="sldNum" sz="quarter" idx="4"/>
          </p:nvPr>
        </p:nvSpPr>
        <p:spPr/>
        <p:txBody>
          <a:bodyPr/>
          <a:lstStyle/>
          <a:p>
            <a:fld id="{8406839F-D7A4-4E5D-B93D-768AD4D1DB36}" type="slidenum">
              <a:rPr lang="en-ZA" smtClean="0">
                <a:solidFill>
                  <a:srgbClr val="003399"/>
                </a:solidFill>
              </a:rPr>
              <a:pPr/>
              <a:t>6</a:t>
            </a:fld>
            <a:endParaRPr lang="en-ZA" dirty="0">
              <a:solidFill>
                <a:srgbClr val="003399"/>
              </a:solidFill>
            </a:endParaRPr>
          </a:p>
        </p:txBody>
      </p:sp>
      <p:sp>
        <p:nvSpPr>
          <p:cNvPr id="5" name="Text Placeholder 4">
            <a:extLst>
              <a:ext uri="{FF2B5EF4-FFF2-40B4-BE49-F238E27FC236}">
                <a16:creationId xmlns:a16="http://schemas.microsoft.com/office/drawing/2014/main" xmlns="" id="{40F73F12-F71D-46E1-BFB7-9116F015A6E0}"/>
              </a:ext>
            </a:extLst>
          </p:cNvPr>
          <p:cNvSpPr>
            <a:spLocks noGrp="1"/>
          </p:cNvSpPr>
          <p:nvPr>
            <p:ph type="body" sz="quarter" idx="10"/>
          </p:nvPr>
        </p:nvSpPr>
        <p:spPr>
          <a:xfrm>
            <a:off x="393701" y="1012874"/>
            <a:ext cx="11462940" cy="5219113"/>
          </a:xfrm>
        </p:spPr>
        <p:txBody>
          <a:bodyPr>
            <a:normAutofit/>
          </a:bodyPr>
          <a:lstStyle/>
          <a:p>
            <a:pPr marL="285750" indent="-285750">
              <a:lnSpc>
                <a:spcPct val="150000"/>
              </a:lnSpc>
              <a:buFont typeface="Arial" panose="020B0604020202020204" pitchFamily="34" charset="0"/>
              <a:buChar char="•"/>
            </a:pPr>
            <a:endParaRPr kumimoji="0" lang="en-US" sz="1600" b="0" i="0" u="none" strike="noStrike" kern="1200" cap="none" spc="0" normalizeH="0" baseline="0" noProof="0" dirty="0">
              <a:ln>
                <a:noFill/>
              </a:ln>
              <a:effectLst/>
              <a:uLnTx/>
              <a:uFillTx/>
              <a:latin typeface="Century Gothic"/>
              <a:ea typeface="+mn-ea"/>
              <a:cs typeface="+mn-cs"/>
            </a:endParaRPr>
          </a:p>
          <a:p>
            <a:endParaRPr lang="en-US" dirty="0"/>
          </a:p>
        </p:txBody>
      </p:sp>
      <p:graphicFrame>
        <p:nvGraphicFramePr>
          <p:cNvPr id="4" name="Table 5">
            <a:extLst>
              <a:ext uri="{FF2B5EF4-FFF2-40B4-BE49-F238E27FC236}">
                <a16:creationId xmlns:a16="http://schemas.microsoft.com/office/drawing/2014/main" xmlns="" id="{58EC968C-D4C9-5BB0-90B8-1B894B970CF5}"/>
              </a:ext>
            </a:extLst>
          </p:cNvPr>
          <p:cNvGraphicFramePr>
            <a:graphicFrameLocks noGrp="1"/>
          </p:cNvGraphicFramePr>
          <p:nvPr>
            <p:extLst>
              <p:ext uri="{D42A27DB-BD31-4B8C-83A1-F6EECF244321}">
                <p14:modId xmlns:p14="http://schemas.microsoft.com/office/powerpoint/2010/main" xmlns="" val="826372819"/>
              </p:ext>
            </p:extLst>
          </p:nvPr>
        </p:nvGraphicFramePr>
        <p:xfrm>
          <a:off x="393701" y="976395"/>
          <a:ext cx="11563838" cy="5600700"/>
        </p:xfrm>
        <a:graphic>
          <a:graphicData uri="http://schemas.openxmlformats.org/drawingml/2006/table">
            <a:tbl>
              <a:tblPr firstRow="1" bandRow="1">
                <a:tableStyleId>{5C22544A-7EE6-4342-B048-85BDC9FD1C3A}</a:tableStyleId>
              </a:tblPr>
              <a:tblGrid>
                <a:gridCol w="2271838">
                  <a:extLst>
                    <a:ext uri="{9D8B030D-6E8A-4147-A177-3AD203B41FA5}">
                      <a16:colId xmlns:a16="http://schemas.microsoft.com/office/drawing/2014/main" xmlns="" val="3080891445"/>
                    </a:ext>
                  </a:extLst>
                </a:gridCol>
                <a:gridCol w="837316">
                  <a:extLst>
                    <a:ext uri="{9D8B030D-6E8A-4147-A177-3AD203B41FA5}">
                      <a16:colId xmlns:a16="http://schemas.microsoft.com/office/drawing/2014/main" xmlns="" val="1524583056"/>
                    </a:ext>
                  </a:extLst>
                </a:gridCol>
                <a:gridCol w="1012874">
                  <a:extLst>
                    <a:ext uri="{9D8B030D-6E8A-4147-A177-3AD203B41FA5}">
                      <a16:colId xmlns:a16="http://schemas.microsoft.com/office/drawing/2014/main" xmlns="" val="981197048"/>
                    </a:ext>
                  </a:extLst>
                </a:gridCol>
                <a:gridCol w="1012874">
                  <a:extLst>
                    <a:ext uri="{9D8B030D-6E8A-4147-A177-3AD203B41FA5}">
                      <a16:colId xmlns:a16="http://schemas.microsoft.com/office/drawing/2014/main" xmlns="" val="4183811350"/>
                    </a:ext>
                  </a:extLst>
                </a:gridCol>
                <a:gridCol w="998806">
                  <a:extLst>
                    <a:ext uri="{9D8B030D-6E8A-4147-A177-3AD203B41FA5}">
                      <a16:colId xmlns:a16="http://schemas.microsoft.com/office/drawing/2014/main" xmlns="" val="595442627"/>
                    </a:ext>
                  </a:extLst>
                </a:gridCol>
                <a:gridCol w="900333">
                  <a:extLst>
                    <a:ext uri="{9D8B030D-6E8A-4147-A177-3AD203B41FA5}">
                      <a16:colId xmlns:a16="http://schemas.microsoft.com/office/drawing/2014/main" xmlns="" val="1349339055"/>
                    </a:ext>
                  </a:extLst>
                </a:gridCol>
                <a:gridCol w="4529797">
                  <a:extLst>
                    <a:ext uri="{9D8B030D-6E8A-4147-A177-3AD203B41FA5}">
                      <a16:colId xmlns:a16="http://schemas.microsoft.com/office/drawing/2014/main" xmlns="" val="384701733"/>
                    </a:ext>
                  </a:extLst>
                </a:gridCol>
              </a:tblGrid>
              <a:tr h="870128">
                <a:tc>
                  <a:txBody>
                    <a:bodyPr/>
                    <a:lstStyle/>
                    <a:p>
                      <a:pPr algn="ctr"/>
                      <a:r>
                        <a:rPr lang="en-ZA" sz="1400" dirty="0">
                          <a:latin typeface="Century Gothic" panose="020B0502020202020204" pitchFamily="34" charset="0"/>
                        </a:rPr>
                        <a:t>Performance  indicator</a:t>
                      </a:r>
                    </a:p>
                  </a:txBody>
                  <a:tcPr/>
                </a:tc>
                <a:tc>
                  <a:txBody>
                    <a:bodyPr/>
                    <a:lstStyle/>
                    <a:p>
                      <a:pPr algn="ctr"/>
                      <a:r>
                        <a:rPr lang="en-ZA" sz="1400" dirty="0">
                          <a:latin typeface="Century Gothic" panose="020B0502020202020204" pitchFamily="34" charset="0"/>
                        </a:rPr>
                        <a:t>Annual Target</a:t>
                      </a:r>
                    </a:p>
                  </a:txBody>
                  <a:tcPr/>
                </a:tc>
                <a:tc>
                  <a:txBody>
                    <a:bodyPr/>
                    <a:lstStyle/>
                    <a:p>
                      <a:pPr algn="ctr"/>
                      <a:r>
                        <a:rPr lang="en-ZA" sz="1400" dirty="0">
                          <a:latin typeface="Century Gothic" panose="020B0502020202020204" pitchFamily="34" charset="0"/>
                        </a:rPr>
                        <a:t>1</a:t>
                      </a:r>
                      <a:r>
                        <a:rPr lang="en-ZA" sz="1400" baseline="30000" dirty="0">
                          <a:latin typeface="Century Gothic" panose="020B0502020202020204" pitchFamily="34" charset="0"/>
                        </a:rPr>
                        <a:t>st</a:t>
                      </a:r>
                      <a:r>
                        <a:rPr lang="en-ZA" sz="1400" dirty="0">
                          <a:latin typeface="Century Gothic" panose="020B0502020202020204" pitchFamily="34" charset="0"/>
                        </a:rPr>
                        <a:t>  Quarter</a:t>
                      </a:r>
                      <a:r>
                        <a:rPr lang="en-ZA" sz="1400" baseline="0" dirty="0">
                          <a:latin typeface="Century Gothic" panose="020B0502020202020204" pitchFamily="34" charset="0"/>
                        </a:rPr>
                        <a:t> Output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2</a:t>
                      </a:r>
                      <a:r>
                        <a:rPr lang="en-ZA" sz="1400" baseline="30000" dirty="0">
                          <a:latin typeface="Century Gothic" panose="020B0502020202020204" pitchFamily="34" charset="0"/>
                        </a:rPr>
                        <a:t>nd</a:t>
                      </a:r>
                      <a:r>
                        <a:rPr lang="en-ZA" sz="1400" dirty="0">
                          <a:latin typeface="Century Gothic" panose="020B0502020202020204" pitchFamily="34" charset="0"/>
                        </a:rPr>
                        <a:t>   Quarter</a:t>
                      </a:r>
                      <a:r>
                        <a:rPr lang="en-ZA" sz="1400" baseline="0" dirty="0">
                          <a:latin typeface="Century Gothic" panose="020B0502020202020204" pitchFamily="34" charset="0"/>
                        </a:rPr>
                        <a:t> Output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Planned Target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Output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Quarter Comments and progress</a:t>
                      </a:r>
                    </a:p>
                  </a:txBody>
                  <a:tcPr/>
                </a:tc>
                <a:extLst>
                  <a:ext uri="{0D108BD9-81ED-4DB2-BD59-A6C34878D82A}">
                    <a16:rowId xmlns:a16="http://schemas.microsoft.com/office/drawing/2014/main" xmlns="" val="2551127036"/>
                  </a:ext>
                </a:extLst>
              </a:tr>
              <a:tr h="370840">
                <a:tc>
                  <a:txBody>
                    <a:bodyPr/>
                    <a:lstStyle/>
                    <a:p>
                      <a:pPr marL="401638" indent="-401638">
                        <a:lnSpc>
                          <a:spcPct val="150000"/>
                        </a:lnSpc>
                      </a:pPr>
                      <a:r>
                        <a:rPr lang="en-ZA" sz="1300" b="1" kern="1200" dirty="0">
                          <a:solidFill>
                            <a:schemeClr val="dk1"/>
                          </a:solidFill>
                          <a:latin typeface="Century Gothic" pitchFamily="34" charset="0"/>
                          <a:ea typeface="+mn-ea"/>
                          <a:cs typeface="Calibri" pitchFamily="34" charset="0"/>
                        </a:rPr>
                        <a:t>2.1.2 (a) Number of assessments conducted on Senior Management Appointments in accordance with legal prescripts</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30</a:t>
                      </a:r>
                    </a:p>
                  </a:txBody>
                  <a:tcPr/>
                </a:tc>
                <a:tc>
                  <a:txBody>
                    <a:bodyPr/>
                    <a:lstStyle/>
                    <a:p>
                      <a:pPr marL="0" algn="l" defTabSz="457200" rtl="0" eaLnBrk="1" latinLnBrk="0" hangingPunct="1">
                        <a:lnSpc>
                          <a:spcPct val="150000"/>
                        </a:lnSpc>
                      </a:pPr>
                      <a:r>
                        <a:rPr lang="en-ZA" sz="1400" b="0" kern="1200" dirty="0">
                          <a:solidFill>
                            <a:schemeClr val="dk1"/>
                          </a:solidFill>
                          <a:latin typeface="Century Gothic" pitchFamily="34" charset="0"/>
                          <a:ea typeface="+mn-ea"/>
                          <a:cs typeface="Calibri" pitchFamily="34" charset="0"/>
                        </a:rPr>
                        <a:t>7</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13</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9</a:t>
                      </a:r>
                    </a:p>
                  </a:txBody>
                  <a:tcPr/>
                </a:tc>
                <a:tc>
                  <a:txBody>
                    <a:bodyPr/>
                    <a:lstStyle/>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lang="en-ZA" sz="1300" b="0" kern="1200" noProof="0" dirty="0">
                          <a:solidFill>
                            <a:schemeClr val="dk1"/>
                          </a:solidFill>
                          <a:latin typeface="Century Gothic" pitchFamily="34" charset="0"/>
                          <a:ea typeface="+mn-ea"/>
                          <a:cs typeface="Calibri" pitchFamily="34" charset="0"/>
                        </a:rPr>
                        <a:t>George Municipality: Director Civil Engineering </a:t>
                      </a: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endParaRPr lang="en-ZA" sz="1300" b="0" kern="1200" noProof="0" dirty="0">
                        <a:solidFill>
                          <a:schemeClr val="dk1"/>
                        </a:solidFill>
                        <a:latin typeface="Century Gothic" pitchFamily="34" charset="0"/>
                        <a:ea typeface="+mn-ea"/>
                        <a:cs typeface="Calibri" pitchFamily="34" charset="0"/>
                      </a:endParaRP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lang="en-ZA" sz="1300" b="0" kern="1200" noProof="0" dirty="0">
                          <a:solidFill>
                            <a:schemeClr val="dk1"/>
                          </a:solidFill>
                          <a:latin typeface="Century Gothic" pitchFamily="34" charset="0"/>
                          <a:ea typeface="+mn-ea"/>
                          <a:cs typeface="Calibri" pitchFamily="34" charset="0"/>
                        </a:rPr>
                        <a:t>Cape Winelands District Municipality: Municipal Manager</a:t>
                      </a: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endParaRPr lang="en-ZA" sz="1300" b="0" kern="1200" noProof="0" dirty="0">
                        <a:solidFill>
                          <a:schemeClr val="dk1"/>
                        </a:solidFill>
                        <a:latin typeface="Century Gothic" pitchFamily="34" charset="0"/>
                        <a:ea typeface="+mn-ea"/>
                        <a:cs typeface="Calibri" pitchFamily="34" charset="0"/>
                      </a:endParaRP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lang="en-ZA" sz="1300" b="0" kern="1200" noProof="0" dirty="0">
                          <a:solidFill>
                            <a:schemeClr val="dk1"/>
                          </a:solidFill>
                          <a:latin typeface="Century Gothic" pitchFamily="34" charset="0"/>
                          <a:ea typeface="+mn-ea"/>
                          <a:cs typeface="Calibri" pitchFamily="34" charset="0"/>
                        </a:rPr>
                        <a:t>Mossel Bay </a:t>
                      </a:r>
                      <a:r>
                        <a:rPr lang="en-ZA" sz="1300" b="0" kern="1200" noProof="0" dirty="0" err="1">
                          <a:solidFill>
                            <a:schemeClr val="dk1"/>
                          </a:solidFill>
                          <a:latin typeface="Century Gothic" pitchFamily="34" charset="0"/>
                          <a:ea typeface="+mn-ea"/>
                          <a:cs typeface="Calibri" pitchFamily="34" charset="0"/>
                        </a:rPr>
                        <a:t>Municipality:Director</a:t>
                      </a:r>
                      <a:r>
                        <a:rPr lang="en-ZA" sz="1300" b="0" kern="1200" noProof="0" dirty="0">
                          <a:solidFill>
                            <a:schemeClr val="dk1"/>
                          </a:solidFill>
                          <a:latin typeface="Century Gothic" pitchFamily="34" charset="0"/>
                          <a:ea typeface="+mn-ea"/>
                          <a:cs typeface="Calibri" pitchFamily="34" charset="0"/>
                        </a:rPr>
                        <a:t> Corporate Services</a:t>
                      </a: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endParaRPr lang="en-ZA" sz="1300" b="0" kern="1200" noProof="0" dirty="0">
                        <a:solidFill>
                          <a:schemeClr val="dk1"/>
                        </a:solidFill>
                        <a:latin typeface="Century Gothic" pitchFamily="34" charset="0"/>
                        <a:ea typeface="+mn-ea"/>
                        <a:cs typeface="Calibri" pitchFamily="34" charset="0"/>
                      </a:endParaRP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lang="en-ZA" sz="1300" b="0" kern="1200" noProof="0" dirty="0">
                          <a:solidFill>
                            <a:schemeClr val="dk1"/>
                          </a:solidFill>
                          <a:latin typeface="Century Gothic" pitchFamily="34" charset="0"/>
                          <a:ea typeface="+mn-ea"/>
                          <a:cs typeface="Calibri" pitchFamily="34" charset="0"/>
                        </a:rPr>
                        <a:t>Swellendam Municipality: Director Infrastructure</a:t>
                      </a: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endParaRPr lang="en-ZA" sz="1300" b="0" kern="1200" noProof="0" dirty="0">
                        <a:solidFill>
                          <a:schemeClr val="dk1"/>
                        </a:solidFill>
                        <a:latin typeface="Century Gothic" pitchFamily="34" charset="0"/>
                        <a:ea typeface="+mn-ea"/>
                        <a:cs typeface="Calibri" pitchFamily="34" charset="0"/>
                      </a:endParaRP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lang="en-ZA" sz="1300" b="0" kern="1200" noProof="0" dirty="0">
                          <a:solidFill>
                            <a:schemeClr val="dk1"/>
                          </a:solidFill>
                          <a:latin typeface="Century Gothic" pitchFamily="34" charset="0"/>
                          <a:ea typeface="+mn-ea"/>
                          <a:cs typeface="Calibri" pitchFamily="34" charset="0"/>
                        </a:rPr>
                        <a:t>Overstrand Municipality: Municipal Manager </a:t>
                      </a: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endParaRPr lang="en-ZA" sz="1300" b="0" kern="1200" noProof="0" dirty="0">
                        <a:solidFill>
                          <a:schemeClr val="dk1"/>
                        </a:solidFill>
                        <a:latin typeface="Century Gothic" pitchFamily="34" charset="0"/>
                        <a:ea typeface="+mn-ea"/>
                        <a:cs typeface="Calibri" pitchFamily="34" charset="0"/>
                      </a:endParaRP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lang="en-ZA" sz="1300" b="0" kern="1200" noProof="0" dirty="0">
                          <a:solidFill>
                            <a:schemeClr val="dk1"/>
                          </a:solidFill>
                          <a:latin typeface="Century Gothic" pitchFamily="34" charset="0"/>
                          <a:ea typeface="+mn-ea"/>
                          <a:cs typeface="Calibri" pitchFamily="34" charset="0"/>
                        </a:rPr>
                        <a:t>Saldanha Bay Municipality: Municipal Manager </a:t>
                      </a: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endParaRPr lang="en-ZA" sz="1300" b="0" kern="1200" noProof="0" dirty="0">
                        <a:solidFill>
                          <a:schemeClr val="dk1"/>
                        </a:solidFill>
                        <a:latin typeface="Century Gothic" pitchFamily="34" charset="0"/>
                        <a:ea typeface="+mn-ea"/>
                        <a:cs typeface="Calibri" pitchFamily="34" charset="0"/>
                      </a:endParaRP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lang="en-ZA" sz="1300" b="0" kern="1200" noProof="0" dirty="0">
                          <a:solidFill>
                            <a:schemeClr val="dk1"/>
                          </a:solidFill>
                          <a:latin typeface="Century Gothic" pitchFamily="34" charset="0"/>
                          <a:ea typeface="+mn-ea"/>
                          <a:cs typeface="Calibri" pitchFamily="34" charset="0"/>
                        </a:rPr>
                        <a:t>Swellendam Municipality: Municipal Manager </a:t>
                      </a: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endParaRPr lang="en-ZA" sz="1300" b="0" kern="1200" noProof="0" dirty="0">
                        <a:solidFill>
                          <a:schemeClr val="dk1"/>
                        </a:solidFill>
                        <a:latin typeface="Century Gothic" pitchFamily="34" charset="0"/>
                        <a:ea typeface="+mn-ea"/>
                        <a:cs typeface="Calibri" pitchFamily="34" charset="0"/>
                      </a:endParaRP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lang="en-ZA" sz="1300" b="0" kern="1200" noProof="0" dirty="0" err="1">
                          <a:solidFill>
                            <a:schemeClr val="dk1"/>
                          </a:solidFill>
                          <a:latin typeface="Century Gothic" pitchFamily="34" charset="0"/>
                          <a:ea typeface="+mn-ea"/>
                          <a:cs typeface="Calibri" pitchFamily="34" charset="0"/>
                        </a:rPr>
                        <a:t>Bergrivier</a:t>
                      </a:r>
                      <a:r>
                        <a:rPr lang="en-ZA" sz="1300" b="0" kern="1200" noProof="0" dirty="0">
                          <a:solidFill>
                            <a:schemeClr val="dk1"/>
                          </a:solidFill>
                          <a:latin typeface="Century Gothic" pitchFamily="34" charset="0"/>
                          <a:ea typeface="+mn-ea"/>
                          <a:cs typeface="Calibri" pitchFamily="34" charset="0"/>
                        </a:rPr>
                        <a:t> Municipality: Director Technical Services</a:t>
                      </a: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endParaRPr lang="en-ZA" sz="1300" b="0" kern="1200" noProof="0" dirty="0">
                        <a:solidFill>
                          <a:schemeClr val="dk1"/>
                        </a:solidFill>
                        <a:latin typeface="Century Gothic" pitchFamily="34" charset="0"/>
                        <a:ea typeface="+mn-ea"/>
                        <a:cs typeface="Calibri" pitchFamily="34" charset="0"/>
                      </a:endParaRP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lang="en-ZA" sz="1300" b="0" kern="1200" noProof="0" dirty="0" err="1">
                          <a:solidFill>
                            <a:schemeClr val="dk1"/>
                          </a:solidFill>
                          <a:latin typeface="Century Gothic" pitchFamily="34" charset="0"/>
                          <a:ea typeface="+mn-ea"/>
                          <a:cs typeface="Calibri" pitchFamily="34" charset="0"/>
                        </a:rPr>
                        <a:t>Bergrivier</a:t>
                      </a:r>
                      <a:r>
                        <a:rPr lang="en-ZA" sz="1300" b="0" kern="1200" noProof="0" dirty="0">
                          <a:solidFill>
                            <a:schemeClr val="dk1"/>
                          </a:solidFill>
                          <a:latin typeface="Century Gothic" pitchFamily="34" charset="0"/>
                          <a:ea typeface="+mn-ea"/>
                          <a:cs typeface="Calibri" pitchFamily="34" charset="0"/>
                        </a:rPr>
                        <a:t> Municipality: Director: Financial Services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ZA" sz="1000" b="1" i="0" u="none" strike="noStrike" kern="1200" cap="none" spc="0" normalizeH="0" baseline="0" noProof="0" dirty="0">
                        <a:ln>
                          <a:noFill/>
                        </a:ln>
                        <a:solidFill>
                          <a:prstClr val="black"/>
                        </a:solidFill>
                        <a:effectLst/>
                        <a:uLnTx/>
                        <a:uFillTx/>
                        <a:latin typeface="Century Gothic" pitchFamily="34"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000" b="0" i="0" u="none" strike="noStrike" kern="1200" cap="none" spc="0" normalizeH="0" baseline="0" noProof="0" dirty="0">
                        <a:ln>
                          <a:noFill/>
                        </a:ln>
                        <a:solidFill>
                          <a:prstClr val="black"/>
                        </a:solidFill>
                        <a:effectLst/>
                        <a:uLnTx/>
                        <a:uFillTx/>
                        <a:latin typeface="Century Gothic" pitchFamily="34" charset="0"/>
                        <a:ea typeface="+mn-ea"/>
                        <a:cs typeface="+mn-cs"/>
                      </a:endParaRPr>
                    </a:p>
                    <a:p>
                      <a:pPr marL="0" indent="0" algn="just" defTabSz="457200" rtl="0" eaLnBrk="1" latinLnBrk="0" hangingPunct="1">
                        <a:buFont typeface="+mj-lt"/>
                        <a:buNone/>
                      </a:pPr>
                      <a:endParaRPr lang="en-ZA" sz="1300" b="0" kern="1200" dirty="0">
                        <a:solidFill>
                          <a:schemeClr val="tx1"/>
                        </a:solidFill>
                        <a:latin typeface="Century Gothic" pitchFamily="34" charset="0"/>
                        <a:ea typeface="+mn-ea"/>
                        <a:cs typeface="+mn-cs"/>
                      </a:endParaRPr>
                    </a:p>
                    <a:p>
                      <a:pPr marL="0" marR="0" lvl="0" indent="0" algn="l" defTabSz="457200" rtl="0" eaLnBrk="1" fontAlgn="auto" latinLnBrk="0" hangingPunct="1">
                        <a:lnSpc>
                          <a:spcPct val="150000"/>
                        </a:lnSpc>
                        <a:spcBef>
                          <a:spcPts val="0"/>
                        </a:spcBef>
                        <a:spcAft>
                          <a:spcPts val="0"/>
                        </a:spcAft>
                        <a:buClrTx/>
                        <a:buSzTx/>
                        <a:buFontTx/>
                        <a:buNone/>
                        <a:tabLst/>
                        <a:defRPr/>
                      </a:pPr>
                      <a:endParaRPr lang="en-US" sz="1300" b="0" kern="1200" dirty="0">
                        <a:solidFill>
                          <a:schemeClr val="dk1"/>
                        </a:solidFill>
                        <a:latin typeface="Century Gothic" pitchFamily="34" charset="0"/>
                        <a:ea typeface="+mn-ea"/>
                        <a:cs typeface="Calibri" pitchFamily="34" charset="0"/>
                      </a:endParaRPr>
                    </a:p>
                  </a:txBody>
                  <a:tcPr/>
                </a:tc>
                <a:extLst>
                  <a:ext uri="{0D108BD9-81ED-4DB2-BD59-A6C34878D82A}">
                    <a16:rowId xmlns:a16="http://schemas.microsoft.com/office/drawing/2014/main" xmlns="" val="759664730"/>
                  </a:ext>
                </a:extLst>
              </a:tr>
            </a:tbl>
          </a:graphicData>
        </a:graphic>
      </p:graphicFrame>
    </p:spTree>
    <p:extLst>
      <p:ext uri="{BB962C8B-B14F-4D97-AF65-F5344CB8AC3E}">
        <p14:creationId xmlns:p14="http://schemas.microsoft.com/office/powerpoint/2010/main" xmlns="" val="2077576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95C895-BF3F-4115-AF47-2A45E0DCAFC6}"/>
              </a:ext>
            </a:extLst>
          </p:cNvPr>
          <p:cNvSpPr>
            <a:spLocks noGrp="1"/>
          </p:cNvSpPr>
          <p:nvPr>
            <p:ph type="title"/>
          </p:nvPr>
        </p:nvSpPr>
        <p:spPr/>
        <p:txBody>
          <a:bodyPr/>
          <a:lstStyle/>
          <a:p>
            <a:r>
              <a:rPr lang="en-ZA" dirty="0"/>
              <a:t>Municipal Governance</a:t>
            </a:r>
            <a:endParaRPr lang="en-US" dirty="0"/>
          </a:p>
        </p:txBody>
      </p:sp>
      <p:sp>
        <p:nvSpPr>
          <p:cNvPr id="3" name="Slide Number Placeholder 2">
            <a:extLst>
              <a:ext uri="{FF2B5EF4-FFF2-40B4-BE49-F238E27FC236}">
                <a16:creationId xmlns:a16="http://schemas.microsoft.com/office/drawing/2014/main" xmlns="" id="{6910C801-D3C2-4924-AB7E-40967F000BAD}"/>
              </a:ext>
            </a:extLst>
          </p:cNvPr>
          <p:cNvSpPr>
            <a:spLocks noGrp="1"/>
          </p:cNvSpPr>
          <p:nvPr>
            <p:ph type="sldNum" sz="quarter" idx="4"/>
          </p:nvPr>
        </p:nvSpPr>
        <p:spPr/>
        <p:txBody>
          <a:bodyPr/>
          <a:lstStyle/>
          <a:p>
            <a:fld id="{8406839F-D7A4-4E5D-B93D-768AD4D1DB36}" type="slidenum">
              <a:rPr lang="en-ZA" smtClean="0">
                <a:solidFill>
                  <a:srgbClr val="003399"/>
                </a:solidFill>
              </a:rPr>
              <a:pPr/>
              <a:t>7</a:t>
            </a:fld>
            <a:endParaRPr lang="en-ZA" dirty="0">
              <a:solidFill>
                <a:srgbClr val="003399"/>
              </a:solidFill>
            </a:endParaRPr>
          </a:p>
        </p:txBody>
      </p:sp>
      <p:sp>
        <p:nvSpPr>
          <p:cNvPr id="5" name="Text Placeholder 4">
            <a:extLst>
              <a:ext uri="{FF2B5EF4-FFF2-40B4-BE49-F238E27FC236}">
                <a16:creationId xmlns:a16="http://schemas.microsoft.com/office/drawing/2014/main" xmlns="" id="{40F73F12-F71D-46E1-BFB7-9116F015A6E0}"/>
              </a:ext>
            </a:extLst>
          </p:cNvPr>
          <p:cNvSpPr>
            <a:spLocks noGrp="1"/>
          </p:cNvSpPr>
          <p:nvPr>
            <p:ph type="body" sz="quarter" idx="10"/>
          </p:nvPr>
        </p:nvSpPr>
        <p:spPr>
          <a:xfrm>
            <a:off x="393701" y="1012874"/>
            <a:ext cx="11462940" cy="5219113"/>
          </a:xfrm>
        </p:spPr>
        <p:txBody>
          <a:bodyPr>
            <a:normAutofit/>
          </a:bodyPr>
          <a:lstStyle/>
          <a:p>
            <a:pPr marL="285750" indent="-285750">
              <a:lnSpc>
                <a:spcPct val="150000"/>
              </a:lnSpc>
              <a:buFont typeface="Arial" panose="020B0604020202020204" pitchFamily="34" charset="0"/>
              <a:buChar char="•"/>
            </a:pPr>
            <a:endParaRPr kumimoji="0" lang="en-US" sz="1600" b="0" i="0" u="none" strike="noStrike" kern="1200" cap="none" spc="0" normalizeH="0" baseline="0" noProof="0" dirty="0">
              <a:ln>
                <a:noFill/>
              </a:ln>
              <a:effectLst/>
              <a:uLnTx/>
              <a:uFillTx/>
              <a:latin typeface="Century Gothic"/>
              <a:ea typeface="+mn-ea"/>
              <a:cs typeface="+mn-cs"/>
            </a:endParaRPr>
          </a:p>
          <a:p>
            <a:endParaRPr lang="en-US" dirty="0"/>
          </a:p>
        </p:txBody>
      </p:sp>
      <p:graphicFrame>
        <p:nvGraphicFramePr>
          <p:cNvPr id="4" name="Table 5">
            <a:extLst>
              <a:ext uri="{FF2B5EF4-FFF2-40B4-BE49-F238E27FC236}">
                <a16:creationId xmlns:a16="http://schemas.microsoft.com/office/drawing/2014/main" xmlns="" id="{58EC968C-D4C9-5BB0-90B8-1B894B970CF5}"/>
              </a:ext>
            </a:extLst>
          </p:cNvPr>
          <p:cNvGraphicFramePr>
            <a:graphicFrameLocks noGrp="1"/>
          </p:cNvGraphicFramePr>
          <p:nvPr>
            <p:extLst>
              <p:ext uri="{D42A27DB-BD31-4B8C-83A1-F6EECF244321}">
                <p14:modId xmlns:p14="http://schemas.microsoft.com/office/powerpoint/2010/main" xmlns="" val="3791027598"/>
              </p:ext>
            </p:extLst>
          </p:nvPr>
        </p:nvGraphicFramePr>
        <p:xfrm>
          <a:off x="393701" y="1012875"/>
          <a:ext cx="11798299" cy="5887485"/>
        </p:xfrm>
        <a:graphic>
          <a:graphicData uri="http://schemas.openxmlformats.org/drawingml/2006/table">
            <a:tbl>
              <a:tblPr firstRow="1" bandRow="1">
                <a:tableStyleId>{5C22544A-7EE6-4342-B048-85BDC9FD1C3A}</a:tableStyleId>
              </a:tblPr>
              <a:tblGrid>
                <a:gridCol w="2615359">
                  <a:extLst>
                    <a:ext uri="{9D8B030D-6E8A-4147-A177-3AD203B41FA5}">
                      <a16:colId xmlns:a16="http://schemas.microsoft.com/office/drawing/2014/main" xmlns="" val="3080891445"/>
                    </a:ext>
                  </a:extLst>
                </a:gridCol>
                <a:gridCol w="950966">
                  <a:extLst>
                    <a:ext uri="{9D8B030D-6E8A-4147-A177-3AD203B41FA5}">
                      <a16:colId xmlns:a16="http://schemas.microsoft.com/office/drawing/2014/main" xmlns="" val="1524583056"/>
                    </a:ext>
                  </a:extLst>
                </a:gridCol>
                <a:gridCol w="950965">
                  <a:extLst>
                    <a:ext uri="{9D8B030D-6E8A-4147-A177-3AD203B41FA5}">
                      <a16:colId xmlns:a16="http://schemas.microsoft.com/office/drawing/2014/main" xmlns="" val="2613215137"/>
                    </a:ext>
                  </a:extLst>
                </a:gridCol>
                <a:gridCol w="965824">
                  <a:extLst>
                    <a:ext uri="{9D8B030D-6E8A-4147-A177-3AD203B41FA5}">
                      <a16:colId xmlns:a16="http://schemas.microsoft.com/office/drawing/2014/main" xmlns="" val="1916955771"/>
                    </a:ext>
                  </a:extLst>
                </a:gridCol>
                <a:gridCol w="1010400">
                  <a:extLst>
                    <a:ext uri="{9D8B030D-6E8A-4147-A177-3AD203B41FA5}">
                      <a16:colId xmlns:a16="http://schemas.microsoft.com/office/drawing/2014/main" xmlns="" val="595442627"/>
                    </a:ext>
                  </a:extLst>
                </a:gridCol>
                <a:gridCol w="950965">
                  <a:extLst>
                    <a:ext uri="{9D8B030D-6E8A-4147-A177-3AD203B41FA5}">
                      <a16:colId xmlns:a16="http://schemas.microsoft.com/office/drawing/2014/main" xmlns="" val="1349339055"/>
                    </a:ext>
                  </a:extLst>
                </a:gridCol>
                <a:gridCol w="4353820">
                  <a:extLst>
                    <a:ext uri="{9D8B030D-6E8A-4147-A177-3AD203B41FA5}">
                      <a16:colId xmlns:a16="http://schemas.microsoft.com/office/drawing/2014/main" xmlns="" val="384701733"/>
                    </a:ext>
                  </a:extLst>
                </a:gridCol>
              </a:tblGrid>
              <a:tr h="904436">
                <a:tc>
                  <a:txBody>
                    <a:bodyPr/>
                    <a:lstStyle/>
                    <a:p>
                      <a:pPr algn="ctr"/>
                      <a:r>
                        <a:rPr lang="en-ZA" sz="1400" dirty="0">
                          <a:latin typeface="Century Gothic" panose="020B0502020202020204" pitchFamily="34" charset="0"/>
                        </a:rPr>
                        <a:t>Performance  indicator</a:t>
                      </a:r>
                    </a:p>
                  </a:txBody>
                  <a:tcPr/>
                </a:tc>
                <a:tc>
                  <a:txBody>
                    <a:bodyPr/>
                    <a:lstStyle/>
                    <a:p>
                      <a:pPr algn="ctr"/>
                      <a:r>
                        <a:rPr lang="en-ZA" sz="1400" dirty="0">
                          <a:latin typeface="Century Gothic" panose="020B0502020202020204" pitchFamily="34" charset="0"/>
                        </a:rPr>
                        <a:t>Annual Target</a:t>
                      </a:r>
                    </a:p>
                  </a:txBody>
                  <a:tcPr/>
                </a:tc>
                <a:tc>
                  <a:txBody>
                    <a:bodyPr/>
                    <a:lstStyle/>
                    <a:p>
                      <a:pPr algn="ctr"/>
                      <a:r>
                        <a:rPr lang="en-ZA" sz="1400" dirty="0">
                          <a:latin typeface="Century Gothic" panose="020B0502020202020204" pitchFamily="34" charset="0"/>
                        </a:rPr>
                        <a:t>1</a:t>
                      </a:r>
                      <a:r>
                        <a:rPr lang="en-ZA" sz="1400" baseline="30000" dirty="0">
                          <a:latin typeface="Century Gothic" panose="020B0502020202020204" pitchFamily="34" charset="0"/>
                        </a:rPr>
                        <a:t>st</a:t>
                      </a:r>
                      <a:r>
                        <a:rPr lang="en-ZA" sz="1400" dirty="0">
                          <a:latin typeface="Century Gothic" panose="020B0502020202020204" pitchFamily="34" charset="0"/>
                        </a:rPr>
                        <a:t>  Quarter</a:t>
                      </a:r>
                      <a:r>
                        <a:rPr lang="en-ZA" sz="1400" baseline="0" dirty="0">
                          <a:latin typeface="Century Gothic" panose="020B0502020202020204" pitchFamily="34" charset="0"/>
                        </a:rPr>
                        <a:t> Output</a:t>
                      </a:r>
                      <a:endParaRPr lang="en-ZA" sz="1400" dirty="0">
                        <a:latin typeface="Century Gothic" panose="020B0502020202020204" pitchFamily="34" charset="0"/>
                      </a:endParaRPr>
                    </a:p>
                  </a:txBody>
                  <a:tcPr/>
                </a:tc>
                <a:tc>
                  <a:txBody>
                    <a:bodyPr/>
                    <a:lstStyle/>
                    <a:p>
                      <a:pPr algn="ctr"/>
                      <a:r>
                        <a:rPr lang="en-ZA" sz="1300" dirty="0">
                          <a:latin typeface="Century Gothic" panose="020B0502020202020204" pitchFamily="34" charset="0"/>
                        </a:rPr>
                        <a:t>2</a:t>
                      </a:r>
                      <a:r>
                        <a:rPr lang="en-ZA" sz="1300" baseline="30000" dirty="0">
                          <a:latin typeface="Century Gothic" panose="020B0502020202020204" pitchFamily="34" charset="0"/>
                        </a:rPr>
                        <a:t>nd</a:t>
                      </a:r>
                      <a:r>
                        <a:rPr lang="en-ZA" sz="1300" dirty="0">
                          <a:latin typeface="Century Gothic" panose="020B0502020202020204" pitchFamily="34" charset="0"/>
                        </a:rPr>
                        <a:t>   Quarter</a:t>
                      </a:r>
                      <a:r>
                        <a:rPr lang="en-ZA" sz="1300" baseline="0" dirty="0">
                          <a:latin typeface="Century Gothic" panose="020B0502020202020204" pitchFamily="34" charset="0"/>
                        </a:rPr>
                        <a:t> Output</a:t>
                      </a:r>
                      <a:endParaRPr lang="en-ZA" sz="13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Planned Target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Output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Quarter Comments and progress</a:t>
                      </a:r>
                    </a:p>
                  </a:txBody>
                  <a:tcPr/>
                </a:tc>
                <a:extLst>
                  <a:ext uri="{0D108BD9-81ED-4DB2-BD59-A6C34878D82A}">
                    <a16:rowId xmlns:a16="http://schemas.microsoft.com/office/drawing/2014/main" xmlns="" val="2551127036"/>
                  </a:ext>
                </a:extLst>
              </a:tr>
              <a:tr h="1473174">
                <a:tc>
                  <a:txBody>
                    <a:bodyPr/>
                    <a:lstStyle/>
                    <a:p>
                      <a:pPr marL="401638" indent="-401638">
                        <a:lnSpc>
                          <a:spcPct val="150000"/>
                        </a:lnSpc>
                      </a:pPr>
                      <a:r>
                        <a:rPr lang="en-ZA" sz="1300" b="1" kern="1200" dirty="0">
                          <a:solidFill>
                            <a:schemeClr val="dk1"/>
                          </a:solidFill>
                          <a:latin typeface="Century Gothic" pitchFamily="34" charset="0"/>
                          <a:ea typeface="+mn-ea"/>
                          <a:cs typeface="Calibri" pitchFamily="34" charset="0"/>
                        </a:rPr>
                        <a:t>2.1.3 (a)  Number of Assessments on Municipal Public Account committees (MPACS) conducted</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10</a:t>
                      </a:r>
                    </a:p>
                  </a:txBody>
                  <a:tcPr/>
                </a:tc>
                <a:tc>
                  <a:txBody>
                    <a:bodyPr/>
                    <a:lstStyle/>
                    <a:p>
                      <a:pPr marL="0" algn="l" defTabSz="457200" rtl="0" eaLnBrk="1" latinLnBrk="0" hangingPunct="1">
                        <a:lnSpc>
                          <a:spcPct val="150000"/>
                        </a:lnSpc>
                      </a:pPr>
                      <a:r>
                        <a:rPr lang="en-ZA" sz="1400" b="0" kern="1200" dirty="0">
                          <a:solidFill>
                            <a:schemeClr val="dk1"/>
                          </a:solidFill>
                          <a:latin typeface="Century Gothic" pitchFamily="34" charset="0"/>
                          <a:ea typeface="+mn-ea"/>
                          <a:cs typeface="Calibri" pitchFamily="34" charset="0"/>
                        </a:rPr>
                        <a:t>3</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3</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2</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2</a:t>
                      </a:r>
                    </a:p>
                  </a:txBody>
                  <a:tcPr/>
                </a:tc>
                <a:tc>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lang="en-ZA" sz="1300" b="0" kern="1200" noProof="0" dirty="0">
                          <a:solidFill>
                            <a:schemeClr val="dk1"/>
                          </a:solidFill>
                          <a:latin typeface="Century Gothic" pitchFamily="34" charset="0"/>
                          <a:ea typeface="+mn-ea"/>
                          <a:cs typeface="Calibri" pitchFamily="34" charset="0"/>
                        </a:rPr>
                        <a:t>MPAC Assessments for:</a:t>
                      </a:r>
                    </a:p>
                    <a:p>
                      <a:pPr marL="0" marR="0" lvl="0" indent="0" algn="l" defTabSz="457200" rtl="0" eaLnBrk="1" fontAlgn="auto" latinLnBrk="0" hangingPunct="1">
                        <a:lnSpc>
                          <a:spcPct val="150000"/>
                        </a:lnSpc>
                        <a:spcBef>
                          <a:spcPts val="0"/>
                        </a:spcBef>
                        <a:spcAft>
                          <a:spcPts val="0"/>
                        </a:spcAft>
                        <a:buClrTx/>
                        <a:buSzTx/>
                        <a:buFontTx/>
                        <a:buNone/>
                        <a:tabLst/>
                        <a:defRPr/>
                      </a:pPr>
                      <a:r>
                        <a:rPr lang="en-ZA" sz="1300" b="0" kern="1200" noProof="0" dirty="0" err="1">
                          <a:solidFill>
                            <a:schemeClr val="dk1"/>
                          </a:solidFill>
                          <a:latin typeface="Century Gothic" pitchFamily="34" charset="0"/>
                          <a:ea typeface="+mn-ea"/>
                          <a:cs typeface="Calibri" pitchFamily="34" charset="0"/>
                        </a:rPr>
                        <a:t>Breede</a:t>
                      </a:r>
                      <a:r>
                        <a:rPr lang="en-ZA" sz="1300" b="0" kern="1200" noProof="0" dirty="0">
                          <a:solidFill>
                            <a:schemeClr val="dk1"/>
                          </a:solidFill>
                          <a:latin typeface="Century Gothic" pitchFamily="34" charset="0"/>
                          <a:ea typeface="+mn-ea"/>
                          <a:cs typeface="Calibri" pitchFamily="34" charset="0"/>
                        </a:rPr>
                        <a:t> Valley and Laingsburg Municipalities </a:t>
                      </a:r>
                    </a:p>
                  </a:txBody>
                  <a:tcPr/>
                </a:tc>
                <a:extLst>
                  <a:ext uri="{0D108BD9-81ED-4DB2-BD59-A6C34878D82A}">
                    <a16:rowId xmlns:a16="http://schemas.microsoft.com/office/drawing/2014/main" xmlns="" val="759664730"/>
                  </a:ext>
                </a:extLst>
              </a:tr>
              <a:tr h="904254">
                <a:tc>
                  <a:txBody>
                    <a:bodyPr/>
                    <a:lstStyle/>
                    <a:p>
                      <a:pPr marL="346075" indent="-346075">
                        <a:lnSpc>
                          <a:spcPct val="150000"/>
                        </a:lnSpc>
                      </a:pPr>
                      <a:r>
                        <a:rPr lang="en-ZA" sz="1300" b="1" dirty="0">
                          <a:latin typeface="Century Gothic" pitchFamily="34" charset="0"/>
                        </a:rPr>
                        <a:t>2.1.4 (a) Code of Conduct cases assessed to ensure legislative compliance</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6</a:t>
                      </a:r>
                    </a:p>
                  </a:txBody>
                  <a:tcPr/>
                </a:tc>
                <a:tc>
                  <a:txBody>
                    <a:bodyPr/>
                    <a:lstStyle/>
                    <a:p>
                      <a:pPr marL="0" algn="l" defTabSz="457200" rtl="0" eaLnBrk="1" latinLnBrk="0" hangingPunct="1">
                        <a:lnSpc>
                          <a:spcPct val="150000"/>
                        </a:lnSpc>
                      </a:pPr>
                      <a:r>
                        <a:rPr lang="en-ZA" sz="1400" b="0" kern="1200" dirty="0">
                          <a:solidFill>
                            <a:schemeClr val="dk1"/>
                          </a:solidFill>
                          <a:latin typeface="Century Gothic" pitchFamily="34" charset="0"/>
                          <a:ea typeface="+mn-ea"/>
                          <a:cs typeface="Calibri" pitchFamily="34" charset="0"/>
                        </a:rPr>
                        <a:t>2</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a:t>
                      </a:r>
                    </a:p>
                  </a:txBody>
                  <a:tcPr/>
                </a:tc>
                <a:tc>
                  <a:txBody>
                    <a:bodyPr/>
                    <a:lstStyle/>
                    <a:p>
                      <a:pPr marL="0" algn="l" defTabSz="457200" rtl="0" eaLnBrk="1" latinLnBrk="0" hangingPunct="1">
                        <a:lnSpc>
                          <a:spcPct val="150000"/>
                        </a:lnSpc>
                      </a:pPr>
                      <a:r>
                        <a:rPr lang="en-US" sz="1300" b="0" kern="1200" dirty="0">
                          <a:solidFill>
                            <a:schemeClr val="dk1"/>
                          </a:solidFill>
                          <a:latin typeface="Century Gothic" pitchFamily="34" charset="0"/>
                          <a:ea typeface="+mn-ea"/>
                          <a:cs typeface="Calibri" pitchFamily="34" charset="0"/>
                        </a:rPr>
                        <a:t>-</a:t>
                      </a:r>
                      <a:endParaRPr lang="en-ZA" sz="1300" b="0" kern="1200" dirty="0">
                        <a:solidFill>
                          <a:schemeClr val="dk1"/>
                        </a:solidFill>
                        <a:latin typeface="Century Gothic" pitchFamily="34" charset="0"/>
                        <a:ea typeface="+mn-ea"/>
                        <a:cs typeface="Calibri" pitchFamily="34" charset="0"/>
                      </a:endParaRP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a:t>
                      </a:r>
                    </a:p>
                  </a:txBody>
                  <a:tcPr/>
                </a:tc>
                <a:tc>
                  <a:txBody>
                    <a:bodyPr/>
                    <a:lstStyle/>
                    <a:p>
                      <a:pPr marL="0" algn="l" defTabSz="457200" rtl="0" eaLnBrk="1" latinLnBrk="0" hangingPunct="1">
                        <a:lnSpc>
                          <a:spcPct val="150000"/>
                        </a:lnSpc>
                      </a:pPr>
                      <a:r>
                        <a:rPr lang="en-ZA" sz="1300" b="0" kern="1200" noProof="0" dirty="0">
                          <a:solidFill>
                            <a:schemeClr val="dk1"/>
                          </a:solidFill>
                          <a:latin typeface="Century Gothic" pitchFamily="34" charset="0"/>
                          <a:ea typeface="+mn-ea"/>
                          <a:cs typeface="Calibri" pitchFamily="34" charset="0"/>
                        </a:rPr>
                        <a:t>One code of conduct case were assessed at Overberg District Municipality</a:t>
                      </a:r>
                    </a:p>
                  </a:txBody>
                  <a:tcPr/>
                </a:tc>
                <a:extLst>
                  <a:ext uri="{0D108BD9-81ED-4DB2-BD59-A6C34878D82A}">
                    <a16:rowId xmlns:a16="http://schemas.microsoft.com/office/drawing/2014/main" xmlns="" val="3045716311"/>
                  </a:ext>
                </a:extLst>
              </a:tr>
              <a:tr h="2382285">
                <a:tc>
                  <a:txBody>
                    <a:bodyPr/>
                    <a:lstStyle/>
                    <a:p>
                      <a:pPr marL="346075" indent="-346075">
                        <a:lnSpc>
                          <a:spcPct val="150000"/>
                        </a:lnSpc>
                      </a:pPr>
                      <a:r>
                        <a:rPr lang="en-ZA" sz="1300" b="1" dirty="0">
                          <a:latin typeface="Century Gothic" pitchFamily="34" charset="0"/>
                        </a:rPr>
                        <a:t>2.1.5 (a) Number of legal support initiatives provide to municipalities to strengthen municipal governance</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8</a:t>
                      </a:r>
                    </a:p>
                  </a:txBody>
                  <a:tcPr/>
                </a:tc>
                <a:tc>
                  <a:txBody>
                    <a:bodyPr/>
                    <a:lstStyle/>
                    <a:p>
                      <a:pPr marL="0" algn="l" defTabSz="457200" rtl="0" eaLnBrk="1" latinLnBrk="0" hangingPunct="1">
                        <a:lnSpc>
                          <a:spcPct val="150000"/>
                        </a:lnSpc>
                      </a:pPr>
                      <a:r>
                        <a:rPr lang="en-ZA" sz="1400" b="0" kern="1200" dirty="0">
                          <a:solidFill>
                            <a:schemeClr val="dk1"/>
                          </a:solidFill>
                          <a:latin typeface="Century Gothic" pitchFamily="34" charset="0"/>
                          <a:ea typeface="+mn-ea"/>
                          <a:cs typeface="Calibri" pitchFamily="34" charset="0"/>
                        </a:rPr>
                        <a:t>3</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4</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2</a:t>
                      </a:r>
                    </a:p>
                  </a:txBody>
                  <a:tcPr/>
                </a:tc>
                <a:tc>
                  <a:txBody>
                    <a:bodyPr/>
                    <a:lstStyle/>
                    <a:p>
                      <a:pPr marL="0" marR="0" lvl="0" indent="0" algn="l" defTabSz="457200" rtl="0" eaLnBrk="1" fontAlgn="auto" latinLnBrk="0" hangingPunct="1">
                        <a:lnSpc>
                          <a:spcPct val="150000"/>
                        </a:lnSpc>
                        <a:spcBef>
                          <a:spcPts val="0"/>
                        </a:spcBef>
                        <a:spcAft>
                          <a:spcPts val="0"/>
                        </a:spcAft>
                        <a:buClrTx/>
                        <a:buSzTx/>
                        <a:buFont typeface="Arial" panose="020B0604020202020204" pitchFamily="34" charset="0"/>
                        <a:buNone/>
                        <a:tabLst/>
                        <a:defRPr/>
                      </a:pPr>
                      <a:r>
                        <a:rPr lang="en-ZA" sz="1300" b="0" kern="1200" dirty="0">
                          <a:solidFill>
                            <a:schemeClr val="dk1"/>
                          </a:solidFill>
                          <a:latin typeface="Century Gothic" pitchFamily="34" charset="0"/>
                          <a:ea typeface="+mn-ea"/>
                          <a:cs typeface="Calibri" pitchFamily="34" charset="0"/>
                        </a:rPr>
                        <a:t>Garden Route District Municipality on the Municipal Structures Amendment Act and implications for MPAC.</a:t>
                      </a:r>
                    </a:p>
                    <a:p>
                      <a:pPr marL="0" marR="0" lvl="0" indent="0" algn="l" defTabSz="457200" rtl="0" eaLnBrk="1" fontAlgn="auto" latinLnBrk="0" hangingPunct="1">
                        <a:lnSpc>
                          <a:spcPct val="150000"/>
                        </a:lnSpc>
                        <a:spcBef>
                          <a:spcPts val="0"/>
                        </a:spcBef>
                        <a:spcAft>
                          <a:spcPts val="0"/>
                        </a:spcAft>
                        <a:buClrTx/>
                        <a:buSzTx/>
                        <a:buFont typeface="Arial" panose="020B0604020202020204" pitchFamily="34" charset="0"/>
                        <a:buNone/>
                        <a:tabLst/>
                        <a:defRPr/>
                      </a:pPr>
                      <a:r>
                        <a:rPr lang="en-ZA" sz="1300" b="0" kern="1200" dirty="0">
                          <a:solidFill>
                            <a:schemeClr val="dk1"/>
                          </a:solidFill>
                          <a:latin typeface="Century Gothic" pitchFamily="34" charset="0"/>
                          <a:ea typeface="+mn-ea"/>
                          <a:cs typeface="Calibri" pitchFamily="34" charset="0"/>
                        </a:rPr>
                        <a:t>Western Cape Association of Municipal Public Accounts Committee (WCAMPAC) Forum in conjunction with SALGA on the Annual Work Plans applicable to MPAC’s</a:t>
                      </a:r>
                      <a:endParaRPr lang="en-ZA" sz="1300" b="0" kern="1200" noProof="0" dirty="0">
                        <a:solidFill>
                          <a:schemeClr val="dk1"/>
                        </a:solidFill>
                        <a:latin typeface="Century Gothic" pitchFamily="34" charset="0"/>
                        <a:ea typeface="+mn-ea"/>
                        <a:cs typeface="Calibri" pitchFamily="34" charset="0"/>
                      </a:endParaRPr>
                    </a:p>
                  </a:txBody>
                  <a:tcPr/>
                </a:tc>
                <a:extLst>
                  <a:ext uri="{0D108BD9-81ED-4DB2-BD59-A6C34878D82A}">
                    <a16:rowId xmlns:a16="http://schemas.microsoft.com/office/drawing/2014/main" xmlns="" val="1782623350"/>
                  </a:ext>
                </a:extLst>
              </a:tr>
            </a:tbl>
          </a:graphicData>
        </a:graphic>
      </p:graphicFrame>
    </p:spTree>
    <p:extLst>
      <p:ext uri="{BB962C8B-B14F-4D97-AF65-F5344CB8AC3E}">
        <p14:creationId xmlns:p14="http://schemas.microsoft.com/office/powerpoint/2010/main" xmlns="" val="1941097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95C895-BF3F-4115-AF47-2A45E0DCAFC6}"/>
              </a:ext>
            </a:extLst>
          </p:cNvPr>
          <p:cNvSpPr>
            <a:spLocks noGrp="1"/>
          </p:cNvSpPr>
          <p:nvPr>
            <p:ph type="title"/>
          </p:nvPr>
        </p:nvSpPr>
        <p:spPr/>
        <p:txBody>
          <a:bodyPr/>
          <a:lstStyle/>
          <a:p>
            <a:r>
              <a:rPr lang="en-ZA" dirty="0"/>
              <a:t>Specialised Support</a:t>
            </a:r>
            <a:endParaRPr lang="en-US" dirty="0"/>
          </a:p>
        </p:txBody>
      </p:sp>
      <p:sp>
        <p:nvSpPr>
          <p:cNvPr id="3" name="Slide Number Placeholder 2">
            <a:extLst>
              <a:ext uri="{FF2B5EF4-FFF2-40B4-BE49-F238E27FC236}">
                <a16:creationId xmlns:a16="http://schemas.microsoft.com/office/drawing/2014/main" xmlns="" id="{6910C801-D3C2-4924-AB7E-40967F000BAD}"/>
              </a:ext>
            </a:extLst>
          </p:cNvPr>
          <p:cNvSpPr>
            <a:spLocks noGrp="1"/>
          </p:cNvSpPr>
          <p:nvPr>
            <p:ph type="sldNum" sz="quarter" idx="4"/>
          </p:nvPr>
        </p:nvSpPr>
        <p:spPr/>
        <p:txBody>
          <a:bodyPr/>
          <a:lstStyle/>
          <a:p>
            <a:fld id="{8406839F-D7A4-4E5D-B93D-768AD4D1DB36}" type="slidenum">
              <a:rPr lang="en-ZA" smtClean="0">
                <a:solidFill>
                  <a:srgbClr val="003399"/>
                </a:solidFill>
              </a:rPr>
              <a:pPr/>
              <a:t>8</a:t>
            </a:fld>
            <a:endParaRPr lang="en-ZA" dirty="0">
              <a:solidFill>
                <a:srgbClr val="003399"/>
              </a:solidFill>
            </a:endParaRPr>
          </a:p>
        </p:txBody>
      </p:sp>
      <p:sp>
        <p:nvSpPr>
          <p:cNvPr id="5" name="Text Placeholder 4">
            <a:extLst>
              <a:ext uri="{FF2B5EF4-FFF2-40B4-BE49-F238E27FC236}">
                <a16:creationId xmlns:a16="http://schemas.microsoft.com/office/drawing/2014/main" xmlns="" id="{40F73F12-F71D-46E1-BFB7-9116F015A6E0}"/>
              </a:ext>
            </a:extLst>
          </p:cNvPr>
          <p:cNvSpPr>
            <a:spLocks noGrp="1"/>
          </p:cNvSpPr>
          <p:nvPr>
            <p:ph type="body" sz="quarter" idx="10"/>
          </p:nvPr>
        </p:nvSpPr>
        <p:spPr>
          <a:xfrm>
            <a:off x="393701" y="1012874"/>
            <a:ext cx="11462940" cy="5219113"/>
          </a:xfrm>
        </p:spPr>
        <p:txBody>
          <a:bodyPr>
            <a:normAutofit/>
          </a:bodyPr>
          <a:lstStyle/>
          <a:p>
            <a:pPr marL="285750" indent="-285750">
              <a:lnSpc>
                <a:spcPct val="150000"/>
              </a:lnSpc>
              <a:buFont typeface="Arial" panose="020B0604020202020204" pitchFamily="34" charset="0"/>
              <a:buChar char="•"/>
            </a:pPr>
            <a:endParaRPr kumimoji="0" lang="en-US" sz="1600" b="0" i="0" u="none" strike="noStrike" kern="1200" cap="none" spc="0" normalizeH="0" baseline="0" noProof="0" dirty="0">
              <a:ln>
                <a:noFill/>
              </a:ln>
              <a:effectLst/>
              <a:uLnTx/>
              <a:uFillTx/>
              <a:latin typeface="Century Gothic"/>
              <a:ea typeface="+mn-ea"/>
              <a:cs typeface="+mn-cs"/>
            </a:endParaRPr>
          </a:p>
          <a:p>
            <a:endParaRPr lang="en-US" dirty="0"/>
          </a:p>
        </p:txBody>
      </p:sp>
      <p:graphicFrame>
        <p:nvGraphicFramePr>
          <p:cNvPr id="4" name="Table 5">
            <a:extLst>
              <a:ext uri="{FF2B5EF4-FFF2-40B4-BE49-F238E27FC236}">
                <a16:creationId xmlns:a16="http://schemas.microsoft.com/office/drawing/2014/main" xmlns="" id="{58EC968C-D4C9-5BB0-90B8-1B894B970CF5}"/>
              </a:ext>
            </a:extLst>
          </p:cNvPr>
          <p:cNvGraphicFramePr>
            <a:graphicFrameLocks noGrp="1"/>
          </p:cNvGraphicFramePr>
          <p:nvPr>
            <p:extLst>
              <p:ext uri="{D42A27DB-BD31-4B8C-83A1-F6EECF244321}">
                <p14:modId xmlns:p14="http://schemas.microsoft.com/office/powerpoint/2010/main" xmlns="" val="835190992"/>
              </p:ext>
            </p:extLst>
          </p:nvPr>
        </p:nvGraphicFramePr>
        <p:xfrm>
          <a:off x="393701" y="1102084"/>
          <a:ext cx="11170115" cy="3413760"/>
        </p:xfrm>
        <a:graphic>
          <a:graphicData uri="http://schemas.openxmlformats.org/drawingml/2006/table">
            <a:tbl>
              <a:tblPr firstRow="1" bandRow="1">
                <a:tableStyleId>{5C22544A-7EE6-4342-B048-85BDC9FD1C3A}</a:tableStyleId>
              </a:tblPr>
              <a:tblGrid>
                <a:gridCol w="2194487">
                  <a:extLst>
                    <a:ext uri="{9D8B030D-6E8A-4147-A177-3AD203B41FA5}">
                      <a16:colId xmlns:a16="http://schemas.microsoft.com/office/drawing/2014/main" xmlns="" val="3080891445"/>
                    </a:ext>
                  </a:extLst>
                </a:gridCol>
                <a:gridCol w="1129737">
                  <a:extLst>
                    <a:ext uri="{9D8B030D-6E8A-4147-A177-3AD203B41FA5}">
                      <a16:colId xmlns:a16="http://schemas.microsoft.com/office/drawing/2014/main" xmlns="" val="1524583056"/>
                    </a:ext>
                  </a:extLst>
                </a:gridCol>
                <a:gridCol w="1129737">
                  <a:extLst>
                    <a:ext uri="{9D8B030D-6E8A-4147-A177-3AD203B41FA5}">
                      <a16:colId xmlns:a16="http://schemas.microsoft.com/office/drawing/2014/main" xmlns="" val="2849021672"/>
                    </a:ext>
                  </a:extLst>
                </a:gridCol>
                <a:gridCol w="1129737">
                  <a:extLst>
                    <a:ext uri="{9D8B030D-6E8A-4147-A177-3AD203B41FA5}">
                      <a16:colId xmlns:a16="http://schemas.microsoft.com/office/drawing/2014/main" xmlns="" val="2698635381"/>
                    </a:ext>
                  </a:extLst>
                </a:gridCol>
                <a:gridCol w="1103050">
                  <a:extLst>
                    <a:ext uri="{9D8B030D-6E8A-4147-A177-3AD203B41FA5}">
                      <a16:colId xmlns:a16="http://schemas.microsoft.com/office/drawing/2014/main" xmlns="" val="595442627"/>
                    </a:ext>
                  </a:extLst>
                </a:gridCol>
                <a:gridCol w="1022990">
                  <a:extLst>
                    <a:ext uri="{9D8B030D-6E8A-4147-A177-3AD203B41FA5}">
                      <a16:colId xmlns:a16="http://schemas.microsoft.com/office/drawing/2014/main" xmlns="" val="1349339055"/>
                    </a:ext>
                  </a:extLst>
                </a:gridCol>
                <a:gridCol w="3460377">
                  <a:extLst>
                    <a:ext uri="{9D8B030D-6E8A-4147-A177-3AD203B41FA5}">
                      <a16:colId xmlns:a16="http://schemas.microsoft.com/office/drawing/2014/main" xmlns="" val="384701733"/>
                    </a:ext>
                  </a:extLst>
                </a:gridCol>
              </a:tblGrid>
              <a:tr h="370840">
                <a:tc>
                  <a:txBody>
                    <a:bodyPr/>
                    <a:lstStyle/>
                    <a:p>
                      <a:pPr algn="ctr"/>
                      <a:r>
                        <a:rPr lang="en-ZA" sz="1400" dirty="0">
                          <a:latin typeface="Century Gothic" panose="020B0502020202020204" pitchFamily="34" charset="0"/>
                        </a:rPr>
                        <a:t>Performance  indicator</a:t>
                      </a:r>
                    </a:p>
                  </a:txBody>
                  <a:tcPr/>
                </a:tc>
                <a:tc>
                  <a:txBody>
                    <a:bodyPr/>
                    <a:lstStyle/>
                    <a:p>
                      <a:pPr algn="ctr"/>
                      <a:r>
                        <a:rPr lang="en-ZA" sz="1400" dirty="0">
                          <a:latin typeface="Century Gothic" panose="020B0502020202020204" pitchFamily="34" charset="0"/>
                        </a:rPr>
                        <a:t>Annual Target</a:t>
                      </a:r>
                    </a:p>
                  </a:txBody>
                  <a:tcPr/>
                </a:tc>
                <a:tc>
                  <a:txBody>
                    <a:bodyPr/>
                    <a:lstStyle/>
                    <a:p>
                      <a:pPr algn="ctr"/>
                      <a:r>
                        <a:rPr lang="en-ZA" sz="1400" dirty="0">
                          <a:latin typeface="Century Gothic" panose="020B0502020202020204" pitchFamily="34" charset="0"/>
                        </a:rPr>
                        <a:t>1</a:t>
                      </a:r>
                      <a:r>
                        <a:rPr lang="en-ZA" sz="1400" baseline="30000" dirty="0">
                          <a:latin typeface="Century Gothic" panose="020B0502020202020204" pitchFamily="34" charset="0"/>
                        </a:rPr>
                        <a:t>st</a:t>
                      </a:r>
                      <a:r>
                        <a:rPr lang="en-ZA" sz="1400" dirty="0">
                          <a:latin typeface="Century Gothic" panose="020B0502020202020204" pitchFamily="34" charset="0"/>
                        </a:rPr>
                        <a:t>  Quarter</a:t>
                      </a:r>
                      <a:r>
                        <a:rPr lang="en-ZA" sz="1400" baseline="0" dirty="0">
                          <a:latin typeface="Century Gothic" panose="020B0502020202020204" pitchFamily="34" charset="0"/>
                        </a:rPr>
                        <a:t> Output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2</a:t>
                      </a:r>
                      <a:r>
                        <a:rPr lang="en-ZA" sz="1400" baseline="30000" dirty="0">
                          <a:latin typeface="Century Gothic" panose="020B0502020202020204" pitchFamily="34" charset="0"/>
                        </a:rPr>
                        <a:t>nd</a:t>
                      </a:r>
                      <a:r>
                        <a:rPr lang="en-ZA" sz="1400" dirty="0">
                          <a:latin typeface="Century Gothic" panose="020B0502020202020204" pitchFamily="34" charset="0"/>
                        </a:rPr>
                        <a:t>   Quarter</a:t>
                      </a:r>
                      <a:r>
                        <a:rPr lang="en-ZA" sz="1400" baseline="0" dirty="0">
                          <a:latin typeface="Century Gothic" panose="020B0502020202020204" pitchFamily="34" charset="0"/>
                        </a:rPr>
                        <a:t> Output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Planned Target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Output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Quarter Comments and progress</a:t>
                      </a:r>
                    </a:p>
                  </a:txBody>
                  <a:tcPr/>
                </a:tc>
                <a:extLst>
                  <a:ext uri="{0D108BD9-81ED-4DB2-BD59-A6C34878D82A}">
                    <a16:rowId xmlns:a16="http://schemas.microsoft.com/office/drawing/2014/main" xmlns="" val="2551127036"/>
                  </a:ext>
                </a:extLst>
              </a:tr>
              <a:tr h="370840">
                <a:tc>
                  <a:txBody>
                    <a:bodyPr/>
                    <a:lstStyle/>
                    <a:p>
                      <a:pPr marL="401638" lvl="0" indent="-401638" algn="l" defTabSz="457200" rtl="0" eaLnBrk="1" latinLnBrk="0" hangingPunct="1">
                        <a:lnSpc>
                          <a:spcPct val="150000"/>
                        </a:lnSpc>
                      </a:pPr>
                      <a:r>
                        <a:rPr lang="en-ZA" sz="1300" b="1" kern="1200" dirty="0">
                          <a:solidFill>
                            <a:schemeClr val="dk1"/>
                          </a:solidFill>
                          <a:latin typeface="Century Gothic" pitchFamily="34" charset="0"/>
                          <a:ea typeface="+mn-ea"/>
                          <a:cs typeface="Calibri" pitchFamily="34" charset="0"/>
                        </a:rPr>
                        <a:t>2.2.1(b) Reports in respect of assessments and investigations pertaining to allegations of fraud, corruption and maladministration</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4</a:t>
                      </a:r>
                    </a:p>
                  </a:txBody>
                  <a:tcPr/>
                </a:tc>
                <a:tc>
                  <a:txBody>
                    <a:bodyPr/>
                    <a:lstStyle/>
                    <a:p>
                      <a:pPr marL="0" algn="l" defTabSz="457200" rtl="0" eaLnBrk="1" latinLnBrk="0" hangingPunct="1">
                        <a:lnSpc>
                          <a:spcPct val="150000"/>
                        </a:lnSpc>
                      </a:pPr>
                      <a:r>
                        <a:rPr lang="en-ZA" sz="1400" b="0" kern="1200" dirty="0">
                          <a:solidFill>
                            <a:schemeClr val="dk1"/>
                          </a:solidFill>
                          <a:latin typeface="Century Gothic" pitchFamily="34" charset="0"/>
                          <a:ea typeface="+mn-ea"/>
                          <a:cs typeface="Calibri" pitchFamily="34" charset="0"/>
                        </a:rPr>
                        <a:t>1</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a:t>
                      </a:r>
                    </a:p>
                  </a:txBody>
                  <a:tcPr/>
                </a:tc>
                <a:tc>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lang="en-ZA" sz="1300" b="0" kern="1200" noProof="0" dirty="0">
                          <a:solidFill>
                            <a:schemeClr val="dk1"/>
                          </a:solidFill>
                          <a:latin typeface="Century Gothic" pitchFamily="34" charset="0"/>
                          <a:ea typeface="+mn-ea"/>
                          <a:cs typeface="Calibri" pitchFamily="34" charset="0"/>
                        </a:rPr>
                        <a:t>A quarterly report on investigations conducted: Kannaland, Beaufort West and Matzikama Municipalities</a:t>
                      </a:r>
                    </a:p>
                  </a:txBody>
                  <a:tcPr/>
                </a:tc>
                <a:extLst>
                  <a:ext uri="{0D108BD9-81ED-4DB2-BD59-A6C34878D82A}">
                    <a16:rowId xmlns:a16="http://schemas.microsoft.com/office/drawing/2014/main" xmlns="" val="759664730"/>
                  </a:ext>
                </a:extLst>
              </a:tr>
            </a:tbl>
          </a:graphicData>
        </a:graphic>
      </p:graphicFrame>
    </p:spTree>
    <p:extLst>
      <p:ext uri="{BB962C8B-B14F-4D97-AF65-F5344CB8AC3E}">
        <p14:creationId xmlns:p14="http://schemas.microsoft.com/office/powerpoint/2010/main" xmlns="" val="1079566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95C895-BF3F-4115-AF47-2A45E0DCAFC6}"/>
              </a:ext>
            </a:extLst>
          </p:cNvPr>
          <p:cNvSpPr>
            <a:spLocks noGrp="1"/>
          </p:cNvSpPr>
          <p:nvPr>
            <p:ph type="title"/>
          </p:nvPr>
        </p:nvSpPr>
        <p:spPr/>
        <p:txBody>
          <a:bodyPr/>
          <a:lstStyle/>
          <a:p>
            <a:r>
              <a:rPr lang="en-ZA" dirty="0"/>
              <a:t>Public Participation</a:t>
            </a:r>
            <a:endParaRPr lang="en-US" dirty="0"/>
          </a:p>
        </p:txBody>
      </p:sp>
      <p:sp>
        <p:nvSpPr>
          <p:cNvPr id="3" name="Slide Number Placeholder 2">
            <a:extLst>
              <a:ext uri="{FF2B5EF4-FFF2-40B4-BE49-F238E27FC236}">
                <a16:creationId xmlns:a16="http://schemas.microsoft.com/office/drawing/2014/main" xmlns="" id="{6910C801-D3C2-4924-AB7E-40967F000BAD}"/>
              </a:ext>
            </a:extLst>
          </p:cNvPr>
          <p:cNvSpPr>
            <a:spLocks noGrp="1"/>
          </p:cNvSpPr>
          <p:nvPr>
            <p:ph type="sldNum" sz="quarter" idx="4"/>
          </p:nvPr>
        </p:nvSpPr>
        <p:spPr/>
        <p:txBody>
          <a:bodyPr/>
          <a:lstStyle/>
          <a:p>
            <a:fld id="{8406839F-D7A4-4E5D-B93D-768AD4D1DB36}" type="slidenum">
              <a:rPr lang="en-ZA" smtClean="0">
                <a:solidFill>
                  <a:srgbClr val="003399"/>
                </a:solidFill>
              </a:rPr>
              <a:pPr/>
              <a:t>9</a:t>
            </a:fld>
            <a:endParaRPr lang="en-ZA" dirty="0">
              <a:solidFill>
                <a:srgbClr val="003399"/>
              </a:solidFill>
            </a:endParaRPr>
          </a:p>
        </p:txBody>
      </p:sp>
      <p:sp>
        <p:nvSpPr>
          <p:cNvPr id="5" name="Text Placeholder 4">
            <a:extLst>
              <a:ext uri="{FF2B5EF4-FFF2-40B4-BE49-F238E27FC236}">
                <a16:creationId xmlns:a16="http://schemas.microsoft.com/office/drawing/2014/main" xmlns="" id="{40F73F12-F71D-46E1-BFB7-9116F015A6E0}"/>
              </a:ext>
            </a:extLst>
          </p:cNvPr>
          <p:cNvSpPr>
            <a:spLocks noGrp="1"/>
          </p:cNvSpPr>
          <p:nvPr>
            <p:ph type="body" sz="quarter" idx="10"/>
          </p:nvPr>
        </p:nvSpPr>
        <p:spPr>
          <a:xfrm>
            <a:off x="393701" y="1012874"/>
            <a:ext cx="11462940" cy="5219113"/>
          </a:xfrm>
        </p:spPr>
        <p:txBody>
          <a:bodyPr>
            <a:normAutofit/>
          </a:bodyPr>
          <a:lstStyle/>
          <a:p>
            <a:pPr marL="285750" indent="-285750">
              <a:lnSpc>
                <a:spcPct val="150000"/>
              </a:lnSpc>
              <a:buFont typeface="Arial" panose="020B0604020202020204" pitchFamily="34" charset="0"/>
              <a:buChar char="•"/>
            </a:pPr>
            <a:endParaRPr kumimoji="0" lang="en-US" sz="1600" b="0" i="0" u="none" strike="noStrike" kern="1200" cap="none" spc="0" normalizeH="0" baseline="0" noProof="0" dirty="0">
              <a:ln>
                <a:noFill/>
              </a:ln>
              <a:effectLst/>
              <a:uLnTx/>
              <a:uFillTx/>
              <a:latin typeface="Century Gothic"/>
              <a:ea typeface="+mn-ea"/>
              <a:cs typeface="+mn-cs"/>
            </a:endParaRPr>
          </a:p>
          <a:p>
            <a:endParaRPr lang="en-US" dirty="0"/>
          </a:p>
        </p:txBody>
      </p:sp>
      <p:graphicFrame>
        <p:nvGraphicFramePr>
          <p:cNvPr id="4" name="Table 5">
            <a:extLst>
              <a:ext uri="{FF2B5EF4-FFF2-40B4-BE49-F238E27FC236}">
                <a16:creationId xmlns:a16="http://schemas.microsoft.com/office/drawing/2014/main" xmlns="" id="{58EC968C-D4C9-5BB0-90B8-1B894B970CF5}"/>
              </a:ext>
            </a:extLst>
          </p:cNvPr>
          <p:cNvGraphicFramePr>
            <a:graphicFrameLocks noGrp="1"/>
          </p:cNvGraphicFramePr>
          <p:nvPr>
            <p:extLst>
              <p:ext uri="{D42A27DB-BD31-4B8C-83A1-F6EECF244321}">
                <p14:modId xmlns:p14="http://schemas.microsoft.com/office/powerpoint/2010/main" xmlns="" val="2669014189"/>
              </p:ext>
            </p:extLst>
          </p:nvPr>
        </p:nvGraphicFramePr>
        <p:xfrm>
          <a:off x="393701" y="1012874"/>
          <a:ext cx="11170114" cy="4396740"/>
        </p:xfrm>
        <a:graphic>
          <a:graphicData uri="http://schemas.openxmlformats.org/drawingml/2006/table">
            <a:tbl>
              <a:tblPr firstRow="1" bandRow="1">
                <a:tableStyleId>{5C22544A-7EE6-4342-B048-85BDC9FD1C3A}</a:tableStyleId>
              </a:tblPr>
              <a:tblGrid>
                <a:gridCol w="2239004">
                  <a:extLst>
                    <a:ext uri="{9D8B030D-6E8A-4147-A177-3AD203B41FA5}">
                      <a16:colId xmlns:a16="http://schemas.microsoft.com/office/drawing/2014/main" xmlns="" val="3080891445"/>
                    </a:ext>
                  </a:extLst>
                </a:gridCol>
                <a:gridCol w="813880">
                  <a:extLst>
                    <a:ext uri="{9D8B030D-6E8A-4147-A177-3AD203B41FA5}">
                      <a16:colId xmlns:a16="http://schemas.microsoft.com/office/drawing/2014/main" xmlns="" val="1524583056"/>
                    </a:ext>
                  </a:extLst>
                </a:gridCol>
                <a:gridCol w="970670">
                  <a:extLst>
                    <a:ext uri="{9D8B030D-6E8A-4147-A177-3AD203B41FA5}">
                      <a16:colId xmlns:a16="http://schemas.microsoft.com/office/drawing/2014/main" xmlns="" val="2410545001"/>
                    </a:ext>
                  </a:extLst>
                </a:gridCol>
                <a:gridCol w="956603">
                  <a:extLst>
                    <a:ext uri="{9D8B030D-6E8A-4147-A177-3AD203B41FA5}">
                      <a16:colId xmlns:a16="http://schemas.microsoft.com/office/drawing/2014/main" xmlns="" val="3933147442"/>
                    </a:ext>
                  </a:extLst>
                </a:gridCol>
                <a:gridCol w="942536">
                  <a:extLst>
                    <a:ext uri="{9D8B030D-6E8A-4147-A177-3AD203B41FA5}">
                      <a16:colId xmlns:a16="http://schemas.microsoft.com/office/drawing/2014/main" xmlns="" val="595442627"/>
                    </a:ext>
                  </a:extLst>
                </a:gridCol>
                <a:gridCol w="942535">
                  <a:extLst>
                    <a:ext uri="{9D8B030D-6E8A-4147-A177-3AD203B41FA5}">
                      <a16:colId xmlns:a16="http://schemas.microsoft.com/office/drawing/2014/main" xmlns="" val="1349339055"/>
                    </a:ext>
                  </a:extLst>
                </a:gridCol>
                <a:gridCol w="4304886">
                  <a:extLst>
                    <a:ext uri="{9D8B030D-6E8A-4147-A177-3AD203B41FA5}">
                      <a16:colId xmlns:a16="http://schemas.microsoft.com/office/drawing/2014/main" xmlns="" val="384701733"/>
                    </a:ext>
                  </a:extLst>
                </a:gridCol>
              </a:tblGrid>
              <a:tr h="370840">
                <a:tc>
                  <a:txBody>
                    <a:bodyPr/>
                    <a:lstStyle/>
                    <a:p>
                      <a:pPr algn="ctr"/>
                      <a:r>
                        <a:rPr lang="en-ZA" sz="1400" dirty="0">
                          <a:latin typeface="Century Gothic" panose="020B0502020202020204" pitchFamily="34" charset="0"/>
                        </a:rPr>
                        <a:t>Performance  indicator</a:t>
                      </a:r>
                    </a:p>
                  </a:txBody>
                  <a:tcPr/>
                </a:tc>
                <a:tc>
                  <a:txBody>
                    <a:bodyPr/>
                    <a:lstStyle/>
                    <a:p>
                      <a:pPr algn="ctr"/>
                      <a:r>
                        <a:rPr lang="en-ZA" sz="1400" dirty="0">
                          <a:latin typeface="Century Gothic" panose="020B0502020202020204" pitchFamily="34" charset="0"/>
                        </a:rPr>
                        <a:t>Annual Target</a:t>
                      </a:r>
                    </a:p>
                  </a:txBody>
                  <a:tcPr/>
                </a:tc>
                <a:tc>
                  <a:txBody>
                    <a:bodyPr/>
                    <a:lstStyle/>
                    <a:p>
                      <a:pPr algn="ctr"/>
                      <a:r>
                        <a:rPr lang="en-ZA" sz="1400" dirty="0">
                          <a:latin typeface="Century Gothic" panose="020B0502020202020204" pitchFamily="34" charset="0"/>
                        </a:rPr>
                        <a:t>1</a:t>
                      </a:r>
                      <a:r>
                        <a:rPr lang="en-ZA" sz="1400" baseline="30000" dirty="0">
                          <a:latin typeface="Century Gothic" panose="020B0502020202020204" pitchFamily="34" charset="0"/>
                        </a:rPr>
                        <a:t>st</a:t>
                      </a:r>
                      <a:r>
                        <a:rPr lang="en-ZA" sz="1400" dirty="0">
                          <a:latin typeface="Century Gothic" panose="020B0502020202020204" pitchFamily="34" charset="0"/>
                        </a:rPr>
                        <a:t>  Quarter</a:t>
                      </a:r>
                      <a:r>
                        <a:rPr lang="en-ZA" sz="1400" baseline="0" dirty="0">
                          <a:latin typeface="Century Gothic" panose="020B0502020202020204" pitchFamily="34" charset="0"/>
                        </a:rPr>
                        <a:t> Output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2</a:t>
                      </a:r>
                      <a:r>
                        <a:rPr lang="en-ZA" sz="1400" baseline="30000" dirty="0">
                          <a:latin typeface="Century Gothic" panose="020B0502020202020204" pitchFamily="34" charset="0"/>
                        </a:rPr>
                        <a:t>nd</a:t>
                      </a:r>
                      <a:r>
                        <a:rPr lang="en-ZA" sz="1400" dirty="0">
                          <a:latin typeface="Century Gothic" panose="020B0502020202020204" pitchFamily="34" charset="0"/>
                        </a:rPr>
                        <a:t>   Quarter</a:t>
                      </a:r>
                      <a:r>
                        <a:rPr lang="en-ZA" sz="1400" baseline="0" dirty="0">
                          <a:latin typeface="Century Gothic" panose="020B0502020202020204" pitchFamily="34" charset="0"/>
                        </a:rPr>
                        <a:t> Output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Planned Target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3rd   Quarter</a:t>
                      </a:r>
                      <a:r>
                        <a:rPr lang="en-ZA" sz="1400" baseline="0" dirty="0">
                          <a:latin typeface="Century Gothic" panose="020B0502020202020204" pitchFamily="34" charset="0"/>
                        </a:rPr>
                        <a:t> Output</a:t>
                      </a:r>
                      <a:endParaRPr lang="en-ZA" sz="1400" dirty="0">
                        <a:latin typeface="Century Gothic" panose="020B0502020202020204" pitchFamily="34" charset="0"/>
                      </a:endParaRPr>
                    </a:p>
                  </a:txBody>
                  <a:tcPr/>
                </a:tc>
                <a:tc>
                  <a:txBody>
                    <a:bodyPr/>
                    <a:lstStyle/>
                    <a:p>
                      <a:pPr algn="ctr"/>
                      <a:r>
                        <a:rPr lang="en-ZA" sz="1400" dirty="0">
                          <a:latin typeface="Century Gothic" panose="020B0502020202020204" pitchFamily="34" charset="0"/>
                        </a:rPr>
                        <a:t>Quarter Comments and progress</a:t>
                      </a:r>
                    </a:p>
                  </a:txBody>
                  <a:tcPr/>
                </a:tc>
                <a:extLst>
                  <a:ext uri="{0D108BD9-81ED-4DB2-BD59-A6C34878D82A}">
                    <a16:rowId xmlns:a16="http://schemas.microsoft.com/office/drawing/2014/main" xmlns="" val="2551127036"/>
                  </a:ext>
                </a:extLst>
              </a:tr>
              <a:tr h="370840">
                <a:tc>
                  <a:txBody>
                    <a:bodyPr/>
                    <a:lstStyle/>
                    <a:p>
                      <a:pPr marL="290513" indent="-290513">
                        <a:lnSpc>
                          <a:spcPct val="150000"/>
                        </a:lnSpc>
                      </a:pPr>
                      <a:r>
                        <a:rPr lang="en-ZA" sz="1300" b="1" kern="1200" dirty="0">
                          <a:solidFill>
                            <a:schemeClr val="dk1"/>
                          </a:solidFill>
                          <a:latin typeface="Century Gothic" pitchFamily="34" charset="0"/>
                          <a:ea typeface="+mn-ea"/>
                          <a:cs typeface="Calibri" pitchFamily="34" charset="0"/>
                        </a:rPr>
                        <a:t>2.3.1. Number of support actions to improve citizen interface</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6</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1</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2</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2</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2</a:t>
                      </a:r>
                    </a:p>
                  </a:txBody>
                  <a:tcPr/>
                </a:tc>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b="0" kern="1200" dirty="0">
                          <a:solidFill>
                            <a:schemeClr val="dk1"/>
                          </a:solidFill>
                          <a:latin typeface="Century Gothic" pitchFamily="34" charset="0"/>
                          <a:ea typeface="+mn-ea"/>
                          <a:cs typeface="Calibri" pitchFamily="34" charset="0"/>
                        </a:rPr>
                        <a:t>The following municipalities were supported with </a:t>
                      </a:r>
                      <a:r>
                        <a:rPr lang="en-ZA" sz="1300" b="0" kern="1200" noProof="0" dirty="0">
                          <a:solidFill>
                            <a:schemeClr val="dk1"/>
                          </a:solidFill>
                          <a:latin typeface="Century Gothic" pitchFamily="34" charset="0"/>
                          <a:ea typeface="+mn-ea"/>
                          <a:cs typeface="Calibri" pitchFamily="34" charset="0"/>
                        </a:rPr>
                        <a:t>Civic Education on Public Participation  </a:t>
                      </a:r>
                    </a:p>
                    <a:p>
                      <a:pPr marL="0" algn="l" defTabSz="457200" rtl="0" eaLnBrk="1" latinLnBrk="0" hangingPunct="1">
                        <a:lnSpc>
                          <a:spcPct val="150000"/>
                        </a:lnSpc>
                      </a:pPr>
                      <a:r>
                        <a:rPr lang="en-US" sz="1300" b="0" kern="1200" dirty="0">
                          <a:solidFill>
                            <a:schemeClr val="dk1"/>
                          </a:solidFill>
                          <a:latin typeface="Century Gothic" pitchFamily="34" charset="0"/>
                          <a:ea typeface="+mn-ea"/>
                          <a:cs typeface="Calibri" pitchFamily="34" charset="0"/>
                        </a:rPr>
                        <a:t>Prince Albert, Matzikama and </a:t>
                      </a:r>
                      <a:r>
                        <a:rPr lang="en-US" sz="1300" b="0" kern="1200" dirty="0" err="1">
                          <a:solidFill>
                            <a:schemeClr val="dk1"/>
                          </a:solidFill>
                          <a:latin typeface="Century Gothic" pitchFamily="34" charset="0"/>
                          <a:ea typeface="+mn-ea"/>
                          <a:cs typeface="Calibri" pitchFamily="34" charset="0"/>
                        </a:rPr>
                        <a:t>Bitou</a:t>
                      </a:r>
                      <a:endParaRPr lang="en-US" sz="1300" b="0" kern="1200" dirty="0">
                        <a:solidFill>
                          <a:schemeClr val="dk1"/>
                        </a:solidFill>
                        <a:latin typeface="Century Gothic" pitchFamily="34" charset="0"/>
                        <a:ea typeface="+mn-ea"/>
                        <a:cs typeface="Calibri" pitchFamily="34" charset="0"/>
                      </a:endParaRPr>
                    </a:p>
                    <a:p>
                      <a:pPr marL="0" algn="l" defTabSz="457200" rtl="0" eaLnBrk="1" latinLnBrk="0" hangingPunct="1">
                        <a:lnSpc>
                          <a:spcPct val="150000"/>
                        </a:lnSpc>
                      </a:pPr>
                      <a:endParaRPr lang="en-US" sz="1300" b="0" kern="1200" dirty="0">
                        <a:solidFill>
                          <a:schemeClr val="dk1"/>
                        </a:solidFill>
                        <a:latin typeface="Century Gothic" pitchFamily="34" charset="0"/>
                        <a:ea typeface="+mn-ea"/>
                        <a:cs typeface="Calibri" pitchFamily="34" charset="0"/>
                      </a:endParaRPr>
                    </a:p>
                    <a:p>
                      <a:pPr marL="0" algn="l" defTabSz="457200" rtl="0" eaLnBrk="1" latinLnBrk="0" hangingPunct="1">
                        <a:lnSpc>
                          <a:spcPct val="150000"/>
                        </a:lnSpc>
                      </a:pPr>
                      <a:endParaRPr lang="en-US" sz="1300" b="0" kern="1200" dirty="0">
                        <a:solidFill>
                          <a:schemeClr val="dk1"/>
                        </a:solidFill>
                        <a:latin typeface="Century Gothic" pitchFamily="34" charset="0"/>
                        <a:ea typeface="+mn-ea"/>
                        <a:cs typeface="Calibri" pitchFamily="34" charset="0"/>
                      </a:endParaRPr>
                    </a:p>
                  </a:txBody>
                  <a:tcPr/>
                </a:tc>
                <a:extLst>
                  <a:ext uri="{0D108BD9-81ED-4DB2-BD59-A6C34878D82A}">
                    <a16:rowId xmlns:a16="http://schemas.microsoft.com/office/drawing/2014/main" xmlns="" val="759664730"/>
                  </a:ext>
                </a:extLst>
              </a:tr>
              <a:tr h="370840">
                <a:tc>
                  <a:txBody>
                    <a:bodyPr/>
                    <a:lstStyle/>
                    <a:p>
                      <a:pPr marL="346075" lvl="0" indent="-346075" algn="l" defTabSz="457200" rtl="0" eaLnBrk="1" latinLnBrk="0" hangingPunct="1">
                        <a:lnSpc>
                          <a:spcPct val="150000"/>
                        </a:lnSpc>
                      </a:pPr>
                      <a:r>
                        <a:rPr lang="en-ZA" sz="1300" b="1" kern="1200" dirty="0">
                          <a:solidFill>
                            <a:schemeClr val="dk1"/>
                          </a:solidFill>
                          <a:latin typeface="Century Gothic" pitchFamily="34" charset="0"/>
                          <a:ea typeface="+mn-ea"/>
                          <a:cs typeface="Calibri" pitchFamily="34" charset="0"/>
                        </a:rPr>
                        <a:t>SP1:3 Number of municipalities supported to maintain functional ward committees (MTSF 2019 – 2024, Priority1)</a:t>
                      </a:r>
                    </a:p>
                    <a:p>
                      <a:pPr marL="290513" lvl="0" indent="0" algn="l" defTabSz="457200" rtl="0" eaLnBrk="1" latinLnBrk="0" hangingPunct="1">
                        <a:lnSpc>
                          <a:spcPct val="150000"/>
                        </a:lnSpc>
                      </a:pPr>
                      <a:r>
                        <a:rPr lang="en-ZA" sz="1300" b="1" kern="1200" dirty="0">
                          <a:solidFill>
                            <a:srgbClr val="00B050"/>
                          </a:solidFill>
                          <a:latin typeface="Century Gothic" pitchFamily="34" charset="0"/>
                          <a:ea typeface="+mn-ea"/>
                          <a:cs typeface="Calibri" pitchFamily="34" charset="0"/>
                        </a:rPr>
                        <a:t>(Sector Indicator)</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24</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7</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7</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5</a:t>
                      </a:r>
                    </a:p>
                  </a:txBody>
                  <a:tcPr/>
                </a:tc>
                <a:tc>
                  <a:txBody>
                    <a:bodyPr/>
                    <a:lstStyle/>
                    <a:p>
                      <a:pPr marL="0" algn="l" defTabSz="457200" rtl="0" eaLnBrk="1" latinLnBrk="0" hangingPunct="1">
                        <a:lnSpc>
                          <a:spcPct val="150000"/>
                        </a:lnSpc>
                      </a:pPr>
                      <a:r>
                        <a:rPr lang="en-ZA" sz="1300" b="0" kern="1200" dirty="0">
                          <a:solidFill>
                            <a:schemeClr val="dk1"/>
                          </a:solidFill>
                          <a:latin typeface="Century Gothic" pitchFamily="34" charset="0"/>
                          <a:ea typeface="+mn-ea"/>
                          <a:cs typeface="Calibri" pitchFamily="34" charset="0"/>
                        </a:rPr>
                        <a:t>3</a:t>
                      </a:r>
                    </a:p>
                  </a:txBody>
                  <a:tcPr/>
                </a:tc>
                <a:tc vMerge="1">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Century Gothic" pitchFamily="34" charset="0"/>
                        <a:ea typeface="+mn-ea"/>
                        <a:cs typeface="+mn-cs"/>
                      </a:endParaRPr>
                    </a:p>
                  </a:txBody>
                  <a:tcPr/>
                </a:tc>
                <a:extLst>
                  <a:ext uri="{0D108BD9-81ED-4DB2-BD59-A6C34878D82A}">
                    <a16:rowId xmlns:a16="http://schemas.microsoft.com/office/drawing/2014/main" xmlns="" val="3045716311"/>
                  </a:ext>
                </a:extLst>
              </a:tr>
            </a:tbl>
          </a:graphicData>
        </a:graphic>
      </p:graphicFrame>
    </p:spTree>
    <p:extLst>
      <p:ext uri="{BB962C8B-B14F-4D97-AF65-F5344CB8AC3E}">
        <p14:creationId xmlns:p14="http://schemas.microsoft.com/office/powerpoint/2010/main" xmlns="" val="285385098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heme/theme1.xml><?xml version="1.0" encoding="utf-8"?>
<a:theme xmlns:a="http://schemas.openxmlformats.org/drawingml/2006/main" name="WCG-PPT Master-121022-amc">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1_WCG-PPT Master-121022-amc">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10_WCG-Provincial Treasury-New PPT Master-01112012">
  <a:themeElements>
    <a:clrScheme name="Custom 1">
      <a:dk1>
        <a:sysClr val="windowText" lastClr="000000"/>
      </a:dk1>
      <a:lt1>
        <a:srgbClr val="FFFFFF"/>
      </a:lt1>
      <a:dk2>
        <a:srgbClr val="003399"/>
      </a:dk2>
      <a:lt2>
        <a:srgbClr val="C4BEB8"/>
      </a:lt2>
      <a:accent1>
        <a:srgbClr val="003399"/>
      </a:accent1>
      <a:accent2>
        <a:srgbClr val="C0C0C0"/>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23306</TotalTime>
  <Words>1865</Words>
  <Application>Microsoft Office PowerPoint</Application>
  <PresentationFormat>Custom</PresentationFormat>
  <Paragraphs>392</Paragraphs>
  <Slides>30</Slides>
  <Notes>2</Notes>
  <HiddenSlides>0</HiddenSlides>
  <MMClips>0</MMClips>
  <ScaleCrop>false</ScaleCrop>
  <HeadingPairs>
    <vt:vector size="4" baseType="variant">
      <vt:variant>
        <vt:lpstr>Theme</vt:lpstr>
      </vt:variant>
      <vt:variant>
        <vt:i4>3</vt:i4>
      </vt:variant>
      <vt:variant>
        <vt:lpstr>Slide Titles</vt:lpstr>
      </vt:variant>
      <vt:variant>
        <vt:i4>30</vt:i4>
      </vt:variant>
    </vt:vector>
  </HeadingPairs>
  <TitlesOfParts>
    <vt:vector size="33" baseType="lpstr">
      <vt:lpstr>WCG-PPT Master-121022-amc</vt:lpstr>
      <vt:lpstr>1_WCG-PPT Master-121022-amc</vt:lpstr>
      <vt:lpstr>10_WCG-Provincial Treasury-New PPT Master-01112012</vt:lpstr>
      <vt:lpstr>Slide 1</vt:lpstr>
      <vt:lpstr>Presentation Outline</vt:lpstr>
      <vt:lpstr>Purpose</vt:lpstr>
      <vt:lpstr>Introduction </vt:lpstr>
      <vt:lpstr>Corporate Services</vt:lpstr>
      <vt:lpstr>Municipal Governance</vt:lpstr>
      <vt:lpstr>Municipal Governance</vt:lpstr>
      <vt:lpstr>Specialised Support</vt:lpstr>
      <vt:lpstr>Public Participation</vt:lpstr>
      <vt:lpstr>Public Participation</vt:lpstr>
      <vt:lpstr>Public Participation</vt:lpstr>
      <vt:lpstr>Capacity Development </vt:lpstr>
      <vt:lpstr>Capacity Development </vt:lpstr>
      <vt:lpstr>Municipal Performance Monitoring, Reporting and Evaluation</vt:lpstr>
      <vt:lpstr>Municipal Performance Monitoring, Reporting and Evaluation</vt:lpstr>
      <vt:lpstr>Municipal Performance Monitoring, Reporting and Evaluation</vt:lpstr>
      <vt:lpstr>Service Delivery Integration</vt:lpstr>
      <vt:lpstr>Municipal Infrastructure</vt:lpstr>
      <vt:lpstr>Disaster Management  &amp; Fire Services </vt:lpstr>
      <vt:lpstr>Integrated Development Planning</vt:lpstr>
      <vt:lpstr>Slide 21</vt:lpstr>
      <vt:lpstr>Vote 14 – Local Government: Expenditure as at 31 December 2022</vt:lpstr>
      <vt:lpstr>Vote 14 – Local Government: Expenditure as at  31 December 2022</vt:lpstr>
      <vt:lpstr>Programme 1 – Administration: Expenditure as at  31 December 2022</vt:lpstr>
      <vt:lpstr>Programme 2 – Local Governance: Expenditure as at  31 December 2022</vt:lpstr>
      <vt:lpstr>Programme 3 – Development Planning: Expenditure as at  31 December 2022</vt:lpstr>
      <vt:lpstr>Programme 4 – Traditional Institutional Management: Expenditure as at  31 December 2022</vt:lpstr>
      <vt:lpstr>Vote 14 – Local Government: Expenditure as at  31 December 2022</vt:lpstr>
      <vt:lpstr>Vote 14 – Local Government: Expenditure as at  31 December 2022</vt:lpstr>
      <vt:lpstr>Slide 30</vt:lpstr>
    </vt:vector>
  </TitlesOfParts>
  <Company>PGWC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Hector Eliott</dc:creator>
  <cp:lastModifiedBy>USER</cp:lastModifiedBy>
  <cp:revision>1719</cp:revision>
  <cp:lastPrinted>2019-01-28T07:09:01Z</cp:lastPrinted>
  <dcterms:created xsi:type="dcterms:W3CDTF">2017-01-19T08:56:34Z</dcterms:created>
  <dcterms:modified xsi:type="dcterms:W3CDTF">2023-02-28T10:15:24Z</dcterms:modified>
</cp:coreProperties>
</file>