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0"/>
  </p:notesMasterIdLst>
  <p:handoutMasterIdLst>
    <p:handoutMasterId r:id="rId111"/>
  </p:handoutMasterIdLst>
  <p:sldIdLst>
    <p:sldId id="1193" r:id="rId2"/>
    <p:sldId id="1194" r:id="rId3"/>
    <p:sldId id="1195" r:id="rId4"/>
    <p:sldId id="1226" r:id="rId5"/>
    <p:sldId id="1860" r:id="rId6"/>
    <p:sldId id="1861" r:id="rId7"/>
    <p:sldId id="1862" r:id="rId8"/>
    <p:sldId id="1751" r:id="rId9"/>
    <p:sldId id="1198" r:id="rId10"/>
    <p:sldId id="1812" r:id="rId11"/>
    <p:sldId id="1814" r:id="rId12"/>
    <p:sldId id="1815" r:id="rId13"/>
    <p:sldId id="1221" r:id="rId14"/>
    <p:sldId id="1816" r:id="rId15"/>
    <p:sldId id="1817" r:id="rId16"/>
    <p:sldId id="1228" r:id="rId17"/>
    <p:sldId id="1232" r:id="rId18"/>
    <p:sldId id="1233" r:id="rId19"/>
    <p:sldId id="1431" r:id="rId20"/>
    <p:sldId id="1720" r:id="rId21"/>
    <p:sldId id="1800" r:id="rId22"/>
    <p:sldId id="1799" r:id="rId23"/>
    <p:sldId id="1804" r:id="rId24"/>
    <p:sldId id="1719" r:id="rId25"/>
    <p:sldId id="1801" r:id="rId26"/>
    <p:sldId id="1803" r:id="rId27"/>
    <p:sldId id="1401" r:id="rId28"/>
    <p:sldId id="1750" r:id="rId29"/>
    <p:sldId id="1802" r:id="rId30"/>
    <p:sldId id="1443" r:id="rId31"/>
    <p:sldId id="1434" r:id="rId32"/>
    <p:sldId id="1435" r:id="rId33"/>
    <p:sldId id="1721" r:id="rId34"/>
    <p:sldId id="1307" r:id="rId35"/>
    <p:sldId id="1818" r:id="rId36"/>
    <p:sldId id="1819" r:id="rId37"/>
    <p:sldId id="1820" r:id="rId38"/>
    <p:sldId id="1821" r:id="rId39"/>
    <p:sldId id="1822" r:id="rId40"/>
    <p:sldId id="1823" r:id="rId41"/>
    <p:sldId id="1858" r:id="rId42"/>
    <p:sldId id="1825" r:id="rId43"/>
    <p:sldId id="1826" r:id="rId44"/>
    <p:sldId id="1827" r:id="rId45"/>
    <p:sldId id="1828" r:id="rId46"/>
    <p:sldId id="1829" r:id="rId47"/>
    <p:sldId id="1830" r:id="rId48"/>
    <p:sldId id="1831" r:id="rId49"/>
    <p:sldId id="1832" r:id="rId50"/>
    <p:sldId id="1833" r:id="rId51"/>
    <p:sldId id="1834" r:id="rId52"/>
    <p:sldId id="1245" r:id="rId53"/>
    <p:sldId id="1385" r:id="rId54"/>
    <p:sldId id="1726" r:id="rId55"/>
    <p:sldId id="1808" r:id="rId56"/>
    <p:sldId id="1809" r:id="rId57"/>
    <p:sldId id="1810" r:id="rId58"/>
    <p:sldId id="1388" r:id="rId59"/>
    <p:sldId id="1723" r:id="rId60"/>
    <p:sldId id="1805" r:id="rId61"/>
    <p:sldId id="1444" r:id="rId62"/>
    <p:sldId id="1287" r:id="rId63"/>
    <p:sldId id="1835" r:id="rId64"/>
    <p:sldId id="1836" r:id="rId65"/>
    <p:sldId id="1837" r:id="rId66"/>
    <p:sldId id="1838" r:id="rId67"/>
    <p:sldId id="1839" r:id="rId68"/>
    <p:sldId id="1391" r:id="rId69"/>
    <p:sldId id="1807" r:id="rId70"/>
    <p:sldId id="1390" r:id="rId71"/>
    <p:sldId id="1426" r:id="rId72"/>
    <p:sldId id="1424" r:id="rId73"/>
    <p:sldId id="1392" r:id="rId74"/>
    <p:sldId id="1393" r:id="rId75"/>
    <p:sldId id="1395" r:id="rId76"/>
    <p:sldId id="1263" r:id="rId77"/>
    <p:sldId id="1840" r:id="rId78"/>
    <p:sldId id="1841" r:id="rId79"/>
    <p:sldId id="1842" r:id="rId80"/>
    <p:sldId id="1843" r:id="rId81"/>
    <p:sldId id="1844" r:id="rId82"/>
    <p:sldId id="1420" r:id="rId83"/>
    <p:sldId id="1303" r:id="rId84"/>
    <p:sldId id="1448" r:id="rId85"/>
    <p:sldId id="1379" r:id="rId86"/>
    <p:sldId id="1731" r:id="rId87"/>
    <p:sldId id="1730" r:id="rId88"/>
    <p:sldId id="1382" r:id="rId89"/>
    <p:sldId id="1286" r:id="rId90"/>
    <p:sldId id="1845" r:id="rId91"/>
    <p:sldId id="1846" r:id="rId92"/>
    <p:sldId id="1859" r:id="rId93"/>
    <p:sldId id="1746" r:id="rId94"/>
    <p:sldId id="1413" r:id="rId95"/>
    <p:sldId id="1755" r:id="rId96"/>
    <p:sldId id="1811" r:id="rId97"/>
    <p:sldId id="1732" r:id="rId98"/>
    <p:sldId id="1848" r:id="rId99"/>
    <p:sldId id="1849" r:id="rId100"/>
    <p:sldId id="1850" r:id="rId101"/>
    <p:sldId id="1851" r:id="rId102"/>
    <p:sldId id="1852" r:id="rId103"/>
    <p:sldId id="1853" r:id="rId104"/>
    <p:sldId id="1854" r:id="rId105"/>
    <p:sldId id="1855" r:id="rId106"/>
    <p:sldId id="1856" r:id="rId107"/>
    <p:sldId id="1857" r:id="rId108"/>
    <p:sldId id="1334" r:id="rId109"/>
  </p:sldIdLst>
  <p:sldSz cx="9144000" cy="6858000" type="screen4x3"/>
  <p:notesSz cx="7010400" cy="9296400"/>
  <p:custDataLst>
    <p:tags r:id="rId112"/>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eena, Prashil" initials="JP" lastIdx="2" clrIdx="6">
    <p:extLst>
      <p:ext uri="{19B8F6BF-5375-455C-9EA6-DF929625EA0E}">
        <p15:presenceInfo xmlns:p15="http://schemas.microsoft.com/office/powerpoint/2012/main" userId="S-1-5-21-1035630543-1431987748-622671684-16067" providerId="AD"/>
      </p:ext>
    </p:extLst>
  </p:cmAuthor>
  <p:cmAuthor id="1" name="Tlhabane, Thapelo" initials="" lastIdx="5" clrIdx="0"/>
  <p:cmAuthor id="8" name="Mahanya, Oliviah" initials="MO" lastIdx="1" clrIdx="7">
    <p:extLst>
      <p:ext uri="{19B8F6BF-5375-455C-9EA6-DF929625EA0E}">
        <p15:presenceInfo xmlns:p15="http://schemas.microsoft.com/office/powerpoint/2012/main" userId="S-1-5-21-1035630543-1431987748-622671684-9686" providerId="AD"/>
      </p:ext>
    </p:extLst>
  </p:cmAuthor>
  <p:cmAuthor id="2" name="Jeena, Prashil" initials="" lastIdx="28" clrIdx="1"/>
  <p:cmAuthor id="9" name="Hlungwani, Matimba" initials="HM" lastIdx="0" clrIdx="8">
    <p:extLst>
      <p:ext uri="{19B8F6BF-5375-455C-9EA6-DF929625EA0E}">
        <p15:presenceInfo xmlns:p15="http://schemas.microsoft.com/office/powerpoint/2012/main" userId="S-1-5-21-1035630543-1431987748-622671684-41298" providerId="AD"/>
      </p:ext>
    </p:extLst>
  </p:cmAuthor>
  <p:cmAuthor id="3" name="Goqa, Obakhe" initials="" lastIdx="1" clrIdx="2"/>
  <p:cmAuthor id="4" name="Mokuena. Mosa" initials="" lastIdx="25" clrIdx="3"/>
  <p:cmAuthor id="5" name="Montsho. Nthabeleng" initials="" lastIdx="8" clrIdx="4"/>
  <p:cmAuthor id="6" name="Mbonambi, Nosipho" initials="MN" lastIdx="8"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45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5274" autoAdjust="0"/>
  </p:normalViewPr>
  <p:slideViewPr>
    <p:cSldViewPr>
      <p:cViewPr varScale="1">
        <p:scale>
          <a:sx n="66" d="100"/>
          <a:sy n="66" d="100"/>
        </p:scale>
        <p:origin x="1290" y="72"/>
      </p:cViewPr>
      <p:guideLst>
        <p:guide orient="horz" pos="2160"/>
        <p:guide pos="2880"/>
      </p:guideLst>
    </p:cSldViewPr>
  </p:slideViewPr>
  <p:outlineViewPr>
    <p:cViewPr>
      <p:scale>
        <a:sx n="33" d="100"/>
        <a:sy n="33" d="100"/>
      </p:scale>
      <p:origin x="0" y="-120547"/>
    </p:cViewPr>
  </p:outlineViewPr>
  <p:notesTextViewPr>
    <p:cViewPr>
      <p:scale>
        <a:sx n="3" d="2"/>
        <a:sy n="3" d="2"/>
      </p:scale>
      <p:origin x="0" y="0"/>
    </p:cViewPr>
  </p:notesTextViewPr>
  <p:sorterViewPr>
    <p:cViewPr varScale="1">
      <p:scale>
        <a:sx n="1" d="1"/>
        <a:sy n="1" d="1"/>
      </p:scale>
      <p:origin x="0" y="3285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gs" Target="tags/tag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commentAuthors" Target="commentAuthor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eena.p\Documents\DBE\2022.23%20QPRs\PIR\Chart%20in%20Microsoft%20Wor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eena.p\Documents\DBE\2022.23%20QPRs\PIR\Chart%20in%20Microsoft%20Wor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eena.p\Documents\DBE\2022.23%20QPRs\PIR\Chart%20in%20Microsoft%20Wor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eena.p\Box\DBE\2022.23%20QPRs\PIR\Chart%20in%20Microsoft%20Wor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ZA" dirty="0"/>
              <a:t>Q2 status 2021/22</a:t>
            </a:r>
          </a:p>
        </c:rich>
      </c:tx>
      <c:overlay val="0"/>
    </c:title>
    <c:autoTitleDeleted val="0"/>
    <c:plotArea>
      <c:layout/>
      <c:pieChart>
        <c:varyColors val="1"/>
        <c:ser>
          <c:idx val="0"/>
          <c:order val="0"/>
          <c:spPr>
            <a:solidFill>
              <a:srgbClr val="FF0000"/>
            </a:solidFill>
          </c:spPr>
          <c:dPt>
            <c:idx val="1"/>
            <c:bubble3D val="0"/>
            <c:spPr>
              <a:solidFill>
                <a:srgbClr val="FFC000"/>
              </a:solidFill>
            </c:spPr>
            <c:extLst>
              <c:ext xmlns:c16="http://schemas.microsoft.com/office/drawing/2014/chart" uri="{C3380CC4-5D6E-409C-BE32-E72D297353CC}">
                <c16:uniqueId val="{00000001-994B-4586-AECF-AB8D56F5DC8F}"/>
              </c:ext>
            </c:extLst>
          </c:dPt>
          <c:dPt>
            <c:idx val="2"/>
            <c:bubble3D val="0"/>
            <c:spPr>
              <a:solidFill>
                <a:srgbClr val="00B050"/>
              </a:solidFill>
            </c:spPr>
            <c:extLst>
              <c:ext xmlns:c16="http://schemas.microsoft.com/office/drawing/2014/chart" uri="{C3380CC4-5D6E-409C-BE32-E72D297353CC}">
                <c16:uniqueId val="{00000003-994B-4586-AECF-AB8D56F5DC8F}"/>
              </c:ext>
            </c:extLst>
          </c:dPt>
          <c:dLbls>
            <c:dLbl>
              <c:idx val="2"/>
              <c:dLblPos val="ct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94B-4586-AECF-AB8D56F5DC8F}"/>
                </c:ext>
              </c:extLst>
            </c:dLbl>
            <c:spPr>
              <a:noFill/>
              <a:ln>
                <a:noFill/>
              </a:ln>
              <a:effectLst/>
            </c:spPr>
            <c:txPr>
              <a:bodyPr/>
              <a:lstStyle/>
              <a:p>
                <a:pPr>
                  <a:defRPr sz="1200"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'Q2 (6)'!$G$2:$I$2</c:f>
              <c:strCache>
                <c:ptCount val="3"/>
                <c:pt idx="0">
                  <c:v>Not achieved</c:v>
                </c:pt>
                <c:pt idx="1">
                  <c:v>Partially achieved</c:v>
                </c:pt>
                <c:pt idx="2">
                  <c:v>Achieved</c:v>
                </c:pt>
              </c:strCache>
            </c:strRef>
          </c:cat>
          <c:val>
            <c:numRef>
              <c:f>'Q2 (6)'!$G$9:$I$9</c:f>
              <c:numCache>
                <c:formatCode>0%</c:formatCode>
                <c:ptCount val="3"/>
                <c:pt idx="0">
                  <c:v>0.18181818181818182</c:v>
                </c:pt>
                <c:pt idx="1">
                  <c:v>0</c:v>
                </c:pt>
                <c:pt idx="2">
                  <c:v>0.81818181818181823</c:v>
                </c:pt>
              </c:numCache>
            </c:numRef>
          </c:val>
          <c:extLst>
            <c:ext xmlns:c16="http://schemas.microsoft.com/office/drawing/2014/chart" uri="{C3380CC4-5D6E-409C-BE32-E72D297353CC}">
              <c16:uniqueId val="{00000004-994B-4586-AECF-AB8D56F5DC8F}"/>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ZA" dirty="0"/>
              <a:t>Q2 status 2022/23</a:t>
            </a:r>
          </a:p>
        </c:rich>
      </c:tx>
      <c:overlay val="0"/>
    </c:title>
    <c:autoTitleDeleted val="0"/>
    <c:plotArea>
      <c:layout/>
      <c:pieChart>
        <c:varyColors val="1"/>
        <c:ser>
          <c:idx val="0"/>
          <c:order val="0"/>
          <c:spPr>
            <a:solidFill>
              <a:srgbClr val="FF0000"/>
            </a:solidFill>
          </c:spPr>
          <c:dPt>
            <c:idx val="1"/>
            <c:bubble3D val="0"/>
            <c:spPr>
              <a:solidFill>
                <a:srgbClr val="FFC000"/>
              </a:solidFill>
            </c:spPr>
            <c:extLst>
              <c:ext xmlns:c16="http://schemas.microsoft.com/office/drawing/2014/chart" uri="{C3380CC4-5D6E-409C-BE32-E72D297353CC}">
                <c16:uniqueId val="{00000001-0B0C-42E4-876D-2E8222C4E770}"/>
              </c:ext>
            </c:extLst>
          </c:dPt>
          <c:dPt>
            <c:idx val="2"/>
            <c:bubble3D val="0"/>
            <c:spPr>
              <a:solidFill>
                <a:srgbClr val="00B050"/>
              </a:solidFill>
            </c:spPr>
            <c:extLst>
              <c:ext xmlns:c16="http://schemas.microsoft.com/office/drawing/2014/chart" uri="{C3380CC4-5D6E-409C-BE32-E72D297353CC}">
                <c16:uniqueId val="{00000003-0B0C-42E4-876D-2E8222C4E770}"/>
              </c:ext>
            </c:extLst>
          </c:dPt>
          <c:dLbls>
            <c:dLbl>
              <c:idx val="2"/>
              <c:dLblPos val="ct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B0C-42E4-876D-2E8222C4E770}"/>
                </c:ext>
              </c:extLst>
            </c:dLbl>
            <c:spPr>
              <a:noFill/>
              <a:ln>
                <a:noFill/>
              </a:ln>
              <a:effectLst/>
            </c:spPr>
            <c:txPr>
              <a:bodyPr/>
              <a:lstStyle/>
              <a:p>
                <a:pPr>
                  <a:defRPr sz="1200"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'Q2 (7)'!$I$2:$K$2</c:f>
              <c:strCache>
                <c:ptCount val="3"/>
                <c:pt idx="0">
                  <c:v>Not achieved</c:v>
                </c:pt>
                <c:pt idx="1">
                  <c:v>Partially achieved</c:v>
                </c:pt>
                <c:pt idx="2">
                  <c:v>Achieved</c:v>
                </c:pt>
              </c:strCache>
            </c:strRef>
          </c:cat>
          <c:val>
            <c:numRef>
              <c:f>'Q2 (7)'!$I$9:$K$9</c:f>
              <c:numCache>
                <c:formatCode>0%</c:formatCode>
                <c:ptCount val="3"/>
                <c:pt idx="0">
                  <c:v>0.1</c:v>
                </c:pt>
                <c:pt idx="1">
                  <c:v>0</c:v>
                </c:pt>
                <c:pt idx="2">
                  <c:v>0.9</c:v>
                </c:pt>
              </c:numCache>
            </c:numRef>
          </c:val>
          <c:extLst>
            <c:ext xmlns:c16="http://schemas.microsoft.com/office/drawing/2014/chart" uri="{C3380CC4-5D6E-409C-BE32-E72D297353CC}">
              <c16:uniqueId val="{00000004-0B0C-42E4-876D-2E8222C4E770}"/>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ZA" dirty="0"/>
              <a:t>Q3 status 2021/22</a:t>
            </a:r>
          </a:p>
        </c:rich>
      </c:tx>
      <c:overlay val="0"/>
    </c:title>
    <c:autoTitleDeleted val="0"/>
    <c:plotArea>
      <c:layout/>
      <c:pieChart>
        <c:varyColors val="1"/>
        <c:ser>
          <c:idx val="0"/>
          <c:order val="0"/>
          <c:spPr>
            <a:solidFill>
              <a:srgbClr val="FF0000"/>
            </a:solidFill>
          </c:spPr>
          <c:dPt>
            <c:idx val="1"/>
            <c:bubble3D val="0"/>
            <c:spPr>
              <a:solidFill>
                <a:srgbClr val="FFC000"/>
              </a:solidFill>
            </c:spPr>
            <c:extLst>
              <c:ext xmlns:c16="http://schemas.microsoft.com/office/drawing/2014/chart" uri="{C3380CC4-5D6E-409C-BE32-E72D297353CC}">
                <c16:uniqueId val="{00000001-A52B-4950-9946-7060D4298A64}"/>
              </c:ext>
            </c:extLst>
          </c:dPt>
          <c:dPt>
            <c:idx val="2"/>
            <c:bubble3D val="0"/>
            <c:spPr>
              <a:solidFill>
                <a:srgbClr val="00B050"/>
              </a:solidFill>
            </c:spPr>
            <c:extLst>
              <c:ext xmlns:c16="http://schemas.microsoft.com/office/drawing/2014/chart" uri="{C3380CC4-5D6E-409C-BE32-E72D297353CC}">
                <c16:uniqueId val="{00000003-A52B-4950-9946-7060D4298A64}"/>
              </c:ext>
            </c:extLst>
          </c:dPt>
          <c:dLbls>
            <c:dLbl>
              <c:idx val="2"/>
              <c:dLblPos val="ct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52B-4950-9946-7060D4298A64}"/>
                </c:ext>
              </c:extLst>
            </c:dLbl>
            <c:spPr>
              <a:noFill/>
              <a:ln>
                <a:noFill/>
              </a:ln>
              <a:effectLst/>
            </c:spPr>
            <c:txPr>
              <a:bodyPr/>
              <a:lstStyle/>
              <a:p>
                <a:pPr>
                  <a:defRPr sz="1100"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'Q3 (7)'!$G$2:$I$2</c:f>
              <c:strCache>
                <c:ptCount val="3"/>
                <c:pt idx="0">
                  <c:v>Not achieved</c:v>
                </c:pt>
                <c:pt idx="1">
                  <c:v>Partially achieved</c:v>
                </c:pt>
                <c:pt idx="2">
                  <c:v>Achieved</c:v>
                </c:pt>
              </c:strCache>
            </c:strRef>
          </c:cat>
          <c:val>
            <c:numRef>
              <c:f>'Q3 (7)'!$G$9:$I$9</c:f>
              <c:numCache>
                <c:formatCode>0%</c:formatCode>
                <c:ptCount val="3"/>
                <c:pt idx="0">
                  <c:v>0</c:v>
                </c:pt>
                <c:pt idx="1">
                  <c:v>0.1</c:v>
                </c:pt>
                <c:pt idx="2">
                  <c:v>0.9</c:v>
                </c:pt>
              </c:numCache>
            </c:numRef>
          </c:val>
          <c:extLst>
            <c:ext xmlns:c16="http://schemas.microsoft.com/office/drawing/2014/chart" uri="{C3380CC4-5D6E-409C-BE32-E72D297353CC}">
              <c16:uniqueId val="{00000004-A52B-4950-9946-7060D4298A64}"/>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ZA"/>
              <a:t>Q3 status 2022/23</a:t>
            </a:r>
          </a:p>
        </c:rich>
      </c:tx>
      <c:overlay val="0"/>
    </c:title>
    <c:autoTitleDeleted val="0"/>
    <c:plotArea>
      <c:layout/>
      <c:pieChart>
        <c:varyColors val="1"/>
        <c:ser>
          <c:idx val="0"/>
          <c:order val="0"/>
          <c:spPr>
            <a:solidFill>
              <a:srgbClr val="FF0000"/>
            </a:solidFill>
          </c:spPr>
          <c:dPt>
            <c:idx val="1"/>
            <c:bubble3D val="0"/>
            <c:spPr>
              <a:solidFill>
                <a:srgbClr val="FFC000"/>
              </a:solidFill>
            </c:spPr>
            <c:extLst>
              <c:ext xmlns:c16="http://schemas.microsoft.com/office/drawing/2014/chart" uri="{C3380CC4-5D6E-409C-BE32-E72D297353CC}">
                <c16:uniqueId val="{00000001-9D42-461F-9EAD-5A183B5E329E}"/>
              </c:ext>
            </c:extLst>
          </c:dPt>
          <c:dPt>
            <c:idx val="2"/>
            <c:bubble3D val="0"/>
            <c:spPr>
              <a:solidFill>
                <a:srgbClr val="00B050"/>
              </a:solidFill>
            </c:spPr>
            <c:extLst>
              <c:ext xmlns:c16="http://schemas.microsoft.com/office/drawing/2014/chart" uri="{C3380CC4-5D6E-409C-BE32-E72D297353CC}">
                <c16:uniqueId val="{00000003-9D42-461F-9EAD-5A183B5E329E}"/>
              </c:ext>
            </c:extLst>
          </c:dPt>
          <c:dLbls>
            <c:dLbl>
              <c:idx val="2"/>
              <c:dLblPos val="ct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D42-461F-9EAD-5A183B5E329E}"/>
                </c:ext>
              </c:extLst>
            </c:dLbl>
            <c:spPr>
              <a:noFill/>
              <a:ln>
                <a:noFill/>
              </a:ln>
              <a:effectLst/>
            </c:spPr>
            <c:txPr>
              <a:bodyPr/>
              <a:lstStyle/>
              <a:p>
                <a:pPr>
                  <a:defRPr sz="1050"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'Q3 (8)'!$I$2:$K$2</c:f>
              <c:strCache>
                <c:ptCount val="3"/>
                <c:pt idx="0">
                  <c:v>Not achieved</c:v>
                </c:pt>
                <c:pt idx="1">
                  <c:v>Partially achieved</c:v>
                </c:pt>
                <c:pt idx="2">
                  <c:v>Achieved</c:v>
                </c:pt>
              </c:strCache>
            </c:strRef>
          </c:cat>
          <c:val>
            <c:numRef>
              <c:f>'Q3 (8)'!$I$9:$K$9</c:f>
              <c:numCache>
                <c:formatCode>0%</c:formatCode>
                <c:ptCount val="3"/>
                <c:pt idx="0">
                  <c:v>0.1111111111111111</c:v>
                </c:pt>
                <c:pt idx="1">
                  <c:v>0</c:v>
                </c:pt>
                <c:pt idx="2">
                  <c:v>0.88888888888888884</c:v>
                </c:pt>
              </c:numCache>
            </c:numRef>
          </c:val>
          <c:extLst>
            <c:ext xmlns:c16="http://schemas.microsoft.com/office/drawing/2014/chart" uri="{C3380CC4-5D6E-409C-BE32-E72D297353CC}">
              <c16:uniqueId val="{00000004-9D42-461F-9EAD-5A183B5E329E}"/>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9096" cy="465415"/>
          </a:xfrm>
          <a:prstGeom prst="rect">
            <a:avLst/>
          </a:prstGeom>
        </p:spPr>
        <p:txBody>
          <a:bodyPr vert="horz" lIns="89388" tIns="44693" rIns="89388" bIns="44693" rtlCol="0"/>
          <a:lstStyle>
            <a:lvl1pPr algn="l" eaLnBrk="1" fontAlgn="auto" hangingPunct="1">
              <a:spcBef>
                <a:spcPts val="0"/>
              </a:spcBef>
              <a:spcAft>
                <a:spcPts val="0"/>
              </a:spcAft>
              <a:defRPr sz="1200">
                <a:latin typeface="+mn-lt"/>
              </a:defRPr>
            </a:lvl1pPr>
          </a:lstStyle>
          <a:p>
            <a:pPr>
              <a:defRPr/>
            </a:pPr>
            <a:endParaRPr lang="en-ZA" dirty="0"/>
          </a:p>
        </p:txBody>
      </p:sp>
      <p:sp>
        <p:nvSpPr>
          <p:cNvPr id="3" name="Date Placeholder 2"/>
          <p:cNvSpPr>
            <a:spLocks noGrp="1"/>
          </p:cNvSpPr>
          <p:nvPr>
            <p:ph type="dt" sz="quarter" idx="1"/>
          </p:nvPr>
        </p:nvSpPr>
        <p:spPr>
          <a:xfrm>
            <a:off x="3969666" y="0"/>
            <a:ext cx="3039095" cy="465415"/>
          </a:xfrm>
          <a:prstGeom prst="rect">
            <a:avLst/>
          </a:prstGeom>
        </p:spPr>
        <p:txBody>
          <a:bodyPr vert="horz" lIns="89388" tIns="44693" rIns="89388" bIns="44693" rtlCol="0"/>
          <a:lstStyle>
            <a:lvl1pPr algn="r" eaLnBrk="1" fontAlgn="auto" hangingPunct="1">
              <a:spcBef>
                <a:spcPts val="0"/>
              </a:spcBef>
              <a:spcAft>
                <a:spcPts val="0"/>
              </a:spcAft>
              <a:defRPr sz="1200">
                <a:latin typeface="+mn-lt"/>
              </a:defRPr>
            </a:lvl1pPr>
          </a:lstStyle>
          <a:p>
            <a:pPr>
              <a:defRPr/>
            </a:pPr>
            <a:fld id="{C5981B73-1B3C-41D6-B74A-B80471581A21}" type="datetimeFigureOut">
              <a:rPr lang="en-ZA"/>
              <a:pPr>
                <a:defRPr/>
              </a:pPr>
              <a:t>2023/02/26</a:t>
            </a:fld>
            <a:endParaRPr lang="en-ZA" dirty="0"/>
          </a:p>
        </p:txBody>
      </p:sp>
      <p:sp>
        <p:nvSpPr>
          <p:cNvPr id="4" name="Footer Placeholder 3"/>
          <p:cNvSpPr>
            <a:spLocks noGrp="1"/>
          </p:cNvSpPr>
          <p:nvPr>
            <p:ph type="ftr" sz="quarter" idx="2"/>
          </p:nvPr>
        </p:nvSpPr>
        <p:spPr>
          <a:xfrm>
            <a:off x="1" y="8829498"/>
            <a:ext cx="3039096" cy="465415"/>
          </a:xfrm>
          <a:prstGeom prst="rect">
            <a:avLst/>
          </a:prstGeom>
        </p:spPr>
        <p:txBody>
          <a:bodyPr vert="horz" lIns="89388" tIns="44693" rIns="89388" bIns="44693" rtlCol="0" anchor="b"/>
          <a:lstStyle>
            <a:lvl1pPr algn="l" eaLnBrk="1" fontAlgn="auto" hangingPunct="1">
              <a:spcBef>
                <a:spcPts val="0"/>
              </a:spcBef>
              <a:spcAft>
                <a:spcPts val="0"/>
              </a:spcAft>
              <a:defRPr sz="1200">
                <a:latin typeface="+mn-lt"/>
              </a:defRPr>
            </a:lvl1pPr>
          </a:lstStyle>
          <a:p>
            <a:pPr>
              <a:defRPr/>
            </a:pPr>
            <a:endParaRPr lang="en-ZA" dirty="0"/>
          </a:p>
        </p:txBody>
      </p:sp>
      <p:sp>
        <p:nvSpPr>
          <p:cNvPr id="5" name="Slide Number Placeholder 4"/>
          <p:cNvSpPr>
            <a:spLocks noGrp="1"/>
          </p:cNvSpPr>
          <p:nvPr>
            <p:ph type="sldNum" sz="quarter" idx="3"/>
          </p:nvPr>
        </p:nvSpPr>
        <p:spPr>
          <a:xfrm>
            <a:off x="3969666" y="8829498"/>
            <a:ext cx="3039095" cy="465415"/>
          </a:xfrm>
          <a:prstGeom prst="rect">
            <a:avLst/>
          </a:prstGeom>
        </p:spPr>
        <p:txBody>
          <a:bodyPr vert="horz" lIns="89388" tIns="44693" rIns="89388" bIns="44693" rtlCol="0" anchor="b"/>
          <a:lstStyle>
            <a:lvl1pPr algn="r" eaLnBrk="1" fontAlgn="auto" hangingPunct="1">
              <a:spcBef>
                <a:spcPts val="0"/>
              </a:spcBef>
              <a:spcAft>
                <a:spcPts val="0"/>
              </a:spcAft>
              <a:defRPr sz="1200">
                <a:latin typeface="+mn-lt"/>
              </a:defRPr>
            </a:lvl1pPr>
          </a:lstStyle>
          <a:p>
            <a:pPr>
              <a:defRPr/>
            </a:pPr>
            <a:fld id="{B16F5E14-BAD4-407C-BE39-17B5EC28AF34}" type="slidenum">
              <a:rPr lang="en-ZA"/>
              <a:pPr>
                <a:defRPr/>
              </a:pPr>
              <a:t>‹#›</a:t>
            </a:fld>
            <a:endParaRPr lang="en-ZA"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458" cy="465415"/>
          </a:xfrm>
          <a:prstGeom prst="rect">
            <a:avLst/>
          </a:prstGeom>
        </p:spPr>
        <p:txBody>
          <a:bodyPr vert="horz" lIns="89388" tIns="44693" rIns="89388" bIns="44693" rtlCol="0"/>
          <a:lstStyle>
            <a:lvl1pPr algn="l" eaLnBrk="1" fontAlgn="auto" hangingPunct="1">
              <a:spcBef>
                <a:spcPts val="0"/>
              </a:spcBef>
              <a:spcAft>
                <a:spcPts val="0"/>
              </a:spcAft>
              <a:defRPr sz="1200">
                <a:latin typeface="+mn-lt"/>
              </a:defRPr>
            </a:lvl1pPr>
          </a:lstStyle>
          <a:p>
            <a:pPr>
              <a:defRPr/>
            </a:pPr>
            <a:endParaRPr lang="en-ZA" dirty="0"/>
          </a:p>
        </p:txBody>
      </p:sp>
      <p:sp>
        <p:nvSpPr>
          <p:cNvPr id="3" name="Date Placeholder 2"/>
          <p:cNvSpPr>
            <a:spLocks noGrp="1"/>
          </p:cNvSpPr>
          <p:nvPr>
            <p:ph type="dt" idx="1"/>
          </p:nvPr>
        </p:nvSpPr>
        <p:spPr>
          <a:xfrm>
            <a:off x="3971304" y="0"/>
            <a:ext cx="3037458" cy="465415"/>
          </a:xfrm>
          <a:prstGeom prst="rect">
            <a:avLst/>
          </a:prstGeom>
        </p:spPr>
        <p:txBody>
          <a:bodyPr vert="horz" lIns="89388" tIns="44693" rIns="89388" bIns="44693" rtlCol="0"/>
          <a:lstStyle>
            <a:lvl1pPr algn="r" eaLnBrk="1" fontAlgn="auto" hangingPunct="1">
              <a:spcBef>
                <a:spcPts val="0"/>
              </a:spcBef>
              <a:spcAft>
                <a:spcPts val="0"/>
              </a:spcAft>
              <a:defRPr sz="1200">
                <a:latin typeface="+mn-lt"/>
              </a:defRPr>
            </a:lvl1pPr>
          </a:lstStyle>
          <a:p>
            <a:pPr>
              <a:defRPr/>
            </a:pPr>
            <a:fld id="{BEC99E91-C6A2-4AF0-B89D-3961FE563888}" type="datetimeFigureOut">
              <a:rPr lang="en-ZA"/>
              <a:pPr>
                <a:defRPr/>
              </a:pPr>
              <a:t>2023/02/26</a:t>
            </a:fld>
            <a:endParaRPr lang="en-ZA" dirty="0"/>
          </a:p>
        </p:txBody>
      </p:sp>
      <p:sp>
        <p:nvSpPr>
          <p:cNvPr id="4" name="Slide Image Placeholder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89388" tIns="44693" rIns="89388" bIns="44693" rtlCol="0" anchor="ctr"/>
          <a:lstStyle/>
          <a:p>
            <a:pPr lvl="0"/>
            <a:endParaRPr lang="en-ZA" noProof="0" dirty="0"/>
          </a:p>
        </p:txBody>
      </p:sp>
      <p:sp>
        <p:nvSpPr>
          <p:cNvPr id="5" name="Notes Placeholder 4"/>
          <p:cNvSpPr>
            <a:spLocks noGrp="1"/>
          </p:cNvSpPr>
          <p:nvPr>
            <p:ph type="body" sz="quarter" idx="3"/>
          </p:nvPr>
        </p:nvSpPr>
        <p:spPr>
          <a:xfrm>
            <a:off x="701205" y="4416236"/>
            <a:ext cx="5607992" cy="4182786"/>
          </a:xfrm>
          <a:prstGeom prst="rect">
            <a:avLst/>
          </a:prstGeom>
        </p:spPr>
        <p:txBody>
          <a:bodyPr vert="horz" lIns="89388" tIns="44693" rIns="89388" bIns="4469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p:cNvSpPr>
            <a:spLocks noGrp="1"/>
          </p:cNvSpPr>
          <p:nvPr>
            <p:ph type="ftr" sz="quarter" idx="4"/>
          </p:nvPr>
        </p:nvSpPr>
        <p:spPr>
          <a:xfrm>
            <a:off x="0" y="8829498"/>
            <a:ext cx="3037458" cy="465415"/>
          </a:xfrm>
          <a:prstGeom prst="rect">
            <a:avLst/>
          </a:prstGeom>
        </p:spPr>
        <p:txBody>
          <a:bodyPr vert="horz" lIns="89388" tIns="44693" rIns="89388" bIns="44693" rtlCol="0" anchor="b"/>
          <a:lstStyle>
            <a:lvl1pPr algn="l" eaLnBrk="1" fontAlgn="auto" hangingPunct="1">
              <a:spcBef>
                <a:spcPts val="0"/>
              </a:spcBef>
              <a:spcAft>
                <a:spcPts val="0"/>
              </a:spcAft>
              <a:defRPr sz="1200">
                <a:latin typeface="+mn-lt"/>
              </a:defRPr>
            </a:lvl1pPr>
          </a:lstStyle>
          <a:p>
            <a:pPr>
              <a:defRPr/>
            </a:pPr>
            <a:endParaRPr lang="en-ZA" dirty="0"/>
          </a:p>
        </p:txBody>
      </p:sp>
      <p:sp>
        <p:nvSpPr>
          <p:cNvPr id="7" name="Slide Number Placeholder 6"/>
          <p:cNvSpPr>
            <a:spLocks noGrp="1"/>
          </p:cNvSpPr>
          <p:nvPr>
            <p:ph type="sldNum" sz="quarter" idx="5"/>
          </p:nvPr>
        </p:nvSpPr>
        <p:spPr>
          <a:xfrm>
            <a:off x="3971304" y="8829498"/>
            <a:ext cx="3037458" cy="465415"/>
          </a:xfrm>
          <a:prstGeom prst="rect">
            <a:avLst/>
          </a:prstGeom>
        </p:spPr>
        <p:txBody>
          <a:bodyPr vert="horz" lIns="89388" tIns="44693" rIns="89388" bIns="44693" rtlCol="0" anchor="b"/>
          <a:lstStyle>
            <a:lvl1pPr algn="r" eaLnBrk="1" fontAlgn="auto" hangingPunct="1">
              <a:spcBef>
                <a:spcPts val="0"/>
              </a:spcBef>
              <a:spcAft>
                <a:spcPts val="0"/>
              </a:spcAft>
              <a:defRPr sz="1200">
                <a:latin typeface="+mn-lt"/>
              </a:defRPr>
            </a:lvl1pPr>
          </a:lstStyle>
          <a:p>
            <a:pPr>
              <a:defRPr/>
            </a:pPr>
            <a:fld id="{542D6589-2C8E-406F-83DE-261C75A1EF33}" type="slidenum">
              <a:rPr lang="en-ZA"/>
              <a:pPr>
                <a:defRPr/>
              </a:pPr>
              <a:t>‹#›</a:t>
            </a:fld>
            <a:endParaRPr lang="en-ZA"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a:p>
        </p:txBody>
      </p:sp>
      <p:sp>
        <p:nvSpPr>
          <p:cNvPr id="1741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A61E8E0-1084-4326-9378-6EE2DA5DD681}" type="slidenum">
              <a:rPr lang="en-ZA" altLang="en-US" smtClean="0">
                <a:solidFill>
                  <a:srgbClr val="000000"/>
                </a:solidFill>
              </a:rPr>
              <a:pPr fontAlgn="base">
                <a:spcBef>
                  <a:spcPct val="0"/>
                </a:spcBef>
                <a:spcAft>
                  <a:spcPct val="0"/>
                </a:spcAft>
              </a:pPr>
              <a:t>6</a:t>
            </a:fld>
            <a:endParaRPr lang="en-ZA" altLang="en-US" dirty="0">
              <a:solidFill>
                <a:srgbClr val="000000"/>
              </a:solidFill>
            </a:endParaRPr>
          </a:p>
        </p:txBody>
      </p:sp>
    </p:spTree>
    <p:extLst>
      <p:ext uri="{BB962C8B-B14F-4D97-AF65-F5344CB8AC3E}">
        <p14:creationId xmlns:p14="http://schemas.microsoft.com/office/powerpoint/2010/main" val="3839546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A39DF1-0B0A-42B0-8E96-D9E67B4C40A0}" type="slidenum">
              <a:rPr lang="en-ZA" smtClean="0"/>
              <a:pPr/>
              <a:t>107</a:t>
            </a:fld>
            <a:endParaRPr lang="en-ZA" dirty="0"/>
          </a:p>
        </p:txBody>
      </p:sp>
    </p:spTree>
    <p:extLst>
      <p:ext uri="{BB962C8B-B14F-4D97-AF65-F5344CB8AC3E}">
        <p14:creationId xmlns:p14="http://schemas.microsoft.com/office/powerpoint/2010/main" val="1704426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a:p>
        </p:txBody>
      </p:sp>
      <p:sp>
        <p:nvSpPr>
          <p:cNvPr id="1741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A61E8E0-1084-4326-9378-6EE2DA5DD681}" type="slidenum">
              <a:rPr lang="en-ZA" altLang="en-US" smtClean="0">
                <a:solidFill>
                  <a:srgbClr val="000000"/>
                </a:solidFill>
              </a:rPr>
              <a:pPr fontAlgn="base">
                <a:spcBef>
                  <a:spcPct val="0"/>
                </a:spcBef>
                <a:spcAft>
                  <a:spcPct val="0"/>
                </a:spcAft>
              </a:pPr>
              <a:t>12</a:t>
            </a:fld>
            <a:endParaRPr lang="en-ZA" altLang="en-US" dirty="0">
              <a:solidFill>
                <a:srgbClr val="000000"/>
              </a:solidFill>
            </a:endParaRPr>
          </a:p>
        </p:txBody>
      </p:sp>
    </p:spTree>
    <p:extLst>
      <p:ext uri="{BB962C8B-B14F-4D97-AF65-F5344CB8AC3E}">
        <p14:creationId xmlns:p14="http://schemas.microsoft.com/office/powerpoint/2010/main" val="2717250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42D6589-2C8E-406F-83DE-261C75A1EF33}" type="slidenum">
              <a:rPr lang="en-ZA" smtClean="0"/>
              <a:pPr>
                <a:defRPr/>
              </a:pPr>
              <a:t>38</a:t>
            </a:fld>
            <a:endParaRPr lang="en-ZA" dirty="0"/>
          </a:p>
        </p:txBody>
      </p:sp>
    </p:spTree>
    <p:extLst>
      <p:ext uri="{BB962C8B-B14F-4D97-AF65-F5344CB8AC3E}">
        <p14:creationId xmlns:p14="http://schemas.microsoft.com/office/powerpoint/2010/main" val="2772416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42D6589-2C8E-406F-83DE-261C75A1EF33}" type="slidenum">
              <a:rPr lang="en-ZA" smtClean="0"/>
              <a:pPr>
                <a:defRPr/>
              </a:pPr>
              <a:t>50</a:t>
            </a:fld>
            <a:endParaRPr lang="en-ZA" dirty="0"/>
          </a:p>
        </p:txBody>
      </p:sp>
    </p:spTree>
    <p:extLst>
      <p:ext uri="{BB962C8B-B14F-4D97-AF65-F5344CB8AC3E}">
        <p14:creationId xmlns:p14="http://schemas.microsoft.com/office/powerpoint/2010/main" val="4266332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a:p>
        </p:txBody>
      </p:sp>
      <p:sp>
        <p:nvSpPr>
          <p:cNvPr id="10342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20A5FA3-EB0B-4E5D-8D9C-B5CD2B3765B7}" type="slidenum">
              <a:rPr lang="en-ZA" altLang="en-US" smtClean="0"/>
              <a:pPr fontAlgn="base">
                <a:spcBef>
                  <a:spcPct val="0"/>
                </a:spcBef>
                <a:spcAft>
                  <a:spcPct val="0"/>
                </a:spcAft>
              </a:pPr>
              <a:t>97</a:t>
            </a:fld>
            <a:endParaRPr lang="en-ZA"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A39DF1-0B0A-42B0-8E96-D9E67B4C40A0}" type="slidenum">
              <a:rPr lang="en-ZA" smtClean="0"/>
              <a:pPr/>
              <a:t>102</a:t>
            </a:fld>
            <a:endParaRPr lang="en-ZA" dirty="0"/>
          </a:p>
        </p:txBody>
      </p:sp>
    </p:spTree>
    <p:extLst>
      <p:ext uri="{BB962C8B-B14F-4D97-AF65-F5344CB8AC3E}">
        <p14:creationId xmlns:p14="http://schemas.microsoft.com/office/powerpoint/2010/main" val="882881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A39DF1-0B0A-42B0-8E96-D9E67B4C40A0}" type="slidenum">
              <a:rPr lang="en-ZA" smtClean="0"/>
              <a:pPr/>
              <a:t>104</a:t>
            </a:fld>
            <a:endParaRPr lang="en-ZA" dirty="0"/>
          </a:p>
        </p:txBody>
      </p:sp>
    </p:spTree>
    <p:extLst>
      <p:ext uri="{BB962C8B-B14F-4D97-AF65-F5344CB8AC3E}">
        <p14:creationId xmlns:p14="http://schemas.microsoft.com/office/powerpoint/2010/main" val="3828667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A39DF1-0B0A-42B0-8E96-D9E67B4C40A0}" type="slidenum">
              <a:rPr lang="en-ZA" smtClean="0"/>
              <a:pPr/>
              <a:t>105</a:t>
            </a:fld>
            <a:endParaRPr lang="en-ZA" dirty="0"/>
          </a:p>
        </p:txBody>
      </p:sp>
    </p:spTree>
    <p:extLst>
      <p:ext uri="{BB962C8B-B14F-4D97-AF65-F5344CB8AC3E}">
        <p14:creationId xmlns:p14="http://schemas.microsoft.com/office/powerpoint/2010/main" val="3538542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A39DF1-0B0A-42B0-8E96-D9E67B4C40A0}" type="slidenum">
              <a:rPr lang="en-ZA" smtClean="0"/>
              <a:pPr/>
              <a:t>106</a:t>
            </a:fld>
            <a:endParaRPr lang="en-ZA" dirty="0"/>
          </a:p>
        </p:txBody>
      </p:sp>
    </p:spTree>
    <p:extLst>
      <p:ext uri="{BB962C8B-B14F-4D97-AF65-F5344CB8AC3E}">
        <p14:creationId xmlns:p14="http://schemas.microsoft.com/office/powerpoint/2010/main" val="1998580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6">
            <a:extLst>
              <a:ext uri="{FF2B5EF4-FFF2-40B4-BE49-F238E27FC236}">
                <a16:creationId xmlns:a16="http://schemas.microsoft.com/office/drawing/2014/main" id="{BC39C81E-318E-4F09-A99D-2AABC3A2808E}"/>
              </a:ext>
            </a:extLst>
          </p:cNvPr>
          <p:cNvSpPr>
            <a:spLocks noGrp="1"/>
          </p:cNvSpPr>
          <p:nvPr>
            <p:ph type="dt" sz="half" idx="10"/>
          </p:nvPr>
        </p:nvSpPr>
        <p:spPr/>
        <p:txBody>
          <a:bodyPr/>
          <a:lstStyle>
            <a:lvl1pPr>
              <a:defRPr/>
            </a:lvl1pPr>
          </a:lstStyle>
          <a:p>
            <a:pPr>
              <a:defRPr/>
            </a:pPr>
            <a:fld id="{AFC8A1DD-3A36-4390-8926-4ECECF317BC3}" type="datetime1">
              <a:rPr lang="en-ZA"/>
              <a:pPr>
                <a:defRPr/>
              </a:pPr>
              <a:t>2023/02/26</a:t>
            </a:fld>
            <a:endParaRPr lang="en-ZA" dirty="0"/>
          </a:p>
        </p:txBody>
      </p:sp>
      <p:sp>
        <p:nvSpPr>
          <p:cNvPr id="5" name="Footer Placeholder 7">
            <a:extLst>
              <a:ext uri="{FF2B5EF4-FFF2-40B4-BE49-F238E27FC236}">
                <a16:creationId xmlns:a16="http://schemas.microsoft.com/office/drawing/2014/main" id="{378DFB46-C44B-44A0-B6D2-6929BA174E11}"/>
              </a:ext>
            </a:extLst>
          </p:cNvPr>
          <p:cNvSpPr>
            <a:spLocks noGrp="1"/>
          </p:cNvSpPr>
          <p:nvPr>
            <p:ph type="ftr" sz="quarter" idx="11"/>
          </p:nvPr>
        </p:nvSpPr>
        <p:spPr/>
        <p:txBody>
          <a:bodyPr/>
          <a:lstStyle>
            <a:lvl1pPr>
              <a:defRPr/>
            </a:lvl1pPr>
          </a:lstStyle>
          <a:p>
            <a:pPr>
              <a:defRPr/>
            </a:pPr>
            <a:endParaRPr lang="en-ZA" dirty="0"/>
          </a:p>
        </p:txBody>
      </p:sp>
      <p:sp>
        <p:nvSpPr>
          <p:cNvPr id="6" name="Slide Number Placeholder 8">
            <a:extLst>
              <a:ext uri="{FF2B5EF4-FFF2-40B4-BE49-F238E27FC236}">
                <a16:creationId xmlns:a16="http://schemas.microsoft.com/office/drawing/2014/main" id="{A42867DD-F762-44F2-ABAD-36BBD619F67F}"/>
              </a:ext>
            </a:extLst>
          </p:cNvPr>
          <p:cNvSpPr>
            <a:spLocks noGrp="1"/>
          </p:cNvSpPr>
          <p:nvPr>
            <p:ph type="sldNum" sz="quarter" idx="12"/>
          </p:nvPr>
        </p:nvSpPr>
        <p:spPr/>
        <p:txBody>
          <a:bodyPr/>
          <a:lstStyle>
            <a:lvl1pPr>
              <a:defRPr/>
            </a:lvl1pPr>
          </a:lstStyle>
          <a:p>
            <a:pPr>
              <a:defRPr/>
            </a:pPr>
            <a:fld id="{F374D045-CE61-4957-9DC8-834ECA2B0D30}" type="slidenum">
              <a:rPr lang="en-ZA"/>
              <a:pPr>
                <a:defRPr/>
              </a:pPr>
              <a:t>‹#›</a:t>
            </a:fld>
            <a:endParaRPr lang="en-ZA" dirty="0"/>
          </a:p>
        </p:txBody>
      </p:sp>
    </p:spTree>
    <p:extLst>
      <p:ext uri="{BB962C8B-B14F-4D97-AF65-F5344CB8AC3E}">
        <p14:creationId xmlns:p14="http://schemas.microsoft.com/office/powerpoint/2010/main" val="1321713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2320" cy="947860"/>
          </a:xfrm>
        </p:spPr>
        <p:txBody>
          <a:bodyPr>
            <a:normAutofit/>
          </a:bodyPr>
          <a:lstStyle>
            <a:lvl1pPr>
              <a:defRPr sz="2800" b="1">
                <a:solidFill>
                  <a:schemeClr val="accent2">
                    <a:lumMod val="75000"/>
                  </a:schemeClr>
                </a:solidFill>
              </a:defRPr>
            </a:lvl1pPr>
          </a:lstStyle>
          <a:p>
            <a:r>
              <a:rPr lang="en-US"/>
              <a:t>Click to edit Master title style</a:t>
            </a:r>
            <a:endParaRPr lang="en-ZA" dirty="0"/>
          </a:p>
        </p:txBody>
      </p:sp>
      <p:sp>
        <p:nvSpPr>
          <p:cNvPr id="3" name="Content Placeholder 2"/>
          <p:cNvSpPr>
            <a:spLocks noGrp="1"/>
          </p:cNvSpPr>
          <p:nvPr>
            <p:ph idx="1"/>
          </p:nvPr>
        </p:nvSpPr>
        <p:spPr>
          <a:xfrm>
            <a:off x="0" y="947860"/>
            <a:ext cx="9144000" cy="5217444"/>
          </a:xfrm>
        </p:spPr>
        <p:txBody>
          <a:bodyPr>
            <a:normAutofit/>
          </a:bodyPr>
          <a:lstStyle>
            <a:lvl1pPr>
              <a:defRPr sz="1800"/>
            </a:lvl1pPr>
          </a:lstStyle>
          <a:p>
            <a:pPr lvl="0"/>
            <a:r>
              <a:rPr lang="en-US" dirty="0"/>
              <a:t>Click to edit Master text styles</a:t>
            </a:r>
          </a:p>
        </p:txBody>
      </p:sp>
      <p:sp>
        <p:nvSpPr>
          <p:cNvPr id="4" name="Date Placeholder 3">
            <a:extLst>
              <a:ext uri="{FF2B5EF4-FFF2-40B4-BE49-F238E27FC236}">
                <a16:creationId xmlns:a16="http://schemas.microsoft.com/office/drawing/2014/main" id="{098A24CE-7455-4253-AAA8-8E040124AB84}"/>
              </a:ext>
            </a:extLst>
          </p:cNvPr>
          <p:cNvSpPr>
            <a:spLocks noGrp="1"/>
          </p:cNvSpPr>
          <p:nvPr>
            <p:ph type="dt" sz="half" idx="10"/>
          </p:nvPr>
        </p:nvSpPr>
        <p:spPr/>
        <p:txBody>
          <a:bodyPr/>
          <a:lstStyle>
            <a:lvl1pPr>
              <a:defRPr/>
            </a:lvl1pPr>
          </a:lstStyle>
          <a:p>
            <a:pPr>
              <a:defRPr/>
            </a:pPr>
            <a:fld id="{BB844DBB-A022-4C77-B508-C398C0C71404}" type="datetime1">
              <a:rPr lang="en-ZA"/>
              <a:pPr>
                <a:defRPr/>
              </a:pPr>
              <a:t>2023/02/26</a:t>
            </a:fld>
            <a:endParaRPr lang="en-ZA" dirty="0"/>
          </a:p>
        </p:txBody>
      </p:sp>
      <p:sp>
        <p:nvSpPr>
          <p:cNvPr id="5" name="Footer Placeholder 4">
            <a:extLst>
              <a:ext uri="{FF2B5EF4-FFF2-40B4-BE49-F238E27FC236}">
                <a16:creationId xmlns:a16="http://schemas.microsoft.com/office/drawing/2014/main" id="{5DFEEE96-B199-4BBB-940A-BBFE34F772E3}"/>
              </a:ext>
            </a:extLst>
          </p:cNvPr>
          <p:cNvSpPr>
            <a:spLocks noGrp="1"/>
          </p:cNvSpPr>
          <p:nvPr>
            <p:ph type="ftr" sz="quarter" idx="11"/>
          </p:nvPr>
        </p:nvSpPr>
        <p:spPr/>
        <p:txBody>
          <a:bodyPr/>
          <a:lstStyle>
            <a:lvl1pPr>
              <a:defRPr/>
            </a:lvl1pPr>
          </a:lstStyle>
          <a:p>
            <a:pPr>
              <a:defRPr/>
            </a:pPr>
            <a:endParaRPr lang="en-ZA" dirty="0"/>
          </a:p>
        </p:txBody>
      </p:sp>
      <p:sp>
        <p:nvSpPr>
          <p:cNvPr id="6" name="Slide Number Placeholder 5">
            <a:extLst>
              <a:ext uri="{FF2B5EF4-FFF2-40B4-BE49-F238E27FC236}">
                <a16:creationId xmlns:a16="http://schemas.microsoft.com/office/drawing/2014/main" id="{019A4BFA-C129-4528-AF2B-E0C7E796C9E0}"/>
              </a:ext>
            </a:extLst>
          </p:cNvPr>
          <p:cNvSpPr>
            <a:spLocks noGrp="1"/>
          </p:cNvSpPr>
          <p:nvPr>
            <p:ph type="sldNum" sz="quarter" idx="12"/>
          </p:nvPr>
        </p:nvSpPr>
        <p:spPr/>
        <p:txBody>
          <a:bodyPr/>
          <a:lstStyle>
            <a:lvl1pPr>
              <a:defRPr/>
            </a:lvl1pPr>
          </a:lstStyle>
          <a:p>
            <a:pPr>
              <a:defRPr/>
            </a:pPr>
            <a:fld id="{9EB4C694-8598-4546-A97C-5B91729A3D57}" type="slidenum">
              <a:rPr lang="en-ZA"/>
              <a:pPr>
                <a:defRPr/>
              </a:pPr>
              <a:t>‹#›</a:t>
            </a:fld>
            <a:endParaRPr lang="en-ZA" dirty="0"/>
          </a:p>
        </p:txBody>
      </p:sp>
    </p:spTree>
    <p:extLst>
      <p:ext uri="{BB962C8B-B14F-4D97-AF65-F5344CB8AC3E}">
        <p14:creationId xmlns:p14="http://schemas.microsoft.com/office/powerpoint/2010/main" val="1268426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39AE31-E16D-4D5A-B1AC-4AD2FE49CADC}"/>
              </a:ext>
            </a:extLst>
          </p:cNvPr>
          <p:cNvSpPr>
            <a:spLocks noGrp="1"/>
          </p:cNvSpPr>
          <p:nvPr>
            <p:ph type="dt" sz="half" idx="10"/>
          </p:nvPr>
        </p:nvSpPr>
        <p:spPr/>
        <p:txBody>
          <a:bodyPr/>
          <a:lstStyle>
            <a:lvl1pPr>
              <a:defRPr/>
            </a:lvl1pPr>
          </a:lstStyle>
          <a:p>
            <a:pPr>
              <a:defRPr/>
            </a:pPr>
            <a:fld id="{A932C990-F1EB-4CA8-B871-BEB65CF067FD}" type="datetime1">
              <a:rPr lang="en-ZA"/>
              <a:pPr>
                <a:defRPr/>
              </a:pPr>
              <a:t>2023/02/26</a:t>
            </a:fld>
            <a:endParaRPr lang="en-ZA" dirty="0"/>
          </a:p>
        </p:txBody>
      </p:sp>
      <p:sp>
        <p:nvSpPr>
          <p:cNvPr id="3" name="Footer Placeholder 2">
            <a:extLst>
              <a:ext uri="{FF2B5EF4-FFF2-40B4-BE49-F238E27FC236}">
                <a16:creationId xmlns:a16="http://schemas.microsoft.com/office/drawing/2014/main" id="{1C684C6E-A2C4-4CC7-8757-B15233AAA35B}"/>
              </a:ext>
            </a:extLst>
          </p:cNvPr>
          <p:cNvSpPr>
            <a:spLocks noGrp="1"/>
          </p:cNvSpPr>
          <p:nvPr>
            <p:ph type="ftr" sz="quarter" idx="11"/>
          </p:nvPr>
        </p:nvSpPr>
        <p:spPr/>
        <p:txBody>
          <a:bodyPr/>
          <a:lstStyle>
            <a:lvl1pPr>
              <a:defRPr/>
            </a:lvl1pPr>
          </a:lstStyle>
          <a:p>
            <a:pPr>
              <a:defRPr/>
            </a:pPr>
            <a:endParaRPr lang="en-ZA" dirty="0"/>
          </a:p>
        </p:txBody>
      </p:sp>
      <p:sp>
        <p:nvSpPr>
          <p:cNvPr id="4" name="Slide Number Placeholder 3">
            <a:extLst>
              <a:ext uri="{FF2B5EF4-FFF2-40B4-BE49-F238E27FC236}">
                <a16:creationId xmlns:a16="http://schemas.microsoft.com/office/drawing/2014/main" id="{6C1ACAF9-2AEE-4B77-9215-9FE15ACD729F}"/>
              </a:ext>
            </a:extLst>
          </p:cNvPr>
          <p:cNvSpPr>
            <a:spLocks noGrp="1"/>
          </p:cNvSpPr>
          <p:nvPr>
            <p:ph type="sldNum" sz="quarter" idx="12"/>
          </p:nvPr>
        </p:nvSpPr>
        <p:spPr/>
        <p:txBody>
          <a:bodyPr/>
          <a:lstStyle>
            <a:lvl1pPr>
              <a:defRPr/>
            </a:lvl1pPr>
          </a:lstStyle>
          <a:p>
            <a:pPr>
              <a:defRPr/>
            </a:pPr>
            <a:fld id="{BC343A75-9445-4B10-B3EE-AD1CB0C0698E}" type="slidenum">
              <a:rPr lang="en-ZA"/>
              <a:pPr>
                <a:defRPr/>
              </a:pPr>
              <a:t>‹#›</a:t>
            </a:fld>
            <a:endParaRPr lang="en-ZA" dirty="0"/>
          </a:p>
        </p:txBody>
      </p:sp>
    </p:spTree>
    <p:extLst>
      <p:ext uri="{BB962C8B-B14F-4D97-AF65-F5344CB8AC3E}">
        <p14:creationId xmlns:p14="http://schemas.microsoft.com/office/powerpoint/2010/main" val="10660981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ZA" altLang="en-US"/>
          </a:p>
        </p:txBody>
      </p:sp>
      <p:sp>
        <p:nvSpPr>
          <p:cNvPr id="1027" name="Text Placeholder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2181233E-C328-48FF-82BD-AFA28CF2743C}" type="datetime1">
              <a:rPr lang="en-ZA"/>
              <a:pPr>
                <a:defRPr/>
              </a:pPr>
              <a:t>2023/02/26</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9EBCA6AC-934F-4F50-AF3F-8A75C4616553}"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7.png"/></Relationships>
</file>

<file path=ppt/slides/_rels/slide10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7.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7.pn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7.pn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7.png"/></Relationships>
</file>

<file path=ppt/slides/_rels/slide10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image" Target="../media/image4.png"/></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6.png"/></Relationships>
</file>

<file path=ppt/slides/_rels/slide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127250"/>
            <a:ext cx="7772400" cy="1325563"/>
          </a:xfrm>
        </p:spPr>
        <p:txBody>
          <a:bodyPr rtlCol="0">
            <a:normAutofit fontScale="90000"/>
          </a:bodyPr>
          <a:lstStyle/>
          <a:p>
            <a:pPr eaLnBrk="1" fontAlgn="auto" hangingPunct="1">
              <a:spcAft>
                <a:spcPts val="0"/>
              </a:spcAft>
              <a:defRPr/>
            </a:pPr>
            <a:r>
              <a:rPr lang="en-ZA" b="1" dirty="0">
                <a:solidFill>
                  <a:schemeClr val="accent2">
                    <a:lumMod val="75000"/>
                  </a:schemeClr>
                </a:solidFill>
              </a:rPr>
              <a:t>THIRD </a:t>
            </a:r>
            <a:r>
              <a:rPr lang="en-GB" b="1" dirty="0">
                <a:solidFill>
                  <a:schemeClr val="accent2">
                    <a:lumMod val="75000"/>
                  </a:schemeClr>
                </a:solidFill>
              </a:rPr>
              <a:t>QUARTERLY </a:t>
            </a:r>
            <a:br>
              <a:rPr lang="en-GB" b="1" dirty="0">
                <a:solidFill>
                  <a:schemeClr val="accent2">
                    <a:lumMod val="75000"/>
                  </a:schemeClr>
                </a:solidFill>
              </a:rPr>
            </a:br>
            <a:r>
              <a:rPr lang="en-GB" b="1" dirty="0">
                <a:solidFill>
                  <a:schemeClr val="accent2">
                    <a:lumMod val="75000"/>
                  </a:schemeClr>
                </a:solidFill>
              </a:rPr>
              <a:t>REPORT ON THE PERFORMANCE OF THE DEPARTMENT IN MEETING ITS PREDETERMINED OBJECTIVES FOR 2022/23</a:t>
            </a:r>
            <a:r>
              <a:rPr lang="en-ZA" b="1" dirty="0">
                <a:solidFill>
                  <a:schemeClr val="accent2">
                    <a:lumMod val="75000"/>
                  </a:schemeClr>
                </a:solidFill>
              </a:rPr>
              <a:t> </a:t>
            </a:r>
          </a:p>
        </p:txBody>
      </p:sp>
      <p:sp>
        <p:nvSpPr>
          <p:cNvPr id="3" name="Subtitle 2"/>
          <p:cNvSpPr>
            <a:spLocks noGrp="1"/>
          </p:cNvSpPr>
          <p:nvPr>
            <p:ph type="subTitle" idx="1"/>
          </p:nvPr>
        </p:nvSpPr>
        <p:spPr>
          <a:xfrm>
            <a:off x="1371600" y="4268788"/>
            <a:ext cx="6656388" cy="1176337"/>
          </a:xfrm>
        </p:spPr>
        <p:txBody>
          <a:bodyPr rtlCol="0">
            <a:normAutofit fontScale="77500" lnSpcReduction="20000"/>
          </a:bodyPr>
          <a:lstStyle/>
          <a:p>
            <a:pPr eaLnBrk="1" fontAlgn="auto" hangingPunct="1">
              <a:spcAft>
                <a:spcPts val="0"/>
              </a:spcAft>
              <a:defRPr/>
            </a:pPr>
            <a:r>
              <a:rPr lang="en-ZA" sz="3900" b="1" dirty="0">
                <a:solidFill>
                  <a:schemeClr val="accent6">
                    <a:lumMod val="75000"/>
                  </a:schemeClr>
                </a:solidFill>
              </a:rPr>
              <a:t>Portfolio Committee on Basic Education</a:t>
            </a:r>
          </a:p>
          <a:p>
            <a:pPr eaLnBrk="1" fontAlgn="auto" hangingPunct="1">
              <a:spcAft>
                <a:spcPts val="0"/>
              </a:spcAft>
              <a:defRPr/>
            </a:pPr>
            <a:r>
              <a:rPr lang="en-ZA" sz="3600" b="1" dirty="0">
                <a:solidFill>
                  <a:schemeClr val="tx1"/>
                </a:solidFill>
              </a:rPr>
              <a:t> </a:t>
            </a:r>
            <a:r>
              <a:rPr lang="en-ZA" sz="3600" b="1" dirty="0" smtClean="0">
                <a:solidFill>
                  <a:schemeClr val="tx1"/>
                </a:solidFill>
              </a:rPr>
              <a:t>28 February 2023</a:t>
            </a:r>
            <a:endParaRPr lang="en-ZA" sz="3600" b="1" dirty="0">
              <a:solidFill>
                <a:schemeClr val="tx1"/>
              </a:solidFill>
            </a:endParaRPr>
          </a:p>
        </p:txBody>
      </p:sp>
      <p:sp>
        <p:nvSpPr>
          <p:cNvPr id="4" name="Slide Number Placeholder 3"/>
          <p:cNvSpPr>
            <a:spLocks noGrp="1"/>
          </p:cNvSpPr>
          <p:nvPr>
            <p:ph type="sldNum" sz="quarter" idx="12"/>
          </p:nvPr>
        </p:nvSpPr>
        <p:spPr/>
        <p:txBody>
          <a:bodyPr/>
          <a:lstStyle/>
          <a:p>
            <a:pPr>
              <a:defRPr/>
            </a:pPr>
            <a:fld id="{BA3FE4B8-82BD-417E-8AE0-630FB4D6FC1E}" type="slidenum">
              <a:rPr lang="en-ZA">
                <a:solidFill>
                  <a:schemeClr val="tx1">
                    <a:tint val="75000"/>
                  </a:schemeClr>
                </a:solidFill>
              </a:rPr>
              <a:pPr>
                <a:defRPr/>
              </a:pPr>
              <a:t>1</a:t>
            </a:fld>
            <a:endParaRPr lang="en-ZA" dirty="0">
              <a:solidFill>
                <a:schemeClr val="tx1">
                  <a:tint val="75000"/>
                </a:schemeClr>
              </a:solidFill>
            </a:endParaRPr>
          </a:p>
        </p:txBody>
      </p:sp>
      <p:pic>
        <p:nvPicPr>
          <p:cNvPr id="717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21388"/>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8"/>
            <a:ext cx="8027988" cy="909637"/>
          </a:xfrm>
        </p:spPr>
        <p:txBody>
          <a:bodyPr rtlCol="0">
            <a:noAutofit/>
          </a:bodyPr>
          <a:lstStyle/>
          <a:p>
            <a:pPr eaLnBrk="1" fontAlgn="auto" hangingPunct="1">
              <a:spcAft>
                <a:spcPts val="0"/>
              </a:spcAft>
              <a:defRPr/>
            </a:pPr>
            <a:r>
              <a:rPr lang="en-US" dirty="0"/>
              <a:t>2022/23 Q3 STATUS BAR FOR INDICATORS</a:t>
            </a:r>
            <a:endParaRPr lang="en-ZA" dirty="0"/>
          </a:p>
        </p:txBody>
      </p:sp>
      <p:sp>
        <p:nvSpPr>
          <p:cNvPr id="14339" name="Content Placeholder 2"/>
          <p:cNvSpPr>
            <a:spLocks noGrp="1" noChangeArrowheads="1"/>
          </p:cNvSpPr>
          <p:nvPr>
            <p:ph idx="1"/>
          </p:nvPr>
        </p:nvSpPr>
        <p:spPr>
          <a:xfrm>
            <a:off x="0" y="947738"/>
            <a:ext cx="9144000" cy="5218112"/>
          </a:xfrm>
        </p:spPr>
        <p:txBody>
          <a:bodyPr/>
          <a:lstStyle/>
          <a:p>
            <a:pPr algn="just" eaLnBrk="1" hangingPunct="1">
              <a:buFont typeface="Arial" panose="020B0604020202020204" pitchFamily="34" charset="0"/>
              <a:buNone/>
            </a:pPr>
            <a:r>
              <a:rPr lang="en-ZA" altLang="en-US" sz="2000" dirty="0"/>
              <a:t> </a:t>
            </a:r>
            <a:endParaRPr lang="en-US" altLang="en-US" b="1" dirty="0"/>
          </a:p>
          <a:p>
            <a:pPr eaLnBrk="1" hangingPunct="1"/>
            <a:endParaRPr lang="en-ZA" altLang="en-US" dirty="0"/>
          </a:p>
        </p:txBody>
      </p:sp>
      <p:sp>
        <p:nvSpPr>
          <p:cNvPr id="6" name="Slide Number Placeholder 5"/>
          <p:cNvSpPr>
            <a:spLocks noGrp="1"/>
          </p:cNvSpPr>
          <p:nvPr>
            <p:ph type="sldNum" sz="quarter" idx="12"/>
          </p:nvPr>
        </p:nvSpPr>
        <p:spPr/>
        <p:txBody>
          <a:bodyPr/>
          <a:lstStyle/>
          <a:p>
            <a:pPr>
              <a:defRPr/>
            </a:pPr>
            <a:fld id="{0CC9357C-4E93-4073-80C1-D5B08A0382F3}" type="slidenum">
              <a:rPr lang="en-ZA">
                <a:solidFill>
                  <a:schemeClr val="tx1">
                    <a:tint val="75000"/>
                  </a:schemeClr>
                </a:solidFill>
              </a:rPr>
              <a:pPr>
                <a:defRPr/>
              </a:pPr>
              <a:t>10</a:t>
            </a:fld>
            <a:endParaRPr lang="en-ZA" dirty="0">
              <a:solidFill>
                <a:schemeClr val="tx1">
                  <a:tint val="75000"/>
                </a:schemeClr>
              </a:solidFill>
            </a:endParaRPr>
          </a:p>
        </p:txBody>
      </p:sp>
      <p:sp>
        <p:nvSpPr>
          <p:cNvPr id="4" name="Rectangle 20"/>
          <p:cNvSpPr txBox="1">
            <a:spLocks noChangeArrowheads="1"/>
          </p:cNvSpPr>
          <p:nvPr/>
        </p:nvSpPr>
        <p:spPr bwMode="auto">
          <a:xfrm>
            <a:off x="0" y="5549900"/>
            <a:ext cx="9144000" cy="1335088"/>
          </a:xfrm>
          <a:prstGeom prst="rect">
            <a:avLst/>
          </a:prstGeom>
          <a:solidFill>
            <a:schemeClr val="tx1">
              <a:lumMod val="75000"/>
              <a:lumOff val="25000"/>
            </a:schemeClr>
          </a:solidFill>
          <a:ln w="9525">
            <a:noFill/>
            <a:miter lim="800000"/>
            <a:headEnd/>
            <a:tailEnd/>
          </a:ln>
          <a:effectLst/>
        </p:spPr>
        <p:txBody>
          <a:bodyPr anchor="ct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5000"/>
              </a:lnSpc>
              <a:spcAft>
                <a:spcPts val="0"/>
              </a:spcAft>
              <a:defRPr/>
            </a:pPr>
            <a:r>
              <a:rPr lang="en-ZA" sz="1600" b="1" dirty="0">
                <a:solidFill>
                  <a:srgbClr val="FFFFFF"/>
                </a:solidFill>
                <a:ea typeface="Times New Roman"/>
                <a:cs typeface="Times New Roman"/>
              </a:rPr>
              <a:t>All Annual indicators are WHITE unless </a:t>
            </a:r>
            <a:r>
              <a:rPr lang="en-ZA" sz="1600" b="1" u="sng" dirty="0">
                <a:solidFill>
                  <a:srgbClr val="00B050"/>
                </a:solidFill>
                <a:ea typeface="Times New Roman"/>
                <a:cs typeface="Times New Roman"/>
              </a:rPr>
              <a:t>fully achieved</a:t>
            </a:r>
            <a:r>
              <a:rPr lang="en-ZA" sz="1600" b="1" dirty="0">
                <a:solidFill>
                  <a:srgbClr val="FFFFFF"/>
                </a:solidFill>
                <a:ea typeface="Times New Roman"/>
                <a:cs typeface="Times New Roman"/>
              </a:rPr>
              <a:t>.</a:t>
            </a:r>
            <a:endParaRPr lang="en-ZA" sz="2000" b="1" dirty="0">
              <a:ea typeface="Calibri"/>
              <a:cs typeface="Times New Roman"/>
            </a:endParaRPr>
          </a:p>
          <a:p>
            <a:pPr fontAlgn="auto">
              <a:lnSpc>
                <a:spcPct val="115000"/>
              </a:lnSpc>
              <a:spcAft>
                <a:spcPts val="0"/>
              </a:spcAft>
              <a:defRPr/>
            </a:pPr>
            <a:r>
              <a:rPr lang="en-ZA" sz="1600" b="1" dirty="0">
                <a:solidFill>
                  <a:srgbClr val="FF0000"/>
                </a:solidFill>
                <a:ea typeface="Times New Roman"/>
                <a:cs typeface="Times New Roman"/>
              </a:rPr>
              <a:t>Where 50% of the target has not been achieved, the status is reflected as RED. </a:t>
            </a:r>
            <a:endParaRPr lang="en-ZA" sz="2000" b="1" dirty="0">
              <a:ea typeface="Calibri"/>
              <a:cs typeface="Times New Roman"/>
            </a:endParaRPr>
          </a:p>
          <a:p>
            <a:pPr eaLnBrk="0" hangingPunct="0">
              <a:lnSpc>
                <a:spcPct val="115000"/>
              </a:lnSpc>
              <a:spcAft>
                <a:spcPts val="0"/>
              </a:spcAft>
              <a:defRPr/>
            </a:pPr>
            <a:r>
              <a:rPr lang="en-ZA" sz="1600" b="1" dirty="0">
                <a:solidFill>
                  <a:srgbClr val="FFC000"/>
                </a:solidFill>
                <a:ea typeface="Times New Roman"/>
                <a:cs typeface="Times New Roman"/>
              </a:rPr>
              <a:t>Where 50% or more of the target has been realised, the status is reflected as AMBER.</a:t>
            </a:r>
            <a:endParaRPr lang="en-ZA" sz="2000" b="1" dirty="0">
              <a:ea typeface="Calibri"/>
              <a:cs typeface="Times New Roman"/>
            </a:endParaRPr>
          </a:p>
          <a:p>
            <a:pPr fontAlgn="auto">
              <a:spcAft>
                <a:spcPts val="0"/>
              </a:spcAft>
              <a:defRPr/>
            </a:pPr>
            <a:r>
              <a:rPr lang="en-ZA" sz="1600" b="1" dirty="0">
                <a:solidFill>
                  <a:srgbClr val="00B050"/>
                </a:solidFill>
                <a:ea typeface="Times New Roman"/>
                <a:cs typeface="Times New Roman"/>
              </a:rPr>
              <a:t>Where the target has been </a:t>
            </a:r>
            <a:r>
              <a:rPr lang="en-ZA" sz="1600" b="1" u="sng" dirty="0">
                <a:solidFill>
                  <a:srgbClr val="00B050"/>
                </a:solidFill>
                <a:ea typeface="Times New Roman"/>
                <a:cs typeface="Times New Roman"/>
              </a:rPr>
              <a:t>fully achieved</a:t>
            </a:r>
            <a:r>
              <a:rPr lang="en-ZA" sz="1600" b="1" dirty="0">
                <a:solidFill>
                  <a:srgbClr val="00B050"/>
                </a:solidFill>
                <a:ea typeface="Times New Roman"/>
                <a:cs typeface="Times New Roman"/>
              </a:rPr>
              <a:t>, the status is reflected as GREEN.</a:t>
            </a:r>
            <a:endParaRPr lang="en-ZA" sz="1600" b="1" dirty="0">
              <a:solidFill>
                <a:srgbClr val="00B050"/>
              </a:solidFill>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939731459"/>
              </p:ext>
            </p:extLst>
          </p:nvPr>
        </p:nvGraphicFramePr>
        <p:xfrm>
          <a:off x="-3" y="3336585"/>
          <a:ext cx="9144002" cy="2258480"/>
        </p:xfrm>
        <a:graphic>
          <a:graphicData uri="http://schemas.openxmlformats.org/drawingml/2006/table">
            <a:tbl>
              <a:tblPr/>
              <a:tblGrid>
                <a:gridCol w="1039369">
                  <a:extLst>
                    <a:ext uri="{9D8B030D-6E8A-4147-A177-3AD203B41FA5}">
                      <a16:colId xmlns:a16="http://schemas.microsoft.com/office/drawing/2014/main" val="3355664359"/>
                    </a:ext>
                  </a:extLst>
                </a:gridCol>
                <a:gridCol w="1039369">
                  <a:extLst>
                    <a:ext uri="{9D8B030D-6E8A-4147-A177-3AD203B41FA5}">
                      <a16:colId xmlns:a16="http://schemas.microsoft.com/office/drawing/2014/main" val="2558264806"/>
                    </a:ext>
                  </a:extLst>
                </a:gridCol>
                <a:gridCol w="1039369">
                  <a:extLst>
                    <a:ext uri="{9D8B030D-6E8A-4147-A177-3AD203B41FA5}">
                      <a16:colId xmlns:a16="http://schemas.microsoft.com/office/drawing/2014/main" val="2032867271"/>
                    </a:ext>
                  </a:extLst>
                </a:gridCol>
                <a:gridCol w="1039369">
                  <a:extLst>
                    <a:ext uri="{9D8B030D-6E8A-4147-A177-3AD203B41FA5}">
                      <a16:colId xmlns:a16="http://schemas.microsoft.com/office/drawing/2014/main" val="1499438095"/>
                    </a:ext>
                  </a:extLst>
                </a:gridCol>
                <a:gridCol w="1039369">
                  <a:extLst>
                    <a:ext uri="{9D8B030D-6E8A-4147-A177-3AD203B41FA5}">
                      <a16:colId xmlns:a16="http://schemas.microsoft.com/office/drawing/2014/main" val="809935326"/>
                    </a:ext>
                  </a:extLst>
                </a:gridCol>
                <a:gridCol w="1039369">
                  <a:extLst>
                    <a:ext uri="{9D8B030D-6E8A-4147-A177-3AD203B41FA5}">
                      <a16:colId xmlns:a16="http://schemas.microsoft.com/office/drawing/2014/main" val="1557292720"/>
                    </a:ext>
                  </a:extLst>
                </a:gridCol>
                <a:gridCol w="1039369">
                  <a:extLst>
                    <a:ext uri="{9D8B030D-6E8A-4147-A177-3AD203B41FA5}">
                      <a16:colId xmlns:a16="http://schemas.microsoft.com/office/drawing/2014/main" val="1536472270"/>
                    </a:ext>
                  </a:extLst>
                </a:gridCol>
                <a:gridCol w="1039369">
                  <a:extLst>
                    <a:ext uri="{9D8B030D-6E8A-4147-A177-3AD203B41FA5}">
                      <a16:colId xmlns:a16="http://schemas.microsoft.com/office/drawing/2014/main" val="3848231080"/>
                    </a:ext>
                  </a:extLst>
                </a:gridCol>
                <a:gridCol w="829050">
                  <a:extLst>
                    <a:ext uri="{9D8B030D-6E8A-4147-A177-3AD203B41FA5}">
                      <a16:colId xmlns:a16="http://schemas.microsoft.com/office/drawing/2014/main" val="2905398452"/>
                    </a:ext>
                  </a:extLst>
                </a:gridCol>
              </a:tblGrid>
              <a:tr h="0">
                <a:tc rowSpan="2">
                  <a:txBody>
                    <a:bodyPr/>
                    <a:lstStyle/>
                    <a:p>
                      <a:pPr algn="ctr" fontAlgn="t"/>
                      <a:r>
                        <a:rPr lang="en-ZA" sz="1200" b="1" i="0" u="none" strike="noStrike" dirty="0">
                          <a:solidFill>
                            <a:srgbClr val="000000"/>
                          </a:solidFill>
                          <a:effectLst/>
                          <a:latin typeface="Arial" panose="020B0604020202020204" pitchFamily="34" charset="0"/>
                        </a:rPr>
                        <a:t>Programme </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GB" sz="1200" b="1" i="0" u="none" strike="noStrike" dirty="0">
                          <a:solidFill>
                            <a:srgbClr val="000000"/>
                          </a:solidFill>
                          <a:effectLst/>
                          <a:latin typeface="Arial" panose="020B0604020202020204" pitchFamily="34" charset="0"/>
                        </a:rPr>
                        <a:t>No. of indicators per programme </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ZA" sz="1200" b="1" i="0" u="none" strike="noStrike" dirty="0">
                          <a:solidFill>
                            <a:srgbClr val="000000"/>
                          </a:solidFill>
                          <a:effectLst/>
                          <a:latin typeface="Arial" panose="020B0604020202020204" pitchFamily="34" charset="0"/>
                        </a:rPr>
                        <a:t>Annual Targets</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ZA" sz="1200" b="1" i="0" u="none" strike="noStrike" dirty="0">
                          <a:solidFill>
                            <a:srgbClr val="000000"/>
                          </a:solidFill>
                          <a:effectLst/>
                          <a:latin typeface="Arial" panose="020B0604020202020204" pitchFamily="34" charset="0"/>
                        </a:rPr>
                        <a:t>Biennial Targets</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ZA" sz="1200" b="1" i="0" u="none" strike="noStrike" dirty="0">
                          <a:solidFill>
                            <a:srgbClr val="000000"/>
                          </a:solidFill>
                          <a:effectLst/>
                          <a:latin typeface="Arial" panose="020B0604020202020204" pitchFamily="34" charset="0"/>
                        </a:rPr>
                        <a:t>Biannual Targets</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ZA" sz="1200" b="1" i="0" u="none" strike="noStrike" dirty="0">
                          <a:solidFill>
                            <a:srgbClr val="000000"/>
                          </a:solidFill>
                          <a:effectLst/>
                          <a:latin typeface="Arial" panose="020B0604020202020204" pitchFamily="34" charset="0"/>
                        </a:rPr>
                        <a:t>Quarterly Targets</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3">
                  <a:txBody>
                    <a:bodyPr/>
                    <a:lstStyle/>
                    <a:p>
                      <a:pPr algn="ctr" fontAlgn="t"/>
                      <a:r>
                        <a:rPr lang="en-ZA" sz="1200" b="1" i="0" u="none" strike="noStrike" dirty="0">
                          <a:solidFill>
                            <a:srgbClr val="000000"/>
                          </a:solidFill>
                          <a:effectLst/>
                          <a:latin typeface="Arial" panose="020B0604020202020204" pitchFamily="34" charset="0"/>
                        </a:rPr>
                        <a:t>Q3 status 2022/23</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351514133"/>
                  </a:ext>
                </a:extLst>
              </a:tr>
              <a:tr h="0">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t"/>
                      <a:r>
                        <a:rPr lang="en-ZA" sz="1200" b="1" i="0" u="none" strike="noStrike" dirty="0">
                          <a:solidFill>
                            <a:srgbClr val="000000"/>
                          </a:solidFill>
                          <a:effectLst/>
                          <a:latin typeface="Arial" panose="020B0604020202020204" pitchFamily="34" charset="0"/>
                        </a:rPr>
                        <a:t>Not achieved</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ZA" sz="1200" b="1" i="0" u="none" strike="noStrike" dirty="0">
                          <a:solidFill>
                            <a:srgbClr val="000000"/>
                          </a:solidFill>
                          <a:effectLst/>
                          <a:latin typeface="Arial" panose="020B0604020202020204" pitchFamily="34" charset="0"/>
                        </a:rPr>
                        <a:t>Partially achieved</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ZA" sz="1200" b="1" i="0" u="none" strike="noStrike" dirty="0">
                          <a:solidFill>
                            <a:srgbClr val="000000"/>
                          </a:solidFill>
                          <a:effectLst/>
                          <a:latin typeface="Arial" panose="020B0604020202020204" pitchFamily="34" charset="0"/>
                        </a:rPr>
                        <a:t>Achieved</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788012543"/>
                  </a:ext>
                </a:extLst>
              </a:tr>
              <a:tr h="0">
                <a:tc>
                  <a:txBody>
                    <a:bodyPr/>
                    <a:lstStyle/>
                    <a:p>
                      <a:pPr algn="ctr" fontAlgn="t"/>
                      <a:r>
                        <a:rPr lang="en-ZA" sz="1200" b="1" i="0" u="none" strike="noStrike" dirty="0">
                          <a:solidFill>
                            <a:srgbClr val="000000"/>
                          </a:solidFill>
                          <a:effectLst/>
                          <a:latin typeface="Arial" panose="020B0604020202020204" pitchFamily="34" charset="0"/>
                        </a:rPr>
                        <a:t>One </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6</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2</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4</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a:solidFill>
                            <a:srgbClr val="000000"/>
                          </a:solidFill>
                          <a:effectLst/>
                          <a:latin typeface="Arial" panose="020B0604020202020204" pitchFamily="34" charset="0"/>
                        </a:rPr>
                        <a: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14960675"/>
                  </a:ext>
                </a:extLst>
              </a:tr>
              <a:tr h="0">
                <a:tc>
                  <a:txBody>
                    <a:bodyPr/>
                    <a:lstStyle/>
                    <a:p>
                      <a:pPr algn="ctr" fontAlgn="t"/>
                      <a:r>
                        <a:rPr lang="en-ZA" sz="1200" b="1" i="0" u="none" strike="noStrike" dirty="0">
                          <a:solidFill>
                            <a:srgbClr val="000000"/>
                          </a:solidFill>
                          <a:effectLst/>
                          <a:latin typeface="Arial" panose="020B0604020202020204" pitchFamily="34" charset="0"/>
                        </a:rPr>
                        <a:t>Two </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31</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29</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a:solidFill>
                            <a:srgbClr val="000000"/>
                          </a:solidFill>
                          <a:effectLst/>
                          <a:latin typeface="Arial" panose="020B0604020202020204" pitchFamily="34" charset="0"/>
                        </a:rPr>
                        <a: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a:solidFill>
                            <a:srgbClr val="000000"/>
                          </a:solidFill>
                          <a:effectLst/>
                          <a:latin typeface="Arial" panose="020B0604020202020204" pitchFamily="34" charset="0"/>
                        </a:rPr>
                        <a: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a:solidFill>
                            <a:srgbClr val="000000"/>
                          </a:solidFill>
                          <a:effectLst/>
                          <a:latin typeface="Arial" panose="020B0604020202020204" pitchFamily="34" charset="0"/>
                        </a:rPr>
                        <a:t>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46678517"/>
                  </a:ext>
                </a:extLst>
              </a:tr>
              <a:tr h="0">
                <a:tc>
                  <a:txBody>
                    <a:bodyPr/>
                    <a:lstStyle/>
                    <a:p>
                      <a:pPr algn="ctr" fontAlgn="t"/>
                      <a:r>
                        <a:rPr lang="en-ZA" sz="1200" b="1" i="0" u="none" strike="noStrike" dirty="0">
                          <a:solidFill>
                            <a:srgbClr val="000000"/>
                          </a:solidFill>
                          <a:effectLst/>
                          <a:latin typeface="Arial" panose="020B0604020202020204" pitchFamily="34" charset="0"/>
                        </a:rPr>
                        <a:t>Three </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11</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10</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a:solidFill>
                            <a:srgbClr val="000000"/>
                          </a:solidFill>
                          <a:effectLst/>
                          <a:latin typeface="Arial" panose="020B0604020202020204" pitchFamily="34" charset="0"/>
                        </a:rPr>
                        <a: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a:solidFill>
                            <a:srgbClr val="000000"/>
                          </a:solidFill>
                          <a:effectLst/>
                          <a:latin typeface="Arial" panose="020B0604020202020204" pitchFamily="34" charset="0"/>
                        </a:rPr>
                        <a: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a:solidFill>
                            <a:srgbClr val="000000"/>
                          </a:solidFill>
                          <a:effectLst/>
                          <a:latin typeface="Arial" panose="020B0604020202020204" pitchFamily="34" charset="0"/>
                        </a:rPr>
                        <a:t>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974432"/>
                  </a:ext>
                </a:extLst>
              </a:tr>
              <a:tr h="0">
                <a:tc>
                  <a:txBody>
                    <a:bodyPr/>
                    <a:lstStyle/>
                    <a:p>
                      <a:pPr algn="ctr" fontAlgn="t"/>
                      <a:r>
                        <a:rPr lang="en-ZA" sz="1200" b="1" i="0" u="none" strike="noStrike" dirty="0">
                          <a:solidFill>
                            <a:srgbClr val="000000"/>
                          </a:solidFill>
                          <a:effectLst/>
                          <a:latin typeface="Arial" panose="020B0604020202020204" pitchFamily="34" charset="0"/>
                        </a:rPr>
                        <a:t>Four </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16</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15</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a:solidFill>
                            <a:srgbClr val="000000"/>
                          </a:solidFill>
                          <a:effectLst/>
                          <a:latin typeface="Arial" panose="020B0604020202020204" pitchFamily="34" charset="0"/>
                        </a:rPr>
                        <a: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a:solidFill>
                            <a:srgbClr val="000000"/>
                          </a:solidFill>
                          <a:effectLst/>
                          <a:latin typeface="Arial" panose="020B0604020202020204" pitchFamily="34" charset="0"/>
                        </a:rPr>
                        <a: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a:solidFill>
                            <a:srgbClr val="000000"/>
                          </a:solidFill>
                          <a:effectLst/>
                          <a:latin typeface="Arial" panose="020B0604020202020204" pitchFamily="34" charset="0"/>
                        </a:rPr>
                        <a: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21132863"/>
                  </a:ext>
                </a:extLst>
              </a:tr>
              <a:tr h="0">
                <a:tc>
                  <a:txBody>
                    <a:bodyPr/>
                    <a:lstStyle/>
                    <a:p>
                      <a:pPr algn="ctr" fontAlgn="t"/>
                      <a:r>
                        <a:rPr lang="en-ZA" sz="1200" b="1" i="0" u="none" strike="noStrike" dirty="0">
                          <a:solidFill>
                            <a:srgbClr val="000000"/>
                          </a:solidFill>
                          <a:effectLst/>
                          <a:latin typeface="Arial" panose="020B0604020202020204" pitchFamily="34" charset="0"/>
                        </a:rPr>
                        <a:t>Five </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6</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3</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3</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a:solidFill>
                            <a:srgbClr val="000000"/>
                          </a:solidFill>
                          <a:effectLst/>
                          <a:latin typeface="Arial" panose="020B0604020202020204" pitchFamily="34" charset="0"/>
                        </a:rPr>
                        <a:t>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a:solidFill>
                            <a:srgbClr val="000000"/>
                          </a:solidFill>
                          <a:effectLst/>
                          <a:latin typeface="Arial" panose="020B0604020202020204" pitchFamily="34" charset="0"/>
                        </a:rPr>
                        <a: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a:solidFill>
                            <a:srgbClr val="000000"/>
                          </a:solidFill>
                          <a:effectLst/>
                          <a:latin typeface="Arial" panose="020B0604020202020204" pitchFamily="34" charset="0"/>
                        </a:rPr>
                        <a:t>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34561399"/>
                  </a:ext>
                </a:extLst>
              </a:tr>
              <a:tr h="0">
                <a:tc>
                  <a:txBody>
                    <a:bodyPr/>
                    <a:lstStyle/>
                    <a:p>
                      <a:pPr algn="ctr" fontAlgn="t"/>
                      <a:r>
                        <a:rPr lang="en-ZA" sz="1200" b="1" i="0" u="none" strike="noStrike" dirty="0">
                          <a:solidFill>
                            <a:srgbClr val="000000"/>
                          </a:solidFill>
                          <a:effectLst/>
                          <a:latin typeface="Arial" panose="020B0604020202020204" pitchFamily="34" charset="0"/>
                        </a:rPr>
                        <a:t>Total distribution</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70</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59</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9</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a:solidFill>
                            <a:srgbClr val="000000"/>
                          </a:solidFill>
                          <a:effectLst/>
                          <a:latin typeface="Arial" panose="020B0604020202020204" pitchFamily="34" charset="0"/>
                        </a:rPr>
                        <a:t>0/9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a:solidFill>
                            <a:srgbClr val="000000"/>
                          </a:solidFill>
                          <a:effectLst/>
                          <a:latin typeface="Arial" panose="020B0604020202020204" pitchFamily="34" charset="0"/>
                        </a:rPr>
                        <a:t>8/9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830127945"/>
                  </a:ext>
                </a:extLst>
              </a:tr>
              <a:tr h="0">
                <a:tc>
                  <a:txBody>
                    <a:bodyPr/>
                    <a:lstStyle/>
                    <a:p>
                      <a:pPr algn="ctr" fontAlgn="t"/>
                      <a:r>
                        <a:rPr lang="en-ZA" sz="1200" b="1" i="0" u="none" strike="noStrike" dirty="0">
                          <a:solidFill>
                            <a:srgbClr val="000000"/>
                          </a:solidFill>
                          <a:effectLst/>
                          <a:latin typeface="Arial" panose="020B0604020202020204" pitchFamily="34" charset="0"/>
                        </a:rPr>
                        <a:t>Percentage distribution</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100%</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84%</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1.4%</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1.4%</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13%</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a:solidFill>
                            <a:srgbClr val="000000"/>
                          </a:solidFill>
                          <a:effectLst/>
                          <a:latin typeface="Arial" panose="020B0604020202020204" pitchFamily="34" charset="0"/>
                        </a:rPr>
                        <a:t>11%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a:solidFill>
                            <a:srgbClr val="000000"/>
                          </a:solidFill>
                          <a:effectLst/>
                          <a:latin typeface="Arial" panose="020B0604020202020204" pitchFamily="34" charset="0"/>
                        </a:rPr>
                        <a:t>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89%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6160067"/>
                  </a:ext>
                </a:extLst>
              </a:tr>
            </a:tbl>
          </a:graphicData>
        </a:graphic>
      </p:graphicFrame>
      <p:graphicFrame>
        <p:nvGraphicFramePr>
          <p:cNvPr id="11" name="Table 10"/>
          <p:cNvGraphicFramePr>
            <a:graphicFrameLocks noGrp="1"/>
          </p:cNvGraphicFramePr>
          <p:nvPr/>
        </p:nvGraphicFramePr>
        <p:xfrm>
          <a:off x="3308" y="836712"/>
          <a:ext cx="9140694" cy="2252655"/>
        </p:xfrm>
        <a:graphic>
          <a:graphicData uri="http://schemas.openxmlformats.org/drawingml/2006/table">
            <a:tbl>
              <a:tblPr/>
              <a:tblGrid>
                <a:gridCol w="1038993">
                  <a:extLst>
                    <a:ext uri="{9D8B030D-6E8A-4147-A177-3AD203B41FA5}">
                      <a16:colId xmlns:a16="http://schemas.microsoft.com/office/drawing/2014/main" val="4185387467"/>
                    </a:ext>
                  </a:extLst>
                </a:gridCol>
                <a:gridCol w="1038993">
                  <a:extLst>
                    <a:ext uri="{9D8B030D-6E8A-4147-A177-3AD203B41FA5}">
                      <a16:colId xmlns:a16="http://schemas.microsoft.com/office/drawing/2014/main" val="213185910"/>
                    </a:ext>
                  </a:extLst>
                </a:gridCol>
                <a:gridCol w="1038993">
                  <a:extLst>
                    <a:ext uri="{9D8B030D-6E8A-4147-A177-3AD203B41FA5}">
                      <a16:colId xmlns:a16="http://schemas.microsoft.com/office/drawing/2014/main" val="1979906240"/>
                    </a:ext>
                  </a:extLst>
                </a:gridCol>
                <a:gridCol w="1038993">
                  <a:extLst>
                    <a:ext uri="{9D8B030D-6E8A-4147-A177-3AD203B41FA5}">
                      <a16:colId xmlns:a16="http://schemas.microsoft.com/office/drawing/2014/main" val="2738321368"/>
                    </a:ext>
                  </a:extLst>
                </a:gridCol>
                <a:gridCol w="1038993">
                  <a:extLst>
                    <a:ext uri="{9D8B030D-6E8A-4147-A177-3AD203B41FA5}">
                      <a16:colId xmlns:a16="http://schemas.microsoft.com/office/drawing/2014/main" val="2013159480"/>
                    </a:ext>
                  </a:extLst>
                </a:gridCol>
                <a:gridCol w="1038993">
                  <a:extLst>
                    <a:ext uri="{9D8B030D-6E8A-4147-A177-3AD203B41FA5}">
                      <a16:colId xmlns:a16="http://schemas.microsoft.com/office/drawing/2014/main" val="2267275058"/>
                    </a:ext>
                  </a:extLst>
                </a:gridCol>
                <a:gridCol w="1038993">
                  <a:extLst>
                    <a:ext uri="{9D8B030D-6E8A-4147-A177-3AD203B41FA5}">
                      <a16:colId xmlns:a16="http://schemas.microsoft.com/office/drawing/2014/main" val="2618689002"/>
                    </a:ext>
                  </a:extLst>
                </a:gridCol>
                <a:gridCol w="1038993">
                  <a:extLst>
                    <a:ext uri="{9D8B030D-6E8A-4147-A177-3AD203B41FA5}">
                      <a16:colId xmlns:a16="http://schemas.microsoft.com/office/drawing/2014/main" val="3586349595"/>
                    </a:ext>
                  </a:extLst>
                </a:gridCol>
                <a:gridCol w="828750">
                  <a:extLst>
                    <a:ext uri="{9D8B030D-6E8A-4147-A177-3AD203B41FA5}">
                      <a16:colId xmlns:a16="http://schemas.microsoft.com/office/drawing/2014/main" val="3972166108"/>
                    </a:ext>
                  </a:extLst>
                </a:gridCol>
              </a:tblGrid>
              <a:tr h="0">
                <a:tc rowSpan="2">
                  <a:txBody>
                    <a:bodyPr/>
                    <a:lstStyle/>
                    <a:p>
                      <a:pPr algn="ctr" fontAlgn="t"/>
                      <a:r>
                        <a:rPr lang="en-ZA" sz="1200" b="1" i="0" u="none" strike="noStrike" dirty="0">
                          <a:solidFill>
                            <a:srgbClr val="000000"/>
                          </a:solidFill>
                          <a:effectLst/>
                          <a:latin typeface="Arial" panose="020B0604020202020204" pitchFamily="34" charset="0"/>
                        </a:rPr>
                        <a:t>Programme </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GB" sz="1200" b="1" i="0" u="none" strike="noStrike" dirty="0">
                          <a:solidFill>
                            <a:srgbClr val="000000"/>
                          </a:solidFill>
                          <a:effectLst/>
                          <a:latin typeface="Arial" panose="020B0604020202020204" pitchFamily="34" charset="0"/>
                        </a:rPr>
                        <a:t>No. of indicators per programme </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ZA" sz="1200" b="1" i="0" u="none" strike="noStrike" dirty="0">
                          <a:solidFill>
                            <a:srgbClr val="000000"/>
                          </a:solidFill>
                          <a:effectLst/>
                          <a:latin typeface="Arial" panose="020B0604020202020204" pitchFamily="34" charset="0"/>
                        </a:rPr>
                        <a:t>Annual Targets</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ZA" sz="1200" b="1" i="0" u="none" strike="noStrike" dirty="0">
                          <a:solidFill>
                            <a:srgbClr val="000000"/>
                          </a:solidFill>
                          <a:effectLst/>
                          <a:latin typeface="Arial" panose="020B0604020202020204" pitchFamily="34" charset="0"/>
                        </a:rPr>
                        <a:t>Biennial Targets</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ZA" sz="1200" b="1" i="0" u="none" strike="noStrike" dirty="0">
                          <a:solidFill>
                            <a:srgbClr val="000000"/>
                          </a:solidFill>
                          <a:effectLst/>
                          <a:latin typeface="Arial" panose="020B0604020202020204" pitchFamily="34" charset="0"/>
                        </a:rPr>
                        <a:t>Biannual Targets</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ZA" sz="1200" b="1" i="0" u="none" strike="noStrike" dirty="0">
                          <a:solidFill>
                            <a:srgbClr val="000000"/>
                          </a:solidFill>
                          <a:effectLst/>
                          <a:latin typeface="Arial" panose="020B0604020202020204" pitchFamily="34" charset="0"/>
                        </a:rPr>
                        <a:t>Quarterly Targets</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3">
                  <a:txBody>
                    <a:bodyPr/>
                    <a:lstStyle/>
                    <a:p>
                      <a:pPr algn="ctr" fontAlgn="t"/>
                      <a:r>
                        <a:rPr lang="en-ZA" sz="1200" b="1" i="0" u="none" strike="noStrike" dirty="0">
                          <a:solidFill>
                            <a:srgbClr val="000000"/>
                          </a:solidFill>
                          <a:effectLst/>
                          <a:latin typeface="Arial" panose="020B0604020202020204" pitchFamily="34" charset="0"/>
                        </a:rPr>
                        <a:t>Q3 status 2021/22</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557049666"/>
                  </a:ext>
                </a:extLst>
              </a:tr>
              <a:tr h="0">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t"/>
                      <a:r>
                        <a:rPr lang="en-ZA" sz="1200" b="1" i="0" u="none" strike="noStrike" dirty="0">
                          <a:solidFill>
                            <a:srgbClr val="000000"/>
                          </a:solidFill>
                          <a:effectLst/>
                          <a:latin typeface="Arial" panose="020B0604020202020204" pitchFamily="34" charset="0"/>
                        </a:rPr>
                        <a:t>Not achieved</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ZA" sz="1200" b="1" i="0" u="none" strike="noStrike" dirty="0">
                          <a:solidFill>
                            <a:srgbClr val="000000"/>
                          </a:solidFill>
                          <a:effectLst/>
                          <a:latin typeface="Arial" panose="020B0604020202020204" pitchFamily="34" charset="0"/>
                        </a:rPr>
                        <a:t>Partially achieved</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ZA" sz="1200" b="1" i="0" u="none" strike="noStrike" dirty="0">
                          <a:solidFill>
                            <a:srgbClr val="000000"/>
                          </a:solidFill>
                          <a:effectLst/>
                          <a:latin typeface="Arial" panose="020B0604020202020204" pitchFamily="34" charset="0"/>
                        </a:rPr>
                        <a:t>Achieved</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131825044"/>
                  </a:ext>
                </a:extLst>
              </a:tr>
              <a:tr h="0">
                <a:tc>
                  <a:txBody>
                    <a:bodyPr/>
                    <a:lstStyle/>
                    <a:p>
                      <a:pPr algn="ctr" fontAlgn="t"/>
                      <a:r>
                        <a:rPr lang="en-ZA" sz="1200" b="1" i="0" u="none" strike="noStrike" dirty="0">
                          <a:solidFill>
                            <a:srgbClr val="000000"/>
                          </a:solidFill>
                          <a:effectLst/>
                          <a:latin typeface="Arial" panose="020B0604020202020204" pitchFamily="34" charset="0"/>
                        </a:rPr>
                        <a:t>One </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5</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2</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3</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3</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50534024"/>
                  </a:ext>
                </a:extLst>
              </a:tr>
              <a:tr h="0">
                <a:tc>
                  <a:txBody>
                    <a:bodyPr/>
                    <a:lstStyle/>
                    <a:p>
                      <a:pPr algn="ctr" fontAlgn="t"/>
                      <a:r>
                        <a:rPr lang="en-ZA" sz="1200" b="1" i="0" u="none" strike="noStrike" dirty="0">
                          <a:solidFill>
                            <a:srgbClr val="000000"/>
                          </a:solidFill>
                          <a:effectLst/>
                          <a:latin typeface="Arial" panose="020B0604020202020204" pitchFamily="34" charset="0"/>
                        </a:rPr>
                        <a:t>Two </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32</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30</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25884418"/>
                  </a:ext>
                </a:extLst>
              </a:tr>
              <a:tr h="0">
                <a:tc>
                  <a:txBody>
                    <a:bodyPr/>
                    <a:lstStyle/>
                    <a:p>
                      <a:pPr algn="ctr" fontAlgn="t"/>
                      <a:r>
                        <a:rPr lang="en-ZA" sz="1200" b="1" i="0" u="none" strike="noStrike" dirty="0">
                          <a:solidFill>
                            <a:srgbClr val="000000"/>
                          </a:solidFill>
                          <a:effectLst/>
                          <a:latin typeface="Arial" panose="020B0604020202020204" pitchFamily="34" charset="0"/>
                        </a:rPr>
                        <a:t>Three </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12</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10</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2</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2</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62513579"/>
                  </a:ext>
                </a:extLst>
              </a:tr>
              <a:tr h="0">
                <a:tc>
                  <a:txBody>
                    <a:bodyPr/>
                    <a:lstStyle/>
                    <a:p>
                      <a:pPr algn="ctr" fontAlgn="t"/>
                      <a:r>
                        <a:rPr lang="en-ZA" sz="1200" b="1" i="0" u="none" strike="noStrike" dirty="0">
                          <a:solidFill>
                            <a:srgbClr val="000000"/>
                          </a:solidFill>
                          <a:effectLst/>
                          <a:latin typeface="Arial" panose="020B0604020202020204" pitchFamily="34" charset="0"/>
                        </a:rPr>
                        <a:t>Four </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16</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15</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38311783"/>
                  </a:ext>
                </a:extLst>
              </a:tr>
              <a:tr h="0">
                <a:tc>
                  <a:txBody>
                    <a:bodyPr/>
                    <a:lstStyle/>
                    <a:p>
                      <a:pPr algn="ctr" fontAlgn="t"/>
                      <a:r>
                        <a:rPr lang="en-ZA" sz="1200" b="1" i="0" u="none" strike="noStrike" dirty="0">
                          <a:solidFill>
                            <a:srgbClr val="000000"/>
                          </a:solidFill>
                          <a:effectLst/>
                          <a:latin typeface="Arial" panose="020B0604020202020204" pitchFamily="34" charset="0"/>
                        </a:rPr>
                        <a:t>Five </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5</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4</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3</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95112356"/>
                  </a:ext>
                </a:extLst>
              </a:tr>
              <a:tr h="0">
                <a:tc>
                  <a:txBody>
                    <a:bodyPr/>
                    <a:lstStyle/>
                    <a:p>
                      <a:pPr algn="ctr" fontAlgn="t"/>
                      <a:r>
                        <a:rPr lang="en-ZA" sz="1200" b="1" i="0" u="none" strike="noStrike" dirty="0">
                          <a:solidFill>
                            <a:srgbClr val="000000"/>
                          </a:solidFill>
                          <a:effectLst/>
                          <a:latin typeface="Arial" panose="020B0604020202020204" pitchFamily="34" charset="0"/>
                        </a:rPr>
                        <a:t>Total distribution</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70</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58</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10</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0</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9</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77755420"/>
                  </a:ext>
                </a:extLst>
              </a:tr>
              <a:tr h="0">
                <a:tc>
                  <a:txBody>
                    <a:bodyPr/>
                    <a:lstStyle/>
                    <a:p>
                      <a:pPr algn="ctr" fontAlgn="t"/>
                      <a:r>
                        <a:rPr lang="en-ZA" sz="1200" b="1" i="0" u="none" strike="noStrike" dirty="0">
                          <a:solidFill>
                            <a:srgbClr val="000000"/>
                          </a:solidFill>
                          <a:effectLst/>
                          <a:latin typeface="Arial" panose="020B0604020202020204" pitchFamily="34" charset="0"/>
                        </a:rPr>
                        <a:t>Percentage distribution</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100%</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83%</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2%</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2%</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14%</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0%</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10%</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90%</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60618063"/>
                  </a:ext>
                </a:extLst>
              </a:tr>
            </a:tbl>
          </a:graphicData>
        </a:graphic>
      </p:graphicFrame>
    </p:spTree>
    <p:extLst>
      <p:ext uri="{BB962C8B-B14F-4D97-AF65-F5344CB8AC3E}">
        <p14:creationId xmlns:p14="http://schemas.microsoft.com/office/powerpoint/2010/main" val="18177391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p:txBody>
          <a:bodyPr>
            <a:normAutofit/>
          </a:bodyPr>
          <a:lstStyle/>
          <a:p>
            <a:pPr eaLnBrk="1" hangingPunct="1"/>
            <a:r>
              <a:rPr lang="en-ZA" altLang="en-US" b="1" dirty="0">
                <a:solidFill>
                  <a:schemeClr val="accent2">
                    <a:lumMod val="75000"/>
                  </a:schemeClr>
                </a:solidFill>
              </a:rPr>
              <a:t> </a:t>
            </a:r>
            <a:r>
              <a:rPr lang="en-ZA" altLang="en-US" dirty="0"/>
              <a:t>ALLOCATION AGAINST EXPENDITURE</a:t>
            </a:r>
            <a:r>
              <a:rPr lang="en-ZA" altLang="en-US" b="1" dirty="0">
                <a:solidFill>
                  <a:schemeClr val="accent2">
                    <a:lumMod val="75000"/>
                  </a:schemeClr>
                </a:solidFill>
              </a:rPr>
              <a:t>  PER PROGRAMME FOR 2022/23 FINANCIAL YEAR</a:t>
            </a:r>
          </a:p>
        </p:txBody>
      </p:sp>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100</a:t>
            </a:fld>
            <a:endParaRPr lang="en-ZA" dirty="0">
              <a:solidFill>
                <a:prstClr val="black">
                  <a:tint val="75000"/>
                </a:prstClr>
              </a:solidFill>
            </a:endParaRPr>
          </a:p>
        </p:txBody>
      </p:sp>
      <p:pic>
        <p:nvPicPr>
          <p:cNvPr id="4" name="Picture 3"/>
          <p:cNvPicPr>
            <a:picLocks noChangeAspect="1"/>
          </p:cNvPicPr>
          <p:nvPr/>
        </p:nvPicPr>
        <p:blipFill>
          <a:blip r:embed="rId3"/>
          <a:stretch>
            <a:fillRect/>
          </a:stretch>
        </p:blipFill>
        <p:spPr>
          <a:xfrm>
            <a:off x="0" y="5906414"/>
            <a:ext cx="1691680" cy="836712"/>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735520319"/>
              </p:ext>
            </p:extLst>
          </p:nvPr>
        </p:nvGraphicFramePr>
        <p:xfrm>
          <a:off x="5476" y="1073557"/>
          <a:ext cx="9138524" cy="4586735"/>
        </p:xfrm>
        <a:graphic>
          <a:graphicData uri="http://schemas.openxmlformats.org/drawingml/2006/table">
            <a:tbl>
              <a:tblPr firstRow="1" bandRow="1">
                <a:tableStyleId>{93296810-A885-4BE3-A3E7-6D5BEEA58F35}</a:tableStyleId>
              </a:tblPr>
              <a:tblGrid>
                <a:gridCol w="3272422">
                  <a:extLst>
                    <a:ext uri="{9D8B030D-6E8A-4147-A177-3AD203B41FA5}">
                      <a16:colId xmlns:a16="http://schemas.microsoft.com/office/drawing/2014/main" val="20000"/>
                    </a:ext>
                  </a:extLst>
                </a:gridCol>
                <a:gridCol w="1454409">
                  <a:extLst>
                    <a:ext uri="{9D8B030D-6E8A-4147-A177-3AD203B41FA5}">
                      <a16:colId xmlns:a16="http://schemas.microsoft.com/office/drawing/2014/main" val="20001"/>
                    </a:ext>
                  </a:extLst>
                </a:gridCol>
                <a:gridCol w="1542367">
                  <a:extLst>
                    <a:ext uri="{9D8B030D-6E8A-4147-A177-3AD203B41FA5}">
                      <a16:colId xmlns:a16="http://schemas.microsoft.com/office/drawing/2014/main" val="20002"/>
                    </a:ext>
                  </a:extLst>
                </a:gridCol>
                <a:gridCol w="1545829">
                  <a:extLst>
                    <a:ext uri="{9D8B030D-6E8A-4147-A177-3AD203B41FA5}">
                      <a16:colId xmlns:a16="http://schemas.microsoft.com/office/drawing/2014/main" val="20003"/>
                    </a:ext>
                  </a:extLst>
                </a:gridCol>
                <a:gridCol w="1323497">
                  <a:extLst>
                    <a:ext uri="{9D8B030D-6E8A-4147-A177-3AD203B41FA5}">
                      <a16:colId xmlns:a16="http://schemas.microsoft.com/office/drawing/2014/main" val="1476792361"/>
                    </a:ext>
                  </a:extLst>
                </a:gridCol>
              </a:tblGrid>
              <a:tr h="742098">
                <a:tc>
                  <a:txBody>
                    <a:bodyPr/>
                    <a:lstStyle/>
                    <a:p>
                      <a:pPr algn="l"/>
                      <a:r>
                        <a:rPr lang="en-ZA" dirty="0"/>
                        <a:t>PROGRAMME</a:t>
                      </a:r>
                      <a:endParaRPr lang="en-ZA" b="1" dirty="0"/>
                    </a:p>
                  </a:txBody>
                  <a:tcPr/>
                </a:tc>
                <a:tc>
                  <a:txBody>
                    <a:bodyPr/>
                    <a:lstStyle/>
                    <a:p>
                      <a:pPr algn="l"/>
                      <a:r>
                        <a:rPr lang="en-ZA" dirty="0"/>
                        <a:t>Budget</a:t>
                      </a:r>
                    </a:p>
                    <a:p>
                      <a:pPr algn="l"/>
                      <a:r>
                        <a:rPr lang="en-ZA" dirty="0"/>
                        <a:t>R’000</a:t>
                      </a:r>
                      <a:endParaRPr lang="en-ZA" b="1" dirty="0"/>
                    </a:p>
                  </a:txBody>
                  <a:tcPr/>
                </a:tc>
                <a:tc>
                  <a:txBody>
                    <a:bodyPr/>
                    <a:lstStyle/>
                    <a:p>
                      <a:pPr algn="l"/>
                      <a:r>
                        <a:rPr lang="en-ZA" dirty="0"/>
                        <a:t>Expenditure</a:t>
                      </a:r>
                    </a:p>
                    <a:p>
                      <a:pPr algn="l"/>
                      <a:r>
                        <a:rPr lang="en-ZA" dirty="0"/>
                        <a:t>R’000</a:t>
                      </a:r>
                      <a:endParaRPr lang="en-ZA" b="1" dirty="0"/>
                    </a:p>
                  </a:txBody>
                  <a:tcPr/>
                </a:tc>
                <a:tc>
                  <a:txBody>
                    <a:bodyPr/>
                    <a:lstStyle/>
                    <a:p>
                      <a:pPr algn="l"/>
                      <a:r>
                        <a:rPr lang="en-ZA" dirty="0"/>
                        <a:t>Variances</a:t>
                      </a:r>
                    </a:p>
                    <a:p>
                      <a:pPr algn="l"/>
                      <a:r>
                        <a:rPr lang="en-ZA" dirty="0"/>
                        <a:t>R’000</a:t>
                      </a:r>
                      <a:endParaRPr lang="en-ZA" b="1" dirty="0"/>
                    </a:p>
                  </a:txBody>
                  <a:tcPr/>
                </a:tc>
                <a:tc>
                  <a:txBody>
                    <a:bodyPr/>
                    <a:lstStyle/>
                    <a:p>
                      <a:pPr algn="l"/>
                      <a:r>
                        <a:rPr lang="en-ZA" dirty="0"/>
                        <a:t>% Spent</a:t>
                      </a:r>
                      <a:endParaRPr lang="en-ZA" b="1" dirty="0"/>
                    </a:p>
                  </a:txBody>
                  <a:tcPr/>
                </a:tc>
                <a:extLst>
                  <a:ext uri="{0D108BD9-81ED-4DB2-BD59-A6C34878D82A}">
                    <a16:rowId xmlns:a16="http://schemas.microsoft.com/office/drawing/2014/main" val="10001"/>
                  </a:ext>
                </a:extLst>
              </a:tr>
              <a:tr h="345540">
                <a:tc>
                  <a:txBody>
                    <a:bodyPr/>
                    <a:lstStyle/>
                    <a:p>
                      <a:pPr algn="l"/>
                      <a:r>
                        <a:rPr lang="en-ZA" dirty="0"/>
                        <a:t>Administration</a:t>
                      </a:r>
                    </a:p>
                  </a:txBody>
                  <a:tcPr/>
                </a:tc>
                <a:tc>
                  <a:txBody>
                    <a:bodyPr/>
                    <a:lstStyle/>
                    <a:p>
                      <a:pPr algn="r"/>
                      <a:r>
                        <a:rPr lang="en-ZA" dirty="0"/>
                        <a:t>535 184</a:t>
                      </a:r>
                      <a:endParaRPr lang="en-ZA" dirty="0">
                        <a:solidFill>
                          <a:schemeClr val="tx1"/>
                        </a:solidFill>
                      </a:endParaRPr>
                    </a:p>
                  </a:txBody>
                  <a:tcPr marT="0" marB="0"/>
                </a:tc>
                <a:tc>
                  <a:txBody>
                    <a:bodyPr/>
                    <a:lstStyle/>
                    <a:p>
                      <a:pPr marL="0" algn="r" defTabSz="914400" rtl="0" eaLnBrk="1" fontAlgn="b" latinLnBrk="0" hangingPunct="1"/>
                      <a:r>
                        <a:rPr lang="en-ZA" sz="1800" kern="1200" dirty="0"/>
                        <a:t>418 068</a:t>
                      </a:r>
                      <a:endParaRPr lang="en-ZA" sz="1800" kern="1200" dirty="0">
                        <a:solidFill>
                          <a:schemeClr val="tx1"/>
                        </a:solidFill>
                        <a:latin typeface="+mn-lt"/>
                        <a:ea typeface="+mn-ea"/>
                        <a:cs typeface="+mn-cs"/>
                      </a:endParaRPr>
                    </a:p>
                  </a:txBody>
                  <a:tcPr marL="0" marR="0" marT="0" marB="0"/>
                </a:tc>
                <a:tc>
                  <a:txBody>
                    <a:bodyPr/>
                    <a:lstStyle/>
                    <a:p>
                      <a:pPr marL="0" algn="r" defTabSz="914400" rtl="0" eaLnBrk="1" fontAlgn="b" latinLnBrk="0" hangingPunct="1"/>
                      <a:r>
                        <a:rPr lang="en-ZA" sz="1800" kern="1200" dirty="0"/>
                        <a:t>117 116</a:t>
                      </a:r>
                      <a:endParaRPr lang="en-ZA" sz="1800" kern="1200" dirty="0">
                        <a:solidFill>
                          <a:schemeClr val="tx1"/>
                        </a:solidFill>
                        <a:latin typeface="+mn-lt"/>
                        <a:ea typeface="+mn-ea"/>
                        <a:cs typeface="+mn-cs"/>
                      </a:endParaRPr>
                    </a:p>
                  </a:txBody>
                  <a:tcPr marL="0" marR="0" marT="0" marB="0"/>
                </a:tc>
                <a:tc>
                  <a:txBody>
                    <a:bodyPr/>
                    <a:lstStyle/>
                    <a:p>
                      <a:pPr marL="0" algn="r" defTabSz="914400" rtl="0" eaLnBrk="1" fontAlgn="b" latinLnBrk="0" hangingPunct="1"/>
                      <a:r>
                        <a:rPr lang="en-ZA" sz="1800" kern="1200" dirty="0"/>
                        <a:t>78.12%</a:t>
                      </a:r>
                      <a:endParaRPr lang="en-ZA" sz="1800" kern="1200" dirty="0">
                        <a:solidFill>
                          <a:schemeClr val="tx1"/>
                        </a:solidFill>
                        <a:latin typeface="+mn-lt"/>
                        <a:ea typeface="+mn-ea"/>
                        <a:cs typeface="+mn-cs"/>
                      </a:endParaRPr>
                    </a:p>
                  </a:txBody>
                  <a:tcPr marL="0" marR="0" marT="0" marB="0"/>
                </a:tc>
                <a:extLst>
                  <a:ext uri="{0D108BD9-81ED-4DB2-BD59-A6C34878D82A}">
                    <a16:rowId xmlns:a16="http://schemas.microsoft.com/office/drawing/2014/main" val="10002"/>
                  </a:ext>
                </a:extLst>
              </a:tr>
              <a:tr h="604251">
                <a:tc>
                  <a:txBody>
                    <a:bodyPr/>
                    <a:lstStyle/>
                    <a:p>
                      <a:pPr algn="l"/>
                      <a:r>
                        <a:rPr lang="en-ZA" dirty="0"/>
                        <a:t>Curriculum Policy, Support and Monitoring</a:t>
                      </a:r>
                    </a:p>
                  </a:txBody>
                  <a:tcPr/>
                </a:tc>
                <a:tc>
                  <a:txBody>
                    <a:bodyPr/>
                    <a:lstStyle/>
                    <a:p>
                      <a:pPr algn="r"/>
                      <a:endParaRPr lang="en-ZA" dirty="0"/>
                    </a:p>
                    <a:p>
                      <a:pPr marL="0" algn="r" defTabSz="914400" rtl="0" eaLnBrk="1" fontAlgn="b" latinLnBrk="0" hangingPunct="1"/>
                      <a:r>
                        <a:rPr lang="en-ZA" sz="1800" kern="1200" dirty="0"/>
                        <a:t>3 280 768</a:t>
                      </a:r>
                      <a:endParaRPr lang="en-ZA" sz="1800" kern="1200" dirty="0">
                        <a:solidFill>
                          <a:schemeClr val="tx1"/>
                        </a:solidFill>
                        <a:latin typeface="+mn-lt"/>
                        <a:ea typeface="+mn-ea"/>
                        <a:cs typeface="+mn-cs"/>
                      </a:endParaRPr>
                    </a:p>
                  </a:txBody>
                  <a:tcPr marT="0" marB="0"/>
                </a:tc>
                <a:tc>
                  <a:txBody>
                    <a:bodyPr/>
                    <a:lstStyle/>
                    <a:p>
                      <a:pPr marL="0" algn="r" defTabSz="914400" rtl="0" eaLnBrk="1" fontAlgn="b" latinLnBrk="0" hangingPunct="1"/>
                      <a:r>
                        <a:rPr lang="en-ZA" sz="1800" kern="1200" dirty="0"/>
                        <a:t>2 231 135</a:t>
                      </a:r>
                      <a:endParaRPr lang="en-ZA" sz="1800" kern="1200" dirty="0">
                        <a:solidFill>
                          <a:schemeClr val="tx1"/>
                        </a:solidFill>
                        <a:latin typeface="+mn-lt"/>
                        <a:ea typeface="+mn-ea"/>
                        <a:cs typeface="+mn-cs"/>
                      </a:endParaRPr>
                    </a:p>
                  </a:txBody>
                  <a:tcPr marL="0" marR="0" marT="0" marB="0"/>
                </a:tc>
                <a:tc>
                  <a:txBody>
                    <a:bodyPr/>
                    <a:lstStyle/>
                    <a:p>
                      <a:pPr marL="0" algn="r" defTabSz="914400" rtl="0" eaLnBrk="1" fontAlgn="b" latinLnBrk="0" hangingPunct="1"/>
                      <a:r>
                        <a:rPr lang="en-ZA" sz="1800" kern="1200" dirty="0"/>
                        <a:t>1 049 633</a:t>
                      </a:r>
                      <a:endParaRPr lang="en-ZA" sz="1800" kern="1200" dirty="0">
                        <a:solidFill>
                          <a:schemeClr val="tx1"/>
                        </a:solidFill>
                        <a:latin typeface="+mn-lt"/>
                        <a:ea typeface="+mn-ea"/>
                        <a:cs typeface="+mn-cs"/>
                      </a:endParaRPr>
                    </a:p>
                  </a:txBody>
                  <a:tcPr marL="0" marR="0" marT="0" marB="0"/>
                </a:tc>
                <a:tc>
                  <a:txBody>
                    <a:bodyPr/>
                    <a:lstStyle/>
                    <a:p>
                      <a:pPr marL="0" algn="r" defTabSz="914400" rtl="0" eaLnBrk="1" fontAlgn="b" latinLnBrk="0" hangingPunct="1"/>
                      <a:r>
                        <a:rPr lang="en-ZA" sz="1800" kern="1200" dirty="0"/>
                        <a:t>68.01%</a:t>
                      </a:r>
                      <a:endParaRPr lang="en-ZA" sz="1800" kern="1200" dirty="0">
                        <a:solidFill>
                          <a:schemeClr val="tx1"/>
                        </a:solidFill>
                        <a:latin typeface="+mn-lt"/>
                        <a:ea typeface="+mn-ea"/>
                        <a:cs typeface="+mn-cs"/>
                      </a:endParaRPr>
                    </a:p>
                  </a:txBody>
                  <a:tcPr marL="0" marR="0" marT="0" marB="0"/>
                </a:tc>
                <a:extLst>
                  <a:ext uri="{0D108BD9-81ED-4DB2-BD59-A6C34878D82A}">
                    <a16:rowId xmlns:a16="http://schemas.microsoft.com/office/drawing/2014/main" val="10003"/>
                  </a:ext>
                </a:extLst>
              </a:tr>
              <a:tr h="863216">
                <a:tc>
                  <a:txBody>
                    <a:bodyPr/>
                    <a:lstStyle/>
                    <a:p>
                      <a:pPr algn="l"/>
                      <a:r>
                        <a:rPr lang="en-ZA" dirty="0"/>
                        <a:t>Teachers, Education Human Resources and</a:t>
                      </a:r>
                      <a:r>
                        <a:rPr lang="en-ZA" baseline="0" dirty="0"/>
                        <a:t> Institutional Development</a:t>
                      </a:r>
                      <a:endParaRPr lang="en-ZA" dirty="0"/>
                    </a:p>
                  </a:txBody>
                  <a:tcPr/>
                </a:tc>
                <a:tc>
                  <a:txBody>
                    <a:bodyPr/>
                    <a:lstStyle/>
                    <a:p>
                      <a:pPr algn="r"/>
                      <a:r>
                        <a:rPr lang="en-ZA" dirty="0"/>
                        <a:t>1 501 105</a:t>
                      </a:r>
                      <a:endParaRPr lang="en-ZA" dirty="0">
                        <a:solidFill>
                          <a:schemeClr val="tx1"/>
                        </a:solidFill>
                      </a:endParaRPr>
                    </a:p>
                  </a:txBody>
                  <a:tcPr/>
                </a:tc>
                <a:tc>
                  <a:txBody>
                    <a:bodyPr/>
                    <a:lstStyle/>
                    <a:p>
                      <a:pPr marL="0" algn="r" defTabSz="914400" rtl="0" eaLnBrk="1" fontAlgn="b" latinLnBrk="0" hangingPunct="1"/>
                      <a:r>
                        <a:rPr lang="en-ZA" sz="1800" kern="1200" dirty="0"/>
                        <a:t>1 422 805</a:t>
                      </a:r>
                      <a:endParaRPr lang="en-ZA" sz="1800" kern="1200" dirty="0">
                        <a:solidFill>
                          <a:schemeClr val="tx1"/>
                        </a:solidFill>
                        <a:latin typeface="+mn-lt"/>
                        <a:ea typeface="+mn-ea"/>
                        <a:cs typeface="+mn-cs"/>
                      </a:endParaRPr>
                    </a:p>
                  </a:txBody>
                  <a:tcPr marL="0" marR="0" marT="0" marB="0"/>
                </a:tc>
                <a:tc>
                  <a:txBody>
                    <a:bodyPr/>
                    <a:lstStyle/>
                    <a:p>
                      <a:pPr marL="0" algn="r" defTabSz="914400" rtl="0" eaLnBrk="1" fontAlgn="b" latinLnBrk="0" hangingPunct="1"/>
                      <a:r>
                        <a:rPr lang="en-ZA" sz="1800" kern="1200" dirty="0"/>
                        <a:t>78 300</a:t>
                      </a:r>
                      <a:endParaRPr lang="en-ZA" sz="1800" kern="1200" dirty="0">
                        <a:solidFill>
                          <a:schemeClr val="tx1"/>
                        </a:solidFill>
                        <a:latin typeface="+mn-lt"/>
                        <a:ea typeface="+mn-ea"/>
                        <a:cs typeface="+mn-cs"/>
                      </a:endParaRPr>
                    </a:p>
                  </a:txBody>
                  <a:tcPr marL="0" marR="0" marT="0" marB="0"/>
                </a:tc>
                <a:tc>
                  <a:txBody>
                    <a:bodyPr/>
                    <a:lstStyle/>
                    <a:p>
                      <a:pPr marL="0" algn="r" defTabSz="914400" rtl="0" eaLnBrk="1" fontAlgn="b" latinLnBrk="0" hangingPunct="1"/>
                      <a:r>
                        <a:rPr lang="en-ZA" sz="1800" kern="1200" dirty="0"/>
                        <a:t>94.78%</a:t>
                      </a:r>
                      <a:endParaRPr lang="en-ZA" sz="1800" kern="1200" dirty="0">
                        <a:solidFill>
                          <a:schemeClr val="tx1"/>
                        </a:solidFill>
                        <a:latin typeface="+mn-lt"/>
                        <a:ea typeface="+mn-ea"/>
                        <a:cs typeface="+mn-cs"/>
                      </a:endParaRPr>
                    </a:p>
                  </a:txBody>
                  <a:tcPr marL="0" marR="0" marT="0" marB="0"/>
                </a:tc>
                <a:extLst>
                  <a:ext uri="{0D108BD9-81ED-4DB2-BD59-A6C34878D82A}">
                    <a16:rowId xmlns:a16="http://schemas.microsoft.com/office/drawing/2014/main" val="10004"/>
                  </a:ext>
                </a:extLst>
              </a:tr>
              <a:tr h="604251">
                <a:tc>
                  <a:txBody>
                    <a:bodyPr/>
                    <a:lstStyle/>
                    <a:p>
                      <a:pPr algn="l"/>
                      <a:r>
                        <a:rPr lang="en-ZA" dirty="0"/>
                        <a:t>Planning, Information and Assessment</a:t>
                      </a:r>
                    </a:p>
                  </a:txBody>
                  <a:tcPr/>
                </a:tc>
                <a:tc>
                  <a:txBody>
                    <a:bodyPr/>
                    <a:lstStyle/>
                    <a:p>
                      <a:pPr marL="0" algn="r" defTabSz="914400" rtl="0" eaLnBrk="1" fontAlgn="b" latinLnBrk="0" hangingPunct="1">
                        <a:lnSpc>
                          <a:spcPct val="200000"/>
                        </a:lnSpc>
                      </a:pPr>
                      <a:r>
                        <a:rPr lang="en-ZA" sz="1800" kern="1200" dirty="0"/>
                        <a:t>15 416 997</a:t>
                      </a:r>
                      <a:endParaRPr lang="en-ZA" sz="1800" kern="1200" dirty="0">
                        <a:solidFill>
                          <a:schemeClr val="tx1"/>
                        </a:solidFill>
                        <a:latin typeface="+mn-lt"/>
                        <a:ea typeface="+mn-ea"/>
                        <a:cs typeface="+mn-cs"/>
                      </a:endParaRPr>
                    </a:p>
                  </a:txBody>
                  <a:tcPr marT="0" marB="0"/>
                </a:tc>
                <a:tc>
                  <a:txBody>
                    <a:bodyPr/>
                    <a:lstStyle/>
                    <a:p>
                      <a:pPr marL="0" algn="r" defTabSz="914400" rtl="0" eaLnBrk="1" fontAlgn="b" latinLnBrk="0" hangingPunct="1"/>
                      <a:r>
                        <a:rPr lang="en-ZA" sz="1800" kern="1200" dirty="0"/>
                        <a:t>12 332 423</a:t>
                      </a:r>
                      <a:endParaRPr lang="en-ZA" sz="1800" kern="1200" dirty="0">
                        <a:solidFill>
                          <a:schemeClr val="tx1"/>
                        </a:solidFill>
                        <a:latin typeface="+mn-lt"/>
                        <a:ea typeface="+mn-ea"/>
                        <a:cs typeface="+mn-cs"/>
                      </a:endParaRPr>
                    </a:p>
                  </a:txBody>
                  <a:tcPr marL="0" marR="0" marT="0" marB="0"/>
                </a:tc>
                <a:tc>
                  <a:txBody>
                    <a:bodyPr/>
                    <a:lstStyle/>
                    <a:p>
                      <a:pPr marL="0" algn="r" defTabSz="914400" rtl="0" eaLnBrk="1" fontAlgn="b" latinLnBrk="0" hangingPunct="1"/>
                      <a:r>
                        <a:rPr lang="en-ZA" sz="1800" kern="1200" dirty="0"/>
                        <a:t>3 084 574</a:t>
                      </a:r>
                      <a:endParaRPr lang="en-ZA" sz="1800" kern="1200" dirty="0">
                        <a:solidFill>
                          <a:schemeClr val="tx1"/>
                        </a:solidFill>
                        <a:latin typeface="+mn-lt"/>
                        <a:ea typeface="+mn-ea"/>
                        <a:cs typeface="+mn-cs"/>
                      </a:endParaRPr>
                    </a:p>
                  </a:txBody>
                  <a:tcPr marL="0" marR="0" marT="0" marB="0"/>
                </a:tc>
                <a:tc>
                  <a:txBody>
                    <a:bodyPr/>
                    <a:lstStyle/>
                    <a:p>
                      <a:pPr marL="0" algn="r" defTabSz="914400" rtl="0" eaLnBrk="1" fontAlgn="b" latinLnBrk="0" hangingPunct="1"/>
                      <a:r>
                        <a:rPr lang="en-ZA" sz="1800" kern="1200" dirty="0"/>
                        <a:t>79.99%</a:t>
                      </a:r>
                      <a:endParaRPr lang="en-ZA" sz="1800" kern="1200" dirty="0">
                        <a:solidFill>
                          <a:schemeClr val="tx1"/>
                        </a:solidFill>
                        <a:latin typeface="+mn-lt"/>
                        <a:ea typeface="+mn-ea"/>
                        <a:cs typeface="+mn-cs"/>
                      </a:endParaRPr>
                    </a:p>
                  </a:txBody>
                  <a:tcPr marL="0" marR="0" marT="0" marB="0"/>
                </a:tc>
                <a:extLst>
                  <a:ext uri="{0D108BD9-81ED-4DB2-BD59-A6C34878D82A}">
                    <a16:rowId xmlns:a16="http://schemas.microsoft.com/office/drawing/2014/main" val="10005"/>
                  </a:ext>
                </a:extLst>
              </a:tr>
              <a:tr h="680066">
                <a:tc>
                  <a:txBody>
                    <a:bodyPr/>
                    <a:lstStyle/>
                    <a:p>
                      <a:pPr algn="l"/>
                      <a:r>
                        <a:rPr lang="en-ZA" dirty="0"/>
                        <a:t>Educational Enrichment Services</a:t>
                      </a:r>
                    </a:p>
                  </a:txBody>
                  <a:tcPr/>
                </a:tc>
                <a:tc>
                  <a:txBody>
                    <a:bodyPr/>
                    <a:lstStyle/>
                    <a:p>
                      <a:pPr algn="r"/>
                      <a:r>
                        <a:rPr lang="en-ZA" dirty="0"/>
                        <a:t>8 826 113</a:t>
                      </a:r>
                      <a:endParaRPr lang="en-ZA" dirty="0">
                        <a:solidFill>
                          <a:schemeClr val="tx1"/>
                        </a:solidFill>
                      </a:endParaRPr>
                    </a:p>
                  </a:txBody>
                  <a:tcPr/>
                </a:tc>
                <a:tc>
                  <a:txBody>
                    <a:bodyPr/>
                    <a:lstStyle/>
                    <a:p>
                      <a:pPr marL="0" algn="r" defTabSz="914400" rtl="0" eaLnBrk="1" fontAlgn="b" latinLnBrk="0" hangingPunct="1"/>
                      <a:r>
                        <a:rPr lang="en-ZA" sz="1800" kern="1200" dirty="0"/>
                        <a:t>7 391 258</a:t>
                      </a:r>
                      <a:endParaRPr lang="en-ZA" sz="1800" kern="1200" dirty="0">
                        <a:solidFill>
                          <a:schemeClr val="tx1"/>
                        </a:solidFill>
                        <a:latin typeface="+mn-lt"/>
                        <a:ea typeface="+mn-ea"/>
                        <a:cs typeface="+mn-cs"/>
                      </a:endParaRPr>
                    </a:p>
                  </a:txBody>
                  <a:tcPr marL="0" marR="0" marT="0" marB="0"/>
                </a:tc>
                <a:tc>
                  <a:txBody>
                    <a:bodyPr/>
                    <a:lstStyle/>
                    <a:p>
                      <a:pPr marL="0" algn="r" defTabSz="914400" rtl="0" eaLnBrk="1" fontAlgn="b" latinLnBrk="0" hangingPunct="1"/>
                      <a:r>
                        <a:rPr lang="en-ZA" sz="1800" kern="1200" dirty="0"/>
                        <a:t>1 434 855</a:t>
                      </a:r>
                      <a:endParaRPr lang="en-ZA" sz="1800" kern="1200" dirty="0">
                        <a:solidFill>
                          <a:schemeClr val="tx1"/>
                        </a:solidFill>
                        <a:latin typeface="+mn-lt"/>
                        <a:ea typeface="+mn-ea"/>
                        <a:cs typeface="+mn-cs"/>
                      </a:endParaRPr>
                    </a:p>
                  </a:txBody>
                  <a:tcPr marL="0" marR="0" marT="0" marB="0"/>
                </a:tc>
                <a:tc>
                  <a:txBody>
                    <a:bodyPr/>
                    <a:lstStyle/>
                    <a:p>
                      <a:pPr marL="0" algn="r" defTabSz="914400" rtl="0" eaLnBrk="1" fontAlgn="b" latinLnBrk="0" hangingPunct="1"/>
                      <a:r>
                        <a:rPr lang="en-ZA" sz="1800" kern="1200" dirty="0"/>
                        <a:t>83.74%</a:t>
                      </a:r>
                      <a:endParaRPr lang="en-ZA" sz="1800" kern="1200" dirty="0">
                        <a:solidFill>
                          <a:schemeClr val="tx1"/>
                        </a:solidFill>
                        <a:latin typeface="+mn-lt"/>
                        <a:ea typeface="+mn-ea"/>
                        <a:cs typeface="+mn-cs"/>
                      </a:endParaRPr>
                    </a:p>
                  </a:txBody>
                  <a:tcPr marL="0" marR="0" marT="0" marB="0"/>
                </a:tc>
                <a:extLst>
                  <a:ext uri="{0D108BD9-81ED-4DB2-BD59-A6C34878D82A}">
                    <a16:rowId xmlns:a16="http://schemas.microsoft.com/office/drawing/2014/main" val="10006"/>
                  </a:ext>
                </a:extLst>
              </a:tr>
              <a:tr h="604251">
                <a:tc>
                  <a:txBody>
                    <a:bodyPr/>
                    <a:lstStyle/>
                    <a:p>
                      <a:pPr algn="l"/>
                      <a:r>
                        <a:rPr lang="en-ZA" dirty="0"/>
                        <a:t>Total</a:t>
                      </a:r>
                      <a:endParaRPr lang="en-ZA" b="1" dirty="0"/>
                    </a:p>
                  </a:txBody>
                  <a:tcPr/>
                </a:tc>
                <a:tc>
                  <a:txBody>
                    <a:bodyPr/>
                    <a:lstStyle/>
                    <a:p>
                      <a:pPr algn="r"/>
                      <a:r>
                        <a:rPr lang="en-ZA" dirty="0"/>
                        <a:t>29 560 167</a:t>
                      </a:r>
                      <a:endParaRPr lang="en-ZA" b="1" dirty="0">
                        <a:solidFill>
                          <a:schemeClr val="tx1"/>
                        </a:solidFill>
                      </a:endParaRPr>
                    </a:p>
                  </a:txBody>
                  <a:tcPr/>
                </a:tc>
                <a:tc>
                  <a:txBody>
                    <a:bodyPr/>
                    <a:lstStyle/>
                    <a:p>
                      <a:pPr marL="0" algn="r" defTabSz="914400" rtl="0" eaLnBrk="1" fontAlgn="b" latinLnBrk="0" hangingPunct="1"/>
                      <a:r>
                        <a:rPr lang="en-ZA" sz="1800" kern="1200" dirty="0"/>
                        <a:t>23 795 689</a:t>
                      </a:r>
                      <a:endParaRPr lang="en-ZA" sz="1800" b="1" kern="1200" dirty="0">
                        <a:solidFill>
                          <a:schemeClr val="tx1"/>
                        </a:solidFill>
                        <a:latin typeface="+mn-lt"/>
                        <a:ea typeface="+mn-ea"/>
                        <a:cs typeface="+mn-cs"/>
                      </a:endParaRPr>
                    </a:p>
                  </a:txBody>
                  <a:tcPr marL="0" marR="0" marT="0" marB="0"/>
                </a:tc>
                <a:tc>
                  <a:txBody>
                    <a:bodyPr/>
                    <a:lstStyle/>
                    <a:p>
                      <a:pPr marL="0" algn="r" defTabSz="914400" rtl="0" eaLnBrk="1" fontAlgn="b" latinLnBrk="0" hangingPunct="1"/>
                      <a:r>
                        <a:rPr lang="en-ZA" sz="1800" kern="1200" dirty="0"/>
                        <a:t>5 764 478</a:t>
                      </a:r>
                      <a:endParaRPr lang="en-ZA" sz="1800" b="1" kern="1200" dirty="0">
                        <a:solidFill>
                          <a:schemeClr val="tx1"/>
                        </a:solidFill>
                        <a:latin typeface="+mn-lt"/>
                        <a:ea typeface="+mn-ea"/>
                        <a:cs typeface="+mn-cs"/>
                      </a:endParaRPr>
                    </a:p>
                  </a:txBody>
                  <a:tcPr marL="0" marR="0" marT="0" marB="0"/>
                </a:tc>
                <a:tc>
                  <a:txBody>
                    <a:bodyPr/>
                    <a:lstStyle/>
                    <a:p>
                      <a:pPr marL="0" algn="r" defTabSz="914400" rtl="0" eaLnBrk="1" fontAlgn="b" latinLnBrk="0" hangingPunct="1"/>
                      <a:r>
                        <a:rPr lang="en-ZA" sz="1800" kern="1200" dirty="0"/>
                        <a:t>80.50%</a:t>
                      </a:r>
                      <a:endParaRPr lang="en-ZA" sz="1800" b="1" kern="1200" dirty="0">
                        <a:solidFill>
                          <a:schemeClr val="tx1"/>
                        </a:solidFill>
                        <a:latin typeface="+mn-lt"/>
                        <a:ea typeface="+mn-ea"/>
                        <a:cs typeface="+mn-cs"/>
                      </a:endParaRPr>
                    </a:p>
                  </a:txBody>
                  <a:tcPr marL="0" marR="0" marT="0" marB="0"/>
                </a:tc>
                <a:extLst>
                  <a:ext uri="{0D108BD9-81ED-4DB2-BD59-A6C34878D82A}">
                    <a16:rowId xmlns:a16="http://schemas.microsoft.com/office/drawing/2014/main" val="10007"/>
                  </a:ext>
                </a:extLst>
              </a:tr>
            </a:tbl>
          </a:graphicData>
        </a:graphic>
      </p:graphicFrame>
    </p:spTree>
    <p:custDataLst>
      <p:tags r:id="rId1"/>
    </p:custDataLst>
    <p:extLst>
      <p:ext uri="{BB962C8B-B14F-4D97-AF65-F5344CB8AC3E}">
        <p14:creationId xmlns:p14="http://schemas.microsoft.com/office/powerpoint/2010/main" val="186113590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2320" cy="947860"/>
          </a:xfrm>
        </p:spPr>
        <p:txBody>
          <a:bodyPr>
            <a:normAutofit/>
          </a:bodyPr>
          <a:lstStyle/>
          <a:p>
            <a:r>
              <a:rPr lang="en-ZA" dirty="0"/>
              <a:t>REASONS FOR MATERIAL VARIANCES</a:t>
            </a:r>
            <a:br>
              <a:rPr lang="en-ZA" dirty="0"/>
            </a:br>
            <a:r>
              <a:rPr lang="en-ZA" dirty="0"/>
              <a:t>PER PROGRAMME </a:t>
            </a:r>
          </a:p>
        </p:txBody>
      </p:sp>
      <p:sp>
        <p:nvSpPr>
          <p:cNvPr id="3" name="Content Placeholder 2"/>
          <p:cNvSpPr>
            <a:spLocks noGrp="1"/>
          </p:cNvSpPr>
          <p:nvPr>
            <p:ph idx="1"/>
          </p:nvPr>
        </p:nvSpPr>
        <p:spPr>
          <a:xfrm>
            <a:off x="0" y="947860"/>
            <a:ext cx="9144000" cy="5217444"/>
          </a:xfrm>
        </p:spPr>
        <p:txBody>
          <a:bodyPr/>
          <a:lstStyle/>
          <a:p>
            <a:endParaRPr lang="en-ZA" dirty="0"/>
          </a:p>
          <a:p>
            <a:endParaRPr lang="en-ZA" dirty="0"/>
          </a:p>
          <a:p>
            <a:endParaRPr lang="en-ZA" dirty="0"/>
          </a:p>
          <a:p>
            <a:endParaRPr lang="en-ZA" dirty="0"/>
          </a:p>
        </p:txBody>
      </p:sp>
      <p:sp>
        <p:nvSpPr>
          <p:cNvPr id="4" name="Slide Number Placeholder 3"/>
          <p:cNvSpPr>
            <a:spLocks noGrp="1"/>
          </p:cNvSpPr>
          <p:nvPr>
            <p:ph type="sldNum" sz="quarter" idx="12"/>
          </p:nvPr>
        </p:nvSpPr>
        <p:spPr>
          <a:xfrm>
            <a:off x="6553200" y="6356350"/>
            <a:ext cx="2133600" cy="365125"/>
          </a:xfrm>
        </p:spPr>
        <p:txBody>
          <a:bodyPr/>
          <a:lstStyle/>
          <a:p>
            <a:fld id="{E2C0AE55-7E06-4976-960B-3D98813CB3CF}" type="slidenum">
              <a:rPr lang="en-ZA" smtClean="0"/>
              <a:pPr/>
              <a:t>101</a:t>
            </a:fld>
            <a:endParaRPr lang="en-ZA" dirty="0"/>
          </a:p>
        </p:txBody>
      </p:sp>
      <p:pic>
        <p:nvPicPr>
          <p:cNvPr id="6" name="Picture 5"/>
          <p:cNvPicPr>
            <a:picLocks noChangeAspect="1"/>
          </p:cNvPicPr>
          <p:nvPr/>
        </p:nvPicPr>
        <p:blipFill>
          <a:blip r:embed="rId2"/>
          <a:stretch>
            <a:fillRect/>
          </a:stretch>
        </p:blipFill>
        <p:spPr>
          <a:xfrm>
            <a:off x="5907" y="6155049"/>
            <a:ext cx="1691680" cy="717326"/>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913419736"/>
              </p:ext>
            </p:extLst>
          </p:nvPr>
        </p:nvGraphicFramePr>
        <p:xfrm>
          <a:off x="0" y="909867"/>
          <a:ext cx="9144000" cy="5054681"/>
        </p:xfrm>
        <a:graphic>
          <a:graphicData uri="http://schemas.openxmlformats.org/drawingml/2006/table">
            <a:tbl>
              <a:tblPr firstRow="1" bandRow="1">
                <a:tableStyleId>{93296810-A885-4BE3-A3E7-6D5BEEA58F35}</a:tableStyleId>
              </a:tblPr>
              <a:tblGrid>
                <a:gridCol w="4645075">
                  <a:extLst>
                    <a:ext uri="{9D8B030D-6E8A-4147-A177-3AD203B41FA5}">
                      <a16:colId xmlns:a16="http://schemas.microsoft.com/office/drawing/2014/main" val="889693532"/>
                    </a:ext>
                  </a:extLst>
                </a:gridCol>
                <a:gridCol w="4498925">
                  <a:extLst>
                    <a:ext uri="{9D8B030D-6E8A-4147-A177-3AD203B41FA5}">
                      <a16:colId xmlns:a16="http://schemas.microsoft.com/office/drawing/2014/main" val="786934403"/>
                    </a:ext>
                  </a:extLst>
                </a:gridCol>
              </a:tblGrid>
              <a:tr h="6631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kern="1200" dirty="0"/>
                        <a:t>CHALLENGES/DEVIATION</a:t>
                      </a:r>
                      <a:endParaRPr lang="en-ZA" sz="1800" b="1" kern="1200" dirty="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a:t>MITIGATORY MEASURES/PROGRESS</a:t>
                      </a:r>
                      <a:endParaRPr lang="en-ZA" sz="1800" dirty="0">
                        <a:solidFill>
                          <a:schemeClr val="tx1"/>
                        </a:solidFill>
                      </a:endParaRPr>
                    </a:p>
                  </a:txBody>
                  <a:tcPr/>
                </a:tc>
                <a:extLst>
                  <a:ext uri="{0D108BD9-81ED-4DB2-BD59-A6C34878D82A}">
                    <a16:rowId xmlns:a16="http://schemas.microsoft.com/office/drawing/2014/main" val="1744964835"/>
                  </a:ext>
                </a:extLst>
              </a:tr>
              <a:tr h="2402417">
                <a:tc>
                  <a:txBody>
                    <a:bodyPr/>
                    <a:lstStyle/>
                    <a:p>
                      <a:pPr marL="0" marR="0" lvl="0" indent="0" algn="l" defTabSz="914400" rtl="0" eaLnBrk="1" fontAlgn="t" latinLnBrk="0" hangingPunct="1">
                        <a:lnSpc>
                          <a:spcPct val="100000"/>
                        </a:lnSpc>
                        <a:spcBef>
                          <a:spcPts val="0"/>
                        </a:spcBef>
                        <a:spcAft>
                          <a:spcPts val="0"/>
                        </a:spcAft>
                        <a:buClrTx/>
                        <a:buSzTx/>
                        <a:buFont typeface="Wingdings"/>
                        <a:buNone/>
                        <a:tabLst/>
                        <a:defRPr/>
                      </a:pPr>
                      <a:r>
                        <a:rPr lang="en-US" sz="1800" dirty="0">
                          <a:effectLst/>
                        </a:rPr>
                        <a:t>Programme 2: </a:t>
                      </a:r>
                      <a:r>
                        <a:rPr lang="en-US" sz="1800" u="none" strike="noStrike" dirty="0"/>
                        <a:t>Curriculum Policy, Support and Monitoring</a:t>
                      </a:r>
                    </a:p>
                    <a:p>
                      <a:pPr marL="0" lvl="0" indent="0" algn="l" defTabSz="914400" rtl="0" eaLnBrk="1" fontAlgn="t" latinLnBrk="0" hangingPunct="1">
                        <a:lnSpc>
                          <a:spcPct val="100000"/>
                        </a:lnSpc>
                        <a:spcBef>
                          <a:spcPts val="0"/>
                        </a:spcBef>
                        <a:buFont typeface="Wingdings"/>
                        <a:buNone/>
                      </a:pPr>
                      <a:r>
                        <a:rPr lang="en-ZA" sz="1800" dirty="0"/>
                        <a:t>Spending</a:t>
                      </a:r>
                      <a:r>
                        <a:rPr lang="en-ZA" sz="1800" baseline="0" dirty="0"/>
                        <a:t> is lower at 68,01%.</a:t>
                      </a:r>
                      <a:endParaRPr lang="en-US" sz="1800" baseline="0" dirty="0">
                        <a:solidFill>
                          <a:schemeClr val="tx1"/>
                        </a:solidFill>
                        <a:effectLst/>
                        <a:latin typeface="Arial"/>
                      </a:endParaRPr>
                    </a:p>
                  </a:txBody>
                  <a:tcPr/>
                </a:tc>
                <a:tc>
                  <a:txBody>
                    <a:bodyPr/>
                    <a:lstStyle/>
                    <a:p>
                      <a:pPr marL="0" indent="0" algn="l" defTabSz="914400" rtl="0" eaLnBrk="1" latinLnBrk="0" hangingPunct="1">
                        <a:lnSpc>
                          <a:spcPct val="100000"/>
                        </a:lnSpc>
                        <a:buFont typeface="Arial" panose="020B0604020202020204" pitchFamily="34" charset="0"/>
                        <a:buNone/>
                      </a:pPr>
                      <a:r>
                        <a:rPr lang="en-US" sz="1800" kern="1200" dirty="0"/>
                        <a:t>Workbooks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a:effectLst/>
                        </a:rPr>
                        <a:t>The delivery of Workbooks Volume 1 of Grade R to 9 is currently in progress and is expected to be completed during February 2023. A total number of 30,9 million of 32,9 million workbooks were delivered to 21 786 schools for the 2023 academic year.</a:t>
                      </a:r>
                      <a:endParaRPr lang="en-US" sz="18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724630882"/>
                  </a:ext>
                </a:extLst>
              </a:tr>
              <a:tr h="1989159">
                <a:tc>
                  <a:txBody>
                    <a:bodyPr/>
                    <a:lstStyle/>
                    <a:p>
                      <a:pPr marL="0" lvl="0" indent="0" algn="l" defTabSz="914400" rtl="0" eaLnBrk="1" fontAlgn="t" latinLnBrk="0" hangingPunct="1">
                        <a:lnSpc>
                          <a:spcPct val="100000"/>
                        </a:lnSpc>
                        <a:spcBef>
                          <a:spcPts val="0"/>
                        </a:spcBef>
                        <a:buFont typeface="Wingdings"/>
                        <a:buNone/>
                      </a:pPr>
                      <a:r>
                        <a:rPr lang="en-ZA" sz="1800" kern="1200" dirty="0"/>
                        <a:t>Programme 3: Teachers, Education Human Resources Development and Institutional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baseline="0" dirty="0"/>
                        <a:t>Spending is higher at 94,78%.</a:t>
                      </a:r>
                      <a:endParaRPr lang="en-ZA" sz="18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kern="1200" dirty="0"/>
                        <a:t>The once-off transfer for Funza Lushaka Bursaries was made to NSFAS on 1 April 2022 as per the approved payment schedule. </a:t>
                      </a:r>
                    </a:p>
                    <a:p>
                      <a:pPr algn="l">
                        <a:lnSpc>
                          <a:spcPct val="100000"/>
                        </a:lnSpc>
                      </a:pP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46504671"/>
                  </a:ext>
                </a:extLst>
              </a:tr>
            </a:tbl>
          </a:graphicData>
        </a:graphic>
      </p:graphicFrame>
    </p:spTree>
    <p:extLst>
      <p:ext uri="{BB962C8B-B14F-4D97-AF65-F5344CB8AC3E}">
        <p14:creationId xmlns:p14="http://schemas.microsoft.com/office/powerpoint/2010/main" val="39123251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249014"/>
            <a:ext cx="8100392" cy="947738"/>
          </a:xfrm>
        </p:spPr>
        <p:txBody>
          <a:bodyPr>
            <a:noAutofit/>
          </a:bodyPr>
          <a:lstStyle/>
          <a:p>
            <a:r>
              <a:rPr lang="en-ZA" altLang="en-US" dirty="0"/>
              <a:t/>
            </a:r>
            <a:br>
              <a:rPr lang="en-ZA" altLang="en-US" dirty="0"/>
            </a:br>
            <a:r>
              <a:rPr lang="en-ZA" altLang="en-US" dirty="0"/>
              <a:t>ALLOCATION AGAINST EXPENDITURE  PER ECONOMIC CLASSIFICATION FOR 2022/23 FINANCIAL YEAR</a:t>
            </a:r>
          </a:p>
        </p:txBody>
      </p:sp>
      <p:sp>
        <p:nvSpPr>
          <p:cNvPr id="3" name="Slide Number Placeholder 2"/>
          <p:cNvSpPr>
            <a:spLocks noGrp="1"/>
          </p:cNvSpPr>
          <p:nvPr>
            <p:ph type="sldNum" sz="quarter" idx="12"/>
          </p:nvPr>
        </p:nvSpPr>
        <p:spPr>
          <a:xfrm>
            <a:off x="6553200" y="6356350"/>
            <a:ext cx="2133600" cy="365125"/>
          </a:xfrm>
        </p:spPr>
        <p:txBody>
          <a:bodyPr/>
          <a:lstStyle/>
          <a:p>
            <a:fld id="{E2C0AE55-7E06-4976-960B-3D98813CB3CF}" type="slidenum">
              <a:rPr lang="en-ZA" smtClean="0"/>
              <a:pPr/>
              <a:t>102</a:t>
            </a:fld>
            <a:endParaRPr lang="en-ZA" dirty="0"/>
          </a:p>
        </p:txBody>
      </p:sp>
      <p:pic>
        <p:nvPicPr>
          <p:cNvPr id="4" name="Picture 3"/>
          <p:cNvPicPr>
            <a:picLocks noChangeAspect="1"/>
          </p:cNvPicPr>
          <p:nvPr/>
        </p:nvPicPr>
        <p:blipFill>
          <a:blip r:embed="rId4"/>
          <a:stretch>
            <a:fillRect/>
          </a:stretch>
        </p:blipFill>
        <p:spPr>
          <a:xfrm>
            <a:off x="179512" y="6199462"/>
            <a:ext cx="1691680" cy="65853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4135268716"/>
              </p:ext>
            </p:extLst>
          </p:nvPr>
        </p:nvGraphicFramePr>
        <p:xfrm>
          <a:off x="-271" y="1524744"/>
          <a:ext cx="9144271" cy="3200400"/>
        </p:xfrm>
        <a:graphic>
          <a:graphicData uri="http://schemas.openxmlformats.org/drawingml/2006/table">
            <a:tbl>
              <a:tblPr firstRow="1" bandRow="1">
                <a:tableStyleId>{93296810-A885-4BE3-A3E7-6D5BEEA58F35}</a:tableStyleId>
              </a:tblPr>
              <a:tblGrid>
                <a:gridCol w="3386768">
                  <a:extLst>
                    <a:ext uri="{9D8B030D-6E8A-4147-A177-3AD203B41FA5}">
                      <a16:colId xmlns:a16="http://schemas.microsoft.com/office/drawing/2014/main" val="20000"/>
                    </a:ext>
                  </a:extLst>
                </a:gridCol>
                <a:gridCol w="1458915">
                  <a:extLst>
                    <a:ext uri="{9D8B030D-6E8A-4147-A177-3AD203B41FA5}">
                      <a16:colId xmlns:a16="http://schemas.microsoft.com/office/drawing/2014/main" val="20001"/>
                    </a:ext>
                  </a:extLst>
                </a:gridCol>
                <a:gridCol w="1504506">
                  <a:extLst>
                    <a:ext uri="{9D8B030D-6E8A-4147-A177-3AD203B41FA5}">
                      <a16:colId xmlns:a16="http://schemas.microsoft.com/office/drawing/2014/main" val="20002"/>
                    </a:ext>
                  </a:extLst>
                </a:gridCol>
                <a:gridCol w="1439376">
                  <a:extLst>
                    <a:ext uri="{9D8B030D-6E8A-4147-A177-3AD203B41FA5}">
                      <a16:colId xmlns:a16="http://schemas.microsoft.com/office/drawing/2014/main" val="20003"/>
                    </a:ext>
                  </a:extLst>
                </a:gridCol>
                <a:gridCol w="1354706">
                  <a:extLst>
                    <a:ext uri="{9D8B030D-6E8A-4147-A177-3AD203B41FA5}">
                      <a16:colId xmlns:a16="http://schemas.microsoft.com/office/drawing/2014/main" val="699627331"/>
                    </a:ext>
                  </a:extLst>
                </a:gridCol>
              </a:tblGrid>
              <a:tr h="0">
                <a:tc>
                  <a:txBody>
                    <a:bodyPr/>
                    <a:lstStyle/>
                    <a:p>
                      <a:r>
                        <a:rPr lang="en-ZA" dirty="0"/>
                        <a:t>Economic Classification</a:t>
                      </a:r>
                    </a:p>
                  </a:txBody>
                  <a:tcPr/>
                </a:tc>
                <a:tc>
                  <a:txBody>
                    <a:bodyPr/>
                    <a:lstStyle/>
                    <a:p>
                      <a:pPr algn="r"/>
                      <a:r>
                        <a:rPr lang="en-ZA" dirty="0"/>
                        <a:t>Budget</a:t>
                      </a:r>
                    </a:p>
                    <a:p>
                      <a:pPr algn="r"/>
                      <a:r>
                        <a:rPr lang="en-ZA" dirty="0"/>
                        <a:t>R’000</a:t>
                      </a:r>
                      <a:endParaRPr lang="en-ZA" b="1" dirty="0"/>
                    </a:p>
                  </a:txBody>
                  <a:tcPr/>
                </a:tc>
                <a:tc>
                  <a:txBody>
                    <a:bodyPr/>
                    <a:lstStyle/>
                    <a:p>
                      <a:pPr algn="r"/>
                      <a:r>
                        <a:rPr lang="en-ZA" dirty="0"/>
                        <a:t>Expenditure</a:t>
                      </a:r>
                    </a:p>
                    <a:p>
                      <a:pPr algn="r"/>
                      <a:r>
                        <a:rPr lang="en-ZA" dirty="0"/>
                        <a:t>R’000</a:t>
                      </a:r>
                      <a:endParaRPr lang="en-ZA" b="1" dirty="0"/>
                    </a:p>
                  </a:txBody>
                  <a:tcPr/>
                </a:tc>
                <a:tc>
                  <a:txBody>
                    <a:bodyPr/>
                    <a:lstStyle/>
                    <a:p>
                      <a:pPr algn="r"/>
                      <a:r>
                        <a:rPr lang="en-ZA" dirty="0"/>
                        <a:t>Variances</a:t>
                      </a:r>
                    </a:p>
                    <a:p>
                      <a:pPr algn="r"/>
                      <a:r>
                        <a:rPr lang="en-ZA" dirty="0"/>
                        <a:t>R’000</a:t>
                      </a:r>
                      <a:endParaRPr lang="en-ZA" b="1" dirty="0"/>
                    </a:p>
                  </a:txBody>
                  <a:tcPr/>
                </a:tc>
                <a:tc>
                  <a:txBody>
                    <a:bodyPr/>
                    <a:lstStyle/>
                    <a:p>
                      <a:pPr algn="r"/>
                      <a:r>
                        <a:rPr lang="en-ZA" dirty="0"/>
                        <a:t>% Spent</a:t>
                      </a:r>
                      <a:endParaRPr lang="en-ZA" b="1" dirty="0"/>
                    </a:p>
                  </a:txBody>
                  <a:tcPr/>
                </a:tc>
                <a:extLst>
                  <a:ext uri="{0D108BD9-81ED-4DB2-BD59-A6C34878D82A}">
                    <a16:rowId xmlns:a16="http://schemas.microsoft.com/office/drawing/2014/main" val="10000"/>
                  </a:ext>
                </a:extLst>
              </a:tr>
              <a:tr h="0">
                <a:tc>
                  <a:txBody>
                    <a:bodyPr/>
                    <a:lstStyle/>
                    <a:p>
                      <a:r>
                        <a:rPr lang="en-ZA" dirty="0"/>
                        <a:t>Compensation of Employees</a:t>
                      </a:r>
                    </a:p>
                  </a:txBody>
                  <a:tcPr/>
                </a:tc>
                <a:tc>
                  <a:txBody>
                    <a:bodyPr/>
                    <a:lstStyle/>
                    <a:p>
                      <a:pPr algn="r"/>
                      <a:r>
                        <a:rPr lang="en-ZA" dirty="0"/>
                        <a:t>549 328</a:t>
                      </a:r>
                    </a:p>
                  </a:txBody>
                  <a:tcPr marT="0" marB="0"/>
                </a:tc>
                <a:tc>
                  <a:txBody>
                    <a:bodyPr/>
                    <a:lstStyle/>
                    <a:p>
                      <a:pPr marL="0" algn="r" defTabSz="914400" rtl="0" eaLnBrk="1" fontAlgn="b" latinLnBrk="0" hangingPunct="1"/>
                      <a:r>
                        <a:rPr lang="en-ZA" sz="1800" kern="1200" dirty="0"/>
                        <a:t>436 798</a:t>
                      </a:r>
                      <a:endParaRPr lang="en-ZA" sz="1800" kern="1200" dirty="0">
                        <a:solidFill>
                          <a:schemeClr val="dk1"/>
                        </a:solidFill>
                        <a:latin typeface="+mn-lt"/>
                        <a:ea typeface="+mn-ea"/>
                        <a:cs typeface="+mn-cs"/>
                      </a:endParaRPr>
                    </a:p>
                  </a:txBody>
                  <a:tcPr marL="0" marR="0" marT="0" marB="0"/>
                </a:tc>
                <a:tc>
                  <a:txBody>
                    <a:bodyPr/>
                    <a:lstStyle/>
                    <a:p>
                      <a:pPr marL="0" algn="r" defTabSz="914400" rtl="0" eaLnBrk="1" fontAlgn="b" latinLnBrk="0" hangingPunct="1"/>
                      <a:r>
                        <a:rPr lang="en-ZA" sz="1800" kern="1200" dirty="0"/>
                        <a:t>112 530</a:t>
                      </a:r>
                      <a:endParaRPr lang="en-ZA" sz="1800" kern="1200" dirty="0">
                        <a:solidFill>
                          <a:schemeClr val="dk1"/>
                        </a:solidFill>
                        <a:latin typeface="+mn-lt"/>
                        <a:ea typeface="+mn-ea"/>
                        <a:cs typeface="+mn-cs"/>
                      </a:endParaRPr>
                    </a:p>
                  </a:txBody>
                  <a:tcPr marL="0" marR="0" marT="0" marB="0"/>
                </a:tc>
                <a:tc>
                  <a:txBody>
                    <a:bodyPr/>
                    <a:lstStyle/>
                    <a:p>
                      <a:pPr marL="0" algn="r" defTabSz="914400" rtl="0" eaLnBrk="1" fontAlgn="b" latinLnBrk="0" hangingPunct="1"/>
                      <a:r>
                        <a:rPr lang="en-ZA" sz="1800" kern="1200" dirty="0"/>
                        <a:t>79.51%</a:t>
                      </a:r>
                      <a:endParaRPr lang="en-ZA" sz="1800" kern="1200" dirty="0">
                        <a:solidFill>
                          <a:schemeClr val="dk1"/>
                        </a:solidFill>
                        <a:latin typeface="+mn-lt"/>
                        <a:ea typeface="+mn-ea"/>
                        <a:cs typeface="+mn-cs"/>
                      </a:endParaRPr>
                    </a:p>
                  </a:txBody>
                  <a:tcPr marL="0" marR="0" marT="0" marB="0"/>
                </a:tc>
                <a:extLst>
                  <a:ext uri="{0D108BD9-81ED-4DB2-BD59-A6C34878D82A}">
                    <a16:rowId xmlns:a16="http://schemas.microsoft.com/office/drawing/2014/main" val="10001"/>
                  </a:ext>
                </a:extLst>
              </a:tr>
              <a:tr h="0">
                <a:tc>
                  <a:txBody>
                    <a:bodyPr/>
                    <a:lstStyle/>
                    <a:p>
                      <a:r>
                        <a:rPr lang="en-ZA" dirty="0"/>
                        <a:t>Goods and Services</a:t>
                      </a:r>
                    </a:p>
                  </a:txBody>
                  <a:tcPr/>
                </a:tc>
                <a:tc>
                  <a:txBody>
                    <a:bodyPr/>
                    <a:lstStyle/>
                    <a:p>
                      <a:pPr algn="r"/>
                      <a:r>
                        <a:rPr lang="en-ZA" dirty="0"/>
                        <a:t>2 246 887</a:t>
                      </a:r>
                    </a:p>
                  </a:txBody>
                  <a:tcPr marT="0" marB="0"/>
                </a:tc>
                <a:tc>
                  <a:txBody>
                    <a:bodyPr/>
                    <a:lstStyle/>
                    <a:p>
                      <a:pPr marL="0" algn="r" defTabSz="914400" rtl="0" eaLnBrk="1" fontAlgn="b" latinLnBrk="0" hangingPunct="1"/>
                      <a:r>
                        <a:rPr lang="en-ZA" sz="1800" kern="1200" dirty="0"/>
                        <a:t>1 317 584</a:t>
                      </a:r>
                      <a:endParaRPr lang="en-ZA" sz="1800" kern="1200" dirty="0">
                        <a:solidFill>
                          <a:schemeClr val="dk1"/>
                        </a:solidFill>
                        <a:latin typeface="+mn-lt"/>
                        <a:ea typeface="+mn-ea"/>
                        <a:cs typeface="+mn-cs"/>
                      </a:endParaRPr>
                    </a:p>
                  </a:txBody>
                  <a:tcPr marL="0" marR="0" marT="0" marB="0"/>
                </a:tc>
                <a:tc>
                  <a:txBody>
                    <a:bodyPr/>
                    <a:lstStyle/>
                    <a:p>
                      <a:pPr marL="0" algn="r" defTabSz="914400" rtl="0" eaLnBrk="1" fontAlgn="b" latinLnBrk="0" hangingPunct="1"/>
                      <a:r>
                        <a:rPr lang="en-ZA" sz="1800" kern="1200" dirty="0"/>
                        <a:t>929 303</a:t>
                      </a:r>
                      <a:endParaRPr lang="en-ZA" sz="1800" kern="1200" dirty="0">
                        <a:solidFill>
                          <a:schemeClr val="dk1"/>
                        </a:solidFill>
                        <a:latin typeface="+mn-lt"/>
                        <a:ea typeface="+mn-ea"/>
                        <a:cs typeface="+mn-cs"/>
                      </a:endParaRPr>
                    </a:p>
                  </a:txBody>
                  <a:tcPr marL="0" marR="0" marT="0" marB="0"/>
                </a:tc>
                <a:tc>
                  <a:txBody>
                    <a:bodyPr/>
                    <a:lstStyle/>
                    <a:p>
                      <a:pPr marL="0" algn="r" defTabSz="914400" rtl="0" eaLnBrk="1" fontAlgn="b" latinLnBrk="0" hangingPunct="1"/>
                      <a:r>
                        <a:rPr lang="en-ZA" sz="1800" kern="1200" dirty="0"/>
                        <a:t>58.64%</a:t>
                      </a:r>
                      <a:endParaRPr lang="en-ZA" sz="1800" kern="1200" dirty="0">
                        <a:solidFill>
                          <a:schemeClr val="dk1"/>
                        </a:solidFill>
                        <a:latin typeface="+mn-lt"/>
                        <a:ea typeface="+mn-ea"/>
                        <a:cs typeface="+mn-cs"/>
                      </a:endParaRPr>
                    </a:p>
                  </a:txBody>
                  <a:tcPr marL="0" marR="0" marT="0" marB="0"/>
                </a:tc>
                <a:extLst>
                  <a:ext uri="{0D108BD9-81ED-4DB2-BD59-A6C34878D82A}">
                    <a16:rowId xmlns:a16="http://schemas.microsoft.com/office/drawing/2014/main" val="10002"/>
                  </a:ext>
                </a:extLst>
              </a:tr>
              <a:tr h="0">
                <a:tc>
                  <a:txBody>
                    <a:bodyPr/>
                    <a:lstStyle/>
                    <a:p>
                      <a:r>
                        <a:rPr lang="en-ZA" dirty="0"/>
                        <a:t>Interest on Rent and Land</a:t>
                      </a:r>
                    </a:p>
                  </a:txBody>
                  <a:tcPr/>
                </a:tc>
                <a:tc>
                  <a:txBody>
                    <a:bodyPr/>
                    <a:lstStyle/>
                    <a:p>
                      <a:pPr algn="r"/>
                      <a:r>
                        <a:rPr lang="en-ZA" dirty="0"/>
                        <a:t>40 553</a:t>
                      </a:r>
                    </a:p>
                  </a:txBody>
                  <a:tcPr marT="0" marB="0"/>
                </a:tc>
                <a:tc>
                  <a:txBody>
                    <a:bodyPr/>
                    <a:lstStyle/>
                    <a:p>
                      <a:pPr marL="0" algn="r" defTabSz="914400" rtl="0" eaLnBrk="1" fontAlgn="b" latinLnBrk="0" hangingPunct="1"/>
                      <a:r>
                        <a:rPr lang="en-ZA" sz="1800" kern="1200" dirty="0"/>
                        <a:t>29 981</a:t>
                      </a:r>
                      <a:endParaRPr lang="en-ZA" sz="1800" kern="1200" dirty="0">
                        <a:solidFill>
                          <a:schemeClr val="dk1"/>
                        </a:solidFill>
                        <a:latin typeface="+mn-lt"/>
                        <a:ea typeface="+mn-ea"/>
                        <a:cs typeface="+mn-cs"/>
                      </a:endParaRPr>
                    </a:p>
                  </a:txBody>
                  <a:tcPr marL="0" marR="0" marT="0" marB="0"/>
                </a:tc>
                <a:tc>
                  <a:txBody>
                    <a:bodyPr/>
                    <a:lstStyle/>
                    <a:p>
                      <a:pPr marL="0" algn="r" defTabSz="914400" rtl="0" eaLnBrk="1" fontAlgn="b" latinLnBrk="0" hangingPunct="1"/>
                      <a:r>
                        <a:rPr lang="en-ZA" sz="1800" kern="1200" dirty="0"/>
                        <a:t>10 572</a:t>
                      </a:r>
                      <a:endParaRPr lang="en-ZA" sz="1800" kern="1200" dirty="0">
                        <a:solidFill>
                          <a:schemeClr val="dk1"/>
                        </a:solidFill>
                        <a:latin typeface="+mn-lt"/>
                        <a:ea typeface="+mn-ea"/>
                        <a:cs typeface="+mn-cs"/>
                      </a:endParaRPr>
                    </a:p>
                  </a:txBody>
                  <a:tcPr marL="0" marR="0" marT="0" marB="0"/>
                </a:tc>
                <a:tc>
                  <a:txBody>
                    <a:bodyPr/>
                    <a:lstStyle/>
                    <a:p>
                      <a:pPr marL="0" algn="r" defTabSz="914400" rtl="0" eaLnBrk="1" fontAlgn="b" latinLnBrk="0" hangingPunct="1"/>
                      <a:r>
                        <a:rPr lang="en-ZA" sz="1800" kern="1200" dirty="0"/>
                        <a:t>73.93%</a:t>
                      </a:r>
                      <a:endParaRPr lang="en-ZA" sz="1800" kern="1200" dirty="0">
                        <a:solidFill>
                          <a:schemeClr val="dk1"/>
                        </a:solidFill>
                        <a:latin typeface="+mn-lt"/>
                        <a:ea typeface="+mn-ea"/>
                        <a:cs typeface="+mn-cs"/>
                      </a:endParaRPr>
                    </a:p>
                  </a:txBody>
                  <a:tcPr marL="0" marR="0" marT="0" marB="0"/>
                </a:tc>
                <a:extLst>
                  <a:ext uri="{0D108BD9-81ED-4DB2-BD59-A6C34878D82A}">
                    <a16:rowId xmlns:a16="http://schemas.microsoft.com/office/drawing/2014/main" val="10003"/>
                  </a:ext>
                </a:extLst>
              </a:tr>
              <a:tr h="0">
                <a:tc>
                  <a:txBody>
                    <a:bodyPr/>
                    <a:lstStyle/>
                    <a:p>
                      <a:r>
                        <a:rPr lang="en-ZA" dirty="0"/>
                        <a:t>Transfers and</a:t>
                      </a:r>
                      <a:r>
                        <a:rPr lang="en-ZA" baseline="0" dirty="0"/>
                        <a:t> Subsidies</a:t>
                      </a:r>
                      <a:endParaRPr lang="en-ZA" dirty="0"/>
                    </a:p>
                  </a:txBody>
                  <a:tcPr/>
                </a:tc>
                <a:tc>
                  <a:txBody>
                    <a:bodyPr/>
                    <a:lstStyle/>
                    <a:p>
                      <a:pPr algn="r"/>
                      <a:r>
                        <a:rPr lang="en-ZA" dirty="0"/>
                        <a:t>24 662 313</a:t>
                      </a:r>
                    </a:p>
                  </a:txBody>
                  <a:tcPr marT="0" marB="0"/>
                </a:tc>
                <a:tc>
                  <a:txBody>
                    <a:bodyPr/>
                    <a:lstStyle/>
                    <a:p>
                      <a:pPr marL="0" algn="r" defTabSz="914400" rtl="0" eaLnBrk="1" fontAlgn="b" latinLnBrk="0" hangingPunct="1"/>
                      <a:r>
                        <a:rPr lang="en-ZA" sz="1800" kern="1200" dirty="0"/>
                        <a:t>20 931 168</a:t>
                      </a:r>
                      <a:endParaRPr lang="en-ZA" sz="1800" kern="1200" dirty="0">
                        <a:solidFill>
                          <a:schemeClr val="dk1"/>
                        </a:solidFill>
                        <a:latin typeface="+mn-lt"/>
                        <a:ea typeface="+mn-ea"/>
                        <a:cs typeface="+mn-cs"/>
                      </a:endParaRPr>
                    </a:p>
                  </a:txBody>
                  <a:tcPr marL="0" marR="0" marT="0" marB="0"/>
                </a:tc>
                <a:tc>
                  <a:txBody>
                    <a:bodyPr/>
                    <a:lstStyle/>
                    <a:p>
                      <a:pPr marL="0" algn="r" defTabSz="914400" rtl="0" eaLnBrk="1" fontAlgn="b" latinLnBrk="0" hangingPunct="1"/>
                      <a:r>
                        <a:rPr lang="en-ZA" sz="1800" kern="1200" dirty="0"/>
                        <a:t>3 731 145</a:t>
                      </a:r>
                      <a:endParaRPr lang="en-ZA" sz="1800" kern="1200" dirty="0">
                        <a:solidFill>
                          <a:schemeClr val="dk1"/>
                        </a:solidFill>
                        <a:latin typeface="+mn-lt"/>
                        <a:ea typeface="+mn-ea"/>
                        <a:cs typeface="+mn-cs"/>
                      </a:endParaRPr>
                    </a:p>
                  </a:txBody>
                  <a:tcPr marL="0" marR="0" marT="0" marB="0"/>
                </a:tc>
                <a:tc>
                  <a:txBody>
                    <a:bodyPr/>
                    <a:lstStyle/>
                    <a:p>
                      <a:pPr marL="0" algn="r" defTabSz="914400" rtl="0" eaLnBrk="1" fontAlgn="b" latinLnBrk="0" hangingPunct="1"/>
                      <a:r>
                        <a:rPr lang="en-ZA" sz="1800" kern="1200" dirty="0"/>
                        <a:t>84.87%</a:t>
                      </a:r>
                      <a:endParaRPr lang="en-ZA" sz="1800" kern="1200" dirty="0">
                        <a:solidFill>
                          <a:schemeClr val="dk1"/>
                        </a:solidFill>
                        <a:latin typeface="+mn-lt"/>
                        <a:ea typeface="+mn-ea"/>
                        <a:cs typeface="+mn-cs"/>
                      </a:endParaRPr>
                    </a:p>
                  </a:txBody>
                  <a:tcPr marL="0" marR="0" marT="0" marB="0"/>
                </a:tc>
                <a:extLst>
                  <a:ext uri="{0D108BD9-81ED-4DB2-BD59-A6C34878D82A}">
                    <a16:rowId xmlns:a16="http://schemas.microsoft.com/office/drawing/2014/main" val="10004"/>
                  </a:ext>
                </a:extLst>
              </a:tr>
              <a:tr h="0">
                <a:tc>
                  <a:txBody>
                    <a:bodyPr/>
                    <a:lstStyle/>
                    <a:p>
                      <a:r>
                        <a:rPr lang="en-ZA" dirty="0"/>
                        <a:t>Payments of Capital Assets</a:t>
                      </a:r>
                    </a:p>
                  </a:txBody>
                  <a:tcPr/>
                </a:tc>
                <a:tc>
                  <a:txBody>
                    <a:bodyPr/>
                    <a:lstStyle/>
                    <a:p>
                      <a:pPr algn="r"/>
                      <a:r>
                        <a:rPr lang="en-ZA" dirty="0"/>
                        <a:t>2 061 086</a:t>
                      </a:r>
                    </a:p>
                  </a:txBody>
                  <a:tcPr marT="0" marB="0"/>
                </a:tc>
                <a:tc>
                  <a:txBody>
                    <a:bodyPr/>
                    <a:lstStyle/>
                    <a:p>
                      <a:pPr marL="0" algn="r" defTabSz="914400" rtl="0" eaLnBrk="1" fontAlgn="b" latinLnBrk="0" hangingPunct="1"/>
                      <a:r>
                        <a:rPr lang="en-ZA" sz="1800" kern="1200" dirty="0"/>
                        <a:t>1 080 003</a:t>
                      </a:r>
                      <a:endParaRPr lang="en-ZA" sz="1800" kern="1200" dirty="0">
                        <a:solidFill>
                          <a:schemeClr val="dk1"/>
                        </a:solidFill>
                        <a:latin typeface="+mn-lt"/>
                        <a:ea typeface="+mn-ea"/>
                        <a:cs typeface="+mn-cs"/>
                      </a:endParaRPr>
                    </a:p>
                  </a:txBody>
                  <a:tcPr marL="0" marR="0" marT="0" marB="0"/>
                </a:tc>
                <a:tc>
                  <a:txBody>
                    <a:bodyPr/>
                    <a:lstStyle/>
                    <a:p>
                      <a:pPr marL="0" algn="r" defTabSz="914400" rtl="0" eaLnBrk="1" fontAlgn="b" latinLnBrk="0" hangingPunct="1"/>
                      <a:r>
                        <a:rPr lang="en-ZA" sz="1800" kern="1200" dirty="0"/>
                        <a:t>981 083</a:t>
                      </a:r>
                      <a:endParaRPr lang="en-ZA" sz="1800" kern="1200" dirty="0">
                        <a:solidFill>
                          <a:schemeClr val="dk1"/>
                        </a:solidFill>
                        <a:latin typeface="+mn-lt"/>
                        <a:ea typeface="+mn-ea"/>
                        <a:cs typeface="+mn-cs"/>
                      </a:endParaRPr>
                    </a:p>
                  </a:txBody>
                  <a:tcPr marL="0" marR="0" marT="0" marB="0"/>
                </a:tc>
                <a:tc>
                  <a:txBody>
                    <a:bodyPr/>
                    <a:lstStyle/>
                    <a:p>
                      <a:pPr marL="0" algn="r" defTabSz="914400" rtl="0" eaLnBrk="1" fontAlgn="b" latinLnBrk="0" hangingPunct="1"/>
                      <a:r>
                        <a:rPr lang="en-ZA" sz="1800" kern="1200" dirty="0"/>
                        <a:t>52.40%</a:t>
                      </a:r>
                      <a:endParaRPr lang="en-ZA" sz="1800" kern="1200" dirty="0">
                        <a:solidFill>
                          <a:schemeClr val="dk1"/>
                        </a:solidFill>
                        <a:latin typeface="+mn-lt"/>
                        <a:ea typeface="+mn-ea"/>
                        <a:cs typeface="+mn-cs"/>
                      </a:endParaRPr>
                    </a:p>
                  </a:txBody>
                  <a:tcPr marL="0" marR="0" marT="0" marB="0"/>
                </a:tc>
                <a:extLst>
                  <a:ext uri="{0D108BD9-81ED-4DB2-BD59-A6C34878D82A}">
                    <a16:rowId xmlns:a16="http://schemas.microsoft.com/office/drawing/2014/main" val="10005"/>
                  </a:ext>
                </a:extLst>
              </a:tr>
              <a:tr h="0">
                <a:tc>
                  <a:txBody>
                    <a:bodyPr/>
                    <a:lstStyle/>
                    <a:p>
                      <a:r>
                        <a:rPr lang="en-ZA" dirty="0"/>
                        <a:t>Payments of Financial</a:t>
                      </a:r>
                      <a:r>
                        <a:rPr lang="en-ZA" baseline="0" dirty="0"/>
                        <a:t> Assets</a:t>
                      </a:r>
                      <a:endParaRPr lang="en-ZA" b="0" dirty="0"/>
                    </a:p>
                  </a:txBody>
                  <a:tcPr/>
                </a:tc>
                <a:tc>
                  <a:txBody>
                    <a:bodyPr/>
                    <a:lstStyle/>
                    <a:p>
                      <a:pPr algn="r"/>
                      <a:endParaRPr lang="en-ZA" b="0" dirty="0"/>
                    </a:p>
                  </a:txBody>
                  <a:tcPr marT="0" marB="0"/>
                </a:tc>
                <a:tc>
                  <a:txBody>
                    <a:bodyPr/>
                    <a:lstStyle/>
                    <a:p>
                      <a:pPr marL="0" algn="r" defTabSz="914400" rtl="0" eaLnBrk="1" fontAlgn="b" latinLnBrk="0" hangingPunct="1"/>
                      <a:r>
                        <a:rPr lang="en-ZA" sz="1800" kern="1200" dirty="0"/>
                        <a:t>155</a:t>
                      </a:r>
                      <a:endParaRPr lang="en-ZA" sz="1800" kern="1200" dirty="0">
                        <a:solidFill>
                          <a:schemeClr val="dk1"/>
                        </a:solidFill>
                        <a:latin typeface="+mn-lt"/>
                        <a:ea typeface="+mn-ea"/>
                        <a:cs typeface="+mn-cs"/>
                      </a:endParaRPr>
                    </a:p>
                  </a:txBody>
                  <a:tcPr marL="0" marR="0" marT="0" marB="0"/>
                </a:tc>
                <a:tc>
                  <a:txBody>
                    <a:bodyPr/>
                    <a:lstStyle/>
                    <a:p>
                      <a:pPr marL="0" algn="r" defTabSz="914400" rtl="0" eaLnBrk="1" fontAlgn="b" latinLnBrk="0" hangingPunct="1"/>
                      <a:r>
                        <a:rPr lang="en-ZA" sz="1800" kern="1200" dirty="0"/>
                        <a:t>-155</a:t>
                      </a:r>
                      <a:endParaRPr lang="en-ZA" sz="1800" kern="1200" dirty="0">
                        <a:solidFill>
                          <a:schemeClr val="dk1"/>
                        </a:solidFill>
                        <a:latin typeface="+mn-lt"/>
                        <a:ea typeface="+mn-ea"/>
                        <a:cs typeface="+mn-cs"/>
                      </a:endParaRPr>
                    </a:p>
                  </a:txBody>
                  <a:tcPr marL="0" marR="0" marT="0" marB="0"/>
                </a:tc>
                <a:tc>
                  <a:txBody>
                    <a:bodyPr/>
                    <a:lstStyle/>
                    <a:p>
                      <a:pPr marL="0" algn="r" defTabSz="914400" rtl="0" eaLnBrk="1" fontAlgn="b" latinLnBrk="0" hangingPunct="1"/>
                      <a:endParaRPr lang="en-ZA" sz="1800" kern="1200" dirty="0">
                        <a:solidFill>
                          <a:schemeClr val="dk1"/>
                        </a:solidFill>
                        <a:latin typeface="+mn-lt"/>
                        <a:ea typeface="+mn-ea"/>
                        <a:cs typeface="+mn-cs"/>
                      </a:endParaRPr>
                    </a:p>
                  </a:txBody>
                  <a:tcPr marL="0" marR="0" marT="0" marB="0"/>
                </a:tc>
                <a:extLst>
                  <a:ext uri="{0D108BD9-81ED-4DB2-BD59-A6C34878D82A}">
                    <a16:rowId xmlns:a16="http://schemas.microsoft.com/office/drawing/2014/main" val="3602239811"/>
                  </a:ext>
                </a:extLst>
              </a:tr>
              <a:tr h="0">
                <a:tc>
                  <a:txBody>
                    <a:bodyPr/>
                    <a:lstStyle/>
                    <a:p>
                      <a:r>
                        <a:rPr lang="en-ZA" dirty="0"/>
                        <a:t>Total</a:t>
                      </a:r>
                      <a:endParaRPr lang="en-ZA" b="1" dirty="0"/>
                    </a:p>
                  </a:txBody>
                  <a:tcPr/>
                </a:tc>
                <a:tc>
                  <a:txBody>
                    <a:bodyPr/>
                    <a:lstStyle/>
                    <a:p>
                      <a:pPr algn="r"/>
                      <a:r>
                        <a:rPr lang="en-ZA" dirty="0"/>
                        <a:t>29 560 167</a:t>
                      </a:r>
                      <a:endParaRPr lang="en-ZA" b="1" dirty="0"/>
                    </a:p>
                  </a:txBody>
                  <a:tcPr marT="0" marB="0"/>
                </a:tc>
                <a:tc>
                  <a:txBody>
                    <a:bodyPr/>
                    <a:lstStyle/>
                    <a:p>
                      <a:pPr marL="0" algn="r" defTabSz="914400" rtl="0" eaLnBrk="1" fontAlgn="b" latinLnBrk="0" hangingPunct="1"/>
                      <a:r>
                        <a:rPr lang="en-ZA" sz="1800" kern="1200" dirty="0"/>
                        <a:t>23 795 689</a:t>
                      </a:r>
                      <a:endParaRPr lang="en-ZA" sz="1800" b="1" kern="1200" dirty="0">
                        <a:solidFill>
                          <a:schemeClr val="dk1"/>
                        </a:solidFill>
                        <a:latin typeface="+mn-lt"/>
                        <a:ea typeface="+mn-ea"/>
                        <a:cs typeface="+mn-cs"/>
                      </a:endParaRPr>
                    </a:p>
                  </a:txBody>
                  <a:tcPr marL="0" marR="0" marT="0" marB="0"/>
                </a:tc>
                <a:tc>
                  <a:txBody>
                    <a:bodyPr/>
                    <a:lstStyle/>
                    <a:p>
                      <a:pPr marL="0" algn="r" defTabSz="914400" rtl="0" eaLnBrk="1" fontAlgn="b" latinLnBrk="0" hangingPunct="1"/>
                      <a:r>
                        <a:rPr lang="en-ZA" sz="1800" kern="1200" dirty="0"/>
                        <a:t>5 764 478</a:t>
                      </a:r>
                      <a:endParaRPr lang="en-ZA" sz="1800" b="1" kern="1200" dirty="0">
                        <a:solidFill>
                          <a:schemeClr val="dk1"/>
                        </a:solidFill>
                        <a:latin typeface="+mn-lt"/>
                        <a:ea typeface="+mn-ea"/>
                        <a:cs typeface="+mn-cs"/>
                      </a:endParaRPr>
                    </a:p>
                  </a:txBody>
                  <a:tcPr marL="0" marR="0" marT="0" marB="0"/>
                </a:tc>
                <a:tc>
                  <a:txBody>
                    <a:bodyPr/>
                    <a:lstStyle/>
                    <a:p>
                      <a:pPr marL="0" algn="r" defTabSz="914400" rtl="0" eaLnBrk="1" fontAlgn="b" latinLnBrk="0" hangingPunct="1"/>
                      <a:r>
                        <a:rPr lang="en-ZA" sz="1800" kern="1200" dirty="0"/>
                        <a:t>80.50%</a:t>
                      </a:r>
                      <a:endParaRPr lang="en-ZA" sz="1800" b="1" kern="1200" dirty="0">
                        <a:solidFill>
                          <a:schemeClr val="dk1"/>
                        </a:solidFill>
                        <a:latin typeface="+mn-lt"/>
                        <a:ea typeface="+mn-ea"/>
                        <a:cs typeface="+mn-cs"/>
                      </a:endParaRPr>
                    </a:p>
                  </a:txBody>
                  <a:tcPr marL="0" marR="0" marT="0" marB="0"/>
                </a:tc>
                <a:extLst>
                  <a:ext uri="{0D108BD9-81ED-4DB2-BD59-A6C34878D82A}">
                    <a16:rowId xmlns:a16="http://schemas.microsoft.com/office/drawing/2014/main" val="10009"/>
                  </a:ext>
                </a:extLst>
              </a:tr>
            </a:tbl>
          </a:graphicData>
        </a:graphic>
      </p:graphicFrame>
    </p:spTree>
    <p:custDataLst>
      <p:tags r:id="rId1"/>
    </p:custDataLst>
    <p:extLst>
      <p:ext uri="{BB962C8B-B14F-4D97-AF65-F5344CB8AC3E}">
        <p14:creationId xmlns:p14="http://schemas.microsoft.com/office/powerpoint/2010/main" val="276535023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2320" cy="947860"/>
          </a:xfrm>
        </p:spPr>
        <p:txBody>
          <a:bodyPr>
            <a:normAutofit/>
          </a:bodyPr>
          <a:lstStyle/>
          <a:p>
            <a:r>
              <a:rPr lang="en-ZA" dirty="0"/>
              <a:t>REASONS FOR MATERIAL VARIANCES</a:t>
            </a:r>
            <a:br>
              <a:rPr lang="en-ZA" dirty="0"/>
            </a:br>
            <a:r>
              <a:rPr lang="en-ZA" dirty="0"/>
              <a:t>PER ECONOMIC CLASSIFICATION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9045491"/>
              </p:ext>
            </p:extLst>
          </p:nvPr>
        </p:nvGraphicFramePr>
        <p:xfrm>
          <a:off x="0" y="947738"/>
          <a:ext cx="9144000" cy="4857526"/>
        </p:xfrm>
        <a:graphic>
          <a:graphicData uri="http://schemas.openxmlformats.org/drawingml/2006/table">
            <a:tbl>
              <a:tblPr firstRow="1" bandRow="1">
                <a:tableStyleId>{93296810-A885-4BE3-A3E7-6D5BEEA58F35}</a:tableStyleId>
              </a:tblPr>
              <a:tblGrid>
                <a:gridCol w="4572000">
                  <a:extLst>
                    <a:ext uri="{9D8B030D-6E8A-4147-A177-3AD203B41FA5}">
                      <a16:colId xmlns:a16="http://schemas.microsoft.com/office/drawing/2014/main" val="4218016407"/>
                    </a:ext>
                  </a:extLst>
                </a:gridCol>
                <a:gridCol w="4572000">
                  <a:extLst>
                    <a:ext uri="{9D8B030D-6E8A-4147-A177-3AD203B41FA5}">
                      <a16:colId xmlns:a16="http://schemas.microsoft.com/office/drawing/2014/main" val="593235389"/>
                    </a:ext>
                  </a:extLst>
                </a:gridCol>
              </a:tblGrid>
              <a:tr h="7382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kern="1200" dirty="0"/>
                        <a:t>CHALLENGES/DEVIATION</a:t>
                      </a:r>
                    </a:p>
                    <a:p>
                      <a:pPr>
                        <a:lnSpc>
                          <a:spcPct val="100000"/>
                        </a:lnSpc>
                      </a:pPr>
                      <a:endParaRPr lang="en-ZA"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a:t>MITIGATORY MEASURES/PROGRESS</a:t>
                      </a:r>
                    </a:p>
                    <a:p>
                      <a:pPr>
                        <a:lnSpc>
                          <a:spcPct val="100000"/>
                        </a:lnSpc>
                      </a:pPr>
                      <a:endParaRPr lang="en-ZA" sz="1800" dirty="0"/>
                    </a:p>
                  </a:txBody>
                  <a:tcPr/>
                </a:tc>
                <a:extLst>
                  <a:ext uri="{0D108BD9-81ED-4DB2-BD59-A6C34878D82A}">
                    <a16:rowId xmlns:a16="http://schemas.microsoft.com/office/drawing/2014/main" val="2998753202"/>
                  </a:ext>
                </a:extLst>
              </a:tr>
              <a:tr h="20596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800" u="none" strike="noStrike" kern="1200" cap="none" spc="0" normalizeH="0" baseline="0" noProof="0" dirty="0">
                          <a:ln>
                            <a:noFill/>
                          </a:ln>
                          <a:effectLst/>
                          <a:uLnTx/>
                          <a:uFillTx/>
                        </a:rPr>
                        <a:t>Goods and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rPr>
                        <a:t>The bulk</a:t>
                      </a:r>
                      <a:r>
                        <a:rPr lang="en-US" sz="1800" baseline="0" dirty="0">
                          <a:effectLst/>
                        </a:rPr>
                        <a:t> of the allocation on this Item is in respect of the Workbooks and Conditional grants.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u="none" strike="noStrike" kern="1200" cap="none" spc="0" normalizeH="0" baseline="0" dirty="0">
                          <a:ln>
                            <a:noFill/>
                          </a:ln>
                          <a:effectLst/>
                          <a:uLnTx/>
                          <a:uFillTx/>
                        </a:rPr>
                        <a:t>Spending is lower at 58,64%.</a:t>
                      </a:r>
                      <a:endParaRPr lang="en-ZA" sz="1800" dirty="0"/>
                    </a:p>
                    <a:p>
                      <a:pPr>
                        <a:lnSpc>
                          <a:spcPct val="100000"/>
                        </a:lnSpc>
                      </a:pPr>
                      <a:endParaRPr lang="en-ZA" sz="1800" dirty="0">
                        <a:latin typeface="Arial" panose="020B0604020202020204" pitchFamily="34" charset="0"/>
                        <a:cs typeface="Arial" panose="020B0604020202020204" pitchFamily="34" charset="0"/>
                      </a:endParaRPr>
                    </a:p>
                  </a:txBody>
                  <a:tcPr/>
                </a:tc>
                <a:tc>
                  <a:txBody>
                    <a:bodyPr/>
                    <a:lstStyle/>
                    <a:p>
                      <a:pPr marL="0" indent="0" algn="just" defTabSz="914400" rtl="0" eaLnBrk="1" latinLnBrk="0" hangingPunct="1">
                        <a:lnSpc>
                          <a:spcPct val="100000"/>
                        </a:lnSpc>
                        <a:buFont typeface="Arial" panose="020B0604020202020204" pitchFamily="34" charset="0"/>
                        <a:buNone/>
                      </a:pPr>
                      <a:r>
                        <a:rPr lang="en-US" sz="1800" kern="1200" dirty="0"/>
                        <a:t>Workbooks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a:effectLst/>
                        </a:rPr>
                        <a:t>The delivery of Workbooks Volume 1 of Grade R to 9 is currently in progress and is expected to be completed during February 2023. A total number of 30,9m of 32,9m workbooks were delivered to 21 786 schools for the 2023 academic year.</a:t>
                      </a:r>
                      <a:endParaRPr lang="en-US" sz="18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15110909"/>
                  </a:ext>
                </a:extLst>
              </a:tr>
              <a:tr h="20596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u="none" strike="noStrike" kern="1200" cap="none" spc="0" normalizeH="0" baseline="0" noProof="0" dirty="0">
                          <a:ln>
                            <a:noFill/>
                          </a:ln>
                          <a:effectLst/>
                          <a:uLnTx/>
                          <a:uFillTx/>
                        </a:rPr>
                        <a:t>Payments for Capital Assets: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The </a:t>
                      </a:r>
                      <a:r>
                        <a:rPr kumimoji="0" lang="en-US" sz="1800" u="none" strike="noStrike" kern="1200" cap="none" spc="0" normalizeH="0" baseline="0" dirty="0">
                          <a:ln>
                            <a:noFill/>
                          </a:ln>
                          <a:effectLst/>
                          <a:uLnTx/>
                          <a:uFillTx/>
                        </a:rPr>
                        <a:t>bulk of the remaining allocation in this programme is for School Infrastructure Backlog grant.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u="none" strike="noStrike" kern="1200" cap="none" spc="0" normalizeH="0" baseline="0" dirty="0">
                          <a:ln>
                            <a:noFill/>
                          </a:ln>
                          <a:effectLst/>
                          <a:uLnTx/>
                          <a:uFillTx/>
                        </a:rPr>
                        <a:t>Spending is lower at 52,40%.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800" dirty="0">
                        <a:solidFill>
                          <a:srgbClr val="FF0000"/>
                        </a:solidFill>
                        <a:latin typeface="Arial" panose="020B0604020202020204" pitchFamily="34" charset="0"/>
                        <a:ea typeface="Times New Roman"/>
                        <a:cs typeface="Arial" panose="020B0604020202020204" pitchFamily="34" charset="0"/>
                      </a:endParaRPr>
                    </a:p>
                  </a:txBody>
                  <a:tcPr/>
                </a:tc>
                <a:tc>
                  <a:txBody>
                    <a:bodyPr/>
                    <a:lstStyle/>
                    <a:p>
                      <a:pPr lvl="0" algn="just">
                        <a:lnSpc>
                          <a:spcPct val="100000"/>
                        </a:lnSpc>
                      </a:pPr>
                      <a:endParaRPr lang="en-US" sz="1800" kern="1200" dirty="0">
                        <a:effectLst/>
                      </a:endParaRPr>
                    </a:p>
                    <a:p>
                      <a:pPr lvl="0" algn="just">
                        <a:lnSpc>
                          <a:spcPct val="100000"/>
                        </a:lnSpc>
                      </a:pPr>
                      <a:r>
                        <a:rPr kumimoji="0" lang="en-US" sz="1800" u="none" strike="noStrike" kern="1200" cap="none" spc="0" normalizeH="0" baseline="0" dirty="0">
                          <a:ln>
                            <a:noFill/>
                          </a:ln>
                          <a:effectLst/>
                          <a:uLnTx/>
                          <a:uFillTx/>
                        </a:rPr>
                        <a:t>There is low spending on the ASIDI project due to the delay in the implementation of basic services such as water and sanitation by both the Independent Development Trust (IDT) and Coega Development Corporation (CDC).</a:t>
                      </a:r>
                      <a:endParaRPr kumimoji="0" lang="en-ZA" sz="1800" b="0" i="0" u="none" strike="noStrike" kern="120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733162602"/>
                  </a:ext>
                </a:extLst>
              </a:tr>
            </a:tbl>
          </a:graphicData>
        </a:graphic>
      </p:graphicFrame>
      <p:sp>
        <p:nvSpPr>
          <p:cNvPr id="4" name="Slide Number Placeholder 3"/>
          <p:cNvSpPr>
            <a:spLocks noGrp="1"/>
          </p:cNvSpPr>
          <p:nvPr>
            <p:ph type="sldNum" sz="quarter" idx="12"/>
          </p:nvPr>
        </p:nvSpPr>
        <p:spPr>
          <a:xfrm>
            <a:off x="6553200" y="6356350"/>
            <a:ext cx="2133600" cy="365125"/>
          </a:xfrm>
        </p:spPr>
        <p:txBody>
          <a:bodyPr/>
          <a:lstStyle/>
          <a:p>
            <a:fld id="{E2C0AE55-7E06-4976-960B-3D98813CB3CF}" type="slidenum">
              <a:rPr lang="en-ZA" smtClean="0"/>
              <a:pPr/>
              <a:t>103</a:t>
            </a:fld>
            <a:endParaRPr lang="en-ZA" dirty="0"/>
          </a:p>
        </p:txBody>
      </p:sp>
      <p:pic>
        <p:nvPicPr>
          <p:cNvPr id="5" name="Picture 4"/>
          <p:cNvPicPr>
            <a:picLocks noChangeAspect="1"/>
          </p:cNvPicPr>
          <p:nvPr/>
        </p:nvPicPr>
        <p:blipFill>
          <a:blip r:embed="rId2"/>
          <a:stretch>
            <a:fillRect/>
          </a:stretch>
        </p:blipFill>
        <p:spPr>
          <a:xfrm>
            <a:off x="0" y="6021288"/>
            <a:ext cx="1691680" cy="836712"/>
          </a:xfrm>
          <a:prstGeom prst="rect">
            <a:avLst/>
          </a:prstGeom>
        </p:spPr>
      </p:pic>
    </p:spTree>
    <p:extLst>
      <p:ext uri="{BB962C8B-B14F-4D97-AF65-F5344CB8AC3E}">
        <p14:creationId xmlns:p14="http://schemas.microsoft.com/office/powerpoint/2010/main" val="42202105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0"/>
            <a:ext cx="7452320" cy="947860"/>
          </a:xfrm>
        </p:spPr>
        <p:txBody>
          <a:bodyPr>
            <a:noAutofit/>
          </a:bodyPr>
          <a:lstStyle/>
          <a:p>
            <a:r>
              <a:rPr lang="en-ZA" altLang="en-US" dirty="0"/>
              <a:t>ALLOCATION AGAINST EXPENDITURE PER CONDITIONAL GRANTS 2022/23 FINANCIAL YEAR</a:t>
            </a:r>
          </a:p>
        </p:txBody>
      </p:sp>
      <p:sp>
        <p:nvSpPr>
          <p:cNvPr id="3" name="Slide Number Placeholder 2"/>
          <p:cNvSpPr>
            <a:spLocks noGrp="1"/>
          </p:cNvSpPr>
          <p:nvPr>
            <p:ph type="sldNum" sz="quarter" idx="12"/>
          </p:nvPr>
        </p:nvSpPr>
        <p:spPr>
          <a:xfrm>
            <a:off x="6553200" y="6356350"/>
            <a:ext cx="2133600" cy="365125"/>
          </a:xfrm>
        </p:spPr>
        <p:txBody>
          <a:bodyPr/>
          <a:lstStyle/>
          <a:p>
            <a:fld id="{E2C0AE55-7E06-4976-960B-3D98813CB3CF}" type="slidenum">
              <a:rPr lang="en-ZA" smtClean="0"/>
              <a:pPr/>
              <a:t>104</a:t>
            </a:fld>
            <a:endParaRPr lang="en-ZA" dirty="0"/>
          </a:p>
        </p:txBody>
      </p:sp>
      <p:pic>
        <p:nvPicPr>
          <p:cNvPr id="4" name="Picture 3"/>
          <p:cNvPicPr>
            <a:picLocks noChangeAspect="1"/>
          </p:cNvPicPr>
          <p:nvPr/>
        </p:nvPicPr>
        <p:blipFill>
          <a:blip r:embed="rId4"/>
          <a:stretch>
            <a:fillRect/>
          </a:stretch>
        </p:blipFill>
        <p:spPr>
          <a:xfrm>
            <a:off x="5577" y="6159116"/>
            <a:ext cx="1691680" cy="69888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208168291"/>
              </p:ext>
            </p:extLst>
          </p:nvPr>
        </p:nvGraphicFramePr>
        <p:xfrm>
          <a:off x="-1" y="1052736"/>
          <a:ext cx="9138424" cy="4297680"/>
        </p:xfrm>
        <a:graphic>
          <a:graphicData uri="http://schemas.openxmlformats.org/drawingml/2006/table">
            <a:tbl>
              <a:tblPr firstRow="1" bandRow="1">
                <a:tableStyleId>{93296810-A885-4BE3-A3E7-6D5BEEA58F35}</a:tableStyleId>
              </a:tblPr>
              <a:tblGrid>
                <a:gridCol w="3299986">
                  <a:extLst>
                    <a:ext uri="{9D8B030D-6E8A-4147-A177-3AD203B41FA5}">
                      <a16:colId xmlns:a16="http://schemas.microsoft.com/office/drawing/2014/main" val="20000"/>
                    </a:ext>
                  </a:extLst>
                </a:gridCol>
                <a:gridCol w="1584343">
                  <a:extLst>
                    <a:ext uri="{9D8B030D-6E8A-4147-A177-3AD203B41FA5}">
                      <a16:colId xmlns:a16="http://schemas.microsoft.com/office/drawing/2014/main" val="20001"/>
                    </a:ext>
                  </a:extLst>
                </a:gridCol>
                <a:gridCol w="1546413">
                  <a:extLst>
                    <a:ext uri="{9D8B030D-6E8A-4147-A177-3AD203B41FA5}">
                      <a16:colId xmlns:a16="http://schemas.microsoft.com/office/drawing/2014/main" val="20002"/>
                    </a:ext>
                  </a:extLst>
                </a:gridCol>
                <a:gridCol w="1523071">
                  <a:extLst>
                    <a:ext uri="{9D8B030D-6E8A-4147-A177-3AD203B41FA5}">
                      <a16:colId xmlns:a16="http://schemas.microsoft.com/office/drawing/2014/main" val="20003"/>
                    </a:ext>
                  </a:extLst>
                </a:gridCol>
                <a:gridCol w="1184611">
                  <a:extLst>
                    <a:ext uri="{9D8B030D-6E8A-4147-A177-3AD203B41FA5}">
                      <a16:colId xmlns:a16="http://schemas.microsoft.com/office/drawing/2014/main" val="1767513113"/>
                    </a:ext>
                  </a:extLst>
                </a:gridCol>
              </a:tblGrid>
              <a:tr h="0">
                <a:tc>
                  <a:txBody>
                    <a:bodyPr/>
                    <a:lstStyle/>
                    <a:p>
                      <a:pPr algn="l"/>
                      <a:r>
                        <a:rPr lang="en-ZA" dirty="0"/>
                        <a:t>Economic Classification</a:t>
                      </a:r>
                    </a:p>
                  </a:txBody>
                  <a:tcPr/>
                </a:tc>
                <a:tc>
                  <a:txBody>
                    <a:bodyPr/>
                    <a:lstStyle/>
                    <a:p>
                      <a:pPr algn="l"/>
                      <a:r>
                        <a:rPr lang="en-ZA" dirty="0"/>
                        <a:t>Budget</a:t>
                      </a:r>
                    </a:p>
                    <a:p>
                      <a:pPr algn="l"/>
                      <a:r>
                        <a:rPr lang="en-ZA" dirty="0"/>
                        <a:t>R’000</a:t>
                      </a:r>
                      <a:endParaRPr lang="en-ZA" b="1" dirty="0"/>
                    </a:p>
                  </a:txBody>
                  <a:tcPr/>
                </a:tc>
                <a:tc>
                  <a:txBody>
                    <a:bodyPr/>
                    <a:lstStyle/>
                    <a:p>
                      <a:pPr algn="l"/>
                      <a:r>
                        <a:rPr lang="en-ZA" dirty="0"/>
                        <a:t>Expenditure</a:t>
                      </a:r>
                    </a:p>
                    <a:p>
                      <a:pPr algn="l"/>
                      <a:r>
                        <a:rPr lang="en-ZA" dirty="0"/>
                        <a:t>R’000</a:t>
                      </a:r>
                      <a:endParaRPr lang="en-ZA" b="1" dirty="0"/>
                    </a:p>
                  </a:txBody>
                  <a:tcPr/>
                </a:tc>
                <a:tc>
                  <a:txBody>
                    <a:bodyPr/>
                    <a:lstStyle/>
                    <a:p>
                      <a:pPr algn="l"/>
                      <a:r>
                        <a:rPr lang="en-ZA" dirty="0"/>
                        <a:t>Variances</a:t>
                      </a:r>
                    </a:p>
                    <a:p>
                      <a:pPr algn="l"/>
                      <a:r>
                        <a:rPr lang="en-ZA" dirty="0"/>
                        <a:t>R’000</a:t>
                      </a:r>
                      <a:endParaRPr lang="en-ZA" b="1" dirty="0"/>
                    </a:p>
                  </a:txBody>
                  <a:tcPr/>
                </a:tc>
                <a:tc>
                  <a:txBody>
                    <a:bodyPr/>
                    <a:lstStyle/>
                    <a:p>
                      <a:pPr algn="l"/>
                      <a:r>
                        <a:rPr lang="en-ZA" dirty="0"/>
                        <a:t>% Spent</a:t>
                      </a:r>
                      <a:endParaRPr lang="en-ZA" b="1" dirty="0"/>
                    </a:p>
                  </a:txBody>
                  <a:tcPr/>
                </a:tc>
                <a:extLst>
                  <a:ext uri="{0D108BD9-81ED-4DB2-BD59-A6C34878D82A}">
                    <a16:rowId xmlns:a16="http://schemas.microsoft.com/office/drawing/2014/main" val="10000"/>
                  </a:ext>
                </a:extLst>
              </a:tr>
              <a:tr h="0">
                <a:tc>
                  <a:txBody>
                    <a:bodyPr/>
                    <a:lstStyle/>
                    <a:p>
                      <a:pPr marL="0" algn="l" defTabSz="914400" rtl="0" eaLnBrk="1" latinLnBrk="0" hangingPunct="1"/>
                      <a:r>
                        <a:rPr lang="en-ZA" sz="1800" kern="1200" dirty="0"/>
                        <a:t>Learners with Profound Disability Grant</a:t>
                      </a:r>
                      <a:endParaRPr lang="en-ZA" sz="1800" kern="1200" dirty="0">
                        <a:solidFill>
                          <a:schemeClr val="dk1"/>
                        </a:solidFill>
                        <a:latin typeface="+mn-lt"/>
                        <a:ea typeface="+mn-ea"/>
                        <a:cs typeface="+mn-cs"/>
                      </a:endParaRPr>
                    </a:p>
                  </a:txBody>
                  <a:tcPr/>
                </a:tc>
                <a:tc>
                  <a:txBody>
                    <a:bodyPr/>
                    <a:lstStyle/>
                    <a:p>
                      <a:pPr marL="0" algn="r" defTabSz="914400" rtl="0" eaLnBrk="1" latinLnBrk="0" hangingPunct="1"/>
                      <a:r>
                        <a:rPr lang="en-ZA" sz="1800" kern="1200" dirty="0"/>
                        <a:t>255 521</a:t>
                      </a:r>
                      <a:endParaRPr lang="en-ZA" sz="1800" kern="1200" dirty="0">
                        <a:solidFill>
                          <a:schemeClr val="tx1"/>
                        </a:solidFill>
                        <a:latin typeface="+mn-lt"/>
                        <a:ea typeface="+mn-ea"/>
                        <a:cs typeface="+mn-cs"/>
                      </a:endParaRPr>
                    </a:p>
                  </a:txBody>
                  <a:tcPr/>
                </a:tc>
                <a:tc>
                  <a:txBody>
                    <a:bodyPr/>
                    <a:lstStyle/>
                    <a:p>
                      <a:pPr marL="0" algn="r" defTabSz="914400" rtl="0" eaLnBrk="1" latinLnBrk="0" hangingPunct="1"/>
                      <a:r>
                        <a:rPr lang="en-ZA" sz="1800" kern="1200" baseline="0" dirty="0"/>
                        <a:t>  </a:t>
                      </a:r>
                      <a:r>
                        <a:rPr lang="en-ZA" sz="1800" kern="1200" dirty="0"/>
                        <a:t>188</a:t>
                      </a:r>
                      <a:r>
                        <a:rPr lang="en-ZA" sz="1800" kern="1200" baseline="0" dirty="0"/>
                        <a:t> 521</a:t>
                      </a:r>
                      <a:endParaRPr lang="en-ZA" sz="1800" kern="1200" dirty="0">
                        <a:solidFill>
                          <a:schemeClr val="tx1"/>
                        </a:solidFill>
                        <a:latin typeface="+mn-lt"/>
                        <a:ea typeface="+mn-ea"/>
                        <a:cs typeface="+mn-cs"/>
                      </a:endParaRPr>
                    </a:p>
                  </a:txBody>
                  <a:tcPr/>
                </a:tc>
                <a:tc>
                  <a:txBody>
                    <a:bodyPr/>
                    <a:lstStyle/>
                    <a:p>
                      <a:pPr marL="0" algn="r" defTabSz="914400" rtl="0" eaLnBrk="1" latinLnBrk="0" hangingPunct="1"/>
                      <a:r>
                        <a:rPr lang="en-ZA" sz="1800" kern="1200" dirty="0"/>
                        <a:t>67</a:t>
                      </a:r>
                      <a:r>
                        <a:rPr lang="en-ZA" sz="1800" kern="1200" baseline="0" dirty="0"/>
                        <a:t> 000</a:t>
                      </a:r>
                      <a:endParaRPr lang="en-ZA" sz="1800" kern="1200" dirty="0">
                        <a:solidFill>
                          <a:schemeClr val="tx1"/>
                        </a:solidFill>
                        <a:latin typeface="+mn-lt"/>
                        <a:ea typeface="+mn-ea"/>
                        <a:cs typeface="+mn-cs"/>
                      </a:endParaRPr>
                    </a:p>
                  </a:txBody>
                  <a:tcPr/>
                </a:tc>
                <a:tc>
                  <a:txBody>
                    <a:bodyPr/>
                    <a:lstStyle/>
                    <a:p>
                      <a:pPr marL="0" algn="r" defTabSz="914400" rtl="0" eaLnBrk="1" latinLnBrk="0" hangingPunct="1"/>
                      <a:r>
                        <a:rPr lang="en-ZA" sz="1800" kern="1200" dirty="0"/>
                        <a:t>73.78%</a:t>
                      </a:r>
                      <a:endParaRPr lang="en-ZA" sz="1800" kern="1200" dirty="0">
                        <a:solidFill>
                          <a:schemeClr val="tx1"/>
                        </a:solidFill>
                        <a:latin typeface="+mn-lt"/>
                        <a:ea typeface="+mn-ea"/>
                        <a:cs typeface="+mn-cs"/>
                      </a:endParaRPr>
                    </a:p>
                  </a:txBody>
                  <a:tcPr/>
                </a:tc>
                <a:extLst>
                  <a:ext uri="{0D108BD9-81ED-4DB2-BD59-A6C34878D82A}">
                    <a16:rowId xmlns:a16="http://schemas.microsoft.com/office/drawing/2014/main" val="10001"/>
                  </a:ext>
                </a:extLst>
              </a:tr>
              <a:tr h="0">
                <a:tc>
                  <a:txBody>
                    <a:bodyPr/>
                    <a:lstStyle/>
                    <a:p>
                      <a:pPr marL="0" algn="l" defTabSz="914400" rtl="0" eaLnBrk="1" latinLnBrk="0" hangingPunct="1"/>
                      <a:r>
                        <a:rPr lang="en-ZA" sz="1800" kern="1200" dirty="0"/>
                        <a:t>Mathematics Science and Technology Grant</a:t>
                      </a:r>
                      <a:endParaRPr lang="en-ZA" sz="1800" kern="1200" dirty="0">
                        <a:solidFill>
                          <a:schemeClr val="dk1"/>
                        </a:solidFill>
                        <a:latin typeface="+mn-lt"/>
                        <a:ea typeface="+mn-ea"/>
                        <a:cs typeface="+mn-cs"/>
                      </a:endParaRPr>
                    </a:p>
                  </a:txBody>
                  <a:tcPr/>
                </a:tc>
                <a:tc>
                  <a:txBody>
                    <a:bodyPr/>
                    <a:lstStyle/>
                    <a:p>
                      <a:pPr marL="0" algn="r" defTabSz="914400" rtl="0" eaLnBrk="1" latinLnBrk="0" hangingPunct="1"/>
                      <a:r>
                        <a:rPr lang="en-ZA" sz="1800" kern="1200" dirty="0"/>
                        <a:t>424 793</a:t>
                      </a:r>
                      <a:endParaRPr lang="en-ZA" sz="1800" kern="1200" dirty="0">
                        <a:solidFill>
                          <a:schemeClr val="tx1"/>
                        </a:solidFill>
                        <a:latin typeface="+mn-lt"/>
                        <a:ea typeface="+mn-ea"/>
                        <a:cs typeface="+mn-cs"/>
                      </a:endParaRPr>
                    </a:p>
                  </a:txBody>
                  <a:tcPr marT="0" marB="0"/>
                </a:tc>
                <a:tc>
                  <a:txBody>
                    <a:bodyPr/>
                    <a:lstStyle/>
                    <a:p>
                      <a:pPr marL="0" algn="r" defTabSz="914400" rtl="0" eaLnBrk="1" fontAlgn="b" latinLnBrk="0" hangingPunct="1"/>
                      <a:r>
                        <a:rPr lang="en-ZA" sz="1800" kern="1200" dirty="0"/>
                        <a:t>382 316</a:t>
                      </a:r>
                      <a:endParaRPr lang="en-ZA" sz="1800" kern="1200" dirty="0">
                        <a:solidFill>
                          <a:schemeClr val="tx1"/>
                        </a:solidFill>
                        <a:latin typeface="+mn-lt"/>
                        <a:ea typeface="+mn-ea"/>
                        <a:cs typeface="+mn-cs"/>
                      </a:endParaRPr>
                    </a:p>
                  </a:txBody>
                  <a:tcPr marL="0" marR="0" marT="0" marB="0"/>
                </a:tc>
                <a:tc>
                  <a:txBody>
                    <a:bodyPr/>
                    <a:lstStyle/>
                    <a:p>
                      <a:pPr marL="0" algn="r" defTabSz="914400" rtl="0" eaLnBrk="1" fontAlgn="b" latinLnBrk="0" hangingPunct="1"/>
                      <a:r>
                        <a:rPr lang="en-ZA" sz="1800" kern="1200" dirty="0"/>
                        <a:t>42 477</a:t>
                      </a:r>
                      <a:endParaRPr lang="en-ZA" sz="1800" kern="1200" dirty="0">
                        <a:solidFill>
                          <a:schemeClr val="tx1"/>
                        </a:solidFill>
                        <a:latin typeface="+mn-lt"/>
                        <a:ea typeface="+mn-ea"/>
                        <a:cs typeface="+mn-cs"/>
                      </a:endParaRPr>
                    </a:p>
                  </a:txBody>
                  <a:tcPr marL="0" marR="0" marT="0" marB="0"/>
                </a:tc>
                <a:tc>
                  <a:txBody>
                    <a:bodyPr/>
                    <a:lstStyle/>
                    <a:p>
                      <a:pPr marL="0" algn="r" defTabSz="914400" rtl="0" eaLnBrk="1" fontAlgn="b" latinLnBrk="0" hangingPunct="1"/>
                      <a:r>
                        <a:rPr lang="en-ZA" sz="1800" kern="1200" dirty="0"/>
                        <a:t>90.00%</a:t>
                      </a:r>
                      <a:endParaRPr lang="en-ZA" sz="1800" kern="1200" dirty="0">
                        <a:solidFill>
                          <a:schemeClr val="tx1"/>
                        </a:solidFill>
                        <a:latin typeface="+mn-lt"/>
                        <a:ea typeface="+mn-ea"/>
                        <a:cs typeface="+mn-cs"/>
                      </a:endParaRPr>
                    </a:p>
                  </a:txBody>
                  <a:tcPr marL="0" marR="0" marT="0" marB="0"/>
                </a:tc>
                <a:extLst>
                  <a:ext uri="{0D108BD9-81ED-4DB2-BD59-A6C34878D82A}">
                    <a16:rowId xmlns:a16="http://schemas.microsoft.com/office/drawing/2014/main" val="10002"/>
                  </a:ext>
                </a:extLst>
              </a:tr>
              <a:tr h="0">
                <a:tc>
                  <a:txBody>
                    <a:bodyPr/>
                    <a:lstStyle/>
                    <a:p>
                      <a:pPr algn="l"/>
                      <a:r>
                        <a:rPr lang="en-ZA" dirty="0"/>
                        <a:t>Early Childhood</a:t>
                      </a:r>
                      <a:r>
                        <a:rPr lang="en-ZA" baseline="0" dirty="0"/>
                        <a:t> Development Grant</a:t>
                      </a:r>
                      <a:endParaRPr lang="en-ZA" dirty="0"/>
                    </a:p>
                  </a:txBody>
                  <a:tcPr/>
                </a:tc>
                <a:tc>
                  <a:txBody>
                    <a:bodyPr/>
                    <a:lstStyle/>
                    <a:p>
                      <a:pPr algn="r"/>
                      <a:r>
                        <a:rPr lang="en-ZA" dirty="0"/>
                        <a:t>1 192 682</a:t>
                      </a:r>
                      <a:endParaRPr lang="en-ZA" dirty="0">
                        <a:solidFill>
                          <a:schemeClr val="tx1"/>
                        </a:solidFill>
                      </a:endParaRPr>
                    </a:p>
                  </a:txBody>
                  <a:tcPr marT="0" marB="0"/>
                </a:tc>
                <a:tc>
                  <a:txBody>
                    <a:bodyPr/>
                    <a:lstStyle/>
                    <a:p>
                      <a:pPr marL="0" algn="r" defTabSz="914400" rtl="0" eaLnBrk="1" fontAlgn="b" latinLnBrk="0" hangingPunct="1"/>
                      <a:r>
                        <a:rPr lang="en-ZA" sz="1800" kern="1200" dirty="0"/>
                        <a:t>894 513</a:t>
                      </a:r>
                      <a:endParaRPr lang="en-ZA" sz="1800" kern="1200" dirty="0">
                        <a:solidFill>
                          <a:schemeClr val="tx1"/>
                        </a:solidFill>
                        <a:latin typeface="+mn-lt"/>
                        <a:ea typeface="+mn-ea"/>
                        <a:cs typeface="+mn-cs"/>
                      </a:endParaRPr>
                    </a:p>
                  </a:txBody>
                  <a:tcPr marL="0" marR="0" marT="0" marB="0"/>
                </a:tc>
                <a:tc>
                  <a:txBody>
                    <a:bodyPr/>
                    <a:lstStyle/>
                    <a:p>
                      <a:pPr marL="0" algn="r" defTabSz="914400" rtl="0" eaLnBrk="1" fontAlgn="b" latinLnBrk="0" hangingPunct="1"/>
                      <a:r>
                        <a:rPr lang="en-ZA" sz="1800" kern="1200" dirty="0"/>
                        <a:t>298 169</a:t>
                      </a:r>
                      <a:endParaRPr lang="en-ZA" sz="1800" kern="1200" dirty="0">
                        <a:solidFill>
                          <a:schemeClr val="tx1"/>
                        </a:solidFill>
                        <a:latin typeface="+mn-lt"/>
                        <a:ea typeface="+mn-ea"/>
                        <a:cs typeface="+mn-cs"/>
                      </a:endParaRPr>
                    </a:p>
                  </a:txBody>
                  <a:tcPr marL="0" marR="0" marT="0" marB="0"/>
                </a:tc>
                <a:tc>
                  <a:txBody>
                    <a:bodyPr/>
                    <a:lstStyle/>
                    <a:p>
                      <a:pPr marL="0" algn="r" defTabSz="914400" rtl="0" eaLnBrk="1" fontAlgn="b" latinLnBrk="0" hangingPunct="1"/>
                      <a:r>
                        <a:rPr lang="en-ZA" sz="1800" kern="1200" dirty="0"/>
                        <a:t>75.00%</a:t>
                      </a:r>
                      <a:endParaRPr lang="en-ZA" sz="1800" kern="1200" dirty="0">
                        <a:solidFill>
                          <a:schemeClr val="tx1"/>
                        </a:solidFill>
                        <a:latin typeface="+mn-lt"/>
                        <a:ea typeface="+mn-ea"/>
                        <a:cs typeface="+mn-cs"/>
                      </a:endParaRPr>
                    </a:p>
                  </a:txBody>
                  <a:tcPr marL="0" marR="0" marT="0" marB="0"/>
                </a:tc>
                <a:extLst>
                  <a:ext uri="{0D108BD9-81ED-4DB2-BD59-A6C34878D82A}">
                    <a16:rowId xmlns:a16="http://schemas.microsoft.com/office/drawing/2014/main" val="3011337264"/>
                  </a:ext>
                </a:extLst>
              </a:tr>
              <a:tr h="0">
                <a:tc>
                  <a:txBody>
                    <a:bodyPr/>
                    <a:lstStyle/>
                    <a:p>
                      <a:pPr marL="0" algn="l" defTabSz="914400" rtl="0" eaLnBrk="1" latinLnBrk="0" hangingPunct="1"/>
                      <a:r>
                        <a:rPr lang="en-ZA" sz="1800" kern="1200" dirty="0"/>
                        <a:t>Education Infrastructure Grant</a:t>
                      </a:r>
                      <a:endParaRPr lang="en-ZA" sz="1800" kern="1200" dirty="0">
                        <a:solidFill>
                          <a:schemeClr val="dk1"/>
                        </a:solidFill>
                        <a:latin typeface="+mn-lt"/>
                        <a:ea typeface="+mn-ea"/>
                        <a:cs typeface="+mn-cs"/>
                      </a:endParaRPr>
                    </a:p>
                  </a:txBody>
                  <a:tcPr/>
                </a:tc>
                <a:tc>
                  <a:txBody>
                    <a:bodyPr/>
                    <a:lstStyle/>
                    <a:p>
                      <a:pPr marL="0" algn="r" defTabSz="914400" rtl="0" eaLnBrk="1" latinLnBrk="0" hangingPunct="1"/>
                      <a:r>
                        <a:rPr lang="en-ZA" sz="1800" kern="1200" dirty="0"/>
                        <a:t>12 384 085</a:t>
                      </a:r>
                      <a:endParaRPr lang="en-ZA" sz="1800" kern="1200" dirty="0">
                        <a:solidFill>
                          <a:schemeClr val="tx1"/>
                        </a:solidFill>
                        <a:latin typeface="+mn-lt"/>
                        <a:ea typeface="+mn-ea"/>
                        <a:cs typeface="+mn-cs"/>
                      </a:endParaRPr>
                    </a:p>
                  </a:txBody>
                  <a:tcPr marT="0" marB="0"/>
                </a:tc>
                <a:tc>
                  <a:txBody>
                    <a:bodyPr/>
                    <a:lstStyle/>
                    <a:p>
                      <a:pPr marL="0" algn="r" defTabSz="914400" rtl="0" eaLnBrk="1" fontAlgn="b" latinLnBrk="0" hangingPunct="1"/>
                      <a:r>
                        <a:rPr lang="en-ZA" sz="1800" kern="1200" dirty="0"/>
                        <a:t>10 524 128</a:t>
                      </a:r>
                      <a:endParaRPr lang="en-ZA" sz="1800" kern="1200" dirty="0">
                        <a:solidFill>
                          <a:schemeClr val="tx1"/>
                        </a:solidFill>
                        <a:latin typeface="+mn-lt"/>
                        <a:ea typeface="+mn-ea"/>
                        <a:cs typeface="+mn-cs"/>
                      </a:endParaRPr>
                    </a:p>
                  </a:txBody>
                  <a:tcPr marL="0" marR="0" marT="0" marB="0"/>
                </a:tc>
                <a:tc>
                  <a:txBody>
                    <a:bodyPr/>
                    <a:lstStyle/>
                    <a:p>
                      <a:pPr marL="0" algn="r" defTabSz="914400" rtl="0" eaLnBrk="1" fontAlgn="b" latinLnBrk="0" hangingPunct="1"/>
                      <a:r>
                        <a:rPr lang="en-ZA" sz="1800" kern="1200" dirty="0"/>
                        <a:t>1</a:t>
                      </a:r>
                      <a:r>
                        <a:rPr lang="en-ZA" sz="1800" kern="1200" baseline="0" dirty="0"/>
                        <a:t> 859 957</a:t>
                      </a:r>
                      <a:endParaRPr lang="en-ZA" sz="1800" kern="1200" dirty="0">
                        <a:solidFill>
                          <a:schemeClr val="tx1"/>
                        </a:solidFill>
                        <a:latin typeface="+mn-lt"/>
                        <a:ea typeface="+mn-ea"/>
                        <a:cs typeface="+mn-cs"/>
                      </a:endParaRPr>
                    </a:p>
                  </a:txBody>
                  <a:tcPr marL="0" marR="0" marT="0" marB="0"/>
                </a:tc>
                <a:tc>
                  <a:txBody>
                    <a:bodyPr/>
                    <a:lstStyle/>
                    <a:p>
                      <a:pPr marL="0" algn="r" defTabSz="914400" rtl="0" eaLnBrk="1" fontAlgn="b" latinLnBrk="0" hangingPunct="1"/>
                      <a:r>
                        <a:rPr lang="en-ZA" sz="1800" kern="1200" dirty="0"/>
                        <a:t>84.98%</a:t>
                      </a:r>
                      <a:endParaRPr lang="en-ZA" sz="1800" kern="1200" dirty="0">
                        <a:solidFill>
                          <a:schemeClr val="tx1"/>
                        </a:solidFill>
                        <a:latin typeface="+mn-lt"/>
                        <a:ea typeface="+mn-ea"/>
                        <a:cs typeface="+mn-cs"/>
                      </a:endParaRPr>
                    </a:p>
                  </a:txBody>
                  <a:tcPr marL="0" marR="0" marT="0" marB="0"/>
                </a:tc>
                <a:extLst>
                  <a:ext uri="{0D108BD9-81ED-4DB2-BD59-A6C34878D82A}">
                    <a16:rowId xmlns:a16="http://schemas.microsoft.com/office/drawing/2014/main" val="10003"/>
                  </a:ext>
                </a:extLst>
              </a:tr>
              <a:tr h="0">
                <a:tc>
                  <a:txBody>
                    <a:bodyPr/>
                    <a:lstStyle/>
                    <a:p>
                      <a:pPr marL="0" algn="l" defTabSz="914400" rtl="0" eaLnBrk="1" latinLnBrk="0" hangingPunct="1"/>
                      <a:r>
                        <a:rPr lang="en-ZA" sz="1800" kern="1200" dirty="0"/>
                        <a:t>National School Nutrition Programme</a:t>
                      </a:r>
                      <a:endParaRPr lang="en-ZA" sz="1800" kern="1200" dirty="0">
                        <a:solidFill>
                          <a:schemeClr val="dk1"/>
                        </a:solidFill>
                        <a:latin typeface="+mn-lt"/>
                        <a:ea typeface="+mn-ea"/>
                        <a:cs typeface="+mn-cs"/>
                      </a:endParaRPr>
                    </a:p>
                  </a:txBody>
                  <a:tcPr/>
                </a:tc>
                <a:tc>
                  <a:txBody>
                    <a:bodyPr/>
                    <a:lstStyle/>
                    <a:p>
                      <a:pPr marL="0" algn="r" defTabSz="914400" rtl="0" eaLnBrk="1" latinLnBrk="0" hangingPunct="1"/>
                      <a:r>
                        <a:rPr lang="en-ZA" sz="1800" kern="1200" dirty="0"/>
                        <a:t>8 508 321</a:t>
                      </a:r>
                      <a:endParaRPr lang="en-ZA" sz="1800" kern="1200" dirty="0">
                        <a:solidFill>
                          <a:schemeClr val="tx1"/>
                        </a:solidFill>
                        <a:latin typeface="+mn-lt"/>
                        <a:ea typeface="+mn-ea"/>
                        <a:cs typeface="+mn-cs"/>
                      </a:endParaRPr>
                    </a:p>
                  </a:txBody>
                  <a:tcPr marT="0" marB="0"/>
                </a:tc>
                <a:tc>
                  <a:txBody>
                    <a:bodyPr/>
                    <a:lstStyle/>
                    <a:p>
                      <a:pPr marL="0" algn="r" defTabSz="914400" rtl="0" eaLnBrk="1" fontAlgn="b" latinLnBrk="0" hangingPunct="1"/>
                      <a:r>
                        <a:rPr lang="en-ZA" sz="1800" kern="1200" dirty="0"/>
                        <a:t>7 137 373</a:t>
                      </a:r>
                      <a:endParaRPr lang="en-ZA" sz="1800" kern="1200" dirty="0">
                        <a:solidFill>
                          <a:schemeClr val="tx1"/>
                        </a:solidFill>
                        <a:latin typeface="+mn-lt"/>
                        <a:ea typeface="+mn-ea"/>
                        <a:cs typeface="+mn-cs"/>
                      </a:endParaRPr>
                    </a:p>
                  </a:txBody>
                  <a:tcPr marL="0" marR="0" marT="0" marB="0"/>
                </a:tc>
                <a:tc>
                  <a:txBody>
                    <a:bodyPr/>
                    <a:lstStyle/>
                    <a:p>
                      <a:pPr marL="0" algn="r" defTabSz="914400" rtl="0" eaLnBrk="1" fontAlgn="b" latinLnBrk="0" hangingPunct="1"/>
                      <a:r>
                        <a:rPr lang="en-ZA" sz="1800" kern="1200" dirty="0"/>
                        <a:t>1 370 948</a:t>
                      </a:r>
                      <a:endParaRPr lang="en-ZA" sz="1800" kern="1200" dirty="0">
                        <a:solidFill>
                          <a:schemeClr val="tx1"/>
                        </a:solidFill>
                        <a:latin typeface="+mn-lt"/>
                        <a:ea typeface="+mn-ea"/>
                        <a:cs typeface="+mn-cs"/>
                      </a:endParaRPr>
                    </a:p>
                  </a:txBody>
                  <a:tcPr marL="0" marR="0" marT="0" marB="0"/>
                </a:tc>
                <a:tc>
                  <a:txBody>
                    <a:bodyPr/>
                    <a:lstStyle/>
                    <a:p>
                      <a:pPr marL="0" algn="r" defTabSz="914400" rtl="0" eaLnBrk="1" fontAlgn="b" latinLnBrk="0" hangingPunct="1"/>
                      <a:r>
                        <a:rPr lang="en-ZA" sz="1800" kern="1200" dirty="0"/>
                        <a:t>83.89%</a:t>
                      </a:r>
                      <a:endParaRPr lang="en-ZA" sz="1800" kern="1200" dirty="0">
                        <a:solidFill>
                          <a:schemeClr val="tx1"/>
                        </a:solidFill>
                        <a:latin typeface="+mn-lt"/>
                        <a:ea typeface="+mn-ea"/>
                        <a:cs typeface="+mn-cs"/>
                      </a:endParaRPr>
                    </a:p>
                  </a:txBody>
                  <a:tcPr marL="0" marR="0" marT="0" marB="0"/>
                </a:tc>
                <a:extLst>
                  <a:ext uri="{0D108BD9-81ED-4DB2-BD59-A6C34878D82A}">
                    <a16:rowId xmlns:a16="http://schemas.microsoft.com/office/drawing/2014/main" val="10004"/>
                  </a:ext>
                </a:extLst>
              </a:tr>
              <a:tr h="0">
                <a:tc>
                  <a:txBody>
                    <a:bodyPr/>
                    <a:lstStyle/>
                    <a:p>
                      <a:pPr marL="0" algn="l" defTabSz="914400" rtl="0" eaLnBrk="1" latinLnBrk="0" hangingPunct="1"/>
                      <a:r>
                        <a:rPr lang="en-ZA" sz="1800" kern="1200" dirty="0"/>
                        <a:t>HIV and Allocation Grants</a:t>
                      </a:r>
                      <a:endParaRPr lang="en-ZA" sz="1800" kern="1200" dirty="0">
                        <a:solidFill>
                          <a:schemeClr val="dk1"/>
                        </a:solidFill>
                        <a:latin typeface="+mn-lt"/>
                        <a:ea typeface="+mn-ea"/>
                        <a:cs typeface="+mn-cs"/>
                      </a:endParaRPr>
                    </a:p>
                  </a:txBody>
                  <a:tcPr/>
                </a:tc>
                <a:tc>
                  <a:txBody>
                    <a:bodyPr/>
                    <a:lstStyle/>
                    <a:p>
                      <a:pPr marL="0" algn="r" defTabSz="914400" rtl="0" eaLnBrk="1" latinLnBrk="0" hangingPunct="1"/>
                      <a:r>
                        <a:rPr lang="en-ZA" sz="1800" kern="1200" dirty="0"/>
                        <a:t>242 275</a:t>
                      </a:r>
                      <a:endParaRPr lang="en-ZA" sz="1800" kern="1200" dirty="0">
                        <a:solidFill>
                          <a:schemeClr val="tx1"/>
                        </a:solidFill>
                        <a:latin typeface="+mn-lt"/>
                        <a:ea typeface="+mn-ea"/>
                        <a:cs typeface="+mn-cs"/>
                      </a:endParaRPr>
                    </a:p>
                  </a:txBody>
                  <a:tcPr marT="0" marB="0"/>
                </a:tc>
                <a:tc>
                  <a:txBody>
                    <a:bodyPr/>
                    <a:lstStyle/>
                    <a:p>
                      <a:pPr marL="0" algn="r" defTabSz="914400" rtl="0" eaLnBrk="1" fontAlgn="b" latinLnBrk="0" hangingPunct="1"/>
                      <a:r>
                        <a:rPr lang="en-ZA" sz="1800" kern="1200" dirty="0"/>
                        <a:t>193 823</a:t>
                      </a:r>
                      <a:endParaRPr lang="en-ZA" sz="1800" kern="1200" dirty="0">
                        <a:solidFill>
                          <a:schemeClr val="tx1"/>
                        </a:solidFill>
                        <a:latin typeface="+mn-lt"/>
                        <a:ea typeface="+mn-ea"/>
                        <a:cs typeface="+mn-cs"/>
                      </a:endParaRPr>
                    </a:p>
                  </a:txBody>
                  <a:tcPr marL="0" marR="0" marT="0" marB="0"/>
                </a:tc>
                <a:tc>
                  <a:txBody>
                    <a:bodyPr/>
                    <a:lstStyle/>
                    <a:p>
                      <a:pPr marL="0" algn="r" defTabSz="914400" rtl="0" eaLnBrk="1" fontAlgn="b" latinLnBrk="0" hangingPunct="1"/>
                      <a:r>
                        <a:rPr lang="en-ZA" sz="1800" kern="1200" dirty="0"/>
                        <a:t>48 452</a:t>
                      </a:r>
                      <a:endParaRPr lang="en-ZA" sz="1800" kern="1200" dirty="0">
                        <a:solidFill>
                          <a:schemeClr val="tx1"/>
                        </a:solidFill>
                        <a:latin typeface="+mn-lt"/>
                        <a:ea typeface="+mn-ea"/>
                        <a:cs typeface="+mn-cs"/>
                      </a:endParaRPr>
                    </a:p>
                  </a:txBody>
                  <a:tcPr marL="0" marR="0" marT="0" marB="0"/>
                </a:tc>
                <a:tc>
                  <a:txBody>
                    <a:bodyPr/>
                    <a:lstStyle/>
                    <a:p>
                      <a:pPr marL="0" algn="r" defTabSz="914400" rtl="0" eaLnBrk="1" fontAlgn="b" latinLnBrk="0" hangingPunct="1"/>
                      <a:r>
                        <a:rPr lang="en-ZA" sz="1800" kern="1200" dirty="0"/>
                        <a:t>80.00%</a:t>
                      </a:r>
                      <a:endParaRPr lang="en-ZA" sz="1800" kern="1200" dirty="0">
                        <a:solidFill>
                          <a:schemeClr val="tx1"/>
                        </a:solidFill>
                        <a:latin typeface="+mn-lt"/>
                        <a:ea typeface="+mn-ea"/>
                        <a:cs typeface="+mn-cs"/>
                      </a:endParaRPr>
                    </a:p>
                  </a:txBody>
                  <a:tcPr marL="0" marR="0" marT="0" marB="0"/>
                </a:tc>
                <a:extLst>
                  <a:ext uri="{0D108BD9-81ED-4DB2-BD59-A6C34878D82A}">
                    <a16:rowId xmlns:a16="http://schemas.microsoft.com/office/drawing/2014/main" val="2687060268"/>
                  </a:ext>
                </a:extLst>
              </a:tr>
              <a:tr h="0">
                <a:tc>
                  <a:txBody>
                    <a:bodyPr/>
                    <a:lstStyle/>
                    <a:p>
                      <a:pPr algn="l"/>
                      <a:r>
                        <a:rPr lang="en-ZA" dirty="0"/>
                        <a:t>Total</a:t>
                      </a:r>
                      <a:endParaRPr lang="en-ZA" b="1" dirty="0"/>
                    </a:p>
                  </a:txBody>
                  <a:tcPr/>
                </a:tc>
                <a:tc>
                  <a:txBody>
                    <a:bodyPr/>
                    <a:lstStyle/>
                    <a:p>
                      <a:pPr algn="r"/>
                      <a:r>
                        <a:rPr lang="en-ZA" dirty="0"/>
                        <a:t>23 007 677</a:t>
                      </a:r>
                      <a:endParaRPr lang="en-ZA" b="1" dirty="0"/>
                    </a:p>
                  </a:txBody>
                  <a:tcPr marT="0" marB="0"/>
                </a:tc>
                <a:tc>
                  <a:txBody>
                    <a:bodyPr/>
                    <a:lstStyle/>
                    <a:p>
                      <a:pPr marL="0" algn="r" defTabSz="914400" rtl="0" eaLnBrk="1" fontAlgn="b" latinLnBrk="0" hangingPunct="1"/>
                      <a:r>
                        <a:rPr lang="en-ZA" sz="1800" kern="1200" dirty="0"/>
                        <a:t>19 320 674</a:t>
                      </a:r>
                      <a:endParaRPr lang="en-ZA" sz="1800" b="1" kern="1200" dirty="0">
                        <a:solidFill>
                          <a:schemeClr val="dk1"/>
                        </a:solidFill>
                        <a:latin typeface="+mn-lt"/>
                        <a:ea typeface="+mn-ea"/>
                        <a:cs typeface="+mn-cs"/>
                      </a:endParaRPr>
                    </a:p>
                  </a:txBody>
                  <a:tcPr marL="0" marR="0" marT="0" marB="0"/>
                </a:tc>
                <a:tc>
                  <a:txBody>
                    <a:bodyPr/>
                    <a:lstStyle/>
                    <a:p>
                      <a:pPr marL="0" algn="r" defTabSz="914400" rtl="0" eaLnBrk="1" fontAlgn="b" latinLnBrk="0" hangingPunct="1"/>
                      <a:r>
                        <a:rPr lang="en-ZA" sz="1800" kern="1200" dirty="0"/>
                        <a:t>3 687 003</a:t>
                      </a:r>
                      <a:endParaRPr lang="en-ZA" sz="1800" b="1" kern="1200" dirty="0">
                        <a:solidFill>
                          <a:schemeClr val="dk1"/>
                        </a:solidFill>
                        <a:latin typeface="+mn-lt"/>
                        <a:ea typeface="+mn-ea"/>
                        <a:cs typeface="+mn-cs"/>
                      </a:endParaRPr>
                    </a:p>
                  </a:txBody>
                  <a:tcPr marL="0" marR="0" marT="0" marB="0"/>
                </a:tc>
                <a:tc>
                  <a:txBody>
                    <a:bodyPr/>
                    <a:lstStyle/>
                    <a:p>
                      <a:pPr marL="0" algn="r" defTabSz="914400" rtl="0" eaLnBrk="1" fontAlgn="b" latinLnBrk="0" hangingPunct="1"/>
                      <a:r>
                        <a:rPr lang="en-ZA" sz="1800" kern="1200" dirty="0"/>
                        <a:t>83.97%</a:t>
                      </a:r>
                      <a:endParaRPr lang="en-ZA" sz="1800" b="1" kern="1200" dirty="0">
                        <a:solidFill>
                          <a:schemeClr val="dk1"/>
                        </a:solidFill>
                        <a:latin typeface="+mn-lt"/>
                        <a:ea typeface="+mn-ea"/>
                        <a:cs typeface="+mn-cs"/>
                      </a:endParaRPr>
                    </a:p>
                  </a:txBody>
                  <a:tcPr marL="0" marR="0" marT="0" marB="0"/>
                </a:tc>
                <a:extLst>
                  <a:ext uri="{0D108BD9-81ED-4DB2-BD59-A6C34878D82A}">
                    <a16:rowId xmlns:a16="http://schemas.microsoft.com/office/drawing/2014/main" val="10009"/>
                  </a:ext>
                </a:extLst>
              </a:tr>
            </a:tbl>
          </a:graphicData>
        </a:graphic>
      </p:graphicFrame>
    </p:spTree>
    <p:custDataLst>
      <p:tags r:id="rId1"/>
    </p:custDataLst>
    <p:extLst>
      <p:ext uri="{BB962C8B-B14F-4D97-AF65-F5344CB8AC3E}">
        <p14:creationId xmlns:p14="http://schemas.microsoft.com/office/powerpoint/2010/main" val="114837110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1"/>
            <a:ext cx="7452320" cy="1143635"/>
          </a:xfrm>
        </p:spPr>
        <p:txBody>
          <a:bodyPr>
            <a:normAutofit fontScale="90000"/>
          </a:bodyPr>
          <a:lstStyle/>
          <a:p>
            <a:r>
              <a:rPr lang="en-ZA" altLang="en-US" dirty="0"/>
              <a:t> ALLOCATION AGAINST EXPENDITURE PER DETAILS OF TRANSFER  (R’000) FOR 2022/23 FINANCIAL YEAR</a:t>
            </a:r>
          </a:p>
        </p:txBody>
      </p:sp>
      <p:sp>
        <p:nvSpPr>
          <p:cNvPr id="3" name="Slide Number Placeholder 2"/>
          <p:cNvSpPr>
            <a:spLocks noGrp="1"/>
          </p:cNvSpPr>
          <p:nvPr>
            <p:ph type="sldNum" sz="quarter" idx="12"/>
          </p:nvPr>
        </p:nvSpPr>
        <p:spPr>
          <a:xfrm>
            <a:off x="6553200" y="6356350"/>
            <a:ext cx="2133600" cy="365125"/>
          </a:xfrm>
        </p:spPr>
        <p:txBody>
          <a:bodyPr/>
          <a:lstStyle/>
          <a:p>
            <a:fld id="{E2C0AE55-7E06-4976-960B-3D98813CB3CF}" type="slidenum">
              <a:rPr lang="en-ZA" smtClean="0"/>
              <a:pPr/>
              <a:t>105</a:t>
            </a:fld>
            <a:endParaRPr lang="en-ZA" dirty="0"/>
          </a:p>
        </p:txBody>
      </p:sp>
      <p:pic>
        <p:nvPicPr>
          <p:cNvPr id="4" name="Picture 3"/>
          <p:cNvPicPr>
            <a:picLocks noChangeAspect="1"/>
          </p:cNvPicPr>
          <p:nvPr/>
        </p:nvPicPr>
        <p:blipFill>
          <a:blip r:embed="rId4"/>
          <a:stretch>
            <a:fillRect/>
          </a:stretch>
        </p:blipFill>
        <p:spPr>
          <a:xfrm>
            <a:off x="0" y="6021288"/>
            <a:ext cx="1691680" cy="836712"/>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104451332"/>
              </p:ext>
            </p:extLst>
          </p:nvPr>
        </p:nvGraphicFramePr>
        <p:xfrm>
          <a:off x="-17850" y="1280160"/>
          <a:ext cx="9144000" cy="5577840"/>
        </p:xfrm>
        <a:graphic>
          <a:graphicData uri="http://schemas.openxmlformats.org/drawingml/2006/table">
            <a:tbl>
              <a:tblPr firstRow="1" bandRow="1">
                <a:tableStyleId>{93296810-A885-4BE3-A3E7-6D5BEEA58F35}</a:tableStyleId>
              </a:tblPr>
              <a:tblGrid>
                <a:gridCol w="3542270">
                  <a:extLst>
                    <a:ext uri="{9D8B030D-6E8A-4147-A177-3AD203B41FA5}">
                      <a16:colId xmlns:a16="http://schemas.microsoft.com/office/drawing/2014/main" val="20000"/>
                    </a:ext>
                  </a:extLst>
                </a:gridCol>
                <a:gridCol w="1482811">
                  <a:extLst>
                    <a:ext uri="{9D8B030D-6E8A-4147-A177-3AD203B41FA5}">
                      <a16:colId xmlns:a16="http://schemas.microsoft.com/office/drawing/2014/main" val="20001"/>
                    </a:ext>
                  </a:extLst>
                </a:gridCol>
                <a:gridCol w="1530995">
                  <a:extLst>
                    <a:ext uri="{9D8B030D-6E8A-4147-A177-3AD203B41FA5}">
                      <a16:colId xmlns:a16="http://schemas.microsoft.com/office/drawing/2014/main" val="20002"/>
                    </a:ext>
                  </a:extLst>
                </a:gridCol>
                <a:gridCol w="1388712">
                  <a:extLst>
                    <a:ext uri="{9D8B030D-6E8A-4147-A177-3AD203B41FA5}">
                      <a16:colId xmlns:a16="http://schemas.microsoft.com/office/drawing/2014/main" val="20003"/>
                    </a:ext>
                  </a:extLst>
                </a:gridCol>
                <a:gridCol w="1199212">
                  <a:extLst>
                    <a:ext uri="{9D8B030D-6E8A-4147-A177-3AD203B41FA5}">
                      <a16:colId xmlns:a16="http://schemas.microsoft.com/office/drawing/2014/main" val="3640135740"/>
                    </a:ext>
                  </a:extLst>
                </a:gridCol>
              </a:tblGrid>
              <a:tr h="0">
                <a:tc>
                  <a:txBody>
                    <a:bodyPr/>
                    <a:lstStyle/>
                    <a:p>
                      <a:pPr algn="l"/>
                      <a:r>
                        <a:rPr lang="en-ZA" sz="1800" dirty="0"/>
                        <a:t>Other Transfers</a:t>
                      </a:r>
                    </a:p>
                  </a:txBody>
                  <a:tcPr/>
                </a:tc>
                <a:tc>
                  <a:txBody>
                    <a:bodyPr/>
                    <a:lstStyle/>
                    <a:p>
                      <a:pPr algn="l"/>
                      <a:r>
                        <a:rPr lang="en-ZA" sz="1800" dirty="0"/>
                        <a:t>Budget</a:t>
                      </a:r>
                    </a:p>
                    <a:p>
                      <a:pPr algn="l"/>
                      <a:r>
                        <a:rPr lang="en-ZA" sz="1800" dirty="0"/>
                        <a:t>R’000</a:t>
                      </a:r>
                      <a:endParaRPr lang="en-ZA" sz="1800" b="1" dirty="0"/>
                    </a:p>
                  </a:txBody>
                  <a:tcPr/>
                </a:tc>
                <a:tc>
                  <a:txBody>
                    <a:bodyPr/>
                    <a:lstStyle/>
                    <a:p>
                      <a:pPr algn="l"/>
                      <a:r>
                        <a:rPr lang="en-ZA" sz="1800" dirty="0"/>
                        <a:t>Expenditure</a:t>
                      </a:r>
                    </a:p>
                    <a:p>
                      <a:pPr algn="l"/>
                      <a:r>
                        <a:rPr lang="en-ZA" sz="1800" dirty="0"/>
                        <a:t>R’000</a:t>
                      </a:r>
                      <a:endParaRPr lang="en-ZA" sz="1800" b="1" dirty="0"/>
                    </a:p>
                  </a:txBody>
                  <a:tcPr/>
                </a:tc>
                <a:tc>
                  <a:txBody>
                    <a:bodyPr/>
                    <a:lstStyle/>
                    <a:p>
                      <a:pPr algn="l"/>
                      <a:r>
                        <a:rPr lang="en-ZA" sz="1800" dirty="0"/>
                        <a:t>Variances</a:t>
                      </a:r>
                    </a:p>
                    <a:p>
                      <a:pPr algn="l"/>
                      <a:r>
                        <a:rPr lang="en-ZA" sz="1800" dirty="0"/>
                        <a:t>R’000</a:t>
                      </a:r>
                      <a:endParaRPr lang="en-ZA" sz="1800" b="1" dirty="0"/>
                    </a:p>
                  </a:txBody>
                  <a:tcPr/>
                </a:tc>
                <a:tc>
                  <a:txBody>
                    <a:bodyPr/>
                    <a:lstStyle/>
                    <a:p>
                      <a:pPr algn="l"/>
                      <a:r>
                        <a:rPr lang="en-ZA" sz="1800" dirty="0"/>
                        <a:t>% Spent</a:t>
                      </a:r>
                      <a:endParaRPr lang="en-ZA" sz="1800" b="1" dirty="0"/>
                    </a:p>
                  </a:txBody>
                  <a:tcPr/>
                </a:tc>
                <a:extLst>
                  <a:ext uri="{0D108BD9-81ED-4DB2-BD59-A6C34878D82A}">
                    <a16:rowId xmlns:a16="http://schemas.microsoft.com/office/drawing/2014/main" val="10000"/>
                  </a:ext>
                </a:extLst>
              </a:tr>
              <a:tr h="0">
                <a:tc>
                  <a:txBody>
                    <a:bodyPr/>
                    <a:lstStyle/>
                    <a:p>
                      <a:pPr algn="l"/>
                      <a:r>
                        <a:rPr lang="en-ZA" sz="1800" dirty="0"/>
                        <a:t>UNESCO Membership</a:t>
                      </a:r>
                      <a:r>
                        <a:rPr lang="en-ZA" sz="1800" baseline="0" dirty="0"/>
                        <a:t> fees</a:t>
                      </a:r>
                      <a:endParaRPr lang="en-ZA" sz="1800" dirty="0"/>
                    </a:p>
                  </a:txBody>
                  <a:tcPr/>
                </a:tc>
                <a:tc>
                  <a:txBody>
                    <a:bodyPr/>
                    <a:lstStyle/>
                    <a:p>
                      <a:pPr algn="r"/>
                      <a:r>
                        <a:rPr lang="en-ZA" sz="1800" dirty="0"/>
                        <a:t>17 773</a:t>
                      </a:r>
                    </a:p>
                  </a:txBody>
                  <a:tcPr/>
                </a:tc>
                <a:tc>
                  <a:txBody>
                    <a:bodyPr/>
                    <a:lstStyle/>
                    <a:p>
                      <a:pPr algn="r"/>
                      <a:r>
                        <a:rPr lang="en-ZA" sz="1800" dirty="0"/>
                        <a:t>-</a:t>
                      </a:r>
                    </a:p>
                  </a:txBody>
                  <a:tcPr/>
                </a:tc>
                <a:tc>
                  <a:txBody>
                    <a:bodyPr/>
                    <a:lstStyle/>
                    <a:p>
                      <a:pPr algn="r"/>
                      <a:r>
                        <a:rPr lang="en-ZA" sz="1800" dirty="0"/>
                        <a:t>17 773</a:t>
                      </a:r>
                    </a:p>
                  </a:txBody>
                  <a:tcPr/>
                </a:tc>
                <a:tc>
                  <a:txBody>
                    <a:bodyPr/>
                    <a:lstStyle/>
                    <a:p>
                      <a:pPr algn="r"/>
                      <a:r>
                        <a:rPr lang="en-ZA" sz="1800" dirty="0"/>
                        <a:t>-</a:t>
                      </a:r>
                    </a:p>
                  </a:txBody>
                  <a:tcPr/>
                </a:tc>
                <a:extLst>
                  <a:ext uri="{0D108BD9-81ED-4DB2-BD59-A6C34878D82A}">
                    <a16:rowId xmlns:a16="http://schemas.microsoft.com/office/drawing/2014/main" val="10001"/>
                  </a:ext>
                </a:extLst>
              </a:tr>
              <a:tr h="0">
                <a:tc>
                  <a:txBody>
                    <a:bodyPr/>
                    <a:lstStyle/>
                    <a:p>
                      <a:pPr algn="l"/>
                      <a:r>
                        <a:rPr lang="en-ZA" sz="1800" dirty="0"/>
                        <a:t>ADEA</a:t>
                      </a:r>
                    </a:p>
                  </a:txBody>
                  <a:tcPr/>
                </a:tc>
                <a:tc>
                  <a:txBody>
                    <a:bodyPr/>
                    <a:lstStyle/>
                    <a:p>
                      <a:pPr algn="r"/>
                      <a:r>
                        <a:rPr lang="en-ZA" sz="1800" dirty="0"/>
                        <a:t>1 000</a:t>
                      </a:r>
                    </a:p>
                  </a:txBody>
                  <a:tcPr/>
                </a:tc>
                <a:tc>
                  <a:txBody>
                    <a:bodyPr/>
                    <a:lstStyle/>
                    <a:p>
                      <a:pPr algn="r"/>
                      <a:r>
                        <a:rPr lang="en-ZA" sz="1800" dirty="0"/>
                        <a:t>-</a:t>
                      </a:r>
                    </a:p>
                  </a:txBody>
                  <a:tcPr/>
                </a:tc>
                <a:tc>
                  <a:txBody>
                    <a:bodyPr/>
                    <a:lstStyle/>
                    <a:p>
                      <a:pPr algn="r"/>
                      <a:r>
                        <a:rPr lang="en-ZA" sz="1800" dirty="0"/>
                        <a:t>1 000</a:t>
                      </a:r>
                    </a:p>
                  </a:txBody>
                  <a:tcPr/>
                </a:tc>
                <a:tc>
                  <a:txBody>
                    <a:bodyPr/>
                    <a:lstStyle/>
                    <a:p>
                      <a:pPr algn="r"/>
                      <a:r>
                        <a:rPr lang="en-ZA" sz="1800" dirty="0"/>
                        <a:t>-</a:t>
                      </a:r>
                    </a:p>
                  </a:txBody>
                  <a:tcPr/>
                </a:tc>
                <a:extLst>
                  <a:ext uri="{0D108BD9-81ED-4DB2-BD59-A6C34878D82A}">
                    <a16:rowId xmlns:a16="http://schemas.microsoft.com/office/drawing/2014/main" val="10002"/>
                  </a:ext>
                </a:extLst>
              </a:tr>
              <a:tr h="0">
                <a:tc>
                  <a:txBody>
                    <a:bodyPr/>
                    <a:lstStyle/>
                    <a:p>
                      <a:pPr algn="l"/>
                      <a:r>
                        <a:rPr lang="en-ZA" sz="1800" dirty="0"/>
                        <a:t>Guidance Counselling and Youth</a:t>
                      </a:r>
                      <a:r>
                        <a:rPr lang="en-ZA" sz="1800" baseline="0" dirty="0"/>
                        <a:t> Development Centre: Malawi</a:t>
                      </a:r>
                      <a:endParaRPr lang="en-ZA" sz="1800" dirty="0">
                        <a:solidFill>
                          <a:schemeClr val="tx1"/>
                        </a:solidFill>
                      </a:endParaRPr>
                    </a:p>
                  </a:txBody>
                  <a:tcPr/>
                </a:tc>
                <a:tc>
                  <a:txBody>
                    <a:bodyPr/>
                    <a:lstStyle/>
                    <a:p>
                      <a:pPr algn="r"/>
                      <a:r>
                        <a:rPr lang="en-ZA" sz="1800" dirty="0"/>
                        <a:t>204</a:t>
                      </a:r>
                      <a:endParaRPr lang="en-ZA" sz="1800" dirty="0">
                        <a:solidFill>
                          <a:schemeClr val="tx1"/>
                        </a:solidFill>
                      </a:endParaRPr>
                    </a:p>
                  </a:txBody>
                  <a:tcPr/>
                </a:tc>
                <a:tc>
                  <a:txBody>
                    <a:bodyPr/>
                    <a:lstStyle/>
                    <a:p>
                      <a:pPr algn="r"/>
                      <a:r>
                        <a:rPr lang="en-GB" sz="1800" dirty="0"/>
                        <a:t>173</a:t>
                      </a:r>
                      <a:endParaRPr lang="en-ZA" sz="1800" dirty="0">
                        <a:solidFill>
                          <a:schemeClr val="tx1"/>
                        </a:solidFill>
                      </a:endParaRPr>
                    </a:p>
                  </a:txBody>
                  <a:tcPr/>
                </a:tc>
                <a:tc>
                  <a:txBody>
                    <a:bodyPr/>
                    <a:lstStyle/>
                    <a:p>
                      <a:pPr algn="r"/>
                      <a:r>
                        <a:rPr lang="en-ZA" sz="1800" dirty="0"/>
                        <a:t>31</a:t>
                      </a:r>
                      <a:endParaRPr lang="en-ZA" sz="1800" dirty="0">
                        <a:solidFill>
                          <a:schemeClr val="tx1"/>
                        </a:solidFill>
                      </a:endParaRPr>
                    </a:p>
                  </a:txBody>
                  <a:tcPr/>
                </a:tc>
                <a:tc>
                  <a:txBody>
                    <a:bodyPr/>
                    <a:lstStyle/>
                    <a:p>
                      <a:pPr algn="r"/>
                      <a:r>
                        <a:rPr lang="en-GB" sz="1800" dirty="0"/>
                        <a:t>84.80%</a:t>
                      </a:r>
                      <a:endParaRPr lang="en-ZA" sz="1800" dirty="0">
                        <a:solidFill>
                          <a:schemeClr val="tx1"/>
                        </a:solidFill>
                      </a:endParaRPr>
                    </a:p>
                  </a:txBody>
                  <a:tcPr/>
                </a:tc>
                <a:extLst>
                  <a:ext uri="{0D108BD9-81ED-4DB2-BD59-A6C34878D82A}">
                    <a16:rowId xmlns:a16="http://schemas.microsoft.com/office/drawing/2014/main" val="10003"/>
                  </a:ext>
                </a:extLst>
              </a:tr>
              <a:tr h="0">
                <a:tc>
                  <a:txBody>
                    <a:bodyPr/>
                    <a:lstStyle/>
                    <a:p>
                      <a:pPr algn="l"/>
                      <a:r>
                        <a:rPr lang="en-ZA" sz="1800" dirty="0"/>
                        <a:t>Childline South Africa</a:t>
                      </a:r>
                    </a:p>
                  </a:txBody>
                  <a:tcPr/>
                </a:tc>
                <a:tc>
                  <a:txBody>
                    <a:bodyPr/>
                    <a:lstStyle/>
                    <a:p>
                      <a:pPr algn="r"/>
                      <a:r>
                        <a:rPr lang="en-ZA" sz="1800" dirty="0"/>
                        <a:t>82</a:t>
                      </a:r>
                    </a:p>
                  </a:txBody>
                  <a:tcPr/>
                </a:tc>
                <a:tc>
                  <a:txBody>
                    <a:bodyPr/>
                    <a:lstStyle/>
                    <a:p>
                      <a:pPr algn="r"/>
                      <a:r>
                        <a:rPr lang="en-ZA" sz="1800" dirty="0"/>
                        <a:t>-</a:t>
                      </a:r>
                    </a:p>
                  </a:txBody>
                  <a:tcPr/>
                </a:tc>
                <a:tc>
                  <a:txBody>
                    <a:bodyPr/>
                    <a:lstStyle/>
                    <a:p>
                      <a:pPr algn="r"/>
                      <a:r>
                        <a:rPr lang="en-ZA" sz="1800" dirty="0"/>
                        <a:t>82</a:t>
                      </a:r>
                    </a:p>
                  </a:txBody>
                  <a:tcPr/>
                </a:tc>
                <a:tc>
                  <a:txBody>
                    <a:bodyPr/>
                    <a:lstStyle/>
                    <a:p>
                      <a:pPr algn="r"/>
                      <a:r>
                        <a:rPr lang="en-ZA" sz="1800" dirty="0"/>
                        <a:t>-</a:t>
                      </a:r>
                    </a:p>
                  </a:txBody>
                  <a:tcPr/>
                </a:tc>
                <a:extLst>
                  <a:ext uri="{0D108BD9-81ED-4DB2-BD59-A6C34878D82A}">
                    <a16:rowId xmlns:a16="http://schemas.microsoft.com/office/drawing/2014/main" val="10004"/>
                  </a:ext>
                </a:extLst>
              </a:tr>
              <a:tr h="0">
                <a:tc>
                  <a:txBody>
                    <a:bodyPr/>
                    <a:lstStyle/>
                    <a:p>
                      <a:pPr algn="l"/>
                      <a:r>
                        <a:rPr lang="en-ZA" sz="1800" dirty="0"/>
                        <a:t>National Education Collaboration Trust</a:t>
                      </a:r>
                    </a:p>
                  </a:txBody>
                  <a:tcPr/>
                </a:tc>
                <a:tc>
                  <a:txBody>
                    <a:bodyPr/>
                    <a:lstStyle/>
                    <a:p>
                      <a:pPr algn="r"/>
                      <a:r>
                        <a:rPr lang="en-ZA" sz="1800" dirty="0"/>
                        <a:t>120 738</a:t>
                      </a:r>
                    </a:p>
                  </a:txBody>
                  <a:tcPr/>
                </a:tc>
                <a:tc>
                  <a:txBody>
                    <a:bodyPr/>
                    <a:lstStyle/>
                    <a:p>
                      <a:pPr marL="0" algn="r" defTabSz="914400" rtl="0" eaLnBrk="1" fontAlgn="b" latinLnBrk="0" hangingPunct="1"/>
                      <a:r>
                        <a:rPr lang="en-ZA" sz="1800" kern="1200" dirty="0"/>
                        <a:t>139 957</a:t>
                      </a:r>
                      <a:endParaRPr lang="en-ZA" sz="1800" kern="1200" dirty="0">
                        <a:solidFill>
                          <a:schemeClr val="dk1"/>
                        </a:solidFill>
                        <a:latin typeface="+mn-lt"/>
                        <a:ea typeface="+mn-ea"/>
                        <a:cs typeface="+mn-cs"/>
                      </a:endParaRPr>
                    </a:p>
                  </a:txBody>
                  <a:tcPr marL="0" marR="0" marT="0" marB="0"/>
                </a:tc>
                <a:tc>
                  <a:txBody>
                    <a:bodyPr/>
                    <a:lstStyle/>
                    <a:p>
                      <a:pPr marL="0" algn="r" defTabSz="914400" rtl="0" eaLnBrk="1" fontAlgn="b" latinLnBrk="0" hangingPunct="1"/>
                      <a:r>
                        <a:rPr lang="en-ZA" sz="1800" kern="1200" dirty="0"/>
                        <a:t>-19 219</a:t>
                      </a:r>
                      <a:endParaRPr lang="en-ZA" sz="1800" kern="1200" dirty="0">
                        <a:solidFill>
                          <a:schemeClr val="dk1"/>
                        </a:solidFill>
                        <a:latin typeface="+mn-lt"/>
                        <a:ea typeface="+mn-ea"/>
                        <a:cs typeface="+mn-cs"/>
                      </a:endParaRPr>
                    </a:p>
                  </a:txBody>
                  <a:tcPr marL="0" marR="0" marT="0" marB="0"/>
                </a:tc>
                <a:tc>
                  <a:txBody>
                    <a:bodyPr/>
                    <a:lstStyle/>
                    <a:p>
                      <a:pPr marL="0" algn="r" defTabSz="914400" rtl="0" eaLnBrk="1" fontAlgn="b" latinLnBrk="0" hangingPunct="1"/>
                      <a:r>
                        <a:rPr lang="en-ZA" sz="1800" kern="1200" dirty="0"/>
                        <a:t>115.92%</a:t>
                      </a:r>
                      <a:endParaRPr lang="en-ZA" sz="1800" kern="1200" dirty="0">
                        <a:solidFill>
                          <a:schemeClr val="dk1"/>
                        </a:solidFill>
                        <a:latin typeface="+mn-lt"/>
                        <a:ea typeface="+mn-ea"/>
                        <a:cs typeface="+mn-cs"/>
                      </a:endParaRPr>
                    </a:p>
                  </a:txBody>
                  <a:tcPr marL="0" marR="0" marT="0" marB="0"/>
                </a:tc>
                <a:extLst>
                  <a:ext uri="{0D108BD9-81ED-4DB2-BD59-A6C34878D82A}">
                    <a16:rowId xmlns:a16="http://schemas.microsoft.com/office/drawing/2014/main" val="10005"/>
                  </a:ext>
                </a:extLst>
              </a:tr>
              <a:tr h="0">
                <a:tc>
                  <a:txBody>
                    <a:bodyPr/>
                    <a:lstStyle/>
                    <a:p>
                      <a:pPr marL="0" algn="l" defTabSz="914400" rtl="0" eaLnBrk="1" latinLnBrk="0" hangingPunct="1"/>
                      <a:r>
                        <a:rPr lang="en-GB" sz="1800" kern="1200" dirty="0"/>
                        <a:t>Households</a:t>
                      </a:r>
                      <a:endParaRPr lang="en-ZA" sz="1800" kern="1200" dirty="0">
                        <a:solidFill>
                          <a:schemeClr val="dk1"/>
                        </a:solidFill>
                        <a:latin typeface="+mn-lt"/>
                        <a:ea typeface="+mn-ea"/>
                        <a:cs typeface="+mn-cs"/>
                      </a:endParaRPr>
                    </a:p>
                  </a:txBody>
                  <a:tcPr/>
                </a:tc>
                <a:tc>
                  <a:txBody>
                    <a:bodyPr/>
                    <a:lstStyle/>
                    <a:p>
                      <a:pPr marL="0" algn="r" defTabSz="914400" rtl="0" eaLnBrk="1" latinLnBrk="0" hangingPunct="1"/>
                      <a:endParaRPr lang="en-ZA" sz="1800" kern="1200" dirty="0">
                        <a:solidFill>
                          <a:schemeClr val="dk1"/>
                        </a:solidFill>
                        <a:latin typeface="+mn-lt"/>
                        <a:ea typeface="+mn-ea"/>
                        <a:cs typeface="+mn-cs"/>
                      </a:endParaRPr>
                    </a:p>
                  </a:txBody>
                  <a:tcPr/>
                </a:tc>
                <a:tc>
                  <a:txBody>
                    <a:bodyPr/>
                    <a:lstStyle/>
                    <a:p>
                      <a:pPr marL="0" algn="r" defTabSz="914400" rtl="0" eaLnBrk="1" latinLnBrk="0" hangingPunct="1"/>
                      <a:r>
                        <a:rPr lang="en-GB" sz="1800" kern="1200" dirty="0"/>
                        <a:t>394</a:t>
                      </a:r>
                      <a:endParaRPr lang="en-ZA" sz="1800" kern="1200" dirty="0">
                        <a:solidFill>
                          <a:schemeClr val="dk1"/>
                        </a:solidFill>
                        <a:latin typeface="+mn-lt"/>
                        <a:ea typeface="+mn-ea"/>
                        <a:cs typeface="+mn-cs"/>
                      </a:endParaRPr>
                    </a:p>
                  </a:txBody>
                  <a:tcPr/>
                </a:tc>
                <a:tc>
                  <a:txBody>
                    <a:bodyPr/>
                    <a:lstStyle/>
                    <a:p>
                      <a:pPr marL="0" algn="r" defTabSz="914400" rtl="0" eaLnBrk="1" latinLnBrk="0" hangingPunct="1"/>
                      <a:r>
                        <a:rPr lang="en-ZA" sz="1800" kern="1200" dirty="0"/>
                        <a:t>-394</a:t>
                      </a:r>
                      <a:endParaRPr lang="en-ZA" sz="1800" kern="1200" dirty="0">
                        <a:solidFill>
                          <a:schemeClr val="dk1"/>
                        </a:solidFill>
                        <a:latin typeface="+mn-lt"/>
                        <a:ea typeface="+mn-ea"/>
                        <a:cs typeface="+mn-cs"/>
                      </a:endParaRPr>
                    </a:p>
                  </a:txBody>
                  <a:tcPr/>
                </a:tc>
                <a:tc>
                  <a:txBody>
                    <a:bodyPr/>
                    <a:lstStyle/>
                    <a:p>
                      <a:pPr marL="0" algn="r" defTabSz="914400" rtl="0" eaLnBrk="1" latinLnBrk="0" hangingPunct="1"/>
                      <a:r>
                        <a:rPr lang="en-ZA" sz="1800" kern="1200" dirty="0"/>
                        <a:t>-</a:t>
                      </a:r>
                      <a:endParaRPr lang="en-ZA" sz="1800" kern="1200" dirty="0">
                        <a:solidFill>
                          <a:schemeClr val="dk1"/>
                        </a:solidFill>
                        <a:latin typeface="+mn-lt"/>
                        <a:ea typeface="+mn-ea"/>
                        <a:cs typeface="+mn-cs"/>
                      </a:endParaRPr>
                    </a:p>
                  </a:txBody>
                  <a:tcPr/>
                </a:tc>
                <a:extLst>
                  <a:ext uri="{0D108BD9-81ED-4DB2-BD59-A6C34878D82A}">
                    <a16:rowId xmlns:a16="http://schemas.microsoft.com/office/drawing/2014/main" val="591301253"/>
                  </a:ext>
                </a:extLst>
              </a:tr>
              <a:tr h="0">
                <a:tc>
                  <a:txBody>
                    <a:bodyPr/>
                    <a:lstStyle/>
                    <a:p>
                      <a:pPr algn="l"/>
                      <a:r>
                        <a:rPr lang="en-ZA" sz="1800" dirty="0"/>
                        <a:t>S</a:t>
                      </a:r>
                      <a:r>
                        <a:rPr lang="en-ZA" sz="1800" baseline="0" dirty="0"/>
                        <a:t>EACMEQ</a:t>
                      </a:r>
                      <a:endParaRPr lang="en-ZA" sz="1800" dirty="0"/>
                    </a:p>
                  </a:txBody>
                  <a:tcPr/>
                </a:tc>
                <a:tc>
                  <a:txBody>
                    <a:bodyPr/>
                    <a:lstStyle/>
                    <a:p>
                      <a:pPr algn="r"/>
                      <a:r>
                        <a:rPr lang="en-ZA" sz="1800" dirty="0"/>
                        <a:t>3 816</a:t>
                      </a:r>
                    </a:p>
                  </a:txBody>
                  <a:tcPr/>
                </a:tc>
                <a:tc>
                  <a:txBody>
                    <a:bodyPr/>
                    <a:lstStyle/>
                    <a:p>
                      <a:pPr algn="r"/>
                      <a:r>
                        <a:rPr lang="en-ZA" sz="1800" dirty="0"/>
                        <a:t>2</a:t>
                      </a:r>
                      <a:r>
                        <a:rPr lang="en-ZA" sz="1800" baseline="0" dirty="0"/>
                        <a:t> 835</a:t>
                      </a:r>
                      <a:endParaRPr lang="en-ZA" sz="1800" dirty="0"/>
                    </a:p>
                  </a:txBody>
                  <a:tcPr/>
                </a:tc>
                <a:tc>
                  <a:txBody>
                    <a:bodyPr/>
                    <a:lstStyle/>
                    <a:p>
                      <a:pPr algn="r"/>
                      <a:r>
                        <a:rPr lang="en-ZA" sz="1800" dirty="0"/>
                        <a:t>981</a:t>
                      </a:r>
                    </a:p>
                  </a:txBody>
                  <a:tcPr/>
                </a:tc>
                <a:tc>
                  <a:txBody>
                    <a:bodyPr/>
                    <a:lstStyle/>
                    <a:p>
                      <a:pPr algn="r"/>
                      <a:r>
                        <a:rPr lang="en-ZA" sz="1800" dirty="0"/>
                        <a:t>74.30%</a:t>
                      </a:r>
                    </a:p>
                  </a:txBody>
                  <a:tcPr/>
                </a:tc>
                <a:extLst>
                  <a:ext uri="{0D108BD9-81ED-4DB2-BD59-A6C34878D82A}">
                    <a16:rowId xmlns:a16="http://schemas.microsoft.com/office/drawing/2014/main" val="10006"/>
                  </a:ext>
                </a:extLst>
              </a:tr>
              <a:tr h="0">
                <a:tc>
                  <a:txBody>
                    <a:bodyPr/>
                    <a:lstStyle/>
                    <a:p>
                      <a:pPr algn="l"/>
                      <a:r>
                        <a:rPr lang="en-ZA" sz="1800" dirty="0"/>
                        <a:t>Uhambo Foundation ECD </a:t>
                      </a:r>
                    </a:p>
                  </a:txBody>
                  <a:tcPr/>
                </a:tc>
                <a:tc>
                  <a:txBody>
                    <a:bodyPr/>
                    <a:lstStyle/>
                    <a:p>
                      <a:pPr algn="r"/>
                      <a:r>
                        <a:rPr lang="en-ZA" sz="1800" dirty="0"/>
                        <a:t>2 130</a:t>
                      </a:r>
                    </a:p>
                  </a:txBody>
                  <a:tcPr/>
                </a:tc>
                <a:tc>
                  <a:txBody>
                    <a:bodyPr/>
                    <a:lstStyle/>
                    <a:p>
                      <a:pPr algn="r"/>
                      <a:r>
                        <a:rPr lang="en-ZA" sz="1800" dirty="0"/>
                        <a:t>1</a:t>
                      </a:r>
                      <a:r>
                        <a:rPr lang="en-ZA" sz="1800" baseline="0" dirty="0"/>
                        <a:t> 065</a:t>
                      </a:r>
                      <a:endParaRPr lang="en-ZA" sz="1800" dirty="0"/>
                    </a:p>
                  </a:txBody>
                  <a:tcPr/>
                </a:tc>
                <a:tc>
                  <a:txBody>
                    <a:bodyPr/>
                    <a:lstStyle/>
                    <a:p>
                      <a:pPr algn="r"/>
                      <a:r>
                        <a:rPr lang="en-ZA" sz="1800" dirty="0"/>
                        <a:t>1</a:t>
                      </a:r>
                      <a:r>
                        <a:rPr lang="en-ZA" sz="1800" baseline="0" dirty="0"/>
                        <a:t> 065</a:t>
                      </a:r>
                      <a:endParaRPr lang="en-ZA" sz="1800" dirty="0"/>
                    </a:p>
                  </a:txBody>
                  <a:tcPr/>
                </a:tc>
                <a:tc>
                  <a:txBody>
                    <a:bodyPr/>
                    <a:lstStyle/>
                    <a:p>
                      <a:pPr algn="r"/>
                      <a:r>
                        <a:rPr lang="en-ZA" sz="1800" dirty="0"/>
                        <a:t>50.00%</a:t>
                      </a:r>
                    </a:p>
                  </a:txBody>
                  <a:tcPr/>
                </a:tc>
                <a:extLst>
                  <a:ext uri="{0D108BD9-81ED-4DB2-BD59-A6C34878D82A}">
                    <a16:rowId xmlns:a16="http://schemas.microsoft.com/office/drawing/2014/main" val="4271726497"/>
                  </a:ext>
                </a:extLst>
              </a:tr>
              <a:tr h="0">
                <a:tc>
                  <a:txBody>
                    <a:bodyPr/>
                    <a:lstStyle/>
                    <a:p>
                      <a:pPr algn="l"/>
                      <a:r>
                        <a:rPr lang="en-ZA" sz="1800" dirty="0"/>
                        <a:t>SA Congress for ECD</a:t>
                      </a:r>
                    </a:p>
                  </a:txBody>
                  <a:tcPr/>
                </a:tc>
                <a:tc>
                  <a:txBody>
                    <a:bodyPr/>
                    <a:lstStyle/>
                    <a:p>
                      <a:pPr algn="r"/>
                      <a:r>
                        <a:rPr lang="en-ZA" sz="1800" dirty="0"/>
                        <a:t>826</a:t>
                      </a:r>
                    </a:p>
                  </a:txBody>
                  <a:tcPr/>
                </a:tc>
                <a:tc>
                  <a:txBody>
                    <a:bodyPr/>
                    <a:lstStyle/>
                    <a:p>
                      <a:pPr algn="r"/>
                      <a:r>
                        <a:rPr lang="en-ZA" sz="1800" dirty="0"/>
                        <a:t>413</a:t>
                      </a:r>
                    </a:p>
                  </a:txBody>
                  <a:tcPr/>
                </a:tc>
                <a:tc>
                  <a:txBody>
                    <a:bodyPr/>
                    <a:lstStyle/>
                    <a:p>
                      <a:pPr algn="r"/>
                      <a:r>
                        <a:rPr lang="en-ZA" sz="1800" dirty="0"/>
                        <a:t>413</a:t>
                      </a:r>
                    </a:p>
                  </a:txBody>
                  <a:tcPr/>
                </a:tc>
                <a:tc>
                  <a:txBody>
                    <a:bodyPr/>
                    <a:lstStyle/>
                    <a:p>
                      <a:pPr algn="r"/>
                      <a:r>
                        <a:rPr lang="en-ZA" sz="1800" dirty="0"/>
                        <a:t>50.00%</a:t>
                      </a:r>
                    </a:p>
                  </a:txBody>
                  <a:tcPr/>
                </a:tc>
                <a:extLst>
                  <a:ext uri="{0D108BD9-81ED-4DB2-BD59-A6C34878D82A}">
                    <a16:rowId xmlns:a16="http://schemas.microsoft.com/office/drawing/2014/main" val="3972538725"/>
                  </a:ext>
                </a:extLst>
              </a:tr>
              <a:tr h="0">
                <a:tc>
                  <a:txBody>
                    <a:bodyPr/>
                    <a:lstStyle/>
                    <a:p>
                      <a:pPr algn="l"/>
                      <a:r>
                        <a:rPr lang="en-ZA" sz="1800" dirty="0"/>
                        <a:t>Ntataise</a:t>
                      </a:r>
                    </a:p>
                  </a:txBody>
                  <a:tcPr/>
                </a:tc>
                <a:tc>
                  <a:txBody>
                    <a:bodyPr/>
                    <a:lstStyle/>
                    <a:p>
                      <a:pPr algn="r"/>
                      <a:r>
                        <a:rPr lang="en-ZA" sz="1800" dirty="0"/>
                        <a:t>1 083</a:t>
                      </a:r>
                    </a:p>
                  </a:txBody>
                  <a:tcPr/>
                </a:tc>
                <a:tc>
                  <a:txBody>
                    <a:bodyPr/>
                    <a:lstStyle/>
                    <a:p>
                      <a:pPr algn="r"/>
                      <a:r>
                        <a:rPr lang="en-ZA" sz="1800" dirty="0"/>
                        <a:t>542</a:t>
                      </a:r>
                    </a:p>
                  </a:txBody>
                  <a:tcPr/>
                </a:tc>
                <a:tc>
                  <a:txBody>
                    <a:bodyPr/>
                    <a:lstStyle/>
                    <a:p>
                      <a:pPr algn="r"/>
                      <a:r>
                        <a:rPr lang="en-ZA" sz="1800" dirty="0"/>
                        <a:t>541</a:t>
                      </a:r>
                    </a:p>
                  </a:txBody>
                  <a:tcPr/>
                </a:tc>
                <a:tc>
                  <a:txBody>
                    <a:bodyPr/>
                    <a:lstStyle/>
                    <a:p>
                      <a:pPr algn="r"/>
                      <a:r>
                        <a:rPr lang="en-ZA" sz="1800" dirty="0"/>
                        <a:t>50.05%</a:t>
                      </a:r>
                    </a:p>
                  </a:txBody>
                  <a:tcPr/>
                </a:tc>
                <a:extLst>
                  <a:ext uri="{0D108BD9-81ED-4DB2-BD59-A6C34878D82A}">
                    <a16:rowId xmlns:a16="http://schemas.microsoft.com/office/drawing/2014/main" val="3447206897"/>
                  </a:ext>
                </a:extLst>
              </a:tr>
              <a:tr h="0">
                <a:tc>
                  <a:txBody>
                    <a:bodyPr/>
                    <a:lstStyle/>
                    <a:p>
                      <a:pPr algn="l"/>
                      <a:r>
                        <a:rPr lang="en-ZA" sz="1800" dirty="0"/>
                        <a:t>NSFAS: Funza Lushaka</a:t>
                      </a:r>
                    </a:p>
                  </a:txBody>
                  <a:tcPr/>
                </a:tc>
                <a:tc>
                  <a:txBody>
                    <a:bodyPr/>
                    <a:lstStyle/>
                    <a:p>
                      <a:pPr algn="r"/>
                      <a:r>
                        <a:rPr lang="en-ZA" sz="1800" dirty="0"/>
                        <a:t>1 328 953</a:t>
                      </a:r>
                    </a:p>
                  </a:txBody>
                  <a:tcPr/>
                </a:tc>
                <a:tc>
                  <a:txBody>
                    <a:bodyPr/>
                    <a:lstStyle/>
                    <a:p>
                      <a:pPr algn="r"/>
                      <a:r>
                        <a:rPr lang="en-ZA" sz="1800" dirty="0"/>
                        <a:t>1 328 953</a:t>
                      </a:r>
                    </a:p>
                  </a:txBody>
                  <a:tcPr/>
                </a:tc>
                <a:tc>
                  <a:txBody>
                    <a:bodyPr/>
                    <a:lstStyle/>
                    <a:p>
                      <a:pPr algn="r"/>
                      <a:r>
                        <a:rPr lang="en-ZA" sz="1800" dirty="0"/>
                        <a:t>-</a:t>
                      </a:r>
                    </a:p>
                  </a:txBody>
                  <a:tcPr/>
                </a:tc>
                <a:tc>
                  <a:txBody>
                    <a:bodyPr/>
                    <a:lstStyle/>
                    <a:p>
                      <a:pPr algn="r"/>
                      <a:r>
                        <a:rPr lang="en-ZA" sz="1800" dirty="0"/>
                        <a:t>100%</a:t>
                      </a:r>
                    </a:p>
                  </a:txBody>
                  <a:tcPr/>
                </a:tc>
                <a:extLst>
                  <a:ext uri="{0D108BD9-81ED-4DB2-BD59-A6C34878D82A}">
                    <a16:rowId xmlns:a16="http://schemas.microsoft.com/office/drawing/2014/main" val="10007"/>
                  </a:ext>
                </a:extLst>
              </a:tr>
              <a:tr h="0">
                <a:tc>
                  <a:txBody>
                    <a:bodyPr/>
                    <a:lstStyle/>
                    <a:p>
                      <a:pPr algn="l"/>
                      <a:r>
                        <a:rPr lang="en-ZA" sz="1800" dirty="0"/>
                        <a:t>Total Other</a:t>
                      </a:r>
                      <a:r>
                        <a:rPr lang="en-ZA" sz="1800" baseline="0" dirty="0"/>
                        <a:t> Transfers</a:t>
                      </a:r>
                      <a:endParaRPr lang="en-ZA" sz="1800" b="1" dirty="0"/>
                    </a:p>
                  </a:txBody>
                  <a:tcPr/>
                </a:tc>
                <a:tc>
                  <a:txBody>
                    <a:bodyPr/>
                    <a:lstStyle/>
                    <a:p>
                      <a:pPr algn="r"/>
                      <a:r>
                        <a:rPr lang="en-ZA" sz="1800" dirty="0"/>
                        <a:t>1 476 605</a:t>
                      </a:r>
                      <a:endParaRPr lang="en-ZA" sz="1800" b="1" dirty="0"/>
                    </a:p>
                  </a:txBody>
                  <a:tcPr/>
                </a:tc>
                <a:tc>
                  <a:txBody>
                    <a:bodyPr/>
                    <a:lstStyle/>
                    <a:p>
                      <a:pPr algn="r"/>
                      <a:r>
                        <a:rPr lang="en-ZA" sz="1800" dirty="0"/>
                        <a:t>1 474 332</a:t>
                      </a:r>
                      <a:endParaRPr lang="en-ZA" sz="1800" b="1" dirty="0"/>
                    </a:p>
                  </a:txBody>
                  <a:tcPr/>
                </a:tc>
                <a:tc>
                  <a:txBody>
                    <a:bodyPr/>
                    <a:lstStyle/>
                    <a:p>
                      <a:pPr algn="r"/>
                      <a:r>
                        <a:rPr lang="en-ZA" sz="1800" dirty="0"/>
                        <a:t>2 273</a:t>
                      </a:r>
                      <a:endParaRPr lang="en-ZA" sz="1800" b="1" dirty="0">
                        <a:solidFill>
                          <a:schemeClr val="tx1"/>
                        </a:solidFill>
                      </a:endParaRPr>
                    </a:p>
                  </a:txBody>
                  <a:tcPr/>
                </a:tc>
                <a:tc>
                  <a:txBody>
                    <a:bodyPr/>
                    <a:lstStyle/>
                    <a:p>
                      <a:pPr algn="r"/>
                      <a:r>
                        <a:rPr lang="en-ZA" sz="1800" dirty="0"/>
                        <a:t>99.85%</a:t>
                      </a:r>
                      <a:endParaRPr lang="en-ZA" sz="1800" b="1" dirty="0">
                        <a:solidFill>
                          <a:schemeClr val="tx1"/>
                        </a:solidFill>
                      </a:endParaRPr>
                    </a:p>
                  </a:txBody>
                  <a:tcPr/>
                </a:tc>
                <a:extLst>
                  <a:ext uri="{0D108BD9-81ED-4DB2-BD59-A6C34878D82A}">
                    <a16:rowId xmlns:a16="http://schemas.microsoft.com/office/drawing/2014/main" val="1178437146"/>
                  </a:ext>
                </a:extLst>
              </a:tr>
            </a:tbl>
          </a:graphicData>
        </a:graphic>
      </p:graphicFrame>
    </p:spTree>
    <p:custDataLst>
      <p:tags r:id="rId1"/>
    </p:custDataLst>
    <p:extLst>
      <p:ext uri="{BB962C8B-B14F-4D97-AF65-F5344CB8AC3E}">
        <p14:creationId xmlns:p14="http://schemas.microsoft.com/office/powerpoint/2010/main" val="37269077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0"/>
            <a:ext cx="7452320" cy="947860"/>
          </a:xfrm>
        </p:spPr>
        <p:txBody>
          <a:bodyPr>
            <a:normAutofit fontScale="90000"/>
          </a:bodyPr>
          <a:lstStyle/>
          <a:p>
            <a:r>
              <a:rPr lang="en-ZA" altLang="en-US" dirty="0"/>
              <a:t> ALLOCATION AGAINST EXPENDITURE PER DETAILS OF TRANSFER( R’000) FOR 2022/23 FINANCIAL YEAR</a:t>
            </a:r>
          </a:p>
        </p:txBody>
      </p:sp>
      <p:sp>
        <p:nvSpPr>
          <p:cNvPr id="3" name="Slide Number Placeholder 2"/>
          <p:cNvSpPr>
            <a:spLocks noGrp="1"/>
          </p:cNvSpPr>
          <p:nvPr>
            <p:ph type="sldNum" sz="quarter" idx="12"/>
          </p:nvPr>
        </p:nvSpPr>
        <p:spPr>
          <a:xfrm>
            <a:off x="6553200" y="6356350"/>
            <a:ext cx="2133600" cy="365125"/>
          </a:xfrm>
        </p:spPr>
        <p:txBody>
          <a:bodyPr/>
          <a:lstStyle/>
          <a:p>
            <a:fld id="{E2C0AE55-7E06-4976-960B-3D98813CB3CF}" type="slidenum">
              <a:rPr lang="en-ZA" smtClean="0"/>
              <a:pPr/>
              <a:t>106</a:t>
            </a:fld>
            <a:endParaRPr lang="en-ZA" dirty="0"/>
          </a:p>
        </p:txBody>
      </p:sp>
      <p:pic>
        <p:nvPicPr>
          <p:cNvPr id="4" name="Picture 3"/>
          <p:cNvPicPr>
            <a:picLocks noChangeAspect="1"/>
          </p:cNvPicPr>
          <p:nvPr/>
        </p:nvPicPr>
        <p:blipFill>
          <a:blip r:embed="rId4"/>
          <a:stretch>
            <a:fillRect/>
          </a:stretch>
        </p:blipFill>
        <p:spPr>
          <a:xfrm>
            <a:off x="0" y="5937994"/>
            <a:ext cx="1691680" cy="836712"/>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969666197"/>
              </p:ext>
            </p:extLst>
          </p:nvPr>
        </p:nvGraphicFramePr>
        <p:xfrm>
          <a:off x="0" y="1168420"/>
          <a:ext cx="9144000" cy="2321540"/>
        </p:xfrm>
        <a:graphic>
          <a:graphicData uri="http://schemas.openxmlformats.org/drawingml/2006/table">
            <a:tbl>
              <a:tblPr firstRow="1" bandRow="1">
                <a:tableStyleId>{93296810-A885-4BE3-A3E7-6D5BEEA58F35}</a:tableStyleId>
              </a:tblPr>
              <a:tblGrid>
                <a:gridCol w="3542270">
                  <a:extLst>
                    <a:ext uri="{9D8B030D-6E8A-4147-A177-3AD203B41FA5}">
                      <a16:colId xmlns:a16="http://schemas.microsoft.com/office/drawing/2014/main" val="20000"/>
                    </a:ext>
                  </a:extLst>
                </a:gridCol>
                <a:gridCol w="1482811">
                  <a:extLst>
                    <a:ext uri="{9D8B030D-6E8A-4147-A177-3AD203B41FA5}">
                      <a16:colId xmlns:a16="http://schemas.microsoft.com/office/drawing/2014/main" val="20001"/>
                    </a:ext>
                  </a:extLst>
                </a:gridCol>
                <a:gridCol w="1530995">
                  <a:extLst>
                    <a:ext uri="{9D8B030D-6E8A-4147-A177-3AD203B41FA5}">
                      <a16:colId xmlns:a16="http://schemas.microsoft.com/office/drawing/2014/main" val="20002"/>
                    </a:ext>
                  </a:extLst>
                </a:gridCol>
                <a:gridCol w="1388712">
                  <a:extLst>
                    <a:ext uri="{9D8B030D-6E8A-4147-A177-3AD203B41FA5}">
                      <a16:colId xmlns:a16="http://schemas.microsoft.com/office/drawing/2014/main" val="20003"/>
                    </a:ext>
                  </a:extLst>
                </a:gridCol>
                <a:gridCol w="1199212">
                  <a:extLst>
                    <a:ext uri="{9D8B030D-6E8A-4147-A177-3AD203B41FA5}">
                      <a16:colId xmlns:a16="http://schemas.microsoft.com/office/drawing/2014/main" val="3640135740"/>
                    </a:ext>
                  </a:extLst>
                </a:gridCol>
              </a:tblGrid>
              <a:tr h="644770">
                <a:tc>
                  <a:txBody>
                    <a:bodyPr/>
                    <a:lstStyle/>
                    <a:p>
                      <a:pPr algn="l"/>
                      <a:r>
                        <a:rPr lang="en-ZA" sz="1800" dirty="0"/>
                        <a:t>Public Entities</a:t>
                      </a:r>
                    </a:p>
                  </a:txBody>
                  <a:tcPr/>
                </a:tc>
                <a:tc>
                  <a:txBody>
                    <a:bodyPr/>
                    <a:lstStyle/>
                    <a:p>
                      <a:pPr algn="l"/>
                      <a:r>
                        <a:rPr lang="en-ZA" sz="1800" dirty="0"/>
                        <a:t>Budget</a:t>
                      </a:r>
                    </a:p>
                    <a:p>
                      <a:pPr algn="l"/>
                      <a:r>
                        <a:rPr lang="en-ZA" sz="1800" dirty="0"/>
                        <a:t>R’000</a:t>
                      </a:r>
                      <a:endParaRPr lang="en-ZA" sz="1800" b="1" dirty="0"/>
                    </a:p>
                  </a:txBody>
                  <a:tcPr/>
                </a:tc>
                <a:tc>
                  <a:txBody>
                    <a:bodyPr/>
                    <a:lstStyle/>
                    <a:p>
                      <a:pPr algn="l"/>
                      <a:r>
                        <a:rPr lang="en-ZA" sz="1800" dirty="0"/>
                        <a:t>Expenditure</a:t>
                      </a:r>
                    </a:p>
                    <a:p>
                      <a:pPr algn="l"/>
                      <a:r>
                        <a:rPr lang="en-ZA" sz="1800" dirty="0"/>
                        <a:t>R’000</a:t>
                      </a:r>
                      <a:endParaRPr lang="en-ZA" sz="1800" b="1" dirty="0"/>
                    </a:p>
                  </a:txBody>
                  <a:tcPr/>
                </a:tc>
                <a:tc>
                  <a:txBody>
                    <a:bodyPr/>
                    <a:lstStyle/>
                    <a:p>
                      <a:pPr algn="l"/>
                      <a:r>
                        <a:rPr lang="en-ZA" sz="1800" dirty="0"/>
                        <a:t>Variances</a:t>
                      </a:r>
                    </a:p>
                    <a:p>
                      <a:pPr algn="l"/>
                      <a:r>
                        <a:rPr lang="en-ZA" sz="1800" dirty="0"/>
                        <a:t>R’000</a:t>
                      </a:r>
                      <a:endParaRPr lang="en-ZA" sz="1800" b="1" dirty="0"/>
                    </a:p>
                  </a:txBody>
                  <a:tcPr/>
                </a:tc>
                <a:tc>
                  <a:txBody>
                    <a:bodyPr/>
                    <a:lstStyle/>
                    <a:p>
                      <a:pPr algn="l"/>
                      <a:r>
                        <a:rPr lang="en-ZA" sz="1800" dirty="0"/>
                        <a:t>% Spent</a:t>
                      </a:r>
                      <a:endParaRPr lang="en-ZA" sz="1800" b="1" dirty="0"/>
                    </a:p>
                  </a:txBody>
                  <a:tcPr/>
                </a:tc>
                <a:extLst>
                  <a:ext uri="{0D108BD9-81ED-4DB2-BD59-A6C34878D82A}">
                    <a16:rowId xmlns:a16="http://schemas.microsoft.com/office/drawing/2014/main" val="10000"/>
                  </a:ext>
                </a:extLst>
              </a:tr>
              <a:tr h="370726">
                <a:tc>
                  <a:txBody>
                    <a:bodyPr/>
                    <a:lstStyle/>
                    <a:p>
                      <a:pPr algn="l"/>
                      <a:r>
                        <a:rPr lang="en-ZA" sz="1800" dirty="0"/>
                        <a:t>Umalusi</a:t>
                      </a:r>
                    </a:p>
                  </a:txBody>
                  <a:tcPr/>
                </a:tc>
                <a:tc>
                  <a:txBody>
                    <a:bodyPr/>
                    <a:lstStyle/>
                    <a:p>
                      <a:pPr algn="r"/>
                      <a:r>
                        <a:rPr lang="en-ZA" sz="1800" dirty="0"/>
                        <a:t>162 031</a:t>
                      </a:r>
                    </a:p>
                  </a:txBody>
                  <a:tcPr/>
                </a:tc>
                <a:tc>
                  <a:txBody>
                    <a:bodyPr/>
                    <a:lstStyle/>
                    <a:p>
                      <a:pPr algn="r"/>
                      <a:r>
                        <a:rPr lang="en-GB" sz="1800" dirty="0"/>
                        <a:t>121 524</a:t>
                      </a:r>
                      <a:endParaRPr lang="en-ZA" sz="1800" dirty="0"/>
                    </a:p>
                  </a:txBody>
                  <a:tcPr/>
                </a:tc>
                <a:tc>
                  <a:txBody>
                    <a:bodyPr/>
                    <a:lstStyle/>
                    <a:p>
                      <a:pPr algn="r"/>
                      <a:r>
                        <a:rPr lang="en-GB" sz="1800" dirty="0"/>
                        <a:t>40 507</a:t>
                      </a:r>
                      <a:endParaRPr lang="en-ZA" sz="1800" dirty="0"/>
                    </a:p>
                  </a:txBody>
                  <a:tcPr/>
                </a:tc>
                <a:tc>
                  <a:txBody>
                    <a:bodyPr/>
                    <a:lstStyle/>
                    <a:p>
                      <a:pPr algn="r"/>
                      <a:r>
                        <a:rPr lang="en-ZA" sz="1800" dirty="0"/>
                        <a:t>75.00%</a:t>
                      </a:r>
                    </a:p>
                  </a:txBody>
                  <a:tcPr/>
                </a:tc>
                <a:extLst>
                  <a:ext uri="{0D108BD9-81ED-4DB2-BD59-A6C34878D82A}">
                    <a16:rowId xmlns:a16="http://schemas.microsoft.com/office/drawing/2014/main" val="10001"/>
                  </a:ext>
                </a:extLst>
              </a:tr>
              <a:tr h="307034">
                <a:tc>
                  <a:txBody>
                    <a:bodyPr/>
                    <a:lstStyle/>
                    <a:p>
                      <a:pPr marL="0" algn="l" defTabSz="914400" rtl="0" eaLnBrk="1" latinLnBrk="0" hangingPunct="1"/>
                      <a:r>
                        <a:rPr lang="en-ZA" sz="1800" kern="1200" dirty="0"/>
                        <a:t>ETDP SETA</a:t>
                      </a:r>
                      <a:endParaRPr lang="en-ZA" sz="1800" kern="1200" dirty="0">
                        <a:solidFill>
                          <a:schemeClr val="dk1"/>
                        </a:solidFill>
                        <a:latin typeface="+mn-lt"/>
                        <a:ea typeface="+mn-ea"/>
                        <a:cs typeface="+mn-cs"/>
                      </a:endParaRPr>
                    </a:p>
                  </a:txBody>
                  <a:tcPr/>
                </a:tc>
                <a:tc>
                  <a:txBody>
                    <a:bodyPr/>
                    <a:lstStyle/>
                    <a:p>
                      <a:pPr marL="0" algn="r" defTabSz="914400" rtl="0" eaLnBrk="1" latinLnBrk="0" hangingPunct="1"/>
                      <a:r>
                        <a:rPr lang="en-ZA" sz="1800" kern="1200" dirty="0"/>
                        <a:t>472</a:t>
                      </a:r>
                      <a:endParaRPr lang="en-ZA" sz="1800" kern="1200" dirty="0">
                        <a:solidFill>
                          <a:schemeClr val="dk1"/>
                        </a:solidFill>
                        <a:latin typeface="+mn-lt"/>
                        <a:ea typeface="+mn-ea"/>
                        <a:cs typeface="+mn-cs"/>
                      </a:endParaRPr>
                    </a:p>
                  </a:txBody>
                  <a:tcPr/>
                </a:tc>
                <a:tc>
                  <a:txBody>
                    <a:bodyPr/>
                    <a:lstStyle/>
                    <a:p>
                      <a:pPr marL="0" algn="r" defTabSz="914400" rtl="0" eaLnBrk="1" latinLnBrk="0" hangingPunct="1"/>
                      <a:r>
                        <a:rPr lang="en-ZA" sz="1800" kern="1200" dirty="0"/>
                        <a:t>472</a:t>
                      </a:r>
                      <a:endParaRPr lang="en-ZA" sz="1800" kern="1200" dirty="0">
                        <a:solidFill>
                          <a:schemeClr val="dk1"/>
                        </a:solidFill>
                        <a:latin typeface="+mn-lt"/>
                        <a:ea typeface="+mn-ea"/>
                        <a:cs typeface="+mn-cs"/>
                      </a:endParaRPr>
                    </a:p>
                  </a:txBody>
                  <a:tcPr/>
                </a:tc>
                <a:tc>
                  <a:txBody>
                    <a:bodyPr/>
                    <a:lstStyle/>
                    <a:p>
                      <a:pPr marL="0" algn="r" defTabSz="914400" rtl="0" eaLnBrk="1" latinLnBrk="0" hangingPunct="1"/>
                      <a:r>
                        <a:rPr lang="en-ZA" sz="1800" kern="1200" dirty="0"/>
                        <a:t>-</a:t>
                      </a:r>
                      <a:endParaRPr lang="en-ZA" sz="1800" kern="1200" dirty="0">
                        <a:solidFill>
                          <a:schemeClr val="dk1"/>
                        </a:solidFill>
                        <a:latin typeface="+mn-lt"/>
                        <a:ea typeface="+mn-ea"/>
                        <a:cs typeface="+mn-cs"/>
                      </a:endParaRPr>
                    </a:p>
                  </a:txBody>
                  <a:tcPr/>
                </a:tc>
                <a:tc>
                  <a:txBody>
                    <a:bodyPr/>
                    <a:lstStyle/>
                    <a:p>
                      <a:pPr marL="0" algn="r" defTabSz="914400" rtl="0" eaLnBrk="1" latinLnBrk="0" hangingPunct="1"/>
                      <a:r>
                        <a:rPr lang="en-ZA" sz="1800" kern="1200" dirty="0"/>
                        <a:t>100%</a:t>
                      </a:r>
                      <a:endParaRPr lang="en-ZA" sz="18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574524">
                <a:tc>
                  <a:txBody>
                    <a:bodyPr/>
                    <a:lstStyle/>
                    <a:p>
                      <a:pPr marL="0" algn="l" defTabSz="914400" rtl="0" eaLnBrk="1" latinLnBrk="0" hangingPunct="1"/>
                      <a:r>
                        <a:rPr lang="en-ZA" sz="1800" kern="1200" dirty="0"/>
                        <a:t>South African Council for Educators</a:t>
                      </a:r>
                      <a:endParaRPr lang="en-ZA" sz="1800" kern="1200" dirty="0">
                        <a:solidFill>
                          <a:schemeClr val="dk1"/>
                        </a:solidFill>
                        <a:latin typeface="+mn-lt"/>
                        <a:ea typeface="+mn-ea"/>
                        <a:cs typeface="+mn-cs"/>
                      </a:endParaRPr>
                    </a:p>
                  </a:txBody>
                  <a:tcPr/>
                </a:tc>
                <a:tc>
                  <a:txBody>
                    <a:bodyPr/>
                    <a:lstStyle/>
                    <a:p>
                      <a:pPr marL="0" algn="r" defTabSz="914400" rtl="0" eaLnBrk="1" latinLnBrk="0" hangingPunct="1"/>
                      <a:r>
                        <a:rPr lang="en-ZA" sz="1800" kern="1200" dirty="0"/>
                        <a:t>15 528</a:t>
                      </a:r>
                      <a:endParaRPr lang="en-ZA" sz="1800" kern="1200" dirty="0">
                        <a:solidFill>
                          <a:schemeClr val="dk1"/>
                        </a:solidFill>
                        <a:latin typeface="+mn-lt"/>
                        <a:ea typeface="+mn-ea"/>
                        <a:cs typeface="+mn-cs"/>
                      </a:endParaRPr>
                    </a:p>
                  </a:txBody>
                  <a:tcPr/>
                </a:tc>
                <a:tc>
                  <a:txBody>
                    <a:bodyPr/>
                    <a:lstStyle/>
                    <a:p>
                      <a:pPr marL="0" algn="r" defTabSz="914400" rtl="0" eaLnBrk="1" latinLnBrk="0" hangingPunct="1"/>
                      <a:r>
                        <a:rPr lang="en-GB" sz="1800" kern="1200" dirty="0"/>
                        <a:t>12 528</a:t>
                      </a:r>
                      <a:endParaRPr lang="en-ZA" sz="1800" kern="1200" dirty="0">
                        <a:solidFill>
                          <a:schemeClr val="dk1"/>
                        </a:solidFill>
                        <a:latin typeface="+mn-lt"/>
                        <a:ea typeface="+mn-ea"/>
                        <a:cs typeface="+mn-cs"/>
                      </a:endParaRPr>
                    </a:p>
                  </a:txBody>
                  <a:tcPr/>
                </a:tc>
                <a:tc>
                  <a:txBody>
                    <a:bodyPr/>
                    <a:lstStyle/>
                    <a:p>
                      <a:pPr marL="0" algn="r" defTabSz="914400" rtl="0" eaLnBrk="1" latinLnBrk="0" hangingPunct="1"/>
                      <a:r>
                        <a:rPr lang="en-GB" sz="1800" kern="1200" dirty="0"/>
                        <a:t>3 000</a:t>
                      </a:r>
                      <a:endParaRPr lang="en-ZA" sz="1800" kern="1200" dirty="0">
                        <a:solidFill>
                          <a:schemeClr val="dk1"/>
                        </a:solidFill>
                        <a:latin typeface="+mn-lt"/>
                        <a:ea typeface="+mn-ea"/>
                        <a:cs typeface="+mn-cs"/>
                      </a:endParaRPr>
                    </a:p>
                  </a:txBody>
                  <a:tcPr/>
                </a:tc>
                <a:tc>
                  <a:txBody>
                    <a:bodyPr/>
                    <a:lstStyle/>
                    <a:p>
                      <a:pPr marL="0" algn="r" defTabSz="914400" rtl="0" eaLnBrk="1" latinLnBrk="0" hangingPunct="1"/>
                      <a:r>
                        <a:rPr lang="en-ZA" sz="1800" kern="1200" dirty="0"/>
                        <a:t>80.68%</a:t>
                      </a:r>
                      <a:endParaRPr lang="en-ZA" sz="18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307034">
                <a:tc>
                  <a:txBody>
                    <a:bodyPr/>
                    <a:lstStyle/>
                    <a:p>
                      <a:pPr algn="l"/>
                      <a:r>
                        <a:rPr lang="en-ZA" sz="1800" dirty="0"/>
                        <a:t>Total Public Entities</a:t>
                      </a:r>
                      <a:endParaRPr lang="en-ZA" sz="1800" b="1" dirty="0"/>
                    </a:p>
                  </a:txBody>
                  <a:tcPr/>
                </a:tc>
                <a:tc>
                  <a:txBody>
                    <a:bodyPr/>
                    <a:lstStyle/>
                    <a:p>
                      <a:pPr algn="r"/>
                      <a:r>
                        <a:rPr lang="en-ZA" sz="1800" dirty="0"/>
                        <a:t>178 031</a:t>
                      </a:r>
                      <a:endParaRPr lang="en-ZA" sz="1800" b="1" dirty="0"/>
                    </a:p>
                  </a:txBody>
                  <a:tcPr/>
                </a:tc>
                <a:tc>
                  <a:txBody>
                    <a:bodyPr/>
                    <a:lstStyle/>
                    <a:p>
                      <a:pPr algn="r"/>
                      <a:r>
                        <a:rPr lang="en-GB" sz="1800" dirty="0"/>
                        <a:t>134 524</a:t>
                      </a:r>
                      <a:endParaRPr lang="en-ZA" sz="1800" b="1" dirty="0"/>
                    </a:p>
                  </a:txBody>
                  <a:tcPr/>
                </a:tc>
                <a:tc>
                  <a:txBody>
                    <a:bodyPr/>
                    <a:lstStyle/>
                    <a:p>
                      <a:pPr algn="r"/>
                      <a:r>
                        <a:rPr lang="en-GB" sz="1800" dirty="0"/>
                        <a:t>43 507</a:t>
                      </a:r>
                      <a:endParaRPr lang="en-ZA" sz="1800" b="1" dirty="0"/>
                    </a:p>
                  </a:txBody>
                  <a:tcPr/>
                </a:tc>
                <a:tc>
                  <a:txBody>
                    <a:bodyPr/>
                    <a:lstStyle/>
                    <a:p>
                      <a:pPr algn="r"/>
                      <a:r>
                        <a:rPr lang="en-GB" sz="1800" dirty="0"/>
                        <a:t>75.56%</a:t>
                      </a:r>
                      <a:endParaRPr lang="en-ZA" sz="1800" b="1" dirty="0"/>
                    </a:p>
                  </a:txBody>
                  <a:tcPr/>
                </a:tc>
                <a:extLst>
                  <a:ext uri="{0D108BD9-81ED-4DB2-BD59-A6C34878D82A}">
                    <a16:rowId xmlns:a16="http://schemas.microsoft.com/office/drawing/2014/main" val="1178437146"/>
                  </a:ext>
                </a:extLst>
              </a:tr>
            </a:tbl>
          </a:graphicData>
        </a:graphic>
      </p:graphicFrame>
    </p:spTree>
    <p:custDataLst>
      <p:tags r:id="rId1"/>
    </p:custDataLst>
    <p:extLst>
      <p:ext uri="{BB962C8B-B14F-4D97-AF65-F5344CB8AC3E}">
        <p14:creationId xmlns:p14="http://schemas.microsoft.com/office/powerpoint/2010/main" val="72015005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332656"/>
            <a:ext cx="8460432" cy="947738"/>
          </a:xfrm>
        </p:spPr>
        <p:txBody>
          <a:bodyPr>
            <a:noAutofit/>
          </a:bodyPr>
          <a:lstStyle/>
          <a:p>
            <a:r>
              <a:rPr lang="en-ZA" altLang="en-US" dirty="0"/>
              <a:t>ALLOCATION AGAINST EXPENDITURE ON </a:t>
            </a:r>
            <a:br>
              <a:rPr lang="en-ZA" altLang="en-US" dirty="0"/>
            </a:br>
            <a:r>
              <a:rPr lang="en-ZA" altLang="en-US" dirty="0"/>
              <a:t>SCHOOLS BACKLOGS GRANT (SIBG) FOR 2022/23 FINANCIAL YEAR</a:t>
            </a:r>
          </a:p>
        </p:txBody>
      </p:sp>
      <p:sp>
        <p:nvSpPr>
          <p:cNvPr id="3" name="Slide Number Placeholder 2"/>
          <p:cNvSpPr>
            <a:spLocks noGrp="1"/>
          </p:cNvSpPr>
          <p:nvPr>
            <p:ph type="sldNum" sz="quarter" idx="12"/>
          </p:nvPr>
        </p:nvSpPr>
        <p:spPr>
          <a:xfrm>
            <a:off x="6553200" y="6356350"/>
            <a:ext cx="2133600" cy="365125"/>
          </a:xfrm>
        </p:spPr>
        <p:txBody>
          <a:bodyPr/>
          <a:lstStyle/>
          <a:p>
            <a:fld id="{E2C0AE55-7E06-4976-960B-3D98813CB3CF}" type="slidenum">
              <a:rPr lang="en-ZA" smtClean="0"/>
              <a:pPr/>
              <a:t>107</a:t>
            </a:fld>
            <a:endParaRPr lang="en-ZA" dirty="0"/>
          </a:p>
        </p:txBody>
      </p:sp>
      <p:pic>
        <p:nvPicPr>
          <p:cNvPr id="4" name="Picture 3"/>
          <p:cNvPicPr>
            <a:picLocks noChangeAspect="1"/>
          </p:cNvPicPr>
          <p:nvPr/>
        </p:nvPicPr>
        <p:blipFill>
          <a:blip r:embed="rId4"/>
          <a:stretch>
            <a:fillRect/>
          </a:stretch>
        </p:blipFill>
        <p:spPr>
          <a:xfrm>
            <a:off x="0" y="6102977"/>
            <a:ext cx="1691680" cy="75247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403275423"/>
              </p:ext>
            </p:extLst>
          </p:nvPr>
        </p:nvGraphicFramePr>
        <p:xfrm>
          <a:off x="0" y="1400160"/>
          <a:ext cx="9144001" cy="3108960"/>
        </p:xfrm>
        <a:graphic>
          <a:graphicData uri="http://schemas.openxmlformats.org/drawingml/2006/table">
            <a:tbl>
              <a:tblPr firstRow="1" bandRow="1">
                <a:tableStyleId>{93296810-A885-4BE3-A3E7-6D5BEEA58F35}</a:tableStyleId>
              </a:tblPr>
              <a:tblGrid>
                <a:gridCol w="2963334">
                  <a:extLst>
                    <a:ext uri="{9D8B030D-6E8A-4147-A177-3AD203B41FA5}">
                      <a16:colId xmlns:a16="http://schemas.microsoft.com/office/drawing/2014/main" val="20000"/>
                    </a:ext>
                  </a:extLst>
                </a:gridCol>
                <a:gridCol w="1923976">
                  <a:extLst>
                    <a:ext uri="{9D8B030D-6E8A-4147-A177-3AD203B41FA5}">
                      <a16:colId xmlns:a16="http://schemas.microsoft.com/office/drawing/2014/main" val="20001"/>
                    </a:ext>
                  </a:extLst>
                </a:gridCol>
                <a:gridCol w="1547357">
                  <a:extLst>
                    <a:ext uri="{9D8B030D-6E8A-4147-A177-3AD203B41FA5}">
                      <a16:colId xmlns:a16="http://schemas.microsoft.com/office/drawing/2014/main" val="20002"/>
                    </a:ext>
                  </a:extLst>
                </a:gridCol>
                <a:gridCol w="1439335">
                  <a:extLst>
                    <a:ext uri="{9D8B030D-6E8A-4147-A177-3AD203B41FA5}">
                      <a16:colId xmlns:a16="http://schemas.microsoft.com/office/drawing/2014/main" val="20003"/>
                    </a:ext>
                  </a:extLst>
                </a:gridCol>
                <a:gridCol w="1269999">
                  <a:extLst>
                    <a:ext uri="{9D8B030D-6E8A-4147-A177-3AD203B41FA5}">
                      <a16:colId xmlns:a16="http://schemas.microsoft.com/office/drawing/2014/main" val="1767513113"/>
                    </a:ext>
                  </a:extLst>
                </a:gridCol>
              </a:tblGrid>
              <a:tr h="0">
                <a:tc>
                  <a:txBody>
                    <a:bodyPr/>
                    <a:lstStyle/>
                    <a:p>
                      <a:pPr algn="l"/>
                      <a:r>
                        <a:rPr lang="en-ZA" dirty="0"/>
                        <a:t>Economic Classification</a:t>
                      </a:r>
                    </a:p>
                  </a:txBody>
                  <a:tcPr/>
                </a:tc>
                <a:tc>
                  <a:txBody>
                    <a:bodyPr/>
                    <a:lstStyle/>
                    <a:p>
                      <a:pPr algn="l"/>
                      <a:r>
                        <a:rPr lang="en-ZA" dirty="0"/>
                        <a:t>Budget</a:t>
                      </a:r>
                    </a:p>
                    <a:p>
                      <a:pPr algn="l"/>
                      <a:r>
                        <a:rPr lang="en-ZA" dirty="0"/>
                        <a:t>R’000</a:t>
                      </a:r>
                      <a:endParaRPr lang="en-ZA" b="1" dirty="0"/>
                    </a:p>
                  </a:txBody>
                  <a:tcPr/>
                </a:tc>
                <a:tc>
                  <a:txBody>
                    <a:bodyPr/>
                    <a:lstStyle/>
                    <a:p>
                      <a:pPr algn="l"/>
                      <a:r>
                        <a:rPr lang="en-ZA" dirty="0"/>
                        <a:t>Expenditure</a:t>
                      </a:r>
                    </a:p>
                    <a:p>
                      <a:pPr algn="l"/>
                      <a:r>
                        <a:rPr lang="en-ZA" dirty="0"/>
                        <a:t>R’000</a:t>
                      </a:r>
                      <a:endParaRPr lang="en-ZA" b="1" dirty="0"/>
                    </a:p>
                  </a:txBody>
                  <a:tcPr/>
                </a:tc>
                <a:tc>
                  <a:txBody>
                    <a:bodyPr/>
                    <a:lstStyle/>
                    <a:p>
                      <a:pPr algn="l"/>
                      <a:r>
                        <a:rPr lang="en-ZA" dirty="0"/>
                        <a:t>Variances</a:t>
                      </a:r>
                    </a:p>
                    <a:p>
                      <a:pPr algn="l"/>
                      <a:r>
                        <a:rPr lang="en-ZA" dirty="0"/>
                        <a:t>R’000</a:t>
                      </a:r>
                      <a:endParaRPr lang="en-ZA" b="1" dirty="0"/>
                    </a:p>
                  </a:txBody>
                  <a:tcPr/>
                </a:tc>
                <a:tc>
                  <a:txBody>
                    <a:bodyPr/>
                    <a:lstStyle/>
                    <a:p>
                      <a:pPr algn="l"/>
                      <a:r>
                        <a:rPr lang="en-ZA" dirty="0"/>
                        <a:t>% Spent</a:t>
                      </a:r>
                      <a:endParaRPr lang="en-ZA" b="1" dirty="0"/>
                    </a:p>
                  </a:txBody>
                  <a:tcPr/>
                </a:tc>
                <a:extLst>
                  <a:ext uri="{0D108BD9-81ED-4DB2-BD59-A6C34878D82A}">
                    <a16:rowId xmlns:a16="http://schemas.microsoft.com/office/drawing/2014/main" val="10000"/>
                  </a:ext>
                </a:extLst>
              </a:tr>
              <a:tr h="0">
                <a:tc>
                  <a:txBody>
                    <a:bodyPr/>
                    <a:lstStyle/>
                    <a:p>
                      <a:pPr marL="0" algn="l" defTabSz="914400" rtl="0" eaLnBrk="1" latinLnBrk="0" hangingPunct="1"/>
                      <a:r>
                        <a:rPr lang="en-ZA" sz="1800" kern="1200" dirty="0"/>
                        <a:t>Compensation of Employees</a:t>
                      </a:r>
                      <a:endParaRPr lang="en-ZA" sz="1800" kern="1200" dirty="0">
                        <a:solidFill>
                          <a:schemeClr val="dk1"/>
                        </a:solidFill>
                        <a:latin typeface="+mn-lt"/>
                        <a:ea typeface="+mn-ea"/>
                        <a:cs typeface="+mn-cs"/>
                      </a:endParaRPr>
                    </a:p>
                  </a:txBody>
                  <a:tcPr/>
                </a:tc>
                <a:tc>
                  <a:txBody>
                    <a:bodyPr/>
                    <a:lstStyle/>
                    <a:p>
                      <a:pPr marL="0" algn="r" defTabSz="914400" rtl="0" eaLnBrk="1" latinLnBrk="0" hangingPunct="1"/>
                      <a:r>
                        <a:rPr lang="en-ZA" sz="1800" kern="1200" dirty="0"/>
                        <a:t>6 712</a:t>
                      </a:r>
                      <a:endParaRPr lang="en-ZA" sz="1800" kern="1200" dirty="0">
                        <a:solidFill>
                          <a:schemeClr val="dk1"/>
                        </a:solidFill>
                        <a:latin typeface="+mn-lt"/>
                        <a:ea typeface="+mn-ea"/>
                        <a:cs typeface="+mn-cs"/>
                      </a:endParaRPr>
                    </a:p>
                  </a:txBody>
                  <a:tcPr/>
                </a:tc>
                <a:tc>
                  <a:txBody>
                    <a:bodyPr/>
                    <a:lstStyle/>
                    <a:p>
                      <a:pPr marL="0" algn="r" defTabSz="914400" rtl="0" eaLnBrk="1" latinLnBrk="0" hangingPunct="1"/>
                      <a:r>
                        <a:rPr lang="en-GB" sz="1800" kern="1200" dirty="0"/>
                        <a:t>6 849</a:t>
                      </a:r>
                      <a:endParaRPr lang="en-ZA" sz="1800" kern="1200" dirty="0">
                        <a:solidFill>
                          <a:schemeClr val="tx1"/>
                        </a:solidFill>
                        <a:latin typeface="+mn-lt"/>
                        <a:ea typeface="+mn-ea"/>
                        <a:cs typeface="+mn-cs"/>
                      </a:endParaRPr>
                    </a:p>
                  </a:txBody>
                  <a:tcPr/>
                </a:tc>
                <a:tc>
                  <a:txBody>
                    <a:bodyPr/>
                    <a:lstStyle/>
                    <a:p>
                      <a:pPr marL="0" algn="r" defTabSz="914400" rtl="0" eaLnBrk="1" latinLnBrk="0" hangingPunct="1"/>
                      <a:r>
                        <a:rPr lang="en-GB" sz="1800" kern="1200" dirty="0"/>
                        <a:t>-137</a:t>
                      </a:r>
                      <a:endParaRPr lang="en-ZA" sz="1800" kern="1200" dirty="0">
                        <a:solidFill>
                          <a:schemeClr val="tx1"/>
                        </a:solidFill>
                        <a:latin typeface="+mn-lt"/>
                        <a:ea typeface="+mn-ea"/>
                        <a:cs typeface="+mn-cs"/>
                      </a:endParaRPr>
                    </a:p>
                  </a:txBody>
                  <a:tcPr/>
                </a:tc>
                <a:tc>
                  <a:txBody>
                    <a:bodyPr/>
                    <a:lstStyle/>
                    <a:p>
                      <a:pPr marL="0" algn="r" defTabSz="914400" rtl="0" eaLnBrk="1" latinLnBrk="0" hangingPunct="1"/>
                      <a:r>
                        <a:rPr lang="en-GB" sz="1800" kern="1200" dirty="0"/>
                        <a:t>102.04%</a:t>
                      </a:r>
                      <a:endParaRPr lang="en-ZA" sz="1800" kern="1200" dirty="0">
                        <a:solidFill>
                          <a:schemeClr val="tx1"/>
                        </a:solidFill>
                        <a:latin typeface="+mn-lt"/>
                        <a:ea typeface="+mn-ea"/>
                        <a:cs typeface="+mn-cs"/>
                      </a:endParaRPr>
                    </a:p>
                  </a:txBody>
                  <a:tcPr/>
                </a:tc>
                <a:extLst>
                  <a:ext uri="{0D108BD9-81ED-4DB2-BD59-A6C34878D82A}">
                    <a16:rowId xmlns:a16="http://schemas.microsoft.com/office/drawing/2014/main" val="10001"/>
                  </a:ext>
                </a:extLst>
              </a:tr>
              <a:tr h="0">
                <a:tc>
                  <a:txBody>
                    <a:bodyPr/>
                    <a:lstStyle/>
                    <a:p>
                      <a:pPr marL="0" algn="l" defTabSz="914400" rtl="0" eaLnBrk="1" latinLnBrk="0" hangingPunct="1"/>
                      <a:r>
                        <a:rPr lang="en-ZA" sz="1800" kern="1200" dirty="0"/>
                        <a:t>Goods and Services</a:t>
                      </a:r>
                      <a:endParaRPr lang="en-ZA" sz="1800" kern="1200" dirty="0">
                        <a:solidFill>
                          <a:schemeClr val="dk1"/>
                        </a:solidFill>
                        <a:latin typeface="+mn-lt"/>
                        <a:ea typeface="+mn-ea"/>
                        <a:cs typeface="+mn-cs"/>
                      </a:endParaRPr>
                    </a:p>
                  </a:txBody>
                  <a:tcPr/>
                </a:tc>
                <a:tc>
                  <a:txBody>
                    <a:bodyPr/>
                    <a:lstStyle/>
                    <a:p>
                      <a:pPr marL="0" algn="r" defTabSz="914400" rtl="0" eaLnBrk="1" latinLnBrk="0" hangingPunct="1"/>
                      <a:r>
                        <a:rPr lang="en-ZA" sz="1800" kern="1200" dirty="0"/>
                        <a:t>358 735</a:t>
                      </a:r>
                      <a:endParaRPr lang="en-ZA" sz="1800" kern="1200" dirty="0">
                        <a:solidFill>
                          <a:schemeClr val="dk1"/>
                        </a:solidFill>
                        <a:latin typeface="+mn-lt"/>
                        <a:ea typeface="+mn-ea"/>
                        <a:cs typeface="+mn-cs"/>
                      </a:endParaRPr>
                    </a:p>
                  </a:txBody>
                  <a:tcPr/>
                </a:tc>
                <a:tc>
                  <a:txBody>
                    <a:bodyPr/>
                    <a:lstStyle/>
                    <a:p>
                      <a:pPr marL="0" algn="r" defTabSz="914400" rtl="0" eaLnBrk="1" latinLnBrk="0" hangingPunct="1"/>
                      <a:r>
                        <a:rPr lang="en-GB" sz="1800" kern="1200" dirty="0"/>
                        <a:t>230 784</a:t>
                      </a:r>
                      <a:endParaRPr lang="en-ZA" sz="1800" kern="1200" dirty="0">
                        <a:solidFill>
                          <a:schemeClr val="tx1"/>
                        </a:solidFill>
                        <a:latin typeface="+mn-lt"/>
                        <a:ea typeface="+mn-ea"/>
                        <a:cs typeface="+mn-cs"/>
                      </a:endParaRPr>
                    </a:p>
                  </a:txBody>
                  <a:tcPr/>
                </a:tc>
                <a:tc>
                  <a:txBody>
                    <a:bodyPr/>
                    <a:lstStyle/>
                    <a:p>
                      <a:pPr marL="0" algn="r" defTabSz="914400" rtl="0" eaLnBrk="1" latinLnBrk="0" hangingPunct="1"/>
                      <a:r>
                        <a:rPr lang="en-GB" sz="1800" kern="1200" dirty="0"/>
                        <a:t>127 951</a:t>
                      </a:r>
                      <a:endParaRPr lang="en-ZA" sz="1800" kern="1200" dirty="0">
                        <a:solidFill>
                          <a:schemeClr val="tx1"/>
                        </a:solidFill>
                        <a:latin typeface="+mn-lt"/>
                        <a:ea typeface="+mn-ea"/>
                        <a:cs typeface="+mn-cs"/>
                      </a:endParaRPr>
                    </a:p>
                  </a:txBody>
                  <a:tcPr/>
                </a:tc>
                <a:tc>
                  <a:txBody>
                    <a:bodyPr/>
                    <a:lstStyle/>
                    <a:p>
                      <a:pPr marL="0" algn="r" defTabSz="914400" rtl="0" eaLnBrk="1" latinLnBrk="0" hangingPunct="1"/>
                      <a:r>
                        <a:rPr lang="en-GB" sz="1800" kern="1200" dirty="0"/>
                        <a:t>64.33%</a:t>
                      </a:r>
                      <a:endParaRPr lang="en-ZA" sz="1800" kern="1200" dirty="0">
                        <a:solidFill>
                          <a:schemeClr val="tx1"/>
                        </a:solidFill>
                        <a:latin typeface="+mn-lt"/>
                        <a:ea typeface="+mn-ea"/>
                        <a:cs typeface="+mn-cs"/>
                      </a:endParaRPr>
                    </a:p>
                  </a:txBody>
                  <a:tcPr/>
                </a:tc>
                <a:extLst>
                  <a:ext uri="{0D108BD9-81ED-4DB2-BD59-A6C34878D82A}">
                    <a16:rowId xmlns:a16="http://schemas.microsoft.com/office/drawing/2014/main" val="10002"/>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Interest &amp; Rent on Land</a:t>
                      </a:r>
                      <a:endParaRPr lang="en-ZA" dirty="0"/>
                    </a:p>
                  </a:txBody>
                  <a:tcPr/>
                </a:tc>
                <a:tc>
                  <a:txBody>
                    <a:bodyPr/>
                    <a:lstStyle/>
                    <a:p>
                      <a:pPr algn="r"/>
                      <a:endParaRPr lang="en-ZA" dirty="0"/>
                    </a:p>
                  </a:txBody>
                  <a:tcPr/>
                </a:tc>
                <a:tc>
                  <a:txBody>
                    <a:bodyPr/>
                    <a:lstStyle/>
                    <a:p>
                      <a:pPr algn="r"/>
                      <a:r>
                        <a:rPr lang="en-GB" dirty="0"/>
                        <a:t>40</a:t>
                      </a:r>
                      <a:endParaRPr lang="en-ZA" dirty="0">
                        <a:solidFill>
                          <a:schemeClr val="tx1"/>
                        </a:solidFill>
                      </a:endParaRPr>
                    </a:p>
                  </a:txBody>
                  <a:tcPr/>
                </a:tc>
                <a:tc>
                  <a:txBody>
                    <a:bodyPr/>
                    <a:lstStyle/>
                    <a:p>
                      <a:pPr algn="r"/>
                      <a:r>
                        <a:rPr lang="en-GB" dirty="0"/>
                        <a:t>-40</a:t>
                      </a:r>
                      <a:endParaRPr lang="en-ZA" dirty="0">
                        <a:solidFill>
                          <a:schemeClr val="tx1"/>
                        </a:solidFill>
                      </a:endParaRPr>
                    </a:p>
                  </a:txBody>
                  <a:tcPr/>
                </a:tc>
                <a:tc>
                  <a:txBody>
                    <a:bodyPr/>
                    <a:lstStyle/>
                    <a:p>
                      <a:pPr algn="r"/>
                      <a:r>
                        <a:rPr lang="en-GB" dirty="0"/>
                        <a:t>-</a:t>
                      </a:r>
                      <a:endParaRPr lang="en-ZA" dirty="0">
                        <a:solidFill>
                          <a:schemeClr val="tx1"/>
                        </a:solidFill>
                      </a:endParaRPr>
                    </a:p>
                  </a:txBody>
                  <a:tcPr/>
                </a:tc>
                <a:extLst>
                  <a:ext uri="{0D108BD9-81ED-4DB2-BD59-A6C34878D82A}">
                    <a16:rowId xmlns:a16="http://schemas.microsoft.com/office/drawing/2014/main" val="289741837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Households</a:t>
                      </a:r>
                      <a:endParaRPr lang="en-ZA" dirty="0"/>
                    </a:p>
                  </a:txBody>
                  <a:tcPr/>
                </a:tc>
                <a:tc>
                  <a:txBody>
                    <a:bodyPr/>
                    <a:lstStyle/>
                    <a:p>
                      <a:pPr algn="r"/>
                      <a:endParaRPr lang="en-ZA" dirty="0"/>
                    </a:p>
                  </a:txBody>
                  <a:tcPr/>
                </a:tc>
                <a:tc>
                  <a:txBody>
                    <a:bodyPr/>
                    <a:lstStyle/>
                    <a:p>
                      <a:pPr algn="r"/>
                      <a:r>
                        <a:rPr lang="en-GB" dirty="0"/>
                        <a:t>376</a:t>
                      </a:r>
                      <a:endParaRPr lang="en-ZA" dirty="0">
                        <a:solidFill>
                          <a:schemeClr val="tx1"/>
                        </a:solidFill>
                      </a:endParaRPr>
                    </a:p>
                  </a:txBody>
                  <a:tcPr/>
                </a:tc>
                <a:tc>
                  <a:txBody>
                    <a:bodyPr/>
                    <a:lstStyle/>
                    <a:p>
                      <a:pPr algn="r"/>
                      <a:r>
                        <a:rPr lang="en-GB" dirty="0"/>
                        <a:t>-376</a:t>
                      </a:r>
                      <a:endParaRPr lang="en-ZA" dirty="0">
                        <a:solidFill>
                          <a:schemeClr val="tx1"/>
                        </a:solidFill>
                      </a:endParaRPr>
                    </a:p>
                  </a:txBody>
                  <a:tcPr/>
                </a:tc>
                <a:tc>
                  <a:txBody>
                    <a:bodyPr/>
                    <a:lstStyle/>
                    <a:p>
                      <a:pPr algn="r"/>
                      <a:r>
                        <a:rPr lang="en-GB" dirty="0"/>
                        <a:t>-</a:t>
                      </a:r>
                      <a:endParaRPr lang="en-ZA" dirty="0">
                        <a:solidFill>
                          <a:schemeClr val="tx1"/>
                        </a:solidFill>
                      </a:endParaRPr>
                    </a:p>
                  </a:txBody>
                  <a:tcPr/>
                </a:tc>
                <a:extLst>
                  <a:ext uri="{0D108BD9-81ED-4DB2-BD59-A6C34878D82A}">
                    <a16:rowId xmlns:a16="http://schemas.microsoft.com/office/drawing/2014/main" val="2873122220"/>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t>Building and Other Fixed Structures</a:t>
                      </a:r>
                    </a:p>
                  </a:txBody>
                  <a:tcPr/>
                </a:tc>
                <a:tc>
                  <a:txBody>
                    <a:bodyPr/>
                    <a:lstStyle/>
                    <a:p>
                      <a:pPr algn="r"/>
                      <a:r>
                        <a:rPr lang="en-ZA" dirty="0"/>
                        <a:t>2 037 672</a:t>
                      </a:r>
                    </a:p>
                  </a:txBody>
                  <a:tcPr/>
                </a:tc>
                <a:tc>
                  <a:txBody>
                    <a:bodyPr/>
                    <a:lstStyle/>
                    <a:p>
                      <a:pPr algn="r"/>
                      <a:r>
                        <a:rPr lang="en-GB" dirty="0"/>
                        <a:t>1 062 013</a:t>
                      </a:r>
                      <a:endParaRPr lang="en-ZA" dirty="0">
                        <a:solidFill>
                          <a:schemeClr val="tx1"/>
                        </a:solidFill>
                      </a:endParaRPr>
                    </a:p>
                  </a:txBody>
                  <a:tcPr/>
                </a:tc>
                <a:tc>
                  <a:txBody>
                    <a:bodyPr/>
                    <a:lstStyle/>
                    <a:p>
                      <a:pPr algn="r"/>
                      <a:r>
                        <a:rPr lang="en-GB" dirty="0"/>
                        <a:t>975 659</a:t>
                      </a:r>
                      <a:endParaRPr lang="en-ZA" dirty="0">
                        <a:solidFill>
                          <a:schemeClr val="tx1"/>
                        </a:solidFill>
                      </a:endParaRPr>
                    </a:p>
                  </a:txBody>
                  <a:tcPr/>
                </a:tc>
                <a:tc>
                  <a:txBody>
                    <a:bodyPr/>
                    <a:lstStyle/>
                    <a:p>
                      <a:pPr algn="r"/>
                      <a:r>
                        <a:rPr lang="en-GB" dirty="0"/>
                        <a:t>52.12</a:t>
                      </a:r>
                      <a:endParaRPr lang="en-ZA" dirty="0">
                        <a:solidFill>
                          <a:schemeClr val="tx1"/>
                        </a:solidFill>
                      </a:endParaRPr>
                    </a:p>
                  </a:txBody>
                  <a:tcPr/>
                </a:tc>
                <a:extLst>
                  <a:ext uri="{0D108BD9-81ED-4DB2-BD59-A6C34878D82A}">
                    <a16:rowId xmlns:a16="http://schemas.microsoft.com/office/drawing/2014/main" val="2683314461"/>
                  </a:ext>
                </a:extLst>
              </a:tr>
              <a:tr h="0">
                <a:tc>
                  <a:txBody>
                    <a:bodyPr/>
                    <a:lstStyle/>
                    <a:p>
                      <a:pPr algn="l"/>
                      <a:r>
                        <a:rPr lang="en-ZA" dirty="0"/>
                        <a:t>Total</a:t>
                      </a:r>
                      <a:endParaRPr lang="en-ZA" b="1" dirty="0"/>
                    </a:p>
                  </a:txBody>
                  <a:tcPr/>
                </a:tc>
                <a:tc>
                  <a:txBody>
                    <a:bodyPr/>
                    <a:lstStyle/>
                    <a:p>
                      <a:pPr algn="r"/>
                      <a:r>
                        <a:rPr lang="en-ZA" dirty="0"/>
                        <a:t>2 403 119</a:t>
                      </a:r>
                      <a:endParaRPr lang="en-ZA" b="1" dirty="0"/>
                    </a:p>
                  </a:txBody>
                  <a:tcPr/>
                </a:tc>
                <a:tc>
                  <a:txBody>
                    <a:bodyPr/>
                    <a:lstStyle/>
                    <a:p>
                      <a:pPr algn="r"/>
                      <a:r>
                        <a:rPr lang="en-GB" dirty="0"/>
                        <a:t>1 300 062</a:t>
                      </a:r>
                      <a:endParaRPr lang="en-ZA" b="1" dirty="0">
                        <a:solidFill>
                          <a:schemeClr val="tx1"/>
                        </a:solidFill>
                      </a:endParaRPr>
                    </a:p>
                  </a:txBody>
                  <a:tcPr/>
                </a:tc>
                <a:tc>
                  <a:txBody>
                    <a:bodyPr/>
                    <a:lstStyle/>
                    <a:p>
                      <a:pPr algn="r"/>
                      <a:r>
                        <a:rPr lang="en-GB" dirty="0"/>
                        <a:t>1 103 057</a:t>
                      </a:r>
                      <a:endParaRPr lang="en-ZA" b="1" dirty="0">
                        <a:solidFill>
                          <a:schemeClr val="tx1"/>
                        </a:solidFill>
                      </a:endParaRPr>
                    </a:p>
                  </a:txBody>
                  <a:tcPr/>
                </a:tc>
                <a:tc>
                  <a:txBody>
                    <a:bodyPr/>
                    <a:lstStyle/>
                    <a:p>
                      <a:pPr algn="r"/>
                      <a:r>
                        <a:rPr lang="en-GB" dirty="0"/>
                        <a:t>54.10%</a:t>
                      </a:r>
                      <a:endParaRPr lang="en-ZA" b="1" dirty="0">
                        <a:solidFill>
                          <a:schemeClr val="tx1"/>
                        </a:solidFill>
                      </a:endParaRPr>
                    </a:p>
                  </a:txBody>
                  <a:tcPr/>
                </a:tc>
                <a:extLst>
                  <a:ext uri="{0D108BD9-81ED-4DB2-BD59-A6C34878D82A}">
                    <a16:rowId xmlns:a16="http://schemas.microsoft.com/office/drawing/2014/main" val="10009"/>
                  </a:ext>
                </a:extLst>
              </a:tr>
            </a:tbl>
          </a:graphicData>
        </a:graphic>
      </p:graphicFrame>
    </p:spTree>
    <p:custDataLst>
      <p:tags r:id="rId1"/>
    </p:custDataLst>
    <p:extLst>
      <p:ext uri="{BB962C8B-B14F-4D97-AF65-F5344CB8AC3E}">
        <p14:creationId xmlns:p14="http://schemas.microsoft.com/office/powerpoint/2010/main" val="266251729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6C42D099-27EF-4BBB-9273-3F2BD09B69D0}" type="slidenum">
              <a:rPr lang="en-ZA" altLang="en-US" sz="1200" smtClean="0">
                <a:solidFill>
                  <a:srgbClr val="898989"/>
                </a:solidFill>
              </a:rPr>
              <a:pPr fontAlgn="base">
                <a:spcBef>
                  <a:spcPct val="0"/>
                </a:spcBef>
                <a:spcAft>
                  <a:spcPct val="0"/>
                </a:spcAft>
                <a:buFontTx/>
                <a:buNone/>
              </a:pPr>
              <a:t>108</a:t>
            </a:fld>
            <a:endParaRPr lang="en-ZA" altLang="en-US" sz="1200" dirty="0">
              <a:solidFill>
                <a:srgbClr val="898989"/>
              </a:solidFill>
            </a:endParaRPr>
          </a:p>
        </p:txBody>
      </p:sp>
      <p:pic>
        <p:nvPicPr>
          <p:cNvPr id="1239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7" y="6021388"/>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eaLnBrk="1" fontAlgn="auto" hangingPunct="1">
              <a:spcAft>
                <a:spcPts val="0"/>
              </a:spcAft>
              <a:defRPr/>
            </a:pPr>
            <a:r>
              <a:rPr lang="en-ZA" dirty="0"/>
              <a:t>PIE CHART STATUS</a:t>
            </a:r>
          </a:p>
        </p:txBody>
      </p:sp>
      <p:sp>
        <p:nvSpPr>
          <p:cNvPr id="4" name="Slide Number Placeholder 3"/>
          <p:cNvSpPr>
            <a:spLocks noGrp="1"/>
          </p:cNvSpPr>
          <p:nvPr>
            <p:ph type="sldNum" sz="quarter" idx="12"/>
          </p:nvPr>
        </p:nvSpPr>
        <p:spPr/>
        <p:txBody>
          <a:bodyPr/>
          <a:lstStyle/>
          <a:p>
            <a:pPr>
              <a:defRPr/>
            </a:pPr>
            <a:fld id="{6AB09155-9E6E-4580-A2DE-B78518CC1D26}" type="slidenum">
              <a:rPr lang="en-ZA">
                <a:solidFill>
                  <a:schemeClr val="tx1">
                    <a:tint val="75000"/>
                  </a:schemeClr>
                </a:solidFill>
              </a:rPr>
              <a:pPr>
                <a:defRPr/>
              </a:pPr>
              <a:t>11</a:t>
            </a:fld>
            <a:endParaRPr lang="en-ZA" dirty="0">
              <a:solidFill>
                <a:schemeClr val="tx1">
                  <a:tint val="75000"/>
                </a:schemeClr>
              </a:solidFill>
            </a:endParaRPr>
          </a:p>
        </p:txBody>
      </p:sp>
      <p:pic>
        <p:nvPicPr>
          <p:cNvPr id="153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21388"/>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hart 7">
            <a:extLst>
              <a:ext uri="{FF2B5EF4-FFF2-40B4-BE49-F238E27FC236}">
                <a16:creationId xmlns:a16="http://schemas.microsoft.com/office/drawing/2014/main" id="{3B0BF451-BEB1-4D8D-AA9C-1E0385226618}"/>
              </a:ext>
            </a:extLst>
          </p:cNvPr>
          <p:cNvGraphicFramePr>
            <a:graphicFrameLocks/>
          </p:cNvGraphicFramePr>
          <p:nvPr/>
        </p:nvGraphicFramePr>
        <p:xfrm>
          <a:off x="0" y="1340768"/>
          <a:ext cx="4640579" cy="32061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00000000-0008-0000-1F00-000002000000}"/>
              </a:ext>
            </a:extLst>
          </p:cNvPr>
          <p:cNvGraphicFramePr>
            <a:graphicFrameLocks/>
          </p:cNvGraphicFramePr>
          <p:nvPr>
            <p:extLst>
              <p:ext uri="{D42A27DB-BD31-4B8C-83A1-F6EECF244321}">
                <p14:modId xmlns:p14="http://schemas.microsoft.com/office/powerpoint/2010/main" val="3714277730"/>
              </p:ext>
            </p:extLst>
          </p:nvPr>
        </p:nvGraphicFramePr>
        <p:xfrm>
          <a:off x="4648692" y="1340768"/>
          <a:ext cx="4495308" cy="32061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63906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ZA" sz="2400" dirty="0">
                <a:solidFill>
                  <a:srgbClr val="C0504D">
                    <a:lumMod val="75000"/>
                  </a:srgbClr>
                </a:solidFill>
              </a:rPr>
              <a:t>2022/23 </a:t>
            </a:r>
            <a:r>
              <a:rPr lang="en-ZA" sz="2400" dirty="0" smtClean="0">
                <a:solidFill>
                  <a:srgbClr val="C0504D">
                    <a:lumMod val="75000"/>
                  </a:srgbClr>
                </a:solidFill>
              </a:rPr>
              <a:t>QUARTER 3 TARGET </a:t>
            </a:r>
            <a:r>
              <a:rPr lang="en-ZA" sz="2400" dirty="0">
                <a:solidFill>
                  <a:srgbClr val="C0504D">
                    <a:lumMod val="75000"/>
                  </a:srgbClr>
                </a:solidFill>
              </a:rPr>
              <a:t>NOT ACHIEVED</a:t>
            </a:r>
            <a:endParaRPr lang="en-ZA" sz="2400" dirty="0"/>
          </a:p>
        </p:txBody>
      </p:sp>
      <p:sp>
        <p:nvSpPr>
          <p:cNvPr id="3" name="Content Placeholder 2"/>
          <p:cNvSpPr>
            <a:spLocks noGrp="1"/>
          </p:cNvSpPr>
          <p:nvPr>
            <p:ph idx="1"/>
          </p:nvPr>
        </p:nvSpPr>
        <p:spPr>
          <a:xfrm>
            <a:off x="0" y="764704"/>
            <a:ext cx="9144000" cy="5217444"/>
          </a:xfrm>
        </p:spPr>
        <p:txBody>
          <a:bodyPr rtlCol="0">
            <a:noAutofit/>
          </a:bodyPr>
          <a:lstStyle/>
          <a:p>
            <a:pPr marL="326231" indent="-457200" eaLnBrk="1" fontAlgn="t" hangingPunct="1">
              <a:spcAft>
                <a:spcPts val="0"/>
              </a:spcAft>
              <a:defRPr/>
            </a:pPr>
            <a:r>
              <a:rPr lang="en-ZA" b="1" dirty="0"/>
              <a:t>Indicator not achieved: </a:t>
            </a:r>
            <a:endParaRPr lang="en-ZA" dirty="0"/>
          </a:p>
          <a:p>
            <a:pPr marL="0" indent="0" eaLnBrk="1" fontAlgn="t" hangingPunct="1">
              <a:spcAft>
                <a:spcPts val="0"/>
              </a:spcAft>
              <a:buNone/>
              <a:defRPr/>
            </a:pPr>
            <a:r>
              <a:rPr lang="en-ZA" b="1" dirty="0"/>
              <a:t>Programme 5: </a:t>
            </a:r>
          </a:p>
          <a:p>
            <a:pPr marL="0" indent="0" eaLnBrk="1" fontAlgn="t" hangingPunct="1">
              <a:spcAft>
                <a:spcPts val="0"/>
              </a:spcAft>
              <a:buNone/>
              <a:defRPr/>
            </a:pPr>
            <a:r>
              <a:rPr lang="en-GB" dirty="0">
                <a:solidFill>
                  <a:srgbClr val="000000"/>
                </a:solidFill>
              </a:rPr>
              <a:t>5.1.5 Number of districts implementing the programme to end school-related gender-based violence</a:t>
            </a:r>
          </a:p>
          <a:p>
            <a:pPr marL="0" indent="0" eaLnBrk="1" fontAlgn="t" hangingPunct="1">
              <a:spcAft>
                <a:spcPts val="0"/>
              </a:spcAft>
              <a:buNone/>
              <a:defRPr/>
            </a:pPr>
            <a:r>
              <a:rPr lang="en-GB" dirty="0"/>
              <a:t>Question 4 in Section D of the monitoring tool: “Number of schools implementing the Programme to End School Related Gender Based </a:t>
            </a:r>
            <a:r>
              <a:rPr lang="en-GB" dirty="0" smtClean="0"/>
              <a:t>Violence (SRGBV)?” </a:t>
            </a:r>
            <a:r>
              <a:rPr lang="en-GB" dirty="0"/>
              <a:t>is only answered in the following 5 districts:</a:t>
            </a:r>
          </a:p>
          <a:p>
            <a:pPr eaLnBrk="1" fontAlgn="t" hangingPunct="1">
              <a:spcAft>
                <a:spcPts val="0"/>
              </a:spcAft>
              <a:buFont typeface="+mj-lt"/>
              <a:buAutoNum type="arabicPeriod"/>
              <a:defRPr/>
            </a:pPr>
            <a:r>
              <a:rPr lang="en-GB" dirty="0"/>
              <a:t>FS: Lejweleputswa</a:t>
            </a:r>
          </a:p>
          <a:p>
            <a:pPr eaLnBrk="1" fontAlgn="t" hangingPunct="1">
              <a:spcAft>
                <a:spcPts val="0"/>
              </a:spcAft>
              <a:buFont typeface="+mj-lt"/>
              <a:buAutoNum type="arabicPeriod"/>
              <a:defRPr/>
            </a:pPr>
            <a:r>
              <a:rPr lang="en-GB" dirty="0"/>
              <a:t>GP: Sedibeng East</a:t>
            </a:r>
          </a:p>
          <a:p>
            <a:pPr eaLnBrk="1" fontAlgn="t" hangingPunct="1">
              <a:spcAft>
                <a:spcPts val="0"/>
              </a:spcAft>
              <a:buFont typeface="+mj-lt"/>
              <a:buAutoNum type="arabicPeriod"/>
              <a:defRPr/>
            </a:pPr>
            <a:r>
              <a:rPr lang="en-GB" dirty="0"/>
              <a:t>GP: Johannesburg East</a:t>
            </a:r>
          </a:p>
          <a:p>
            <a:pPr eaLnBrk="1" fontAlgn="t" hangingPunct="1">
              <a:spcAft>
                <a:spcPts val="0"/>
              </a:spcAft>
              <a:buFont typeface="+mj-lt"/>
              <a:buAutoNum type="arabicPeriod"/>
              <a:defRPr/>
            </a:pPr>
            <a:r>
              <a:rPr lang="en-GB" dirty="0"/>
              <a:t>GP: Ekurhuleni South</a:t>
            </a:r>
          </a:p>
          <a:p>
            <a:pPr eaLnBrk="1" fontAlgn="t" hangingPunct="1">
              <a:spcAft>
                <a:spcPts val="0"/>
              </a:spcAft>
              <a:buFont typeface="+mj-lt"/>
              <a:buAutoNum type="arabicPeriod"/>
              <a:defRPr/>
            </a:pPr>
            <a:r>
              <a:rPr lang="en-GB" dirty="0"/>
              <a:t>GP: Ekurhuleni North</a:t>
            </a:r>
          </a:p>
          <a:p>
            <a:pPr lvl="1" eaLnBrk="1" fontAlgn="auto" hangingPunct="1">
              <a:spcAft>
                <a:spcPts val="0"/>
              </a:spcAft>
              <a:defRPr/>
            </a:pPr>
            <a:r>
              <a:rPr lang="en-GB" sz="1800" dirty="0">
                <a:solidFill>
                  <a:srgbClr val="000000"/>
                </a:solidFill>
                <a:ea typeface="Times New Roman" panose="02020603050405020304" pitchFamily="18" charset="0"/>
                <a:cs typeface="Times New Roman" panose="02020603050405020304" pitchFamily="18" charset="0"/>
              </a:rPr>
              <a:t>The monitoring tool is not adequately completed and signed-off.</a:t>
            </a:r>
          </a:p>
          <a:p>
            <a:pPr lvl="1" eaLnBrk="1" fontAlgn="t" hangingPunct="1">
              <a:spcAft>
                <a:spcPts val="0"/>
              </a:spcAft>
              <a:defRPr/>
            </a:pPr>
            <a:r>
              <a:rPr lang="en-GB" sz="1800" dirty="0" smtClean="0">
                <a:solidFill>
                  <a:srgbClr val="000000"/>
                </a:solidFill>
                <a:ea typeface="Times New Roman" panose="02020603050405020304" pitchFamily="18" charset="0"/>
                <a:cs typeface="Times New Roman" panose="02020603050405020304" pitchFamily="18" charset="0"/>
              </a:rPr>
              <a:t>The </a:t>
            </a:r>
            <a:r>
              <a:rPr lang="en-GB" sz="1800" dirty="0">
                <a:solidFill>
                  <a:srgbClr val="000000"/>
                </a:solidFill>
                <a:ea typeface="Times New Roman" panose="02020603050405020304" pitchFamily="18" charset="0"/>
                <a:cs typeface="Times New Roman" panose="02020603050405020304" pitchFamily="18" charset="0"/>
              </a:rPr>
              <a:t>monitoring tool does not sufficiently accommodate the different Districts as some do not implement </a:t>
            </a:r>
            <a:r>
              <a:rPr lang="en-GB" sz="1800" dirty="0" smtClean="0">
                <a:solidFill>
                  <a:srgbClr val="000000"/>
                </a:solidFill>
                <a:ea typeface="Times New Roman" panose="02020603050405020304" pitchFamily="18" charset="0"/>
                <a:cs typeface="Times New Roman" panose="02020603050405020304" pitchFamily="18" charset="0"/>
              </a:rPr>
              <a:t>the GBV programme.</a:t>
            </a:r>
            <a:endParaRPr lang="en-GB" sz="1800" dirty="0">
              <a:solidFill>
                <a:srgbClr val="000000"/>
              </a:solidFill>
              <a:ea typeface="Times New Roman" panose="02020603050405020304" pitchFamily="18" charset="0"/>
              <a:cs typeface="Times New Roman" panose="02020603050405020304" pitchFamily="18" charset="0"/>
            </a:endParaRPr>
          </a:p>
          <a:p>
            <a:pPr marL="0" indent="0" eaLnBrk="1" fontAlgn="t" hangingPunct="1">
              <a:spcAft>
                <a:spcPts val="0"/>
              </a:spcAft>
              <a:buNone/>
              <a:defRPr/>
            </a:pPr>
            <a:r>
              <a:rPr lang="en-GB" dirty="0"/>
              <a:t>The Districts that have indicated Zero / NIL response in the area that cannot be evidenced for SRGBV programme implementation are updating their monitoring tools with requisite evidence</a:t>
            </a:r>
          </a:p>
          <a:p>
            <a:pPr marL="0" indent="0" eaLnBrk="1" fontAlgn="t" hangingPunct="1">
              <a:spcAft>
                <a:spcPts val="0"/>
              </a:spcAft>
              <a:buNone/>
              <a:defRPr/>
            </a:pPr>
            <a:endParaRPr lang="en-US" dirty="0">
              <a:solidFill>
                <a:srgbClr val="000000"/>
              </a:solidFill>
            </a:endParaRPr>
          </a:p>
          <a:p>
            <a:pPr marL="0" indent="0" eaLnBrk="1" fontAlgn="auto" hangingPunct="1">
              <a:spcAft>
                <a:spcPts val="0"/>
              </a:spcAft>
              <a:buNone/>
              <a:defRPr/>
            </a:pPr>
            <a:endParaRPr lang="en-GB" dirty="0">
              <a:solidFill>
                <a:srgbClr val="00B0F0"/>
              </a:solidFill>
              <a:latin typeface="Arial" panose="020B0604020202020204" pitchFamily="34" charset="0"/>
            </a:endParaRPr>
          </a:p>
          <a:p>
            <a:pPr eaLnBrk="1" fontAlgn="auto" hangingPunct="1">
              <a:spcAft>
                <a:spcPts val="0"/>
              </a:spcAft>
              <a:defRPr/>
            </a:pPr>
            <a:endParaRPr lang="en-ZA" b="1" dirty="0"/>
          </a:p>
          <a:p>
            <a:pPr marL="0" indent="0" eaLnBrk="1" fontAlgn="auto" hangingPunct="1">
              <a:spcAft>
                <a:spcPts val="0"/>
              </a:spcAft>
              <a:buFont typeface="Arial" panose="020B0604020202020204" pitchFamily="34" charset="0"/>
              <a:buNone/>
              <a:defRPr/>
            </a:pPr>
            <a:endParaRPr lang="en-ZA" b="1" dirty="0"/>
          </a:p>
          <a:p>
            <a:pPr marL="0" indent="0" eaLnBrk="1" fontAlgn="t" hangingPunct="1">
              <a:spcAft>
                <a:spcPts val="0"/>
              </a:spcAft>
              <a:buFont typeface="Arial" panose="020B0604020202020204" pitchFamily="34" charset="0"/>
              <a:buNone/>
              <a:defRPr/>
            </a:pPr>
            <a:endParaRPr lang="en-GB" dirty="0">
              <a:solidFill>
                <a:srgbClr val="000000"/>
              </a:solidFill>
            </a:endParaRPr>
          </a:p>
          <a:p>
            <a:pPr eaLnBrk="1" fontAlgn="t" hangingPunct="1">
              <a:spcAft>
                <a:spcPts val="0"/>
              </a:spcAft>
              <a:defRPr/>
            </a:pPr>
            <a:endParaRPr lang="en-GB" dirty="0">
              <a:solidFill>
                <a:srgbClr val="000000"/>
              </a:solidFill>
            </a:endParaRPr>
          </a:p>
          <a:p>
            <a:pPr marL="0" indent="0" eaLnBrk="1" fontAlgn="auto" hangingPunct="1">
              <a:spcAft>
                <a:spcPts val="0"/>
              </a:spcAft>
              <a:buFont typeface="Arial" panose="020B0604020202020204" pitchFamily="34" charset="0"/>
              <a:buNone/>
              <a:defRPr/>
            </a:pPr>
            <a:endParaRPr lang="en-ZA" dirty="0"/>
          </a:p>
          <a:p>
            <a:pPr marL="0" indent="0" eaLnBrk="1" fontAlgn="auto" hangingPunct="1">
              <a:spcAft>
                <a:spcPts val="0"/>
              </a:spcAft>
              <a:buFont typeface="Arial" panose="020B0604020202020204" pitchFamily="34" charset="0"/>
              <a:buNone/>
              <a:defRPr/>
            </a:pPr>
            <a:r>
              <a:rPr lang="en-ZA" b="1" dirty="0"/>
              <a:t> </a:t>
            </a:r>
            <a:endParaRPr lang="en-ZA" dirty="0"/>
          </a:p>
          <a:p>
            <a:pPr marL="0" indent="0" algn="just" eaLnBrk="1" fontAlgn="auto" hangingPunct="1">
              <a:spcAft>
                <a:spcPts val="0"/>
              </a:spcAft>
              <a:buFont typeface="Arial" panose="020B0604020202020204" pitchFamily="34" charset="0"/>
              <a:buNone/>
              <a:defRPr/>
            </a:pPr>
            <a:endParaRPr lang="en-ZA" b="1" u="sng" dirty="0"/>
          </a:p>
        </p:txBody>
      </p:sp>
      <p:sp>
        <p:nvSpPr>
          <p:cNvPr id="16388"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2E08DDF3-4C62-4C24-AA64-5CEAF6A4AB99}" type="slidenum">
              <a:rPr lang="en-ZA" altLang="en-US" sz="1200" smtClean="0">
                <a:solidFill>
                  <a:srgbClr val="898989"/>
                </a:solidFill>
              </a:rPr>
              <a:pPr fontAlgn="base">
                <a:spcBef>
                  <a:spcPct val="0"/>
                </a:spcBef>
                <a:spcAft>
                  <a:spcPct val="0"/>
                </a:spcAft>
                <a:buFontTx/>
                <a:buNone/>
              </a:pPr>
              <a:t>12</a:t>
            </a:fld>
            <a:endParaRPr lang="en-ZA" altLang="en-US" sz="1200" dirty="0">
              <a:solidFill>
                <a:srgbClr val="898989"/>
              </a:solidFill>
            </a:endParaRPr>
          </a:p>
        </p:txBody>
      </p:sp>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165304"/>
            <a:ext cx="1584325"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9476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noChangeArrowheads="1"/>
          </p:cNvSpPr>
          <p:nvPr>
            <p:ph type="ctrTitle"/>
            <p:custDataLst>
              <p:tags r:id="rId2"/>
            </p:custDataLst>
          </p:nvPr>
        </p:nvSpPr>
        <p:spPr>
          <a:xfrm>
            <a:off x="685800" y="1988840"/>
            <a:ext cx="7772400" cy="1470025"/>
          </a:xfrm>
        </p:spPr>
        <p:txBody>
          <a:bodyPr/>
          <a:lstStyle/>
          <a:p>
            <a:r>
              <a:rPr lang="en-US" altLang="en-US" dirty="0"/>
              <a:t>PROGRAMME 1: ADMINISTRATION</a:t>
            </a:r>
            <a:endParaRPr lang="en-ZA" altLang="en-US" dirty="0"/>
          </a:p>
        </p:txBody>
      </p:sp>
      <p:sp>
        <p:nvSpPr>
          <p:cNvPr id="3" name="Content Placeholder 2"/>
          <p:cNvSpPr>
            <a:spLocks noGrp="1"/>
          </p:cNvSpPr>
          <p:nvPr>
            <p:ph type="subTitle" idx="1"/>
          </p:nvPr>
        </p:nvSpPr>
        <p:spPr>
          <a:xfrm>
            <a:off x="1371600" y="3573016"/>
            <a:ext cx="6400800" cy="1752600"/>
          </a:xfrm>
        </p:spPr>
        <p:txBody>
          <a:bodyPr rtlCol="0">
            <a:normAutofit fontScale="92500" lnSpcReduction="10000"/>
          </a:bodyPr>
          <a:lstStyle/>
          <a:p>
            <a:r>
              <a:rPr lang="en-US" dirty="0"/>
              <a:t>The purpose of Programme 1 is to provide strategic leadership, management and support services to the Department.</a:t>
            </a:r>
            <a:endParaRPr lang="en-ZA" dirty="0"/>
          </a:p>
        </p:txBody>
      </p:sp>
      <p:sp>
        <p:nvSpPr>
          <p:cNvPr id="4" name="Slide Number Placeholder 3"/>
          <p:cNvSpPr>
            <a:spLocks noGrp="1"/>
          </p:cNvSpPr>
          <p:nvPr>
            <p:ph type="sldNum" sz="quarter" idx="12"/>
          </p:nvPr>
        </p:nvSpPr>
        <p:spPr>
          <a:xfrm>
            <a:off x="6553200" y="6356350"/>
            <a:ext cx="2133600" cy="365125"/>
          </a:xfrm>
        </p:spPr>
        <p:txBody>
          <a:bodyPr/>
          <a:lstStyle/>
          <a:p>
            <a:fld id="{0288C7EE-78B9-4306-8790-A1BD38182857}" type="slidenum">
              <a:rPr lang="en-ZA"/>
              <a:pPr/>
              <a:t>13</a:t>
            </a:fld>
            <a:endParaRPr lang="en-ZA" dirty="0"/>
          </a:p>
        </p:txBody>
      </p:sp>
      <p:pic>
        <p:nvPicPr>
          <p:cNvPr id="1843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21388"/>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t>PROGRAMME 1 INDICATORS…</a:t>
            </a:r>
          </a:p>
        </p:txBody>
      </p:sp>
      <p:sp>
        <p:nvSpPr>
          <p:cNvPr id="19459"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6FC6B08D-0A2F-4992-ADD6-F3715E5E03D8}" type="slidenum">
              <a:rPr lang="en-ZA" altLang="en-US" sz="1200" smtClean="0">
                <a:solidFill>
                  <a:srgbClr val="898989"/>
                </a:solidFill>
              </a:rPr>
              <a:pPr fontAlgn="base">
                <a:spcBef>
                  <a:spcPct val="0"/>
                </a:spcBef>
                <a:spcAft>
                  <a:spcPct val="0"/>
                </a:spcAft>
                <a:buFontTx/>
                <a:buNone/>
              </a:pPr>
              <a:t>14</a:t>
            </a:fld>
            <a:endParaRPr lang="en-ZA" altLang="en-US" sz="1200" dirty="0">
              <a:solidFill>
                <a:srgbClr val="898989"/>
              </a:solidFill>
            </a:endParaRPr>
          </a:p>
        </p:txBody>
      </p:sp>
      <p:graphicFrame>
        <p:nvGraphicFramePr>
          <p:cNvPr id="5" name="Table 4"/>
          <p:cNvGraphicFramePr>
            <a:graphicFrameLocks noGrp="1"/>
          </p:cNvGraphicFramePr>
          <p:nvPr/>
        </p:nvGraphicFramePr>
        <p:xfrm>
          <a:off x="0" y="990600"/>
          <a:ext cx="9144001" cy="3543171"/>
        </p:xfrm>
        <a:graphic>
          <a:graphicData uri="http://schemas.openxmlformats.org/drawingml/2006/table">
            <a:tbl>
              <a:tblPr/>
              <a:tblGrid>
                <a:gridCol w="1239436">
                  <a:extLst>
                    <a:ext uri="{9D8B030D-6E8A-4147-A177-3AD203B41FA5}">
                      <a16:colId xmlns:a16="http://schemas.microsoft.com/office/drawing/2014/main" val="1839488286"/>
                    </a:ext>
                  </a:extLst>
                </a:gridCol>
                <a:gridCol w="695601">
                  <a:extLst>
                    <a:ext uri="{9D8B030D-6E8A-4147-A177-3AD203B41FA5}">
                      <a16:colId xmlns:a16="http://schemas.microsoft.com/office/drawing/2014/main" val="717294541"/>
                    </a:ext>
                  </a:extLst>
                </a:gridCol>
                <a:gridCol w="1568266">
                  <a:extLst>
                    <a:ext uri="{9D8B030D-6E8A-4147-A177-3AD203B41FA5}">
                      <a16:colId xmlns:a16="http://schemas.microsoft.com/office/drawing/2014/main" val="2691489113"/>
                    </a:ext>
                  </a:extLst>
                </a:gridCol>
                <a:gridCol w="1568266">
                  <a:extLst>
                    <a:ext uri="{9D8B030D-6E8A-4147-A177-3AD203B41FA5}">
                      <a16:colId xmlns:a16="http://schemas.microsoft.com/office/drawing/2014/main" val="525856009"/>
                    </a:ext>
                  </a:extLst>
                </a:gridCol>
                <a:gridCol w="935900">
                  <a:extLst>
                    <a:ext uri="{9D8B030D-6E8A-4147-A177-3AD203B41FA5}">
                      <a16:colId xmlns:a16="http://schemas.microsoft.com/office/drawing/2014/main" val="3710268656"/>
                    </a:ext>
                  </a:extLst>
                </a:gridCol>
                <a:gridCol w="1568266">
                  <a:extLst>
                    <a:ext uri="{9D8B030D-6E8A-4147-A177-3AD203B41FA5}">
                      <a16:colId xmlns:a16="http://schemas.microsoft.com/office/drawing/2014/main" val="1286499067"/>
                    </a:ext>
                  </a:extLst>
                </a:gridCol>
                <a:gridCol w="1568266">
                  <a:extLst>
                    <a:ext uri="{9D8B030D-6E8A-4147-A177-3AD203B41FA5}">
                      <a16:colId xmlns:a16="http://schemas.microsoft.com/office/drawing/2014/main" val="3678542832"/>
                    </a:ext>
                  </a:extLst>
                </a:gridCol>
              </a:tblGrid>
              <a:tr h="311695">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Performance Indicator</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Frequency</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Target for 2022/23</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Validated Milestone/ Output</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Deviation</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Reason for deviation</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Challenges/ Corrective Action</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extLst>
                  <a:ext uri="{0D108BD9-81ED-4DB2-BD59-A6C34878D82A}">
                    <a16:rowId xmlns:a16="http://schemas.microsoft.com/office/drawing/2014/main" val="2699447793"/>
                  </a:ext>
                </a:extLst>
              </a:tr>
              <a:tr h="159263">
                <a:tc gridSpan="7">
                  <a:txBody>
                    <a:bodyPr/>
                    <a:lstStyle/>
                    <a:p>
                      <a:pPr algn="l" fontAlgn="t">
                        <a:lnSpc>
                          <a:spcPct val="100000"/>
                        </a:lnSpc>
                      </a:pPr>
                      <a:r>
                        <a:rPr lang="en-ZA" sz="1000" b="1" i="0" u="none" strike="noStrike" dirty="0">
                          <a:solidFill>
                            <a:srgbClr val="000000"/>
                          </a:solidFill>
                          <a:effectLst/>
                          <a:latin typeface="Arial" panose="020B0604020202020204" pitchFamily="34" charset="0"/>
                        </a:rPr>
                        <a:t>PROGRAMME 1: ADMINISTRATION</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hMerge="1">
                  <a:txBody>
                    <a:bodyPr/>
                    <a:lstStyle/>
                    <a:p>
                      <a:pPr algn="l" fontAlgn="t"/>
                      <a:endParaRPr lang="en-ZA" sz="1000" b="1" i="0" u="none" strike="noStrike" dirty="0">
                        <a:solidFill>
                          <a:srgbClr val="000000"/>
                        </a:solidFill>
                        <a:effectLst/>
                        <a:latin typeface="Arial" panose="020B0604020202020204" pitchFamily="34" charset="0"/>
                      </a:endParaRP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hMerge="1">
                  <a:txBody>
                    <a:bodyPr/>
                    <a:lstStyle/>
                    <a:p>
                      <a:pPr algn="l" fontAlgn="t"/>
                      <a:endParaRPr lang="en-ZA" sz="1000" b="1" i="0" u="none" strike="noStrike" dirty="0">
                        <a:solidFill>
                          <a:srgbClr val="000000"/>
                        </a:solidFill>
                        <a:effectLst/>
                        <a:latin typeface="Arial" panose="020B0604020202020204" pitchFamily="34" charset="0"/>
                      </a:endParaRP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hMerge="1">
                  <a:txBody>
                    <a:bodyPr/>
                    <a:lstStyle/>
                    <a:p>
                      <a:pPr algn="l" fontAlgn="t"/>
                      <a:endParaRPr lang="en-ZA" sz="1000" b="1" i="0" u="none" strike="noStrike" dirty="0">
                        <a:solidFill>
                          <a:srgbClr val="000000"/>
                        </a:solidFill>
                        <a:effectLst/>
                        <a:latin typeface="Arial" panose="020B0604020202020204" pitchFamily="34" charset="0"/>
                      </a:endParaRP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hMerge="1">
                  <a:txBody>
                    <a:bodyPr/>
                    <a:lstStyle/>
                    <a:p>
                      <a:pPr algn="l" fontAlgn="t"/>
                      <a:endParaRPr lang="en-ZA" sz="1000" b="1" i="0" u="none" strike="noStrike" dirty="0">
                        <a:solidFill>
                          <a:srgbClr val="000000"/>
                        </a:solidFill>
                        <a:effectLst/>
                        <a:latin typeface="Arial" panose="020B0604020202020204" pitchFamily="34" charset="0"/>
                      </a:endParaRP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hMerge="1">
                  <a:txBody>
                    <a:bodyPr/>
                    <a:lstStyle/>
                    <a:p>
                      <a:pPr algn="l" fontAlgn="t"/>
                      <a:endParaRPr lang="en-ZA" sz="1000" b="1" i="0" u="none" strike="noStrike" dirty="0">
                        <a:solidFill>
                          <a:srgbClr val="000000"/>
                        </a:solidFill>
                        <a:effectLst/>
                        <a:latin typeface="Arial" panose="020B0604020202020204" pitchFamily="34" charset="0"/>
                      </a:endParaRP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hMerge="1">
                  <a:txBody>
                    <a:bodyPr/>
                    <a:lstStyle/>
                    <a:p>
                      <a:pPr algn="l" fontAlgn="t"/>
                      <a:endParaRPr lang="en-ZA" sz="1000" b="1" i="0" u="none" strike="noStrike" dirty="0">
                        <a:solidFill>
                          <a:srgbClr val="000000"/>
                        </a:solidFill>
                        <a:effectLst/>
                        <a:latin typeface="Arial" panose="020B0604020202020204" pitchFamily="34" charset="0"/>
                      </a:endParaRP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3549736642"/>
                  </a:ext>
                </a:extLst>
              </a:tr>
              <a:tr h="311695">
                <a:tc rowSpan="2">
                  <a:txBody>
                    <a:bodyPr/>
                    <a:lstStyle/>
                    <a:p>
                      <a:pPr algn="l" fontAlgn="t">
                        <a:lnSpc>
                          <a:spcPct val="100000"/>
                        </a:lnSpc>
                      </a:pPr>
                      <a:r>
                        <a:rPr lang="en-GB" sz="1000" b="1" i="0" u="none" strike="noStrike" dirty="0">
                          <a:solidFill>
                            <a:srgbClr val="000000"/>
                          </a:solidFill>
                          <a:effectLst/>
                          <a:latin typeface="Arial" panose="020B0604020202020204" pitchFamily="34" charset="0"/>
                        </a:rPr>
                        <a:t>1.1.1. Percentage of valid invoices paid within 30 days upon receipt by the Department.</a:t>
                      </a:r>
                    </a:p>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Quarterly</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100% </a:t>
                      </a:r>
                      <a:br>
                        <a:rPr lang="en-ZA" sz="1000" b="1" i="0" u="none" strike="noStrike" dirty="0">
                          <a:solidFill>
                            <a:srgbClr val="000000"/>
                          </a:solidFill>
                          <a:effectLst/>
                          <a:latin typeface="Arial" panose="020B0604020202020204" pitchFamily="34" charset="0"/>
                        </a:rPr>
                      </a:br>
                      <a:endParaRPr lang="en-ZA" sz="1000" b="1" i="0" u="none" strike="noStrike" dirty="0">
                        <a:solidFill>
                          <a:srgbClr val="000000"/>
                        </a:solidFill>
                        <a:effectLst/>
                        <a:latin typeface="Arial" panose="020B0604020202020204" pitchFamily="34" charset="0"/>
                      </a:endParaRP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2510033196"/>
                  </a:ext>
                </a:extLst>
              </a:tr>
              <a:tr h="609728">
                <a:tc vMerge="1">
                  <a:txBody>
                    <a:bodyPr/>
                    <a:lstStyle/>
                    <a:p>
                      <a:pPr algn="l" fontAlgn="t"/>
                      <a:endParaRPr lang="en-ZA" sz="1000" b="1" i="0" u="none" strike="noStrike" dirty="0">
                        <a:solidFill>
                          <a:srgbClr val="000000"/>
                        </a:solidFill>
                        <a:effectLst/>
                        <a:latin typeface="Arial" panose="020B0604020202020204" pitchFamily="34" charset="0"/>
                      </a:endParaRP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100%</a:t>
                      </a: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00B050"/>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Q1: 100%</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6624/6624</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Q2: 100%</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10329/10329</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 100%</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8343/8343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deviation</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applicable</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applicable</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011088576"/>
                  </a:ext>
                </a:extLst>
              </a:tr>
              <a:tr h="159263">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4059118390"/>
                  </a:ext>
                </a:extLst>
              </a:tr>
              <a:tr h="311695">
                <a:tc rowSpan="2">
                  <a:txBody>
                    <a:bodyPr/>
                    <a:lstStyle/>
                    <a:p>
                      <a:pPr algn="l" fontAlgn="t">
                        <a:lnSpc>
                          <a:spcPct val="100000"/>
                        </a:lnSpc>
                      </a:pPr>
                      <a:r>
                        <a:rPr lang="en-GB" sz="1000" b="1" i="0" u="none" strike="noStrike" dirty="0">
                          <a:solidFill>
                            <a:srgbClr val="000000"/>
                          </a:solidFill>
                          <a:effectLst/>
                          <a:latin typeface="Arial" panose="020B0604020202020204" pitchFamily="34" charset="0"/>
                        </a:rPr>
                        <a:t>1.1.2. Number of reports on misconduct cases resolved within 90 days</a:t>
                      </a:r>
                    </a:p>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Quarterly</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4 </a:t>
                      </a:r>
                      <a:br>
                        <a:rPr lang="en-ZA" sz="1000" b="1" i="0" u="none" strike="noStrike" dirty="0">
                          <a:solidFill>
                            <a:srgbClr val="000000"/>
                          </a:solidFill>
                          <a:effectLst/>
                          <a:latin typeface="Arial" panose="020B0604020202020204" pitchFamily="34" charset="0"/>
                        </a:rPr>
                      </a:br>
                      <a:endParaRPr lang="en-ZA" sz="1000" b="1" i="0" u="none" strike="noStrike" dirty="0">
                        <a:solidFill>
                          <a:srgbClr val="000000"/>
                        </a:solidFill>
                        <a:effectLst/>
                        <a:latin typeface="Arial" panose="020B0604020202020204" pitchFamily="34" charset="0"/>
                      </a:endParaRP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323488634"/>
                  </a:ext>
                </a:extLst>
              </a:tr>
              <a:tr h="609728">
                <a:tc vMerge="1">
                  <a:txBody>
                    <a:bodyPr/>
                    <a:lstStyle/>
                    <a:p>
                      <a:pPr algn="l" fontAlgn="t"/>
                      <a:endParaRPr lang="en-ZA" sz="1000" b="1" i="0" u="none" strike="noStrike" dirty="0">
                        <a:solidFill>
                          <a:srgbClr val="000000"/>
                        </a:solidFill>
                        <a:effectLst/>
                        <a:latin typeface="Arial" panose="020B0604020202020204" pitchFamily="34" charset="0"/>
                      </a:endParaRP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a:t>
                      </a: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00B050"/>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Q1: 1</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Q2: 1</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 1</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deviation</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applicable</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applicable</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593303787"/>
                  </a:ext>
                </a:extLst>
              </a:tr>
              <a:tr h="155704">
                <a:tc rowSpan="2">
                  <a:txBody>
                    <a:bodyPr/>
                    <a:lstStyle/>
                    <a:p>
                      <a:pPr algn="l" fontAlgn="t">
                        <a:lnSpc>
                          <a:spcPct val="100000"/>
                        </a:lnSpc>
                      </a:pPr>
                      <a:r>
                        <a:rPr lang="en-GB" sz="1000" b="1" i="0" u="none" strike="noStrike" dirty="0">
                          <a:solidFill>
                            <a:srgbClr val="000000"/>
                          </a:solidFill>
                          <a:effectLst/>
                          <a:latin typeface="Arial" panose="020B0604020202020204" pitchFamily="34" charset="0"/>
                        </a:rPr>
                        <a:t>1.1.3 Number of capacity-building programmes offered to the DBE officials</a:t>
                      </a:r>
                    </a:p>
                    <a:p>
                      <a:pPr algn="l" fontAlgn="t">
                        <a:lnSpc>
                          <a:spcPct val="100000"/>
                        </a:lnSpc>
                      </a:pPr>
                      <a:r>
                        <a:rPr lang="en-ZA" sz="1000" b="1" i="0" u="none" strike="noStrike" dirty="0">
                          <a:solidFill>
                            <a:srgbClr val="000000"/>
                          </a:solidFill>
                          <a:effectLst/>
                          <a:latin typeface="Arial" panose="020B0604020202020204" pitchFamily="34" charset="0"/>
                        </a:rPr>
                        <a:t> </a:t>
                      </a:r>
                    </a:p>
                  </a:txBody>
                  <a:tcPr marL="3271" marR="3271" marT="3272"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Annually</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85000"/>
                      </a:schemeClr>
                    </a:solidFill>
                  </a:tcPr>
                </a:tc>
                <a:tc>
                  <a:txBody>
                    <a:bodyPr/>
                    <a:lstStyle/>
                    <a:p>
                      <a:pPr>
                        <a:lnSpc>
                          <a:spcPct val="100000"/>
                        </a:lnSpc>
                        <a:spcAft>
                          <a:spcPts val="0"/>
                        </a:spcAft>
                      </a:pPr>
                      <a:r>
                        <a:rPr lang="en-ZA"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85000"/>
                      </a:schemeClr>
                    </a:solidFill>
                  </a:tcPr>
                </a:tc>
                <a:tc>
                  <a:txBody>
                    <a:bodyPr/>
                    <a:lstStyle/>
                    <a:p>
                      <a:pPr>
                        <a:lnSpc>
                          <a:spcPct val="100000"/>
                        </a:lnSpc>
                        <a:spcAft>
                          <a:spcPts val="0"/>
                        </a:spcAft>
                      </a:pPr>
                      <a:r>
                        <a:rPr lang="en-ZA"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85000"/>
                      </a:schemeClr>
                    </a:solidFill>
                  </a:tcPr>
                </a:tc>
                <a:tc>
                  <a:txBody>
                    <a:bodyPr/>
                    <a:lstStyle/>
                    <a:p>
                      <a:pPr>
                        <a:lnSpc>
                          <a:spcPct val="100000"/>
                        </a:lnSpc>
                        <a:spcAft>
                          <a:spcPts val="0"/>
                        </a:spcAft>
                      </a:pPr>
                      <a:r>
                        <a:rPr lang="en-ZA"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85000"/>
                      </a:schemeClr>
                    </a:solidFill>
                  </a:tcPr>
                </a:tc>
                <a:tc>
                  <a:txBody>
                    <a:bodyPr/>
                    <a:lstStyle/>
                    <a:p>
                      <a:pPr>
                        <a:lnSpc>
                          <a:spcPct val="100000"/>
                        </a:lnSpc>
                        <a:spcAft>
                          <a:spcPts val="0"/>
                        </a:spcAft>
                      </a:pPr>
                      <a:r>
                        <a:rPr lang="en-ZA"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85000"/>
                      </a:schemeClr>
                    </a:solidFill>
                  </a:tcPr>
                </a:tc>
                <a:tc>
                  <a:txBody>
                    <a:bodyPr/>
                    <a:lstStyle/>
                    <a:p>
                      <a:pPr>
                        <a:lnSpc>
                          <a:spcPct val="100000"/>
                        </a:lnSpc>
                        <a:spcAft>
                          <a:spcPts val="0"/>
                        </a:spcAft>
                      </a:pPr>
                      <a:r>
                        <a:rPr lang="en-ZA"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71727"/>
                  </a:ext>
                </a:extLst>
              </a:tr>
              <a:tr h="609728">
                <a:tc vMerge="1">
                  <a:txBody>
                    <a:bodyPr/>
                    <a:lstStyle/>
                    <a:p>
                      <a:pPr algn="l" fontAlgn="t"/>
                      <a:endParaRPr lang="en-ZA" sz="1000" b="1" i="0" u="none" strike="noStrike" dirty="0">
                        <a:solidFill>
                          <a:srgbClr val="000000"/>
                        </a:solidFill>
                        <a:effectLst/>
                        <a:latin typeface="Arial" panose="020B0604020202020204" pitchFamily="34" charset="0"/>
                      </a:endParaRPr>
                    </a:p>
                  </a:txBody>
                  <a:tcPr marL="3271" marR="3271" marT="327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Q1: 4</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Q2: 13</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 14</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31</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4326834"/>
                  </a:ext>
                </a:extLst>
              </a:tr>
            </a:tbl>
          </a:graphicData>
        </a:graphic>
      </p:graphicFrame>
      <p:pic>
        <p:nvPicPr>
          <p:cNvPr id="1953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21388"/>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2619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t>PROGRAMME 1 INDICATORS…</a:t>
            </a:r>
          </a:p>
        </p:txBody>
      </p:sp>
      <p:sp>
        <p:nvSpPr>
          <p:cNvPr id="20483"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946E4B77-5934-4BBE-8234-F11E5830A8FF}" type="slidenum">
              <a:rPr lang="en-ZA" altLang="en-US" sz="1200" smtClean="0">
                <a:solidFill>
                  <a:srgbClr val="898989"/>
                </a:solidFill>
              </a:rPr>
              <a:pPr fontAlgn="base">
                <a:spcBef>
                  <a:spcPct val="0"/>
                </a:spcBef>
                <a:spcAft>
                  <a:spcPct val="0"/>
                </a:spcAft>
                <a:buFontTx/>
                <a:buNone/>
              </a:pPr>
              <a:t>15</a:t>
            </a:fld>
            <a:endParaRPr lang="en-ZA" altLang="en-US" sz="1200" dirty="0">
              <a:solidFill>
                <a:srgbClr val="898989"/>
              </a:solidFill>
            </a:endParaRPr>
          </a:p>
        </p:txBody>
      </p:sp>
      <p:graphicFrame>
        <p:nvGraphicFramePr>
          <p:cNvPr id="3" name="Table 2"/>
          <p:cNvGraphicFramePr>
            <a:graphicFrameLocks noGrp="1"/>
          </p:cNvGraphicFramePr>
          <p:nvPr/>
        </p:nvGraphicFramePr>
        <p:xfrm>
          <a:off x="0" y="877559"/>
          <a:ext cx="9143999" cy="4761525"/>
        </p:xfrm>
        <a:graphic>
          <a:graphicData uri="http://schemas.openxmlformats.org/drawingml/2006/table">
            <a:tbl>
              <a:tblPr/>
              <a:tblGrid>
                <a:gridCol w="1239436">
                  <a:extLst>
                    <a:ext uri="{9D8B030D-6E8A-4147-A177-3AD203B41FA5}">
                      <a16:colId xmlns:a16="http://schemas.microsoft.com/office/drawing/2014/main" val="4043655395"/>
                    </a:ext>
                  </a:extLst>
                </a:gridCol>
                <a:gridCol w="695602">
                  <a:extLst>
                    <a:ext uri="{9D8B030D-6E8A-4147-A177-3AD203B41FA5}">
                      <a16:colId xmlns:a16="http://schemas.microsoft.com/office/drawing/2014/main" val="546857885"/>
                    </a:ext>
                  </a:extLst>
                </a:gridCol>
                <a:gridCol w="1568265">
                  <a:extLst>
                    <a:ext uri="{9D8B030D-6E8A-4147-A177-3AD203B41FA5}">
                      <a16:colId xmlns:a16="http://schemas.microsoft.com/office/drawing/2014/main" val="2596092058"/>
                    </a:ext>
                  </a:extLst>
                </a:gridCol>
                <a:gridCol w="1568265">
                  <a:extLst>
                    <a:ext uri="{9D8B030D-6E8A-4147-A177-3AD203B41FA5}">
                      <a16:colId xmlns:a16="http://schemas.microsoft.com/office/drawing/2014/main" val="2006899296"/>
                    </a:ext>
                  </a:extLst>
                </a:gridCol>
                <a:gridCol w="935901">
                  <a:extLst>
                    <a:ext uri="{9D8B030D-6E8A-4147-A177-3AD203B41FA5}">
                      <a16:colId xmlns:a16="http://schemas.microsoft.com/office/drawing/2014/main" val="3369846875"/>
                    </a:ext>
                  </a:extLst>
                </a:gridCol>
                <a:gridCol w="1568265">
                  <a:extLst>
                    <a:ext uri="{9D8B030D-6E8A-4147-A177-3AD203B41FA5}">
                      <a16:colId xmlns:a16="http://schemas.microsoft.com/office/drawing/2014/main" val="600576410"/>
                    </a:ext>
                  </a:extLst>
                </a:gridCol>
                <a:gridCol w="1568265">
                  <a:extLst>
                    <a:ext uri="{9D8B030D-6E8A-4147-A177-3AD203B41FA5}">
                      <a16:colId xmlns:a16="http://schemas.microsoft.com/office/drawing/2014/main" val="2751906420"/>
                    </a:ext>
                  </a:extLst>
                </a:gridCol>
              </a:tblGrid>
              <a:tr h="0">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Performance Indicator</a:t>
                      </a:r>
                    </a:p>
                  </a:txBody>
                  <a:tcPr marL="3271" marR="3271" marT="327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Frequency</a:t>
                      </a:r>
                    </a:p>
                  </a:txBody>
                  <a:tcPr marL="3271" marR="3271" marT="327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Target for 2022/23</a:t>
                      </a:r>
                    </a:p>
                  </a:txBody>
                  <a:tcPr marL="3271" marR="3271" marT="327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Validated Milestone/ Output</a:t>
                      </a:r>
                    </a:p>
                  </a:txBody>
                  <a:tcPr marL="3271" marR="3271" marT="327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Deviation</a:t>
                      </a:r>
                    </a:p>
                  </a:txBody>
                  <a:tcPr marL="3271" marR="3271" marT="327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Reason for deviation</a:t>
                      </a:r>
                    </a:p>
                  </a:txBody>
                  <a:tcPr marL="3271" marR="3271" marT="327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Challenges/ Corrective Action</a:t>
                      </a:r>
                    </a:p>
                  </a:txBody>
                  <a:tcPr marL="3271" marR="3271" marT="327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extLst>
                  <a:ext uri="{0D108BD9-81ED-4DB2-BD59-A6C34878D82A}">
                    <a16:rowId xmlns:a16="http://schemas.microsoft.com/office/drawing/2014/main" val="1140276315"/>
                  </a:ext>
                </a:extLst>
              </a:tr>
              <a:tr h="0">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271" marR="3271" marT="327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271" marR="3271" marT="327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271" marR="3271" marT="327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271" marR="3271" marT="327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271" marR="3271" marT="327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271" marR="3271" marT="327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271" marR="3271" marT="327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2640927931"/>
                  </a:ext>
                </a:extLst>
              </a:tr>
              <a:tr h="0">
                <a:tc rowSpan="2">
                  <a:txBody>
                    <a:bodyPr/>
                    <a:lstStyle/>
                    <a:p>
                      <a:pPr algn="l" fontAlgn="t">
                        <a:lnSpc>
                          <a:spcPct val="100000"/>
                        </a:lnSpc>
                      </a:pPr>
                      <a:r>
                        <a:rPr lang="en-GB" sz="1000" b="1" i="0" u="none" strike="noStrike" dirty="0">
                          <a:solidFill>
                            <a:srgbClr val="000000"/>
                          </a:solidFill>
                          <a:effectLst/>
                          <a:latin typeface="Arial" panose="020B0604020202020204" pitchFamily="34" charset="0"/>
                        </a:rPr>
                        <a:t>1.1.4 Number of Schedule 4, 5 and 6 Conditional Grants Quarterly Performance Reports submitted to National Treasury (NT) 45 days after the end of each quarter</a:t>
                      </a:r>
                    </a:p>
                    <a:p>
                      <a:pPr algn="l" fontAlgn="t">
                        <a:lnSpc>
                          <a:spcPct val="100000"/>
                        </a:lnSpc>
                      </a:pPr>
                      <a:r>
                        <a:rPr lang="en-ZA" sz="1000" b="1" i="0" u="none" strike="noStrike" dirty="0">
                          <a:solidFill>
                            <a:srgbClr val="000000"/>
                          </a:solidFill>
                          <a:effectLst/>
                          <a:latin typeface="Arial" panose="020B0604020202020204" pitchFamily="34" charset="0"/>
                        </a:rPr>
                        <a:t> </a:t>
                      </a:r>
                    </a:p>
                  </a:txBody>
                  <a:tcPr marL="3271" marR="3271" marT="327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Quarterly</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4109911667"/>
                  </a:ext>
                </a:extLst>
              </a:tr>
              <a:tr h="0">
                <a:tc vMerge="1">
                  <a:txBody>
                    <a:bodyPr/>
                    <a:lstStyle/>
                    <a:p>
                      <a:pPr algn="l" fontAlgn="t"/>
                      <a:endParaRPr lang="en-ZA" sz="1000" b="1" i="0" u="none" strike="noStrike" dirty="0">
                        <a:solidFill>
                          <a:srgbClr val="000000"/>
                        </a:solidFill>
                        <a:effectLst/>
                        <a:latin typeface="Arial" panose="020B0604020202020204" pitchFamily="34" charset="0"/>
                      </a:endParaRPr>
                    </a:p>
                  </a:txBody>
                  <a:tcPr marL="3271" marR="3271" marT="327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7</a:t>
                      </a: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00B050"/>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Q1: 6</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Q2: 0</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 7</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13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deviation</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applicable</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applicable</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solidFill>
                  </a:tcPr>
                </a:tc>
                <a:extLst>
                  <a:ext uri="{0D108BD9-81ED-4DB2-BD59-A6C34878D82A}">
                    <a16:rowId xmlns:a16="http://schemas.microsoft.com/office/drawing/2014/main" val="2879681589"/>
                  </a:ext>
                </a:extLst>
              </a:tr>
              <a:tr h="0">
                <a:tc>
                  <a:txBody>
                    <a:bodyPr/>
                    <a:lstStyle/>
                    <a:p>
                      <a:pPr algn="l" fontAlgn="t">
                        <a:lnSpc>
                          <a:spcPct val="100000"/>
                        </a:lnSpc>
                      </a:pPr>
                      <a:endParaRPr lang="en-ZA" sz="1000" b="1" i="0" u="none" strike="noStrike" dirty="0">
                        <a:solidFill>
                          <a:srgbClr val="000000"/>
                        </a:solidFill>
                        <a:effectLst/>
                        <a:latin typeface="Arial" panose="020B0604020202020204" pitchFamily="34" charset="0"/>
                      </a:endParaRP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65000"/>
                      </a:schemeClr>
                    </a:solidFill>
                  </a:tcPr>
                </a:tc>
                <a:tc>
                  <a:txBody>
                    <a:bodyPr/>
                    <a:lstStyle/>
                    <a:p>
                      <a:pPr algn="l" fontAlgn="t">
                        <a:lnSpc>
                          <a:spcPct val="100000"/>
                        </a:lnSpc>
                      </a:pPr>
                      <a:endParaRPr lang="en-ZA" sz="1000" b="1" i="0" u="none" strike="noStrike" dirty="0">
                        <a:solidFill>
                          <a:srgbClr val="000000"/>
                        </a:solidFill>
                        <a:effectLst/>
                        <a:latin typeface="Arial" panose="020B0604020202020204" pitchFamily="34" charset="0"/>
                      </a:endParaRP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65000"/>
                      </a:schemeClr>
                    </a:solidFill>
                  </a:tcPr>
                </a:tc>
                <a:tc>
                  <a:txBody>
                    <a:bodyPr/>
                    <a:lstStyle/>
                    <a:p>
                      <a:pPr algn="l" fontAlgn="t">
                        <a:lnSpc>
                          <a:spcPct val="100000"/>
                        </a:lnSpc>
                      </a:pPr>
                      <a:endParaRPr lang="en-GB" sz="1000" b="1" i="0" u="none" strike="noStrike" dirty="0">
                        <a:solidFill>
                          <a:schemeClr val="tx1"/>
                        </a:solidFill>
                        <a:effectLst/>
                        <a:latin typeface="Arial" panose="020B0604020202020204" pitchFamily="34" charset="0"/>
                      </a:endParaRP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65000"/>
                      </a:schemeClr>
                    </a:solidFill>
                  </a:tcPr>
                </a:tc>
                <a:tc>
                  <a:txBody>
                    <a:bodyPr/>
                    <a:lstStyle/>
                    <a:p>
                      <a:pPr algn="l" fontAlgn="t">
                        <a:lnSpc>
                          <a:spcPct val="100000"/>
                        </a:lnSpc>
                      </a:pPr>
                      <a:endParaRPr lang="en-ZA" sz="1000" b="1" i="0" u="none" strike="noStrike" dirty="0">
                        <a:solidFill>
                          <a:srgbClr val="000000"/>
                        </a:solidFill>
                        <a:effectLst/>
                        <a:latin typeface="Arial" panose="020B0604020202020204" pitchFamily="34" charset="0"/>
                      </a:endParaRP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65000"/>
                      </a:schemeClr>
                    </a:solidFill>
                  </a:tcPr>
                </a:tc>
                <a:tc>
                  <a:txBody>
                    <a:bodyPr/>
                    <a:lstStyle/>
                    <a:p>
                      <a:pPr algn="l" fontAlgn="t">
                        <a:lnSpc>
                          <a:spcPct val="100000"/>
                        </a:lnSpc>
                      </a:pPr>
                      <a:endParaRPr lang="en-ZA" sz="1000" b="1" i="0" u="none" strike="noStrike" dirty="0">
                        <a:solidFill>
                          <a:srgbClr val="000000"/>
                        </a:solidFill>
                        <a:effectLst/>
                        <a:latin typeface="Arial" panose="020B0604020202020204" pitchFamily="34" charset="0"/>
                      </a:endParaRP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65000"/>
                      </a:schemeClr>
                    </a:solidFill>
                  </a:tcPr>
                </a:tc>
                <a:tc>
                  <a:txBody>
                    <a:bodyPr/>
                    <a:lstStyle/>
                    <a:p>
                      <a:pPr algn="l" fontAlgn="t">
                        <a:lnSpc>
                          <a:spcPct val="100000"/>
                        </a:lnSpc>
                      </a:pPr>
                      <a:endParaRPr lang="en-ZA" sz="1000" b="1" i="0" u="none" strike="noStrike" dirty="0">
                        <a:solidFill>
                          <a:srgbClr val="000000"/>
                        </a:solidFill>
                        <a:effectLst/>
                        <a:latin typeface="Arial" panose="020B0604020202020204" pitchFamily="34" charset="0"/>
                      </a:endParaRP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65000"/>
                      </a:schemeClr>
                    </a:solidFill>
                  </a:tcPr>
                </a:tc>
                <a:tc>
                  <a:txBody>
                    <a:bodyPr/>
                    <a:lstStyle/>
                    <a:p>
                      <a:pPr algn="l" fontAlgn="t">
                        <a:lnSpc>
                          <a:spcPct val="100000"/>
                        </a:lnSpc>
                      </a:pPr>
                      <a:endParaRPr lang="en-ZA" sz="1000" b="1" i="0" u="none" strike="noStrike" dirty="0">
                        <a:solidFill>
                          <a:srgbClr val="000000"/>
                        </a:solidFill>
                        <a:effectLst/>
                        <a:latin typeface="Arial" panose="020B0604020202020204" pitchFamily="34" charset="0"/>
                      </a:endParaRP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01731633"/>
                  </a:ext>
                </a:extLst>
              </a:tr>
              <a:tr h="0">
                <a:tc rowSpan="2">
                  <a:txBody>
                    <a:bodyPr/>
                    <a:lstStyle/>
                    <a:p>
                      <a:pPr algn="l" fontAlgn="t">
                        <a:lnSpc>
                          <a:spcPct val="100000"/>
                        </a:lnSpc>
                      </a:pPr>
                      <a:r>
                        <a:rPr lang="en-GB" sz="1000" b="1" i="0" u="none" strike="noStrike" dirty="0">
                          <a:solidFill>
                            <a:srgbClr val="000000"/>
                          </a:solidFill>
                          <a:effectLst/>
                          <a:latin typeface="Arial" panose="020B0604020202020204" pitchFamily="34" charset="0"/>
                        </a:rPr>
                        <a:t>1.2.1 The Annual Performance Plan is approved by 31 March each financial year</a:t>
                      </a:r>
                    </a:p>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Annually</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t">
                        <a:lnSpc>
                          <a:spcPct val="100000"/>
                        </a:lnSpc>
                      </a:pPr>
                      <a:r>
                        <a:rPr lang="en-GB" sz="1000" b="1" i="0" u="none" strike="noStrike" dirty="0">
                          <a:solidFill>
                            <a:schemeClr val="tx1"/>
                          </a:solidFill>
                          <a:effectLst/>
                          <a:latin typeface="Arial" panose="020B0604020202020204" pitchFamily="34" charset="0"/>
                        </a:rPr>
                        <a:t>2023/24 APP approved by March 2023</a:t>
                      </a:r>
                      <a:br>
                        <a:rPr lang="en-GB" sz="1000" b="1" i="0" u="none" strike="noStrike" dirty="0">
                          <a:solidFill>
                            <a:schemeClr val="tx1"/>
                          </a:solidFill>
                          <a:effectLst/>
                          <a:latin typeface="Arial" panose="020B0604020202020204" pitchFamily="34" charset="0"/>
                        </a:rPr>
                      </a:br>
                      <a:endParaRPr lang="en-GB" sz="1000" b="1" i="0" u="none" strike="noStrike" dirty="0">
                        <a:solidFill>
                          <a:schemeClr val="tx1"/>
                        </a:solidFill>
                        <a:effectLst/>
                        <a:latin typeface="Arial" panose="020B0604020202020204" pitchFamily="34" charset="0"/>
                      </a:endParaRP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129298499"/>
                  </a:ext>
                </a:extLst>
              </a:tr>
              <a:tr h="0">
                <a:tc vMerge="1">
                  <a:txBody>
                    <a:bodyPr/>
                    <a:lstStyle/>
                    <a:p>
                      <a:pPr algn="l" fontAlgn="t"/>
                      <a:endParaRPr lang="en-ZA" sz="800" b="1" i="0" u="none" strike="noStrike" dirty="0">
                        <a:solidFill>
                          <a:srgbClr val="000000"/>
                        </a:solidFill>
                        <a:effectLst/>
                        <a:latin typeface="Arial" panose="020B0604020202020204" pitchFamily="34" charset="0"/>
                      </a:endParaRP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2023/24 DBE Draft APP submitted to the DPME and NT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2194075600"/>
                  </a:ext>
                </a:extLst>
              </a:tr>
              <a:tr h="0">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65000"/>
                      </a:schemeClr>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65000"/>
                      </a:schemeClr>
                    </a:solidFill>
                  </a:tcPr>
                </a:tc>
                <a:tc>
                  <a:txBody>
                    <a:bodyPr/>
                    <a:lstStyle/>
                    <a:p>
                      <a:pPr algn="l" fontAlgn="t">
                        <a:lnSpc>
                          <a:spcPct val="100000"/>
                        </a:lnSpc>
                      </a:pPr>
                      <a:r>
                        <a:rPr lang="en-ZA" sz="1000" b="1" i="0" u="none" strike="noStrike" dirty="0">
                          <a:solidFill>
                            <a:schemeClr val="tx1"/>
                          </a:solidFill>
                          <a:effectLst/>
                          <a:latin typeface="Arial" panose="020B0604020202020204" pitchFamily="34" charset="0"/>
                        </a:rPr>
                        <a:t> </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65000"/>
                      </a:schemeClr>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65000"/>
                      </a:schemeClr>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65000"/>
                      </a:schemeClr>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65000"/>
                      </a:schemeClr>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189696820"/>
                  </a:ext>
                </a:extLst>
              </a:tr>
              <a:tr h="0">
                <a:tc rowSpan="2">
                  <a:txBody>
                    <a:bodyPr/>
                    <a:lstStyle/>
                    <a:p>
                      <a:pPr algn="l" fontAlgn="t">
                        <a:lnSpc>
                          <a:spcPct val="100000"/>
                        </a:lnSpc>
                      </a:pPr>
                      <a:r>
                        <a:rPr lang="en-GB" sz="1000" b="1" i="0" u="none" strike="noStrike" dirty="0">
                          <a:solidFill>
                            <a:srgbClr val="000000"/>
                          </a:solidFill>
                          <a:effectLst/>
                          <a:latin typeface="Arial" panose="020B0604020202020204" pitchFamily="34" charset="0"/>
                        </a:rPr>
                        <a:t>1.2.2 Number of Quarterly Performance Reports submitted to National Treasury (NT) and the DPME 30 days after the end of each quarter</a:t>
                      </a:r>
                    </a:p>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Quarterly</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t">
                        <a:lnSpc>
                          <a:spcPct val="100000"/>
                        </a:lnSpc>
                      </a:pPr>
                      <a:r>
                        <a:rPr lang="en-ZA" sz="1000" b="1" i="0" u="none" strike="noStrike" dirty="0">
                          <a:solidFill>
                            <a:schemeClr val="tx1"/>
                          </a:solidFill>
                          <a:effectLst/>
                          <a:latin typeface="Arial" panose="020B0604020202020204" pitchFamily="34" charset="0"/>
                        </a:rPr>
                        <a:t>4</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1698940583"/>
                  </a:ext>
                </a:extLst>
              </a:tr>
              <a:tr h="0">
                <a:tc vMerge="1">
                  <a:txBody>
                    <a:bodyPr/>
                    <a:lstStyle/>
                    <a:p>
                      <a:pPr algn="l" fontAlgn="t"/>
                      <a:endParaRPr lang="en-ZA" sz="800" b="1" i="0" u="none" strike="noStrike" dirty="0">
                        <a:solidFill>
                          <a:srgbClr val="000000"/>
                        </a:solidFill>
                        <a:effectLst/>
                        <a:latin typeface="Arial" panose="020B0604020202020204" pitchFamily="34" charset="0"/>
                      </a:endParaRP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a:t>
                      </a: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00C45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Q1: 1</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Q2: 1</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 1</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deviation</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applicable</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applicable</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3040055366"/>
                  </a:ext>
                </a:extLst>
              </a:tr>
            </a:tbl>
          </a:graphicData>
        </a:graphic>
      </p:graphicFrame>
      <p:pic>
        <p:nvPicPr>
          <p:cNvPr id="2052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3" y="6021388"/>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1286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eaLnBrk="1" fontAlgn="auto" hangingPunct="1">
              <a:spcAft>
                <a:spcPts val="0"/>
              </a:spcAft>
              <a:defRPr/>
            </a:pPr>
            <a:r>
              <a:rPr lang="en-ZA" dirty="0">
                <a:solidFill>
                  <a:srgbClr val="C0504D">
                    <a:lumMod val="75000"/>
                  </a:srgbClr>
                </a:solidFill>
              </a:rPr>
              <a:t>PROGRAMME 1... </a:t>
            </a:r>
            <a:endParaRPr lang="en-ZA" dirty="0"/>
          </a:p>
        </p:txBody>
      </p:sp>
      <p:sp>
        <p:nvSpPr>
          <p:cNvPr id="3" name="Content Placeholder 2"/>
          <p:cNvSpPr>
            <a:spLocks noGrp="1"/>
          </p:cNvSpPr>
          <p:nvPr>
            <p:ph idx="1"/>
          </p:nvPr>
        </p:nvSpPr>
        <p:spPr/>
        <p:txBody>
          <a:bodyPr rtlCol="0">
            <a:noAutofit/>
          </a:bodyPr>
          <a:lstStyle/>
          <a:p>
            <a:pPr marL="0" indent="0" algn="just" eaLnBrk="1" fontAlgn="auto" hangingPunct="1">
              <a:spcAft>
                <a:spcPts val="0"/>
              </a:spcAft>
              <a:buFont typeface="Arial" panose="020B0604020202020204" pitchFamily="34" charset="0"/>
              <a:buNone/>
              <a:defRPr/>
            </a:pPr>
            <a:r>
              <a:rPr lang="en-ZA" b="1" u="sng" dirty="0"/>
              <a:t> Human Resource Management and Administration </a:t>
            </a:r>
          </a:p>
          <a:p>
            <a:pPr algn="just" eaLnBrk="1" fontAlgn="auto" hangingPunct="1">
              <a:spcAft>
                <a:spcPts val="0"/>
              </a:spcAft>
              <a:defRPr/>
            </a:pPr>
            <a:r>
              <a:rPr lang="en-ZA" b="1" dirty="0">
                <a:cs typeface="Arial" panose="020B0604020202020204" pitchFamily="34" charset="0"/>
              </a:rPr>
              <a:t>The Annual Performance Assessments (APA) </a:t>
            </a:r>
            <a:r>
              <a:rPr lang="en-ZA" dirty="0">
                <a:cs typeface="Arial" panose="020B0604020202020204" pitchFamily="34" charset="0"/>
              </a:rPr>
              <a:t>for the 2021/22 assessment year of all officials within the Department have been </a:t>
            </a:r>
            <a:r>
              <a:rPr lang="en-ZA" b="1" dirty="0">
                <a:cs typeface="Arial" panose="020B0604020202020204" pitchFamily="34" charset="0"/>
              </a:rPr>
              <a:t>completed.</a:t>
            </a:r>
            <a:r>
              <a:rPr lang="en-US" b="1" dirty="0"/>
              <a:t> </a:t>
            </a:r>
            <a:r>
              <a:rPr lang="en-US" b="1" dirty="0">
                <a:cs typeface="Arial" panose="020B0604020202020204" pitchFamily="34" charset="0"/>
              </a:rPr>
              <a:t> </a:t>
            </a:r>
            <a:endParaRPr lang="en-ZA" dirty="0">
              <a:ea typeface="Times New Roman" panose="02020603050405020304" pitchFamily="18" charset="0"/>
              <a:cs typeface="Times New Roman" panose="02020603050405020304" pitchFamily="18" charset="0"/>
            </a:endParaRPr>
          </a:p>
          <a:p>
            <a:pPr marL="0" indent="0" eaLnBrk="1" fontAlgn="auto" hangingPunct="1">
              <a:spcAft>
                <a:spcPts val="0"/>
              </a:spcAft>
              <a:buFont typeface="Arial" panose="020B0604020202020204" pitchFamily="34" charset="0"/>
              <a:buNone/>
              <a:defRPr/>
            </a:pPr>
            <a:r>
              <a:rPr lang="en-ZA" b="1" u="sng" dirty="0"/>
              <a:t>Training and Social Responsibility</a:t>
            </a:r>
          </a:p>
          <a:p>
            <a:pPr lvl="0"/>
            <a:r>
              <a:rPr lang="en-ZA" b="1" dirty="0"/>
              <a:t>71 </a:t>
            </a:r>
            <a:r>
              <a:rPr lang="en-US" b="1" dirty="0"/>
              <a:t>employees attended skills development </a:t>
            </a:r>
            <a:r>
              <a:rPr lang="en-US" dirty="0"/>
              <a:t>training and </a:t>
            </a:r>
            <a:r>
              <a:rPr lang="en-US" b="1" dirty="0"/>
              <a:t>15 programmes </a:t>
            </a:r>
            <a:r>
              <a:rPr lang="en-US" dirty="0"/>
              <a:t>were </a:t>
            </a:r>
            <a:r>
              <a:rPr lang="en-US" b="1" dirty="0"/>
              <a:t>conducted.</a:t>
            </a:r>
          </a:p>
          <a:p>
            <a:r>
              <a:rPr lang="en-US" b="1" dirty="0"/>
              <a:t>Internship: </a:t>
            </a:r>
            <a:r>
              <a:rPr lang="en-ZA" dirty="0"/>
              <a:t>The Department appointed </a:t>
            </a:r>
            <a:r>
              <a:rPr lang="en-ZA" b="1" dirty="0"/>
              <a:t>42 interns. </a:t>
            </a:r>
          </a:p>
          <a:p>
            <a:pPr marL="0" indent="0">
              <a:buNone/>
            </a:pPr>
            <a:r>
              <a:rPr lang="en-ZA" b="1" u="sng" dirty="0"/>
              <a:t>Labour Relations </a:t>
            </a:r>
            <a:r>
              <a:rPr lang="en-ZA" u="sng" dirty="0"/>
              <a:t> </a:t>
            </a:r>
            <a:endParaRPr lang="en-US" u="sng" dirty="0"/>
          </a:p>
          <a:p>
            <a:pPr lvl="0" algn="just" eaLnBrk="1" fontAlgn="auto" hangingPunct="1">
              <a:spcAft>
                <a:spcPts val="0"/>
              </a:spcAft>
            </a:pPr>
            <a:r>
              <a:rPr lang="en-ZA" b="1" dirty="0">
                <a:solidFill>
                  <a:prstClr val="black"/>
                </a:solidFill>
                <a:cs typeface="Arial" panose="020B0604020202020204" pitchFamily="34" charset="0"/>
              </a:rPr>
              <a:t>One (1) grievance </a:t>
            </a:r>
            <a:r>
              <a:rPr lang="en-ZA" dirty="0">
                <a:solidFill>
                  <a:prstClr val="black"/>
                </a:solidFill>
                <a:cs typeface="Arial" panose="020B0604020202020204" pitchFamily="34" charset="0"/>
              </a:rPr>
              <a:t>was lodged in relation to none payment of medical aid, the matter is still under investigation.</a:t>
            </a:r>
          </a:p>
          <a:p>
            <a:pPr lvl="0" algn="just" eaLnBrk="1" fontAlgn="auto" hangingPunct="1">
              <a:spcAft>
                <a:spcPts val="0"/>
              </a:spcAft>
            </a:pPr>
            <a:r>
              <a:rPr lang="en-ZA" b="1" dirty="0">
                <a:solidFill>
                  <a:prstClr val="black"/>
                </a:solidFill>
                <a:cs typeface="Arial" panose="020B0604020202020204" pitchFamily="34" charset="0"/>
              </a:rPr>
              <a:t>One (1) case of misconduct </a:t>
            </a:r>
            <a:r>
              <a:rPr lang="en-ZA" dirty="0">
                <a:solidFill>
                  <a:prstClr val="black"/>
                </a:solidFill>
                <a:cs typeface="Arial" panose="020B0604020202020204" pitchFamily="34" charset="0"/>
              </a:rPr>
              <a:t>(disciplinary hearing) is in progress, the case is in relation to gross dereliction of duties. </a:t>
            </a:r>
            <a:endParaRPr lang="en-US" dirty="0">
              <a:solidFill>
                <a:prstClr val="black"/>
              </a:solidFill>
              <a:cs typeface="Arial" panose="020B0604020202020204" pitchFamily="34" charset="0"/>
            </a:endParaRPr>
          </a:p>
          <a:p>
            <a:pPr lvl="0" eaLnBrk="1" fontAlgn="auto" hangingPunct="1">
              <a:spcAft>
                <a:spcPts val="0"/>
              </a:spcAft>
            </a:pPr>
            <a:r>
              <a:rPr lang="en-US" b="1" dirty="0">
                <a:cs typeface="Arial" panose="020B0604020202020204" pitchFamily="34" charset="0"/>
              </a:rPr>
              <a:t>Task Team meetings </a:t>
            </a:r>
            <a:r>
              <a:rPr lang="en-US" dirty="0">
                <a:solidFill>
                  <a:prstClr val="black"/>
                </a:solidFill>
                <a:cs typeface="Arial" panose="020B0604020202020204" pitchFamily="34" charset="0"/>
              </a:rPr>
              <a:t>on consultation of </a:t>
            </a:r>
            <a:r>
              <a:rPr lang="en-US" b="1" dirty="0">
                <a:solidFill>
                  <a:prstClr val="black"/>
                </a:solidFill>
                <a:cs typeface="Arial" panose="020B0604020202020204" pitchFamily="34" charset="0"/>
              </a:rPr>
              <a:t>policies</a:t>
            </a:r>
            <a:r>
              <a:rPr lang="en-US" dirty="0">
                <a:solidFill>
                  <a:prstClr val="black"/>
                </a:solidFill>
                <a:cs typeface="Arial" panose="020B0604020202020204" pitchFamily="34" charset="0"/>
              </a:rPr>
              <a:t> were </a:t>
            </a:r>
            <a:r>
              <a:rPr lang="en-US" b="1" dirty="0">
                <a:solidFill>
                  <a:prstClr val="black"/>
                </a:solidFill>
                <a:cs typeface="Arial" panose="020B0604020202020204" pitchFamily="34" charset="0"/>
              </a:rPr>
              <a:t>held</a:t>
            </a:r>
            <a:r>
              <a:rPr lang="en-US" dirty="0">
                <a:solidFill>
                  <a:prstClr val="black"/>
                </a:solidFill>
                <a:cs typeface="Arial" panose="020B0604020202020204" pitchFamily="34" charset="0"/>
              </a:rPr>
              <a:t> on 08 and 13 September 2022. </a:t>
            </a:r>
          </a:p>
          <a:p>
            <a:pPr lvl="0" eaLnBrk="1" fontAlgn="auto" hangingPunct="1">
              <a:spcAft>
                <a:spcPts val="0"/>
              </a:spcAft>
            </a:pPr>
            <a:r>
              <a:rPr lang="en-ZA" dirty="0">
                <a:solidFill>
                  <a:prstClr val="black"/>
                </a:solidFill>
                <a:cs typeface="Arial" panose="020B0604020202020204" pitchFamily="34" charset="0"/>
              </a:rPr>
              <a:t>An awareness session on the code of conduct and labour Relations matters was conducted during the induction session that was held on 20 October 2022.</a:t>
            </a:r>
          </a:p>
        </p:txBody>
      </p:sp>
      <p:sp>
        <p:nvSpPr>
          <p:cNvPr id="4" name="Slide Number Placeholder 3"/>
          <p:cNvSpPr>
            <a:spLocks noGrp="1"/>
          </p:cNvSpPr>
          <p:nvPr>
            <p:ph type="sldNum" sz="quarter" idx="12"/>
          </p:nvPr>
        </p:nvSpPr>
        <p:spPr/>
        <p:txBody>
          <a:bodyPr/>
          <a:lstStyle/>
          <a:p>
            <a:pPr>
              <a:defRPr/>
            </a:pPr>
            <a:fld id="{1B75F6E5-DF7F-479B-810A-7AF8751D42DA}" type="slidenum">
              <a:rPr lang="en-ZA">
                <a:solidFill>
                  <a:schemeClr val="tx1">
                    <a:tint val="75000"/>
                  </a:schemeClr>
                </a:solidFill>
              </a:rPr>
              <a:pPr>
                <a:defRPr/>
              </a:pPr>
              <a:t>16</a:t>
            </a:fld>
            <a:endParaRPr lang="en-ZA" dirty="0">
              <a:solidFill>
                <a:schemeClr val="tx1">
                  <a:tint val="75000"/>
                </a:schemeClr>
              </a:solidFill>
            </a:endParaRPr>
          </a:p>
        </p:txBody>
      </p:sp>
      <p:pic>
        <p:nvPicPr>
          <p:cNvPr id="2150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38044"/>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solidFill>
                  <a:srgbClr val="C0504D">
                    <a:lumMod val="75000"/>
                  </a:srgbClr>
                </a:solidFill>
              </a:rPr>
              <a:t>PROGRAMME 1... </a:t>
            </a:r>
            <a:endParaRPr lang="en-ZA" dirty="0"/>
          </a:p>
        </p:txBody>
      </p:sp>
      <p:sp>
        <p:nvSpPr>
          <p:cNvPr id="22531" name="Content Placeholder 2"/>
          <p:cNvSpPr>
            <a:spLocks noGrp="1"/>
          </p:cNvSpPr>
          <p:nvPr>
            <p:ph idx="1"/>
          </p:nvPr>
        </p:nvSpPr>
        <p:spPr>
          <a:xfrm>
            <a:off x="0" y="947738"/>
            <a:ext cx="9144000" cy="5218112"/>
          </a:xfrm>
        </p:spPr>
        <p:txBody>
          <a:bodyPr>
            <a:normAutofit/>
          </a:bodyPr>
          <a:lstStyle/>
          <a:p>
            <a:pPr marL="0" indent="0" algn="just" eaLnBrk="1" hangingPunct="1">
              <a:lnSpc>
                <a:spcPct val="115000"/>
              </a:lnSpc>
              <a:spcAft>
                <a:spcPts val="1000"/>
              </a:spcAft>
              <a:buNone/>
            </a:pPr>
            <a:r>
              <a:rPr lang="en-ZA" altLang="en-US" b="1" u="sng" dirty="0"/>
              <a:t>Financial Management Services </a:t>
            </a:r>
            <a:endParaRPr lang="en-ZA" altLang="en-US" dirty="0">
              <a:solidFill>
                <a:srgbClr val="000000"/>
              </a:solidFill>
            </a:endParaRPr>
          </a:p>
          <a:p>
            <a:r>
              <a:rPr lang="en-US" b="1" dirty="0"/>
              <a:t>The draft Estimates of National Expenditure 2023/24 database</a:t>
            </a:r>
            <a:r>
              <a:rPr lang="en-US" dirty="0"/>
              <a:t> was </a:t>
            </a:r>
            <a:r>
              <a:rPr lang="en-US" b="1" dirty="0"/>
              <a:t>submitted </a:t>
            </a:r>
            <a:r>
              <a:rPr lang="en-US" dirty="0"/>
              <a:t>to National Treasury (NT). </a:t>
            </a:r>
          </a:p>
          <a:p>
            <a:r>
              <a:rPr lang="en-ZA" dirty="0"/>
              <a:t>The inputs for the compilation of the Interim Financial Statements (IFS) were received. The second quarter IFS were </a:t>
            </a:r>
            <a:r>
              <a:rPr lang="en-ZA" b="1" dirty="0"/>
              <a:t>compiled and submitted </a:t>
            </a:r>
            <a:r>
              <a:rPr lang="en-ZA" dirty="0"/>
              <a:t>to National Treasury as well as the Auditor-General.</a:t>
            </a:r>
            <a:endParaRPr lang="en-US" dirty="0"/>
          </a:p>
          <a:p>
            <a:r>
              <a:rPr lang="en-ZA" dirty="0"/>
              <a:t> </a:t>
            </a:r>
            <a:r>
              <a:rPr lang="en-ZA" b="1" dirty="0"/>
              <a:t>Monthly Conditional Grants Expenditure reports</a:t>
            </a:r>
            <a:r>
              <a:rPr lang="en-ZA" dirty="0"/>
              <a:t> from Provincial Education Department (PEDs) were </a:t>
            </a:r>
            <a:r>
              <a:rPr lang="en-ZA" b="1" dirty="0"/>
              <a:t>received</a:t>
            </a:r>
            <a:r>
              <a:rPr lang="en-ZA" dirty="0"/>
              <a:t> and </a:t>
            </a:r>
            <a:r>
              <a:rPr lang="en-ZA" b="1" dirty="0"/>
              <a:t>submitted</a:t>
            </a:r>
            <a:r>
              <a:rPr lang="en-ZA" dirty="0"/>
              <a:t> to National Treasury.</a:t>
            </a:r>
            <a:endParaRPr lang="en-US" dirty="0"/>
          </a:p>
          <a:p>
            <a:r>
              <a:rPr lang="en-ZA" dirty="0"/>
              <a:t> </a:t>
            </a:r>
            <a:r>
              <a:rPr lang="en-ZA" b="1" dirty="0"/>
              <a:t>Public Entities Quarterly Reports and Annual Reports: </a:t>
            </a:r>
            <a:r>
              <a:rPr lang="en-ZA" dirty="0"/>
              <a:t>The quarterly reports were </a:t>
            </a:r>
            <a:r>
              <a:rPr lang="en-ZA" b="1" dirty="0"/>
              <a:t>received</a:t>
            </a:r>
            <a:r>
              <a:rPr lang="en-ZA" dirty="0"/>
              <a:t> and </a:t>
            </a:r>
            <a:r>
              <a:rPr lang="en-ZA" b="1" dirty="0"/>
              <a:t>analysed </a:t>
            </a:r>
            <a:r>
              <a:rPr lang="en-ZA" dirty="0"/>
              <a:t>in terms of Treasury Regulation 26.1 and 30.2.1. The report of the analyses was </a:t>
            </a:r>
            <a:r>
              <a:rPr lang="en-ZA" b="1" dirty="0"/>
              <a:t>submitted </a:t>
            </a:r>
            <a:r>
              <a:rPr lang="en-ZA" dirty="0"/>
              <a:t>to the Executive Authority. </a:t>
            </a:r>
            <a:r>
              <a:rPr lang="en-ZA" altLang="en-US" b="1" dirty="0">
                <a:cs typeface="Times New Roman" panose="02020603050405020304" pitchFamily="18" charset="0"/>
              </a:rPr>
              <a:t> </a:t>
            </a:r>
            <a:endParaRPr lang="en-ZA" altLang="en-US" dirty="0">
              <a:solidFill>
                <a:srgbClr val="000000"/>
              </a:solidFill>
            </a:endParaRPr>
          </a:p>
          <a:p>
            <a:pPr marL="0" indent="0" algn="just" eaLnBrk="1" hangingPunct="1">
              <a:buNone/>
            </a:pPr>
            <a:r>
              <a:rPr lang="en-US" altLang="en-US" b="1" dirty="0">
                <a:solidFill>
                  <a:srgbClr val="000000"/>
                </a:solidFill>
              </a:rPr>
              <a:t> </a:t>
            </a:r>
            <a:endParaRPr lang="en-GB" altLang="en-US" u="sng" dirty="0"/>
          </a:p>
          <a:p>
            <a:pPr marL="0" indent="0" eaLnBrk="1" hangingPunct="1">
              <a:buFont typeface="Arial" panose="020B0604020202020204" pitchFamily="34" charset="0"/>
              <a:buNone/>
            </a:pPr>
            <a:r>
              <a:rPr lang="en-ZA" altLang="en-US" dirty="0"/>
              <a:t/>
            </a:r>
            <a:br>
              <a:rPr lang="en-ZA" altLang="en-US" dirty="0"/>
            </a:br>
            <a:endParaRPr lang="en-ZA" altLang="en-US" b="1" u="sng" dirty="0"/>
          </a:p>
        </p:txBody>
      </p:sp>
      <p:sp>
        <p:nvSpPr>
          <p:cNvPr id="4" name="Slide Number Placeholder 3"/>
          <p:cNvSpPr>
            <a:spLocks noGrp="1"/>
          </p:cNvSpPr>
          <p:nvPr>
            <p:ph type="sldNum" sz="quarter" idx="12"/>
          </p:nvPr>
        </p:nvSpPr>
        <p:spPr/>
        <p:txBody>
          <a:bodyPr/>
          <a:lstStyle/>
          <a:p>
            <a:pPr>
              <a:defRPr/>
            </a:pPr>
            <a:fld id="{25E0E9B0-74CF-417C-9CCD-7983DA0CE783}" type="slidenum">
              <a:rPr lang="en-ZA">
                <a:solidFill>
                  <a:schemeClr val="tx1">
                    <a:tint val="75000"/>
                  </a:schemeClr>
                </a:solidFill>
              </a:rPr>
              <a:pPr>
                <a:defRPr/>
              </a:pPr>
              <a:t>17</a:t>
            </a:fld>
            <a:endParaRPr lang="en-ZA" dirty="0">
              <a:solidFill>
                <a:schemeClr val="tx1">
                  <a:tint val="75000"/>
                </a:schemeClr>
              </a:solidFill>
            </a:endParaRPr>
          </a:p>
        </p:txBody>
      </p:sp>
      <p:pic>
        <p:nvPicPr>
          <p:cNvPr id="2253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53316"/>
            <a:ext cx="16922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solidFill>
                  <a:srgbClr val="C0504D">
                    <a:lumMod val="75000"/>
                  </a:srgbClr>
                </a:solidFill>
              </a:rPr>
              <a:t>PROGRAMME 1... </a:t>
            </a:r>
            <a:endParaRPr lang="en-ZA" dirty="0"/>
          </a:p>
        </p:txBody>
      </p:sp>
      <p:sp>
        <p:nvSpPr>
          <p:cNvPr id="3" name="Content Placeholder 2"/>
          <p:cNvSpPr>
            <a:spLocks noGrp="1"/>
          </p:cNvSpPr>
          <p:nvPr>
            <p:ph idx="1"/>
          </p:nvPr>
        </p:nvSpPr>
        <p:spPr>
          <a:xfrm>
            <a:off x="0" y="684213"/>
            <a:ext cx="9144000" cy="5218112"/>
          </a:xfrm>
        </p:spPr>
        <p:txBody>
          <a:bodyPr rtlCol="0">
            <a:noAutofit/>
          </a:bodyPr>
          <a:lstStyle/>
          <a:p>
            <a:pPr marL="0" indent="0" algn="just" eaLnBrk="1" fontAlgn="auto" hangingPunct="1">
              <a:spcAft>
                <a:spcPts val="0"/>
              </a:spcAft>
              <a:buFont typeface="Arial" panose="020B0604020202020204" pitchFamily="34" charset="0"/>
              <a:buNone/>
              <a:defRPr/>
            </a:pPr>
            <a:r>
              <a:rPr lang="en-ZA" b="1" u="sng" dirty="0"/>
              <a:t>Legal Services </a:t>
            </a:r>
          </a:p>
          <a:p>
            <a:pPr marL="0" indent="0" algn="just" eaLnBrk="1" fontAlgn="auto" hangingPunct="1">
              <a:spcAft>
                <a:spcPts val="0"/>
              </a:spcAft>
              <a:buFont typeface="Arial" panose="020B0604020202020204" pitchFamily="34" charset="0"/>
              <a:buNone/>
              <a:defRPr/>
            </a:pPr>
            <a:r>
              <a:rPr lang="en-US" dirty="0"/>
              <a:t>09 cases were received as follows: </a:t>
            </a:r>
          </a:p>
          <a:p>
            <a:pPr marL="0" indent="0" algn="just" eaLnBrk="1" fontAlgn="auto" hangingPunct="1">
              <a:spcAft>
                <a:spcPts val="0"/>
              </a:spcAft>
              <a:buFont typeface="Arial" panose="020B0604020202020204" pitchFamily="34" charset="0"/>
              <a:buNone/>
              <a:defRPr/>
            </a:pPr>
            <a:endParaRPr lang="en-US" dirty="0"/>
          </a:p>
          <a:p>
            <a:pPr algn="just" eaLnBrk="1" fontAlgn="auto" hangingPunct="1">
              <a:spcAft>
                <a:spcPts val="0"/>
              </a:spcAft>
              <a:defRPr/>
            </a:pPr>
            <a:endParaRPr lang="en-ZA" dirty="0"/>
          </a:p>
          <a:p>
            <a:pPr eaLnBrk="1" fontAlgn="auto" hangingPunct="1">
              <a:spcAft>
                <a:spcPts val="0"/>
              </a:spcAft>
              <a:defRPr/>
            </a:pPr>
            <a:endParaRPr lang="en-US" dirty="0">
              <a:solidFill>
                <a:prstClr val="black"/>
              </a:solidFill>
            </a:endParaRPr>
          </a:p>
          <a:p>
            <a:pPr marL="0" indent="0" eaLnBrk="1" fontAlgn="auto" hangingPunct="1">
              <a:spcAft>
                <a:spcPts val="0"/>
              </a:spcAft>
              <a:buFont typeface="Arial" panose="020B0604020202020204" pitchFamily="34" charset="0"/>
              <a:buNone/>
              <a:defRPr/>
            </a:pPr>
            <a:endParaRPr lang="en-US" sz="1600" dirty="0">
              <a:solidFill>
                <a:prstClr val="black"/>
              </a:solidFill>
            </a:endParaRPr>
          </a:p>
          <a:p>
            <a:pPr eaLnBrk="1" fontAlgn="auto" hangingPunct="1">
              <a:spcAft>
                <a:spcPts val="0"/>
              </a:spcAft>
              <a:defRPr/>
            </a:pPr>
            <a:endParaRPr lang="en-ZA" dirty="0">
              <a:solidFill>
                <a:prstClr val="black"/>
              </a:solidFill>
            </a:endParaRPr>
          </a:p>
          <a:p>
            <a:pPr marL="0" indent="0" algn="just" eaLnBrk="1" fontAlgn="auto" hangingPunct="1">
              <a:spcAft>
                <a:spcPts val="0"/>
              </a:spcAft>
              <a:buFont typeface="Arial" panose="020B0604020202020204" pitchFamily="34" charset="0"/>
              <a:buNone/>
              <a:defRPr/>
            </a:pPr>
            <a:endParaRPr lang="en-ZA" b="1" u="sng" dirty="0"/>
          </a:p>
          <a:p>
            <a:pPr marL="0" indent="0" algn="just" eaLnBrk="1" fontAlgn="auto" hangingPunct="1">
              <a:spcAft>
                <a:spcPts val="0"/>
              </a:spcAft>
              <a:buFont typeface="Arial" panose="020B0604020202020204" pitchFamily="34" charset="0"/>
              <a:buNone/>
              <a:defRPr/>
            </a:pPr>
            <a:endParaRPr lang="en-ZA" b="1" u="sng" dirty="0"/>
          </a:p>
          <a:p>
            <a:pPr marL="0" indent="0" algn="just" eaLnBrk="1" fontAlgn="auto" hangingPunct="1">
              <a:spcAft>
                <a:spcPts val="0"/>
              </a:spcAft>
              <a:buFont typeface="Arial" panose="020B0604020202020204" pitchFamily="34" charset="0"/>
              <a:buNone/>
              <a:defRPr/>
            </a:pPr>
            <a:endParaRPr lang="en-ZA" b="1" u="sng" dirty="0"/>
          </a:p>
        </p:txBody>
      </p:sp>
      <p:sp>
        <p:nvSpPr>
          <p:cNvPr id="4" name="Slide Number Placeholder 3"/>
          <p:cNvSpPr>
            <a:spLocks noGrp="1"/>
          </p:cNvSpPr>
          <p:nvPr>
            <p:ph type="sldNum" sz="quarter" idx="12"/>
          </p:nvPr>
        </p:nvSpPr>
        <p:spPr/>
        <p:txBody>
          <a:bodyPr/>
          <a:lstStyle/>
          <a:p>
            <a:pPr>
              <a:defRPr/>
            </a:pPr>
            <a:fld id="{2403ADED-B087-45CE-85B5-9445305B0C8F}" type="slidenum">
              <a:rPr lang="en-ZA">
                <a:solidFill>
                  <a:schemeClr val="tx1">
                    <a:tint val="75000"/>
                  </a:schemeClr>
                </a:solidFill>
              </a:rPr>
              <a:pPr>
                <a:defRPr/>
              </a:pPr>
              <a:t>18</a:t>
            </a:fld>
            <a:endParaRPr lang="en-ZA" dirty="0">
              <a:solidFill>
                <a:schemeClr val="tx1">
                  <a:tint val="75000"/>
                </a:schemeClr>
              </a:solidFill>
            </a:endParaRPr>
          </a:p>
        </p:txBody>
      </p:sp>
      <p:pic>
        <p:nvPicPr>
          <p:cNvPr id="2458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84" y="5984543"/>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2436385972"/>
              </p:ext>
            </p:extLst>
          </p:nvPr>
        </p:nvGraphicFramePr>
        <p:xfrm>
          <a:off x="-9939" y="1554480"/>
          <a:ext cx="9144000" cy="5303520"/>
        </p:xfrm>
        <a:graphic>
          <a:graphicData uri="http://schemas.openxmlformats.org/drawingml/2006/table">
            <a:tbl>
              <a:tblPr firstRow="1" bandRow="1">
                <a:tableStyleId>{93296810-A885-4BE3-A3E7-6D5BEEA58F35}</a:tableStyleId>
              </a:tblPr>
              <a:tblGrid>
                <a:gridCol w="2771800">
                  <a:extLst>
                    <a:ext uri="{9D8B030D-6E8A-4147-A177-3AD203B41FA5}">
                      <a16:colId xmlns:a16="http://schemas.microsoft.com/office/drawing/2014/main" val="4144716135"/>
                    </a:ext>
                  </a:extLst>
                </a:gridCol>
                <a:gridCol w="5544616">
                  <a:extLst>
                    <a:ext uri="{9D8B030D-6E8A-4147-A177-3AD203B41FA5}">
                      <a16:colId xmlns:a16="http://schemas.microsoft.com/office/drawing/2014/main" val="984524541"/>
                    </a:ext>
                  </a:extLst>
                </a:gridCol>
                <a:gridCol w="827584">
                  <a:extLst>
                    <a:ext uri="{9D8B030D-6E8A-4147-A177-3AD203B41FA5}">
                      <a16:colId xmlns:a16="http://schemas.microsoft.com/office/drawing/2014/main" val="1328835837"/>
                    </a:ext>
                  </a:extLst>
                </a:gridCol>
              </a:tblGrid>
              <a:tr h="0">
                <a:tc>
                  <a:txBody>
                    <a:bodyPr/>
                    <a:lstStyle/>
                    <a:p>
                      <a:pPr algn="just">
                        <a:lnSpc>
                          <a:spcPct val="100000"/>
                        </a:lnSpc>
                        <a:spcAft>
                          <a:spcPts val="0"/>
                        </a:spcAft>
                      </a:pPr>
                      <a:r>
                        <a:rPr lang="en-ZA" sz="1200" b="0" dirty="0">
                          <a:effectLst/>
                          <a:latin typeface="Arial" panose="020B0604020202020204" pitchFamily="34" charset="0"/>
                          <a:cs typeface="Arial" panose="020B0604020202020204" pitchFamily="34" charset="0"/>
                        </a:rPr>
                        <a:t>Parties/Defending or Not Defending</a:t>
                      </a:r>
                      <a:endParaRPr lang="en-ZA" sz="1200" b="0" dirty="0">
                        <a:solidFill>
                          <a:schemeClr val="tx1"/>
                        </a:solidFill>
                        <a:effectLst/>
                        <a:latin typeface="Arial" panose="020B0604020202020204" pitchFamily="34" charset="0"/>
                        <a:cs typeface="Arial" panose="020B0604020202020204" pitchFamily="34" charset="0"/>
                      </a:endParaRPr>
                    </a:p>
                  </a:txBody>
                  <a:tcPr marL="68580" marR="68580" marT="0" marB="0"/>
                </a:tc>
                <a:tc>
                  <a:txBody>
                    <a:bodyPr/>
                    <a:lstStyle/>
                    <a:p>
                      <a:pPr algn="just">
                        <a:lnSpc>
                          <a:spcPct val="100000"/>
                        </a:lnSpc>
                        <a:spcAft>
                          <a:spcPts val="0"/>
                        </a:spcAft>
                      </a:pPr>
                      <a:r>
                        <a:rPr lang="en-ZA" sz="1200" b="0" dirty="0">
                          <a:effectLst/>
                          <a:latin typeface="Arial" panose="020B0604020202020204" pitchFamily="34" charset="0"/>
                          <a:cs typeface="Arial" panose="020B0604020202020204" pitchFamily="34" charset="0"/>
                        </a:rPr>
                        <a:t>Cause of Action/brief description of the case</a:t>
                      </a:r>
                      <a:endParaRPr lang="en-ZA" sz="1200" b="0" dirty="0">
                        <a:solidFill>
                          <a:schemeClr val="tx1"/>
                        </a:solidFill>
                        <a:effectLst/>
                        <a:latin typeface="Arial" panose="020B0604020202020204" pitchFamily="34" charset="0"/>
                        <a:cs typeface="Arial" panose="020B0604020202020204" pitchFamily="34" charset="0"/>
                      </a:endParaRPr>
                    </a:p>
                  </a:txBody>
                  <a:tcPr marL="68580" marR="68580" marT="0" marB="0"/>
                </a:tc>
                <a:tc>
                  <a:txBody>
                    <a:bodyPr/>
                    <a:lstStyle/>
                    <a:p>
                      <a:pPr algn="just">
                        <a:lnSpc>
                          <a:spcPct val="100000"/>
                        </a:lnSpc>
                        <a:spcAft>
                          <a:spcPts val="0"/>
                        </a:spcAft>
                      </a:pPr>
                      <a:r>
                        <a:rPr lang="en-ZA" sz="1200" b="0" dirty="0">
                          <a:effectLst/>
                          <a:latin typeface="Arial" panose="020B0604020202020204" pitchFamily="34" charset="0"/>
                          <a:cs typeface="Arial" panose="020B0604020202020204" pitchFamily="34" charset="0"/>
                        </a:rPr>
                        <a:t>Status</a:t>
                      </a:r>
                      <a:endParaRPr lang="en-ZA" sz="1200" b="0" dirty="0">
                        <a:solidFill>
                          <a:schemeClr val="tx1"/>
                        </a:solidFill>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155518253"/>
                  </a:ext>
                </a:extLst>
              </a:tr>
              <a:tr h="0">
                <a:tc>
                  <a:txBody>
                    <a:bodyPr/>
                    <a:lstStyle/>
                    <a:p>
                      <a:pPr marL="0" marR="0">
                        <a:spcBef>
                          <a:spcPts val="0"/>
                        </a:spcBef>
                        <a:spcAft>
                          <a:spcPts val="0"/>
                        </a:spcAft>
                      </a:pP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Mabika Mthembiso vs Minister of Basic Education</a:t>
                      </a:r>
                    </a:p>
                    <a:p>
                      <a:pPr marL="0" marR="0">
                        <a:spcBef>
                          <a:spcPts val="0"/>
                        </a:spcBef>
                        <a:spcAft>
                          <a:spcPts val="0"/>
                        </a:spcAft>
                      </a:pP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spcBef>
                          <a:spcPts val="0"/>
                        </a:spcBef>
                        <a:spcAft>
                          <a:spcPts val="0"/>
                        </a:spcAft>
                      </a:pP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matter emanates in Mpumalanga. Plaintiff alleges that he was hit across the face by an educator at the school.</a:t>
                      </a:r>
                    </a:p>
                  </a:txBody>
                  <a:tcPr marL="68580" marR="68580" marT="0" marB="0"/>
                </a:tc>
                <a:tc>
                  <a:txBody>
                    <a:bodyPr/>
                    <a:lstStyle/>
                    <a:p>
                      <a:pPr algn="just">
                        <a:lnSpc>
                          <a:spcPct val="100000"/>
                        </a:lnSpc>
                        <a:spcAft>
                          <a:spcPts val="0"/>
                        </a:spcAft>
                      </a:pPr>
                      <a:r>
                        <a:rPr lang="en-US" sz="1200" b="0" kern="1200" dirty="0">
                          <a:effectLst/>
                          <a:latin typeface="Arial" panose="020B0604020202020204" pitchFamily="34" charset="0"/>
                          <a:cs typeface="Arial" panose="020B0604020202020204" pitchFamily="34" charset="0"/>
                        </a:rPr>
                        <a:t>Ongoing </a:t>
                      </a:r>
                      <a:endParaRPr lang="en-ZA" sz="1200" b="0" kern="1200" dirty="0">
                        <a:solidFill>
                          <a:srgbClr val="000000"/>
                        </a:solidFill>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348227674"/>
                  </a:ext>
                </a:extLst>
              </a:tr>
              <a:tr h="0">
                <a:tc>
                  <a:txBody>
                    <a:bodyPr/>
                    <a:lstStyle/>
                    <a:p>
                      <a:pPr marL="0" marR="0">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Yves Kadilo and two others vs Park town Boys High School and six (6) others</a:t>
                      </a:r>
                    </a:p>
                  </a:txBody>
                  <a:tcPr marL="68580" marR="68580" marT="0" marB="0"/>
                </a:tc>
                <a:tc>
                  <a:txBody>
                    <a:bodyPr/>
                    <a:lstStyle/>
                    <a:p>
                      <a:pPr marL="0" marR="0">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 Professional negligence that resulted in the drowning of a learner during a school activity. </a:t>
                      </a:r>
                    </a:p>
                    <a:p>
                      <a:pPr marL="0" marR="0">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or death to the learners. </a:t>
                      </a: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a:ln>
                            <a:noFill/>
                          </a:ln>
                          <a:effectLst/>
                          <a:uLnTx/>
                          <a:uFillTx/>
                          <a:latin typeface="Arial" panose="020B0604020202020204" pitchFamily="34" charset="0"/>
                          <a:cs typeface="Arial" panose="020B0604020202020204" pitchFamily="34" charset="0"/>
                        </a:rPr>
                        <a:t>Ongoing </a:t>
                      </a: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3085665900"/>
                  </a:ext>
                </a:extLst>
              </a:tr>
              <a:tr h="0">
                <a:tc>
                  <a:txBody>
                    <a:bodyPr/>
                    <a:lstStyle/>
                    <a:p>
                      <a:pPr marL="0" marR="0">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SA Childcare (Pty)Ltd and others vs Minister of Social Development and Others</a:t>
                      </a:r>
                    </a:p>
                    <a:p>
                      <a:pPr marL="0" marR="0">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 The appellant alleges that the defendants breached their constitutional obligation of not paying the ECD subsidy in full despite the non-attendance of learners due to COVID-19 lockdown </a:t>
                      </a: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a:ln>
                            <a:noFill/>
                          </a:ln>
                          <a:effectLst/>
                          <a:uLnTx/>
                          <a:uFillTx/>
                          <a:latin typeface="Arial" panose="020B0604020202020204" pitchFamily="34" charset="0"/>
                          <a:cs typeface="Arial" panose="020B0604020202020204" pitchFamily="34" charset="0"/>
                        </a:rPr>
                        <a:t>Ongoing </a:t>
                      </a: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1576978199"/>
                  </a:ext>
                </a:extLst>
              </a:tr>
              <a:tr h="0">
                <a:tc>
                  <a:txBody>
                    <a:bodyPr/>
                    <a:lstStyle/>
                    <a:p>
                      <a:pPr marL="0" marR="0">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Chante Peterson vs</a:t>
                      </a:r>
                      <a:r>
                        <a:rPr lang="en-US" sz="1200" b="0" baseline="0" dirty="0">
                          <a:effectLst/>
                          <a:latin typeface="Arial" panose="020B0604020202020204" pitchFamily="34" charset="0"/>
                          <a:ea typeface="Calibri" panose="020F0502020204030204" pitchFamily="34" charset="0"/>
                          <a:cs typeface="Arial" panose="020B0604020202020204" pitchFamily="34" charset="0"/>
                        </a:rPr>
                        <a:t> </a:t>
                      </a:r>
                      <a:r>
                        <a:rPr lang="en-US" sz="1200" b="0" dirty="0">
                          <a:effectLst/>
                          <a:latin typeface="Arial" panose="020B0604020202020204" pitchFamily="34" charset="0"/>
                          <a:ea typeface="Calibri" panose="020F0502020204030204" pitchFamily="34" charset="0"/>
                          <a:cs typeface="Arial" panose="020B0604020202020204" pitchFamily="34" charset="0"/>
                        </a:rPr>
                        <a:t>Clarissa Venter and three (3) others</a:t>
                      </a:r>
                    </a:p>
                    <a:p>
                      <a:pPr marL="0" marR="0">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The applicant is a learner who alleges that an educator slapped her on the face. </a:t>
                      </a: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a:ln>
                            <a:noFill/>
                          </a:ln>
                          <a:effectLst/>
                          <a:uLnTx/>
                          <a:uFillTx/>
                          <a:latin typeface="Arial" panose="020B0604020202020204" pitchFamily="34" charset="0"/>
                          <a:cs typeface="Arial" panose="020B0604020202020204" pitchFamily="34" charset="0"/>
                        </a:rPr>
                        <a:t>Ongoing </a:t>
                      </a: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681527027"/>
                  </a:ext>
                </a:extLst>
              </a:tr>
              <a:tr h="0">
                <a:tc>
                  <a:txBody>
                    <a:bodyPr/>
                    <a:lstStyle/>
                    <a:p>
                      <a:pPr marL="0" marR="0">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Phuthatshedzo Ndou vs The Minister of The Department of Basic Education</a:t>
                      </a:r>
                    </a:p>
                    <a:p>
                      <a:pPr marL="0" marR="0">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 The learner sustained a severe injury to her forefinger, dislocated due to an assault.</a:t>
                      </a:r>
                    </a:p>
                    <a:p>
                      <a:pPr marL="0" marR="0">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a:ln>
                            <a:noFill/>
                          </a:ln>
                          <a:effectLst/>
                          <a:uLnTx/>
                          <a:uFillTx/>
                          <a:latin typeface="Arial" panose="020B0604020202020204" pitchFamily="34" charset="0"/>
                          <a:cs typeface="Arial" panose="020B0604020202020204" pitchFamily="34" charset="0"/>
                        </a:rPr>
                        <a:t>Ongoing </a:t>
                      </a: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2240130274"/>
                  </a:ext>
                </a:extLst>
              </a:tr>
              <a:tr h="0">
                <a:tc>
                  <a:txBody>
                    <a:bodyPr/>
                    <a:lstStyle/>
                    <a:p>
                      <a:pPr marL="0" marR="0">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Patricia Anne Luckin vs Lungelo Pannuel Ngcobo and another</a:t>
                      </a:r>
                    </a:p>
                  </a:txBody>
                  <a:tcPr marL="68580" marR="68580" marT="0" marB="0"/>
                </a:tc>
                <a:tc>
                  <a:txBody>
                    <a:bodyPr/>
                    <a:lstStyle/>
                    <a:p>
                      <a:pPr marL="0" marR="0">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 Plaintiff alleges that a motor vehicle accident occurred whilst the first defendant acted within the course and scope of his employment. </a:t>
                      </a: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a:ln>
                            <a:noFill/>
                          </a:ln>
                          <a:effectLst/>
                          <a:uLnTx/>
                          <a:uFillTx/>
                          <a:latin typeface="Arial" panose="020B0604020202020204" pitchFamily="34" charset="0"/>
                          <a:cs typeface="Arial" panose="020B0604020202020204" pitchFamily="34" charset="0"/>
                        </a:rPr>
                        <a:t>Ongoing </a:t>
                      </a: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3154557108"/>
                  </a:ext>
                </a:extLst>
              </a:tr>
              <a:tr h="0">
                <a:tc>
                  <a:txBody>
                    <a:bodyPr/>
                    <a:lstStyle/>
                    <a:p>
                      <a:pPr marL="0" marR="0">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Thokozani Clement Tshomelaobo Onwaba Tshomela vs Minister</a:t>
                      </a:r>
                      <a:r>
                        <a:rPr lang="en-US" sz="1200" b="0" baseline="0" dirty="0">
                          <a:effectLst/>
                          <a:latin typeface="Arial" panose="020B0604020202020204" pitchFamily="34" charset="0"/>
                          <a:ea typeface="Calibri" panose="020F0502020204030204" pitchFamily="34" charset="0"/>
                          <a:cs typeface="Arial" panose="020B0604020202020204" pitchFamily="34" charset="0"/>
                        </a:rPr>
                        <a:t> o</a:t>
                      </a:r>
                      <a:r>
                        <a:rPr lang="en-US" sz="1200" b="0" dirty="0">
                          <a:effectLst/>
                          <a:latin typeface="Arial" panose="020B0604020202020204" pitchFamily="34" charset="0"/>
                          <a:ea typeface="Calibri" panose="020F0502020204030204" pitchFamily="34" charset="0"/>
                          <a:cs typeface="Arial" panose="020B0604020202020204" pitchFamily="34" charset="0"/>
                        </a:rPr>
                        <a:t>f Basic Education and others</a:t>
                      </a:r>
                    </a:p>
                  </a:txBody>
                  <a:tcPr marL="68580" marR="68580" marT="0" marB="0"/>
                </a:tc>
                <a:tc>
                  <a:txBody>
                    <a:bodyPr/>
                    <a:lstStyle/>
                    <a:p>
                      <a:pPr marL="0" marR="0">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It is alleged that the learner was first diagnosed with Pneumonia and later tested positive for COVID-19. The principle infringed on the learner’s constitutional right to privacy.</a:t>
                      </a: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a:ln>
                            <a:noFill/>
                          </a:ln>
                          <a:effectLst/>
                          <a:uLnTx/>
                          <a:uFillTx/>
                          <a:latin typeface="Arial" panose="020B0604020202020204" pitchFamily="34" charset="0"/>
                          <a:cs typeface="Arial" panose="020B0604020202020204" pitchFamily="34" charset="0"/>
                        </a:rPr>
                        <a:t>Ongoing </a:t>
                      </a: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3995836353"/>
                  </a:ext>
                </a:extLst>
              </a:tr>
              <a:tr h="0">
                <a:tc>
                  <a:txBody>
                    <a:bodyPr/>
                    <a:lstStyle/>
                    <a:p>
                      <a:pPr marL="0" marR="0">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Prophet Shephered Bushiri Ministries NPC vs Milestone Primary School And The Minister of Basic Education.</a:t>
                      </a:r>
                    </a:p>
                  </a:txBody>
                  <a:tcPr marL="68580" marR="68580" marT="0" marB="0"/>
                </a:tc>
                <a:tc>
                  <a:txBody>
                    <a:bodyPr/>
                    <a:lstStyle/>
                    <a:p>
                      <a:pPr marL="0" marR="0">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The Applicant is Prophet Bushiri Ministries NPC and alleges ownership of property Plot 36 R55 Main Road Blue Hills, which the first Respondent currently occupies. </a:t>
                      </a: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a:ln>
                            <a:noFill/>
                          </a:ln>
                          <a:effectLst/>
                          <a:uLnTx/>
                          <a:uFillTx/>
                          <a:latin typeface="Arial" panose="020B0604020202020204" pitchFamily="34" charset="0"/>
                          <a:cs typeface="Arial" panose="020B0604020202020204" pitchFamily="34" charset="0"/>
                        </a:rPr>
                        <a:t>Ongoing </a:t>
                      </a: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3130140208"/>
                  </a:ext>
                </a:extLst>
              </a:tr>
              <a:tr h="0">
                <a:tc>
                  <a:txBody>
                    <a:bodyPr/>
                    <a:lstStyle/>
                    <a:p>
                      <a:pPr marL="0" marR="0">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Suid Afrikaanse Onderwysers Unie vs Minister of Basic Education </a:t>
                      </a:r>
                    </a:p>
                  </a:txBody>
                  <a:tcPr marL="68580" marR="68580" marT="0" marB="0"/>
                </a:tc>
                <a:tc>
                  <a:txBody>
                    <a:bodyPr/>
                    <a:lstStyle/>
                    <a:p>
                      <a:pPr marL="0" marR="0">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The Applicant seeks an order to review and set aside regulations 9 (1) and (2) of the Infrastructure Regulations. The Applicant alleges that the Infrastructure regulations misused the PEDs as a mechanism by which a school’s capacity is determined for learners’ placement. </a:t>
                      </a: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a:ln>
                            <a:noFill/>
                          </a:ln>
                          <a:effectLst/>
                          <a:uLnTx/>
                          <a:uFillTx/>
                          <a:latin typeface="Arial" panose="020B0604020202020204" pitchFamily="34" charset="0"/>
                          <a:cs typeface="Arial" panose="020B0604020202020204" pitchFamily="34" charset="0"/>
                        </a:rPr>
                        <a:t>Ongoing </a:t>
                      </a: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802988488"/>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eaLnBrk="1" fontAlgn="auto" hangingPunct="1">
              <a:spcAft>
                <a:spcPts val="0"/>
              </a:spcAft>
              <a:defRPr/>
            </a:pPr>
            <a:r>
              <a:rPr lang="en-ZA" dirty="0">
                <a:solidFill>
                  <a:srgbClr val="C0504D">
                    <a:lumMod val="75000"/>
                  </a:srgbClr>
                </a:solidFill>
              </a:rPr>
              <a:t>PROGRAMME 1... </a:t>
            </a:r>
            <a:endParaRPr lang="en-ZA" dirty="0"/>
          </a:p>
        </p:txBody>
      </p:sp>
      <p:sp>
        <p:nvSpPr>
          <p:cNvPr id="3" name="Content Placeholder 2"/>
          <p:cNvSpPr>
            <a:spLocks noGrp="1"/>
          </p:cNvSpPr>
          <p:nvPr>
            <p:ph idx="1"/>
          </p:nvPr>
        </p:nvSpPr>
        <p:spPr/>
        <p:txBody>
          <a:bodyPr rtlCol="0">
            <a:noAutofit/>
          </a:bodyPr>
          <a:lstStyle/>
          <a:p>
            <a:pPr marL="0" indent="0" algn="just" eaLnBrk="1" fontAlgn="auto" hangingPunct="1">
              <a:lnSpc>
                <a:spcPct val="90000"/>
              </a:lnSpc>
              <a:spcAft>
                <a:spcPts val="0"/>
              </a:spcAft>
              <a:buFont typeface="Arial" panose="020B0604020202020204" pitchFamily="34" charset="0"/>
              <a:buNone/>
              <a:defRPr/>
            </a:pPr>
            <a:r>
              <a:rPr lang="en-US" b="1" dirty="0"/>
              <a:t> </a:t>
            </a:r>
            <a:r>
              <a:rPr lang="en-ZA" b="1" u="sng" dirty="0"/>
              <a:t>Legislative Services </a:t>
            </a:r>
          </a:p>
          <a:p>
            <a:pPr>
              <a:defRPr/>
            </a:pPr>
            <a:r>
              <a:rPr lang="en-ZA" b="1" dirty="0"/>
              <a:t>Basic Education Laws Amendment (BELA Bill)</a:t>
            </a:r>
            <a:r>
              <a:rPr lang="en-ZA" dirty="0"/>
              <a:t>: The Portfolio Committee </a:t>
            </a:r>
            <a:r>
              <a:rPr lang="en-ZA" b="1" dirty="0"/>
              <a:t>published</a:t>
            </a:r>
            <a:r>
              <a:rPr lang="en-ZA" dirty="0"/>
              <a:t> the Bill for public comment. </a:t>
            </a:r>
            <a:r>
              <a:rPr lang="en-ZA" b="1" dirty="0"/>
              <a:t>Oral hearings </a:t>
            </a:r>
            <a:r>
              <a:rPr lang="en-ZA" dirty="0"/>
              <a:t>were </a:t>
            </a:r>
            <a:r>
              <a:rPr lang="en-ZA" b="1" dirty="0"/>
              <a:t>conducted</a:t>
            </a:r>
            <a:r>
              <a:rPr lang="en-GB" dirty="0"/>
              <a:t> from 08 to 29 November 2022.</a:t>
            </a:r>
            <a:r>
              <a:rPr lang="en-ZA" dirty="0"/>
              <a:t> </a:t>
            </a:r>
          </a:p>
          <a:p>
            <a:pPr algn="just"/>
            <a:r>
              <a:rPr lang="en-ZA" b="1" dirty="0"/>
              <a:t>Regulations pertaining to Special School Hostels: </a:t>
            </a:r>
            <a:r>
              <a:rPr lang="en-ZA" dirty="0"/>
              <a:t>The Task Team has </a:t>
            </a:r>
            <a:r>
              <a:rPr lang="en-ZA" b="1" dirty="0"/>
              <a:t>finalised </a:t>
            </a:r>
            <a:r>
              <a:rPr lang="en-ZA" dirty="0"/>
              <a:t>the drafting of the Regulations and a coasting exercise. </a:t>
            </a:r>
          </a:p>
          <a:p>
            <a:pPr algn="just"/>
            <a:r>
              <a:rPr lang="en-ZA" altLang="en-US" b="1" dirty="0"/>
              <a:t>Admission Policy for Public Schools: </a:t>
            </a:r>
            <a:r>
              <a:rPr lang="en-ZA" dirty="0"/>
              <a:t>The finalised draft policy to the line function for comments and incorporation.</a:t>
            </a:r>
            <a:r>
              <a:rPr lang="en-GB" dirty="0"/>
              <a:t> The final task team meeting was </a:t>
            </a:r>
            <a:r>
              <a:rPr lang="en-GB" b="1" dirty="0"/>
              <a:t>held</a:t>
            </a:r>
            <a:r>
              <a:rPr lang="en-GB" dirty="0"/>
              <a:t> on 08 December 2022.</a:t>
            </a:r>
            <a:r>
              <a:rPr lang="en-ZA" dirty="0"/>
              <a:t> </a:t>
            </a:r>
            <a:r>
              <a:rPr lang="en-GB" dirty="0"/>
              <a:t>The Policy was </a:t>
            </a:r>
            <a:r>
              <a:rPr lang="en-GB" b="1" dirty="0"/>
              <a:t>presented </a:t>
            </a:r>
            <a:r>
              <a:rPr lang="en-GB" dirty="0"/>
              <a:t>to National Education Collaboration and Labour Council (NEDLAC).</a:t>
            </a:r>
            <a:endParaRPr lang="en-ZA" b="1" dirty="0"/>
          </a:p>
          <a:p>
            <a:pPr algn="just"/>
            <a:r>
              <a:rPr lang="en-ZA" altLang="en-US" b="1" dirty="0"/>
              <a:t>Regulations relating to minimum uniform norms and standards for public school infrastructure:</a:t>
            </a:r>
            <a:r>
              <a:rPr lang="en-ZA" altLang="en-US" dirty="0"/>
              <a:t> </a:t>
            </a:r>
            <a:r>
              <a:rPr lang="en-ZA" dirty="0"/>
              <a:t>CEM approved the amendments to the norms and standards for public infrastructure and also agreed to a public participation process. </a:t>
            </a:r>
          </a:p>
          <a:p>
            <a:pPr lvl="1" algn="just"/>
            <a:r>
              <a:rPr lang="en-US" sz="1800" b="1" dirty="0"/>
              <a:t>The Amendments </a:t>
            </a:r>
            <a:r>
              <a:rPr lang="en-US" sz="1800" dirty="0"/>
              <a:t>were </a:t>
            </a:r>
            <a:r>
              <a:rPr lang="en-US" sz="1800" b="1" dirty="0"/>
              <a:t>published</a:t>
            </a:r>
            <a:r>
              <a:rPr lang="en-US" sz="1800" dirty="0"/>
              <a:t> to invite written </a:t>
            </a:r>
            <a:r>
              <a:rPr lang="en-US" sz="1800" b="1" dirty="0"/>
              <a:t>submission</a:t>
            </a:r>
            <a:r>
              <a:rPr lang="en-US" sz="1800" dirty="0"/>
              <a:t> from the public and were </a:t>
            </a:r>
            <a:r>
              <a:rPr lang="en-ZA" sz="1800" dirty="0"/>
              <a:t>translated into </a:t>
            </a:r>
            <a:r>
              <a:rPr lang="en-GB" sz="1800" dirty="0"/>
              <a:t>Afrikaans</a:t>
            </a:r>
            <a:r>
              <a:rPr lang="en-ZA" sz="1800" dirty="0"/>
              <a:t>, </a:t>
            </a:r>
            <a:r>
              <a:rPr lang="en-GB" sz="1800" dirty="0"/>
              <a:t>IsiSwati</a:t>
            </a:r>
            <a:r>
              <a:rPr lang="en-ZA" sz="1800" dirty="0"/>
              <a:t>, </a:t>
            </a:r>
            <a:r>
              <a:rPr lang="en-GB" sz="1800" dirty="0"/>
              <a:t>Tshivenda</a:t>
            </a:r>
            <a:r>
              <a:rPr lang="en-ZA" sz="1800" dirty="0"/>
              <a:t> and </a:t>
            </a:r>
            <a:r>
              <a:rPr lang="en-GB" sz="1800" dirty="0"/>
              <a:t>IsiNdebele languages. </a:t>
            </a:r>
            <a:endParaRPr lang="en-ZA" altLang="en-US" sz="1800" dirty="0"/>
          </a:p>
          <a:p>
            <a:pPr eaLnBrk="1" fontAlgn="auto" hangingPunct="1">
              <a:spcAft>
                <a:spcPts val="0"/>
              </a:spcAft>
              <a:defRPr/>
            </a:pPr>
            <a:endParaRPr lang="en-ZA" dirty="0"/>
          </a:p>
          <a:p>
            <a:pPr marL="0" indent="0" eaLnBrk="1" fontAlgn="auto" hangingPunct="1">
              <a:spcAft>
                <a:spcPts val="0"/>
              </a:spcAft>
              <a:buFont typeface="Arial" panose="020B0604020202020204" pitchFamily="34" charset="0"/>
              <a:buNone/>
              <a:defRPr/>
            </a:pPr>
            <a:endParaRPr lang="en-ZA" dirty="0">
              <a:solidFill>
                <a:prstClr val="black"/>
              </a:solidFill>
            </a:endParaRPr>
          </a:p>
          <a:p>
            <a:pPr marL="0" indent="0" algn="just" eaLnBrk="1" fontAlgn="auto" hangingPunct="1">
              <a:spcAft>
                <a:spcPts val="0"/>
              </a:spcAft>
              <a:buFont typeface="Arial" panose="020B0604020202020204" pitchFamily="34" charset="0"/>
              <a:buNone/>
              <a:defRPr/>
            </a:pPr>
            <a:endParaRPr lang="en-ZA" b="1" u="sng" dirty="0"/>
          </a:p>
          <a:p>
            <a:pPr marL="0" indent="0" algn="just" eaLnBrk="1" fontAlgn="auto" hangingPunct="1">
              <a:spcAft>
                <a:spcPts val="0"/>
              </a:spcAft>
              <a:buFont typeface="Arial" panose="020B0604020202020204" pitchFamily="34" charset="0"/>
              <a:buNone/>
              <a:defRPr/>
            </a:pPr>
            <a:endParaRPr lang="en-ZA" b="1" u="sng" dirty="0"/>
          </a:p>
          <a:p>
            <a:pPr marL="0" indent="0" algn="just" eaLnBrk="1" fontAlgn="auto" hangingPunct="1">
              <a:spcAft>
                <a:spcPts val="0"/>
              </a:spcAft>
              <a:buFont typeface="Arial" panose="020B0604020202020204" pitchFamily="34" charset="0"/>
              <a:buNone/>
              <a:defRPr/>
            </a:pPr>
            <a:endParaRPr lang="en-ZA" b="1" u="sng" dirty="0"/>
          </a:p>
        </p:txBody>
      </p:sp>
      <p:sp>
        <p:nvSpPr>
          <p:cNvPr id="4" name="Slide Number Placeholder 3"/>
          <p:cNvSpPr>
            <a:spLocks noGrp="1"/>
          </p:cNvSpPr>
          <p:nvPr>
            <p:ph type="sldNum" sz="quarter" idx="12"/>
          </p:nvPr>
        </p:nvSpPr>
        <p:spPr/>
        <p:txBody>
          <a:bodyPr/>
          <a:lstStyle/>
          <a:p>
            <a:pPr>
              <a:defRPr/>
            </a:pPr>
            <a:fld id="{2BC6468E-CA5A-4AAC-AA63-FA7F9E549AF5}" type="slidenum">
              <a:rPr lang="en-ZA">
                <a:solidFill>
                  <a:schemeClr val="tx1">
                    <a:tint val="75000"/>
                  </a:schemeClr>
                </a:solidFill>
              </a:rPr>
              <a:pPr>
                <a:defRPr/>
              </a:pPr>
              <a:t>19</a:t>
            </a:fld>
            <a:endParaRPr lang="en-ZA" dirty="0">
              <a:solidFill>
                <a:schemeClr val="tx1">
                  <a:tint val="75000"/>
                </a:schemeClr>
              </a:solidFill>
            </a:endParaRPr>
          </a:p>
        </p:txBody>
      </p:sp>
      <p:pic>
        <p:nvPicPr>
          <p:cNvPr id="2355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21388"/>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eaLnBrk="1" fontAlgn="auto" hangingPunct="1">
              <a:spcAft>
                <a:spcPts val="0"/>
              </a:spcAft>
              <a:defRPr/>
            </a:pPr>
            <a:r>
              <a:rPr lang="en-US" sz="3600" dirty="0">
                <a:cs typeface="Calibri" pitchFamily="34" charset="0"/>
              </a:rPr>
              <a:t>PRESENTATION OUTLINE </a:t>
            </a:r>
            <a:endParaRPr lang="en-ZA" sz="3600" dirty="0"/>
          </a:p>
        </p:txBody>
      </p:sp>
      <p:sp>
        <p:nvSpPr>
          <p:cNvPr id="3" name="Content Placeholder 2"/>
          <p:cNvSpPr>
            <a:spLocks noGrp="1"/>
          </p:cNvSpPr>
          <p:nvPr>
            <p:ph idx="1"/>
          </p:nvPr>
        </p:nvSpPr>
        <p:spPr/>
        <p:txBody>
          <a:bodyPr rtlCol="0"/>
          <a:lstStyle/>
          <a:p>
            <a:pPr marL="631825" indent="-631825" eaLnBrk="1" fontAlgn="auto" hangingPunct="1">
              <a:spcBef>
                <a:spcPts val="0"/>
              </a:spcBef>
              <a:spcAft>
                <a:spcPts val="0"/>
              </a:spcAft>
              <a:buFont typeface="Arial" panose="020B0604020202020204" pitchFamily="34" charset="0"/>
              <a:buNone/>
              <a:defRPr/>
            </a:pPr>
            <a:r>
              <a:rPr lang="en-US" sz="2000" b="1" dirty="0">
                <a:solidFill>
                  <a:prstClr val="black"/>
                </a:solidFill>
                <a:cs typeface="Calibri" pitchFamily="34" charset="0"/>
              </a:rPr>
              <a:t>PART A</a:t>
            </a:r>
            <a:r>
              <a:rPr lang="en-US" sz="2000" dirty="0">
                <a:solidFill>
                  <a:prstClr val="black"/>
                </a:solidFill>
                <a:cs typeface="Calibri" pitchFamily="34" charset="0"/>
              </a:rPr>
              <a:t> </a:t>
            </a:r>
          </a:p>
          <a:p>
            <a:pPr marL="631825" indent="-631825" eaLnBrk="1" fontAlgn="auto" hangingPunct="1">
              <a:spcBef>
                <a:spcPts val="0"/>
              </a:spcBef>
              <a:spcAft>
                <a:spcPts val="0"/>
              </a:spcAft>
              <a:buFont typeface="Arial" panose="020B0604020202020204" pitchFamily="34" charset="0"/>
              <a:buNone/>
              <a:defRPr/>
            </a:pPr>
            <a:r>
              <a:rPr lang="en-US" sz="2000" dirty="0">
                <a:solidFill>
                  <a:prstClr val="black"/>
                </a:solidFill>
                <a:cs typeface="Calibri" pitchFamily="34" charset="0"/>
              </a:rPr>
              <a:t>Performance Indicators and Targets </a:t>
            </a:r>
          </a:p>
          <a:p>
            <a:pPr marL="631825" indent="-631825" eaLnBrk="1" fontAlgn="auto" hangingPunct="1">
              <a:spcBef>
                <a:spcPts val="0"/>
              </a:spcBef>
              <a:spcAft>
                <a:spcPts val="0"/>
              </a:spcAft>
              <a:buFont typeface="Arial" panose="020B0604020202020204" pitchFamily="34" charset="0"/>
              <a:buNone/>
              <a:defRPr/>
            </a:pPr>
            <a:endParaRPr lang="en-US" sz="2000" dirty="0">
              <a:solidFill>
                <a:prstClr val="black"/>
              </a:solidFill>
              <a:cs typeface="Calibri" pitchFamily="34" charset="0"/>
            </a:endParaRPr>
          </a:p>
          <a:p>
            <a:pPr marL="631825" indent="-631825" eaLnBrk="1" fontAlgn="auto" hangingPunct="1">
              <a:spcBef>
                <a:spcPts val="0"/>
              </a:spcBef>
              <a:spcAft>
                <a:spcPts val="0"/>
              </a:spcAft>
              <a:buFont typeface="Arial" panose="020B0604020202020204" pitchFamily="34" charset="0"/>
              <a:buNone/>
              <a:defRPr/>
            </a:pPr>
            <a:r>
              <a:rPr lang="en-US" sz="2000" b="1" dirty="0">
                <a:solidFill>
                  <a:prstClr val="black"/>
                </a:solidFill>
                <a:cs typeface="Calibri" pitchFamily="34" charset="0"/>
              </a:rPr>
              <a:t>PART B: </a:t>
            </a:r>
          </a:p>
          <a:p>
            <a:pPr marL="631825" indent="-631825" eaLnBrk="1" fontAlgn="auto" hangingPunct="1">
              <a:spcBef>
                <a:spcPts val="0"/>
              </a:spcBef>
              <a:spcAft>
                <a:spcPts val="0"/>
              </a:spcAft>
              <a:buFont typeface="Arial" panose="020B0604020202020204" pitchFamily="34" charset="0"/>
              <a:buNone/>
              <a:defRPr/>
            </a:pPr>
            <a:r>
              <a:rPr lang="en-ZA" sz="2000" dirty="0">
                <a:solidFill>
                  <a:prstClr val="black"/>
                </a:solidFill>
                <a:cs typeface="Calibri" pitchFamily="34" charset="0"/>
              </a:rPr>
              <a:t>Financial Report: Third Quarter Expenditure</a:t>
            </a:r>
            <a:endParaRPr lang="en-US" sz="2000" dirty="0">
              <a:solidFill>
                <a:prstClr val="black"/>
              </a:solidFill>
              <a:cs typeface="Calibri" pitchFamily="34" charset="0"/>
            </a:endParaRPr>
          </a:p>
          <a:p>
            <a:pPr eaLnBrk="1" fontAlgn="auto" hangingPunct="1">
              <a:spcAft>
                <a:spcPts val="0"/>
              </a:spcAft>
              <a:defRPr/>
            </a:pPr>
            <a:endParaRPr lang="en-ZA" dirty="0"/>
          </a:p>
        </p:txBody>
      </p:sp>
      <p:sp>
        <p:nvSpPr>
          <p:cNvPr id="4" name="Slide Number Placeholder 3"/>
          <p:cNvSpPr>
            <a:spLocks noGrp="1"/>
          </p:cNvSpPr>
          <p:nvPr>
            <p:ph type="sldNum" sz="quarter" idx="12"/>
          </p:nvPr>
        </p:nvSpPr>
        <p:spPr/>
        <p:txBody>
          <a:bodyPr/>
          <a:lstStyle/>
          <a:p>
            <a:pPr>
              <a:defRPr/>
            </a:pPr>
            <a:fld id="{18F8D8E3-AC4D-431F-B058-37B00C81E7E8}" type="slidenum">
              <a:rPr lang="en-ZA">
                <a:solidFill>
                  <a:schemeClr val="tx1">
                    <a:tint val="75000"/>
                  </a:schemeClr>
                </a:solidFill>
              </a:rPr>
              <a:pPr>
                <a:defRPr/>
              </a:pPr>
              <a:t>2</a:t>
            </a:fld>
            <a:endParaRPr lang="en-ZA" dirty="0">
              <a:solidFill>
                <a:schemeClr val="tx1">
                  <a:tint val="75000"/>
                </a:schemeClr>
              </a:solidFill>
            </a:endParaRPr>
          </a:p>
        </p:txBody>
      </p:sp>
      <p:pic>
        <p:nvPicPr>
          <p:cNvPr id="819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21388"/>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noChangeArrowheads="1"/>
          </p:cNvSpPr>
          <p:nvPr>
            <p:ph type="title"/>
          </p:nvPr>
        </p:nvSpPr>
        <p:spPr>
          <a:xfrm>
            <a:off x="0" y="0"/>
            <a:ext cx="7451725" cy="947738"/>
          </a:xfrm>
        </p:spPr>
        <p:txBody>
          <a:bodyPr/>
          <a:lstStyle/>
          <a:p>
            <a:pPr eaLnBrk="1" hangingPunct="1"/>
            <a:r>
              <a:rPr lang="en-ZA" altLang="en-US" dirty="0">
                <a:solidFill>
                  <a:srgbClr val="953735"/>
                </a:solidFill>
              </a:rPr>
              <a:t>PROGRAMME 1… </a:t>
            </a:r>
          </a:p>
        </p:txBody>
      </p:sp>
      <p:sp>
        <p:nvSpPr>
          <p:cNvPr id="3" name="Content Placeholder 2"/>
          <p:cNvSpPr>
            <a:spLocks noGrp="1"/>
          </p:cNvSpPr>
          <p:nvPr>
            <p:ph idx="1"/>
          </p:nvPr>
        </p:nvSpPr>
        <p:spPr>
          <a:xfrm>
            <a:off x="0" y="947738"/>
            <a:ext cx="9144000" cy="5218112"/>
          </a:xfrm>
        </p:spPr>
        <p:txBody>
          <a:bodyPr rtlCol="0">
            <a:noAutofit/>
          </a:bodyPr>
          <a:lstStyle/>
          <a:p>
            <a:pPr marL="0" indent="0" algn="just" eaLnBrk="1" fontAlgn="auto" hangingPunct="1">
              <a:spcAft>
                <a:spcPts val="0"/>
              </a:spcAft>
              <a:buFont typeface="Arial" panose="020B0604020202020204" pitchFamily="34" charset="0"/>
              <a:buNone/>
              <a:defRPr/>
            </a:pPr>
            <a:r>
              <a:rPr lang="en-ZA" b="1" u="sng" dirty="0"/>
              <a:t>Security and Assets Management</a:t>
            </a:r>
          </a:p>
          <a:p>
            <a:r>
              <a:rPr lang="en-GB" b="1" dirty="0"/>
              <a:t>The State Security Agency (SSA) </a:t>
            </a:r>
            <a:r>
              <a:rPr lang="en-GB" dirty="0"/>
              <a:t>and the DBE  </a:t>
            </a:r>
            <a:r>
              <a:rPr lang="en-GB" b="1" dirty="0"/>
              <a:t>conducted</a:t>
            </a:r>
            <a:r>
              <a:rPr lang="en-GB" dirty="0"/>
              <a:t> site inspections/audits at PEDs </a:t>
            </a:r>
            <a:r>
              <a:rPr lang="en-GB" dirty="0" smtClean="0"/>
              <a:t>printing, </a:t>
            </a:r>
            <a:r>
              <a:rPr lang="en-GB" dirty="0"/>
              <a:t>packaging, storage, and distribution sites for National Examination Question papers. </a:t>
            </a:r>
            <a:endParaRPr lang="en-ZA" dirty="0"/>
          </a:p>
          <a:p>
            <a:pPr algn="just"/>
            <a:r>
              <a:rPr lang="en-ZA" b="1" dirty="0"/>
              <a:t>Occupational Health and Safety (OHS): Evac-chair training: </a:t>
            </a:r>
            <a:r>
              <a:rPr lang="en-ZA" dirty="0"/>
              <a:t>Officials </a:t>
            </a:r>
            <a:r>
              <a:rPr lang="en-ZA" b="1" dirty="0"/>
              <a:t>received</a:t>
            </a:r>
            <a:r>
              <a:rPr lang="en-ZA" dirty="0"/>
              <a:t> in-house training from the Private Party on how to operate the Evac-chair during an emergency evacuation. </a:t>
            </a:r>
            <a:endParaRPr lang="en-US" b="1" dirty="0"/>
          </a:p>
          <a:p>
            <a:pPr marL="0" indent="0" algn="just">
              <a:lnSpc>
                <a:spcPct val="110000"/>
              </a:lnSpc>
              <a:buNone/>
            </a:pPr>
            <a:r>
              <a:rPr lang="en-US" altLang="en-US" b="1" u="sng" dirty="0">
                <a:solidFill>
                  <a:srgbClr val="000000"/>
                </a:solidFill>
                <a:cs typeface="Times New Roman" panose="02020603050405020304" pitchFamily="18" charset="0"/>
              </a:rPr>
              <a:t>Supply Chain Management </a:t>
            </a:r>
            <a:endParaRPr lang="en-GB" dirty="0"/>
          </a:p>
          <a:p>
            <a:r>
              <a:rPr lang="en-ZA" b="1" dirty="0"/>
              <a:t>Two (2) Terms of References </a:t>
            </a:r>
            <a:r>
              <a:rPr lang="en-ZA" dirty="0"/>
              <a:t>were finalised by the Bid Specification Committee and recommended to the Bid Adjudication Committee:</a:t>
            </a:r>
            <a:endParaRPr lang="en-US" dirty="0"/>
          </a:p>
          <a:p>
            <a:pPr lvl="1"/>
            <a:r>
              <a:rPr lang="en-ZA" sz="1800" dirty="0"/>
              <a:t>Appointment of a service provider for </a:t>
            </a:r>
            <a:r>
              <a:rPr lang="en-ZA" sz="1800" b="1" dirty="0"/>
              <a:t>the development of and support of an improved </a:t>
            </a:r>
            <a:r>
              <a:rPr lang="en-ZA" sz="1800" dirty="0"/>
              <a:t>early learning national assessment application to be used by Early Learning National Assessment (ELNA) assessors during fieldwork. </a:t>
            </a:r>
            <a:endParaRPr lang="en-US" sz="1800" dirty="0"/>
          </a:p>
          <a:p>
            <a:pPr lvl="1"/>
            <a:r>
              <a:rPr lang="en-ZA" sz="1800" dirty="0"/>
              <a:t> Appointment of a service provider for hosting, support, and maintenance of the Education Facility Management System (EFMS).</a:t>
            </a:r>
          </a:p>
          <a:p>
            <a:endParaRPr lang="en-ZA" sz="2000" dirty="0"/>
          </a:p>
          <a:p>
            <a:pPr marL="0" indent="0" algn="just" eaLnBrk="1" fontAlgn="auto" hangingPunct="1">
              <a:spcAft>
                <a:spcPts val="0"/>
              </a:spcAft>
              <a:buNone/>
              <a:defRPr/>
            </a:pPr>
            <a:r>
              <a:rPr lang="en-ZA" sz="2000" b="1" dirty="0"/>
              <a:t> </a:t>
            </a:r>
            <a:endParaRPr lang="en-ZA" sz="2000" dirty="0"/>
          </a:p>
          <a:p>
            <a:pPr eaLnBrk="1" fontAlgn="auto" hangingPunct="1">
              <a:lnSpc>
                <a:spcPct val="150000"/>
              </a:lnSpc>
              <a:spcAft>
                <a:spcPts val="0"/>
              </a:spcAft>
              <a:buFont typeface="Arial" panose="020B0604020202020204" pitchFamily="34" charset="0"/>
              <a:buNone/>
              <a:defRPr/>
            </a:pPr>
            <a:endParaRPr lang="en-US" dirty="0"/>
          </a:p>
          <a:p>
            <a:pPr algn="just" eaLnBrk="1" fontAlgn="auto" hangingPunct="1">
              <a:lnSpc>
                <a:spcPct val="150000"/>
              </a:lnSpc>
              <a:spcAft>
                <a:spcPts val="0"/>
              </a:spcAft>
              <a:defRPr/>
            </a:pPr>
            <a:endParaRPr lang="en-ZA" dirty="0"/>
          </a:p>
          <a:p>
            <a:pPr eaLnBrk="1" fontAlgn="auto" hangingPunct="1">
              <a:lnSpc>
                <a:spcPct val="150000"/>
              </a:lnSpc>
              <a:spcAft>
                <a:spcPts val="0"/>
              </a:spcAft>
              <a:defRPr/>
            </a:pPr>
            <a:endParaRPr lang="en-ZA" dirty="0"/>
          </a:p>
        </p:txBody>
      </p:sp>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21005"/>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2631489D-1731-4FBB-A39B-5D9EA328097E}" type="slidenum">
              <a:rPr lang="en-ZA" altLang="en-US" sz="1200" smtClean="0">
                <a:solidFill>
                  <a:srgbClr val="898989"/>
                </a:solidFill>
              </a:rPr>
              <a:pPr fontAlgn="base">
                <a:spcBef>
                  <a:spcPct val="0"/>
                </a:spcBef>
                <a:spcAft>
                  <a:spcPct val="0"/>
                </a:spcAft>
                <a:buFontTx/>
                <a:buNone/>
              </a:pPr>
              <a:t>20</a:t>
            </a:fld>
            <a:endParaRPr lang="en-ZA" altLang="en-US" sz="1200" dirty="0">
              <a:solidFill>
                <a:srgbClr val="898989"/>
              </a:solidFill>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noChangeArrowheads="1"/>
          </p:cNvSpPr>
          <p:nvPr>
            <p:ph type="title"/>
          </p:nvPr>
        </p:nvSpPr>
        <p:spPr>
          <a:xfrm>
            <a:off x="0" y="0"/>
            <a:ext cx="7451725" cy="947738"/>
          </a:xfrm>
        </p:spPr>
        <p:txBody>
          <a:bodyPr/>
          <a:lstStyle/>
          <a:p>
            <a:pPr eaLnBrk="1" hangingPunct="1"/>
            <a:r>
              <a:rPr lang="en-ZA" altLang="en-US" dirty="0">
                <a:solidFill>
                  <a:srgbClr val="953735"/>
                </a:solidFill>
              </a:rPr>
              <a:t>PROGRAMME 1… </a:t>
            </a:r>
          </a:p>
        </p:txBody>
      </p:sp>
      <p:sp>
        <p:nvSpPr>
          <p:cNvPr id="3" name="Content Placeholder 2"/>
          <p:cNvSpPr>
            <a:spLocks noGrp="1"/>
          </p:cNvSpPr>
          <p:nvPr>
            <p:ph idx="1"/>
          </p:nvPr>
        </p:nvSpPr>
        <p:spPr>
          <a:xfrm>
            <a:off x="0" y="947738"/>
            <a:ext cx="9144000" cy="5218112"/>
          </a:xfrm>
        </p:spPr>
        <p:txBody>
          <a:bodyPr rtlCol="0">
            <a:noAutofit/>
          </a:bodyPr>
          <a:lstStyle/>
          <a:p>
            <a:pPr marL="0" indent="0" algn="just" eaLnBrk="1" fontAlgn="auto" hangingPunct="1">
              <a:spcAft>
                <a:spcPts val="0"/>
              </a:spcAft>
              <a:buFont typeface="Arial" panose="020B0604020202020204" pitchFamily="34" charset="0"/>
              <a:buNone/>
              <a:defRPr/>
            </a:pPr>
            <a:r>
              <a:rPr lang="en-US" b="1" dirty="0">
                <a:solidFill>
                  <a:prstClr val="black"/>
                </a:solidFill>
                <a:ea typeface="Times New Roman" panose="02020603050405020304" pitchFamily="18" charset="0"/>
              </a:rPr>
              <a:t> </a:t>
            </a:r>
            <a:r>
              <a:rPr lang="en-ZA" b="1" u="sng" dirty="0"/>
              <a:t>Project Management</a:t>
            </a:r>
          </a:p>
          <a:p>
            <a:pPr algn="just">
              <a:lnSpc>
                <a:spcPct val="115000"/>
              </a:lnSpc>
            </a:pPr>
            <a:r>
              <a:rPr lang="en-ZA" b="1" dirty="0">
                <a:ea typeface="Times New Roman" panose="02020603050405020304" pitchFamily="18" charset="0"/>
                <a:cs typeface="Arial" panose="020B0604020202020204" pitchFamily="34" charset="0"/>
              </a:rPr>
              <a:t>E4E Programme:</a:t>
            </a:r>
            <a:r>
              <a:rPr lang="en-US" b="1" dirty="0">
                <a:solidFill>
                  <a:srgbClr val="0D0D0D"/>
                </a:solidFill>
                <a:ea typeface="Times New Roman" panose="02020603050405020304" pitchFamily="18" charset="0"/>
                <a:cs typeface="Arial" panose="020B0604020202020204" pitchFamily="34" charset="0"/>
              </a:rPr>
              <a:t> </a:t>
            </a:r>
            <a:r>
              <a:rPr lang="en-US" dirty="0">
                <a:ea typeface="Times New Roman" panose="02020603050405020304" pitchFamily="18" charset="0"/>
                <a:cs typeface="Arial" panose="020B0604020202020204" pitchFamily="34" charset="0"/>
              </a:rPr>
              <a:t>The TSM Project Steering Committee meeting was facilitated on 19 October 2022. </a:t>
            </a:r>
            <a:r>
              <a:rPr lang="en-ZA" b="1" dirty="0">
                <a:ea typeface="Times New Roman" panose="02020603050405020304" pitchFamily="18" charset="0"/>
                <a:cs typeface="Arial" panose="020B0604020202020204" pitchFamily="34" charset="0"/>
              </a:rPr>
              <a:t>Systemic Improvement Literacy and numeracy in the Foundation Phase (SILN)</a:t>
            </a:r>
            <a:r>
              <a:rPr lang="en-US" dirty="0">
                <a:ea typeface="Times New Roman" panose="02020603050405020304" pitchFamily="18" charset="0"/>
                <a:cs typeface="Arial" panose="020B0604020202020204" pitchFamily="34" charset="0"/>
              </a:rPr>
              <a:t>. </a:t>
            </a:r>
            <a:r>
              <a:rPr lang="en-US" dirty="0">
                <a:cs typeface="Arial" panose="020B0604020202020204" pitchFamily="34" charset="0"/>
              </a:rPr>
              <a:t> PSC meeting was held on the 13</a:t>
            </a:r>
            <a:r>
              <a:rPr lang="en-US" baseline="30000" dirty="0">
                <a:cs typeface="Arial" panose="020B0604020202020204" pitchFamily="34" charset="0"/>
              </a:rPr>
              <a:t>th</a:t>
            </a:r>
            <a:r>
              <a:rPr lang="en-US" dirty="0">
                <a:cs typeface="Arial" panose="020B0604020202020204" pitchFamily="34" charset="0"/>
              </a:rPr>
              <a:t> of October 2022.</a:t>
            </a:r>
            <a:endParaRPr lang="en-ZA" dirty="0">
              <a:cs typeface="Arial" panose="020B0604020202020204" pitchFamily="34" charset="0"/>
            </a:endParaRPr>
          </a:p>
          <a:p>
            <a:pPr algn="just">
              <a:lnSpc>
                <a:spcPct val="115000"/>
              </a:lnSpc>
              <a:tabLst>
                <a:tab pos="361950" algn="l"/>
              </a:tabLst>
            </a:pPr>
            <a:r>
              <a:rPr lang="en-US" b="1" dirty="0">
                <a:ea typeface="Times New Roman" panose="02020603050405020304" pitchFamily="18" charset="0"/>
                <a:cs typeface="Arial" panose="020B0604020202020204" pitchFamily="34" charset="0"/>
              </a:rPr>
              <a:t>Coding and Robotics:</a:t>
            </a:r>
            <a:r>
              <a:rPr lang="en-US" dirty="0">
                <a:ea typeface="Times New Roman" panose="02020603050405020304" pitchFamily="18" charset="0"/>
                <a:cs typeface="Arial" panose="020B0604020202020204" pitchFamily="34" charset="0"/>
              </a:rPr>
              <a:t> monitored progress and support the pilot in schools.</a:t>
            </a:r>
          </a:p>
          <a:p>
            <a:pPr algn="just">
              <a:lnSpc>
                <a:spcPct val="115000"/>
              </a:lnSpc>
              <a:tabLst>
                <a:tab pos="361950" algn="l"/>
              </a:tabLst>
            </a:pPr>
            <a:r>
              <a:rPr lang="en-US" b="1" dirty="0">
                <a:ea typeface="Times New Roman" panose="02020603050405020304" pitchFamily="18" charset="0"/>
                <a:cs typeface="Arial" panose="020B0604020202020204" pitchFamily="34" charset="0"/>
              </a:rPr>
              <a:t>Attended the Inter-provincial </a:t>
            </a:r>
            <a:r>
              <a:rPr lang="en-US" dirty="0">
                <a:ea typeface="Times New Roman" panose="02020603050405020304" pitchFamily="18" charset="0"/>
                <a:cs typeface="Arial" panose="020B0604020202020204" pitchFamily="34" charset="0"/>
              </a:rPr>
              <a:t>meeting in EC, piloting PEDs and presented  Coding and Robotics progress reports for </a:t>
            </a:r>
            <a:r>
              <a:rPr lang="en-US" b="1" dirty="0">
                <a:ea typeface="Times New Roman" panose="02020603050405020304" pitchFamily="18" charset="0"/>
                <a:cs typeface="Arial" panose="020B0604020202020204" pitchFamily="34" charset="0"/>
              </a:rPr>
              <a:t>purposes of sharing best practices </a:t>
            </a:r>
            <a:r>
              <a:rPr lang="en-US" dirty="0">
                <a:ea typeface="Times New Roman" panose="02020603050405020304" pitchFamily="18" charset="0"/>
                <a:cs typeface="Arial" panose="020B0604020202020204" pitchFamily="34" charset="0"/>
              </a:rPr>
              <a:t>from 22-23 November 2022.</a:t>
            </a:r>
          </a:p>
          <a:p>
            <a:pPr marL="0" lvl="0" indent="0" algn="just" eaLnBrk="1" hangingPunct="1">
              <a:lnSpc>
                <a:spcPct val="90000"/>
              </a:lnSpc>
              <a:spcBef>
                <a:spcPts val="1000"/>
              </a:spcBef>
              <a:buNone/>
            </a:pPr>
            <a:r>
              <a:rPr lang="en-ZA" altLang="en-US" b="1" u="sng" dirty="0">
                <a:solidFill>
                  <a:srgbClr val="000000"/>
                </a:solidFill>
              </a:rPr>
              <a:t>Parliamentary and Business Processes </a:t>
            </a:r>
            <a:endParaRPr lang="en-US" altLang="en-US" b="1" u="sng" dirty="0">
              <a:solidFill>
                <a:srgbClr val="000000"/>
              </a:solidFill>
            </a:endParaRPr>
          </a:p>
          <a:p>
            <a:r>
              <a:rPr lang="en-ZA" b="1" dirty="0"/>
              <a:t>113 Parliamentary </a:t>
            </a:r>
            <a:r>
              <a:rPr lang="en-ZA" dirty="0"/>
              <a:t>questions were received</a:t>
            </a:r>
            <a:r>
              <a:rPr lang="en-ZA" b="1" dirty="0"/>
              <a:t>: </a:t>
            </a:r>
            <a:endParaRPr lang="en-ZA" dirty="0"/>
          </a:p>
          <a:p>
            <a:pPr lvl="1"/>
            <a:r>
              <a:rPr lang="en-ZA" sz="1800" b="1" dirty="0"/>
              <a:t>75 questions </a:t>
            </a:r>
            <a:r>
              <a:rPr lang="en-ZA" sz="1800" dirty="0"/>
              <a:t>were from the National Assembly (NA); and</a:t>
            </a:r>
          </a:p>
          <a:p>
            <a:pPr lvl="1"/>
            <a:r>
              <a:rPr lang="en-ZA" sz="1800" dirty="0"/>
              <a:t> </a:t>
            </a:r>
            <a:r>
              <a:rPr lang="en-ZA" sz="1800" b="1" dirty="0"/>
              <a:t>38</a:t>
            </a:r>
            <a:r>
              <a:rPr lang="en-ZA" sz="1800" dirty="0"/>
              <a:t> from the National Council of Provinces (NCOP).</a:t>
            </a:r>
            <a:endParaRPr lang="en-ZA" dirty="0"/>
          </a:p>
          <a:p>
            <a:r>
              <a:rPr lang="en-ZA" b="1" dirty="0"/>
              <a:t>Portfolio and Select Committee Meetings: </a:t>
            </a:r>
          </a:p>
          <a:p>
            <a:pPr lvl="1"/>
            <a:r>
              <a:rPr lang="en-ZA" sz="1800" dirty="0"/>
              <a:t>The Portfolio Committee </a:t>
            </a:r>
            <a:r>
              <a:rPr lang="en-ZA" sz="1800" b="1" dirty="0"/>
              <a:t>held eight (8)</a:t>
            </a:r>
            <a:r>
              <a:rPr lang="en-ZA" sz="1800" dirty="0"/>
              <a:t> meetings. </a:t>
            </a:r>
          </a:p>
          <a:p>
            <a:pPr lvl="1"/>
            <a:r>
              <a:rPr lang="en-ZA" sz="1800" dirty="0"/>
              <a:t>The Select Committee </a:t>
            </a:r>
            <a:r>
              <a:rPr lang="en-ZA" sz="1800" b="1" dirty="0"/>
              <a:t>held</a:t>
            </a:r>
            <a:r>
              <a:rPr lang="en-ZA" sz="1800" dirty="0"/>
              <a:t> </a:t>
            </a:r>
            <a:r>
              <a:rPr lang="en-ZA" sz="1800" b="1" dirty="0"/>
              <a:t>two (2) </a:t>
            </a:r>
            <a:r>
              <a:rPr lang="en-ZA" sz="1800" dirty="0"/>
              <a:t>meetings.</a:t>
            </a:r>
            <a:endParaRPr lang="en-ZA" b="1" dirty="0"/>
          </a:p>
          <a:p>
            <a:pPr algn="just">
              <a:lnSpc>
                <a:spcPct val="115000"/>
              </a:lnSpc>
              <a:tabLst>
                <a:tab pos="361950" algn="l"/>
              </a:tabLst>
            </a:pPr>
            <a:endParaRPr lang="en-ZA" dirty="0">
              <a:cs typeface="Arial" panose="020B0604020202020204" pitchFamily="34" charset="0"/>
            </a:endParaRPr>
          </a:p>
          <a:p>
            <a:pPr marL="0" indent="0" algn="just" eaLnBrk="1" fontAlgn="auto" hangingPunct="1">
              <a:spcAft>
                <a:spcPts val="0"/>
              </a:spcAft>
              <a:buNone/>
              <a:defRPr/>
            </a:pPr>
            <a:r>
              <a:rPr lang="en-ZA" b="1" dirty="0"/>
              <a:t> </a:t>
            </a:r>
            <a:endParaRPr lang="en-ZA" dirty="0"/>
          </a:p>
          <a:p>
            <a:pPr eaLnBrk="1" fontAlgn="auto" hangingPunct="1">
              <a:lnSpc>
                <a:spcPct val="150000"/>
              </a:lnSpc>
              <a:spcAft>
                <a:spcPts val="0"/>
              </a:spcAft>
              <a:buFont typeface="Arial" panose="020B0604020202020204" pitchFamily="34" charset="0"/>
              <a:buNone/>
              <a:defRPr/>
            </a:pPr>
            <a:endParaRPr lang="en-US" dirty="0"/>
          </a:p>
          <a:p>
            <a:pPr algn="just" eaLnBrk="1" fontAlgn="auto" hangingPunct="1">
              <a:lnSpc>
                <a:spcPct val="150000"/>
              </a:lnSpc>
              <a:spcAft>
                <a:spcPts val="0"/>
              </a:spcAft>
              <a:defRPr/>
            </a:pPr>
            <a:endParaRPr lang="en-ZA" dirty="0"/>
          </a:p>
          <a:p>
            <a:pPr eaLnBrk="1" fontAlgn="auto" hangingPunct="1">
              <a:lnSpc>
                <a:spcPct val="150000"/>
              </a:lnSpc>
              <a:spcAft>
                <a:spcPts val="0"/>
              </a:spcAft>
              <a:defRPr/>
            </a:pPr>
            <a:endParaRPr lang="en-ZA" dirty="0"/>
          </a:p>
        </p:txBody>
      </p:sp>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4" y="5972213"/>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2631489D-1731-4FBB-A39B-5D9EA328097E}" type="slidenum">
              <a:rPr lang="en-ZA" altLang="en-US" sz="1200" smtClean="0">
                <a:solidFill>
                  <a:srgbClr val="898989"/>
                </a:solidFill>
              </a:rPr>
              <a:pPr fontAlgn="base">
                <a:spcBef>
                  <a:spcPct val="0"/>
                </a:spcBef>
                <a:spcAft>
                  <a:spcPct val="0"/>
                </a:spcAft>
                <a:buFontTx/>
                <a:buNone/>
              </a:pPr>
              <a:t>21</a:t>
            </a:fld>
            <a:endParaRPr lang="en-ZA" altLang="en-US" sz="1200" dirty="0">
              <a:solidFill>
                <a:srgbClr val="898989"/>
              </a:solidFill>
            </a:endParaRPr>
          </a:p>
        </p:txBody>
      </p:sp>
    </p:spTree>
    <p:custDataLst>
      <p:tags r:id="rId1"/>
    </p:custDataLst>
    <p:extLst>
      <p:ext uri="{BB962C8B-B14F-4D97-AF65-F5344CB8AC3E}">
        <p14:creationId xmlns:p14="http://schemas.microsoft.com/office/powerpoint/2010/main" val="3188503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noChangeArrowheads="1"/>
          </p:cNvSpPr>
          <p:nvPr>
            <p:ph type="title"/>
          </p:nvPr>
        </p:nvSpPr>
        <p:spPr>
          <a:xfrm>
            <a:off x="0" y="0"/>
            <a:ext cx="7451725" cy="947738"/>
          </a:xfrm>
        </p:spPr>
        <p:txBody>
          <a:bodyPr/>
          <a:lstStyle/>
          <a:p>
            <a:pPr eaLnBrk="1" hangingPunct="1"/>
            <a:r>
              <a:rPr lang="en-ZA" altLang="en-US" dirty="0">
                <a:solidFill>
                  <a:srgbClr val="953735"/>
                </a:solidFill>
              </a:rPr>
              <a:t>PROGRAMME 1… </a:t>
            </a:r>
          </a:p>
        </p:txBody>
      </p:sp>
      <p:sp>
        <p:nvSpPr>
          <p:cNvPr id="3" name="Content Placeholder 2"/>
          <p:cNvSpPr>
            <a:spLocks noGrp="1"/>
          </p:cNvSpPr>
          <p:nvPr>
            <p:ph idx="1"/>
          </p:nvPr>
        </p:nvSpPr>
        <p:spPr>
          <a:xfrm>
            <a:off x="0" y="947738"/>
            <a:ext cx="9144000" cy="5218112"/>
          </a:xfrm>
        </p:spPr>
        <p:txBody>
          <a:bodyPr rtlCol="0">
            <a:noAutofit/>
          </a:bodyPr>
          <a:lstStyle/>
          <a:p>
            <a:pPr marL="0" indent="0" algn="just" eaLnBrk="1" fontAlgn="auto" hangingPunct="1">
              <a:spcAft>
                <a:spcPts val="0"/>
              </a:spcAft>
              <a:buFont typeface="Arial" panose="020B0604020202020204" pitchFamily="34" charset="0"/>
              <a:buNone/>
              <a:defRPr/>
            </a:pPr>
            <a:r>
              <a:rPr lang="en-US" b="1" dirty="0">
                <a:solidFill>
                  <a:prstClr val="black"/>
                </a:solidFill>
                <a:ea typeface="Times New Roman" panose="02020603050405020304" pitchFamily="18" charset="0"/>
              </a:rPr>
              <a:t> </a:t>
            </a:r>
            <a:r>
              <a:rPr lang="en-US" b="1" u="sng" dirty="0">
                <a:solidFill>
                  <a:prstClr val="black"/>
                </a:solidFill>
                <a:ea typeface="Times New Roman" panose="02020603050405020304" pitchFamily="18" charset="0"/>
              </a:rPr>
              <a:t>Donor Grant Management</a:t>
            </a:r>
            <a:endParaRPr lang="en-GB" u="sng" dirty="0">
              <a:solidFill>
                <a:prstClr val="black"/>
              </a:solidFill>
            </a:endParaRPr>
          </a:p>
          <a:p>
            <a:pPr algn="just">
              <a:lnSpc>
                <a:spcPct val="115000"/>
              </a:lnSpc>
            </a:pPr>
            <a:r>
              <a:rPr lang="en-US" b="1" dirty="0">
                <a:ea typeface="Times New Roman" panose="02020603050405020304" pitchFamily="18" charset="0"/>
                <a:cs typeface="Times New Roman" panose="02020603050405020304" pitchFamily="18" charset="0"/>
              </a:rPr>
              <a:t>Conducted feedback sessions </a:t>
            </a:r>
            <a:r>
              <a:rPr lang="en-US" dirty="0">
                <a:ea typeface="Times New Roman" panose="02020603050405020304" pitchFamily="18" charset="0"/>
                <a:cs typeface="Times New Roman" panose="02020603050405020304" pitchFamily="18" charset="0"/>
              </a:rPr>
              <a:t>on Annual Performance Evaluation Report on Conditional Grants to the PEDs organised into </a:t>
            </a:r>
            <a:r>
              <a:rPr lang="en-US" b="1" dirty="0">
                <a:ea typeface="Times New Roman" panose="02020603050405020304" pitchFamily="18" charset="0"/>
                <a:cs typeface="Times New Roman" panose="02020603050405020304" pitchFamily="18" charset="0"/>
              </a:rPr>
              <a:t>three (3) clusters</a:t>
            </a:r>
            <a:r>
              <a:rPr lang="en-US" dirty="0">
                <a:ea typeface="Times New Roman" panose="02020603050405020304" pitchFamily="18" charset="0"/>
                <a:cs typeface="Times New Roman" panose="02020603050405020304" pitchFamily="18" charset="0"/>
              </a:rPr>
              <a:t> on October - November 2022.</a:t>
            </a:r>
            <a:endParaRPr lang="en-ZA" dirty="0">
              <a:ea typeface="Times New Roman" panose="02020603050405020304" pitchFamily="18" charset="0"/>
              <a:cs typeface="Times New Roman" panose="02020603050405020304" pitchFamily="18" charset="0"/>
            </a:endParaRPr>
          </a:p>
          <a:p>
            <a:pPr algn="just">
              <a:lnSpc>
                <a:spcPct val="115000"/>
              </a:lnSpc>
            </a:pPr>
            <a:r>
              <a:rPr lang="en-US" b="1" dirty="0">
                <a:ea typeface="Times New Roman" panose="02020603050405020304" pitchFamily="18" charset="0"/>
                <a:cs typeface="Times New Roman" panose="02020603050405020304" pitchFamily="18" charset="0"/>
              </a:rPr>
              <a:t>Submitted Conditional Grants quarterly report </a:t>
            </a:r>
            <a:r>
              <a:rPr lang="en-US" dirty="0">
                <a:ea typeface="Times New Roman" panose="02020603050405020304" pitchFamily="18" charset="0"/>
                <a:cs typeface="Times New Roman" panose="02020603050405020304" pitchFamily="18" charset="0"/>
              </a:rPr>
              <a:t>to National Treasury on 15 November 2022.</a:t>
            </a:r>
            <a:endParaRPr lang="en-ZA" dirty="0">
              <a:ea typeface="Times New Roman" panose="02020603050405020304" pitchFamily="18" charset="0"/>
              <a:cs typeface="Times New Roman" panose="02020603050405020304" pitchFamily="18" charset="0"/>
            </a:endParaRPr>
          </a:p>
          <a:p>
            <a:pPr algn="just">
              <a:lnSpc>
                <a:spcPct val="115000"/>
              </a:lnSpc>
            </a:pPr>
            <a:r>
              <a:rPr lang="en-US" b="1" dirty="0">
                <a:ea typeface="Times New Roman" panose="02020603050405020304" pitchFamily="18" charset="0"/>
                <a:cs typeface="Times New Roman" panose="02020603050405020304" pitchFamily="18" charset="0"/>
              </a:rPr>
              <a:t>The approved 2023 Grant Frameworks </a:t>
            </a:r>
            <a:r>
              <a:rPr lang="en-US" dirty="0">
                <a:ea typeface="Times New Roman" panose="02020603050405020304" pitchFamily="18" charset="0"/>
                <a:cs typeface="Times New Roman" panose="02020603050405020304" pitchFamily="18" charset="0"/>
              </a:rPr>
              <a:t>and </a:t>
            </a:r>
            <a:r>
              <a:rPr lang="en-US" b="1" dirty="0">
                <a:ea typeface="Times New Roman" panose="02020603050405020304" pitchFamily="18" charset="0"/>
                <a:cs typeface="Times New Roman" panose="02020603050405020304" pitchFamily="18" charset="0"/>
              </a:rPr>
              <a:t>allocations </a:t>
            </a:r>
            <a:r>
              <a:rPr lang="en-US" dirty="0">
                <a:ea typeface="Times New Roman" panose="02020603050405020304" pitchFamily="18" charset="0"/>
                <a:cs typeface="Times New Roman" panose="02020603050405020304" pitchFamily="18" charset="0"/>
              </a:rPr>
              <a:t>for the Conditional Grants were </a:t>
            </a:r>
            <a:r>
              <a:rPr lang="en-US" b="1" dirty="0">
                <a:ea typeface="Times New Roman" panose="02020603050405020304" pitchFamily="18" charset="0"/>
                <a:cs typeface="Times New Roman" panose="02020603050405020304" pitchFamily="18" charset="0"/>
              </a:rPr>
              <a:t>submitted</a:t>
            </a:r>
            <a:r>
              <a:rPr lang="en-US" dirty="0">
                <a:ea typeface="Times New Roman" panose="02020603050405020304" pitchFamily="18" charset="0"/>
                <a:cs typeface="Times New Roman" panose="02020603050405020304" pitchFamily="18" charset="0"/>
              </a:rPr>
              <a:t> to National Treasury on 02 December 2022.</a:t>
            </a:r>
            <a:endParaRPr lang="en-ZA" dirty="0">
              <a:ea typeface="Times New Roman" panose="02020603050405020304" pitchFamily="18" charset="0"/>
              <a:cs typeface="Times New Roman" panose="02020603050405020304" pitchFamily="18" charset="0"/>
            </a:endParaRPr>
          </a:p>
          <a:p>
            <a:pPr algn="just">
              <a:lnSpc>
                <a:spcPct val="115000"/>
              </a:lnSpc>
            </a:pPr>
            <a:r>
              <a:rPr lang="en-ZA" b="1" dirty="0">
                <a:ea typeface="Times New Roman" panose="02020603050405020304" pitchFamily="18" charset="0"/>
                <a:cs typeface="Times New Roman" panose="02020603050405020304" pitchFamily="18" charset="0"/>
              </a:rPr>
              <a:t>Participated</a:t>
            </a:r>
            <a:r>
              <a:rPr lang="en-ZA" dirty="0">
                <a:ea typeface="Times New Roman" panose="02020603050405020304" pitchFamily="18" charset="0"/>
                <a:cs typeface="Times New Roman" panose="02020603050405020304" pitchFamily="18" charset="0"/>
              </a:rPr>
              <a:t> in planning meetings concerning the work plan and milestones for year 4 of the Government to Government (G2G) project. </a:t>
            </a:r>
            <a:r>
              <a:rPr lang="en-ZA" b="1" dirty="0">
                <a:ea typeface="Times New Roman" panose="02020603050405020304" pitchFamily="18" charset="0"/>
                <a:cs typeface="Times New Roman" panose="02020603050405020304" pitchFamily="18" charset="0"/>
              </a:rPr>
              <a:t>The DBE convened </a:t>
            </a:r>
            <a:r>
              <a:rPr lang="en-ZA" dirty="0">
                <a:ea typeface="Times New Roman" panose="02020603050405020304" pitchFamily="18" charset="0"/>
                <a:cs typeface="Times New Roman" panose="02020603050405020304" pitchFamily="18" charset="0"/>
              </a:rPr>
              <a:t>a Technical Committee Meeting with</a:t>
            </a:r>
            <a:r>
              <a:rPr lang="en-ZA" b="1" dirty="0"/>
              <a:t> United States Agency for International Development (USAID</a:t>
            </a:r>
            <a:r>
              <a:rPr lang="en-ZA" dirty="0">
                <a:ea typeface="Times New Roman" panose="02020603050405020304" pitchFamily="18" charset="0"/>
                <a:cs typeface="Times New Roman" panose="02020603050405020304" pitchFamily="18" charset="0"/>
              </a:rPr>
              <a:t>) for an update on the G2G project about the milestone </a:t>
            </a:r>
            <a:r>
              <a:rPr lang="en-ZA" b="1" dirty="0">
                <a:ea typeface="Times New Roman" panose="02020603050405020304" pitchFamily="18" charset="0"/>
                <a:cs typeface="Times New Roman" panose="02020603050405020304" pitchFamily="18" charset="0"/>
              </a:rPr>
              <a:t>achievements </a:t>
            </a:r>
            <a:r>
              <a:rPr lang="en-ZA" dirty="0">
                <a:ea typeface="Times New Roman" panose="02020603050405020304" pitchFamily="18" charset="0"/>
                <a:cs typeface="Times New Roman" panose="02020603050405020304" pitchFamily="18" charset="0"/>
              </a:rPr>
              <a:t>for year 3 and the new milestones for year 4. </a:t>
            </a:r>
          </a:p>
          <a:p>
            <a:pPr marL="0" indent="0" algn="just" eaLnBrk="1" fontAlgn="auto" hangingPunct="1">
              <a:spcAft>
                <a:spcPts val="0"/>
              </a:spcAft>
              <a:buNone/>
              <a:defRPr/>
            </a:pPr>
            <a:r>
              <a:rPr lang="en-ZA" b="1" dirty="0"/>
              <a:t> </a:t>
            </a:r>
            <a:endParaRPr lang="en-ZA" dirty="0"/>
          </a:p>
          <a:p>
            <a:pPr eaLnBrk="1" fontAlgn="auto" hangingPunct="1">
              <a:lnSpc>
                <a:spcPct val="150000"/>
              </a:lnSpc>
              <a:spcAft>
                <a:spcPts val="0"/>
              </a:spcAft>
              <a:buFont typeface="Arial" panose="020B0604020202020204" pitchFamily="34" charset="0"/>
              <a:buNone/>
              <a:defRPr/>
            </a:pPr>
            <a:endParaRPr lang="en-US" dirty="0"/>
          </a:p>
          <a:p>
            <a:pPr algn="just" eaLnBrk="1" fontAlgn="auto" hangingPunct="1">
              <a:lnSpc>
                <a:spcPct val="150000"/>
              </a:lnSpc>
              <a:spcAft>
                <a:spcPts val="0"/>
              </a:spcAft>
              <a:defRPr/>
            </a:pPr>
            <a:endParaRPr lang="en-ZA" dirty="0"/>
          </a:p>
          <a:p>
            <a:pPr eaLnBrk="1" fontAlgn="auto" hangingPunct="1">
              <a:lnSpc>
                <a:spcPct val="150000"/>
              </a:lnSpc>
              <a:spcAft>
                <a:spcPts val="0"/>
              </a:spcAft>
              <a:defRPr/>
            </a:pPr>
            <a:endParaRPr lang="en-ZA" dirty="0"/>
          </a:p>
        </p:txBody>
      </p:sp>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43039"/>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2631489D-1731-4FBB-A39B-5D9EA328097E}" type="slidenum">
              <a:rPr lang="en-ZA" altLang="en-US" sz="1200" smtClean="0">
                <a:solidFill>
                  <a:srgbClr val="898989"/>
                </a:solidFill>
              </a:rPr>
              <a:pPr fontAlgn="base">
                <a:spcBef>
                  <a:spcPct val="0"/>
                </a:spcBef>
                <a:spcAft>
                  <a:spcPct val="0"/>
                </a:spcAft>
                <a:buFontTx/>
                <a:buNone/>
              </a:pPr>
              <a:t>22</a:t>
            </a:fld>
            <a:endParaRPr lang="en-ZA" altLang="en-US" sz="1200" dirty="0">
              <a:solidFill>
                <a:srgbClr val="898989"/>
              </a:solidFill>
            </a:endParaRPr>
          </a:p>
        </p:txBody>
      </p:sp>
    </p:spTree>
    <p:custDataLst>
      <p:tags r:id="rId1"/>
    </p:custDataLst>
    <p:extLst>
      <p:ext uri="{BB962C8B-B14F-4D97-AF65-F5344CB8AC3E}">
        <p14:creationId xmlns:p14="http://schemas.microsoft.com/office/powerpoint/2010/main" val="2524390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dirty="0">
                <a:solidFill>
                  <a:srgbClr val="953735"/>
                </a:solidFill>
              </a:rPr>
              <a:t>PROGRAMME 1… </a:t>
            </a:r>
            <a:endParaRPr lang="en-US" dirty="0"/>
          </a:p>
        </p:txBody>
      </p:sp>
      <p:sp>
        <p:nvSpPr>
          <p:cNvPr id="3" name="Content Placeholder 2"/>
          <p:cNvSpPr>
            <a:spLocks noGrp="1"/>
          </p:cNvSpPr>
          <p:nvPr>
            <p:ph idx="1"/>
          </p:nvPr>
        </p:nvSpPr>
        <p:spPr/>
        <p:txBody>
          <a:bodyPr>
            <a:normAutofit/>
          </a:bodyPr>
          <a:lstStyle/>
          <a:p>
            <a:pPr marL="0" indent="0">
              <a:buNone/>
            </a:pPr>
            <a:r>
              <a:rPr lang="en-US" sz="1900" b="1" u="sng" dirty="0"/>
              <a:t>Intergovernmental and Technical Support </a:t>
            </a:r>
          </a:p>
          <a:p>
            <a:r>
              <a:rPr lang="en-ZA" sz="1900" b="1" dirty="0">
                <a:solidFill>
                  <a:srgbClr val="000000"/>
                </a:solidFill>
                <a:ea typeface="Calibri" panose="020F0502020204030204" pitchFamily="34" charset="0"/>
              </a:rPr>
              <a:t>Conducted</a:t>
            </a:r>
            <a:r>
              <a:rPr lang="en-ZA" sz="1900" dirty="0">
                <a:solidFill>
                  <a:srgbClr val="000000"/>
                </a:solidFill>
                <a:ea typeface="Calibri" panose="020F0502020204030204" pitchFamily="34" charset="0"/>
              </a:rPr>
              <a:t> a meeting with the NT to </a:t>
            </a:r>
            <a:r>
              <a:rPr lang="en-ZA" sz="1900" b="1" dirty="0">
                <a:solidFill>
                  <a:srgbClr val="000000"/>
                </a:solidFill>
                <a:ea typeface="Calibri" panose="020F0502020204030204" pitchFamily="34" charset="0"/>
              </a:rPr>
              <a:t>strengthen</a:t>
            </a:r>
            <a:r>
              <a:rPr lang="en-ZA" sz="1900" dirty="0">
                <a:solidFill>
                  <a:srgbClr val="000000"/>
                </a:solidFill>
                <a:ea typeface="Calibri" panose="020F0502020204030204" pitchFamily="34" charset="0"/>
              </a:rPr>
              <a:t> the Special Intervention on Overcrowding in Schools (SIPOS).</a:t>
            </a:r>
            <a:r>
              <a:rPr lang="en-ZA" sz="1900" b="1" dirty="0">
                <a:solidFill>
                  <a:srgbClr val="000000"/>
                </a:solidFill>
                <a:ea typeface="Calibri" panose="020F0502020204030204" pitchFamily="34" charset="0"/>
              </a:rPr>
              <a:t> </a:t>
            </a:r>
            <a:endParaRPr lang="en-ZA" sz="1900" dirty="0">
              <a:ea typeface="Calibri" panose="020F0502020204030204" pitchFamily="34" charset="0"/>
            </a:endParaRPr>
          </a:p>
          <a:p>
            <a:pPr algn="just">
              <a:lnSpc>
                <a:spcPct val="115000"/>
              </a:lnSpc>
              <a:spcAft>
                <a:spcPts val="1000"/>
              </a:spcAft>
            </a:pPr>
            <a:r>
              <a:rPr lang="en-ZA" sz="1900" b="1" dirty="0">
                <a:solidFill>
                  <a:srgbClr val="000000"/>
                </a:solidFill>
                <a:ea typeface="Calibri" panose="020F0502020204030204" pitchFamily="34" charset="0"/>
              </a:rPr>
              <a:t>Provincial visits</a:t>
            </a:r>
            <a:r>
              <a:rPr lang="en-ZA" sz="1900" dirty="0">
                <a:solidFill>
                  <a:srgbClr val="000000"/>
                </a:solidFill>
                <a:ea typeface="Calibri" panose="020F0502020204030204" pitchFamily="34" charset="0"/>
              </a:rPr>
              <a:t> were </a:t>
            </a:r>
            <a:r>
              <a:rPr lang="en-ZA" sz="1900" b="1" dirty="0">
                <a:solidFill>
                  <a:srgbClr val="000000"/>
                </a:solidFill>
                <a:ea typeface="Calibri" panose="020F0502020204030204" pitchFamily="34" charset="0"/>
              </a:rPr>
              <a:t>conducted</a:t>
            </a:r>
            <a:r>
              <a:rPr lang="en-ZA" sz="1900" dirty="0">
                <a:solidFill>
                  <a:srgbClr val="000000"/>
                </a:solidFill>
                <a:ea typeface="Calibri" panose="020F0502020204030204" pitchFamily="34" charset="0"/>
              </a:rPr>
              <a:t> in</a:t>
            </a:r>
            <a:r>
              <a:rPr lang="en-ZA" sz="1900" dirty="0">
                <a:ea typeface="Calibri" panose="020F0502020204030204" pitchFamily="34" charset="0"/>
              </a:rPr>
              <a:t> </a:t>
            </a:r>
            <a:r>
              <a:rPr lang="en-ZA" sz="1900" dirty="0">
                <a:solidFill>
                  <a:srgbClr val="000000"/>
                </a:solidFill>
                <a:ea typeface="Calibri" panose="020F0502020204030204" pitchFamily="34" charset="0"/>
              </a:rPr>
              <a:t> EC, LP and KZN</a:t>
            </a:r>
            <a:r>
              <a:rPr lang="en-ZA" sz="1900" dirty="0">
                <a:ea typeface="Calibri" panose="020F0502020204030204" pitchFamily="34" charset="0"/>
              </a:rPr>
              <a:t> </a:t>
            </a:r>
            <a:r>
              <a:rPr lang="en-ZA" sz="1900" dirty="0">
                <a:solidFill>
                  <a:srgbClr val="000000"/>
                </a:solidFill>
                <a:ea typeface="Calibri" panose="020F0502020204030204" pitchFamily="34" charset="0"/>
              </a:rPr>
              <a:t>Construction sites to monitor progress as part of accelerating the Sanitation Appropriate for Education (SAFE) projects and </a:t>
            </a:r>
            <a:r>
              <a:rPr lang="en-ZA" sz="1900" b="1" dirty="0">
                <a:solidFill>
                  <a:srgbClr val="000000"/>
                </a:solidFill>
                <a:ea typeface="Calibri" panose="020F0502020204030204" pitchFamily="34" charset="0"/>
              </a:rPr>
              <a:t>ensuring</a:t>
            </a:r>
            <a:r>
              <a:rPr lang="en-ZA" sz="1900" dirty="0">
                <a:solidFill>
                  <a:srgbClr val="000000"/>
                </a:solidFill>
                <a:ea typeface="Calibri" panose="020F0502020204030204" pitchFamily="34" charset="0"/>
              </a:rPr>
              <a:t> that Implementing Agencies and Contractors are </a:t>
            </a:r>
            <a:r>
              <a:rPr lang="en-ZA" sz="1900" b="1" dirty="0">
                <a:solidFill>
                  <a:srgbClr val="000000"/>
                </a:solidFill>
                <a:ea typeface="Calibri" panose="020F0502020204030204" pitchFamily="34" charset="0"/>
              </a:rPr>
              <a:t>adhering </a:t>
            </a:r>
            <a:r>
              <a:rPr lang="en-ZA" sz="1900" dirty="0">
                <a:solidFill>
                  <a:srgbClr val="000000"/>
                </a:solidFill>
                <a:ea typeface="Calibri" panose="020F0502020204030204" pitchFamily="34" charset="0"/>
              </a:rPr>
              <a:t>to commitments.</a:t>
            </a:r>
          </a:p>
          <a:p>
            <a:pPr algn="just">
              <a:lnSpc>
                <a:spcPct val="115000"/>
              </a:lnSpc>
              <a:spcAft>
                <a:spcPts val="1000"/>
              </a:spcAft>
            </a:pPr>
            <a:r>
              <a:rPr lang="en-ZA" sz="1900" b="1" dirty="0">
                <a:solidFill>
                  <a:srgbClr val="000000"/>
                </a:solidFill>
                <a:ea typeface="Calibri" panose="020F0502020204030204" pitchFamily="34" charset="0"/>
              </a:rPr>
              <a:t>Conditional Grants: Conducted three (3) </a:t>
            </a:r>
            <a:r>
              <a:rPr lang="en-ZA" sz="1900" dirty="0">
                <a:solidFill>
                  <a:srgbClr val="000000"/>
                </a:solidFill>
                <a:ea typeface="Calibri" panose="020F0502020204030204" pitchFamily="34" charset="0"/>
              </a:rPr>
              <a:t>monthly progress meetings and </a:t>
            </a:r>
            <a:r>
              <a:rPr lang="en-ZA" sz="1900" b="1" dirty="0">
                <a:solidFill>
                  <a:srgbClr val="000000"/>
                </a:solidFill>
                <a:ea typeface="Calibri" panose="020F0502020204030204" pitchFamily="34" charset="0"/>
              </a:rPr>
              <a:t>three (3)</a:t>
            </a:r>
            <a:r>
              <a:rPr lang="en-ZA" sz="1900" dirty="0">
                <a:solidFill>
                  <a:srgbClr val="000000"/>
                </a:solidFill>
                <a:ea typeface="Calibri" panose="020F0502020204030204" pitchFamily="34" charset="0"/>
              </a:rPr>
              <a:t> reflection meetings with KZN, WC, MP, FS,MP, GP, EC, NW, NC HoDs and officials </a:t>
            </a:r>
            <a:r>
              <a:rPr lang="en-ZA" sz="1900" b="1" dirty="0">
                <a:solidFill>
                  <a:srgbClr val="000000"/>
                </a:solidFill>
                <a:ea typeface="Calibri" panose="020F0502020204030204" pitchFamily="34" charset="0"/>
              </a:rPr>
              <a:t>responsible </a:t>
            </a:r>
            <a:r>
              <a:rPr lang="en-ZA" sz="1900" dirty="0">
                <a:solidFill>
                  <a:srgbClr val="000000"/>
                </a:solidFill>
                <a:ea typeface="Calibri" panose="020F0502020204030204" pitchFamily="34" charset="0"/>
              </a:rPr>
              <a:t>for Conditional Grants at the National and Provincial level on Conditional Grants expenditure for 2022/23 financial year to </a:t>
            </a:r>
            <a:r>
              <a:rPr lang="en-ZA" sz="1900" b="1" dirty="0">
                <a:solidFill>
                  <a:srgbClr val="000000"/>
                </a:solidFill>
                <a:ea typeface="Calibri" panose="020F0502020204030204" pitchFamily="34" charset="0"/>
              </a:rPr>
              <a:t>track the progress </a:t>
            </a:r>
            <a:r>
              <a:rPr lang="en-ZA" sz="1900" dirty="0">
                <a:solidFill>
                  <a:srgbClr val="000000"/>
                </a:solidFill>
                <a:ea typeface="Calibri" panose="020F0502020204030204" pitchFamily="34" charset="0"/>
              </a:rPr>
              <a:t>of the budget spent on grants.</a:t>
            </a:r>
            <a:endParaRPr lang="en-ZA" sz="1900" dirty="0">
              <a:ea typeface="Calibri" panose="020F0502020204030204" pitchFamily="34" charset="0"/>
            </a:endParaRPr>
          </a:p>
          <a:p>
            <a:pPr algn="just">
              <a:lnSpc>
                <a:spcPct val="115000"/>
              </a:lnSpc>
              <a:spcAft>
                <a:spcPts val="1000"/>
              </a:spcAft>
            </a:pPr>
            <a:endParaRPr lang="en-ZA" sz="1100" dirty="0">
              <a:latin typeface="Calibri" panose="020F0502020204030204" pitchFamily="34" charset="0"/>
              <a:ea typeface="Calibri" panose="020F0502020204030204" pitchFamily="34" charset="0"/>
            </a:endParaRPr>
          </a:p>
          <a:p>
            <a:pPr marL="0" indent="0">
              <a:buNone/>
            </a:pPr>
            <a:endParaRPr lang="en-ZA" sz="1400" dirty="0"/>
          </a:p>
          <a:p>
            <a:pPr algn="just">
              <a:lnSpc>
                <a:spcPct val="115000"/>
              </a:lnSpc>
              <a:spcAft>
                <a:spcPts val="1000"/>
              </a:spcAft>
            </a:pPr>
            <a:endParaRPr lang="en-ZA" sz="1400" dirty="0">
              <a:latin typeface="Calibri" panose="020F0502020204030204" pitchFamily="34" charset="0"/>
              <a:ea typeface="Calibri" panose="020F0502020204030204" pitchFamily="34" charset="0"/>
            </a:endParaRPr>
          </a:p>
          <a:p>
            <a:pPr marL="0" lvl="0" indent="0">
              <a:buNone/>
            </a:pPr>
            <a:endParaRPr lang="en-GB" dirty="0"/>
          </a:p>
          <a:p>
            <a:pPr marL="0" indent="0">
              <a:buNone/>
            </a:pPr>
            <a:endParaRPr lang="en-US" b="1" u="sng" dirty="0"/>
          </a:p>
        </p:txBody>
      </p:sp>
      <p:sp>
        <p:nvSpPr>
          <p:cNvPr id="4" name="Slide Number Placeholder 3"/>
          <p:cNvSpPr>
            <a:spLocks noGrp="1"/>
          </p:cNvSpPr>
          <p:nvPr>
            <p:ph type="sldNum" sz="quarter" idx="12"/>
          </p:nvPr>
        </p:nvSpPr>
        <p:spPr/>
        <p:txBody>
          <a:bodyPr/>
          <a:lstStyle/>
          <a:p>
            <a:pPr>
              <a:defRPr/>
            </a:pPr>
            <a:fld id="{9EB4C694-8598-4546-A97C-5B91729A3D57}" type="slidenum">
              <a:rPr lang="en-ZA" smtClean="0"/>
              <a:pPr>
                <a:defRPr/>
              </a:pPr>
              <a:t>23</a:t>
            </a:fld>
            <a:endParaRPr lang="en-ZA"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54904"/>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1555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noChangeArrowheads="1"/>
          </p:cNvSpPr>
          <p:nvPr>
            <p:ph type="title"/>
          </p:nvPr>
        </p:nvSpPr>
        <p:spPr>
          <a:xfrm>
            <a:off x="0" y="0"/>
            <a:ext cx="7451725" cy="947738"/>
          </a:xfrm>
        </p:spPr>
        <p:txBody>
          <a:bodyPr/>
          <a:lstStyle/>
          <a:p>
            <a:pPr eaLnBrk="1" hangingPunct="1"/>
            <a:r>
              <a:rPr lang="en-ZA" altLang="en-US" dirty="0">
                <a:solidFill>
                  <a:srgbClr val="953735"/>
                </a:solidFill>
              </a:rPr>
              <a:t>PROGRAMME 1… </a:t>
            </a:r>
          </a:p>
        </p:txBody>
      </p:sp>
      <p:sp>
        <p:nvSpPr>
          <p:cNvPr id="26627" name="Content Placeholder 2"/>
          <p:cNvSpPr>
            <a:spLocks noGrp="1"/>
          </p:cNvSpPr>
          <p:nvPr>
            <p:ph idx="1"/>
          </p:nvPr>
        </p:nvSpPr>
        <p:spPr>
          <a:xfrm>
            <a:off x="0" y="947738"/>
            <a:ext cx="9144000" cy="5218112"/>
          </a:xfrm>
        </p:spPr>
        <p:txBody>
          <a:bodyPr>
            <a:normAutofit/>
          </a:bodyPr>
          <a:lstStyle/>
          <a:p>
            <a:pPr marL="0" lvl="0" indent="0" algn="just">
              <a:lnSpc>
                <a:spcPct val="115000"/>
              </a:lnSpc>
              <a:buNone/>
            </a:pPr>
            <a:r>
              <a:rPr lang="en-US" altLang="en-US" b="1" u="sng" dirty="0"/>
              <a:t> </a:t>
            </a:r>
            <a:r>
              <a:rPr lang="en-ZA" b="1" u="sng" dirty="0"/>
              <a:t>Provincial Budget and Monitoring </a:t>
            </a:r>
            <a:endParaRPr lang="en-US" altLang="en-US" b="1" u="sng" dirty="0"/>
          </a:p>
          <a:p>
            <a:pPr algn="just">
              <a:lnSpc>
                <a:spcPct val="115000"/>
              </a:lnSpc>
            </a:pPr>
            <a:r>
              <a:rPr lang="en-ZA" b="1" dirty="0">
                <a:ea typeface="Times New Roman" panose="02020603050405020304" pitchFamily="18" charset="0"/>
                <a:cs typeface="Times New Roman" panose="02020603050405020304" pitchFamily="18" charset="0"/>
              </a:rPr>
              <a:t>Year Monitoring Reports</a:t>
            </a:r>
            <a:r>
              <a:rPr lang="en-ZA" dirty="0">
                <a:ea typeface="Times New Roman" panose="02020603050405020304" pitchFamily="18" charset="0"/>
                <a:cs typeface="Times New Roman" panose="02020603050405020304" pitchFamily="18" charset="0"/>
              </a:rPr>
              <a:t> as of September 2022 received from all PEDs were analysed and submitted to the Minister on 31 October 2022. </a:t>
            </a:r>
          </a:p>
          <a:p>
            <a:pPr algn="just">
              <a:lnSpc>
                <a:spcPct val="115000"/>
              </a:lnSpc>
            </a:pPr>
            <a:r>
              <a:rPr lang="en-ZA" b="1" dirty="0">
                <a:ea typeface="Times New Roman" panose="02020603050405020304" pitchFamily="18" charset="0"/>
                <a:cs typeface="Times New Roman" panose="02020603050405020304" pitchFamily="18" charset="0"/>
              </a:rPr>
              <a:t>The Conditional Grants transfers </a:t>
            </a:r>
            <a:r>
              <a:rPr lang="en-ZA" dirty="0">
                <a:ea typeface="Times New Roman" panose="02020603050405020304" pitchFamily="18" charset="0"/>
                <a:cs typeface="Times New Roman" panose="02020603050405020304" pitchFamily="18" charset="0"/>
              </a:rPr>
              <a:t>to PEDs were </a:t>
            </a:r>
            <a:r>
              <a:rPr lang="en-ZA" b="1" dirty="0">
                <a:ea typeface="Times New Roman" panose="02020603050405020304" pitchFamily="18" charset="0"/>
                <a:cs typeface="Times New Roman" panose="02020603050405020304" pitchFamily="18" charset="0"/>
              </a:rPr>
              <a:t>analysed </a:t>
            </a:r>
            <a:r>
              <a:rPr lang="en-ZA" dirty="0">
                <a:ea typeface="Times New Roman" panose="02020603050405020304" pitchFamily="18" charset="0"/>
                <a:cs typeface="Times New Roman" panose="02020603050405020304" pitchFamily="18" charset="0"/>
              </a:rPr>
              <a:t>versus the spending rates.</a:t>
            </a:r>
          </a:p>
          <a:p>
            <a:pPr>
              <a:lnSpc>
                <a:spcPct val="115000"/>
              </a:lnSpc>
            </a:pPr>
            <a:r>
              <a:rPr lang="en-ZA" b="1" dirty="0">
                <a:ea typeface="Times New Roman" panose="02020603050405020304" pitchFamily="18" charset="0"/>
                <a:cs typeface="Times New Roman" panose="02020603050405020304" pitchFamily="18" charset="0"/>
              </a:rPr>
              <a:t>Provided Feedback </a:t>
            </a:r>
            <a:r>
              <a:rPr lang="en-ZA" dirty="0">
                <a:ea typeface="Times New Roman" panose="02020603050405020304" pitchFamily="18" charset="0"/>
                <a:cs typeface="Times New Roman" panose="02020603050405020304" pitchFamily="18" charset="0"/>
              </a:rPr>
              <a:t>on the parliamentary question that covers whether the Department has sourced funding to </a:t>
            </a:r>
            <a:r>
              <a:rPr lang="en-ZA" b="1" dirty="0">
                <a:ea typeface="Times New Roman" panose="02020603050405020304" pitchFamily="18" charset="0"/>
                <a:cs typeface="Times New Roman" panose="02020603050405020304" pitchFamily="18" charset="0"/>
              </a:rPr>
              <a:t>build the capacity </a:t>
            </a:r>
            <a:r>
              <a:rPr lang="en-ZA" dirty="0">
                <a:ea typeface="Times New Roman" panose="02020603050405020304" pitchFamily="18" charset="0"/>
                <a:cs typeface="Times New Roman" panose="02020603050405020304" pitchFamily="18" charset="0"/>
              </a:rPr>
              <a:t>of Early Childhood Development (ECD). </a:t>
            </a:r>
          </a:p>
          <a:p>
            <a:pPr>
              <a:lnSpc>
                <a:spcPct val="115000"/>
              </a:lnSpc>
            </a:pPr>
            <a:r>
              <a:rPr lang="en-ZA" b="1" dirty="0">
                <a:ea typeface="Times New Roman" panose="02020603050405020304" pitchFamily="18" charset="0"/>
                <a:cs typeface="Times New Roman" panose="02020603050405020304" pitchFamily="18" charset="0"/>
              </a:rPr>
              <a:t>HEDCOM Sub-Committee </a:t>
            </a:r>
            <a:r>
              <a:rPr lang="en-ZA" dirty="0">
                <a:ea typeface="Times New Roman" panose="02020603050405020304" pitchFamily="18" charset="0"/>
                <a:cs typeface="Times New Roman" panose="02020603050405020304" pitchFamily="18" charset="0"/>
              </a:rPr>
              <a:t>on Finance meeting was </a:t>
            </a:r>
            <a:r>
              <a:rPr lang="en-ZA" b="1" dirty="0">
                <a:ea typeface="Times New Roman" panose="02020603050405020304" pitchFamily="18" charset="0"/>
                <a:cs typeface="Times New Roman" panose="02020603050405020304" pitchFamily="18" charset="0"/>
              </a:rPr>
              <a:t>conducted</a:t>
            </a:r>
            <a:r>
              <a:rPr lang="en-ZA" dirty="0">
                <a:ea typeface="Times New Roman" panose="02020603050405020304" pitchFamily="18" charset="0"/>
                <a:cs typeface="Times New Roman" panose="02020603050405020304" pitchFamily="18" charset="0"/>
              </a:rPr>
              <a:t> on 01 December 2022. </a:t>
            </a:r>
          </a:p>
          <a:p>
            <a:pPr algn="just">
              <a:lnSpc>
                <a:spcPct val="115000"/>
              </a:lnSpc>
              <a:spcBef>
                <a:spcPts val="0"/>
              </a:spcBef>
            </a:pPr>
            <a:r>
              <a:rPr lang="en-ZA" b="1" dirty="0">
                <a:ea typeface="Times New Roman" panose="02020603050405020304" pitchFamily="18" charset="0"/>
                <a:cs typeface="Times New Roman" panose="02020603050405020304" pitchFamily="18" charset="0"/>
              </a:rPr>
              <a:t>A meeting was held </a:t>
            </a:r>
            <a:r>
              <a:rPr lang="en-ZA" dirty="0">
                <a:ea typeface="Times New Roman" panose="02020603050405020304" pitchFamily="18" charset="0"/>
                <a:cs typeface="Times New Roman" panose="02020603050405020304" pitchFamily="18" charset="0"/>
              </a:rPr>
              <a:t>with Limpopo PED to </a:t>
            </a:r>
            <a:r>
              <a:rPr lang="en-ZA" b="1" dirty="0">
                <a:ea typeface="Times New Roman" panose="02020603050405020304" pitchFamily="18" charset="0"/>
                <a:cs typeface="Times New Roman" panose="02020603050405020304" pitchFamily="18" charset="0"/>
              </a:rPr>
              <a:t>discuss the implementation </a:t>
            </a:r>
            <a:r>
              <a:rPr lang="en-ZA" dirty="0">
                <a:ea typeface="Times New Roman" panose="02020603050405020304" pitchFamily="18" charset="0"/>
                <a:cs typeface="Times New Roman" panose="02020603050405020304" pitchFamily="18" charset="0"/>
              </a:rPr>
              <a:t>of the school funding norms for Independent Schools.</a:t>
            </a:r>
          </a:p>
          <a:p>
            <a:pPr algn="just">
              <a:lnSpc>
                <a:spcPct val="115000"/>
              </a:lnSpc>
              <a:spcBef>
                <a:spcPts val="0"/>
              </a:spcBef>
            </a:pPr>
            <a:r>
              <a:rPr lang="en-ZA" b="1" dirty="0">
                <a:ea typeface="Times New Roman" panose="02020603050405020304" pitchFamily="18" charset="0"/>
                <a:cs typeface="Times New Roman" panose="02020603050405020304" pitchFamily="18" charset="0"/>
              </a:rPr>
              <a:t>2023 no fee lists </a:t>
            </a:r>
            <a:r>
              <a:rPr lang="en-ZA" dirty="0">
                <a:ea typeface="Times New Roman" panose="02020603050405020304" pitchFamily="18" charset="0"/>
                <a:cs typeface="Times New Roman" panose="02020603050405020304" pitchFamily="18" charset="0"/>
              </a:rPr>
              <a:t>were </a:t>
            </a:r>
            <a:r>
              <a:rPr lang="en-ZA" b="1" dirty="0">
                <a:ea typeface="Times New Roman" panose="02020603050405020304" pitchFamily="18" charset="0"/>
                <a:cs typeface="Times New Roman" panose="02020603050405020304" pitchFamily="18" charset="0"/>
              </a:rPr>
              <a:t>published</a:t>
            </a:r>
            <a:r>
              <a:rPr lang="en-ZA" dirty="0">
                <a:ea typeface="Times New Roman" panose="02020603050405020304" pitchFamily="18" charset="0"/>
                <a:cs typeface="Times New Roman" panose="02020603050405020304" pitchFamily="18" charset="0"/>
              </a:rPr>
              <a:t> on the Departmental website.</a:t>
            </a:r>
          </a:p>
          <a:p>
            <a:pPr marL="0" indent="0" algn="just" eaLnBrk="1" hangingPunct="1">
              <a:spcBef>
                <a:spcPts val="400"/>
              </a:spcBef>
              <a:buNone/>
            </a:pPr>
            <a:endParaRPr lang="en-ZA" altLang="en-US" dirty="0">
              <a:solidFill>
                <a:srgbClr val="404040"/>
              </a:solidFill>
              <a:cs typeface="Arial" panose="020B0604020202020204" pitchFamily="34" charset="0"/>
            </a:endParaRPr>
          </a:p>
          <a:p>
            <a:pPr marL="0" indent="0" algn="just" eaLnBrk="1" hangingPunct="1">
              <a:lnSpc>
                <a:spcPct val="120000"/>
              </a:lnSpc>
              <a:spcBef>
                <a:spcPct val="0"/>
              </a:spcBef>
              <a:buClr>
                <a:srgbClr val="A53010"/>
              </a:buClr>
              <a:buFont typeface="Arial" panose="020B0604020202020204" pitchFamily="34" charset="0"/>
              <a:buNone/>
            </a:pPr>
            <a:endParaRPr lang="en-ZA" altLang="en-US" dirty="0">
              <a:solidFill>
                <a:srgbClr val="404040"/>
              </a:solidFill>
              <a:cs typeface="Arial" panose="020B0604020202020204" pitchFamily="34" charset="0"/>
            </a:endParaRPr>
          </a:p>
          <a:p>
            <a:pPr marL="0" indent="0" algn="just" eaLnBrk="1" hangingPunct="1">
              <a:spcBef>
                <a:spcPct val="0"/>
              </a:spcBef>
              <a:buClr>
                <a:srgbClr val="A53010"/>
              </a:buClr>
              <a:buFont typeface="Arial" panose="020B0604020202020204" pitchFamily="34" charset="0"/>
              <a:buNone/>
            </a:pPr>
            <a:endParaRPr lang="en-ZA" altLang="en-US" dirty="0"/>
          </a:p>
          <a:p>
            <a:pPr marL="0" indent="0" eaLnBrk="1" hangingPunct="1">
              <a:lnSpc>
                <a:spcPct val="150000"/>
              </a:lnSpc>
              <a:buFont typeface="Arial" panose="020B0604020202020204" pitchFamily="34" charset="0"/>
              <a:buNone/>
            </a:pPr>
            <a:endParaRPr lang="en-US" altLang="en-US" dirty="0"/>
          </a:p>
          <a:p>
            <a:pPr marL="0" indent="0" algn="just" eaLnBrk="1" hangingPunct="1">
              <a:lnSpc>
                <a:spcPct val="150000"/>
              </a:lnSpc>
            </a:pPr>
            <a:endParaRPr lang="en-ZA" altLang="en-US" dirty="0"/>
          </a:p>
          <a:p>
            <a:pPr marL="0" indent="0" eaLnBrk="1" hangingPunct="1">
              <a:lnSpc>
                <a:spcPct val="150000"/>
              </a:lnSpc>
            </a:pPr>
            <a:endParaRPr lang="en-ZA" altLang="en-US" dirty="0"/>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38044"/>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729F1E45-DE75-4005-B39C-46420497683D}" type="slidenum">
              <a:rPr lang="en-ZA" altLang="en-US" sz="1200" smtClean="0">
                <a:solidFill>
                  <a:srgbClr val="898989"/>
                </a:solidFill>
              </a:rPr>
              <a:pPr fontAlgn="base">
                <a:spcBef>
                  <a:spcPct val="0"/>
                </a:spcBef>
                <a:spcAft>
                  <a:spcPct val="0"/>
                </a:spcAft>
                <a:buFontTx/>
                <a:buNone/>
              </a:pPr>
              <a:t>24</a:t>
            </a:fld>
            <a:endParaRPr lang="en-ZA" altLang="en-US" sz="1200" dirty="0">
              <a:solidFill>
                <a:srgbClr val="898989"/>
              </a:solidFill>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noChangeArrowheads="1"/>
          </p:cNvSpPr>
          <p:nvPr>
            <p:ph type="title"/>
          </p:nvPr>
        </p:nvSpPr>
        <p:spPr>
          <a:xfrm>
            <a:off x="0" y="0"/>
            <a:ext cx="7451725" cy="947738"/>
          </a:xfrm>
        </p:spPr>
        <p:txBody>
          <a:bodyPr/>
          <a:lstStyle/>
          <a:p>
            <a:pPr eaLnBrk="1" hangingPunct="1"/>
            <a:r>
              <a:rPr lang="en-ZA" altLang="en-US" dirty="0">
                <a:solidFill>
                  <a:srgbClr val="953735"/>
                </a:solidFill>
              </a:rPr>
              <a:t>PROGRAMME 1… </a:t>
            </a:r>
          </a:p>
        </p:txBody>
      </p:sp>
      <p:sp>
        <p:nvSpPr>
          <p:cNvPr id="26627" name="Content Placeholder 2"/>
          <p:cNvSpPr>
            <a:spLocks noGrp="1"/>
          </p:cNvSpPr>
          <p:nvPr>
            <p:ph idx="1"/>
          </p:nvPr>
        </p:nvSpPr>
        <p:spPr>
          <a:xfrm>
            <a:off x="0" y="947738"/>
            <a:ext cx="9144000" cy="5218112"/>
          </a:xfrm>
        </p:spPr>
        <p:txBody>
          <a:bodyPr>
            <a:normAutofit/>
          </a:bodyPr>
          <a:lstStyle/>
          <a:p>
            <a:pPr marL="0" indent="0" algn="just" eaLnBrk="1" hangingPunct="1">
              <a:lnSpc>
                <a:spcPct val="120000"/>
              </a:lnSpc>
              <a:spcBef>
                <a:spcPct val="0"/>
              </a:spcBef>
              <a:buClr>
                <a:srgbClr val="A53010"/>
              </a:buClr>
              <a:buNone/>
            </a:pPr>
            <a:r>
              <a:rPr lang="en-ZA" b="1" u="sng" dirty="0"/>
              <a:t>International Relations and Multilateral Affairs</a:t>
            </a:r>
          </a:p>
          <a:p>
            <a:pPr marL="228600" indent="-228600" algn="just" eaLnBrk="1" fontAlgn="auto" hangingPunct="1">
              <a:lnSpc>
                <a:spcPct val="90000"/>
              </a:lnSpc>
              <a:spcBef>
                <a:spcPts val="1000"/>
              </a:spcBef>
              <a:spcAft>
                <a:spcPts val="0"/>
              </a:spcAft>
              <a:defRPr/>
            </a:pPr>
            <a:r>
              <a:rPr lang="en-US" b="1" dirty="0">
                <a:solidFill>
                  <a:prstClr val="black"/>
                </a:solidFill>
                <a:cs typeface="Arial" panose="020B0604020202020204" pitchFamily="34" charset="0"/>
              </a:rPr>
              <a:t>The Minister Mrs AM Motshekga, MP delivered a speech </a:t>
            </a:r>
            <a:r>
              <a:rPr lang="en-US" dirty="0">
                <a:solidFill>
                  <a:prstClr val="black"/>
                </a:solidFill>
                <a:cs typeface="Arial" panose="020B0604020202020204" pitchFamily="34" charset="0"/>
              </a:rPr>
              <a:t>on behalf of the country at the Qatar National Day on 29 October 2022. </a:t>
            </a:r>
          </a:p>
          <a:p>
            <a:pPr marL="228600" indent="-228600" algn="just" eaLnBrk="1" fontAlgn="auto" hangingPunct="1">
              <a:lnSpc>
                <a:spcPct val="90000"/>
              </a:lnSpc>
              <a:spcBef>
                <a:spcPts val="1000"/>
              </a:spcBef>
              <a:spcAft>
                <a:spcPts val="0"/>
              </a:spcAft>
              <a:defRPr/>
            </a:pPr>
            <a:r>
              <a:rPr lang="en-US" b="1" dirty="0">
                <a:solidFill>
                  <a:prstClr val="black"/>
                </a:solidFill>
                <a:cs typeface="Arial" panose="020B0604020202020204" pitchFamily="34" charset="0"/>
              </a:rPr>
              <a:t>The Minister and Deputy Minister </a:t>
            </a:r>
            <a:r>
              <a:rPr lang="en-US" dirty="0">
                <a:solidFill>
                  <a:prstClr val="black"/>
                </a:solidFill>
                <a:cs typeface="Arial" panose="020B0604020202020204" pitchFamily="34" charset="0"/>
              </a:rPr>
              <a:t>hosted Ms L Andersson, the Finnish Minister of Education, from 10 to 12 October 2022. </a:t>
            </a:r>
          </a:p>
          <a:p>
            <a:pPr marL="228600" indent="-228600" algn="just" eaLnBrk="1" fontAlgn="auto" hangingPunct="1">
              <a:lnSpc>
                <a:spcPct val="90000"/>
              </a:lnSpc>
              <a:spcBef>
                <a:spcPts val="1000"/>
              </a:spcBef>
              <a:spcAft>
                <a:spcPts val="0"/>
              </a:spcAft>
              <a:defRPr/>
            </a:pPr>
            <a:r>
              <a:rPr lang="en-US" b="1" dirty="0">
                <a:solidFill>
                  <a:prstClr val="black"/>
                </a:solidFill>
                <a:cs typeface="Arial" panose="020B0604020202020204" pitchFamily="34" charset="0"/>
              </a:rPr>
              <a:t>The Director-General Mr. M Mweli met </a:t>
            </a:r>
            <a:r>
              <a:rPr lang="en-US" dirty="0">
                <a:solidFill>
                  <a:prstClr val="black"/>
                </a:solidFill>
                <a:cs typeface="Arial" panose="020B0604020202020204" pitchFamily="34" charset="0"/>
              </a:rPr>
              <a:t>with the World Bank on 4 October 2022. The purpose of the meeting was to provide an update on the DBE-World Bank projects.</a:t>
            </a:r>
          </a:p>
          <a:p>
            <a:pPr marL="228600" lvl="0" indent="-228600" algn="just" eaLnBrk="1" fontAlgn="auto" hangingPunct="1">
              <a:lnSpc>
                <a:spcPct val="90000"/>
              </a:lnSpc>
              <a:spcBef>
                <a:spcPts val="1000"/>
              </a:spcBef>
              <a:spcAft>
                <a:spcPts val="0"/>
              </a:spcAft>
              <a:defRPr/>
            </a:pPr>
            <a:r>
              <a:rPr lang="en-US" b="1" dirty="0">
                <a:solidFill>
                  <a:prstClr val="black"/>
                </a:solidFill>
                <a:cs typeface="Arial" panose="020B0604020202020204" pitchFamily="34" charset="0"/>
              </a:rPr>
              <a:t>The DBE hosted </a:t>
            </a:r>
            <a:r>
              <a:rPr lang="en-US" dirty="0">
                <a:solidFill>
                  <a:prstClr val="black"/>
                </a:solidFill>
                <a:cs typeface="Arial" panose="020B0604020202020204" pitchFamily="34" charset="0"/>
              </a:rPr>
              <a:t>a </a:t>
            </a:r>
            <a:r>
              <a:rPr lang="en-US" b="1" dirty="0">
                <a:solidFill>
                  <a:prstClr val="black"/>
                </a:solidFill>
                <a:cs typeface="Arial" panose="020B0604020202020204" pitchFamily="34" charset="0"/>
              </a:rPr>
              <a:t>delegation</a:t>
            </a:r>
            <a:r>
              <a:rPr lang="en-US" dirty="0">
                <a:solidFill>
                  <a:prstClr val="black"/>
                </a:solidFill>
                <a:cs typeface="Arial" panose="020B0604020202020204" pitchFamily="34" charset="0"/>
              </a:rPr>
              <a:t> from the State of Maryland on 16 November 2022, in order to discuss the finalised Memorandum of Understanding (MoU) with the State of Maryland, with a focus on  ECD.  </a:t>
            </a:r>
          </a:p>
          <a:p>
            <a:pPr marL="228600" lvl="0" indent="-228600" algn="just" eaLnBrk="1" fontAlgn="auto" hangingPunct="1">
              <a:lnSpc>
                <a:spcPct val="90000"/>
              </a:lnSpc>
              <a:spcBef>
                <a:spcPts val="1000"/>
              </a:spcBef>
              <a:spcAft>
                <a:spcPts val="0"/>
              </a:spcAft>
              <a:defRPr/>
            </a:pPr>
            <a:r>
              <a:rPr lang="en-US" b="1" dirty="0">
                <a:solidFill>
                  <a:prstClr val="black"/>
                </a:solidFill>
                <a:cs typeface="Arial" panose="020B0604020202020204" pitchFamily="34" charset="0"/>
              </a:rPr>
              <a:t>The DBE hosted </a:t>
            </a:r>
            <a:r>
              <a:rPr lang="en-US" dirty="0">
                <a:solidFill>
                  <a:prstClr val="black"/>
                </a:solidFill>
                <a:cs typeface="Arial" panose="020B0604020202020204" pitchFamily="34" charset="0"/>
              </a:rPr>
              <a:t>the Permanent Secretary of the Ministry of Primary and Secondary Education of Zimbabwe, from 13 to 15 December 2022. </a:t>
            </a:r>
            <a:r>
              <a:rPr lang="en-US" b="1" dirty="0">
                <a:solidFill>
                  <a:prstClr val="black"/>
                </a:solidFill>
                <a:cs typeface="Arial" panose="020B0604020202020204" pitchFamily="34" charset="0"/>
              </a:rPr>
              <a:t>The purpose </a:t>
            </a:r>
            <a:r>
              <a:rPr lang="en-US" dirty="0">
                <a:solidFill>
                  <a:prstClr val="black"/>
                </a:solidFill>
                <a:cs typeface="Arial" panose="020B0604020202020204" pitchFamily="34" charset="0"/>
              </a:rPr>
              <a:t>of the visit was to </a:t>
            </a:r>
            <a:r>
              <a:rPr lang="en-US" b="1" dirty="0">
                <a:solidFill>
                  <a:prstClr val="black"/>
                </a:solidFill>
                <a:cs typeface="Arial" panose="020B0604020202020204" pitchFamily="34" charset="0"/>
              </a:rPr>
              <a:t>sign</a:t>
            </a:r>
            <a:r>
              <a:rPr lang="en-US" dirty="0">
                <a:solidFill>
                  <a:prstClr val="black"/>
                </a:solidFill>
                <a:cs typeface="Arial" panose="020B0604020202020204" pitchFamily="34" charset="0"/>
              </a:rPr>
              <a:t> the </a:t>
            </a:r>
            <a:r>
              <a:rPr lang="en-US" b="1" dirty="0">
                <a:solidFill>
                  <a:prstClr val="black"/>
                </a:solidFill>
                <a:cs typeface="Arial" panose="020B0604020202020204" pitchFamily="34" charset="0"/>
              </a:rPr>
              <a:t>implementation plan </a:t>
            </a:r>
            <a:r>
              <a:rPr lang="en-US" dirty="0">
                <a:solidFill>
                  <a:prstClr val="black"/>
                </a:solidFill>
                <a:cs typeface="Arial" panose="020B0604020202020204" pitchFamily="34" charset="0"/>
              </a:rPr>
              <a:t>of the MoU between the Government of the Republic of South Africa and the Government of  Zimbabwe on Cooperation in the Field of Basic Education. </a:t>
            </a:r>
          </a:p>
          <a:p>
            <a:pPr marL="0" indent="0" algn="just" eaLnBrk="1" hangingPunct="1">
              <a:spcBef>
                <a:spcPct val="0"/>
              </a:spcBef>
              <a:buClr>
                <a:srgbClr val="A53010"/>
              </a:buClr>
              <a:buFont typeface="Arial" panose="020B0604020202020204" pitchFamily="34" charset="0"/>
              <a:buNone/>
            </a:pPr>
            <a:endParaRPr lang="en-ZA" altLang="en-US" dirty="0"/>
          </a:p>
          <a:p>
            <a:pPr marL="0" indent="0" eaLnBrk="1" hangingPunct="1">
              <a:lnSpc>
                <a:spcPct val="150000"/>
              </a:lnSpc>
              <a:buFont typeface="Arial" panose="020B0604020202020204" pitchFamily="34" charset="0"/>
              <a:buNone/>
            </a:pPr>
            <a:endParaRPr lang="en-US" altLang="en-US" dirty="0"/>
          </a:p>
          <a:p>
            <a:pPr marL="0" indent="0" algn="just" eaLnBrk="1" hangingPunct="1">
              <a:lnSpc>
                <a:spcPct val="150000"/>
              </a:lnSpc>
            </a:pPr>
            <a:endParaRPr lang="en-ZA" altLang="en-US" dirty="0"/>
          </a:p>
          <a:p>
            <a:pPr marL="0" indent="0" eaLnBrk="1" hangingPunct="1">
              <a:lnSpc>
                <a:spcPct val="150000"/>
              </a:lnSpc>
            </a:pPr>
            <a:endParaRPr lang="en-ZA" altLang="en-US" dirty="0"/>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87955"/>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729F1E45-DE75-4005-B39C-46420497683D}" type="slidenum">
              <a:rPr lang="en-ZA" altLang="en-US" sz="1200" smtClean="0">
                <a:solidFill>
                  <a:srgbClr val="898989"/>
                </a:solidFill>
              </a:rPr>
              <a:pPr fontAlgn="base">
                <a:spcBef>
                  <a:spcPct val="0"/>
                </a:spcBef>
                <a:spcAft>
                  <a:spcPct val="0"/>
                </a:spcAft>
                <a:buFontTx/>
                <a:buNone/>
              </a:pPr>
              <a:t>25</a:t>
            </a:fld>
            <a:endParaRPr lang="en-ZA" altLang="en-US" sz="1200" dirty="0">
              <a:solidFill>
                <a:srgbClr val="898989"/>
              </a:solidFill>
            </a:endParaRPr>
          </a:p>
        </p:txBody>
      </p:sp>
    </p:spTree>
    <p:custDataLst>
      <p:tags r:id="rId1"/>
    </p:custDataLst>
    <p:extLst>
      <p:ext uri="{BB962C8B-B14F-4D97-AF65-F5344CB8AC3E}">
        <p14:creationId xmlns:p14="http://schemas.microsoft.com/office/powerpoint/2010/main" val="1152584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noChangeArrowheads="1"/>
          </p:cNvSpPr>
          <p:nvPr>
            <p:ph type="title"/>
          </p:nvPr>
        </p:nvSpPr>
        <p:spPr>
          <a:xfrm>
            <a:off x="0" y="0"/>
            <a:ext cx="7451725" cy="947738"/>
          </a:xfrm>
        </p:spPr>
        <p:txBody>
          <a:bodyPr/>
          <a:lstStyle/>
          <a:p>
            <a:pPr eaLnBrk="1" hangingPunct="1"/>
            <a:r>
              <a:rPr lang="en-ZA" altLang="en-US" dirty="0">
                <a:solidFill>
                  <a:srgbClr val="953735"/>
                </a:solidFill>
              </a:rPr>
              <a:t>PROGRAMME 1… </a:t>
            </a:r>
          </a:p>
        </p:txBody>
      </p:sp>
      <p:sp>
        <p:nvSpPr>
          <p:cNvPr id="26627" name="Content Placeholder 2"/>
          <p:cNvSpPr>
            <a:spLocks noGrp="1"/>
          </p:cNvSpPr>
          <p:nvPr>
            <p:ph idx="1"/>
          </p:nvPr>
        </p:nvSpPr>
        <p:spPr>
          <a:xfrm>
            <a:off x="0" y="764704"/>
            <a:ext cx="9144000" cy="5218112"/>
          </a:xfrm>
        </p:spPr>
        <p:txBody>
          <a:bodyPr/>
          <a:lstStyle/>
          <a:p>
            <a:pPr marL="0" indent="0" eaLnBrk="1" hangingPunct="1">
              <a:buFont typeface="Arial" panose="020B0604020202020204" pitchFamily="34" charset="0"/>
              <a:buNone/>
            </a:pPr>
            <a:r>
              <a:rPr lang="en-US" altLang="en-US" b="1" u="sng" dirty="0"/>
              <a:t>United Nations Educational, Scientific and Culture Organisation (UNESCO) </a:t>
            </a:r>
          </a:p>
          <a:p>
            <a:pPr lvl="0" algn="just" eaLnBrk="1" fontAlgn="auto" hangingPunct="1">
              <a:spcAft>
                <a:spcPts val="0"/>
              </a:spcAft>
            </a:pPr>
            <a:r>
              <a:rPr lang="en-US" b="1" dirty="0">
                <a:solidFill>
                  <a:prstClr val="black"/>
                </a:solidFill>
              </a:rPr>
              <a:t>Training Program </a:t>
            </a:r>
            <a:r>
              <a:rPr lang="en-US" dirty="0">
                <a:solidFill>
                  <a:prstClr val="black"/>
                </a:solidFill>
              </a:rPr>
              <a:t>for Secretary Generals and Representatives of National Commissions for United Nations Educational, Scientific and Cultural Organisation (UNESCO) in African countries </a:t>
            </a:r>
            <a:r>
              <a:rPr lang="en-US" b="1" dirty="0">
                <a:solidFill>
                  <a:prstClr val="black"/>
                </a:solidFill>
              </a:rPr>
              <a:t>held </a:t>
            </a:r>
            <a:r>
              <a:rPr lang="en-US" dirty="0">
                <a:solidFill>
                  <a:prstClr val="black"/>
                </a:solidFill>
              </a:rPr>
              <a:t>in Azerbaijan on 24 September to 08 October 2022.  </a:t>
            </a:r>
          </a:p>
          <a:p>
            <a:pPr lvl="0" algn="just" eaLnBrk="1" fontAlgn="auto" hangingPunct="1">
              <a:spcAft>
                <a:spcPts val="0"/>
              </a:spcAft>
            </a:pPr>
            <a:r>
              <a:rPr lang="en-US" b="1" dirty="0">
                <a:solidFill>
                  <a:prstClr val="black"/>
                </a:solidFill>
              </a:rPr>
              <a:t>Virtual International Conference </a:t>
            </a:r>
            <a:r>
              <a:rPr lang="en-US" dirty="0">
                <a:solidFill>
                  <a:prstClr val="black"/>
                </a:solidFill>
              </a:rPr>
              <a:t>on Global Citizenship Education was </a:t>
            </a:r>
            <a:r>
              <a:rPr lang="en-US" b="1" dirty="0">
                <a:solidFill>
                  <a:prstClr val="black"/>
                </a:solidFill>
              </a:rPr>
              <a:t>held</a:t>
            </a:r>
            <a:r>
              <a:rPr lang="en-US" dirty="0">
                <a:solidFill>
                  <a:prstClr val="black"/>
                </a:solidFill>
              </a:rPr>
              <a:t> on 03 to 04 November 2022.</a:t>
            </a:r>
          </a:p>
          <a:p>
            <a:pPr lvl="0" algn="just" eaLnBrk="1" fontAlgn="auto" hangingPunct="1">
              <a:spcAft>
                <a:spcPts val="0"/>
              </a:spcAft>
            </a:pPr>
            <a:r>
              <a:rPr lang="en-US" b="1" dirty="0">
                <a:solidFill>
                  <a:prstClr val="black"/>
                </a:solidFill>
              </a:rPr>
              <a:t>Virtual World Conference </a:t>
            </a:r>
            <a:r>
              <a:rPr lang="en-US" dirty="0">
                <a:solidFill>
                  <a:prstClr val="black"/>
                </a:solidFill>
              </a:rPr>
              <a:t>on Early Childhood Care and Education (WCECCE) was </a:t>
            </a:r>
            <a:r>
              <a:rPr lang="en-US" b="1" dirty="0">
                <a:solidFill>
                  <a:prstClr val="black"/>
                </a:solidFill>
              </a:rPr>
              <a:t>held</a:t>
            </a:r>
            <a:r>
              <a:rPr lang="en-US" dirty="0">
                <a:solidFill>
                  <a:prstClr val="black"/>
                </a:solidFill>
              </a:rPr>
              <a:t> on 14-16 November 2022.</a:t>
            </a:r>
          </a:p>
          <a:p>
            <a:pPr lvl="0" algn="just" eaLnBrk="1" fontAlgn="auto" hangingPunct="1">
              <a:spcAft>
                <a:spcPts val="0"/>
              </a:spcAft>
            </a:pPr>
            <a:r>
              <a:rPr lang="en-US" b="1" dirty="0">
                <a:solidFill>
                  <a:prstClr val="black"/>
                </a:solidFill>
              </a:rPr>
              <a:t>UNESCO Mahatma Gandhi Institute of Education for peace and Sustainable Development (MGIEP)</a:t>
            </a:r>
            <a:r>
              <a:rPr lang="en-US" dirty="0">
                <a:solidFill>
                  <a:prstClr val="black"/>
                </a:solidFill>
              </a:rPr>
              <a:t> Decennial </a:t>
            </a:r>
            <a:r>
              <a:rPr lang="en-US" dirty="0" smtClean="0">
                <a:solidFill>
                  <a:prstClr val="black"/>
                </a:solidFill>
              </a:rPr>
              <a:t>celebrations were held </a:t>
            </a:r>
            <a:r>
              <a:rPr lang="en-US" dirty="0">
                <a:solidFill>
                  <a:prstClr val="black"/>
                </a:solidFill>
              </a:rPr>
              <a:t>from 05-07 December 2022. </a:t>
            </a:r>
          </a:p>
          <a:p>
            <a:pPr algn="just" eaLnBrk="1" fontAlgn="auto" hangingPunct="1">
              <a:spcAft>
                <a:spcPts val="0"/>
              </a:spcAft>
            </a:pPr>
            <a:r>
              <a:rPr lang="en-US" dirty="0">
                <a:solidFill>
                  <a:prstClr val="black"/>
                </a:solidFill>
              </a:rPr>
              <a:t>World Science Forum was held in Cape Town from 06-09 December 2022. </a:t>
            </a:r>
          </a:p>
          <a:p>
            <a:pPr lvl="0" algn="just" eaLnBrk="1" fontAlgn="auto" hangingPunct="1">
              <a:spcAft>
                <a:spcPts val="0"/>
              </a:spcAft>
            </a:pPr>
            <a:r>
              <a:rPr lang="en-US" b="1" dirty="0">
                <a:solidFill>
                  <a:prstClr val="black"/>
                </a:solidFill>
              </a:rPr>
              <a:t>Capacity-building workshop</a:t>
            </a:r>
            <a:r>
              <a:rPr lang="en-US" dirty="0">
                <a:solidFill>
                  <a:prstClr val="black"/>
                </a:solidFill>
              </a:rPr>
              <a:t> on UNESCO </a:t>
            </a:r>
            <a:r>
              <a:rPr lang="en-US" dirty="0" smtClean="0">
                <a:solidFill>
                  <a:prstClr val="black"/>
                </a:solidFill>
              </a:rPr>
              <a:t>Global </a:t>
            </a:r>
            <a:r>
              <a:rPr lang="en-US" dirty="0">
                <a:solidFill>
                  <a:prstClr val="black"/>
                </a:solidFill>
              </a:rPr>
              <a:t>Geoparks in Africa was held from 13-16 December 2022 in Kenya.</a:t>
            </a:r>
            <a:endParaRPr lang="en-ZA" altLang="en-US" dirty="0">
              <a:solidFill>
                <a:srgbClr val="404040"/>
              </a:solidFill>
              <a:cs typeface="Arial" panose="020B0604020202020204" pitchFamily="34" charset="0"/>
            </a:endParaRPr>
          </a:p>
          <a:p>
            <a:pPr marL="0" indent="0" algn="just" eaLnBrk="1" hangingPunct="1">
              <a:lnSpc>
                <a:spcPct val="120000"/>
              </a:lnSpc>
              <a:spcBef>
                <a:spcPct val="0"/>
              </a:spcBef>
              <a:buClr>
                <a:srgbClr val="A53010"/>
              </a:buClr>
              <a:buFont typeface="Arial" panose="020B0604020202020204" pitchFamily="34" charset="0"/>
              <a:buNone/>
            </a:pPr>
            <a:endParaRPr lang="en-ZA" altLang="en-US" dirty="0">
              <a:solidFill>
                <a:srgbClr val="404040"/>
              </a:solidFill>
              <a:cs typeface="Arial" panose="020B0604020202020204" pitchFamily="34" charset="0"/>
            </a:endParaRPr>
          </a:p>
          <a:p>
            <a:pPr marL="0" indent="0" algn="just" eaLnBrk="1" hangingPunct="1">
              <a:spcBef>
                <a:spcPct val="0"/>
              </a:spcBef>
              <a:buClr>
                <a:srgbClr val="A53010"/>
              </a:buClr>
              <a:buFont typeface="Arial" panose="020B0604020202020204" pitchFamily="34" charset="0"/>
              <a:buNone/>
            </a:pPr>
            <a:endParaRPr lang="en-ZA" altLang="en-US" dirty="0"/>
          </a:p>
          <a:p>
            <a:pPr marL="0" indent="0" eaLnBrk="1" hangingPunct="1">
              <a:lnSpc>
                <a:spcPct val="150000"/>
              </a:lnSpc>
              <a:buFont typeface="Arial" panose="020B0604020202020204" pitchFamily="34" charset="0"/>
              <a:buNone/>
            </a:pPr>
            <a:endParaRPr lang="en-US" altLang="en-US" dirty="0"/>
          </a:p>
          <a:p>
            <a:pPr marL="0" indent="0" algn="just" eaLnBrk="1" hangingPunct="1">
              <a:lnSpc>
                <a:spcPct val="150000"/>
              </a:lnSpc>
            </a:pPr>
            <a:endParaRPr lang="en-ZA" altLang="en-US" dirty="0"/>
          </a:p>
          <a:p>
            <a:pPr marL="0" indent="0" eaLnBrk="1" hangingPunct="1">
              <a:lnSpc>
                <a:spcPct val="150000"/>
              </a:lnSpc>
            </a:pPr>
            <a:endParaRPr lang="en-ZA" altLang="en-US" dirty="0"/>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38044"/>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729F1E45-DE75-4005-B39C-46420497683D}" type="slidenum">
              <a:rPr lang="en-ZA" altLang="en-US" sz="1200" smtClean="0">
                <a:solidFill>
                  <a:srgbClr val="898989"/>
                </a:solidFill>
              </a:rPr>
              <a:pPr fontAlgn="base">
                <a:spcBef>
                  <a:spcPct val="0"/>
                </a:spcBef>
                <a:spcAft>
                  <a:spcPct val="0"/>
                </a:spcAft>
                <a:buFontTx/>
                <a:buNone/>
              </a:pPr>
              <a:t>26</a:t>
            </a:fld>
            <a:endParaRPr lang="en-ZA" altLang="en-US" sz="1200" dirty="0">
              <a:solidFill>
                <a:srgbClr val="898989"/>
              </a:solidFill>
            </a:endParaRPr>
          </a:p>
        </p:txBody>
      </p:sp>
    </p:spTree>
    <p:custDataLst>
      <p:tags r:id="rId1"/>
    </p:custDataLst>
    <p:extLst>
      <p:ext uri="{BB962C8B-B14F-4D97-AF65-F5344CB8AC3E}">
        <p14:creationId xmlns:p14="http://schemas.microsoft.com/office/powerpoint/2010/main" val="3107905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t>PROGRAMME 1…</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944438931"/>
              </p:ext>
            </p:extLst>
          </p:nvPr>
        </p:nvGraphicFramePr>
        <p:xfrm>
          <a:off x="0" y="1163639"/>
          <a:ext cx="9144001" cy="2570988"/>
        </p:xfrm>
        <a:graphic>
          <a:graphicData uri="http://schemas.openxmlformats.org/drawingml/2006/table">
            <a:tbl>
              <a:tblPr firstRow="1" firstCol="1" bandRow="1">
                <a:tableStyleId>{93296810-A885-4BE3-A3E7-6D5BEEA58F35}</a:tableStyleId>
              </a:tblPr>
              <a:tblGrid>
                <a:gridCol w="1688781">
                  <a:extLst>
                    <a:ext uri="{9D8B030D-6E8A-4147-A177-3AD203B41FA5}">
                      <a16:colId xmlns:a16="http://schemas.microsoft.com/office/drawing/2014/main" val="20000"/>
                    </a:ext>
                  </a:extLst>
                </a:gridCol>
                <a:gridCol w="1633825">
                  <a:extLst>
                    <a:ext uri="{9D8B030D-6E8A-4147-A177-3AD203B41FA5}">
                      <a16:colId xmlns:a16="http://schemas.microsoft.com/office/drawing/2014/main" val="20002"/>
                    </a:ext>
                  </a:extLst>
                </a:gridCol>
                <a:gridCol w="1826039">
                  <a:extLst>
                    <a:ext uri="{9D8B030D-6E8A-4147-A177-3AD203B41FA5}">
                      <a16:colId xmlns:a16="http://schemas.microsoft.com/office/drawing/2014/main" val="20003"/>
                    </a:ext>
                  </a:extLst>
                </a:gridCol>
                <a:gridCol w="1633825">
                  <a:extLst>
                    <a:ext uri="{9D8B030D-6E8A-4147-A177-3AD203B41FA5}">
                      <a16:colId xmlns:a16="http://schemas.microsoft.com/office/drawing/2014/main" val="2438632974"/>
                    </a:ext>
                  </a:extLst>
                </a:gridCol>
                <a:gridCol w="2361531">
                  <a:extLst>
                    <a:ext uri="{9D8B030D-6E8A-4147-A177-3AD203B41FA5}">
                      <a16:colId xmlns:a16="http://schemas.microsoft.com/office/drawing/2014/main" val="20004"/>
                    </a:ext>
                  </a:extLst>
                </a:gridCol>
              </a:tblGrid>
              <a:tr h="0">
                <a:tc>
                  <a:txBody>
                    <a:bodyPr/>
                    <a:lstStyle/>
                    <a:p>
                      <a:pPr algn="ctr">
                        <a:lnSpc>
                          <a:spcPct val="100000"/>
                        </a:lnSpc>
                        <a:spcAft>
                          <a:spcPts val="0"/>
                        </a:spcAft>
                      </a:pPr>
                      <a:r>
                        <a:rPr lang="en-ZA" sz="1400" dirty="0">
                          <a:effectLst/>
                          <a:latin typeface="Arial" panose="020B0604020202020204" pitchFamily="34" charset="0"/>
                          <a:cs typeface="Arial" panose="020B0604020202020204" pitchFamily="34" charset="0"/>
                        </a:rPr>
                        <a:t>COORDINATING MECHANISM</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83280" marR="83280" marT="0" marB="0"/>
                </a:tc>
                <a:tc>
                  <a:txBody>
                    <a:bodyPr/>
                    <a:lstStyle/>
                    <a:p>
                      <a:pPr algn="ctr">
                        <a:lnSpc>
                          <a:spcPct val="100000"/>
                        </a:lnSpc>
                        <a:spcAft>
                          <a:spcPts val="0"/>
                        </a:spcAft>
                      </a:pPr>
                      <a:r>
                        <a:rPr lang="en-ZA" sz="1400" dirty="0">
                          <a:effectLst/>
                          <a:latin typeface="Arial" panose="020B0604020202020204" pitchFamily="34" charset="0"/>
                          <a:cs typeface="Arial" panose="020B0604020202020204" pitchFamily="34" charset="0"/>
                        </a:rPr>
                        <a:t>SCHEDULED MEETINGS</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83280" marR="83280" marT="0" marB="0"/>
                </a:tc>
                <a:tc>
                  <a:txBody>
                    <a:bodyPr/>
                    <a:lstStyle/>
                    <a:p>
                      <a:pPr algn="ctr">
                        <a:lnSpc>
                          <a:spcPct val="100000"/>
                        </a:lnSpc>
                        <a:spcAft>
                          <a:spcPts val="0"/>
                        </a:spcAft>
                      </a:pPr>
                      <a:r>
                        <a:rPr lang="en-ZA" sz="1400" dirty="0">
                          <a:effectLst/>
                          <a:latin typeface="Arial" panose="020B0604020202020204" pitchFamily="34" charset="0"/>
                          <a:cs typeface="Arial" panose="020B0604020202020204" pitchFamily="34" charset="0"/>
                        </a:rPr>
                        <a:t>MEETINGS HELD</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83280" marR="83280" marT="0" marB="0"/>
                </a:tc>
                <a:tc>
                  <a:txBody>
                    <a:bodyPr/>
                    <a:lstStyle/>
                    <a:p>
                      <a:pPr algn="ctr">
                        <a:lnSpc>
                          <a:spcPct val="100000"/>
                        </a:lnSpc>
                        <a:spcAft>
                          <a:spcPts val="0"/>
                        </a:spcAft>
                      </a:pPr>
                      <a:r>
                        <a:rPr lang="en-ZA" sz="1400" dirty="0">
                          <a:effectLst/>
                          <a:latin typeface="Arial" panose="020B0604020202020204" pitchFamily="34" charset="0"/>
                          <a:cs typeface="Arial" panose="020B0604020202020204" pitchFamily="34" charset="0"/>
                        </a:rPr>
                        <a:t>SPECIAL MEETINGS HELD </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83280" marR="83280" marT="0" marB="0"/>
                </a:tc>
                <a:tc>
                  <a:txBody>
                    <a:bodyPr/>
                    <a:lstStyle/>
                    <a:p>
                      <a:pPr algn="ctr">
                        <a:lnSpc>
                          <a:spcPct val="100000"/>
                        </a:lnSpc>
                        <a:spcAft>
                          <a:spcPts val="0"/>
                        </a:spcAft>
                      </a:pPr>
                      <a:r>
                        <a:rPr lang="en-ZA" sz="1400" dirty="0">
                          <a:effectLst/>
                          <a:latin typeface="Arial" panose="020B0604020202020204" pitchFamily="34" charset="0"/>
                          <a:cs typeface="Arial" panose="020B0604020202020204" pitchFamily="34" charset="0"/>
                        </a:rPr>
                        <a:t>MEETINGS NOT HELD</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83280" marR="83280" marT="0" marB="0"/>
                </a:tc>
                <a:extLst>
                  <a:ext uri="{0D108BD9-81ED-4DB2-BD59-A6C34878D82A}">
                    <a16:rowId xmlns:a16="http://schemas.microsoft.com/office/drawing/2014/main" val="10000"/>
                  </a:ext>
                </a:extLst>
              </a:tr>
              <a:tr h="0">
                <a:tc>
                  <a:txBody>
                    <a:bodyPr/>
                    <a:lstStyle/>
                    <a:p>
                      <a:pPr algn="just">
                        <a:lnSpc>
                          <a:spcPct val="100000"/>
                        </a:lnSpc>
                        <a:spcAft>
                          <a:spcPts val="0"/>
                        </a:spcAft>
                      </a:pPr>
                      <a:r>
                        <a:rPr lang="en-ZA" sz="1400" dirty="0">
                          <a:effectLst/>
                          <a:latin typeface="Arial" panose="020B0604020202020204" pitchFamily="34" charset="0"/>
                          <a:cs typeface="Arial" panose="020B0604020202020204" pitchFamily="34" charset="0"/>
                        </a:rPr>
                        <a:t>BM</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83280" marR="83280" marT="0" marB="0"/>
                </a:tc>
                <a:tc>
                  <a:txBody>
                    <a:bodyPr/>
                    <a:lstStyle/>
                    <a:p>
                      <a:pPr algn="ctr">
                        <a:lnSpc>
                          <a:spcPct val="115000"/>
                        </a:lnSpc>
                        <a:spcAft>
                          <a:spcPts val="0"/>
                        </a:spcAft>
                        <a:tabLst>
                          <a:tab pos="651510" algn="ctr"/>
                        </a:tabLst>
                      </a:pPr>
                      <a:r>
                        <a:rPr lang="en-ZA" sz="1400" dirty="0">
                          <a:effectLst/>
                          <a:latin typeface="Arial" panose="020B0604020202020204" pitchFamily="34" charset="0"/>
                          <a:cs typeface="Arial" panose="020B0604020202020204" pitchFamily="34" charset="0"/>
                        </a:rPr>
                        <a:t>2</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1 </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0</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1</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0">
                <a:tc>
                  <a:txBody>
                    <a:bodyPr/>
                    <a:lstStyle/>
                    <a:p>
                      <a:pPr algn="just">
                        <a:lnSpc>
                          <a:spcPct val="100000"/>
                        </a:lnSpc>
                        <a:spcAft>
                          <a:spcPts val="0"/>
                        </a:spcAft>
                      </a:pPr>
                      <a:r>
                        <a:rPr lang="en-ZA" sz="1400" dirty="0">
                          <a:effectLst/>
                          <a:latin typeface="Arial" panose="020B0604020202020204" pitchFamily="34" charset="0"/>
                          <a:cs typeface="Arial" panose="020B0604020202020204" pitchFamily="34" charset="0"/>
                        </a:rPr>
                        <a:t>CEM</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83280" marR="83280" marT="0" marB="0"/>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1</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0 </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1</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1</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0">
                <a:tc>
                  <a:txBody>
                    <a:bodyPr/>
                    <a:lstStyle/>
                    <a:p>
                      <a:pPr algn="just">
                        <a:lnSpc>
                          <a:spcPct val="100000"/>
                        </a:lnSpc>
                        <a:spcAft>
                          <a:spcPts val="0"/>
                        </a:spcAft>
                      </a:pPr>
                      <a:r>
                        <a:rPr lang="en-ZA" sz="1400" dirty="0">
                          <a:effectLst/>
                          <a:latin typeface="Arial" panose="020B0604020202020204" pitchFamily="34" charset="0"/>
                          <a:cs typeface="Arial" panose="020B0604020202020204" pitchFamily="34" charset="0"/>
                        </a:rPr>
                        <a:t>MMM </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83280" marR="83280" marT="0" marB="0"/>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0</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0</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0</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0</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0">
                <a:tc>
                  <a:txBody>
                    <a:bodyPr/>
                    <a:lstStyle/>
                    <a:p>
                      <a:pPr algn="just">
                        <a:lnSpc>
                          <a:spcPct val="100000"/>
                        </a:lnSpc>
                        <a:spcAft>
                          <a:spcPts val="0"/>
                        </a:spcAft>
                      </a:pPr>
                      <a:r>
                        <a:rPr lang="en-ZA" sz="1400" dirty="0">
                          <a:effectLst/>
                          <a:latin typeface="Arial" panose="020B0604020202020204" pitchFamily="34" charset="0"/>
                          <a:cs typeface="Arial" panose="020B0604020202020204" pitchFamily="34" charset="0"/>
                        </a:rPr>
                        <a:t>HEDCOM </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83280" marR="83280" marT="0" marB="0"/>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2</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2</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3</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0</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0">
                <a:tc>
                  <a:txBody>
                    <a:bodyPr/>
                    <a:lstStyle/>
                    <a:p>
                      <a:pPr algn="just">
                        <a:lnSpc>
                          <a:spcPct val="100000"/>
                        </a:lnSpc>
                        <a:spcAft>
                          <a:spcPts val="0"/>
                        </a:spcAft>
                      </a:pPr>
                      <a:r>
                        <a:rPr lang="en-ZA" sz="1400" dirty="0">
                          <a:effectLst/>
                          <a:latin typeface="Arial" panose="020B0604020202020204" pitchFamily="34" charset="0"/>
                          <a:cs typeface="Arial" panose="020B0604020202020204" pitchFamily="34" charset="0"/>
                        </a:rPr>
                        <a:t>SM</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83280" marR="83280" marT="0" marB="0"/>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4</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1 </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3</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3</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r h="0">
                <a:tc>
                  <a:txBody>
                    <a:bodyPr/>
                    <a:lstStyle/>
                    <a:p>
                      <a:pPr algn="just">
                        <a:lnSpc>
                          <a:spcPct val="100000"/>
                        </a:lnSpc>
                        <a:spcAft>
                          <a:spcPts val="0"/>
                        </a:spcAft>
                      </a:pPr>
                      <a:r>
                        <a:rPr lang="en-ZA" sz="1400" dirty="0">
                          <a:effectLst/>
                          <a:latin typeface="Arial" panose="020B0604020202020204" pitchFamily="34" charset="0"/>
                          <a:cs typeface="Arial" panose="020B0604020202020204" pitchFamily="34" charset="0"/>
                        </a:rPr>
                        <a:t>SPCHD Cluster </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83280" marR="83280" marT="0" marB="0"/>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3</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2</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1</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1</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6"/>
                  </a:ext>
                </a:extLst>
              </a:tr>
              <a:tr h="0">
                <a:tc>
                  <a:txBody>
                    <a:bodyPr/>
                    <a:lstStyle/>
                    <a:p>
                      <a:pPr algn="just">
                        <a:lnSpc>
                          <a:spcPct val="100000"/>
                        </a:lnSpc>
                        <a:spcAft>
                          <a:spcPts val="0"/>
                        </a:spcAft>
                      </a:pPr>
                      <a:r>
                        <a:rPr lang="en-ZA" sz="1400" dirty="0">
                          <a:effectLst/>
                          <a:latin typeface="Arial" panose="020B0604020202020204" pitchFamily="34" charset="0"/>
                          <a:cs typeface="Arial" panose="020B0604020202020204" pitchFamily="34" charset="0"/>
                        </a:rPr>
                        <a:t>SPCHD Cluster TWG </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83280" marR="83280" marT="0" marB="0"/>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3</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2</a:t>
                      </a:r>
                    </a:p>
                  </a:txBody>
                  <a:tcPr marL="68580" marR="68580" marT="0" marB="0"/>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0</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1</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7"/>
                  </a:ext>
                </a:extLst>
              </a:tr>
              <a:tr h="0">
                <a:tc>
                  <a:txBody>
                    <a:bodyPr/>
                    <a:lstStyle/>
                    <a:p>
                      <a:pPr algn="just">
                        <a:lnSpc>
                          <a:spcPct val="100000"/>
                        </a:lnSpc>
                        <a:spcAft>
                          <a:spcPts val="0"/>
                        </a:spcAft>
                      </a:pPr>
                      <a:r>
                        <a:rPr lang="en-ZA" sz="1400" dirty="0">
                          <a:effectLst/>
                          <a:latin typeface="Arial" panose="020B0604020202020204" pitchFamily="34" charset="0"/>
                          <a:cs typeface="Arial" panose="020B0604020202020204" pitchFamily="34" charset="0"/>
                        </a:rPr>
                        <a:t>TOTAL</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83280" marR="83280" marT="0" marB="0"/>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15</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8</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8</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tabLst>
                          <a:tab pos="495300" algn="l"/>
                          <a:tab pos="592455" algn="ctr"/>
                        </a:tabLst>
                      </a:pPr>
                      <a:r>
                        <a:rPr lang="en-ZA" sz="1400" dirty="0">
                          <a:effectLst/>
                          <a:latin typeface="Arial" panose="020B0604020202020204" pitchFamily="34" charset="0"/>
                          <a:cs typeface="Arial" panose="020B0604020202020204" pitchFamily="34" charset="0"/>
                        </a:rPr>
                        <a:t>7</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8"/>
                  </a:ext>
                </a:extLst>
              </a:tr>
            </a:tbl>
          </a:graphicData>
        </a:graphic>
      </p:graphicFrame>
      <p:sp>
        <p:nvSpPr>
          <p:cNvPr id="27723"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0C12A8E7-1DBC-458D-8D17-8545F753A9E7}" type="slidenum">
              <a:rPr lang="en-ZA" altLang="en-US" sz="1200" smtClean="0">
                <a:solidFill>
                  <a:srgbClr val="898989"/>
                </a:solidFill>
              </a:rPr>
              <a:pPr fontAlgn="base">
                <a:spcBef>
                  <a:spcPct val="0"/>
                </a:spcBef>
                <a:spcAft>
                  <a:spcPct val="0"/>
                </a:spcAft>
                <a:buFontTx/>
                <a:buNone/>
              </a:pPr>
              <a:t>27</a:t>
            </a:fld>
            <a:endParaRPr lang="en-ZA" altLang="en-US" sz="1200" dirty="0">
              <a:solidFill>
                <a:srgbClr val="898989"/>
              </a:solidFill>
            </a:endParaRPr>
          </a:p>
        </p:txBody>
      </p:sp>
      <p:sp>
        <p:nvSpPr>
          <p:cNvPr id="27724" name="Rectangle 4"/>
          <p:cNvSpPr>
            <a:spLocks noChangeArrowheads="1"/>
          </p:cNvSpPr>
          <p:nvPr/>
        </p:nvSpPr>
        <p:spPr bwMode="auto">
          <a:xfrm>
            <a:off x="0" y="4625975"/>
            <a:ext cx="9144000" cy="3241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15000"/>
              </a:lnSpc>
              <a:spcBef>
                <a:spcPct val="0"/>
              </a:spcBef>
              <a:buFontTx/>
              <a:buNone/>
            </a:pPr>
            <a:r>
              <a:rPr lang="en-ZA" altLang="en-US" sz="1400" dirty="0">
                <a:solidFill>
                  <a:srgbClr val="000000"/>
                </a:solidFill>
                <a:latin typeface="Arial" panose="020B0604020202020204" pitchFamily="34" charset="0"/>
                <a:cs typeface="Times New Roman" panose="02020603050405020304" pitchFamily="18" charset="0"/>
              </a:rPr>
              <a:t> </a:t>
            </a:r>
            <a:endParaRPr lang="en-ZA" altLang="en-US" sz="1400" dirty="0">
              <a:solidFill>
                <a:srgbClr val="000000"/>
              </a:solidFill>
              <a:cs typeface="Times New Roman" panose="02020603050405020304" pitchFamily="18" charset="0"/>
            </a:endParaRPr>
          </a:p>
        </p:txBody>
      </p:sp>
      <p:sp>
        <p:nvSpPr>
          <p:cNvPr id="27725" name="Rectangle 2"/>
          <p:cNvSpPr>
            <a:spLocks noChangeArrowheads="1"/>
          </p:cNvSpPr>
          <p:nvPr/>
        </p:nvSpPr>
        <p:spPr bwMode="auto">
          <a:xfrm>
            <a:off x="0" y="763588"/>
            <a:ext cx="4214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ZA" altLang="en-US" sz="2000" b="1" u="sng" dirty="0"/>
              <a:t>Coordination and Secretariat Support </a:t>
            </a:r>
          </a:p>
        </p:txBody>
      </p:sp>
      <p:pic>
        <p:nvPicPr>
          <p:cNvPr id="2772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63760"/>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6168" y="3681743"/>
            <a:ext cx="9170168" cy="1562928"/>
          </a:xfrm>
          <a:prstGeom prst="rect">
            <a:avLst/>
          </a:prstGeom>
        </p:spPr>
        <p:txBody>
          <a:bodyPr wrap="square">
            <a:spAutoFit/>
          </a:bodyPr>
          <a:lstStyle/>
          <a:p>
            <a:pPr lvl="0" algn="just" eaLnBrk="1" fontAlgn="auto" hangingPunct="1">
              <a:lnSpc>
                <a:spcPct val="115000"/>
              </a:lnSpc>
              <a:spcBef>
                <a:spcPts val="0"/>
              </a:spcBef>
              <a:spcAft>
                <a:spcPts val="0"/>
              </a:spcAft>
              <a:defRPr/>
            </a:pPr>
            <a:r>
              <a:rPr lang="en-ZA" sz="14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01 October – 31 December 2022 meetings were scheduled, eight (8) of which were convened.  eight (8) special meetings were held. Of the 16 meetings convened, 13 were virtual, whilst three (3) were face-to-face engagements.  Seven (7) scheduled meetings could not be convened and these comprised of one (1) BM, one (1) CEM, three (3) SM, one (1) SPCHD Cluster and one (1) SPCHD Cluster TWG meetings. The DBE has successfully managed the logistical arrangements, agenda-setting and record drafting for all the sixteen (16) convened virtual and physical meetings.</a:t>
            </a:r>
            <a:endParaRPr lang="en-ZA" sz="1400" dirty="0">
              <a:solidFill>
                <a:prstClr val="black"/>
              </a:solidFill>
              <a:ea typeface="Times New Roman" panose="02020603050405020304" pitchFamily="18"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t>PROGRAMME 1…</a:t>
            </a:r>
          </a:p>
        </p:txBody>
      </p:sp>
      <p:sp>
        <p:nvSpPr>
          <p:cNvPr id="3" name="Content Placeholder 2"/>
          <p:cNvSpPr>
            <a:spLocks noGrp="1"/>
          </p:cNvSpPr>
          <p:nvPr>
            <p:ph idx="1"/>
          </p:nvPr>
        </p:nvSpPr>
        <p:spPr>
          <a:xfrm>
            <a:off x="0" y="947738"/>
            <a:ext cx="9144000" cy="5218112"/>
          </a:xfrm>
        </p:spPr>
        <p:txBody>
          <a:bodyPr rtlCol="0">
            <a:normAutofit/>
          </a:bodyPr>
          <a:lstStyle/>
          <a:p>
            <a:pPr marL="0" indent="0" eaLnBrk="1" fontAlgn="auto" hangingPunct="1">
              <a:spcAft>
                <a:spcPts val="0"/>
              </a:spcAft>
              <a:buNone/>
              <a:defRPr/>
            </a:pPr>
            <a:r>
              <a:rPr lang="en-ZA" b="1" u="sng" dirty="0"/>
              <a:t>Internal and External Stakeholders</a:t>
            </a:r>
          </a:p>
          <a:p>
            <a:r>
              <a:rPr lang="en-ZA" b="1" dirty="0"/>
              <a:t>Stakeholders’ meetings on Inclusive Education</a:t>
            </a:r>
            <a:r>
              <a:rPr lang="en-ZA" dirty="0"/>
              <a:t> were </a:t>
            </a:r>
            <a:r>
              <a:rPr lang="en-ZA" b="1" dirty="0"/>
              <a:t>held</a:t>
            </a:r>
            <a:r>
              <a:rPr lang="en-ZA" dirty="0"/>
              <a:t>  to </a:t>
            </a:r>
            <a:r>
              <a:rPr lang="en-ZA" b="1" dirty="0"/>
              <a:t>discuss  matters relating </a:t>
            </a:r>
            <a:r>
              <a:rPr lang="en-ZA" dirty="0"/>
              <a:t>to the following: </a:t>
            </a:r>
          </a:p>
          <a:p>
            <a:pPr lvl="1"/>
            <a:r>
              <a:rPr lang="en-ZA" sz="1800" dirty="0"/>
              <a:t>Progress on implementation of the recommendations of the Summit on Inclusive Education and  terms of Inclusive Education in Early Childhood Development (ECD); </a:t>
            </a:r>
          </a:p>
          <a:p>
            <a:pPr lvl="1"/>
            <a:r>
              <a:rPr lang="en-ZA" sz="1800" dirty="0"/>
              <a:t>Implementation of General Education Certificate (GEC); </a:t>
            </a:r>
          </a:p>
          <a:p>
            <a:pPr lvl="1"/>
            <a:r>
              <a:rPr lang="en-ZA" sz="1800" dirty="0"/>
              <a:t>Measures </a:t>
            </a:r>
            <a:r>
              <a:rPr lang="en-ZA" sz="1800" dirty="0" smtClean="0"/>
              <a:t>taken </a:t>
            </a:r>
            <a:r>
              <a:rPr lang="en-ZA" sz="1800" dirty="0"/>
              <a:t>to ensure safety and security in special schools;</a:t>
            </a:r>
          </a:p>
          <a:p>
            <a:pPr lvl="1"/>
            <a:r>
              <a:rPr lang="en-ZA" sz="1800" dirty="0"/>
              <a:t>Status on Infrastructure relating to Special Schools projects, and Update on Bela Bill.</a:t>
            </a:r>
          </a:p>
          <a:p>
            <a:r>
              <a:rPr lang="en-ZA" b="1" dirty="0"/>
              <a:t>Meeting with </a:t>
            </a:r>
            <a:r>
              <a:rPr lang="en-ZA" b="1" dirty="0" err="1" smtClean="0"/>
              <a:t>Boxfusion</a:t>
            </a:r>
            <a:r>
              <a:rPr lang="en-ZA" b="1" dirty="0" smtClean="0"/>
              <a:t>, </a:t>
            </a:r>
            <a:r>
              <a:rPr lang="en-ZA" dirty="0"/>
              <a:t>the software vendor managing the digitised submission portal Smartdbe. The purpose of the meeting was to </a:t>
            </a:r>
            <a:r>
              <a:rPr lang="en-ZA" b="1" dirty="0"/>
              <a:t>provide feedback </a:t>
            </a:r>
            <a:r>
              <a:rPr lang="en-ZA" dirty="0"/>
              <a:t>to the service provider on the system’s performance as experienced by DBE </a:t>
            </a:r>
            <a:r>
              <a:rPr lang="en-GB" dirty="0"/>
              <a:t>officials. </a:t>
            </a:r>
          </a:p>
          <a:p>
            <a:r>
              <a:rPr lang="en-GB" b="1" dirty="0"/>
              <a:t>The DBE provided </a:t>
            </a:r>
            <a:r>
              <a:rPr lang="en-GB" dirty="0"/>
              <a:t>the vendor with recommendations on how to </a:t>
            </a:r>
            <a:r>
              <a:rPr lang="en-GB" b="1" dirty="0"/>
              <a:t>improve </a:t>
            </a:r>
            <a:r>
              <a:rPr lang="en-GB" dirty="0"/>
              <a:t>the platform for a better seamless service </a:t>
            </a:r>
            <a:r>
              <a:rPr lang="en-GB" dirty="0" smtClean="0"/>
              <a:t>to </a:t>
            </a:r>
            <a:r>
              <a:rPr lang="en-GB" b="1" dirty="0"/>
              <a:t>improve the efficiency </a:t>
            </a:r>
            <a:r>
              <a:rPr lang="en-GB" dirty="0"/>
              <a:t>of the system.</a:t>
            </a:r>
          </a:p>
          <a:p>
            <a:endParaRPr lang="en-ZA" dirty="0"/>
          </a:p>
          <a:p>
            <a:pPr eaLnBrk="1" fontAlgn="auto" hangingPunct="1">
              <a:spcAft>
                <a:spcPts val="0"/>
              </a:spcAft>
              <a:defRPr/>
            </a:pPr>
            <a:endParaRPr lang="en-ZA" dirty="0"/>
          </a:p>
        </p:txBody>
      </p:sp>
      <p:sp>
        <p:nvSpPr>
          <p:cNvPr id="29700"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EDF03C04-8195-4114-8CA4-113747742860}" type="slidenum">
              <a:rPr lang="en-ZA" altLang="en-US" sz="1200" smtClean="0">
                <a:solidFill>
                  <a:srgbClr val="898989"/>
                </a:solidFill>
              </a:rPr>
              <a:pPr fontAlgn="base">
                <a:spcBef>
                  <a:spcPct val="0"/>
                </a:spcBef>
                <a:spcAft>
                  <a:spcPct val="0"/>
                </a:spcAft>
                <a:buFontTx/>
                <a:buNone/>
              </a:pPr>
              <a:t>28</a:t>
            </a:fld>
            <a:endParaRPr lang="en-ZA" altLang="en-US" sz="1200" dirty="0">
              <a:solidFill>
                <a:srgbClr val="898989"/>
              </a:solidFill>
            </a:endParaRPr>
          </a:p>
        </p:txBody>
      </p:sp>
      <p:pic>
        <p:nvPicPr>
          <p:cNvPr id="297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21388"/>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noAutofit/>
          </a:bodyPr>
          <a:lstStyle/>
          <a:p>
            <a:pPr eaLnBrk="1" fontAlgn="auto" hangingPunct="1">
              <a:spcAft>
                <a:spcPts val="0"/>
              </a:spcAft>
              <a:defRPr/>
            </a:pPr>
            <a:r>
              <a:rPr lang="en-ZA" dirty="0">
                <a:solidFill>
                  <a:srgbClr val="C0504D">
                    <a:lumMod val="75000"/>
                  </a:srgbClr>
                </a:solidFill>
              </a:rPr>
              <a:t>PROGRAMME 1…</a:t>
            </a:r>
            <a:endParaRPr lang="en-ZA" sz="3200" dirty="0"/>
          </a:p>
        </p:txBody>
      </p:sp>
      <p:sp>
        <p:nvSpPr>
          <p:cNvPr id="3" name="Content Placeholder 2"/>
          <p:cNvSpPr>
            <a:spLocks noGrp="1"/>
          </p:cNvSpPr>
          <p:nvPr>
            <p:ph idx="1"/>
          </p:nvPr>
        </p:nvSpPr>
        <p:spPr>
          <a:xfrm>
            <a:off x="0" y="947738"/>
            <a:ext cx="9144000" cy="5218112"/>
          </a:xfrm>
        </p:spPr>
        <p:txBody>
          <a:bodyPr rtlCol="0">
            <a:noAutofit/>
          </a:bodyPr>
          <a:lstStyle/>
          <a:p>
            <a:pPr marL="0" indent="0" eaLnBrk="1" fontAlgn="auto" hangingPunct="1">
              <a:lnSpc>
                <a:spcPct val="115000"/>
              </a:lnSpc>
              <a:spcAft>
                <a:spcPts val="0"/>
              </a:spcAft>
              <a:buFont typeface="Arial" panose="020B0604020202020204" pitchFamily="34" charset="0"/>
              <a:buNone/>
              <a:defRPr/>
            </a:pPr>
            <a:r>
              <a:rPr lang="en-ZA" b="1" u="sng" dirty="0"/>
              <a:t>Communications and Research </a:t>
            </a:r>
            <a:r>
              <a:rPr lang="en-GB" dirty="0"/>
              <a:t> </a:t>
            </a:r>
          </a:p>
          <a:p>
            <a:r>
              <a:rPr lang="en-GB" b="1" dirty="0"/>
              <a:t>Photojournalism and videography support </a:t>
            </a:r>
            <a:r>
              <a:rPr lang="en-GB" dirty="0"/>
              <a:t>was </a:t>
            </a:r>
            <a:r>
              <a:rPr lang="en-GB" b="1" dirty="0"/>
              <a:t>provided</a:t>
            </a:r>
            <a:r>
              <a:rPr lang="en-GB" dirty="0"/>
              <a:t> to the  Ministerial and Departmental events and </a:t>
            </a:r>
            <a:r>
              <a:rPr lang="en-GB" b="1" dirty="0"/>
              <a:t>uploaded</a:t>
            </a:r>
            <a:r>
              <a:rPr lang="en-GB" dirty="0"/>
              <a:t> onto the Image Bank (26,552 images). These images were also published in Thuto, the DBE Website, and posted on social media platforms.</a:t>
            </a:r>
          </a:p>
          <a:p>
            <a:r>
              <a:rPr lang="en-GB" b="1" dirty="0"/>
              <a:t>Videography and Photojournalism </a:t>
            </a:r>
            <a:r>
              <a:rPr lang="en-GB" dirty="0"/>
              <a:t>were </a:t>
            </a:r>
            <a:r>
              <a:rPr lang="en-GB" b="1" dirty="0"/>
              <a:t>provided </a:t>
            </a:r>
            <a:r>
              <a:rPr lang="en-GB" dirty="0"/>
              <a:t>for workshops and events: </a:t>
            </a:r>
            <a:r>
              <a:rPr lang="en-GB" b="1" dirty="0"/>
              <a:t>A total of 190 video clips</a:t>
            </a:r>
            <a:r>
              <a:rPr lang="en-GB" dirty="0"/>
              <a:t> were </a:t>
            </a:r>
            <a:r>
              <a:rPr lang="en-GB" b="1" dirty="0"/>
              <a:t>captured </a:t>
            </a:r>
            <a:r>
              <a:rPr lang="en-GB" dirty="0"/>
              <a:t>for BELA Bill Oral Presentations, Men’s Parliament and Coding and Robotics Boot Camp and Western Cape University.</a:t>
            </a:r>
            <a:r>
              <a:rPr lang="en-US" b="1" dirty="0">
                <a:cs typeface="Arial" panose="020B0604020202020204" pitchFamily="34" charset="0"/>
              </a:rPr>
              <a:t> </a:t>
            </a:r>
            <a:endParaRPr lang="en-ZA" b="1" dirty="0"/>
          </a:p>
          <a:p>
            <a:pPr marL="0" indent="0" eaLnBrk="1" fontAlgn="auto" hangingPunct="1">
              <a:spcAft>
                <a:spcPts val="0"/>
              </a:spcAft>
              <a:buFont typeface="Arial" panose="020B0604020202020204" pitchFamily="34" charset="0"/>
              <a:buNone/>
              <a:defRPr/>
            </a:pPr>
            <a:r>
              <a:rPr lang="en-US" b="1" u="sng" dirty="0"/>
              <a:t>Media Liaison </a:t>
            </a:r>
            <a:endParaRPr lang="en-ZA" u="sng" dirty="0"/>
          </a:p>
          <a:p>
            <a:pPr lvl="0" eaLnBrk="1" fontAlgn="auto" hangingPunct="1">
              <a:spcAft>
                <a:spcPts val="0"/>
              </a:spcAft>
            </a:pPr>
            <a:r>
              <a:rPr lang="en-GB" b="1" dirty="0">
                <a:solidFill>
                  <a:prstClr val="black"/>
                </a:solidFill>
              </a:rPr>
              <a:t>Media Statements: </a:t>
            </a:r>
            <a:r>
              <a:rPr lang="en-GB" dirty="0">
                <a:solidFill>
                  <a:prstClr val="black"/>
                </a:solidFill>
              </a:rPr>
              <a:t>12 media statements to communicate Departmental messages, programmes, projects and events were </a:t>
            </a:r>
            <a:r>
              <a:rPr lang="en-GB" b="1" dirty="0">
                <a:solidFill>
                  <a:prstClr val="black"/>
                </a:solidFill>
              </a:rPr>
              <a:t>issued.  </a:t>
            </a:r>
          </a:p>
          <a:p>
            <a:pPr lvl="0" eaLnBrk="1" fontAlgn="auto" hangingPunct="1">
              <a:spcAft>
                <a:spcPts val="0"/>
              </a:spcAft>
            </a:pPr>
            <a:r>
              <a:rPr lang="en-GB" b="1" dirty="0">
                <a:solidFill>
                  <a:prstClr val="black"/>
                </a:solidFill>
              </a:rPr>
              <a:t>Interviews and media queries: </a:t>
            </a:r>
            <a:r>
              <a:rPr lang="en-GB" dirty="0">
                <a:solidFill>
                  <a:prstClr val="black"/>
                </a:solidFill>
              </a:rPr>
              <a:t>The DBE team </a:t>
            </a:r>
            <a:r>
              <a:rPr lang="en-GB" b="1" dirty="0">
                <a:solidFill>
                  <a:prstClr val="black"/>
                </a:solidFill>
              </a:rPr>
              <a:t>handled 119 media interviews </a:t>
            </a:r>
            <a:r>
              <a:rPr lang="en-GB" dirty="0">
                <a:solidFill>
                  <a:prstClr val="black"/>
                </a:solidFill>
              </a:rPr>
              <a:t>with the Minister, Deputy Minister, Director-General, and Departmental Spokesperson.</a:t>
            </a:r>
          </a:p>
          <a:p>
            <a:pPr lvl="0" eaLnBrk="1" fontAlgn="auto" hangingPunct="1">
              <a:spcAft>
                <a:spcPts val="0"/>
              </a:spcAft>
            </a:pPr>
            <a:r>
              <a:rPr lang="en-GB" b="1" dirty="0">
                <a:solidFill>
                  <a:prstClr val="black"/>
                </a:solidFill>
              </a:rPr>
              <a:t>DBE TV</a:t>
            </a:r>
            <a:r>
              <a:rPr lang="en-GB" dirty="0">
                <a:solidFill>
                  <a:prstClr val="black"/>
                </a:solidFill>
              </a:rPr>
              <a:t>: 12 DBE TV news bulletins were </a:t>
            </a:r>
            <a:r>
              <a:rPr lang="en-GB" b="1" dirty="0">
                <a:solidFill>
                  <a:prstClr val="black"/>
                </a:solidFill>
              </a:rPr>
              <a:t>broadcast and streamed live</a:t>
            </a:r>
            <a:r>
              <a:rPr lang="en-GB" dirty="0">
                <a:solidFill>
                  <a:prstClr val="black"/>
                </a:solidFill>
              </a:rPr>
              <a:t> across the DBE YouTube Channel and OpenView Channel 122 this platform has </a:t>
            </a:r>
            <a:r>
              <a:rPr lang="en-GB" b="1" dirty="0">
                <a:solidFill>
                  <a:prstClr val="black"/>
                </a:solidFill>
              </a:rPr>
              <a:t>helped </a:t>
            </a:r>
            <a:r>
              <a:rPr lang="en-GB" dirty="0">
                <a:solidFill>
                  <a:prstClr val="black"/>
                </a:solidFill>
              </a:rPr>
              <a:t>the DBE </a:t>
            </a:r>
            <a:r>
              <a:rPr lang="en-GB" b="1" dirty="0">
                <a:solidFill>
                  <a:prstClr val="black"/>
                </a:solidFill>
              </a:rPr>
              <a:t>respond </a:t>
            </a:r>
            <a:r>
              <a:rPr lang="en-GB" dirty="0">
                <a:solidFill>
                  <a:prstClr val="black"/>
                </a:solidFill>
              </a:rPr>
              <a:t>to the need to </a:t>
            </a:r>
            <a:r>
              <a:rPr lang="en-GB" b="1" dirty="0">
                <a:solidFill>
                  <a:prstClr val="black"/>
                </a:solidFill>
              </a:rPr>
              <a:t>invent new ways </a:t>
            </a:r>
            <a:r>
              <a:rPr lang="en-GB" dirty="0">
                <a:solidFill>
                  <a:prstClr val="black"/>
                </a:solidFill>
              </a:rPr>
              <a:t>of doing things that </a:t>
            </a:r>
            <a:r>
              <a:rPr lang="en-GB" b="1" dirty="0">
                <a:solidFill>
                  <a:prstClr val="black"/>
                </a:solidFill>
              </a:rPr>
              <a:t>enable </a:t>
            </a:r>
            <a:r>
              <a:rPr lang="en-GB" dirty="0">
                <a:solidFill>
                  <a:prstClr val="black"/>
                </a:solidFill>
              </a:rPr>
              <a:t>the department and stakeholders to share </a:t>
            </a:r>
            <a:r>
              <a:rPr lang="en-GB" b="1" dirty="0">
                <a:solidFill>
                  <a:prstClr val="black"/>
                </a:solidFill>
              </a:rPr>
              <a:t>dependable</a:t>
            </a:r>
            <a:r>
              <a:rPr lang="en-GB" dirty="0">
                <a:solidFill>
                  <a:prstClr val="black"/>
                </a:solidFill>
              </a:rPr>
              <a:t> and </a:t>
            </a:r>
            <a:r>
              <a:rPr lang="en-GB" b="1" dirty="0">
                <a:solidFill>
                  <a:prstClr val="black"/>
                </a:solidFill>
              </a:rPr>
              <a:t>unmediated information </a:t>
            </a:r>
            <a:r>
              <a:rPr lang="en-GB" dirty="0">
                <a:solidFill>
                  <a:prstClr val="black"/>
                </a:solidFill>
              </a:rPr>
              <a:t>from the Sector. </a:t>
            </a:r>
            <a:r>
              <a:rPr lang="en-US" dirty="0">
                <a:ea typeface="Times New Roman" panose="02020603050405020304" pitchFamily="18" charset="0"/>
                <a:cs typeface="Times New Roman" panose="02020603050405020304" pitchFamily="18" charset="0"/>
              </a:rPr>
              <a:t> </a:t>
            </a:r>
            <a:endParaRPr lang="en-US"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30724" name="Slide Number Placeholder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F850FB8F-61D4-4D69-B8CC-27A9D45F628A}" type="slidenum">
              <a:rPr lang="en-ZA" altLang="en-US" sz="1200" smtClean="0">
                <a:solidFill>
                  <a:srgbClr val="898989"/>
                </a:solidFill>
              </a:rPr>
              <a:pPr fontAlgn="base">
                <a:spcBef>
                  <a:spcPct val="0"/>
                </a:spcBef>
                <a:spcAft>
                  <a:spcPct val="0"/>
                </a:spcAft>
                <a:buFontTx/>
                <a:buNone/>
              </a:pPr>
              <a:t>29</a:t>
            </a:fld>
            <a:endParaRPr lang="en-ZA" altLang="en-US" sz="1200" dirty="0">
              <a:solidFill>
                <a:srgbClr val="898989"/>
              </a:solidFill>
            </a:endParaRPr>
          </a:p>
        </p:txBody>
      </p:sp>
      <p:pic>
        <p:nvPicPr>
          <p:cNvPr id="307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21388"/>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886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24025"/>
            <a:ext cx="9144000" cy="1200150"/>
          </a:xfrm>
          <a:prstGeom prst="rect">
            <a:avLst/>
          </a:prstGeom>
        </p:spPr>
        <p:txBody>
          <a:bodyPr>
            <a:spAutoFit/>
          </a:bodyPr>
          <a:lstStyle/>
          <a:p>
            <a:pPr marL="631825" indent="-631825" algn="ctr" eaLnBrk="1" fontAlgn="auto" hangingPunct="1">
              <a:spcBef>
                <a:spcPts val="0"/>
              </a:spcBef>
              <a:spcAft>
                <a:spcPts val="0"/>
              </a:spcAft>
              <a:buFont typeface="Arial" charset="0"/>
              <a:buNone/>
              <a:defRPr/>
            </a:pPr>
            <a:r>
              <a:rPr lang="en-US" sz="4000" b="1" dirty="0">
                <a:solidFill>
                  <a:schemeClr val="accent2">
                    <a:lumMod val="75000"/>
                  </a:schemeClr>
                </a:solidFill>
                <a:latin typeface="+mn-lt"/>
                <a:cs typeface="Calibri" pitchFamily="34" charset="0"/>
              </a:rPr>
              <a:t>PART A:</a:t>
            </a:r>
            <a:r>
              <a:rPr lang="en-US" sz="3200" dirty="0">
                <a:solidFill>
                  <a:schemeClr val="accent2">
                    <a:lumMod val="75000"/>
                  </a:schemeClr>
                </a:solidFill>
                <a:latin typeface="+mn-lt"/>
                <a:cs typeface="Calibri" pitchFamily="34" charset="0"/>
              </a:rPr>
              <a:t> </a:t>
            </a:r>
          </a:p>
          <a:p>
            <a:pPr marL="631825" indent="-631825" algn="ctr" eaLnBrk="1" fontAlgn="auto" hangingPunct="1">
              <a:spcBef>
                <a:spcPts val="0"/>
              </a:spcBef>
              <a:spcAft>
                <a:spcPts val="0"/>
              </a:spcAft>
              <a:defRPr/>
            </a:pPr>
            <a:r>
              <a:rPr lang="en-US" sz="3200" b="1" dirty="0">
                <a:solidFill>
                  <a:schemeClr val="accent2">
                    <a:lumMod val="75000"/>
                  </a:schemeClr>
                </a:solidFill>
                <a:latin typeface="+mn-lt"/>
                <a:cs typeface="Calibri" pitchFamily="34" charset="0"/>
              </a:rPr>
              <a:t>Performance Indicators and Targets</a:t>
            </a:r>
          </a:p>
        </p:txBody>
      </p:sp>
      <p:sp>
        <p:nvSpPr>
          <p:cNvPr id="3" name="Slide Number Placeholder 2"/>
          <p:cNvSpPr>
            <a:spLocks noGrp="1"/>
          </p:cNvSpPr>
          <p:nvPr>
            <p:ph type="sldNum" sz="quarter" idx="12"/>
          </p:nvPr>
        </p:nvSpPr>
        <p:spPr/>
        <p:txBody>
          <a:bodyPr/>
          <a:lstStyle/>
          <a:p>
            <a:pPr>
              <a:defRPr/>
            </a:pPr>
            <a:fld id="{C71B60C1-BAA5-4CF0-B000-1723E7812344}" type="slidenum">
              <a:rPr lang="en-ZA" smtClean="0">
                <a:solidFill>
                  <a:schemeClr val="tx1">
                    <a:tint val="75000"/>
                  </a:schemeClr>
                </a:solidFill>
              </a:rPr>
              <a:pPr>
                <a:defRPr/>
              </a:pPr>
              <a:t>3</a:t>
            </a:fld>
            <a:endParaRPr lang="en-ZA" dirty="0">
              <a:solidFill>
                <a:schemeClr val="tx1">
                  <a:tint val="75000"/>
                </a:schemeClr>
              </a:solidFill>
            </a:endParaRPr>
          </a:p>
        </p:txBody>
      </p:sp>
      <p:pic>
        <p:nvPicPr>
          <p:cNvPr id="922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21388"/>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noAutofit/>
          </a:bodyPr>
          <a:lstStyle/>
          <a:p>
            <a:pPr eaLnBrk="1" fontAlgn="auto" hangingPunct="1">
              <a:spcAft>
                <a:spcPts val="0"/>
              </a:spcAft>
              <a:defRPr/>
            </a:pPr>
            <a:r>
              <a:rPr lang="en-ZA" dirty="0">
                <a:solidFill>
                  <a:srgbClr val="C0504D">
                    <a:lumMod val="75000"/>
                  </a:srgbClr>
                </a:solidFill>
              </a:rPr>
              <a:t>PROGRAMME 1…</a:t>
            </a:r>
            <a:endParaRPr lang="en-ZA" sz="3200" dirty="0"/>
          </a:p>
        </p:txBody>
      </p:sp>
      <p:sp>
        <p:nvSpPr>
          <p:cNvPr id="3" name="Content Placeholder 2"/>
          <p:cNvSpPr>
            <a:spLocks noGrp="1"/>
          </p:cNvSpPr>
          <p:nvPr>
            <p:ph idx="1"/>
          </p:nvPr>
        </p:nvSpPr>
        <p:spPr>
          <a:xfrm>
            <a:off x="0" y="947738"/>
            <a:ext cx="9144000" cy="5218112"/>
          </a:xfrm>
        </p:spPr>
        <p:txBody>
          <a:bodyPr rtlCol="0">
            <a:normAutofit/>
          </a:bodyPr>
          <a:lstStyle/>
          <a:p>
            <a:pPr marL="0" indent="0" eaLnBrk="1" fontAlgn="auto" hangingPunct="1">
              <a:lnSpc>
                <a:spcPct val="115000"/>
              </a:lnSpc>
              <a:spcAft>
                <a:spcPts val="0"/>
              </a:spcAft>
              <a:buFont typeface="Arial" panose="020B0604020202020204" pitchFamily="34" charset="0"/>
              <a:buNone/>
              <a:defRPr/>
            </a:pPr>
            <a:r>
              <a:rPr lang="en-US" sz="1900" b="1" u="sng" dirty="0">
                <a:cs typeface="Arial" panose="020B0604020202020204" pitchFamily="34" charset="0"/>
              </a:rPr>
              <a:t>Internal Audit Risk Management and Investigations </a:t>
            </a:r>
          </a:p>
          <a:p>
            <a:pPr algn="just">
              <a:defRPr/>
            </a:pPr>
            <a:r>
              <a:rPr lang="en-ZA" b="1" dirty="0"/>
              <a:t>Internal Audit conducted the following: </a:t>
            </a:r>
            <a:r>
              <a:rPr lang="en-ZA" dirty="0"/>
              <a:t>Mathematics, Science and Technology (MST) Conditional Grant compliance </a:t>
            </a:r>
            <a:r>
              <a:rPr lang="en-ZA" b="1" dirty="0"/>
              <a:t>follow-up review, </a:t>
            </a:r>
            <a:r>
              <a:rPr lang="en-ZA" dirty="0"/>
              <a:t>and the report was </a:t>
            </a:r>
            <a:r>
              <a:rPr lang="en-ZA" b="1" dirty="0"/>
              <a:t>finalised.</a:t>
            </a:r>
            <a:r>
              <a:rPr lang="en-ZA" dirty="0"/>
              <a:t> National Teacher Awards Adjudication audit review and follow-up were </a:t>
            </a:r>
            <a:r>
              <a:rPr lang="en-ZA" b="1" dirty="0"/>
              <a:t>completed.</a:t>
            </a:r>
          </a:p>
          <a:p>
            <a:pPr algn="just">
              <a:defRPr/>
            </a:pPr>
            <a:r>
              <a:rPr lang="en-ZA" b="1" dirty="0"/>
              <a:t>Performance Information </a:t>
            </a:r>
            <a:r>
              <a:rPr lang="en-ZA" dirty="0"/>
              <a:t>Quarter 2 audit review </a:t>
            </a:r>
            <a:r>
              <a:rPr lang="en-ZA" b="1" dirty="0"/>
              <a:t>completed,</a:t>
            </a:r>
            <a:r>
              <a:rPr lang="en-ZA" dirty="0"/>
              <a:t> obtaining management comments and agreed upon action to </a:t>
            </a:r>
            <a:r>
              <a:rPr lang="en-ZA" b="1" dirty="0"/>
              <a:t>improve </a:t>
            </a:r>
            <a:r>
              <a:rPr lang="en-ZA" dirty="0"/>
              <a:t>areas with findings.</a:t>
            </a:r>
          </a:p>
          <a:p>
            <a:pPr algn="just">
              <a:defRPr/>
            </a:pPr>
            <a:r>
              <a:rPr lang="en-ZA" dirty="0"/>
              <a:t>Risk Management meeting was </a:t>
            </a:r>
            <a:r>
              <a:rPr lang="en-ZA" b="1" dirty="0"/>
              <a:t>held</a:t>
            </a:r>
            <a:r>
              <a:rPr lang="en-ZA" dirty="0"/>
              <a:t> to review the </a:t>
            </a:r>
            <a:r>
              <a:rPr lang="en-ZA" b="1" dirty="0"/>
              <a:t>progress</a:t>
            </a:r>
            <a:r>
              <a:rPr lang="en-ZA" dirty="0"/>
              <a:t> on the </a:t>
            </a:r>
            <a:r>
              <a:rPr lang="en-ZA" b="1" dirty="0"/>
              <a:t>updating</a:t>
            </a:r>
            <a:r>
              <a:rPr lang="en-ZA" dirty="0"/>
              <a:t> of the Operational Risk Register, and Project Risk Register, and monitor progress on areas identified for </a:t>
            </a:r>
            <a:r>
              <a:rPr lang="en-ZA" b="1" dirty="0"/>
              <a:t>improvement</a:t>
            </a:r>
            <a:r>
              <a:rPr lang="en-ZA" dirty="0"/>
              <a:t> as per the risk maturity assessment report.</a:t>
            </a:r>
          </a:p>
          <a:p>
            <a:pPr algn="just">
              <a:defRPr/>
            </a:pPr>
            <a:r>
              <a:rPr lang="en-ZA" b="1" dirty="0"/>
              <a:t>Branch Risk Registers </a:t>
            </a:r>
            <a:r>
              <a:rPr lang="en-ZA" dirty="0"/>
              <a:t>were </a:t>
            </a:r>
            <a:r>
              <a:rPr lang="en-ZA" b="1" dirty="0"/>
              <a:t>updated, </a:t>
            </a:r>
            <a:r>
              <a:rPr lang="en-ZA" dirty="0"/>
              <a:t>reviewed, finalised and </a:t>
            </a:r>
            <a:r>
              <a:rPr lang="en-ZA" b="1" dirty="0"/>
              <a:t>signed off. </a:t>
            </a:r>
          </a:p>
          <a:p>
            <a:pPr algn="just">
              <a:defRPr/>
            </a:pPr>
            <a:r>
              <a:rPr lang="en-ZA" dirty="0"/>
              <a:t>DBSA’s fruitless and wasteful expenditure was finalised to communicate to the Chief Executive Officer (CEO) in writing the </a:t>
            </a:r>
            <a:r>
              <a:rPr lang="en-ZA" b="1" dirty="0"/>
              <a:t>findings </a:t>
            </a:r>
            <a:r>
              <a:rPr lang="en-ZA" dirty="0"/>
              <a:t>and </a:t>
            </a:r>
            <a:r>
              <a:rPr lang="en-ZA" b="1" dirty="0"/>
              <a:t>corrective</a:t>
            </a:r>
            <a:r>
              <a:rPr lang="en-ZA" dirty="0"/>
              <a:t> action to be taken.</a:t>
            </a:r>
          </a:p>
          <a:p>
            <a:pPr algn="just">
              <a:defRPr/>
            </a:pPr>
            <a:endParaRPr lang="en-ZA" dirty="0"/>
          </a:p>
          <a:p>
            <a:pPr algn="just" eaLnBrk="1" fontAlgn="auto" hangingPunct="1">
              <a:spcAft>
                <a:spcPts val="0"/>
              </a:spcAft>
              <a:defRPr/>
            </a:pPr>
            <a:endParaRPr lang="en-ZA" dirty="0"/>
          </a:p>
          <a:p>
            <a:pPr marL="0" indent="0" algn="just" eaLnBrk="1" fontAlgn="auto" hangingPunct="1">
              <a:lnSpc>
                <a:spcPct val="115000"/>
              </a:lnSpc>
              <a:spcBef>
                <a:spcPts val="0"/>
              </a:spcBef>
              <a:spcAft>
                <a:spcPts val="0"/>
              </a:spcAft>
              <a:buFont typeface="Arial" panose="020B0604020202020204" pitchFamily="34" charset="0"/>
              <a:buNone/>
              <a:defRPr/>
            </a:pPr>
            <a:endParaRPr lang="en-US" dirty="0">
              <a:ea typeface="Times New Roman" panose="02020603050405020304" pitchFamily="18" charset="0"/>
              <a:cs typeface="Times New Roman" panose="02020603050405020304" pitchFamily="18" charset="0"/>
            </a:endParaRPr>
          </a:p>
        </p:txBody>
      </p:sp>
      <p:pic>
        <p:nvPicPr>
          <p:cNvPr id="3174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38044"/>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Slide Number Placeholder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8F265425-B5A4-4880-AADC-4ECE03F02D3E}" type="slidenum">
              <a:rPr lang="en-ZA" altLang="en-US" sz="1200" smtClean="0">
                <a:solidFill>
                  <a:srgbClr val="898989"/>
                </a:solidFill>
              </a:rPr>
              <a:pPr fontAlgn="base">
                <a:spcBef>
                  <a:spcPct val="0"/>
                </a:spcBef>
                <a:spcAft>
                  <a:spcPct val="0"/>
                </a:spcAft>
                <a:buFontTx/>
                <a:buNone/>
              </a:pPr>
              <a:t>30</a:t>
            </a:fld>
            <a:endParaRPr lang="en-ZA" altLang="en-US" sz="1200" dirty="0">
              <a:solidFill>
                <a:srgbClr val="898989"/>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solidFill>
                  <a:srgbClr val="C0504D">
                    <a:lumMod val="75000"/>
                  </a:srgbClr>
                </a:solidFill>
              </a:rPr>
              <a:t>PROGRAMME 1… </a:t>
            </a:r>
            <a:endParaRPr lang="en-ZA" dirty="0"/>
          </a:p>
        </p:txBody>
      </p:sp>
      <p:sp>
        <p:nvSpPr>
          <p:cNvPr id="3" name="Content Placeholder 2"/>
          <p:cNvSpPr>
            <a:spLocks noGrp="1"/>
          </p:cNvSpPr>
          <p:nvPr>
            <p:ph idx="1"/>
          </p:nvPr>
        </p:nvSpPr>
        <p:spPr>
          <a:xfrm>
            <a:off x="7938" y="620713"/>
            <a:ext cx="9144000" cy="5218112"/>
          </a:xfrm>
        </p:spPr>
        <p:txBody>
          <a:bodyPr rtlCol="0">
            <a:noAutofit/>
          </a:bodyPr>
          <a:lstStyle/>
          <a:p>
            <a:pPr marL="0" indent="0" algn="just" eaLnBrk="1" fontAlgn="auto" hangingPunct="1">
              <a:spcAft>
                <a:spcPts val="0"/>
              </a:spcAft>
              <a:buFont typeface="Arial" panose="020B0604020202020204" pitchFamily="34" charset="0"/>
              <a:buNone/>
              <a:defRPr/>
            </a:pPr>
            <a:r>
              <a:rPr lang="en-ZA" b="1" u="sng" dirty="0"/>
              <a:t>Strategic Planning and Reporting (SPR)</a:t>
            </a:r>
            <a:endParaRPr lang="en-ZA" b="1" dirty="0">
              <a:solidFill>
                <a:prstClr val="black"/>
              </a:solidFill>
            </a:endParaRPr>
          </a:p>
          <a:p>
            <a:pPr lvl="0" algn="just"/>
            <a:r>
              <a:rPr lang="en-ZA" b="1" dirty="0">
                <a:solidFill>
                  <a:prstClr val="black"/>
                </a:solidFill>
              </a:rPr>
              <a:t>Institutional Reporting: The Departmental second quarter performance report for 2022/23 </a:t>
            </a:r>
            <a:r>
              <a:rPr lang="en-ZA" dirty="0">
                <a:solidFill>
                  <a:prstClr val="black"/>
                </a:solidFill>
              </a:rPr>
              <a:t>was </a:t>
            </a:r>
            <a:r>
              <a:rPr lang="en-ZA" b="1" dirty="0">
                <a:solidFill>
                  <a:prstClr val="black"/>
                </a:solidFill>
              </a:rPr>
              <a:t>submitted </a:t>
            </a:r>
            <a:r>
              <a:rPr lang="en-ZA" dirty="0">
                <a:solidFill>
                  <a:prstClr val="black"/>
                </a:solidFill>
              </a:rPr>
              <a:t>to the Department of Planning, Monitoring and Evaluation (DPME) and NT on 31 October 2022, and </a:t>
            </a:r>
            <a:r>
              <a:rPr lang="en-ZA" b="1" dirty="0">
                <a:solidFill>
                  <a:prstClr val="black"/>
                </a:solidFill>
              </a:rPr>
              <a:t>successfully uploaded </a:t>
            </a:r>
            <a:r>
              <a:rPr lang="en-ZA" dirty="0">
                <a:solidFill>
                  <a:prstClr val="black"/>
                </a:solidFill>
              </a:rPr>
              <a:t>to the electronic Quarterly Performance Reporting System (eQPRS) on the same date. </a:t>
            </a:r>
          </a:p>
          <a:p>
            <a:pPr lvl="0" algn="just"/>
            <a:r>
              <a:rPr lang="en-US" b="1" dirty="0">
                <a:solidFill>
                  <a:prstClr val="black"/>
                </a:solidFill>
              </a:rPr>
              <a:t>The Public Entities’ </a:t>
            </a:r>
            <a:r>
              <a:rPr lang="en-US" dirty="0">
                <a:solidFill>
                  <a:prstClr val="black"/>
                </a:solidFill>
              </a:rPr>
              <a:t>second quarterly performance reports were </a:t>
            </a:r>
            <a:r>
              <a:rPr lang="en-US" b="1" dirty="0">
                <a:solidFill>
                  <a:prstClr val="black"/>
                </a:solidFill>
              </a:rPr>
              <a:t>analysed and feedback </a:t>
            </a:r>
            <a:r>
              <a:rPr lang="en-US" dirty="0">
                <a:solidFill>
                  <a:prstClr val="black"/>
                </a:solidFill>
              </a:rPr>
              <a:t>was </a:t>
            </a:r>
            <a:r>
              <a:rPr lang="en-US" b="1" dirty="0">
                <a:solidFill>
                  <a:prstClr val="black"/>
                </a:solidFill>
              </a:rPr>
              <a:t>provided</a:t>
            </a:r>
            <a:r>
              <a:rPr lang="en-US" dirty="0">
                <a:solidFill>
                  <a:prstClr val="black"/>
                </a:solidFill>
              </a:rPr>
              <a:t> to the entities on 11 November 2022 through the office of the Chief Financial Officer (CFO).</a:t>
            </a:r>
          </a:p>
          <a:p>
            <a:pPr lvl="0" algn="just"/>
            <a:r>
              <a:rPr lang="en-US" b="1" dirty="0">
                <a:solidFill>
                  <a:prstClr val="black"/>
                </a:solidFill>
              </a:rPr>
              <a:t>Branch Reviews: </a:t>
            </a:r>
            <a:r>
              <a:rPr lang="en-US" dirty="0">
                <a:solidFill>
                  <a:prstClr val="black"/>
                </a:solidFill>
              </a:rPr>
              <a:t>Quarterly reviews </a:t>
            </a:r>
            <a:r>
              <a:rPr lang="en-US" dirty="0" smtClean="0">
                <a:solidFill>
                  <a:prstClr val="black"/>
                </a:solidFill>
              </a:rPr>
              <a:t>were held </a:t>
            </a:r>
            <a:r>
              <a:rPr lang="en-US" dirty="0">
                <a:solidFill>
                  <a:prstClr val="black"/>
                </a:solidFill>
              </a:rPr>
              <a:t>on </a:t>
            </a:r>
            <a:r>
              <a:rPr lang="en-US" dirty="0" smtClean="0">
                <a:solidFill>
                  <a:prstClr val="black"/>
                </a:solidFill>
              </a:rPr>
              <a:t>15 to30 </a:t>
            </a:r>
            <a:r>
              <a:rPr lang="en-US" dirty="0">
                <a:solidFill>
                  <a:prstClr val="black"/>
                </a:solidFill>
              </a:rPr>
              <a:t>November 2022, to </a:t>
            </a:r>
            <a:r>
              <a:rPr lang="en-US" b="1" dirty="0">
                <a:solidFill>
                  <a:prstClr val="black"/>
                </a:solidFill>
              </a:rPr>
              <a:t>support Branches and improve planning and reporting </a:t>
            </a:r>
            <a:r>
              <a:rPr lang="en-US" dirty="0">
                <a:solidFill>
                  <a:prstClr val="black"/>
                </a:solidFill>
              </a:rPr>
              <a:t>in the Department.</a:t>
            </a:r>
          </a:p>
          <a:p>
            <a:pPr lvl="0" algn="just"/>
            <a:r>
              <a:rPr lang="en-ZA" b="1" dirty="0"/>
              <a:t>Medium-Term Strategic Framework (MTSF): </a:t>
            </a:r>
            <a:r>
              <a:rPr lang="en-ZA" dirty="0"/>
              <a:t>The first Bi-annual Priority 3 Progress Report was approved and submitted to the DPME on 2 November 2022. Priorities 4 and 6 were also </a:t>
            </a:r>
            <a:r>
              <a:rPr lang="en-ZA" b="1" dirty="0"/>
              <a:t>submitted</a:t>
            </a:r>
            <a:r>
              <a:rPr lang="en-ZA" dirty="0"/>
              <a:t> to the DSD and DSAC respectively. </a:t>
            </a:r>
          </a:p>
          <a:p>
            <a:pPr lvl="0" algn="just"/>
            <a:r>
              <a:rPr lang="en-ZA" b="1" dirty="0"/>
              <a:t>Sector Alignment: </a:t>
            </a:r>
            <a:r>
              <a:rPr lang="en-ZA" dirty="0"/>
              <a:t>The Standardised Output Indicators (SOIs) were approved, however, the sector will </a:t>
            </a:r>
            <a:r>
              <a:rPr lang="en-ZA" b="1" dirty="0"/>
              <a:t>not be standardised </a:t>
            </a:r>
            <a:r>
              <a:rPr lang="en-ZA" dirty="0"/>
              <a:t>for the 2023/24 financial year as WC PED did not adopt all SOIs as </a:t>
            </a:r>
            <a:r>
              <a:rPr lang="en-ZA" b="1" dirty="0"/>
              <a:t>approved</a:t>
            </a:r>
            <a:r>
              <a:rPr lang="en-ZA" dirty="0"/>
              <a:t> in Heads of Education Department Committee (HEDCOM) Subcom Planning Monitoring and Evaluation  Technical Working Group (PM&amp;E TWG).</a:t>
            </a:r>
            <a:endParaRPr lang="en-US" dirty="0">
              <a:solidFill>
                <a:prstClr val="black"/>
              </a:solidFill>
            </a:endParaRPr>
          </a:p>
          <a:p>
            <a:pPr marL="0" indent="0" algn="just" eaLnBrk="1" fontAlgn="auto" hangingPunct="1">
              <a:spcAft>
                <a:spcPts val="0"/>
              </a:spcAft>
              <a:buNone/>
              <a:defRPr/>
            </a:pPr>
            <a:r>
              <a:rPr lang="en-US" b="1" dirty="0">
                <a:solidFill>
                  <a:prstClr val="black"/>
                </a:solidFill>
              </a:rPr>
              <a:t> </a:t>
            </a:r>
            <a:endParaRPr lang="en-ZA" dirty="0">
              <a:solidFill>
                <a:prstClr val="black"/>
              </a:solidFill>
            </a:endParaRPr>
          </a:p>
          <a:p>
            <a:pPr marL="0" indent="0" algn="just" eaLnBrk="1" fontAlgn="auto" hangingPunct="1">
              <a:spcAft>
                <a:spcPts val="0"/>
              </a:spcAft>
              <a:buFont typeface="Arial" panose="020B0604020202020204" pitchFamily="34" charset="0"/>
              <a:buNone/>
              <a:defRPr/>
            </a:pPr>
            <a:endParaRPr lang="en-ZA" b="1" u="sng" dirty="0">
              <a:latin typeface="+mj-lt"/>
            </a:endParaRPr>
          </a:p>
          <a:p>
            <a:pPr marL="0" indent="0" algn="just" eaLnBrk="1" fontAlgn="auto" hangingPunct="1">
              <a:spcAft>
                <a:spcPts val="0"/>
              </a:spcAft>
              <a:buFont typeface="Arial" panose="020B0604020202020204" pitchFamily="34" charset="0"/>
              <a:buNone/>
              <a:defRPr/>
            </a:pPr>
            <a:endParaRPr lang="en-ZA" dirty="0"/>
          </a:p>
          <a:p>
            <a:pPr marL="0" indent="0" algn="just" eaLnBrk="1" fontAlgn="auto" hangingPunct="1">
              <a:spcAft>
                <a:spcPts val="0"/>
              </a:spcAft>
              <a:buFont typeface="Arial" panose="020B0604020202020204" pitchFamily="34" charset="0"/>
              <a:buNone/>
              <a:defRPr/>
            </a:pPr>
            <a:endParaRPr lang="en-ZA" b="1" u="sng" dirty="0"/>
          </a:p>
          <a:p>
            <a:pPr marL="0" indent="0" algn="just" eaLnBrk="1" fontAlgn="auto" hangingPunct="1">
              <a:spcAft>
                <a:spcPts val="0"/>
              </a:spcAft>
              <a:buFont typeface="Arial" panose="020B0604020202020204" pitchFamily="34" charset="0"/>
              <a:buNone/>
              <a:defRPr/>
            </a:pPr>
            <a:r>
              <a:rPr lang="en-ZA" b="1" u="sng" dirty="0"/>
              <a:t> </a:t>
            </a:r>
          </a:p>
        </p:txBody>
      </p:sp>
      <p:sp>
        <p:nvSpPr>
          <p:cNvPr id="4" name="Slide Number Placeholder 3"/>
          <p:cNvSpPr>
            <a:spLocks noGrp="1"/>
          </p:cNvSpPr>
          <p:nvPr>
            <p:ph type="sldNum" sz="quarter" idx="12"/>
          </p:nvPr>
        </p:nvSpPr>
        <p:spPr/>
        <p:txBody>
          <a:bodyPr/>
          <a:lstStyle/>
          <a:p>
            <a:pPr>
              <a:defRPr/>
            </a:pPr>
            <a:fld id="{09B4E10F-9F0C-435C-B5C0-0744E752E2D9}" type="slidenum">
              <a:rPr lang="en-ZA">
                <a:solidFill>
                  <a:schemeClr val="tx1">
                    <a:tint val="75000"/>
                  </a:schemeClr>
                </a:solidFill>
              </a:rPr>
              <a:pPr>
                <a:defRPr/>
              </a:pPr>
              <a:t>31</a:t>
            </a:fld>
            <a:endParaRPr lang="en-ZA" dirty="0">
              <a:solidFill>
                <a:schemeClr val="tx1">
                  <a:tint val="75000"/>
                </a:schemeClr>
              </a:solidFill>
            </a:endParaRPr>
          </a:p>
        </p:txBody>
      </p:sp>
      <p:pic>
        <p:nvPicPr>
          <p:cNvPr id="3277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21388"/>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0" y="947738"/>
            <a:ext cx="9144000" cy="5218112"/>
          </a:xfrm>
        </p:spPr>
        <p:txBody>
          <a:bodyPr>
            <a:normAutofit fontScale="77500" lnSpcReduction="20000"/>
          </a:bodyPr>
          <a:lstStyle/>
          <a:p>
            <a:pPr marL="0" indent="0" algn="just" eaLnBrk="1" hangingPunct="1">
              <a:lnSpc>
                <a:spcPct val="120000"/>
              </a:lnSpc>
              <a:buFont typeface="Arial" panose="020B0604020202020204" pitchFamily="34" charset="0"/>
              <a:buNone/>
            </a:pPr>
            <a:r>
              <a:rPr lang="en-ZA" altLang="en-US" sz="2300" b="1" u="sng" dirty="0"/>
              <a:t>Research Co-ordination, Monitoring and Evaluation (RCME)</a:t>
            </a:r>
            <a:endParaRPr lang="en-US" altLang="en-US" sz="2300" b="1" dirty="0">
              <a:cs typeface="Arial" panose="020B0604020202020204" pitchFamily="34" charset="0"/>
            </a:endParaRPr>
          </a:p>
          <a:p>
            <a:pPr algn="just">
              <a:lnSpc>
                <a:spcPct val="120000"/>
              </a:lnSpc>
              <a:spcAft>
                <a:spcPts val="1000"/>
              </a:spcAft>
            </a:pPr>
            <a:r>
              <a:rPr lang="en-ZA" sz="2300" b="1" dirty="0">
                <a:ea typeface="Times New Roman" panose="02020603050405020304" pitchFamily="18" charset="0"/>
                <a:cs typeface="Arial" panose="020B0604020202020204" pitchFamily="34" charset="0"/>
              </a:rPr>
              <a:t>The General Household Survey (GHS) 2021 and 2022 </a:t>
            </a:r>
            <a:r>
              <a:rPr lang="en-ZA" sz="2300" dirty="0">
                <a:ea typeface="Times New Roman" panose="02020603050405020304" pitchFamily="18" charset="0"/>
                <a:cs typeface="Arial" panose="020B0604020202020204" pitchFamily="34" charset="0"/>
              </a:rPr>
              <a:t>data </a:t>
            </a:r>
            <a:r>
              <a:rPr lang="en-ZA" sz="2300" b="1" dirty="0">
                <a:ea typeface="Times New Roman" panose="02020603050405020304" pitchFamily="18" charset="0"/>
                <a:cs typeface="Arial" panose="020B0604020202020204" pitchFamily="34" charset="0"/>
              </a:rPr>
              <a:t>cleaning and analysis </a:t>
            </a:r>
            <a:r>
              <a:rPr lang="en-ZA" sz="2300" dirty="0">
                <a:ea typeface="Times New Roman" panose="02020603050405020304" pitchFamily="18" charset="0"/>
                <a:cs typeface="Arial" panose="020B0604020202020204" pitchFamily="34" charset="0"/>
              </a:rPr>
              <a:t>were </a:t>
            </a:r>
            <a:r>
              <a:rPr lang="en-ZA" sz="2300" b="1" dirty="0">
                <a:ea typeface="Times New Roman" panose="02020603050405020304" pitchFamily="18" charset="0"/>
                <a:cs typeface="Arial" panose="020B0604020202020204" pitchFamily="34" charset="0"/>
              </a:rPr>
              <a:t>concluded</a:t>
            </a:r>
            <a:r>
              <a:rPr lang="en-ZA" sz="2300" dirty="0">
                <a:ea typeface="Times New Roman" panose="02020603050405020304" pitchFamily="18" charset="0"/>
                <a:cs typeface="Arial" panose="020B0604020202020204" pitchFamily="34" charset="0"/>
              </a:rPr>
              <a:t>. The graphs </a:t>
            </a:r>
            <a:r>
              <a:rPr lang="en-ZA" sz="2300" b="1" dirty="0">
                <a:ea typeface="Times New Roman" panose="02020603050405020304" pitchFamily="18" charset="0"/>
                <a:cs typeface="Arial" panose="020B0604020202020204" pitchFamily="34" charset="0"/>
              </a:rPr>
              <a:t>developed</a:t>
            </a:r>
            <a:r>
              <a:rPr lang="en-ZA" sz="2300" dirty="0">
                <a:ea typeface="Times New Roman" panose="02020603050405020304" pitchFamily="18" charset="0"/>
                <a:cs typeface="Arial" panose="020B0604020202020204" pitchFamily="34" charset="0"/>
              </a:rPr>
              <a:t> from </a:t>
            </a:r>
            <a:r>
              <a:rPr lang="en-ZA" sz="2300" b="1" dirty="0">
                <a:ea typeface="Times New Roman" panose="02020603050405020304" pitchFamily="18" charset="0"/>
                <a:cs typeface="Arial" panose="020B0604020202020204" pitchFamily="34" charset="0"/>
              </a:rPr>
              <a:t>the analysis </a:t>
            </a:r>
            <a:r>
              <a:rPr lang="en-ZA" sz="2300" dirty="0">
                <a:ea typeface="Times New Roman" panose="02020603050405020304" pitchFamily="18" charset="0"/>
                <a:cs typeface="Arial" panose="020B0604020202020204" pitchFamily="34" charset="0"/>
              </a:rPr>
              <a:t>are currently being </a:t>
            </a:r>
            <a:r>
              <a:rPr lang="en-ZA" sz="2300" b="1" dirty="0">
                <a:ea typeface="Times New Roman" panose="02020603050405020304" pitchFamily="18" charset="0"/>
                <a:cs typeface="Arial" panose="020B0604020202020204" pitchFamily="34" charset="0"/>
              </a:rPr>
              <a:t>consolidated</a:t>
            </a:r>
            <a:r>
              <a:rPr lang="en-ZA" sz="2300" dirty="0">
                <a:ea typeface="Times New Roman" panose="02020603050405020304" pitchFamily="18" charset="0"/>
                <a:cs typeface="Arial" panose="020B0604020202020204" pitchFamily="34" charset="0"/>
              </a:rPr>
              <a:t> for the final report. The final GHS will be </a:t>
            </a:r>
            <a:r>
              <a:rPr lang="en-ZA" sz="2300" b="1" dirty="0">
                <a:ea typeface="Times New Roman" panose="02020603050405020304" pitchFamily="18" charset="0"/>
                <a:cs typeface="Arial" panose="020B0604020202020204" pitchFamily="34" charset="0"/>
              </a:rPr>
              <a:t>completed</a:t>
            </a:r>
            <a:r>
              <a:rPr lang="en-ZA" sz="2300" dirty="0">
                <a:ea typeface="Times New Roman" panose="02020603050405020304" pitchFamily="18" charset="0"/>
                <a:cs typeface="Arial" panose="020B0604020202020204" pitchFamily="34" charset="0"/>
              </a:rPr>
              <a:t> in </a:t>
            </a:r>
            <a:r>
              <a:rPr lang="en-ZA" sz="2300" dirty="0" smtClean="0">
                <a:ea typeface="Times New Roman" panose="02020603050405020304" pitchFamily="18" charset="0"/>
                <a:cs typeface="Arial" panose="020B0604020202020204" pitchFamily="34" charset="0"/>
              </a:rPr>
              <a:t>the first quarter of 2023</a:t>
            </a:r>
            <a:r>
              <a:rPr lang="en-ZA" sz="2300" dirty="0">
                <a:ea typeface="Times New Roman" panose="02020603050405020304" pitchFamily="18" charset="0"/>
                <a:cs typeface="Arial" panose="020B0604020202020204" pitchFamily="34" charset="0"/>
              </a:rPr>
              <a:t>.</a:t>
            </a:r>
          </a:p>
          <a:p>
            <a:pPr algn="just">
              <a:lnSpc>
                <a:spcPct val="120000"/>
              </a:lnSpc>
              <a:spcAft>
                <a:spcPts val="1000"/>
              </a:spcAft>
            </a:pPr>
            <a:r>
              <a:rPr lang="en-ZA" sz="2300" b="1" dirty="0">
                <a:solidFill>
                  <a:srgbClr val="000000"/>
                </a:solidFill>
                <a:ea typeface="Times New Roman" panose="02020603050405020304" pitchFamily="18" charset="0"/>
                <a:cs typeface="Arial" panose="020B0604020202020204" pitchFamily="34" charset="0"/>
              </a:rPr>
              <a:t>ECD Deep Dive: </a:t>
            </a:r>
            <a:r>
              <a:rPr lang="en-ZA" sz="2300" dirty="0">
                <a:solidFill>
                  <a:srgbClr val="000000"/>
                </a:solidFill>
                <a:ea typeface="Times New Roman" panose="02020603050405020304" pitchFamily="18" charset="0"/>
                <a:cs typeface="Arial" panose="020B0604020202020204" pitchFamily="34" charset="0"/>
              </a:rPr>
              <a:t>The DBE worked with the LEGO Foundation to </a:t>
            </a:r>
            <a:r>
              <a:rPr lang="en-ZA" sz="2300" b="1" dirty="0">
                <a:solidFill>
                  <a:srgbClr val="000000"/>
                </a:solidFill>
                <a:ea typeface="Times New Roman" panose="02020603050405020304" pitchFamily="18" charset="0"/>
                <a:cs typeface="Arial" panose="020B0604020202020204" pitchFamily="34" charset="0"/>
              </a:rPr>
              <a:t>conduct</a:t>
            </a:r>
            <a:r>
              <a:rPr lang="en-ZA" sz="2300" dirty="0">
                <a:solidFill>
                  <a:srgbClr val="000000"/>
                </a:solidFill>
                <a:ea typeface="Times New Roman" panose="02020603050405020304" pitchFamily="18" charset="0"/>
                <a:cs typeface="Arial" panose="020B0604020202020204" pitchFamily="34" charset="0"/>
              </a:rPr>
              <a:t> a deep dive qualitative study to enhance the sector’s understanding of the current </a:t>
            </a:r>
            <a:r>
              <a:rPr lang="en-ZA" sz="2300" b="1" dirty="0">
                <a:solidFill>
                  <a:srgbClr val="000000"/>
                </a:solidFill>
                <a:ea typeface="Times New Roman" panose="02020603050405020304" pitchFamily="18" charset="0"/>
                <a:cs typeface="Arial" panose="020B0604020202020204" pitchFamily="34" charset="0"/>
              </a:rPr>
              <a:t>implementation</a:t>
            </a:r>
            <a:r>
              <a:rPr lang="en-ZA" sz="2300" dirty="0">
                <a:solidFill>
                  <a:srgbClr val="000000"/>
                </a:solidFill>
                <a:ea typeface="Times New Roman" panose="02020603050405020304" pitchFamily="18" charset="0"/>
                <a:cs typeface="Arial" panose="020B0604020202020204" pitchFamily="34" charset="0"/>
              </a:rPr>
              <a:t> of the National Curriculum Framework (NCF) for Children from birth to four (4) years. </a:t>
            </a:r>
            <a:r>
              <a:rPr lang="en-ZA" sz="2300" b="1" dirty="0">
                <a:solidFill>
                  <a:srgbClr val="000000"/>
                </a:solidFill>
                <a:ea typeface="Times New Roman" panose="02020603050405020304" pitchFamily="18" charset="0"/>
                <a:cs typeface="Arial" panose="020B0604020202020204" pitchFamily="34" charset="0"/>
              </a:rPr>
              <a:t>Quantitative </a:t>
            </a:r>
            <a:r>
              <a:rPr lang="en-ZA" sz="2300" dirty="0">
                <a:solidFill>
                  <a:srgbClr val="000000"/>
                </a:solidFill>
                <a:ea typeface="Times New Roman" panose="02020603050405020304" pitchFamily="18" charset="0"/>
                <a:cs typeface="Arial" panose="020B0604020202020204" pitchFamily="34" charset="0"/>
              </a:rPr>
              <a:t>data was </a:t>
            </a:r>
            <a:r>
              <a:rPr lang="en-ZA" sz="2300" b="1" dirty="0">
                <a:solidFill>
                  <a:srgbClr val="000000"/>
                </a:solidFill>
                <a:ea typeface="Times New Roman" panose="02020603050405020304" pitchFamily="18" charset="0"/>
                <a:cs typeface="Arial" panose="020B0604020202020204" pitchFamily="34" charset="0"/>
              </a:rPr>
              <a:t>collected</a:t>
            </a:r>
            <a:r>
              <a:rPr lang="en-ZA" sz="2300" dirty="0">
                <a:solidFill>
                  <a:srgbClr val="000000"/>
                </a:solidFill>
                <a:ea typeface="Times New Roman" panose="02020603050405020304" pitchFamily="18" charset="0"/>
                <a:cs typeface="Arial" panose="020B0604020202020204" pitchFamily="34" charset="0"/>
              </a:rPr>
              <a:t> in </a:t>
            </a:r>
            <a:r>
              <a:rPr lang="en-ZA" sz="2300" b="1" dirty="0">
                <a:solidFill>
                  <a:srgbClr val="000000"/>
                </a:solidFill>
                <a:ea typeface="Times New Roman" panose="02020603050405020304" pitchFamily="18" charset="0"/>
                <a:cs typeface="Arial" panose="020B0604020202020204" pitchFamily="34" charset="0"/>
              </a:rPr>
              <a:t>50 schools </a:t>
            </a:r>
            <a:r>
              <a:rPr lang="en-ZA" sz="2300" dirty="0">
                <a:solidFill>
                  <a:srgbClr val="000000"/>
                </a:solidFill>
                <a:ea typeface="Times New Roman" panose="02020603050405020304" pitchFamily="18" charset="0"/>
                <a:cs typeface="Arial" panose="020B0604020202020204" pitchFamily="34" charset="0"/>
              </a:rPr>
              <a:t>and </a:t>
            </a:r>
            <a:r>
              <a:rPr lang="en-ZA" sz="2300" b="1" dirty="0">
                <a:solidFill>
                  <a:srgbClr val="000000"/>
                </a:solidFill>
                <a:ea typeface="Times New Roman" panose="02020603050405020304" pitchFamily="18" charset="0"/>
                <a:cs typeface="Arial" panose="020B0604020202020204" pitchFamily="34" charset="0"/>
              </a:rPr>
              <a:t>qualitative</a:t>
            </a:r>
            <a:r>
              <a:rPr lang="en-ZA" sz="2300" dirty="0">
                <a:solidFill>
                  <a:srgbClr val="000000"/>
                </a:solidFill>
                <a:ea typeface="Times New Roman" panose="02020603050405020304" pitchFamily="18" charset="0"/>
                <a:cs typeface="Arial" panose="020B0604020202020204" pitchFamily="34" charset="0"/>
              </a:rPr>
              <a:t> case studies were </a:t>
            </a:r>
            <a:r>
              <a:rPr lang="en-ZA" sz="2300" b="1" dirty="0">
                <a:solidFill>
                  <a:srgbClr val="000000"/>
                </a:solidFill>
                <a:ea typeface="Times New Roman" panose="02020603050405020304" pitchFamily="18" charset="0"/>
                <a:cs typeface="Arial" panose="020B0604020202020204" pitchFamily="34" charset="0"/>
              </a:rPr>
              <a:t>conducted</a:t>
            </a:r>
            <a:r>
              <a:rPr lang="en-ZA" sz="2300" dirty="0">
                <a:solidFill>
                  <a:srgbClr val="000000"/>
                </a:solidFill>
                <a:ea typeface="Times New Roman" panose="02020603050405020304" pitchFamily="18" charset="0"/>
                <a:cs typeface="Arial" panose="020B0604020202020204" pitchFamily="34" charset="0"/>
              </a:rPr>
              <a:t> in </a:t>
            </a:r>
            <a:r>
              <a:rPr lang="en-ZA" sz="2300" b="1" dirty="0">
                <a:solidFill>
                  <a:srgbClr val="000000"/>
                </a:solidFill>
                <a:ea typeface="Times New Roman" panose="02020603050405020304" pitchFamily="18" charset="0"/>
                <a:cs typeface="Arial" panose="020B0604020202020204" pitchFamily="34" charset="0"/>
              </a:rPr>
              <a:t>seven (7) </a:t>
            </a:r>
            <a:r>
              <a:rPr lang="en-ZA" sz="2300" dirty="0">
                <a:solidFill>
                  <a:srgbClr val="000000"/>
                </a:solidFill>
                <a:ea typeface="Times New Roman" panose="02020603050405020304" pitchFamily="18" charset="0"/>
                <a:cs typeface="Arial" panose="020B0604020202020204" pitchFamily="34" charset="0"/>
              </a:rPr>
              <a:t>ECD programmes.</a:t>
            </a:r>
            <a:r>
              <a:rPr lang="en-ZA" sz="2300" b="1" dirty="0">
                <a:solidFill>
                  <a:srgbClr val="000000"/>
                </a:solidFill>
                <a:ea typeface="Times New Roman" panose="02020603050405020304" pitchFamily="18" charset="0"/>
                <a:cs typeface="Arial" panose="020B0604020202020204" pitchFamily="34" charset="0"/>
              </a:rPr>
              <a:t> </a:t>
            </a:r>
            <a:endParaRPr lang="en-ZA" sz="2300" dirty="0">
              <a:ea typeface="Times New Roman" panose="02020603050405020304" pitchFamily="18" charset="0"/>
              <a:cs typeface="Arial" panose="020B0604020202020204" pitchFamily="34" charset="0"/>
            </a:endParaRPr>
          </a:p>
          <a:p>
            <a:pPr algn="just">
              <a:lnSpc>
                <a:spcPct val="120000"/>
              </a:lnSpc>
              <a:spcAft>
                <a:spcPts val="1000"/>
              </a:spcAft>
            </a:pPr>
            <a:r>
              <a:rPr lang="en-ZA" sz="2300" b="1" dirty="0">
                <a:solidFill>
                  <a:srgbClr val="000000"/>
                </a:solidFill>
                <a:ea typeface="Times New Roman" panose="02020603050405020304" pitchFamily="18" charset="0"/>
                <a:cs typeface="Arial" panose="020B0604020202020204" pitchFamily="34" charset="0"/>
              </a:rPr>
              <a:t>Engaging Stakeholders:</a:t>
            </a:r>
            <a:r>
              <a:rPr lang="en-ZA" sz="2300" dirty="0">
                <a:solidFill>
                  <a:srgbClr val="000000"/>
                </a:solidFill>
                <a:ea typeface="Times New Roman" panose="02020603050405020304" pitchFamily="18" charset="0"/>
                <a:cs typeface="Arial" panose="020B0604020202020204" pitchFamily="34" charset="0"/>
              </a:rPr>
              <a:t> </a:t>
            </a:r>
            <a:r>
              <a:rPr lang="en-ZA" sz="2300" b="1" dirty="0">
                <a:solidFill>
                  <a:srgbClr val="000000"/>
                </a:solidFill>
                <a:ea typeface="Times New Roman" panose="02020603050405020304" pitchFamily="18" charset="0"/>
                <a:cs typeface="Arial" panose="020B0604020202020204" pitchFamily="34" charset="0"/>
              </a:rPr>
              <a:t>Participated</a:t>
            </a:r>
            <a:r>
              <a:rPr lang="en-ZA" sz="2300" dirty="0">
                <a:solidFill>
                  <a:srgbClr val="000000"/>
                </a:solidFill>
                <a:ea typeface="Times New Roman" panose="02020603050405020304" pitchFamily="18" charset="0"/>
                <a:cs typeface="Arial" panose="020B0604020202020204" pitchFamily="34" charset="0"/>
              </a:rPr>
              <a:t> in virtual research </a:t>
            </a:r>
            <a:r>
              <a:rPr lang="en-ZA" sz="2300" b="1" dirty="0">
                <a:solidFill>
                  <a:srgbClr val="000000"/>
                </a:solidFill>
                <a:ea typeface="Times New Roman" panose="02020603050405020304" pitchFamily="18" charset="0"/>
                <a:cs typeface="Arial" panose="020B0604020202020204" pitchFamily="34" charset="0"/>
              </a:rPr>
              <a:t>sharing</a:t>
            </a:r>
            <a:r>
              <a:rPr lang="en-ZA" sz="2300" dirty="0">
                <a:solidFill>
                  <a:srgbClr val="000000"/>
                </a:solidFill>
                <a:ea typeface="Times New Roman" panose="02020603050405020304" pitchFamily="18" charset="0"/>
                <a:cs typeface="Arial" panose="020B0604020202020204" pitchFamily="34" charset="0"/>
              </a:rPr>
              <a:t> meeting on 25 October 2022 with Flemish Association for Development Cooperation and Technical Assistant (VVOB) on Early Grade Reading work in KwaZulu-Natal. The unit also </a:t>
            </a:r>
            <a:r>
              <a:rPr lang="en-ZA" sz="2300" b="1" dirty="0">
                <a:solidFill>
                  <a:srgbClr val="000000"/>
                </a:solidFill>
                <a:ea typeface="Times New Roman" panose="02020603050405020304" pitchFamily="18" charset="0"/>
                <a:cs typeface="Arial" panose="020B0604020202020204" pitchFamily="34" charset="0"/>
              </a:rPr>
              <a:t>participated</a:t>
            </a:r>
            <a:r>
              <a:rPr lang="en-ZA" sz="2300" dirty="0">
                <a:solidFill>
                  <a:srgbClr val="000000"/>
                </a:solidFill>
                <a:ea typeface="Times New Roman" panose="02020603050405020304" pitchFamily="18" charset="0"/>
                <a:cs typeface="Arial" panose="020B0604020202020204" pitchFamily="34" charset="0"/>
              </a:rPr>
              <a:t> and </a:t>
            </a:r>
            <a:r>
              <a:rPr lang="en-ZA" sz="2300" b="1" dirty="0">
                <a:solidFill>
                  <a:srgbClr val="000000"/>
                </a:solidFill>
                <a:ea typeface="Times New Roman" panose="02020603050405020304" pitchFamily="18" charset="0"/>
                <a:cs typeface="Arial" panose="020B0604020202020204" pitchFamily="34" charset="0"/>
              </a:rPr>
              <a:t>presented</a:t>
            </a:r>
            <a:r>
              <a:rPr lang="en-ZA" sz="2300" dirty="0">
                <a:solidFill>
                  <a:srgbClr val="000000"/>
                </a:solidFill>
                <a:ea typeface="Times New Roman" panose="02020603050405020304" pitchFamily="18" charset="0"/>
                <a:cs typeface="Arial" panose="020B0604020202020204" pitchFamily="34" charset="0"/>
              </a:rPr>
              <a:t> at the Eastern Cape </a:t>
            </a:r>
            <a:r>
              <a:rPr lang="en-ZA" sz="2300" b="1" dirty="0">
                <a:solidFill>
                  <a:srgbClr val="000000"/>
                </a:solidFill>
                <a:ea typeface="Times New Roman" panose="02020603050405020304" pitchFamily="18" charset="0"/>
                <a:cs typeface="Arial" panose="020B0604020202020204" pitchFamily="34" charset="0"/>
              </a:rPr>
              <a:t>reading strategy launch </a:t>
            </a:r>
            <a:r>
              <a:rPr lang="en-ZA" sz="2300" dirty="0">
                <a:solidFill>
                  <a:srgbClr val="000000"/>
                </a:solidFill>
                <a:ea typeface="Times New Roman" panose="02020603050405020304" pitchFamily="18" charset="0"/>
                <a:cs typeface="Arial" panose="020B0604020202020204" pitchFamily="34" charset="0"/>
              </a:rPr>
              <a:t>on 04 October 2022.</a:t>
            </a:r>
            <a:endParaRPr lang="en-ZA" sz="2300" dirty="0">
              <a:ea typeface="Times New Roman" panose="02020603050405020304" pitchFamily="18" charset="0"/>
              <a:cs typeface="Arial" panose="020B0604020202020204" pitchFamily="34" charset="0"/>
            </a:endParaRPr>
          </a:p>
          <a:p>
            <a:pPr algn="just">
              <a:lnSpc>
                <a:spcPct val="120000"/>
              </a:lnSpc>
              <a:spcAft>
                <a:spcPts val="1000"/>
              </a:spcAft>
            </a:pPr>
            <a:r>
              <a:rPr lang="en-ZA" sz="2300" b="1" dirty="0">
                <a:solidFill>
                  <a:srgbClr val="000000"/>
                </a:solidFill>
                <a:ea typeface="Times New Roman" panose="02020603050405020304" pitchFamily="18" charset="0"/>
                <a:cs typeface="Arial" panose="020B0604020202020204" pitchFamily="34" charset="0"/>
              </a:rPr>
              <a:t>COVID-19 Support: Participated and presented feedback </a:t>
            </a:r>
            <a:r>
              <a:rPr lang="en-ZA" sz="2300" dirty="0">
                <a:solidFill>
                  <a:srgbClr val="000000"/>
                </a:solidFill>
                <a:ea typeface="Times New Roman" panose="02020603050405020304" pitchFamily="18" charset="0"/>
                <a:cs typeface="Arial" panose="020B0604020202020204" pitchFamily="34" charset="0"/>
              </a:rPr>
              <a:t>on the Department of Planning, Monitoring and Evaluation (DPME) Second Edition Covid-19 Country Report on 17 October 2022.</a:t>
            </a:r>
            <a:endParaRPr lang="en-ZA" sz="2300" dirty="0">
              <a:ea typeface="Times New Roman" panose="02020603050405020304" pitchFamily="18" charset="0"/>
              <a:cs typeface="Arial" panose="020B0604020202020204" pitchFamily="34" charset="0"/>
            </a:endParaRPr>
          </a:p>
          <a:p>
            <a:pPr marL="0" indent="0" algn="just">
              <a:lnSpc>
                <a:spcPct val="120000"/>
              </a:lnSpc>
              <a:buNone/>
            </a:pPr>
            <a:endParaRPr lang="en-US" sz="2100" b="1" dirty="0">
              <a:latin typeface="Arial" panose="020B0604020202020204" pitchFamily="34" charset="0"/>
              <a:cs typeface="Arial" panose="020B0604020202020204" pitchFamily="34" charset="0"/>
            </a:endParaRPr>
          </a:p>
          <a:p>
            <a:pPr algn="just" eaLnBrk="1" hangingPunct="1">
              <a:lnSpc>
                <a:spcPct val="120000"/>
              </a:lnSpc>
            </a:pPr>
            <a:endParaRPr lang="en-ZA" altLang="en-US" dirty="0">
              <a:ea typeface="Calibri" panose="020F0502020204030204" pitchFamily="34" charset="0"/>
              <a:cs typeface="Times New Roman" panose="02020603050405020304" pitchFamily="18" charset="0"/>
            </a:endParaRPr>
          </a:p>
          <a:p>
            <a:pPr marL="0" indent="0" algn="just" eaLnBrk="1" hangingPunct="1">
              <a:lnSpc>
                <a:spcPct val="120000"/>
              </a:lnSpc>
              <a:spcBef>
                <a:spcPct val="0"/>
              </a:spcBef>
              <a:spcAft>
                <a:spcPts val="1200"/>
              </a:spcAft>
            </a:pPr>
            <a:endParaRPr lang="en-ZA" altLang="en-US" dirty="0">
              <a:ea typeface="Calibri" panose="020F0502020204030204" pitchFamily="34" charset="0"/>
              <a:cs typeface="Times New Roman" panose="02020603050405020304" pitchFamily="18" charset="0"/>
            </a:endParaRPr>
          </a:p>
          <a:p>
            <a:pPr marL="0" indent="0" algn="just" eaLnBrk="1" hangingPunct="1">
              <a:lnSpc>
                <a:spcPct val="120000"/>
              </a:lnSpc>
              <a:buFont typeface="Arial" panose="020B0604020202020204" pitchFamily="34" charset="0"/>
              <a:buNone/>
            </a:pPr>
            <a:endParaRPr lang="en-US" altLang="en-US" sz="1400" dirty="0">
              <a:latin typeface="Arial" panose="020B0604020202020204" pitchFamily="34" charset="0"/>
              <a:cs typeface="Arial" panose="020B0604020202020204" pitchFamily="34" charset="0"/>
            </a:endParaRPr>
          </a:p>
        </p:txBody>
      </p:sp>
      <p:pic>
        <p:nvPicPr>
          <p:cNvPr id="3379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7" y="5996806"/>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solidFill>
                  <a:srgbClr val="C0504D">
                    <a:lumMod val="75000"/>
                  </a:srgbClr>
                </a:solidFill>
              </a:rPr>
              <a:t>PROGRAMME 1… </a:t>
            </a:r>
            <a:endParaRPr lang="en-ZA" dirty="0"/>
          </a:p>
        </p:txBody>
      </p:sp>
      <p:sp>
        <p:nvSpPr>
          <p:cNvPr id="33797" name="Slide Number Placeholder 8"/>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47CD1E8F-5EEB-4F9D-9BE4-A3609B100A5F}" type="slidenum">
              <a:rPr lang="en-ZA" altLang="en-US" sz="1200" smtClean="0">
                <a:solidFill>
                  <a:srgbClr val="898989"/>
                </a:solidFill>
              </a:rPr>
              <a:pPr fontAlgn="base">
                <a:spcBef>
                  <a:spcPct val="0"/>
                </a:spcBef>
                <a:spcAft>
                  <a:spcPct val="0"/>
                </a:spcAft>
                <a:buFontTx/>
                <a:buNone/>
              </a:pPr>
              <a:t>32</a:t>
            </a:fld>
            <a:endParaRPr lang="en-ZA" altLang="en-US" sz="1200" dirty="0">
              <a:solidFill>
                <a:srgbClr val="898989"/>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0" y="947738"/>
            <a:ext cx="9144000" cy="5218112"/>
          </a:xfrm>
        </p:spPr>
        <p:txBody>
          <a:bodyPr>
            <a:normAutofit fontScale="25000" lnSpcReduction="20000"/>
          </a:bodyPr>
          <a:lstStyle/>
          <a:p>
            <a:pPr marL="0" indent="0" algn="just" eaLnBrk="1" hangingPunct="1">
              <a:buNone/>
            </a:pPr>
            <a:r>
              <a:rPr lang="en-ZA" altLang="en-US" sz="7400" b="1" u="sng" dirty="0">
                <a:ea typeface="Calibri" panose="020F0502020204030204" pitchFamily="34" charset="0"/>
                <a:cs typeface="Times New Roman" panose="02020603050405020304" pitchFamily="18" charset="0"/>
              </a:rPr>
              <a:t>Partnerships</a:t>
            </a:r>
          </a:p>
          <a:p>
            <a:pPr algn="just">
              <a:lnSpc>
                <a:spcPct val="115000"/>
              </a:lnSpc>
              <a:spcAft>
                <a:spcPts val="0"/>
              </a:spcAft>
            </a:pPr>
            <a:r>
              <a:rPr lang="en-ZA" sz="7400" b="1" dirty="0">
                <a:ea typeface="Times New Roman" panose="02020603050405020304" pitchFamily="18" charset="0"/>
                <a:cs typeface="Times New Roman" panose="02020603050405020304" pitchFamily="18" charset="0"/>
              </a:rPr>
              <a:t>National Teaching </a:t>
            </a:r>
            <a:r>
              <a:rPr lang="en-ZA" sz="7400" b="1" dirty="0" smtClean="0">
                <a:ea typeface="Times New Roman" panose="02020603050405020304" pitchFamily="18" charset="0"/>
                <a:cs typeface="Times New Roman" panose="02020603050405020304" pitchFamily="18" charset="0"/>
              </a:rPr>
              <a:t>Awards: </a:t>
            </a:r>
            <a:r>
              <a:rPr lang="en-ZA" sz="7400" dirty="0" smtClean="0">
                <a:ea typeface="Times New Roman" panose="02020603050405020304" pitchFamily="18" charset="0"/>
                <a:cs typeface="Times New Roman" panose="02020603050405020304" pitchFamily="18" charset="0"/>
              </a:rPr>
              <a:t>The Partnerships unit secured </a:t>
            </a:r>
            <a:r>
              <a:rPr lang="en-ZA" sz="7400" dirty="0">
                <a:ea typeface="Times New Roman" panose="02020603050405020304" pitchFamily="18" charset="0"/>
                <a:cs typeface="Times New Roman" panose="02020603050405020304" pitchFamily="18" charset="0"/>
              </a:rPr>
              <a:t>sponsorship from various partners and sponsors of the DBE, who </a:t>
            </a:r>
            <a:r>
              <a:rPr lang="en-ZA" sz="7400" b="1" dirty="0">
                <a:ea typeface="Times New Roman" panose="02020603050405020304" pitchFamily="18" charset="0"/>
                <a:cs typeface="Times New Roman" panose="02020603050405020304" pitchFamily="18" charset="0"/>
              </a:rPr>
              <a:t>contributed </a:t>
            </a:r>
            <a:r>
              <a:rPr lang="en-ZA" sz="7400" dirty="0">
                <a:ea typeface="Times New Roman" panose="02020603050405020304" pitchFamily="18" charset="0"/>
                <a:cs typeface="Times New Roman" panose="02020603050405020304" pitchFamily="18" charset="0"/>
              </a:rPr>
              <a:t>by sponsoring teachers with cash prizes and Information, Communication and Technology (ICT) gargets, the following partners sponsored:</a:t>
            </a:r>
            <a:r>
              <a:rPr lang="en-ZA" sz="7400" dirty="0">
                <a:solidFill>
                  <a:srgbClr val="FF0000"/>
                </a:solidFill>
                <a:ea typeface="Times New Roman" panose="02020603050405020304" pitchFamily="18" charset="0"/>
                <a:cs typeface="Times New Roman" panose="02020603050405020304" pitchFamily="18" charset="0"/>
              </a:rPr>
              <a:t> </a:t>
            </a:r>
            <a:r>
              <a:rPr lang="en-ZA" sz="7400" dirty="0">
                <a:ea typeface="Times New Roman" panose="02020603050405020304" pitchFamily="18" charset="0"/>
                <a:cs typeface="Times New Roman" panose="02020603050405020304" pitchFamily="18" charset="0"/>
              </a:rPr>
              <a:t>Woolworths, Via Afrika, Vodacom, ECUBED, Massmart, Zenex Foundation and Sasol Foundation.</a:t>
            </a:r>
          </a:p>
          <a:p>
            <a:pPr algn="just" eaLnBrk="1" fontAlgn="auto" hangingPunct="1">
              <a:lnSpc>
                <a:spcPct val="115000"/>
              </a:lnSpc>
              <a:spcAft>
                <a:spcPts val="0"/>
              </a:spcAft>
            </a:pPr>
            <a:r>
              <a:rPr lang="en-US" sz="7400" b="1" dirty="0" smtClean="0">
                <a:solidFill>
                  <a:prstClr val="black"/>
                </a:solidFill>
                <a:ea typeface="Times New Roman" panose="02020603050405020304" pitchFamily="18" charset="0"/>
                <a:cs typeface="Times New Roman" panose="02020603050405020304" pitchFamily="18" charset="0"/>
              </a:rPr>
              <a:t>New </a:t>
            </a:r>
            <a:r>
              <a:rPr lang="en-US" sz="7400" b="1" dirty="0">
                <a:solidFill>
                  <a:prstClr val="black"/>
                </a:solidFill>
                <a:ea typeface="Times New Roman" panose="02020603050405020304" pitchFamily="18" charset="0"/>
                <a:cs typeface="Times New Roman" panose="02020603050405020304" pitchFamily="18" charset="0"/>
              </a:rPr>
              <a:t>Africa Education Foundation</a:t>
            </a:r>
            <a:r>
              <a:rPr lang="en-US" sz="7400" dirty="0">
                <a:solidFill>
                  <a:prstClr val="black"/>
                </a:solidFill>
                <a:ea typeface="Times New Roman" panose="02020603050405020304" pitchFamily="18" charset="0"/>
                <a:cs typeface="Times New Roman" panose="02020603050405020304" pitchFamily="18" charset="0"/>
              </a:rPr>
              <a:t> in</a:t>
            </a:r>
            <a:r>
              <a:rPr lang="en-US" sz="7400" b="1" dirty="0">
                <a:solidFill>
                  <a:prstClr val="black"/>
                </a:solidFill>
                <a:ea typeface="Times New Roman" panose="02020603050405020304" pitchFamily="18" charset="0"/>
                <a:cs typeface="Times New Roman" panose="02020603050405020304" pitchFamily="18" charset="0"/>
              </a:rPr>
              <a:t> </a:t>
            </a:r>
            <a:r>
              <a:rPr lang="en-US" sz="7400" dirty="0">
                <a:solidFill>
                  <a:prstClr val="black"/>
                </a:solidFill>
                <a:ea typeface="Times New Roman" panose="02020603050405020304" pitchFamily="18" charset="0"/>
                <a:cs typeface="Times New Roman" panose="02020603050405020304" pitchFamily="18" charset="0"/>
              </a:rPr>
              <a:t>partnership with </a:t>
            </a:r>
            <a:r>
              <a:rPr lang="en-US" sz="7400" b="1" dirty="0">
                <a:solidFill>
                  <a:prstClr val="black"/>
                </a:solidFill>
                <a:ea typeface="Times New Roman" panose="02020603050405020304" pitchFamily="18" charset="0"/>
                <a:cs typeface="Times New Roman" panose="02020603050405020304" pitchFamily="18" charset="0"/>
              </a:rPr>
              <a:t>MANCOSA and The Yusuf Karodia Foundation</a:t>
            </a:r>
            <a:r>
              <a:rPr lang="en-US" sz="7400" dirty="0">
                <a:solidFill>
                  <a:prstClr val="black"/>
                </a:solidFill>
                <a:ea typeface="Times New Roman" panose="02020603050405020304" pitchFamily="18" charset="0"/>
                <a:cs typeface="Times New Roman" panose="02020603050405020304" pitchFamily="18" charset="0"/>
              </a:rPr>
              <a:t> donated </a:t>
            </a:r>
            <a:r>
              <a:rPr lang="en-US" sz="7400" b="1" dirty="0">
                <a:solidFill>
                  <a:prstClr val="black"/>
                </a:solidFill>
                <a:ea typeface="Times New Roman" panose="02020603050405020304" pitchFamily="18" charset="0"/>
                <a:cs typeface="Times New Roman" panose="02020603050405020304" pitchFamily="18" charset="0"/>
              </a:rPr>
              <a:t>three (3)</a:t>
            </a:r>
            <a:r>
              <a:rPr lang="en-US" sz="7400" dirty="0">
                <a:solidFill>
                  <a:prstClr val="black"/>
                </a:solidFill>
                <a:ea typeface="Times New Roman" panose="02020603050405020304" pitchFamily="18" charset="0"/>
                <a:cs typeface="Times New Roman" panose="02020603050405020304" pitchFamily="18" charset="0"/>
              </a:rPr>
              <a:t> fully equipped Mobile libraries to Grandmore Primary School, Palmview Primary School, Northland Primary School and Wembley Primary School in Phoenix, KwaZulu-Natal.</a:t>
            </a:r>
            <a:r>
              <a:rPr lang="en-US" sz="7400" dirty="0">
                <a:solidFill>
                  <a:srgbClr val="000000"/>
                </a:solidFill>
                <a:ea typeface="Times New Roman" panose="02020603050405020304" pitchFamily="18" charset="0"/>
                <a:cs typeface="Times New Roman" panose="02020603050405020304" pitchFamily="18" charset="0"/>
              </a:rPr>
              <a:t> </a:t>
            </a:r>
          </a:p>
          <a:p>
            <a:pPr marL="0" indent="0" eaLnBrk="1" hangingPunct="1">
              <a:lnSpc>
                <a:spcPct val="115000"/>
              </a:lnSpc>
              <a:spcBef>
                <a:spcPts val="1000"/>
              </a:spcBef>
              <a:buNone/>
            </a:pPr>
            <a:r>
              <a:rPr lang="en-US" altLang="en-US" sz="7400" b="1" u="sng" dirty="0">
                <a:cs typeface="Times New Roman" panose="02020603050405020304" pitchFamily="18" charset="0"/>
              </a:rPr>
              <a:t>Government Information Technology </a:t>
            </a:r>
            <a:endParaRPr lang="en-GB" altLang="en-US" sz="7400" dirty="0"/>
          </a:p>
          <a:p>
            <a:pPr algn="just"/>
            <a:r>
              <a:rPr lang="en-ZA" sz="7400" b="1" dirty="0"/>
              <a:t>DBE Service Level Agreement (SLA) Meetings:</a:t>
            </a:r>
            <a:r>
              <a:rPr lang="en-ZA" sz="7400" dirty="0"/>
              <a:t> The purpose of the SLA meetings was to review and report on the services provided by State Information State Agency (SITA) through the signed SLA for each month.</a:t>
            </a:r>
          </a:p>
          <a:p>
            <a:pPr algn="just"/>
            <a:r>
              <a:rPr lang="en-ZA" sz="7400" b="1" dirty="0"/>
              <a:t>Two (2) DBE SLA meetings </a:t>
            </a:r>
            <a:r>
              <a:rPr lang="en-ZA" sz="7400" dirty="0"/>
              <a:t>were </a:t>
            </a:r>
            <a:r>
              <a:rPr lang="en-ZA" sz="7400" b="1" dirty="0"/>
              <a:t>held</a:t>
            </a:r>
            <a:r>
              <a:rPr lang="en-ZA" sz="7400" dirty="0"/>
              <a:t> on 18 October and 15 November 2022. </a:t>
            </a:r>
          </a:p>
          <a:p>
            <a:pPr lvl="0" algn="just"/>
            <a:r>
              <a:rPr lang="en-ZA" sz="7400" b="1" dirty="0"/>
              <a:t>ICT Steering Committee Meetings: </a:t>
            </a:r>
            <a:r>
              <a:rPr lang="en-ZA" sz="7400" dirty="0"/>
              <a:t>Two (2) meetings were </a:t>
            </a:r>
            <a:r>
              <a:rPr lang="en-ZA" sz="7400" b="1" dirty="0"/>
              <a:t>held </a:t>
            </a:r>
            <a:r>
              <a:rPr lang="en-ZA" sz="7400" dirty="0"/>
              <a:t>in October and November 2022 to present ICT critical projects.</a:t>
            </a:r>
          </a:p>
          <a:p>
            <a:pPr algn="just" eaLnBrk="1" fontAlgn="auto" hangingPunct="1">
              <a:lnSpc>
                <a:spcPct val="115000"/>
              </a:lnSpc>
              <a:spcAft>
                <a:spcPts val="0"/>
              </a:spcAft>
            </a:pPr>
            <a:endParaRPr lang="en-US" sz="4200" b="1" dirty="0">
              <a:solidFill>
                <a:srgbClr val="0070C0"/>
              </a:solidFill>
              <a:ea typeface="Times New Roman" panose="02020603050405020304" pitchFamily="18" charset="0"/>
              <a:cs typeface="Arial" panose="020B0604020202020204" pitchFamily="34" charset="0"/>
            </a:endParaRPr>
          </a:p>
          <a:p>
            <a:pPr marL="0" lvl="0" indent="0" algn="just" eaLnBrk="1" fontAlgn="auto" hangingPunct="1">
              <a:lnSpc>
                <a:spcPct val="115000"/>
              </a:lnSpc>
              <a:spcAft>
                <a:spcPts val="0"/>
              </a:spcAft>
              <a:buNone/>
            </a:pPr>
            <a:endParaRPr lang="en-ZA" sz="4200" dirty="0">
              <a:solidFill>
                <a:prstClr val="black"/>
              </a:solidFill>
              <a:ea typeface="Times New Roman" panose="02020603050405020304" pitchFamily="18" charset="0"/>
              <a:cs typeface="Times New Roman" panose="02020603050405020304" pitchFamily="18" charset="0"/>
            </a:endParaRPr>
          </a:p>
          <a:p>
            <a:pPr algn="just">
              <a:lnSpc>
                <a:spcPct val="115000"/>
              </a:lnSpc>
              <a:spcAft>
                <a:spcPts val="0"/>
              </a:spcAft>
            </a:pPr>
            <a:endParaRPr lang="en-ZA"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15000"/>
              </a:lnSpc>
              <a:spcAft>
                <a:spcPts val="0"/>
              </a:spcAft>
              <a:buNone/>
            </a:pPr>
            <a:r>
              <a:rPr lang="en-ZA"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a:t>
            </a:r>
            <a:endParaRPr lang="en-ZA" altLang="en-US" b="1" dirty="0">
              <a:ea typeface="Calibri" panose="020F0502020204030204" pitchFamily="34" charset="0"/>
              <a:cs typeface="Times New Roman" panose="02020603050405020304" pitchFamily="18" charset="0"/>
            </a:endParaRPr>
          </a:p>
          <a:p>
            <a:pPr marL="0" indent="0" algn="just" eaLnBrk="1" hangingPunct="1"/>
            <a:endParaRPr lang="en-US" altLang="en-US" dirty="0">
              <a:ea typeface="Calibri" panose="020F0502020204030204" pitchFamily="34" charset="0"/>
              <a:cs typeface="Times New Roman" panose="02020603050405020304" pitchFamily="18" charset="0"/>
            </a:endParaRPr>
          </a:p>
          <a:p>
            <a:pPr marL="0" indent="0" algn="just" eaLnBrk="1" hangingPunct="1">
              <a:buFont typeface="Arial" panose="020B0604020202020204" pitchFamily="34" charset="0"/>
              <a:buNone/>
            </a:pPr>
            <a:endParaRPr lang="en-US" altLang="en-US" dirty="0">
              <a:ea typeface="Calibri" panose="020F0502020204030204" pitchFamily="34" charset="0"/>
              <a:cs typeface="Times New Roman" panose="02020603050405020304" pitchFamily="18" charset="0"/>
            </a:endParaRPr>
          </a:p>
          <a:p>
            <a:pPr marL="0" indent="0" algn="just" eaLnBrk="1" hangingPunct="1"/>
            <a:endParaRPr lang="en-ZA" altLang="en-US" dirty="0">
              <a:ea typeface="Calibri" panose="020F0502020204030204" pitchFamily="34" charset="0"/>
              <a:cs typeface="Times New Roman" panose="02020603050405020304" pitchFamily="18" charset="0"/>
            </a:endParaRPr>
          </a:p>
          <a:p>
            <a:pPr marL="0" indent="0" algn="just" eaLnBrk="1" hangingPunct="1">
              <a:buFont typeface="Arial" panose="020B0604020202020204" pitchFamily="34" charset="0"/>
              <a:buNone/>
            </a:pPr>
            <a:endParaRPr lang="en-US" altLang="en-US" sz="1400" dirty="0">
              <a:latin typeface="Arial" panose="020B0604020202020204" pitchFamily="34" charset="0"/>
              <a:ea typeface="Calibri" panose="020F0502020204030204" pitchFamily="34" charset="0"/>
              <a:cs typeface="Arial" panose="020B0604020202020204" pitchFamily="34" charset="0"/>
            </a:endParaRPr>
          </a:p>
        </p:txBody>
      </p:sp>
      <p:pic>
        <p:nvPicPr>
          <p:cNvPr id="3584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65921"/>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solidFill>
                  <a:srgbClr val="C0504D">
                    <a:lumMod val="75000"/>
                  </a:srgbClr>
                </a:solidFill>
              </a:rPr>
              <a:t>PROGRAMME 1… </a:t>
            </a:r>
            <a:endParaRPr lang="en-ZA" dirty="0"/>
          </a:p>
        </p:txBody>
      </p:sp>
      <p:sp>
        <p:nvSpPr>
          <p:cNvPr id="35845" name="Slide Number Placeholder 8"/>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EE9BEAD0-3208-477E-9112-706BCB2681B8}" type="slidenum">
              <a:rPr lang="en-ZA" altLang="en-US" sz="1200" smtClean="0">
                <a:solidFill>
                  <a:srgbClr val="898989"/>
                </a:solidFill>
              </a:rPr>
              <a:pPr fontAlgn="base">
                <a:spcBef>
                  <a:spcPct val="0"/>
                </a:spcBef>
                <a:spcAft>
                  <a:spcPct val="0"/>
                </a:spcAft>
                <a:buFontTx/>
                <a:buNone/>
              </a:pPr>
              <a:t>33</a:t>
            </a:fld>
            <a:endParaRPr lang="en-ZA" altLang="en-US" sz="1200" dirty="0">
              <a:solidFill>
                <a:srgbClr val="898989"/>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685800" y="1989138"/>
            <a:ext cx="7772400" cy="1470025"/>
          </a:xfrm>
        </p:spPr>
        <p:txBody>
          <a:bodyPr rtlCol="0">
            <a:normAutofit fontScale="90000"/>
          </a:bodyPr>
          <a:lstStyle/>
          <a:p>
            <a:pPr eaLnBrk="1" fontAlgn="auto" hangingPunct="1">
              <a:spcAft>
                <a:spcPts val="0"/>
              </a:spcAft>
              <a:defRPr/>
            </a:pPr>
            <a:r>
              <a:rPr lang="en-US" dirty="0"/>
              <a:t>PROGRAMME 2: CURRICULUM POLICY, SUPPORT AND MONITORING</a:t>
            </a:r>
            <a:endParaRPr lang="en-ZA" dirty="0"/>
          </a:p>
        </p:txBody>
      </p:sp>
      <p:sp>
        <p:nvSpPr>
          <p:cNvPr id="3" name="Content Placeholder 2"/>
          <p:cNvSpPr>
            <a:spLocks noGrp="1"/>
          </p:cNvSpPr>
          <p:nvPr>
            <p:ph type="subTitle" idx="1"/>
          </p:nvPr>
        </p:nvSpPr>
        <p:spPr>
          <a:xfrm>
            <a:off x="1371600" y="3573463"/>
            <a:ext cx="6400800" cy="1752600"/>
          </a:xfrm>
        </p:spPr>
        <p:txBody>
          <a:bodyPr rtlCol="0">
            <a:normAutofit fontScale="92500" lnSpcReduction="10000"/>
          </a:bodyPr>
          <a:lstStyle/>
          <a:p>
            <a:pPr eaLnBrk="1" fontAlgn="auto" hangingPunct="1">
              <a:spcAft>
                <a:spcPts val="0"/>
              </a:spcAft>
              <a:defRPr/>
            </a:pPr>
            <a:r>
              <a:rPr lang="en-US" dirty="0"/>
              <a:t>The purpose of Programme 2 is to develop curriculum and assessment policies and monitor and support their implementation.</a:t>
            </a:r>
          </a:p>
          <a:p>
            <a:pPr eaLnBrk="1" fontAlgn="auto" hangingPunct="1">
              <a:spcAft>
                <a:spcPts val="0"/>
              </a:spcAft>
              <a:defRPr/>
            </a:pPr>
            <a:endParaRPr lang="en-ZA" dirty="0"/>
          </a:p>
        </p:txBody>
      </p:sp>
      <p:sp>
        <p:nvSpPr>
          <p:cNvPr id="4" name="Slide Number Placeholder 3"/>
          <p:cNvSpPr>
            <a:spLocks noGrp="1"/>
          </p:cNvSpPr>
          <p:nvPr>
            <p:ph type="sldNum" sz="quarter" idx="12"/>
          </p:nvPr>
        </p:nvSpPr>
        <p:spPr/>
        <p:txBody>
          <a:bodyPr/>
          <a:lstStyle/>
          <a:p>
            <a:pPr>
              <a:defRPr/>
            </a:pPr>
            <a:fld id="{A112C3EB-9000-4296-9862-D9FB5B09C6FB}" type="slidenum">
              <a:rPr lang="en-ZA">
                <a:solidFill>
                  <a:schemeClr val="tx1">
                    <a:tint val="75000"/>
                  </a:schemeClr>
                </a:solidFill>
              </a:rPr>
              <a:pPr>
                <a:defRPr/>
              </a:pPr>
              <a:t>34</a:t>
            </a:fld>
            <a:endParaRPr lang="en-ZA" dirty="0">
              <a:solidFill>
                <a:schemeClr val="tx1">
                  <a:tint val="75000"/>
                </a:schemeClr>
              </a:solidFill>
            </a:endParaRPr>
          </a:p>
        </p:txBody>
      </p:sp>
      <p:pic>
        <p:nvPicPr>
          <p:cNvPr id="3686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38044"/>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t>PROGRAMME 2 INDICATORS…</a:t>
            </a:r>
          </a:p>
        </p:txBody>
      </p:sp>
      <p:sp>
        <p:nvSpPr>
          <p:cNvPr id="37891"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9A0BA631-D418-42CD-B2D9-CB5F7CDDDCB6}" type="slidenum">
              <a:rPr lang="en-ZA" altLang="en-US" sz="1200" smtClean="0">
                <a:solidFill>
                  <a:srgbClr val="898989"/>
                </a:solidFill>
              </a:rPr>
              <a:pPr fontAlgn="base">
                <a:spcBef>
                  <a:spcPct val="0"/>
                </a:spcBef>
                <a:spcAft>
                  <a:spcPct val="0"/>
                </a:spcAft>
                <a:buFontTx/>
                <a:buNone/>
              </a:pPr>
              <a:t>35</a:t>
            </a:fld>
            <a:endParaRPr lang="en-ZA" altLang="en-US" sz="1200" dirty="0">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251771417"/>
              </p:ext>
            </p:extLst>
          </p:nvPr>
        </p:nvGraphicFramePr>
        <p:xfrm>
          <a:off x="107504" y="831126"/>
          <a:ext cx="8928992" cy="3982692"/>
        </p:xfrm>
        <a:graphic>
          <a:graphicData uri="http://schemas.openxmlformats.org/drawingml/2006/table">
            <a:tbl>
              <a:tblPr/>
              <a:tblGrid>
                <a:gridCol w="1210293">
                  <a:extLst>
                    <a:ext uri="{9D8B030D-6E8A-4147-A177-3AD203B41FA5}">
                      <a16:colId xmlns:a16="http://schemas.microsoft.com/office/drawing/2014/main" val="3455019373"/>
                    </a:ext>
                  </a:extLst>
                </a:gridCol>
                <a:gridCol w="679246">
                  <a:extLst>
                    <a:ext uri="{9D8B030D-6E8A-4147-A177-3AD203B41FA5}">
                      <a16:colId xmlns:a16="http://schemas.microsoft.com/office/drawing/2014/main" val="4244382518"/>
                    </a:ext>
                  </a:extLst>
                </a:gridCol>
                <a:gridCol w="1238973">
                  <a:extLst>
                    <a:ext uri="{9D8B030D-6E8A-4147-A177-3AD203B41FA5}">
                      <a16:colId xmlns:a16="http://schemas.microsoft.com/office/drawing/2014/main" val="2481911328"/>
                    </a:ext>
                  </a:extLst>
                </a:gridCol>
                <a:gridCol w="1823806">
                  <a:extLst>
                    <a:ext uri="{9D8B030D-6E8A-4147-A177-3AD203B41FA5}">
                      <a16:colId xmlns:a16="http://schemas.microsoft.com/office/drawing/2014/main" val="2610114070"/>
                    </a:ext>
                  </a:extLst>
                </a:gridCol>
                <a:gridCol w="913896">
                  <a:extLst>
                    <a:ext uri="{9D8B030D-6E8A-4147-A177-3AD203B41FA5}">
                      <a16:colId xmlns:a16="http://schemas.microsoft.com/office/drawing/2014/main" val="3155114251"/>
                    </a:ext>
                  </a:extLst>
                </a:gridCol>
                <a:gridCol w="1531389">
                  <a:extLst>
                    <a:ext uri="{9D8B030D-6E8A-4147-A177-3AD203B41FA5}">
                      <a16:colId xmlns:a16="http://schemas.microsoft.com/office/drawing/2014/main" val="667306131"/>
                    </a:ext>
                  </a:extLst>
                </a:gridCol>
                <a:gridCol w="1531389">
                  <a:extLst>
                    <a:ext uri="{9D8B030D-6E8A-4147-A177-3AD203B41FA5}">
                      <a16:colId xmlns:a16="http://schemas.microsoft.com/office/drawing/2014/main" val="1976960229"/>
                    </a:ext>
                  </a:extLst>
                </a:gridCol>
              </a:tblGrid>
              <a:tr h="308838">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Performance Indicator</a:t>
                      </a: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Frequency</a:t>
                      </a: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Target for 2022/23</a:t>
                      </a: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Validated Milestone/ Output</a:t>
                      </a: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Deviation</a:t>
                      </a: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Reason for deviation</a:t>
                      </a: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Challenges/ Corrective Action</a:t>
                      </a: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extLst>
                  <a:ext uri="{0D108BD9-81ED-4DB2-BD59-A6C34878D82A}">
                    <a16:rowId xmlns:a16="http://schemas.microsoft.com/office/drawing/2014/main" val="969087127"/>
                  </a:ext>
                </a:extLst>
              </a:tr>
              <a:tr h="156424">
                <a:tc gridSpan="7">
                  <a:txBody>
                    <a:bodyPr/>
                    <a:lstStyle/>
                    <a:p>
                      <a:pPr algn="l" fontAlgn="t">
                        <a:lnSpc>
                          <a:spcPct val="100000"/>
                        </a:lnSpc>
                      </a:pPr>
                      <a:r>
                        <a:rPr lang="en-GB" sz="1000" b="1" i="0" u="none" strike="noStrike" dirty="0">
                          <a:solidFill>
                            <a:srgbClr val="000000"/>
                          </a:solidFill>
                          <a:effectLst/>
                          <a:latin typeface="Arial" panose="020B0604020202020204" pitchFamily="34" charset="0"/>
                        </a:rPr>
                        <a:t>PROGRAMME 2: CURRICULUM POLICY, SUPPORT AND MONITORING</a:t>
                      </a:r>
                      <a:endParaRPr lang="en-ZA" sz="1000" b="1" i="0" u="none" strike="noStrike" dirty="0">
                        <a:solidFill>
                          <a:srgbClr val="000000"/>
                        </a:solidFill>
                        <a:effectLst/>
                        <a:latin typeface="Arial" panose="020B0604020202020204" pitchFamily="34" charset="0"/>
                      </a:endParaRP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hMerge="1">
                  <a:txBody>
                    <a:bodyPr/>
                    <a:lstStyle/>
                    <a:p>
                      <a:pPr algn="l" fontAlgn="t"/>
                      <a:endParaRPr lang="en-ZA" sz="1000" b="1" i="0" u="none" strike="noStrike">
                        <a:solidFill>
                          <a:srgbClr val="000000"/>
                        </a:solidFill>
                        <a:effectLst/>
                        <a:latin typeface="Arial" panose="020B0604020202020204" pitchFamily="34" charset="0"/>
                      </a:endParaRP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hMerge="1">
                  <a:txBody>
                    <a:bodyPr/>
                    <a:lstStyle/>
                    <a:p>
                      <a:pPr algn="l" fontAlgn="t"/>
                      <a:endParaRPr lang="en-ZA" sz="1000" b="1" i="0" u="none" strike="noStrike">
                        <a:solidFill>
                          <a:srgbClr val="000000"/>
                        </a:solidFill>
                        <a:effectLst/>
                        <a:latin typeface="Arial" panose="020B0604020202020204" pitchFamily="34" charset="0"/>
                      </a:endParaRP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hMerge="1">
                  <a:txBody>
                    <a:bodyPr/>
                    <a:lstStyle/>
                    <a:p>
                      <a:endParaRPr lang="en-ZA"/>
                    </a:p>
                  </a:txBody>
                  <a:tcPr/>
                </a:tc>
                <a:tc hMerge="1">
                  <a:txBody>
                    <a:bodyPr/>
                    <a:lstStyle/>
                    <a:p>
                      <a:pPr algn="l" fontAlgn="t"/>
                      <a:endParaRPr lang="en-ZA" sz="1000" b="1" i="0" u="none" strike="noStrike">
                        <a:solidFill>
                          <a:srgbClr val="000000"/>
                        </a:solidFill>
                        <a:effectLst/>
                        <a:latin typeface="Arial" panose="020B0604020202020204" pitchFamily="34" charset="0"/>
                      </a:endParaRP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hMerge="1">
                  <a:txBody>
                    <a:bodyPr/>
                    <a:lstStyle/>
                    <a:p>
                      <a:pPr algn="l" fontAlgn="t"/>
                      <a:endParaRPr lang="en-ZA" sz="1000" b="1" i="0" u="none" strike="noStrike">
                        <a:solidFill>
                          <a:srgbClr val="000000"/>
                        </a:solidFill>
                        <a:effectLst/>
                        <a:latin typeface="Arial" panose="020B0604020202020204" pitchFamily="34" charset="0"/>
                      </a:endParaRP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hMerge="1">
                  <a:txBody>
                    <a:bodyPr/>
                    <a:lstStyle/>
                    <a:p>
                      <a:pPr algn="l" fontAlgn="t"/>
                      <a:endParaRPr lang="en-ZA" sz="1000" b="1" i="0" u="none" strike="noStrike">
                        <a:solidFill>
                          <a:srgbClr val="000000"/>
                        </a:solidFill>
                        <a:effectLst/>
                        <a:latin typeface="Arial" panose="020B0604020202020204" pitchFamily="34" charset="0"/>
                      </a:endParaRP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1984932791"/>
                  </a:ext>
                </a:extLst>
              </a:tr>
              <a:tr h="308838">
                <a:tc rowSpan="2">
                  <a:txBody>
                    <a:bodyPr/>
                    <a:lstStyle/>
                    <a:p>
                      <a:pPr algn="l" fontAlgn="t">
                        <a:lnSpc>
                          <a:spcPct val="100000"/>
                        </a:lnSpc>
                      </a:pPr>
                      <a:r>
                        <a:rPr lang="en-GB" sz="1000" b="1" i="0" u="none" strike="noStrike" dirty="0">
                          <a:solidFill>
                            <a:srgbClr val="000000"/>
                          </a:solidFill>
                          <a:effectLst/>
                          <a:latin typeface="Arial" panose="020B0604020202020204" pitchFamily="34" charset="0"/>
                        </a:rPr>
                        <a:t>2.1.1 Number of Technical Schools monitored for implementation of the Curriculum and Assessment Policy Statements (CAPS)</a:t>
                      </a:r>
                    </a:p>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Quarterly</a:t>
                      </a: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18 </a:t>
                      </a:r>
                      <a:br>
                        <a:rPr lang="en-ZA" sz="1000" b="1" i="0" u="none" strike="noStrike" dirty="0">
                          <a:solidFill>
                            <a:srgbClr val="000000"/>
                          </a:solidFill>
                          <a:effectLst/>
                          <a:latin typeface="Arial" panose="020B0604020202020204" pitchFamily="34" charset="0"/>
                        </a:rPr>
                      </a:br>
                      <a:endParaRPr lang="en-ZA" sz="1000" b="1" i="0" u="none" strike="noStrike" dirty="0">
                        <a:solidFill>
                          <a:srgbClr val="000000"/>
                        </a:solidFill>
                        <a:effectLst/>
                        <a:latin typeface="Arial" panose="020B0604020202020204" pitchFamily="34" charset="0"/>
                      </a:endParaRP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2943016318"/>
                  </a:ext>
                </a:extLst>
              </a:tr>
              <a:tr h="914487">
                <a:tc vMerge="1">
                  <a:txBody>
                    <a:bodyPr/>
                    <a:lstStyle/>
                    <a:p>
                      <a:pPr algn="l" fontAlgn="t"/>
                      <a:endParaRPr lang="en-ZA" sz="500" b="1" i="0" u="none" strike="noStrike" dirty="0">
                        <a:solidFill>
                          <a:srgbClr val="000000"/>
                        </a:solidFill>
                        <a:effectLst/>
                        <a:latin typeface="Arial" panose="020B0604020202020204" pitchFamily="34" charset="0"/>
                      </a:endParaRP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00C45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000" b="0" i="0" u="none" strike="noStrike" dirty="0" smtClean="0">
                          <a:solidFill>
                            <a:srgbClr val="000000"/>
                          </a:solidFill>
                          <a:effectLst/>
                          <a:latin typeface="Arial" panose="020B0604020202020204" pitchFamily="34" charset="0"/>
                        </a:rPr>
                        <a:t>Q1: 6</a:t>
                      </a:r>
                      <a:br>
                        <a:rPr lang="en-ZA" sz="1000" b="0" i="0" u="none" strike="noStrike" dirty="0" smtClean="0">
                          <a:solidFill>
                            <a:srgbClr val="000000"/>
                          </a:solidFill>
                          <a:effectLst/>
                          <a:latin typeface="Arial" panose="020B0604020202020204" pitchFamily="34" charset="0"/>
                        </a:rPr>
                      </a:br>
                      <a:r>
                        <a:rPr lang="en-ZA" sz="1000" b="0" i="0" u="none" strike="noStrike" dirty="0" smtClean="0">
                          <a:solidFill>
                            <a:srgbClr val="000000"/>
                          </a:solidFill>
                          <a:effectLst/>
                          <a:latin typeface="Arial" panose="020B0604020202020204" pitchFamily="34" charset="0"/>
                        </a:rPr>
                        <a:t>Q2: 6</a:t>
                      </a:r>
                    </a:p>
                    <a:p>
                      <a:pPr>
                        <a:lnSpc>
                          <a:spcPct val="100000"/>
                        </a:lnSpc>
                        <a:spcAft>
                          <a:spcPts val="0"/>
                        </a:spcAft>
                      </a:pPr>
                      <a:r>
                        <a:rPr lang="en-GB" sz="1000" dirty="0" smtClean="0">
                          <a:effectLst/>
                          <a:latin typeface="Arial" panose="020B0604020202020204" pitchFamily="34" charset="0"/>
                          <a:ea typeface="Times New Roman" panose="02020603050405020304" pitchFamily="18" charset="0"/>
                          <a:cs typeface="Times New Roman" panose="02020603050405020304" pitchFamily="18" charset="0"/>
                        </a:rPr>
                        <a:t>Total 12</a:t>
                      </a:r>
                    </a:p>
                    <a:p>
                      <a:pPr>
                        <a:lnSpc>
                          <a:spcPct val="100000"/>
                        </a:lnSpc>
                        <a:spcAft>
                          <a:spcPts val="0"/>
                        </a:spcAft>
                      </a:pPr>
                      <a:endParaRPr lang="en-ZA"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0000"/>
                        </a:lnSpc>
                        <a:spcAft>
                          <a:spcPts val="0"/>
                        </a:spcAft>
                      </a:pPr>
                      <a:r>
                        <a:rPr lang="en-ZA"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r>
                        <a:rPr lang="en-ZA" sz="10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a:t>
                      </a: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monitoring during examination period in provinces and schools</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deviation</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applicable</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applicable</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230732017"/>
                  </a:ext>
                </a:extLst>
              </a:tr>
              <a:tr h="156424">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2465740211"/>
                  </a:ext>
                </a:extLst>
              </a:tr>
              <a:tr h="156424">
                <a:tc rowSpan="2">
                  <a:txBody>
                    <a:bodyPr/>
                    <a:lstStyle/>
                    <a:p>
                      <a:pPr algn="l" fontAlgn="t">
                        <a:lnSpc>
                          <a:spcPct val="100000"/>
                        </a:lnSpc>
                      </a:pPr>
                      <a:r>
                        <a:rPr lang="en-GB" sz="1000" b="1" i="0" u="none" strike="noStrike" dirty="0">
                          <a:solidFill>
                            <a:srgbClr val="000000"/>
                          </a:solidFill>
                          <a:effectLst/>
                          <a:latin typeface="Arial" panose="020B0604020202020204" pitchFamily="34" charset="0"/>
                        </a:rPr>
                        <a:t>2.1.2 Number of learners obtaining subject passes towards an NSC or extended Senior Certificate (SC), including upgraded NSC, through the Second Chance Matric Programme (SCMP)</a:t>
                      </a:r>
                    </a:p>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Bi-annually</a:t>
                      </a: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50000</a:t>
                      </a: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1774489302"/>
                  </a:ext>
                </a:extLst>
              </a:tr>
              <a:tr h="1676559">
                <a:tc vMerge="1">
                  <a:txBody>
                    <a:bodyPr/>
                    <a:lstStyle/>
                    <a:p>
                      <a:pPr algn="l" fontAlgn="t"/>
                      <a:endParaRPr lang="en-ZA" sz="500" b="1" i="0" u="none" strike="noStrike" dirty="0">
                        <a:solidFill>
                          <a:srgbClr val="000000"/>
                        </a:solidFill>
                        <a:effectLst/>
                        <a:latin typeface="Arial" panose="020B0604020202020204" pitchFamily="34" charset="0"/>
                      </a:endParaRP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Q2: </a:t>
                      </a:r>
                      <a:r>
                        <a:rPr lang="en-ZA" sz="1000" b="0" i="0" u="none" strike="noStrike" dirty="0" smtClean="0">
                          <a:solidFill>
                            <a:srgbClr val="000000"/>
                          </a:solidFill>
                          <a:effectLst/>
                          <a:latin typeface="Arial" panose="020B0604020202020204" pitchFamily="34" charset="0"/>
                        </a:rPr>
                        <a:t>101 507</a:t>
                      </a:r>
                    </a:p>
                    <a:p>
                      <a:pPr>
                        <a:lnSpc>
                          <a:spcPct val="100000"/>
                        </a:lnSpc>
                        <a:spcAft>
                          <a:spcPts val="0"/>
                        </a:spcAft>
                      </a:pPr>
                      <a:endParaRPr lang="en-ZA"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0000"/>
                        </a:lnSpc>
                        <a:spcAft>
                          <a:spcPts val="0"/>
                        </a:spcAft>
                      </a:pPr>
                      <a:r>
                        <a:rPr lang="en-ZA"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 Eight </a:t>
                      </a: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 Centres were monitored across four (4) provinces namely:</a:t>
                      </a:r>
                    </a:p>
                    <a:p>
                      <a:pPr marL="171450" indent="-171450">
                        <a:lnSpc>
                          <a:spcPct val="100000"/>
                        </a:lnSpc>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Eastern Cape</a:t>
                      </a:r>
                    </a:p>
                    <a:p>
                      <a:pPr marL="171450" indent="-171450">
                        <a:lnSpc>
                          <a:spcPct val="100000"/>
                        </a:lnSpc>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KwaZulu-Natal</a:t>
                      </a:r>
                    </a:p>
                    <a:p>
                      <a:pPr marL="171450" indent="-171450">
                        <a:lnSpc>
                          <a:spcPct val="100000"/>
                        </a:lnSpc>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Western Cape</a:t>
                      </a:r>
                    </a:p>
                    <a:p>
                      <a:pPr marL="171450" indent="-171450">
                        <a:lnSpc>
                          <a:spcPct val="100000"/>
                        </a:lnSpc>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Northern Cape</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Bi-annual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Bi-annual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Bi-annual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930886853"/>
                  </a:ext>
                </a:extLst>
              </a:tr>
            </a:tbl>
          </a:graphicData>
        </a:graphic>
      </p:graphicFrame>
      <p:pic>
        <p:nvPicPr>
          <p:cNvPr id="3797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38044"/>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2209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t>PROGRAMME 2 INDICATORS…</a:t>
            </a:r>
          </a:p>
        </p:txBody>
      </p:sp>
      <p:sp>
        <p:nvSpPr>
          <p:cNvPr id="37891"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9A0BA631-D418-42CD-B2D9-CB5F7CDDDCB6}" type="slidenum">
              <a:rPr lang="en-ZA" altLang="en-US" sz="1200" smtClean="0">
                <a:solidFill>
                  <a:srgbClr val="898989"/>
                </a:solidFill>
              </a:rPr>
              <a:pPr fontAlgn="base">
                <a:spcBef>
                  <a:spcPct val="0"/>
                </a:spcBef>
                <a:spcAft>
                  <a:spcPct val="0"/>
                </a:spcAft>
                <a:buFontTx/>
                <a:buNone/>
              </a:pPr>
              <a:t>36</a:t>
            </a:fld>
            <a:endParaRPr lang="en-ZA" altLang="en-US" sz="1200" dirty="0">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597313178"/>
              </p:ext>
            </p:extLst>
          </p:nvPr>
        </p:nvGraphicFramePr>
        <p:xfrm>
          <a:off x="0" y="620713"/>
          <a:ext cx="9144000" cy="4125677"/>
        </p:xfrm>
        <a:graphic>
          <a:graphicData uri="http://schemas.openxmlformats.org/drawingml/2006/table">
            <a:tbl>
              <a:tblPr/>
              <a:tblGrid>
                <a:gridCol w="1239437">
                  <a:extLst>
                    <a:ext uri="{9D8B030D-6E8A-4147-A177-3AD203B41FA5}">
                      <a16:colId xmlns:a16="http://schemas.microsoft.com/office/drawing/2014/main" val="3455019373"/>
                    </a:ext>
                  </a:extLst>
                </a:gridCol>
                <a:gridCol w="695602">
                  <a:extLst>
                    <a:ext uri="{9D8B030D-6E8A-4147-A177-3AD203B41FA5}">
                      <a16:colId xmlns:a16="http://schemas.microsoft.com/office/drawing/2014/main" val="4244382518"/>
                    </a:ext>
                  </a:extLst>
                </a:gridCol>
                <a:gridCol w="1268807">
                  <a:extLst>
                    <a:ext uri="{9D8B030D-6E8A-4147-A177-3AD203B41FA5}">
                      <a16:colId xmlns:a16="http://schemas.microsoft.com/office/drawing/2014/main" val="2481911328"/>
                    </a:ext>
                  </a:extLst>
                </a:gridCol>
                <a:gridCol w="1867722">
                  <a:extLst>
                    <a:ext uri="{9D8B030D-6E8A-4147-A177-3AD203B41FA5}">
                      <a16:colId xmlns:a16="http://schemas.microsoft.com/office/drawing/2014/main" val="2610114070"/>
                    </a:ext>
                  </a:extLst>
                </a:gridCol>
                <a:gridCol w="935902">
                  <a:extLst>
                    <a:ext uri="{9D8B030D-6E8A-4147-A177-3AD203B41FA5}">
                      <a16:colId xmlns:a16="http://schemas.microsoft.com/office/drawing/2014/main" val="3155114251"/>
                    </a:ext>
                  </a:extLst>
                </a:gridCol>
                <a:gridCol w="1568265">
                  <a:extLst>
                    <a:ext uri="{9D8B030D-6E8A-4147-A177-3AD203B41FA5}">
                      <a16:colId xmlns:a16="http://schemas.microsoft.com/office/drawing/2014/main" val="667306131"/>
                    </a:ext>
                  </a:extLst>
                </a:gridCol>
                <a:gridCol w="1568265">
                  <a:extLst>
                    <a:ext uri="{9D8B030D-6E8A-4147-A177-3AD203B41FA5}">
                      <a16:colId xmlns:a16="http://schemas.microsoft.com/office/drawing/2014/main" val="1976960229"/>
                    </a:ext>
                  </a:extLst>
                </a:gridCol>
              </a:tblGrid>
              <a:tr h="308838">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Performance Indicator</a:t>
                      </a: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Frequency</a:t>
                      </a: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Target for 2022/23</a:t>
                      </a: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Validated Milestone/ Output</a:t>
                      </a: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Deviation</a:t>
                      </a: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Reason for deviation</a:t>
                      </a: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Challenges/ Corrective Action</a:t>
                      </a: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extLst>
                  <a:ext uri="{0D108BD9-81ED-4DB2-BD59-A6C34878D82A}">
                    <a16:rowId xmlns:a16="http://schemas.microsoft.com/office/drawing/2014/main" val="969087127"/>
                  </a:ext>
                </a:extLst>
              </a:tr>
              <a:tr h="156424">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09" marR="4009" marT="400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1959293104"/>
                  </a:ext>
                </a:extLst>
              </a:tr>
              <a:tr h="155215">
                <a:tc rowSpan="2">
                  <a:txBody>
                    <a:bodyPr/>
                    <a:lstStyle/>
                    <a:p>
                      <a:pPr algn="l" fontAlgn="t">
                        <a:lnSpc>
                          <a:spcPct val="100000"/>
                        </a:lnSpc>
                      </a:pPr>
                      <a:r>
                        <a:rPr lang="en-GB" sz="1000" b="1" i="0" u="none" strike="noStrike" dirty="0">
                          <a:solidFill>
                            <a:srgbClr val="000000"/>
                          </a:solidFill>
                          <a:effectLst/>
                          <a:latin typeface="Arial" panose="020B0604020202020204" pitchFamily="34" charset="0"/>
                        </a:rPr>
                        <a:t>2.1.3 Number of Children/ Learners with Profound Intellectual Disability (C/LPID) using the Learning Programme for C/LPID</a:t>
                      </a:r>
                    </a:p>
                    <a:p>
                      <a:pPr algn="l" fontAlgn="t">
                        <a:lnSpc>
                          <a:spcPct val="100000"/>
                        </a:lnSpc>
                      </a:pPr>
                      <a:r>
                        <a:rPr lang="en-ZA" sz="1000" b="1" i="0" u="none" strike="noStrike" dirty="0">
                          <a:solidFill>
                            <a:srgbClr val="000000"/>
                          </a:solidFill>
                          <a:effectLst/>
                          <a:latin typeface="Arial" panose="020B0604020202020204" pitchFamily="34" charset="0"/>
                        </a:rPr>
                        <a:t> </a:t>
                      </a:r>
                    </a:p>
                  </a:txBody>
                  <a:tcPr marL="2800" marR="2800" marT="280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85000"/>
                      </a:schemeClr>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Annually</a:t>
                      </a:r>
                    </a:p>
                  </a:txBody>
                  <a:tcPr marL="2800" marR="2800" marT="280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85000"/>
                      </a:schemeClr>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3927</a:t>
                      </a:r>
                    </a:p>
                  </a:txBody>
                  <a:tcPr marL="2800" marR="2800" marT="280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85000"/>
                      </a:schemeClr>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2800" marR="2800" marT="280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85000"/>
                      </a:schemeClr>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2800" marR="2800" marT="280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85000"/>
                      </a:schemeClr>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2800" marR="2800" marT="280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85000"/>
                      </a:schemeClr>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2800" marR="2800" marT="280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19673789"/>
                  </a:ext>
                </a:extLst>
              </a:tr>
              <a:tr h="1374530">
                <a:tc vMerge="1">
                  <a:txBody>
                    <a:bodyPr/>
                    <a:lstStyle/>
                    <a:p>
                      <a:pPr algn="l" fontAlgn="t"/>
                      <a:endParaRPr lang="en-ZA" sz="300" b="1" i="0" u="none" strike="noStrike" dirty="0">
                        <a:solidFill>
                          <a:srgbClr val="000000"/>
                        </a:solidFill>
                        <a:effectLst/>
                        <a:latin typeface="Arial" panose="020B0604020202020204" pitchFamily="34" charset="0"/>
                      </a:endParaRPr>
                    </a:p>
                  </a:txBody>
                  <a:tcPr marL="2800" marR="2800" marT="280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solidFill>
                  </a:tcPr>
                </a:tc>
                <a:tc>
                  <a:txBody>
                    <a:bodyPr/>
                    <a:lstStyle/>
                    <a:p>
                      <a:pPr marL="171450" indent="-171450">
                        <a:lnSpc>
                          <a:spcPct val="100000"/>
                        </a:lnSpc>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subject statements of learning programme for learners with profound intellectual disability for Life Skills and Mathematics were finalised.</a:t>
                      </a:r>
                    </a:p>
                    <a:p>
                      <a:pPr marL="171450" indent="-171450">
                        <a:lnSpc>
                          <a:spcPct val="100000"/>
                        </a:lnSpc>
                        <a:spcAft>
                          <a:spcPts val="0"/>
                        </a:spcAft>
                        <a:buFont typeface="Arial" panose="020B0604020202020204" pitchFamily="34" charset="0"/>
                        <a:buChar char="•"/>
                      </a:pPr>
                      <a:r>
                        <a:rPr lang="en-ZA"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 </a:t>
                      </a: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PEDs were monitored on the implementation of the Learning Programme for LPID</a:t>
                      </a:r>
                    </a:p>
                    <a:p>
                      <a:pPr marL="171450" indent="-171450">
                        <a:lnSpc>
                          <a:spcPct val="100000"/>
                        </a:lnSpc>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Children/ Learners with Profound Intellectual Disability (C/LPID) 2023 PEDs implementing guidelines were developed and orientation was also provided to officials on the utilisation of the guidelines.</a:t>
                      </a:r>
                    </a:p>
                    <a:p>
                      <a:pPr marL="171450" indent="-171450">
                        <a:lnSpc>
                          <a:spcPct val="100000"/>
                        </a:lnSpc>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Support was provided to Grant Manager and Evidence Based Reporting on the end reporting requirements.</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solidFill>
                  </a:tcPr>
                </a:tc>
                <a:extLst>
                  <a:ext uri="{0D108BD9-81ED-4DB2-BD59-A6C34878D82A}">
                    <a16:rowId xmlns:a16="http://schemas.microsoft.com/office/drawing/2014/main" val="3092619191"/>
                  </a:ext>
                </a:extLst>
              </a:tr>
            </a:tbl>
          </a:graphicData>
        </a:graphic>
      </p:graphicFrame>
      <p:pic>
        <p:nvPicPr>
          <p:cNvPr id="3797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91696"/>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4165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t>PROGRAMME 2 INDICATORS…</a:t>
            </a:r>
          </a:p>
        </p:txBody>
      </p:sp>
      <p:sp>
        <p:nvSpPr>
          <p:cNvPr id="38915"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54989CD4-8BC6-431F-B70C-DBC64C7041E2}" type="slidenum">
              <a:rPr lang="en-ZA" altLang="en-US" sz="1200" smtClean="0">
                <a:solidFill>
                  <a:srgbClr val="898989"/>
                </a:solidFill>
              </a:rPr>
              <a:pPr fontAlgn="base">
                <a:spcBef>
                  <a:spcPct val="0"/>
                </a:spcBef>
                <a:spcAft>
                  <a:spcPct val="0"/>
                </a:spcAft>
                <a:buFontTx/>
                <a:buNone/>
              </a:pPr>
              <a:t>37</a:t>
            </a:fld>
            <a:endParaRPr lang="en-ZA" altLang="en-US" sz="1200" dirty="0">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91567778"/>
              </p:ext>
            </p:extLst>
          </p:nvPr>
        </p:nvGraphicFramePr>
        <p:xfrm>
          <a:off x="0" y="765175"/>
          <a:ext cx="9144001" cy="5339600"/>
        </p:xfrm>
        <a:graphic>
          <a:graphicData uri="http://schemas.openxmlformats.org/drawingml/2006/table">
            <a:tbl>
              <a:tblPr/>
              <a:tblGrid>
                <a:gridCol w="1239434">
                  <a:extLst>
                    <a:ext uri="{9D8B030D-6E8A-4147-A177-3AD203B41FA5}">
                      <a16:colId xmlns:a16="http://schemas.microsoft.com/office/drawing/2014/main" val="3111188449"/>
                    </a:ext>
                  </a:extLst>
                </a:gridCol>
                <a:gridCol w="695602">
                  <a:extLst>
                    <a:ext uri="{9D8B030D-6E8A-4147-A177-3AD203B41FA5}">
                      <a16:colId xmlns:a16="http://schemas.microsoft.com/office/drawing/2014/main" val="3552795490"/>
                    </a:ext>
                  </a:extLst>
                </a:gridCol>
                <a:gridCol w="1568266">
                  <a:extLst>
                    <a:ext uri="{9D8B030D-6E8A-4147-A177-3AD203B41FA5}">
                      <a16:colId xmlns:a16="http://schemas.microsoft.com/office/drawing/2014/main" val="676343468"/>
                    </a:ext>
                  </a:extLst>
                </a:gridCol>
                <a:gridCol w="1568266">
                  <a:extLst>
                    <a:ext uri="{9D8B030D-6E8A-4147-A177-3AD203B41FA5}">
                      <a16:colId xmlns:a16="http://schemas.microsoft.com/office/drawing/2014/main" val="1763170573"/>
                    </a:ext>
                  </a:extLst>
                </a:gridCol>
                <a:gridCol w="935901">
                  <a:extLst>
                    <a:ext uri="{9D8B030D-6E8A-4147-A177-3AD203B41FA5}">
                      <a16:colId xmlns:a16="http://schemas.microsoft.com/office/drawing/2014/main" val="1144069213"/>
                    </a:ext>
                  </a:extLst>
                </a:gridCol>
                <a:gridCol w="1568266">
                  <a:extLst>
                    <a:ext uri="{9D8B030D-6E8A-4147-A177-3AD203B41FA5}">
                      <a16:colId xmlns:a16="http://schemas.microsoft.com/office/drawing/2014/main" val="2114263074"/>
                    </a:ext>
                  </a:extLst>
                </a:gridCol>
                <a:gridCol w="1568266">
                  <a:extLst>
                    <a:ext uri="{9D8B030D-6E8A-4147-A177-3AD203B41FA5}">
                      <a16:colId xmlns:a16="http://schemas.microsoft.com/office/drawing/2014/main" val="2926572853"/>
                    </a:ext>
                  </a:extLst>
                </a:gridCol>
              </a:tblGrid>
              <a:tr h="307568">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2800" marR="2800" marT="280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2800" marR="2800" marT="280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2022/23</a:t>
                      </a:r>
                    </a:p>
                  </a:txBody>
                  <a:tcPr marL="2800" marR="2800" marT="280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Validated Milestone/ Output</a:t>
                      </a:r>
                    </a:p>
                  </a:txBody>
                  <a:tcPr marL="2800" marR="2800" marT="280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2800" marR="2800" marT="280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2800" marR="2800" marT="280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Challenges/ Corrective Action</a:t>
                      </a:r>
                    </a:p>
                  </a:txBody>
                  <a:tcPr marL="2800" marR="2800" marT="280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extLst>
                  <a:ext uri="{0D108BD9-81ED-4DB2-BD59-A6C34878D82A}">
                    <a16:rowId xmlns:a16="http://schemas.microsoft.com/office/drawing/2014/main" val="2818774700"/>
                  </a:ext>
                </a:extLst>
              </a:tr>
              <a:tr h="1526641">
                <a:tc rowSpan="2">
                  <a:txBody>
                    <a:bodyPr/>
                    <a:lstStyle/>
                    <a:p>
                      <a:pPr algn="l" fontAlgn="t"/>
                      <a:r>
                        <a:rPr lang="en-GB" sz="1000" b="1" i="0" u="none" strike="noStrike" dirty="0">
                          <a:solidFill>
                            <a:srgbClr val="000000"/>
                          </a:solidFill>
                          <a:effectLst/>
                          <a:latin typeface="Arial" panose="020B0604020202020204" pitchFamily="34" charset="0"/>
                        </a:rPr>
                        <a:t>2.1.4 An Annual Sector Report is produced on monitoring of the implementation of the Policy on Screening, Identification, Assessment and Support (SIAS) as a mechanism for early identification and intervention</a:t>
                      </a:r>
                    </a:p>
                    <a:p>
                      <a:pPr algn="l" fontAlgn="t"/>
                      <a:r>
                        <a:rPr lang="en-ZA" sz="1000" b="1" i="0" u="none" strike="noStrike" dirty="0">
                          <a:solidFill>
                            <a:srgbClr val="000000"/>
                          </a:solidFill>
                          <a:effectLst/>
                          <a:latin typeface="Arial" panose="020B0604020202020204" pitchFamily="34" charset="0"/>
                        </a:rPr>
                        <a:t> </a:t>
                      </a:r>
                    </a:p>
                  </a:txBody>
                  <a:tcPr marL="2800" marR="2800" marT="280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Annually</a:t>
                      </a:r>
                    </a:p>
                  </a:txBody>
                  <a:tcPr marL="2800" marR="2800" marT="280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GB" sz="1000" b="1" i="0" u="none" strike="noStrike" dirty="0">
                          <a:solidFill>
                            <a:srgbClr val="000000"/>
                          </a:solidFill>
                          <a:effectLst/>
                          <a:latin typeface="Arial" panose="020B0604020202020204" pitchFamily="34" charset="0"/>
                        </a:rPr>
                        <a:t>Approved Annual National Report on monitoring of the implementation of the Policy on Screening, Identification, Assessment and Support (SIAS) as a mechanism for early identification and intervention</a:t>
                      </a:r>
                    </a:p>
                  </a:txBody>
                  <a:tcPr marL="2800" marR="2800" marT="280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2800" marR="2800" marT="280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2800" marR="2800" marT="280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2800" marR="2800" marT="280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2800" marR="2800" marT="280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1171543142"/>
                  </a:ext>
                </a:extLst>
              </a:tr>
              <a:tr h="2593329">
                <a:tc vMerge="1">
                  <a:txBody>
                    <a:bodyPr/>
                    <a:lstStyle/>
                    <a:p>
                      <a:pPr algn="l" fontAlgn="t"/>
                      <a:endParaRPr lang="en-ZA" sz="300" b="1" i="0" u="none" strike="noStrike" dirty="0">
                        <a:solidFill>
                          <a:srgbClr val="000000"/>
                        </a:solidFill>
                        <a:effectLst/>
                        <a:latin typeface="Arial" panose="020B0604020202020204" pitchFamily="34" charset="0"/>
                      </a:endParaRPr>
                    </a:p>
                  </a:txBody>
                  <a:tcPr marL="2800" marR="2800" marT="280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the period under review:</a:t>
                      </a:r>
                    </a:p>
                    <a:p>
                      <a:pPr marL="171450" indent="-171450">
                        <a:lnSpc>
                          <a:spcPct val="100000"/>
                        </a:lnSpc>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130 108 learners were screened</a:t>
                      </a:r>
                    </a:p>
                    <a:p>
                      <a:pPr marL="171450" indent="-171450">
                        <a:lnSpc>
                          <a:spcPct val="100000"/>
                        </a:lnSpc>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32 673 were identified as experiencing barriers to learning</a:t>
                      </a:r>
                    </a:p>
                    <a:p>
                      <a:pPr marL="171450" indent="-171450">
                        <a:lnSpc>
                          <a:spcPct val="100000"/>
                        </a:lnSpc>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15 833 cases were resolved by the schools</a:t>
                      </a:r>
                    </a:p>
                    <a:p>
                      <a:pPr marL="171450" indent="-171450">
                        <a:lnSpc>
                          <a:spcPct val="100000"/>
                        </a:lnSpc>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11 380 cases referred to the DBSTs, 9215 cases were resolved by the DBSTs, by retaining learners into their current schools and;</a:t>
                      </a:r>
                    </a:p>
                    <a:p>
                      <a:pPr marL="171450" indent="-171450">
                        <a:lnSpc>
                          <a:spcPct val="100000"/>
                        </a:lnSpc>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2 457    cases resolved by the DBSTs, by referring learners to other schools.</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805812701"/>
                  </a:ext>
                </a:extLst>
              </a:tr>
            </a:tbl>
          </a:graphicData>
        </a:graphic>
      </p:graphicFrame>
      <p:pic>
        <p:nvPicPr>
          <p:cNvPr id="3894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04775"/>
            <a:ext cx="1692275" cy="75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7265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t>PROGRAMME 2 INDICATORS…</a:t>
            </a:r>
          </a:p>
        </p:txBody>
      </p:sp>
      <p:sp>
        <p:nvSpPr>
          <p:cNvPr id="39939"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A4ED8D1F-E06D-409D-AC7F-D0BBE58FE2B9}" type="slidenum">
              <a:rPr lang="en-ZA" altLang="en-US" sz="1200" smtClean="0">
                <a:solidFill>
                  <a:srgbClr val="898989"/>
                </a:solidFill>
              </a:rPr>
              <a:pPr fontAlgn="base">
                <a:spcBef>
                  <a:spcPct val="0"/>
                </a:spcBef>
                <a:spcAft>
                  <a:spcPct val="0"/>
                </a:spcAft>
                <a:buFontTx/>
                <a:buNone/>
              </a:pPr>
              <a:t>38</a:t>
            </a:fld>
            <a:endParaRPr lang="en-ZA" altLang="en-US" sz="1200" dirty="0">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948364751"/>
              </p:ext>
            </p:extLst>
          </p:nvPr>
        </p:nvGraphicFramePr>
        <p:xfrm>
          <a:off x="2" y="692696"/>
          <a:ext cx="9143999" cy="5613683"/>
        </p:xfrm>
        <a:graphic>
          <a:graphicData uri="http://schemas.openxmlformats.org/drawingml/2006/table">
            <a:tbl>
              <a:tblPr/>
              <a:tblGrid>
                <a:gridCol w="1192099">
                  <a:extLst>
                    <a:ext uri="{9D8B030D-6E8A-4147-A177-3AD203B41FA5}">
                      <a16:colId xmlns:a16="http://schemas.microsoft.com/office/drawing/2014/main" val="472498101"/>
                    </a:ext>
                  </a:extLst>
                </a:gridCol>
                <a:gridCol w="699767">
                  <a:extLst>
                    <a:ext uri="{9D8B030D-6E8A-4147-A177-3AD203B41FA5}">
                      <a16:colId xmlns:a16="http://schemas.microsoft.com/office/drawing/2014/main" val="470505609"/>
                    </a:ext>
                  </a:extLst>
                </a:gridCol>
                <a:gridCol w="1577657">
                  <a:extLst>
                    <a:ext uri="{9D8B030D-6E8A-4147-A177-3AD203B41FA5}">
                      <a16:colId xmlns:a16="http://schemas.microsoft.com/office/drawing/2014/main" val="1759357487"/>
                    </a:ext>
                  </a:extLst>
                </a:gridCol>
                <a:gridCol w="1577657">
                  <a:extLst>
                    <a:ext uri="{9D8B030D-6E8A-4147-A177-3AD203B41FA5}">
                      <a16:colId xmlns:a16="http://schemas.microsoft.com/office/drawing/2014/main" val="2813519397"/>
                    </a:ext>
                  </a:extLst>
                </a:gridCol>
                <a:gridCol w="941505">
                  <a:extLst>
                    <a:ext uri="{9D8B030D-6E8A-4147-A177-3AD203B41FA5}">
                      <a16:colId xmlns:a16="http://schemas.microsoft.com/office/drawing/2014/main" val="3145280174"/>
                    </a:ext>
                  </a:extLst>
                </a:gridCol>
                <a:gridCol w="1577657">
                  <a:extLst>
                    <a:ext uri="{9D8B030D-6E8A-4147-A177-3AD203B41FA5}">
                      <a16:colId xmlns:a16="http://schemas.microsoft.com/office/drawing/2014/main" val="286847991"/>
                    </a:ext>
                  </a:extLst>
                </a:gridCol>
                <a:gridCol w="1577657">
                  <a:extLst>
                    <a:ext uri="{9D8B030D-6E8A-4147-A177-3AD203B41FA5}">
                      <a16:colId xmlns:a16="http://schemas.microsoft.com/office/drawing/2014/main" val="3138789563"/>
                    </a:ext>
                  </a:extLst>
                </a:gridCol>
              </a:tblGrid>
              <a:tr h="321312">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Performance Indicator</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Frequency</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Target for 2022/23</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Validated Milestone/ Output</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Deviation</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Reason for deviation</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Challenges/ Corrective Action</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extLst>
                  <a:ext uri="{0D108BD9-81ED-4DB2-BD59-A6C34878D82A}">
                    <a16:rowId xmlns:a16="http://schemas.microsoft.com/office/drawing/2014/main" val="2595123225"/>
                  </a:ext>
                </a:extLst>
              </a:tr>
              <a:tr h="635581">
                <a:tc rowSpan="2">
                  <a:txBody>
                    <a:bodyPr/>
                    <a:lstStyle/>
                    <a:p>
                      <a:pPr algn="l" fontAlgn="t">
                        <a:lnSpc>
                          <a:spcPct val="100000"/>
                        </a:lnSpc>
                      </a:pPr>
                      <a:r>
                        <a:rPr lang="en-GB" sz="1000" b="1" i="0" u="none" strike="noStrike" dirty="0">
                          <a:solidFill>
                            <a:srgbClr val="000000"/>
                          </a:solidFill>
                          <a:effectLst/>
                          <a:latin typeface="Arial" panose="020B0604020202020204" pitchFamily="34" charset="0"/>
                        </a:rPr>
                        <a:t>2.1.5 An Annual National Report is produced on the development of a new funding model for ECD</a:t>
                      </a:r>
                    </a:p>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Annually</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GB" sz="1000" b="1" i="0" u="none" strike="noStrike" dirty="0">
                          <a:solidFill>
                            <a:srgbClr val="000000"/>
                          </a:solidFill>
                          <a:effectLst/>
                          <a:latin typeface="Arial" panose="020B0604020202020204" pitchFamily="34" charset="0"/>
                        </a:rPr>
                        <a:t>Approved Annual National Report on the review of the subsidy payment mechanism</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3758023496"/>
                  </a:ext>
                </a:extLst>
              </a:tr>
              <a:tr h="1571032">
                <a:tc vMerge="1">
                  <a:txBody>
                    <a:bodyPr/>
                    <a:lstStyle/>
                    <a:p>
                      <a:pPr algn="l" fontAlgn="t"/>
                      <a:endParaRPr lang="en-ZA" sz="800" b="1" i="0" u="none" strike="noStrike" dirty="0">
                        <a:solidFill>
                          <a:srgbClr val="000000"/>
                        </a:solidFill>
                        <a:effectLst/>
                        <a:latin typeface="Arial" panose="020B0604020202020204" pitchFamily="34" charset="0"/>
                      </a:endParaRP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the development of a new funding model for ECD, the World Bank finalised the Public Expenditure and Institutional Report and a workshop was conducted with provinces to review the ECD subsidy guidelines</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357777590"/>
                  </a:ext>
                </a:extLst>
              </a:tr>
              <a:tr h="164177">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122263448"/>
                  </a:ext>
                </a:extLst>
              </a:tr>
              <a:tr h="635581">
                <a:tc rowSpan="2">
                  <a:txBody>
                    <a:bodyPr/>
                    <a:lstStyle/>
                    <a:p>
                      <a:pPr algn="l" fontAlgn="t">
                        <a:lnSpc>
                          <a:spcPct val="100000"/>
                        </a:lnSpc>
                      </a:pPr>
                      <a:r>
                        <a:rPr lang="en-GB" sz="1000" b="1" i="0" u="none" strike="noStrike" dirty="0">
                          <a:solidFill>
                            <a:srgbClr val="000000"/>
                          </a:solidFill>
                          <a:effectLst/>
                          <a:latin typeface="Arial" panose="020B0604020202020204" pitchFamily="34" charset="0"/>
                        </a:rPr>
                        <a:t>2.1.6 An Annual National Report is produced on conducting an Early Childhood Development census to inform the integration of ECD into the EMIS.</a:t>
                      </a:r>
                    </a:p>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Annually</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GB" sz="1000" b="1" i="0" u="none" strike="noStrike" dirty="0">
                          <a:solidFill>
                            <a:srgbClr val="000000"/>
                          </a:solidFill>
                          <a:effectLst/>
                          <a:latin typeface="Arial" panose="020B0604020202020204" pitchFamily="34" charset="0"/>
                        </a:rPr>
                        <a:t>Approved Annual National Report on the integration of ECD data into EMIS</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2056686063"/>
                  </a:ext>
                </a:extLst>
              </a:tr>
              <a:tr h="2199445">
                <a:tc vMerge="1">
                  <a:txBody>
                    <a:bodyPr/>
                    <a:lstStyle/>
                    <a:p>
                      <a:pPr algn="l" fontAlgn="t"/>
                      <a:endParaRPr lang="en-ZA" sz="800" b="1" i="0" u="none" strike="noStrike" dirty="0">
                        <a:solidFill>
                          <a:srgbClr val="000000"/>
                        </a:solidFill>
                        <a:effectLst/>
                        <a:latin typeface="Arial" panose="020B0604020202020204" pitchFamily="34" charset="0"/>
                      </a:endParaRP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Memorandum of Agreement (</a:t>
                      </a:r>
                      <a:r>
                        <a:rPr lang="en-ZA" sz="1000" dirty="0" err="1"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MoA</a:t>
                      </a:r>
                      <a:r>
                        <a:rPr lang="en-ZA"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progress for the integration of ECD data into EMIS: </a:t>
                      </a:r>
                    </a:p>
                    <a:p>
                      <a:pPr marL="171450" indent="-171450">
                        <a:lnSpc>
                          <a:spcPct val="100000"/>
                        </a:lnSpc>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Ilifa Labantwana for the long-term development of an ECD MIS system; </a:t>
                      </a:r>
                    </a:p>
                    <a:p>
                      <a:pPr marL="171450" indent="-171450">
                        <a:lnSpc>
                          <a:spcPct val="100000"/>
                        </a:lnSpc>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Data Innovators and Nelson Mandela Foundation for the short run use of the Vangasali Registration Management Tool.</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3510461245"/>
                  </a:ext>
                </a:extLst>
              </a:tr>
            </a:tbl>
          </a:graphicData>
        </a:graphic>
      </p:graphicFrame>
      <p:pic>
        <p:nvPicPr>
          <p:cNvPr id="399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4" y="6219824"/>
            <a:ext cx="1692275" cy="737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0933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t>PROGRAMME 2 INDICATORS…</a:t>
            </a:r>
          </a:p>
        </p:txBody>
      </p:sp>
      <p:sp>
        <p:nvSpPr>
          <p:cNvPr id="40963"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0E203427-7B0F-48F0-8462-64D83CAA4648}" type="slidenum">
              <a:rPr lang="en-ZA" altLang="en-US" sz="1200" smtClean="0">
                <a:solidFill>
                  <a:srgbClr val="898989"/>
                </a:solidFill>
              </a:rPr>
              <a:pPr fontAlgn="base">
                <a:spcBef>
                  <a:spcPct val="0"/>
                </a:spcBef>
                <a:spcAft>
                  <a:spcPct val="0"/>
                </a:spcAft>
                <a:buFontTx/>
                <a:buNone/>
              </a:pPr>
              <a:t>39</a:t>
            </a:fld>
            <a:endParaRPr lang="en-ZA" altLang="en-US" sz="1200" dirty="0">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327751092"/>
              </p:ext>
            </p:extLst>
          </p:nvPr>
        </p:nvGraphicFramePr>
        <p:xfrm>
          <a:off x="0" y="981075"/>
          <a:ext cx="9144000" cy="4294512"/>
        </p:xfrm>
        <a:graphic>
          <a:graphicData uri="http://schemas.openxmlformats.org/drawingml/2006/table">
            <a:tbl>
              <a:tblPr/>
              <a:tblGrid>
                <a:gridCol w="1239435">
                  <a:extLst>
                    <a:ext uri="{9D8B030D-6E8A-4147-A177-3AD203B41FA5}">
                      <a16:colId xmlns:a16="http://schemas.microsoft.com/office/drawing/2014/main" val="2766128341"/>
                    </a:ext>
                  </a:extLst>
                </a:gridCol>
                <a:gridCol w="695601">
                  <a:extLst>
                    <a:ext uri="{9D8B030D-6E8A-4147-A177-3AD203B41FA5}">
                      <a16:colId xmlns:a16="http://schemas.microsoft.com/office/drawing/2014/main" val="590351435"/>
                    </a:ext>
                  </a:extLst>
                </a:gridCol>
                <a:gridCol w="1568266">
                  <a:extLst>
                    <a:ext uri="{9D8B030D-6E8A-4147-A177-3AD203B41FA5}">
                      <a16:colId xmlns:a16="http://schemas.microsoft.com/office/drawing/2014/main" val="3972894150"/>
                    </a:ext>
                  </a:extLst>
                </a:gridCol>
                <a:gridCol w="1568266">
                  <a:extLst>
                    <a:ext uri="{9D8B030D-6E8A-4147-A177-3AD203B41FA5}">
                      <a16:colId xmlns:a16="http://schemas.microsoft.com/office/drawing/2014/main" val="2398986802"/>
                    </a:ext>
                  </a:extLst>
                </a:gridCol>
                <a:gridCol w="935900">
                  <a:extLst>
                    <a:ext uri="{9D8B030D-6E8A-4147-A177-3AD203B41FA5}">
                      <a16:colId xmlns:a16="http://schemas.microsoft.com/office/drawing/2014/main" val="3175884254"/>
                    </a:ext>
                  </a:extLst>
                </a:gridCol>
                <a:gridCol w="1568266">
                  <a:extLst>
                    <a:ext uri="{9D8B030D-6E8A-4147-A177-3AD203B41FA5}">
                      <a16:colId xmlns:a16="http://schemas.microsoft.com/office/drawing/2014/main" val="2767429682"/>
                    </a:ext>
                  </a:extLst>
                </a:gridCol>
                <a:gridCol w="1568266">
                  <a:extLst>
                    <a:ext uri="{9D8B030D-6E8A-4147-A177-3AD203B41FA5}">
                      <a16:colId xmlns:a16="http://schemas.microsoft.com/office/drawing/2014/main" val="3511978199"/>
                    </a:ext>
                  </a:extLst>
                </a:gridCol>
              </a:tblGrid>
              <a:tr h="311602">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Performance Indicator</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Frequency</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Target for 2022/23</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Validated Milestone/ Output</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Deviation</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Reason for deviation</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Challenges/ Corrective Action</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extLst>
                  <a:ext uri="{0D108BD9-81ED-4DB2-BD59-A6C34878D82A}">
                    <a16:rowId xmlns:a16="http://schemas.microsoft.com/office/drawing/2014/main" val="39958596"/>
                  </a:ext>
                </a:extLst>
              </a:tr>
              <a:tr h="921150">
                <a:tc rowSpan="2">
                  <a:txBody>
                    <a:bodyPr/>
                    <a:lstStyle/>
                    <a:p>
                      <a:pPr algn="l" fontAlgn="t">
                        <a:lnSpc>
                          <a:spcPct val="100000"/>
                        </a:lnSpc>
                      </a:pPr>
                      <a:r>
                        <a:rPr lang="en-GB" sz="1000" b="1" i="0" u="none" strike="noStrike" dirty="0">
                          <a:solidFill>
                            <a:srgbClr val="000000"/>
                          </a:solidFill>
                          <a:effectLst/>
                          <a:latin typeface="Arial" panose="020B0604020202020204" pitchFamily="34" charset="0"/>
                        </a:rPr>
                        <a:t>2.1.7 An Annual National Report is produced on developing an Early Childhood Development (ECD) Human Resource Development (HRD) Plan</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Annually</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GB" sz="1000" b="1" i="0" u="none" strike="noStrike" dirty="0">
                          <a:solidFill>
                            <a:srgbClr val="000000"/>
                          </a:solidFill>
                          <a:effectLst/>
                          <a:latin typeface="Arial" panose="020B0604020202020204" pitchFamily="34" charset="0"/>
                        </a:rPr>
                        <a:t>Approved National Report on the development of a new ECD service delivery model and its workforce implications</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2421082803"/>
                  </a:ext>
                </a:extLst>
              </a:tr>
              <a:tr h="761935">
                <a:tc vMerge="1">
                  <a:txBody>
                    <a:bodyPr/>
                    <a:lstStyle/>
                    <a:p>
                      <a:pPr algn="l" fontAlgn="t"/>
                      <a:endParaRPr lang="en-ZA" sz="800" b="1" i="0" u="none" strike="noStrike" dirty="0">
                        <a:solidFill>
                          <a:srgbClr val="000000"/>
                        </a:solidFill>
                        <a:effectLst/>
                        <a:latin typeface="Arial" panose="020B0604020202020204" pitchFamily="34" charset="0"/>
                      </a:endParaRP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a:t>
                      </a:r>
                      <a:r>
                        <a:rPr lang="en-ZA" sz="10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Human Resource Development Plan </a:t>
                      </a:r>
                      <a:r>
                        <a:rPr lang="en-ZA"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(HRDP) task team members consisting of different Government and Non-Government ECD stakeholders have been appointed.</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468390041"/>
                  </a:ext>
                </a:extLst>
              </a:tr>
              <a:tr h="159215">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3932636899"/>
                  </a:ext>
                </a:extLst>
              </a:tr>
              <a:tr h="159215">
                <a:tc rowSpan="2">
                  <a:txBody>
                    <a:bodyPr/>
                    <a:lstStyle/>
                    <a:p>
                      <a:pPr algn="l" fontAlgn="t">
                        <a:lnSpc>
                          <a:spcPct val="100000"/>
                        </a:lnSpc>
                      </a:pPr>
                      <a:r>
                        <a:rPr lang="en-GB" sz="1000" b="1" i="0" u="none" strike="noStrike" dirty="0">
                          <a:solidFill>
                            <a:srgbClr val="000000"/>
                          </a:solidFill>
                          <a:effectLst/>
                          <a:latin typeface="Arial" panose="020B0604020202020204" pitchFamily="34" charset="0"/>
                        </a:rPr>
                        <a:t>2.1.8 Number of districts monitored on implementation of the National Curriculum Statement (NCS) for Grades</a:t>
                      </a:r>
                      <a:br>
                        <a:rPr lang="en-GB" sz="1000" b="1" i="0" u="none" strike="noStrike" dirty="0">
                          <a:solidFill>
                            <a:srgbClr val="000000"/>
                          </a:solidFill>
                          <a:effectLst/>
                          <a:latin typeface="Arial" panose="020B0604020202020204" pitchFamily="34" charset="0"/>
                        </a:rPr>
                      </a:br>
                      <a:r>
                        <a:rPr lang="en-GB" sz="1000" b="1" i="0" u="none" strike="noStrike" dirty="0">
                          <a:solidFill>
                            <a:srgbClr val="000000"/>
                          </a:solidFill>
                          <a:effectLst/>
                          <a:latin typeface="Arial" panose="020B0604020202020204" pitchFamily="34" charset="0"/>
                        </a:rPr>
                        <a:t>10–12</a:t>
                      </a:r>
                      <a:br>
                        <a:rPr lang="en-GB" sz="1000" b="1" i="0" u="none" strike="noStrike" dirty="0">
                          <a:solidFill>
                            <a:srgbClr val="000000"/>
                          </a:solidFill>
                          <a:effectLst/>
                          <a:latin typeface="Arial" panose="020B0604020202020204" pitchFamily="34" charset="0"/>
                        </a:rPr>
                      </a:br>
                      <a:r>
                        <a:rPr lang="en-GB" sz="1000" b="1" i="0" u="none" strike="noStrike" dirty="0">
                          <a:solidFill>
                            <a:srgbClr val="000000"/>
                          </a:solidFill>
                          <a:effectLst/>
                          <a:latin typeface="Arial" panose="020B0604020202020204" pitchFamily="34" charset="0"/>
                        </a:rPr>
                        <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Annually</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8</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2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3128704181"/>
                  </a:ext>
                </a:extLst>
              </a:tr>
              <a:tr h="1523870">
                <a:tc vMerge="1">
                  <a:txBody>
                    <a:bodyPr/>
                    <a:lstStyle/>
                    <a:p>
                      <a:pPr algn="l" fontAlgn="t"/>
                      <a:endParaRPr lang="en-ZA" sz="800" b="1" i="0" u="none" strike="noStrike" dirty="0">
                        <a:solidFill>
                          <a:srgbClr val="000000"/>
                        </a:solidFill>
                        <a:effectLst/>
                        <a:latin typeface="Arial" panose="020B0604020202020204" pitchFamily="34" charset="0"/>
                      </a:endParaRP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Review and amendment of the first draft report of the monitoring of implementation of the National Curriculum Statement (NCS) for Grades 10–12 was conducted.</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808964015"/>
                  </a:ext>
                </a:extLst>
              </a:tr>
            </a:tbl>
          </a:graphicData>
        </a:graphic>
      </p:graphicFrame>
      <p:pic>
        <p:nvPicPr>
          <p:cNvPr id="410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38044"/>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0550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eaLnBrk="1" fontAlgn="auto" hangingPunct="1">
              <a:spcAft>
                <a:spcPts val="0"/>
              </a:spcAft>
              <a:defRPr/>
            </a:pPr>
            <a:r>
              <a:rPr lang="en-ZA" dirty="0"/>
              <a:t>PURPOSE</a:t>
            </a:r>
          </a:p>
        </p:txBody>
      </p:sp>
      <p:sp>
        <p:nvSpPr>
          <p:cNvPr id="3" name="Content Placeholder 2"/>
          <p:cNvSpPr>
            <a:spLocks noGrp="1"/>
          </p:cNvSpPr>
          <p:nvPr>
            <p:ph idx="1"/>
          </p:nvPr>
        </p:nvSpPr>
        <p:spPr/>
        <p:txBody>
          <a:bodyPr rtlCol="0"/>
          <a:lstStyle/>
          <a:p>
            <a:pPr algn="just" eaLnBrk="1" fontAlgn="auto" hangingPunct="1">
              <a:spcAft>
                <a:spcPts val="0"/>
              </a:spcAft>
              <a:defRPr/>
            </a:pPr>
            <a:endParaRPr lang="en-ZA" dirty="0"/>
          </a:p>
          <a:p>
            <a:pPr algn="just" eaLnBrk="1" fontAlgn="auto" hangingPunct="1">
              <a:spcAft>
                <a:spcPts val="0"/>
              </a:spcAft>
              <a:defRPr/>
            </a:pPr>
            <a:r>
              <a:rPr lang="en-ZA" sz="2000" dirty="0"/>
              <a:t>To report on the Third </a:t>
            </a:r>
            <a:r>
              <a:rPr lang="en-ZA" sz="2000" b="1" dirty="0"/>
              <a:t>quarter outputs </a:t>
            </a:r>
            <a:r>
              <a:rPr lang="en-ZA" sz="2000" dirty="0"/>
              <a:t>of the Department against the planned targets of the pre-determined objectives in the Annual Performance Plan for financial year 2022/23.</a:t>
            </a:r>
          </a:p>
          <a:p>
            <a:pPr marL="0" indent="0" algn="just" eaLnBrk="1" fontAlgn="auto" hangingPunct="1">
              <a:spcAft>
                <a:spcPts val="0"/>
              </a:spcAft>
              <a:buFont typeface="Arial" panose="020B0604020202020204" pitchFamily="34" charset="0"/>
              <a:buNone/>
              <a:defRPr/>
            </a:pPr>
            <a:endParaRPr lang="en-ZA" sz="2000" dirty="0"/>
          </a:p>
          <a:p>
            <a:pPr algn="just" eaLnBrk="1" fontAlgn="auto" hangingPunct="1">
              <a:spcAft>
                <a:spcPts val="0"/>
              </a:spcAft>
              <a:defRPr/>
            </a:pPr>
            <a:r>
              <a:rPr lang="en-ZA" sz="2000" dirty="0"/>
              <a:t>To report on the Department’s </a:t>
            </a:r>
            <a:r>
              <a:rPr lang="en-ZA" sz="2000" b="1" dirty="0"/>
              <a:t>expenditure for the Third quarter</a:t>
            </a:r>
            <a:r>
              <a:rPr lang="en-ZA" sz="2000" dirty="0"/>
              <a:t> of the financial year 2022/23.</a:t>
            </a:r>
          </a:p>
        </p:txBody>
      </p:sp>
      <p:sp>
        <p:nvSpPr>
          <p:cNvPr id="4" name="Slide Number Placeholder 3"/>
          <p:cNvSpPr>
            <a:spLocks noGrp="1"/>
          </p:cNvSpPr>
          <p:nvPr>
            <p:ph type="sldNum" sz="quarter" idx="12"/>
          </p:nvPr>
        </p:nvSpPr>
        <p:spPr/>
        <p:txBody>
          <a:bodyPr/>
          <a:lstStyle/>
          <a:p>
            <a:pPr>
              <a:defRPr/>
            </a:pPr>
            <a:fld id="{AE85A5A0-FAB6-4B5B-9B57-A03D568E8A23}" type="slidenum">
              <a:rPr lang="en-ZA">
                <a:solidFill>
                  <a:schemeClr val="tx1">
                    <a:tint val="75000"/>
                  </a:schemeClr>
                </a:solidFill>
              </a:rPr>
              <a:pPr>
                <a:defRPr/>
              </a:pPr>
              <a:t>4</a:t>
            </a:fld>
            <a:endParaRPr lang="en-ZA" dirty="0">
              <a:solidFill>
                <a:schemeClr val="tx1">
                  <a:tint val="75000"/>
                </a:schemeClr>
              </a:solidFill>
            </a:endParaRPr>
          </a:p>
        </p:txBody>
      </p:sp>
      <p:pic>
        <p:nvPicPr>
          <p:cNvPr id="1024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009989"/>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t>PROGRAMME 2 INDICATORS…</a:t>
            </a:r>
          </a:p>
        </p:txBody>
      </p:sp>
      <p:sp>
        <p:nvSpPr>
          <p:cNvPr id="41987"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D74D5530-CB8E-47DA-B137-F57CDA896D0D}" type="slidenum">
              <a:rPr lang="en-ZA" altLang="en-US" sz="1200" smtClean="0">
                <a:solidFill>
                  <a:srgbClr val="898989"/>
                </a:solidFill>
              </a:rPr>
              <a:pPr fontAlgn="base">
                <a:spcBef>
                  <a:spcPct val="0"/>
                </a:spcBef>
                <a:spcAft>
                  <a:spcPct val="0"/>
                </a:spcAft>
                <a:buFontTx/>
                <a:buNone/>
              </a:pPr>
              <a:t>40</a:t>
            </a:fld>
            <a:endParaRPr lang="en-ZA" altLang="en-US" sz="1200" dirty="0">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64989009"/>
              </p:ext>
            </p:extLst>
          </p:nvPr>
        </p:nvGraphicFramePr>
        <p:xfrm>
          <a:off x="-9525" y="692150"/>
          <a:ext cx="9153526" cy="3076430"/>
        </p:xfrm>
        <a:graphic>
          <a:graphicData uri="http://schemas.openxmlformats.org/drawingml/2006/table">
            <a:tbl>
              <a:tblPr/>
              <a:tblGrid>
                <a:gridCol w="1240727">
                  <a:extLst>
                    <a:ext uri="{9D8B030D-6E8A-4147-A177-3AD203B41FA5}">
                      <a16:colId xmlns:a16="http://schemas.microsoft.com/office/drawing/2014/main" val="4055712492"/>
                    </a:ext>
                  </a:extLst>
                </a:gridCol>
                <a:gridCol w="696327">
                  <a:extLst>
                    <a:ext uri="{9D8B030D-6E8A-4147-A177-3AD203B41FA5}">
                      <a16:colId xmlns:a16="http://schemas.microsoft.com/office/drawing/2014/main" val="817422293"/>
                    </a:ext>
                  </a:extLst>
                </a:gridCol>
                <a:gridCol w="1569899">
                  <a:extLst>
                    <a:ext uri="{9D8B030D-6E8A-4147-A177-3AD203B41FA5}">
                      <a16:colId xmlns:a16="http://schemas.microsoft.com/office/drawing/2014/main" val="2935162294"/>
                    </a:ext>
                  </a:extLst>
                </a:gridCol>
                <a:gridCol w="1569899">
                  <a:extLst>
                    <a:ext uri="{9D8B030D-6E8A-4147-A177-3AD203B41FA5}">
                      <a16:colId xmlns:a16="http://schemas.microsoft.com/office/drawing/2014/main" val="2107197400"/>
                    </a:ext>
                  </a:extLst>
                </a:gridCol>
                <a:gridCol w="936876">
                  <a:extLst>
                    <a:ext uri="{9D8B030D-6E8A-4147-A177-3AD203B41FA5}">
                      <a16:colId xmlns:a16="http://schemas.microsoft.com/office/drawing/2014/main" val="789205645"/>
                    </a:ext>
                  </a:extLst>
                </a:gridCol>
                <a:gridCol w="1569899">
                  <a:extLst>
                    <a:ext uri="{9D8B030D-6E8A-4147-A177-3AD203B41FA5}">
                      <a16:colId xmlns:a16="http://schemas.microsoft.com/office/drawing/2014/main" val="3782735085"/>
                    </a:ext>
                  </a:extLst>
                </a:gridCol>
                <a:gridCol w="1569899">
                  <a:extLst>
                    <a:ext uri="{9D8B030D-6E8A-4147-A177-3AD203B41FA5}">
                      <a16:colId xmlns:a16="http://schemas.microsoft.com/office/drawing/2014/main" val="262837654"/>
                    </a:ext>
                  </a:extLst>
                </a:gridCol>
              </a:tblGrid>
              <a:tr h="310485">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Performance Indicator</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Frequency</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Target for 2022/23</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Validated Milestone/ Output</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Deviation</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Reason for deviation</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Challenges/ Corrective Action</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extLst>
                  <a:ext uri="{0D108BD9-81ED-4DB2-BD59-A6C34878D82A}">
                    <a16:rowId xmlns:a16="http://schemas.microsoft.com/office/drawing/2014/main" val="1513314756"/>
                  </a:ext>
                </a:extLst>
              </a:tr>
              <a:tr h="158086">
                <a:tc rowSpan="2">
                  <a:txBody>
                    <a:bodyPr/>
                    <a:lstStyle/>
                    <a:p>
                      <a:pPr algn="l" fontAlgn="t">
                        <a:lnSpc>
                          <a:spcPct val="100000"/>
                        </a:lnSpc>
                      </a:pPr>
                      <a:r>
                        <a:rPr lang="en-GB" sz="1000" b="1" i="0" u="none" strike="noStrike" dirty="0">
                          <a:solidFill>
                            <a:srgbClr val="000000"/>
                          </a:solidFill>
                          <a:effectLst/>
                          <a:latin typeface="Arial" panose="020B0604020202020204" pitchFamily="34" charset="0"/>
                        </a:rPr>
                        <a:t>2.1.9 Number of provinces monitored for extra-support classes to increase the number of learners achieving Bachelor-level passes</a:t>
                      </a:r>
                    </a:p>
                    <a:p>
                      <a:pPr algn="l" fontAlgn="t">
                        <a:lnSpc>
                          <a:spcPct val="100000"/>
                        </a:lnSpc>
                      </a:pPr>
                      <a:r>
                        <a:rPr lang="en-ZA" sz="1000" b="1" i="0" u="none" strike="noStrike" dirty="0">
                          <a:solidFill>
                            <a:srgbClr val="000000"/>
                          </a:solidFill>
                          <a:effectLst/>
                          <a:latin typeface="Arial" panose="020B0604020202020204" pitchFamily="34" charset="0"/>
                        </a:rPr>
                        <a:t> </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Annually</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9</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3054234563"/>
                  </a:ext>
                </a:extLst>
              </a:tr>
              <a:tr h="1219198">
                <a:tc vMerge="1">
                  <a:txBody>
                    <a:bodyPr/>
                    <a:lstStyle/>
                    <a:p>
                      <a:pPr algn="l" fontAlgn="t"/>
                      <a:endParaRPr lang="en-ZA" sz="700" b="1" i="0" u="none" strike="noStrike" dirty="0">
                        <a:solidFill>
                          <a:srgbClr val="000000"/>
                        </a:solidFill>
                        <a:effectLst/>
                        <a:latin typeface="Arial" panose="020B0604020202020204" pitchFamily="34" charset="0"/>
                      </a:endParaRP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marL="0" indent="0">
                        <a:lnSpc>
                          <a:spcPct val="100000"/>
                        </a:lnSpc>
                        <a:spcAft>
                          <a:spcPts val="0"/>
                        </a:spcAft>
                        <a:buFont typeface="Arial" panose="020B0604020202020204" pitchFamily="34" charset="0"/>
                        <a:buNone/>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91 Spring Schools were monitored in all </a:t>
                      </a:r>
                      <a:r>
                        <a:rPr lang="en-ZA"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 PEDs</a:t>
                      </a: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829431880"/>
                  </a:ext>
                </a:extLst>
              </a:tr>
              <a:tr h="158086">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878739647"/>
                  </a:ext>
                </a:extLst>
              </a:tr>
              <a:tr h="158086">
                <a:tc rowSpan="2">
                  <a:txBody>
                    <a:bodyPr/>
                    <a:lstStyle/>
                    <a:p>
                      <a:pPr algn="l" fontAlgn="t">
                        <a:lnSpc>
                          <a:spcPct val="100000"/>
                        </a:lnSpc>
                      </a:pPr>
                      <a:r>
                        <a:rPr lang="en-GB" sz="1000" b="1" i="0" u="none" strike="noStrike" dirty="0">
                          <a:solidFill>
                            <a:srgbClr val="000000"/>
                          </a:solidFill>
                          <a:effectLst/>
                          <a:latin typeface="Arial" panose="020B0604020202020204" pitchFamily="34" charset="0"/>
                        </a:rPr>
                        <a:t>2.1.10 Number of schools monitored for implementing compulsory entrepreneurship education</a:t>
                      </a:r>
                    </a:p>
                    <a:p>
                      <a:pPr algn="l" fontAlgn="t">
                        <a:lnSpc>
                          <a:spcPct val="100000"/>
                        </a:lnSpc>
                      </a:pPr>
                      <a:r>
                        <a:rPr lang="en-ZA" sz="1000" b="1" i="0" u="none" strike="noStrike" dirty="0">
                          <a:solidFill>
                            <a:srgbClr val="000000"/>
                          </a:solidFill>
                          <a:effectLst/>
                          <a:latin typeface="Arial" panose="020B0604020202020204" pitchFamily="34" charset="0"/>
                        </a:rPr>
                        <a:t> </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Annually</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180 (20 per province)</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751603061"/>
                  </a:ext>
                </a:extLst>
              </a:tr>
              <a:tr h="914398">
                <a:tc vMerge="1">
                  <a:txBody>
                    <a:bodyPr/>
                    <a:lstStyle/>
                    <a:p>
                      <a:pPr algn="l" fontAlgn="t"/>
                      <a:endParaRPr lang="en-ZA" sz="700" b="1" i="0" u="none" strike="noStrike" dirty="0">
                        <a:solidFill>
                          <a:srgbClr val="000000"/>
                        </a:solidFill>
                        <a:effectLst/>
                        <a:latin typeface="Arial" panose="020B0604020202020204" pitchFamily="34" charset="0"/>
                      </a:endParaRP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Q1: 0</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Q2: 47</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 50</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97</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2986179941"/>
                  </a:ext>
                </a:extLst>
              </a:tr>
              <a:tr h="158086">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65000"/>
                      </a:schemeClr>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65000"/>
                      </a:schemeClr>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65000"/>
                      </a:schemeClr>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65000"/>
                      </a:schemeClr>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65000"/>
                      </a:schemeClr>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65000"/>
                      </a:schemeClr>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381369116"/>
                  </a:ext>
                </a:extLst>
              </a:tr>
            </a:tbl>
          </a:graphicData>
        </a:graphic>
      </p:graphicFrame>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6021388"/>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2213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t>PROGRAMME 2 INDICATORS…</a:t>
            </a:r>
          </a:p>
        </p:txBody>
      </p:sp>
      <p:sp>
        <p:nvSpPr>
          <p:cNvPr id="41987"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D74D5530-CB8E-47DA-B137-F57CDA896D0D}" type="slidenum">
              <a:rPr lang="en-ZA" altLang="en-US" sz="1200" smtClean="0">
                <a:solidFill>
                  <a:srgbClr val="898989"/>
                </a:solidFill>
              </a:rPr>
              <a:pPr fontAlgn="base">
                <a:spcBef>
                  <a:spcPct val="0"/>
                </a:spcBef>
                <a:spcAft>
                  <a:spcPct val="0"/>
                </a:spcAft>
                <a:buFontTx/>
                <a:buNone/>
              </a:pPr>
              <a:t>41</a:t>
            </a:fld>
            <a:endParaRPr lang="en-ZA" altLang="en-US" sz="1200" dirty="0">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853308750"/>
              </p:ext>
            </p:extLst>
          </p:nvPr>
        </p:nvGraphicFramePr>
        <p:xfrm>
          <a:off x="-9525" y="692150"/>
          <a:ext cx="9153526" cy="5113113"/>
        </p:xfrm>
        <a:graphic>
          <a:graphicData uri="http://schemas.openxmlformats.org/drawingml/2006/table">
            <a:tbl>
              <a:tblPr/>
              <a:tblGrid>
                <a:gridCol w="1240727">
                  <a:extLst>
                    <a:ext uri="{9D8B030D-6E8A-4147-A177-3AD203B41FA5}">
                      <a16:colId xmlns:a16="http://schemas.microsoft.com/office/drawing/2014/main" val="4055712492"/>
                    </a:ext>
                  </a:extLst>
                </a:gridCol>
                <a:gridCol w="696327">
                  <a:extLst>
                    <a:ext uri="{9D8B030D-6E8A-4147-A177-3AD203B41FA5}">
                      <a16:colId xmlns:a16="http://schemas.microsoft.com/office/drawing/2014/main" val="817422293"/>
                    </a:ext>
                  </a:extLst>
                </a:gridCol>
                <a:gridCol w="1569899">
                  <a:extLst>
                    <a:ext uri="{9D8B030D-6E8A-4147-A177-3AD203B41FA5}">
                      <a16:colId xmlns:a16="http://schemas.microsoft.com/office/drawing/2014/main" val="2935162294"/>
                    </a:ext>
                  </a:extLst>
                </a:gridCol>
                <a:gridCol w="1569899">
                  <a:extLst>
                    <a:ext uri="{9D8B030D-6E8A-4147-A177-3AD203B41FA5}">
                      <a16:colId xmlns:a16="http://schemas.microsoft.com/office/drawing/2014/main" val="2107197400"/>
                    </a:ext>
                  </a:extLst>
                </a:gridCol>
                <a:gridCol w="936876">
                  <a:extLst>
                    <a:ext uri="{9D8B030D-6E8A-4147-A177-3AD203B41FA5}">
                      <a16:colId xmlns:a16="http://schemas.microsoft.com/office/drawing/2014/main" val="789205645"/>
                    </a:ext>
                  </a:extLst>
                </a:gridCol>
                <a:gridCol w="1569899">
                  <a:extLst>
                    <a:ext uri="{9D8B030D-6E8A-4147-A177-3AD203B41FA5}">
                      <a16:colId xmlns:a16="http://schemas.microsoft.com/office/drawing/2014/main" val="3782735085"/>
                    </a:ext>
                  </a:extLst>
                </a:gridCol>
                <a:gridCol w="1569899">
                  <a:extLst>
                    <a:ext uri="{9D8B030D-6E8A-4147-A177-3AD203B41FA5}">
                      <a16:colId xmlns:a16="http://schemas.microsoft.com/office/drawing/2014/main" val="262837654"/>
                    </a:ext>
                  </a:extLst>
                </a:gridCol>
              </a:tblGrid>
              <a:tr h="314702">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Performance Indicator</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Frequency</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Target for 2022/23</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Validated Milestone/ Output</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Deviation</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Reason for deviation</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Challenges/ Corrective Action</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extLst>
                  <a:ext uri="{0D108BD9-81ED-4DB2-BD59-A6C34878D82A}">
                    <a16:rowId xmlns:a16="http://schemas.microsoft.com/office/drawing/2014/main" val="1513314756"/>
                  </a:ext>
                </a:extLst>
              </a:tr>
              <a:tr h="160232">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65000"/>
                      </a:schemeClr>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65000"/>
                      </a:schemeClr>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65000"/>
                      </a:schemeClr>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65000"/>
                      </a:schemeClr>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65000"/>
                      </a:schemeClr>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65000"/>
                      </a:schemeClr>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686" marR="5686" marT="568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381369116"/>
                  </a:ext>
                </a:extLst>
              </a:tr>
              <a:tr h="776447">
                <a:tc rowSpan="2">
                  <a:txBody>
                    <a:bodyPr/>
                    <a:lstStyle/>
                    <a:p>
                      <a:pPr algn="l" fontAlgn="t">
                        <a:lnSpc>
                          <a:spcPct val="100000"/>
                        </a:lnSpc>
                      </a:pPr>
                      <a:r>
                        <a:rPr lang="en-GB" sz="1000" b="1" i="0" u="none" strike="noStrike" dirty="0">
                          <a:solidFill>
                            <a:srgbClr val="000000"/>
                          </a:solidFill>
                          <a:effectLst/>
                          <a:latin typeface="Arial" panose="020B0604020202020204" pitchFamily="34" charset="0"/>
                        </a:rPr>
                        <a:t>2.1.11 An Annual National Report is produced on the implementation of the General Education Certificate (GEC)</a:t>
                      </a:r>
                    </a:p>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46" marR="4046" marT="404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Annually</a:t>
                      </a:r>
                    </a:p>
                  </a:txBody>
                  <a:tcPr marL="4046" marR="4046" marT="404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t">
                        <a:lnSpc>
                          <a:spcPct val="100000"/>
                        </a:lnSpc>
                      </a:pPr>
                      <a:r>
                        <a:rPr lang="en-GB" sz="1000" b="1" i="0" u="none" strike="noStrike" dirty="0">
                          <a:solidFill>
                            <a:srgbClr val="000000"/>
                          </a:solidFill>
                          <a:effectLst/>
                          <a:latin typeface="Arial" panose="020B0604020202020204" pitchFamily="34" charset="0"/>
                        </a:rPr>
                        <a:t>Approved Annual National Report on the implementation of the General Education Certificate (GEC)</a:t>
                      </a:r>
                    </a:p>
                  </a:txBody>
                  <a:tcPr marL="4046" marR="4046" marT="404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46" marR="4046" marT="404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46" marR="4046" marT="404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46" marR="4046" marT="404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46" marR="4046" marT="404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741383097"/>
                  </a:ext>
                </a:extLst>
              </a:tr>
              <a:tr h="3861732">
                <a:tc vMerge="1">
                  <a:txBody>
                    <a:bodyPr/>
                    <a:lstStyle/>
                    <a:p>
                      <a:pPr algn="l" fontAlgn="t"/>
                      <a:endParaRPr lang="en-ZA" sz="500" b="1" i="0" u="none" strike="noStrike" dirty="0">
                        <a:solidFill>
                          <a:srgbClr val="000000"/>
                        </a:solidFill>
                        <a:effectLst/>
                        <a:latin typeface="Arial" panose="020B0604020202020204" pitchFamily="34" charset="0"/>
                      </a:endParaRPr>
                    </a:p>
                  </a:txBody>
                  <a:tcPr marL="4046" marR="4046" marT="404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marL="171450" indent="-171450">
                        <a:lnSpc>
                          <a:spcPct val="100000"/>
                        </a:lnSpc>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Funding Framework for the Three-Stream Model was developed and presented by GTAC at the PSC meeting. </a:t>
                      </a:r>
                    </a:p>
                    <a:p>
                      <a:pPr marL="171450" indent="-171450">
                        <a:lnSpc>
                          <a:spcPct val="100000"/>
                        </a:lnSpc>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Circular S1 OF 2023: Availability of grade 8 and 9 vocational-oriented and years 1 - 4 Occupational subject’s learner and teacher guides on the Department of Basic Education website was developed and approved by the DG.</a:t>
                      </a:r>
                    </a:p>
                    <a:p>
                      <a:pPr marL="171450" indent="-171450">
                        <a:lnSpc>
                          <a:spcPct val="100000"/>
                        </a:lnSpc>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process plan for training subject advisors and teachers on CAPS practical’s for occupational and vocational subjects at the skills centres was developed</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3626018384"/>
                  </a:ext>
                </a:extLst>
              </a:tr>
            </a:tbl>
          </a:graphicData>
        </a:graphic>
      </p:graphicFrame>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6021388"/>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0757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t>PROGRAMME 2 INDICATORS…</a:t>
            </a:r>
          </a:p>
        </p:txBody>
      </p:sp>
      <p:sp>
        <p:nvSpPr>
          <p:cNvPr id="43011"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27A31BBA-FE84-4F7F-B452-47A662C09CFA}" type="slidenum">
              <a:rPr lang="en-ZA" altLang="en-US" sz="1200" smtClean="0">
                <a:solidFill>
                  <a:srgbClr val="898989"/>
                </a:solidFill>
              </a:rPr>
              <a:pPr fontAlgn="base">
                <a:spcBef>
                  <a:spcPct val="0"/>
                </a:spcBef>
                <a:spcAft>
                  <a:spcPct val="0"/>
                </a:spcAft>
                <a:buFontTx/>
                <a:buNone/>
              </a:pPr>
              <a:t>42</a:t>
            </a:fld>
            <a:endParaRPr lang="en-ZA" altLang="en-US" sz="1200" dirty="0">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291918193"/>
              </p:ext>
            </p:extLst>
          </p:nvPr>
        </p:nvGraphicFramePr>
        <p:xfrm>
          <a:off x="3175" y="692150"/>
          <a:ext cx="9140826" cy="3818092"/>
        </p:xfrm>
        <a:graphic>
          <a:graphicData uri="http://schemas.openxmlformats.org/drawingml/2006/table">
            <a:tbl>
              <a:tblPr/>
              <a:tblGrid>
                <a:gridCol w="1239006">
                  <a:extLst>
                    <a:ext uri="{9D8B030D-6E8A-4147-A177-3AD203B41FA5}">
                      <a16:colId xmlns:a16="http://schemas.microsoft.com/office/drawing/2014/main" val="2666441399"/>
                    </a:ext>
                  </a:extLst>
                </a:gridCol>
                <a:gridCol w="695360">
                  <a:extLst>
                    <a:ext uri="{9D8B030D-6E8A-4147-A177-3AD203B41FA5}">
                      <a16:colId xmlns:a16="http://schemas.microsoft.com/office/drawing/2014/main" val="9195397"/>
                    </a:ext>
                  </a:extLst>
                </a:gridCol>
                <a:gridCol w="1567721">
                  <a:extLst>
                    <a:ext uri="{9D8B030D-6E8A-4147-A177-3AD203B41FA5}">
                      <a16:colId xmlns:a16="http://schemas.microsoft.com/office/drawing/2014/main" val="3462678364"/>
                    </a:ext>
                  </a:extLst>
                </a:gridCol>
                <a:gridCol w="2434890">
                  <a:extLst>
                    <a:ext uri="{9D8B030D-6E8A-4147-A177-3AD203B41FA5}">
                      <a16:colId xmlns:a16="http://schemas.microsoft.com/office/drawing/2014/main" val="2331138702"/>
                    </a:ext>
                  </a:extLst>
                </a:gridCol>
                <a:gridCol w="1080120">
                  <a:extLst>
                    <a:ext uri="{9D8B030D-6E8A-4147-A177-3AD203B41FA5}">
                      <a16:colId xmlns:a16="http://schemas.microsoft.com/office/drawing/2014/main" val="2633315925"/>
                    </a:ext>
                  </a:extLst>
                </a:gridCol>
                <a:gridCol w="1080120">
                  <a:extLst>
                    <a:ext uri="{9D8B030D-6E8A-4147-A177-3AD203B41FA5}">
                      <a16:colId xmlns:a16="http://schemas.microsoft.com/office/drawing/2014/main" val="3756707432"/>
                    </a:ext>
                  </a:extLst>
                </a:gridCol>
                <a:gridCol w="1043609">
                  <a:extLst>
                    <a:ext uri="{9D8B030D-6E8A-4147-A177-3AD203B41FA5}">
                      <a16:colId xmlns:a16="http://schemas.microsoft.com/office/drawing/2014/main" val="198189262"/>
                    </a:ext>
                  </a:extLst>
                </a:gridCol>
              </a:tblGrid>
              <a:tr h="0">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Performance Indicator</a:t>
                      </a:r>
                    </a:p>
                  </a:txBody>
                  <a:tcPr marL="4046" marR="4046" marT="404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Frequency</a:t>
                      </a:r>
                    </a:p>
                  </a:txBody>
                  <a:tcPr marL="4046" marR="4046" marT="404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Target for 2022/23</a:t>
                      </a:r>
                    </a:p>
                  </a:txBody>
                  <a:tcPr marL="4046" marR="4046" marT="404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Validated Milestone/ Output</a:t>
                      </a:r>
                    </a:p>
                  </a:txBody>
                  <a:tcPr marL="4046" marR="4046" marT="404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Deviation</a:t>
                      </a:r>
                    </a:p>
                  </a:txBody>
                  <a:tcPr marL="4046" marR="4046" marT="404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Reason for deviation</a:t>
                      </a:r>
                    </a:p>
                  </a:txBody>
                  <a:tcPr marL="4046" marR="4046" marT="404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Challenges/ Corrective Action</a:t>
                      </a:r>
                    </a:p>
                  </a:txBody>
                  <a:tcPr marL="4046" marR="4046" marT="404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extLst>
                  <a:ext uri="{0D108BD9-81ED-4DB2-BD59-A6C34878D82A}">
                    <a16:rowId xmlns:a16="http://schemas.microsoft.com/office/drawing/2014/main" val="858577749"/>
                  </a:ext>
                </a:extLst>
              </a:tr>
              <a:tr h="0">
                <a:tc rowSpan="2">
                  <a:txBody>
                    <a:bodyPr/>
                    <a:lstStyle/>
                    <a:p>
                      <a:pPr algn="l" fontAlgn="t">
                        <a:lnSpc>
                          <a:spcPct val="100000"/>
                        </a:lnSpc>
                      </a:pPr>
                      <a:r>
                        <a:rPr lang="en-GB" sz="1000" b="1" i="0" u="none" strike="noStrike" dirty="0">
                          <a:solidFill>
                            <a:srgbClr val="000000"/>
                          </a:solidFill>
                          <a:effectLst/>
                          <a:latin typeface="Arial" panose="020B0604020202020204" pitchFamily="34" charset="0"/>
                        </a:rPr>
                        <a:t>2.1.12 An Annual Sector Report is produced</a:t>
                      </a:r>
                      <a:br>
                        <a:rPr lang="en-GB" sz="1000" b="1" i="0" u="none" strike="noStrike" dirty="0">
                          <a:solidFill>
                            <a:srgbClr val="000000"/>
                          </a:solidFill>
                          <a:effectLst/>
                          <a:latin typeface="Arial" panose="020B0604020202020204" pitchFamily="34" charset="0"/>
                        </a:rPr>
                      </a:br>
                      <a:r>
                        <a:rPr lang="en-GB" sz="1000" b="1" i="0" u="none" strike="noStrike" dirty="0">
                          <a:solidFill>
                            <a:srgbClr val="000000"/>
                          </a:solidFill>
                          <a:effectLst/>
                          <a:latin typeface="Arial" panose="020B0604020202020204" pitchFamily="34" charset="0"/>
                        </a:rPr>
                        <a:t>on schools that pilot and implement the</a:t>
                      </a:r>
                      <a:br>
                        <a:rPr lang="en-GB" sz="1000" b="1" i="0" u="none" strike="noStrike" dirty="0">
                          <a:solidFill>
                            <a:srgbClr val="000000"/>
                          </a:solidFill>
                          <a:effectLst/>
                          <a:latin typeface="Arial" panose="020B0604020202020204" pitchFamily="34" charset="0"/>
                        </a:rPr>
                      </a:br>
                      <a:r>
                        <a:rPr lang="en-GB" sz="1000" b="1" i="0" u="none" strike="noStrike" dirty="0">
                          <a:solidFill>
                            <a:srgbClr val="000000"/>
                          </a:solidFill>
                          <a:effectLst/>
                          <a:latin typeface="Arial" panose="020B0604020202020204" pitchFamily="34" charset="0"/>
                        </a:rPr>
                        <a:t>Vocational Stream and Occupational Stream,</a:t>
                      </a:r>
                      <a:br>
                        <a:rPr lang="en-GB" sz="1000" b="1" i="0" u="none" strike="noStrike" dirty="0">
                          <a:solidFill>
                            <a:srgbClr val="000000"/>
                          </a:solidFill>
                          <a:effectLst/>
                          <a:latin typeface="Arial" panose="020B0604020202020204" pitchFamily="34" charset="0"/>
                        </a:rPr>
                      </a:br>
                      <a:r>
                        <a:rPr lang="en-GB" sz="1000" b="1" i="0" u="none" strike="noStrike" dirty="0">
                          <a:solidFill>
                            <a:srgbClr val="000000"/>
                          </a:solidFill>
                          <a:effectLst/>
                          <a:latin typeface="Arial" panose="020B0604020202020204" pitchFamily="34" charset="0"/>
                        </a:rPr>
                        <a:t>respectively</a:t>
                      </a:r>
                    </a:p>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46" marR="4046" marT="404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Annually</a:t>
                      </a:r>
                    </a:p>
                  </a:txBody>
                  <a:tcPr marL="4046" marR="4046" marT="404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GB" sz="1000" b="1" i="0" u="none" strike="noStrike" dirty="0">
                          <a:solidFill>
                            <a:srgbClr val="000000"/>
                          </a:solidFill>
                          <a:effectLst/>
                          <a:latin typeface="Arial" panose="020B0604020202020204" pitchFamily="34" charset="0"/>
                        </a:rPr>
                        <a:t>Approved Annual Sector Report on schools that pilot and implement the Vocational Stream and Occupational Stream, respectively</a:t>
                      </a:r>
                    </a:p>
                  </a:txBody>
                  <a:tcPr marL="4046" marR="4046" marT="404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46" marR="4046" marT="404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46" marR="4046" marT="404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46" marR="4046" marT="404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46" marR="4046" marT="404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330498510"/>
                  </a:ext>
                </a:extLst>
              </a:tr>
              <a:tr h="0">
                <a:tc vMerge="1">
                  <a:txBody>
                    <a:bodyPr/>
                    <a:lstStyle/>
                    <a:p>
                      <a:pPr algn="l" fontAlgn="t"/>
                      <a:endParaRPr lang="en-ZA" sz="500" b="1" i="0" u="none" strike="noStrike" dirty="0">
                        <a:solidFill>
                          <a:srgbClr val="000000"/>
                        </a:solidFill>
                        <a:effectLst/>
                        <a:latin typeface="Arial" panose="020B0604020202020204" pitchFamily="34" charset="0"/>
                      </a:endParaRPr>
                    </a:p>
                  </a:txBody>
                  <a:tcPr marL="4046" marR="4046" marT="404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marL="171450" indent="-171450">
                        <a:lnSpc>
                          <a:spcPct val="100000"/>
                        </a:lnSpc>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Funding Framework for the Three-Stream Model was developed and presented by GTAC at the PSC meeting. </a:t>
                      </a:r>
                    </a:p>
                    <a:p>
                      <a:pPr marL="171450" indent="-171450">
                        <a:lnSpc>
                          <a:spcPct val="100000"/>
                        </a:lnSpc>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Circular S1 </a:t>
                      </a:r>
                      <a:r>
                        <a:rPr lang="en-ZA"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 </a:t>
                      </a: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2023: Availability of grade 8 and 9 vocational-oriented and years 1 - 4 Occupational subject’s learner and teacher guides on the Department of Basic Education website was developed and approved by the DG.</a:t>
                      </a:r>
                    </a:p>
                    <a:p>
                      <a:pPr marL="171450" indent="-171450">
                        <a:lnSpc>
                          <a:spcPct val="100000"/>
                        </a:lnSpc>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process plan for training subject advisors and teachers on CAPS </a:t>
                      </a:r>
                      <a:r>
                        <a:rPr lang="en-ZA" sz="1000" dirty="0" err="1"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practicals</a:t>
                      </a:r>
                      <a:r>
                        <a:rPr lang="en-ZA"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occupational and vocational subjects at the skills centres was developed</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506461104"/>
                  </a:ext>
                </a:extLst>
              </a:tr>
            </a:tbl>
          </a:graphicData>
        </a:graphic>
      </p:graphicFrame>
      <p:pic>
        <p:nvPicPr>
          <p:cNvPr id="4304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21388"/>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96197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t>PROGRAMME 2 INDICATORS…</a:t>
            </a:r>
          </a:p>
        </p:txBody>
      </p:sp>
      <p:sp>
        <p:nvSpPr>
          <p:cNvPr id="44035"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60AB17FA-C419-4A71-BED1-37BEB1168005}" type="slidenum">
              <a:rPr lang="en-ZA" altLang="en-US" sz="1200" smtClean="0">
                <a:solidFill>
                  <a:srgbClr val="898989"/>
                </a:solidFill>
              </a:rPr>
              <a:pPr fontAlgn="base">
                <a:spcBef>
                  <a:spcPct val="0"/>
                </a:spcBef>
                <a:spcAft>
                  <a:spcPct val="0"/>
                </a:spcAft>
                <a:buFontTx/>
                <a:buNone/>
              </a:pPr>
              <a:t>43</a:t>
            </a:fld>
            <a:endParaRPr lang="en-ZA" altLang="en-US" sz="1200" dirty="0">
              <a:solidFill>
                <a:srgbClr val="898989"/>
              </a:solidFill>
            </a:endParaRPr>
          </a:p>
        </p:txBody>
      </p:sp>
      <p:graphicFrame>
        <p:nvGraphicFramePr>
          <p:cNvPr id="3" name="Table 2"/>
          <p:cNvGraphicFramePr>
            <a:graphicFrameLocks noGrp="1"/>
          </p:cNvGraphicFramePr>
          <p:nvPr/>
        </p:nvGraphicFramePr>
        <p:xfrm>
          <a:off x="0" y="692150"/>
          <a:ext cx="9144000" cy="4287558"/>
        </p:xfrm>
        <a:graphic>
          <a:graphicData uri="http://schemas.openxmlformats.org/drawingml/2006/table">
            <a:tbl>
              <a:tblPr/>
              <a:tblGrid>
                <a:gridCol w="1239435">
                  <a:extLst>
                    <a:ext uri="{9D8B030D-6E8A-4147-A177-3AD203B41FA5}">
                      <a16:colId xmlns:a16="http://schemas.microsoft.com/office/drawing/2014/main" val="3202758866"/>
                    </a:ext>
                  </a:extLst>
                </a:gridCol>
                <a:gridCol w="695601">
                  <a:extLst>
                    <a:ext uri="{9D8B030D-6E8A-4147-A177-3AD203B41FA5}">
                      <a16:colId xmlns:a16="http://schemas.microsoft.com/office/drawing/2014/main" val="4106307630"/>
                    </a:ext>
                  </a:extLst>
                </a:gridCol>
                <a:gridCol w="1568266">
                  <a:extLst>
                    <a:ext uri="{9D8B030D-6E8A-4147-A177-3AD203B41FA5}">
                      <a16:colId xmlns:a16="http://schemas.microsoft.com/office/drawing/2014/main" val="2093437211"/>
                    </a:ext>
                  </a:extLst>
                </a:gridCol>
                <a:gridCol w="1568266">
                  <a:extLst>
                    <a:ext uri="{9D8B030D-6E8A-4147-A177-3AD203B41FA5}">
                      <a16:colId xmlns:a16="http://schemas.microsoft.com/office/drawing/2014/main" val="3823101393"/>
                    </a:ext>
                  </a:extLst>
                </a:gridCol>
                <a:gridCol w="935900">
                  <a:extLst>
                    <a:ext uri="{9D8B030D-6E8A-4147-A177-3AD203B41FA5}">
                      <a16:colId xmlns:a16="http://schemas.microsoft.com/office/drawing/2014/main" val="49652797"/>
                    </a:ext>
                  </a:extLst>
                </a:gridCol>
                <a:gridCol w="1568266">
                  <a:extLst>
                    <a:ext uri="{9D8B030D-6E8A-4147-A177-3AD203B41FA5}">
                      <a16:colId xmlns:a16="http://schemas.microsoft.com/office/drawing/2014/main" val="3487710422"/>
                    </a:ext>
                  </a:extLst>
                </a:gridCol>
                <a:gridCol w="1568266">
                  <a:extLst>
                    <a:ext uri="{9D8B030D-6E8A-4147-A177-3AD203B41FA5}">
                      <a16:colId xmlns:a16="http://schemas.microsoft.com/office/drawing/2014/main" val="97730928"/>
                    </a:ext>
                  </a:extLst>
                </a:gridCol>
              </a:tblGrid>
              <a:tr h="0">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Performance Indicator</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Frequency</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Target for 2022/23</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Validated Milestone/ Output</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Deviation</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Reason for deviation</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Challenges/ Corrective Action</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extLst>
                  <a:ext uri="{0D108BD9-81ED-4DB2-BD59-A6C34878D82A}">
                    <a16:rowId xmlns:a16="http://schemas.microsoft.com/office/drawing/2014/main" val="3462638202"/>
                  </a:ext>
                </a:extLst>
              </a:tr>
              <a:tr h="0">
                <a:tc rowSpan="2">
                  <a:txBody>
                    <a:bodyPr/>
                    <a:lstStyle/>
                    <a:p>
                      <a:pPr algn="l" fontAlgn="t">
                        <a:lnSpc>
                          <a:spcPct val="100000"/>
                        </a:lnSpc>
                      </a:pPr>
                      <a:r>
                        <a:rPr lang="en-GB" sz="1000" b="1" i="0" u="none" strike="noStrike" dirty="0">
                          <a:solidFill>
                            <a:srgbClr val="000000"/>
                          </a:solidFill>
                          <a:effectLst/>
                          <a:latin typeface="Arial" panose="020B0604020202020204" pitchFamily="34" charset="0"/>
                        </a:rPr>
                        <a:t>2.1.13 Number of schools monitored for</a:t>
                      </a:r>
                      <a:br>
                        <a:rPr lang="en-GB" sz="1000" b="1" i="0" u="none" strike="noStrike" dirty="0">
                          <a:solidFill>
                            <a:srgbClr val="000000"/>
                          </a:solidFill>
                          <a:effectLst/>
                          <a:latin typeface="Arial" panose="020B0604020202020204" pitchFamily="34" charset="0"/>
                        </a:rPr>
                      </a:br>
                      <a:r>
                        <a:rPr lang="en-GB" sz="1000" b="1" i="0" u="none" strike="noStrike" dirty="0">
                          <a:solidFill>
                            <a:srgbClr val="000000"/>
                          </a:solidFill>
                          <a:effectLst/>
                          <a:latin typeface="Arial" panose="020B0604020202020204" pitchFamily="34" charset="0"/>
                        </a:rPr>
                        <a:t>piloting the coding and robotics curriculum</a:t>
                      </a:r>
                    </a:p>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Annually</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GB" sz="1000" b="1" i="0" u="none" strike="noStrike" dirty="0">
                          <a:solidFill>
                            <a:srgbClr val="000000"/>
                          </a:solidFill>
                          <a:effectLst/>
                          <a:latin typeface="Arial" panose="020B0604020202020204" pitchFamily="34" charset="0"/>
                        </a:rPr>
                        <a:t>18 schools (2 per piloting Province)</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2130166074"/>
                  </a:ext>
                </a:extLst>
              </a:tr>
              <a:tr h="0">
                <a:tc vMerge="1">
                  <a:txBody>
                    <a:bodyPr/>
                    <a:lstStyle/>
                    <a:p>
                      <a:pPr algn="l" fontAlgn="t"/>
                      <a:endParaRPr lang="en-ZA" sz="400" b="1" i="0" u="none" strike="noStrike" dirty="0">
                        <a:solidFill>
                          <a:srgbClr val="000000"/>
                        </a:solidFill>
                        <a:effectLst/>
                        <a:latin typeface="Arial" panose="020B0604020202020204" pitchFamily="34" charset="0"/>
                      </a:endParaRP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Q1: 2</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Q2: 10</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 2</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14</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368263405"/>
                  </a:ext>
                </a:extLst>
              </a:tr>
              <a:tr h="0">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2508634319"/>
                  </a:ext>
                </a:extLst>
              </a:tr>
              <a:tr h="0">
                <a:tc rowSpan="2">
                  <a:txBody>
                    <a:bodyPr/>
                    <a:lstStyle/>
                    <a:p>
                      <a:pPr algn="l" fontAlgn="t">
                        <a:lnSpc>
                          <a:spcPct val="100000"/>
                        </a:lnSpc>
                      </a:pPr>
                      <a:r>
                        <a:rPr lang="en-GB" sz="1000" b="1" i="0" u="none" strike="noStrike" dirty="0">
                          <a:solidFill>
                            <a:srgbClr val="000000"/>
                          </a:solidFill>
                          <a:effectLst/>
                          <a:latin typeface="Arial" panose="020B0604020202020204" pitchFamily="34" charset="0"/>
                        </a:rPr>
                        <a:t>2.2.1 Number of schools monitored on the implementation of the reading norms</a:t>
                      </a:r>
                    </a:p>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Annually</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18</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573889684"/>
                  </a:ext>
                </a:extLst>
              </a:tr>
              <a:tr h="0">
                <a:tc vMerge="1">
                  <a:txBody>
                    <a:bodyPr/>
                    <a:lstStyle/>
                    <a:p>
                      <a:pPr algn="l" fontAlgn="t"/>
                      <a:endParaRPr lang="en-ZA" sz="400" b="1" i="0" u="none" strike="noStrike" dirty="0">
                        <a:solidFill>
                          <a:srgbClr val="000000"/>
                        </a:solidFill>
                        <a:effectLst/>
                        <a:latin typeface="Arial" panose="020B0604020202020204" pitchFamily="34" charset="0"/>
                      </a:endParaRP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Q1: 0</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Q2: 10</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 3</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13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735266061"/>
                  </a:ext>
                </a:extLst>
              </a:tr>
              <a:tr h="0">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3276712405"/>
                  </a:ext>
                </a:extLst>
              </a:tr>
              <a:tr h="0">
                <a:tc rowSpan="2">
                  <a:txBody>
                    <a:bodyPr/>
                    <a:lstStyle/>
                    <a:p>
                      <a:pPr algn="l" fontAlgn="t">
                        <a:lnSpc>
                          <a:spcPct val="100000"/>
                        </a:lnSpc>
                      </a:pPr>
                      <a:r>
                        <a:rPr lang="en-GB" sz="1000" b="1" i="0" u="none" strike="noStrike" dirty="0">
                          <a:solidFill>
                            <a:srgbClr val="000000"/>
                          </a:solidFill>
                          <a:effectLst/>
                          <a:latin typeface="Arial" panose="020B0604020202020204" pitchFamily="34" charset="0"/>
                        </a:rPr>
                        <a:t>2.2.2 Number of schools monitored on the implementation of the Incremental Introduction to African Languages</a:t>
                      </a:r>
                      <a:br>
                        <a:rPr lang="en-GB" sz="1000" b="1" i="0" u="none" strike="noStrike" dirty="0">
                          <a:solidFill>
                            <a:srgbClr val="000000"/>
                          </a:solidFill>
                          <a:effectLst/>
                          <a:latin typeface="Arial" panose="020B0604020202020204" pitchFamily="34" charset="0"/>
                        </a:rPr>
                      </a:br>
                      <a:r>
                        <a:rPr lang="en-GB" sz="1000" b="1" i="0" u="none" strike="noStrike" dirty="0">
                          <a:solidFill>
                            <a:srgbClr val="000000"/>
                          </a:solidFill>
                          <a:effectLst/>
                          <a:latin typeface="Arial" panose="020B0604020202020204" pitchFamily="34" charset="0"/>
                        </a:rPr>
                        <a:t>(IIAL)</a:t>
                      </a:r>
                      <a:br>
                        <a:rPr lang="en-GB" sz="1000" b="1" i="0" u="none" strike="noStrike" dirty="0">
                          <a:solidFill>
                            <a:srgbClr val="000000"/>
                          </a:solidFill>
                          <a:effectLst/>
                          <a:latin typeface="Arial" panose="020B0604020202020204" pitchFamily="34" charset="0"/>
                        </a:rPr>
                      </a:br>
                      <a:r>
                        <a:rPr lang="en-GB" sz="1000" b="1" i="0" u="none" strike="noStrike" dirty="0">
                          <a:solidFill>
                            <a:srgbClr val="000000"/>
                          </a:solidFill>
                          <a:effectLst/>
                          <a:latin typeface="Arial" panose="020B0604020202020204" pitchFamily="34" charset="0"/>
                        </a:rPr>
                        <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Annually</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18</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3757940272"/>
                  </a:ext>
                </a:extLst>
              </a:tr>
              <a:tr h="0">
                <a:tc vMerge="1">
                  <a:txBody>
                    <a:bodyPr/>
                    <a:lstStyle/>
                    <a:p>
                      <a:pPr algn="l" fontAlgn="t"/>
                      <a:endParaRPr lang="en-ZA" sz="400" b="1" i="0" u="none" strike="noStrike" dirty="0">
                        <a:solidFill>
                          <a:srgbClr val="000000"/>
                        </a:solidFill>
                        <a:effectLst/>
                        <a:latin typeface="Arial" panose="020B0604020202020204" pitchFamily="34" charset="0"/>
                      </a:endParaRPr>
                    </a:p>
                  </a:txBody>
                  <a:tcPr marL="3393" marR="3393" marT="339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Q1: 0</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Q2: 11</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Q3:2</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13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4092572803"/>
                  </a:ext>
                </a:extLst>
              </a:tr>
            </a:tbl>
          </a:graphicData>
        </a:graphic>
      </p:graphicFrame>
      <p:pic>
        <p:nvPicPr>
          <p:cNvPr id="441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6" y="6021388"/>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14060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t>PROGRAMME 2 INDICATORS…</a:t>
            </a:r>
          </a:p>
        </p:txBody>
      </p:sp>
      <p:sp>
        <p:nvSpPr>
          <p:cNvPr id="45059"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EA10DD61-1649-4B03-9C18-4009DFCEFC5E}" type="slidenum">
              <a:rPr lang="en-ZA" altLang="en-US" sz="1200" smtClean="0">
                <a:solidFill>
                  <a:srgbClr val="898989"/>
                </a:solidFill>
              </a:rPr>
              <a:pPr fontAlgn="base">
                <a:spcBef>
                  <a:spcPct val="0"/>
                </a:spcBef>
                <a:spcAft>
                  <a:spcPct val="0"/>
                </a:spcAft>
                <a:buFontTx/>
                <a:buNone/>
              </a:pPr>
              <a:t>44</a:t>
            </a:fld>
            <a:endParaRPr lang="en-ZA" altLang="en-US" sz="1200" dirty="0">
              <a:solidFill>
                <a:srgbClr val="898989"/>
              </a:solidFill>
            </a:endParaRPr>
          </a:p>
        </p:txBody>
      </p:sp>
      <p:graphicFrame>
        <p:nvGraphicFramePr>
          <p:cNvPr id="3" name="Table 2"/>
          <p:cNvGraphicFramePr>
            <a:graphicFrameLocks noGrp="1"/>
          </p:cNvGraphicFramePr>
          <p:nvPr/>
        </p:nvGraphicFramePr>
        <p:xfrm>
          <a:off x="0" y="692150"/>
          <a:ext cx="9143999" cy="3059113"/>
        </p:xfrm>
        <a:graphic>
          <a:graphicData uri="http://schemas.openxmlformats.org/drawingml/2006/table">
            <a:tbl>
              <a:tblPr/>
              <a:tblGrid>
                <a:gridCol w="1239435">
                  <a:extLst>
                    <a:ext uri="{9D8B030D-6E8A-4147-A177-3AD203B41FA5}">
                      <a16:colId xmlns:a16="http://schemas.microsoft.com/office/drawing/2014/main" val="2029780217"/>
                    </a:ext>
                  </a:extLst>
                </a:gridCol>
                <a:gridCol w="695603">
                  <a:extLst>
                    <a:ext uri="{9D8B030D-6E8A-4147-A177-3AD203B41FA5}">
                      <a16:colId xmlns:a16="http://schemas.microsoft.com/office/drawing/2014/main" val="1961883984"/>
                    </a:ext>
                  </a:extLst>
                </a:gridCol>
                <a:gridCol w="1568265">
                  <a:extLst>
                    <a:ext uri="{9D8B030D-6E8A-4147-A177-3AD203B41FA5}">
                      <a16:colId xmlns:a16="http://schemas.microsoft.com/office/drawing/2014/main" val="859458499"/>
                    </a:ext>
                  </a:extLst>
                </a:gridCol>
                <a:gridCol w="1568265">
                  <a:extLst>
                    <a:ext uri="{9D8B030D-6E8A-4147-A177-3AD203B41FA5}">
                      <a16:colId xmlns:a16="http://schemas.microsoft.com/office/drawing/2014/main" val="3212793505"/>
                    </a:ext>
                  </a:extLst>
                </a:gridCol>
                <a:gridCol w="935901">
                  <a:extLst>
                    <a:ext uri="{9D8B030D-6E8A-4147-A177-3AD203B41FA5}">
                      <a16:colId xmlns:a16="http://schemas.microsoft.com/office/drawing/2014/main" val="3843566173"/>
                    </a:ext>
                  </a:extLst>
                </a:gridCol>
                <a:gridCol w="1568265">
                  <a:extLst>
                    <a:ext uri="{9D8B030D-6E8A-4147-A177-3AD203B41FA5}">
                      <a16:colId xmlns:a16="http://schemas.microsoft.com/office/drawing/2014/main" val="1990016880"/>
                    </a:ext>
                  </a:extLst>
                </a:gridCol>
                <a:gridCol w="1568265">
                  <a:extLst>
                    <a:ext uri="{9D8B030D-6E8A-4147-A177-3AD203B41FA5}">
                      <a16:colId xmlns:a16="http://schemas.microsoft.com/office/drawing/2014/main" val="4187999020"/>
                    </a:ext>
                  </a:extLst>
                </a:gridCol>
              </a:tblGrid>
              <a:tr h="307485">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Performance Indicator</a:t>
                      </a:r>
                    </a:p>
                  </a:txBody>
                  <a:tcPr marL="2623" marR="2623" marT="262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Frequency</a:t>
                      </a:r>
                    </a:p>
                  </a:txBody>
                  <a:tcPr marL="2623" marR="2623" marT="262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Target for 2022/23</a:t>
                      </a:r>
                    </a:p>
                  </a:txBody>
                  <a:tcPr marL="2623" marR="2623" marT="262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Validated Milestone/ Output</a:t>
                      </a:r>
                    </a:p>
                  </a:txBody>
                  <a:tcPr marL="2623" marR="2623" marT="262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Deviation</a:t>
                      </a:r>
                    </a:p>
                  </a:txBody>
                  <a:tcPr marL="2623" marR="2623" marT="262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Reason for deviation</a:t>
                      </a:r>
                    </a:p>
                  </a:txBody>
                  <a:tcPr marL="2623" marR="2623" marT="262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Challenges/ Corrective Action</a:t>
                      </a:r>
                    </a:p>
                  </a:txBody>
                  <a:tcPr marL="2623" marR="2623" marT="262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extLst>
                  <a:ext uri="{0D108BD9-81ED-4DB2-BD59-A6C34878D82A}">
                    <a16:rowId xmlns:a16="http://schemas.microsoft.com/office/drawing/2014/main" val="3947929796"/>
                  </a:ext>
                </a:extLst>
              </a:tr>
              <a:tr h="155054">
                <a:tc rowSpan="2">
                  <a:txBody>
                    <a:bodyPr/>
                    <a:lstStyle/>
                    <a:p>
                      <a:pPr algn="l" fontAlgn="t">
                        <a:lnSpc>
                          <a:spcPct val="100000"/>
                        </a:lnSpc>
                      </a:pPr>
                      <a:r>
                        <a:rPr lang="en-GB" sz="1000" b="1" i="0" u="none" strike="noStrike" dirty="0">
                          <a:solidFill>
                            <a:srgbClr val="000000"/>
                          </a:solidFill>
                          <a:effectLst/>
                          <a:latin typeface="Arial" panose="020B0604020202020204" pitchFamily="34" charset="0"/>
                        </a:rPr>
                        <a:t>2.2.3 Number of underperforming schools monitored on the implementation of the Early Grade Reading Assessment (EGRA)</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p>
                      <a:pPr algn="l" fontAlgn="t">
                        <a:lnSpc>
                          <a:spcPct val="100000"/>
                        </a:lnSpc>
                      </a:pPr>
                      <a:r>
                        <a:rPr lang="en-ZA" sz="1000" b="1" i="0" u="none" strike="noStrike" dirty="0">
                          <a:solidFill>
                            <a:srgbClr val="000000"/>
                          </a:solidFill>
                          <a:effectLst/>
                          <a:latin typeface="Arial" panose="020B0604020202020204" pitchFamily="34" charset="0"/>
                        </a:rPr>
                        <a:t> </a:t>
                      </a:r>
                    </a:p>
                  </a:txBody>
                  <a:tcPr marL="2623" marR="2623" marT="262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Annually</a:t>
                      </a:r>
                    </a:p>
                  </a:txBody>
                  <a:tcPr marL="2623" marR="2623" marT="262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18</a:t>
                      </a:r>
                    </a:p>
                  </a:txBody>
                  <a:tcPr marL="2623" marR="2623" marT="262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2623" marR="2623" marT="262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2623" marR="2623" marT="262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2623" marR="2623" marT="262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2623" marR="2623" marT="262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4214875665"/>
                  </a:ext>
                </a:extLst>
              </a:tr>
              <a:tr h="1371879">
                <a:tc vMerge="1">
                  <a:txBody>
                    <a:bodyPr/>
                    <a:lstStyle/>
                    <a:p>
                      <a:pPr algn="l" fontAlgn="t"/>
                      <a:endParaRPr lang="en-ZA" sz="300" b="1" i="0" u="none" strike="noStrike" dirty="0">
                        <a:solidFill>
                          <a:srgbClr val="000000"/>
                        </a:solidFill>
                        <a:effectLst/>
                        <a:latin typeface="Arial" panose="020B0604020202020204" pitchFamily="34" charset="0"/>
                      </a:endParaRPr>
                    </a:p>
                  </a:txBody>
                  <a:tcPr marL="2623" marR="2623" marT="262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Q1: 0</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Q2: 9</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Q3:3</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12</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305736259"/>
                  </a:ext>
                </a:extLst>
              </a:tr>
              <a:tr h="155054">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2623" marR="2623" marT="262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2623" marR="2623" marT="262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2623" marR="2623" marT="262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2623" marR="2623" marT="262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2623" marR="2623" marT="262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2623" marR="2623" marT="262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2623" marR="2623" marT="262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3255403915"/>
                  </a:ext>
                </a:extLst>
              </a:tr>
              <a:tr h="155054">
                <a:tc rowSpan="2">
                  <a:txBody>
                    <a:bodyPr/>
                    <a:lstStyle/>
                    <a:p>
                      <a:pPr algn="l" fontAlgn="t">
                        <a:lnSpc>
                          <a:spcPct val="100000"/>
                        </a:lnSpc>
                      </a:pPr>
                      <a:r>
                        <a:rPr lang="en-GB" sz="1000" b="1" i="0" u="none" strike="noStrike" dirty="0">
                          <a:solidFill>
                            <a:srgbClr val="000000"/>
                          </a:solidFill>
                          <a:effectLst/>
                          <a:latin typeface="Arial" panose="020B0604020202020204" pitchFamily="34" charset="0"/>
                        </a:rPr>
                        <a:t>2.2.4 Number of schools with multi-grade classes monitored for implementing the multi-grade toolkit.</a:t>
                      </a:r>
                    </a:p>
                    <a:p>
                      <a:pPr algn="l" fontAlgn="t">
                        <a:lnSpc>
                          <a:spcPct val="100000"/>
                        </a:lnSpc>
                      </a:pPr>
                      <a:r>
                        <a:rPr lang="en-ZA" sz="1000" b="1" i="0" u="none" strike="noStrike" dirty="0">
                          <a:solidFill>
                            <a:srgbClr val="000000"/>
                          </a:solidFill>
                          <a:effectLst/>
                          <a:latin typeface="Arial" panose="020B0604020202020204" pitchFamily="34" charset="0"/>
                        </a:rPr>
                        <a:t> </a:t>
                      </a:r>
                    </a:p>
                  </a:txBody>
                  <a:tcPr marL="2623" marR="2623" marT="262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Annually</a:t>
                      </a:r>
                    </a:p>
                  </a:txBody>
                  <a:tcPr marL="2623" marR="2623" marT="262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32</a:t>
                      </a:r>
                    </a:p>
                  </a:txBody>
                  <a:tcPr marL="2623" marR="2623" marT="262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2623" marR="2623" marT="262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2623" marR="2623" marT="262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2623" marR="2623" marT="262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2623" marR="2623" marT="262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2268485246"/>
                  </a:ext>
                </a:extLst>
              </a:tr>
              <a:tr h="914587">
                <a:tc vMerge="1">
                  <a:txBody>
                    <a:bodyPr/>
                    <a:lstStyle/>
                    <a:p>
                      <a:pPr algn="l" fontAlgn="t"/>
                      <a:endParaRPr lang="en-ZA" sz="300" b="1" i="0" u="none" strike="noStrike" dirty="0">
                        <a:solidFill>
                          <a:srgbClr val="000000"/>
                        </a:solidFill>
                        <a:effectLst/>
                        <a:latin typeface="Arial" panose="020B0604020202020204" pitchFamily="34" charset="0"/>
                      </a:endParaRPr>
                    </a:p>
                  </a:txBody>
                  <a:tcPr marL="2623" marR="2623" marT="262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Q1: 0</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Q2: 18</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Q3:5</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23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225309026"/>
                  </a:ext>
                </a:extLst>
              </a:tr>
            </a:tbl>
          </a:graphicData>
        </a:graphic>
      </p:graphicFrame>
      <p:pic>
        <p:nvPicPr>
          <p:cNvPr id="451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38044"/>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43590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t>PROGRAMME 2 INDICATORS…</a:t>
            </a:r>
          </a:p>
        </p:txBody>
      </p:sp>
      <p:sp>
        <p:nvSpPr>
          <p:cNvPr id="46083"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9F11DE93-AE50-4877-B26E-B52A46A9B783}" type="slidenum">
              <a:rPr lang="en-ZA" altLang="en-US" sz="1200" smtClean="0">
                <a:solidFill>
                  <a:srgbClr val="898989"/>
                </a:solidFill>
              </a:rPr>
              <a:pPr fontAlgn="base">
                <a:spcBef>
                  <a:spcPct val="0"/>
                </a:spcBef>
                <a:spcAft>
                  <a:spcPct val="0"/>
                </a:spcAft>
                <a:buFontTx/>
                <a:buNone/>
              </a:pPr>
              <a:t>45</a:t>
            </a:fld>
            <a:endParaRPr lang="en-ZA" altLang="en-US" sz="1200" dirty="0">
              <a:solidFill>
                <a:srgbClr val="898989"/>
              </a:solidFill>
            </a:endParaRPr>
          </a:p>
        </p:txBody>
      </p:sp>
      <p:graphicFrame>
        <p:nvGraphicFramePr>
          <p:cNvPr id="3" name="Table 2"/>
          <p:cNvGraphicFramePr>
            <a:graphicFrameLocks noGrp="1"/>
          </p:cNvGraphicFramePr>
          <p:nvPr/>
        </p:nvGraphicFramePr>
        <p:xfrm>
          <a:off x="0" y="692150"/>
          <a:ext cx="9144001" cy="4301977"/>
        </p:xfrm>
        <a:graphic>
          <a:graphicData uri="http://schemas.openxmlformats.org/drawingml/2006/table">
            <a:tbl>
              <a:tblPr/>
              <a:tblGrid>
                <a:gridCol w="1239436">
                  <a:extLst>
                    <a:ext uri="{9D8B030D-6E8A-4147-A177-3AD203B41FA5}">
                      <a16:colId xmlns:a16="http://schemas.microsoft.com/office/drawing/2014/main" val="1716319407"/>
                    </a:ext>
                  </a:extLst>
                </a:gridCol>
                <a:gridCol w="695601">
                  <a:extLst>
                    <a:ext uri="{9D8B030D-6E8A-4147-A177-3AD203B41FA5}">
                      <a16:colId xmlns:a16="http://schemas.microsoft.com/office/drawing/2014/main" val="4208711050"/>
                    </a:ext>
                  </a:extLst>
                </a:gridCol>
                <a:gridCol w="1568266">
                  <a:extLst>
                    <a:ext uri="{9D8B030D-6E8A-4147-A177-3AD203B41FA5}">
                      <a16:colId xmlns:a16="http://schemas.microsoft.com/office/drawing/2014/main" val="2592985468"/>
                    </a:ext>
                  </a:extLst>
                </a:gridCol>
                <a:gridCol w="1568266">
                  <a:extLst>
                    <a:ext uri="{9D8B030D-6E8A-4147-A177-3AD203B41FA5}">
                      <a16:colId xmlns:a16="http://schemas.microsoft.com/office/drawing/2014/main" val="505715567"/>
                    </a:ext>
                  </a:extLst>
                </a:gridCol>
                <a:gridCol w="935900">
                  <a:extLst>
                    <a:ext uri="{9D8B030D-6E8A-4147-A177-3AD203B41FA5}">
                      <a16:colId xmlns:a16="http://schemas.microsoft.com/office/drawing/2014/main" val="4046506424"/>
                    </a:ext>
                  </a:extLst>
                </a:gridCol>
                <a:gridCol w="1568266">
                  <a:extLst>
                    <a:ext uri="{9D8B030D-6E8A-4147-A177-3AD203B41FA5}">
                      <a16:colId xmlns:a16="http://schemas.microsoft.com/office/drawing/2014/main" val="98019150"/>
                    </a:ext>
                  </a:extLst>
                </a:gridCol>
                <a:gridCol w="1568266">
                  <a:extLst>
                    <a:ext uri="{9D8B030D-6E8A-4147-A177-3AD203B41FA5}">
                      <a16:colId xmlns:a16="http://schemas.microsoft.com/office/drawing/2014/main" val="1201516553"/>
                    </a:ext>
                  </a:extLst>
                </a:gridCol>
              </a:tblGrid>
              <a:tr h="311690">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Performance Indicator</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Frequency</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Target for 2022/23</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Validated Milestone/ Output</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Deviation</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Reason for deviation</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Challenges/ Corrective Action</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extLst>
                  <a:ext uri="{0D108BD9-81ED-4DB2-BD59-A6C34878D82A}">
                    <a16:rowId xmlns:a16="http://schemas.microsoft.com/office/drawing/2014/main" val="3981973612"/>
                  </a:ext>
                </a:extLst>
              </a:tr>
              <a:tr h="768979">
                <a:tc rowSpan="2">
                  <a:txBody>
                    <a:bodyPr/>
                    <a:lstStyle/>
                    <a:p>
                      <a:pPr algn="l" fontAlgn="t">
                        <a:lnSpc>
                          <a:spcPct val="100000"/>
                        </a:lnSpc>
                      </a:pPr>
                      <a:r>
                        <a:rPr lang="en-GB" sz="1000" b="1" i="0" u="none" strike="noStrike" dirty="0">
                          <a:solidFill>
                            <a:srgbClr val="000000"/>
                          </a:solidFill>
                          <a:effectLst/>
                          <a:latin typeface="Arial" panose="020B0604020202020204" pitchFamily="34" charset="0"/>
                        </a:rPr>
                        <a:t>2.2.5 An Annual Sector Report is produced on the implementation of the National Reading Plan</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Annually</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GB" sz="1000" b="1" i="0" u="none" strike="noStrike" dirty="0">
                          <a:solidFill>
                            <a:srgbClr val="000000"/>
                          </a:solidFill>
                          <a:effectLst/>
                          <a:latin typeface="Arial" panose="020B0604020202020204" pitchFamily="34" charset="0"/>
                        </a:rPr>
                        <a:t>Approved Annual Sector Report on the implementation of the National Reading Plan</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317295427"/>
                  </a:ext>
                </a:extLst>
              </a:tr>
              <a:tr h="1226268">
                <a:tc vMerge="1">
                  <a:txBody>
                    <a:bodyPr/>
                    <a:lstStyle/>
                    <a:p>
                      <a:pPr algn="l" fontAlgn="t"/>
                      <a:endParaRPr lang="en-ZA" sz="800" b="1" i="0" u="none" strike="noStrike" dirty="0">
                        <a:solidFill>
                          <a:srgbClr val="000000"/>
                        </a:solidFill>
                        <a:effectLst/>
                        <a:latin typeface="Arial" panose="020B0604020202020204" pitchFamily="34" charset="0"/>
                      </a:endParaRP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 analysis of the Q2 PEDs Reading Reports was conducted, and the report was produced.</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364374726"/>
                  </a:ext>
                </a:extLst>
              </a:tr>
              <a:tr h="159261">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1734437765"/>
                  </a:ext>
                </a:extLst>
              </a:tr>
              <a:tr h="768979">
                <a:tc rowSpan="2">
                  <a:txBody>
                    <a:bodyPr/>
                    <a:lstStyle/>
                    <a:p>
                      <a:pPr algn="l" fontAlgn="t">
                        <a:lnSpc>
                          <a:spcPct val="100000"/>
                        </a:lnSpc>
                      </a:pPr>
                      <a:r>
                        <a:rPr lang="en-GB" sz="1000" b="1" i="0" u="none" strike="noStrike" dirty="0">
                          <a:solidFill>
                            <a:srgbClr val="000000"/>
                          </a:solidFill>
                          <a:effectLst/>
                          <a:latin typeface="Arial" panose="020B0604020202020204" pitchFamily="34" charset="0"/>
                        </a:rPr>
                        <a:t>2.2.6 An Annual Sector Report is produced on the number of public schools monitored on the availability of readers</a:t>
                      </a:r>
                      <a:br>
                        <a:rPr lang="en-GB" sz="1000" b="1" i="0" u="none" strike="noStrike" dirty="0">
                          <a:solidFill>
                            <a:srgbClr val="000000"/>
                          </a:solidFill>
                          <a:effectLst/>
                          <a:latin typeface="Arial" panose="020B0604020202020204" pitchFamily="34" charset="0"/>
                        </a:rPr>
                      </a:br>
                      <a:r>
                        <a:rPr lang="en-GB" sz="1000" b="1" i="0" u="none" strike="noStrike" dirty="0">
                          <a:solidFill>
                            <a:srgbClr val="000000"/>
                          </a:solidFill>
                          <a:effectLst/>
                          <a:latin typeface="Arial" panose="020B0604020202020204" pitchFamily="34" charset="0"/>
                        </a:rPr>
                        <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Annually</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GB" sz="1000" b="1" i="0" u="none" strike="noStrike" dirty="0">
                          <a:solidFill>
                            <a:srgbClr val="000000"/>
                          </a:solidFill>
                          <a:effectLst/>
                          <a:latin typeface="Arial" panose="020B0604020202020204" pitchFamily="34" charset="0"/>
                        </a:rPr>
                        <a:t>Approved Annual Sector Report on the number of public schools monitored on the availability of readers</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3986096305"/>
                  </a:ext>
                </a:extLst>
              </a:tr>
              <a:tr h="762148">
                <a:tc vMerge="1">
                  <a:txBody>
                    <a:bodyPr/>
                    <a:lstStyle/>
                    <a:p>
                      <a:pPr algn="l" fontAlgn="t"/>
                      <a:endParaRPr lang="en-ZA" sz="800" b="1" i="0" u="none" strike="noStrike" dirty="0">
                        <a:solidFill>
                          <a:srgbClr val="000000"/>
                        </a:solidFill>
                        <a:effectLst/>
                        <a:latin typeface="Arial" panose="020B0604020202020204" pitchFamily="34" charset="0"/>
                      </a:endParaRP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provinces were reminded during the Interprovincial meeting held on 7 November 2022 about the deadline to submit PED reports by 28 February 2023.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4069843800"/>
                  </a:ext>
                </a:extLst>
              </a:tr>
            </a:tbl>
          </a:graphicData>
        </a:graphic>
      </p:graphicFrame>
      <p:pic>
        <p:nvPicPr>
          <p:cNvPr id="461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38044"/>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68216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t>PROGRAMME 2 INDICATORS…</a:t>
            </a:r>
          </a:p>
        </p:txBody>
      </p:sp>
      <p:sp>
        <p:nvSpPr>
          <p:cNvPr id="47107"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28F592CB-4061-47FB-88F1-74742B66E9B1}" type="slidenum">
              <a:rPr lang="en-ZA" altLang="en-US" sz="1200" smtClean="0">
                <a:solidFill>
                  <a:srgbClr val="898989"/>
                </a:solidFill>
              </a:rPr>
              <a:pPr fontAlgn="base">
                <a:spcBef>
                  <a:spcPct val="0"/>
                </a:spcBef>
                <a:spcAft>
                  <a:spcPct val="0"/>
                </a:spcAft>
                <a:buFontTx/>
                <a:buNone/>
              </a:pPr>
              <a:t>46</a:t>
            </a:fld>
            <a:endParaRPr lang="en-ZA" altLang="en-US" sz="1200" dirty="0">
              <a:solidFill>
                <a:srgbClr val="898989"/>
              </a:solidFill>
            </a:endParaRPr>
          </a:p>
        </p:txBody>
      </p:sp>
      <p:graphicFrame>
        <p:nvGraphicFramePr>
          <p:cNvPr id="3" name="Table 2"/>
          <p:cNvGraphicFramePr>
            <a:graphicFrameLocks noGrp="1"/>
          </p:cNvGraphicFramePr>
          <p:nvPr/>
        </p:nvGraphicFramePr>
        <p:xfrm>
          <a:off x="0" y="692150"/>
          <a:ext cx="9143999" cy="3673474"/>
        </p:xfrm>
        <a:graphic>
          <a:graphicData uri="http://schemas.openxmlformats.org/drawingml/2006/table">
            <a:tbl>
              <a:tblPr/>
              <a:tblGrid>
                <a:gridCol w="1239436">
                  <a:extLst>
                    <a:ext uri="{9D8B030D-6E8A-4147-A177-3AD203B41FA5}">
                      <a16:colId xmlns:a16="http://schemas.microsoft.com/office/drawing/2014/main" val="3662030044"/>
                    </a:ext>
                  </a:extLst>
                </a:gridCol>
                <a:gridCol w="695602">
                  <a:extLst>
                    <a:ext uri="{9D8B030D-6E8A-4147-A177-3AD203B41FA5}">
                      <a16:colId xmlns:a16="http://schemas.microsoft.com/office/drawing/2014/main" val="1865810603"/>
                    </a:ext>
                  </a:extLst>
                </a:gridCol>
                <a:gridCol w="1568265">
                  <a:extLst>
                    <a:ext uri="{9D8B030D-6E8A-4147-A177-3AD203B41FA5}">
                      <a16:colId xmlns:a16="http://schemas.microsoft.com/office/drawing/2014/main" val="1154522710"/>
                    </a:ext>
                  </a:extLst>
                </a:gridCol>
                <a:gridCol w="1568265">
                  <a:extLst>
                    <a:ext uri="{9D8B030D-6E8A-4147-A177-3AD203B41FA5}">
                      <a16:colId xmlns:a16="http://schemas.microsoft.com/office/drawing/2014/main" val="64191640"/>
                    </a:ext>
                  </a:extLst>
                </a:gridCol>
                <a:gridCol w="935901">
                  <a:extLst>
                    <a:ext uri="{9D8B030D-6E8A-4147-A177-3AD203B41FA5}">
                      <a16:colId xmlns:a16="http://schemas.microsoft.com/office/drawing/2014/main" val="3251204124"/>
                    </a:ext>
                  </a:extLst>
                </a:gridCol>
                <a:gridCol w="1568265">
                  <a:extLst>
                    <a:ext uri="{9D8B030D-6E8A-4147-A177-3AD203B41FA5}">
                      <a16:colId xmlns:a16="http://schemas.microsoft.com/office/drawing/2014/main" val="1373872425"/>
                    </a:ext>
                  </a:extLst>
                </a:gridCol>
                <a:gridCol w="1568265">
                  <a:extLst>
                    <a:ext uri="{9D8B030D-6E8A-4147-A177-3AD203B41FA5}">
                      <a16:colId xmlns:a16="http://schemas.microsoft.com/office/drawing/2014/main" val="4020008162"/>
                    </a:ext>
                  </a:extLst>
                </a:gridCol>
              </a:tblGrid>
              <a:tr h="308643">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Performance Indicator</a:t>
                      </a:r>
                    </a:p>
                  </a:txBody>
                  <a:tcPr marL="3779" marR="3779" marT="3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Frequency</a:t>
                      </a:r>
                    </a:p>
                  </a:txBody>
                  <a:tcPr marL="3779" marR="3779" marT="3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Target for 2022/23</a:t>
                      </a:r>
                    </a:p>
                  </a:txBody>
                  <a:tcPr marL="3779" marR="3779" marT="3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Validated Milestone/ Output</a:t>
                      </a:r>
                    </a:p>
                  </a:txBody>
                  <a:tcPr marL="3779" marR="3779" marT="3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Deviation</a:t>
                      </a:r>
                    </a:p>
                  </a:txBody>
                  <a:tcPr marL="3779" marR="3779" marT="3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Reason for deviation</a:t>
                      </a:r>
                    </a:p>
                  </a:txBody>
                  <a:tcPr marL="3779" marR="3779" marT="3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Challenges/ Corrective Action</a:t>
                      </a:r>
                    </a:p>
                  </a:txBody>
                  <a:tcPr marL="3779" marR="3779" marT="3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extLst>
                  <a:ext uri="{0D108BD9-81ED-4DB2-BD59-A6C34878D82A}">
                    <a16:rowId xmlns:a16="http://schemas.microsoft.com/office/drawing/2014/main" val="3852996676"/>
                  </a:ext>
                </a:extLst>
              </a:tr>
              <a:tr h="156211">
                <a:tc rowSpan="2">
                  <a:txBody>
                    <a:bodyPr/>
                    <a:lstStyle/>
                    <a:p>
                      <a:pPr algn="l" fontAlgn="t">
                        <a:lnSpc>
                          <a:spcPct val="100000"/>
                        </a:lnSpc>
                      </a:pPr>
                      <a:r>
                        <a:rPr lang="en-GB" sz="1000" b="1" i="0" u="none" strike="noStrike" dirty="0">
                          <a:solidFill>
                            <a:srgbClr val="000000"/>
                          </a:solidFill>
                          <a:effectLst/>
                          <a:latin typeface="Arial" panose="020B0604020202020204" pitchFamily="34" charset="0"/>
                        </a:rPr>
                        <a:t>2.3.1 Number of schools per province monitored for utilisation of Information Communication Technology</a:t>
                      </a:r>
                      <a:br>
                        <a:rPr lang="en-GB" sz="1000" b="1" i="0" u="none" strike="noStrike" dirty="0">
                          <a:solidFill>
                            <a:srgbClr val="000000"/>
                          </a:solidFill>
                          <a:effectLst/>
                          <a:latin typeface="Arial" panose="020B0604020202020204" pitchFamily="34" charset="0"/>
                        </a:rPr>
                      </a:br>
                      <a:r>
                        <a:rPr lang="en-GB" sz="1000" b="1" i="0" u="none" strike="noStrike" dirty="0">
                          <a:solidFill>
                            <a:srgbClr val="000000"/>
                          </a:solidFill>
                          <a:effectLst/>
                          <a:latin typeface="Arial" panose="020B0604020202020204" pitchFamily="34" charset="0"/>
                        </a:rPr>
                        <a:t>(ICT) resources</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p>
                      <a:pPr algn="l" fontAlgn="t">
                        <a:lnSpc>
                          <a:spcPct val="100000"/>
                        </a:lnSpc>
                      </a:pPr>
                      <a:r>
                        <a:rPr lang="en-ZA" sz="1000" b="1" i="0" u="none" strike="noStrike" dirty="0">
                          <a:solidFill>
                            <a:srgbClr val="000000"/>
                          </a:solidFill>
                          <a:effectLst/>
                          <a:latin typeface="Arial" panose="020B0604020202020204" pitchFamily="34" charset="0"/>
                        </a:rPr>
                        <a:t> </a:t>
                      </a:r>
                    </a:p>
                  </a:txBody>
                  <a:tcPr marL="3779" marR="3779" marT="3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Annually</a:t>
                      </a:r>
                    </a:p>
                  </a:txBody>
                  <a:tcPr marL="3779" marR="3779" marT="3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27 (3 per province)</a:t>
                      </a:r>
                    </a:p>
                  </a:txBody>
                  <a:tcPr marL="3779" marR="3779" marT="3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779" marR="3779" marT="3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779" marR="3779" marT="3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779" marR="3779" marT="3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779" marR="3779" marT="3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2196134358"/>
                  </a:ext>
                </a:extLst>
              </a:tr>
              <a:tr h="1371883">
                <a:tc vMerge="1">
                  <a:txBody>
                    <a:bodyPr/>
                    <a:lstStyle/>
                    <a:p>
                      <a:pPr algn="l" fontAlgn="t"/>
                      <a:endParaRPr lang="en-ZA" sz="400" b="1" i="0" u="none" strike="noStrike" dirty="0">
                        <a:solidFill>
                          <a:srgbClr val="000000"/>
                        </a:solidFill>
                        <a:effectLst/>
                        <a:latin typeface="Arial" panose="020B0604020202020204" pitchFamily="34" charset="0"/>
                      </a:endParaRPr>
                    </a:p>
                  </a:txBody>
                  <a:tcPr marL="3779" marR="3779" marT="377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Q1: 0</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Q2: 20</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 6</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26</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422846287"/>
                  </a:ext>
                </a:extLst>
              </a:tr>
              <a:tr h="156211">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779" marR="3779" marT="3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779" marR="3779" marT="3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779" marR="3779" marT="3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779" marR="3779" marT="3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779" marR="3779" marT="3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779" marR="3779" marT="3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779" marR="3779" marT="3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1336085773"/>
                  </a:ext>
                </a:extLst>
              </a:tr>
              <a:tr h="308643">
                <a:tc rowSpan="2">
                  <a:txBody>
                    <a:bodyPr/>
                    <a:lstStyle/>
                    <a:p>
                      <a:pPr algn="l" fontAlgn="t">
                        <a:lnSpc>
                          <a:spcPct val="100000"/>
                        </a:lnSpc>
                      </a:pPr>
                      <a:r>
                        <a:rPr lang="en-GB" sz="1000" b="1" i="0" u="none" strike="noStrike" dirty="0">
                          <a:solidFill>
                            <a:srgbClr val="000000"/>
                          </a:solidFill>
                          <a:effectLst/>
                          <a:latin typeface="Arial" panose="020B0604020202020204" pitchFamily="34" charset="0"/>
                        </a:rPr>
                        <a:t>2.3.2 Percentage of public schools provided with Home Language workbooks for learners in Grades 1 to 6 per year, after having placed an order</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p>
                      <a:pPr algn="l" fontAlgn="t">
                        <a:lnSpc>
                          <a:spcPct val="100000"/>
                        </a:lnSpc>
                      </a:pPr>
                      <a:r>
                        <a:rPr lang="en-ZA" sz="1000" b="1" i="0" u="none" strike="noStrike" dirty="0">
                          <a:solidFill>
                            <a:srgbClr val="000000"/>
                          </a:solidFill>
                          <a:effectLst/>
                          <a:latin typeface="Arial" panose="020B0604020202020204" pitchFamily="34" charset="0"/>
                        </a:rPr>
                        <a:t> </a:t>
                      </a:r>
                    </a:p>
                  </a:txBody>
                  <a:tcPr marL="3779" marR="3779" marT="3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Annually</a:t>
                      </a:r>
                    </a:p>
                  </a:txBody>
                  <a:tcPr marL="3779" marR="3779" marT="3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100% </a:t>
                      </a:r>
                      <a:br>
                        <a:rPr lang="en-ZA" sz="1000" b="1" i="0" u="none" strike="noStrike" dirty="0">
                          <a:solidFill>
                            <a:srgbClr val="000000"/>
                          </a:solidFill>
                          <a:effectLst/>
                          <a:latin typeface="Arial" panose="020B0604020202020204" pitchFamily="34" charset="0"/>
                        </a:rPr>
                      </a:br>
                      <a:r>
                        <a:rPr lang="en-ZA" sz="1000" b="1" i="0" u="none" strike="noStrike" dirty="0">
                          <a:solidFill>
                            <a:srgbClr val="000000"/>
                          </a:solidFill>
                          <a:effectLst/>
                          <a:latin typeface="Arial" panose="020B0604020202020204" pitchFamily="34" charset="0"/>
                        </a:rPr>
                        <a:t>Annually</a:t>
                      </a:r>
                    </a:p>
                  </a:txBody>
                  <a:tcPr marL="3779" marR="3779" marT="3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779" marR="3779" marT="3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779" marR="3779" marT="3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779" marR="3779" marT="3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779" marR="3779" marT="3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3024775025"/>
                  </a:ext>
                </a:extLst>
              </a:tr>
              <a:tr h="1371883">
                <a:tc vMerge="1">
                  <a:txBody>
                    <a:bodyPr/>
                    <a:lstStyle/>
                    <a:p>
                      <a:pPr algn="l" fontAlgn="t"/>
                      <a:endParaRPr lang="en-ZA" sz="400" b="1" i="0" u="none" strike="noStrike" dirty="0">
                        <a:solidFill>
                          <a:srgbClr val="000000"/>
                        </a:solidFill>
                        <a:effectLst/>
                        <a:latin typeface="Arial" panose="020B0604020202020204" pitchFamily="34" charset="0"/>
                      </a:endParaRPr>
                    </a:p>
                  </a:txBody>
                  <a:tcPr marL="3779" marR="3779" marT="377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total of 16 821 (99.12%) out of 16 971 targeted schools have received volume 1 Grades 1-6 Home Language workbooks.</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394409392"/>
                  </a:ext>
                </a:extLst>
              </a:tr>
            </a:tbl>
          </a:graphicData>
        </a:graphic>
      </p:graphicFrame>
      <p:pic>
        <p:nvPicPr>
          <p:cNvPr id="471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13772"/>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53460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t>PROGRAMME 2 INDICATORS…</a:t>
            </a:r>
          </a:p>
        </p:txBody>
      </p:sp>
      <p:sp>
        <p:nvSpPr>
          <p:cNvPr id="48131"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5ED075B4-CE87-406E-918C-90AEC516AFA9}" type="slidenum">
              <a:rPr lang="en-ZA" altLang="en-US" sz="1200" smtClean="0">
                <a:solidFill>
                  <a:srgbClr val="898989"/>
                </a:solidFill>
              </a:rPr>
              <a:pPr fontAlgn="base">
                <a:spcBef>
                  <a:spcPct val="0"/>
                </a:spcBef>
                <a:spcAft>
                  <a:spcPct val="0"/>
                </a:spcAft>
                <a:buFontTx/>
                <a:buNone/>
              </a:pPr>
              <a:t>47</a:t>
            </a:fld>
            <a:endParaRPr lang="en-ZA" altLang="en-US" sz="1200" dirty="0">
              <a:solidFill>
                <a:srgbClr val="898989"/>
              </a:solidFill>
            </a:endParaRPr>
          </a:p>
        </p:txBody>
      </p:sp>
      <p:graphicFrame>
        <p:nvGraphicFramePr>
          <p:cNvPr id="3" name="Table 2"/>
          <p:cNvGraphicFramePr>
            <a:graphicFrameLocks noGrp="1"/>
          </p:cNvGraphicFramePr>
          <p:nvPr/>
        </p:nvGraphicFramePr>
        <p:xfrm>
          <a:off x="-9525" y="692150"/>
          <a:ext cx="9153525" cy="3997325"/>
        </p:xfrm>
        <a:graphic>
          <a:graphicData uri="http://schemas.openxmlformats.org/drawingml/2006/table">
            <a:tbl>
              <a:tblPr/>
              <a:tblGrid>
                <a:gridCol w="1240727">
                  <a:extLst>
                    <a:ext uri="{9D8B030D-6E8A-4147-A177-3AD203B41FA5}">
                      <a16:colId xmlns:a16="http://schemas.microsoft.com/office/drawing/2014/main" val="4020965498"/>
                    </a:ext>
                  </a:extLst>
                </a:gridCol>
                <a:gridCol w="696326">
                  <a:extLst>
                    <a:ext uri="{9D8B030D-6E8A-4147-A177-3AD203B41FA5}">
                      <a16:colId xmlns:a16="http://schemas.microsoft.com/office/drawing/2014/main" val="3302599737"/>
                    </a:ext>
                  </a:extLst>
                </a:gridCol>
                <a:gridCol w="1569899">
                  <a:extLst>
                    <a:ext uri="{9D8B030D-6E8A-4147-A177-3AD203B41FA5}">
                      <a16:colId xmlns:a16="http://schemas.microsoft.com/office/drawing/2014/main" val="1961920486"/>
                    </a:ext>
                  </a:extLst>
                </a:gridCol>
                <a:gridCol w="1569899">
                  <a:extLst>
                    <a:ext uri="{9D8B030D-6E8A-4147-A177-3AD203B41FA5}">
                      <a16:colId xmlns:a16="http://schemas.microsoft.com/office/drawing/2014/main" val="992644557"/>
                    </a:ext>
                  </a:extLst>
                </a:gridCol>
                <a:gridCol w="936876">
                  <a:extLst>
                    <a:ext uri="{9D8B030D-6E8A-4147-A177-3AD203B41FA5}">
                      <a16:colId xmlns:a16="http://schemas.microsoft.com/office/drawing/2014/main" val="2320819376"/>
                    </a:ext>
                  </a:extLst>
                </a:gridCol>
                <a:gridCol w="1569899">
                  <a:extLst>
                    <a:ext uri="{9D8B030D-6E8A-4147-A177-3AD203B41FA5}">
                      <a16:colId xmlns:a16="http://schemas.microsoft.com/office/drawing/2014/main" val="3232764690"/>
                    </a:ext>
                  </a:extLst>
                </a:gridCol>
                <a:gridCol w="1569899">
                  <a:extLst>
                    <a:ext uri="{9D8B030D-6E8A-4147-A177-3AD203B41FA5}">
                      <a16:colId xmlns:a16="http://schemas.microsoft.com/office/drawing/2014/main" val="1060602202"/>
                    </a:ext>
                  </a:extLst>
                </a:gridCol>
              </a:tblGrid>
              <a:tr h="310599">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Performance Indicator</a:t>
                      </a:r>
                    </a:p>
                  </a:txBody>
                  <a:tcPr marL="5780" marR="5780" marT="5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Frequency</a:t>
                      </a:r>
                    </a:p>
                  </a:txBody>
                  <a:tcPr marL="5780" marR="5780" marT="5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Target for 2022/23</a:t>
                      </a:r>
                    </a:p>
                  </a:txBody>
                  <a:tcPr marL="5780" marR="5780" marT="5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Validated Milestone/ Output</a:t>
                      </a:r>
                    </a:p>
                  </a:txBody>
                  <a:tcPr marL="5780" marR="5780" marT="5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Deviation</a:t>
                      </a:r>
                    </a:p>
                  </a:txBody>
                  <a:tcPr marL="5780" marR="5780" marT="5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Reason for deviation</a:t>
                      </a:r>
                    </a:p>
                  </a:txBody>
                  <a:tcPr marL="5780" marR="5780" marT="5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Challenges/ Corrective Action</a:t>
                      </a:r>
                    </a:p>
                  </a:txBody>
                  <a:tcPr marL="5780" marR="5780" marT="5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extLst>
                  <a:ext uri="{0D108BD9-81ED-4DB2-BD59-A6C34878D82A}">
                    <a16:rowId xmlns:a16="http://schemas.microsoft.com/office/drawing/2014/main" val="1738231500"/>
                  </a:ext>
                </a:extLst>
              </a:tr>
              <a:tr h="310599">
                <a:tc rowSpan="2">
                  <a:txBody>
                    <a:bodyPr/>
                    <a:lstStyle/>
                    <a:p>
                      <a:pPr algn="l" fontAlgn="t">
                        <a:lnSpc>
                          <a:spcPct val="100000"/>
                        </a:lnSpc>
                      </a:pPr>
                      <a:r>
                        <a:rPr lang="en-GB" sz="1000" b="1" i="0" u="none" strike="noStrike" dirty="0">
                          <a:solidFill>
                            <a:srgbClr val="000000"/>
                          </a:solidFill>
                          <a:effectLst/>
                          <a:latin typeface="Arial" panose="020B0604020202020204" pitchFamily="34" charset="0"/>
                        </a:rPr>
                        <a:t>2.3.3 Percentage of public schools provided with Mathematics workbooks for learners in Grades 1 to 9 per year, after having placed an order</a:t>
                      </a:r>
                      <a:br>
                        <a:rPr lang="en-GB" sz="1000" b="1" i="0" u="none" strike="noStrike" dirty="0">
                          <a:solidFill>
                            <a:srgbClr val="000000"/>
                          </a:solidFill>
                          <a:effectLst/>
                          <a:latin typeface="Arial" panose="020B0604020202020204" pitchFamily="34" charset="0"/>
                        </a:rPr>
                      </a:br>
                      <a:r>
                        <a:rPr lang="en-GB" sz="1000" b="1" i="0" u="none" strike="noStrike" dirty="0">
                          <a:solidFill>
                            <a:srgbClr val="000000"/>
                          </a:solidFill>
                          <a:effectLst/>
                          <a:latin typeface="Arial" panose="020B0604020202020204" pitchFamily="34" charset="0"/>
                        </a:rPr>
                        <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p>
                      <a:pPr algn="l" fontAlgn="t">
                        <a:lnSpc>
                          <a:spcPct val="100000"/>
                        </a:lnSpc>
                      </a:pPr>
                      <a:r>
                        <a:rPr lang="en-ZA" sz="1000" b="1" i="0" u="none" strike="noStrike" dirty="0">
                          <a:solidFill>
                            <a:srgbClr val="000000"/>
                          </a:solidFill>
                          <a:effectLst/>
                          <a:latin typeface="Arial" panose="020B0604020202020204" pitchFamily="34" charset="0"/>
                        </a:rPr>
                        <a:t> </a:t>
                      </a:r>
                    </a:p>
                  </a:txBody>
                  <a:tcPr marL="5780" marR="5780" marT="5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Annually</a:t>
                      </a:r>
                    </a:p>
                  </a:txBody>
                  <a:tcPr marL="5780" marR="5780" marT="5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100% </a:t>
                      </a:r>
                      <a:br>
                        <a:rPr lang="en-ZA" sz="1000" b="1" i="0" u="none" strike="noStrike" dirty="0">
                          <a:solidFill>
                            <a:srgbClr val="000000"/>
                          </a:solidFill>
                          <a:effectLst/>
                          <a:latin typeface="Arial" panose="020B0604020202020204" pitchFamily="34" charset="0"/>
                        </a:rPr>
                      </a:br>
                      <a:r>
                        <a:rPr lang="en-ZA" sz="1000" b="1" i="0" u="none" strike="noStrike" dirty="0">
                          <a:solidFill>
                            <a:srgbClr val="000000"/>
                          </a:solidFill>
                          <a:effectLst/>
                          <a:latin typeface="Arial" panose="020B0604020202020204" pitchFamily="34" charset="0"/>
                        </a:rPr>
                        <a:t>Annually</a:t>
                      </a:r>
                    </a:p>
                  </a:txBody>
                  <a:tcPr marL="5780" marR="5780" marT="5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780" marR="5780" marT="5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780" marR="5780" marT="5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780" marR="5780" marT="5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780" marR="5780" marT="5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2745244028"/>
                  </a:ext>
                </a:extLst>
              </a:tr>
              <a:tr h="1529874">
                <a:tc vMerge="1">
                  <a:txBody>
                    <a:bodyPr/>
                    <a:lstStyle/>
                    <a:p>
                      <a:pPr algn="l" fontAlgn="t"/>
                      <a:endParaRPr lang="en-ZA" sz="700" b="1" i="0" u="none" strike="noStrike" dirty="0">
                        <a:solidFill>
                          <a:srgbClr val="000000"/>
                        </a:solidFill>
                        <a:effectLst/>
                        <a:latin typeface="Arial" panose="020B0604020202020204" pitchFamily="34" charset="0"/>
                      </a:endParaRPr>
                    </a:p>
                  </a:txBody>
                  <a:tcPr marL="5780" marR="5780" marT="5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total of 22 631 (99.57%) out of 22 728 targeted schools have received volume 1 Grades 1-9 Mathematics workbooks.</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786441317"/>
                  </a:ext>
                </a:extLst>
              </a:tr>
              <a:tr h="158190">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780" marR="5780" marT="5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780" marR="5780" marT="5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780" marR="5780" marT="5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780" marR="5780" marT="5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780" marR="5780" marT="5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780" marR="5780" marT="5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780" marR="5780" marT="5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416540110"/>
                  </a:ext>
                </a:extLst>
              </a:tr>
              <a:tr h="310599">
                <a:tc rowSpan="2">
                  <a:txBody>
                    <a:bodyPr/>
                    <a:lstStyle/>
                    <a:p>
                      <a:pPr algn="l" fontAlgn="t">
                        <a:lnSpc>
                          <a:spcPct val="100000"/>
                        </a:lnSpc>
                      </a:pPr>
                      <a:r>
                        <a:rPr lang="en-GB" sz="1000" b="1" i="0" u="none" strike="noStrike" dirty="0">
                          <a:solidFill>
                            <a:srgbClr val="000000"/>
                          </a:solidFill>
                          <a:effectLst/>
                          <a:latin typeface="Arial" panose="020B0604020202020204" pitchFamily="34" charset="0"/>
                        </a:rPr>
                        <a:t>2.3.4 Percentage of public schools provided with workbooks for learners in Grades R per year, after having placed an order</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p>
                      <a:pPr algn="l" fontAlgn="t">
                        <a:lnSpc>
                          <a:spcPct val="100000"/>
                        </a:lnSpc>
                      </a:pPr>
                      <a:r>
                        <a:rPr lang="en-ZA" sz="1000" b="1" i="0" u="none" strike="noStrike" dirty="0">
                          <a:solidFill>
                            <a:srgbClr val="000000"/>
                          </a:solidFill>
                          <a:effectLst/>
                          <a:latin typeface="Arial" panose="020B0604020202020204" pitchFamily="34" charset="0"/>
                        </a:rPr>
                        <a:t> </a:t>
                      </a:r>
                    </a:p>
                  </a:txBody>
                  <a:tcPr marL="5780" marR="5780" marT="5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Annually</a:t>
                      </a:r>
                    </a:p>
                  </a:txBody>
                  <a:tcPr marL="5780" marR="5780" marT="5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100% </a:t>
                      </a:r>
                      <a:br>
                        <a:rPr lang="en-ZA" sz="1000" b="1" i="0" u="none" strike="noStrike" dirty="0">
                          <a:solidFill>
                            <a:srgbClr val="000000"/>
                          </a:solidFill>
                          <a:effectLst/>
                          <a:latin typeface="Arial" panose="020B0604020202020204" pitchFamily="34" charset="0"/>
                        </a:rPr>
                      </a:br>
                      <a:r>
                        <a:rPr lang="en-ZA" sz="1000" b="1" i="0" u="none" strike="noStrike" dirty="0">
                          <a:solidFill>
                            <a:srgbClr val="000000"/>
                          </a:solidFill>
                          <a:effectLst/>
                          <a:latin typeface="Arial" panose="020B0604020202020204" pitchFamily="34" charset="0"/>
                        </a:rPr>
                        <a:t>Annually</a:t>
                      </a:r>
                    </a:p>
                  </a:txBody>
                  <a:tcPr marL="5780" marR="5780" marT="5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780" marR="5780" marT="5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780" marR="5780" marT="5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780" marR="5780" marT="5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780" marR="5780" marT="5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1965777694"/>
                  </a:ext>
                </a:extLst>
              </a:tr>
              <a:tr h="1377464">
                <a:tc vMerge="1">
                  <a:txBody>
                    <a:bodyPr/>
                    <a:lstStyle/>
                    <a:p>
                      <a:pPr algn="l" fontAlgn="t"/>
                      <a:endParaRPr lang="en-ZA" sz="700" b="1" i="0" u="none" strike="noStrike" dirty="0">
                        <a:solidFill>
                          <a:srgbClr val="000000"/>
                        </a:solidFill>
                        <a:effectLst/>
                        <a:latin typeface="Arial" panose="020B0604020202020204" pitchFamily="34" charset="0"/>
                      </a:endParaRPr>
                    </a:p>
                  </a:txBody>
                  <a:tcPr marL="5780" marR="5780" marT="578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total of 16 110 (98.78%) out of 16 309 schools offering Grade R received terms 1 and 2 Grade R workbooks.</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2607930970"/>
                  </a:ext>
                </a:extLst>
              </a:tr>
            </a:tbl>
          </a:graphicData>
        </a:graphic>
      </p:graphicFrame>
      <p:pic>
        <p:nvPicPr>
          <p:cNvPr id="481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38044"/>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94411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t>PROGRAMME 2 INDICATORS…</a:t>
            </a:r>
          </a:p>
        </p:txBody>
      </p:sp>
      <p:sp>
        <p:nvSpPr>
          <p:cNvPr id="49155"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6D35AB0F-F355-4AE4-9BC4-B33F4DB9C1E6}" type="slidenum">
              <a:rPr lang="en-ZA" altLang="en-US" sz="1200" smtClean="0">
                <a:solidFill>
                  <a:srgbClr val="898989"/>
                </a:solidFill>
              </a:rPr>
              <a:pPr fontAlgn="base">
                <a:spcBef>
                  <a:spcPct val="0"/>
                </a:spcBef>
                <a:spcAft>
                  <a:spcPct val="0"/>
                </a:spcAft>
                <a:buFontTx/>
                <a:buNone/>
              </a:pPr>
              <a:t>48</a:t>
            </a:fld>
            <a:endParaRPr lang="en-ZA" altLang="en-US" sz="1200" dirty="0">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811718400"/>
              </p:ext>
            </p:extLst>
          </p:nvPr>
        </p:nvGraphicFramePr>
        <p:xfrm>
          <a:off x="0" y="692150"/>
          <a:ext cx="9144001" cy="4893456"/>
        </p:xfrm>
        <a:graphic>
          <a:graphicData uri="http://schemas.openxmlformats.org/drawingml/2006/table">
            <a:tbl>
              <a:tblPr/>
              <a:tblGrid>
                <a:gridCol w="1239436">
                  <a:extLst>
                    <a:ext uri="{9D8B030D-6E8A-4147-A177-3AD203B41FA5}">
                      <a16:colId xmlns:a16="http://schemas.microsoft.com/office/drawing/2014/main" val="327895237"/>
                    </a:ext>
                  </a:extLst>
                </a:gridCol>
                <a:gridCol w="695601">
                  <a:extLst>
                    <a:ext uri="{9D8B030D-6E8A-4147-A177-3AD203B41FA5}">
                      <a16:colId xmlns:a16="http://schemas.microsoft.com/office/drawing/2014/main" val="1353161641"/>
                    </a:ext>
                  </a:extLst>
                </a:gridCol>
                <a:gridCol w="1568266">
                  <a:extLst>
                    <a:ext uri="{9D8B030D-6E8A-4147-A177-3AD203B41FA5}">
                      <a16:colId xmlns:a16="http://schemas.microsoft.com/office/drawing/2014/main" val="2864034646"/>
                    </a:ext>
                  </a:extLst>
                </a:gridCol>
                <a:gridCol w="1568266">
                  <a:extLst>
                    <a:ext uri="{9D8B030D-6E8A-4147-A177-3AD203B41FA5}">
                      <a16:colId xmlns:a16="http://schemas.microsoft.com/office/drawing/2014/main" val="3744799827"/>
                    </a:ext>
                  </a:extLst>
                </a:gridCol>
                <a:gridCol w="935900">
                  <a:extLst>
                    <a:ext uri="{9D8B030D-6E8A-4147-A177-3AD203B41FA5}">
                      <a16:colId xmlns:a16="http://schemas.microsoft.com/office/drawing/2014/main" val="445966350"/>
                    </a:ext>
                  </a:extLst>
                </a:gridCol>
                <a:gridCol w="1568266">
                  <a:extLst>
                    <a:ext uri="{9D8B030D-6E8A-4147-A177-3AD203B41FA5}">
                      <a16:colId xmlns:a16="http://schemas.microsoft.com/office/drawing/2014/main" val="537227605"/>
                    </a:ext>
                  </a:extLst>
                </a:gridCol>
                <a:gridCol w="1568266">
                  <a:extLst>
                    <a:ext uri="{9D8B030D-6E8A-4147-A177-3AD203B41FA5}">
                      <a16:colId xmlns:a16="http://schemas.microsoft.com/office/drawing/2014/main" val="4282432075"/>
                    </a:ext>
                  </a:extLst>
                </a:gridCol>
              </a:tblGrid>
              <a:tr h="308950">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Performance Indicator</a:t>
                      </a:r>
                    </a:p>
                  </a:txBody>
                  <a:tcPr marL="4164" marR="4164" marT="41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Frequency</a:t>
                      </a:r>
                    </a:p>
                  </a:txBody>
                  <a:tcPr marL="4164" marR="4164" marT="41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Target for 2022/23</a:t>
                      </a:r>
                    </a:p>
                  </a:txBody>
                  <a:tcPr marL="4164" marR="4164" marT="41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Validated Milestone/ Output</a:t>
                      </a:r>
                    </a:p>
                  </a:txBody>
                  <a:tcPr marL="4164" marR="4164" marT="41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Deviation</a:t>
                      </a:r>
                    </a:p>
                  </a:txBody>
                  <a:tcPr marL="4164" marR="4164" marT="41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Reason for deviation</a:t>
                      </a:r>
                    </a:p>
                  </a:txBody>
                  <a:tcPr marL="4164" marR="4164" marT="41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Challenges/ Corrective Action</a:t>
                      </a:r>
                    </a:p>
                  </a:txBody>
                  <a:tcPr marL="4164" marR="4164" marT="41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extLst>
                  <a:ext uri="{0D108BD9-81ED-4DB2-BD59-A6C34878D82A}">
                    <a16:rowId xmlns:a16="http://schemas.microsoft.com/office/drawing/2014/main" val="2991739200"/>
                  </a:ext>
                </a:extLst>
              </a:tr>
              <a:tr h="1375701">
                <a:tc rowSpan="2">
                  <a:txBody>
                    <a:bodyPr/>
                    <a:lstStyle/>
                    <a:p>
                      <a:pPr algn="l" fontAlgn="t">
                        <a:lnSpc>
                          <a:spcPct val="100000"/>
                        </a:lnSpc>
                      </a:pPr>
                      <a:r>
                        <a:rPr lang="en-GB" sz="1000" b="1" i="0" u="none" strike="noStrike" dirty="0">
                          <a:solidFill>
                            <a:srgbClr val="000000"/>
                          </a:solidFill>
                          <a:effectLst/>
                          <a:latin typeface="Arial" panose="020B0604020202020204" pitchFamily="34" charset="0"/>
                        </a:rPr>
                        <a:t>2.3.5 An Annual Sector Report is produced on the percentage of learners provided with Mathematics and English First Additional Language (EFAL) textbooks in Grades 3, 6, 9 and 12</a:t>
                      </a:r>
                    </a:p>
                    <a:p>
                      <a:pPr algn="l" fontAlgn="t">
                        <a:lnSpc>
                          <a:spcPct val="100000"/>
                        </a:lnSpc>
                      </a:pPr>
                      <a:r>
                        <a:rPr lang="en-ZA" sz="1000" b="1" i="0" u="none" strike="noStrike" dirty="0">
                          <a:solidFill>
                            <a:srgbClr val="000000"/>
                          </a:solidFill>
                          <a:effectLst/>
                          <a:latin typeface="Arial" panose="020B0604020202020204" pitchFamily="34" charset="0"/>
                        </a:rPr>
                        <a:t> </a:t>
                      </a:r>
                    </a:p>
                  </a:txBody>
                  <a:tcPr marL="4164" marR="4164" marT="41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Annually</a:t>
                      </a:r>
                    </a:p>
                  </a:txBody>
                  <a:tcPr marL="4164" marR="4164" marT="41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GB" sz="1000" b="1" i="0" u="none" strike="noStrike" dirty="0">
                          <a:solidFill>
                            <a:srgbClr val="000000"/>
                          </a:solidFill>
                          <a:effectLst/>
                          <a:latin typeface="Arial" panose="020B0604020202020204" pitchFamily="34" charset="0"/>
                        </a:rPr>
                        <a:t>Approved Annual Sector Report on the percentage of learners provided with Mathematics and English First Additional Language (EFAL) textbooks in Grades 3, 6, 9 and 12</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4164" marR="4164" marT="41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164" marR="4164" marT="41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164" marR="4164" marT="41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164" marR="4164" marT="41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164" marR="4164" marT="41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1666330891"/>
                  </a:ext>
                </a:extLst>
              </a:tr>
              <a:tr h="613736">
                <a:tc vMerge="1">
                  <a:txBody>
                    <a:bodyPr/>
                    <a:lstStyle/>
                    <a:p>
                      <a:pPr algn="l" fontAlgn="t"/>
                      <a:endParaRPr lang="en-ZA" sz="500" b="1" i="0" u="none" strike="noStrike" dirty="0">
                        <a:solidFill>
                          <a:srgbClr val="000000"/>
                        </a:solidFill>
                        <a:effectLst/>
                        <a:latin typeface="Arial" panose="020B0604020202020204" pitchFamily="34" charset="0"/>
                      </a:endParaRPr>
                    </a:p>
                  </a:txBody>
                  <a:tcPr marL="4164" marR="4164" marT="41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template for the annual sector report on learners provided with Mathematics and EFAL has</a:t>
                      </a:r>
                      <a:r>
                        <a:rPr lang="en-ZA" sz="10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been developed</a:t>
                      </a:r>
                      <a:r>
                        <a:rPr lang="en-ZA"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Furthermore, letters were sent to provinces, reminding them about the submission of report on 10 February 2023. </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2063108222"/>
                  </a:ext>
                </a:extLst>
              </a:tr>
              <a:tr h="156557">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164" marR="4164" marT="41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164" marR="4164" marT="41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164" marR="4164" marT="41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164" marR="4164" marT="41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164" marR="4164" marT="41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164" marR="4164" marT="41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164" marR="4164" marT="41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3957596271"/>
                  </a:ext>
                </a:extLst>
              </a:tr>
              <a:tr h="156557">
                <a:tc rowSpan="2">
                  <a:txBody>
                    <a:bodyPr/>
                    <a:lstStyle/>
                    <a:p>
                      <a:pPr algn="l" fontAlgn="t">
                        <a:lnSpc>
                          <a:spcPct val="100000"/>
                        </a:lnSpc>
                      </a:pPr>
                      <a:r>
                        <a:rPr lang="en-GB" sz="1000" b="1" i="0" u="none" strike="noStrike" dirty="0">
                          <a:solidFill>
                            <a:srgbClr val="000000"/>
                          </a:solidFill>
                          <a:effectLst/>
                          <a:latin typeface="Arial" panose="020B0604020202020204" pitchFamily="34" charset="0"/>
                        </a:rPr>
                        <a:t>2.3.6 Number of schools monitored for home languages in which Literacy Grades 1-3 Lesson Plans have been developed for terms 1 to 4</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p>
                      <a:pPr algn="l" fontAlgn="t">
                        <a:lnSpc>
                          <a:spcPct val="100000"/>
                        </a:lnSpc>
                      </a:pPr>
                      <a:r>
                        <a:rPr lang="en-ZA" sz="1000" b="1" i="0" u="none" strike="noStrike" dirty="0">
                          <a:solidFill>
                            <a:srgbClr val="000000"/>
                          </a:solidFill>
                          <a:effectLst/>
                          <a:latin typeface="Arial" panose="020B0604020202020204" pitchFamily="34" charset="0"/>
                        </a:rPr>
                        <a:t> </a:t>
                      </a:r>
                    </a:p>
                  </a:txBody>
                  <a:tcPr marL="4164" marR="4164" marT="41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Annually</a:t>
                      </a:r>
                    </a:p>
                  </a:txBody>
                  <a:tcPr marL="4164" marR="4164" marT="41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10</a:t>
                      </a:r>
                    </a:p>
                  </a:txBody>
                  <a:tcPr marL="4164" marR="4164" marT="41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164" marR="4164" marT="41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164" marR="4164" marT="41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164" marR="4164" marT="41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164" marR="4164" marT="41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3118052359"/>
                  </a:ext>
                </a:extLst>
              </a:tr>
              <a:tr h="1371537">
                <a:tc vMerge="1">
                  <a:txBody>
                    <a:bodyPr/>
                    <a:lstStyle/>
                    <a:p>
                      <a:pPr algn="l" fontAlgn="t"/>
                      <a:endParaRPr lang="en-ZA" sz="500" b="1" i="0" u="none" strike="noStrike" dirty="0">
                        <a:solidFill>
                          <a:srgbClr val="000000"/>
                        </a:solidFill>
                        <a:effectLst/>
                        <a:latin typeface="Arial" panose="020B0604020202020204" pitchFamily="34" charset="0"/>
                      </a:endParaRPr>
                    </a:p>
                  </a:txBody>
                  <a:tcPr marL="4164" marR="4164" marT="41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Q1: 0</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Q2: 4</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 3</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a:t>
                      </a:r>
                      <a:r>
                        <a:rPr lang="en-ZA"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2288211456"/>
                  </a:ext>
                </a:extLst>
              </a:tr>
            </a:tbl>
          </a:graphicData>
        </a:graphic>
      </p:graphicFrame>
      <p:pic>
        <p:nvPicPr>
          <p:cNvPr id="492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05145"/>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30675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t>PROGRAMME 2 INDICATORS…</a:t>
            </a:r>
          </a:p>
        </p:txBody>
      </p:sp>
      <p:sp>
        <p:nvSpPr>
          <p:cNvPr id="50179"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5244F936-CCF8-4EF3-A139-947A392EE0E9}" type="slidenum">
              <a:rPr lang="en-ZA" altLang="en-US" sz="1200" smtClean="0">
                <a:solidFill>
                  <a:srgbClr val="898989"/>
                </a:solidFill>
              </a:rPr>
              <a:pPr fontAlgn="base">
                <a:spcBef>
                  <a:spcPct val="0"/>
                </a:spcBef>
                <a:spcAft>
                  <a:spcPct val="0"/>
                </a:spcAft>
                <a:buFontTx/>
                <a:buNone/>
              </a:pPr>
              <a:t>49</a:t>
            </a:fld>
            <a:endParaRPr lang="en-ZA" altLang="en-US" sz="1200" dirty="0">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100253195"/>
              </p:ext>
            </p:extLst>
          </p:nvPr>
        </p:nvGraphicFramePr>
        <p:xfrm>
          <a:off x="0" y="692150"/>
          <a:ext cx="9143998" cy="3826932"/>
        </p:xfrm>
        <a:graphic>
          <a:graphicData uri="http://schemas.openxmlformats.org/drawingml/2006/table">
            <a:tbl>
              <a:tblPr/>
              <a:tblGrid>
                <a:gridCol w="1239436">
                  <a:extLst>
                    <a:ext uri="{9D8B030D-6E8A-4147-A177-3AD203B41FA5}">
                      <a16:colId xmlns:a16="http://schemas.microsoft.com/office/drawing/2014/main" val="2575591484"/>
                    </a:ext>
                  </a:extLst>
                </a:gridCol>
                <a:gridCol w="695602">
                  <a:extLst>
                    <a:ext uri="{9D8B030D-6E8A-4147-A177-3AD203B41FA5}">
                      <a16:colId xmlns:a16="http://schemas.microsoft.com/office/drawing/2014/main" val="2740324681"/>
                    </a:ext>
                  </a:extLst>
                </a:gridCol>
                <a:gridCol w="1568265">
                  <a:extLst>
                    <a:ext uri="{9D8B030D-6E8A-4147-A177-3AD203B41FA5}">
                      <a16:colId xmlns:a16="http://schemas.microsoft.com/office/drawing/2014/main" val="1030278449"/>
                    </a:ext>
                  </a:extLst>
                </a:gridCol>
                <a:gridCol w="1568265">
                  <a:extLst>
                    <a:ext uri="{9D8B030D-6E8A-4147-A177-3AD203B41FA5}">
                      <a16:colId xmlns:a16="http://schemas.microsoft.com/office/drawing/2014/main" val="4083796663"/>
                    </a:ext>
                  </a:extLst>
                </a:gridCol>
                <a:gridCol w="935900">
                  <a:extLst>
                    <a:ext uri="{9D8B030D-6E8A-4147-A177-3AD203B41FA5}">
                      <a16:colId xmlns:a16="http://schemas.microsoft.com/office/drawing/2014/main" val="1220331092"/>
                    </a:ext>
                  </a:extLst>
                </a:gridCol>
                <a:gridCol w="1568265">
                  <a:extLst>
                    <a:ext uri="{9D8B030D-6E8A-4147-A177-3AD203B41FA5}">
                      <a16:colId xmlns:a16="http://schemas.microsoft.com/office/drawing/2014/main" val="798224280"/>
                    </a:ext>
                  </a:extLst>
                </a:gridCol>
                <a:gridCol w="1568265">
                  <a:extLst>
                    <a:ext uri="{9D8B030D-6E8A-4147-A177-3AD203B41FA5}">
                      <a16:colId xmlns:a16="http://schemas.microsoft.com/office/drawing/2014/main" val="2038869922"/>
                    </a:ext>
                  </a:extLst>
                </a:gridCol>
              </a:tblGrid>
              <a:tr h="308983">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Performance Indicator</a:t>
                      </a:r>
                    </a:p>
                  </a:txBody>
                  <a:tcPr marL="4049" marR="4049" marT="405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Frequency</a:t>
                      </a:r>
                    </a:p>
                  </a:txBody>
                  <a:tcPr marL="4049" marR="4049" marT="405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Target for 2022/23</a:t>
                      </a:r>
                    </a:p>
                  </a:txBody>
                  <a:tcPr marL="4049" marR="4049" marT="405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Validated Milestone/ Output</a:t>
                      </a:r>
                    </a:p>
                  </a:txBody>
                  <a:tcPr marL="4049" marR="4049" marT="405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Deviation</a:t>
                      </a:r>
                    </a:p>
                  </a:txBody>
                  <a:tcPr marL="4049" marR="4049" marT="405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Reason for deviation</a:t>
                      </a:r>
                    </a:p>
                  </a:txBody>
                  <a:tcPr marL="4049" marR="4049" marT="405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Challenges/ Corrective Action</a:t>
                      </a:r>
                    </a:p>
                  </a:txBody>
                  <a:tcPr marL="4049" marR="4049" marT="405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extLst>
                  <a:ext uri="{0D108BD9-81ED-4DB2-BD59-A6C34878D82A}">
                    <a16:rowId xmlns:a16="http://schemas.microsoft.com/office/drawing/2014/main" val="3064004218"/>
                  </a:ext>
                </a:extLst>
              </a:tr>
              <a:tr h="156517">
                <a:tc rowSpan="2">
                  <a:txBody>
                    <a:bodyPr/>
                    <a:lstStyle/>
                    <a:p>
                      <a:pPr algn="l" fontAlgn="t">
                        <a:lnSpc>
                          <a:spcPct val="100000"/>
                        </a:lnSpc>
                      </a:pPr>
                      <a:r>
                        <a:rPr lang="en-GB" sz="1000" b="1" i="0" u="none" strike="noStrike" dirty="0">
                          <a:solidFill>
                            <a:srgbClr val="000000"/>
                          </a:solidFill>
                          <a:effectLst/>
                          <a:latin typeface="Arial" panose="020B0604020202020204" pitchFamily="34" charset="0"/>
                        </a:rPr>
                        <a:t>2.3.7 Number of special schools with access to electronic devices</a:t>
                      </a:r>
                    </a:p>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49" marR="4049" marT="405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Annually</a:t>
                      </a:r>
                    </a:p>
                  </a:txBody>
                  <a:tcPr marL="4049" marR="4049" marT="405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70</a:t>
                      </a:r>
                    </a:p>
                  </a:txBody>
                  <a:tcPr marL="4049" marR="4049" marT="405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49" marR="4049" marT="405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49" marR="4049" marT="405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49" marR="4049" marT="405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49" marR="4049" marT="405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930731192"/>
                  </a:ext>
                </a:extLst>
              </a:tr>
              <a:tr h="609865">
                <a:tc vMerge="1">
                  <a:txBody>
                    <a:bodyPr/>
                    <a:lstStyle/>
                    <a:p>
                      <a:pPr algn="l" fontAlgn="t"/>
                      <a:endParaRPr lang="en-ZA" sz="500" b="1" i="0" u="none" strike="noStrike" dirty="0">
                        <a:solidFill>
                          <a:srgbClr val="000000"/>
                        </a:solidFill>
                        <a:effectLst/>
                        <a:latin typeface="Arial" panose="020B0604020202020204" pitchFamily="34" charset="0"/>
                      </a:endParaRPr>
                    </a:p>
                  </a:txBody>
                  <a:tcPr marL="4049" marR="4049" marT="404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Q1:16</a:t>
                      </a:r>
                    </a:p>
                    <a:p>
                      <a:pPr>
                        <a:lnSpc>
                          <a:spcPct val="100000"/>
                        </a:lnSpc>
                        <a:spcAft>
                          <a:spcPts val="0"/>
                        </a:spcAft>
                      </a:pPr>
                      <a:r>
                        <a:rPr lang="en-ZA"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Q2: 26</a:t>
                      </a:r>
                    </a:p>
                    <a:p>
                      <a:pPr>
                        <a:lnSpc>
                          <a:spcPct val="100000"/>
                        </a:lnSpc>
                        <a:spcAft>
                          <a:spcPts val="0"/>
                        </a:spcAft>
                      </a:pPr>
                      <a:endParaRPr lang="en-ZA"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0000"/>
                        </a:lnSpc>
                        <a:spcAft>
                          <a:spcPts val="0"/>
                        </a:spcAft>
                      </a:pPr>
                      <a:r>
                        <a:rPr lang="en-ZA"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r>
                        <a:rPr lang="en-ZA" sz="10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connectivity was provided in this quarter by mobile operators as part of their social obligations</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3567705486"/>
                  </a:ext>
                </a:extLst>
              </a:tr>
              <a:tr h="156517">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49" marR="4049" marT="405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49" marR="4049" marT="405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49" marR="4049" marT="405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49" marR="4049" marT="405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49" marR="4049" marT="405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49" marR="4049" marT="405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49" marR="4049" marT="405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644013804"/>
                  </a:ext>
                </a:extLst>
              </a:tr>
              <a:tr h="1071315">
                <a:tc rowSpan="2">
                  <a:txBody>
                    <a:bodyPr/>
                    <a:lstStyle/>
                    <a:p>
                      <a:pPr algn="l" fontAlgn="t">
                        <a:lnSpc>
                          <a:spcPct val="100000"/>
                        </a:lnSpc>
                      </a:pPr>
                      <a:r>
                        <a:rPr lang="en-GB" sz="1000" b="1" i="0" u="none" strike="noStrike" dirty="0">
                          <a:solidFill>
                            <a:srgbClr val="000000"/>
                          </a:solidFill>
                          <a:effectLst/>
                          <a:latin typeface="Arial" panose="020B0604020202020204" pitchFamily="34" charset="0"/>
                        </a:rPr>
                        <a:t>2.3.8 An Annual Sector Report is produced on the monitoring of procurement and distribution of Information Communication Technology (ICT) devices</a:t>
                      </a:r>
                    </a:p>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49" marR="4049" marT="405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Annually</a:t>
                      </a:r>
                    </a:p>
                  </a:txBody>
                  <a:tcPr marL="4049" marR="4049" marT="405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GB" sz="1000" b="1" i="0" u="none" strike="noStrike" dirty="0">
                          <a:solidFill>
                            <a:srgbClr val="000000"/>
                          </a:solidFill>
                          <a:effectLst/>
                          <a:latin typeface="Arial" panose="020B0604020202020204" pitchFamily="34" charset="0"/>
                        </a:rPr>
                        <a:t>Approved Annual Sector Report on the monitoring of procurement and distribution of Information Communication Technology (ICT) devices</a:t>
                      </a:r>
                    </a:p>
                  </a:txBody>
                  <a:tcPr marL="4049" marR="4049" marT="405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49" marR="4049" marT="405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49" marR="4049" marT="405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49" marR="4049" marT="405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049" marR="4049" marT="405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2912737564"/>
                  </a:ext>
                </a:extLst>
              </a:tr>
              <a:tr h="609865">
                <a:tc vMerge="1">
                  <a:txBody>
                    <a:bodyPr/>
                    <a:lstStyle/>
                    <a:p>
                      <a:pPr algn="l" fontAlgn="t"/>
                      <a:endParaRPr lang="en-ZA" sz="500" b="1" i="0" u="none" strike="noStrike" dirty="0">
                        <a:solidFill>
                          <a:srgbClr val="000000"/>
                        </a:solidFill>
                        <a:effectLst/>
                        <a:latin typeface="Arial" panose="020B0604020202020204" pitchFamily="34" charset="0"/>
                      </a:endParaRPr>
                    </a:p>
                  </a:txBody>
                  <a:tcPr marL="4049" marR="4049" marT="4049"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Letters were sent to PEDs to submit outstanding and upcoming provincial annual ICT reports as per the submission plan</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2854800106"/>
                  </a:ext>
                </a:extLst>
              </a:tr>
            </a:tbl>
          </a:graphicData>
        </a:graphic>
      </p:graphicFrame>
      <p:pic>
        <p:nvPicPr>
          <p:cNvPr id="502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65921"/>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3939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8"/>
            <a:ext cx="8027988" cy="909637"/>
          </a:xfrm>
        </p:spPr>
        <p:txBody>
          <a:bodyPr rtlCol="0">
            <a:noAutofit/>
          </a:bodyPr>
          <a:lstStyle/>
          <a:p>
            <a:pPr eaLnBrk="1" fontAlgn="auto" hangingPunct="1">
              <a:spcAft>
                <a:spcPts val="0"/>
              </a:spcAft>
              <a:defRPr/>
            </a:pPr>
            <a:r>
              <a:rPr lang="en-US" dirty="0"/>
              <a:t>2022/23 Q2 STATUS BAR FOR INDICATORS</a:t>
            </a:r>
            <a:endParaRPr lang="en-ZA" dirty="0"/>
          </a:p>
        </p:txBody>
      </p:sp>
      <p:sp>
        <p:nvSpPr>
          <p:cNvPr id="14339" name="Content Placeholder 2"/>
          <p:cNvSpPr>
            <a:spLocks noGrp="1" noChangeArrowheads="1"/>
          </p:cNvSpPr>
          <p:nvPr>
            <p:ph idx="1"/>
          </p:nvPr>
        </p:nvSpPr>
        <p:spPr>
          <a:xfrm>
            <a:off x="0" y="947738"/>
            <a:ext cx="9144000" cy="5218112"/>
          </a:xfrm>
        </p:spPr>
        <p:txBody>
          <a:bodyPr/>
          <a:lstStyle/>
          <a:p>
            <a:pPr algn="just" eaLnBrk="1" hangingPunct="1">
              <a:buFont typeface="Arial" panose="020B0604020202020204" pitchFamily="34" charset="0"/>
              <a:buNone/>
            </a:pPr>
            <a:r>
              <a:rPr lang="en-ZA" altLang="en-US" sz="2000" dirty="0"/>
              <a:t> </a:t>
            </a:r>
            <a:endParaRPr lang="en-US" altLang="en-US" b="1" dirty="0"/>
          </a:p>
          <a:p>
            <a:pPr eaLnBrk="1" hangingPunct="1"/>
            <a:endParaRPr lang="en-ZA" altLang="en-US" dirty="0"/>
          </a:p>
        </p:txBody>
      </p:sp>
      <p:sp>
        <p:nvSpPr>
          <p:cNvPr id="6" name="Slide Number Placeholder 5"/>
          <p:cNvSpPr>
            <a:spLocks noGrp="1"/>
          </p:cNvSpPr>
          <p:nvPr>
            <p:ph type="sldNum" sz="quarter" idx="12"/>
          </p:nvPr>
        </p:nvSpPr>
        <p:spPr/>
        <p:txBody>
          <a:bodyPr/>
          <a:lstStyle/>
          <a:p>
            <a:pPr>
              <a:defRPr/>
            </a:pPr>
            <a:fld id="{0CC9357C-4E93-4073-80C1-D5B08A0382F3}" type="slidenum">
              <a:rPr lang="en-ZA">
                <a:solidFill>
                  <a:schemeClr val="tx1">
                    <a:tint val="75000"/>
                  </a:schemeClr>
                </a:solidFill>
              </a:rPr>
              <a:pPr>
                <a:defRPr/>
              </a:pPr>
              <a:t>5</a:t>
            </a:fld>
            <a:endParaRPr lang="en-ZA" dirty="0">
              <a:solidFill>
                <a:schemeClr val="tx1">
                  <a:tint val="75000"/>
                </a:schemeClr>
              </a:solidFill>
            </a:endParaRPr>
          </a:p>
        </p:txBody>
      </p:sp>
      <p:sp>
        <p:nvSpPr>
          <p:cNvPr id="4" name="Rectangle 20"/>
          <p:cNvSpPr txBox="1">
            <a:spLocks noChangeArrowheads="1"/>
          </p:cNvSpPr>
          <p:nvPr/>
        </p:nvSpPr>
        <p:spPr bwMode="auto">
          <a:xfrm>
            <a:off x="0" y="5549900"/>
            <a:ext cx="9144000" cy="1335088"/>
          </a:xfrm>
          <a:prstGeom prst="rect">
            <a:avLst/>
          </a:prstGeom>
          <a:solidFill>
            <a:schemeClr val="tx1">
              <a:lumMod val="75000"/>
              <a:lumOff val="25000"/>
            </a:schemeClr>
          </a:solidFill>
          <a:ln w="9525">
            <a:noFill/>
            <a:miter lim="800000"/>
            <a:headEnd/>
            <a:tailEnd/>
          </a:ln>
          <a:effectLst/>
        </p:spPr>
        <p:txBody>
          <a:bodyPr anchor="ct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5000"/>
              </a:lnSpc>
              <a:spcAft>
                <a:spcPts val="0"/>
              </a:spcAft>
              <a:defRPr/>
            </a:pPr>
            <a:r>
              <a:rPr lang="en-ZA" sz="1600" b="1" dirty="0">
                <a:solidFill>
                  <a:srgbClr val="FFFFFF"/>
                </a:solidFill>
                <a:ea typeface="Times New Roman"/>
                <a:cs typeface="Times New Roman"/>
              </a:rPr>
              <a:t>All Annual indicators are WHITE unless </a:t>
            </a:r>
            <a:r>
              <a:rPr lang="en-ZA" sz="1600" b="1" u="sng" dirty="0">
                <a:solidFill>
                  <a:srgbClr val="00B050"/>
                </a:solidFill>
                <a:ea typeface="Times New Roman"/>
                <a:cs typeface="Times New Roman"/>
              </a:rPr>
              <a:t>fully achieved</a:t>
            </a:r>
            <a:r>
              <a:rPr lang="en-ZA" sz="1600" b="1" dirty="0">
                <a:solidFill>
                  <a:srgbClr val="FFFFFF"/>
                </a:solidFill>
                <a:ea typeface="Times New Roman"/>
                <a:cs typeface="Times New Roman"/>
              </a:rPr>
              <a:t>.</a:t>
            </a:r>
            <a:endParaRPr lang="en-ZA" sz="2000" b="1" dirty="0">
              <a:ea typeface="Calibri"/>
              <a:cs typeface="Times New Roman"/>
            </a:endParaRPr>
          </a:p>
          <a:p>
            <a:pPr fontAlgn="auto">
              <a:lnSpc>
                <a:spcPct val="115000"/>
              </a:lnSpc>
              <a:spcAft>
                <a:spcPts val="0"/>
              </a:spcAft>
              <a:defRPr/>
            </a:pPr>
            <a:r>
              <a:rPr lang="en-ZA" sz="1600" b="1" dirty="0">
                <a:solidFill>
                  <a:srgbClr val="FF0000"/>
                </a:solidFill>
                <a:ea typeface="Times New Roman"/>
                <a:cs typeface="Times New Roman"/>
              </a:rPr>
              <a:t>Where 50% of the target has not been achieved, the status is reflected as RED. </a:t>
            </a:r>
            <a:endParaRPr lang="en-ZA" sz="2000" b="1" dirty="0">
              <a:ea typeface="Calibri"/>
              <a:cs typeface="Times New Roman"/>
            </a:endParaRPr>
          </a:p>
          <a:p>
            <a:pPr eaLnBrk="0" hangingPunct="0">
              <a:lnSpc>
                <a:spcPct val="115000"/>
              </a:lnSpc>
              <a:spcAft>
                <a:spcPts val="0"/>
              </a:spcAft>
              <a:defRPr/>
            </a:pPr>
            <a:r>
              <a:rPr lang="en-ZA" sz="1600" b="1" dirty="0">
                <a:solidFill>
                  <a:srgbClr val="FFC000"/>
                </a:solidFill>
                <a:ea typeface="Times New Roman"/>
                <a:cs typeface="Times New Roman"/>
              </a:rPr>
              <a:t>Where 50% or more of the target has been realised, the status is reflected as AMBER.</a:t>
            </a:r>
            <a:endParaRPr lang="en-ZA" sz="2000" b="1" dirty="0">
              <a:ea typeface="Calibri"/>
              <a:cs typeface="Times New Roman"/>
            </a:endParaRPr>
          </a:p>
          <a:p>
            <a:pPr fontAlgn="auto">
              <a:spcAft>
                <a:spcPts val="0"/>
              </a:spcAft>
              <a:defRPr/>
            </a:pPr>
            <a:r>
              <a:rPr lang="en-ZA" sz="1600" b="1" dirty="0">
                <a:solidFill>
                  <a:srgbClr val="00B050"/>
                </a:solidFill>
                <a:ea typeface="Times New Roman"/>
                <a:cs typeface="Times New Roman"/>
              </a:rPr>
              <a:t>Where the target has been </a:t>
            </a:r>
            <a:r>
              <a:rPr lang="en-ZA" sz="1600" b="1" u="sng" dirty="0">
                <a:solidFill>
                  <a:srgbClr val="00B050"/>
                </a:solidFill>
                <a:ea typeface="Times New Roman"/>
                <a:cs typeface="Times New Roman"/>
              </a:rPr>
              <a:t>fully achieved</a:t>
            </a:r>
            <a:r>
              <a:rPr lang="en-ZA" sz="1600" b="1" dirty="0">
                <a:solidFill>
                  <a:srgbClr val="00B050"/>
                </a:solidFill>
                <a:ea typeface="Times New Roman"/>
                <a:cs typeface="Times New Roman"/>
              </a:rPr>
              <a:t>, the status is reflected as GREEN.</a:t>
            </a:r>
            <a:endParaRPr lang="en-ZA" sz="1600" b="1" dirty="0">
              <a:solidFill>
                <a:srgbClr val="00B050"/>
              </a:solidFill>
              <a:cs typeface="Arial" pitchFamily="34" charset="0"/>
            </a:endParaRPr>
          </a:p>
        </p:txBody>
      </p:sp>
      <p:graphicFrame>
        <p:nvGraphicFramePr>
          <p:cNvPr id="7" name="Table 6"/>
          <p:cNvGraphicFramePr>
            <a:graphicFrameLocks noGrp="1"/>
          </p:cNvGraphicFramePr>
          <p:nvPr/>
        </p:nvGraphicFramePr>
        <p:xfrm>
          <a:off x="0" y="3336925"/>
          <a:ext cx="9144002" cy="2252664"/>
        </p:xfrm>
        <a:graphic>
          <a:graphicData uri="http://schemas.openxmlformats.org/drawingml/2006/table">
            <a:tbl>
              <a:tblPr/>
              <a:tblGrid>
                <a:gridCol w="1039369">
                  <a:extLst>
                    <a:ext uri="{9D8B030D-6E8A-4147-A177-3AD203B41FA5}">
                      <a16:colId xmlns:a16="http://schemas.microsoft.com/office/drawing/2014/main" val="3828375233"/>
                    </a:ext>
                  </a:extLst>
                </a:gridCol>
                <a:gridCol w="1039369">
                  <a:extLst>
                    <a:ext uri="{9D8B030D-6E8A-4147-A177-3AD203B41FA5}">
                      <a16:colId xmlns:a16="http://schemas.microsoft.com/office/drawing/2014/main" val="2493069991"/>
                    </a:ext>
                  </a:extLst>
                </a:gridCol>
                <a:gridCol w="1039369">
                  <a:extLst>
                    <a:ext uri="{9D8B030D-6E8A-4147-A177-3AD203B41FA5}">
                      <a16:colId xmlns:a16="http://schemas.microsoft.com/office/drawing/2014/main" val="2583389866"/>
                    </a:ext>
                  </a:extLst>
                </a:gridCol>
                <a:gridCol w="1039369">
                  <a:extLst>
                    <a:ext uri="{9D8B030D-6E8A-4147-A177-3AD203B41FA5}">
                      <a16:colId xmlns:a16="http://schemas.microsoft.com/office/drawing/2014/main" val="2099423035"/>
                    </a:ext>
                  </a:extLst>
                </a:gridCol>
                <a:gridCol w="1039369">
                  <a:extLst>
                    <a:ext uri="{9D8B030D-6E8A-4147-A177-3AD203B41FA5}">
                      <a16:colId xmlns:a16="http://schemas.microsoft.com/office/drawing/2014/main" val="1254095791"/>
                    </a:ext>
                  </a:extLst>
                </a:gridCol>
                <a:gridCol w="1039369">
                  <a:extLst>
                    <a:ext uri="{9D8B030D-6E8A-4147-A177-3AD203B41FA5}">
                      <a16:colId xmlns:a16="http://schemas.microsoft.com/office/drawing/2014/main" val="3332682875"/>
                    </a:ext>
                  </a:extLst>
                </a:gridCol>
                <a:gridCol w="1039369">
                  <a:extLst>
                    <a:ext uri="{9D8B030D-6E8A-4147-A177-3AD203B41FA5}">
                      <a16:colId xmlns:a16="http://schemas.microsoft.com/office/drawing/2014/main" val="4903155"/>
                    </a:ext>
                  </a:extLst>
                </a:gridCol>
                <a:gridCol w="1039369">
                  <a:extLst>
                    <a:ext uri="{9D8B030D-6E8A-4147-A177-3AD203B41FA5}">
                      <a16:colId xmlns:a16="http://schemas.microsoft.com/office/drawing/2014/main" val="3841958558"/>
                    </a:ext>
                  </a:extLst>
                </a:gridCol>
                <a:gridCol w="829050">
                  <a:extLst>
                    <a:ext uri="{9D8B030D-6E8A-4147-A177-3AD203B41FA5}">
                      <a16:colId xmlns:a16="http://schemas.microsoft.com/office/drawing/2014/main" val="2162782783"/>
                    </a:ext>
                  </a:extLst>
                </a:gridCol>
              </a:tblGrid>
              <a:tr h="189336">
                <a:tc rowSpan="2">
                  <a:txBody>
                    <a:bodyPr/>
                    <a:lstStyle/>
                    <a:p>
                      <a:pPr algn="ctr" fontAlgn="t"/>
                      <a:r>
                        <a:rPr lang="en-ZA" sz="1200" b="1" i="0" u="none" strike="noStrike" dirty="0">
                          <a:solidFill>
                            <a:srgbClr val="000000"/>
                          </a:solidFill>
                          <a:effectLst/>
                          <a:latin typeface="Arial" panose="020B0604020202020204" pitchFamily="34" charset="0"/>
                        </a:rPr>
                        <a:t>Programme </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GB" sz="1200" b="1" i="0" u="none" strike="noStrike" dirty="0">
                          <a:solidFill>
                            <a:srgbClr val="000000"/>
                          </a:solidFill>
                          <a:effectLst/>
                          <a:latin typeface="Arial" panose="020B0604020202020204" pitchFamily="34" charset="0"/>
                        </a:rPr>
                        <a:t>No. of indicators per programme </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ZA" sz="1200" b="1" i="0" u="none" strike="noStrike" dirty="0">
                          <a:solidFill>
                            <a:srgbClr val="000000"/>
                          </a:solidFill>
                          <a:effectLst/>
                          <a:latin typeface="Arial" panose="020B0604020202020204" pitchFamily="34" charset="0"/>
                        </a:rPr>
                        <a:t>Annual Targets</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ZA" sz="1200" b="1" i="0" u="none" strike="noStrike" dirty="0">
                          <a:solidFill>
                            <a:srgbClr val="000000"/>
                          </a:solidFill>
                          <a:effectLst/>
                          <a:latin typeface="Arial" panose="020B0604020202020204" pitchFamily="34" charset="0"/>
                        </a:rPr>
                        <a:t>Biennial Targets</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ZA" sz="1200" b="1" i="0" u="none" strike="noStrike" dirty="0">
                          <a:solidFill>
                            <a:srgbClr val="000000"/>
                          </a:solidFill>
                          <a:effectLst/>
                          <a:latin typeface="Arial" panose="020B0604020202020204" pitchFamily="34" charset="0"/>
                        </a:rPr>
                        <a:t>Biannual Targets</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ZA" sz="1200" b="1" i="0" u="none" strike="noStrike" dirty="0">
                          <a:solidFill>
                            <a:srgbClr val="000000"/>
                          </a:solidFill>
                          <a:effectLst/>
                          <a:latin typeface="Arial" panose="020B0604020202020204" pitchFamily="34" charset="0"/>
                        </a:rPr>
                        <a:t>Quarterly Targets</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3">
                  <a:txBody>
                    <a:bodyPr/>
                    <a:lstStyle/>
                    <a:p>
                      <a:pPr algn="ctr" fontAlgn="t"/>
                      <a:r>
                        <a:rPr lang="en-ZA" sz="1200" b="1" i="0" u="none" strike="noStrike" dirty="0">
                          <a:solidFill>
                            <a:srgbClr val="000000"/>
                          </a:solidFill>
                          <a:effectLst/>
                          <a:latin typeface="Arial" panose="020B0604020202020204" pitchFamily="34" charset="0"/>
                        </a:rPr>
                        <a:t>Q2 status 2022/23</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617732369"/>
                  </a:ext>
                </a:extLst>
              </a:tr>
              <a:tr h="372216">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t"/>
                      <a:r>
                        <a:rPr lang="en-ZA" sz="1200" b="1" i="0" u="none" strike="noStrike" dirty="0">
                          <a:solidFill>
                            <a:srgbClr val="000000"/>
                          </a:solidFill>
                          <a:effectLst/>
                          <a:latin typeface="Arial" panose="020B0604020202020204" pitchFamily="34" charset="0"/>
                        </a:rPr>
                        <a:t>Not achieved</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ZA" sz="1200" b="1" i="0" u="none" strike="noStrike" dirty="0">
                          <a:solidFill>
                            <a:srgbClr val="000000"/>
                          </a:solidFill>
                          <a:effectLst/>
                          <a:latin typeface="Arial" panose="020B0604020202020204" pitchFamily="34" charset="0"/>
                        </a:rPr>
                        <a:t>Partially achieved</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ZA" sz="1200" b="1" i="0" u="none" strike="noStrike" dirty="0">
                          <a:solidFill>
                            <a:srgbClr val="000000"/>
                          </a:solidFill>
                          <a:effectLst/>
                          <a:latin typeface="Arial" panose="020B0604020202020204" pitchFamily="34" charset="0"/>
                        </a:rPr>
                        <a:t>Achieved</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524336705"/>
                  </a:ext>
                </a:extLst>
              </a:tr>
              <a:tr h="189336">
                <a:tc>
                  <a:txBody>
                    <a:bodyPr/>
                    <a:lstStyle/>
                    <a:p>
                      <a:pPr algn="ctr" fontAlgn="t"/>
                      <a:r>
                        <a:rPr lang="en-ZA" sz="1200" b="1" i="0" u="none" strike="noStrike" dirty="0">
                          <a:solidFill>
                            <a:srgbClr val="000000"/>
                          </a:solidFill>
                          <a:effectLst/>
                          <a:latin typeface="Arial" panose="020B0604020202020204" pitchFamily="34" charset="0"/>
                        </a:rPr>
                        <a:t>One </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6</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2</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4</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3</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56809898"/>
                  </a:ext>
                </a:extLst>
              </a:tr>
              <a:tr h="189336">
                <a:tc>
                  <a:txBody>
                    <a:bodyPr/>
                    <a:lstStyle/>
                    <a:p>
                      <a:pPr algn="ctr" fontAlgn="t"/>
                      <a:r>
                        <a:rPr lang="en-ZA" sz="1200" b="1" i="0" u="none" strike="noStrike" dirty="0">
                          <a:solidFill>
                            <a:srgbClr val="000000"/>
                          </a:solidFill>
                          <a:effectLst/>
                          <a:latin typeface="Arial" panose="020B0604020202020204" pitchFamily="34" charset="0"/>
                        </a:rPr>
                        <a:t>Two </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31</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29</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2</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88155265"/>
                  </a:ext>
                </a:extLst>
              </a:tr>
              <a:tr h="189336">
                <a:tc>
                  <a:txBody>
                    <a:bodyPr/>
                    <a:lstStyle/>
                    <a:p>
                      <a:pPr algn="ctr" fontAlgn="t"/>
                      <a:r>
                        <a:rPr lang="en-ZA" sz="1200" b="1" i="0" u="none" strike="noStrike" dirty="0">
                          <a:solidFill>
                            <a:srgbClr val="000000"/>
                          </a:solidFill>
                          <a:effectLst/>
                          <a:latin typeface="Arial" panose="020B0604020202020204" pitchFamily="34" charset="0"/>
                        </a:rPr>
                        <a:t>Three </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11</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10</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6415407"/>
                  </a:ext>
                </a:extLst>
              </a:tr>
              <a:tr h="189336">
                <a:tc>
                  <a:txBody>
                    <a:bodyPr/>
                    <a:lstStyle/>
                    <a:p>
                      <a:pPr algn="ctr" fontAlgn="t"/>
                      <a:r>
                        <a:rPr lang="en-ZA" sz="1200" b="1" i="0" u="none" strike="noStrike" dirty="0">
                          <a:solidFill>
                            <a:srgbClr val="000000"/>
                          </a:solidFill>
                          <a:effectLst/>
                          <a:latin typeface="Arial" panose="020B0604020202020204" pitchFamily="34" charset="0"/>
                        </a:rPr>
                        <a:t>Four </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16</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15</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2890289"/>
                  </a:ext>
                </a:extLst>
              </a:tr>
              <a:tr h="189336">
                <a:tc>
                  <a:txBody>
                    <a:bodyPr/>
                    <a:lstStyle/>
                    <a:p>
                      <a:pPr algn="ctr" fontAlgn="t"/>
                      <a:r>
                        <a:rPr lang="en-ZA" sz="1200" b="1" i="0" u="none" strike="noStrike" dirty="0">
                          <a:solidFill>
                            <a:srgbClr val="000000"/>
                          </a:solidFill>
                          <a:effectLst/>
                          <a:latin typeface="Arial" panose="020B0604020202020204" pitchFamily="34" charset="0"/>
                        </a:rPr>
                        <a:t>Five </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6</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3</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3</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3</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09821117"/>
                  </a:ext>
                </a:extLst>
              </a:tr>
              <a:tr h="372216">
                <a:tc>
                  <a:txBody>
                    <a:bodyPr/>
                    <a:lstStyle/>
                    <a:p>
                      <a:pPr algn="ctr" fontAlgn="t"/>
                      <a:r>
                        <a:rPr lang="en-ZA" sz="1200" b="1" i="0" u="none" strike="noStrike" dirty="0">
                          <a:solidFill>
                            <a:srgbClr val="000000"/>
                          </a:solidFill>
                          <a:effectLst/>
                          <a:latin typeface="Arial" panose="020B0604020202020204" pitchFamily="34" charset="0"/>
                        </a:rPr>
                        <a:t>Total distribution</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70</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59</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9</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1/10</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0/10</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9/10</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03208072"/>
                  </a:ext>
                </a:extLst>
              </a:tr>
              <a:tr h="372216">
                <a:tc>
                  <a:txBody>
                    <a:bodyPr/>
                    <a:lstStyle/>
                    <a:p>
                      <a:pPr algn="ctr" fontAlgn="t"/>
                      <a:r>
                        <a:rPr lang="en-ZA" sz="1200" b="1" i="0" u="none" strike="noStrike" dirty="0">
                          <a:solidFill>
                            <a:srgbClr val="000000"/>
                          </a:solidFill>
                          <a:effectLst/>
                          <a:latin typeface="Arial" panose="020B0604020202020204" pitchFamily="34" charset="0"/>
                        </a:rPr>
                        <a:t>Percentage distribution</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100%</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84%</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1.4%</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1.4%</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13%</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10%</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0%</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90%</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61112202"/>
                  </a:ext>
                </a:extLst>
              </a:tr>
            </a:tbl>
          </a:graphicData>
        </a:graphic>
      </p:graphicFrame>
      <p:graphicFrame>
        <p:nvGraphicFramePr>
          <p:cNvPr id="10" name="Table 9"/>
          <p:cNvGraphicFramePr>
            <a:graphicFrameLocks noGrp="1"/>
          </p:cNvGraphicFramePr>
          <p:nvPr/>
        </p:nvGraphicFramePr>
        <p:xfrm>
          <a:off x="0" y="1104900"/>
          <a:ext cx="9144002" cy="2252664"/>
        </p:xfrm>
        <a:graphic>
          <a:graphicData uri="http://schemas.openxmlformats.org/drawingml/2006/table">
            <a:tbl>
              <a:tblPr/>
              <a:tblGrid>
                <a:gridCol w="1039369">
                  <a:extLst>
                    <a:ext uri="{9D8B030D-6E8A-4147-A177-3AD203B41FA5}">
                      <a16:colId xmlns:a16="http://schemas.microsoft.com/office/drawing/2014/main" val="4096451599"/>
                    </a:ext>
                  </a:extLst>
                </a:gridCol>
                <a:gridCol w="1039369">
                  <a:extLst>
                    <a:ext uri="{9D8B030D-6E8A-4147-A177-3AD203B41FA5}">
                      <a16:colId xmlns:a16="http://schemas.microsoft.com/office/drawing/2014/main" val="1773306183"/>
                    </a:ext>
                  </a:extLst>
                </a:gridCol>
                <a:gridCol w="1039369">
                  <a:extLst>
                    <a:ext uri="{9D8B030D-6E8A-4147-A177-3AD203B41FA5}">
                      <a16:colId xmlns:a16="http://schemas.microsoft.com/office/drawing/2014/main" val="2467648595"/>
                    </a:ext>
                  </a:extLst>
                </a:gridCol>
                <a:gridCol w="1039369">
                  <a:extLst>
                    <a:ext uri="{9D8B030D-6E8A-4147-A177-3AD203B41FA5}">
                      <a16:colId xmlns:a16="http://schemas.microsoft.com/office/drawing/2014/main" val="3605857241"/>
                    </a:ext>
                  </a:extLst>
                </a:gridCol>
                <a:gridCol w="1039369">
                  <a:extLst>
                    <a:ext uri="{9D8B030D-6E8A-4147-A177-3AD203B41FA5}">
                      <a16:colId xmlns:a16="http://schemas.microsoft.com/office/drawing/2014/main" val="3366470208"/>
                    </a:ext>
                  </a:extLst>
                </a:gridCol>
                <a:gridCol w="1039369">
                  <a:extLst>
                    <a:ext uri="{9D8B030D-6E8A-4147-A177-3AD203B41FA5}">
                      <a16:colId xmlns:a16="http://schemas.microsoft.com/office/drawing/2014/main" val="149710812"/>
                    </a:ext>
                  </a:extLst>
                </a:gridCol>
                <a:gridCol w="1039369">
                  <a:extLst>
                    <a:ext uri="{9D8B030D-6E8A-4147-A177-3AD203B41FA5}">
                      <a16:colId xmlns:a16="http://schemas.microsoft.com/office/drawing/2014/main" val="173250076"/>
                    </a:ext>
                  </a:extLst>
                </a:gridCol>
                <a:gridCol w="1039369">
                  <a:extLst>
                    <a:ext uri="{9D8B030D-6E8A-4147-A177-3AD203B41FA5}">
                      <a16:colId xmlns:a16="http://schemas.microsoft.com/office/drawing/2014/main" val="2576597671"/>
                    </a:ext>
                  </a:extLst>
                </a:gridCol>
                <a:gridCol w="829050">
                  <a:extLst>
                    <a:ext uri="{9D8B030D-6E8A-4147-A177-3AD203B41FA5}">
                      <a16:colId xmlns:a16="http://schemas.microsoft.com/office/drawing/2014/main" val="2737462217"/>
                    </a:ext>
                  </a:extLst>
                </a:gridCol>
              </a:tblGrid>
              <a:tr h="189336">
                <a:tc rowSpan="2">
                  <a:txBody>
                    <a:bodyPr/>
                    <a:lstStyle/>
                    <a:p>
                      <a:pPr algn="ctr" fontAlgn="t"/>
                      <a:r>
                        <a:rPr lang="en-ZA" sz="1200" b="1" i="0" u="none" strike="noStrike" dirty="0">
                          <a:solidFill>
                            <a:srgbClr val="000000"/>
                          </a:solidFill>
                          <a:effectLst/>
                          <a:latin typeface="Arial" panose="020B0604020202020204" pitchFamily="34" charset="0"/>
                        </a:rPr>
                        <a:t>Programme </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GB" sz="1200" b="1" i="0" u="none" strike="noStrike" dirty="0">
                          <a:solidFill>
                            <a:srgbClr val="000000"/>
                          </a:solidFill>
                          <a:effectLst/>
                          <a:latin typeface="Arial" panose="020B0604020202020204" pitchFamily="34" charset="0"/>
                        </a:rPr>
                        <a:t>No. of indicators per programme </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ZA" sz="1200" b="1" i="0" u="none" strike="noStrike" dirty="0">
                          <a:solidFill>
                            <a:srgbClr val="000000"/>
                          </a:solidFill>
                          <a:effectLst/>
                          <a:latin typeface="Arial" panose="020B0604020202020204" pitchFamily="34" charset="0"/>
                        </a:rPr>
                        <a:t>Annual Targets</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ZA" sz="1200" b="1" i="0" u="none" strike="noStrike" dirty="0">
                          <a:solidFill>
                            <a:srgbClr val="000000"/>
                          </a:solidFill>
                          <a:effectLst/>
                          <a:latin typeface="Arial" panose="020B0604020202020204" pitchFamily="34" charset="0"/>
                        </a:rPr>
                        <a:t>Biennial Targets</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ZA" sz="1200" b="1" i="0" u="none" strike="noStrike" dirty="0">
                          <a:solidFill>
                            <a:srgbClr val="000000"/>
                          </a:solidFill>
                          <a:effectLst/>
                          <a:latin typeface="Arial" panose="020B0604020202020204" pitchFamily="34" charset="0"/>
                        </a:rPr>
                        <a:t>Biannual Targets</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ZA" sz="1200" b="1" i="0" u="none" strike="noStrike" dirty="0">
                          <a:solidFill>
                            <a:srgbClr val="000000"/>
                          </a:solidFill>
                          <a:effectLst/>
                          <a:latin typeface="Arial" panose="020B0604020202020204" pitchFamily="34" charset="0"/>
                        </a:rPr>
                        <a:t>Quarterly Targets</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3">
                  <a:txBody>
                    <a:bodyPr/>
                    <a:lstStyle/>
                    <a:p>
                      <a:pPr algn="ctr" fontAlgn="t"/>
                      <a:r>
                        <a:rPr lang="en-ZA" sz="1200" b="1" i="0" u="none" strike="noStrike" dirty="0">
                          <a:solidFill>
                            <a:srgbClr val="000000"/>
                          </a:solidFill>
                          <a:effectLst/>
                          <a:latin typeface="Arial" panose="020B0604020202020204" pitchFamily="34" charset="0"/>
                        </a:rPr>
                        <a:t>Q2 status 2021/22</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049212455"/>
                  </a:ext>
                </a:extLst>
              </a:tr>
              <a:tr h="372216">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t"/>
                      <a:r>
                        <a:rPr lang="en-ZA" sz="1200" b="1" i="0" u="none" strike="noStrike" dirty="0">
                          <a:solidFill>
                            <a:srgbClr val="000000"/>
                          </a:solidFill>
                          <a:effectLst/>
                          <a:latin typeface="Arial" panose="020B0604020202020204" pitchFamily="34" charset="0"/>
                        </a:rPr>
                        <a:t>Not achieved</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ZA" sz="1200" b="1" i="0" u="none" strike="noStrike" dirty="0">
                          <a:solidFill>
                            <a:srgbClr val="000000"/>
                          </a:solidFill>
                          <a:effectLst/>
                          <a:latin typeface="Arial" panose="020B0604020202020204" pitchFamily="34" charset="0"/>
                        </a:rPr>
                        <a:t>Partially achieved</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ZA" sz="1200" b="1" i="0" u="none" strike="noStrike" dirty="0">
                          <a:solidFill>
                            <a:srgbClr val="000000"/>
                          </a:solidFill>
                          <a:effectLst/>
                          <a:latin typeface="Arial" panose="020B0604020202020204" pitchFamily="34" charset="0"/>
                        </a:rPr>
                        <a:t>Achieved</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809469371"/>
                  </a:ext>
                </a:extLst>
              </a:tr>
              <a:tr h="189336">
                <a:tc>
                  <a:txBody>
                    <a:bodyPr/>
                    <a:lstStyle/>
                    <a:p>
                      <a:pPr algn="ctr" fontAlgn="t"/>
                      <a:r>
                        <a:rPr lang="en-ZA" sz="1200" b="1" i="0" u="none" strike="noStrike" dirty="0">
                          <a:solidFill>
                            <a:srgbClr val="000000"/>
                          </a:solidFill>
                          <a:effectLst/>
                          <a:latin typeface="Arial" panose="020B0604020202020204" pitchFamily="34" charset="0"/>
                        </a:rPr>
                        <a:t>One </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5</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2</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3</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3</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84011855"/>
                  </a:ext>
                </a:extLst>
              </a:tr>
              <a:tr h="189336">
                <a:tc>
                  <a:txBody>
                    <a:bodyPr/>
                    <a:lstStyle/>
                    <a:p>
                      <a:pPr algn="ctr" fontAlgn="t"/>
                      <a:r>
                        <a:rPr lang="en-ZA" sz="1200" b="1" i="0" u="none" strike="noStrike" dirty="0">
                          <a:solidFill>
                            <a:srgbClr val="000000"/>
                          </a:solidFill>
                          <a:effectLst/>
                          <a:latin typeface="Arial" panose="020B0604020202020204" pitchFamily="34" charset="0"/>
                        </a:rPr>
                        <a:t>Two </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32</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30</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2</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83185502"/>
                  </a:ext>
                </a:extLst>
              </a:tr>
              <a:tr h="189336">
                <a:tc>
                  <a:txBody>
                    <a:bodyPr/>
                    <a:lstStyle/>
                    <a:p>
                      <a:pPr algn="ctr" fontAlgn="t"/>
                      <a:r>
                        <a:rPr lang="en-ZA" sz="1200" b="1" i="0" u="none" strike="noStrike" dirty="0">
                          <a:solidFill>
                            <a:srgbClr val="000000"/>
                          </a:solidFill>
                          <a:effectLst/>
                          <a:latin typeface="Arial" panose="020B0604020202020204" pitchFamily="34" charset="0"/>
                        </a:rPr>
                        <a:t>Three </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12</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10</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2</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2</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95785948"/>
                  </a:ext>
                </a:extLst>
              </a:tr>
              <a:tr h="189336">
                <a:tc>
                  <a:txBody>
                    <a:bodyPr/>
                    <a:lstStyle/>
                    <a:p>
                      <a:pPr algn="ctr" fontAlgn="t"/>
                      <a:r>
                        <a:rPr lang="en-ZA" sz="1200" b="1" i="0" u="none" strike="noStrike" dirty="0">
                          <a:solidFill>
                            <a:srgbClr val="000000"/>
                          </a:solidFill>
                          <a:effectLst/>
                          <a:latin typeface="Arial" panose="020B0604020202020204" pitchFamily="34" charset="0"/>
                        </a:rPr>
                        <a:t>Four </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16</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15</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6328629"/>
                  </a:ext>
                </a:extLst>
              </a:tr>
              <a:tr h="189336">
                <a:tc>
                  <a:txBody>
                    <a:bodyPr/>
                    <a:lstStyle/>
                    <a:p>
                      <a:pPr algn="ctr" fontAlgn="t"/>
                      <a:r>
                        <a:rPr lang="en-ZA" sz="1200" b="1" i="0" u="none" strike="noStrike" dirty="0">
                          <a:solidFill>
                            <a:srgbClr val="000000"/>
                          </a:solidFill>
                          <a:effectLst/>
                          <a:latin typeface="Arial" panose="020B0604020202020204" pitchFamily="34" charset="0"/>
                        </a:rPr>
                        <a:t>Five </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5</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4</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4</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51460954"/>
                  </a:ext>
                </a:extLst>
              </a:tr>
              <a:tr h="372216">
                <a:tc>
                  <a:txBody>
                    <a:bodyPr/>
                    <a:lstStyle/>
                    <a:p>
                      <a:pPr algn="ctr" fontAlgn="t"/>
                      <a:r>
                        <a:rPr lang="en-ZA" sz="1200" b="1" i="0" u="none" strike="noStrike" dirty="0">
                          <a:solidFill>
                            <a:srgbClr val="000000"/>
                          </a:solidFill>
                          <a:effectLst/>
                          <a:latin typeface="Arial" panose="020B0604020202020204" pitchFamily="34" charset="0"/>
                        </a:rPr>
                        <a:t>Total distribution</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70</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58</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10</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2/11</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0/11</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9/11</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142956714"/>
                  </a:ext>
                </a:extLst>
              </a:tr>
              <a:tr h="372216">
                <a:tc>
                  <a:txBody>
                    <a:bodyPr/>
                    <a:lstStyle/>
                    <a:p>
                      <a:pPr algn="ctr" fontAlgn="t"/>
                      <a:r>
                        <a:rPr lang="en-ZA" sz="1200" b="1" i="0" u="none" strike="noStrike" dirty="0">
                          <a:solidFill>
                            <a:srgbClr val="000000"/>
                          </a:solidFill>
                          <a:effectLst/>
                          <a:latin typeface="Arial" panose="020B0604020202020204" pitchFamily="34" charset="0"/>
                        </a:rPr>
                        <a:t>Percentage distribution</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100%</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83%</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2%</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2%</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14%</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18%</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0%</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82%</a:t>
                      </a:r>
                    </a:p>
                  </a:txBody>
                  <a:tcPr marL="6455" marR="6455" marT="64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77251225"/>
                  </a:ext>
                </a:extLst>
              </a:tr>
            </a:tbl>
          </a:graphicData>
        </a:graphic>
      </p:graphicFrame>
    </p:spTree>
    <p:extLst>
      <p:ext uri="{BB962C8B-B14F-4D97-AF65-F5344CB8AC3E}">
        <p14:creationId xmlns:p14="http://schemas.microsoft.com/office/powerpoint/2010/main" val="39711159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t>PROGRAMME 2 INDICATORS…</a:t>
            </a:r>
          </a:p>
        </p:txBody>
      </p:sp>
      <p:sp>
        <p:nvSpPr>
          <p:cNvPr id="51203"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3D7A21B8-D7A5-4DD0-9B4C-DF824DD50DBE}" type="slidenum">
              <a:rPr lang="en-ZA" altLang="en-US" sz="1200" smtClean="0">
                <a:solidFill>
                  <a:srgbClr val="898989"/>
                </a:solidFill>
              </a:rPr>
              <a:pPr fontAlgn="base">
                <a:spcBef>
                  <a:spcPct val="0"/>
                </a:spcBef>
                <a:spcAft>
                  <a:spcPct val="0"/>
                </a:spcAft>
                <a:buFontTx/>
                <a:buNone/>
              </a:pPr>
              <a:t>50</a:t>
            </a:fld>
            <a:endParaRPr lang="en-ZA" altLang="en-US" sz="1200" dirty="0">
              <a:solidFill>
                <a:srgbClr val="898989"/>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397532248"/>
              </p:ext>
            </p:extLst>
          </p:nvPr>
        </p:nvGraphicFramePr>
        <p:xfrm>
          <a:off x="1588" y="765175"/>
          <a:ext cx="9142413" cy="5961612"/>
        </p:xfrm>
        <a:graphic>
          <a:graphicData uri="http://schemas.openxmlformats.org/drawingml/2006/table">
            <a:tbl>
              <a:tblPr/>
              <a:tblGrid>
                <a:gridCol w="1239221">
                  <a:extLst>
                    <a:ext uri="{9D8B030D-6E8A-4147-A177-3AD203B41FA5}">
                      <a16:colId xmlns:a16="http://schemas.microsoft.com/office/drawing/2014/main" val="270037489"/>
                    </a:ext>
                  </a:extLst>
                </a:gridCol>
                <a:gridCol w="695481">
                  <a:extLst>
                    <a:ext uri="{9D8B030D-6E8A-4147-A177-3AD203B41FA5}">
                      <a16:colId xmlns:a16="http://schemas.microsoft.com/office/drawing/2014/main" val="1000053566"/>
                    </a:ext>
                  </a:extLst>
                </a:gridCol>
                <a:gridCol w="1567993">
                  <a:extLst>
                    <a:ext uri="{9D8B030D-6E8A-4147-A177-3AD203B41FA5}">
                      <a16:colId xmlns:a16="http://schemas.microsoft.com/office/drawing/2014/main" val="1124757110"/>
                    </a:ext>
                  </a:extLst>
                </a:gridCol>
                <a:gridCol w="2219975">
                  <a:extLst>
                    <a:ext uri="{9D8B030D-6E8A-4147-A177-3AD203B41FA5}">
                      <a16:colId xmlns:a16="http://schemas.microsoft.com/office/drawing/2014/main" val="2201042754"/>
                    </a:ext>
                  </a:extLst>
                </a:gridCol>
                <a:gridCol w="864064">
                  <a:extLst>
                    <a:ext uri="{9D8B030D-6E8A-4147-A177-3AD203B41FA5}">
                      <a16:colId xmlns:a16="http://schemas.microsoft.com/office/drawing/2014/main" val="3662770025"/>
                    </a:ext>
                  </a:extLst>
                </a:gridCol>
                <a:gridCol w="987686">
                  <a:extLst>
                    <a:ext uri="{9D8B030D-6E8A-4147-A177-3AD203B41FA5}">
                      <a16:colId xmlns:a16="http://schemas.microsoft.com/office/drawing/2014/main" val="3867755256"/>
                    </a:ext>
                  </a:extLst>
                </a:gridCol>
                <a:gridCol w="1567993">
                  <a:extLst>
                    <a:ext uri="{9D8B030D-6E8A-4147-A177-3AD203B41FA5}">
                      <a16:colId xmlns:a16="http://schemas.microsoft.com/office/drawing/2014/main" val="4168125685"/>
                    </a:ext>
                  </a:extLst>
                </a:gridCol>
              </a:tblGrid>
              <a:tr h="309301">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Performance Indicator</a:t>
                      </a:r>
                    </a:p>
                  </a:txBody>
                  <a:tcPr marL="4503" marR="4503" marT="450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Frequency</a:t>
                      </a:r>
                    </a:p>
                  </a:txBody>
                  <a:tcPr marL="4503" marR="4503" marT="450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Target for 2022/23</a:t>
                      </a:r>
                    </a:p>
                  </a:txBody>
                  <a:tcPr marL="4503" marR="4503" marT="450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Validated Milestone/ Output</a:t>
                      </a:r>
                    </a:p>
                  </a:txBody>
                  <a:tcPr marL="4503" marR="4503" marT="450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Deviation</a:t>
                      </a:r>
                    </a:p>
                  </a:txBody>
                  <a:tcPr marL="4503" marR="4503" marT="450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Reason for deviation</a:t>
                      </a:r>
                    </a:p>
                  </a:txBody>
                  <a:tcPr marL="4503" marR="4503" marT="450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Challenges/ Corrective Action</a:t>
                      </a:r>
                    </a:p>
                  </a:txBody>
                  <a:tcPr marL="4503" marR="4503" marT="450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extLst>
                  <a:ext uri="{0D108BD9-81ED-4DB2-BD59-A6C34878D82A}">
                    <a16:rowId xmlns:a16="http://schemas.microsoft.com/office/drawing/2014/main" val="3734571918"/>
                  </a:ext>
                </a:extLst>
              </a:tr>
              <a:tr h="614099">
                <a:tc rowSpan="2">
                  <a:txBody>
                    <a:bodyPr/>
                    <a:lstStyle/>
                    <a:p>
                      <a:pPr algn="l" fontAlgn="t">
                        <a:lnSpc>
                          <a:spcPct val="100000"/>
                        </a:lnSpc>
                      </a:pPr>
                      <a:r>
                        <a:rPr lang="en-GB" sz="1000" b="1" i="0" u="none" strike="noStrike" dirty="0">
                          <a:solidFill>
                            <a:srgbClr val="000000"/>
                          </a:solidFill>
                          <a:effectLst/>
                          <a:latin typeface="Arial" panose="020B0604020202020204" pitchFamily="34" charset="0"/>
                        </a:rPr>
                        <a:t>2.4.1 An Annual Sector Report is produced on the number of teachers trained on inclusion</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p>
                      <a:pPr algn="l" fontAlgn="t">
                        <a:lnSpc>
                          <a:spcPct val="100000"/>
                        </a:lnSpc>
                      </a:pPr>
                      <a:r>
                        <a:rPr lang="en-ZA" sz="1000" b="1" i="0" u="none" strike="noStrike" dirty="0">
                          <a:solidFill>
                            <a:srgbClr val="000000"/>
                          </a:solidFill>
                          <a:effectLst/>
                          <a:latin typeface="Arial" panose="020B0604020202020204" pitchFamily="34" charset="0"/>
                        </a:rPr>
                        <a:t> </a:t>
                      </a:r>
                    </a:p>
                  </a:txBody>
                  <a:tcPr marL="4503" marR="4503" marT="450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Annually</a:t>
                      </a:r>
                    </a:p>
                  </a:txBody>
                  <a:tcPr marL="4503" marR="4503" marT="450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GB" sz="1000" b="1" i="0" u="none" strike="noStrike" dirty="0">
                          <a:solidFill>
                            <a:srgbClr val="000000"/>
                          </a:solidFill>
                          <a:effectLst/>
                          <a:latin typeface="Arial" panose="020B0604020202020204" pitchFamily="34" charset="0"/>
                        </a:rPr>
                        <a:t>Approved Annual Sector Report on the number of teachers trained on inclusion</a:t>
                      </a:r>
                    </a:p>
                  </a:txBody>
                  <a:tcPr marL="4503" marR="4503" marT="450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503" marR="4503" marT="450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503" marR="4503" marT="450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503" marR="4503" marT="450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503" marR="4503" marT="450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2389831985"/>
                  </a:ext>
                </a:extLst>
              </a:tr>
              <a:tr h="1223696">
                <a:tc vMerge="1">
                  <a:txBody>
                    <a:bodyPr/>
                    <a:lstStyle/>
                    <a:p>
                      <a:pPr algn="l" fontAlgn="t"/>
                      <a:endParaRPr lang="en-ZA" sz="500" b="1" i="0" u="none" strike="noStrike" dirty="0">
                        <a:solidFill>
                          <a:srgbClr val="000000"/>
                        </a:solidFill>
                        <a:effectLst/>
                        <a:latin typeface="Arial" panose="020B0604020202020204" pitchFamily="34" charset="0"/>
                      </a:endParaRPr>
                    </a:p>
                  </a:txBody>
                  <a:tcPr marL="4503" marR="4503" marT="450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the period under review, a national total of 67 teachers were trained in Braille; 284 on SASL; 230 teachers on Autism; and 9982 teachers on inclusive programmes. This means the national total of teachers trained in areas of inclusion during the period under review has reached 10563. </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807921401"/>
                  </a:ext>
                </a:extLst>
              </a:tr>
              <a:tr h="156902">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503" marR="4503" marT="450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503" marR="4503" marT="450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503" marR="4503" marT="450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503" marR="4503" marT="450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503" marR="4503" marT="450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503" marR="4503" marT="450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503" marR="4503" marT="450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2313325458"/>
                  </a:ext>
                </a:extLst>
              </a:tr>
              <a:tr h="614099">
                <a:tc rowSpan="2">
                  <a:txBody>
                    <a:bodyPr/>
                    <a:lstStyle/>
                    <a:p>
                      <a:pPr algn="l" fontAlgn="t">
                        <a:lnSpc>
                          <a:spcPct val="100000"/>
                        </a:lnSpc>
                      </a:pPr>
                      <a:r>
                        <a:rPr lang="en-GB" sz="1000" b="1" i="0" u="none" strike="noStrike" dirty="0">
                          <a:solidFill>
                            <a:srgbClr val="000000"/>
                          </a:solidFill>
                          <a:effectLst/>
                          <a:latin typeface="Arial" panose="020B0604020202020204" pitchFamily="34" charset="0"/>
                        </a:rPr>
                        <a:t>2.4.2 An Annual Sector Report is produced on the number of learners in public special schools</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p>
                      <a:pPr algn="l" fontAlgn="t">
                        <a:lnSpc>
                          <a:spcPct val="100000"/>
                        </a:lnSpc>
                      </a:pPr>
                      <a:r>
                        <a:rPr lang="en-ZA" sz="1000" b="1" i="0" u="none" strike="noStrike" dirty="0">
                          <a:solidFill>
                            <a:srgbClr val="000000"/>
                          </a:solidFill>
                          <a:effectLst/>
                          <a:latin typeface="Arial" panose="020B0604020202020204" pitchFamily="34" charset="0"/>
                        </a:rPr>
                        <a:t> </a:t>
                      </a:r>
                    </a:p>
                  </a:txBody>
                  <a:tcPr marL="4503" marR="4503" marT="450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Annually</a:t>
                      </a:r>
                    </a:p>
                  </a:txBody>
                  <a:tcPr marL="4503" marR="4503" marT="450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GB" sz="1000" b="1" i="0" u="none" strike="noStrike" dirty="0">
                          <a:solidFill>
                            <a:srgbClr val="000000"/>
                          </a:solidFill>
                          <a:effectLst/>
                          <a:latin typeface="Arial" panose="020B0604020202020204" pitchFamily="34" charset="0"/>
                        </a:rPr>
                        <a:t>Approved Annual Sector Report on the number of learners in public special schools</a:t>
                      </a:r>
                    </a:p>
                  </a:txBody>
                  <a:tcPr marL="4503" marR="4503" marT="450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503" marR="4503" marT="450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503" marR="4503" marT="450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503" marR="4503" marT="450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4503" marR="4503" marT="450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2326406897"/>
                  </a:ext>
                </a:extLst>
              </a:tr>
              <a:tr h="1985691">
                <a:tc vMerge="1">
                  <a:txBody>
                    <a:bodyPr/>
                    <a:lstStyle/>
                    <a:p>
                      <a:pPr algn="l" fontAlgn="t"/>
                      <a:endParaRPr lang="en-ZA" sz="500" b="1" i="0" u="none" strike="noStrike" dirty="0">
                        <a:solidFill>
                          <a:srgbClr val="000000"/>
                        </a:solidFill>
                        <a:effectLst/>
                        <a:latin typeface="Arial" panose="020B0604020202020204" pitchFamily="34" charset="0"/>
                      </a:endParaRPr>
                    </a:p>
                  </a:txBody>
                  <a:tcPr marL="4503" marR="4503" marT="450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solidFill>
                  </a:tcPr>
                </a:tc>
                <a:tc>
                  <a:txBody>
                    <a:bodyPr/>
                    <a:lstStyle/>
                    <a:p>
                      <a:pPr marL="171450" indent="-171450">
                        <a:lnSpc>
                          <a:spcPct val="100000"/>
                        </a:lnSpc>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the period under review, 121 065 learners were enrolled in special schools for eight (8) provinces</a:t>
                      </a:r>
                    </a:p>
                    <a:p>
                      <a:pPr marL="171450" indent="-171450">
                        <a:lnSpc>
                          <a:spcPct val="100000"/>
                        </a:lnSpc>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Eastern Cape: 1 023</a:t>
                      </a:r>
                    </a:p>
                    <a:p>
                      <a:pPr marL="171450" indent="-171450">
                        <a:lnSpc>
                          <a:spcPct val="100000"/>
                        </a:lnSpc>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Free State: 6 603</a:t>
                      </a:r>
                    </a:p>
                    <a:p>
                      <a:pPr marL="171450" indent="-171450">
                        <a:lnSpc>
                          <a:spcPct val="100000"/>
                        </a:lnSpc>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Gauteng: 58 954</a:t>
                      </a:r>
                    </a:p>
                    <a:p>
                      <a:pPr marL="171450" indent="-171450">
                        <a:lnSpc>
                          <a:spcPct val="100000"/>
                        </a:lnSpc>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KwaZulu-Natal: 20 887</a:t>
                      </a:r>
                    </a:p>
                    <a:p>
                      <a:pPr marL="171450" indent="-171450">
                        <a:lnSpc>
                          <a:spcPct val="100000"/>
                        </a:lnSpc>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Limpopo: Nil report</a:t>
                      </a:r>
                    </a:p>
                    <a:p>
                      <a:pPr marL="171450" indent="-171450">
                        <a:lnSpc>
                          <a:spcPct val="100000"/>
                        </a:lnSpc>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Mpumalanga: 4 017</a:t>
                      </a:r>
                    </a:p>
                    <a:p>
                      <a:pPr marL="171450" indent="-171450">
                        <a:lnSpc>
                          <a:spcPct val="100000"/>
                        </a:lnSpc>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Northern Cape:1 812</a:t>
                      </a:r>
                    </a:p>
                    <a:p>
                      <a:pPr marL="171450" indent="-171450">
                        <a:lnSpc>
                          <a:spcPct val="100000"/>
                        </a:lnSpc>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North West: 7 839</a:t>
                      </a:r>
                    </a:p>
                    <a:p>
                      <a:pPr marL="171450" indent="-171450">
                        <a:lnSpc>
                          <a:spcPct val="100000"/>
                        </a:lnSpc>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Western Cape:19 930</a:t>
                      </a:r>
                    </a:p>
                    <a:p>
                      <a:pPr marL="171450" indent="-171450">
                        <a:lnSpc>
                          <a:spcPct val="100000"/>
                        </a:lnSpc>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National: 121 </a:t>
                      </a:r>
                      <a:r>
                        <a:rPr lang="en-ZA"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065</a:t>
                      </a:r>
                    </a:p>
                    <a:p>
                      <a:pPr marL="171450" indent="-171450">
                        <a:lnSpc>
                          <a:spcPct val="100000"/>
                        </a:lnSpc>
                        <a:spcAft>
                          <a:spcPts val="0"/>
                        </a:spcAft>
                        <a:buFont typeface="Arial" panose="020B0604020202020204" pitchFamily="34" charset="0"/>
                        <a:buChar char="•"/>
                      </a:pPr>
                      <a:endParaRPr lang="en-ZA"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0000"/>
                        </a:lnSpc>
                        <a:spcAft>
                          <a:spcPts val="0"/>
                        </a:spcAft>
                        <a:buFont typeface="Arial" panose="020B0604020202020204" pitchFamily="34" charset="0"/>
                        <a:buNone/>
                      </a:pPr>
                      <a:r>
                        <a:rPr lang="en-ZA" sz="10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line function has arranged as support/intervention session with the Limpopo</a:t>
                      </a:r>
                      <a:r>
                        <a:rPr lang="en-ZA" sz="1000" kern="12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10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province to assist them to submit the report.</a:t>
                      </a:r>
                      <a:endParaRPr lang="en-ZA"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2200231310"/>
                  </a:ext>
                </a:extLst>
              </a:tr>
            </a:tbl>
          </a:graphicData>
        </a:graphic>
      </p:graphicFrame>
      <p:pic>
        <p:nvPicPr>
          <p:cNvPr id="5126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86438"/>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7173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t>PROGRAMME 2 INDICATORS…</a:t>
            </a:r>
          </a:p>
        </p:txBody>
      </p:sp>
      <p:sp>
        <p:nvSpPr>
          <p:cNvPr id="52227"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CF578F4A-93C0-4258-AB29-923E982E48F3}" type="slidenum">
              <a:rPr lang="en-ZA" altLang="en-US" sz="1200" smtClean="0">
                <a:solidFill>
                  <a:srgbClr val="898989"/>
                </a:solidFill>
              </a:rPr>
              <a:pPr fontAlgn="base">
                <a:spcBef>
                  <a:spcPct val="0"/>
                </a:spcBef>
                <a:spcAft>
                  <a:spcPct val="0"/>
                </a:spcAft>
                <a:buFontTx/>
                <a:buNone/>
              </a:pPr>
              <a:t>51</a:t>
            </a:fld>
            <a:endParaRPr lang="en-ZA" altLang="en-US" sz="1200" dirty="0">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509394113"/>
              </p:ext>
            </p:extLst>
          </p:nvPr>
        </p:nvGraphicFramePr>
        <p:xfrm>
          <a:off x="0" y="648340"/>
          <a:ext cx="9144002" cy="5356180"/>
        </p:xfrm>
        <a:graphic>
          <a:graphicData uri="http://schemas.openxmlformats.org/drawingml/2006/table">
            <a:tbl>
              <a:tblPr/>
              <a:tblGrid>
                <a:gridCol w="1239436">
                  <a:extLst>
                    <a:ext uri="{9D8B030D-6E8A-4147-A177-3AD203B41FA5}">
                      <a16:colId xmlns:a16="http://schemas.microsoft.com/office/drawing/2014/main" val="1917390796"/>
                    </a:ext>
                  </a:extLst>
                </a:gridCol>
                <a:gridCol w="695602">
                  <a:extLst>
                    <a:ext uri="{9D8B030D-6E8A-4147-A177-3AD203B41FA5}">
                      <a16:colId xmlns:a16="http://schemas.microsoft.com/office/drawing/2014/main" val="3927514499"/>
                    </a:ext>
                  </a:extLst>
                </a:gridCol>
                <a:gridCol w="1568266">
                  <a:extLst>
                    <a:ext uri="{9D8B030D-6E8A-4147-A177-3AD203B41FA5}">
                      <a16:colId xmlns:a16="http://schemas.microsoft.com/office/drawing/2014/main" val="443236862"/>
                    </a:ext>
                  </a:extLst>
                </a:gridCol>
                <a:gridCol w="1716768">
                  <a:extLst>
                    <a:ext uri="{9D8B030D-6E8A-4147-A177-3AD203B41FA5}">
                      <a16:colId xmlns:a16="http://schemas.microsoft.com/office/drawing/2014/main" val="3712497645"/>
                    </a:ext>
                  </a:extLst>
                </a:gridCol>
                <a:gridCol w="787398">
                  <a:extLst>
                    <a:ext uri="{9D8B030D-6E8A-4147-A177-3AD203B41FA5}">
                      <a16:colId xmlns:a16="http://schemas.microsoft.com/office/drawing/2014/main" val="3183733248"/>
                    </a:ext>
                  </a:extLst>
                </a:gridCol>
                <a:gridCol w="1568266">
                  <a:extLst>
                    <a:ext uri="{9D8B030D-6E8A-4147-A177-3AD203B41FA5}">
                      <a16:colId xmlns:a16="http://schemas.microsoft.com/office/drawing/2014/main" val="401230397"/>
                    </a:ext>
                  </a:extLst>
                </a:gridCol>
                <a:gridCol w="1568266">
                  <a:extLst>
                    <a:ext uri="{9D8B030D-6E8A-4147-A177-3AD203B41FA5}">
                      <a16:colId xmlns:a16="http://schemas.microsoft.com/office/drawing/2014/main" val="3069275664"/>
                    </a:ext>
                  </a:extLst>
                </a:gridCol>
              </a:tblGrid>
              <a:tr h="310290">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Performance Indicator</a:t>
                      </a:r>
                    </a:p>
                  </a:txBody>
                  <a:tcPr marL="5547" marR="5547" marT="554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Frequency</a:t>
                      </a:r>
                    </a:p>
                  </a:txBody>
                  <a:tcPr marL="5547" marR="5547" marT="554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Target for 2022/23</a:t>
                      </a:r>
                    </a:p>
                  </a:txBody>
                  <a:tcPr marL="5547" marR="5547" marT="554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Validated Milestone/ Output</a:t>
                      </a:r>
                    </a:p>
                  </a:txBody>
                  <a:tcPr marL="5547" marR="5547" marT="554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Deviation</a:t>
                      </a:r>
                    </a:p>
                  </a:txBody>
                  <a:tcPr marL="5547" marR="5547" marT="554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Reason for deviation</a:t>
                      </a:r>
                    </a:p>
                  </a:txBody>
                  <a:tcPr marL="5547" marR="5547" marT="554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Challenges/ Corrective Action</a:t>
                      </a:r>
                    </a:p>
                  </a:txBody>
                  <a:tcPr marL="5547" marR="5547" marT="554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extLst>
                  <a:ext uri="{0D108BD9-81ED-4DB2-BD59-A6C34878D82A}">
                    <a16:rowId xmlns:a16="http://schemas.microsoft.com/office/drawing/2014/main" val="2118880270"/>
                  </a:ext>
                </a:extLst>
              </a:tr>
              <a:tr h="767409">
                <a:tc rowSpan="2">
                  <a:txBody>
                    <a:bodyPr/>
                    <a:lstStyle/>
                    <a:p>
                      <a:pPr algn="l" fontAlgn="t">
                        <a:lnSpc>
                          <a:spcPct val="100000"/>
                        </a:lnSpc>
                      </a:pPr>
                      <a:r>
                        <a:rPr lang="en-GB" sz="1000" b="1" i="0" u="none" strike="noStrike" dirty="0">
                          <a:solidFill>
                            <a:srgbClr val="000000"/>
                          </a:solidFill>
                          <a:effectLst/>
                          <a:latin typeface="Arial" panose="020B0604020202020204" pitchFamily="34" charset="0"/>
                        </a:rPr>
                        <a:t>2.4.3 An Annual Sector Report is produced on the percentage of public special schools serving as resource centres</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p>
                      <a:pPr algn="l" fontAlgn="t">
                        <a:lnSpc>
                          <a:spcPct val="100000"/>
                        </a:lnSpc>
                      </a:pPr>
                      <a:r>
                        <a:rPr lang="en-ZA" sz="1000" b="1" i="0" u="none" strike="noStrike" dirty="0">
                          <a:solidFill>
                            <a:srgbClr val="000000"/>
                          </a:solidFill>
                          <a:effectLst/>
                          <a:latin typeface="Arial" panose="020B0604020202020204" pitchFamily="34" charset="0"/>
                        </a:rPr>
                        <a:t> </a:t>
                      </a:r>
                    </a:p>
                  </a:txBody>
                  <a:tcPr marL="5547" marR="5547" marT="554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Annually</a:t>
                      </a:r>
                    </a:p>
                  </a:txBody>
                  <a:tcPr marL="5547" marR="5547" marT="554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GB" sz="1000" b="1" i="0" u="none" strike="noStrike" dirty="0">
                          <a:solidFill>
                            <a:srgbClr val="000000"/>
                          </a:solidFill>
                          <a:effectLst/>
                          <a:latin typeface="Arial" panose="020B0604020202020204" pitchFamily="34" charset="0"/>
                        </a:rPr>
                        <a:t>Approved Annual Sector Report on the percentage of public special schools serving as resource centres</a:t>
                      </a:r>
                    </a:p>
                  </a:txBody>
                  <a:tcPr marL="5547" marR="5547" marT="554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547" marR="5547" marT="554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547" marR="5547" marT="554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547" marR="5547" marT="554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547" marR="5547" marT="554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1699668259"/>
                  </a:ext>
                </a:extLst>
              </a:tr>
              <a:tr h="1681645">
                <a:tc vMerge="1">
                  <a:txBody>
                    <a:bodyPr/>
                    <a:lstStyle/>
                    <a:p>
                      <a:pPr algn="l" fontAlgn="t"/>
                      <a:endParaRPr lang="en-ZA" sz="700" b="1" i="0" u="none" strike="noStrike" dirty="0">
                        <a:solidFill>
                          <a:srgbClr val="000000"/>
                        </a:solidFill>
                        <a:effectLst/>
                        <a:latin typeface="Arial" panose="020B0604020202020204" pitchFamily="34" charset="0"/>
                      </a:endParaRPr>
                    </a:p>
                  </a:txBody>
                  <a:tcPr marL="5547" marR="5547" marT="554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marL="171450" indent="-171450">
                        <a:lnSpc>
                          <a:spcPct val="100000"/>
                        </a:lnSpc>
                        <a:spcAft>
                          <a:spcPts val="0"/>
                        </a:spcAft>
                        <a:buFont typeface="Arial" panose="020B0604020202020204" pitchFamily="34" charset="0"/>
                        <a:buChar char="•"/>
                      </a:pPr>
                      <a:r>
                        <a:rPr lang="en-ZA"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Eight </a:t>
                      </a: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 PEDs have designed special schools as resource centres. The data excludes Limpopo Province. The provinces submitted the following percentages of public special schools serving as resource centres:</a:t>
                      </a:r>
                    </a:p>
                    <a:p>
                      <a:pPr marL="171450" indent="-171450">
                        <a:lnSpc>
                          <a:spcPct val="100000"/>
                        </a:lnSpc>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Eastern Cape: 52%</a:t>
                      </a:r>
                    </a:p>
                    <a:p>
                      <a:pPr marL="171450" indent="-171450">
                        <a:lnSpc>
                          <a:spcPct val="100000"/>
                        </a:lnSpc>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Free State: 54%</a:t>
                      </a:r>
                    </a:p>
                    <a:p>
                      <a:pPr marL="171450" indent="-171450">
                        <a:lnSpc>
                          <a:spcPct val="100000"/>
                        </a:lnSpc>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Gauteng: 15.8%</a:t>
                      </a:r>
                    </a:p>
                    <a:p>
                      <a:pPr marL="171450" indent="-171450">
                        <a:lnSpc>
                          <a:spcPct val="100000"/>
                        </a:lnSpc>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KwaZulu-Natal: 31%</a:t>
                      </a:r>
                    </a:p>
                    <a:p>
                      <a:pPr marL="171450" indent="-171450">
                        <a:lnSpc>
                          <a:spcPct val="100000"/>
                        </a:lnSpc>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Limpopo: nil report</a:t>
                      </a:r>
                    </a:p>
                    <a:p>
                      <a:pPr marL="171450" indent="-171450">
                        <a:lnSpc>
                          <a:spcPct val="100000"/>
                        </a:lnSpc>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Mpumalanga: 66%</a:t>
                      </a:r>
                    </a:p>
                    <a:p>
                      <a:pPr marL="171450" indent="-171450">
                        <a:lnSpc>
                          <a:spcPct val="100000"/>
                        </a:lnSpc>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Northern Cape: 100%</a:t>
                      </a:r>
                    </a:p>
                    <a:p>
                      <a:pPr marL="171450" indent="-171450">
                        <a:lnSpc>
                          <a:spcPct val="100000"/>
                        </a:lnSpc>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North West: 13%</a:t>
                      </a:r>
                    </a:p>
                    <a:p>
                      <a:pPr marL="171450" indent="-171450">
                        <a:lnSpc>
                          <a:spcPct val="100000"/>
                        </a:lnSpc>
                        <a:spcAft>
                          <a:spcPts val="0"/>
                        </a:spcAft>
                        <a:buFont typeface="Arial" panose="020B0604020202020204" pitchFamily="34" charset="0"/>
                        <a:buChar char="•"/>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Western Cape: 38%</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37753101"/>
                  </a:ext>
                </a:extLst>
              </a:tr>
              <a:tr h="157918">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547" marR="5547" marT="554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547" marR="5547" marT="554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547" marR="5547" marT="554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547" marR="5547" marT="554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547" marR="5547" marT="554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547" marR="5547" marT="554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547" marR="5547" marT="554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913532307"/>
                  </a:ext>
                </a:extLst>
              </a:tr>
              <a:tr h="615036">
                <a:tc rowSpan="2">
                  <a:txBody>
                    <a:bodyPr/>
                    <a:lstStyle/>
                    <a:p>
                      <a:pPr algn="l" fontAlgn="t">
                        <a:lnSpc>
                          <a:spcPct val="100000"/>
                        </a:lnSpc>
                      </a:pPr>
                      <a:r>
                        <a:rPr lang="en-GB" sz="1000" b="1" i="0" u="none" strike="noStrike" dirty="0">
                          <a:solidFill>
                            <a:srgbClr val="000000"/>
                          </a:solidFill>
                          <a:effectLst/>
                          <a:latin typeface="Arial" panose="020B0604020202020204" pitchFamily="34" charset="0"/>
                        </a:rPr>
                        <a:t>2.4.4 An Annual Sector Report is produced on the establishment of focus schools per PED</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p>
                      <a:pPr algn="l" fontAlgn="t">
                        <a:lnSpc>
                          <a:spcPct val="100000"/>
                        </a:lnSpc>
                      </a:pPr>
                      <a:r>
                        <a:rPr lang="en-ZA" sz="1000" b="1" i="0" u="none" strike="noStrike" dirty="0">
                          <a:solidFill>
                            <a:srgbClr val="000000"/>
                          </a:solidFill>
                          <a:effectLst/>
                          <a:latin typeface="Arial" panose="020B0604020202020204" pitchFamily="34" charset="0"/>
                        </a:rPr>
                        <a:t> </a:t>
                      </a:r>
                    </a:p>
                  </a:txBody>
                  <a:tcPr marL="5547" marR="5547" marT="554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Annually</a:t>
                      </a:r>
                    </a:p>
                  </a:txBody>
                  <a:tcPr marL="5547" marR="5547" marT="554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GB" sz="1000" b="1" i="0" u="none" strike="noStrike" dirty="0">
                          <a:solidFill>
                            <a:srgbClr val="000000"/>
                          </a:solidFill>
                          <a:effectLst/>
                          <a:latin typeface="Arial" panose="020B0604020202020204" pitchFamily="34" charset="0"/>
                        </a:rPr>
                        <a:t>Approved Annual Sector Report on the establishment of focus schools per PED</a:t>
                      </a:r>
                    </a:p>
                  </a:txBody>
                  <a:tcPr marL="5547" marR="5547" marT="554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547" marR="5547" marT="554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547" marR="5547" marT="554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547" marR="5547" marT="554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5547" marR="5547" marT="554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3550599492"/>
                  </a:ext>
                </a:extLst>
              </a:tr>
              <a:tr h="609491">
                <a:tc vMerge="1">
                  <a:txBody>
                    <a:bodyPr/>
                    <a:lstStyle/>
                    <a:p>
                      <a:pPr algn="l" fontAlgn="t"/>
                      <a:endParaRPr lang="en-ZA" sz="700" b="1" i="0" u="none" strike="noStrike" dirty="0">
                        <a:solidFill>
                          <a:srgbClr val="000000"/>
                        </a:solidFill>
                        <a:effectLst/>
                        <a:latin typeface="Arial" panose="020B0604020202020204" pitchFamily="34" charset="0"/>
                      </a:endParaRPr>
                    </a:p>
                  </a:txBody>
                  <a:tcPr marL="5547" marR="5547" marT="554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Sector Report template and reminder to submit by 28 February 2023 sent to 9 PEDs through DG approved letter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705411448"/>
                  </a:ext>
                </a:extLst>
              </a:tr>
            </a:tbl>
          </a:graphicData>
        </a:graphic>
      </p:graphicFrame>
      <p:pic>
        <p:nvPicPr>
          <p:cNvPr id="522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4520"/>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7442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solidFill>
                  <a:srgbClr val="C0504D">
                    <a:lumMod val="75000"/>
                  </a:srgbClr>
                </a:solidFill>
              </a:rPr>
              <a:t>PROGRAMME 2 ... </a:t>
            </a:r>
            <a:endParaRPr lang="en-ZA" dirty="0"/>
          </a:p>
        </p:txBody>
      </p:sp>
      <p:sp>
        <p:nvSpPr>
          <p:cNvPr id="3" name="Content Placeholder 2"/>
          <p:cNvSpPr>
            <a:spLocks noGrp="1"/>
          </p:cNvSpPr>
          <p:nvPr>
            <p:ph idx="1"/>
          </p:nvPr>
        </p:nvSpPr>
        <p:spPr>
          <a:xfrm>
            <a:off x="0" y="947738"/>
            <a:ext cx="9144000" cy="5218112"/>
          </a:xfrm>
        </p:spPr>
        <p:txBody>
          <a:bodyPr rtlCol="0">
            <a:noAutofit/>
          </a:bodyPr>
          <a:lstStyle/>
          <a:p>
            <a:pPr marL="0" indent="0" eaLnBrk="1" fontAlgn="auto" hangingPunct="1">
              <a:spcAft>
                <a:spcPts val="0"/>
              </a:spcAft>
              <a:buFont typeface="Arial" panose="020B0604020202020204" pitchFamily="34" charset="0"/>
              <a:buNone/>
              <a:defRPr/>
            </a:pPr>
            <a:r>
              <a:rPr lang="en-ZA" b="1" u="sng" dirty="0"/>
              <a:t> </a:t>
            </a:r>
            <a:r>
              <a:rPr lang="en-ZA" b="1" u="sng" dirty="0">
                <a:solidFill>
                  <a:prstClr val="black"/>
                </a:solidFill>
              </a:rPr>
              <a:t>Early Childhood Development (ECD)</a:t>
            </a:r>
          </a:p>
          <a:p>
            <a:pPr eaLnBrk="1" fontAlgn="auto" hangingPunct="1">
              <a:spcAft>
                <a:spcPts val="0"/>
              </a:spcAft>
            </a:pPr>
            <a:r>
              <a:rPr lang="en-US" b="1" dirty="0">
                <a:solidFill>
                  <a:prstClr val="black"/>
                </a:solidFill>
                <a:cs typeface="Arial" panose="020B0604020202020204" pitchFamily="34" charset="0"/>
              </a:rPr>
              <a:t>Additional funding </a:t>
            </a:r>
            <a:r>
              <a:rPr lang="en-US" dirty="0">
                <a:solidFill>
                  <a:prstClr val="black"/>
                </a:solidFill>
                <a:cs typeface="Arial" panose="020B0604020202020204" pitchFamily="34" charset="0"/>
              </a:rPr>
              <a:t>has been </a:t>
            </a:r>
            <a:r>
              <a:rPr lang="en-US" b="1" dirty="0">
                <a:solidFill>
                  <a:prstClr val="black"/>
                </a:solidFill>
                <a:cs typeface="Arial" panose="020B0604020202020204" pitchFamily="34" charset="0"/>
              </a:rPr>
              <a:t>allocated</a:t>
            </a:r>
            <a:r>
              <a:rPr lang="en-US" dirty="0">
                <a:solidFill>
                  <a:prstClr val="black"/>
                </a:solidFill>
                <a:cs typeface="Arial" panose="020B0604020202020204" pitchFamily="34" charset="0"/>
              </a:rPr>
              <a:t> to ECD by NT over the next </a:t>
            </a:r>
            <a:r>
              <a:rPr lang="en-US" b="1" dirty="0">
                <a:solidFill>
                  <a:prstClr val="black"/>
                </a:solidFill>
                <a:cs typeface="Arial" panose="020B0604020202020204" pitchFamily="34" charset="0"/>
              </a:rPr>
              <a:t>three (3) years and a funding proposal </a:t>
            </a:r>
            <a:r>
              <a:rPr lang="en-US" dirty="0">
                <a:solidFill>
                  <a:prstClr val="black"/>
                </a:solidFill>
                <a:cs typeface="Arial" panose="020B0604020202020204" pitchFamily="34" charset="0"/>
              </a:rPr>
              <a:t>has been put together to </a:t>
            </a:r>
            <a:r>
              <a:rPr lang="en-US" b="1" dirty="0">
                <a:solidFill>
                  <a:prstClr val="black"/>
                </a:solidFill>
                <a:cs typeface="Arial" panose="020B0604020202020204" pitchFamily="34" charset="0"/>
              </a:rPr>
              <a:t>indicate</a:t>
            </a:r>
            <a:r>
              <a:rPr lang="en-US" dirty="0">
                <a:solidFill>
                  <a:prstClr val="black"/>
                </a:solidFill>
                <a:cs typeface="Arial" panose="020B0604020202020204" pitchFamily="34" charset="0"/>
              </a:rPr>
              <a:t> how these funds will be </a:t>
            </a:r>
            <a:r>
              <a:rPr lang="en-US" b="1" dirty="0">
                <a:solidFill>
                  <a:prstClr val="black"/>
                </a:solidFill>
                <a:cs typeface="Arial" panose="020B0604020202020204" pitchFamily="34" charset="0"/>
              </a:rPr>
              <a:t>allocated.</a:t>
            </a:r>
          </a:p>
          <a:p>
            <a:pPr lvl="0" eaLnBrk="1" fontAlgn="auto" hangingPunct="1">
              <a:spcAft>
                <a:spcPts val="0"/>
              </a:spcAft>
            </a:pPr>
            <a:r>
              <a:rPr lang="en-US" b="1" dirty="0">
                <a:solidFill>
                  <a:prstClr val="black"/>
                </a:solidFill>
                <a:cs typeface="Arial" panose="020B0604020202020204" pitchFamily="34" charset="0"/>
              </a:rPr>
              <a:t>An ongoing conversation </a:t>
            </a:r>
            <a:r>
              <a:rPr lang="en-US" dirty="0">
                <a:solidFill>
                  <a:prstClr val="black"/>
                </a:solidFill>
                <a:cs typeface="Arial" panose="020B0604020202020204" pitchFamily="34" charset="0"/>
              </a:rPr>
              <a:t>on a Presidential Stimulus Package for ECD and a framework to detail what the package could look like has been </a:t>
            </a:r>
            <a:r>
              <a:rPr lang="en-US" b="1" dirty="0">
                <a:solidFill>
                  <a:prstClr val="black"/>
                </a:solidFill>
                <a:cs typeface="Arial" panose="020B0604020202020204" pitchFamily="34" charset="0"/>
              </a:rPr>
              <a:t>developed.</a:t>
            </a:r>
          </a:p>
          <a:p>
            <a:pPr eaLnBrk="1" fontAlgn="auto" hangingPunct="1">
              <a:spcAft>
                <a:spcPts val="0"/>
              </a:spcAft>
            </a:pPr>
            <a:r>
              <a:rPr lang="en-US" b="1" dirty="0">
                <a:solidFill>
                  <a:prstClr val="black"/>
                </a:solidFill>
                <a:cs typeface="Arial" panose="020B0604020202020204" pitchFamily="34" charset="0"/>
              </a:rPr>
              <a:t>In terms of registration,</a:t>
            </a:r>
            <a:r>
              <a:rPr lang="en-US" dirty="0">
                <a:solidFill>
                  <a:prstClr val="black"/>
                </a:solidFill>
                <a:cs typeface="Arial" panose="020B0604020202020204" pitchFamily="34" charset="0"/>
              </a:rPr>
              <a:t> MOA is in progress with the following bodies: Ilifa Labantwana for the long-term development of an ECD MIS system; Data Innovators and Nelson Mandela Foundation for the short-run use of the Vangasali Registration Management Tool and </a:t>
            </a:r>
            <a:r>
              <a:rPr lang="en-US" b="1" dirty="0">
                <a:solidFill>
                  <a:prstClr val="black"/>
                </a:solidFill>
                <a:cs typeface="Arial" panose="020B0604020202020204" pitchFamily="34" charset="0"/>
              </a:rPr>
              <a:t>eight (8)</a:t>
            </a:r>
            <a:r>
              <a:rPr lang="en-US" dirty="0">
                <a:solidFill>
                  <a:prstClr val="black"/>
                </a:solidFill>
                <a:cs typeface="Arial" panose="020B0604020202020204" pitchFamily="34" charset="0"/>
              </a:rPr>
              <a:t> provinces have been </a:t>
            </a:r>
            <a:r>
              <a:rPr lang="en-US" b="1" dirty="0">
                <a:solidFill>
                  <a:prstClr val="black"/>
                </a:solidFill>
                <a:cs typeface="Arial" panose="020B0604020202020204" pitchFamily="34" charset="0"/>
              </a:rPr>
              <a:t>trained</a:t>
            </a:r>
            <a:r>
              <a:rPr lang="en-US" dirty="0">
                <a:solidFill>
                  <a:prstClr val="black"/>
                </a:solidFill>
                <a:cs typeface="Arial" panose="020B0604020202020204" pitchFamily="34" charset="0"/>
              </a:rPr>
              <a:t> on Vangasali except for Western Cape.</a:t>
            </a:r>
          </a:p>
          <a:p>
            <a:pPr eaLnBrk="1" fontAlgn="auto" hangingPunct="1">
              <a:spcAft>
                <a:spcPts val="0"/>
              </a:spcAft>
            </a:pPr>
            <a:r>
              <a:rPr lang="en-US" b="1" dirty="0">
                <a:solidFill>
                  <a:prstClr val="black"/>
                </a:solidFill>
                <a:cs typeface="Arial" panose="020B0604020202020204" pitchFamily="34" charset="0"/>
              </a:rPr>
              <a:t>The tools </a:t>
            </a:r>
            <a:r>
              <a:rPr lang="en-US" dirty="0">
                <a:solidFill>
                  <a:prstClr val="black"/>
                </a:solidFill>
                <a:cs typeface="Arial" panose="020B0604020202020204" pitchFamily="34" charset="0"/>
              </a:rPr>
              <a:t>have been first </a:t>
            </a:r>
            <a:r>
              <a:rPr lang="en-US" b="1" dirty="0">
                <a:solidFill>
                  <a:prstClr val="black"/>
                </a:solidFill>
                <a:cs typeface="Arial" panose="020B0604020202020204" pitchFamily="34" charset="0"/>
              </a:rPr>
              <a:t>tested</a:t>
            </a:r>
            <a:r>
              <a:rPr lang="en-US" dirty="0">
                <a:solidFill>
                  <a:prstClr val="black"/>
                </a:solidFill>
                <a:cs typeface="Arial" panose="020B0604020202020204" pitchFamily="34" charset="0"/>
              </a:rPr>
              <a:t> in the Eastern Cape and the Western Cape on October 2022. </a:t>
            </a:r>
            <a:r>
              <a:rPr lang="en-US" b="1" dirty="0">
                <a:solidFill>
                  <a:prstClr val="black"/>
                </a:solidFill>
                <a:cs typeface="Arial" panose="020B0604020202020204" pitchFamily="34" charset="0"/>
              </a:rPr>
              <a:t>A workshop </a:t>
            </a:r>
            <a:r>
              <a:rPr lang="en-US" dirty="0">
                <a:solidFill>
                  <a:prstClr val="black"/>
                </a:solidFill>
                <a:cs typeface="Arial" panose="020B0604020202020204" pitchFamily="34" charset="0"/>
              </a:rPr>
              <a:t>was also </a:t>
            </a:r>
            <a:r>
              <a:rPr lang="en-US" b="1" dirty="0">
                <a:solidFill>
                  <a:prstClr val="black"/>
                </a:solidFill>
                <a:cs typeface="Arial" panose="020B0604020202020204" pitchFamily="34" charset="0"/>
              </a:rPr>
              <a:t>held</a:t>
            </a:r>
            <a:r>
              <a:rPr lang="en-US" dirty="0">
                <a:solidFill>
                  <a:prstClr val="black"/>
                </a:solidFill>
                <a:cs typeface="Arial" panose="020B0604020202020204" pitchFamily="34" charset="0"/>
              </a:rPr>
              <a:t> on </a:t>
            </a:r>
            <a:r>
              <a:rPr lang="en-US" b="1" dirty="0">
                <a:solidFill>
                  <a:prstClr val="black"/>
                </a:solidFill>
                <a:cs typeface="Arial" panose="020B0604020202020204" pitchFamily="34" charset="0"/>
              </a:rPr>
              <a:t>developing</a:t>
            </a:r>
            <a:r>
              <a:rPr lang="en-US" dirty="0">
                <a:solidFill>
                  <a:prstClr val="black"/>
                </a:solidFill>
                <a:cs typeface="Arial" panose="020B0604020202020204" pitchFamily="34" charset="0"/>
              </a:rPr>
              <a:t> the business processes for the Quality Assurance Support System (QASS).</a:t>
            </a:r>
            <a:r>
              <a:rPr lang="en-US" b="1" dirty="0">
                <a:solidFill>
                  <a:prstClr val="black"/>
                </a:solidFill>
                <a:cs typeface="Arial" panose="020B0604020202020204" pitchFamily="34" charset="0"/>
              </a:rPr>
              <a:t> </a:t>
            </a:r>
          </a:p>
          <a:p>
            <a:pPr eaLnBrk="1" fontAlgn="auto" hangingPunct="1">
              <a:spcAft>
                <a:spcPts val="0"/>
              </a:spcAft>
            </a:pPr>
            <a:r>
              <a:rPr lang="en-US" b="1" dirty="0">
                <a:solidFill>
                  <a:prstClr val="black"/>
                </a:solidFill>
                <a:cs typeface="Arial" panose="020B0604020202020204" pitchFamily="34" charset="0"/>
              </a:rPr>
              <a:t>Human Resource Development Plan (HRDP) </a:t>
            </a:r>
            <a:r>
              <a:rPr lang="en-US" dirty="0">
                <a:solidFill>
                  <a:prstClr val="black"/>
                </a:solidFill>
                <a:cs typeface="Arial" panose="020B0604020202020204" pitchFamily="34" charset="0"/>
              </a:rPr>
              <a:t>task team members </a:t>
            </a:r>
            <a:r>
              <a:rPr lang="en-US" b="1" dirty="0">
                <a:solidFill>
                  <a:prstClr val="black"/>
                </a:solidFill>
                <a:cs typeface="Arial" panose="020B0604020202020204" pitchFamily="34" charset="0"/>
              </a:rPr>
              <a:t>consisting</a:t>
            </a:r>
            <a:r>
              <a:rPr lang="en-US" dirty="0">
                <a:solidFill>
                  <a:prstClr val="black"/>
                </a:solidFill>
                <a:cs typeface="Arial" panose="020B0604020202020204" pitchFamily="34" charset="0"/>
              </a:rPr>
              <a:t> of different Government and Non-Government ECD stakeholders have been </a:t>
            </a:r>
            <a:r>
              <a:rPr lang="en-US" b="1" dirty="0">
                <a:solidFill>
                  <a:prstClr val="black"/>
                </a:solidFill>
                <a:cs typeface="Arial" panose="020B0604020202020204" pitchFamily="34" charset="0"/>
              </a:rPr>
              <a:t>appointed.</a:t>
            </a:r>
          </a:p>
        </p:txBody>
      </p:sp>
      <p:sp>
        <p:nvSpPr>
          <p:cNvPr id="4" name="Slide Number Placeholder 3"/>
          <p:cNvSpPr>
            <a:spLocks noGrp="1"/>
          </p:cNvSpPr>
          <p:nvPr>
            <p:ph type="sldNum" sz="quarter" idx="12"/>
          </p:nvPr>
        </p:nvSpPr>
        <p:spPr/>
        <p:txBody>
          <a:bodyPr/>
          <a:lstStyle/>
          <a:p>
            <a:pPr>
              <a:defRPr/>
            </a:pPr>
            <a:fld id="{02C4A987-AFED-4BBD-9461-26686C7EE6F0}" type="slidenum">
              <a:rPr lang="en-ZA">
                <a:solidFill>
                  <a:schemeClr val="tx1">
                    <a:tint val="75000"/>
                  </a:schemeClr>
                </a:solidFill>
              </a:rPr>
              <a:pPr>
                <a:defRPr/>
              </a:pPr>
              <a:t>52</a:t>
            </a:fld>
            <a:endParaRPr lang="en-ZA" dirty="0">
              <a:solidFill>
                <a:schemeClr val="tx1">
                  <a:tint val="75000"/>
                </a:schemeClr>
              </a:solidFill>
            </a:endParaRPr>
          </a:p>
        </p:txBody>
      </p:sp>
      <p:pic>
        <p:nvPicPr>
          <p:cNvPr id="532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98972"/>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noChangeArrowheads="1"/>
          </p:cNvSpPr>
          <p:nvPr>
            <p:ph type="title"/>
          </p:nvPr>
        </p:nvSpPr>
        <p:spPr>
          <a:xfrm>
            <a:off x="0" y="0"/>
            <a:ext cx="7451725" cy="947738"/>
          </a:xfrm>
        </p:spPr>
        <p:txBody>
          <a:bodyPr/>
          <a:lstStyle/>
          <a:p>
            <a:pPr eaLnBrk="1" hangingPunct="1"/>
            <a:r>
              <a:rPr lang="en-ZA" altLang="en-US" dirty="0">
                <a:solidFill>
                  <a:srgbClr val="953735"/>
                </a:solidFill>
              </a:rPr>
              <a:t>PROGRAMME 2… </a:t>
            </a:r>
          </a:p>
        </p:txBody>
      </p:sp>
      <p:sp>
        <p:nvSpPr>
          <p:cNvPr id="3" name="Content Placeholder 2"/>
          <p:cNvSpPr>
            <a:spLocks noGrp="1"/>
          </p:cNvSpPr>
          <p:nvPr>
            <p:ph idx="1"/>
          </p:nvPr>
        </p:nvSpPr>
        <p:spPr>
          <a:xfrm>
            <a:off x="0" y="947738"/>
            <a:ext cx="9144000" cy="5218112"/>
          </a:xfrm>
        </p:spPr>
        <p:txBody>
          <a:bodyPr rtlCol="0">
            <a:noAutofit/>
          </a:bodyPr>
          <a:lstStyle/>
          <a:p>
            <a:pPr marL="0" indent="0" eaLnBrk="1" fontAlgn="auto" hangingPunct="1">
              <a:spcAft>
                <a:spcPts val="0"/>
              </a:spcAft>
              <a:buFont typeface="Arial" panose="020B0604020202020204" pitchFamily="34" charset="0"/>
              <a:buNone/>
              <a:defRPr/>
            </a:pPr>
            <a:r>
              <a:rPr lang="en-ZA" b="1" u="sng" dirty="0"/>
              <a:t>Mathematics Science and Technology, E-Learning and Research </a:t>
            </a:r>
          </a:p>
          <a:p>
            <a:pPr eaLnBrk="1" fontAlgn="auto" hangingPunct="1">
              <a:spcAft>
                <a:spcPts val="0"/>
              </a:spcAft>
            </a:pPr>
            <a:r>
              <a:rPr lang="en-ZA" b="1" dirty="0">
                <a:solidFill>
                  <a:prstClr val="black"/>
                </a:solidFill>
                <a:cs typeface="Arial" panose="020B0604020202020204" pitchFamily="34" charset="0"/>
              </a:rPr>
              <a:t>Mathematics Grades 10-12 Spring Classes and camps: Supported two (2) </a:t>
            </a:r>
            <a:r>
              <a:rPr lang="en-ZA" dirty="0">
                <a:solidFill>
                  <a:prstClr val="black"/>
                </a:solidFill>
                <a:cs typeface="Arial" panose="020B0604020202020204" pitchFamily="34" charset="0"/>
              </a:rPr>
              <a:t>provinces Mpumalanga (MP) and Western Cape (WC) during </a:t>
            </a:r>
            <a:r>
              <a:rPr lang="en-ZA" b="1" dirty="0">
                <a:solidFill>
                  <a:prstClr val="black"/>
                </a:solidFill>
                <a:cs typeface="Arial" panose="020B0604020202020204" pitchFamily="34" charset="0"/>
              </a:rPr>
              <a:t>Spring schools</a:t>
            </a:r>
            <a:r>
              <a:rPr lang="en-ZA" dirty="0">
                <a:solidFill>
                  <a:prstClr val="black"/>
                </a:solidFill>
                <a:cs typeface="Arial" panose="020B0604020202020204" pitchFamily="34" charset="0"/>
              </a:rPr>
              <a:t>. 11 Spring centres in Gert Sibande and Metro North Districts were </a:t>
            </a:r>
            <a:r>
              <a:rPr lang="en-ZA" b="1" dirty="0">
                <a:solidFill>
                  <a:prstClr val="black"/>
                </a:solidFill>
                <a:cs typeface="Arial" panose="020B0604020202020204" pitchFamily="34" charset="0"/>
              </a:rPr>
              <a:t>supported.</a:t>
            </a:r>
            <a:r>
              <a:rPr lang="en-ZA" dirty="0">
                <a:solidFill>
                  <a:prstClr val="black"/>
                </a:solidFill>
                <a:cs typeface="Arial" panose="020B0604020202020204" pitchFamily="34" charset="0"/>
              </a:rPr>
              <a:t>   </a:t>
            </a:r>
          </a:p>
          <a:p>
            <a:pPr eaLnBrk="1" fontAlgn="auto" hangingPunct="1">
              <a:spcAft>
                <a:spcPts val="0"/>
              </a:spcAft>
            </a:pPr>
            <a:r>
              <a:rPr lang="en-ZA" b="1" dirty="0">
                <a:solidFill>
                  <a:prstClr val="black"/>
                </a:solidFill>
                <a:cs typeface="Arial" panose="020B0604020202020204" pitchFamily="34" charset="0"/>
              </a:rPr>
              <a:t>Mathematics Grades R-3 Diagnostic Assessments: Developed Grades 1-3 </a:t>
            </a:r>
            <a:r>
              <a:rPr lang="en-ZA" dirty="0">
                <a:solidFill>
                  <a:prstClr val="black"/>
                </a:solidFill>
                <a:cs typeface="Arial" panose="020B0604020202020204" pitchFamily="34" charset="0"/>
              </a:rPr>
              <a:t>Endline Assessments, Memorandums and recording mark sheets for teachers to assess core Grades specific </a:t>
            </a:r>
            <a:r>
              <a:rPr lang="en-ZA" b="1" dirty="0">
                <a:solidFill>
                  <a:prstClr val="black"/>
                </a:solidFill>
                <a:cs typeface="Arial" panose="020B0604020202020204" pitchFamily="34" charset="0"/>
              </a:rPr>
              <a:t>skills and knowledge. </a:t>
            </a:r>
          </a:p>
          <a:p>
            <a:r>
              <a:rPr lang="en-ZA" b="1" dirty="0">
                <a:cs typeface="Arial" panose="020B0604020202020204" pitchFamily="34" charset="0"/>
              </a:rPr>
              <a:t>Monitored two (2) </a:t>
            </a:r>
            <a:r>
              <a:rPr lang="en-ZA" dirty="0">
                <a:cs typeface="Arial" panose="020B0604020202020204" pitchFamily="34" charset="0"/>
              </a:rPr>
              <a:t>piloting schools on </a:t>
            </a:r>
            <a:r>
              <a:rPr lang="en-ZA" b="1" dirty="0">
                <a:cs typeface="Arial" panose="020B0604020202020204" pitchFamily="34" charset="0"/>
              </a:rPr>
              <a:t>Coding and Robotics.</a:t>
            </a:r>
            <a:r>
              <a:rPr lang="en-ZA" dirty="0">
                <a:cs typeface="Arial" panose="020B0604020202020204" pitchFamily="34" charset="0"/>
              </a:rPr>
              <a:t> </a:t>
            </a:r>
            <a:endParaRPr lang="en-ZA" b="1" dirty="0">
              <a:cs typeface="Arial" panose="020B0604020202020204" pitchFamily="34" charset="0"/>
            </a:endParaRPr>
          </a:p>
          <a:p>
            <a:pPr algn="just"/>
            <a:r>
              <a:rPr lang="en-ZA" dirty="0">
                <a:cs typeface="Arial" panose="020B0604020202020204" pitchFamily="34" charset="0"/>
              </a:rPr>
              <a:t>Convened the </a:t>
            </a:r>
            <a:r>
              <a:rPr lang="en-ZA" b="1" dirty="0">
                <a:cs typeface="Arial" panose="020B0604020202020204" pitchFamily="34" charset="0"/>
              </a:rPr>
              <a:t>Interprovincial meeting </a:t>
            </a:r>
            <a:r>
              <a:rPr lang="en-ZA" dirty="0">
                <a:cs typeface="Arial" panose="020B0604020202020204" pitchFamily="34" charset="0"/>
              </a:rPr>
              <a:t>for Coding and Robotics in Gqeberha.</a:t>
            </a:r>
          </a:p>
          <a:p>
            <a:r>
              <a:rPr lang="en-ZA" b="1" dirty="0">
                <a:cs typeface="Arial" panose="020B0604020202020204" pitchFamily="34" charset="0"/>
              </a:rPr>
              <a:t>Technical Mathematics and Technical Sciences:  A total of seven (7) centres </a:t>
            </a:r>
            <a:r>
              <a:rPr lang="en-ZA" dirty="0">
                <a:cs typeface="Arial" panose="020B0604020202020204" pitchFamily="34" charset="0"/>
              </a:rPr>
              <a:t>were </a:t>
            </a:r>
            <a:r>
              <a:rPr lang="en-ZA" b="1" dirty="0">
                <a:cs typeface="Arial" panose="020B0604020202020204" pitchFamily="34" charset="0"/>
              </a:rPr>
              <a:t>monitored</a:t>
            </a:r>
            <a:r>
              <a:rPr lang="en-ZA" dirty="0">
                <a:cs typeface="Arial" panose="020B0604020202020204" pitchFamily="34" charset="0"/>
              </a:rPr>
              <a:t> and</a:t>
            </a:r>
            <a:r>
              <a:rPr lang="en-ZA" b="1" dirty="0">
                <a:cs typeface="Arial" panose="020B0604020202020204" pitchFamily="34" charset="0"/>
              </a:rPr>
              <a:t> supported </a:t>
            </a:r>
            <a:r>
              <a:rPr lang="en-ZA" dirty="0">
                <a:cs typeface="Arial" panose="020B0604020202020204" pitchFamily="34" charset="0"/>
              </a:rPr>
              <a:t>during Spring Classes in FS, NC and EC. </a:t>
            </a:r>
          </a:p>
          <a:p>
            <a:r>
              <a:rPr lang="en-ZA" b="1" dirty="0">
                <a:cs typeface="Arial" panose="020B0604020202020204" pitchFamily="34" charset="0"/>
              </a:rPr>
              <a:t>Digitisation of state-owned textbooks: </a:t>
            </a:r>
            <a:r>
              <a:rPr lang="en-GB" dirty="0">
                <a:cs typeface="Arial" panose="020B0604020202020204" pitchFamily="34" charset="0"/>
              </a:rPr>
              <a:t>A workshop for quality assurance of Grades 8 and 9 Mathematics content booklets was </a:t>
            </a:r>
            <a:r>
              <a:rPr lang="en-GB" b="1" dirty="0">
                <a:cs typeface="Arial" panose="020B0604020202020204" pitchFamily="34" charset="0"/>
              </a:rPr>
              <a:t>conducted</a:t>
            </a:r>
            <a:r>
              <a:rPr lang="en-GB" dirty="0">
                <a:cs typeface="Arial" panose="020B0604020202020204" pitchFamily="34" charset="0"/>
              </a:rPr>
              <a:t> on </a:t>
            </a:r>
            <a:r>
              <a:rPr lang="en-GB" b="1" dirty="0">
                <a:cs typeface="Arial" panose="020B0604020202020204" pitchFamily="34" charset="0"/>
              </a:rPr>
              <a:t>10 –15 October 2022. </a:t>
            </a:r>
            <a:r>
              <a:rPr lang="en-ZA" dirty="0">
                <a:cs typeface="Arial" panose="020B0604020202020204" pitchFamily="34" charset="0"/>
              </a:rPr>
              <a:t>Digitisation can only take place after the Grades 8 and 9 Mathematics content booklets have been </a:t>
            </a:r>
            <a:r>
              <a:rPr lang="en-ZA" b="1" dirty="0">
                <a:cs typeface="Arial" panose="020B0604020202020204" pitchFamily="34" charset="0"/>
              </a:rPr>
              <a:t>quality assured</a:t>
            </a:r>
            <a:r>
              <a:rPr lang="en-ZA" dirty="0">
                <a:cs typeface="Arial" panose="020B0604020202020204" pitchFamily="34" charset="0"/>
              </a:rPr>
              <a:t> by the </a:t>
            </a:r>
            <a:r>
              <a:rPr lang="en-ZA" b="1" dirty="0">
                <a:cs typeface="Arial" panose="020B0604020202020204" pitchFamily="34" charset="0"/>
              </a:rPr>
              <a:t>relevant </a:t>
            </a:r>
            <a:r>
              <a:rPr lang="en-ZA" dirty="0">
                <a:cs typeface="Arial" panose="020B0604020202020204" pitchFamily="34" charset="0"/>
              </a:rPr>
              <a:t>subject specialists.</a:t>
            </a:r>
            <a:endParaRPr lang="en-ZA" b="1" dirty="0">
              <a:cs typeface="Arial" panose="020B0604020202020204" pitchFamily="34" charset="0"/>
            </a:endParaRPr>
          </a:p>
          <a:p>
            <a:endParaRPr lang="en-ZA" dirty="0">
              <a:latin typeface="Arial" panose="020B0604020202020204" pitchFamily="34" charset="0"/>
              <a:cs typeface="Arial" panose="020B0604020202020204" pitchFamily="34" charset="0"/>
            </a:endParaRPr>
          </a:p>
          <a:p>
            <a:pPr algn="just"/>
            <a:endParaRPr lang="en-ZA" sz="1300" dirty="0">
              <a:latin typeface="Arial" panose="020B0604020202020204" pitchFamily="34" charset="0"/>
              <a:cs typeface="Arial" panose="020B0604020202020204" pitchFamily="34" charset="0"/>
            </a:endParaRPr>
          </a:p>
          <a:p>
            <a:pPr marL="0" indent="0" eaLnBrk="1" fontAlgn="auto" hangingPunct="1">
              <a:spcAft>
                <a:spcPts val="0"/>
              </a:spcAft>
              <a:buNone/>
              <a:defRPr/>
            </a:pPr>
            <a:endParaRPr lang="en-ZA" dirty="0"/>
          </a:p>
          <a:p>
            <a:pPr marL="0" indent="0" eaLnBrk="1" fontAlgn="auto" hangingPunct="1">
              <a:spcAft>
                <a:spcPts val="0"/>
              </a:spcAft>
              <a:buFont typeface="Arial" panose="020B0604020202020204" pitchFamily="34" charset="0"/>
              <a:buNone/>
              <a:defRPr/>
            </a:pPr>
            <a:endParaRPr lang="en-US" b="1" dirty="0"/>
          </a:p>
          <a:p>
            <a:pPr marL="0" indent="0" eaLnBrk="1" fontAlgn="auto" hangingPunct="1">
              <a:spcAft>
                <a:spcPts val="0"/>
              </a:spcAft>
              <a:buFont typeface="Arial" panose="020B0604020202020204" pitchFamily="34" charset="0"/>
              <a:buNone/>
              <a:defRPr/>
            </a:pPr>
            <a:endParaRPr lang="en-ZA" dirty="0"/>
          </a:p>
          <a:p>
            <a:pPr eaLnBrk="1" fontAlgn="auto" hangingPunct="1">
              <a:spcAft>
                <a:spcPts val="0"/>
              </a:spcAft>
              <a:defRPr/>
            </a:pPr>
            <a:endParaRPr lang="en-ZA" b="1" u="sng" dirty="0"/>
          </a:p>
          <a:p>
            <a:pPr eaLnBrk="1" fontAlgn="auto" hangingPunct="1">
              <a:spcAft>
                <a:spcPts val="0"/>
              </a:spcAft>
              <a:defRPr/>
            </a:pPr>
            <a:endParaRPr lang="en-US" dirty="0">
              <a:solidFill>
                <a:prstClr val="black"/>
              </a:solidFill>
              <a:cs typeface="Arial" panose="020B0604020202020204" pitchFamily="34" charset="0"/>
            </a:endParaRPr>
          </a:p>
          <a:p>
            <a:pPr eaLnBrk="1" fontAlgn="auto" hangingPunct="1">
              <a:spcAft>
                <a:spcPts val="0"/>
              </a:spcAft>
              <a:defRPr/>
            </a:pPr>
            <a:endParaRPr lang="en-ZA" b="1" u="sng" dirty="0"/>
          </a:p>
          <a:p>
            <a:pPr marL="0" indent="0" eaLnBrk="1" fontAlgn="auto" hangingPunct="1">
              <a:spcAft>
                <a:spcPts val="0"/>
              </a:spcAft>
              <a:buFont typeface="Arial" panose="020B0604020202020204" pitchFamily="34" charset="0"/>
              <a:buNone/>
              <a:defRPr/>
            </a:pPr>
            <a:endParaRPr lang="en-ZA" dirty="0"/>
          </a:p>
          <a:p>
            <a:pPr marL="0" indent="0" eaLnBrk="1" fontAlgn="auto" hangingPunct="1">
              <a:spcAft>
                <a:spcPts val="0"/>
              </a:spcAft>
              <a:buFont typeface="Arial" panose="020B0604020202020204" pitchFamily="34" charset="0"/>
              <a:buNone/>
              <a:defRPr/>
            </a:pPr>
            <a:endParaRPr lang="en-ZA" dirty="0"/>
          </a:p>
          <a:p>
            <a:pPr marL="0" indent="0" eaLnBrk="1" fontAlgn="auto" hangingPunct="1">
              <a:spcAft>
                <a:spcPts val="0"/>
              </a:spcAft>
              <a:buFont typeface="Arial" panose="020B0604020202020204" pitchFamily="34" charset="0"/>
              <a:buNone/>
              <a:defRPr/>
            </a:pPr>
            <a:endParaRPr lang="en-ZA" dirty="0"/>
          </a:p>
          <a:p>
            <a:pPr marL="0" indent="0" eaLnBrk="1" fontAlgn="auto" hangingPunct="1">
              <a:spcAft>
                <a:spcPts val="0"/>
              </a:spcAft>
              <a:buFont typeface="Arial" panose="020B0604020202020204" pitchFamily="34" charset="0"/>
              <a:buNone/>
              <a:defRPr/>
            </a:pPr>
            <a:endParaRPr lang="en-ZA" dirty="0"/>
          </a:p>
          <a:p>
            <a:pPr eaLnBrk="1" fontAlgn="auto" hangingPunct="1">
              <a:spcAft>
                <a:spcPts val="0"/>
              </a:spcAft>
              <a:defRPr/>
            </a:pPr>
            <a:endParaRPr lang="en-ZA" dirty="0"/>
          </a:p>
        </p:txBody>
      </p:sp>
      <p:sp>
        <p:nvSpPr>
          <p:cNvPr id="54276"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5CAD1119-2CF0-48A0-B4AE-5D22C4C9F05B}" type="slidenum">
              <a:rPr lang="en-ZA" altLang="en-US" sz="1200" b="1" smtClean="0">
                <a:solidFill>
                  <a:srgbClr val="898989"/>
                </a:solidFill>
              </a:rPr>
              <a:pPr fontAlgn="base">
                <a:spcBef>
                  <a:spcPct val="0"/>
                </a:spcBef>
                <a:spcAft>
                  <a:spcPct val="0"/>
                </a:spcAft>
                <a:buFontTx/>
                <a:buNone/>
              </a:pPr>
              <a:t>53</a:t>
            </a:fld>
            <a:endParaRPr lang="en-ZA" altLang="en-US" sz="1200" b="1" dirty="0">
              <a:solidFill>
                <a:srgbClr val="898989"/>
              </a:solidFill>
            </a:endParaRPr>
          </a:p>
        </p:txBody>
      </p:sp>
      <p:pic>
        <p:nvPicPr>
          <p:cNvPr id="542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38044"/>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noChangeArrowheads="1"/>
          </p:cNvSpPr>
          <p:nvPr>
            <p:ph type="title"/>
          </p:nvPr>
        </p:nvSpPr>
        <p:spPr>
          <a:xfrm>
            <a:off x="0" y="0"/>
            <a:ext cx="7451725" cy="947738"/>
          </a:xfrm>
        </p:spPr>
        <p:txBody>
          <a:bodyPr/>
          <a:lstStyle/>
          <a:p>
            <a:pPr eaLnBrk="1" hangingPunct="1"/>
            <a:r>
              <a:rPr lang="en-ZA" altLang="en-US" dirty="0">
                <a:solidFill>
                  <a:srgbClr val="953735"/>
                </a:solidFill>
              </a:rPr>
              <a:t>PROGRAMME 2… </a:t>
            </a:r>
          </a:p>
        </p:txBody>
      </p:sp>
      <p:sp>
        <p:nvSpPr>
          <p:cNvPr id="3" name="Content Placeholder 2"/>
          <p:cNvSpPr>
            <a:spLocks noGrp="1"/>
          </p:cNvSpPr>
          <p:nvPr>
            <p:ph idx="1"/>
          </p:nvPr>
        </p:nvSpPr>
        <p:spPr>
          <a:xfrm>
            <a:off x="0" y="947738"/>
            <a:ext cx="9144000" cy="5218112"/>
          </a:xfrm>
        </p:spPr>
        <p:txBody>
          <a:bodyPr rtlCol="0">
            <a:noAutofit/>
          </a:bodyPr>
          <a:lstStyle/>
          <a:p>
            <a:pPr marL="0" indent="0" algn="just" eaLnBrk="1" fontAlgn="auto" hangingPunct="1">
              <a:spcAft>
                <a:spcPts val="0"/>
              </a:spcAft>
              <a:buFont typeface="Arial" panose="020B0604020202020204" pitchFamily="34" charset="0"/>
              <a:buNone/>
              <a:defRPr/>
            </a:pPr>
            <a:r>
              <a:rPr lang="en-ZA" b="1" u="sng" dirty="0"/>
              <a:t>Rural Education </a:t>
            </a:r>
          </a:p>
          <a:p>
            <a:pPr eaLnBrk="1" fontAlgn="auto" hangingPunct="1">
              <a:spcAft>
                <a:spcPts val="0"/>
              </a:spcAft>
            </a:pPr>
            <a:r>
              <a:rPr lang="en-ZA" b="1" dirty="0">
                <a:solidFill>
                  <a:prstClr val="black"/>
                </a:solidFill>
                <a:cs typeface="Arial" panose="020B0604020202020204" pitchFamily="34" charset="0"/>
              </a:rPr>
              <a:t>Three (3) Rural Education Assistants Project </a:t>
            </a:r>
            <a:r>
              <a:rPr lang="en-ZA" dirty="0">
                <a:solidFill>
                  <a:prstClr val="black"/>
                </a:solidFill>
                <a:cs typeface="Arial" panose="020B0604020202020204" pitchFamily="34" charset="0"/>
              </a:rPr>
              <a:t>reports have been </a:t>
            </a:r>
            <a:r>
              <a:rPr lang="en-ZA" b="1" dirty="0">
                <a:solidFill>
                  <a:prstClr val="black"/>
                </a:solidFill>
                <a:cs typeface="Arial" panose="020B0604020202020204" pitchFamily="34" charset="0"/>
              </a:rPr>
              <a:t>published</a:t>
            </a:r>
            <a:r>
              <a:rPr lang="en-ZA" dirty="0">
                <a:solidFill>
                  <a:prstClr val="black"/>
                </a:solidFill>
                <a:cs typeface="Arial" panose="020B0604020202020204" pitchFamily="34" charset="0"/>
              </a:rPr>
              <a:t> on the DBE website:</a:t>
            </a:r>
          </a:p>
          <a:p>
            <a:pPr lvl="1" eaLnBrk="1" fontAlgn="auto" hangingPunct="1">
              <a:spcAft>
                <a:spcPts val="0"/>
              </a:spcAft>
            </a:pPr>
            <a:r>
              <a:rPr lang="en-ZA" sz="1800" b="1" i="1" dirty="0">
                <a:solidFill>
                  <a:prstClr val="black"/>
                </a:solidFill>
                <a:cs typeface="Arial" panose="020B0604020202020204" pitchFamily="34" charset="0"/>
              </a:rPr>
              <a:t>REAP Research Report: </a:t>
            </a:r>
            <a:r>
              <a:rPr lang="en-ZA" sz="1800" i="1" dirty="0">
                <a:solidFill>
                  <a:prstClr val="black"/>
                </a:solidFill>
                <a:cs typeface="Arial" panose="020B0604020202020204" pitchFamily="34" charset="0"/>
              </a:rPr>
              <a:t>Towards a Framework for the Effective Deployment of Education Assistants in South African Rural Schools; </a:t>
            </a:r>
            <a:endParaRPr lang="en-ZA" sz="1800" dirty="0">
              <a:solidFill>
                <a:prstClr val="black"/>
              </a:solidFill>
              <a:cs typeface="Arial" panose="020B0604020202020204" pitchFamily="34" charset="0"/>
            </a:endParaRPr>
          </a:p>
          <a:p>
            <a:pPr lvl="1" eaLnBrk="1" fontAlgn="auto" hangingPunct="1">
              <a:spcAft>
                <a:spcPts val="0"/>
              </a:spcAft>
            </a:pPr>
            <a:r>
              <a:rPr lang="en-ZA" sz="1800" b="1" i="1" dirty="0">
                <a:solidFill>
                  <a:prstClr val="black"/>
                </a:solidFill>
                <a:cs typeface="Arial" panose="020B0604020202020204" pitchFamily="34" charset="0"/>
              </a:rPr>
              <a:t>REAP Research Report: </a:t>
            </a:r>
            <a:r>
              <a:rPr lang="en-ZA" sz="1800" i="1" dirty="0">
                <a:solidFill>
                  <a:prstClr val="black"/>
                </a:solidFill>
                <a:cs typeface="Arial" panose="020B0604020202020204" pitchFamily="34" charset="0"/>
              </a:rPr>
              <a:t>Towards a Framework for the Effective Deployment of Education Assistants in South African Rural Schools: Executive Summary; and</a:t>
            </a:r>
            <a:endParaRPr lang="en-ZA" sz="1800" dirty="0">
              <a:solidFill>
                <a:prstClr val="black"/>
              </a:solidFill>
              <a:cs typeface="Arial" panose="020B0604020202020204" pitchFamily="34" charset="0"/>
            </a:endParaRPr>
          </a:p>
          <a:p>
            <a:pPr lvl="1" eaLnBrk="1" fontAlgn="auto" hangingPunct="1">
              <a:spcAft>
                <a:spcPts val="0"/>
              </a:spcAft>
            </a:pPr>
            <a:r>
              <a:rPr lang="en-ZA" sz="1800" b="1" i="1" dirty="0">
                <a:solidFill>
                  <a:prstClr val="black"/>
                </a:solidFill>
                <a:cs typeface="Arial" panose="020B0604020202020204" pitchFamily="34" charset="0"/>
              </a:rPr>
              <a:t>REAP in Action: </a:t>
            </a:r>
            <a:r>
              <a:rPr lang="en-ZA" sz="1800" i="1" dirty="0">
                <a:solidFill>
                  <a:prstClr val="black"/>
                </a:solidFill>
                <a:cs typeface="Arial" panose="020B0604020202020204" pitchFamily="34" charset="0"/>
              </a:rPr>
              <a:t>Mind map to effective learning, enhanced teacher well-being and improved livelihoods.</a:t>
            </a:r>
            <a:endParaRPr lang="en-ZA" sz="1800" dirty="0">
              <a:solidFill>
                <a:prstClr val="black"/>
              </a:solidFill>
              <a:cs typeface="Arial" panose="020B0604020202020204" pitchFamily="34" charset="0"/>
            </a:endParaRPr>
          </a:p>
          <a:p>
            <a:pPr eaLnBrk="1" fontAlgn="auto" hangingPunct="1">
              <a:spcAft>
                <a:spcPts val="0"/>
              </a:spcAft>
            </a:pPr>
            <a:r>
              <a:rPr lang="en-ZA" b="1" dirty="0">
                <a:solidFill>
                  <a:prstClr val="black"/>
                </a:solidFill>
                <a:cs typeface="Arial" panose="020B0604020202020204" pitchFamily="34" charset="0"/>
              </a:rPr>
              <a:t>An agreement </a:t>
            </a:r>
            <a:r>
              <a:rPr lang="en-ZA" dirty="0">
                <a:solidFill>
                  <a:prstClr val="black"/>
                </a:solidFill>
                <a:cs typeface="Arial" panose="020B0604020202020204" pitchFamily="34" charset="0"/>
              </a:rPr>
              <a:t>was </a:t>
            </a:r>
            <a:r>
              <a:rPr lang="en-ZA" b="1" dirty="0">
                <a:solidFill>
                  <a:prstClr val="black"/>
                </a:solidFill>
                <a:cs typeface="Arial" panose="020B0604020202020204" pitchFamily="34" charset="0"/>
              </a:rPr>
              <a:t>reached</a:t>
            </a:r>
            <a:r>
              <a:rPr lang="en-ZA" dirty="0">
                <a:solidFill>
                  <a:prstClr val="black"/>
                </a:solidFill>
                <a:cs typeface="Arial" panose="020B0604020202020204" pitchFamily="34" charset="0"/>
              </a:rPr>
              <a:t> between DBE and Sešego to extend the Edulution project to Gert Sibande in Mpumalanga and King Cetshwayo in KwaZulu-Natal starting in 2023.</a:t>
            </a:r>
          </a:p>
          <a:p>
            <a:pPr eaLnBrk="1" fontAlgn="auto" hangingPunct="1">
              <a:spcAft>
                <a:spcPts val="0"/>
              </a:spcAft>
            </a:pPr>
            <a:r>
              <a:rPr lang="en-ZA" b="1" dirty="0">
                <a:solidFill>
                  <a:prstClr val="black"/>
                </a:solidFill>
                <a:cs typeface="Arial" panose="020B0604020202020204" pitchFamily="34" charset="0"/>
              </a:rPr>
              <a:t>The Inter-Provincial Rural Education Committee (IPREC) </a:t>
            </a:r>
            <a:r>
              <a:rPr lang="en-ZA" dirty="0">
                <a:solidFill>
                  <a:prstClr val="black"/>
                </a:solidFill>
                <a:cs typeface="Arial" panose="020B0604020202020204" pitchFamily="34" charset="0"/>
              </a:rPr>
              <a:t>meeting was successfully </a:t>
            </a:r>
            <a:r>
              <a:rPr lang="en-ZA" b="1" dirty="0">
                <a:solidFill>
                  <a:prstClr val="black"/>
                </a:solidFill>
                <a:cs typeface="Arial" panose="020B0604020202020204" pitchFamily="34" charset="0"/>
              </a:rPr>
              <a:t>hosted</a:t>
            </a:r>
            <a:r>
              <a:rPr lang="en-ZA" dirty="0">
                <a:solidFill>
                  <a:prstClr val="black"/>
                </a:solidFill>
                <a:cs typeface="Arial" panose="020B0604020202020204" pitchFamily="34" charset="0"/>
              </a:rPr>
              <a:t> in the North West province.</a:t>
            </a:r>
          </a:p>
          <a:p>
            <a:pPr algn="just" eaLnBrk="1" fontAlgn="auto" hangingPunct="1">
              <a:spcAft>
                <a:spcPts val="0"/>
              </a:spcAft>
              <a:defRPr/>
            </a:pPr>
            <a:endParaRPr lang="en-ZA" dirty="0"/>
          </a:p>
          <a:p>
            <a:pPr eaLnBrk="1" fontAlgn="auto" hangingPunct="1">
              <a:spcAft>
                <a:spcPts val="0"/>
              </a:spcAft>
              <a:defRPr/>
            </a:pPr>
            <a:endParaRPr lang="en-ZA" dirty="0"/>
          </a:p>
          <a:p>
            <a:pPr marL="0" indent="0" eaLnBrk="1" fontAlgn="auto" hangingPunct="1">
              <a:spcAft>
                <a:spcPts val="0"/>
              </a:spcAft>
              <a:buFont typeface="Arial" panose="020B0604020202020204" pitchFamily="34" charset="0"/>
              <a:buNone/>
              <a:defRPr/>
            </a:pPr>
            <a:endParaRPr lang="en-ZA" dirty="0"/>
          </a:p>
          <a:p>
            <a:pPr marL="0" indent="0" eaLnBrk="1" fontAlgn="auto" hangingPunct="1">
              <a:spcAft>
                <a:spcPts val="0"/>
              </a:spcAft>
              <a:buFont typeface="Arial" panose="020B0604020202020204" pitchFamily="34" charset="0"/>
              <a:buNone/>
              <a:defRPr/>
            </a:pPr>
            <a:endParaRPr lang="en-ZA" dirty="0"/>
          </a:p>
          <a:p>
            <a:pPr marL="0" indent="0" eaLnBrk="1" fontAlgn="auto" hangingPunct="1">
              <a:spcAft>
                <a:spcPts val="0"/>
              </a:spcAft>
              <a:buFont typeface="Arial" panose="020B0604020202020204" pitchFamily="34" charset="0"/>
              <a:buNone/>
              <a:defRPr/>
            </a:pPr>
            <a:endParaRPr lang="en-ZA" dirty="0"/>
          </a:p>
          <a:p>
            <a:pPr marL="0" indent="0" eaLnBrk="1" fontAlgn="auto" hangingPunct="1">
              <a:spcAft>
                <a:spcPts val="0"/>
              </a:spcAft>
              <a:buFont typeface="Arial" panose="020B0604020202020204" pitchFamily="34" charset="0"/>
              <a:buNone/>
              <a:defRPr/>
            </a:pPr>
            <a:endParaRPr lang="en-ZA" dirty="0"/>
          </a:p>
          <a:p>
            <a:pPr eaLnBrk="1" fontAlgn="auto" hangingPunct="1">
              <a:spcAft>
                <a:spcPts val="0"/>
              </a:spcAft>
              <a:defRPr/>
            </a:pPr>
            <a:endParaRPr lang="en-ZA" dirty="0"/>
          </a:p>
        </p:txBody>
      </p:sp>
      <p:sp>
        <p:nvSpPr>
          <p:cNvPr id="58372"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CC2580DC-76E8-4D35-B705-47F588D9DF60}" type="slidenum">
              <a:rPr lang="en-ZA" altLang="en-US" sz="1200" b="1" smtClean="0">
                <a:solidFill>
                  <a:srgbClr val="898989"/>
                </a:solidFill>
              </a:rPr>
              <a:pPr fontAlgn="base">
                <a:spcBef>
                  <a:spcPct val="0"/>
                </a:spcBef>
                <a:spcAft>
                  <a:spcPct val="0"/>
                </a:spcAft>
                <a:buFontTx/>
                <a:buNone/>
              </a:pPr>
              <a:t>54</a:t>
            </a:fld>
            <a:endParaRPr lang="en-ZA" altLang="en-US" sz="1200" b="1" dirty="0">
              <a:solidFill>
                <a:srgbClr val="898989"/>
              </a:solidFill>
            </a:endParaRPr>
          </a:p>
        </p:txBody>
      </p:sp>
      <p:pic>
        <p:nvPicPr>
          <p:cNvPr id="583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38044"/>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noChangeArrowheads="1"/>
          </p:cNvSpPr>
          <p:nvPr>
            <p:ph type="title"/>
          </p:nvPr>
        </p:nvSpPr>
        <p:spPr>
          <a:xfrm>
            <a:off x="2" y="0"/>
            <a:ext cx="7451725" cy="947738"/>
          </a:xfrm>
        </p:spPr>
        <p:txBody>
          <a:bodyPr/>
          <a:lstStyle/>
          <a:p>
            <a:pPr eaLnBrk="1" hangingPunct="1"/>
            <a:r>
              <a:rPr lang="en-ZA" altLang="en-US" dirty="0">
                <a:solidFill>
                  <a:srgbClr val="953735"/>
                </a:solidFill>
              </a:rPr>
              <a:t>PROGRAMME 2… </a:t>
            </a:r>
          </a:p>
        </p:txBody>
      </p:sp>
      <p:sp>
        <p:nvSpPr>
          <p:cNvPr id="3" name="Content Placeholder 2"/>
          <p:cNvSpPr>
            <a:spLocks noGrp="1"/>
          </p:cNvSpPr>
          <p:nvPr>
            <p:ph idx="1"/>
          </p:nvPr>
        </p:nvSpPr>
        <p:spPr>
          <a:xfrm>
            <a:off x="0" y="947738"/>
            <a:ext cx="9144000" cy="5218112"/>
          </a:xfrm>
        </p:spPr>
        <p:txBody>
          <a:bodyPr rtlCol="0">
            <a:noAutofit/>
          </a:bodyPr>
          <a:lstStyle/>
          <a:p>
            <a:pPr marL="0" indent="0" eaLnBrk="1" fontAlgn="auto" hangingPunct="1">
              <a:spcAft>
                <a:spcPts val="0"/>
              </a:spcAft>
              <a:buNone/>
              <a:defRPr/>
            </a:pPr>
            <a:r>
              <a:rPr lang="en-US" b="1" dirty="0"/>
              <a:t> </a:t>
            </a:r>
            <a:r>
              <a:rPr lang="en-ZA" b="1" u="sng" dirty="0">
                <a:solidFill>
                  <a:prstClr val="black"/>
                </a:solidFill>
                <a:cs typeface="Arial" panose="020B0604020202020204" pitchFamily="34" charset="0"/>
              </a:rPr>
              <a:t>Enhancement Programmes and Evaluation of School Performance</a:t>
            </a:r>
          </a:p>
          <a:p>
            <a:pPr marL="0" indent="0">
              <a:buNone/>
            </a:pPr>
            <a:r>
              <a:rPr lang="en-ZA" b="1" dirty="0"/>
              <a:t>Volume 1 workbooks:</a:t>
            </a:r>
          </a:p>
          <a:p>
            <a:r>
              <a:rPr lang="en-ZA" b="1" dirty="0"/>
              <a:t>Printing of the Volume 1 workbooks </a:t>
            </a:r>
            <a:r>
              <a:rPr lang="en-ZA" dirty="0"/>
              <a:t>has been </a:t>
            </a:r>
            <a:r>
              <a:rPr lang="en-ZA" b="1" dirty="0"/>
              <a:t>completed,</a:t>
            </a:r>
            <a:r>
              <a:rPr lang="en-ZA" dirty="0"/>
              <a:t> and a total number of </a:t>
            </a:r>
            <a:r>
              <a:rPr lang="en-ZA" b="1" dirty="0"/>
              <a:t>31 024 585 </a:t>
            </a:r>
            <a:r>
              <a:rPr lang="en-ZA" dirty="0"/>
              <a:t>(100%) has been printed for 2023 academic year. </a:t>
            </a:r>
          </a:p>
          <a:p>
            <a:r>
              <a:rPr lang="en-ZA" dirty="0"/>
              <a:t>Delivery of Volume 1 has </a:t>
            </a:r>
            <a:r>
              <a:rPr lang="en-ZA" b="1" dirty="0"/>
              <a:t>commenced</a:t>
            </a:r>
            <a:r>
              <a:rPr lang="en-ZA" dirty="0"/>
              <a:t>, and a total number of </a:t>
            </a:r>
            <a:r>
              <a:rPr lang="en-ZA" b="1" dirty="0"/>
              <a:t>29 524 440 (99.88%) </a:t>
            </a:r>
            <a:r>
              <a:rPr lang="en-ZA" dirty="0"/>
              <a:t>of </a:t>
            </a:r>
            <a:r>
              <a:rPr lang="en-ZA" b="1" dirty="0"/>
              <a:t>29 582 120 workbooks </a:t>
            </a:r>
            <a:r>
              <a:rPr lang="en-ZA" dirty="0"/>
              <a:t>have been </a:t>
            </a:r>
            <a:r>
              <a:rPr lang="en-ZA" b="1" dirty="0"/>
              <a:t>delivered</a:t>
            </a:r>
            <a:r>
              <a:rPr lang="en-ZA" dirty="0"/>
              <a:t> to </a:t>
            </a:r>
            <a:r>
              <a:rPr lang="en-ZA" b="1" dirty="0"/>
              <a:t>22 710</a:t>
            </a:r>
            <a:r>
              <a:rPr lang="en-ZA" dirty="0"/>
              <a:t> </a:t>
            </a:r>
            <a:r>
              <a:rPr lang="en-ZA" b="1" dirty="0"/>
              <a:t>(99.88%) </a:t>
            </a:r>
            <a:r>
              <a:rPr lang="en-ZA" dirty="0"/>
              <a:t>of </a:t>
            </a:r>
            <a:r>
              <a:rPr lang="en-ZA" b="1" dirty="0"/>
              <a:t>22 738 public schools. </a:t>
            </a:r>
          </a:p>
          <a:p>
            <a:pPr marL="0" indent="0">
              <a:buNone/>
            </a:pPr>
            <a:r>
              <a:rPr lang="en-ZA" b="1" dirty="0"/>
              <a:t>Volume 2 workbooks:</a:t>
            </a:r>
          </a:p>
          <a:p>
            <a:r>
              <a:rPr lang="en-ZA" b="1" dirty="0"/>
              <a:t>Printing of Volume 2 workbooks </a:t>
            </a:r>
            <a:r>
              <a:rPr lang="en-ZA" dirty="0"/>
              <a:t>is in </a:t>
            </a:r>
            <a:r>
              <a:rPr lang="en-ZA" b="1" dirty="0"/>
              <a:t>progress, </a:t>
            </a:r>
            <a:r>
              <a:rPr lang="en-ZA" dirty="0"/>
              <a:t>and a total number of </a:t>
            </a:r>
            <a:r>
              <a:rPr lang="en-ZA" b="1" dirty="0"/>
              <a:t>24 369 039 (92%) </a:t>
            </a:r>
            <a:r>
              <a:rPr lang="en-ZA" dirty="0"/>
              <a:t>of </a:t>
            </a:r>
            <a:r>
              <a:rPr lang="en-ZA" b="1" dirty="0"/>
              <a:t>26 537 555 workbooks </a:t>
            </a:r>
            <a:r>
              <a:rPr lang="en-ZA" dirty="0"/>
              <a:t>have been </a:t>
            </a:r>
            <a:r>
              <a:rPr lang="en-ZA" b="1" dirty="0"/>
              <a:t>printed.</a:t>
            </a:r>
            <a:r>
              <a:rPr lang="en-ZA" dirty="0"/>
              <a:t> </a:t>
            </a:r>
          </a:p>
          <a:p>
            <a:r>
              <a:rPr lang="en-ZA" dirty="0"/>
              <a:t>Delivery of Volume 2 has </a:t>
            </a:r>
            <a:r>
              <a:rPr lang="en-ZA" b="1" dirty="0"/>
              <a:t>commenced,</a:t>
            </a:r>
            <a:r>
              <a:rPr lang="en-ZA" dirty="0"/>
              <a:t> and a total number of </a:t>
            </a:r>
            <a:r>
              <a:rPr lang="en-ZA" b="1" dirty="0"/>
              <a:t>3 744 680</a:t>
            </a:r>
            <a:r>
              <a:rPr lang="en-ZA" dirty="0"/>
              <a:t> </a:t>
            </a:r>
            <a:r>
              <a:rPr lang="en-ZA" b="1" dirty="0"/>
              <a:t>(12.66%) of 29 582 120 workbooks </a:t>
            </a:r>
            <a:r>
              <a:rPr lang="en-ZA" dirty="0"/>
              <a:t>have been delivered to of </a:t>
            </a:r>
            <a:r>
              <a:rPr lang="en-ZA" b="1" dirty="0"/>
              <a:t>4 738 (20.84%) of 22 738 schools.</a:t>
            </a:r>
            <a:endParaRPr lang="en-US" dirty="0"/>
          </a:p>
          <a:p>
            <a:pPr eaLnBrk="1" fontAlgn="auto" hangingPunct="1">
              <a:spcAft>
                <a:spcPts val="0"/>
              </a:spcAft>
              <a:defRPr/>
            </a:pPr>
            <a:endParaRPr lang="en-ZA" dirty="0"/>
          </a:p>
          <a:p>
            <a:pPr eaLnBrk="1" fontAlgn="auto" hangingPunct="1">
              <a:spcAft>
                <a:spcPts val="0"/>
              </a:spcAft>
              <a:defRPr/>
            </a:pPr>
            <a:endParaRPr lang="en-ZA" b="1" dirty="0"/>
          </a:p>
          <a:p>
            <a:pPr marL="0" indent="0" eaLnBrk="1" fontAlgn="auto" hangingPunct="1">
              <a:spcAft>
                <a:spcPts val="0"/>
              </a:spcAft>
              <a:buNone/>
              <a:defRPr/>
            </a:pPr>
            <a:endParaRPr lang="en-ZA" dirty="0"/>
          </a:p>
          <a:p>
            <a:pPr eaLnBrk="1" fontAlgn="auto" hangingPunct="1">
              <a:spcAft>
                <a:spcPts val="0"/>
              </a:spcAft>
              <a:defRPr/>
            </a:pPr>
            <a:endParaRPr lang="en-ZA" b="1" u="sng" dirty="0"/>
          </a:p>
          <a:p>
            <a:pPr eaLnBrk="1" fontAlgn="auto" hangingPunct="1">
              <a:spcAft>
                <a:spcPts val="0"/>
              </a:spcAft>
              <a:defRPr/>
            </a:pPr>
            <a:endParaRPr lang="en-US" dirty="0">
              <a:solidFill>
                <a:prstClr val="black"/>
              </a:solidFill>
              <a:cs typeface="Arial" panose="020B0604020202020204" pitchFamily="34" charset="0"/>
            </a:endParaRPr>
          </a:p>
          <a:p>
            <a:pPr eaLnBrk="1" fontAlgn="auto" hangingPunct="1">
              <a:spcAft>
                <a:spcPts val="0"/>
              </a:spcAft>
              <a:defRPr/>
            </a:pPr>
            <a:endParaRPr lang="en-ZA" b="1" u="sng" dirty="0"/>
          </a:p>
          <a:p>
            <a:pPr marL="0" indent="0" eaLnBrk="1" fontAlgn="auto" hangingPunct="1">
              <a:spcAft>
                <a:spcPts val="0"/>
              </a:spcAft>
              <a:buNone/>
              <a:defRPr/>
            </a:pPr>
            <a:endParaRPr lang="en-ZA" dirty="0"/>
          </a:p>
          <a:p>
            <a:pPr marL="0" indent="0" eaLnBrk="1" fontAlgn="auto" hangingPunct="1">
              <a:spcAft>
                <a:spcPts val="0"/>
              </a:spcAft>
              <a:buNone/>
              <a:defRPr/>
            </a:pPr>
            <a:endParaRPr lang="en-ZA" dirty="0"/>
          </a:p>
          <a:p>
            <a:pPr marL="0" indent="0" eaLnBrk="1" fontAlgn="auto" hangingPunct="1">
              <a:spcAft>
                <a:spcPts val="0"/>
              </a:spcAft>
              <a:buNone/>
              <a:defRPr/>
            </a:pPr>
            <a:endParaRPr lang="en-ZA" dirty="0"/>
          </a:p>
          <a:p>
            <a:pPr marL="0" indent="0" eaLnBrk="1" fontAlgn="auto" hangingPunct="1">
              <a:spcAft>
                <a:spcPts val="0"/>
              </a:spcAft>
              <a:buNone/>
              <a:defRPr/>
            </a:pPr>
            <a:endParaRPr lang="en-ZA" dirty="0"/>
          </a:p>
          <a:p>
            <a:pPr eaLnBrk="1" fontAlgn="auto" hangingPunct="1">
              <a:spcAft>
                <a:spcPts val="0"/>
              </a:spcAft>
              <a:defRPr/>
            </a:pPr>
            <a:endParaRPr lang="en-ZA" dirty="0"/>
          </a:p>
        </p:txBody>
      </p:sp>
      <p:sp>
        <p:nvSpPr>
          <p:cNvPr id="55300"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defRPr/>
            </a:pPr>
            <a:fld id="{E314D45C-A725-4714-B952-C9BBE0CA5DAD}" type="slidenum">
              <a:rPr kumimoji="0" lang="en-ZA" altLang="en-US" sz="1200" b="1"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defRPr/>
              </a:pPr>
              <a:t>55</a:t>
            </a:fld>
            <a:endParaRPr kumimoji="0" lang="en-ZA" altLang="en-US" sz="1200" b="1"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pic>
        <p:nvPicPr>
          <p:cNvPr id="553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38044"/>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134800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0"/>
            <a:ext cx="7451725" cy="947738"/>
          </a:xfrm>
        </p:spPr>
        <p:txBody>
          <a:bodyPr rtlCol="0"/>
          <a:lstStyle/>
          <a:p>
            <a:pPr eaLnBrk="1" fontAlgn="auto" hangingPunct="1">
              <a:spcAft>
                <a:spcPts val="0"/>
              </a:spcAft>
              <a:defRPr/>
            </a:pPr>
            <a:r>
              <a:rPr lang="en-ZA" dirty="0">
                <a:solidFill>
                  <a:srgbClr val="C0504D">
                    <a:lumMod val="75000"/>
                  </a:srgbClr>
                </a:solidFill>
              </a:rPr>
              <a:t>PROGRAMME 2… </a:t>
            </a:r>
            <a:endParaRPr lang="en-ZA" dirty="0"/>
          </a:p>
        </p:txBody>
      </p:sp>
      <p:sp>
        <p:nvSpPr>
          <p:cNvPr id="56323" name="Content Placeholder 2"/>
          <p:cNvSpPr>
            <a:spLocks noGrp="1" noChangeArrowheads="1"/>
          </p:cNvSpPr>
          <p:nvPr>
            <p:ph idx="1"/>
          </p:nvPr>
        </p:nvSpPr>
        <p:spPr>
          <a:xfrm>
            <a:off x="0" y="947738"/>
            <a:ext cx="9144000" cy="5218112"/>
          </a:xfrm>
        </p:spPr>
        <p:txBody>
          <a:bodyPr/>
          <a:lstStyle/>
          <a:p>
            <a:pPr marL="0" indent="0" eaLnBrk="1" fontAlgn="auto" hangingPunct="1">
              <a:spcAft>
                <a:spcPts val="0"/>
              </a:spcAft>
              <a:buNone/>
              <a:defRPr/>
            </a:pPr>
            <a:r>
              <a:rPr lang="en-ZA" b="1" u="sng" dirty="0">
                <a:solidFill>
                  <a:prstClr val="black"/>
                </a:solidFill>
                <a:cs typeface="Arial" panose="020B0604020202020204" pitchFamily="34" charset="0"/>
              </a:rPr>
              <a:t>Enhancement Programmes and Evaluation of School Performance</a:t>
            </a:r>
            <a:endParaRPr lang="en-GB" b="1" dirty="0">
              <a:ea typeface="Times New Roman" panose="02020603050405020304" pitchFamily="18" charset="0"/>
              <a:cs typeface="Times New Roman" panose="02020603050405020304" pitchFamily="18" charset="0"/>
            </a:endParaRPr>
          </a:p>
          <a:p>
            <a:pPr marL="0" indent="0">
              <a:lnSpc>
                <a:spcPct val="115000"/>
              </a:lnSpc>
              <a:spcBef>
                <a:spcPts val="0"/>
              </a:spcBef>
              <a:spcAft>
                <a:spcPts val="1000"/>
              </a:spcAft>
              <a:buNone/>
            </a:pPr>
            <a:r>
              <a:rPr lang="en-US" b="1" dirty="0">
                <a:ea typeface="Times New Roman" panose="02020603050405020304" pitchFamily="18" charset="0"/>
                <a:cs typeface="Times New Roman" panose="02020603050405020304" pitchFamily="18" charset="0"/>
              </a:rPr>
              <a:t>Volume 1: Grades 1 to 9 and (Grade R)</a:t>
            </a:r>
            <a:endParaRPr lang="en-US" dirty="0">
              <a:ea typeface="Times New Roman" panose="02020603050405020304" pitchFamily="18" charset="0"/>
              <a:cs typeface="Times New Roman" panose="02020603050405020304" pitchFamily="18" charset="0"/>
            </a:endParaRPr>
          </a:p>
          <a:p>
            <a:pPr marL="317500" eaLnBrk="1" hangingPunct="1">
              <a:lnSpc>
                <a:spcPct val="115000"/>
              </a:lnSpc>
              <a:spcAft>
                <a:spcPts val="1000"/>
              </a:spcAft>
            </a:pPr>
            <a:endParaRPr lang="en-ZA" altLang="en-US" dirty="0">
              <a:cs typeface="Times New Roman" panose="02020603050405020304" pitchFamily="18" charset="0"/>
            </a:endParaRPr>
          </a:p>
        </p:txBody>
      </p:sp>
      <p:sp>
        <p:nvSpPr>
          <p:cNvPr id="56324"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9298CDA9-0267-49C6-B2FA-DC0C05D4391D}" type="slidenum">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t>56</a:t>
            </a:fld>
            <a:endParaRPr kumimoji="0" lang="en-ZA" altLang="en-US"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pic>
        <p:nvPicPr>
          <p:cNvPr id="5632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2" y="5950582"/>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450" name="Rectangle 6"/>
          <p:cNvSpPr>
            <a:spLocks noChangeArrowheads="1"/>
          </p:cNvSpPr>
          <p:nvPr/>
        </p:nvSpPr>
        <p:spPr bwMode="auto">
          <a:xfrm>
            <a:off x="5132990" y="5195840"/>
            <a:ext cx="40673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ZA"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Source: </a:t>
            </a:r>
            <a:r>
              <a:rPr kumimoji="0" lang="en-ZA" altLang="en-US" sz="180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Progress Report </a:t>
            </a:r>
            <a:r>
              <a:rPr lang="en-ZA" altLang="en-US" sz="1800" dirty="0">
                <a:solidFill>
                  <a:prstClr val="black"/>
                </a:solidFill>
              </a:rPr>
              <a:t>13 January</a:t>
            </a:r>
            <a:r>
              <a:rPr kumimoji="0" lang="en-ZA" altLang="en-US" sz="180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2023</a:t>
            </a:r>
          </a:p>
        </p:txBody>
      </p:sp>
      <p:graphicFrame>
        <p:nvGraphicFramePr>
          <p:cNvPr id="3" name="Table 2"/>
          <p:cNvGraphicFramePr>
            <a:graphicFrameLocks noGrp="1"/>
          </p:cNvGraphicFramePr>
          <p:nvPr>
            <p:extLst>
              <p:ext uri="{D42A27DB-BD31-4B8C-83A1-F6EECF244321}">
                <p14:modId xmlns:p14="http://schemas.microsoft.com/office/powerpoint/2010/main" val="374588005"/>
              </p:ext>
            </p:extLst>
          </p:nvPr>
        </p:nvGraphicFramePr>
        <p:xfrm>
          <a:off x="0" y="1662160"/>
          <a:ext cx="9143999" cy="3472072"/>
        </p:xfrm>
        <a:graphic>
          <a:graphicData uri="http://schemas.openxmlformats.org/drawingml/2006/table">
            <a:tbl>
              <a:tblPr firstRow="1" bandRow="1">
                <a:tableStyleId>{93296810-A885-4BE3-A3E7-6D5BEEA58F35}</a:tableStyleId>
              </a:tblPr>
              <a:tblGrid>
                <a:gridCol w="1209650">
                  <a:extLst>
                    <a:ext uri="{9D8B030D-6E8A-4147-A177-3AD203B41FA5}">
                      <a16:colId xmlns:a16="http://schemas.microsoft.com/office/drawing/2014/main" val="3231945818"/>
                    </a:ext>
                  </a:extLst>
                </a:gridCol>
                <a:gridCol w="1209650">
                  <a:extLst>
                    <a:ext uri="{9D8B030D-6E8A-4147-A177-3AD203B41FA5}">
                      <a16:colId xmlns:a16="http://schemas.microsoft.com/office/drawing/2014/main" val="775617740"/>
                    </a:ext>
                  </a:extLst>
                </a:gridCol>
                <a:gridCol w="1114151">
                  <a:extLst>
                    <a:ext uri="{9D8B030D-6E8A-4147-A177-3AD203B41FA5}">
                      <a16:colId xmlns:a16="http://schemas.microsoft.com/office/drawing/2014/main" val="3354475835"/>
                    </a:ext>
                  </a:extLst>
                </a:gridCol>
                <a:gridCol w="962945">
                  <a:extLst>
                    <a:ext uri="{9D8B030D-6E8A-4147-A177-3AD203B41FA5}">
                      <a16:colId xmlns:a16="http://schemas.microsoft.com/office/drawing/2014/main" val="3555849209"/>
                    </a:ext>
                  </a:extLst>
                </a:gridCol>
                <a:gridCol w="891321">
                  <a:extLst>
                    <a:ext uri="{9D8B030D-6E8A-4147-A177-3AD203B41FA5}">
                      <a16:colId xmlns:a16="http://schemas.microsoft.com/office/drawing/2014/main" val="1336381581"/>
                    </a:ext>
                  </a:extLst>
                </a:gridCol>
                <a:gridCol w="891321">
                  <a:extLst>
                    <a:ext uri="{9D8B030D-6E8A-4147-A177-3AD203B41FA5}">
                      <a16:colId xmlns:a16="http://schemas.microsoft.com/office/drawing/2014/main" val="2296093801"/>
                    </a:ext>
                  </a:extLst>
                </a:gridCol>
                <a:gridCol w="986820">
                  <a:extLst>
                    <a:ext uri="{9D8B030D-6E8A-4147-A177-3AD203B41FA5}">
                      <a16:colId xmlns:a16="http://schemas.microsoft.com/office/drawing/2014/main" val="2947365581"/>
                    </a:ext>
                  </a:extLst>
                </a:gridCol>
                <a:gridCol w="986820">
                  <a:extLst>
                    <a:ext uri="{9D8B030D-6E8A-4147-A177-3AD203B41FA5}">
                      <a16:colId xmlns:a16="http://schemas.microsoft.com/office/drawing/2014/main" val="1953626692"/>
                    </a:ext>
                  </a:extLst>
                </a:gridCol>
                <a:gridCol w="891321">
                  <a:extLst>
                    <a:ext uri="{9D8B030D-6E8A-4147-A177-3AD203B41FA5}">
                      <a16:colId xmlns:a16="http://schemas.microsoft.com/office/drawing/2014/main" val="1946429484"/>
                    </a:ext>
                  </a:extLst>
                </a:gridCol>
              </a:tblGrid>
              <a:tr h="383948">
                <a:tc rowSpan="2">
                  <a:txBody>
                    <a:bodyPr/>
                    <a:lstStyle/>
                    <a:p>
                      <a:pPr algn="l" rtl="0" fontAlgn="ctr"/>
                      <a:r>
                        <a:rPr lang="en-ZA" sz="1400" u="none" strike="noStrike" dirty="0">
                          <a:effectLst/>
                        </a:rPr>
                        <a:t>PROVINCE</a:t>
                      </a:r>
                      <a:endParaRPr lang="en-ZA" sz="1400" b="0" i="0" u="none" strike="noStrike" dirty="0">
                        <a:solidFill>
                          <a:srgbClr val="FFFFFF"/>
                        </a:solidFill>
                        <a:effectLst/>
                        <a:latin typeface="Calibri" panose="020F0502020204030204" pitchFamily="34" charset="0"/>
                      </a:endParaRPr>
                    </a:p>
                  </a:txBody>
                  <a:tcPr marL="4752" marR="4752" marT="4752" marB="0" anchor="ctr"/>
                </a:tc>
                <a:tc>
                  <a:txBody>
                    <a:bodyPr/>
                    <a:lstStyle/>
                    <a:p>
                      <a:pPr algn="l" rtl="0" fontAlgn="ctr"/>
                      <a:r>
                        <a:rPr lang="en-ZA" sz="1400" u="none" strike="noStrike" dirty="0">
                          <a:effectLst/>
                        </a:rPr>
                        <a:t>TOTAL SCHOOLS ALLOCATED</a:t>
                      </a:r>
                      <a:endParaRPr lang="en-ZA" sz="1400" b="0" i="0" u="none" strike="noStrike" dirty="0">
                        <a:solidFill>
                          <a:srgbClr val="FFFFFF"/>
                        </a:solidFill>
                        <a:effectLst/>
                        <a:latin typeface="Calibri" panose="020F0502020204030204" pitchFamily="34" charset="0"/>
                      </a:endParaRPr>
                    </a:p>
                  </a:txBody>
                  <a:tcPr marL="4752" marR="4752" marT="4752" marB="0" anchor="ctr"/>
                </a:tc>
                <a:tc>
                  <a:txBody>
                    <a:bodyPr/>
                    <a:lstStyle/>
                    <a:p>
                      <a:pPr algn="l" rtl="0" fontAlgn="ctr"/>
                      <a:r>
                        <a:rPr lang="en-ZA" sz="1400" u="none" strike="noStrike" dirty="0">
                          <a:effectLst/>
                        </a:rPr>
                        <a:t>TOTAL BOOKS ALLOCATED</a:t>
                      </a:r>
                      <a:endParaRPr lang="en-ZA" sz="1400" b="0" i="0" u="none" strike="noStrike" dirty="0">
                        <a:solidFill>
                          <a:srgbClr val="FFFFFF"/>
                        </a:solidFill>
                        <a:effectLst/>
                        <a:latin typeface="Calibri" panose="020F0502020204030204" pitchFamily="34" charset="0"/>
                      </a:endParaRPr>
                    </a:p>
                  </a:txBody>
                  <a:tcPr marL="4752" marR="4752" marT="4752" marB="0" anchor="ctr"/>
                </a:tc>
                <a:tc>
                  <a:txBody>
                    <a:bodyPr/>
                    <a:lstStyle/>
                    <a:p>
                      <a:pPr algn="ctr" rtl="0" fontAlgn="ctr"/>
                      <a:r>
                        <a:rPr lang="en-ZA" sz="1400" u="none" strike="noStrike" dirty="0">
                          <a:effectLst/>
                        </a:rPr>
                        <a:t>SCHOOLS DISPATCHED</a:t>
                      </a:r>
                      <a:endParaRPr lang="en-ZA" sz="1400" b="0" i="0" u="none" strike="noStrike" dirty="0">
                        <a:solidFill>
                          <a:srgbClr val="FFFFFF"/>
                        </a:solidFill>
                        <a:effectLst/>
                        <a:latin typeface="Calibri" panose="020F0502020204030204" pitchFamily="34" charset="0"/>
                      </a:endParaRPr>
                    </a:p>
                  </a:txBody>
                  <a:tcPr marL="4752" marR="4752" marT="4752" marB="0" anchor="ctr"/>
                </a:tc>
                <a:tc>
                  <a:txBody>
                    <a:bodyPr/>
                    <a:lstStyle/>
                    <a:p>
                      <a:pPr algn="ctr" rtl="0" fontAlgn="ctr"/>
                      <a:r>
                        <a:rPr lang="en-ZA" sz="1400" u="none" strike="noStrike" dirty="0">
                          <a:effectLst/>
                        </a:rPr>
                        <a:t>BOOKS DISPATCHED</a:t>
                      </a:r>
                      <a:endParaRPr lang="en-ZA" sz="1400" b="0" i="0" u="none" strike="noStrike" dirty="0">
                        <a:solidFill>
                          <a:srgbClr val="FFFFFF"/>
                        </a:solidFill>
                        <a:effectLst/>
                        <a:latin typeface="Calibri" panose="020F0502020204030204" pitchFamily="34" charset="0"/>
                      </a:endParaRPr>
                    </a:p>
                  </a:txBody>
                  <a:tcPr marL="4752" marR="4752" marT="4752" marB="0" anchor="ctr"/>
                </a:tc>
                <a:tc>
                  <a:txBody>
                    <a:bodyPr/>
                    <a:lstStyle/>
                    <a:p>
                      <a:pPr algn="ctr" rtl="0" fontAlgn="ctr"/>
                      <a:r>
                        <a:rPr lang="en-ZA" sz="1400" u="none" strike="noStrike" dirty="0">
                          <a:effectLst/>
                        </a:rPr>
                        <a:t>SCHOOLS DELIVERED</a:t>
                      </a:r>
                      <a:endParaRPr lang="en-ZA" sz="1400" b="0" i="0" u="none" strike="noStrike" dirty="0">
                        <a:solidFill>
                          <a:srgbClr val="FFFFFF"/>
                        </a:solidFill>
                        <a:effectLst/>
                        <a:latin typeface="Calibri" panose="020F0502020204030204" pitchFamily="34" charset="0"/>
                      </a:endParaRPr>
                    </a:p>
                  </a:txBody>
                  <a:tcPr marL="4752" marR="4752" marT="4752" marB="0" anchor="ctr"/>
                </a:tc>
                <a:tc>
                  <a:txBody>
                    <a:bodyPr/>
                    <a:lstStyle/>
                    <a:p>
                      <a:pPr algn="ctr" rtl="0" fontAlgn="ctr"/>
                      <a:r>
                        <a:rPr lang="en-ZA" sz="1400" u="none" strike="noStrike" dirty="0">
                          <a:effectLst/>
                        </a:rPr>
                        <a:t>BOOKS DELIVERED</a:t>
                      </a:r>
                      <a:endParaRPr lang="en-ZA" sz="1400" b="0" i="0" u="none" strike="noStrike" dirty="0">
                        <a:solidFill>
                          <a:srgbClr val="FFFFFF"/>
                        </a:solidFill>
                        <a:effectLst/>
                        <a:latin typeface="Calibri" panose="020F0502020204030204" pitchFamily="34" charset="0"/>
                      </a:endParaRPr>
                    </a:p>
                  </a:txBody>
                  <a:tcPr marL="4752" marR="4752" marT="4752" marB="0" anchor="ctr"/>
                </a:tc>
                <a:tc>
                  <a:txBody>
                    <a:bodyPr/>
                    <a:lstStyle/>
                    <a:p>
                      <a:pPr algn="ctr" rtl="0" fontAlgn="ctr"/>
                      <a:r>
                        <a:rPr lang="en-ZA" sz="1400" u="none" strike="noStrike" dirty="0">
                          <a:effectLst/>
                        </a:rPr>
                        <a:t>% SCHOOLS DELIVERED</a:t>
                      </a:r>
                      <a:endParaRPr lang="en-ZA" sz="1400" b="0" i="0" u="none" strike="noStrike" dirty="0">
                        <a:solidFill>
                          <a:srgbClr val="FFFFFF"/>
                        </a:solidFill>
                        <a:effectLst/>
                        <a:latin typeface="Calibri" panose="020F0502020204030204" pitchFamily="34" charset="0"/>
                      </a:endParaRPr>
                    </a:p>
                  </a:txBody>
                  <a:tcPr marL="4752" marR="4752" marT="4752" marB="0" anchor="ctr"/>
                </a:tc>
                <a:tc>
                  <a:txBody>
                    <a:bodyPr/>
                    <a:lstStyle/>
                    <a:p>
                      <a:pPr algn="ctr" rtl="0" fontAlgn="ctr"/>
                      <a:r>
                        <a:rPr lang="en-ZA" sz="1400" u="none" strike="noStrike" dirty="0">
                          <a:effectLst/>
                        </a:rPr>
                        <a:t>% BOOKS DELIVERED</a:t>
                      </a:r>
                      <a:endParaRPr lang="en-ZA" sz="1400" b="0" i="0" u="none" strike="noStrike" dirty="0">
                        <a:solidFill>
                          <a:srgbClr val="FFFFFF"/>
                        </a:solidFill>
                        <a:effectLst/>
                        <a:latin typeface="Calibri" panose="020F0502020204030204" pitchFamily="34" charset="0"/>
                      </a:endParaRPr>
                    </a:p>
                  </a:txBody>
                  <a:tcPr marL="4752" marR="4752" marT="4752" marB="0" anchor="ctr"/>
                </a:tc>
                <a:extLst>
                  <a:ext uri="{0D108BD9-81ED-4DB2-BD59-A6C34878D82A}">
                    <a16:rowId xmlns:a16="http://schemas.microsoft.com/office/drawing/2014/main" val="2231614245"/>
                  </a:ext>
                </a:extLst>
              </a:tr>
              <a:tr h="383948">
                <a:tc vMerge="1">
                  <a:txBody>
                    <a:bodyPr/>
                    <a:lstStyle/>
                    <a:p>
                      <a:endParaRPr lang="en-ZA"/>
                    </a:p>
                  </a:txBody>
                  <a:tcPr/>
                </a:tc>
                <a:tc>
                  <a:txBody>
                    <a:bodyPr/>
                    <a:lstStyle/>
                    <a:p>
                      <a:pPr algn="l" rtl="0" fontAlgn="ctr"/>
                      <a:r>
                        <a:rPr lang="en-ZA" sz="1400" u="none" strike="noStrike" dirty="0">
                          <a:effectLst/>
                        </a:rPr>
                        <a:t>SUM OF SCHOOLS</a:t>
                      </a:r>
                      <a:endParaRPr lang="en-ZA" sz="1400" b="0" i="0" u="none" strike="noStrike" dirty="0">
                        <a:solidFill>
                          <a:srgbClr val="000000"/>
                        </a:solidFill>
                        <a:effectLst/>
                        <a:latin typeface="Calibri" panose="020F0502020204030204" pitchFamily="34" charset="0"/>
                      </a:endParaRPr>
                    </a:p>
                  </a:txBody>
                  <a:tcPr marL="4752" marR="4752" marT="4752" marB="0" anchor="ctr"/>
                </a:tc>
                <a:tc>
                  <a:txBody>
                    <a:bodyPr/>
                    <a:lstStyle/>
                    <a:p>
                      <a:pPr algn="l" rtl="0" fontAlgn="ctr"/>
                      <a:r>
                        <a:rPr lang="en-ZA" sz="1400" u="none" strike="noStrike" dirty="0">
                          <a:effectLst/>
                        </a:rPr>
                        <a:t>SUM OF BOOKS</a:t>
                      </a:r>
                      <a:endParaRPr lang="en-ZA" sz="1400" b="0" i="0" u="none" strike="noStrike" dirty="0">
                        <a:solidFill>
                          <a:srgbClr val="000000"/>
                        </a:solidFill>
                        <a:effectLst/>
                        <a:latin typeface="Calibri" panose="020F0502020204030204" pitchFamily="34" charset="0"/>
                      </a:endParaRPr>
                    </a:p>
                  </a:txBody>
                  <a:tcPr marL="4752" marR="4752" marT="4752" marB="0" anchor="ctr"/>
                </a:tc>
                <a:tc>
                  <a:txBody>
                    <a:bodyPr/>
                    <a:lstStyle/>
                    <a:p>
                      <a:pPr algn="l" rtl="0" fontAlgn="ctr"/>
                      <a:r>
                        <a:rPr lang="en-ZA" sz="1400" u="none" strike="noStrike" dirty="0">
                          <a:effectLst/>
                        </a:rPr>
                        <a:t>SUM OF DPSCHOOLS</a:t>
                      </a:r>
                      <a:endParaRPr lang="en-ZA" sz="1400" b="0" i="0" u="none" strike="noStrike" dirty="0">
                        <a:solidFill>
                          <a:srgbClr val="000000"/>
                        </a:solidFill>
                        <a:effectLst/>
                        <a:latin typeface="Calibri" panose="020F0502020204030204" pitchFamily="34" charset="0"/>
                      </a:endParaRPr>
                    </a:p>
                  </a:txBody>
                  <a:tcPr marL="4752" marR="4752" marT="4752" marB="0" anchor="ctr"/>
                </a:tc>
                <a:tc>
                  <a:txBody>
                    <a:bodyPr/>
                    <a:lstStyle/>
                    <a:p>
                      <a:pPr algn="l" rtl="0" fontAlgn="ctr"/>
                      <a:r>
                        <a:rPr lang="en-ZA" sz="1400" u="none" strike="noStrike" dirty="0">
                          <a:effectLst/>
                        </a:rPr>
                        <a:t>SUM OF DPBOOKS</a:t>
                      </a:r>
                      <a:endParaRPr lang="en-ZA" sz="1400" b="0" i="0" u="none" strike="noStrike" dirty="0">
                        <a:solidFill>
                          <a:srgbClr val="000000"/>
                        </a:solidFill>
                        <a:effectLst/>
                        <a:latin typeface="Calibri" panose="020F0502020204030204" pitchFamily="34" charset="0"/>
                      </a:endParaRPr>
                    </a:p>
                  </a:txBody>
                  <a:tcPr marL="4752" marR="4752" marT="4752" marB="0" anchor="ctr"/>
                </a:tc>
                <a:tc>
                  <a:txBody>
                    <a:bodyPr/>
                    <a:lstStyle/>
                    <a:p>
                      <a:pPr algn="l" rtl="0" fontAlgn="ctr"/>
                      <a:r>
                        <a:rPr lang="en-ZA" sz="1400" u="none" strike="noStrike" dirty="0">
                          <a:effectLst/>
                        </a:rPr>
                        <a:t>SUM OF DELSCHOOLS</a:t>
                      </a:r>
                      <a:endParaRPr lang="en-ZA" sz="1400" b="0" i="0" u="none" strike="noStrike" dirty="0">
                        <a:solidFill>
                          <a:srgbClr val="000000"/>
                        </a:solidFill>
                        <a:effectLst/>
                        <a:latin typeface="Calibri" panose="020F0502020204030204" pitchFamily="34" charset="0"/>
                      </a:endParaRPr>
                    </a:p>
                  </a:txBody>
                  <a:tcPr marL="4752" marR="4752" marT="4752" marB="0" anchor="ctr"/>
                </a:tc>
                <a:tc>
                  <a:txBody>
                    <a:bodyPr/>
                    <a:lstStyle/>
                    <a:p>
                      <a:pPr algn="l" rtl="0" fontAlgn="ctr"/>
                      <a:r>
                        <a:rPr lang="en-ZA" sz="1400" u="none" strike="noStrike" dirty="0">
                          <a:effectLst/>
                        </a:rPr>
                        <a:t>SUM OF DELBOOKS</a:t>
                      </a:r>
                      <a:endParaRPr lang="en-ZA" sz="1400" b="0" i="0" u="none" strike="noStrike" dirty="0">
                        <a:solidFill>
                          <a:srgbClr val="000000"/>
                        </a:solidFill>
                        <a:effectLst/>
                        <a:latin typeface="Calibri" panose="020F0502020204030204" pitchFamily="34" charset="0"/>
                      </a:endParaRPr>
                    </a:p>
                  </a:txBody>
                  <a:tcPr marL="4752" marR="4752" marT="4752" marB="0" anchor="ctr"/>
                </a:tc>
                <a:tc>
                  <a:txBody>
                    <a:bodyPr/>
                    <a:lstStyle/>
                    <a:p>
                      <a:pPr algn="ctr" rtl="0" fontAlgn="ctr"/>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4752" marR="4752" marT="4752" marB="0" anchor="ctr"/>
                </a:tc>
                <a:tc>
                  <a:txBody>
                    <a:bodyPr/>
                    <a:lstStyle/>
                    <a:p>
                      <a:pPr algn="ctr" rtl="0" fontAlgn="ctr"/>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4752" marR="4752" marT="4752" marB="0" anchor="ctr"/>
                </a:tc>
                <a:extLst>
                  <a:ext uri="{0D108BD9-81ED-4DB2-BD59-A6C34878D82A}">
                    <a16:rowId xmlns:a16="http://schemas.microsoft.com/office/drawing/2014/main" val="2595210613"/>
                  </a:ext>
                </a:extLst>
              </a:tr>
              <a:tr h="219400">
                <a:tc>
                  <a:txBody>
                    <a:bodyPr/>
                    <a:lstStyle/>
                    <a:p>
                      <a:pPr algn="l" rtl="0" fontAlgn="ctr"/>
                      <a:r>
                        <a:rPr lang="en-ZA" sz="1400" u="none" strike="noStrike" dirty="0">
                          <a:effectLst/>
                        </a:rPr>
                        <a:t>EC</a:t>
                      </a:r>
                      <a:endParaRPr lang="en-ZA" sz="1400" b="0" i="0" u="none" strike="noStrike" dirty="0">
                        <a:solidFill>
                          <a:srgbClr val="000000"/>
                        </a:solidFill>
                        <a:effectLst/>
                        <a:latin typeface="Calibri" panose="020F0502020204030204" pitchFamily="34" charset="0"/>
                      </a:endParaRPr>
                    </a:p>
                  </a:txBody>
                  <a:tcPr marL="4752" marR="4752" marT="4752" marB="0" anchor="ctr"/>
                </a:tc>
                <a:tc>
                  <a:txBody>
                    <a:bodyPr/>
                    <a:lstStyle/>
                    <a:p>
                      <a:pPr algn="r" rtl="0" fontAlgn="ctr"/>
                      <a:r>
                        <a:rPr lang="en-ZA" sz="1400" u="none" strike="noStrike" dirty="0">
                          <a:effectLst/>
                        </a:rPr>
                        <a:t>4913</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4114010</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4913</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4114010</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4911</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4112705</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99.96%</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99.97%</a:t>
                      </a:r>
                      <a:endParaRPr lang="en-ZA" sz="1400" b="0" i="0" u="none" strike="noStrike" dirty="0">
                        <a:solidFill>
                          <a:srgbClr val="000000"/>
                        </a:solidFill>
                        <a:effectLst/>
                        <a:latin typeface="Calibri" panose="020F0502020204030204" pitchFamily="34" charset="0"/>
                      </a:endParaRPr>
                    </a:p>
                  </a:txBody>
                  <a:tcPr marL="4752" marR="114058" marT="4752" marB="0" anchor="ctr"/>
                </a:tc>
                <a:extLst>
                  <a:ext uri="{0D108BD9-81ED-4DB2-BD59-A6C34878D82A}">
                    <a16:rowId xmlns:a16="http://schemas.microsoft.com/office/drawing/2014/main" val="4075778155"/>
                  </a:ext>
                </a:extLst>
              </a:tr>
              <a:tr h="211563">
                <a:tc>
                  <a:txBody>
                    <a:bodyPr/>
                    <a:lstStyle/>
                    <a:p>
                      <a:pPr algn="l" rtl="0" fontAlgn="ctr"/>
                      <a:r>
                        <a:rPr lang="en-ZA" sz="1400" u="none" strike="noStrike" dirty="0">
                          <a:effectLst/>
                        </a:rPr>
                        <a:t>FS</a:t>
                      </a:r>
                      <a:endParaRPr lang="en-ZA" sz="1400" b="0" i="0" u="none" strike="noStrike" dirty="0">
                        <a:solidFill>
                          <a:srgbClr val="000000"/>
                        </a:solidFill>
                        <a:effectLst/>
                        <a:latin typeface="Calibri" panose="020F0502020204030204" pitchFamily="34" charset="0"/>
                      </a:endParaRPr>
                    </a:p>
                  </a:txBody>
                  <a:tcPr marL="4752" marR="4752" marT="4752" marB="0" anchor="ctr"/>
                </a:tc>
                <a:tc>
                  <a:txBody>
                    <a:bodyPr/>
                    <a:lstStyle/>
                    <a:p>
                      <a:pPr algn="r" rtl="0" fontAlgn="ctr"/>
                      <a:r>
                        <a:rPr lang="en-ZA" sz="1400" u="none" strike="noStrike" dirty="0">
                          <a:effectLst/>
                        </a:rPr>
                        <a:t>938</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1702650</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938</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1702650</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938</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1702650</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100.00%</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100.00%</a:t>
                      </a:r>
                      <a:endParaRPr lang="en-ZA" sz="1400" b="0" i="0" u="none" strike="noStrike" dirty="0">
                        <a:solidFill>
                          <a:srgbClr val="000000"/>
                        </a:solidFill>
                        <a:effectLst/>
                        <a:latin typeface="Calibri" panose="020F0502020204030204" pitchFamily="34" charset="0"/>
                      </a:endParaRPr>
                    </a:p>
                  </a:txBody>
                  <a:tcPr marL="4752" marR="114058" marT="4752" marB="0" anchor="ctr"/>
                </a:tc>
                <a:extLst>
                  <a:ext uri="{0D108BD9-81ED-4DB2-BD59-A6C34878D82A}">
                    <a16:rowId xmlns:a16="http://schemas.microsoft.com/office/drawing/2014/main" val="3439321434"/>
                  </a:ext>
                </a:extLst>
              </a:tr>
              <a:tr h="211563">
                <a:tc>
                  <a:txBody>
                    <a:bodyPr/>
                    <a:lstStyle/>
                    <a:p>
                      <a:pPr algn="l" rtl="0" fontAlgn="ctr"/>
                      <a:r>
                        <a:rPr lang="en-ZA" sz="1400" u="none" strike="noStrike" dirty="0">
                          <a:effectLst/>
                        </a:rPr>
                        <a:t>GP</a:t>
                      </a:r>
                      <a:endParaRPr lang="en-ZA" sz="1400" b="0" i="0" u="none" strike="noStrike" dirty="0">
                        <a:solidFill>
                          <a:srgbClr val="000000"/>
                        </a:solidFill>
                        <a:effectLst/>
                        <a:latin typeface="Calibri" panose="020F0502020204030204" pitchFamily="34" charset="0"/>
                      </a:endParaRPr>
                    </a:p>
                  </a:txBody>
                  <a:tcPr marL="4752" marR="4752" marT="4752" marB="0" anchor="ctr"/>
                </a:tc>
                <a:tc>
                  <a:txBody>
                    <a:bodyPr/>
                    <a:lstStyle/>
                    <a:p>
                      <a:pPr algn="r" rtl="0" fontAlgn="ctr"/>
                      <a:r>
                        <a:rPr lang="en-ZA" sz="1400" u="none" strike="noStrike" dirty="0">
                          <a:effectLst/>
                        </a:rPr>
                        <a:t>2068</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5147975</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2068</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514775</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2054</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5109700</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99.32%</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99.26%</a:t>
                      </a:r>
                      <a:endParaRPr lang="en-ZA" sz="1400" b="0" i="0" u="none" strike="noStrike" dirty="0">
                        <a:solidFill>
                          <a:srgbClr val="000000"/>
                        </a:solidFill>
                        <a:effectLst/>
                        <a:latin typeface="Calibri" panose="020F0502020204030204" pitchFamily="34" charset="0"/>
                      </a:endParaRPr>
                    </a:p>
                  </a:txBody>
                  <a:tcPr marL="4752" marR="114058" marT="4752" marB="0" anchor="ctr"/>
                </a:tc>
                <a:extLst>
                  <a:ext uri="{0D108BD9-81ED-4DB2-BD59-A6C34878D82A}">
                    <a16:rowId xmlns:a16="http://schemas.microsoft.com/office/drawing/2014/main" val="2581649318"/>
                  </a:ext>
                </a:extLst>
              </a:tr>
              <a:tr h="211563">
                <a:tc>
                  <a:txBody>
                    <a:bodyPr/>
                    <a:lstStyle/>
                    <a:p>
                      <a:pPr algn="l" rtl="0" fontAlgn="ctr"/>
                      <a:r>
                        <a:rPr lang="en-ZA" sz="1400" u="none" strike="noStrike" dirty="0">
                          <a:effectLst/>
                        </a:rPr>
                        <a:t>KZN</a:t>
                      </a:r>
                      <a:endParaRPr lang="en-ZA" sz="1400" b="0" i="0" u="none" strike="noStrike" dirty="0">
                        <a:solidFill>
                          <a:srgbClr val="000000"/>
                        </a:solidFill>
                        <a:effectLst/>
                        <a:latin typeface="Calibri" panose="020F0502020204030204" pitchFamily="34" charset="0"/>
                      </a:endParaRPr>
                    </a:p>
                  </a:txBody>
                  <a:tcPr marL="4752" marR="4752" marT="4752" marB="0" anchor="ctr"/>
                </a:tc>
                <a:tc>
                  <a:txBody>
                    <a:bodyPr/>
                    <a:lstStyle/>
                    <a:p>
                      <a:pPr algn="r" rtl="0" fontAlgn="ctr"/>
                      <a:r>
                        <a:rPr lang="en-ZA" sz="1400" u="none" strike="noStrike" dirty="0">
                          <a:effectLst/>
                        </a:rPr>
                        <a:t>5958</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6187040</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5958</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6187040</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5955</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6182020</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99.95%</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99.92%</a:t>
                      </a:r>
                      <a:endParaRPr lang="en-ZA" sz="1400" b="0" i="0" u="none" strike="noStrike" dirty="0">
                        <a:solidFill>
                          <a:srgbClr val="000000"/>
                        </a:solidFill>
                        <a:effectLst/>
                        <a:latin typeface="Calibri" panose="020F0502020204030204" pitchFamily="34" charset="0"/>
                      </a:endParaRPr>
                    </a:p>
                  </a:txBody>
                  <a:tcPr marL="4752" marR="114058" marT="4752" marB="0" anchor="ctr"/>
                </a:tc>
                <a:extLst>
                  <a:ext uri="{0D108BD9-81ED-4DB2-BD59-A6C34878D82A}">
                    <a16:rowId xmlns:a16="http://schemas.microsoft.com/office/drawing/2014/main" val="2536540709"/>
                  </a:ext>
                </a:extLst>
              </a:tr>
              <a:tr h="211563">
                <a:tc>
                  <a:txBody>
                    <a:bodyPr/>
                    <a:lstStyle/>
                    <a:p>
                      <a:pPr algn="l" rtl="0" fontAlgn="ctr"/>
                      <a:r>
                        <a:rPr lang="en-ZA" sz="1400" u="none" strike="noStrike" dirty="0">
                          <a:effectLst/>
                        </a:rPr>
                        <a:t>LP</a:t>
                      </a:r>
                      <a:endParaRPr lang="en-ZA" sz="1400" b="0" i="0" u="none" strike="noStrike" dirty="0">
                        <a:solidFill>
                          <a:srgbClr val="000000"/>
                        </a:solidFill>
                        <a:effectLst/>
                        <a:latin typeface="Calibri" panose="020F0502020204030204" pitchFamily="34" charset="0"/>
                      </a:endParaRPr>
                    </a:p>
                  </a:txBody>
                  <a:tcPr marL="4752" marR="4752" marT="4752" marB="0" anchor="ctr"/>
                </a:tc>
                <a:tc>
                  <a:txBody>
                    <a:bodyPr/>
                    <a:lstStyle/>
                    <a:p>
                      <a:pPr algn="r" rtl="0" fontAlgn="ctr"/>
                      <a:r>
                        <a:rPr lang="en-ZA" sz="1400" u="none" strike="noStrike" dirty="0">
                          <a:effectLst/>
                        </a:rPr>
                        <a:t>3672</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4003770</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3672</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4003770</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3671</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3999905</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99.97%</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99.90%</a:t>
                      </a:r>
                      <a:endParaRPr lang="en-ZA" sz="1400" b="0" i="0" u="none" strike="noStrike" dirty="0">
                        <a:solidFill>
                          <a:srgbClr val="000000"/>
                        </a:solidFill>
                        <a:effectLst/>
                        <a:latin typeface="Calibri" panose="020F0502020204030204" pitchFamily="34" charset="0"/>
                      </a:endParaRPr>
                    </a:p>
                  </a:txBody>
                  <a:tcPr marL="4752" marR="114058" marT="4752" marB="0" anchor="ctr"/>
                </a:tc>
                <a:extLst>
                  <a:ext uri="{0D108BD9-81ED-4DB2-BD59-A6C34878D82A}">
                    <a16:rowId xmlns:a16="http://schemas.microsoft.com/office/drawing/2014/main" val="309364776"/>
                  </a:ext>
                </a:extLst>
              </a:tr>
              <a:tr h="211563">
                <a:tc>
                  <a:txBody>
                    <a:bodyPr/>
                    <a:lstStyle/>
                    <a:p>
                      <a:pPr algn="l" rtl="0" fontAlgn="ctr"/>
                      <a:r>
                        <a:rPr lang="en-ZA" sz="1400" u="none" strike="noStrike" dirty="0">
                          <a:effectLst/>
                        </a:rPr>
                        <a:t>MP</a:t>
                      </a:r>
                      <a:endParaRPr lang="en-ZA" sz="1400" b="0" i="0" u="none" strike="noStrike" dirty="0">
                        <a:solidFill>
                          <a:srgbClr val="000000"/>
                        </a:solidFill>
                        <a:effectLst/>
                        <a:latin typeface="Calibri" panose="020F0502020204030204" pitchFamily="34" charset="0"/>
                      </a:endParaRPr>
                    </a:p>
                  </a:txBody>
                  <a:tcPr marL="4752" marR="4752" marT="4752" marB="0" anchor="ctr"/>
                </a:tc>
                <a:tc>
                  <a:txBody>
                    <a:bodyPr/>
                    <a:lstStyle/>
                    <a:p>
                      <a:pPr algn="r" rtl="0" fontAlgn="ctr"/>
                      <a:r>
                        <a:rPr lang="en-ZA" sz="1400" u="none" strike="noStrike" dirty="0">
                          <a:effectLst/>
                        </a:rPr>
                        <a:t>1661</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2981420</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1661</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2981420</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1660</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2978860</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99.94%</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99.91%</a:t>
                      </a:r>
                      <a:endParaRPr lang="en-ZA" sz="1400" b="0" i="0" u="none" strike="noStrike" dirty="0">
                        <a:solidFill>
                          <a:srgbClr val="000000"/>
                        </a:solidFill>
                        <a:effectLst/>
                        <a:latin typeface="Calibri" panose="020F0502020204030204" pitchFamily="34" charset="0"/>
                      </a:endParaRPr>
                    </a:p>
                  </a:txBody>
                  <a:tcPr marL="4752" marR="114058" marT="4752" marB="0" anchor="ctr"/>
                </a:tc>
                <a:extLst>
                  <a:ext uri="{0D108BD9-81ED-4DB2-BD59-A6C34878D82A}">
                    <a16:rowId xmlns:a16="http://schemas.microsoft.com/office/drawing/2014/main" val="1750659884"/>
                  </a:ext>
                </a:extLst>
              </a:tr>
              <a:tr h="211563">
                <a:tc>
                  <a:txBody>
                    <a:bodyPr/>
                    <a:lstStyle/>
                    <a:p>
                      <a:pPr algn="l" rtl="0" fontAlgn="ctr"/>
                      <a:r>
                        <a:rPr lang="en-ZA" sz="1400" u="none" strike="noStrike" dirty="0">
                          <a:effectLst/>
                        </a:rPr>
                        <a:t>NC</a:t>
                      </a:r>
                      <a:endParaRPr lang="en-ZA" sz="1400" b="0" i="0" u="none" strike="noStrike" dirty="0">
                        <a:solidFill>
                          <a:srgbClr val="000000"/>
                        </a:solidFill>
                        <a:effectLst/>
                        <a:latin typeface="Calibri" panose="020F0502020204030204" pitchFamily="34" charset="0"/>
                      </a:endParaRPr>
                    </a:p>
                  </a:txBody>
                  <a:tcPr marL="4752" marR="4752" marT="4752" marB="0" anchor="ctr"/>
                </a:tc>
                <a:tc>
                  <a:txBody>
                    <a:bodyPr/>
                    <a:lstStyle/>
                    <a:p>
                      <a:pPr algn="r" rtl="0" fontAlgn="ctr"/>
                      <a:r>
                        <a:rPr lang="en-ZA" sz="1400" u="none" strike="noStrike" dirty="0">
                          <a:effectLst/>
                        </a:rPr>
                        <a:t>545</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773970</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545</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773970</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540</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770465</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99.08%</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99.55%</a:t>
                      </a:r>
                      <a:endParaRPr lang="en-ZA" sz="1400" b="0" i="0" u="none" strike="noStrike" dirty="0">
                        <a:solidFill>
                          <a:srgbClr val="000000"/>
                        </a:solidFill>
                        <a:effectLst/>
                        <a:latin typeface="Calibri" panose="020F0502020204030204" pitchFamily="34" charset="0"/>
                      </a:endParaRPr>
                    </a:p>
                  </a:txBody>
                  <a:tcPr marL="4752" marR="114058" marT="4752" marB="0" anchor="ctr"/>
                </a:tc>
                <a:extLst>
                  <a:ext uri="{0D108BD9-81ED-4DB2-BD59-A6C34878D82A}">
                    <a16:rowId xmlns:a16="http://schemas.microsoft.com/office/drawing/2014/main" val="1636973783"/>
                  </a:ext>
                </a:extLst>
              </a:tr>
              <a:tr h="211563">
                <a:tc>
                  <a:txBody>
                    <a:bodyPr/>
                    <a:lstStyle/>
                    <a:p>
                      <a:pPr algn="l" rtl="0" fontAlgn="ctr"/>
                      <a:r>
                        <a:rPr lang="en-ZA" sz="1400" u="none" strike="noStrike" dirty="0">
                          <a:effectLst/>
                        </a:rPr>
                        <a:t>NW</a:t>
                      </a:r>
                      <a:endParaRPr lang="en-ZA" sz="1400" b="0" i="0" u="none" strike="noStrike" dirty="0">
                        <a:solidFill>
                          <a:srgbClr val="000000"/>
                        </a:solidFill>
                        <a:effectLst/>
                        <a:latin typeface="Calibri" panose="020F0502020204030204" pitchFamily="34" charset="0"/>
                      </a:endParaRPr>
                    </a:p>
                  </a:txBody>
                  <a:tcPr marL="4752" marR="4752" marT="4752" marB="0" anchor="ctr"/>
                </a:tc>
                <a:tc>
                  <a:txBody>
                    <a:bodyPr/>
                    <a:lstStyle/>
                    <a:p>
                      <a:pPr algn="r" rtl="0" fontAlgn="ctr"/>
                      <a:r>
                        <a:rPr lang="en-ZA" sz="1400" u="none" strike="noStrike" dirty="0">
                          <a:effectLst/>
                        </a:rPr>
                        <a:t>1465</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2028155</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1465</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2028155</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1464</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2025375</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99.93%</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99.86%</a:t>
                      </a:r>
                      <a:endParaRPr lang="en-ZA" sz="1400" b="0" i="0" u="none" strike="noStrike" dirty="0">
                        <a:solidFill>
                          <a:srgbClr val="000000"/>
                        </a:solidFill>
                        <a:effectLst/>
                        <a:latin typeface="Calibri" panose="020F0502020204030204" pitchFamily="34" charset="0"/>
                      </a:endParaRPr>
                    </a:p>
                  </a:txBody>
                  <a:tcPr marL="4752" marR="114058" marT="4752" marB="0" anchor="ctr"/>
                </a:tc>
                <a:extLst>
                  <a:ext uri="{0D108BD9-81ED-4DB2-BD59-A6C34878D82A}">
                    <a16:rowId xmlns:a16="http://schemas.microsoft.com/office/drawing/2014/main" val="1581617407"/>
                  </a:ext>
                </a:extLst>
              </a:tr>
              <a:tr h="211563">
                <a:tc>
                  <a:txBody>
                    <a:bodyPr/>
                    <a:lstStyle/>
                    <a:p>
                      <a:pPr algn="l" rtl="0" fontAlgn="ctr"/>
                      <a:r>
                        <a:rPr lang="en-ZA" sz="1400" u="none" strike="noStrike" dirty="0">
                          <a:effectLst/>
                        </a:rPr>
                        <a:t>WC</a:t>
                      </a:r>
                      <a:endParaRPr lang="en-ZA" sz="1400" b="0" i="0" u="none" strike="noStrike" dirty="0">
                        <a:solidFill>
                          <a:srgbClr val="000000"/>
                        </a:solidFill>
                        <a:effectLst/>
                        <a:latin typeface="Calibri" panose="020F0502020204030204" pitchFamily="34" charset="0"/>
                      </a:endParaRPr>
                    </a:p>
                  </a:txBody>
                  <a:tcPr marL="4752" marR="4752" marT="4752" marB="0" anchor="ctr"/>
                </a:tc>
                <a:tc>
                  <a:txBody>
                    <a:bodyPr/>
                    <a:lstStyle/>
                    <a:p>
                      <a:pPr algn="r" rtl="0" fontAlgn="ctr"/>
                      <a:r>
                        <a:rPr lang="en-ZA" sz="1400" u="none" strike="noStrike" dirty="0">
                          <a:effectLst/>
                        </a:rPr>
                        <a:t>1518</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2643130</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1518</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264330</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1517</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2642760</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99.93%</a:t>
                      </a:r>
                      <a:endParaRPr lang="en-ZA" sz="1400" b="0"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u="none" strike="noStrike" dirty="0">
                          <a:effectLst/>
                        </a:rPr>
                        <a:t>99.99%</a:t>
                      </a:r>
                      <a:endParaRPr lang="en-ZA" sz="1400" b="0" i="0" u="none" strike="noStrike" dirty="0">
                        <a:solidFill>
                          <a:srgbClr val="000000"/>
                        </a:solidFill>
                        <a:effectLst/>
                        <a:latin typeface="Calibri" panose="020F0502020204030204" pitchFamily="34" charset="0"/>
                      </a:endParaRPr>
                    </a:p>
                  </a:txBody>
                  <a:tcPr marL="4752" marR="114058" marT="4752" marB="0" anchor="ctr"/>
                </a:tc>
                <a:extLst>
                  <a:ext uri="{0D108BD9-81ED-4DB2-BD59-A6C34878D82A}">
                    <a16:rowId xmlns:a16="http://schemas.microsoft.com/office/drawing/2014/main" val="3528972144"/>
                  </a:ext>
                </a:extLst>
              </a:tr>
              <a:tr h="211563">
                <a:tc>
                  <a:txBody>
                    <a:bodyPr/>
                    <a:lstStyle/>
                    <a:p>
                      <a:pPr algn="l" rtl="0" fontAlgn="ctr"/>
                      <a:r>
                        <a:rPr lang="en-ZA" sz="1400" b="1" u="none" strike="noStrike" dirty="0">
                          <a:effectLst/>
                        </a:rPr>
                        <a:t>Grand Total </a:t>
                      </a:r>
                      <a:endParaRPr lang="en-ZA" sz="1400" b="1" i="0" u="none" strike="noStrike" dirty="0">
                        <a:solidFill>
                          <a:srgbClr val="000000"/>
                        </a:solidFill>
                        <a:effectLst/>
                        <a:latin typeface="Calibri" panose="020F0502020204030204" pitchFamily="34" charset="0"/>
                      </a:endParaRPr>
                    </a:p>
                  </a:txBody>
                  <a:tcPr marL="4752" marR="4752" marT="4752" marB="0" anchor="ctr"/>
                </a:tc>
                <a:tc>
                  <a:txBody>
                    <a:bodyPr/>
                    <a:lstStyle/>
                    <a:p>
                      <a:pPr algn="r" rtl="0" fontAlgn="ctr"/>
                      <a:r>
                        <a:rPr lang="en-ZA" sz="1400" b="1" u="none" strike="noStrike" dirty="0">
                          <a:effectLst/>
                        </a:rPr>
                        <a:t>22738</a:t>
                      </a:r>
                      <a:endParaRPr lang="en-ZA" sz="1400" b="1"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b="1" u="none" strike="noStrike" dirty="0">
                          <a:effectLst/>
                        </a:rPr>
                        <a:t>29582120</a:t>
                      </a:r>
                      <a:endParaRPr lang="en-ZA" sz="1400" b="1"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b="1" u="none" strike="noStrike" dirty="0">
                          <a:effectLst/>
                        </a:rPr>
                        <a:t>22738</a:t>
                      </a:r>
                      <a:endParaRPr lang="en-ZA" sz="1400" b="1"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b="1" u="none" strike="noStrike" dirty="0">
                          <a:effectLst/>
                        </a:rPr>
                        <a:t>29582120</a:t>
                      </a:r>
                      <a:endParaRPr lang="en-ZA" sz="1400" b="1"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b="1" u="none" strike="noStrike" dirty="0">
                          <a:effectLst/>
                        </a:rPr>
                        <a:t>22710</a:t>
                      </a:r>
                      <a:endParaRPr lang="en-ZA" sz="1400" b="1"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b="1" u="none" strike="noStrike" dirty="0">
                          <a:effectLst/>
                        </a:rPr>
                        <a:t>29524440</a:t>
                      </a:r>
                      <a:endParaRPr lang="en-ZA" sz="1400" b="1"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b="1" u="none" strike="noStrike" dirty="0">
                          <a:effectLst/>
                        </a:rPr>
                        <a:t>99.88%</a:t>
                      </a:r>
                      <a:endParaRPr lang="en-ZA" sz="1400" b="1" i="0" u="none" strike="noStrike" dirty="0">
                        <a:solidFill>
                          <a:srgbClr val="000000"/>
                        </a:solidFill>
                        <a:effectLst/>
                        <a:latin typeface="Calibri" panose="020F0502020204030204" pitchFamily="34" charset="0"/>
                      </a:endParaRPr>
                    </a:p>
                  </a:txBody>
                  <a:tcPr marL="4752" marR="114058" marT="4752" marB="0" anchor="ctr"/>
                </a:tc>
                <a:tc>
                  <a:txBody>
                    <a:bodyPr/>
                    <a:lstStyle/>
                    <a:p>
                      <a:pPr algn="r" rtl="0" fontAlgn="ctr"/>
                      <a:r>
                        <a:rPr lang="en-ZA" sz="1400" b="1" u="none" strike="noStrike" dirty="0">
                          <a:effectLst/>
                        </a:rPr>
                        <a:t>99.81%</a:t>
                      </a:r>
                      <a:endParaRPr lang="en-ZA" sz="1400" b="1" i="0" u="none" strike="noStrike" dirty="0">
                        <a:solidFill>
                          <a:srgbClr val="000000"/>
                        </a:solidFill>
                        <a:effectLst/>
                        <a:latin typeface="Calibri" panose="020F0502020204030204" pitchFamily="34" charset="0"/>
                      </a:endParaRPr>
                    </a:p>
                  </a:txBody>
                  <a:tcPr marL="4752" marR="114058" marT="4752" marB="0" anchor="ctr"/>
                </a:tc>
                <a:extLst>
                  <a:ext uri="{0D108BD9-81ED-4DB2-BD59-A6C34878D82A}">
                    <a16:rowId xmlns:a16="http://schemas.microsoft.com/office/drawing/2014/main" val="79318321"/>
                  </a:ext>
                </a:extLst>
              </a:tr>
            </a:tbl>
          </a:graphicData>
        </a:graphic>
      </p:graphicFrame>
    </p:spTree>
    <p:extLst>
      <p:ext uri="{BB962C8B-B14F-4D97-AF65-F5344CB8AC3E}">
        <p14:creationId xmlns:p14="http://schemas.microsoft.com/office/powerpoint/2010/main" val="9271235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0"/>
            <a:ext cx="7451725" cy="947738"/>
          </a:xfrm>
        </p:spPr>
        <p:txBody>
          <a:bodyPr rtlCol="0"/>
          <a:lstStyle/>
          <a:p>
            <a:pPr eaLnBrk="1" fontAlgn="auto" hangingPunct="1">
              <a:spcAft>
                <a:spcPts val="0"/>
              </a:spcAft>
              <a:defRPr/>
            </a:pPr>
            <a:r>
              <a:rPr lang="en-ZA" dirty="0">
                <a:solidFill>
                  <a:srgbClr val="C0504D">
                    <a:lumMod val="75000"/>
                  </a:srgbClr>
                </a:solidFill>
              </a:rPr>
              <a:t>PROGRAMME 2… </a:t>
            </a:r>
            <a:endParaRPr lang="en-ZA" dirty="0"/>
          </a:p>
        </p:txBody>
      </p:sp>
      <p:sp>
        <p:nvSpPr>
          <p:cNvPr id="3" name="Content Placeholder 2"/>
          <p:cNvSpPr>
            <a:spLocks noGrp="1"/>
          </p:cNvSpPr>
          <p:nvPr>
            <p:ph idx="1"/>
          </p:nvPr>
        </p:nvSpPr>
        <p:spPr>
          <a:xfrm>
            <a:off x="17022" y="744440"/>
            <a:ext cx="9144000" cy="5218112"/>
          </a:xfrm>
        </p:spPr>
        <p:txBody>
          <a:bodyPr rtlCol="0"/>
          <a:lstStyle/>
          <a:p>
            <a:pPr marL="0" indent="0" eaLnBrk="1" fontAlgn="auto" hangingPunct="1">
              <a:spcAft>
                <a:spcPts val="0"/>
              </a:spcAft>
              <a:buNone/>
              <a:defRPr/>
            </a:pPr>
            <a:r>
              <a:rPr lang="en-ZA" b="1" u="sng" dirty="0">
                <a:solidFill>
                  <a:prstClr val="black"/>
                </a:solidFill>
                <a:cs typeface="Arial" panose="020B0604020202020204" pitchFamily="34" charset="0"/>
              </a:rPr>
              <a:t>Enhancement Programmes and Evaluation of School Performance</a:t>
            </a:r>
            <a:endParaRPr lang="en-US" b="1" dirty="0"/>
          </a:p>
          <a:p>
            <a:pPr marL="0" indent="0" eaLnBrk="1" fontAlgn="auto" hangingPunct="1">
              <a:spcAft>
                <a:spcPts val="0"/>
              </a:spcAft>
              <a:buNone/>
              <a:defRPr/>
            </a:pPr>
            <a:r>
              <a:rPr lang="en-US" b="1" dirty="0"/>
              <a:t>Volume 2: Grades 1-9</a:t>
            </a:r>
            <a:endParaRPr lang="en-ZA" dirty="0"/>
          </a:p>
          <a:p>
            <a:pPr marL="318770" eaLnBrk="1" fontAlgn="auto" hangingPunct="1">
              <a:lnSpc>
                <a:spcPct val="115000"/>
              </a:lnSpc>
              <a:spcAft>
                <a:spcPts val="1000"/>
              </a:spcAft>
              <a:defRPr/>
            </a:pPr>
            <a:endParaRPr lang="en-ZA" dirty="0">
              <a:ea typeface="Times New Roman" panose="02020603050405020304" pitchFamily="18" charset="0"/>
              <a:cs typeface="Times New Roman" panose="02020603050405020304" pitchFamily="18" charset="0"/>
            </a:endParaRPr>
          </a:p>
        </p:txBody>
      </p:sp>
      <p:sp>
        <p:nvSpPr>
          <p:cNvPr id="57348"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2FA1BC1D-7F0B-4380-B3B9-006DCC573D16}" type="slidenum">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t>57</a:t>
            </a:fld>
            <a:endParaRPr kumimoji="0" lang="en-ZA" altLang="en-US"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pic>
        <p:nvPicPr>
          <p:cNvPr id="5734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59" y="5962552"/>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462" name="Rectangle 6"/>
          <p:cNvSpPr>
            <a:spLocks noChangeArrowheads="1"/>
          </p:cNvSpPr>
          <p:nvPr/>
        </p:nvSpPr>
        <p:spPr bwMode="auto">
          <a:xfrm>
            <a:off x="5110710" y="4877742"/>
            <a:ext cx="40673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ZA"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Source: </a:t>
            </a:r>
            <a:r>
              <a:rPr kumimoji="0" lang="en-ZA" altLang="en-US" sz="180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Progress Report </a:t>
            </a:r>
            <a:r>
              <a:rPr lang="en-ZA" altLang="en-US" sz="1800" dirty="0">
                <a:solidFill>
                  <a:prstClr val="black"/>
                </a:solidFill>
              </a:rPr>
              <a:t>13 January</a:t>
            </a:r>
            <a:r>
              <a:rPr kumimoji="0" lang="en-ZA" altLang="en-US" sz="180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2023</a:t>
            </a:r>
          </a:p>
        </p:txBody>
      </p:sp>
      <p:graphicFrame>
        <p:nvGraphicFramePr>
          <p:cNvPr id="5" name="Table 4"/>
          <p:cNvGraphicFramePr>
            <a:graphicFrameLocks noGrp="1"/>
          </p:cNvGraphicFramePr>
          <p:nvPr>
            <p:extLst>
              <p:ext uri="{D42A27DB-BD31-4B8C-83A1-F6EECF244321}">
                <p14:modId xmlns:p14="http://schemas.microsoft.com/office/powerpoint/2010/main" val="1586288196"/>
              </p:ext>
            </p:extLst>
          </p:nvPr>
        </p:nvGraphicFramePr>
        <p:xfrm>
          <a:off x="17022" y="1432867"/>
          <a:ext cx="9126979" cy="3466032"/>
        </p:xfrm>
        <a:graphic>
          <a:graphicData uri="http://schemas.openxmlformats.org/drawingml/2006/table">
            <a:tbl>
              <a:tblPr firstRow="1" bandRow="1">
                <a:tableStyleId>{93296810-A885-4BE3-A3E7-6D5BEEA58F35}</a:tableStyleId>
              </a:tblPr>
              <a:tblGrid>
                <a:gridCol w="758833">
                  <a:extLst>
                    <a:ext uri="{9D8B030D-6E8A-4147-A177-3AD203B41FA5}">
                      <a16:colId xmlns:a16="http://schemas.microsoft.com/office/drawing/2014/main" val="4075936034"/>
                    </a:ext>
                  </a:extLst>
                </a:gridCol>
                <a:gridCol w="1173731">
                  <a:extLst>
                    <a:ext uri="{9D8B030D-6E8A-4147-A177-3AD203B41FA5}">
                      <a16:colId xmlns:a16="http://schemas.microsoft.com/office/drawing/2014/main" val="747405571"/>
                    </a:ext>
                  </a:extLst>
                </a:gridCol>
                <a:gridCol w="1229814">
                  <a:extLst>
                    <a:ext uri="{9D8B030D-6E8A-4147-A177-3AD203B41FA5}">
                      <a16:colId xmlns:a16="http://schemas.microsoft.com/office/drawing/2014/main" val="2696232387"/>
                    </a:ext>
                  </a:extLst>
                </a:gridCol>
                <a:gridCol w="1062911">
                  <a:extLst>
                    <a:ext uri="{9D8B030D-6E8A-4147-A177-3AD203B41FA5}">
                      <a16:colId xmlns:a16="http://schemas.microsoft.com/office/drawing/2014/main" val="1843838607"/>
                    </a:ext>
                  </a:extLst>
                </a:gridCol>
                <a:gridCol w="957499">
                  <a:extLst>
                    <a:ext uri="{9D8B030D-6E8A-4147-A177-3AD203B41FA5}">
                      <a16:colId xmlns:a16="http://schemas.microsoft.com/office/drawing/2014/main" val="2514891237"/>
                    </a:ext>
                  </a:extLst>
                </a:gridCol>
                <a:gridCol w="983852">
                  <a:extLst>
                    <a:ext uri="{9D8B030D-6E8A-4147-A177-3AD203B41FA5}">
                      <a16:colId xmlns:a16="http://schemas.microsoft.com/office/drawing/2014/main" val="3600457745"/>
                    </a:ext>
                  </a:extLst>
                </a:gridCol>
                <a:gridCol w="887223">
                  <a:extLst>
                    <a:ext uri="{9D8B030D-6E8A-4147-A177-3AD203B41FA5}">
                      <a16:colId xmlns:a16="http://schemas.microsoft.com/office/drawing/2014/main" val="1729255223"/>
                    </a:ext>
                  </a:extLst>
                </a:gridCol>
                <a:gridCol w="1089264">
                  <a:extLst>
                    <a:ext uri="{9D8B030D-6E8A-4147-A177-3AD203B41FA5}">
                      <a16:colId xmlns:a16="http://schemas.microsoft.com/office/drawing/2014/main" val="2434735322"/>
                    </a:ext>
                  </a:extLst>
                </a:gridCol>
                <a:gridCol w="983852">
                  <a:extLst>
                    <a:ext uri="{9D8B030D-6E8A-4147-A177-3AD203B41FA5}">
                      <a16:colId xmlns:a16="http://schemas.microsoft.com/office/drawing/2014/main" val="871690236"/>
                    </a:ext>
                  </a:extLst>
                </a:gridCol>
              </a:tblGrid>
              <a:tr h="204615">
                <a:tc>
                  <a:txBody>
                    <a:bodyPr/>
                    <a:lstStyle/>
                    <a:p>
                      <a:pPr algn="ctr" rtl="0" fontAlgn="ctr"/>
                      <a:r>
                        <a:rPr lang="en-ZA" sz="1600" u="none" strike="noStrike" dirty="0">
                          <a:effectLst/>
                        </a:rPr>
                        <a:t>PROVINCE</a:t>
                      </a:r>
                      <a:endParaRPr lang="en-ZA" sz="1600" b="0" i="0" u="none" strike="noStrike" dirty="0">
                        <a:solidFill>
                          <a:srgbClr val="FFFFFF"/>
                        </a:solidFill>
                        <a:effectLst/>
                        <a:latin typeface="Calibri" panose="020F0502020204030204" pitchFamily="34" charset="0"/>
                      </a:endParaRPr>
                    </a:p>
                  </a:txBody>
                  <a:tcPr marL="4752" marR="4752" marT="4752" marB="0" anchor="ctr"/>
                </a:tc>
                <a:tc>
                  <a:txBody>
                    <a:bodyPr/>
                    <a:lstStyle/>
                    <a:p>
                      <a:pPr algn="ctr" rtl="0" fontAlgn="ctr"/>
                      <a:r>
                        <a:rPr lang="en-ZA" sz="1600" u="none" strike="noStrike" dirty="0">
                          <a:effectLst/>
                        </a:rPr>
                        <a:t>TOTAL SCHOOLS ALLOCATED</a:t>
                      </a:r>
                      <a:endParaRPr lang="en-ZA" sz="1600" b="0" i="0" u="none" strike="noStrike" dirty="0">
                        <a:solidFill>
                          <a:srgbClr val="FFFFFF"/>
                        </a:solidFill>
                        <a:effectLst/>
                        <a:latin typeface="Calibri" panose="020F0502020204030204" pitchFamily="34" charset="0"/>
                      </a:endParaRPr>
                    </a:p>
                  </a:txBody>
                  <a:tcPr marL="4752" marR="4752" marT="4752" marB="0" anchor="ctr"/>
                </a:tc>
                <a:tc>
                  <a:txBody>
                    <a:bodyPr/>
                    <a:lstStyle/>
                    <a:p>
                      <a:pPr algn="ctr" rtl="0" fontAlgn="ctr"/>
                      <a:r>
                        <a:rPr lang="en-ZA" sz="1600" u="none" strike="noStrike" dirty="0">
                          <a:effectLst/>
                        </a:rPr>
                        <a:t>TOTAL BOOKS ALLOCATED</a:t>
                      </a:r>
                      <a:endParaRPr lang="en-ZA" sz="1600" b="0" i="0" u="none" strike="noStrike" dirty="0">
                        <a:solidFill>
                          <a:srgbClr val="FFFFFF"/>
                        </a:solidFill>
                        <a:effectLst/>
                        <a:latin typeface="Calibri" panose="020F0502020204030204" pitchFamily="34" charset="0"/>
                      </a:endParaRPr>
                    </a:p>
                  </a:txBody>
                  <a:tcPr marL="4752" marR="4752" marT="4752" marB="0" anchor="ctr"/>
                </a:tc>
                <a:tc>
                  <a:txBody>
                    <a:bodyPr/>
                    <a:lstStyle/>
                    <a:p>
                      <a:pPr algn="ctr" rtl="0" fontAlgn="ctr"/>
                      <a:r>
                        <a:rPr lang="en-ZA" sz="1600" u="none" strike="noStrike" dirty="0">
                          <a:effectLst/>
                        </a:rPr>
                        <a:t>SCHOOLS DISPATCHED</a:t>
                      </a:r>
                      <a:endParaRPr lang="en-ZA" sz="1600" b="0" i="0" u="none" strike="noStrike" dirty="0">
                        <a:solidFill>
                          <a:srgbClr val="FFFFFF"/>
                        </a:solidFill>
                        <a:effectLst/>
                        <a:latin typeface="Calibri" panose="020F0502020204030204" pitchFamily="34" charset="0"/>
                      </a:endParaRPr>
                    </a:p>
                  </a:txBody>
                  <a:tcPr marL="4752" marR="4752" marT="4752" marB="0" anchor="ctr"/>
                </a:tc>
                <a:tc>
                  <a:txBody>
                    <a:bodyPr/>
                    <a:lstStyle/>
                    <a:p>
                      <a:pPr algn="ctr" rtl="0" fontAlgn="ctr"/>
                      <a:r>
                        <a:rPr lang="en-ZA" sz="1600" u="none" strike="noStrike" dirty="0">
                          <a:effectLst/>
                        </a:rPr>
                        <a:t>BOOKS DISPATCHED</a:t>
                      </a:r>
                      <a:endParaRPr lang="en-ZA" sz="1600" b="0" i="0" u="none" strike="noStrike" dirty="0">
                        <a:solidFill>
                          <a:srgbClr val="FFFFFF"/>
                        </a:solidFill>
                        <a:effectLst/>
                        <a:latin typeface="Calibri" panose="020F0502020204030204" pitchFamily="34" charset="0"/>
                      </a:endParaRPr>
                    </a:p>
                  </a:txBody>
                  <a:tcPr marL="4752" marR="4752" marT="4752" marB="0" anchor="ctr"/>
                </a:tc>
                <a:tc>
                  <a:txBody>
                    <a:bodyPr/>
                    <a:lstStyle/>
                    <a:p>
                      <a:pPr algn="ctr" rtl="0" fontAlgn="ctr"/>
                      <a:r>
                        <a:rPr lang="en-ZA" sz="1600" u="none" strike="noStrike" dirty="0">
                          <a:effectLst/>
                        </a:rPr>
                        <a:t>SCHOOLS DELIVERED</a:t>
                      </a:r>
                      <a:endParaRPr lang="en-ZA" sz="1600" b="0" i="0" u="none" strike="noStrike" dirty="0">
                        <a:solidFill>
                          <a:srgbClr val="FFFFFF"/>
                        </a:solidFill>
                        <a:effectLst/>
                        <a:latin typeface="Calibri" panose="020F0502020204030204" pitchFamily="34" charset="0"/>
                      </a:endParaRPr>
                    </a:p>
                  </a:txBody>
                  <a:tcPr marL="4752" marR="4752" marT="4752" marB="0" anchor="ctr"/>
                </a:tc>
                <a:tc>
                  <a:txBody>
                    <a:bodyPr/>
                    <a:lstStyle/>
                    <a:p>
                      <a:pPr algn="ctr" rtl="0" fontAlgn="ctr"/>
                      <a:r>
                        <a:rPr lang="en-ZA" sz="1600" u="none" strike="noStrike" dirty="0">
                          <a:effectLst/>
                        </a:rPr>
                        <a:t>BOOKS DELIVERED</a:t>
                      </a:r>
                      <a:endParaRPr lang="en-ZA" sz="1600" b="0" i="0" u="none" strike="noStrike" dirty="0">
                        <a:solidFill>
                          <a:srgbClr val="FFFFFF"/>
                        </a:solidFill>
                        <a:effectLst/>
                        <a:latin typeface="Calibri" panose="020F0502020204030204" pitchFamily="34" charset="0"/>
                      </a:endParaRPr>
                    </a:p>
                  </a:txBody>
                  <a:tcPr marL="4752" marR="4752" marT="4752" marB="0" anchor="ctr"/>
                </a:tc>
                <a:tc>
                  <a:txBody>
                    <a:bodyPr/>
                    <a:lstStyle/>
                    <a:p>
                      <a:pPr algn="ctr" rtl="0" fontAlgn="ctr"/>
                      <a:r>
                        <a:rPr lang="en-ZA" sz="1600" u="none" strike="noStrike" dirty="0">
                          <a:effectLst/>
                        </a:rPr>
                        <a:t>% SCHOOLS DELIVERED</a:t>
                      </a:r>
                      <a:endParaRPr lang="en-ZA" sz="1600" b="0" i="0" u="none" strike="noStrike" dirty="0">
                        <a:solidFill>
                          <a:srgbClr val="FFFFFF"/>
                        </a:solidFill>
                        <a:effectLst/>
                        <a:latin typeface="Calibri" panose="020F0502020204030204" pitchFamily="34" charset="0"/>
                      </a:endParaRPr>
                    </a:p>
                  </a:txBody>
                  <a:tcPr marL="4752" marR="4752" marT="4752" marB="0" anchor="ctr"/>
                </a:tc>
                <a:tc>
                  <a:txBody>
                    <a:bodyPr/>
                    <a:lstStyle/>
                    <a:p>
                      <a:pPr algn="ctr" rtl="0" fontAlgn="ctr"/>
                      <a:r>
                        <a:rPr lang="en-ZA" sz="1600" u="none" strike="noStrike" dirty="0">
                          <a:effectLst/>
                        </a:rPr>
                        <a:t>% BOOKS DELIVERED</a:t>
                      </a:r>
                      <a:endParaRPr lang="en-ZA" sz="1600" b="0" i="0" u="none" strike="noStrike" dirty="0">
                        <a:solidFill>
                          <a:srgbClr val="FFFFFF"/>
                        </a:solidFill>
                        <a:effectLst/>
                        <a:latin typeface="Calibri" panose="020F0502020204030204" pitchFamily="34" charset="0"/>
                      </a:endParaRPr>
                    </a:p>
                  </a:txBody>
                  <a:tcPr marL="4752" marR="4752" marT="4752" marB="0" anchor="ctr"/>
                </a:tc>
                <a:extLst>
                  <a:ext uri="{0D108BD9-81ED-4DB2-BD59-A6C34878D82A}">
                    <a16:rowId xmlns:a16="http://schemas.microsoft.com/office/drawing/2014/main" val="10190113"/>
                  </a:ext>
                </a:extLst>
              </a:tr>
              <a:tr h="212194">
                <a:tc>
                  <a:txBody>
                    <a:bodyPr/>
                    <a:lstStyle/>
                    <a:p>
                      <a:pPr algn="l" rtl="0" fontAlgn="ctr"/>
                      <a:r>
                        <a:rPr lang="en-ZA" sz="1600" u="none" strike="noStrike" dirty="0">
                          <a:effectLst/>
                        </a:rPr>
                        <a:t>EC</a:t>
                      </a:r>
                      <a:endParaRPr lang="en-ZA" sz="1600" b="0" i="0" u="none" strike="noStrike" dirty="0">
                        <a:solidFill>
                          <a:srgbClr val="000000"/>
                        </a:solidFill>
                        <a:effectLst/>
                        <a:latin typeface="Calibri" panose="020F0502020204030204" pitchFamily="34" charset="0"/>
                      </a:endParaRPr>
                    </a:p>
                  </a:txBody>
                  <a:tcPr marL="4752" marR="4752" marT="4752" marB="0" anchor="ctr"/>
                </a:tc>
                <a:tc>
                  <a:txBody>
                    <a:bodyPr/>
                    <a:lstStyle/>
                    <a:p>
                      <a:pPr algn="r" rtl="0" fontAlgn="b"/>
                      <a:r>
                        <a:rPr lang="en-ZA" sz="1600" u="none" strike="noStrike" dirty="0">
                          <a:effectLst/>
                        </a:rPr>
                        <a:t>4913</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4114010</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1712</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1244585</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707</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314215</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14.39%</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7.64%</a:t>
                      </a:r>
                      <a:endParaRPr lang="en-ZA" sz="1600" b="0" i="0" u="none" strike="noStrike" dirty="0">
                        <a:solidFill>
                          <a:srgbClr val="000000"/>
                        </a:solidFill>
                        <a:effectLst/>
                        <a:latin typeface="Calibri" panose="020F0502020204030204" pitchFamily="34" charset="0"/>
                      </a:endParaRPr>
                    </a:p>
                  </a:txBody>
                  <a:tcPr marL="4752" marR="4752" marT="4752" marB="0" anchor="b"/>
                </a:tc>
                <a:extLst>
                  <a:ext uri="{0D108BD9-81ED-4DB2-BD59-A6C34878D82A}">
                    <a16:rowId xmlns:a16="http://schemas.microsoft.com/office/drawing/2014/main" val="243266699"/>
                  </a:ext>
                </a:extLst>
              </a:tr>
              <a:tr h="212194">
                <a:tc>
                  <a:txBody>
                    <a:bodyPr/>
                    <a:lstStyle/>
                    <a:p>
                      <a:pPr algn="l" rtl="0" fontAlgn="ctr"/>
                      <a:r>
                        <a:rPr lang="en-ZA" sz="1600" u="none" strike="noStrike" dirty="0">
                          <a:effectLst/>
                        </a:rPr>
                        <a:t>FS</a:t>
                      </a:r>
                      <a:endParaRPr lang="en-ZA" sz="1600" b="0" i="0" u="none" strike="noStrike" dirty="0">
                        <a:solidFill>
                          <a:srgbClr val="000000"/>
                        </a:solidFill>
                        <a:effectLst/>
                        <a:latin typeface="Calibri" panose="020F0502020204030204" pitchFamily="34" charset="0"/>
                      </a:endParaRPr>
                    </a:p>
                  </a:txBody>
                  <a:tcPr marL="4752" marR="4752" marT="4752" marB="0" anchor="ctr"/>
                </a:tc>
                <a:tc>
                  <a:txBody>
                    <a:bodyPr/>
                    <a:lstStyle/>
                    <a:p>
                      <a:pPr algn="r" rtl="0" fontAlgn="b"/>
                      <a:r>
                        <a:rPr lang="en-ZA" sz="1600" u="none" strike="noStrike" dirty="0">
                          <a:effectLst/>
                        </a:rPr>
                        <a:t>938</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1702650</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283</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370765</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160</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142905</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17.06%</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8.39%</a:t>
                      </a:r>
                      <a:endParaRPr lang="en-ZA" sz="1600" b="0" i="0" u="none" strike="noStrike" dirty="0">
                        <a:solidFill>
                          <a:srgbClr val="000000"/>
                        </a:solidFill>
                        <a:effectLst/>
                        <a:latin typeface="Calibri" panose="020F0502020204030204" pitchFamily="34" charset="0"/>
                      </a:endParaRPr>
                    </a:p>
                  </a:txBody>
                  <a:tcPr marL="4752" marR="4752" marT="4752" marB="0" anchor="b"/>
                </a:tc>
                <a:extLst>
                  <a:ext uri="{0D108BD9-81ED-4DB2-BD59-A6C34878D82A}">
                    <a16:rowId xmlns:a16="http://schemas.microsoft.com/office/drawing/2014/main" val="277260541"/>
                  </a:ext>
                </a:extLst>
              </a:tr>
              <a:tr h="212194">
                <a:tc>
                  <a:txBody>
                    <a:bodyPr/>
                    <a:lstStyle/>
                    <a:p>
                      <a:pPr algn="l" rtl="0" fontAlgn="ctr"/>
                      <a:r>
                        <a:rPr lang="en-ZA" sz="1600" u="none" strike="noStrike" dirty="0">
                          <a:effectLst/>
                        </a:rPr>
                        <a:t>GP</a:t>
                      </a:r>
                      <a:endParaRPr lang="en-ZA" sz="1600" b="0" i="0" u="none" strike="noStrike" dirty="0">
                        <a:solidFill>
                          <a:srgbClr val="000000"/>
                        </a:solidFill>
                        <a:effectLst/>
                        <a:latin typeface="Calibri" panose="020F0502020204030204" pitchFamily="34" charset="0"/>
                      </a:endParaRPr>
                    </a:p>
                  </a:txBody>
                  <a:tcPr marL="4752" marR="4752" marT="4752" marB="0" anchor="ctr"/>
                </a:tc>
                <a:tc>
                  <a:txBody>
                    <a:bodyPr/>
                    <a:lstStyle/>
                    <a:p>
                      <a:pPr algn="r" rtl="0" fontAlgn="b"/>
                      <a:r>
                        <a:rPr lang="en-ZA" sz="1600" u="none" strike="noStrike" dirty="0">
                          <a:effectLst/>
                        </a:rPr>
                        <a:t>2068</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5147975</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738</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1199285</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575</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748755</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27.80%</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14.54%</a:t>
                      </a:r>
                      <a:endParaRPr lang="en-ZA" sz="1600" b="0" i="0" u="none" strike="noStrike" dirty="0">
                        <a:solidFill>
                          <a:srgbClr val="000000"/>
                        </a:solidFill>
                        <a:effectLst/>
                        <a:latin typeface="Calibri" panose="020F0502020204030204" pitchFamily="34" charset="0"/>
                      </a:endParaRPr>
                    </a:p>
                  </a:txBody>
                  <a:tcPr marL="4752" marR="4752" marT="4752" marB="0" anchor="b"/>
                </a:tc>
                <a:extLst>
                  <a:ext uri="{0D108BD9-81ED-4DB2-BD59-A6C34878D82A}">
                    <a16:rowId xmlns:a16="http://schemas.microsoft.com/office/drawing/2014/main" val="3307653599"/>
                  </a:ext>
                </a:extLst>
              </a:tr>
              <a:tr h="212194">
                <a:tc>
                  <a:txBody>
                    <a:bodyPr/>
                    <a:lstStyle/>
                    <a:p>
                      <a:pPr algn="l" rtl="0" fontAlgn="ctr"/>
                      <a:r>
                        <a:rPr lang="en-ZA" sz="1600" u="none" strike="noStrike" dirty="0">
                          <a:effectLst/>
                        </a:rPr>
                        <a:t>KZN</a:t>
                      </a:r>
                      <a:endParaRPr lang="en-ZA" sz="1600" b="0" i="0" u="none" strike="noStrike" dirty="0">
                        <a:solidFill>
                          <a:srgbClr val="000000"/>
                        </a:solidFill>
                        <a:effectLst/>
                        <a:latin typeface="Calibri" panose="020F0502020204030204" pitchFamily="34" charset="0"/>
                      </a:endParaRPr>
                    </a:p>
                  </a:txBody>
                  <a:tcPr marL="4752" marR="4752" marT="4752" marB="0" anchor="ctr"/>
                </a:tc>
                <a:tc>
                  <a:txBody>
                    <a:bodyPr/>
                    <a:lstStyle/>
                    <a:p>
                      <a:pPr algn="r" rtl="0" fontAlgn="b"/>
                      <a:r>
                        <a:rPr lang="en-ZA" sz="1600" u="none" strike="noStrike" dirty="0">
                          <a:effectLst/>
                        </a:rPr>
                        <a:t>5958</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6187040</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1922</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1590405</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1090</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610495</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18.29%</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9.87%</a:t>
                      </a:r>
                      <a:endParaRPr lang="en-ZA" sz="1600" b="0" i="0" u="none" strike="noStrike" dirty="0">
                        <a:solidFill>
                          <a:srgbClr val="000000"/>
                        </a:solidFill>
                        <a:effectLst/>
                        <a:latin typeface="Calibri" panose="020F0502020204030204" pitchFamily="34" charset="0"/>
                      </a:endParaRPr>
                    </a:p>
                  </a:txBody>
                  <a:tcPr marL="4752" marR="4752" marT="4752" marB="0" anchor="b"/>
                </a:tc>
                <a:extLst>
                  <a:ext uri="{0D108BD9-81ED-4DB2-BD59-A6C34878D82A}">
                    <a16:rowId xmlns:a16="http://schemas.microsoft.com/office/drawing/2014/main" val="4130578810"/>
                  </a:ext>
                </a:extLst>
              </a:tr>
              <a:tr h="212194">
                <a:tc>
                  <a:txBody>
                    <a:bodyPr/>
                    <a:lstStyle/>
                    <a:p>
                      <a:pPr algn="l" rtl="0" fontAlgn="ctr"/>
                      <a:r>
                        <a:rPr lang="en-ZA" sz="1600" u="none" strike="noStrike" dirty="0">
                          <a:effectLst/>
                        </a:rPr>
                        <a:t>LP</a:t>
                      </a:r>
                      <a:endParaRPr lang="en-ZA" sz="1600" b="0" i="0" u="none" strike="noStrike" dirty="0">
                        <a:solidFill>
                          <a:srgbClr val="000000"/>
                        </a:solidFill>
                        <a:effectLst/>
                        <a:latin typeface="Calibri" panose="020F0502020204030204" pitchFamily="34" charset="0"/>
                      </a:endParaRPr>
                    </a:p>
                  </a:txBody>
                  <a:tcPr marL="4752" marR="4752" marT="4752" marB="0" anchor="ctr"/>
                </a:tc>
                <a:tc>
                  <a:txBody>
                    <a:bodyPr/>
                    <a:lstStyle/>
                    <a:p>
                      <a:pPr algn="r" rtl="0" fontAlgn="b"/>
                      <a:r>
                        <a:rPr lang="en-ZA" sz="1600" u="none" strike="noStrike" dirty="0">
                          <a:effectLst/>
                        </a:rPr>
                        <a:t>3672</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4003770</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1626</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1393075</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1212</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884195</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33.01%</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22.08%</a:t>
                      </a:r>
                      <a:endParaRPr lang="en-ZA" sz="1600" b="0" i="0" u="none" strike="noStrike" dirty="0">
                        <a:solidFill>
                          <a:srgbClr val="000000"/>
                        </a:solidFill>
                        <a:effectLst/>
                        <a:latin typeface="Calibri" panose="020F0502020204030204" pitchFamily="34" charset="0"/>
                      </a:endParaRPr>
                    </a:p>
                  </a:txBody>
                  <a:tcPr marL="4752" marR="4752" marT="4752" marB="0" anchor="b"/>
                </a:tc>
                <a:extLst>
                  <a:ext uri="{0D108BD9-81ED-4DB2-BD59-A6C34878D82A}">
                    <a16:rowId xmlns:a16="http://schemas.microsoft.com/office/drawing/2014/main" val="1545255049"/>
                  </a:ext>
                </a:extLst>
              </a:tr>
              <a:tr h="212194">
                <a:tc>
                  <a:txBody>
                    <a:bodyPr/>
                    <a:lstStyle/>
                    <a:p>
                      <a:pPr algn="l" rtl="0" fontAlgn="ctr"/>
                      <a:r>
                        <a:rPr lang="en-ZA" sz="1600" u="none" strike="noStrike" dirty="0">
                          <a:effectLst/>
                        </a:rPr>
                        <a:t>MP</a:t>
                      </a:r>
                      <a:endParaRPr lang="en-ZA" sz="1600" b="0" i="0" u="none" strike="noStrike" dirty="0">
                        <a:solidFill>
                          <a:srgbClr val="000000"/>
                        </a:solidFill>
                        <a:effectLst/>
                        <a:latin typeface="Calibri" panose="020F0502020204030204" pitchFamily="34" charset="0"/>
                      </a:endParaRPr>
                    </a:p>
                  </a:txBody>
                  <a:tcPr marL="4752" marR="4752" marT="4752" marB="0" anchor="ctr"/>
                </a:tc>
                <a:tc>
                  <a:txBody>
                    <a:bodyPr/>
                    <a:lstStyle/>
                    <a:p>
                      <a:pPr algn="r" rtl="0" fontAlgn="b"/>
                      <a:r>
                        <a:rPr lang="en-ZA" sz="1600" u="none" strike="noStrike" dirty="0">
                          <a:effectLst/>
                        </a:rPr>
                        <a:t>1661</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2981420</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527</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751850</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329</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333630</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19.81%</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11.19%</a:t>
                      </a:r>
                      <a:endParaRPr lang="en-ZA" sz="1600" b="0" i="0" u="none" strike="noStrike" dirty="0">
                        <a:solidFill>
                          <a:srgbClr val="000000"/>
                        </a:solidFill>
                        <a:effectLst/>
                        <a:latin typeface="Calibri" panose="020F0502020204030204" pitchFamily="34" charset="0"/>
                      </a:endParaRPr>
                    </a:p>
                  </a:txBody>
                  <a:tcPr marL="4752" marR="4752" marT="4752" marB="0" anchor="b"/>
                </a:tc>
                <a:extLst>
                  <a:ext uri="{0D108BD9-81ED-4DB2-BD59-A6C34878D82A}">
                    <a16:rowId xmlns:a16="http://schemas.microsoft.com/office/drawing/2014/main" val="4289482010"/>
                  </a:ext>
                </a:extLst>
              </a:tr>
              <a:tr h="212194">
                <a:tc>
                  <a:txBody>
                    <a:bodyPr/>
                    <a:lstStyle/>
                    <a:p>
                      <a:pPr algn="l" rtl="0" fontAlgn="ctr"/>
                      <a:r>
                        <a:rPr lang="en-ZA" sz="1600" u="none" strike="noStrike" dirty="0">
                          <a:effectLst/>
                        </a:rPr>
                        <a:t>NC</a:t>
                      </a:r>
                      <a:endParaRPr lang="en-ZA" sz="1600" b="0" i="0" u="none" strike="noStrike" dirty="0">
                        <a:solidFill>
                          <a:srgbClr val="000000"/>
                        </a:solidFill>
                        <a:effectLst/>
                        <a:latin typeface="Calibri" panose="020F0502020204030204" pitchFamily="34" charset="0"/>
                      </a:endParaRPr>
                    </a:p>
                  </a:txBody>
                  <a:tcPr marL="4752" marR="4752" marT="4752" marB="0" anchor="ctr"/>
                </a:tc>
                <a:tc>
                  <a:txBody>
                    <a:bodyPr/>
                    <a:lstStyle/>
                    <a:p>
                      <a:pPr algn="r" rtl="0" fontAlgn="b"/>
                      <a:r>
                        <a:rPr lang="en-ZA" sz="1600" u="none" strike="noStrike" dirty="0">
                          <a:effectLst/>
                        </a:rPr>
                        <a:t>545</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773970</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234</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269520</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39</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26920</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7.16%</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3.48%</a:t>
                      </a:r>
                      <a:endParaRPr lang="en-ZA" sz="1600" b="0" i="0" u="none" strike="noStrike" dirty="0">
                        <a:solidFill>
                          <a:srgbClr val="000000"/>
                        </a:solidFill>
                        <a:effectLst/>
                        <a:latin typeface="Calibri" panose="020F0502020204030204" pitchFamily="34" charset="0"/>
                      </a:endParaRPr>
                    </a:p>
                  </a:txBody>
                  <a:tcPr marL="4752" marR="4752" marT="4752" marB="0" anchor="b"/>
                </a:tc>
                <a:extLst>
                  <a:ext uri="{0D108BD9-81ED-4DB2-BD59-A6C34878D82A}">
                    <a16:rowId xmlns:a16="http://schemas.microsoft.com/office/drawing/2014/main" val="350753703"/>
                  </a:ext>
                </a:extLst>
              </a:tr>
              <a:tr h="212194">
                <a:tc>
                  <a:txBody>
                    <a:bodyPr/>
                    <a:lstStyle/>
                    <a:p>
                      <a:pPr algn="l" rtl="0" fontAlgn="ctr"/>
                      <a:r>
                        <a:rPr lang="en-ZA" sz="1600" u="none" strike="noStrike" dirty="0">
                          <a:effectLst/>
                        </a:rPr>
                        <a:t>NW</a:t>
                      </a:r>
                      <a:endParaRPr lang="en-ZA" sz="1600" b="0" i="0" u="none" strike="noStrike" dirty="0">
                        <a:solidFill>
                          <a:srgbClr val="000000"/>
                        </a:solidFill>
                        <a:effectLst/>
                        <a:latin typeface="Calibri" panose="020F0502020204030204" pitchFamily="34" charset="0"/>
                      </a:endParaRPr>
                    </a:p>
                  </a:txBody>
                  <a:tcPr marL="4752" marR="4752" marT="4752" marB="0" anchor="ctr"/>
                </a:tc>
                <a:tc>
                  <a:txBody>
                    <a:bodyPr/>
                    <a:lstStyle/>
                    <a:p>
                      <a:pPr algn="r" rtl="0" fontAlgn="b"/>
                      <a:r>
                        <a:rPr lang="en-ZA" sz="1600" u="none" strike="noStrike" dirty="0">
                          <a:effectLst/>
                        </a:rPr>
                        <a:t>1465</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2028155</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687</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717650</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391</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364440</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26.69%</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17.97%</a:t>
                      </a:r>
                      <a:endParaRPr lang="en-ZA" sz="1600" b="0" i="0" u="none" strike="noStrike" dirty="0">
                        <a:solidFill>
                          <a:srgbClr val="000000"/>
                        </a:solidFill>
                        <a:effectLst/>
                        <a:latin typeface="Calibri" panose="020F0502020204030204" pitchFamily="34" charset="0"/>
                      </a:endParaRPr>
                    </a:p>
                  </a:txBody>
                  <a:tcPr marL="4752" marR="4752" marT="4752" marB="0" anchor="b"/>
                </a:tc>
                <a:extLst>
                  <a:ext uri="{0D108BD9-81ED-4DB2-BD59-A6C34878D82A}">
                    <a16:rowId xmlns:a16="http://schemas.microsoft.com/office/drawing/2014/main" val="101812614"/>
                  </a:ext>
                </a:extLst>
              </a:tr>
              <a:tr h="212194">
                <a:tc>
                  <a:txBody>
                    <a:bodyPr/>
                    <a:lstStyle/>
                    <a:p>
                      <a:pPr algn="l" rtl="0" fontAlgn="ctr"/>
                      <a:r>
                        <a:rPr lang="en-ZA" sz="1600" u="none" strike="noStrike" dirty="0">
                          <a:effectLst/>
                        </a:rPr>
                        <a:t>WC</a:t>
                      </a:r>
                      <a:endParaRPr lang="en-ZA" sz="1600" b="0" i="0" u="none" strike="noStrike" dirty="0">
                        <a:solidFill>
                          <a:srgbClr val="000000"/>
                        </a:solidFill>
                        <a:effectLst/>
                        <a:latin typeface="Calibri" panose="020F0502020204030204" pitchFamily="34" charset="0"/>
                      </a:endParaRPr>
                    </a:p>
                  </a:txBody>
                  <a:tcPr marL="4752" marR="4752" marT="4752" marB="0" anchor="ctr"/>
                </a:tc>
                <a:tc>
                  <a:txBody>
                    <a:bodyPr/>
                    <a:lstStyle/>
                    <a:p>
                      <a:pPr algn="r" rtl="0" fontAlgn="b"/>
                      <a:r>
                        <a:rPr lang="en-ZA" sz="1600" u="none" strike="noStrike" dirty="0">
                          <a:effectLst/>
                        </a:rPr>
                        <a:t>1518</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2643130</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489</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777750</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235</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319125</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15.48%</a:t>
                      </a:r>
                      <a:endParaRPr lang="en-ZA" sz="1600" b="0"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u="none" strike="noStrike" dirty="0">
                          <a:effectLst/>
                        </a:rPr>
                        <a:t>12.07%</a:t>
                      </a:r>
                      <a:endParaRPr lang="en-ZA" sz="1600" b="0" i="0" u="none" strike="noStrike" dirty="0">
                        <a:solidFill>
                          <a:srgbClr val="000000"/>
                        </a:solidFill>
                        <a:effectLst/>
                        <a:latin typeface="Calibri" panose="020F0502020204030204" pitchFamily="34" charset="0"/>
                      </a:endParaRPr>
                    </a:p>
                  </a:txBody>
                  <a:tcPr marL="4752" marR="4752" marT="4752" marB="0" anchor="b"/>
                </a:tc>
                <a:extLst>
                  <a:ext uri="{0D108BD9-81ED-4DB2-BD59-A6C34878D82A}">
                    <a16:rowId xmlns:a16="http://schemas.microsoft.com/office/drawing/2014/main" val="2634566246"/>
                  </a:ext>
                </a:extLst>
              </a:tr>
              <a:tr h="212194">
                <a:tc>
                  <a:txBody>
                    <a:bodyPr/>
                    <a:lstStyle/>
                    <a:p>
                      <a:pPr algn="just" rtl="0" fontAlgn="ctr"/>
                      <a:r>
                        <a:rPr lang="en-ZA" sz="1600" b="1" u="none" strike="noStrike" dirty="0">
                          <a:effectLst/>
                        </a:rPr>
                        <a:t>Grand Total </a:t>
                      </a:r>
                      <a:endParaRPr lang="en-ZA" sz="1600" b="1" i="0" u="none" strike="noStrike" dirty="0">
                        <a:solidFill>
                          <a:srgbClr val="000000"/>
                        </a:solidFill>
                        <a:effectLst/>
                        <a:latin typeface="Calibri" panose="020F0502020204030204" pitchFamily="34" charset="0"/>
                      </a:endParaRPr>
                    </a:p>
                  </a:txBody>
                  <a:tcPr marL="4752" marR="4752" marT="4752" marB="0" anchor="ctr"/>
                </a:tc>
                <a:tc>
                  <a:txBody>
                    <a:bodyPr/>
                    <a:lstStyle/>
                    <a:p>
                      <a:pPr algn="r" rtl="0" fontAlgn="b"/>
                      <a:r>
                        <a:rPr lang="en-ZA" sz="1600" b="1" u="none" strike="noStrike" dirty="0">
                          <a:effectLst/>
                        </a:rPr>
                        <a:t>22738</a:t>
                      </a:r>
                      <a:endParaRPr lang="en-ZA" sz="1600" b="1"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b="1" u="none" strike="noStrike" dirty="0">
                          <a:effectLst/>
                        </a:rPr>
                        <a:t>29582120</a:t>
                      </a:r>
                      <a:endParaRPr lang="en-ZA" sz="1600" b="1"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b="1" u="none" strike="noStrike" dirty="0">
                          <a:effectLst/>
                        </a:rPr>
                        <a:t>8218</a:t>
                      </a:r>
                      <a:endParaRPr lang="en-ZA" sz="1600" b="1"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b="1" u="none" strike="noStrike" dirty="0">
                          <a:effectLst/>
                        </a:rPr>
                        <a:t>8314885</a:t>
                      </a:r>
                      <a:endParaRPr lang="en-ZA" sz="1600" b="1"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b="1" u="none" strike="noStrike" dirty="0">
                          <a:effectLst/>
                        </a:rPr>
                        <a:t>4738</a:t>
                      </a:r>
                      <a:endParaRPr lang="en-ZA" sz="1600" b="1"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b="1" u="none" strike="noStrike" dirty="0">
                          <a:effectLst/>
                        </a:rPr>
                        <a:t>3744680</a:t>
                      </a:r>
                      <a:endParaRPr lang="en-ZA" sz="1600" b="1"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b="1" u="none" strike="noStrike" dirty="0">
                          <a:effectLst/>
                        </a:rPr>
                        <a:t>20.84%</a:t>
                      </a:r>
                      <a:endParaRPr lang="en-ZA" sz="1600" b="1" i="0" u="none" strike="noStrike" dirty="0">
                        <a:solidFill>
                          <a:srgbClr val="000000"/>
                        </a:solidFill>
                        <a:effectLst/>
                        <a:latin typeface="Calibri" panose="020F0502020204030204" pitchFamily="34" charset="0"/>
                      </a:endParaRPr>
                    </a:p>
                  </a:txBody>
                  <a:tcPr marL="4752" marR="4752" marT="4752" marB="0" anchor="b"/>
                </a:tc>
                <a:tc>
                  <a:txBody>
                    <a:bodyPr/>
                    <a:lstStyle/>
                    <a:p>
                      <a:pPr algn="r" rtl="0" fontAlgn="b"/>
                      <a:r>
                        <a:rPr lang="en-ZA" sz="1600" b="1" u="none" strike="noStrike" dirty="0">
                          <a:effectLst/>
                        </a:rPr>
                        <a:t>12.66%</a:t>
                      </a:r>
                      <a:endParaRPr lang="en-ZA" sz="1600" b="1" i="0" u="none" strike="noStrike" dirty="0">
                        <a:solidFill>
                          <a:srgbClr val="000000"/>
                        </a:solidFill>
                        <a:effectLst/>
                        <a:latin typeface="Calibri" panose="020F0502020204030204" pitchFamily="34" charset="0"/>
                      </a:endParaRPr>
                    </a:p>
                  </a:txBody>
                  <a:tcPr marL="4752" marR="4752" marT="4752" marB="0" anchor="b"/>
                </a:tc>
                <a:extLst>
                  <a:ext uri="{0D108BD9-81ED-4DB2-BD59-A6C34878D82A}">
                    <a16:rowId xmlns:a16="http://schemas.microsoft.com/office/drawing/2014/main" val="3981769278"/>
                  </a:ext>
                </a:extLst>
              </a:tr>
            </a:tbl>
          </a:graphicData>
        </a:graphic>
      </p:graphicFrame>
    </p:spTree>
    <p:extLst>
      <p:ext uri="{BB962C8B-B14F-4D97-AF65-F5344CB8AC3E}">
        <p14:creationId xmlns:p14="http://schemas.microsoft.com/office/powerpoint/2010/main" val="20545738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noChangeArrowheads="1"/>
          </p:cNvSpPr>
          <p:nvPr>
            <p:ph type="title"/>
          </p:nvPr>
        </p:nvSpPr>
        <p:spPr>
          <a:xfrm>
            <a:off x="0" y="0"/>
            <a:ext cx="7451725" cy="947738"/>
          </a:xfrm>
        </p:spPr>
        <p:txBody>
          <a:bodyPr/>
          <a:lstStyle/>
          <a:p>
            <a:pPr eaLnBrk="1" hangingPunct="1"/>
            <a:r>
              <a:rPr lang="en-ZA" altLang="en-US" dirty="0">
                <a:solidFill>
                  <a:srgbClr val="953735"/>
                </a:solidFill>
              </a:rPr>
              <a:t>PROGRAMME 2… </a:t>
            </a:r>
          </a:p>
        </p:txBody>
      </p:sp>
      <p:sp>
        <p:nvSpPr>
          <p:cNvPr id="3" name="Content Placeholder 2"/>
          <p:cNvSpPr>
            <a:spLocks noGrp="1"/>
          </p:cNvSpPr>
          <p:nvPr>
            <p:ph idx="1"/>
          </p:nvPr>
        </p:nvSpPr>
        <p:spPr>
          <a:xfrm>
            <a:off x="0" y="947738"/>
            <a:ext cx="9144000" cy="5218112"/>
          </a:xfrm>
        </p:spPr>
        <p:txBody>
          <a:bodyPr rtlCol="0">
            <a:noAutofit/>
          </a:bodyPr>
          <a:lstStyle/>
          <a:p>
            <a:pPr marL="0" indent="0" eaLnBrk="1" fontAlgn="auto" hangingPunct="1">
              <a:spcAft>
                <a:spcPts val="0"/>
              </a:spcAft>
              <a:buFont typeface="Arial" panose="020B0604020202020204" pitchFamily="34" charset="0"/>
              <a:buNone/>
              <a:defRPr/>
            </a:pPr>
            <a:r>
              <a:rPr lang="en-ZA" b="1" u="sng" dirty="0"/>
              <a:t>Reading </a:t>
            </a:r>
          </a:p>
          <a:p>
            <a:pPr algn="just" eaLnBrk="1" fontAlgn="auto" hangingPunct="1">
              <a:spcAft>
                <a:spcPts val="0"/>
              </a:spcAft>
            </a:pPr>
            <a:r>
              <a:rPr lang="en-US" b="1" dirty="0">
                <a:solidFill>
                  <a:prstClr val="black"/>
                </a:solidFill>
                <a:cs typeface="Arial" panose="020B0604020202020204" pitchFamily="34" charset="0"/>
              </a:rPr>
              <a:t>Primary School Reading Improvement Programme (PSRIP)</a:t>
            </a:r>
            <a:r>
              <a:rPr lang="en-ZA" dirty="0">
                <a:solidFill>
                  <a:prstClr val="black"/>
                </a:solidFill>
                <a:cs typeface="Arial" panose="020B0604020202020204" pitchFamily="34" charset="0"/>
              </a:rPr>
              <a:t>: </a:t>
            </a:r>
            <a:r>
              <a:rPr lang="en-US" dirty="0">
                <a:solidFill>
                  <a:prstClr val="black"/>
                </a:solidFill>
                <a:cs typeface="Arial" panose="020B0604020202020204" pitchFamily="34" charset="0"/>
              </a:rPr>
              <a:t>Following the </a:t>
            </a:r>
            <a:r>
              <a:rPr lang="en-US" b="1" dirty="0">
                <a:solidFill>
                  <a:prstClr val="black"/>
                </a:solidFill>
                <a:cs typeface="Arial" panose="020B0604020202020204" pitchFamily="34" charset="0"/>
              </a:rPr>
              <a:t>signing</a:t>
            </a:r>
            <a:r>
              <a:rPr lang="en-US" dirty="0">
                <a:solidFill>
                  <a:prstClr val="black"/>
                </a:solidFill>
                <a:cs typeface="Arial" panose="020B0604020202020204" pitchFamily="34" charset="0"/>
              </a:rPr>
              <a:t> of the Service </a:t>
            </a:r>
            <a:r>
              <a:rPr lang="en-US" dirty="0" smtClean="0">
                <a:solidFill>
                  <a:prstClr val="black"/>
                </a:solidFill>
                <a:cs typeface="Arial" panose="020B0604020202020204" pitchFamily="34" charset="0"/>
              </a:rPr>
              <a:t>Level </a:t>
            </a:r>
            <a:r>
              <a:rPr lang="en-US" dirty="0">
                <a:solidFill>
                  <a:prstClr val="black"/>
                </a:solidFill>
                <a:cs typeface="Arial" panose="020B0604020202020204" pitchFamily="34" charset="0"/>
              </a:rPr>
              <a:t>Agreement (SLA), a project plan has been </a:t>
            </a:r>
            <a:r>
              <a:rPr lang="en-US" b="1" dirty="0">
                <a:solidFill>
                  <a:prstClr val="black"/>
                </a:solidFill>
                <a:cs typeface="Arial" panose="020B0604020202020204" pitchFamily="34" charset="0"/>
              </a:rPr>
              <a:t>agreed</a:t>
            </a:r>
            <a:r>
              <a:rPr lang="en-US" dirty="0">
                <a:solidFill>
                  <a:prstClr val="black"/>
                </a:solidFill>
                <a:cs typeface="Arial" panose="020B0604020202020204" pitchFamily="34" charset="0"/>
              </a:rPr>
              <a:t> upon between the DBE and NECT, this </a:t>
            </a:r>
            <a:r>
              <a:rPr lang="en-US" b="1" dirty="0">
                <a:solidFill>
                  <a:prstClr val="black"/>
                </a:solidFill>
                <a:cs typeface="Arial" panose="020B0604020202020204" pitchFamily="34" charset="0"/>
              </a:rPr>
              <a:t>resulted </a:t>
            </a:r>
            <a:r>
              <a:rPr lang="en-US" dirty="0">
                <a:solidFill>
                  <a:prstClr val="black"/>
                </a:solidFill>
                <a:cs typeface="Arial" panose="020B0604020202020204" pitchFamily="34" charset="0"/>
              </a:rPr>
              <a:t>in a circular being crafted, </a:t>
            </a:r>
            <a:r>
              <a:rPr lang="en-US" b="1" dirty="0">
                <a:solidFill>
                  <a:prstClr val="black"/>
                </a:solidFill>
                <a:cs typeface="Arial" panose="020B0604020202020204" pitchFamily="34" charset="0"/>
              </a:rPr>
              <a:t>signed</a:t>
            </a:r>
            <a:r>
              <a:rPr lang="en-US" dirty="0">
                <a:solidFill>
                  <a:prstClr val="black"/>
                </a:solidFill>
                <a:cs typeface="Arial" panose="020B0604020202020204" pitchFamily="34" charset="0"/>
              </a:rPr>
              <a:t> and sent to Heads of the Department (HoD’s).</a:t>
            </a:r>
            <a:endParaRPr lang="en-ZA" dirty="0">
              <a:solidFill>
                <a:prstClr val="black"/>
              </a:solidFill>
              <a:cs typeface="Arial" panose="020B0604020202020204" pitchFamily="34" charset="0"/>
            </a:endParaRPr>
          </a:p>
          <a:p>
            <a:pPr algn="just" eaLnBrk="1" fontAlgn="auto" hangingPunct="1">
              <a:spcAft>
                <a:spcPts val="0"/>
              </a:spcAft>
            </a:pPr>
            <a:r>
              <a:rPr lang="en-US" b="1" dirty="0">
                <a:solidFill>
                  <a:prstClr val="black"/>
                </a:solidFill>
                <a:cs typeface="Arial" panose="020B0604020202020204" pitchFamily="34" charset="0"/>
              </a:rPr>
              <a:t>The DBE and NECT </a:t>
            </a:r>
            <a:r>
              <a:rPr lang="en-US" dirty="0">
                <a:solidFill>
                  <a:prstClr val="black"/>
                </a:solidFill>
                <a:cs typeface="Arial" panose="020B0604020202020204" pitchFamily="34" charset="0"/>
              </a:rPr>
              <a:t>held meetings with </a:t>
            </a:r>
            <a:r>
              <a:rPr lang="en-US" b="1" dirty="0">
                <a:solidFill>
                  <a:prstClr val="black"/>
                </a:solidFill>
                <a:cs typeface="Arial" panose="020B0604020202020204" pitchFamily="34" charset="0"/>
              </a:rPr>
              <a:t>17 English First Additional Language (EFAL) Provincial Coordinators (PCs)</a:t>
            </a:r>
            <a:r>
              <a:rPr lang="en-US" dirty="0">
                <a:solidFill>
                  <a:prstClr val="black"/>
                </a:solidFill>
                <a:cs typeface="Arial" panose="020B0604020202020204" pitchFamily="34" charset="0"/>
              </a:rPr>
              <a:t> to </a:t>
            </a:r>
            <a:r>
              <a:rPr lang="en-US" b="1" dirty="0">
                <a:solidFill>
                  <a:prstClr val="black"/>
                </a:solidFill>
                <a:cs typeface="Arial" panose="020B0604020202020204" pitchFamily="34" charset="0"/>
              </a:rPr>
              <a:t>communicate </a:t>
            </a:r>
            <a:r>
              <a:rPr lang="en-US" dirty="0">
                <a:solidFill>
                  <a:prstClr val="black"/>
                </a:solidFill>
                <a:cs typeface="Arial" panose="020B0604020202020204" pitchFamily="34" charset="0"/>
              </a:rPr>
              <a:t>potential training dates and plans for PSRIP 5.</a:t>
            </a:r>
          </a:p>
          <a:p>
            <a:pPr algn="just" eaLnBrk="1" fontAlgn="auto" hangingPunct="1">
              <a:spcAft>
                <a:spcPts val="0"/>
              </a:spcAft>
            </a:pPr>
            <a:r>
              <a:rPr lang="en-US" b="1" dirty="0">
                <a:solidFill>
                  <a:prstClr val="black"/>
                </a:solidFill>
                <a:cs typeface="Arial" panose="020B0604020202020204" pitchFamily="34" charset="0"/>
              </a:rPr>
              <a:t>The PCs further confirmed</a:t>
            </a:r>
            <a:r>
              <a:rPr lang="en-US" dirty="0">
                <a:solidFill>
                  <a:prstClr val="black"/>
                </a:solidFill>
                <a:cs typeface="Arial" panose="020B0604020202020204" pitchFamily="34" charset="0"/>
              </a:rPr>
              <a:t> Subject Advisers and </a:t>
            </a:r>
            <a:r>
              <a:rPr lang="en-US" b="1" dirty="0">
                <a:solidFill>
                  <a:prstClr val="black"/>
                </a:solidFill>
                <a:cs typeface="Arial" panose="020B0604020202020204" pitchFamily="34" charset="0"/>
              </a:rPr>
              <a:t>teacher allocations </a:t>
            </a:r>
            <a:r>
              <a:rPr lang="en-US" dirty="0">
                <a:solidFill>
                  <a:prstClr val="black"/>
                </a:solidFill>
                <a:cs typeface="Arial" panose="020B0604020202020204" pitchFamily="34" charset="0"/>
              </a:rPr>
              <a:t>also </a:t>
            </a:r>
            <a:r>
              <a:rPr lang="en-ZA" b="1" dirty="0">
                <a:solidFill>
                  <a:prstClr val="black"/>
                </a:solidFill>
                <a:cs typeface="Arial" panose="020B0604020202020204" pitchFamily="34" charset="0"/>
              </a:rPr>
              <a:t>submitted</a:t>
            </a:r>
            <a:r>
              <a:rPr lang="en-ZA" dirty="0">
                <a:solidFill>
                  <a:prstClr val="black"/>
                </a:solidFill>
                <a:cs typeface="Arial" panose="020B0604020202020204" pitchFamily="34" charset="0"/>
              </a:rPr>
              <a:t> Subject Advisers database, except for the Free State and Gauteng.</a:t>
            </a:r>
            <a:endParaRPr lang="en-GB" dirty="0">
              <a:solidFill>
                <a:prstClr val="black"/>
              </a:solidFill>
              <a:cs typeface="Arial" panose="020B0604020202020204" pitchFamily="34" charset="0"/>
            </a:endParaRPr>
          </a:p>
          <a:p>
            <a:pPr algn="just" eaLnBrk="1" fontAlgn="auto" hangingPunct="1">
              <a:lnSpc>
                <a:spcPct val="115000"/>
              </a:lnSpc>
              <a:spcAft>
                <a:spcPts val="0"/>
              </a:spcAft>
            </a:pPr>
            <a:r>
              <a:rPr lang="en-ZA" b="1" dirty="0">
                <a:solidFill>
                  <a:prstClr val="black"/>
                </a:solidFill>
                <a:ea typeface="Times New Roman" panose="02020603050405020304" pitchFamily="18" charset="0"/>
                <a:cs typeface="Arial" panose="020B0604020202020204" pitchFamily="34" charset="0"/>
              </a:rPr>
              <a:t>In preparation for phase 4</a:t>
            </a:r>
            <a:r>
              <a:rPr lang="en-ZA" dirty="0">
                <a:solidFill>
                  <a:prstClr val="black"/>
                </a:solidFill>
                <a:ea typeface="Times New Roman" panose="02020603050405020304" pitchFamily="18" charset="0"/>
                <a:cs typeface="Arial" panose="020B0604020202020204" pitchFamily="34" charset="0"/>
              </a:rPr>
              <a:t> of the Reading Champion (RC) programme, the following key meeting </a:t>
            </a:r>
            <a:r>
              <a:rPr lang="en-ZA" b="1" dirty="0">
                <a:solidFill>
                  <a:prstClr val="black"/>
                </a:solidFill>
                <a:ea typeface="Times New Roman" panose="02020603050405020304" pitchFamily="18" charset="0"/>
                <a:cs typeface="Arial" panose="020B0604020202020204" pitchFamily="34" charset="0"/>
              </a:rPr>
              <a:t>engagements </a:t>
            </a:r>
            <a:r>
              <a:rPr lang="en-ZA" dirty="0">
                <a:solidFill>
                  <a:prstClr val="black"/>
                </a:solidFill>
                <a:ea typeface="Times New Roman" panose="02020603050405020304" pitchFamily="18" charset="0"/>
                <a:cs typeface="Arial" panose="020B0604020202020204" pitchFamily="34" charset="0"/>
              </a:rPr>
              <a:t>have been </a:t>
            </a:r>
            <a:r>
              <a:rPr lang="en-ZA" b="1" dirty="0">
                <a:solidFill>
                  <a:prstClr val="black"/>
                </a:solidFill>
                <a:ea typeface="Times New Roman" panose="02020603050405020304" pitchFamily="18" charset="0"/>
                <a:cs typeface="Arial" panose="020B0604020202020204" pitchFamily="34" charset="0"/>
              </a:rPr>
              <a:t>conducted</a:t>
            </a:r>
            <a:r>
              <a:rPr lang="en-ZA" dirty="0">
                <a:solidFill>
                  <a:prstClr val="black"/>
                </a:solidFill>
                <a:ea typeface="Times New Roman" panose="02020603050405020304" pitchFamily="18" charset="0"/>
                <a:cs typeface="Arial" panose="020B0604020202020204" pitchFamily="34" charset="0"/>
              </a:rPr>
              <a:t> to unlock key planning processes.</a:t>
            </a:r>
          </a:p>
          <a:p>
            <a:pPr algn="just" eaLnBrk="1" fontAlgn="auto" hangingPunct="1">
              <a:lnSpc>
                <a:spcPct val="115000"/>
              </a:lnSpc>
              <a:spcAft>
                <a:spcPts val="0"/>
              </a:spcAft>
            </a:pPr>
            <a:r>
              <a:rPr lang="en-ZA" sz="1800" b="1" dirty="0">
                <a:solidFill>
                  <a:prstClr val="black"/>
                </a:solidFill>
                <a:ea typeface="Times New Roman" panose="02020603050405020304" pitchFamily="18" charset="0"/>
                <a:cs typeface="Arial" panose="020B0604020202020204" pitchFamily="34" charset="0"/>
              </a:rPr>
              <a:t>Initial planning meeting </a:t>
            </a:r>
            <a:r>
              <a:rPr lang="en-ZA" sz="1800" dirty="0">
                <a:solidFill>
                  <a:prstClr val="black"/>
                </a:solidFill>
                <a:ea typeface="Times New Roman" panose="02020603050405020304" pitchFamily="18" charset="0"/>
                <a:cs typeface="Arial" panose="020B0604020202020204" pitchFamily="34" charset="0"/>
              </a:rPr>
              <a:t>with national support partners (Funda </a:t>
            </a:r>
            <a:r>
              <a:rPr lang="en-ZA" dirty="0">
                <a:solidFill>
                  <a:prstClr val="black"/>
                </a:solidFill>
                <a:ea typeface="Times New Roman" panose="02020603050405020304" pitchFamily="18" charset="0"/>
                <a:cs typeface="Arial" panose="020B0604020202020204" pitchFamily="34" charset="0"/>
              </a:rPr>
              <a:t>W</a:t>
            </a:r>
            <a:r>
              <a:rPr lang="en-ZA" sz="1800" dirty="0">
                <a:solidFill>
                  <a:prstClr val="black"/>
                </a:solidFill>
                <a:ea typeface="Times New Roman" panose="02020603050405020304" pitchFamily="18" charset="0"/>
                <a:cs typeface="Arial" panose="020B0604020202020204" pitchFamily="34" charset="0"/>
              </a:rPr>
              <a:t>ande, Room to Read, eCUBED and National Education Collaboration Trust (NECT) – Monitoring and Evaluation (M&amp;E) </a:t>
            </a:r>
            <a:r>
              <a:rPr lang="en-ZA" sz="1800" b="1" dirty="0">
                <a:solidFill>
                  <a:prstClr val="black"/>
                </a:solidFill>
                <a:ea typeface="Times New Roman" panose="02020603050405020304" pitchFamily="18" charset="0"/>
                <a:cs typeface="Arial" panose="020B0604020202020204" pitchFamily="34" charset="0"/>
              </a:rPr>
              <a:t>held</a:t>
            </a:r>
            <a:r>
              <a:rPr lang="en-ZA" sz="1800" dirty="0">
                <a:solidFill>
                  <a:prstClr val="black"/>
                </a:solidFill>
                <a:ea typeface="Times New Roman" panose="02020603050405020304" pitchFamily="18" charset="0"/>
                <a:cs typeface="Arial" panose="020B0604020202020204" pitchFamily="34" charset="0"/>
              </a:rPr>
              <a:t> on 4 October 2022 to reflect on digital s</a:t>
            </a:r>
            <a:r>
              <a:rPr lang="en-ZA" sz="1800" b="1" dirty="0">
                <a:solidFill>
                  <a:prstClr val="black"/>
                </a:solidFill>
                <a:ea typeface="Times New Roman" panose="02020603050405020304" pitchFamily="18" charset="0"/>
                <a:cs typeface="Arial" panose="020B0604020202020204" pitchFamily="34" charset="0"/>
              </a:rPr>
              <a:t>upport </a:t>
            </a:r>
            <a:r>
              <a:rPr lang="en-ZA" sz="1800" dirty="0">
                <a:solidFill>
                  <a:prstClr val="black"/>
                </a:solidFill>
                <a:ea typeface="Times New Roman" panose="02020603050405020304" pitchFamily="18" charset="0"/>
                <a:cs typeface="Arial" panose="020B0604020202020204" pitchFamily="34" charset="0"/>
              </a:rPr>
              <a:t>platforms and actionable solutions to drive </a:t>
            </a:r>
            <a:r>
              <a:rPr lang="en-ZA" sz="1800" b="1" dirty="0">
                <a:solidFill>
                  <a:prstClr val="black"/>
                </a:solidFill>
                <a:ea typeface="Times New Roman" panose="02020603050405020304" pitchFamily="18" charset="0"/>
                <a:cs typeface="Arial" panose="020B0604020202020204" pitchFamily="34" charset="0"/>
              </a:rPr>
              <a:t>forward</a:t>
            </a:r>
            <a:r>
              <a:rPr lang="en-ZA" sz="1800" dirty="0">
                <a:solidFill>
                  <a:prstClr val="black"/>
                </a:solidFill>
                <a:ea typeface="Times New Roman" panose="02020603050405020304" pitchFamily="18" charset="0"/>
                <a:cs typeface="Arial" panose="020B0604020202020204" pitchFamily="34" charset="0"/>
              </a:rPr>
              <a:t> in phase 4. </a:t>
            </a:r>
            <a:endParaRPr lang="en-US" dirty="0">
              <a:ea typeface="Times New Roman" panose="02020603050405020304" pitchFamily="18" charset="0"/>
              <a:cs typeface="Times New Roman" panose="02020603050405020304" pitchFamily="18" charset="0"/>
            </a:endParaRPr>
          </a:p>
          <a:p>
            <a:pPr eaLnBrk="1" fontAlgn="auto" hangingPunct="1">
              <a:spcAft>
                <a:spcPts val="0"/>
              </a:spcAft>
              <a:defRPr/>
            </a:pPr>
            <a:endParaRPr lang="en-ZA" dirty="0">
              <a:cs typeface="Arial" panose="020B0604020202020204" pitchFamily="34" charset="0"/>
            </a:endParaRPr>
          </a:p>
          <a:p>
            <a:pPr eaLnBrk="1" fontAlgn="auto" hangingPunct="1">
              <a:spcAft>
                <a:spcPts val="0"/>
              </a:spcAft>
              <a:defRPr/>
            </a:pPr>
            <a:endParaRPr lang="en-ZA" dirty="0">
              <a:cs typeface="Arial" panose="020B0604020202020204" pitchFamily="34" charset="0"/>
            </a:endParaRPr>
          </a:p>
          <a:p>
            <a:pPr marL="0" indent="0" eaLnBrk="1" fontAlgn="auto" hangingPunct="1">
              <a:spcAft>
                <a:spcPts val="0"/>
              </a:spcAft>
              <a:buFont typeface="Arial" panose="020B0604020202020204" pitchFamily="34" charset="0"/>
              <a:buNone/>
              <a:defRPr/>
            </a:pPr>
            <a:endParaRPr lang="en-ZA" dirty="0"/>
          </a:p>
          <a:p>
            <a:pPr eaLnBrk="1" fontAlgn="auto" hangingPunct="1">
              <a:spcAft>
                <a:spcPts val="0"/>
              </a:spcAft>
              <a:defRPr/>
            </a:pPr>
            <a:endParaRPr lang="en-ZA" dirty="0"/>
          </a:p>
        </p:txBody>
      </p:sp>
      <p:sp>
        <p:nvSpPr>
          <p:cNvPr id="59396"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2B0B398F-430F-4D9A-90AF-15E5D8B3B34D}" type="slidenum">
              <a:rPr lang="en-ZA" altLang="en-US" sz="1200" b="1" smtClean="0">
                <a:solidFill>
                  <a:srgbClr val="898989"/>
                </a:solidFill>
              </a:rPr>
              <a:pPr fontAlgn="base">
                <a:spcBef>
                  <a:spcPct val="0"/>
                </a:spcBef>
                <a:spcAft>
                  <a:spcPct val="0"/>
                </a:spcAft>
                <a:buFontTx/>
                <a:buNone/>
              </a:pPr>
              <a:t>58</a:t>
            </a:fld>
            <a:endParaRPr lang="en-ZA" altLang="en-US" sz="1200" b="1" dirty="0">
              <a:solidFill>
                <a:srgbClr val="898989"/>
              </a:solidFill>
            </a:endParaRPr>
          </a:p>
        </p:txBody>
      </p:sp>
      <p:pic>
        <p:nvPicPr>
          <p:cNvPr id="5939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84863"/>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noAutofit/>
          </a:bodyPr>
          <a:lstStyle/>
          <a:p>
            <a:pPr eaLnBrk="1" fontAlgn="auto" hangingPunct="1">
              <a:spcAft>
                <a:spcPts val="0"/>
              </a:spcAft>
              <a:defRPr/>
            </a:pPr>
            <a:r>
              <a:rPr lang="en-ZA" dirty="0"/>
              <a:t>PROGRAMME 2…</a:t>
            </a:r>
          </a:p>
        </p:txBody>
      </p:sp>
      <p:sp>
        <p:nvSpPr>
          <p:cNvPr id="3" name="Content Placeholder 2"/>
          <p:cNvSpPr>
            <a:spLocks noGrp="1"/>
          </p:cNvSpPr>
          <p:nvPr>
            <p:ph idx="1"/>
          </p:nvPr>
        </p:nvSpPr>
        <p:spPr>
          <a:xfrm>
            <a:off x="0" y="947738"/>
            <a:ext cx="9144000" cy="5218112"/>
          </a:xfrm>
        </p:spPr>
        <p:txBody>
          <a:bodyPr rtlCol="0">
            <a:normAutofit/>
          </a:bodyPr>
          <a:lstStyle/>
          <a:p>
            <a:pPr marL="0" indent="0" algn="just" eaLnBrk="1" fontAlgn="auto" hangingPunct="1">
              <a:lnSpc>
                <a:spcPct val="120000"/>
              </a:lnSpc>
              <a:spcAft>
                <a:spcPts val="0"/>
              </a:spcAft>
              <a:buFont typeface="Arial" panose="020B0604020202020204" pitchFamily="34" charset="0"/>
              <a:buNone/>
              <a:defRPr/>
            </a:pPr>
            <a:r>
              <a:rPr lang="en-ZA" b="1" u="sng" dirty="0"/>
              <a:t>Curriculum, Implementation and Quality Improvement (GET)</a:t>
            </a:r>
          </a:p>
          <a:p>
            <a:pPr marL="233363" lvl="0" indent="-233363">
              <a:lnSpc>
                <a:spcPct val="120000"/>
              </a:lnSpc>
              <a:spcBef>
                <a:spcPts val="0"/>
              </a:spcBef>
            </a:pP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Subject Committee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meetings were </a:t>
            </a: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held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for Social Sciences, Life Skills/Life Orientation, Creative Arts, and languages to mediate the 2023 Annual Teaching Plans.  </a:t>
            </a:r>
          </a:p>
          <a:p>
            <a:pPr marL="233363" lvl="0" indent="-233363">
              <a:lnSpc>
                <a:spcPct val="120000"/>
              </a:lnSpc>
              <a:spcBef>
                <a:spcPts val="0"/>
              </a:spcBef>
            </a:pP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Continuation on the development of Teachers’ Guides to strengthen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reading with comprehension for the 10-year-olds and </a:t>
            </a: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to guide teachers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on how to </a:t>
            </a: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transition</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 learners from Home Language (HL) teaching to the English Language of Learning and Teaching (LoLT) in Social Sciences and Life Skills, was </a:t>
            </a: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done</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workshops </a:t>
            </a: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held</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 on 30 September to 6 October 2022.</a:t>
            </a:r>
          </a:p>
          <a:p>
            <a:pPr marL="233363" lvl="0" indent="-233363">
              <a:lnSpc>
                <a:spcPct val="120000"/>
              </a:lnSpc>
              <a:spcBef>
                <a:spcPts val="0"/>
              </a:spcBef>
            </a:pP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development and quality assurance of Teacher Guides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and Learner Books for Year 1 to Year 4 in the school of skills subjects, Occupational Life Skills, Occupational Creative Arts, Occupational Physical Education, and Occupational English First Additional Language (EFAL) continued at </a:t>
            </a: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two (2) workshops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that were </a:t>
            </a: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held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on October and November </a:t>
            </a:r>
            <a:r>
              <a:rPr lang="en-ZA" dirty="0">
                <a:solidFill>
                  <a:prstClr val="black"/>
                </a:solidFill>
                <a:latin typeface="Arial" panose="020B0604020202020204" pitchFamily="34" charset="0"/>
                <a:ea typeface="Times New Roman" panose="02020603050405020304" pitchFamily="18" charset="0"/>
              </a:rPr>
              <a:t>2022</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 respectively. </a:t>
            </a:r>
            <a:endParaRPr lang="en-ZA" u="sng" dirty="0"/>
          </a:p>
          <a:p>
            <a:pPr marL="233363" indent="-233363" algn="just" eaLnBrk="1" fontAlgn="auto" hangingPunct="1">
              <a:lnSpc>
                <a:spcPct val="120000"/>
              </a:lnSpc>
              <a:spcBef>
                <a:spcPts val="0"/>
              </a:spcBef>
              <a:spcAft>
                <a:spcPts val="0"/>
              </a:spcAft>
              <a:defRPr/>
            </a:pPr>
            <a:endParaRPr lang="en-US" dirty="0">
              <a:ea typeface="Calibri" panose="020F0502020204030204" pitchFamily="34" charset="0"/>
              <a:cs typeface="Times New Roman" panose="02020603050405020304" pitchFamily="18" charset="0"/>
            </a:endParaRPr>
          </a:p>
        </p:txBody>
      </p:sp>
      <p:sp>
        <p:nvSpPr>
          <p:cNvPr id="60420"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CC515D48-6787-4A52-AD2A-AC49367A858D}" type="slidenum">
              <a:rPr lang="en-ZA" altLang="en-US" sz="1200" smtClean="0">
                <a:solidFill>
                  <a:srgbClr val="898989"/>
                </a:solidFill>
              </a:rPr>
              <a:pPr fontAlgn="base">
                <a:spcBef>
                  <a:spcPct val="0"/>
                </a:spcBef>
                <a:spcAft>
                  <a:spcPct val="0"/>
                </a:spcAft>
                <a:buFontTx/>
                <a:buNone/>
              </a:pPr>
              <a:t>59</a:t>
            </a:fld>
            <a:endParaRPr lang="en-ZA" altLang="en-US" sz="1200" dirty="0">
              <a:solidFill>
                <a:srgbClr val="898989"/>
              </a:solidFill>
            </a:endParaRPr>
          </a:p>
        </p:txBody>
      </p:sp>
      <p:pic>
        <p:nvPicPr>
          <p:cNvPr id="604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51691"/>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ZA" sz="2400" dirty="0">
                <a:solidFill>
                  <a:srgbClr val="C0504D">
                    <a:lumMod val="75000"/>
                  </a:srgbClr>
                </a:solidFill>
              </a:rPr>
              <a:t>2022/23 </a:t>
            </a:r>
            <a:r>
              <a:rPr lang="en-ZA" sz="2400" dirty="0" smtClean="0">
                <a:solidFill>
                  <a:srgbClr val="C0504D">
                    <a:lumMod val="75000"/>
                  </a:srgbClr>
                </a:solidFill>
              </a:rPr>
              <a:t>QUARTER 2 TARGET </a:t>
            </a:r>
            <a:r>
              <a:rPr lang="en-ZA" sz="2400" dirty="0">
                <a:solidFill>
                  <a:srgbClr val="C0504D">
                    <a:lumMod val="75000"/>
                  </a:srgbClr>
                </a:solidFill>
              </a:rPr>
              <a:t>NOT ACHIEVED</a:t>
            </a:r>
            <a:endParaRPr lang="en-ZA" sz="2400" dirty="0"/>
          </a:p>
        </p:txBody>
      </p:sp>
      <p:sp>
        <p:nvSpPr>
          <p:cNvPr id="3" name="Content Placeholder 2"/>
          <p:cNvSpPr>
            <a:spLocks noGrp="1"/>
          </p:cNvSpPr>
          <p:nvPr>
            <p:ph idx="1"/>
          </p:nvPr>
        </p:nvSpPr>
        <p:spPr/>
        <p:txBody>
          <a:bodyPr rtlCol="0">
            <a:noAutofit/>
          </a:bodyPr>
          <a:lstStyle/>
          <a:p>
            <a:pPr eaLnBrk="1" fontAlgn="auto" hangingPunct="1">
              <a:spcAft>
                <a:spcPts val="0"/>
              </a:spcAft>
              <a:defRPr/>
            </a:pPr>
            <a:r>
              <a:rPr lang="en-ZA" b="1" dirty="0"/>
              <a:t>Indicator not achieved: </a:t>
            </a:r>
            <a:endParaRPr lang="en-ZA" dirty="0"/>
          </a:p>
          <a:p>
            <a:pPr marL="0" indent="0" eaLnBrk="1" fontAlgn="auto" hangingPunct="1">
              <a:spcAft>
                <a:spcPts val="0"/>
              </a:spcAft>
              <a:buFont typeface="Arial" panose="020B0604020202020204" pitchFamily="34" charset="0"/>
              <a:buNone/>
              <a:defRPr/>
            </a:pPr>
            <a:r>
              <a:rPr lang="en-ZA" dirty="0"/>
              <a:t>      </a:t>
            </a:r>
            <a:r>
              <a:rPr lang="en-ZA" b="1" dirty="0"/>
              <a:t>Programme 1: </a:t>
            </a:r>
          </a:p>
          <a:p>
            <a:pPr marL="269081" lvl="1" indent="0" eaLnBrk="1" fontAlgn="t" hangingPunct="1">
              <a:spcAft>
                <a:spcPts val="0"/>
              </a:spcAft>
              <a:buFont typeface="Arial" panose="020B0604020202020204" pitchFamily="34" charset="0"/>
              <a:buNone/>
              <a:defRPr/>
            </a:pPr>
            <a:r>
              <a:rPr lang="en-GB" sz="1800" dirty="0"/>
              <a:t>1.1.4 Schedule 4, 5 and 6 Conditional Grants Quarterly Performance Reports are supposed to be submitted to National Treasury (NT) 45 days after the end of each quarter.</a:t>
            </a:r>
          </a:p>
          <a:p>
            <a:pPr marL="269081" lvl="1" indent="0" eaLnBrk="1" fontAlgn="t" hangingPunct="1">
              <a:spcAft>
                <a:spcPts val="0"/>
              </a:spcAft>
              <a:buFont typeface="Arial" panose="020B0604020202020204" pitchFamily="34" charset="0"/>
              <a:buNone/>
              <a:defRPr/>
            </a:pPr>
            <a:endParaRPr lang="en-GB" sz="1800" dirty="0"/>
          </a:p>
          <a:p>
            <a:pPr lvl="1" eaLnBrk="1" fontAlgn="t" hangingPunct="1">
              <a:spcBef>
                <a:spcPts val="0"/>
              </a:spcBef>
              <a:spcAft>
                <a:spcPts val="0"/>
              </a:spcAft>
              <a:defRPr/>
            </a:pPr>
            <a:r>
              <a:rPr lang="en-US" sz="1800" dirty="0">
                <a:solidFill>
                  <a:srgbClr val="000000"/>
                </a:solidFill>
              </a:rPr>
              <a:t>6 reports were submitted on 19 August 2022, 4 days later than 45 days. This was due to late submission of reports by Provincial Education Departments (PEDs) to the DBE. </a:t>
            </a:r>
          </a:p>
          <a:p>
            <a:pPr marL="457200" lvl="1" indent="0" eaLnBrk="1" fontAlgn="t" hangingPunct="1">
              <a:spcBef>
                <a:spcPts val="0"/>
              </a:spcBef>
              <a:spcAft>
                <a:spcPts val="0"/>
              </a:spcAft>
              <a:buNone/>
              <a:defRPr/>
            </a:pPr>
            <a:endParaRPr lang="en-GB" dirty="0" smtClean="0">
              <a:solidFill>
                <a:srgbClr val="00B0F0"/>
              </a:solidFill>
              <a:latin typeface="Arial" panose="020B0604020202020204" pitchFamily="34" charset="0"/>
            </a:endParaRPr>
          </a:p>
          <a:p>
            <a:pPr marL="0" indent="0" algn="just" eaLnBrk="1" fontAlgn="auto" hangingPunct="1">
              <a:spcAft>
                <a:spcPts val="0"/>
              </a:spcAft>
              <a:buNone/>
              <a:defRPr/>
            </a:pPr>
            <a:r>
              <a:rPr lang="en-GB" dirty="0" smtClean="0">
                <a:solidFill>
                  <a:srgbClr val="000000"/>
                </a:solidFill>
              </a:rPr>
              <a:t>Report </a:t>
            </a:r>
            <a:r>
              <a:rPr lang="en-GB" dirty="0">
                <a:solidFill>
                  <a:srgbClr val="000000"/>
                </a:solidFill>
              </a:rPr>
              <a:t>writing sessions will be held in Q3 to ensure that reports are factually accurate and available to the DBE on time. Monitoring of Provincial </a:t>
            </a:r>
            <a:r>
              <a:rPr lang="en-GB" dirty="0" smtClean="0">
                <a:solidFill>
                  <a:srgbClr val="000000"/>
                </a:solidFill>
              </a:rPr>
              <a:t>submissions </a:t>
            </a:r>
            <a:r>
              <a:rPr lang="en-GB" dirty="0">
                <a:solidFill>
                  <a:srgbClr val="000000"/>
                </a:solidFill>
              </a:rPr>
              <a:t>will be enhanced to ensure compliance to deadlines.</a:t>
            </a:r>
          </a:p>
          <a:p>
            <a:pPr eaLnBrk="1" fontAlgn="auto" hangingPunct="1">
              <a:spcAft>
                <a:spcPts val="0"/>
              </a:spcAft>
              <a:defRPr/>
            </a:pPr>
            <a:endParaRPr lang="en-ZA" b="1" dirty="0"/>
          </a:p>
          <a:p>
            <a:pPr marL="0" indent="0" eaLnBrk="1" fontAlgn="auto" hangingPunct="1">
              <a:spcAft>
                <a:spcPts val="0"/>
              </a:spcAft>
              <a:buFont typeface="Arial" panose="020B0604020202020204" pitchFamily="34" charset="0"/>
              <a:buNone/>
              <a:defRPr/>
            </a:pPr>
            <a:endParaRPr lang="en-ZA" b="1" dirty="0"/>
          </a:p>
          <a:p>
            <a:pPr marL="0" indent="0" eaLnBrk="1" fontAlgn="t" hangingPunct="1">
              <a:spcAft>
                <a:spcPts val="0"/>
              </a:spcAft>
              <a:buFont typeface="Arial" panose="020B0604020202020204" pitchFamily="34" charset="0"/>
              <a:buNone/>
              <a:defRPr/>
            </a:pPr>
            <a:endParaRPr lang="en-GB" dirty="0">
              <a:solidFill>
                <a:srgbClr val="000000"/>
              </a:solidFill>
            </a:endParaRPr>
          </a:p>
          <a:p>
            <a:pPr eaLnBrk="1" fontAlgn="t" hangingPunct="1">
              <a:spcAft>
                <a:spcPts val="0"/>
              </a:spcAft>
              <a:defRPr/>
            </a:pPr>
            <a:endParaRPr lang="en-GB" dirty="0">
              <a:solidFill>
                <a:srgbClr val="000000"/>
              </a:solidFill>
            </a:endParaRPr>
          </a:p>
          <a:p>
            <a:pPr marL="0" indent="0" eaLnBrk="1" fontAlgn="auto" hangingPunct="1">
              <a:spcAft>
                <a:spcPts val="0"/>
              </a:spcAft>
              <a:buFont typeface="Arial" panose="020B0604020202020204" pitchFamily="34" charset="0"/>
              <a:buNone/>
              <a:defRPr/>
            </a:pPr>
            <a:endParaRPr lang="en-ZA" dirty="0"/>
          </a:p>
          <a:p>
            <a:pPr marL="0" indent="0" eaLnBrk="1" fontAlgn="auto" hangingPunct="1">
              <a:spcAft>
                <a:spcPts val="0"/>
              </a:spcAft>
              <a:buFont typeface="Arial" panose="020B0604020202020204" pitchFamily="34" charset="0"/>
              <a:buNone/>
              <a:defRPr/>
            </a:pPr>
            <a:r>
              <a:rPr lang="en-ZA" b="1" dirty="0"/>
              <a:t> </a:t>
            </a:r>
            <a:endParaRPr lang="en-ZA" dirty="0"/>
          </a:p>
          <a:p>
            <a:pPr marL="0" indent="0" algn="just" eaLnBrk="1" fontAlgn="auto" hangingPunct="1">
              <a:spcAft>
                <a:spcPts val="0"/>
              </a:spcAft>
              <a:buFont typeface="Arial" panose="020B0604020202020204" pitchFamily="34" charset="0"/>
              <a:buNone/>
              <a:defRPr/>
            </a:pPr>
            <a:endParaRPr lang="en-ZA" b="1" u="sng" dirty="0"/>
          </a:p>
        </p:txBody>
      </p:sp>
      <p:sp>
        <p:nvSpPr>
          <p:cNvPr id="16388"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2E08DDF3-4C62-4C24-AA64-5CEAF6A4AB99}" type="slidenum">
              <a:rPr lang="en-ZA" altLang="en-US" sz="1200" smtClean="0">
                <a:solidFill>
                  <a:srgbClr val="898989"/>
                </a:solidFill>
              </a:rPr>
              <a:pPr fontAlgn="base">
                <a:spcBef>
                  <a:spcPct val="0"/>
                </a:spcBef>
                <a:spcAft>
                  <a:spcPct val="0"/>
                </a:spcAft>
                <a:buFontTx/>
                <a:buNone/>
              </a:pPr>
              <a:t>6</a:t>
            </a:fld>
            <a:endParaRPr lang="en-ZA" altLang="en-US" sz="1200" dirty="0">
              <a:solidFill>
                <a:srgbClr val="898989"/>
              </a:solidFill>
            </a:endParaRPr>
          </a:p>
        </p:txBody>
      </p:sp>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181725"/>
            <a:ext cx="1584325"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70587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noAutofit/>
          </a:bodyPr>
          <a:lstStyle/>
          <a:p>
            <a:pPr eaLnBrk="1" fontAlgn="auto" hangingPunct="1">
              <a:spcAft>
                <a:spcPts val="0"/>
              </a:spcAft>
              <a:defRPr/>
            </a:pPr>
            <a:r>
              <a:rPr lang="en-ZA" dirty="0"/>
              <a:t>PROGRAMME 2…</a:t>
            </a:r>
          </a:p>
        </p:txBody>
      </p:sp>
      <p:sp>
        <p:nvSpPr>
          <p:cNvPr id="3" name="Content Placeholder 2"/>
          <p:cNvSpPr>
            <a:spLocks noGrp="1"/>
          </p:cNvSpPr>
          <p:nvPr>
            <p:ph idx="1"/>
          </p:nvPr>
        </p:nvSpPr>
        <p:spPr>
          <a:xfrm>
            <a:off x="0" y="947738"/>
            <a:ext cx="9144000" cy="5218112"/>
          </a:xfrm>
        </p:spPr>
        <p:txBody>
          <a:bodyPr rtlCol="0">
            <a:normAutofit/>
          </a:bodyPr>
          <a:lstStyle/>
          <a:p>
            <a:pPr marL="0" indent="0" algn="just" eaLnBrk="1" fontAlgn="auto" hangingPunct="1">
              <a:spcAft>
                <a:spcPts val="0"/>
              </a:spcAft>
              <a:buFont typeface="Arial" panose="020B0604020202020204" pitchFamily="34" charset="0"/>
              <a:buNone/>
              <a:defRPr/>
            </a:pPr>
            <a:r>
              <a:rPr lang="en-ZA" sz="1900" b="1" u="sng" dirty="0"/>
              <a:t>Curriculum, Implementation and Quality Improvement (FET)</a:t>
            </a:r>
          </a:p>
          <a:p>
            <a:pPr lvl="0"/>
            <a:r>
              <a:rPr lang="en-US" b="1" dirty="0"/>
              <a:t>57 Subject Reports </a:t>
            </a:r>
            <a:r>
              <a:rPr lang="en-US" dirty="0"/>
              <a:t>on the evaluation of 2022 National Senior Certificate (NSC) Question Papers were </a:t>
            </a:r>
            <a:r>
              <a:rPr lang="en-US" b="1" dirty="0"/>
              <a:t>developed </a:t>
            </a:r>
            <a:r>
              <a:rPr lang="en-US" dirty="0"/>
              <a:t>and </a:t>
            </a:r>
            <a:r>
              <a:rPr lang="en-US" b="1" dirty="0"/>
              <a:t>submitted.</a:t>
            </a:r>
          </a:p>
          <a:p>
            <a:pPr lvl="0"/>
            <a:r>
              <a:rPr lang="en-ZA" b="1" dirty="0"/>
              <a:t>91 Centres </a:t>
            </a:r>
            <a:r>
              <a:rPr lang="en-ZA" dirty="0"/>
              <a:t>offering Spring Classes were monitored;</a:t>
            </a:r>
          </a:p>
          <a:p>
            <a:r>
              <a:rPr lang="en-ZA" b="1" dirty="0"/>
              <a:t>History Ministerial Task Team (MTT) </a:t>
            </a:r>
            <a:r>
              <a:rPr lang="en-ZA" dirty="0"/>
              <a:t>and the Reference Team</a:t>
            </a:r>
            <a:r>
              <a:rPr lang="en-US" dirty="0"/>
              <a:t> </a:t>
            </a:r>
            <a:r>
              <a:rPr lang="en-US" b="1" dirty="0"/>
              <a:t>managed to identify </a:t>
            </a:r>
            <a:r>
              <a:rPr lang="en-US" dirty="0"/>
              <a:t>and </a:t>
            </a:r>
            <a:r>
              <a:rPr lang="en-US" b="1" dirty="0"/>
              <a:t>discuss possible types </a:t>
            </a:r>
            <a:r>
              <a:rPr lang="en-US" dirty="0"/>
              <a:t>of tasks informal and formal in </a:t>
            </a:r>
            <a:r>
              <a:rPr lang="en-US" b="1" dirty="0"/>
              <a:t>preparation</a:t>
            </a:r>
            <a:r>
              <a:rPr lang="en-US" dirty="0"/>
              <a:t> for the writing up of Section 4 in Curriculum and Assessment Policy Statement (CAPS)</a:t>
            </a:r>
            <a:r>
              <a:rPr lang="en-ZA" dirty="0"/>
              <a:t>.</a:t>
            </a:r>
          </a:p>
          <a:p>
            <a:r>
              <a:rPr lang="en-ZA" b="1" dirty="0"/>
              <a:t>The final 2022 Evidence-Based Report (EBR) </a:t>
            </a:r>
            <a:r>
              <a:rPr lang="en-ZA" dirty="0"/>
              <a:t>was </a:t>
            </a:r>
            <a:r>
              <a:rPr lang="en-ZA" b="1" dirty="0"/>
              <a:t>developed</a:t>
            </a:r>
            <a:r>
              <a:rPr lang="en-ZA" dirty="0"/>
              <a:t>, </a:t>
            </a:r>
            <a:r>
              <a:rPr lang="en-ZA" b="1" dirty="0"/>
              <a:t>approved and submitted </a:t>
            </a:r>
            <a:r>
              <a:rPr lang="en-ZA" dirty="0"/>
              <a:t>to Umalusi. </a:t>
            </a:r>
          </a:p>
          <a:p>
            <a:pPr marL="0" indent="0" eaLnBrk="1" fontAlgn="auto" hangingPunct="1">
              <a:spcAft>
                <a:spcPts val="0"/>
              </a:spcAft>
              <a:buNone/>
              <a:defRPr/>
            </a:pPr>
            <a:r>
              <a:rPr lang="en-ZA" b="1" u="sng" dirty="0"/>
              <a:t>Inclusive Education </a:t>
            </a:r>
          </a:p>
          <a:p>
            <a:pPr algn="just" eaLnBrk="1" fontAlgn="auto" hangingPunct="1">
              <a:spcAft>
                <a:spcPts val="0"/>
              </a:spcAft>
            </a:pPr>
            <a:r>
              <a:rPr lang="en-ZW" b="1" dirty="0">
                <a:solidFill>
                  <a:prstClr val="black"/>
                </a:solidFill>
              </a:rPr>
              <a:t>LSPID: </a:t>
            </a:r>
            <a:r>
              <a:rPr lang="en-ZA" dirty="0">
                <a:solidFill>
                  <a:prstClr val="black"/>
                </a:solidFill>
              </a:rPr>
              <a:t>Online monitoring of the implementation of the Learning Programme for Learners with Profound Intellectual Disability (LPID) and </a:t>
            </a:r>
            <a:r>
              <a:rPr lang="en-ZA" b="1" dirty="0">
                <a:solidFill>
                  <a:prstClr val="black"/>
                </a:solidFill>
              </a:rPr>
              <a:t>capturing</a:t>
            </a:r>
            <a:r>
              <a:rPr lang="en-ZA" dirty="0">
                <a:solidFill>
                  <a:prstClr val="black"/>
                </a:solidFill>
              </a:rPr>
              <a:t> of learner performance </a:t>
            </a:r>
            <a:r>
              <a:rPr lang="en-ZA" b="1" dirty="0">
                <a:solidFill>
                  <a:prstClr val="black"/>
                </a:solidFill>
              </a:rPr>
              <a:t>information and supporting documents</a:t>
            </a:r>
            <a:r>
              <a:rPr lang="en-ZA" dirty="0">
                <a:solidFill>
                  <a:prstClr val="black"/>
                </a:solidFill>
              </a:rPr>
              <a:t> was </a:t>
            </a:r>
            <a:r>
              <a:rPr lang="en-ZA" b="1" dirty="0">
                <a:solidFill>
                  <a:prstClr val="black"/>
                </a:solidFill>
              </a:rPr>
              <a:t>conducted </a:t>
            </a:r>
            <a:r>
              <a:rPr lang="en-ZA" dirty="0">
                <a:solidFill>
                  <a:prstClr val="black"/>
                </a:solidFill>
              </a:rPr>
              <a:t>and monitoring reports were </a:t>
            </a:r>
            <a:r>
              <a:rPr lang="en-ZA" b="1" dirty="0">
                <a:solidFill>
                  <a:prstClr val="black"/>
                </a:solidFill>
              </a:rPr>
              <a:t>compiled.</a:t>
            </a:r>
            <a:r>
              <a:rPr lang="en-ZA" dirty="0">
                <a:solidFill>
                  <a:prstClr val="black"/>
                </a:solidFill>
              </a:rPr>
              <a:t> </a:t>
            </a:r>
          </a:p>
          <a:p>
            <a:pPr algn="just" eaLnBrk="1" fontAlgn="auto" hangingPunct="1">
              <a:spcAft>
                <a:spcPts val="0"/>
              </a:spcAft>
            </a:pPr>
            <a:r>
              <a:rPr lang="en-ZA" b="1" dirty="0">
                <a:solidFill>
                  <a:prstClr val="black"/>
                </a:solidFill>
              </a:rPr>
              <a:t>Documents</a:t>
            </a:r>
            <a:r>
              <a:rPr lang="en-ZA" dirty="0">
                <a:solidFill>
                  <a:prstClr val="black"/>
                </a:solidFill>
              </a:rPr>
              <a:t> that will guide PEDs when </a:t>
            </a:r>
            <a:r>
              <a:rPr lang="en-ZA" b="1" dirty="0">
                <a:solidFill>
                  <a:prstClr val="black"/>
                </a:solidFill>
              </a:rPr>
              <a:t>implementing</a:t>
            </a:r>
            <a:r>
              <a:rPr lang="en-ZA" dirty="0">
                <a:solidFill>
                  <a:prstClr val="black"/>
                </a:solidFill>
              </a:rPr>
              <a:t> the Learning Programme for LPID in 2023 were compiled. </a:t>
            </a:r>
            <a:r>
              <a:rPr lang="en-ZA" b="1" dirty="0">
                <a:solidFill>
                  <a:prstClr val="black"/>
                </a:solidFill>
              </a:rPr>
              <a:t>165 officials </a:t>
            </a:r>
            <a:r>
              <a:rPr lang="en-ZA" dirty="0">
                <a:solidFill>
                  <a:prstClr val="black"/>
                </a:solidFill>
              </a:rPr>
              <a:t>were </a:t>
            </a:r>
            <a:r>
              <a:rPr lang="en-ZA" b="1" dirty="0">
                <a:solidFill>
                  <a:prstClr val="black"/>
                </a:solidFill>
              </a:rPr>
              <a:t>orientated </a:t>
            </a:r>
            <a:r>
              <a:rPr lang="en-ZA" dirty="0">
                <a:solidFill>
                  <a:prstClr val="black"/>
                </a:solidFill>
              </a:rPr>
              <a:t>to the guiding documents.</a:t>
            </a:r>
            <a:endParaRPr lang="en-ZA" b="1" u="sng" dirty="0">
              <a:solidFill>
                <a:prstClr val="black"/>
              </a:solidFill>
            </a:endParaRPr>
          </a:p>
          <a:p>
            <a:endParaRPr lang="en-ZA" u="sng" dirty="0"/>
          </a:p>
          <a:p>
            <a:pPr marL="233363" indent="-233363" algn="just" eaLnBrk="1" fontAlgn="auto" hangingPunct="1">
              <a:lnSpc>
                <a:spcPct val="120000"/>
              </a:lnSpc>
              <a:spcBef>
                <a:spcPts val="0"/>
              </a:spcBef>
              <a:spcAft>
                <a:spcPts val="0"/>
              </a:spcAft>
              <a:defRPr/>
            </a:pPr>
            <a:endParaRPr lang="en-US" dirty="0">
              <a:ea typeface="Calibri" panose="020F0502020204030204" pitchFamily="34" charset="0"/>
              <a:cs typeface="Times New Roman" panose="02020603050405020304" pitchFamily="18" charset="0"/>
            </a:endParaRPr>
          </a:p>
        </p:txBody>
      </p:sp>
      <p:sp>
        <p:nvSpPr>
          <p:cNvPr id="60420"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CC515D48-6787-4A52-AD2A-AC49367A858D}" type="slidenum">
              <a:rPr lang="en-ZA" altLang="en-US" sz="1200" smtClean="0">
                <a:solidFill>
                  <a:srgbClr val="898989"/>
                </a:solidFill>
              </a:rPr>
              <a:pPr fontAlgn="base">
                <a:spcBef>
                  <a:spcPct val="0"/>
                </a:spcBef>
                <a:spcAft>
                  <a:spcPct val="0"/>
                </a:spcAft>
                <a:buFontTx/>
                <a:buNone/>
              </a:pPr>
              <a:t>60</a:t>
            </a:fld>
            <a:endParaRPr lang="en-ZA" altLang="en-US" sz="1200" dirty="0">
              <a:solidFill>
                <a:srgbClr val="898989"/>
              </a:solidFill>
            </a:endParaRPr>
          </a:p>
        </p:txBody>
      </p:sp>
      <p:pic>
        <p:nvPicPr>
          <p:cNvPr id="604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38044"/>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07965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noAutofit/>
          </a:bodyPr>
          <a:lstStyle/>
          <a:p>
            <a:pPr eaLnBrk="1" fontAlgn="auto" hangingPunct="1">
              <a:spcAft>
                <a:spcPts val="0"/>
              </a:spcAft>
              <a:defRPr/>
            </a:pPr>
            <a:r>
              <a:rPr lang="en-ZA" dirty="0"/>
              <a:t>PROGRAMME 2…</a:t>
            </a:r>
          </a:p>
        </p:txBody>
      </p:sp>
      <p:sp>
        <p:nvSpPr>
          <p:cNvPr id="3" name="Content Placeholder 2"/>
          <p:cNvSpPr>
            <a:spLocks noGrp="1"/>
          </p:cNvSpPr>
          <p:nvPr>
            <p:ph idx="1"/>
          </p:nvPr>
        </p:nvSpPr>
        <p:spPr>
          <a:xfrm>
            <a:off x="0" y="947738"/>
            <a:ext cx="9144000" cy="5218112"/>
          </a:xfrm>
        </p:spPr>
        <p:txBody>
          <a:bodyPr rtlCol="0">
            <a:noAutofit/>
          </a:bodyPr>
          <a:lstStyle/>
          <a:p>
            <a:pPr marL="0" indent="0" algn="just" eaLnBrk="1" fontAlgn="auto" hangingPunct="1">
              <a:spcAft>
                <a:spcPts val="0"/>
              </a:spcAft>
              <a:buFont typeface="Arial" panose="020B0604020202020204" pitchFamily="34" charset="0"/>
              <a:buNone/>
              <a:defRPr/>
            </a:pPr>
            <a:r>
              <a:rPr lang="en-US" b="1" u="sng" dirty="0"/>
              <a:t>Second  Chance Matric Programme (SCMP)</a:t>
            </a:r>
          </a:p>
          <a:p>
            <a:pPr algn="just" eaLnBrk="1" fontAlgn="t" hangingPunct="1"/>
            <a:r>
              <a:rPr lang="en-GB" b="1" dirty="0"/>
              <a:t>The Programme was implemented in two (2) Phases:</a:t>
            </a:r>
          </a:p>
          <a:p>
            <a:pPr lvl="1" algn="just" eaLnBrk="1" fontAlgn="t" hangingPunct="1"/>
            <a:r>
              <a:rPr lang="en-GB" sz="1800" dirty="0"/>
              <a:t>Phase 1 took place from February – June 2022 and; </a:t>
            </a:r>
          </a:p>
          <a:p>
            <a:pPr lvl="1" algn="just" eaLnBrk="1" fontAlgn="t" hangingPunct="1"/>
            <a:r>
              <a:rPr lang="en-GB" sz="1800" dirty="0"/>
              <a:t>Phase 2 was implemented from July – November 2022.</a:t>
            </a:r>
            <a:endParaRPr lang="en-US" sz="1800" dirty="0"/>
          </a:p>
          <a:p>
            <a:pPr algn="just" eaLnBrk="1" fontAlgn="t" hangingPunct="1"/>
            <a:r>
              <a:rPr lang="en-ZA" b="1" dirty="0"/>
              <a:t>The Programme created job opportunities </a:t>
            </a:r>
            <a:r>
              <a:rPr lang="en-ZA" dirty="0"/>
              <a:t>for </a:t>
            </a:r>
            <a:r>
              <a:rPr lang="en-ZA" b="1" dirty="0"/>
              <a:t>100 unemployed </a:t>
            </a:r>
            <a:r>
              <a:rPr lang="en-ZA" dirty="0"/>
              <a:t>youth who </a:t>
            </a:r>
            <a:r>
              <a:rPr lang="en-ZA" b="1" dirty="0"/>
              <a:t>served</a:t>
            </a:r>
            <a:r>
              <a:rPr lang="en-ZA" dirty="0"/>
              <a:t> as cleaners at the centres during the classes. The youth were </a:t>
            </a:r>
            <a:r>
              <a:rPr lang="en-ZA" b="1" dirty="0"/>
              <a:t>contracted to ensure </a:t>
            </a:r>
            <a:r>
              <a:rPr lang="en-ZA" dirty="0"/>
              <a:t>that the face-to-face classes are kept clean as most classes happen after hours and at weekends. A total of </a:t>
            </a:r>
            <a:r>
              <a:rPr lang="en-ZA" b="1" dirty="0"/>
              <a:t>80 centre managers </a:t>
            </a:r>
            <a:r>
              <a:rPr lang="en-ZA" dirty="0"/>
              <a:t>were </a:t>
            </a:r>
            <a:r>
              <a:rPr lang="en-ZA" b="1" dirty="0"/>
              <a:t>appointed</a:t>
            </a:r>
            <a:r>
              <a:rPr lang="en-ZA" dirty="0"/>
              <a:t> to </a:t>
            </a:r>
            <a:r>
              <a:rPr lang="en-ZA" b="1" dirty="0"/>
              <a:t>manage</a:t>
            </a:r>
            <a:r>
              <a:rPr lang="en-ZA" dirty="0"/>
              <a:t> these centres also </a:t>
            </a:r>
            <a:r>
              <a:rPr lang="en-ZA" b="1" dirty="0"/>
              <a:t>referred</a:t>
            </a:r>
            <a:r>
              <a:rPr lang="en-ZA" dirty="0"/>
              <a:t> to as face-to-face classes.</a:t>
            </a:r>
            <a:endParaRPr lang="en-US" dirty="0"/>
          </a:p>
          <a:p>
            <a:pPr algn="just" eaLnBrk="1" fontAlgn="t" hangingPunct="1"/>
            <a:r>
              <a:rPr lang="en-ZA" b="1" dirty="0"/>
              <a:t>In Phase 2, 18 centres </a:t>
            </a:r>
            <a:r>
              <a:rPr lang="en-ZA" dirty="0"/>
              <a:t>were </a:t>
            </a:r>
            <a:r>
              <a:rPr lang="en-ZA" b="1" dirty="0"/>
              <a:t>monitored across </a:t>
            </a:r>
            <a:r>
              <a:rPr lang="en-ZA" dirty="0"/>
              <a:t>all </a:t>
            </a:r>
            <a:r>
              <a:rPr lang="en-ZA" b="1" dirty="0"/>
              <a:t>nine (9) Provinces </a:t>
            </a:r>
            <a:r>
              <a:rPr lang="en-ZA" dirty="0"/>
              <a:t>and three (3) Ministerial roadshows were </a:t>
            </a:r>
            <a:r>
              <a:rPr lang="en-ZA" b="1" dirty="0"/>
              <a:t>organised</a:t>
            </a:r>
            <a:r>
              <a:rPr lang="en-ZA" dirty="0"/>
              <a:t> during the phase.</a:t>
            </a:r>
            <a:endParaRPr lang="en-US" dirty="0"/>
          </a:p>
          <a:p>
            <a:pPr algn="just" eaLnBrk="1" fontAlgn="auto" hangingPunct="1"/>
            <a:r>
              <a:rPr lang="en-ZA" b="1" dirty="0"/>
              <a:t>An Inter-Provincial meeting </a:t>
            </a:r>
            <a:r>
              <a:rPr lang="en-ZA" dirty="0"/>
              <a:t>was held in Gqeberha, Eastern Cape to discuss the implementation of the 2023 academic year on 22-24 November 2022.</a:t>
            </a:r>
          </a:p>
          <a:p>
            <a:pPr lvl="1" algn="just" eaLnBrk="1" fontAlgn="auto" hangingPunct="1"/>
            <a:r>
              <a:rPr lang="en-ZA" sz="1800" b="1" dirty="0"/>
              <a:t>The meeting reviewed the upcoming </a:t>
            </a:r>
            <a:r>
              <a:rPr lang="en-ZA" sz="1800" dirty="0"/>
              <a:t>2023 activities </a:t>
            </a:r>
            <a:r>
              <a:rPr lang="en-ZA" sz="1800" b="1" dirty="0"/>
              <a:t>planned.</a:t>
            </a:r>
            <a:r>
              <a:rPr lang="en-ZA" sz="1800" dirty="0"/>
              <a:t> The face-to-face classes for Phase 2 </a:t>
            </a:r>
            <a:r>
              <a:rPr lang="en-ZA" sz="1800" b="1" dirty="0" smtClean="0"/>
              <a:t>commenced</a:t>
            </a:r>
            <a:r>
              <a:rPr lang="en-ZA" sz="1800" dirty="0" smtClean="0"/>
              <a:t> </a:t>
            </a:r>
            <a:r>
              <a:rPr lang="en-ZA" sz="1800" dirty="0"/>
              <a:t>on 1 July and </a:t>
            </a:r>
            <a:r>
              <a:rPr lang="en-ZA" sz="1800" b="1" dirty="0"/>
              <a:t>ended </a:t>
            </a:r>
            <a:r>
              <a:rPr lang="en-ZA" sz="1800" dirty="0"/>
              <a:t>on 30 November 2022</a:t>
            </a:r>
            <a:r>
              <a:rPr lang="en-ZA" dirty="0"/>
              <a:t>. </a:t>
            </a:r>
            <a:endParaRPr lang="en-US" dirty="0"/>
          </a:p>
          <a:p>
            <a:pPr marL="0" indent="0" eaLnBrk="1" fontAlgn="auto" hangingPunct="1">
              <a:spcAft>
                <a:spcPts val="0"/>
              </a:spcAft>
              <a:buNone/>
              <a:defRPr/>
            </a:pPr>
            <a:r>
              <a:rPr lang="en-ZA" b="1" dirty="0"/>
              <a:t> </a:t>
            </a:r>
            <a:endParaRPr lang="en-ZA" dirty="0"/>
          </a:p>
        </p:txBody>
      </p:sp>
      <p:sp>
        <p:nvSpPr>
          <p:cNvPr id="62468"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EB763896-189F-422A-8E55-150B93B4B1A2}" type="slidenum">
              <a:rPr lang="en-ZA" altLang="en-US" sz="1200" smtClean="0">
                <a:solidFill>
                  <a:srgbClr val="898989"/>
                </a:solidFill>
              </a:rPr>
              <a:pPr fontAlgn="base">
                <a:spcBef>
                  <a:spcPct val="0"/>
                </a:spcBef>
                <a:spcAft>
                  <a:spcPct val="0"/>
                </a:spcAft>
                <a:buFontTx/>
                <a:buNone/>
              </a:pPr>
              <a:t>61</a:t>
            </a:fld>
            <a:endParaRPr lang="en-ZA" altLang="en-US" sz="1200" dirty="0">
              <a:solidFill>
                <a:srgbClr val="898989"/>
              </a:solidFill>
            </a:endParaRPr>
          </a:p>
        </p:txBody>
      </p:sp>
      <p:pic>
        <p:nvPicPr>
          <p:cNvPr id="6246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73725"/>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685800" y="1989138"/>
            <a:ext cx="7772400" cy="1470025"/>
          </a:xfrm>
        </p:spPr>
        <p:txBody>
          <a:bodyPr rtlCol="0">
            <a:normAutofit fontScale="90000"/>
          </a:bodyPr>
          <a:lstStyle/>
          <a:p>
            <a:pPr eaLnBrk="1" fontAlgn="auto" hangingPunct="1">
              <a:spcAft>
                <a:spcPts val="0"/>
              </a:spcAft>
              <a:defRPr/>
            </a:pPr>
            <a:r>
              <a:rPr lang="en-US" dirty="0"/>
              <a:t>PROGRAMME 3: TEACHERS, EDUCATION HUMAN RESOURCES AND INSTITUTIONAL DEVELOPMENT</a:t>
            </a:r>
            <a:br>
              <a:rPr lang="en-US" dirty="0"/>
            </a:br>
            <a:endParaRPr lang="en-ZA" dirty="0"/>
          </a:p>
        </p:txBody>
      </p:sp>
      <p:sp>
        <p:nvSpPr>
          <p:cNvPr id="3" name="Content Placeholder 2"/>
          <p:cNvSpPr>
            <a:spLocks noGrp="1"/>
          </p:cNvSpPr>
          <p:nvPr>
            <p:ph type="subTitle" idx="1"/>
          </p:nvPr>
        </p:nvSpPr>
        <p:spPr>
          <a:xfrm>
            <a:off x="1371600" y="3573463"/>
            <a:ext cx="6400800" cy="1752600"/>
          </a:xfrm>
        </p:spPr>
        <p:txBody>
          <a:bodyPr rtlCol="0">
            <a:normAutofit fontScale="85000" lnSpcReduction="20000"/>
          </a:bodyPr>
          <a:lstStyle/>
          <a:p>
            <a:pPr eaLnBrk="1" fontAlgn="auto" hangingPunct="1">
              <a:spcAft>
                <a:spcPts val="0"/>
              </a:spcAft>
              <a:defRPr/>
            </a:pPr>
            <a:r>
              <a:rPr lang="en-US" dirty="0"/>
              <a:t>The purpose of Programme 3 is to promote quality teaching and institutional performance through the effective supply, development and utilisation of human resources.</a:t>
            </a:r>
          </a:p>
        </p:txBody>
      </p:sp>
      <p:sp>
        <p:nvSpPr>
          <p:cNvPr id="4" name="Slide Number Placeholder 3"/>
          <p:cNvSpPr>
            <a:spLocks noGrp="1"/>
          </p:cNvSpPr>
          <p:nvPr>
            <p:ph type="sldNum" sz="quarter" idx="12"/>
          </p:nvPr>
        </p:nvSpPr>
        <p:spPr/>
        <p:txBody>
          <a:bodyPr/>
          <a:lstStyle/>
          <a:p>
            <a:pPr>
              <a:defRPr/>
            </a:pPr>
            <a:fld id="{8A4C4149-E048-462E-A9D7-71F2CF96ABD8}" type="slidenum">
              <a:rPr lang="en-ZA">
                <a:solidFill>
                  <a:schemeClr val="tx1">
                    <a:tint val="75000"/>
                  </a:schemeClr>
                </a:solidFill>
              </a:rPr>
              <a:pPr>
                <a:defRPr/>
              </a:pPr>
              <a:t>62</a:t>
            </a:fld>
            <a:endParaRPr lang="en-ZA" dirty="0">
              <a:solidFill>
                <a:schemeClr val="tx1">
                  <a:tint val="75000"/>
                </a:schemeClr>
              </a:solidFill>
            </a:endParaRPr>
          </a:p>
        </p:txBody>
      </p:sp>
      <p:pic>
        <p:nvPicPr>
          <p:cNvPr id="6349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84863"/>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t>PROGRAMME 3 INDICATORS…</a:t>
            </a:r>
          </a:p>
        </p:txBody>
      </p:sp>
      <p:sp>
        <p:nvSpPr>
          <p:cNvPr id="64515"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D873C00F-A348-4B9B-A403-29076512A7DE}" type="slidenum">
              <a:rPr lang="en-ZA" altLang="en-US" sz="1200" smtClean="0">
                <a:solidFill>
                  <a:srgbClr val="898989"/>
                </a:solidFill>
              </a:rPr>
              <a:pPr fontAlgn="base">
                <a:spcBef>
                  <a:spcPct val="0"/>
                </a:spcBef>
                <a:spcAft>
                  <a:spcPct val="0"/>
                </a:spcAft>
                <a:buFontTx/>
                <a:buNone/>
              </a:pPr>
              <a:t>63</a:t>
            </a:fld>
            <a:endParaRPr lang="en-ZA" altLang="en-US" sz="1200" dirty="0">
              <a:solidFill>
                <a:srgbClr val="898989"/>
              </a:solidFill>
            </a:endParaRPr>
          </a:p>
        </p:txBody>
      </p:sp>
      <p:graphicFrame>
        <p:nvGraphicFramePr>
          <p:cNvPr id="3" name="Table 2"/>
          <p:cNvGraphicFramePr>
            <a:graphicFrameLocks noGrp="1"/>
          </p:cNvGraphicFramePr>
          <p:nvPr/>
        </p:nvGraphicFramePr>
        <p:xfrm>
          <a:off x="0" y="765175"/>
          <a:ext cx="9143998" cy="4900446"/>
        </p:xfrm>
        <a:graphic>
          <a:graphicData uri="http://schemas.openxmlformats.org/drawingml/2006/table">
            <a:tbl>
              <a:tblPr/>
              <a:tblGrid>
                <a:gridCol w="1239435">
                  <a:extLst>
                    <a:ext uri="{9D8B030D-6E8A-4147-A177-3AD203B41FA5}">
                      <a16:colId xmlns:a16="http://schemas.microsoft.com/office/drawing/2014/main" val="2892809414"/>
                    </a:ext>
                  </a:extLst>
                </a:gridCol>
                <a:gridCol w="695602">
                  <a:extLst>
                    <a:ext uri="{9D8B030D-6E8A-4147-A177-3AD203B41FA5}">
                      <a16:colId xmlns:a16="http://schemas.microsoft.com/office/drawing/2014/main" val="4262730519"/>
                    </a:ext>
                  </a:extLst>
                </a:gridCol>
                <a:gridCol w="1568265">
                  <a:extLst>
                    <a:ext uri="{9D8B030D-6E8A-4147-A177-3AD203B41FA5}">
                      <a16:colId xmlns:a16="http://schemas.microsoft.com/office/drawing/2014/main" val="3620383473"/>
                    </a:ext>
                  </a:extLst>
                </a:gridCol>
                <a:gridCol w="1568265">
                  <a:extLst>
                    <a:ext uri="{9D8B030D-6E8A-4147-A177-3AD203B41FA5}">
                      <a16:colId xmlns:a16="http://schemas.microsoft.com/office/drawing/2014/main" val="1680206222"/>
                    </a:ext>
                  </a:extLst>
                </a:gridCol>
                <a:gridCol w="935901">
                  <a:extLst>
                    <a:ext uri="{9D8B030D-6E8A-4147-A177-3AD203B41FA5}">
                      <a16:colId xmlns:a16="http://schemas.microsoft.com/office/drawing/2014/main" val="219609347"/>
                    </a:ext>
                  </a:extLst>
                </a:gridCol>
                <a:gridCol w="1568265">
                  <a:extLst>
                    <a:ext uri="{9D8B030D-6E8A-4147-A177-3AD203B41FA5}">
                      <a16:colId xmlns:a16="http://schemas.microsoft.com/office/drawing/2014/main" val="4214122567"/>
                    </a:ext>
                  </a:extLst>
                </a:gridCol>
                <a:gridCol w="1568265">
                  <a:extLst>
                    <a:ext uri="{9D8B030D-6E8A-4147-A177-3AD203B41FA5}">
                      <a16:colId xmlns:a16="http://schemas.microsoft.com/office/drawing/2014/main" val="3449467574"/>
                    </a:ext>
                  </a:extLst>
                </a:gridCol>
              </a:tblGrid>
              <a:tr h="308175">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Performance Indicator</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Frequency</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Target for 2022/23</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Validated Milestone/ Output</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Deviation</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Reason for deviation</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Challenges/ Corrective Action</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extLst>
                  <a:ext uri="{0D108BD9-81ED-4DB2-BD59-A6C34878D82A}">
                    <a16:rowId xmlns:a16="http://schemas.microsoft.com/office/drawing/2014/main" val="4274750063"/>
                  </a:ext>
                </a:extLst>
              </a:tr>
              <a:tr h="155777">
                <a:tc gridSpan="7">
                  <a:txBody>
                    <a:bodyPr/>
                    <a:lstStyle/>
                    <a:p>
                      <a:pPr algn="l" fontAlgn="t">
                        <a:lnSpc>
                          <a:spcPct val="100000"/>
                        </a:lnSpc>
                      </a:pPr>
                      <a:r>
                        <a:rPr lang="en-GB" sz="1000" b="1" i="0" u="none" strike="noStrike" dirty="0">
                          <a:solidFill>
                            <a:srgbClr val="000000"/>
                          </a:solidFill>
                          <a:effectLst/>
                          <a:latin typeface="Arial" panose="020B0604020202020204" pitchFamily="34" charset="0"/>
                        </a:rPr>
                        <a:t>PROGRAMME 3: TEACHERS, EDUCATION HUMAN RESOURCES AND INSTIUTIONAL DEVELOPMENT</a:t>
                      </a:r>
                      <a:endParaRPr lang="en-ZA" sz="1000" b="1" i="0" u="none" strike="noStrike" dirty="0">
                        <a:solidFill>
                          <a:srgbClr val="000000"/>
                        </a:solidFill>
                        <a:effectLst/>
                        <a:latin typeface="Arial" panose="020B0604020202020204" pitchFamily="34" charset="0"/>
                      </a:endParaRP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hMerge="1">
                  <a:txBody>
                    <a:bodyPr/>
                    <a:lstStyle/>
                    <a:p>
                      <a:pPr algn="l" fontAlgn="t"/>
                      <a:endParaRPr lang="en-ZA" sz="400" b="1" i="0" u="none" strike="noStrike" dirty="0">
                        <a:solidFill>
                          <a:srgbClr val="000000"/>
                        </a:solidFill>
                        <a:effectLst/>
                        <a:latin typeface="Arial" panose="020B0604020202020204" pitchFamily="34" charset="0"/>
                      </a:endParaRP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hMerge="1">
                  <a:txBody>
                    <a:bodyPr/>
                    <a:lstStyle/>
                    <a:p>
                      <a:pPr algn="l" fontAlgn="t"/>
                      <a:endParaRPr lang="en-ZA" sz="400" b="1" i="0" u="none" strike="noStrike" dirty="0">
                        <a:solidFill>
                          <a:srgbClr val="000000"/>
                        </a:solidFill>
                        <a:effectLst/>
                        <a:latin typeface="Arial" panose="020B0604020202020204" pitchFamily="34" charset="0"/>
                      </a:endParaRP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hMerge="1">
                  <a:txBody>
                    <a:bodyPr/>
                    <a:lstStyle/>
                    <a:p>
                      <a:pPr algn="l" fontAlgn="t"/>
                      <a:endParaRPr lang="en-ZA" sz="400" b="1" i="0" u="none" strike="noStrike" dirty="0">
                        <a:solidFill>
                          <a:srgbClr val="000000"/>
                        </a:solidFill>
                        <a:effectLst/>
                        <a:latin typeface="Arial" panose="020B0604020202020204" pitchFamily="34" charset="0"/>
                      </a:endParaRP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hMerge="1">
                  <a:txBody>
                    <a:bodyPr/>
                    <a:lstStyle/>
                    <a:p>
                      <a:pPr algn="l" fontAlgn="t"/>
                      <a:endParaRPr lang="en-ZA" sz="400" b="1" i="0" u="none" strike="noStrike" dirty="0">
                        <a:solidFill>
                          <a:srgbClr val="000000"/>
                        </a:solidFill>
                        <a:effectLst/>
                        <a:latin typeface="Arial" panose="020B0604020202020204" pitchFamily="34" charset="0"/>
                      </a:endParaRP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hMerge="1">
                  <a:txBody>
                    <a:bodyPr/>
                    <a:lstStyle/>
                    <a:p>
                      <a:pPr algn="l" fontAlgn="t"/>
                      <a:endParaRPr lang="en-ZA" sz="400" b="1" i="0" u="none" strike="noStrike" dirty="0">
                        <a:solidFill>
                          <a:srgbClr val="000000"/>
                        </a:solidFill>
                        <a:effectLst/>
                        <a:latin typeface="Arial" panose="020B0604020202020204" pitchFamily="34" charset="0"/>
                      </a:endParaRP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hMerge="1">
                  <a:txBody>
                    <a:bodyPr/>
                    <a:lstStyle/>
                    <a:p>
                      <a:pPr algn="l" fontAlgn="t"/>
                      <a:endParaRPr lang="en-ZA" sz="400" b="1" i="0" u="none" strike="noStrike" dirty="0">
                        <a:solidFill>
                          <a:srgbClr val="000000"/>
                        </a:solidFill>
                        <a:effectLst/>
                        <a:latin typeface="Arial" panose="020B0604020202020204" pitchFamily="34" charset="0"/>
                      </a:endParaRP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2138373615"/>
                  </a:ext>
                </a:extLst>
              </a:tr>
              <a:tr h="308175">
                <a:tc rowSpan="2">
                  <a:txBody>
                    <a:bodyPr/>
                    <a:lstStyle/>
                    <a:p>
                      <a:pPr algn="l" fontAlgn="t">
                        <a:lnSpc>
                          <a:spcPct val="100000"/>
                        </a:lnSpc>
                      </a:pPr>
                      <a:r>
                        <a:rPr lang="en-GB" sz="1000" b="1" i="0" u="none" strike="noStrike" dirty="0">
                          <a:solidFill>
                            <a:srgbClr val="000000"/>
                          </a:solidFill>
                          <a:effectLst/>
                          <a:latin typeface="Arial" panose="020B0604020202020204" pitchFamily="34" charset="0"/>
                        </a:rPr>
                        <a:t>3.1.1 Percentage of School Governing Bodies (SGBs) that meet the minimum criteria in terms of effectiveness</a:t>
                      </a:r>
                    </a:p>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Annually</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GB" sz="1000" b="1" i="0" u="none" strike="noStrike" dirty="0">
                          <a:solidFill>
                            <a:srgbClr val="000000"/>
                          </a:solidFill>
                          <a:effectLst/>
                          <a:latin typeface="Arial" panose="020B0604020202020204" pitchFamily="34" charset="0"/>
                        </a:rPr>
                        <a:t>70% of 1 000 sampled schools</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3869910014"/>
                  </a:ext>
                </a:extLst>
              </a:tr>
              <a:tr h="765371">
                <a:tc vMerge="1">
                  <a:txBody>
                    <a:bodyPr/>
                    <a:lstStyle/>
                    <a:p>
                      <a:pPr algn="l" fontAlgn="t"/>
                      <a:endParaRPr lang="en-ZA" sz="400" b="1" i="0" u="none" strike="noStrike" dirty="0">
                        <a:solidFill>
                          <a:srgbClr val="000000"/>
                        </a:solidFill>
                        <a:effectLst/>
                        <a:latin typeface="Arial" panose="020B0604020202020204" pitchFamily="34" charset="0"/>
                      </a:endParaRP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During the quarter under review, completion of the survey tool and all quality check processes were underway and the statistical analysis of the data process will follow in the next quarter  </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3476853057"/>
                  </a:ext>
                </a:extLst>
              </a:tr>
              <a:tr h="155777">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3826733375"/>
                  </a:ext>
                </a:extLst>
              </a:tr>
              <a:tr h="308175">
                <a:tc rowSpan="2">
                  <a:txBody>
                    <a:bodyPr/>
                    <a:lstStyle/>
                    <a:p>
                      <a:pPr algn="l" fontAlgn="t">
                        <a:lnSpc>
                          <a:spcPct val="100000"/>
                        </a:lnSpc>
                      </a:pPr>
                      <a:r>
                        <a:rPr lang="en-GB" sz="1000" b="1" i="0" u="none" strike="noStrike" dirty="0">
                          <a:solidFill>
                            <a:srgbClr val="000000"/>
                          </a:solidFill>
                          <a:effectLst/>
                          <a:latin typeface="Arial" panose="020B0604020202020204" pitchFamily="34" charset="0"/>
                        </a:rPr>
                        <a:t>3.1.2 Percentage of schools producing the minimum set of management documents at a required standard.</a:t>
                      </a:r>
                    </a:p>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Annually</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GB" sz="1000" b="1" i="0" u="none" strike="noStrike" dirty="0">
                          <a:solidFill>
                            <a:srgbClr val="000000"/>
                          </a:solidFill>
                          <a:effectLst/>
                          <a:latin typeface="Arial" panose="020B0604020202020204" pitchFamily="34" charset="0"/>
                        </a:rPr>
                        <a:t>100% of 1 000 sampled schools</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2199700492"/>
                  </a:ext>
                </a:extLst>
              </a:tr>
              <a:tr h="761993">
                <a:tc vMerge="1">
                  <a:txBody>
                    <a:bodyPr/>
                    <a:lstStyle/>
                    <a:p>
                      <a:pPr algn="l" fontAlgn="t"/>
                      <a:endParaRPr lang="en-ZA" sz="400" b="1" i="0" u="none" strike="noStrike" dirty="0">
                        <a:solidFill>
                          <a:srgbClr val="000000"/>
                        </a:solidFill>
                        <a:effectLst/>
                        <a:latin typeface="Arial" panose="020B0604020202020204" pitchFamily="34" charset="0"/>
                      </a:endParaRP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During the quarter under review, completion of the survey tool and all quality check processes were underway and the statistical analysis of the data process will follow in the next quarter  </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530968198"/>
                  </a:ext>
                </a:extLst>
              </a:tr>
              <a:tr h="155777">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1716850112"/>
                  </a:ext>
                </a:extLst>
              </a:tr>
              <a:tr h="155777">
                <a:tc rowSpan="2">
                  <a:txBody>
                    <a:bodyPr/>
                    <a:lstStyle/>
                    <a:p>
                      <a:pPr algn="l" fontAlgn="t">
                        <a:lnSpc>
                          <a:spcPct val="100000"/>
                        </a:lnSpc>
                      </a:pPr>
                      <a:r>
                        <a:rPr lang="en-GB" sz="1000" b="1" i="0" u="none" strike="noStrike" dirty="0">
                          <a:solidFill>
                            <a:srgbClr val="000000"/>
                          </a:solidFill>
                          <a:effectLst/>
                          <a:latin typeface="Arial" panose="020B0604020202020204" pitchFamily="34" charset="0"/>
                        </a:rPr>
                        <a:t>3.1.3 Number of Funza Lushaka bursaries awarded to students enrolled for Initial Teacher Education per year</a:t>
                      </a:r>
                    </a:p>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Annually</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11800</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lnSpc>
                          <a:spcPct val="100000"/>
                        </a:lnSpc>
                      </a:pPr>
                      <a:r>
                        <a:rPr lang="en-ZA" sz="1000" b="1" i="0" u="none" strike="noStrike" dirty="0">
                          <a:solidFill>
                            <a:srgbClr val="000000"/>
                          </a:solidFill>
                          <a:effectLst/>
                          <a:latin typeface="Arial" panose="020B0604020202020204" pitchFamily="34" charset="0"/>
                        </a:rPr>
                        <a:t> </a:t>
                      </a: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1774869072"/>
                  </a:ext>
                </a:extLst>
              </a:tr>
              <a:tr h="914392">
                <a:tc vMerge="1">
                  <a:txBody>
                    <a:bodyPr/>
                    <a:lstStyle/>
                    <a:p>
                      <a:pPr algn="l" fontAlgn="t"/>
                      <a:endParaRPr lang="en-ZA" sz="400" b="1" i="0" u="none" strike="noStrike" dirty="0">
                        <a:solidFill>
                          <a:srgbClr val="000000"/>
                        </a:solidFill>
                        <a:effectLst/>
                        <a:latin typeface="Arial" panose="020B0604020202020204" pitchFamily="34" charset="0"/>
                      </a:endParaRPr>
                    </a:p>
                  </a:txBody>
                  <a:tcPr marL="3378" marR="3378" marT="33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12 094</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50558913"/>
                  </a:ext>
                </a:extLst>
              </a:tr>
            </a:tbl>
          </a:graphicData>
        </a:graphic>
      </p:graphicFrame>
      <p:pic>
        <p:nvPicPr>
          <p:cNvPr id="646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7" y="6021388"/>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29574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t>PROGRAMME 3 INDICATORS…</a:t>
            </a:r>
          </a:p>
        </p:txBody>
      </p:sp>
      <p:sp>
        <p:nvSpPr>
          <p:cNvPr id="65539"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D0CEB397-FA0C-442C-AEB0-D3BFBB3E1D2D}" type="slidenum">
              <a:rPr lang="en-ZA" altLang="en-US" sz="1200" smtClean="0">
                <a:solidFill>
                  <a:srgbClr val="898989"/>
                </a:solidFill>
              </a:rPr>
              <a:pPr fontAlgn="base">
                <a:spcBef>
                  <a:spcPct val="0"/>
                </a:spcBef>
                <a:spcAft>
                  <a:spcPct val="0"/>
                </a:spcAft>
                <a:buFontTx/>
                <a:buNone/>
              </a:pPr>
              <a:t>64</a:t>
            </a:fld>
            <a:endParaRPr lang="en-ZA" altLang="en-US" sz="1200" dirty="0">
              <a:solidFill>
                <a:srgbClr val="898989"/>
              </a:solidFill>
            </a:endParaRPr>
          </a:p>
        </p:txBody>
      </p:sp>
      <p:graphicFrame>
        <p:nvGraphicFramePr>
          <p:cNvPr id="3" name="Table 2"/>
          <p:cNvGraphicFramePr>
            <a:graphicFrameLocks noGrp="1"/>
          </p:cNvGraphicFramePr>
          <p:nvPr/>
        </p:nvGraphicFramePr>
        <p:xfrm>
          <a:off x="0" y="836613"/>
          <a:ext cx="9144001" cy="4447557"/>
        </p:xfrm>
        <a:graphic>
          <a:graphicData uri="http://schemas.openxmlformats.org/drawingml/2006/table">
            <a:tbl>
              <a:tblPr/>
              <a:tblGrid>
                <a:gridCol w="1239436">
                  <a:extLst>
                    <a:ext uri="{9D8B030D-6E8A-4147-A177-3AD203B41FA5}">
                      <a16:colId xmlns:a16="http://schemas.microsoft.com/office/drawing/2014/main" val="2465839317"/>
                    </a:ext>
                  </a:extLst>
                </a:gridCol>
                <a:gridCol w="695601">
                  <a:extLst>
                    <a:ext uri="{9D8B030D-6E8A-4147-A177-3AD203B41FA5}">
                      <a16:colId xmlns:a16="http://schemas.microsoft.com/office/drawing/2014/main" val="2881594522"/>
                    </a:ext>
                  </a:extLst>
                </a:gridCol>
                <a:gridCol w="1568266">
                  <a:extLst>
                    <a:ext uri="{9D8B030D-6E8A-4147-A177-3AD203B41FA5}">
                      <a16:colId xmlns:a16="http://schemas.microsoft.com/office/drawing/2014/main" val="2674580535"/>
                    </a:ext>
                  </a:extLst>
                </a:gridCol>
                <a:gridCol w="1568266">
                  <a:extLst>
                    <a:ext uri="{9D8B030D-6E8A-4147-A177-3AD203B41FA5}">
                      <a16:colId xmlns:a16="http://schemas.microsoft.com/office/drawing/2014/main" val="1669838002"/>
                    </a:ext>
                  </a:extLst>
                </a:gridCol>
                <a:gridCol w="935900">
                  <a:extLst>
                    <a:ext uri="{9D8B030D-6E8A-4147-A177-3AD203B41FA5}">
                      <a16:colId xmlns:a16="http://schemas.microsoft.com/office/drawing/2014/main" val="3976891332"/>
                    </a:ext>
                  </a:extLst>
                </a:gridCol>
                <a:gridCol w="1568266">
                  <a:extLst>
                    <a:ext uri="{9D8B030D-6E8A-4147-A177-3AD203B41FA5}">
                      <a16:colId xmlns:a16="http://schemas.microsoft.com/office/drawing/2014/main" val="4157850248"/>
                    </a:ext>
                  </a:extLst>
                </a:gridCol>
                <a:gridCol w="1568266">
                  <a:extLst>
                    <a:ext uri="{9D8B030D-6E8A-4147-A177-3AD203B41FA5}">
                      <a16:colId xmlns:a16="http://schemas.microsoft.com/office/drawing/2014/main" val="1257399403"/>
                    </a:ext>
                  </a:extLst>
                </a:gridCol>
              </a:tblGrid>
              <a:tr h="311686">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2022/23</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Validated Milestone/ Output</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Challenges/ Corrective Action</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extLst>
                  <a:ext uri="{0D108BD9-81ED-4DB2-BD59-A6C34878D82A}">
                    <a16:rowId xmlns:a16="http://schemas.microsoft.com/office/drawing/2014/main" val="947331746"/>
                  </a:ext>
                </a:extLst>
              </a:tr>
              <a:tr h="159259">
                <a:tc rowSpan="2">
                  <a:txBody>
                    <a:bodyPr/>
                    <a:lstStyle/>
                    <a:p>
                      <a:pPr algn="l" fontAlgn="t"/>
                      <a:r>
                        <a:rPr lang="en-GB" sz="1000" b="1" i="0" u="none" strike="noStrike" dirty="0">
                          <a:solidFill>
                            <a:srgbClr val="000000"/>
                          </a:solidFill>
                          <a:effectLst/>
                          <a:latin typeface="Arial" panose="020B0604020202020204" pitchFamily="34" charset="0"/>
                        </a:rPr>
                        <a:t>3.1.4 Number of quarterly monitoring reports tracking the percentage of Funza Lushaka graduates placed within six (6) months upon confirmation that the bursar has completed studies</a:t>
                      </a:r>
                    </a:p>
                    <a:p>
                      <a:pPr algn="l" fontAlgn="t"/>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Quarterly</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4</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173217850"/>
                  </a:ext>
                </a:extLst>
              </a:tr>
              <a:tr h="1829130">
                <a:tc vMerge="1">
                  <a:txBody>
                    <a:bodyPr/>
                    <a:lstStyle/>
                    <a:p>
                      <a:pPr algn="l" fontAlgn="t"/>
                      <a:endParaRPr lang="en-ZA" sz="800" b="1" i="0" u="none" strike="noStrike" dirty="0">
                        <a:solidFill>
                          <a:srgbClr val="000000"/>
                        </a:solidFill>
                        <a:effectLst/>
                        <a:latin typeface="Arial" panose="020B0604020202020204" pitchFamily="34" charset="0"/>
                      </a:endParaRP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ZA"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00C45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Q1: 1</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Q2: 1</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 1</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3</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No deviation</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applicable</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applicable</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986552203"/>
                  </a:ext>
                </a:extLst>
              </a:tr>
              <a:tr h="159259">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4024599213"/>
                  </a:ext>
                </a:extLst>
              </a:tr>
              <a:tr h="1073823">
                <a:tc rowSpan="2">
                  <a:txBody>
                    <a:bodyPr/>
                    <a:lstStyle/>
                    <a:p>
                      <a:pPr algn="l" fontAlgn="t"/>
                      <a:r>
                        <a:rPr lang="en-GB" sz="1000" b="1" i="0" u="none" strike="noStrike" dirty="0">
                          <a:solidFill>
                            <a:srgbClr val="000000"/>
                          </a:solidFill>
                          <a:effectLst/>
                          <a:latin typeface="Arial" panose="020B0604020202020204" pitchFamily="34" charset="0"/>
                        </a:rPr>
                        <a:t>3.1.5 An Annual National Report is produced on the number of qualified teachers aged 30 and below entering the public service as teachers</a:t>
                      </a:r>
                    </a:p>
                    <a:p>
                      <a:pPr algn="l" fontAlgn="t"/>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Annually</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GB" sz="1000" b="1" i="0" u="none" strike="noStrike" dirty="0">
                          <a:solidFill>
                            <a:srgbClr val="000000"/>
                          </a:solidFill>
                          <a:effectLst/>
                          <a:latin typeface="Arial" panose="020B0604020202020204" pitchFamily="34" charset="0"/>
                        </a:rPr>
                        <a:t>Approved Annual National Report on the number of qualified teachers aged 30 and below entering the public service as teachers</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3431293705"/>
                  </a:ext>
                </a:extLst>
              </a:tr>
              <a:tr h="768969">
                <a:tc vMerge="1">
                  <a:txBody>
                    <a:bodyPr/>
                    <a:lstStyle/>
                    <a:p>
                      <a:pPr algn="l" fontAlgn="t"/>
                      <a:endParaRPr lang="en-ZA" sz="800" b="1" i="0" u="none" strike="noStrike" dirty="0">
                        <a:solidFill>
                          <a:srgbClr val="000000"/>
                        </a:solidFill>
                        <a:effectLst/>
                        <a:latin typeface="Arial" panose="020B0604020202020204" pitchFamily="34" charset="0"/>
                      </a:endParaRP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Approved third quarter report on the number of qualified teachers aged 30 and below entering the public service as teachers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3466237768"/>
                  </a:ext>
                </a:extLst>
              </a:tr>
            </a:tbl>
          </a:graphicData>
        </a:graphic>
      </p:graphicFrame>
      <p:pic>
        <p:nvPicPr>
          <p:cNvPr id="655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38044"/>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14116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t>PROGRAMME 3 INDICATORS…</a:t>
            </a:r>
          </a:p>
        </p:txBody>
      </p:sp>
      <p:sp>
        <p:nvSpPr>
          <p:cNvPr id="66563"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A83F5CE3-5F49-4569-B5FF-D3FA29236743}" type="slidenum">
              <a:rPr lang="en-ZA" altLang="en-US" sz="1200" smtClean="0">
                <a:solidFill>
                  <a:srgbClr val="898989"/>
                </a:solidFill>
              </a:rPr>
              <a:pPr fontAlgn="base">
                <a:spcBef>
                  <a:spcPct val="0"/>
                </a:spcBef>
                <a:spcAft>
                  <a:spcPct val="0"/>
                </a:spcAft>
                <a:buFontTx/>
                <a:buNone/>
              </a:pPr>
              <a:t>65</a:t>
            </a:fld>
            <a:endParaRPr lang="en-ZA" altLang="en-US" sz="1200" dirty="0">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186488508"/>
              </p:ext>
            </p:extLst>
          </p:nvPr>
        </p:nvGraphicFramePr>
        <p:xfrm>
          <a:off x="0" y="692150"/>
          <a:ext cx="9144002" cy="4449773"/>
        </p:xfrm>
        <a:graphic>
          <a:graphicData uri="http://schemas.openxmlformats.org/drawingml/2006/table">
            <a:tbl>
              <a:tblPr/>
              <a:tblGrid>
                <a:gridCol w="1239436">
                  <a:extLst>
                    <a:ext uri="{9D8B030D-6E8A-4147-A177-3AD203B41FA5}">
                      <a16:colId xmlns:a16="http://schemas.microsoft.com/office/drawing/2014/main" val="2592292664"/>
                    </a:ext>
                  </a:extLst>
                </a:gridCol>
                <a:gridCol w="695602">
                  <a:extLst>
                    <a:ext uri="{9D8B030D-6E8A-4147-A177-3AD203B41FA5}">
                      <a16:colId xmlns:a16="http://schemas.microsoft.com/office/drawing/2014/main" val="2126380450"/>
                    </a:ext>
                  </a:extLst>
                </a:gridCol>
                <a:gridCol w="1568266">
                  <a:extLst>
                    <a:ext uri="{9D8B030D-6E8A-4147-A177-3AD203B41FA5}">
                      <a16:colId xmlns:a16="http://schemas.microsoft.com/office/drawing/2014/main" val="4034954651"/>
                    </a:ext>
                  </a:extLst>
                </a:gridCol>
                <a:gridCol w="1568266">
                  <a:extLst>
                    <a:ext uri="{9D8B030D-6E8A-4147-A177-3AD203B41FA5}">
                      <a16:colId xmlns:a16="http://schemas.microsoft.com/office/drawing/2014/main" val="2381239841"/>
                    </a:ext>
                  </a:extLst>
                </a:gridCol>
                <a:gridCol w="935900">
                  <a:extLst>
                    <a:ext uri="{9D8B030D-6E8A-4147-A177-3AD203B41FA5}">
                      <a16:colId xmlns:a16="http://schemas.microsoft.com/office/drawing/2014/main" val="397290144"/>
                    </a:ext>
                  </a:extLst>
                </a:gridCol>
                <a:gridCol w="1568266">
                  <a:extLst>
                    <a:ext uri="{9D8B030D-6E8A-4147-A177-3AD203B41FA5}">
                      <a16:colId xmlns:a16="http://schemas.microsoft.com/office/drawing/2014/main" val="3208537782"/>
                    </a:ext>
                  </a:extLst>
                </a:gridCol>
                <a:gridCol w="1568266">
                  <a:extLst>
                    <a:ext uri="{9D8B030D-6E8A-4147-A177-3AD203B41FA5}">
                      <a16:colId xmlns:a16="http://schemas.microsoft.com/office/drawing/2014/main" val="3182517242"/>
                    </a:ext>
                  </a:extLst>
                </a:gridCol>
              </a:tblGrid>
              <a:tr h="310834">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6035" marR="6035" marT="603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6035" marR="6035" marT="603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2022/23</a:t>
                      </a:r>
                    </a:p>
                  </a:txBody>
                  <a:tcPr marL="6035" marR="6035" marT="603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Validated Milestone/ Output</a:t>
                      </a:r>
                    </a:p>
                  </a:txBody>
                  <a:tcPr marL="6035" marR="6035" marT="603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6035" marR="6035" marT="603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6035" marR="6035" marT="603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Challenges/ Corrective Action</a:t>
                      </a:r>
                    </a:p>
                  </a:txBody>
                  <a:tcPr marL="6035" marR="6035" marT="603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extLst>
                  <a:ext uri="{0D108BD9-81ED-4DB2-BD59-A6C34878D82A}">
                    <a16:rowId xmlns:a16="http://schemas.microsoft.com/office/drawing/2014/main" val="1955890962"/>
                  </a:ext>
                </a:extLst>
              </a:tr>
              <a:tr h="1225232">
                <a:tc rowSpan="2">
                  <a:txBody>
                    <a:bodyPr/>
                    <a:lstStyle/>
                    <a:p>
                      <a:pPr algn="l" fontAlgn="t"/>
                      <a:r>
                        <a:rPr lang="en-GB" sz="1000" b="1" i="0" u="none" strike="noStrike" dirty="0">
                          <a:solidFill>
                            <a:srgbClr val="000000"/>
                          </a:solidFill>
                          <a:effectLst/>
                          <a:latin typeface="Arial" panose="020B0604020202020204" pitchFamily="34" charset="0"/>
                        </a:rPr>
                        <a:t>3.2.1 An Annual Sector Report is produced on monitoring the functionality of Provincial Teacher Development Institutes and District Teacher Development Centres</a:t>
                      </a:r>
                    </a:p>
                    <a:p>
                      <a:pPr algn="l" fontAlgn="t"/>
                      <a:r>
                        <a:rPr lang="en-ZA" sz="1000" b="1" i="0" u="none" strike="noStrike" dirty="0">
                          <a:solidFill>
                            <a:srgbClr val="000000"/>
                          </a:solidFill>
                          <a:effectLst/>
                          <a:latin typeface="Arial" panose="020B0604020202020204" pitchFamily="34" charset="0"/>
                        </a:rPr>
                        <a:t> </a:t>
                      </a:r>
                    </a:p>
                  </a:txBody>
                  <a:tcPr marL="6035" marR="6035" marT="603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Annually</a:t>
                      </a:r>
                    </a:p>
                  </a:txBody>
                  <a:tcPr marL="6035" marR="6035" marT="603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GB" sz="1000" b="1" i="0" u="none" strike="noStrike" dirty="0">
                          <a:solidFill>
                            <a:srgbClr val="000000"/>
                          </a:solidFill>
                          <a:effectLst/>
                          <a:latin typeface="Arial" panose="020B0604020202020204" pitchFamily="34" charset="0"/>
                        </a:rPr>
                        <a:t>Approved Annual Sector Report on monitoring the functionality of Provincial Teacher Development Institutes and</a:t>
                      </a:r>
                      <a:br>
                        <a:rPr lang="en-GB" sz="1000" b="1" i="0" u="none" strike="noStrike" dirty="0">
                          <a:solidFill>
                            <a:srgbClr val="000000"/>
                          </a:solidFill>
                          <a:effectLst/>
                          <a:latin typeface="Arial" panose="020B0604020202020204" pitchFamily="34" charset="0"/>
                        </a:rPr>
                      </a:br>
                      <a:r>
                        <a:rPr lang="en-GB" sz="1000" b="1" i="0" u="none" strike="noStrike" dirty="0">
                          <a:solidFill>
                            <a:srgbClr val="000000"/>
                          </a:solidFill>
                          <a:effectLst/>
                          <a:latin typeface="Arial" panose="020B0604020202020204" pitchFamily="34" charset="0"/>
                        </a:rPr>
                        <a:t>District Teacher Development Centres</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6035" marR="6035" marT="603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035" marR="6035" marT="603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035" marR="6035" marT="603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035" marR="6035" marT="603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035" marR="6035" marT="603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4145731285"/>
                  </a:ext>
                </a:extLst>
              </a:tr>
              <a:tr h="609598">
                <a:tc vMerge="1">
                  <a:txBody>
                    <a:bodyPr/>
                    <a:lstStyle/>
                    <a:p>
                      <a:pPr algn="l" fontAlgn="t"/>
                      <a:endParaRPr lang="en-ZA" sz="700" b="1" i="0" u="none" strike="noStrike" dirty="0">
                        <a:solidFill>
                          <a:srgbClr val="000000"/>
                        </a:solidFill>
                        <a:effectLst/>
                        <a:latin typeface="Arial" panose="020B0604020202020204" pitchFamily="34" charset="0"/>
                      </a:endParaRPr>
                    </a:p>
                  </a:txBody>
                  <a:tcPr marL="6035" marR="6035" marT="603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 completed monitoring tools and 9 PEDs quarterly reports submitted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599933174"/>
                  </a:ext>
                </a:extLst>
              </a:tr>
              <a:tr h="158435">
                <a:tc>
                  <a:txBody>
                    <a:bodyPr/>
                    <a:lstStyle/>
                    <a:p>
                      <a:pPr algn="l" fontAlgn="t"/>
                      <a:r>
                        <a:rPr lang="en-ZA" sz="1000" b="1" i="0" u="none" strike="noStrike" dirty="0">
                          <a:solidFill>
                            <a:srgbClr val="000000"/>
                          </a:solidFill>
                          <a:effectLst/>
                          <a:latin typeface="Arial" panose="020B0604020202020204" pitchFamily="34" charset="0"/>
                        </a:rPr>
                        <a:t> </a:t>
                      </a:r>
                    </a:p>
                  </a:txBody>
                  <a:tcPr marL="6035" marR="6035" marT="603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035" marR="6035" marT="603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035" marR="6035" marT="603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035" marR="6035" marT="603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035" marR="6035" marT="603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035" marR="6035" marT="603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035" marR="6035" marT="603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1493095158"/>
                  </a:ext>
                </a:extLst>
              </a:tr>
              <a:tr h="1530031">
                <a:tc rowSpan="2">
                  <a:txBody>
                    <a:bodyPr/>
                    <a:lstStyle/>
                    <a:p>
                      <a:pPr algn="l" fontAlgn="t"/>
                      <a:r>
                        <a:rPr lang="en-GB" sz="1000" b="1" i="0" u="none" strike="noStrike" dirty="0">
                          <a:solidFill>
                            <a:srgbClr val="000000"/>
                          </a:solidFill>
                          <a:effectLst/>
                          <a:latin typeface="Arial" panose="020B0604020202020204" pitchFamily="34" charset="0"/>
                        </a:rPr>
                        <a:t>3.2.2 An Annual Sector Report is produced on monitoring the implementation of Teacher Development Programmes by PEDs with special focus on Language, Mathematics, Physical Science and Accounting</a:t>
                      </a:r>
                    </a:p>
                    <a:p>
                      <a:pPr algn="l" fontAlgn="t"/>
                      <a:r>
                        <a:rPr lang="en-ZA" sz="1000" b="1" i="0" u="none" strike="noStrike" dirty="0">
                          <a:solidFill>
                            <a:srgbClr val="000000"/>
                          </a:solidFill>
                          <a:effectLst/>
                          <a:latin typeface="Arial" panose="020B0604020202020204" pitchFamily="34" charset="0"/>
                        </a:rPr>
                        <a:t> </a:t>
                      </a:r>
                    </a:p>
                  </a:txBody>
                  <a:tcPr marL="6035" marR="6035" marT="603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Annually</a:t>
                      </a:r>
                    </a:p>
                  </a:txBody>
                  <a:tcPr marL="6035" marR="6035" marT="603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GB" sz="1000" b="1" i="0" u="none" strike="noStrike" dirty="0">
                          <a:solidFill>
                            <a:srgbClr val="000000"/>
                          </a:solidFill>
                          <a:effectLst/>
                          <a:latin typeface="Arial" panose="020B0604020202020204" pitchFamily="34" charset="0"/>
                        </a:rPr>
                        <a:t>Approved Annual Sector Report on monitoring the implementation of Teacher Development Programmes by PEDs with special focus on Language, Mathematics, Physical Science and Accounting</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6035" marR="6035" marT="603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035" marR="6035" marT="603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035" marR="6035" marT="603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035" marR="6035" marT="603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035" marR="6035" marT="603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2737597460"/>
                  </a:ext>
                </a:extLst>
              </a:tr>
              <a:tr h="615633">
                <a:tc vMerge="1">
                  <a:txBody>
                    <a:bodyPr/>
                    <a:lstStyle/>
                    <a:p>
                      <a:pPr algn="l" fontAlgn="t"/>
                      <a:endParaRPr lang="en-ZA" sz="700" b="1" i="0" u="none" strike="noStrike" dirty="0">
                        <a:solidFill>
                          <a:srgbClr val="000000"/>
                        </a:solidFill>
                        <a:effectLst/>
                        <a:latin typeface="Arial" panose="020B0604020202020204" pitchFamily="34" charset="0"/>
                      </a:endParaRPr>
                    </a:p>
                  </a:txBody>
                  <a:tcPr marL="6035" marR="6035" marT="603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Nine (9) PEDs submitted their quarterly reports</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2237669624"/>
                  </a:ext>
                </a:extLst>
              </a:tr>
            </a:tbl>
          </a:graphicData>
        </a:graphic>
      </p:graphicFrame>
      <p:pic>
        <p:nvPicPr>
          <p:cNvPr id="666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87955"/>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19149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t>PROGRAMME 3 INDICATORS…</a:t>
            </a:r>
          </a:p>
        </p:txBody>
      </p:sp>
      <p:sp>
        <p:nvSpPr>
          <p:cNvPr id="67587" name="Slide Number Placeholder 3"/>
          <p:cNvSpPr>
            <a:spLocks noGrp="1" noChangeArrowheads="1"/>
          </p:cNvSpPr>
          <p:nvPr>
            <p:ph type="sldNum" sz="quarter" idx="12"/>
          </p:nvPr>
        </p:nvSpPr>
        <p:spPr bwMode="auto">
          <a:xfrm>
            <a:off x="6553200" y="63122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F0BADDC8-0BDD-4F03-B0A2-1A1C2E0A65BA}" type="slidenum">
              <a:rPr lang="en-ZA" altLang="en-US" sz="1200" smtClean="0">
                <a:solidFill>
                  <a:srgbClr val="898989"/>
                </a:solidFill>
              </a:rPr>
              <a:pPr fontAlgn="base">
                <a:spcBef>
                  <a:spcPct val="0"/>
                </a:spcBef>
                <a:spcAft>
                  <a:spcPct val="0"/>
                </a:spcAft>
                <a:buFontTx/>
                <a:buNone/>
              </a:pPr>
              <a:t>66</a:t>
            </a:fld>
            <a:endParaRPr lang="en-ZA" altLang="en-US" sz="1200" dirty="0">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919970931"/>
              </p:ext>
            </p:extLst>
          </p:nvPr>
        </p:nvGraphicFramePr>
        <p:xfrm>
          <a:off x="0" y="765173"/>
          <a:ext cx="9144001" cy="5256214"/>
        </p:xfrm>
        <a:graphic>
          <a:graphicData uri="http://schemas.openxmlformats.org/drawingml/2006/table">
            <a:tbl>
              <a:tblPr/>
              <a:tblGrid>
                <a:gridCol w="1239436">
                  <a:extLst>
                    <a:ext uri="{9D8B030D-6E8A-4147-A177-3AD203B41FA5}">
                      <a16:colId xmlns:a16="http://schemas.microsoft.com/office/drawing/2014/main" val="3902440785"/>
                    </a:ext>
                  </a:extLst>
                </a:gridCol>
                <a:gridCol w="695601">
                  <a:extLst>
                    <a:ext uri="{9D8B030D-6E8A-4147-A177-3AD203B41FA5}">
                      <a16:colId xmlns:a16="http://schemas.microsoft.com/office/drawing/2014/main" val="2290245927"/>
                    </a:ext>
                  </a:extLst>
                </a:gridCol>
                <a:gridCol w="1568266">
                  <a:extLst>
                    <a:ext uri="{9D8B030D-6E8A-4147-A177-3AD203B41FA5}">
                      <a16:colId xmlns:a16="http://schemas.microsoft.com/office/drawing/2014/main" val="436681369"/>
                    </a:ext>
                  </a:extLst>
                </a:gridCol>
                <a:gridCol w="1568266">
                  <a:extLst>
                    <a:ext uri="{9D8B030D-6E8A-4147-A177-3AD203B41FA5}">
                      <a16:colId xmlns:a16="http://schemas.microsoft.com/office/drawing/2014/main" val="3264018368"/>
                    </a:ext>
                  </a:extLst>
                </a:gridCol>
                <a:gridCol w="935900">
                  <a:extLst>
                    <a:ext uri="{9D8B030D-6E8A-4147-A177-3AD203B41FA5}">
                      <a16:colId xmlns:a16="http://schemas.microsoft.com/office/drawing/2014/main" val="335502194"/>
                    </a:ext>
                  </a:extLst>
                </a:gridCol>
                <a:gridCol w="1568266">
                  <a:extLst>
                    <a:ext uri="{9D8B030D-6E8A-4147-A177-3AD203B41FA5}">
                      <a16:colId xmlns:a16="http://schemas.microsoft.com/office/drawing/2014/main" val="3702871675"/>
                    </a:ext>
                  </a:extLst>
                </a:gridCol>
                <a:gridCol w="1568266">
                  <a:extLst>
                    <a:ext uri="{9D8B030D-6E8A-4147-A177-3AD203B41FA5}">
                      <a16:colId xmlns:a16="http://schemas.microsoft.com/office/drawing/2014/main" val="4121980679"/>
                    </a:ext>
                  </a:extLst>
                </a:gridCol>
              </a:tblGrid>
              <a:tr h="344771">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2022/23</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Validated Milestone/ Output</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Challenges/ Corrective Action</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extLst>
                  <a:ext uri="{0D108BD9-81ED-4DB2-BD59-A6C34878D82A}">
                    <a16:rowId xmlns:a16="http://schemas.microsoft.com/office/drawing/2014/main" val="1378133597"/>
                  </a:ext>
                </a:extLst>
              </a:tr>
              <a:tr h="176163">
                <a:tc rowSpan="2">
                  <a:txBody>
                    <a:bodyPr/>
                    <a:lstStyle/>
                    <a:p>
                      <a:pPr algn="l" fontAlgn="t"/>
                      <a:r>
                        <a:rPr lang="en-GB" sz="1000" b="1" i="0" u="none" strike="noStrike" dirty="0">
                          <a:solidFill>
                            <a:srgbClr val="000000"/>
                          </a:solidFill>
                          <a:effectLst/>
                          <a:latin typeface="Arial" panose="020B0604020202020204" pitchFamily="34" charset="0"/>
                        </a:rPr>
                        <a:t>3.2.3 Number of PEDs that had their post provisioning processes assessed for compliance with the post-provisioning norms and standards</a:t>
                      </a:r>
                    </a:p>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Annually</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9</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2023643017"/>
                  </a:ext>
                </a:extLst>
              </a:tr>
              <a:tr h="2865644">
                <a:tc vMerge="1">
                  <a:txBody>
                    <a:bodyPr/>
                    <a:lstStyle/>
                    <a:p>
                      <a:pPr algn="l" fontAlgn="t"/>
                      <a:endParaRPr lang="en-ZA" sz="800" b="1" i="0" u="none" strike="noStrike" dirty="0">
                        <a:solidFill>
                          <a:srgbClr val="000000"/>
                        </a:solidFill>
                        <a:effectLst/>
                        <a:latin typeface="Arial" panose="020B0604020202020204" pitchFamily="34" charset="0"/>
                      </a:endParaRP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Nine (9) PED letters notifying of HODs of Post provisioning meeting were developed and approved by the DG.</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Monitoring framework for the implementation of the Post Provisioning Norms for Staffing of Schools was developed </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Monitoring tool for Template for submission of the profiles of educators declared in addition was developed</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2522337269"/>
                  </a:ext>
                </a:extLst>
              </a:tr>
              <a:tr h="176163">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316733022"/>
                  </a:ext>
                </a:extLst>
              </a:tr>
              <a:tr h="1019204">
                <a:tc rowSpan="2">
                  <a:txBody>
                    <a:bodyPr/>
                    <a:lstStyle/>
                    <a:p>
                      <a:pPr algn="l" fontAlgn="t"/>
                      <a:r>
                        <a:rPr lang="en-GB" sz="1000" b="1" i="0" u="none" strike="noStrike" dirty="0">
                          <a:solidFill>
                            <a:srgbClr val="000000"/>
                          </a:solidFill>
                          <a:effectLst/>
                          <a:latin typeface="Arial" panose="020B0604020202020204" pitchFamily="34" charset="0"/>
                        </a:rPr>
                        <a:t>3.2.4 An Annual Sector Report on Grade-R practitioners with NQF level 6 and above qualifications produced</a:t>
                      </a:r>
                    </a:p>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Annually</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GB" sz="1000" b="1" i="0" u="none" strike="noStrike" dirty="0">
                          <a:solidFill>
                            <a:srgbClr val="000000"/>
                          </a:solidFill>
                          <a:effectLst/>
                          <a:latin typeface="Arial" panose="020B0604020202020204" pitchFamily="34" charset="0"/>
                        </a:rPr>
                        <a:t>Approved Annual Sector Report on Grade-R practitioners with NQF level 6 and above qualifications produced</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1968332823"/>
                  </a:ext>
                </a:extLst>
              </a:tr>
              <a:tr h="674269">
                <a:tc vMerge="1">
                  <a:txBody>
                    <a:bodyPr/>
                    <a:lstStyle/>
                    <a:p>
                      <a:pPr algn="l" fontAlgn="t"/>
                      <a:endParaRPr lang="en-ZA" sz="800" b="1" i="0" u="none" strike="noStrike" dirty="0">
                        <a:solidFill>
                          <a:srgbClr val="000000"/>
                        </a:solidFill>
                        <a:effectLst/>
                        <a:latin typeface="Arial" panose="020B0604020202020204" pitchFamily="34" charset="0"/>
                      </a:endParaRP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Four (4) approved monitoring tools were received from NC, MP, KZN, and EC.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3695658168"/>
                  </a:ext>
                </a:extLst>
              </a:tr>
            </a:tbl>
          </a:graphicData>
        </a:graphic>
      </p:graphicFrame>
      <p:pic>
        <p:nvPicPr>
          <p:cNvPr id="676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21388"/>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9366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t>PROGRAMME 3 INDICATORS…</a:t>
            </a:r>
          </a:p>
        </p:txBody>
      </p:sp>
      <p:sp>
        <p:nvSpPr>
          <p:cNvPr id="68611"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F2389942-606B-4D2E-AA68-D4321F6EF9C1}" type="slidenum">
              <a:rPr lang="en-ZA" altLang="en-US" sz="1200" smtClean="0">
                <a:solidFill>
                  <a:srgbClr val="898989"/>
                </a:solidFill>
              </a:rPr>
              <a:pPr fontAlgn="base">
                <a:spcBef>
                  <a:spcPct val="0"/>
                </a:spcBef>
                <a:spcAft>
                  <a:spcPct val="0"/>
                </a:spcAft>
                <a:buFontTx/>
                <a:buNone/>
              </a:pPr>
              <a:t>67</a:t>
            </a:fld>
            <a:endParaRPr lang="en-ZA" altLang="en-US" sz="1200" dirty="0">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271919532"/>
              </p:ext>
            </p:extLst>
          </p:nvPr>
        </p:nvGraphicFramePr>
        <p:xfrm>
          <a:off x="0" y="891320"/>
          <a:ext cx="9143998" cy="3833824"/>
        </p:xfrm>
        <a:graphic>
          <a:graphicData uri="http://schemas.openxmlformats.org/drawingml/2006/table">
            <a:tbl>
              <a:tblPr/>
              <a:tblGrid>
                <a:gridCol w="1239436">
                  <a:extLst>
                    <a:ext uri="{9D8B030D-6E8A-4147-A177-3AD203B41FA5}">
                      <a16:colId xmlns:a16="http://schemas.microsoft.com/office/drawing/2014/main" val="1647341977"/>
                    </a:ext>
                  </a:extLst>
                </a:gridCol>
                <a:gridCol w="695602">
                  <a:extLst>
                    <a:ext uri="{9D8B030D-6E8A-4147-A177-3AD203B41FA5}">
                      <a16:colId xmlns:a16="http://schemas.microsoft.com/office/drawing/2014/main" val="4260626819"/>
                    </a:ext>
                  </a:extLst>
                </a:gridCol>
                <a:gridCol w="1196802">
                  <a:extLst>
                    <a:ext uri="{9D8B030D-6E8A-4147-A177-3AD203B41FA5}">
                      <a16:colId xmlns:a16="http://schemas.microsoft.com/office/drawing/2014/main" val="3271870102"/>
                    </a:ext>
                  </a:extLst>
                </a:gridCol>
                <a:gridCol w="1939728">
                  <a:extLst>
                    <a:ext uri="{9D8B030D-6E8A-4147-A177-3AD203B41FA5}">
                      <a16:colId xmlns:a16="http://schemas.microsoft.com/office/drawing/2014/main" val="2779671764"/>
                    </a:ext>
                  </a:extLst>
                </a:gridCol>
                <a:gridCol w="935900">
                  <a:extLst>
                    <a:ext uri="{9D8B030D-6E8A-4147-A177-3AD203B41FA5}">
                      <a16:colId xmlns:a16="http://schemas.microsoft.com/office/drawing/2014/main" val="1630590"/>
                    </a:ext>
                  </a:extLst>
                </a:gridCol>
                <a:gridCol w="1568265">
                  <a:extLst>
                    <a:ext uri="{9D8B030D-6E8A-4147-A177-3AD203B41FA5}">
                      <a16:colId xmlns:a16="http://schemas.microsoft.com/office/drawing/2014/main" val="4226899696"/>
                    </a:ext>
                  </a:extLst>
                </a:gridCol>
                <a:gridCol w="1568265">
                  <a:extLst>
                    <a:ext uri="{9D8B030D-6E8A-4147-A177-3AD203B41FA5}">
                      <a16:colId xmlns:a16="http://schemas.microsoft.com/office/drawing/2014/main" val="1335624335"/>
                    </a:ext>
                  </a:extLst>
                </a:gridCol>
              </a:tblGrid>
              <a:tr h="0">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5955" marR="5955" marT="595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5955" marR="5955" marT="595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2022/23</a:t>
                      </a:r>
                    </a:p>
                  </a:txBody>
                  <a:tcPr marL="5955" marR="5955" marT="595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Validated Milestone/ Output</a:t>
                      </a:r>
                    </a:p>
                  </a:txBody>
                  <a:tcPr marL="5955" marR="5955" marT="595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5955" marR="5955" marT="595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5955" marR="5955" marT="595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Challenges/ Corrective Action</a:t>
                      </a:r>
                    </a:p>
                  </a:txBody>
                  <a:tcPr marL="5955" marR="5955" marT="595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extLst>
                  <a:ext uri="{0D108BD9-81ED-4DB2-BD59-A6C34878D82A}">
                    <a16:rowId xmlns:a16="http://schemas.microsoft.com/office/drawing/2014/main" val="1897847400"/>
                  </a:ext>
                </a:extLst>
              </a:tr>
              <a:tr h="0">
                <a:tc rowSpan="2">
                  <a:txBody>
                    <a:bodyPr/>
                    <a:lstStyle/>
                    <a:p>
                      <a:pPr algn="l" fontAlgn="t"/>
                      <a:r>
                        <a:rPr lang="en-GB" sz="1000" b="1" i="0" u="none" strike="noStrike" dirty="0">
                          <a:solidFill>
                            <a:srgbClr val="000000"/>
                          </a:solidFill>
                          <a:effectLst/>
                          <a:latin typeface="Arial" panose="020B0604020202020204" pitchFamily="34" charset="0"/>
                        </a:rPr>
                        <a:t>3.3.1 Number of PEDs monitored on the implementation of the Quality Management System (QMS) for school-based educators</a:t>
                      </a:r>
                    </a:p>
                    <a:p>
                      <a:pPr algn="l" fontAlgn="t"/>
                      <a:r>
                        <a:rPr lang="en-ZA" sz="1000" b="1" i="0" u="none" strike="noStrike" dirty="0">
                          <a:solidFill>
                            <a:srgbClr val="000000"/>
                          </a:solidFill>
                          <a:effectLst/>
                          <a:latin typeface="Arial" panose="020B0604020202020204" pitchFamily="34" charset="0"/>
                        </a:rPr>
                        <a:t> </a:t>
                      </a:r>
                    </a:p>
                  </a:txBody>
                  <a:tcPr marL="5955" marR="5955" marT="595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Annually</a:t>
                      </a:r>
                    </a:p>
                  </a:txBody>
                  <a:tcPr marL="5955" marR="5955" marT="595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9</a:t>
                      </a:r>
                    </a:p>
                  </a:txBody>
                  <a:tcPr marL="5955" marR="5955" marT="595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955" marR="5955" marT="595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955" marR="5955" marT="595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955" marR="5955" marT="595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955" marR="5955" marT="595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1500381702"/>
                  </a:ext>
                </a:extLst>
              </a:tr>
              <a:tr h="0">
                <a:tc vMerge="1">
                  <a:txBody>
                    <a:bodyPr/>
                    <a:lstStyle/>
                    <a:p>
                      <a:pPr algn="l" fontAlgn="t"/>
                      <a:endParaRPr lang="en-ZA" sz="700" b="1" i="0" u="none" strike="noStrike" dirty="0">
                        <a:solidFill>
                          <a:srgbClr val="000000"/>
                        </a:solidFill>
                        <a:effectLst/>
                        <a:latin typeface="Arial" panose="020B0604020202020204" pitchFamily="34" charset="0"/>
                      </a:endParaRPr>
                    </a:p>
                  </a:txBody>
                  <a:tcPr marL="5955" marR="5955" marT="595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marL="0" indent="0">
                        <a:lnSpc>
                          <a:spcPct val="100000"/>
                        </a:lnSpc>
                        <a:spcAft>
                          <a:spcPts val="1200"/>
                        </a:spcAft>
                        <a:buFont typeface="Arial" panose="020B0604020202020204" pitchFamily="34" charset="0"/>
                        <a:buNone/>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Q1: One (1) PED monitored:</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GP</a:t>
                      </a:r>
                    </a:p>
                    <a:p>
                      <a:pPr marL="0" indent="0">
                        <a:lnSpc>
                          <a:spcPct val="100000"/>
                        </a:lnSpc>
                        <a:spcAft>
                          <a:spcPts val="1200"/>
                        </a:spcAft>
                        <a:buFont typeface="Arial" panose="020B0604020202020204" pitchFamily="34" charset="0"/>
                        <a:buNone/>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Q2: Three (3) PEDs monitored: FS, NC and WC</a:t>
                      </a:r>
                    </a:p>
                    <a:p>
                      <a:pPr marL="0" indent="0">
                        <a:lnSpc>
                          <a:spcPct val="100000"/>
                        </a:lnSpc>
                        <a:spcAft>
                          <a:spcPts val="1200"/>
                        </a:spcAft>
                        <a:buFont typeface="Arial" panose="020B0604020202020204" pitchFamily="34" charset="0"/>
                        <a:buNone/>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 Five (5) PEDs monitored: EC, KZN, MP, LP and  NW</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9</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531660142"/>
                  </a:ext>
                </a:extLst>
              </a:tr>
              <a:tr h="0">
                <a:tc>
                  <a:txBody>
                    <a:bodyPr/>
                    <a:lstStyle/>
                    <a:p>
                      <a:pPr algn="l" fontAlgn="t"/>
                      <a:r>
                        <a:rPr lang="en-ZA" sz="1000" b="1" i="0" u="none" strike="noStrike" dirty="0">
                          <a:solidFill>
                            <a:srgbClr val="000000"/>
                          </a:solidFill>
                          <a:effectLst/>
                          <a:latin typeface="Arial" panose="020B0604020202020204" pitchFamily="34" charset="0"/>
                        </a:rPr>
                        <a:t> </a:t>
                      </a:r>
                    </a:p>
                  </a:txBody>
                  <a:tcPr marL="5955" marR="5955" marT="595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955" marR="5955" marT="595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955" marR="5955" marT="595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955" marR="5955" marT="595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955" marR="5955" marT="595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955" marR="5955" marT="595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955" marR="5955" marT="595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256030210"/>
                  </a:ext>
                </a:extLst>
              </a:tr>
              <a:tr h="0">
                <a:tc rowSpan="2">
                  <a:txBody>
                    <a:bodyPr/>
                    <a:lstStyle/>
                    <a:p>
                      <a:pPr algn="l" fontAlgn="t"/>
                      <a:r>
                        <a:rPr lang="en-GB" sz="1000" b="1" i="0" u="none" strike="noStrike" dirty="0">
                          <a:solidFill>
                            <a:srgbClr val="000000"/>
                          </a:solidFill>
                          <a:effectLst/>
                          <a:latin typeface="Arial" panose="020B0604020202020204" pitchFamily="34" charset="0"/>
                        </a:rPr>
                        <a:t>3.3.2 Number of PEDs monitored on the implementation of Education Management Service: Performance Management and Development System (EMS: PMDS)</a:t>
                      </a:r>
                    </a:p>
                    <a:p>
                      <a:pPr algn="l" fontAlgn="t"/>
                      <a:r>
                        <a:rPr lang="en-ZA" sz="1000" b="1" i="0" u="none" strike="noStrike" dirty="0">
                          <a:solidFill>
                            <a:srgbClr val="000000"/>
                          </a:solidFill>
                          <a:effectLst/>
                          <a:latin typeface="Arial" panose="020B0604020202020204" pitchFamily="34" charset="0"/>
                        </a:rPr>
                        <a:t> </a:t>
                      </a:r>
                    </a:p>
                  </a:txBody>
                  <a:tcPr marL="5955" marR="5955" marT="595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Annually</a:t>
                      </a:r>
                    </a:p>
                  </a:txBody>
                  <a:tcPr marL="5955" marR="5955" marT="595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9</a:t>
                      </a:r>
                    </a:p>
                  </a:txBody>
                  <a:tcPr marL="5955" marR="5955" marT="595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955" marR="5955" marT="595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955" marR="5955" marT="595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955" marR="5955" marT="595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955" marR="5955" marT="595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3238864768"/>
                  </a:ext>
                </a:extLst>
              </a:tr>
              <a:tr h="0">
                <a:tc vMerge="1">
                  <a:txBody>
                    <a:bodyPr/>
                    <a:lstStyle/>
                    <a:p>
                      <a:pPr algn="l" fontAlgn="t"/>
                      <a:endParaRPr lang="en-ZA" sz="700" b="1" i="0" u="none" strike="noStrike" dirty="0">
                        <a:solidFill>
                          <a:srgbClr val="000000"/>
                        </a:solidFill>
                        <a:effectLst/>
                        <a:latin typeface="Arial" panose="020B0604020202020204" pitchFamily="34" charset="0"/>
                      </a:endParaRPr>
                    </a:p>
                  </a:txBody>
                  <a:tcPr marL="5955" marR="5955" marT="5955"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Q1: Three (3) PEDs monitored:</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KZN, MP and NC</a:t>
                      </a:r>
                    </a:p>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Q2: Three (3) PEDs monitored:</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EC, LP and WC</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 Three (3) PEDs monitored:</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GP, FS and NW</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9</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2917680053"/>
                  </a:ext>
                </a:extLst>
              </a:tr>
            </a:tbl>
          </a:graphicData>
        </a:graphic>
      </p:graphicFrame>
      <p:pic>
        <p:nvPicPr>
          <p:cNvPr id="686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6349"/>
            <a:ext cx="1692275" cy="49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89183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noAutofit/>
          </a:bodyPr>
          <a:lstStyle/>
          <a:p>
            <a:pPr eaLnBrk="1" fontAlgn="auto" hangingPunct="1">
              <a:spcAft>
                <a:spcPts val="0"/>
              </a:spcAft>
              <a:defRPr/>
            </a:pPr>
            <a:r>
              <a:rPr lang="en-ZA" dirty="0">
                <a:solidFill>
                  <a:srgbClr val="C0504D">
                    <a:lumMod val="75000"/>
                  </a:srgbClr>
                </a:solidFill>
              </a:rPr>
              <a:t>PROGRAMME</a:t>
            </a:r>
            <a:r>
              <a:rPr lang="en-ZA" dirty="0"/>
              <a:t> </a:t>
            </a:r>
            <a:r>
              <a:rPr lang="en-ZA" dirty="0">
                <a:solidFill>
                  <a:srgbClr val="C0504D">
                    <a:lumMod val="75000"/>
                  </a:srgbClr>
                </a:solidFill>
              </a:rPr>
              <a:t>3 …</a:t>
            </a:r>
          </a:p>
        </p:txBody>
      </p:sp>
      <p:sp>
        <p:nvSpPr>
          <p:cNvPr id="3" name="Content Placeholder 2"/>
          <p:cNvSpPr>
            <a:spLocks noGrp="1"/>
          </p:cNvSpPr>
          <p:nvPr>
            <p:ph idx="1"/>
          </p:nvPr>
        </p:nvSpPr>
        <p:spPr>
          <a:xfrm>
            <a:off x="0" y="947738"/>
            <a:ext cx="9144000" cy="5218112"/>
          </a:xfrm>
        </p:spPr>
        <p:txBody>
          <a:bodyPr rtlCol="0">
            <a:noAutofit/>
          </a:bodyPr>
          <a:lstStyle/>
          <a:p>
            <a:pPr marL="0" indent="0" eaLnBrk="1" fontAlgn="auto" hangingPunct="1">
              <a:spcAft>
                <a:spcPts val="0"/>
              </a:spcAft>
              <a:buFont typeface="Arial" panose="020B0604020202020204" pitchFamily="34" charset="0"/>
              <a:buNone/>
              <a:defRPr/>
            </a:pPr>
            <a:r>
              <a:rPr lang="en-US" sz="2000" b="1" u="sng" dirty="0"/>
              <a:t>Education Labour Relations and Conditions of Service</a:t>
            </a:r>
          </a:p>
          <a:p>
            <a:pPr algn="just" eaLnBrk="1" fontAlgn="auto" hangingPunct="1">
              <a:spcAft>
                <a:spcPts val="0"/>
              </a:spcAft>
            </a:pPr>
            <a:r>
              <a:rPr lang="en-ZA" sz="2000" b="1" dirty="0">
                <a:ea typeface="Times New Roman" panose="02020603050405020304" pitchFamily="18" charset="0"/>
                <a:cs typeface="Arial" panose="020B0604020202020204" pitchFamily="34" charset="0"/>
              </a:rPr>
              <a:t>Labour Management Partnership Project: </a:t>
            </a:r>
            <a:r>
              <a:rPr lang="en-ZA" sz="2000" dirty="0">
                <a:ea typeface="Times New Roman" panose="02020603050405020304" pitchFamily="18" charset="0"/>
                <a:cs typeface="Arial" panose="020B0604020202020204" pitchFamily="34" charset="0"/>
              </a:rPr>
              <a:t>A collaborative effort to improve Learner </a:t>
            </a:r>
            <a:r>
              <a:rPr lang="en-ZA" sz="2000" b="1" dirty="0">
                <a:ea typeface="Times New Roman" panose="02020603050405020304" pitchFamily="18" charset="0"/>
                <a:cs typeface="Arial" panose="020B0604020202020204" pitchFamily="34" charset="0"/>
              </a:rPr>
              <a:t>performance and achievement </a:t>
            </a:r>
            <a:r>
              <a:rPr lang="en-ZA" sz="2000" dirty="0">
                <a:ea typeface="Times New Roman" panose="02020603050405020304" pitchFamily="18" charset="0"/>
                <a:cs typeface="Arial" panose="020B0604020202020204" pitchFamily="34" charset="0"/>
              </a:rPr>
              <a:t>and to </a:t>
            </a:r>
            <a:r>
              <a:rPr lang="en-ZA" sz="2000" b="1" dirty="0">
                <a:ea typeface="Times New Roman" panose="02020603050405020304" pitchFamily="18" charset="0"/>
                <a:cs typeface="Arial" panose="020B0604020202020204" pitchFamily="34" charset="0"/>
              </a:rPr>
              <a:t>enhance teaching </a:t>
            </a:r>
            <a:r>
              <a:rPr lang="en-ZA" sz="2000" dirty="0">
                <a:ea typeface="Times New Roman" panose="02020603050405020304" pitchFamily="18" charset="0"/>
                <a:cs typeface="Arial" panose="020B0604020202020204" pitchFamily="34" charset="0"/>
              </a:rPr>
              <a:t>and the working environment for teachers and school management. </a:t>
            </a:r>
          </a:p>
          <a:p>
            <a:pPr lvl="1" algn="just" eaLnBrk="1" fontAlgn="auto" hangingPunct="1">
              <a:spcAft>
                <a:spcPts val="0"/>
              </a:spcAft>
            </a:pPr>
            <a:r>
              <a:rPr lang="en-ZA" sz="2000" dirty="0">
                <a:ea typeface="Times New Roman" panose="02020603050405020304" pitchFamily="18" charset="0"/>
                <a:cs typeface="Arial" panose="020B0604020202020204" pitchFamily="34" charset="0"/>
              </a:rPr>
              <a:t>This partnership is done through </a:t>
            </a:r>
            <a:r>
              <a:rPr lang="en-ZA" sz="2000" b="1" dirty="0">
                <a:ea typeface="Times New Roman" panose="02020603050405020304" pitchFamily="18" charset="0"/>
                <a:cs typeface="Arial" panose="020B0604020202020204" pitchFamily="34" charset="0"/>
              </a:rPr>
              <a:t>institutional partnering of educators </a:t>
            </a:r>
            <a:r>
              <a:rPr lang="en-ZA" sz="2000" dirty="0">
                <a:ea typeface="Times New Roman" panose="02020603050405020304" pitchFamily="18" charset="0"/>
                <a:cs typeface="Arial" panose="020B0604020202020204" pitchFamily="34" charset="0"/>
              </a:rPr>
              <a:t>and unions in the schooling environment focusing on the impact of collaborative partnerships on educational quality. A Collective Agreement on Labour Management Partnership Project was signed in November 2022 with the </a:t>
            </a:r>
            <a:r>
              <a:rPr lang="en-ZA" sz="2000" b="1" dirty="0">
                <a:ea typeface="Times New Roman" panose="02020603050405020304" pitchFamily="18" charset="0"/>
                <a:cs typeface="Arial" panose="020B0604020202020204" pitchFamily="34" charset="0"/>
              </a:rPr>
              <a:t>implementation </a:t>
            </a:r>
            <a:r>
              <a:rPr lang="en-ZA" sz="2000" dirty="0">
                <a:ea typeface="Times New Roman" panose="02020603050405020304" pitchFamily="18" charset="0"/>
                <a:cs typeface="Arial" panose="020B0604020202020204" pitchFamily="34" charset="0"/>
              </a:rPr>
              <a:t>date </a:t>
            </a:r>
            <a:r>
              <a:rPr lang="en-ZA" sz="2000" b="1" dirty="0">
                <a:ea typeface="Times New Roman" panose="02020603050405020304" pitchFamily="18" charset="0"/>
                <a:cs typeface="Arial" panose="020B0604020202020204" pitchFamily="34" charset="0"/>
              </a:rPr>
              <a:t>scheduled</a:t>
            </a:r>
            <a:r>
              <a:rPr lang="en-ZA" sz="2000" dirty="0">
                <a:ea typeface="Times New Roman" panose="02020603050405020304" pitchFamily="18" charset="0"/>
                <a:cs typeface="Arial" panose="020B0604020202020204" pitchFamily="34" charset="0"/>
              </a:rPr>
              <a:t> for February 2022.  </a:t>
            </a:r>
          </a:p>
          <a:p>
            <a:pPr algn="just" eaLnBrk="1" fontAlgn="auto" hangingPunct="1">
              <a:spcAft>
                <a:spcPts val="0"/>
              </a:spcAft>
            </a:pPr>
            <a:r>
              <a:rPr lang="en-ZA" sz="2000" dirty="0">
                <a:ea typeface="Times New Roman" panose="02020603050405020304" pitchFamily="18" charset="0"/>
                <a:cs typeface="Arial" panose="020B0604020202020204" pitchFamily="34" charset="0"/>
              </a:rPr>
              <a:t>The Department of Public service and Administration and Parties to the Public Service Coordinating Bargaining Council (PSCBC) </a:t>
            </a:r>
            <a:r>
              <a:rPr lang="en-ZA" sz="2000" b="1" dirty="0">
                <a:ea typeface="Times New Roman" panose="02020603050405020304" pitchFamily="18" charset="0"/>
                <a:cs typeface="Arial" panose="020B0604020202020204" pitchFamily="34" charset="0"/>
              </a:rPr>
              <a:t>concluded </a:t>
            </a:r>
            <a:r>
              <a:rPr lang="en-ZA" sz="2000" dirty="0">
                <a:ea typeface="Times New Roman" panose="02020603050405020304" pitchFamily="18" charset="0"/>
                <a:cs typeface="Arial" panose="020B0604020202020204" pitchFamily="34" charset="0"/>
              </a:rPr>
              <a:t>the wage negotiations and signed a Collective Agreement on the 2022 Salary negotiations and implemented same on 17 November 2022. </a:t>
            </a:r>
          </a:p>
        </p:txBody>
      </p:sp>
      <p:sp>
        <p:nvSpPr>
          <p:cNvPr id="69636"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C033BC31-7505-466C-9715-8655925939FD}" type="slidenum">
              <a:rPr lang="en-ZA" altLang="en-US" sz="1200" smtClean="0">
                <a:solidFill>
                  <a:srgbClr val="898989"/>
                </a:solidFill>
              </a:rPr>
              <a:pPr fontAlgn="base">
                <a:spcBef>
                  <a:spcPct val="0"/>
                </a:spcBef>
                <a:spcAft>
                  <a:spcPct val="0"/>
                </a:spcAft>
                <a:buFontTx/>
                <a:buNone/>
              </a:pPr>
              <a:t>68</a:t>
            </a:fld>
            <a:endParaRPr lang="en-ZA" altLang="en-US" sz="1200" dirty="0">
              <a:solidFill>
                <a:srgbClr val="898989"/>
              </a:solidFill>
            </a:endParaRPr>
          </a:p>
        </p:txBody>
      </p:sp>
      <p:pic>
        <p:nvPicPr>
          <p:cNvPr id="6963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38044"/>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noAutofit/>
          </a:bodyPr>
          <a:lstStyle/>
          <a:p>
            <a:pPr eaLnBrk="1" fontAlgn="auto" hangingPunct="1">
              <a:spcAft>
                <a:spcPts val="0"/>
              </a:spcAft>
              <a:defRPr/>
            </a:pPr>
            <a:r>
              <a:rPr lang="en-ZA" dirty="0">
                <a:solidFill>
                  <a:srgbClr val="C0504D">
                    <a:lumMod val="75000"/>
                  </a:srgbClr>
                </a:solidFill>
              </a:rPr>
              <a:t>PROGRAMME</a:t>
            </a:r>
            <a:r>
              <a:rPr lang="en-ZA" dirty="0"/>
              <a:t> </a:t>
            </a:r>
            <a:r>
              <a:rPr lang="en-ZA" dirty="0">
                <a:solidFill>
                  <a:srgbClr val="C0504D">
                    <a:lumMod val="75000"/>
                  </a:srgbClr>
                </a:solidFill>
              </a:rPr>
              <a:t>3 …</a:t>
            </a:r>
          </a:p>
        </p:txBody>
      </p:sp>
      <p:sp>
        <p:nvSpPr>
          <p:cNvPr id="3" name="Content Placeholder 2"/>
          <p:cNvSpPr>
            <a:spLocks noGrp="1"/>
          </p:cNvSpPr>
          <p:nvPr>
            <p:ph idx="1"/>
          </p:nvPr>
        </p:nvSpPr>
        <p:spPr>
          <a:xfrm>
            <a:off x="107504" y="836712"/>
            <a:ext cx="8928992" cy="5218112"/>
          </a:xfrm>
        </p:spPr>
        <p:txBody>
          <a:bodyPr rtlCol="0">
            <a:normAutofit lnSpcReduction="10000"/>
          </a:bodyPr>
          <a:lstStyle/>
          <a:p>
            <a:pPr marL="114300" indent="0" algn="just" eaLnBrk="1" hangingPunct="1">
              <a:spcAft>
                <a:spcPts val="0"/>
              </a:spcAft>
              <a:buFont typeface="Arial" panose="020B0604020202020204" pitchFamily="34" charset="0"/>
              <a:buNone/>
              <a:defRPr/>
            </a:pPr>
            <a:r>
              <a:rPr lang="en-US" sz="2000" b="1" u="sng" dirty="0"/>
              <a:t>Curriculum Research</a:t>
            </a:r>
          </a:p>
          <a:p>
            <a:pPr marL="457200" algn="just" eaLnBrk="1" hangingPunct="1">
              <a:spcAft>
                <a:spcPts val="0"/>
              </a:spcAft>
              <a:defRPr/>
            </a:pPr>
            <a:r>
              <a:rPr lang="en-US" sz="2000" b="1" dirty="0">
                <a:cs typeface="Arial" panose="020B0604020202020204" pitchFamily="34" charset="0"/>
              </a:rPr>
              <a:t>Digital Skills Programme: 434 teachers </a:t>
            </a:r>
            <a:r>
              <a:rPr lang="en-US" sz="2000" dirty="0">
                <a:cs typeface="Arial" panose="020B0604020202020204" pitchFamily="34" charset="0"/>
              </a:rPr>
              <a:t>were </a:t>
            </a:r>
            <a:r>
              <a:rPr lang="en-US" sz="2000" b="1" dirty="0">
                <a:cs typeface="Arial" panose="020B0604020202020204" pitchFamily="34" charset="0"/>
              </a:rPr>
              <a:t>trained</a:t>
            </a:r>
            <a:r>
              <a:rPr lang="en-US" sz="2000" dirty="0">
                <a:cs typeface="Arial" panose="020B0604020202020204" pitchFamily="34" charset="0"/>
              </a:rPr>
              <a:t> in digital skills. </a:t>
            </a:r>
            <a:r>
              <a:rPr lang="en-US" sz="2000" b="1" dirty="0">
                <a:cs typeface="Arial" panose="020B0604020202020204" pitchFamily="34" charset="0"/>
              </a:rPr>
              <a:t>138 Teacher Centre </a:t>
            </a:r>
            <a:r>
              <a:rPr lang="en-US" sz="2000" dirty="0">
                <a:cs typeface="Arial" panose="020B0604020202020204" pitchFamily="34" charset="0"/>
              </a:rPr>
              <a:t>managers </a:t>
            </a:r>
            <a:r>
              <a:rPr lang="en-US" sz="2000" b="1" dirty="0">
                <a:cs typeface="Arial" panose="020B0604020202020204" pitchFamily="34" charset="0"/>
              </a:rPr>
              <a:t>trained</a:t>
            </a:r>
            <a:r>
              <a:rPr lang="en-US" sz="2000" dirty="0">
                <a:cs typeface="Arial" panose="020B0604020202020204" pitchFamily="34" charset="0"/>
              </a:rPr>
              <a:t> on the UNESCO Digital Teacher programme. The department collaborated with SchoolNet to </a:t>
            </a:r>
            <a:r>
              <a:rPr lang="en-US" sz="2000" b="1" dirty="0">
                <a:cs typeface="Arial" panose="020B0604020202020204" pitchFamily="34" charset="0"/>
              </a:rPr>
              <a:t>train extra 5000 teachers </a:t>
            </a:r>
            <a:r>
              <a:rPr lang="en-US" sz="2000" dirty="0">
                <a:cs typeface="Arial" panose="020B0604020202020204" pitchFamily="34" charset="0"/>
              </a:rPr>
              <a:t>on how to integrate ICTs into </a:t>
            </a:r>
            <a:r>
              <a:rPr lang="en-US" sz="2000" b="1" dirty="0">
                <a:cs typeface="Arial" panose="020B0604020202020204" pitchFamily="34" charset="0"/>
              </a:rPr>
              <a:t>teaching and learning.</a:t>
            </a:r>
          </a:p>
          <a:p>
            <a:pPr marL="457200" algn="just" eaLnBrk="1" hangingPunct="1">
              <a:spcAft>
                <a:spcPts val="0"/>
              </a:spcAft>
              <a:defRPr/>
            </a:pPr>
            <a:r>
              <a:rPr lang="en-US" sz="2000" b="1" dirty="0">
                <a:cs typeface="Arial" panose="020B0604020202020204" pitchFamily="34" charset="0"/>
              </a:rPr>
              <a:t>CPTD online Platform: </a:t>
            </a:r>
            <a:r>
              <a:rPr lang="en-US" sz="2000" dirty="0">
                <a:cs typeface="Arial" panose="020B0604020202020204" pitchFamily="34" charset="0"/>
              </a:rPr>
              <a:t>Teachers </a:t>
            </a:r>
            <a:r>
              <a:rPr lang="en-US" sz="2000" b="1" dirty="0">
                <a:cs typeface="Arial" panose="020B0604020202020204" pitchFamily="34" charset="0"/>
              </a:rPr>
              <a:t>registered </a:t>
            </a:r>
            <a:r>
              <a:rPr lang="en-US" sz="2000" dirty="0">
                <a:cs typeface="Arial" panose="020B0604020202020204" pitchFamily="34" charset="0"/>
              </a:rPr>
              <a:t>on the CPTD online </a:t>
            </a:r>
            <a:r>
              <a:rPr lang="en-US" sz="2000" b="1" dirty="0">
                <a:cs typeface="Arial" panose="020B0604020202020204" pitchFamily="34" charset="0"/>
              </a:rPr>
              <a:t>platform</a:t>
            </a:r>
            <a:r>
              <a:rPr lang="en-US" sz="2000" dirty="0">
                <a:cs typeface="Arial" panose="020B0604020202020204" pitchFamily="34" charset="0"/>
              </a:rPr>
              <a:t> and </a:t>
            </a:r>
            <a:r>
              <a:rPr lang="en-US" sz="2000" b="1" dirty="0">
                <a:cs typeface="Arial" panose="020B0604020202020204" pitchFamily="34" charset="0"/>
              </a:rPr>
              <a:t>training</a:t>
            </a:r>
            <a:r>
              <a:rPr lang="en-US" sz="2000" dirty="0">
                <a:cs typeface="Arial" panose="020B0604020202020204" pitchFamily="34" charset="0"/>
              </a:rPr>
              <a:t> was conducted in </a:t>
            </a:r>
            <a:r>
              <a:rPr lang="en-US" sz="2000" b="1" dirty="0">
                <a:cs typeface="Arial" panose="020B0604020202020204" pitchFamily="34" charset="0"/>
              </a:rPr>
              <a:t>two (2) </a:t>
            </a:r>
            <a:r>
              <a:rPr lang="en-US" sz="2000" dirty="0">
                <a:cs typeface="Arial" panose="020B0604020202020204" pitchFamily="34" charset="0"/>
              </a:rPr>
              <a:t>provinces on the administration of the platform. </a:t>
            </a:r>
          </a:p>
          <a:p>
            <a:pPr marL="457200" algn="just" eaLnBrk="1" hangingPunct="1">
              <a:spcAft>
                <a:spcPts val="0"/>
              </a:spcAft>
              <a:defRPr/>
            </a:pPr>
            <a:r>
              <a:rPr lang="en-US" sz="2000" b="1" dirty="0">
                <a:cs typeface="Arial" panose="020B0604020202020204" pitchFamily="34" charset="0"/>
              </a:rPr>
              <a:t>Self-Diagnostic Assessment: </a:t>
            </a:r>
            <a:r>
              <a:rPr lang="en-US" sz="2000" dirty="0">
                <a:cs typeface="Arial" panose="020B0604020202020204" pitchFamily="34" charset="0"/>
              </a:rPr>
              <a:t>Teachers administered the online self-diagnostic assessments. </a:t>
            </a:r>
          </a:p>
          <a:p>
            <a:pPr marL="457200" algn="just" eaLnBrk="1" hangingPunct="1">
              <a:spcAft>
                <a:spcPts val="0"/>
              </a:spcAft>
              <a:defRPr/>
            </a:pPr>
            <a:r>
              <a:rPr lang="en-US" sz="2000" b="1" dirty="0">
                <a:cs typeface="Arial" panose="020B0604020202020204" pitchFamily="34" charset="0"/>
              </a:rPr>
              <a:t>Support for District Teacher Development Centres: 31 District Teacher Development Centres received </a:t>
            </a:r>
            <a:r>
              <a:rPr lang="en-US" sz="2000" dirty="0">
                <a:cs typeface="Arial" panose="020B0604020202020204" pitchFamily="34" charset="0"/>
              </a:rPr>
              <a:t>IT interns from UNISA. </a:t>
            </a:r>
            <a:r>
              <a:rPr lang="en-US" sz="2000" b="1" dirty="0">
                <a:cs typeface="Arial" panose="020B0604020202020204" pitchFamily="34" charset="0"/>
              </a:rPr>
              <a:t>12 Teacher Centres </a:t>
            </a:r>
            <a:r>
              <a:rPr lang="en-US" sz="2000" dirty="0">
                <a:cs typeface="Arial" panose="020B0604020202020204" pitchFamily="34" charset="0"/>
              </a:rPr>
              <a:t>received new devices from Vodacom.  </a:t>
            </a:r>
            <a:r>
              <a:rPr lang="en-US" sz="2000" b="1" dirty="0">
                <a:cs typeface="Arial" panose="020B0604020202020204" pitchFamily="34" charset="0"/>
              </a:rPr>
              <a:t>130 Teacher Centres received </a:t>
            </a:r>
            <a:r>
              <a:rPr lang="en-US" sz="2000" dirty="0">
                <a:cs typeface="Arial" panose="020B0604020202020204" pitchFamily="34" charset="0"/>
              </a:rPr>
              <a:t>routers and sim cards to </a:t>
            </a:r>
            <a:r>
              <a:rPr lang="en-US" sz="2000" b="1" dirty="0">
                <a:cs typeface="Arial" panose="020B0604020202020204" pitchFamily="34" charset="0"/>
              </a:rPr>
              <a:t>strengthen connectivity. </a:t>
            </a:r>
          </a:p>
          <a:p>
            <a:pPr marL="457200" algn="just" eaLnBrk="1" hangingPunct="1">
              <a:spcAft>
                <a:spcPts val="0"/>
              </a:spcAft>
              <a:defRPr/>
            </a:pPr>
            <a:r>
              <a:rPr lang="en-US" sz="2000" b="1" dirty="0">
                <a:cs typeface="Arial" panose="020B0604020202020204" pitchFamily="34" charset="0"/>
              </a:rPr>
              <a:t>Research and Impact Assessment: </a:t>
            </a:r>
            <a:r>
              <a:rPr lang="en-US" sz="2000" dirty="0">
                <a:cs typeface="Arial" panose="020B0604020202020204" pitchFamily="34" charset="0"/>
              </a:rPr>
              <a:t>The draft proposal for a cost-effective study on teacher programmes has been </a:t>
            </a:r>
            <a:r>
              <a:rPr lang="en-US" sz="2000" b="1" dirty="0">
                <a:cs typeface="Arial" panose="020B0604020202020204" pitchFamily="34" charset="0"/>
              </a:rPr>
              <a:t>shared</a:t>
            </a:r>
            <a:r>
              <a:rPr lang="en-US" sz="2000" dirty="0">
                <a:cs typeface="Arial" panose="020B0604020202020204" pitchFamily="34" charset="0"/>
              </a:rPr>
              <a:t> with DPME. </a:t>
            </a:r>
            <a:r>
              <a:rPr lang="en-US" sz="2000" dirty="0">
                <a:ea typeface="Calibri" panose="020F0502020204030204" pitchFamily="34" charset="0"/>
                <a:cs typeface="Arial" panose="020B0604020202020204" pitchFamily="34" charset="0"/>
              </a:rPr>
              <a:t>One of the programmes </a:t>
            </a:r>
            <a:r>
              <a:rPr lang="en-US" sz="2000" b="1" dirty="0">
                <a:ea typeface="Calibri" panose="020F0502020204030204" pitchFamily="34" charset="0"/>
                <a:cs typeface="Arial" panose="020B0604020202020204" pitchFamily="34" charset="0"/>
              </a:rPr>
              <a:t>identified</a:t>
            </a:r>
            <a:r>
              <a:rPr lang="en-US" sz="2000" dirty="0">
                <a:ea typeface="Calibri" panose="020F0502020204030204" pitchFamily="34" charset="0"/>
                <a:cs typeface="Arial" panose="020B0604020202020204" pitchFamily="34" charset="0"/>
              </a:rPr>
              <a:t> for this study is the Primary Reading for Primary Schools Programme.</a:t>
            </a:r>
            <a:endParaRPr lang="en-US" sz="2000" dirty="0">
              <a:ea typeface="Times New Roman" panose="02020603050405020304" pitchFamily="18" charset="0"/>
              <a:cs typeface="Arial" panose="020B0604020202020204" pitchFamily="34" charset="0"/>
            </a:endParaRPr>
          </a:p>
          <a:p>
            <a:pPr marL="114300" marR="0" indent="0" algn="just">
              <a:lnSpc>
                <a:spcPct val="115000"/>
              </a:lnSpc>
              <a:spcBef>
                <a:spcPts val="0"/>
              </a:spcBef>
              <a:spcAft>
                <a:spcPts val="0"/>
              </a:spcAft>
              <a:buNone/>
            </a:pPr>
            <a:endParaRPr lang="en-US" dirty="0">
              <a:ea typeface="Times New Roman" panose="02020603050405020304" pitchFamily="18" charset="0"/>
              <a:cs typeface="Times New Roman" panose="02020603050405020304" pitchFamily="18" charset="0"/>
            </a:endParaRPr>
          </a:p>
          <a:p>
            <a:pPr algn="just" eaLnBrk="1" fontAlgn="auto" hangingPunct="1">
              <a:spcAft>
                <a:spcPts val="0"/>
              </a:spcAft>
            </a:pPr>
            <a:endParaRPr lang="en-US" sz="1400" dirty="0">
              <a:solidFill>
                <a:srgbClr val="FF0000"/>
              </a:solidFill>
              <a:latin typeface="Arial" panose="020B0604020202020204" pitchFamily="34" charset="0"/>
              <a:cs typeface="Arial" panose="020B0604020202020204" pitchFamily="34" charset="0"/>
            </a:endParaRPr>
          </a:p>
          <a:p>
            <a:pPr marL="0" lvl="0" indent="0" algn="just" eaLnBrk="1" fontAlgn="auto" hangingPunct="1">
              <a:spcAft>
                <a:spcPts val="0"/>
              </a:spcAft>
              <a:buNone/>
            </a:pPr>
            <a:endParaRPr lang="en-US" sz="1400" b="1" dirty="0">
              <a:solidFill>
                <a:srgbClr val="FF0000"/>
              </a:solidFill>
              <a:latin typeface="Arial" panose="020B0604020202020204" pitchFamily="34" charset="0"/>
              <a:cs typeface="Arial" panose="020B0604020202020204" pitchFamily="34" charset="0"/>
            </a:endParaRPr>
          </a:p>
          <a:p>
            <a:pPr algn="just"/>
            <a:endParaRPr lang="en-US" sz="1900" dirty="0">
              <a:cs typeface="Arial" panose="020B0604020202020204" pitchFamily="34" charset="0"/>
            </a:endParaRPr>
          </a:p>
          <a:p>
            <a:pPr marL="0" indent="0" algn="just" eaLnBrk="1" fontAlgn="auto" hangingPunct="1">
              <a:spcAft>
                <a:spcPts val="0"/>
              </a:spcAft>
              <a:buNone/>
              <a:defRPr/>
            </a:pPr>
            <a:endParaRPr lang="en-ZA" sz="1900" dirty="0"/>
          </a:p>
          <a:p>
            <a:pPr eaLnBrk="1" fontAlgn="auto" hangingPunct="1">
              <a:spcAft>
                <a:spcPts val="0"/>
              </a:spcAft>
              <a:defRPr/>
            </a:pPr>
            <a:endParaRPr lang="en-ZA" sz="1900" dirty="0"/>
          </a:p>
          <a:p>
            <a:pPr algn="just" eaLnBrk="1" fontAlgn="auto" hangingPunct="1">
              <a:spcAft>
                <a:spcPts val="0"/>
              </a:spcAft>
              <a:defRPr/>
            </a:pPr>
            <a:endParaRPr lang="en-US" dirty="0"/>
          </a:p>
          <a:p>
            <a:pPr algn="just" eaLnBrk="1" fontAlgn="auto" hangingPunct="1">
              <a:spcAft>
                <a:spcPts val="0"/>
              </a:spcAft>
              <a:defRPr/>
            </a:pPr>
            <a:endParaRPr lang="en-ZA" dirty="0"/>
          </a:p>
          <a:p>
            <a:pPr algn="just" eaLnBrk="1" fontAlgn="auto" hangingPunct="1">
              <a:spcAft>
                <a:spcPts val="0"/>
              </a:spcAft>
              <a:defRPr/>
            </a:pPr>
            <a:endParaRPr lang="en-ZA" dirty="0"/>
          </a:p>
        </p:txBody>
      </p:sp>
      <p:sp>
        <p:nvSpPr>
          <p:cNvPr id="69636"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C033BC31-7505-466C-9715-8655925939FD}" type="slidenum">
              <a:rPr lang="en-ZA" altLang="en-US" sz="1200" smtClean="0">
                <a:solidFill>
                  <a:srgbClr val="898989"/>
                </a:solidFill>
              </a:rPr>
              <a:pPr fontAlgn="base">
                <a:spcBef>
                  <a:spcPct val="0"/>
                </a:spcBef>
                <a:spcAft>
                  <a:spcPct val="0"/>
                </a:spcAft>
                <a:buFontTx/>
                <a:buNone/>
              </a:pPr>
              <a:t>69</a:t>
            </a:fld>
            <a:endParaRPr lang="en-ZA" altLang="en-US" sz="1200" dirty="0">
              <a:solidFill>
                <a:srgbClr val="898989"/>
              </a:solidFill>
            </a:endParaRPr>
          </a:p>
        </p:txBody>
      </p:sp>
      <p:pic>
        <p:nvPicPr>
          <p:cNvPr id="6963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38044"/>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327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t>PIE CHART STATUS</a:t>
            </a:r>
          </a:p>
        </p:txBody>
      </p:sp>
      <p:sp>
        <p:nvSpPr>
          <p:cNvPr id="4" name="Slide Number Placeholder 3"/>
          <p:cNvSpPr>
            <a:spLocks noGrp="1"/>
          </p:cNvSpPr>
          <p:nvPr>
            <p:ph type="sldNum" sz="quarter" idx="12"/>
          </p:nvPr>
        </p:nvSpPr>
        <p:spPr/>
        <p:txBody>
          <a:bodyPr/>
          <a:lstStyle/>
          <a:p>
            <a:pPr>
              <a:defRPr/>
            </a:pPr>
            <a:fld id="{6AB09155-9E6E-4580-A2DE-B78518CC1D26}" type="slidenum">
              <a:rPr lang="en-ZA">
                <a:solidFill>
                  <a:schemeClr val="tx1">
                    <a:tint val="75000"/>
                  </a:schemeClr>
                </a:solidFill>
              </a:rPr>
              <a:pPr>
                <a:defRPr/>
              </a:pPr>
              <a:t>7</a:t>
            </a:fld>
            <a:endParaRPr lang="en-ZA" dirty="0">
              <a:solidFill>
                <a:schemeClr val="tx1">
                  <a:tint val="75000"/>
                </a:schemeClr>
              </a:solidFill>
            </a:endParaRPr>
          </a:p>
        </p:txBody>
      </p:sp>
      <p:pic>
        <p:nvPicPr>
          <p:cNvPr id="153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21388"/>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hart 6">
            <a:extLst>
              <a:ext uri="{FF2B5EF4-FFF2-40B4-BE49-F238E27FC236}">
                <a16:creationId xmlns:a16="http://schemas.microsoft.com/office/drawing/2014/main" id="{3B0BF451-BEB1-4D8D-AA9C-1E0385226618}"/>
              </a:ext>
            </a:extLst>
          </p:cNvPr>
          <p:cNvGraphicFramePr>
            <a:graphicFrameLocks/>
          </p:cNvGraphicFramePr>
          <p:nvPr/>
        </p:nvGraphicFramePr>
        <p:xfrm>
          <a:off x="0" y="1268760"/>
          <a:ext cx="4572001" cy="36724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3B0BF451-BEB1-4D8D-AA9C-1E0385226618}"/>
              </a:ext>
            </a:extLst>
          </p:cNvPr>
          <p:cNvGraphicFramePr>
            <a:graphicFrameLocks/>
          </p:cNvGraphicFramePr>
          <p:nvPr/>
        </p:nvGraphicFramePr>
        <p:xfrm>
          <a:off x="4572001" y="1268760"/>
          <a:ext cx="4571999" cy="36724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048060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0" y="5938044"/>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7451725" cy="947738"/>
          </a:xfrm>
        </p:spPr>
        <p:txBody>
          <a:bodyPr rtlCol="0">
            <a:noAutofit/>
          </a:bodyPr>
          <a:lstStyle/>
          <a:p>
            <a:pPr eaLnBrk="1" fontAlgn="auto" hangingPunct="1">
              <a:spcAft>
                <a:spcPts val="0"/>
              </a:spcAft>
              <a:defRPr/>
            </a:pPr>
            <a:r>
              <a:rPr lang="en-ZA" dirty="0">
                <a:solidFill>
                  <a:srgbClr val="C0504D">
                    <a:lumMod val="75000"/>
                  </a:srgbClr>
                </a:solidFill>
              </a:rPr>
              <a:t>PROGRAMME</a:t>
            </a:r>
            <a:r>
              <a:rPr lang="en-ZA" dirty="0"/>
              <a:t> </a:t>
            </a:r>
            <a:r>
              <a:rPr lang="en-ZA" dirty="0">
                <a:solidFill>
                  <a:srgbClr val="C0504D">
                    <a:lumMod val="75000"/>
                  </a:srgbClr>
                </a:solidFill>
              </a:rPr>
              <a:t>3 …</a:t>
            </a:r>
          </a:p>
        </p:txBody>
      </p:sp>
      <p:sp>
        <p:nvSpPr>
          <p:cNvPr id="70660"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EE3B72B9-B6FB-4715-9361-708D621F3FDD}" type="slidenum">
              <a:rPr lang="en-ZA" altLang="en-US" sz="1200" smtClean="0">
                <a:solidFill>
                  <a:srgbClr val="898989"/>
                </a:solidFill>
              </a:rPr>
              <a:pPr fontAlgn="base">
                <a:spcBef>
                  <a:spcPct val="0"/>
                </a:spcBef>
                <a:spcAft>
                  <a:spcPct val="0"/>
                </a:spcAft>
                <a:buFontTx/>
                <a:buNone/>
              </a:pPr>
              <a:t>70</a:t>
            </a:fld>
            <a:endParaRPr lang="en-ZA" altLang="en-US" sz="1200" dirty="0">
              <a:solidFill>
                <a:srgbClr val="898989"/>
              </a:solidFill>
            </a:endParaRPr>
          </a:p>
        </p:txBody>
      </p:sp>
      <p:sp>
        <p:nvSpPr>
          <p:cNvPr id="3" name="Content Placeholder 2"/>
          <p:cNvSpPr>
            <a:spLocks noGrp="1"/>
          </p:cNvSpPr>
          <p:nvPr>
            <p:ph idx="1"/>
          </p:nvPr>
        </p:nvSpPr>
        <p:spPr>
          <a:xfrm>
            <a:off x="0" y="947738"/>
            <a:ext cx="9144000" cy="5073650"/>
          </a:xfrm>
          <a:solidFill>
            <a:schemeClr val="bg1"/>
          </a:solidFill>
        </p:spPr>
        <p:txBody>
          <a:bodyPr rtlCol="0">
            <a:noAutofit/>
          </a:bodyPr>
          <a:lstStyle/>
          <a:p>
            <a:pPr marL="114300" indent="0" algn="just" eaLnBrk="1" hangingPunct="1">
              <a:spcAft>
                <a:spcPts val="0"/>
              </a:spcAft>
              <a:buFont typeface="Arial" panose="020B0604020202020204" pitchFamily="34" charset="0"/>
              <a:buNone/>
              <a:defRPr/>
            </a:pPr>
            <a:r>
              <a:rPr lang="en-US" b="1" u="sng" dirty="0"/>
              <a:t>Education Human Resource Planning, Provisioning and Monitoring</a:t>
            </a:r>
          </a:p>
          <a:p>
            <a:pPr lvl="0" algn="just" eaLnBrk="1" fontAlgn="auto" hangingPunct="1">
              <a:spcAft>
                <a:spcPts val="1000"/>
              </a:spcAft>
            </a:pPr>
            <a:r>
              <a:rPr lang="en-ZA" b="1" dirty="0">
                <a:ea typeface="Times New Roman" panose="02020603050405020304" pitchFamily="18" charset="0"/>
                <a:cs typeface="Arial" panose="020B0604020202020204" pitchFamily="34" charset="0"/>
              </a:rPr>
              <a:t>Monitoring and support of the implementation of the educator Post Provisioning Norms: </a:t>
            </a:r>
            <a:r>
              <a:rPr lang="en-ZA" dirty="0">
                <a:ea typeface="Times New Roman" panose="02020603050405020304" pitchFamily="18" charset="0"/>
                <a:cs typeface="Arial" panose="020B0604020202020204" pitchFamily="34" charset="0"/>
              </a:rPr>
              <a:t>Seven (7) PEDs </a:t>
            </a:r>
            <a:r>
              <a:rPr lang="en-ZA" b="1" dirty="0">
                <a:ea typeface="Times New Roman" panose="02020603050405020304" pitchFamily="18" charset="0"/>
                <a:cs typeface="Arial" panose="020B0604020202020204" pitchFamily="34" charset="0"/>
              </a:rPr>
              <a:t>distributed</a:t>
            </a:r>
            <a:r>
              <a:rPr lang="en-ZA" dirty="0">
                <a:ea typeface="Times New Roman" panose="02020603050405020304" pitchFamily="18" charset="0"/>
                <a:cs typeface="Arial" panose="020B0604020202020204" pitchFamily="34" charset="0"/>
              </a:rPr>
              <a:t> the school </a:t>
            </a:r>
            <a:r>
              <a:rPr lang="en-ZA" b="1" dirty="0">
                <a:ea typeface="Times New Roman" panose="02020603050405020304" pitchFamily="18" charset="0"/>
                <a:cs typeface="Arial" panose="020B0604020202020204" pitchFamily="34" charset="0"/>
              </a:rPr>
              <a:t>post establishments </a:t>
            </a:r>
            <a:r>
              <a:rPr lang="en-ZA" dirty="0">
                <a:ea typeface="Times New Roman" panose="02020603050405020304" pitchFamily="18" charset="0"/>
                <a:cs typeface="Arial" panose="020B0604020202020204" pitchFamily="34" charset="0"/>
              </a:rPr>
              <a:t>to schools by the end of September as required. The EC and  KZN delayed </a:t>
            </a:r>
            <a:r>
              <a:rPr lang="en-ZA" b="1" dirty="0">
                <a:ea typeface="Times New Roman" panose="02020603050405020304" pitchFamily="18" charset="0"/>
                <a:cs typeface="Arial" panose="020B0604020202020204" pitchFamily="34" charset="0"/>
              </a:rPr>
              <a:t>distribution</a:t>
            </a:r>
            <a:r>
              <a:rPr lang="en-ZA" dirty="0">
                <a:ea typeface="Times New Roman" panose="02020603050405020304" pitchFamily="18" charset="0"/>
                <a:cs typeface="Arial" panose="020B0604020202020204" pitchFamily="34" charset="0"/>
              </a:rPr>
              <a:t> due to challenges </a:t>
            </a:r>
            <a:r>
              <a:rPr lang="en-ZA" b="1" dirty="0">
                <a:ea typeface="Times New Roman" panose="02020603050405020304" pitchFamily="18" charset="0"/>
                <a:cs typeface="Arial" panose="020B0604020202020204" pitchFamily="34" charset="0"/>
              </a:rPr>
              <a:t>regarding</a:t>
            </a:r>
            <a:r>
              <a:rPr lang="en-ZA" dirty="0">
                <a:ea typeface="Times New Roman" panose="02020603050405020304" pitchFamily="18" charset="0"/>
                <a:cs typeface="Arial" panose="020B0604020202020204" pitchFamily="34" charset="0"/>
              </a:rPr>
              <a:t> securing sufficient funding for the </a:t>
            </a:r>
            <a:r>
              <a:rPr lang="en-ZA" b="1" dirty="0">
                <a:ea typeface="Times New Roman" panose="02020603050405020304" pitchFamily="18" charset="0"/>
                <a:cs typeface="Arial" panose="020B0604020202020204" pitchFamily="34" charset="0"/>
              </a:rPr>
              <a:t>proposed establishments. </a:t>
            </a:r>
            <a:r>
              <a:rPr lang="en-ZA" dirty="0">
                <a:ea typeface="Times New Roman" panose="02020603050405020304" pitchFamily="18" charset="0"/>
                <a:cs typeface="Arial" panose="020B0604020202020204" pitchFamily="34" charset="0"/>
              </a:rPr>
              <a:t>They were finally </a:t>
            </a:r>
            <a:r>
              <a:rPr lang="en-ZA" b="1" dirty="0">
                <a:ea typeface="Times New Roman" panose="02020603050405020304" pitchFamily="18" charset="0"/>
                <a:cs typeface="Arial" panose="020B0604020202020204" pitchFamily="34" charset="0"/>
              </a:rPr>
              <a:t>declared</a:t>
            </a:r>
            <a:r>
              <a:rPr lang="en-ZA" dirty="0">
                <a:ea typeface="Times New Roman" panose="02020603050405020304" pitchFamily="18" charset="0"/>
                <a:cs typeface="Arial" panose="020B0604020202020204" pitchFamily="34" charset="0"/>
              </a:rPr>
              <a:t> in November 2022.</a:t>
            </a:r>
            <a:endParaRPr lang="en-SS" dirty="0">
              <a:ea typeface="Times New Roman" panose="02020603050405020304" pitchFamily="18" charset="0"/>
              <a:cs typeface="Arial" panose="020B0604020202020204" pitchFamily="34" charset="0"/>
            </a:endParaRPr>
          </a:p>
          <a:p>
            <a:pPr lvl="0" algn="just" eaLnBrk="1" fontAlgn="auto" hangingPunct="1">
              <a:spcAft>
                <a:spcPts val="1000"/>
              </a:spcAft>
            </a:pPr>
            <a:r>
              <a:rPr lang="en-US" b="1" dirty="0">
                <a:ea typeface="Times New Roman" panose="02020603050405020304" pitchFamily="18" charset="0"/>
                <a:cs typeface="Arial" panose="020B0604020202020204" pitchFamily="34" charset="0"/>
              </a:rPr>
              <a:t>A report on the number of qualified educators aged 30 years and below entering the profession for the first time, </a:t>
            </a:r>
            <a:r>
              <a:rPr lang="en-US" dirty="0">
                <a:ea typeface="Times New Roman" panose="02020603050405020304" pitchFamily="18" charset="0"/>
                <a:cs typeface="Arial" panose="020B0604020202020204" pitchFamily="34" charset="0"/>
              </a:rPr>
              <a:t>covering December was compiled. </a:t>
            </a:r>
            <a:r>
              <a:rPr lang="en-US" b="1" dirty="0">
                <a:ea typeface="Times New Roman" panose="02020603050405020304" pitchFamily="18" charset="0"/>
                <a:cs typeface="Arial" panose="020B0604020202020204" pitchFamily="34" charset="0"/>
              </a:rPr>
              <a:t>A total of 2 428 young </a:t>
            </a:r>
            <a:r>
              <a:rPr lang="en-US" dirty="0">
                <a:ea typeface="Times New Roman" panose="02020603050405020304" pitchFamily="18" charset="0"/>
                <a:cs typeface="Arial" panose="020B0604020202020204" pitchFamily="34" charset="0"/>
              </a:rPr>
              <a:t>and qualified educators were </a:t>
            </a:r>
            <a:r>
              <a:rPr lang="en-US" b="1" dirty="0">
                <a:ea typeface="Times New Roman" panose="02020603050405020304" pitchFamily="18" charset="0"/>
                <a:cs typeface="Arial" panose="020B0604020202020204" pitchFamily="34" charset="0"/>
              </a:rPr>
              <a:t>appointed to posts </a:t>
            </a:r>
            <a:r>
              <a:rPr lang="en-US" dirty="0">
                <a:ea typeface="Times New Roman" panose="02020603050405020304" pitchFamily="18" charset="0"/>
                <a:cs typeface="Arial" panose="020B0604020202020204" pitchFamily="34" charset="0"/>
              </a:rPr>
              <a:t>in the PEDs </a:t>
            </a:r>
            <a:r>
              <a:rPr lang="en-US" b="1" dirty="0">
                <a:ea typeface="Times New Roman" panose="02020603050405020304" pitchFamily="18" charset="0"/>
                <a:cs typeface="Arial" panose="020B0604020202020204" pitchFamily="34" charset="0"/>
              </a:rPr>
              <a:t>716 were permanent</a:t>
            </a:r>
            <a:r>
              <a:rPr lang="en-US" dirty="0">
                <a:ea typeface="Times New Roman" panose="02020603050405020304" pitchFamily="18" charset="0"/>
                <a:cs typeface="Arial" panose="020B0604020202020204" pitchFamily="34" charset="0"/>
              </a:rPr>
              <a:t>, </a:t>
            </a:r>
            <a:r>
              <a:rPr lang="en-US" b="1" dirty="0">
                <a:ea typeface="Times New Roman" panose="02020603050405020304" pitchFamily="18" charset="0"/>
                <a:cs typeface="Arial" panose="020B0604020202020204" pitchFamily="34" charset="0"/>
              </a:rPr>
              <a:t>1 153 </a:t>
            </a:r>
            <a:r>
              <a:rPr lang="en-US" dirty="0">
                <a:ea typeface="Times New Roman" panose="02020603050405020304" pitchFamily="18" charset="0"/>
                <a:cs typeface="Arial" panose="020B0604020202020204" pitchFamily="34" charset="0"/>
              </a:rPr>
              <a:t>were temporary, and </a:t>
            </a:r>
            <a:r>
              <a:rPr lang="en-US" b="1" dirty="0">
                <a:ea typeface="Times New Roman" panose="02020603050405020304" pitchFamily="18" charset="0"/>
                <a:cs typeface="Arial" panose="020B0604020202020204" pitchFamily="34" charset="0"/>
              </a:rPr>
              <a:t>559 </a:t>
            </a:r>
            <a:r>
              <a:rPr lang="en-US" dirty="0">
                <a:ea typeface="Times New Roman" panose="02020603050405020304" pitchFamily="18" charset="0"/>
                <a:cs typeface="Arial" panose="020B0604020202020204" pitchFamily="34" charset="0"/>
              </a:rPr>
              <a:t>were substitute/ relief appointments.</a:t>
            </a:r>
            <a:endParaRPr lang="en-SS" dirty="0">
              <a:ea typeface="Times New Roman" panose="02020603050405020304" pitchFamily="18" charset="0"/>
              <a:cs typeface="Arial" panose="020B0604020202020204" pitchFamily="34" charset="0"/>
            </a:endParaRPr>
          </a:p>
          <a:p>
            <a:pPr lvl="0" algn="just" eaLnBrk="1" fontAlgn="auto" hangingPunct="1">
              <a:spcAft>
                <a:spcPts val="1000"/>
              </a:spcAft>
            </a:pPr>
            <a:r>
              <a:rPr lang="en-US" b="1" dirty="0">
                <a:ea typeface="Times New Roman" panose="02020603050405020304" pitchFamily="18" charset="0"/>
                <a:cs typeface="Arial" panose="020B0604020202020204" pitchFamily="34" charset="0"/>
              </a:rPr>
              <a:t>Monitoring and supporting the placement of Funza Lushaka graduates in PEDs: </a:t>
            </a:r>
            <a:r>
              <a:rPr lang="en-US" dirty="0">
                <a:ea typeface="Times New Roman" panose="02020603050405020304" pitchFamily="18" charset="0"/>
                <a:cs typeface="Arial" panose="020B0604020202020204" pitchFamily="34" charset="0"/>
              </a:rPr>
              <a:t>68% </a:t>
            </a:r>
            <a:r>
              <a:rPr lang="en-US" b="1" dirty="0">
                <a:ea typeface="Times New Roman" panose="02020603050405020304" pitchFamily="18" charset="0"/>
                <a:cs typeface="Arial" panose="020B0604020202020204" pitchFamily="34" charset="0"/>
              </a:rPr>
              <a:t>(2 954 of 4 348) </a:t>
            </a:r>
            <a:r>
              <a:rPr lang="en-US" dirty="0">
                <a:ea typeface="Times New Roman" panose="02020603050405020304" pitchFamily="18" charset="0"/>
                <a:cs typeface="Arial" panose="020B0604020202020204" pitchFamily="34" charset="0"/>
              </a:rPr>
              <a:t>of graduates </a:t>
            </a:r>
            <a:r>
              <a:rPr lang="en-US" b="1" dirty="0">
                <a:ea typeface="Times New Roman" panose="02020603050405020304" pitchFamily="18" charset="0"/>
                <a:cs typeface="Arial" panose="020B0604020202020204" pitchFamily="34" charset="0"/>
              </a:rPr>
              <a:t>eligible</a:t>
            </a:r>
            <a:r>
              <a:rPr lang="en-US" dirty="0">
                <a:ea typeface="Times New Roman" panose="02020603050405020304" pitchFamily="18" charset="0"/>
                <a:cs typeface="Arial" panose="020B0604020202020204" pitchFamily="34" charset="0"/>
              </a:rPr>
              <a:t> for placement in 2022 were </a:t>
            </a:r>
            <a:r>
              <a:rPr lang="en-US" b="1" dirty="0">
                <a:ea typeface="Times New Roman" panose="02020603050405020304" pitchFamily="18" charset="0"/>
                <a:cs typeface="Arial" panose="020B0604020202020204" pitchFamily="34" charset="0"/>
              </a:rPr>
              <a:t>placed</a:t>
            </a:r>
            <a:r>
              <a:rPr lang="en-US" dirty="0">
                <a:ea typeface="Times New Roman" panose="02020603050405020304" pitchFamily="18" charset="0"/>
                <a:cs typeface="Arial" panose="020B0604020202020204" pitchFamily="34" charset="0"/>
              </a:rPr>
              <a:t> as of the end of December 2022. PEDs that recorded below-average placement are KZN </a:t>
            </a:r>
            <a:r>
              <a:rPr lang="en-US" b="1" dirty="0">
                <a:ea typeface="Times New Roman" panose="02020603050405020304" pitchFamily="18" charset="0"/>
                <a:cs typeface="Arial" panose="020B0604020202020204" pitchFamily="34" charset="0"/>
              </a:rPr>
              <a:t>(41%), </a:t>
            </a:r>
            <a:r>
              <a:rPr lang="en-US" dirty="0">
                <a:ea typeface="Times New Roman" panose="02020603050405020304" pitchFamily="18" charset="0"/>
                <a:cs typeface="Arial" panose="020B0604020202020204" pitchFamily="34" charset="0"/>
              </a:rPr>
              <a:t>EC </a:t>
            </a:r>
            <a:r>
              <a:rPr lang="en-US" b="1" dirty="0">
                <a:ea typeface="Times New Roman" panose="02020603050405020304" pitchFamily="18" charset="0"/>
                <a:cs typeface="Arial" panose="020B0604020202020204" pitchFamily="34" charset="0"/>
              </a:rPr>
              <a:t>(56%), </a:t>
            </a:r>
            <a:r>
              <a:rPr lang="en-US" dirty="0">
                <a:ea typeface="Times New Roman" panose="02020603050405020304" pitchFamily="18" charset="0"/>
                <a:cs typeface="Arial" panose="020B0604020202020204" pitchFamily="34" charset="0"/>
              </a:rPr>
              <a:t>MP </a:t>
            </a:r>
            <a:r>
              <a:rPr lang="en-US" b="1" dirty="0">
                <a:ea typeface="Times New Roman" panose="02020603050405020304" pitchFamily="18" charset="0"/>
                <a:cs typeface="Arial" panose="020B0604020202020204" pitchFamily="34" charset="0"/>
              </a:rPr>
              <a:t>(55%). </a:t>
            </a:r>
            <a:r>
              <a:rPr lang="en-US" dirty="0">
                <a:ea typeface="Times New Roman" panose="02020603050405020304" pitchFamily="18" charset="0"/>
                <a:cs typeface="Arial" panose="020B0604020202020204" pitchFamily="34" charset="0"/>
              </a:rPr>
              <a:t>Above average are LP </a:t>
            </a:r>
            <a:r>
              <a:rPr lang="en-US" b="1" dirty="0">
                <a:ea typeface="Times New Roman" panose="02020603050405020304" pitchFamily="18" charset="0"/>
                <a:cs typeface="Arial" panose="020B0604020202020204" pitchFamily="34" charset="0"/>
              </a:rPr>
              <a:t>(95%), </a:t>
            </a:r>
            <a:r>
              <a:rPr lang="en-US" dirty="0">
                <a:ea typeface="Times New Roman" panose="02020603050405020304" pitchFamily="18" charset="0"/>
                <a:cs typeface="Arial" panose="020B0604020202020204" pitchFamily="34" charset="0"/>
              </a:rPr>
              <a:t>NC </a:t>
            </a:r>
            <a:r>
              <a:rPr lang="en-US" b="1" dirty="0">
                <a:ea typeface="Times New Roman" panose="02020603050405020304" pitchFamily="18" charset="0"/>
                <a:cs typeface="Arial" panose="020B0604020202020204" pitchFamily="34" charset="0"/>
              </a:rPr>
              <a:t>(88%), </a:t>
            </a:r>
            <a:r>
              <a:rPr lang="en-US" dirty="0">
                <a:ea typeface="Times New Roman" panose="02020603050405020304" pitchFamily="18" charset="0"/>
                <a:cs typeface="Arial" panose="020B0604020202020204" pitchFamily="34" charset="0"/>
              </a:rPr>
              <a:t>NW </a:t>
            </a:r>
            <a:r>
              <a:rPr lang="en-US" b="1" dirty="0">
                <a:ea typeface="Times New Roman" panose="02020603050405020304" pitchFamily="18" charset="0"/>
                <a:cs typeface="Arial" panose="020B0604020202020204" pitchFamily="34" charset="0"/>
              </a:rPr>
              <a:t>(88%), </a:t>
            </a:r>
            <a:r>
              <a:rPr lang="en-US" dirty="0">
                <a:ea typeface="Times New Roman" panose="02020603050405020304" pitchFamily="18" charset="0"/>
                <a:cs typeface="Arial" panose="020B0604020202020204" pitchFamily="34" charset="0"/>
              </a:rPr>
              <a:t>WC </a:t>
            </a:r>
            <a:r>
              <a:rPr lang="en-US" b="1" dirty="0">
                <a:ea typeface="Times New Roman" panose="02020603050405020304" pitchFamily="18" charset="0"/>
                <a:cs typeface="Arial" panose="020B0604020202020204" pitchFamily="34" charset="0"/>
              </a:rPr>
              <a:t>(79%) </a:t>
            </a:r>
            <a:r>
              <a:rPr lang="en-US" dirty="0">
                <a:ea typeface="Times New Roman" panose="02020603050405020304" pitchFamily="18" charset="0"/>
                <a:cs typeface="Arial" panose="020B0604020202020204" pitchFamily="34" charset="0"/>
              </a:rPr>
              <a:t>FS </a:t>
            </a:r>
            <a:r>
              <a:rPr lang="en-US" b="1" dirty="0">
                <a:ea typeface="Times New Roman" panose="02020603050405020304" pitchFamily="18" charset="0"/>
                <a:cs typeface="Arial" panose="020B0604020202020204" pitchFamily="34" charset="0"/>
              </a:rPr>
              <a:t>(72%), </a:t>
            </a:r>
            <a:r>
              <a:rPr lang="en-US" dirty="0">
                <a:ea typeface="Times New Roman" panose="02020603050405020304" pitchFamily="18" charset="0"/>
                <a:cs typeface="Arial" panose="020B0604020202020204" pitchFamily="34" charset="0"/>
              </a:rPr>
              <a:t>and GP </a:t>
            </a:r>
            <a:r>
              <a:rPr lang="en-US" b="1" dirty="0">
                <a:ea typeface="Times New Roman" panose="02020603050405020304" pitchFamily="18" charset="0"/>
                <a:cs typeface="Arial" panose="020B0604020202020204" pitchFamily="34" charset="0"/>
              </a:rPr>
              <a:t>(70%)</a:t>
            </a:r>
            <a:endParaRPr lang="en-US" b="1" u="sng" dirty="0">
              <a:cs typeface="Arial" panose="020B0604020202020204" pitchFamily="34" charset="0"/>
            </a:endParaRPr>
          </a:p>
          <a:p>
            <a:pPr marL="0" indent="0" algn="just" eaLnBrk="1" fontAlgn="auto" hangingPunct="1">
              <a:spcAft>
                <a:spcPts val="0"/>
              </a:spcAft>
              <a:buFont typeface="Arial" panose="020B0604020202020204" pitchFamily="34" charset="0"/>
              <a:buNone/>
              <a:defRPr/>
            </a:pPr>
            <a:r>
              <a:rPr lang="en-US" b="1" u="sng" dirty="0"/>
              <a:t> </a:t>
            </a:r>
            <a:endParaRPr lang="en-ZA" dirty="0"/>
          </a:p>
          <a:p>
            <a:pPr algn="just" eaLnBrk="1" fontAlgn="auto" hangingPunct="1">
              <a:spcAft>
                <a:spcPts val="0"/>
              </a:spcAft>
              <a:defRPr/>
            </a:pPr>
            <a:endParaRPr lang="en-ZA"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solidFill>
                  <a:srgbClr val="C0504D">
                    <a:lumMod val="75000"/>
                  </a:srgbClr>
                </a:solidFill>
              </a:rPr>
              <a:t>PROGRAMME 3</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3067036"/>
              </p:ext>
            </p:extLst>
          </p:nvPr>
        </p:nvGraphicFramePr>
        <p:xfrm>
          <a:off x="-3175" y="1316038"/>
          <a:ext cx="9147175" cy="3560593"/>
        </p:xfrm>
        <a:graphic>
          <a:graphicData uri="http://schemas.openxmlformats.org/drawingml/2006/table">
            <a:tbl>
              <a:tblPr/>
              <a:tblGrid>
                <a:gridCol w="1760538">
                  <a:extLst>
                    <a:ext uri="{9D8B030D-6E8A-4147-A177-3AD203B41FA5}">
                      <a16:colId xmlns:a16="http://schemas.microsoft.com/office/drawing/2014/main" val="583183683"/>
                    </a:ext>
                  </a:extLst>
                </a:gridCol>
                <a:gridCol w="1762125">
                  <a:extLst>
                    <a:ext uri="{9D8B030D-6E8A-4147-A177-3AD203B41FA5}">
                      <a16:colId xmlns:a16="http://schemas.microsoft.com/office/drawing/2014/main" val="3094418871"/>
                    </a:ext>
                  </a:extLst>
                </a:gridCol>
                <a:gridCol w="1965325">
                  <a:extLst>
                    <a:ext uri="{9D8B030D-6E8A-4147-A177-3AD203B41FA5}">
                      <a16:colId xmlns:a16="http://schemas.microsoft.com/office/drawing/2014/main" val="4000093149"/>
                    </a:ext>
                  </a:extLst>
                </a:gridCol>
                <a:gridCol w="2033587">
                  <a:extLst>
                    <a:ext uri="{9D8B030D-6E8A-4147-A177-3AD203B41FA5}">
                      <a16:colId xmlns:a16="http://schemas.microsoft.com/office/drawing/2014/main" val="3552810396"/>
                    </a:ext>
                  </a:extLst>
                </a:gridCol>
                <a:gridCol w="1625600">
                  <a:extLst>
                    <a:ext uri="{9D8B030D-6E8A-4147-A177-3AD203B41FA5}">
                      <a16:colId xmlns:a16="http://schemas.microsoft.com/office/drawing/2014/main" val="3748441725"/>
                    </a:ext>
                  </a:extLst>
                </a:gridCol>
              </a:tblGrid>
              <a:tr h="520699">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ts val="1150"/>
                        </a:lnSpc>
                        <a:spcBef>
                          <a:spcPts val="5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panose="020F0502020204030204" pitchFamily="34" charset="0"/>
                        </a:rPr>
                        <a:t> Province</a:t>
                      </a:r>
                      <a:endParaRPr kumimoji="0" lang="en-ZA"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marL="119063" indent="1428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19063" marR="0" lvl="0" indent="14288" algn="ctr" defTabSz="914400" rtl="0" eaLnBrk="1" fontAlgn="base" latinLnBrk="0" hangingPunct="1">
                        <a:lnSpc>
                          <a:spcPts val="115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rPr>
                        <a:t>Placed </a:t>
                      </a:r>
                      <a:endParaRPr kumimoji="0" lang="en-ZA"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marL="222250" indent="-8572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22250" marR="0" lvl="0" indent="-85725" algn="ctr" defTabSz="914400" rtl="0" eaLnBrk="1" fontAlgn="base" latinLnBrk="0" hangingPunct="1">
                        <a:lnSpc>
                          <a:spcPts val="115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rPr>
                        <a:t>Unplaced </a:t>
                      </a:r>
                      <a:endParaRPr kumimoji="0" lang="en-ZA"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marL="212725" indent="-619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12725" marR="0" lvl="0" indent="-61913" algn="ctr" defTabSz="914400" rtl="0" eaLnBrk="1" fontAlgn="base" latinLnBrk="0" hangingPunct="1">
                        <a:lnSpc>
                          <a:spcPts val="115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rPr>
                        <a:t>Grand Total </a:t>
                      </a:r>
                      <a:endParaRPr kumimoji="0" lang="en-ZA"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marL="285750" indent="-1651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85750" marR="0" lvl="0" indent="-165100" algn="ctr" defTabSz="914400" rtl="0" eaLnBrk="1" fontAlgn="base" latinLnBrk="0" hangingPunct="1">
                        <a:lnSpc>
                          <a:spcPts val="115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rPr>
                        <a:t>Percentage</a:t>
                      </a:r>
                      <a:endParaRPr kumimoji="0" lang="en-ZA"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4281851443"/>
                  </a:ext>
                </a:extLst>
              </a:tr>
              <a:tr h="368127">
                <a:tc>
                  <a:txBody>
                    <a:bodyPr/>
                    <a:lstStyle>
                      <a:lvl1pPr marL="666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6675" marR="0" lvl="0" indent="0" algn="l" defTabSz="914400" rtl="0" eaLnBrk="1" fontAlgn="base" latinLnBrk="0" hangingPunct="1">
                        <a:lnSpc>
                          <a:spcPts val="1050"/>
                        </a:lnSpc>
                        <a:spcBef>
                          <a:spcPts val="30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Eastern Cape</a:t>
                      </a:r>
                      <a:endPar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marL="2079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07963" marR="0" lvl="0" indent="0" algn="ctr" defTabSz="914400" rtl="0" eaLnBrk="1" fontAlgn="base" latinLnBrk="0" hangingPunct="1">
                        <a:lnSpc>
                          <a:spcPts val="115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393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marL="33972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39725" marR="0" lvl="0" indent="0" algn="ctr" defTabSz="914400" rtl="0" eaLnBrk="1" fontAlgn="base" latinLnBrk="0" hangingPunct="1">
                        <a:lnSpc>
                          <a:spcPts val="115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306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marL="27305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73050" marR="0" lvl="0" indent="0" algn="ctr" defTabSz="914400" rtl="0" eaLnBrk="1" fontAlgn="base" latinLnBrk="0" hangingPunct="1">
                        <a:lnSpc>
                          <a:spcPts val="115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699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marL="32543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25438" marR="0" lvl="0" indent="0" algn="ctr" defTabSz="914400" rtl="0" eaLnBrk="1" fontAlgn="base" latinLnBrk="0" hangingPunct="1">
                        <a:lnSpc>
                          <a:spcPts val="115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56%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extLst>
                  <a:ext uri="{0D108BD9-81ED-4DB2-BD59-A6C34878D82A}">
                    <a16:rowId xmlns:a16="http://schemas.microsoft.com/office/drawing/2014/main" val="3680779868"/>
                  </a:ext>
                </a:extLst>
              </a:tr>
              <a:tr h="296863">
                <a:tc>
                  <a:txBody>
                    <a:bodyPr/>
                    <a:lstStyle>
                      <a:lvl1pPr marL="666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6675" marR="0" lvl="0" indent="0" algn="l" defTabSz="914400" rtl="0" eaLnBrk="1" fontAlgn="base" latinLnBrk="0" hangingPunct="1">
                        <a:lnSpc>
                          <a:spcPts val="1050"/>
                        </a:lnSpc>
                        <a:spcBef>
                          <a:spcPts val="313"/>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Free State</a:t>
                      </a:r>
                      <a:endPar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marL="2079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07963" marR="0" lvl="0" indent="0" algn="ctr" defTabSz="914400" rtl="0" eaLnBrk="1" fontAlgn="base" latinLnBrk="0" hangingPunct="1">
                        <a:lnSpc>
                          <a:spcPts val="1150"/>
                        </a:lnSpc>
                        <a:spcBef>
                          <a:spcPts val="13"/>
                        </a:spcBef>
                        <a:spcAft>
                          <a:spcPct val="0"/>
                        </a:spcAft>
                        <a:buClrTx/>
                        <a:buSzTx/>
                        <a:buFontTx/>
                        <a:buNone/>
                        <a:tabLst/>
                      </a:pPr>
                      <a:r>
                        <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193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marL="33972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39725" marR="0" lvl="0" indent="0" algn="ctr" defTabSz="914400" rtl="0" eaLnBrk="1" fontAlgn="base" latinLnBrk="0" hangingPunct="1">
                        <a:lnSpc>
                          <a:spcPts val="1150"/>
                        </a:lnSpc>
                        <a:spcBef>
                          <a:spcPts val="13"/>
                        </a:spcBef>
                        <a:spcAft>
                          <a:spcPct val="0"/>
                        </a:spcAft>
                        <a:buClrTx/>
                        <a:buSzTx/>
                        <a:buFontTx/>
                        <a:buNone/>
                        <a:tabLst/>
                      </a:pPr>
                      <a:r>
                        <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76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marL="27305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73050" marR="0" lvl="0" indent="0" algn="ctr" defTabSz="914400" rtl="0" eaLnBrk="1" fontAlgn="base" latinLnBrk="0" hangingPunct="1">
                        <a:lnSpc>
                          <a:spcPts val="1150"/>
                        </a:lnSpc>
                        <a:spcBef>
                          <a:spcPts val="13"/>
                        </a:spcBef>
                        <a:spcAft>
                          <a:spcPct val="0"/>
                        </a:spcAft>
                        <a:buClrTx/>
                        <a:buSzTx/>
                        <a:buFontTx/>
                        <a:buNone/>
                        <a:tabLst/>
                      </a:pPr>
                      <a:r>
                        <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296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marL="32543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25438" marR="0" lvl="0" indent="0" algn="ctr" defTabSz="914400" rtl="0" eaLnBrk="1" fontAlgn="base" latinLnBrk="0" hangingPunct="1">
                        <a:lnSpc>
                          <a:spcPts val="1150"/>
                        </a:lnSpc>
                        <a:spcBef>
                          <a:spcPts val="13"/>
                        </a:spcBef>
                        <a:spcAft>
                          <a:spcPct val="0"/>
                        </a:spcAft>
                        <a:buClrTx/>
                        <a:buSzTx/>
                        <a:buFontTx/>
                        <a:buNone/>
                        <a:tabLst/>
                      </a:pPr>
                      <a:r>
                        <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72%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extLst>
                  <a:ext uri="{0D108BD9-81ED-4DB2-BD59-A6C34878D82A}">
                    <a16:rowId xmlns:a16="http://schemas.microsoft.com/office/drawing/2014/main" val="3072884020"/>
                  </a:ext>
                </a:extLst>
              </a:tr>
              <a:tr h="296863">
                <a:tc>
                  <a:txBody>
                    <a:bodyPr/>
                    <a:lstStyle>
                      <a:lvl1pPr marL="666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6675" marR="0" lvl="0" indent="0" algn="l" defTabSz="914400" rtl="0" eaLnBrk="1" fontAlgn="base" latinLnBrk="0" hangingPunct="1">
                        <a:lnSpc>
                          <a:spcPts val="1050"/>
                        </a:lnSpc>
                        <a:spcBef>
                          <a:spcPts val="313"/>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Gauteng</a:t>
                      </a:r>
                      <a:endPar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marL="2079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07963" marR="0" lvl="0" indent="0" algn="ctr" defTabSz="914400" rtl="0" eaLnBrk="1" fontAlgn="base" latinLnBrk="0" hangingPunct="1">
                        <a:lnSpc>
                          <a:spcPts val="115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516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marL="33972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39725" marR="0" lvl="0" indent="0" algn="ctr" defTabSz="914400" rtl="0" eaLnBrk="1" fontAlgn="base" latinLnBrk="0" hangingPunct="1">
                        <a:lnSpc>
                          <a:spcPts val="115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217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marL="27305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73050" marR="0" lvl="0" indent="0" algn="ctr" defTabSz="914400" rtl="0" eaLnBrk="1" fontAlgn="base" latinLnBrk="0" hangingPunct="1">
                        <a:lnSpc>
                          <a:spcPts val="115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733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marL="32543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25438" marR="0" lvl="0" indent="0" algn="ctr" defTabSz="914400" rtl="0" eaLnBrk="1" fontAlgn="base" latinLnBrk="0" hangingPunct="1">
                        <a:lnSpc>
                          <a:spcPts val="115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70%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extLst>
                  <a:ext uri="{0D108BD9-81ED-4DB2-BD59-A6C34878D82A}">
                    <a16:rowId xmlns:a16="http://schemas.microsoft.com/office/drawing/2014/main" val="2376674217"/>
                  </a:ext>
                </a:extLst>
              </a:tr>
              <a:tr h="296863">
                <a:tc>
                  <a:txBody>
                    <a:bodyPr/>
                    <a:lstStyle>
                      <a:lvl1pPr marL="666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6675" marR="0" lvl="0" indent="0" algn="l" defTabSz="914400" rtl="0" eaLnBrk="1" fontAlgn="base" latinLnBrk="0" hangingPunct="1">
                        <a:lnSpc>
                          <a:spcPts val="1050"/>
                        </a:lnSpc>
                        <a:spcBef>
                          <a:spcPts val="313"/>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KwaZulu-Natal</a:t>
                      </a:r>
                      <a:endPar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marL="2079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07963" marR="0" lvl="0" indent="0" algn="ctr" defTabSz="914400" rtl="0" eaLnBrk="1" fontAlgn="base" latinLnBrk="0" hangingPunct="1">
                        <a:lnSpc>
                          <a:spcPts val="115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277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marL="33972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39725" marR="0" lvl="0" indent="0" algn="ctr" defTabSz="914400" rtl="0" eaLnBrk="1" fontAlgn="base" latinLnBrk="0" hangingPunct="1">
                        <a:lnSpc>
                          <a:spcPts val="115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404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marL="27305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73050" marR="0" lvl="0" indent="0" algn="ctr" defTabSz="914400" rtl="0" eaLnBrk="1" fontAlgn="base" latinLnBrk="0" hangingPunct="1">
                        <a:lnSpc>
                          <a:spcPts val="115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681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marL="32543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25438" marR="0" lvl="0" indent="0" algn="ctr" defTabSz="914400" rtl="0" eaLnBrk="1" fontAlgn="base" latinLnBrk="0" hangingPunct="1">
                        <a:lnSpc>
                          <a:spcPts val="115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41%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extLst>
                  <a:ext uri="{0D108BD9-81ED-4DB2-BD59-A6C34878D82A}">
                    <a16:rowId xmlns:a16="http://schemas.microsoft.com/office/drawing/2014/main" val="552219462"/>
                  </a:ext>
                </a:extLst>
              </a:tr>
              <a:tr h="296863">
                <a:tc>
                  <a:txBody>
                    <a:bodyPr/>
                    <a:lstStyle>
                      <a:lvl1pPr marL="666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6675" marR="0" lvl="0" indent="0" algn="l" defTabSz="914400" rtl="0" eaLnBrk="1" fontAlgn="base" latinLnBrk="0" hangingPunct="1">
                        <a:lnSpc>
                          <a:spcPts val="1050"/>
                        </a:lnSpc>
                        <a:spcBef>
                          <a:spcPts val="313"/>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Limpopo</a:t>
                      </a:r>
                      <a:endPar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marL="2079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07963" marR="0" lvl="0" indent="0" algn="ctr" defTabSz="914400" rtl="0" eaLnBrk="1" fontAlgn="base" latinLnBrk="0" hangingPunct="1">
                        <a:lnSpc>
                          <a:spcPts val="115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591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marL="33972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39725" marR="0" lvl="0" indent="0" algn="ctr" defTabSz="914400" rtl="0" eaLnBrk="1" fontAlgn="base" latinLnBrk="0" hangingPunct="1">
                        <a:lnSpc>
                          <a:spcPts val="115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31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marL="27305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73050" marR="0" lvl="0" indent="0" algn="ctr" defTabSz="914400" rtl="0" eaLnBrk="1" fontAlgn="base" latinLnBrk="0" hangingPunct="1">
                        <a:lnSpc>
                          <a:spcPts val="115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622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marL="32543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25438" marR="0" lvl="0" indent="0" algn="ctr" defTabSz="914400" rtl="0" eaLnBrk="1" fontAlgn="base" latinLnBrk="0" hangingPunct="1">
                        <a:lnSpc>
                          <a:spcPts val="115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95%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extLst>
                  <a:ext uri="{0D108BD9-81ED-4DB2-BD59-A6C34878D82A}">
                    <a16:rowId xmlns:a16="http://schemas.microsoft.com/office/drawing/2014/main" val="3071767689"/>
                  </a:ext>
                </a:extLst>
              </a:tr>
              <a:tr h="296863">
                <a:tc>
                  <a:txBody>
                    <a:bodyPr/>
                    <a:lstStyle>
                      <a:lvl1pPr marL="666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6675" marR="0" lvl="0" indent="0" algn="l" defTabSz="914400" rtl="0" eaLnBrk="1" fontAlgn="base" latinLnBrk="0" hangingPunct="1">
                        <a:lnSpc>
                          <a:spcPts val="1050"/>
                        </a:lnSpc>
                        <a:spcBef>
                          <a:spcPts val="313"/>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Mpumalanga</a:t>
                      </a:r>
                      <a:endPar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marL="2079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07963" marR="0" lvl="0" indent="0" algn="ctr" defTabSz="914400" rtl="0" eaLnBrk="1" fontAlgn="base" latinLnBrk="0" hangingPunct="1">
                        <a:lnSpc>
                          <a:spcPts val="115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228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marL="33972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39725" marR="0" lvl="0" indent="0" algn="ctr" defTabSz="914400" rtl="0" eaLnBrk="1" fontAlgn="base" latinLnBrk="0" hangingPunct="1">
                        <a:lnSpc>
                          <a:spcPts val="115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189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marL="27305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73050" marR="0" lvl="0" indent="0" algn="ctr" defTabSz="914400" rtl="0" eaLnBrk="1" fontAlgn="base" latinLnBrk="0" hangingPunct="1">
                        <a:lnSpc>
                          <a:spcPts val="115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417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marL="32543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25438" marR="0" lvl="0" indent="0" algn="ctr" defTabSz="914400" rtl="0" eaLnBrk="1" fontAlgn="base" latinLnBrk="0" hangingPunct="1">
                        <a:lnSpc>
                          <a:spcPts val="115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55%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extLst>
                  <a:ext uri="{0D108BD9-81ED-4DB2-BD59-A6C34878D82A}">
                    <a16:rowId xmlns:a16="http://schemas.microsoft.com/office/drawing/2014/main" val="2878836126"/>
                  </a:ext>
                </a:extLst>
              </a:tr>
              <a:tr h="296863">
                <a:tc>
                  <a:txBody>
                    <a:bodyPr/>
                    <a:lstStyle>
                      <a:lvl1pPr marL="666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6675" marR="0" lvl="0" indent="0" algn="l" defTabSz="914400" rtl="0" eaLnBrk="1" fontAlgn="base" latinLnBrk="0" hangingPunct="1">
                        <a:lnSpc>
                          <a:spcPts val="1050"/>
                        </a:lnSpc>
                        <a:spcBef>
                          <a:spcPts val="30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North West</a:t>
                      </a:r>
                      <a:endPar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marL="2079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07963" marR="0" lvl="0" indent="0" algn="ctr" defTabSz="914400" rtl="0" eaLnBrk="1" fontAlgn="base" latinLnBrk="0" hangingPunct="1">
                        <a:lnSpc>
                          <a:spcPts val="115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166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marL="33972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39725" marR="0" lvl="0" indent="0" algn="ctr" defTabSz="914400" rtl="0" eaLnBrk="1" fontAlgn="base" latinLnBrk="0" hangingPunct="1">
                        <a:lnSpc>
                          <a:spcPts val="115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23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marL="27305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73050" marR="0" lvl="0" indent="0" algn="ctr" defTabSz="914400" rtl="0" eaLnBrk="1" fontAlgn="base" latinLnBrk="0" hangingPunct="1">
                        <a:lnSpc>
                          <a:spcPts val="115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189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marL="32543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25438" marR="0" lvl="0" indent="0" algn="ctr" defTabSz="914400" rtl="0" eaLnBrk="1" fontAlgn="base" latinLnBrk="0" hangingPunct="1">
                        <a:lnSpc>
                          <a:spcPts val="115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88%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extLst>
                  <a:ext uri="{0D108BD9-81ED-4DB2-BD59-A6C34878D82A}">
                    <a16:rowId xmlns:a16="http://schemas.microsoft.com/office/drawing/2014/main" val="257648177"/>
                  </a:ext>
                </a:extLst>
              </a:tr>
              <a:tr h="296863">
                <a:tc>
                  <a:txBody>
                    <a:bodyPr/>
                    <a:lstStyle>
                      <a:lvl1pPr marL="666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6675" marR="0" lvl="0" indent="0" algn="l" defTabSz="914400" rtl="0" eaLnBrk="1" fontAlgn="base" latinLnBrk="0" hangingPunct="1">
                        <a:lnSpc>
                          <a:spcPts val="1050"/>
                        </a:lnSpc>
                        <a:spcBef>
                          <a:spcPts val="313"/>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Northern Cape</a:t>
                      </a:r>
                      <a:endPar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marL="2079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07963" marR="0" lvl="0" indent="0" algn="ctr" defTabSz="914400" rtl="0" eaLnBrk="1" fontAlgn="base" latinLnBrk="0" hangingPunct="1">
                        <a:lnSpc>
                          <a:spcPts val="1150"/>
                        </a:lnSpc>
                        <a:spcBef>
                          <a:spcPts val="13"/>
                        </a:spcBef>
                        <a:spcAft>
                          <a:spcPct val="0"/>
                        </a:spcAft>
                        <a:buClrTx/>
                        <a:buSzTx/>
                        <a:buFontTx/>
                        <a:buNone/>
                        <a:tabLst/>
                      </a:pPr>
                      <a:r>
                        <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69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marL="33972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39725" marR="0" lvl="0" indent="0" algn="ctr" defTabSz="914400" rtl="0" eaLnBrk="1" fontAlgn="base" latinLnBrk="0" hangingPunct="1">
                        <a:lnSpc>
                          <a:spcPts val="1150"/>
                        </a:lnSpc>
                        <a:spcBef>
                          <a:spcPts val="13"/>
                        </a:spcBef>
                        <a:spcAft>
                          <a:spcPct val="0"/>
                        </a:spcAft>
                        <a:buClrTx/>
                        <a:buSzTx/>
                        <a:buFontTx/>
                        <a:buNone/>
                        <a:tabLst/>
                      </a:pPr>
                      <a:r>
                        <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marL="27305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73050" marR="0" lvl="0" indent="0" algn="ctr" defTabSz="914400" rtl="0" eaLnBrk="1" fontAlgn="base" latinLnBrk="0" hangingPunct="1">
                        <a:lnSpc>
                          <a:spcPts val="1150"/>
                        </a:lnSpc>
                        <a:spcBef>
                          <a:spcPts val="13"/>
                        </a:spcBef>
                        <a:spcAft>
                          <a:spcPct val="0"/>
                        </a:spcAft>
                        <a:buClrTx/>
                        <a:buSzTx/>
                        <a:buFontTx/>
                        <a:buNone/>
                        <a:tabLst/>
                      </a:pPr>
                      <a:r>
                        <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78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marL="32543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25438" marR="0" lvl="0" indent="0" algn="ctr" defTabSz="914400" rtl="0" eaLnBrk="1" fontAlgn="base" latinLnBrk="0" hangingPunct="1">
                        <a:lnSpc>
                          <a:spcPts val="1150"/>
                        </a:lnSpc>
                        <a:spcBef>
                          <a:spcPts val="13"/>
                        </a:spcBef>
                        <a:spcAft>
                          <a:spcPct val="0"/>
                        </a:spcAft>
                        <a:buClrTx/>
                        <a:buSzTx/>
                        <a:buFontTx/>
                        <a:buNone/>
                        <a:tabLst/>
                      </a:pPr>
                      <a:r>
                        <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88%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extLst>
                  <a:ext uri="{0D108BD9-81ED-4DB2-BD59-A6C34878D82A}">
                    <a16:rowId xmlns:a16="http://schemas.microsoft.com/office/drawing/2014/main" val="2025088238"/>
                  </a:ext>
                </a:extLst>
              </a:tr>
              <a:tr h="296863">
                <a:tc>
                  <a:txBody>
                    <a:bodyPr/>
                    <a:lstStyle>
                      <a:lvl1pPr marL="666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6675" marR="0" lvl="0" indent="0" algn="l" defTabSz="914400" rtl="0" eaLnBrk="1" fontAlgn="base" latinLnBrk="0" hangingPunct="1">
                        <a:lnSpc>
                          <a:spcPts val="1050"/>
                        </a:lnSpc>
                        <a:spcBef>
                          <a:spcPts val="313"/>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Western Cape</a:t>
                      </a:r>
                      <a:endPar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marL="2079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07963" marR="0" lvl="0" indent="0" algn="ctr" defTabSz="914400" rtl="0" eaLnBrk="1" fontAlgn="base" latinLnBrk="0" hangingPunct="1">
                        <a:lnSpc>
                          <a:spcPts val="115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521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marL="33972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39725" marR="0" lvl="0" indent="0" algn="ctr" defTabSz="914400" rtl="0" eaLnBrk="1" fontAlgn="base" latinLnBrk="0" hangingPunct="1">
                        <a:lnSpc>
                          <a:spcPts val="115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139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marL="27305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73050" marR="0" lvl="0" indent="0" algn="ctr" defTabSz="914400" rtl="0" eaLnBrk="1" fontAlgn="base" latinLnBrk="0" hangingPunct="1">
                        <a:lnSpc>
                          <a:spcPts val="115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660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marL="32543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25438" marR="0" lvl="0" indent="0" algn="ctr" defTabSz="914400" rtl="0" eaLnBrk="1" fontAlgn="base" latinLnBrk="0" hangingPunct="1">
                        <a:lnSpc>
                          <a:spcPts val="115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79%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extLst>
                  <a:ext uri="{0D108BD9-81ED-4DB2-BD59-A6C34878D82A}">
                    <a16:rowId xmlns:a16="http://schemas.microsoft.com/office/drawing/2014/main" val="1258127764"/>
                  </a:ext>
                </a:extLst>
              </a:tr>
              <a:tr h="296863">
                <a:tc>
                  <a:txBody>
                    <a:bodyPr/>
                    <a:lstStyle>
                      <a:lvl1pPr marL="666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6675" marR="0" lvl="0" indent="0" algn="l" defTabSz="914400" rtl="0" eaLnBrk="1" fontAlgn="base" latinLnBrk="0" hangingPunct="1">
                        <a:lnSpc>
                          <a:spcPts val="1050"/>
                        </a:lnSpc>
                        <a:spcBef>
                          <a:spcPts val="313"/>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Grand Total</a:t>
                      </a:r>
                      <a:endParaRPr kumimoji="0" lang="en-ZA" altLang="en-US"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marL="2079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07963" marR="0" lvl="0" indent="0" algn="ctr" defTabSz="914400" rtl="0" eaLnBrk="1" fontAlgn="base" latinLnBrk="0" hangingPunct="1">
                        <a:lnSpc>
                          <a:spcPts val="1150"/>
                        </a:lnSpc>
                        <a:spcBef>
                          <a:spcPct val="0"/>
                        </a:spcBef>
                        <a:spcAft>
                          <a:spcPct val="0"/>
                        </a:spcAft>
                        <a:buClrTx/>
                        <a:buSzTx/>
                        <a:buFontTx/>
                        <a:buNone/>
                        <a:tabLst/>
                      </a:pPr>
                      <a:r>
                        <a:rPr kumimoji="0" lang="en-ZA" altLang="en-US"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2 954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marL="33972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39725" marR="0" lvl="0" indent="0" algn="ctr" defTabSz="914400" rtl="0" eaLnBrk="1" fontAlgn="base" latinLnBrk="0" hangingPunct="1">
                        <a:lnSpc>
                          <a:spcPts val="1150"/>
                        </a:lnSpc>
                        <a:spcBef>
                          <a:spcPct val="0"/>
                        </a:spcBef>
                        <a:spcAft>
                          <a:spcPct val="0"/>
                        </a:spcAft>
                        <a:buClrTx/>
                        <a:buSzTx/>
                        <a:buFontTx/>
                        <a:buNone/>
                        <a:tabLst/>
                      </a:pPr>
                      <a:r>
                        <a:rPr kumimoji="0" lang="en-ZA" altLang="en-US"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1 394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marL="27305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73050" marR="0" lvl="0" indent="0" algn="ctr" defTabSz="914400" rtl="0" eaLnBrk="1" fontAlgn="base" latinLnBrk="0" hangingPunct="1">
                        <a:lnSpc>
                          <a:spcPts val="1150"/>
                        </a:lnSpc>
                        <a:spcBef>
                          <a:spcPct val="0"/>
                        </a:spcBef>
                        <a:spcAft>
                          <a:spcPct val="0"/>
                        </a:spcAft>
                        <a:buClrTx/>
                        <a:buSzTx/>
                        <a:buFontTx/>
                        <a:buNone/>
                        <a:tabLst/>
                      </a:pPr>
                      <a:r>
                        <a:rPr kumimoji="0" lang="en-ZA" altLang="en-US"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4 348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marL="32702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27025" marR="0" lvl="0" indent="0" algn="ctr" defTabSz="914400" rtl="0" eaLnBrk="1" fontAlgn="base" latinLnBrk="0" hangingPunct="1">
                        <a:lnSpc>
                          <a:spcPts val="1150"/>
                        </a:lnSpc>
                        <a:spcBef>
                          <a:spcPct val="0"/>
                        </a:spcBef>
                        <a:spcAft>
                          <a:spcPct val="0"/>
                        </a:spcAft>
                        <a:buClrTx/>
                        <a:buSzTx/>
                        <a:buFontTx/>
                        <a:buNone/>
                        <a:tabLst/>
                      </a:pPr>
                      <a:r>
                        <a:rPr kumimoji="0" lang="en-ZA" altLang="en-US"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68%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extLst>
                  <a:ext uri="{0D108BD9-81ED-4DB2-BD59-A6C34878D82A}">
                    <a16:rowId xmlns:a16="http://schemas.microsoft.com/office/drawing/2014/main" val="4290821025"/>
                  </a:ext>
                </a:extLst>
              </a:tr>
            </a:tbl>
          </a:graphicData>
        </a:graphic>
      </p:graphicFrame>
      <p:sp>
        <p:nvSpPr>
          <p:cNvPr id="71757" name="Slide Number Placeholder 7"/>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18355940-5B11-433B-9067-D4691ED9ED6C}" type="slidenum">
              <a:rPr lang="en-ZA" altLang="en-US" sz="1200" smtClean="0">
                <a:solidFill>
                  <a:srgbClr val="898989"/>
                </a:solidFill>
              </a:rPr>
              <a:pPr fontAlgn="base">
                <a:spcBef>
                  <a:spcPct val="0"/>
                </a:spcBef>
                <a:spcAft>
                  <a:spcPct val="0"/>
                </a:spcAft>
                <a:buFontTx/>
                <a:buNone/>
              </a:pPr>
              <a:t>71</a:t>
            </a:fld>
            <a:endParaRPr lang="en-ZA" altLang="en-US" sz="1200" dirty="0">
              <a:solidFill>
                <a:srgbClr val="898989"/>
              </a:solidFill>
            </a:endParaRPr>
          </a:p>
        </p:txBody>
      </p:sp>
      <p:sp>
        <p:nvSpPr>
          <p:cNvPr id="71758" name="Rectangle 4"/>
          <p:cNvSpPr>
            <a:spLocks noChangeArrowheads="1"/>
          </p:cNvSpPr>
          <p:nvPr/>
        </p:nvSpPr>
        <p:spPr bwMode="auto">
          <a:xfrm>
            <a:off x="457200" y="1093788"/>
            <a:ext cx="7985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en-US" sz="1800" b="1" dirty="0"/>
          </a:p>
        </p:txBody>
      </p:sp>
      <p:sp>
        <p:nvSpPr>
          <p:cNvPr id="71759" name="Rectangle 5"/>
          <p:cNvSpPr>
            <a:spLocks noChangeArrowheads="1"/>
          </p:cNvSpPr>
          <p:nvPr/>
        </p:nvSpPr>
        <p:spPr bwMode="auto">
          <a:xfrm>
            <a:off x="4284663" y="4854575"/>
            <a:ext cx="6572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ZA" altLang="en-US" sz="1800" dirty="0"/>
              <a:t>Source: PERSAL, December 2022 and PED Report </a:t>
            </a:r>
          </a:p>
        </p:txBody>
      </p:sp>
      <p:sp>
        <p:nvSpPr>
          <p:cNvPr id="71760" name="Rectangle 2"/>
          <p:cNvSpPr>
            <a:spLocks noChangeArrowheads="1"/>
          </p:cNvSpPr>
          <p:nvPr/>
        </p:nvSpPr>
        <p:spPr bwMode="auto">
          <a:xfrm>
            <a:off x="-3175" y="889000"/>
            <a:ext cx="8286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t>Placement of Funza Lushaka graduates </a:t>
            </a:r>
            <a:endParaRPr lang="en-ZA" altLang="en-US" sz="1800" b="1" dirty="0"/>
          </a:p>
        </p:txBody>
      </p:sp>
      <p:pic>
        <p:nvPicPr>
          <p:cNvPr id="7176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5938044"/>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t>PROGRAMME 3</a:t>
            </a:r>
          </a:p>
        </p:txBody>
      </p:sp>
      <p:sp>
        <p:nvSpPr>
          <p:cNvPr id="72707" name="Content Placeholder 2"/>
          <p:cNvSpPr>
            <a:spLocks noGrp="1" noChangeArrowheads="1"/>
          </p:cNvSpPr>
          <p:nvPr>
            <p:ph idx="1"/>
          </p:nvPr>
        </p:nvSpPr>
        <p:spPr>
          <a:xfrm>
            <a:off x="0" y="947738"/>
            <a:ext cx="9144000" cy="5218112"/>
          </a:xfrm>
        </p:spPr>
        <p:txBody>
          <a:bodyPr/>
          <a:lstStyle/>
          <a:p>
            <a:pPr marL="0" indent="0" eaLnBrk="1" hangingPunct="1">
              <a:buFont typeface="Arial" panose="020B0604020202020204" pitchFamily="34" charset="0"/>
              <a:buNone/>
            </a:pPr>
            <a:r>
              <a:rPr lang="en-US" altLang="en-US" b="1" dirty="0"/>
              <a:t>Number of qualified educators aged 30 and below appointed at schools for the first- time during the quarter by nature of appointment per province</a:t>
            </a:r>
          </a:p>
          <a:p>
            <a:pPr marL="0" indent="0" eaLnBrk="1" hangingPunct="1">
              <a:buFont typeface="Arial" panose="020B0604020202020204" pitchFamily="34" charset="0"/>
              <a:buNone/>
            </a:pPr>
            <a:endParaRPr lang="en-ZA" altLang="en-US" dirty="0"/>
          </a:p>
        </p:txBody>
      </p:sp>
      <p:sp>
        <p:nvSpPr>
          <p:cNvPr id="72708"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26989241-F84E-40C9-9BF0-87385B496558}" type="slidenum">
              <a:rPr lang="en-ZA" altLang="en-US" sz="1200" smtClean="0">
                <a:solidFill>
                  <a:srgbClr val="898989"/>
                </a:solidFill>
              </a:rPr>
              <a:pPr fontAlgn="base">
                <a:spcBef>
                  <a:spcPct val="0"/>
                </a:spcBef>
                <a:spcAft>
                  <a:spcPct val="0"/>
                </a:spcAft>
                <a:buFontTx/>
                <a:buNone/>
              </a:pPr>
              <a:t>72</a:t>
            </a:fld>
            <a:endParaRPr lang="en-ZA" altLang="en-US" sz="1200" dirty="0">
              <a:solidFill>
                <a:srgbClr val="898989"/>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00621943"/>
              </p:ext>
            </p:extLst>
          </p:nvPr>
        </p:nvGraphicFramePr>
        <p:xfrm>
          <a:off x="0" y="1584325"/>
          <a:ext cx="9144000" cy="3455991"/>
        </p:xfrm>
        <a:graphic>
          <a:graphicData uri="http://schemas.openxmlformats.org/drawingml/2006/table">
            <a:tbl>
              <a:tblPr/>
              <a:tblGrid>
                <a:gridCol w="2146300">
                  <a:extLst>
                    <a:ext uri="{9D8B030D-6E8A-4147-A177-3AD203B41FA5}">
                      <a16:colId xmlns:a16="http://schemas.microsoft.com/office/drawing/2014/main" val="930795877"/>
                    </a:ext>
                  </a:extLst>
                </a:gridCol>
                <a:gridCol w="1749425">
                  <a:extLst>
                    <a:ext uri="{9D8B030D-6E8A-4147-A177-3AD203B41FA5}">
                      <a16:colId xmlns:a16="http://schemas.microsoft.com/office/drawing/2014/main" val="3837095191"/>
                    </a:ext>
                  </a:extLst>
                </a:gridCol>
                <a:gridCol w="1749425">
                  <a:extLst>
                    <a:ext uri="{9D8B030D-6E8A-4147-A177-3AD203B41FA5}">
                      <a16:colId xmlns:a16="http://schemas.microsoft.com/office/drawing/2014/main" val="3599176046"/>
                    </a:ext>
                  </a:extLst>
                </a:gridCol>
                <a:gridCol w="1749425">
                  <a:extLst>
                    <a:ext uri="{9D8B030D-6E8A-4147-A177-3AD203B41FA5}">
                      <a16:colId xmlns:a16="http://schemas.microsoft.com/office/drawing/2014/main" val="1947656981"/>
                    </a:ext>
                  </a:extLst>
                </a:gridCol>
                <a:gridCol w="1749425">
                  <a:extLst>
                    <a:ext uri="{9D8B030D-6E8A-4147-A177-3AD203B41FA5}">
                      <a16:colId xmlns:a16="http://schemas.microsoft.com/office/drawing/2014/main" val="2248081542"/>
                    </a:ext>
                  </a:extLst>
                </a:gridCol>
              </a:tblGrid>
              <a:tr h="593724">
                <a:tc>
                  <a:txBody>
                    <a:bodyPr/>
                    <a:lstStyle>
                      <a:lvl1pPr marL="666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6675" marR="0" lvl="0" indent="0" algn="ctr" defTabSz="914400" rtl="0" eaLnBrk="1" fontAlgn="base" latinLnBrk="0" hangingPunct="1">
                        <a:lnSpc>
                          <a:spcPts val="115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mn-lt"/>
                        </a:rPr>
                        <a:t>Province</a:t>
                      </a:r>
                      <a:endParaRPr kumimoji="0" lang="en-ZA" altLang="en-US" sz="1800" b="1" i="0" u="none" strike="noStrike" cap="none" normalizeH="0" baseline="0" dirty="0">
                        <a:ln>
                          <a:noFill/>
                        </a:ln>
                        <a:solidFill>
                          <a:srgbClr val="FFFFFF"/>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marL="16192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61925" marR="0" lvl="0" indent="0" algn="ctr" defTabSz="914400" rtl="0" eaLnBrk="1" fontAlgn="base" latinLnBrk="0" hangingPunct="1">
                        <a:lnSpc>
                          <a:spcPts val="115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mn-lt"/>
                        </a:rPr>
                        <a:t>Relieve</a:t>
                      </a:r>
                      <a:endParaRPr kumimoji="0" lang="en-ZA" altLang="en-US" sz="1800" b="1" i="0" u="none" strike="noStrike" cap="none" normalizeH="0" baseline="0" dirty="0">
                        <a:ln>
                          <a:noFill/>
                        </a:ln>
                        <a:solidFill>
                          <a:srgbClr val="FFFFFF"/>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marL="21113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11138" marR="0" lvl="0" indent="0" algn="ctr" defTabSz="914400" rtl="0" eaLnBrk="1" fontAlgn="base" latinLnBrk="0" hangingPunct="1">
                        <a:lnSpc>
                          <a:spcPts val="115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mn-lt"/>
                        </a:rPr>
                        <a:t>Permanent</a:t>
                      </a:r>
                      <a:endParaRPr kumimoji="0" lang="en-ZA" altLang="en-US" sz="1800" b="1" i="0" u="none" strike="noStrike" cap="none" normalizeH="0" baseline="0" dirty="0">
                        <a:ln>
                          <a:noFill/>
                        </a:ln>
                        <a:solidFill>
                          <a:srgbClr val="FFFFFF"/>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marL="11588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15888" marR="0" lvl="0" indent="0" algn="ctr" defTabSz="914400" rtl="0" eaLnBrk="1" fontAlgn="base" latinLnBrk="0" hangingPunct="1">
                        <a:lnSpc>
                          <a:spcPts val="115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mn-lt"/>
                        </a:rPr>
                        <a:t>Temporary</a:t>
                      </a:r>
                      <a:endParaRPr kumimoji="0" lang="en-ZA" altLang="en-US" sz="1800" b="1" i="0" u="none" strike="noStrike" cap="none" normalizeH="0" baseline="0" dirty="0">
                        <a:ln>
                          <a:noFill/>
                        </a:ln>
                        <a:solidFill>
                          <a:srgbClr val="FFFFFF"/>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marL="1762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76213" marR="0" lvl="0" indent="0" algn="ctr" defTabSz="914400" rtl="0" eaLnBrk="1" fontAlgn="base" latinLnBrk="0" hangingPunct="1">
                        <a:lnSpc>
                          <a:spcPts val="115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mn-lt"/>
                        </a:rPr>
                        <a:t>Total</a:t>
                      </a:r>
                      <a:endParaRPr kumimoji="0" lang="en-ZA" altLang="en-US" sz="1800" b="1" i="0" u="none" strike="noStrike" cap="none" normalizeH="0" baseline="0" dirty="0">
                        <a:ln>
                          <a:noFill/>
                        </a:ln>
                        <a:solidFill>
                          <a:srgbClr val="FFFFFF"/>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2740958351"/>
                  </a:ext>
                </a:extLst>
              </a:tr>
              <a:tr h="287338">
                <a:tc>
                  <a:txBody>
                    <a:bodyPr/>
                    <a:lstStyle>
                      <a:lvl1pPr marL="666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6675" marR="0" lvl="0" indent="0" algn="l" defTabSz="914400" rtl="0" eaLnBrk="1" fontAlgn="base" latinLnBrk="0" hangingPunct="1">
                        <a:lnSpc>
                          <a:spcPts val="115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rPr>
                        <a:t>Eastern Cape</a:t>
                      </a:r>
                      <a:endParaRPr kumimoji="0" lang="en-ZA" altLang="en-US" sz="1800" b="0" i="0" u="none" strike="noStrike" cap="none" normalizeH="0" baseline="0" dirty="0">
                        <a:ln>
                          <a:noFill/>
                        </a:ln>
                        <a:solidFill>
                          <a:srgbClr val="000000"/>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marL="16192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61925" marR="0" lvl="0" indent="0" algn="ctr" defTabSz="914400" rtl="0" eaLnBrk="1" fontAlgn="base" latinLnBrk="0" hangingPunct="1">
                        <a:lnSpc>
                          <a:spcPts val="115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rPr>
                        <a:t>39</a:t>
                      </a:r>
                      <a:endParaRPr kumimoji="0" lang="en-ZA" altLang="en-US" sz="1800" b="0" i="0" u="none" strike="noStrike" cap="none" normalizeH="0" baseline="0" dirty="0">
                        <a:ln>
                          <a:noFill/>
                        </a:ln>
                        <a:solidFill>
                          <a:srgbClr val="000000"/>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marL="20955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09550" marR="0" lvl="0" indent="0" algn="ctr" defTabSz="914400" rtl="0" eaLnBrk="1" fontAlgn="base" latinLnBrk="0" hangingPunct="1">
                        <a:lnSpc>
                          <a:spcPts val="115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cs typeface="+mn-cs"/>
                        </a:rPr>
                        <a:t>46</a:t>
                      </a:r>
                      <a:endParaRPr kumimoji="0" lang="en-ZA" altLang="en-US" sz="1800" b="0" i="0" u="none" strike="noStrike" cap="none" normalizeH="0" baseline="0" dirty="0">
                        <a:ln>
                          <a:noFill/>
                        </a:ln>
                        <a:solidFill>
                          <a:srgbClr val="000000"/>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marL="11588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15888" marR="0" lvl="0" indent="0" algn="ctr" defTabSz="914400" rtl="0" eaLnBrk="1" fontAlgn="base" latinLnBrk="0" hangingPunct="1">
                        <a:lnSpc>
                          <a:spcPts val="115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cs typeface="+mn-cs"/>
                        </a:rPr>
                        <a:t>9</a:t>
                      </a:r>
                      <a:endParaRPr kumimoji="0" lang="en-ZA" altLang="en-US" sz="1800" b="0" i="0" u="none" strike="noStrike" cap="none" normalizeH="0" baseline="0" dirty="0">
                        <a:ln>
                          <a:noFill/>
                        </a:ln>
                        <a:solidFill>
                          <a:srgbClr val="000000"/>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marL="1762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76213" marR="0" lvl="0" indent="0" algn="ctr" defTabSz="914400" rtl="0" eaLnBrk="1" fontAlgn="base" latinLnBrk="0" hangingPunct="1">
                        <a:lnSpc>
                          <a:spcPts val="115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mn-lt"/>
                          <a:cs typeface="Arial" panose="020B0604020202020204" pitchFamily="34" charset="0"/>
                        </a:rPr>
                        <a:t>94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extLst>
                  <a:ext uri="{0D108BD9-81ED-4DB2-BD59-A6C34878D82A}">
                    <a16:rowId xmlns:a16="http://schemas.microsoft.com/office/drawing/2014/main" val="2907140498"/>
                  </a:ext>
                </a:extLst>
              </a:tr>
              <a:tr h="287338">
                <a:tc>
                  <a:txBody>
                    <a:bodyPr/>
                    <a:lstStyle>
                      <a:lvl1pPr marL="666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6675" marR="0" lvl="0" indent="0" algn="l" defTabSz="914400" rtl="0" eaLnBrk="1" fontAlgn="base" latinLnBrk="0" hangingPunct="1">
                        <a:lnSpc>
                          <a:spcPts val="115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rPr>
                        <a:t>Free State</a:t>
                      </a:r>
                      <a:endParaRPr kumimoji="0" lang="en-ZA" altLang="en-US" sz="1800" b="0" i="0" u="none" strike="noStrike" cap="none" normalizeH="0" baseline="0" dirty="0">
                        <a:ln>
                          <a:noFill/>
                        </a:ln>
                        <a:solidFill>
                          <a:srgbClr val="000000"/>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marL="31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175" marR="0" lvl="0" indent="0" algn="ctr" defTabSz="914400" rtl="0" eaLnBrk="1" fontAlgn="base" latinLnBrk="0" hangingPunct="1">
                        <a:lnSpc>
                          <a:spcPts val="115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rPr>
                        <a:t>0</a:t>
                      </a:r>
                      <a:endParaRPr kumimoji="0" lang="en-ZA" altLang="en-US" sz="1800" b="0" i="0" u="none" strike="noStrike" cap="none" normalizeH="0" baseline="0" dirty="0">
                        <a:ln>
                          <a:noFill/>
                        </a:ln>
                        <a:solidFill>
                          <a:srgbClr val="000000"/>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marL="20955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09550" marR="0" lvl="0" indent="0" algn="ctr" defTabSz="914400" rtl="0" eaLnBrk="1" fontAlgn="base" latinLnBrk="0" hangingPunct="1">
                        <a:lnSpc>
                          <a:spcPts val="115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cs typeface="+mn-cs"/>
                        </a:rPr>
                        <a:t>27</a:t>
                      </a:r>
                      <a:endParaRPr kumimoji="0" lang="en-ZA" altLang="en-US" sz="1800" b="0" i="0" u="none" strike="noStrike" cap="none" normalizeH="0" baseline="0" dirty="0">
                        <a:ln>
                          <a:noFill/>
                        </a:ln>
                        <a:solidFill>
                          <a:srgbClr val="000000"/>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marL="11588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15888" marR="0" lvl="0" indent="0" algn="ctr" defTabSz="914400" rtl="0" eaLnBrk="1" fontAlgn="base" latinLnBrk="0" hangingPunct="1">
                        <a:lnSpc>
                          <a:spcPts val="115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cs typeface="+mn-cs"/>
                        </a:rPr>
                        <a:t>69</a:t>
                      </a:r>
                      <a:endParaRPr kumimoji="0" lang="en-ZA" altLang="en-US" sz="1800" b="0" i="0" u="none" strike="noStrike" cap="none" normalizeH="0" baseline="0" dirty="0">
                        <a:ln>
                          <a:noFill/>
                        </a:ln>
                        <a:solidFill>
                          <a:srgbClr val="000000"/>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marL="1762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76213" marR="0" lvl="0" indent="0" algn="ctr" defTabSz="914400" rtl="0" eaLnBrk="1" fontAlgn="base" latinLnBrk="0" hangingPunct="1">
                        <a:lnSpc>
                          <a:spcPts val="115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mn-lt"/>
                          <a:cs typeface="Arial" panose="020B0604020202020204" pitchFamily="34" charset="0"/>
                        </a:rPr>
                        <a:t>96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extLst>
                  <a:ext uri="{0D108BD9-81ED-4DB2-BD59-A6C34878D82A}">
                    <a16:rowId xmlns:a16="http://schemas.microsoft.com/office/drawing/2014/main" val="2896711827"/>
                  </a:ext>
                </a:extLst>
              </a:tr>
              <a:tr h="276225">
                <a:tc>
                  <a:txBody>
                    <a:bodyPr/>
                    <a:lstStyle>
                      <a:lvl1pPr marL="666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6675" marR="0" lvl="0" indent="0" algn="l" defTabSz="914400" rtl="0" eaLnBrk="1" fontAlgn="base" latinLnBrk="0" hangingPunct="1">
                        <a:lnSpc>
                          <a:spcPts val="115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rPr>
                        <a:t>Gauteng</a:t>
                      </a:r>
                      <a:endParaRPr kumimoji="0" lang="en-ZA" altLang="en-US" sz="1800" b="0" i="0" u="none" strike="noStrike" cap="none" normalizeH="0" baseline="0" dirty="0">
                        <a:ln>
                          <a:noFill/>
                        </a:ln>
                        <a:solidFill>
                          <a:srgbClr val="000000"/>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marL="31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175" marR="0" lvl="0" indent="0" algn="ctr" defTabSz="914400" rtl="0" eaLnBrk="1" fontAlgn="base" latinLnBrk="0" hangingPunct="1">
                        <a:lnSpc>
                          <a:spcPts val="115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rPr>
                        <a:t>0</a:t>
                      </a:r>
                      <a:endParaRPr kumimoji="0" lang="en-ZA" altLang="en-US" sz="1800" b="0" i="0" u="none" strike="noStrike" cap="none" normalizeH="0" baseline="0" dirty="0">
                        <a:ln>
                          <a:noFill/>
                        </a:ln>
                        <a:solidFill>
                          <a:srgbClr val="000000"/>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marL="47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763" marR="0" lvl="0" indent="0" algn="ctr" defTabSz="914400" rtl="0" eaLnBrk="1" fontAlgn="base" latinLnBrk="0" hangingPunct="1">
                        <a:lnSpc>
                          <a:spcPts val="115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cs typeface="+mn-cs"/>
                        </a:rPr>
                        <a:t>18</a:t>
                      </a:r>
                      <a:endParaRPr kumimoji="0" lang="en-ZA" altLang="en-US" sz="1800" b="0" i="0" u="none" strike="noStrike" cap="none" normalizeH="0" baseline="0" dirty="0">
                        <a:ln>
                          <a:noFill/>
                        </a:ln>
                        <a:solidFill>
                          <a:srgbClr val="000000"/>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marL="11588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15888" marR="0" lvl="0" indent="0" algn="ctr" defTabSz="914400" rtl="0" eaLnBrk="1" fontAlgn="base" latinLnBrk="0" hangingPunct="1">
                        <a:lnSpc>
                          <a:spcPts val="115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cs typeface="+mn-cs"/>
                        </a:rPr>
                        <a:t>473</a:t>
                      </a:r>
                      <a:endParaRPr kumimoji="0" lang="en-ZA" altLang="en-US" sz="1800" b="0" i="0" u="none" strike="noStrike" cap="none" normalizeH="0" baseline="0" dirty="0">
                        <a:ln>
                          <a:noFill/>
                        </a:ln>
                        <a:solidFill>
                          <a:srgbClr val="000000"/>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marL="1762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76213" marR="0" lvl="0" indent="0" algn="ctr" defTabSz="914400" rtl="0" eaLnBrk="1" fontAlgn="base" latinLnBrk="0" hangingPunct="1">
                        <a:lnSpc>
                          <a:spcPts val="115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mn-lt"/>
                          <a:cs typeface="Arial" panose="020B0604020202020204" pitchFamily="34" charset="0"/>
                        </a:rPr>
                        <a:t>491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extLst>
                  <a:ext uri="{0D108BD9-81ED-4DB2-BD59-A6C34878D82A}">
                    <a16:rowId xmlns:a16="http://schemas.microsoft.com/office/drawing/2014/main" val="3340029082"/>
                  </a:ext>
                </a:extLst>
              </a:tr>
              <a:tr h="287338">
                <a:tc>
                  <a:txBody>
                    <a:bodyPr/>
                    <a:lstStyle>
                      <a:lvl1pPr marL="666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6675" marR="0" lvl="0" indent="0" algn="l" defTabSz="914400" rtl="0" eaLnBrk="1" fontAlgn="base" latinLnBrk="0" hangingPunct="1">
                        <a:lnSpc>
                          <a:spcPts val="1050"/>
                        </a:lnSpc>
                        <a:spcBef>
                          <a:spcPts val="75"/>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rPr>
                        <a:t>KwaZulu-Natal</a:t>
                      </a:r>
                      <a:endParaRPr kumimoji="0" lang="en-ZA" altLang="en-US" sz="1800" b="0" i="0" u="none" strike="noStrike" cap="none" normalizeH="0" baseline="0" dirty="0">
                        <a:ln>
                          <a:noFill/>
                        </a:ln>
                        <a:solidFill>
                          <a:srgbClr val="000000"/>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marL="16192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61925" marR="0" lvl="0" indent="0" algn="ctr" defTabSz="914400" rtl="0" eaLnBrk="1" fontAlgn="base" latinLnBrk="0" hangingPunct="1">
                        <a:lnSpc>
                          <a:spcPts val="115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cs typeface="+mn-cs"/>
                        </a:rPr>
                        <a:t>93</a:t>
                      </a:r>
                      <a:endParaRPr kumimoji="0" lang="en-ZA" altLang="en-US" sz="1800" b="0" i="0" u="none" strike="noStrike" cap="none" normalizeH="0" baseline="0" dirty="0">
                        <a:ln>
                          <a:noFill/>
                        </a:ln>
                        <a:solidFill>
                          <a:srgbClr val="000000"/>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marL="20955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09550" marR="0" lvl="0" indent="0" algn="ctr" defTabSz="914400" rtl="0" eaLnBrk="1" fontAlgn="base" latinLnBrk="0" hangingPunct="1">
                        <a:lnSpc>
                          <a:spcPts val="115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cs typeface="+mn-cs"/>
                        </a:rPr>
                        <a:t>302</a:t>
                      </a:r>
                      <a:endParaRPr kumimoji="0" lang="en-ZA" altLang="en-US" sz="1800" b="0" i="0" u="none" strike="noStrike" cap="none" normalizeH="0" baseline="0" dirty="0">
                        <a:ln>
                          <a:noFill/>
                        </a:ln>
                        <a:solidFill>
                          <a:srgbClr val="000000"/>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marL="11588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15888" marR="0" lvl="0" indent="0" algn="ctr" defTabSz="914400" rtl="0" eaLnBrk="1" fontAlgn="base" latinLnBrk="0" hangingPunct="1">
                        <a:lnSpc>
                          <a:spcPts val="115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rPr>
                        <a:t>71</a:t>
                      </a:r>
                      <a:endParaRPr kumimoji="0" lang="en-ZA" altLang="en-US" sz="1800" b="0" i="0" u="none" strike="noStrike" cap="none" normalizeH="0" baseline="0" dirty="0">
                        <a:ln>
                          <a:noFill/>
                        </a:ln>
                        <a:solidFill>
                          <a:srgbClr val="000000"/>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marL="1762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76213" marR="0" lvl="0" indent="0" algn="ctr" defTabSz="914400" rtl="0" eaLnBrk="1" fontAlgn="base" latinLnBrk="0" hangingPunct="1">
                        <a:lnSpc>
                          <a:spcPts val="115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mn-lt"/>
                          <a:cs typeface="Arial" panose="020B0604020202020204" pitchFamily="34" charset="0"/>
                        </a:rPr>
                        <a:t>466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extLst>
                  <a:ext uri="{0D108BD9-81ED-4DB2-BD59-A6C34878D82A}">
                    <a16:rowId xmlns:a16="http://schemas.microsoft.com/office/drawing/2014/main" val="3489562476"/>
                  </a:ext>
                </a:extLst>
              </a:tr>
              <a:tr h="287338">
                <a:tc>
                  <a:txBody>
                    <a:bodyPr/>
                    <a:lstStyle>
                      <a:lvl1pPr marL="666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6675" marR="0" lvl="0" indent="0" algn="l" defTabSz="914400" rtl="0" eaLnBrk="1" fontAlgn="base" latinLnBrk="0" hangingPunct="1">
                        <a:lnSpc>
                          <a:spcPts val="115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rPr>
                        <a:t>Limpopo Province</a:t>
                      </a:r>
                      <a:endParaRPr kumimoji="0" lang="en-ZA" altLang="en-US" sz="1800" b="0" i="0" u="none" strike="noStrike" cap="none" normalizeH="0" baseline="0" dirty="0">
                        <a:ln>
                          <a:noFill/>
                        </a:ln>
                        <a:solidFill>
                          <a:srgbClr val="000000"/>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marL="16192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61925" marR="0" lvl="0" indent="0" algn="ctr" defTabSz="914400" rtl="0" eaLnBrk="1" fontAlgn="base" latinLnBrk="0" hangingPunct="1">
                        <a:lnSpc>
                          <a:spcPts val="115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cs typeface="+mn-cs"/>
                        </a:rPr>
                        <a:t>126</a:t>
                      </a:r>
                      <a:endParaRPr kumimoji="0" lang="en-ZA" altLang="en-US" sz="1800" b="0" i="0" u="none" strike="noStrike" cap="none" normalizeH="0" baseline="0" dirty="0">
                        <a:ln>
                          <a:noFill/>
                        </a:ln>
                        <a:solidFill>
                          <a:srgbClr val="000000"/>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marL="20955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09550" marR="0" lvl="0" indent="0" algn="ctr" defTabSz="914400" rtl="0" eaLnBrk="1" fontAlgn="base" latinLnBrk="0" hangingPunct="1">
                        <a:lnSpc>
                          <a:spcPts val="115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cs typeface="+mn-cs"/>
                        </a:rPr>
                        <a:t>86</a:t>
                      </a:r>
                      <a:endParaRPr kumimoji="0" lang="en-ZA" altLang="en-US" sz="1800" b="0" i="0" u="none" strike="noStrike" cap="none" normalizeH="0" baseline="0" dirty="0">
                        <a:ln>
                          <a:noFill/>
                        </a:ln>
                        <a:solidFill>
                          <a:srgbClr val="000000"/>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marL="11588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15888" marR="0" lvl="0" indent="0" algn="ctr" defTabSz="914400" rtl="0" eaLnBrk="1" fontAlgn="base" latinLnBrk="0" hangingPunct="1">
                        <a:lnSpc>
                          <a:spcPts val="115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cs typeface="+mn-cs"/>
                        </a:rPr>
                        <a:t>20</a:t>
                      </a:r>
                      <a:endParaRPr kumimoji="0" lang="en-ZA" altLang="en-US" sz="1800" b="0" i="0" u="none" strike="noStrike" cap="none" normalizeH="0" baseline="0" dirty="0">
                        <a:ln>
                          <a:noFill/>
                        </a:ln>
                        <a:solidFill>
                          <a:srgbClr val="000000"/>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marL="1762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76213" marR="0" lvl="0" indent="0" algn="ctr" defTabSz="914400" rtl="0" eaLnBrk="1" fontAlgn="base" latinLnBrk="0" hangingPunct="1">
                        <a:lnSpc>
                          <a:spcPts val="115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mn-lt"/>
                          <a:cs typeface="Arial" panose="020B0604020202020204" pitchFamily="34" charset="0"/>
                        </a:rPr>
                        <a:t>232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extLst>
                  <a:ext uri="{0D108BD9-81ED-4DB2-BD59-A6C34878D82A}">
                    <a16:rowId xmlns:a16="http://schemas.microsoft.com/office/drawing/2014/main" val="2377481853"/>
                  </a:ext>
                </a:extLst>
              </a:tr>
              <a:tr h="287338">
                <a:tc>
                  <a:txBody>
                    <a:bodyPr/>
                    <a:lstStyle>
                      <a:lvl1pPr marL="666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6675" marR="0" lvl="0" indent="0" algn="l" defTabSz="914400" rtl="0" eaLnBrk="1" fontAlgn="base" latinLnBrk="0" hangingPunct="1">
                        <a:lnSpc>
                          <a:spcPts val="115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rPr>
                        <a:t>Mpumalanga</a:t>
                      </a:r>
                      <a:endParaRPr kumimoji="0" lang="en-ZA" altLang="en-US" sz="1800" b="0" i="0" u="none" strike="noStrike" cap="none" normalizeH="0" baseline="0" dirty="0">
                        <a:ln>
                          <a:noFill/>
                        </a:ln>
                        <a:solidFill>
                          <a:srgbClr val="000000"/>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marL="16192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61925" marR="0" lvl="0" indent="0" algn="ctr" defTabSz="914400" rtl="0" eaLnBrk="1" fontAlgn="base" latinLnBrk="0" hangingPunct="1">
                        <a:lnSpc>
                          <a:spcPts val="115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cs typeface="+mn-cs"/>
                        </a:rPr>
                        <a:t>39</a:t>
                      </a:r>
                      <a:endParaRPr kumimoji="0" lang="en-ZA" altLang="en-US" sz="1800" b="0" i="0" u="none" strike="noStrike" cap="none" normalizeH="0" baseline="0" dirty="0">
                        <a:ln>
                          <a:noFill/>
                        </a:ln>
                        <a:solidFill>
                          <a:srgbClr val="000000"/>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marL="47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763" marR="0" lvl="0" indent="0" algn="ctr" defTabSz="914400" rtl="0" eaLnBrk="1" fontAlgn="base" latinLnBrk="0" hangingPunct="1">
                        <a:lnSpc>
                          <a:spcPts val="115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cs typeface="+mn-cs"/>
                        </a:rPr>
                        <a:t>2</a:t>
                      </a:r>
                      <a:endParaRPr kumimoji="0" lang="en-ZA" altLang="en-US" sz="1800" b="0" i="0" u="none" strike="noStrike" cap="none" normalizeH="0" baseline="0" dirty="0">
                        <a:ln>
                          <a:noFill/>
                        </a:ln>
                        <a:solidFill>
                          <a:srgbClr val="000000"/>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marL="31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175" marR="0" lvl="0" indent="0" algn="ctr" defTabSz="914400" rtl="0" eaLnBrk="1" fontAlgn="base" latinLnBrk="0" hangingPunct="1">
                        <a:lnSpc>
                          <a:spcPts val="115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cs typeface="+mn-cs"/>
                        </a:rPr>
                        <a:t>22</a:t>
                      </a:r>
                      <a:endParaRPr kumimoji="0" lang="en-ZA" altLang="en-US" sz="1800" b="0" i="0" u="none" strike="noStrike" cap="none" normalizeH="0" baseline="0" dirty="0">
                        <a:ln>
                          <a:noFill/>
                        </a:ln>
                        <a:solidFill>
                          <a:srgbClr val="000000"/>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marL="1762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76213" marR="0" lvl="0" indent="0" algn="ctr" defTabSz="914400" rtl="0" eaLnBrk="1" fontAlgn="base" latinLnBrk="0" hangingPunct="1">
                        <a:lnSpc>
                          <a:spcPts val="115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mn-lt"/>
                          <a:cs typeface="Arial" panose="020B0604020202020204" pitchFamily="34" charset="0"/>
                        </a:rPr>
                        <a:t>63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extLst>
                  <a:ext uri="{0D108BD9-81ED-4DB2-BD59-A6C34878D82A}">
                    <a16:rowId xmlns:a16="http://schemas.microsoft.com/office/drawing/2014/main" val="752558715"/>
                  </a:ext>
                </a:extLst>
              </a:tr>
              <a:tr h="287338">
                <a:tc>
                  <a:txBody>
                    <a:bodyPr/>
                    <a:lstStyle>
                      <a:lvl1pPr marL="666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6675" marR="0" lvl="0" indent="0" algn="l" defTabSz="914400" rtl="0" eaLnBrk="1" fontAlgn="base" latinLnBrk="0" hangingPunct="1">
                        <a:lnSpc>
                          <a:spcPts val="115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rPr>
                        <a:t>North West</a:t>
                      </a:r>
                      <a:endParaRPr kumimoji="0" lang="en-ZA" altLang="en-US" sz="1800" b="0" i="0" u="none" strike="noStrike" cap="none" normalizeH="0" baseline="0" dirty="0">
                        <a:ln>
                          <a:noFill/>
                        </a:ln>
                        <a:solidFill>
                          <a:srgbClr val="000000"/>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marL="16192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61925" marR="0" lvl="0" indent="0" algn="ctr" defTabSz="914400" rtl="0" eaLnBrk="1" fontAlgn="base" latinLnBrk="0" hangingPunct="1">
                        <a:lnSpc>
                          <a:spcPts val="115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cs typeface="+mn-cs"/>
                        </a:rPr>
                        <a:t>43</a:t>
                      </a:r>
                      <a:endParaRPr kumimoji="0" lang="en-ZA" altLang="en-US" sz="1800" b="0" i="0" u="none" strike="noStrike" cap="none" normalizeH="0" baseline="0" dirty="0">
                        <a:ln>
                          <a:noFill/>
                        </a:ln>
                        <a:solidFill>
                          <a:srgbClr val="000000"/>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marL="47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763" marR="0" lvl="0" indent="0" algn="ctr" defTabSz="914400" rtl="0" eaLnBrk="1" fontAlgn="base" latinLnBrk="0" hangingPunct="1">
                        <a:lnSpc>
                          <a:spcPts val="115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cs typeface="+mn-cs"/>
                        </a:rPr>
                        <a:t>7</a:t>
                      </a:r>
                      <a:endParaRPr kumimoji="0" lang="en-ZA" altLang="en-US" sz="1800" b="0" i="0" u="none" strike="noStrike" cap="none" normalizeH="0" baseline="0" dirty="0">
                        <a:ln>
                          <a:noFill/>
                        </a:ln>
                        <a:solidFill>
                          <a:srgbClr val="000000"/>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marL="11588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15888" marR="0" lvl="0" indent="0" algn="ctr" defTabSz="914400" rtl="0" eaLnBrk="1" fontAlgn="base" latinLnBrk="0" hangingPunct="1">
                        <a:lnSpc>
                          <a:spcPts val="115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rPr>
                        <a:t>155</a:t>
                      </a:r>
                      <a:endParaRPr kumimoji="0" lang="en-ZA" altLang="en-US" sz="1800" b="0" i="0" u="none" strike="noStrike" cap="none" normalizeH="0" baseline="0" dirty="0">
                        <a:ln>
                          <a:noFill/>
                        </a:ln>
                        <a:solidFill>
                          <a:srgbClr val="000000"/>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marL="1762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76213" marR="0" lvl="0" indent="0" algn="ctr" defTabSz="914400" rtl="0" eaLnBrk="1" fontAlgn="base" latinLnBrk="0" hangingPunct="1">
                        <a:lnSpc>
                          <a:spcPts val="115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mn-lt"/>
                          <a:cs typeface="Arial" panose="020B0604020202020204" pitchFamily="34" charset="0"/>
                        </a:rPr>
                        <a:t>205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extLst>
                  <a:ext uri="{0D108BD9-81ED-4DB2-BD59-A6C34878D82A}">
                    <a16:rowId xmlns:a16="http://schemas.microsoft.com/office/drawing/2014/main" val="1548138509"/>
                  </a:ext>
                </a:extLst>
              </a:tr>
              <a:tr h="287338">
                <a:tc>
                  <a:txBody>
                    <a:bodyPr/>
                    <a:lstStyle>
                      <a:lvl1pPr marL="666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6675" marR="0" lvl="0" indent="0" algn="l" defTabSz="914400" rtl="0" eaLnBrk="1" fontAlgn="base" latinLnBrk="0" hangingPunct="1">
                        <a:lnSpc>
                          <a:spcPts val="115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rPr>
                        <a:t>Northern Cape</a:t>
                      </a:r>
                      <a:endParaRPr kumimoji="0" lang="en-ZA" altLang="en-US" sz="1800" b="0" i="0" u="none" strike="noStrike" cap="none" normalizeH="0" baseline="0" dirty="0">
                        <a:ln>
                          <a:noFill/>
                        </a:ln>
                        <a:solidFill>
                          <a:srgbClr val="000000"/>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marL="16192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61925" marR="0" lvl="0" indent="0" algn="ctr" defTabSz="914400" rtl="0" eaLnBrk="1" fontAlgn="base" latinLnBrk="0" hangingPunct="1">
                        <a:lnSpc>
                          <a:spcPts val="115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cs typeface="+mn-cs"/>
                        </a:rPr>
                        <a:t>29</a:t>
                      </a:r>
                      <a:endParaRPr kumimoji="0" lang="en-ZA" altLang="en-US" sz="1800" b="0" i="0" u="none" strike="noStrike" cap="none" normalizeH="0" baseline="0" dirty="0">
                        <a:ln>
                          <a:noFill/>
                        </a:ln>
                        <a:solidFill>
                          <a:srgbClr val="000000"/>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marL="47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763" marR="0" lvl="0" indent="0" algn="ctr" defTabSz="914400" rtl="0" eaLnBrk="1" fontAlgn="base" latinLnBrk="0" hangingPunct="1">
                        <a:lnSpc>
                          <a:spcPts val="115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rPr>
                        <a:t>0</a:t>
                      </a:r>
                      <a:endParaRPr kumimoji="0" lang="en-ZA" altLang="en-US" sz="1800" b="0" i="0" u="none" strike="noStrike" cap="none" normalizeH="0" baseline="0" dirty="0">
                        <a:ln>
                          <a:noFill/>
                        </a:ln>
                        <a:solidFill>
                          <a:srgbClr val="000000"/>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marL="11588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15888" marR="0" lvl="0" indent="0" algn="ctr" defTabSz="914400" rtl="0" eaLnBrk="1" fontAlgn="base" latinLnBrk="0" hangingPunct="1">
                        <a:lnSpc>
                          <a:spcPts val="115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cs typeface="+mn-cs"/>
                        </a:rPr>
                        <a:t>19</a:t>
                      </a:r>
                      <a:endParaRPr kumimoji="0" lang="en-ZA" altLang="en-US" sz="1800" b="0" i="0" u="none" strike="noStrike" cap="none" normalizeH="0" baseline="0" dirty="0">
                        <a:ln>
                          <a:noFill/>
                        </a:ln>
                        <a:solidFill>
                          <a:srgbClr val="000000"/>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marL="1762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76213" marR="0" lvl="0" indent="0" algn="ctr" defTabSz="914400" rtl="0" eaLnBrk="1" fontAlgn="base" latinLnBrk="0" hangingPunct="1">
                        <a:lnSpc>
                          <a:spcPts val="115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mn-lt"/>
                          <a:cs typeface="Arial" panose="020B0604020202020204" pitchFamily="34" charset="0"/>
                        </a:rPr>
                        <a:t>48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extLst>
                  <a:ext uri="{0D108BD9-81ED-4DB2-BD59-A6C34878D82A}">
                    <a16:rowId xmlns:a16="http://schemas.microsoft.com/office/drawing/2014/main" val="1359710155"/>
                  </a:ext>
                </a:extLst>
              </a:tr>
              <a:tr h="287338">
                <a:tc>
                  <a:txBody>
                    <a:bodyPr/>
                    <a:lstStyle>
                      <a:lvl1pPr marL="666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6675" marR="0" lvl="0" indent="0" algn="l" defTabSz="914400" rtl="0" eaLnBrk="1" fontAlgn="base" latinLnBrk="0" hangingPunct="1">
                        <a:lnSpc>
                          <a:spcPts val="1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rPr>
                        <a:t>Western Cape</a:t>
                      </a:r>
                      <a:endParaRPr kumimoji="0" lang="en-ZA" altLang="en-US" sz="1800" b="0" i="0" u="none" strike="noStrike" cap="none" normalizeH="0" baseline="0" dirty="0">
                        <a:ln>
                          <a:noFill/>
                        </a:ln>
                        <a:solidFill>
                          <a:srgbClr val="000000"/>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marL="16192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61925" marR="0" lvl="0" indent="0" algn="ctr" defTabSz="914400" rtl="0" eaLnBrk="1" fontAlgn="base" latinLnBrk="0" hangingPunct="1">
                        <a:lnSpc>
                          <a:spcPts val="1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cs typeface="+mn-cs"/>
                        </a:rPr>
                        <a:t>190</a:t>
                      </a:r>
                      <a:endParaRPr kumimoji="0" lang="en-ZA" altLang="en-US" sz="1800" b="0" i="0" u="none" strike="noStrike" cap="none" normalizeH="0" baseline="0" dirty="0">
                        <a:ln>
                          <a:noFill/>
                        </a:ln>
                        <a:solidFill>
                          <a:srgbClr val="000000"/>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marL="20955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09550" marR="0" lvl="0" indent="0" algn="ctr" defTabSz="914400" rtl="0" eaLnBrk="1" fontAlgn="base" latinLnBrk="0" hangingPunct="1">
                        <a:lnSpc>
                          <a:spcPts val="1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cs typeface="+mn-cs"/>
                        </a:rPr>
                        <a:t>228</a:t>
                      </a:r>
                      <a:endParaRPr kumimoji="0" lang="en-ZA" altLang="en-US" sz="1800" b="0" i="0" u="none" strike="noStrike" cap="none" normalizeH="0" baseline="0" dirty="0">
                        <a:ln>
                          <a:noFill/>
                        </a:ln>
                        <a:solidFill>
                          <a:srgbClr val="000000"/>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marL="11588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15888" marR="0" lvl="0" indent="0" algn="ctr" defTabSz="914400" rtl="0" eaLnBrk="1" fontAlgn="base" latinLnBrk="0" hangingPunct="1">
                        <a:lnSpc>
                          <a:spcPts val="1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cs typeface="+mn-cs"/>
                        </a:rPr>
                        <a:t>315</a:t>
                      </a:r>
                      <a:endParaRPr kumimoji="0" lang="en-ZA" altLang="en-US" sz="1800" b="0" i="0" u="none" strike="noStrike" cap="none" normalizeH="0" baseline="0" dirty="0">
                        <a:ln>
                          <a:noFill/>
                        </a:ln>
                        <a:solidFill>
                          <a:srgbClr val="000000"/>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marL="1762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76213" marR="0" lvl="0" indent="0" algn="ctr" defTabSz="914400" rtl="0" eaLnBrk="1" fontAlgn="base" latinLnBrk="0" hangingPunct="1">
                        <a:lnSpc>
                          <a:spcPts val="100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mn-lt"/>
                          <a:cs typeface="Arial" panose="020B0604020202020204" pitchFamily="34" charset="0"/>
                        </a:rPr>
                        <a:t>733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extLst>
                  <a:ext uri="{0D108BD9-81ED-4DB2-BD59-A6C34878D82A}">
                    <a16:rowId xmlns:a16="http://schemas.microsoft.com/office/drawing/2014/main" val="1664293027"/>
                  </a:ext>
                </a:extLst>
              </a:tr>
              <a:tr h="287338">
                <a:tc>
                  <a:txBody>
                    <a:bodyPr/>
                    <a:lstStyle>
                      <a:lvl1pPr marL="666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6675" marR="0" lvl="0" indent="0" algn="l" defTabSz="914400" rtl="0" eaLnBrk="1" fontAlgn="base" latinLnBrk="0" hangingPunct="1">
                        <a:lnSpc>
                          <a:spcPts val="1150"/>
                        </a:lnSpc>
                        <a:spcBef>
                          <a:spcPts val="38"/>
                        </a:spcBef>
                        <a:spcAft>
                          <a:spcPct val="0"/>
                        </a:spcAft>
                        <a:buClrTx/>
                        <a:buSzTx/>
                        <a:buFontTx/>
                        <a:buNone/>
                        <a:tabLst/>
                      </a:pPr>
                      <a:r>
                        <a:rPr kumimoji="0" lang="en-US" altLang="en-US" sz="1800" b="1" i="0" u="none" strike="noStrike" cap="none" normalizeH="0" baseline="0" dirty="0">
                          <a:ln>
                            <a:noFill/>
                          </a:ln>
                          <a:solidFill>
                            <a:srgbClr val="000000"/>
                          </a:solidFill>
                          <a:effectLst/>
                          <a:latin typeface="+mn-lt"/>
                        </a:rPr>
                        <a:t>Grand Total</a:t>
                      </a:r>
                      <a:endParaRPr kumimoji="0" lang="en-ZA" altLang="en-US" sz="1800" b="1" i="0" u="none" strike="noStrike" cap="none" normalizeH="0" baseline="0" dirty="0">
                        <a:ln>
                          <a:noFill/>
                        </a:ln>
                        <a:solidFill>
                          <a:srgbClr val="000000"/>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marL="16192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61925" marR="0" lvl="0" indent="0" algn="ctr" defTabSz="914400" rtl="0" eaLnBrk="1" fontAlgn="base" latinLnBrk="0" hangingPunct="1">
                        <a:lnSpc>
                          <a:spcPts val="1150"/>
                        </a:lnSpc>
                        <a:spcBef>
                          <a:spcPts val="38"/>
                        </a:spcBef>
                        <a:spcAft>
                          <a:spcPct val="0"/>
                        </a:spcAft>
                        <a:buClrTx/>
                        <a:buSzTx/>
                        <a:buFontTx/>
                        <a:buNone/>
                        <a:tabLst/>
                      </a:pPr>
                      <a:r>
                        <a:rPr kumimoji="0" lang="en-US" altLang="en-US" sz="1800" b="1" i="0" u="none" strike="noStrike" cap="none" normalizeH="0" baseline="0" dirty="0">
                          <a:ln>
                            <a:noFill/>
                          </a:ln>
                          <a:solidFill>
                            <a:srgbClr val="000000"/>
                          </a:solidFill>
                          <a:effectLst/>
                          <a:latin typeface="+mn-lt"/>
                          <a:cs typeface="+mn-cs"/>
                        </a:rPr>
                        <a:t>559</a:t>
                      </a:r>
                      <a:endParaRPr kumimoji="0" lang="en-ZA" altLang="en-US" sz="1800" b="1" i="0" u="none" strike="noStrike" cap="none" normalizeH="0" baseline="0" dirty="0">
                        <a:ln>
                          <a:noFill/>
                        </a:ln>
                        <a:solidFill>
                          <a:srgbClr val="000000"/>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marL="20955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09550" marR="0" lvl="0" indent="0" algn="ctr" defTabSz="914400" rtl="0" eaLnBrk="1" fontAlgn="base" latinLnBrk="0" hangingPunct="1">
                        <a:lnSpc>
                          <a:spcPts val="1150"/>
                        </a:lnSpc>
                        <a:spcBef>
                          <a:spcPts val="38"/>
                        </a:spcBef>
                        <a:spcAft>
                          <a:spcPct val="0"/>
                        </a:spcAft>
                        <a:buClrTx/>
                        <a:buSzTx/>
                        <a:buFontTx/>
                        <a:buNone/>
                        <a:tabLst/>
                      </a:pPr>
                      <a:r>
                        <a:rPr kumimoji="0" lang="en-US" altLang="en-US" sz="1800" b="1" i="0" u="none" strike="noStrike" cap="none" normalizeH="0" baseline="0" dirty="0">
                          <a:ln>
                            <a:noFill/>
                          </a:ln>
                          <a:solidFill>
                            <a:srgbClr val="000000"/>
                          </a:solidFill>
                          <a:effectLst/>
                          <a:latin typeface="+mn-lt"/>
                        </a:rPr>
                        <a:t>716</a:t>
                      </a:r>
                      <a:endParaRPr kumimoji="0" lang="en-ZA" altLang="en-US" sz="1800" b="1" i="0" u="none" strike="noStrike" cap="none" normalizeH="0" baseline="0" dirty="0">
                        <a:ln>
                          <a:noFill/>
                        </a:ln>
                        <a:solidFill>
                          <a:srgbClr val="000000"/>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marL="11588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15888" marR="0" lvl="0" indent="0" algn="ctr" defTabSz="914400" rtl="0" eaLnBrk="1" fontAlgn="base" latinLnBrk="0" hangingPunct="1">
                        <a:lnSpc>
                          <a:spcPts val="1150"/>
                        </a:lnSpc>
                        <a:spcBef>
                          <a:spcPts val="38"/>
                        </a:spcBef>
                        <a:spcAft>
                          <a:spcPct val="0"/>
                        </a:spcAft>
                        <a:buClrTx/>
                        <a:buSzTx/>
                        <a:buFontTx/>
                        <a:buNone/>
                        <a:tabLst/>
                      </a:pPr>
                      <a:r>
                        <a:rPr kumimoji="0" lang="en-US" altLang="en-US" sz="1800" b="1" i="0" u="none" strike="noStrike" cap="none" normalizeH="0" baseline="0" dirty="0">
                          <a:ln>
                            <a:noFill/>
                          </a:ln>
                          <a:solidFill>
                            <a:srgbClr val="000000"/>
                          </a:solidFill>
                          <a:effectLst/>
                          <a:latin typeface="+mn-lt"/>
                        </a:rPr>
                        <a:t>1 153</a:t>
                      </a:r>
                      <a:endParaRPr kumimoji="0" lang="en-ZA" altLang="en-US" sz="1800" b="1" i="0" u="none" strike="noStrike" cap="none" normalizeH="0" baseline="0" dirty="0">
                        <a:ln>
                          <a:noFill/>
                        </a:ln>
                        <a:solidFill>
                          <a:srgbClr val="000000"/>
                        </a:solidFill>
                        <a:effectLst/>
                        <a:latin typeface="+mn-lt"/>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marL="1762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76213" marR="0" lvl="0" indent="0" algn="ctr" defTabSz="914400" rtl="0" eaLnBrk="1" fontAlgn="base" latinLnBrk="0" hangingPunct="1">
                        <a:lnSpc>
                          <a:spcPts val="1150"/>
                        </a:lnSpc>
                        <a:spcBef>
                          <a:spcPts val="38"/>
                        </a:spcBef>
                        <a:spcAft>
                          <a:spcPct val="0"/>
                        </a:spcAft>
                        <a:buClrTx/>
                        <a:buSzTx/>
                        <a:buFontTx/>
                        <a:buNone/>
                        <a:tabLst/>
                      </a:pPr>
                      <a:r>
                        <a:rPr kumimoji="0" lang="en-ZA" altLang="en-US" sz="1800" b="1" i="0" u="none" strike="noStrike" cap="none" normalizeH="0" baseline="0" dirty="0">
                          <a:ln>
                            <a:noFill/>
                          </a:ln>
                          <a:solidFill>
                            <a:srgbClr val="000000"/>
                          </a:solidFill>
                          <a:effectLst/>
                          <a:latin typeface="+mn-lt"/>
                          <a:cs typeface="Arial" panose="020B0604020202020204" pitchFamily="34" charset="0"/>
                        </a:rPr>
                        <a:t>2 428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extLst>
                  <a:ext uri="{0D108BD9-81ED-4DB2-BD59-A6C34878D82A}">
                    <a16:rowId xmlns:a16="http://schemas.microsoft.com/office/drawing/2014/main" val="2814060980"/>
                  </a:ext>
                </a:extLst>
              </a:tr>
            </a:tbl>
          </a:graphicData>
        </a:graphic>
      </p:graphicFrame>
      <p:sp>
        <p:nvSpPr>
          <p:cNvPr id="72783" name="Rectangle 5"/>
          <p:cNvSpPr>
            <a:spLocks noChangeArrowheads="1"/>
          </p:cNvSpPr>
          <p:nvPr/>
        </p:nvSpPr>
        <p:spPr bwMode="auto">
          <a:xfrm>
            <a:off x="5724525" y="5199063"/>
            <a:ext cx="4859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ZA" altLang="en-US" sz="1800" b="1" dirty="0">
                <a:cs typeface="Calibri" panose="020F0502020204030204" pitchFamily="34" charset="0"/>
              </a:rPr>
              <a:t>Source: </a:t>
            </a:r>
            <a:r>
              <a:rPr lang="en-ZA" altLang="en-US" sz="1800" dirty="0"/>
              <a:t>PERSAL December 2022 </a:t>
            </a:r>
          </a:p>
        </p:txBody>
      </p:sp>
      <p:pic>
        <p:nvPicPr>
          <p:cNvPr id="7278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 y="5938044"/>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noAutofit/>
          </a:bodyPr>
          <a:lstStyle/>
          <a:p>
            <a:pPr eaLnBrk="1" fontAlgn="auto" hangingPunct="1">
              <a:spcAft>
                <a:spcPts val="0"/>
              </a:spcAft>
              <a:defRPr/>
            </a:pPr>
            <a:r>
              <a:rPr lang="en-ZA" dirty="0">
                <a:solidFill>
                  <a:srgbClr val="C0504D">
                    <a:lumMod val="75000"/>
                  </a:srgbClr>
                </a:solidFill>
              </a:rPr>
              <a:t>PROGRAMME</a:t>
            </a:r>
            <a:r>
              <a:rPr lang="en-ZA" dirty="0"/>
              <a:t> </a:t>
            </a:r>
            <a:r>
              <a:rPr lang="en-ZA" dirty="0">
                <a:solidFill>
                  <a:srgbClr val="C0504D">
                    <a:lumMod val="75000"/>
                  </a:srgbClr>
                </a:solidFill>
              </a:rPr>
              <a:t>3 …</a:t>
            </a:r>
          </a:p>
        </p:txBody>
      </p:sp>
      <p:sp>
        <p:nvSpPr>
          <p:cNvPr id="3" name="Content Placeholder 2"/>
          <p:cNvSpPr>
            <a:spLocks noGrp="1"/>
          </p:cNvSpPr>
          <p:nvPr>
            <p:ph idx="1"/>
          </p:nvPr>
        </p:nvSpPr>
        <p:spPr>
          <a:xfrm>
            <a:off x="0" y="947738"/>
            <a:ext cx="9144000" cy="5218112"/>
          </a:xfrm>
        </p:spPr>
        <p:txBody>
          <a:bodyPr rtlCol="0">
            <a:normAutofit/>
          </a:bodyPr>
          <a:lstStyle/>
          <a:p>
            <a:pPr marL="0" indent="0" algn="just" eaLnBrk="1" fontAlgn="auto" hangingPunct="1">
              <a:spcAft>
                <a:spcPts val="0"/>
              </a:spcAft>
              <a:buFont typeface="Arial" panose="020B0604020202020204" pitchFamily="34" charset="0"/>
              <a:buNone/>
              <a:defRPr/>
            </a:pPr>
            <a:r>
              <a:rPr lang="en-US" b="1" u="sng" dirty="0"/>
              <a:t> Continuing Professional Teacher Development (CPTD)</a:t>
            </a:r>
          </a:p>
          <a:p>
            <a:pPr lvl="0" eaLnBrk="1" fontAlgn="auto" hangingPunct="1">
              <a:spcAft>
                <a:spcPts val="0"/>
              </a:spcAft>
            </a:pPr>
            <a:r>
              <a:rPr lang="en-ZA" b="1" dirty="0"/>
              <a:t>905 lead teachers </a:t>
            </a:r>
            <a:r>
              <a:rPr lang="en-ZA" dirty="0"/>
              <a:t>have been </a:t>
            </a:r>
            <a:r>
              <a:rPr lang="en-ZA" b="1" dirty="0"/>
              <a:t>trained</a:t>
            </a:r>
            <a:r>
              <a:rPr lang="en-ZA" dirty="0"/>
              <a:t> and </a:t>
            </a:r>
            <a:r>
              <a:rPr lang="en-ZA" b="1" dirty="0"/>
              <a:t>a total of 17 099 teachers </a:t>
            </a:r>
            <a:r>
              <a:rPr lang="en-ZA" dirty="0"/>
              <a:t>of the </a:t>
            </a:r>
            <a:r>
              <a:rPr lang="en-ZA" b="1" dirty="0"/>
              <a:t>22 500 targeted </a:t>
            </a:r>
            <a:r>
              <a:rPr lang="en-ZA" dirty="0"/>
              <a:t>teachers were </a:t>
            </a:r>
            <a:r>
              <a:rPr lang="en-ZA" b="1" dirty="0"/>
              <a:t>trained</a:t>
            </a:r>
            <a:r>
              <a:rPr lang="en-ZA" dirty="0"/>
              <a:t> as of 30 October 2022. </a:t>
            </a:r>
          </a:p>
          <a:p>
            <a:pPr lvl="0" eaLnBrk="1" fontAlgn="auto" hangingPunct="1">
              <a:spcAft>
                <a:spcPts val="0"/>
              </a:spcAft>
            </a:pPr>
            <a:r>
              <a:rPr lang="en-ZA" b="1" dirty="0"/>
              <a:t>The SHERO Award </a:t>
            </a:r>
            <a:r>
              <a:rPr lang="en-GB" dirty="0"/>
              <a:t>was </a:t>
            </a:r>
            <a:r>
              <a:rPr lang="en-GB" b="1" dirty="0"/>
              <a:t>held</a:t>
            </a:r>
            <a:r>
              <a:rPr lang="en-GB" dirty="0"/>
              <a:t> on 5 October 2022 at the Houghton Hotel where </a:t>
            </a:r>
            <a:r>
              <a:rPr lang="en-GB" b="1" dirty="0"/>
              <a:t>33 finalists </a:t>
            </a:r>
            <a:r>
              <a:rPr lang="en-GB" dirty="0"/>
              <a:t>for the </a:t>
            </a:r>
            <a:r>
              <a:rPr lang="en-GB" b="1" dirty="0"/>
              <a:t>5 categories </a:t>
            </a:r>
            <a:r>
              <a:rPr lang="en-GB" dirty="0"/>
              <a:t>were </a:t>
            </a:r>
            <a:r>
              <a:rPr lang="en-GB" b="1" dirty="0"/>
              <a:t>presented</a:t>
            </a:r>
            <a:r>
              <a:rPr lang="en-GB" dirty="0"/>
              <a:t> with certificates and the </a:t>
            </a:r>
            <a:r>
              <a:rPr lang="en-GB" b="1" dirty="0"/>
              <a:t>10 winners were awarded </a:t>
            </a:r>
            <a:r>
              <a:rPr lang="en-GB" dirty="0"/>
              <a:t>with prizes.</a:t>
            </a:r>
            <a:endParaRPr lang="en-US" dirty="0"/>
          </a:p>
          <a:p>
            <a:pPr lvl="0" eaLnBrk="1" fontAlgn="auto" hangingPunct="1">
              <a:spcAft>
                <a:spcPts val="0"/>
              </a:spcAft>
            </a:pPr>
            <a:r>
              <a:rPr lang="en-ZA" b="1" dirty="0"/>
              <a:t>The NTA </a:t>
            </a:r>
            <a:r>
              <a:rPr lang="en-ZA" dirty="0"/>
              <a:t>was </a:t>
            </a:r>
            <a:r>
              <a:rPr lang="en-ZA" b="1" dirty="0"/>
              <a:t>held</a:t>
            </a:r>
            <a:r>
              <a:rPr lang="en-ZA" dirty="0"/>
              <a:t> on 20 October 2022 at the CSIR in Pretoria where </a:t>
            </a:r>
            <a:r>
              <a:rPr lang="en-ZA" b="1" dirty="0"/>
              <a:t>40 teachers </a:t>
            </a:r>
            <a:r>
              <a:rPr lang="en-ZA" dirty="0"/>
              <a:t>were awarded in </a:t>
            </a:r>
            <a:r>
              <a:rPr lang="en-ZA" b="1" dirty="0"/>
              <a:t>14 categories. </a:t>
            </a:r>
          </a:p>
          <a:p>
            <a:pPr marL="0" indent="0" eaLnBrk="1" fontAlgn="auto" hangingPunct="1">
              <a:spcAft>
                <a:spcPts val="0"/>
              </a:spcAft>
              <a:buNone/>
              <a:defRPr/>
            </a:pPr>
            <a:r>
              <a:rPr lang="en-US" b="1" u="sng" dirty="0"/>
              <a:t> Educator Performance Management and Development and Whole School Evaluation</a:t>
            </a:r>
          </a:p>
          <a:p>
            <a:pPr lvl="0" algn="just" eaLnBrk="1" fontAlgn="auto" hangingPunct="1">
              <a:spcAft>
                <a:spcPts val="0"/>
              </a:spcAft>
            </a:pPr>
            <a:r>
              <a:rPr lang="en-US" b="1" dirty="0">
                <a:cs typeface="Arial" panose="020B0604020202020204" pitchFamily="34" charset="0"/>
              </a:rPr>
              <a:t>Monitoring</a:t>
            </a:r>
            <a:r>
              <a:rPr lang="en-US" dirty="0">
                <a:cs typeface="Arial" panose="020B0604020202020204" pitchFamily="34" charset="0"/>
              </a:rPr>
              <a:t> of the </a:t>
            </a:r>
            <a:r>
              <a:rPr lang="en-US" b="1" dirty="0">
                <a:cs typeface="Arial" panose="020B0604020202020204" pitchFamily="34" charset="0"/>
              </a:rPr>
              <a:t>implementation</a:t>
            </a:r>
            <a:r>
              <a:rPr lang="en-US" dirty="0">
                <a:cs typeface="Arial" panose="020B0604020202020204" pitchFamily="34" charset="0"/>
              </a:rPr>
              <a:t> of the Quality Management System (QMS) was finalised in six (6) PEDs – EC, KZN, MP, LP, NW, and WC.</a:t>
            </a:r>
          </a:p>
          <a:p>
            <a:pPr lvl="0" algn="just" eaLnBrk="1" fontAlgn="auto" hangingPunct="1">
              <a:spcAft>
                <a:spcPts val="0"/>
              </a:spcAft>
            </a:pPr>
            <a:r>
              <a:rPr lang="en-US" b="1" dirty="0">
                <a:cs typeface="Arial" panose="020B0604020202020204" pitchFamily="34" charset="0"/>
              </a:rPr>
              <a:t>A School Self-Evaluation (SSE) </a:t>
            </a:r>
            <a:r>
              <a:rPr lang="en-US" dirty="0">
                <a:cs typeface="Arial" panose="020B0604020202020204" pitchFamily="34" charset="0"/>
              </a:rPr>
              <a:t>data management system was </a:t>
            </a:r>
            <a:r>
              <a:rPr lang="en-US" b="1" dirty="0">
                <a:cs typeface="Arial" panose="020B0604020202020204" pitchFamily="34" charset="0"/>
              </a:rPr>
              <a:t>conceptualized and developed. </a:t>
            </a:r>
            <a:r>
              <a:rPr lang="en-US" dirty="0">
                <a:cs typeface="Arial" panose="020B0604020202020204" pitchFamily="34" charset="0"/>
              </a:rPr>
              <a:t>The system was </a:t>
            </a:r>
            <a:r>
              <a:rPr lang="en-US" b="1" dirty="0">
                <a:cs typeface="Arial" panose="020B0604020202020204" pitchFamily="34" charset="0"/>
              </a:rPr>
              <a:t>mediated to six (6) PEDs </a:t>
            </a:r>
            <a:r>
              <a:rPr lang="en-US" dirty="0">
                <a:cs typeface="Arial" panose="020B0604020202020204" pitchFamily="34" charset="0"/>
              </a:rPr>
              <a:t>EC, FS, KZN, MP, NW, and NC for </a:t>
            </a:r>
            <a:r>
              <a:rPr lang="en-US" b="1" dirty="0">
                <a:cs typeface="Arial" panose="020B0604020202020204" pitchFamily="34" charset="0"/>
              </a:rPr>
              <a:t>piloting.</a:t>
            </a:r>
            <a:endParaRPr lang="en-US" b="1" dirty="0"/>
          </a:p>
          <a:p>
            <a:pPr lvl="0" eaLnBrk="1" fontAlgn="auto" hangingPunct="1">
              <a:spcAft>
                <a:spcPts val="0"/>
              </a:spcAft>
            </a:pPr>
            <a:endParaRPr lang="en-US" dirty="0"/>
          </a:p>
          <a:p>
            <a:pPr algn="just"/>
            <a:endParaRPr lang="en-ZA" dirty="0"/>
          </a:p>
          <a:p>
            <a:pPr eaLnBrk="1" fontAlgn="auto" hangingPunct="1">
              <a:spcAft>
                <a:spcPts val="0"/>
              </a:spcAft>
              <a:defRPr/>
            </a:pPr>
            <a:endParaRPr lang="en-ZA" dirty="0"/>
          </a:p>
        </p:txBody>
      </p:sp>
      <p:sp>
        <p:nvSpPr>
          <p:cNvPr id="74756"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6088F60D-01EC-4433-8569-F88C99B7743F}" type="slidenum">
              <a:rPr lang="en-ZA" altLang="en-US" sz="1200" smtClean="0">
                <a:solidFill>
                  <a:srgbClr val="898989"/>
                </a:solidFill>
              </a:rPr>
              <a:pPr fontAlgn="base">
                <a:spcBef>
                  <a:spcPct val="0"/>
                </a:spcBef>
                <a:spcAft>
                  <a:spcPct val="0"/>
                </a:spcAft>
                <a:buFontTx/>
                <a:buNone/>
              </a:pPr>
              <a:t>73</a:t>
            </a:fld>
            <a:endParaRPr lang="en-ZA" altLang="en-US" sz="1200" dirty="0">
              <a:solidFill>
                <a:srgbClr val="898989"/>
              </a:solidFill>
            </a:endParaRPr>
          </a:p>
        </p:txBody>
      </p:sp>
      <p:pic>
        <p:nvPicPr>
          <p:cNvPr id="7475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38044"/>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noAutofit/>
          </a:bodyPr>
          <a:lstStyle/>
          <a:p>
            <a:pPr eaLnBrk="1" fontAlgn="auto" hangingPunct="1">
              <a:spcAft>
                <a:spcPts val="0"/>
              </a:spcAft>
              <a:defRPr/>
            </a:pPr>
            <a:r>
              <a:rPr lang="en-ZA" dirty="0">
                <a:solidFill>
                  <a:srgbClr val="C0504D">
                    <a:lumMod val="75000"/>
                  </a:srgbClr>
                </a:solidFill>
              </a:rPr>
              <a:t>PROGRAMME</a:t>
            </a:r>
            <a:r>
              <a:rPr lang="en-ZA" dirty="0"/>
              <a:t> </a:t>
            </a:r>
            <a:r>
              <a:rPr lang="en-ZA" dirty="0">
                <a:solidFill>
                  <a:srgbClr val="C0504D">
                    <a:lumMod val="75000"/>
                  </a:srgbClr>
                </a:solidFill>
              </a:rPr>
              <a:t>3 …</a:t>
            </a:r>
          </a:p>
        </p:txBody>
      </p:sp>
      <p:sp>
        <p:nvSpPr>
          <p:cNvPr id="3" name="Content Placeholder 2"/>
          <p:cNvSpPr>
            <a:spLocks noGrp="1"/>
          </p:cNvSpPr>
          <p:nvPr>
            <p:ph idx="1"/>
          </p:nvPr>
        </p:nvSpPr>
        <p:spPr>
          <a:xfrm>
            <a:off x="0" y="947738"/>
            <a:ext cx="9144000" cy="5218112"/>
          </a:xfrm>
        </p:spPr>
        <p:txBody>
          <a:bodyPr rtlCol="0">
            <a:normAutofit/>
          </a:bodyPr>
          <a:lstStyle/>
          <a:p>
            <a:pPr marL="0" indent="0" eaLnBrk="1" fontAlgn="auto" hangingPunct="1">
              <a:spcAft>
                <a:spcPts val="0"/>
              </a:spcAft>
              <a:buFont typeface="Arial" panose="020B0604020202020204" pitchFamily="34" charset="0"/>
              <a:buNone/>
              <a:defRPr/>
            </a:pPr>
            <a:r>
              <a:rPr lang="en-US" b="1" u="sng" dirty="0">
                <a:solidFill>
                  <a:prstClr val="black"/>
                </a:solidFill>
              </a:rPr>
              <a:t>Education Management and Governance Development </a:t>
            </a:r>
          </a:p>
          <a:p>
            <a:r>
              <a:rPr lang="en-GB" b="1" dirty="0">
                <a:cs typeface="Arial" panose="020B0604020202020204" pitchFamily="34" charset="0"/>
              </a:rPr>
              <a:t>The process of verifying 3% </a:t>
            </a:r>
            <a:r>
              <a:rPr lang="en-GB" dirty="0">
                <a:cs typeface="Arial" panose="020B0604020202020204" pitchFamily="34" charset="0"/>
              </a:rPr>
              <a:t>of the </a:t>
            </a:r>
            <a:r>
              <a:rPr lang="en-GB" b="1" dirty="0">
                <a:cs typeface="Arial" panose="020B0604020202020204" pitchFamily="34" charset="0"/>
              </a:rPr>
              <a:t>1 000 sampled schools</a:t>
            </a:r>
            <a:r>
              <a:rPr lang="en-GB" dirty="0">
                <a:cs typeface="Arial" panose="020B0604020202020204" pitchFamily="34" charset="0"/>
              </a:rPr>
              <a:t> on the </a:t>
            </a:r>
            <a:r>
              <a:rPr lang="en-GB" b="1" dirty="0">
                <a:cs typeface="Arial" panose="020B0604020202020204" pitchFamily="34" charset="0"/>
              </a:rPr>
              <a:t>functionality </a:t>
            </a:r>
            <a:r>
              <a:rPr lang="en-GB" dirty="0">
                <a:cs typeface="Arial" panose="020B0604020202020204" pitchFamily="34" charset="0"/>
              </a:rPr>
              <a:t>of School Governing Bodies (SGBs) was conducted in FS, LP, MP, NW, and GP provinces.</a:t>
            </a:r>
            <a:endParaRPr lang="en-ZA" dirty="0">
              <a:cs typeface="Arial" panose="020B0604020202020204" pitchFamily="34" charset="0"/>
            </a:endParaRPr>
          </a:p>
          <a:p>
            <a:r>
              <a:rPr lang="en-GB" b="1" dirty="0">
                <a:cs typeface="Arial" panose="020B0604020202020204" pitchFamily="34" charset="0"/>
              </a:rPr>
              <a:t>The process of verifying 3% </a:t>
            </a:r>
            <a:r>
              <a:rPr lang="en-GB" dirty="0">
                <a:cs typeface="Arial" panose="020B0604020202020204" pitchFamily="34" charset="0"/>
              </a:rPr>
              <a:t>of the </a:t>
            </a:r>
            <a:r>
              <a:rPr lang="en-GB" b="1" dirty="0">
                <a:cs typeface="Arial" panose="020B0604020202020204" pitchFamily="34" charset="0"/>
              </a:rPr>
              <a:t>1 000 sampled schools </a:t>
            </a:r>
            <a:r>
              <a:rPr lang="en-GB" dirty="0">
                <a:cs typeface="Arial" panose="020B0604020202020204" pitchFamily="34" charset="0"/>
              </a:rPr>
              <a:t>on the </a:t>
            </a:r>
            <a:r>
              <a:rPr lang="en-GB" b="1" dirty="0">
                <a:cs typeface="Arial" panose="020B0604020202020204" pitchFamily="34" charset="0"/>
              </a:rPr>
              <a:t>availability</a:t>
            </a:r>
            <a:r>
              <a:rPr lang="en-GB" dirty="0">
                <a:cs typeface="Arial" panose="020B0604020202020204" pitchFamily="34" charset="0"/>
              </a:rPr>
              <a:t> and implementation of the Management Documents (Survey Tool) was conducted in the FS, LP, MP, NW, and GP provinces.</a:t>
            </a:r>
            <a:endParaRPr lang="en-US" dirty="0">
              <a:cs typeface="Arial" panose="020B0604020202020204" pitchFamily="34" charset="0"/>
            </a:endParaRPr>
          </a:p>
          <a:p>
            <a:pPr marL="0" indent="0" eaLnBrk="1" fontAlgn="auto" hangingPunct="1">
              <a:spcAft>
                <a:spcPts val="0"/>
              </a:spcAft>
              <a:buFont typeface="Arial" panose="020B0604020202020204" pitchFamily="34" charset="0"/>
              <a:buNone/>
              <a:defRPr/>
            </a:pPr>
            <a:r>
              <a:rPr lang="en-US" b="1" u="sng" dirty="0"/>
              <a:t>Initial Teacher Education (ITE)</a:t>
            </a:r>
          </a:p>
          <a:p>
            <a:pPr lvl="0"/>
            <a:r>
              <a:rPr lang="en-GB" b="1" dirty="0"/>
              <a:t>12 094 Funza Lushaka </a:t>
            </a:r>
            <a:r>
              <a:rPr lang="en-GB" dirty="0"/>
              <a:t>bursaries were </a:t>
            </a:r>
            <a:r>
              <a:rPr lang="en-GB" b="1" dirty="0"/>
              <a:t>awarded</a:t>
            </a:r>
            <a:r>
              <a:rPr lang="en-GB" dirty="0"/>
              <a:t> for Initial Teacher Education by 31</a:t>
            </a:r>
            <a:r>
              <a:rPr lang="en-ZA" dirty="0"/>
              <a:t> </a:t>
            </a:r>
            <a:r>
              <a:rPr lang="en-GB" dirty="0"/>
              <a:t>December 2022.</a:t>
            </a:r>
          </a:p>
          <a:p>
            <a:pPr lvl="0"/>
            <a:r>
              <a:rPr lang="en-GB" b="1" dirty="0"/>
              <a:t>Orientation</a:t>
            </a:r>
            <a:r>
              <a:rPr lang="en-GB" dirty="0"/>
              <a:t> </a:t>
            </a:r>
            <a:r>
              <a:rPr lang="en-GB" b="1" dirty="0"/>
              <a:t>sessions</a:t>
            </a:r>
            <a:r>
              <a:rPr lang="en-GB" dirty="0"/>
              <a:t> for the first years and final years in the </a:t>
            </a:r>
            <a:r>
              <a:rPr lang="en-GB" b="1" dirty="0"/>
              <a:t>21 universities </a:t>
            </a:r>
            <a:r>
              <a:rPr lang="en-GB" dirty="0"/>
              <a:t>were held.</a:t>
            </a:r>
          </a:p>
          <a:p>
            <a:pPr lvl="0"/>
            <a:r>
              <a:rPr lang="en-GB" b="1" dirty="0"/>
              <a:t>Supported all nine (9) PEDs </a:t>
            </a:r>
            <a:r>
              <a:rPr lang="en-GB" dirty="0"/>
              <a:t>in the </a:t>
            </a:r>
            <a:r>
              <a:rPr lang="en-GB" b="1" dirty="0"/>
              <a:t>recruitment and selection</a:t>
            </a:r>
            <a:r>
              <a:rPr lang="en-GB" dirty="0"/>
              <a:t> of youth to study through the Funza Lushaka bursary in order to become teachers.</a:t>
            </a:r>
          </a:p>
          <a:p>
            <a:pPr lvl="0"/>
            <a:r>
              <a:rPr lang="en-GB" b="1" dirty="0" smtClean="0"/>
              <a:t>Participated</a:t>
            </a:r>
            <a:r>
              <a:rPr lang="en-GB" dirty="0" smtClean="0"/>
              <a:t> </a:t>
            </a:r>
            <a:r>
              <a:rPr lang="en-GB" dirty="0"/>
              <a:t>in committees </a:t>
            </a:r>
            <a:r>
              <a:rPr lang="en-GB" b="1" dirty="0"/>
              <a:t>coordinated</a:t>
            </a:r>
            <a:r>
              <a:rPr lang="en-GB" dirty="0"/>
              <a:t> by the Department of Higher Education and Training (DHET) in the evaluation of teachers’ education </a:t>
            </a:r>
            <a:r>
              <a:rPr lang="en-GB" b="1" dirty="0"/>
              <a:t>qualifications</a:t>
            </a:r>
            <a:r>
              <a:rPr lang="en-GB" dirty="0"/>
              <a:t> as well as teacher education programmes. </a:t>
            </a:r>
          </a:p>
          <a:p>
            <a:pPr marL="0" indent="0">
              <a:buNone/>
            </a:pPr>
            <a:endParaRPr lang="en-US" dirty="0"/>
          </a:p>
          <a:p>
            <a:pPr marL="0" indent="0">
              <a:buNone/>
            </a:pPr>
            <a:endParaRPr lang="en-ZA" dirty="0"/>
          </a:p>
          <a:p>
            <a:pPr lvl="0" algn="just"/>
            <a:endParaRPr lang="en-ZA" sz="700" dirty="0"/>
          </a:p>
          <a:p>
            <a:pPr lvl="0" algn="just"/>
            <a:endParaRPr lang="en-ZA" sz="700" dirty="0"/>
          </a:p>
          <a:p>
            <a:pPr algn="just" eaLnBrk="1" fontAlgn="auto" hangingPunct="1">
              <a:spcAft>
                <a:spcPts val="0"/>
              </a:spcAft>
              <a:defRPr/>
            </a:pPr>
            <a:endParaRPr lang="en-ZA" sz="700" dirty="0"/>
          </a:p>
          <a:p>
            <a:pPr algn="just" eaLnBrk="1" fontAlgn="auto" hangingPunct="1">
              <a:spcAft>
                <a:spcPts val="0"/>
              </a:spcAft>
              <a:defRPr/>
            </a:pPr>
            <a:endParaRPr lang="en-US" b="1" u="sng" dirty="0"/>
          </a:p>
          <a:p>
            <a:pPr algn="just" eaLnBrk="1" fontAlgn="auto" hangingPunct="1">
              <a:spcAft>
                <a:spcPts val="0"/>
              </a:spcAft>
              <a:defRPr/>
            </a:pPr>
            <a:endParaRPr lang="en-ZA" dirty="0"/>
          </a:p>
          <a:p>
            <a:pPr algn="just" eaLnBrk="1" fontAlgn="auto" hangingPunct="1">
              <a:spcAft>
                <a:spcPts val="0"/>
              </a:spcAft>
              <a:defRPr/>
            </a:pPr>
            <a:endParaRPr lang="en-ZA" dirty="0"/>
          </a:p>
        </p:txBody>
      </p:sp>
      <p:sp>
        <p:nvSpPr>
          <p:cNvPr id="75780"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E7849092-ABB9-4371-9887-0E208A9B8ACF}" type="slidenum">
              <a:rPr lang="en-ZA" altLang="en-US" sz="1200" smtClean="0">
                <a:solidFill>
                  <a:srgbClr val="898989"/>
                </a:solidFill>
              </a:rPr>
              <a:pPr fontAlgn="base">
                <a:spcBef>
                  <a:spcPct val="0"/>
                </a:spcBef>
                <a:spcAft>
                  <a:spcPct val="0"/>
                </a:spcAft>
                <a:buFontTx/>
                <a:buNone/>
              </a:pPr>
              <a:t>74</a:t>
            </a:fld>
            <a:endParaRPr lang="en-ZA" altLang="en-US" sz="1200" dirty="0">
              <a:solidFill>
                <a:srgbClr val="898989"/>
              </a:solidFill>
            </a:endParaRPr>
          </a:p>
        </p:txBody>
      </p:sp>
      <p:pic>
        <p:nvPicPr>
          <p:cNvPr id="7578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65850"/>
            <a:ext cx="16922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US" dirty="0"/>
              <a:t>PROGRAMME 3</a:t>
            </a:r>
          </a:p>
        </p:txBody>
      </p:sp>
      <p:sp>
        <p:nvSpPr>
          <p:cNvPr id="3" name="Content Placeholder 2"/>
          <p:cNvSpPr>
            <a:spLocks noGrp="1"/>
          </p:cNvSpPr>
          <p:nvPr>
            <p:ph idx="1"/>
          </p:nvPr>
        </p:nvSpPr>
        <p:spPr>
          <a:xfrm>
            <a:off x="0" y="947738"/>
            <a:ext cx="9144000" cy="5218112"/>
          </a:xfrm>
        </p:spPr>
        <p:txBody>
          <a:bodyPr rtlCol="0">
            <a:normAutofit/>
          </a:bodyPr>
          <a:lstStyle/>
          <a:p>
            <a:pPr marL="0" indent="0" algn="just" eaLnBrk="1" fontAlgn="auto" hangingPunct="1">
              <a:spcAft>
                <a:spcPts val="0"/>
              </a:spcAft>
              <a:buFont typeface="Arial" panose="020B0604020202020204" pitchFamily="34" charset="0"/>
              <a:buNone/>
              <a:defRPr/>
            </a:pPr>
            <a:r>
              <a:rPr lang="en-US" sz="1900" b="1" u="sng" dirty="0"/>
              <a:t>Teacher Development Implementation (TDI)</a:t>
            </a:r>
            <a:endParaRPr lang="en-US" sz="1900" b="1" dirty="0"/>
          </a:p>
          <a:p>
            <a:pPr eaLnBrk="1" fontAlgn="auto" hangingPunct="1">
              <a:spcAft>
                <a:spcPts val="0"/>
              </a:spcAft>
            </a:pPr>
            <a:r>
              <a:rPr lang="en-ZA" b="1" dirty="0">
                <a:cs typeface="Arial" panose="020B0604020202020204" pitchFamily="34" charset="0"/>
              </a:rPr>
              <a:t>Four (4) LAMAP Professional Learning Committees </a:t>
            </a:r>
            <a:r>
              <a:rPr lang="en-ZA" dirty="0">
                <a:cs typeface="Arial" panose="020B0604020202020204" pitchFamily="34" charset="0"/>
              </a:rPr>
              <a:t>were </a:t>
            </a:r>
            <a:r>
              <a:rPr lang="en-ZA" b="1" dirty="0">
                <a:cs typeface="Arial" panose="020B0604020202020204" pitchFamily="34" charset="0"/>
              </a:rPr>
              <a:t>established </a:t>
            </a:r>
            <a:r>
              <a:rPr lang="en-ZA" dirty="0">
                <a:cs typeface="Arial" panose="020B0604020202020204" pitchFamily="34" charset="0"/>
              </a:rPr>
              <a:t>across the district in EC.</a:t>
            </a:r>
            <a:r>
              <a:rPr lang="en-US" dirty="0">
                <a:cs typeface="Arial" panose="020B0604020202020204" pitchFamily="34" charset="0"/>
              </a:rPr>
              <a:t> </a:t>
            </a:r>
            <a:r>
              <a:rPr lang="en-ZA" dirty="0">
                <a:cs typeface="Arial" panose="020B0604020202020204" pitchFamily="34" charset="0"/>
              </a:rPr>
              <a:t>Participating project schools were </a:t>
            </a:r>
            <a:r>
              <a:rPr lang="en-ZA" b="1" dirty="0">
                <a:cs typeface="Arial" panose="020B0604020202020204" pitchFamily="34" charset="0"/>
              </a:rPr>
              <a:t>used</a:t>
            </a:r>
            <a:r>
              <a:rPr lang="en-ZA" dirty="0">
                <a:cs typeface="Arial" panose="020B0604020202020204" pitchFamily="34" charset="0"/>
              </a:rPr>
              <a:t> as hubs where neighbouring schools can </a:t>
            </a:r>
            <a:r>
              <a:rPr lang="en-ZA" b="1" dirty="0">
                <a:cs typeface="Arial" panose="020B0604020202020204" pitchFamily="34" charset="0"/>
              </a:rPr>
              <a:t>borrow </a:t>
            </a:r>
            <a:r>
              <a:rPr lang="en-ZA" dirty="0">
                <a:cs typeface="Arial" panose="020B0604020202020204" pitchFamily="34" charset="0"/>
              </a:rPr>
              <a:t>resources. </a:t>
            </a:r>
            <a:r>
              <a:rPr lang="en-ZA" b="1" dirty="0">
                <a:cs typeface="Arial" panose="020B0604020202020204" pitchFamily="34" charset="0"/>
              </a:rPr>
              <a:t>Nine (9) cluster sessions </a:t>
            </a:r>
            <a:r>
              <a:rPr lang="en-ZA" dirty="0">
                <a:cs typeface="Arial" panose="020B0604020202020204" pitchFamily="34" charset="0"/>
              </a:rPr>
              <a:t>were held in KZN.</a:t>
            </a:r>
          </a:p>
          <a:p>
            <a:pPr eaLnBrk="1" fontAlgn="auto" hangingPunct="1">
              <a:spcAft>
                <a:spcPts val="0"/>
              </a:spcAft>
            </a:pPr>
            <a:r>
              <a:rPr lang="en-ZA" b="1" dirty="0">
                <a:cs typeface="Arial" panose="020B0604020202020204" pitchFamily="34" charset="0"/>
              </a:rPr>
              <a:t>Schools were monitored </a:t>
            </a:r>
            <a:r>
              <a:rPr lang="en-ZA" dirty="0">
                <a:cs typeface="Arial" panose="020B0604020202020204" pitchFamily="34" charset="0"/>
              </a:rPr>
              <a:t>and learners’ books showed substantial hands-on activities recorded on the September workshop in LP.</a:t>
            </a:r>
          </a:p>
          <a:p>
            <a:pPr lvl="0" eaLnBrk="1" fontAlgn="auto" hangingPunct="1">
              <a:spcAft>
                <a:spcPts val="0"/>
              </a:spcAft>
            </a:pPr>
            <a:r>
              <a:rPr lang="en-US" sz="1900" b="1" dirty="0">
                <a:cs typeface="Arial" panose="020B0604020202020204" pitchFamily="34" charset="0"/>
              </a:rPr>
              <a:t>Trained 66 Grade 8</a:t>
            </a:r>
            <a:r>
              <a:rPr lang="en-US" sz="1900" dirty="0">
                <a:cs typeface="Arial" panose="020B0604020202020204" pitchFamily="34" charset="0"/>
              </a:rPr>
              <a:t> Mathematics teachers and </a:t>
            </a:r>
            <a:r>
              <a:rPr lang="en-US" sz="1900" b="1" dirty="0">
                <a:cs typeface="Arial" panose="020B0604020202020204" pitchFamily="34" charset="0"/>
              </a:rPr>
              <a:t>194 Foundation Phase </a:t>
            </a:r>
            <a:r>
              <a:rPr lang="en-US" sz="1900" dirty="0">
                <a:cs typeface="Arial" panose="020B0604020202020204" pitchFamily="34" charset="0"/>
              </a:rPr>
              <a:t>Numeracy teachers on November 2022 in EC.</a:t>
            </a:r>
          </a:p>
          <a:p>
            <a:pPr lvl="0" eaLnBrk="1" fontAlgn="auto" hangingPunct="1">
              <a:spcAft>
                <a:spcPts val="0"/>
              </a:spcAft>
            </a:pPr>
            <a:r>
              <a:rPr lang="en-ZA" sz="1900" b="1" dirty="0">
                <a:cs typeface="Arial" panose="020B0604020202020204" pitchFamily="34" charset="0"/>
              </a:rPr>
              <a:t>Trained 130 Grade 7 </a:t>
            </a:r>
            <a:r>
              <a:rPr lang="en-ZA" sz="1900" dirty="0">
                <a:cs typeface="Arial" panose="020B0604020202020204" pitchFamily="34" charset="0"/>
              </a:rPr>
              <a:t>teachers in Motheo and Thabo Mofutsanyana districts on </a:t>
            </a:r>
            <a:r>
              <a:rPr lang="en-ZA" sz="1900" b="1" dirty="0">
                <a:cs typeface="Arial" panose="020B0604020202020204" pitchFamily="34" charset="0"/>
              </a:rPr>
              <a:t>content</a:t>
            </a:r>
            <a:r>
              <a:rPr lang="en-ZA" sz="1900" dirty="0">
                <a:cs typeface="Arial" panose="020B0604020202020204" pitchFamily="34" charset="0"/>
              </a:rPr>
              <a:t> and pedagogy on October 2022 in </a:t>
            </a:r>
            <a:r>
              <a:rPr lang="en-US" sz="1900" dirty="0">
                <a:cs typeface="Arial" panose="020B0604020202020204" pitchFamily="34" charset="0"/>
              </a:rPr>
              <a:t>FS</a:t>
            </a:r>
            <a:r>
              <a:rPr lang="en-ZA" sz="1900" dirty="0">
                <a:cs typeface="Arial" panose="020B0604020202020204" pitchFamily="34" charset="0"/>
              </a:rPr>
              <a:t>.  </a:t>
            </a:r>
            <a:r>
              <a:rPr lang="en-ZA" sz="1900" b="1" dirty="0">
                <a:cs typeface="Arial" panose="020B0604020202020204" pitchFamily="34" charset="0"/>
              </a:rPr>
              <a:t>Trained 49 Mathematical Literacy </a:t>
            </a:r>
            <a:r>
              <a:rPr lang="en-ZA" sz="1900" dirty="0">
                <a:cs typeface="Arial" panose="020B0604020202020204" pitchFamily="34" charset="0"/>
              </a:rPr>
              <a:t>teachers in Motheo on October 2022 in </a:t>
            </a:r>
            <a:r>
              <a:rPr lang="en-ZA" sz="1900" b="1" dirty="0">
                <a:cs typeface="Arial" panose="020B0604020202020204" pitchFamily="34" charset="0"/>
              </a:rPr>
              <a:t>content </a:t>
            </a:r>
            <a:r>
              <a:rPr lang="en-ZA" sz="1900" dirty="0">
                <a:cs typeface="Arial" panose="020B0604020202020204" pitchFamily="34" charset="0"/>
              </a:rPr>
              <a:t>and School Based Assessment (SBA) matters.</a:t>
            </a:r>
            <a:endParaRPr lang="en-US" sz="1900" dirty="0">
              <a:cs typeface="Arial" panose="020B0604020202020204" pitchFamily="34" charset="0"/>
            </a:endParaRPr>
          </a:p>
          <a:p>
            <a:pPr lvl="0" eaLnBrk="1" fontAlgn="auto" hangingPunct="1">
              <a:spcAft>
                <a:spcPts val="0"/>
              </a:spcAft>
            </a:pPr>
            <a:r>
              <a:rPr lang="en-ZA" sz="1900" b="1" dirty="0">
                <a:cs typeface="Arial" panose="020B0604020202020204" pitchFamily="34" charset="0"/>
              </a:rPr>
              <a:t>Trained 43 </a:t>
            </a:r>
            <a:r>
              <a:rPr lang="en-ZA" sz="1900" dirty="0">
                <a:cs typeface="Arial" panose="020B0604020202020204" pitchFamily="34" charset="0"/>
              </a:rPr>
              <a:t>and </a:t>
            </a:r>
            <a:r>
              <a:rPr lang="en-ZA" sz="1900" b="1" dirty="0">
                <a:cs typeface="Arial" panose="020B0604020202020204" pitchFamily="34" charset="0"/>
              </a:rPr>
              <a:t>215 teachers </a:t>
            </a:r>
            <a:r>
              <a:rPr lang="en-ZA" sz="1900" dirty="0">
                <a:cs typeface="Arial" panose="020B0604020202020204" pitchFamily="34" charset="0"/>
              </a:rPr>
              <a:t>in Mathematics in October in content, pedagogy, and SBA  in Limpopo and KwaZulu-Natal.</a:t>
            </a:r>
          </a:p>
          <a:p>
            <a:pPr lvl="0" eaLnBrk="1" fontAlgn="auto" hangingPunct="1">
              <a:spcAft>
                <a:spcPts val="0"/>
              </a:spcAft>
            </a:pPr>
            <a:r>
              <a:rPr lang="en-ZA" sz="1900" dirty="0">
                <a:cs typeface="Arial" panose="020B0604020202020204" pitchFamily="34" charset="0"/>
              </a:rPr>
              <a:t>Following the September </a:t>
            </a:r>
            <a:r>
              <a:rPr lang="en-ZA" sz="1900" b="1" dirty="0">
                <a:cs typeface="Arial" panose="020B0604020202020204" pitchFamily="34" charset="0"/>
              </a:rPr>
              <a:t>virtual training </a:t>
            </a:r>
            <a:r>
              <a:rPr lang="en-ZA" sz="1900" dirty="0">
                <a:cs typeface="Arial" panose="020B0604020202020204" pitchFamily="34" charset="0"/>
              </a:rPr>
              <a:t>of all provinces in technical Mathematics and Science, Gauteng </a:t>
            </a:r>
            <a:r>
              <a:rPr lang="en-ZA" sz="1900" b="1" dirty="0">
                <a:cs typeface="Arial" panose="020B0604020202020204" pitchFamily="34" charset="0"/>
              </a:rPr>
              <a:t>continued to train and support nine (9) schools </a:t>
            </a:r>
            <a:r>
              <a:rPr lang="en-ZA" sz="1900" dirty="0">
                <a:cs typeface="Arial" panose="020B0604020202020204" pitchFamily="34" charset="0"/>
              </a:rPr>
              <a:t>in Technical Science on October 2022.</a:t>
            </a:r>
            <a:endParaRPr lang="en-US" sz="1900" dirty="0">
              <a:cs typeface="Arial" panose="020B0604020202020204" pitchFamily="34" charset="0"/>
            </a:endParaRPr>
          </a:p>
          <a:p>
            <a:pPr lvl="1" eaLnBrk="1" fontAlgn="auto" hangingPunct="1">
              <a:spcAft>
                <a:spcPts val="0"/>
              </a:spcAft>
            </a:pPr>
            <a:endParaRPr lang="en-US" sz="1900" dirty="0">
              <a:solidFill>
                <a:srgbClr val="FF0000"/>
              </a:solidFill>
              <a:cs typeface="Arial" panose="020B0604020202020204" pitchFamily="34" charset="0"/>
            </a:endParaRPr>
          </a:p>
          <a:p>
            <a:pPr algn="just" eaLnBrk="1" fontAlgn="auto" hangingPunct="1">
              <a:spcAft>
                <a:spcPts val="0"/>
              </a:spcAft>
              <a:defRPr/>
            </a:pPr>
            <a:endParaRPr lang="en-ZA" sz="2100" dirty="0"/>
          </a:p>
          <a:p>
            <a:pPr eaLnBrk="1" fontAlgn="auto" hangingPunct="1">
              <a:spcAft>
                <a:spcPts val="0"/>
              </a:spcAft>
              <a:defRPr/>
            </a:pPr>
            <a:endParaRPr lang="en-ZA" sz="2100" dirty="0"/>
          </a:p>
          <a:p>
            <a:pPr eaLnBrk="1" fontAlgn="auto" hangingPunct="1">
              <a:spcAft>
                <a:spcPts val="0"/>
              </a:spcAft>
              <a:defRPr/>
            </a:pPr>
            <a:endParaRPr lang="en-ZA" sz="2100" dirty="0"/>
          </a:p>
          <a:p>
            <a:pPr marL="457200" lvl="1" indent="0" eaLnBrk="1" fontAlgn="auto" hangingPunct="1">
              <a:spcAft>
                <a:spcPts val="0"/>
              </a:spcAft>
              <a:buFont typeface="Arial" panose="020B0604020202020204" pitchFamily="34" charset="0"/>
              <a:buNone/>
              <a:defRPr/>
            </a:pPr>
            <a:endParaRPr lang="en-US" sz="1800" dirty="0"/>
          </a:p>
        </p:txBody>
      </p:sp>
      <p:sp>
        <p:nvSpPr>
          <p:cNvPr id="76804"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1C1D1FFD-AED8-4B9B-86A9-D2A72D133EF0}" type="slidenum">
              <a:rPr lang="en-ZA" altLang="en-US" sz="1200" smtClean="0">
                <a:solidFill>
                  <a:srgbClr val="898989"/>
                </a:solidFill>
              </a:rPr>
              <a:pPr fontAlgn="base">
                <a:spcBef>
                  <a:spcPct val="0"/>
                </a:spcBef>
                <a:spcAft>
                  <a:spcPct val="0"/>
                </a:spcAft>
                <a:buFontTx/>
                <a:buNone/>
              </a:pPr>
              <a:t>75</a:t>
            </a:fld>
            <a:endParaRPr lang="en-ZA" altLang="en-US" sz="1200" dirty="0">
              <a:solidFill>
                <a:srgbClr val="898989"/>
              </a:solidFill>
            </a:endParaRPr>
          </a:p>
        </p:txBody>
      </p:sp>
      <p:pic>
        <p:nvPicPr>
          <p:cNvPr id="768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 y="5949280"/>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685800" y="1989138"/>
            <a:ext cx="7772400" cy="1470025"/>
          </a:xfrm>
        </p:spPr>
        <p:txBody>
          <a:bodyPr rtlCol="0">
            <a:normAutofit fontScale="90000"/>
          </a:bodyPr>
          <a:lstStyle/>
          <a:p>
            <a:pPr eaLnBrk="1" fontAlgn="auto" hangingPunct="1">
              <a:spcAft>
                <a:spcPts val="0"/>
              </a:spcAft>
              <a:defRPr/>
            </a:pPr>
            <a:r>
              <a:rPr lang="en-US" dirty="0"/>
              <a:t>PROGRAMME 4: PLANNING, INFORMATION AND ASSESSMENT</a:t>
            </a:r>
            <a:endParaRPr lang="en-ZA" dirty="0"/>
          </a:p>
        </p:txBody>
      </p:sp>
      <p:sp>
        <p:nvSpPr>
          <p:cNvPr id="3" name="Content Placeholder 2"/>
          <p:cNvSpPr>
            <a:spLocks noGrp="1"/>
          </p:cNvSpPr>
          <p:nvPr>
            <p:ph type="subTitle" idx="1"/>
          </p:nvPr>
        </p:nvSpPr>
        <p:spPr>
          <a:xfrm>
            <a:off x="1371600" y="3573463"/>
            <a:ext cx="6400800" cy="1752600"/>
          </a:xfrm>
        </p:spPr>
        <p:txBody>
          <a:bodyPr rtlCol="0">
            <a:normAutofit fontScale="85000" lnSpcReduction="10000"/>
          </a:bodyPr>
          <a:lstStyle/>
          <a:p>
            <a:pPr eaLnBrk="1" fontAlgn="auto" hangingPunct="1">
              <a:spcAft>
                <a:spcPts val="0"/>
              </a:spcAft>
              <a:defRPr/>
            </a:pPr>
            <a:r>
              <a:rPr lang="en-US" dirty="0"/>
              <a:t>The purpose of Programme 4 is to promote quality and effective service delivery in the basic education system through planning, implementation and assessment.</a:t>
            </a:r>
            <a:endParaRPr lang="en-ZA" dirty="0"/>
          </a:p>
        </p:txBody>
      </p:sp>
      <p:sp>
        <p:nvSpPr>
          <p:cNvPr id="4" name="Slide Number Placeholder 3"/>
          <p:cNvSpPr>
            <a:spLocks noGrp="1"/>
          </p:cNvSpPr>
          <p:nvPr>
            <p:ph type="sldNum" sz="quarter" idx="12"/>
          </p:nvPr>
        </p:nvSpPr>
        <p:spPr/>
        <p:txBody>
          <a:bodyPr/>
          <a:lstStyle/>
          <a:p>
            <a:pPr>
              <a:defRPr/>
            </a:pPr>
            <a:fld id="{82C9F791-487A-459B-8F7F-8006A66D0D79}" type="slidenum">
              <a:rPr lang="en-ZA">
                <a:solidFill>
                  <a:schemeClr val="tx1">
                    <a:tint val="75000"/>
                  </a:schemeClr>
                </a:solidFill>
              </a:rPr>
              <a:pPr>
                <a:defRPr/>
              </a:pPr>
              <a:t>76</a:t>
            </a:fld>
            <a:endParaRPr lang="en-ZA" dirty="0">
              <a:solidFill>
                <a:schemeClr val="tx1">
                  <a:tint val="75000"/>
                </a:schemeClr>
              </a:solidFill>
            </a:endParaRPr>
          </a:p>
        </p:txBody>
      </p:sp>
      <p:pic>
        <p:nvPicPr>
          <p:cNvPr id="7782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0" y="5938044"/>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t>PROGRAMME 4 INDICATORS…</a:t>
            </a:r>
          </a:p>
        </p:txBody>
      </p:sp>
      <p:sp>
        <p:nvSpPr>
          <p:cNvPr id="78851"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2B554CB8-436B-498B-AEF3-16F50A5986FB}" type="slidenum">
              <a:rPr lang="en-ZA" altLang="en-US" sz="1200" smtClean="0">
                <a:solidFill>
                  <a:srgbClr val="898989"/>
                </a:solidFill>
              </a:rPr>
              <a:pPr fontAlgn="base">
                <a:spcBef>
                  <a:spcPct val="0"/>
                </a:spcBef>
                <a:spcAft>
                  <a:spcPct val="0"/>
                </a:spcAft>
                <a:buFontTx/>
                <a:buNone/>
              </a:pPr>
              <a:t>77</a:t>
            </a:fld>
            <a:endParaRPr lang="en-ZA" altLang="en-US" sz="1200" dirty="0">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105434239"/>
              </p:ext>
            </p:extLst>
          </p:nvPr>
        </p:nvGraphicFramePr>
        <p:xfrm>
          <a:off x="3175" y="908720"/>
          <a:ext cx="9140824" cy="4913710"/>
        </p:xfrm>
        <a:graphic>
          <a:graphicData uri="http://schemas.openxmlformats.org/drawingml/2006/table">
            <a:tbl>
              <a:tblPr/>
              <a:tblGrid>
                <a:gridCol w="1239006">
                  <a:extLst>
                    <a:ext uri="{9D8B030D-6E8A-4147-A177-3AD203B41FA5}">
                      <a16:colId xmlns:a16="http://schemas.microsoft.com/office/drawing/2014/main" val="2300033453"/>
                    </a:ext>
                  </a:extLst>
                </a:gridCol>
                <a:gridCol w="695359">
                  <a:extLst>
                    <a:ext uri="{9D8B030D-6E8A-4147-A177-3AD203B41FA5}">
                      <a16:colId xmlns:a16="http://schemas.microsoft.com/office/drawing/2014/main" val="3020298851"/>
                    </a:ext>
                  </a:extLst>
                </a:gridCol>
                <a:gridCol w="1567721">
                  <a:extLst>
                    <a:ext uri="{9D8B030D-6E8A-4147-A177-3AD203B41FA5}">
                      <a16:colId xmlns:a16="http://schemas.microsoft.com/office/drawing/2014/main" val="3024250626"/>
                    </a:ext>
                  </a:extLst>
                </a:gridCol>
                <a:gridCol w="1567721">
                  <a:extLst>
                    <a:ext uri="{9D8B030D-6E8A-4147-A177-3AD203B41FA5}">
                      <a16:colId xmlns:a16="http://schemas.microsoft.com/office/drawing/2014/main" val="3936809901"/>
                    </a:ext>
                  </a:extLst>
                </a:gridCol>
                <a:gridCol w="935575">
                  <a:extLst>
                    <a:ext uri="{9D8B030D-6E8A-4147-A177-3AD203B41FA5}">
                      <a16:colId xmlns:a16="http://schemas.microsoft.com/office/drawing/2014/main" val="585376608"/>
                    </a:ext>
                  </a:extLst>
                </a:gridCol>
                <a:gridCol w="1567721">
                  <a:extLst>
                    <a:ext uri="{9D8B030D-6E8A-4147-A177-3AD203B41FA5}">
                      <a16:colId xmlns:a16="http://schemas.microsoft.com/office/drawing/2014/main" val="3583250836"/>
                    </a:ext>
                  </a:extLst>
                </a:gridCol>
                <a:gridCol w="1567721">
                  <a:extLst>
                    <a:ext uri="{9D8B030D-6E8A-4147-A177-3AD203B41FA5}">
                      <a16:colId xmlns:a16="http://schemas.microsoft.com/office/drawing/2014/main" val="3571968663"/>
                    </a:ext>
                  </a:extLst>
                </a:gridCol>
              </a:tblGrid>
              <a:tr h="430976">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2022/23</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Validated Milestone/ Output</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Challenges/ Corrective Action</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extLst>
                  <a:ext uri="{0D108BD9-81ED-4DB2-BD59-A6C34878D82A}">
                    <a16:rowId xmlns:a16="http://schemas.microsoft.com/office/drawing/2014/main" val="2101973657"/>
                  </a:ext>
                </a:extLst>
              </a:tr>
              <a:tr h="852504">
                <a:tc>
                  <a:txBody>
                    <a:bodyPr/>
                    <a:lstStyle/>
                    <a:p>
                      <a:pPr algn="l" fontAlgn="t"/>
                      <a:r>
                        <a:rPr lang="en-GB" sz="1000" b="1" i="0" u="none" strike="noStrike" dirty="0">
                          <a:solidFill>
                            <a:srgbClr val="000000"/>
                          </a:solidFill>
                          <a:effectLst/>
                          <a:latin typeface="Arial" panose="020B0604020202020204" pitchFamily="34" charset="0"/>
                        </a:rPr>
                        <a:t>PROGRAMME 4: PLANNING, INFORMATION AND ASSESSMENT</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1886083942"/>
                  </a:ext>
                </a:extLst>
              </a:tr>
              <a:tr h="220210">
                <a:tc rowSpan="2">
                  <a:txBody>
                    <a:bodyPr/>
                    <a:lstStyle/>
                    <a:p>
                      <a:pPr algn="l" fontAlgn="t"/>
                      <a:r>
                        <a:rPr lang="en-GB" sz="1000" b="1" i="0" u="none" strike="noStrike" dirty="0">
                          <a:solidFill>
                            <a:srgbClr val="000000"/>
                          </a:solidFill>
                          <a:effectLst/>
                          <a:latin typeface="Arial" panose="020B0604020202020204" pitchFamily="34" charset="0"/>
                        </a:rPr>
                        <a:t>4.1.1 Number of new schools built and completed through ASIDI</a:t>
                      </a:r>
                    </a:p>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Annually</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30</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2166987059"/>
                  </a:ext>
                </a:extLst>
              </a:tr>
              <a:tr h="843060">
                <a:tc vMerge="1">
                  <a:txBody>
                    <a:bodyPr/>
                    <a:lstStyle/>
                    <a:p>
                      <a:pPr algn="l" fontAlgn="t"/>
                      <a:endParaRPr lang="en-ZA" sz="800" b="1" i="0" u="none" strike="noStrike" dirty="0">
                        <a:solidFill>
                          <a:srgbClr val="000000"/>
                        </a:solidFill>
                        <a:effectLst/>
                        <a:latin typeface="Arial" panose="020B0604020202020204" pitchFamily="34" charset="0"/>
                      </a:endParaRP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Q1: 0</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Q2: 5</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 3</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8</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88970896"/>
                  </a:ext>
                </a:extLst>
              </a:tr>
              <a:tr h="220210">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3835214796"/>
                  </a:ext>
                </a:extLst>
              </a:tr>
              <a:tr h="220210">
                <a:tc rowSpan="2">
                  <a:txBody>
                    <a:bodyPr/>
                    <a:lstStyle/>
                    <a:p>
                      <a:pPr algn="l" fontAlgn="t"/>
                      <a:r>
                        <a:rPr lang="en-GB" sz="1000" b="1" i="0" u="none" strike="noStrike" dirty="0">
                          <a:solidFill>
                            <a:srgbClr val="000000"/>
                          </a:solidFill>
                          <a:effectLst/>
                          <a:latin typeface="Arial" panose="020B0604020202020204" pitchFamily="34" charset="0"/>
                        </a:rPr>
                        <a:t>4.1.2 Number of schools provided with sanitation facilities</a:t>
                      </a:r>
                    </a:p>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Annually</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450</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4149724247"/>
                  </a:ext>
                </a:extLst>
              </a:tr>
              <a:tr h="843060">
                <a:tc vMerge="1">
                  <a:txBody>
                    <a:bodyPr/>
                    <a:lstStyle/>
                    <a:p>
                      <a:pPr algn="l" fontAlgn="t"/>
                      <a:endParaRPr lang="en-ZA" sz="800" b="1" i="0" u="none" strike="noStrike" dirty="0">
                        <a:solidFill>
                          <a:srgbClr val="000000"/>
                        </a:solidFill>
                        <a:effectLst/>
                        <a:latin typeface="Arial" panose="020B0604020202020204" pitchFamily="34" charset="0"/>
                      </a:endParaRP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Q1: 45</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Q2: 67</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 </a:t>
                      </a:r>
                      <a:r>
                        <a:rPr lang="en-ZA"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16</a:t>
                      </a: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128</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279917741"/>
                  </a:ext>
                </a:extLst>
              </a:tr>
              <a:tr h="220210">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1676444372"/>
                  </a:ext>
                </a:extLst>
              </a:tr>
              <a:tr h="220210">
                <a:tc rowSpan="2">
                  <a:txBody>
                    <a:bodyPr/>
                    <a:lstStyle/>
                    <a:p>
                      <a:pPr algn="l" fontAlgn="t"/>
                      <a:r>
                        <a:rPr lang="en-GB" sz="1000" b="1" i="0" u="none" strike="noStrike" dirty="0">
                          <a:solidFill>
                            <a:srgbClr val="000000"/>
                          </a:solidFill>
                          <a:effectLst/>
                          <a:latin typeface="Arial" panose="020B0604020202020204" pitchFamily="34" charset="0"/>
                        </a:rPr>
                        <a:t>4.1.3 Number of schools provided with water facilities through ASIDI</a:t>
                      </a:r>
                    </a:p>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Annually</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50</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137782118"/>
                  </a:ext>
                </a:extLst>
              </a:tr>
              <a:tr h="843060">
                <a:tc vMerge="1">
                  <a:txBody>
                    <a:bodyPr/>
                    <a:lstStyle/>
                    <a:p>
                      <a:pPr algn="l" fontAlgn="t"/>
                      <a:endParaRPr lang="en-ZA" sz="800" b="1" i="0" u="none" strike="noStrike" dirty="0">
                        <a:solidFill>
                          <a:srgbClr val="000000"/>
                        </a:solidFill>
                        <a:effectLst/>
                        <a:latin typeface="Arial" panose="020B0604020202020204" pitchFamily="34" charset="0"/>
                      </a:endParaRPr>
                    </a:p>
                  </a:txBody>
                  <a:tcPr marL="6830" marR="6830" marT="683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Q1: 0</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Q2: 16</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 2</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18</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4272878666"/>
                  </a:ext>
                </a:extLst>
              </a:tr>
            </a:tbl>
          </a:graphicData>
        </a:graphic>
      </p:graphicFrame>
      <p:pic>
        <p:nvPicPr>
          <p:cNvPr id="789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38044"/>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4837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t>PROGRAMME 4 INDICATORS…</a:t>
            </a:r>
          </a:p>
        </p:txBody>
      </p:sp>
      <p:sp>
        <p:nvSpPr>
          <p:cNvPr id="79875"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E6719290-2813-4547-968D-968F8B7B3869}" type="slidenum">
              <a:rPr lang="en-ZA" altLang="en-US" sz="1200" smtClean="0">
                <a:solidFill>
                  <a:srgbClr val="898989"/>
                </a:solidFill>
              </a:rPr>
              <a:pPr fontAlgn="base">
                <a:spcBef>
                  <a:spcPct val="0"/>
                </a:spcBef>
                <a:spcAft>
                  <a:spcPct val="0"/>
                </a:spcAft>
                <a:buFontTx/>
                <a:buNone/>
              </a:pPr>
              <a:t>78</a:t>
            </a:fld>
            <a:endParaRPr lang="en-ZA" altLang="en-US" sz="1200" dirty="0">
              <a:solidFill>
                <a:srgbClr val="898989"/>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912774675"/>
              </p:ext>
            </p:extLst>
          </p:nvPr>
        </p:nvGraphicFramePr>
        <p:xfrm>
          <a:off x="0" y="734981"/>
          <a:ext cx="9144000" cy="5286307"/>
        </p:xfrm>
        <a:graphic>
          <a:graphicData uri="http://schemas.openxmlformats.org/drawingml/2006/table">
            <a:tbl>
              <a:tblPr/>
              <a:tblGrid>
                <a:gridCol w="1239437">
                  <a:extLst>
                    <a:ext uri="{9D8B030D-6E8A-4147-A177-3AD203B41FA5}">
                      <a16:colId xmlns:a16="http://schemas.microsoft.com/office/drawing/2014/main" val="2898576977"/>
                    </a:ext>
                  </a:extLst>
                </a:gridCol>
                <a:gridCol w="695602">
                  <a:extLst>
                    <a:ext uri="{9D8B030D-6E8A-4147-A177-3AD203B41FA5}">
                      <a16:colId xmlns:a16="http://schemas.microsoft.com/office/drawing/2014/main" val="3420993746"/>
                    </a:ext>
                  </a:extLst>
                </a:gridCol>
                <a:gridCol w="1568265">
                  <a:extLst>
                    <a:ext uri="{9D8B030D-6E8A-4147-A177-3AD203B41FA5}">
                      <a16:colId xmlns:a16="http://schemas.microsoft.com/office/drawing/2014/main" val="3727531840"/>
                    </a:ext>
                  </a:extLst>
                </a:gridCol>
                <a:gridCol w="1568265">
                  <a:extLst>
                    <a:ext uri="{9D8B030D-6E8A-4147-A177-3AD203B41FA5}">
                      <a16:colId xmlns:a16="http://schemas.microsoft.com/office/drawing/2014/main" val="1225806766"/>
                    </a:ext>
                  </a:extLst>
                </a:gridCol>
                <a:gridCol w="935901">
                  <a:extLst>
                    <a:ext uri="{9D8B030D-6E8A-4147-A177-3AD203B41FA5}">
                      <a16:colId xmlns:a16="http://schemas.microsoft.com/office/drawing/2014/main" val="2699584486"/>
                    </a:ext>
                  </a:extLst>
                </a:gridCol>
                <a:gridCol w="1568265">
                  <a:extLst>
                    <a:ext uri="{9D8B030D-6E8A-4147-A177-3AD203B41FA5}">
                      <a16:colId xmlns:a16="http://schemas.microsoft.com/office/drawing/2014/main" val="4215120979"/>
                    </a:ext>
                  </a:extLst>
                </a:gridCol>
                <a:gridCol w="1568265">
                  <a:extLst>
                    <a:ext uri="{9D8B030D-6E8A-4147-A177-3AD203B41FA5}">
                      <a16:colId xmlns:a16="http://schemas.microsoft.com/office/drawing/2014/main" val="1882222220"/>
                    </a:ext>
                  </a:extLst>
                </a:gridCol>
              </a:tblGrid>
              <a:tr h="333255">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2022/23</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Validated Milestone/ Output</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Challenges/ Corrective Action</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extLst>
                  <a:ext uri="{0D108BD9-81ED-4DB2-BD59-A6C34878D82A}">
                    <a16:rowId xmlns:a16="http://schemas.microsoft.com/office/drawing/2014/main" val="490599313"/>
                  </a:ext>
                </a:extLst>
              </a:tr>
              <a:tr h="169091">
                <a:tc rowSpan="2">
                  <a:txBody>
                    <a:bodyPr/>
                    <a:lstStyle/>
                    <a:p>
                      <a:pPr algn="l" fontAlgn="t"/>
                      <a:r>
                        <a:rPr lang="en-GB" sz="1000" b="1" i="0" u="none" strike="noStrike" dirty="0">
                          <a:solidFill>
                            <a:srgbClr val="000000"/>
                          </a:solidFill>
                          <a:effectLst/>
                          <a:latin typeface="Arial" panose="020B0604020202020204" pitchFamily="34" charset="0"/>
                        </a:rPr>
                        <a:t>4.2.1 Number of General Education and Training (GET) test items developed in Language and Mathematics for Grades 3, 6 and 9</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p>
                      <a:pPr algn="l" fontAlgn="t"/>
                      <a:r>
                        <a:rPr lang="en-ZA" sz="1000" b="1" i="0" u="none" strike="noStrike" dirty="0">
                          <a:solidFill>
                            <a:srgbClr val="000000"/>
                          </a:solidFill>
                          <a:effectLst/>
                          <a:latin typeface="Arial" panose="020B0604020202020204" pitchFamily="34" charset="0"/>
                        </a:rPr>
                        <a:t> </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Annually</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500</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612252416"/>
                  </a:ext>
                </a:extLst>
              </a:tr>
              <a:tr h="1477464">
                <a:tc vMerge="1">
                  <a:txBody>
                    <a:bodyPr/>
                    <a:lstStyle/>
                    <a:p>
                      <a:pPr algn="l" fontAlgn="t"/>
                      <a:endParaRPr lang="en-ZA" sz="500" b="1" i="0" u="none" strike="noStrike" dirty="0">
                        <a:solidFill>
                          <a:srgbClr val="000000"/>
                        </a:solidFill>
                        <a:effectLst/>
                        <a:latin typeface="Arial" panose="020B0604020202020204" pitchFamily="34" charset="0"/>
                      </a:endParaRP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258</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622502081"/>
                  </a:ext>
                </a:extLst>
              </a:tr>
              <a:tr h="169091">
                <a:tc>
                  <a:txBody>
                    <a:bodyPr/>
                    <a:lstStyle/>
                    <a:p>
                      <a:pPr algn="l" fontAlgn="t"/>
                      <a:r>
                        <a:rPr lang="en-ZA" sz="1000" b="1" i="0" u="none" strike="noStrike" dirty="0">
                          <a:solidFill>
                            <a:srgbClr val="000000"/>
                          </a:solidFill>
                          <a:effectLst/>
                          <a:latin typeface="Arial" panose="020B0604020202020204" pitchFamily="34" charset="0"/>
                        </a:rPr>
                        <a:t> </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2105787827"/>
                  </a:ext>
                </a:extLst>
              </a:tr>
              <a:tr h="169091">
                <a:tc rowSpan="2">
                  <a:txBody>
                    <a:bodyPr/>
                    <a:lstStyle/>
                    <a:p>
                      <a:pPr algn="l" fontAlgn="t"/>
                      <a:r>
                        <a:rPr lang="en-GB" sz="1000" b="1" i="0" u="none" strike="noStrike" dirty="0">
                          <a:solidFill>
                            <a:srgbClr val="000000"/>
                          </a:solidFill>
                          <a:effectLst/>
                          <a:latin typeface="Arial" panose="020B0604020202020204" pitchFamily="34" charset="0"/>
                        </a:rPr>
                        <a:t>4.2.2 Number of NSC reports produced</a:t>
                      </a:r>
                    </a:p>
                    <a:p>
                      <a:pPr algn="l" fontAlgn="t"/>
                      <a:r>
                        <a:rPr lang="en-ZA" sz="1000" b="1" i="0" u="none" strike="noStrike" dirty="0">
                          <a:solidFill>
                            <a:srgbClr val="000000"/>
                          </a:solidFill>
                          <a:effectLst/>
                          <a:latin typeface="Arial" panose="020B0604020202020204" pitchFamily="34" charset="0"/>
                        </a:rPr>
                        <a:t> </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Annually</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4</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2346337479"/>
                  </a:ext>
                </a:extLst>
              </a:tr>
              <a:tr h="492488">
                <a:tc vMerge="1">
                  <a:txBody>
                    <a:bodyPr/>
                    <a:lstStyle/>
                    <a:p>
                      <a:pPr algn="l" fontAlgn="t"/>
                      <a:endParaRPr lang="en-ZA" sz="500" b="1" i="0" u="none" strike="noStrike" dirty="0">
                        <a:solidFill>
                          <a:srgbClr val="000000"/>
                        </a:solidFill>
                        <a:effectLst/>
                        <a:latin typeface="Arial" panose="020B0604020202020204" pitchFamily="34" charset="0"/>
                      </a:endParaRP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4 signed reports will be provided in the fourth quarter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3268575596"/>
                  </a:ext>
                </a:extLst>
              </a:tr>
              <a:tr h="169091">
                <a:tc>
                  <a:txBody>
                    <a:bodyPr/>
                    <a:lstStyle/>
                    <a:p>
                      <a:pPr algn="l" fontAlgn="t"/>
                      <a:r>
                        <a:rPr lang="en-ZA" sz="1000" b="1" i="0" u="none" strike="noStrike" dirty="0">
                          <a:solidFill>
                            <a:srgbClr val="000000"/>
                          </a:solidFill>
                          <a:effectLst/>
                          <a:latin typeface="Arial" panose="020B0604020202020204" pitchFamily="34" charset="0"/>
                        </a:rPr>
                        <a:t> </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4188881063"/>
                  </a:ext>
                </a:extLst>
              </a:tr>
              <a:tr h="169091">
                <a:tc rowSpan="2">
                  <a:txBody>
                    <a:bodyPr/>
                    <a:lstStyle/>
                    <a:p>
                      <a:pPr algn="l" fontAlgn="t"/>
                      <a:r>
                        <a:rPr lang="en-GB" sz="1000" b="1" i="0" u="none" strike="noStrike" dirty="0">
                          <a:solidFill>
                            <a:srgbClr val="000000"/>
                          </a:solidFill>
                          <a:effectLst/>
                          <a:latin typeface="Arial" panose="020B0604020202020204" pitchFamily="34" charset="0"/>
                        </a:rPr>
                        <a:t>4.2.3 Number of question papers set for June and November examinations</a:t>
                      </a:r>
                    </a:p>
                    <a:p>
                      <a:pPr algn="l" fontAlgn="t"/>
                      <a:r>
                        <a:rPr lang="en-ZA" sz="1000" b="1" i="0" u="none" strike="noStrike" dirty="0">
                          <a:solidFill>
                            <a:srgbClr val="000000"/>
                          </a:solidFill>
                          <a:effectLst/>
                          <a:latin typeface="Arial" panose="020B0604020202020204" pitchFamily="34" charset="0"/>
                        </a:rPr>
                        <a:t> </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Annually</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320</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2143908080"/>
                  </a:ext>
                </a:extLst>
              </a:tr>
              <a:tr h="820814">
                <a:tc vMerge="1">
                  <a:txBody>
                    <a:bodyPr/>
                    <a:lstStyle/>
                    <a:p>
                      <a:pPr algn="l" fontAlgn="t"/>
                      <a:endParaRPr lang="en-ZA" sz="500" b="1" i="0" u="none" strike="noStrike" dirty="0">
                        <a:solidFill>
                          <a:srgbClr val="000000"/>
                        </a:solidFill>
                        <a:effectLst/>
                        <a:latin typeface="Arial" panose="020B0604020202020204" pitchFamily="34" charset="0"/>
                      </a:endParaRPr>
                    </a:p>
                  </a:txBody>
                  <a:tcPr marL="4576" marR="4576" marT="4576"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total of 96 papers for Languages and a total of 122 papers for Non-Languages </a:t>
                      </a:r>
                      <a:r>
                        <a:rPr lang="en-ZA"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were developed</a:t>
                      </a: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998150997"/>
                  </a:ext>
                </a:extLst>
              </a:tr>
              <a:tr h="167692">
                <a:tc rowSpan="2">
                  <a:txBody>
                    <a:bodyPr/>
                    <a:lstStyle/>
                    <a:p>
                      <a:pPr algn="l" fontAlgn="t"/>
                      <a:r>
                        <a:rPr lang="en-GB" sz="1000" b="1" i="0" u="none" strike="noStrike" dirty="0">
                          <a:solidFill>
                            <a:srgbClr val="000000"/>
                          </a:solidFill>
                          <a:effectLst/>
                          <a:latin typeface="Arial" panose="020B0604020202020204" pitchFamily="34" charset="0"/>
                        </a:rPr>
                        <a:t>4.2.4 Percentage of public schools using the South African School Administration and Management System (SA-SAMS) for reporting</a:t>
                      </a:r>
                      <a:endParaRPr lang="en-ZA" sz="1000" b="1" i="0" u="none" strike="noStrike" dirty="0">
                        <a:solidFill>
                          <a:srgbClr val="000000"/>
                        </a:solidFill>
                        <a:effectLst/>
                        <a:latin typeface="Arial" panose="020B0604020202020204" pitchFamily="34" charset="0"/>
                      </a:endParaRP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Annually</a:t>
                      </a: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solidFill>
                  </a:tcPr>
                </a:tc>
                <a:tc>
                  <a:txBody>
                    <a:bodyPr/>
                    <a:lstStyle/>
                    <a:p>
                      <a:pPr algn="l" fontAlgn="t"/>
                      <a:r>
                        <a:rPr lang="en-ZA" sz="1000" b="1" i="0" u="none" strike="noStrike" dirty="0">
                          <a:solidFill>
                            <a:srgbClr val="000000"/>
                          </a:solidFill>
                          <a:effectLst/>
                          <a:latin typeface="Arial" panose="020B0604020202020204" pitchFamily="34" charset="0"/>
                        </a:rPr>
                        <a:t>98%</a:t>
                      </a: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683775448"/>
                  </a:ext>
                </a:extLst>
              </a:tr>
              <a:tr h="1149139">
                <a:tc vMerge="1">
                  <a:txBody>
                    <a:bodyPr/>
                    <a:lstStyle/>
                    <a:p>
                      <a:pPr algn="l" fontAlgn="t"/>
                      <a:endParaRPr lang="en-ZA" sz="400" b="1" i="0" u="none" strike="noStrike" dirty="0">
                        <a:solidFill>
                          <a:srgbClr val="000000"/>
                        </a:solidFill>
                        <a:effectLst/>
                        <a:latin typeface="Arial" panose="020B0604020202020204" pitchFamily="34" charset="0"/>
                      </a:endParaRP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 summary report of public schools in 8 provinces using SA-SAMS, supported with evidence supplied by the PED’s was produced.</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51692487"/>
                  </a:ext>
                </a:extLst>
              </a:tr>
            </a:tbl>
          </a:graphicData>
        </a:graphic>
      </p:graphicFrame>
      <p:pic>
        <p:nvPicPr>
          <p:cNvPr id="799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54904"/>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78001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t>PROGRAMME 4 INDICATORS…</a:t>
            </a:r>
          </a:p>
        </p:txBody>
      </p:sp>
      <p:sp>
        <p:nvSpPr>
          <p:cNvPr id="80899"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E82A806D-1C77-4FBD-97ED-49E391985F8F}" type="slidenum">
              <a:rPr lang="en-ZA" altLang="en-US" sz="1200" smtClean="0">
                <a:solidFill>
                  <a:srgbClr val="898989"/>
                </a:solidFill>
              </a:rPr>
              <a:pPr fontAlgn="base">
                <a:spcBef>
                  <a:spcPct val="0"/>
                </a:spcBef>
                <a:spcAft>
                  <a:spcPct val="0"/>
                </a:spcAft>
                <a:buFontTx/>
                <a:buNone/>
              </a:pPr>
              <a:t>79</a:t>
            </a:fld>
            <a:endParaRPr lang="en-ZA" altLang="en-US" sz="1200" dirty="0">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835852239"/>
              </p:ext>
            </p:extLst>
          </p:nvPr>
        </p:nvGraphicFramePr>
        <p:xfrm>
          <a:off x="0" y="765175"/>
          <a:ext cx="9144001" cy="5353563"/>
        </p:xfrm>
        <a:graphic>
          <a:graphicData uri="http://schemas.openxmlformats.org/drawingml/2006/table">
            <a:tbl>
              <a:tblPr/>
              <a:tblGrid>
                <a:gridCol w="1239436">
                  <a:extLst>
                    <a:ext uri="{9D8B030D-6E8A-4147-A177-3AD203B41FA5}">
                      <a16:colId xmlns:a16="http://schemas.microsoft.com/office/drawing/2014/main" val="588348166"/>
                    </a:ext>
                  </a:extLst>
                </a:gridCol>
                <a:gridCol w="695602">
                  <a:extLst>
                    <a:ext uri="{9D8B030D-6E8A-4147-A177-3AD203B41FA5}">
                      <a16:colId xmlns:a16="http://schemas.microsoft.com/office/drawing/2014/main" val="2332736857"/>
                    </a:ext>
                  </a:extLst>
                </a:gridCol>
                <a:gridCol w="1568266">
                  <a:extLst>
                    <a:ext uri="{9D8B030D-6E8A-4147-A177-3AD203B41FA5}">
                      <a16:colId xmlns:a16="http://schemas.microsoft.com/office/drawing/2014/main" val="201855001"/>
                    </a:ext>
                  </a:extLst>
                </a:gridCol>
                <a:gridCol w="1644760">
                  <a:extLst>
                    <a:ext uri="{9D8B030D-6E8A-4147-A177-3AD203B41FA5}">
                      <a16:colId xmlns:a16="http://schemas.microsoft.com/office/drawing/2014/main" val="2638497460"/>
                    </a:ext>
                  </a:extLst>
                </a:gridCol>
                <a:gridCol w="859405">
                  <a:extLst>
                    <a:ext uri="{9D8B030D-6E8A-4147-A177-3AD203B41FA5}">
                      <a16:colId xmlns:a16="http://schemas.microsoft.com/office/drawing/2014/main" val="3738096663"/>
                    </a:ext>
                  </a:extLst>
                </a:gridCol>
                <a:gridCol w="1568266">
                  <a:extLst>
                    <a:ext uri="{9D8B030D-6E8A-4147-A177-3AD203B41FA5}">
                      <a16:colId xmlns:a16="http://schemas.microsoft.com/office/drawing/2014/main" val="88113973"/>
                    </a:ext>
                  </a:extLst>
                </a:gridCol>
                <a:gridCol w="1568266">
                  <a:extLst>
                    <a:ext uri="{9D8B030D-6E8A-4147-A177-3AD203B41FA5}">
                      <a16:colId xmlns:a16="http://schemas.microsoft.com/office/drawing/2014/main" val="234447907"/>
                    </a:ext>
                  </a:extLst>
                </a:gridCol>
              </a:tblGrid>
              <a:tr h="308037">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2022/23</a:t>
                      </a: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Validated Milestone/ Output</a:t>
                      </a: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Challenges/ Corrective Action</a:t>
                      </a: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extLst>
                  <a:ext uri="{0D108BD9-81ED-4DB2-BD59-A6C34878D82A}">
                    <a16:rowId xmlns:a16="http://schemas.microsoft.com/office/drawing/2014/main" val="3686907054"/>
                  </a:ext>
                </a:extLst>
              </a:tr>
              <a:tr h="155657">
                <a:tc>
                  <a:txBody>
                    <a:bodyPr/>
                    <a:lstStyle/>
                    <a:p>
                      <a:pPr algn="l" fontAlgn="t"/>
                      <a:r>
                        <a:rPr lang="en-ZA" sz="1000" b="1" i="0" u="none" strike="noStrike" dirty="0">
                          <a:solidFill>
                            <a:srgbClr val="000000"/>
                          </a:solidFill>
                          <a:effectLst/>
                          <a:latin typeface="Arial" panose="020B0604020202020204" pitchFamily="34" charset="0"/>
                        </a:rPr>
                        <a:t> </a:t>
                      </a: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2686434539"/>
                  </a:ext>
                </a:extLst>
              </a:tr>
              <a:tr h="1374699">
                <a:tc rowSpan="2">
                  <a:txBody>
                    <a:bodyPr/>
                    <a:lstStyle/>
                    <a:p>
                      <a:pPr algn="l" fontAlgn="t"/>
                      <a:r>
                        <a:rPr lang="en-GB" sz="1000" b="1" i="0" u="none" strike="noStrike" dirty="0">
                          <a:solidFill>
                            <a:srgbClr val="000000"/>
                          </a:solidFill>
                          <a:effectLst/>
                          <a:latin typeface="Arial" panose="020B0604020202020204" pitchFamily="34" charset="0"/>
                        </a:rPr>
                        <a:t>4.2.5 An Annual National Report is produced on the number of provinces monitored for implementation of the Learner Unit Record Information and Tracking System (LURITS) and EMIS priorities</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p>
                      <a:pPr algn="l" fontAlgn="t"/>
                      <a:r>
                        <a:rPr lang="en-ZA" sz="1000" b="1" i="0" u="none" strike="noStrike" dirty="0">
                          <a:solidFill>
                            <a:srgbClr val="000000"/>
                          </a:solidFill>
                          <a:effectLst/>
                          <a:latin typeface="Arial" panose="020B0604020202020204" pitchFamily="34" charset="0"/>
                        </a:rPr>
                        <a:t> </a:t>
                      </a: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Annually</a:t>
                      </a: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GB" sz="1000" b="1" i="0" u="none" strike="noStrike" dirty="0">
                          <a:solidFill>
                            <a:srgbClr val="000000"/>
                          </a:solidFill>
                          <a:effectLst/>
                          <a:latin typeface="Arial" panose="020B0604020202020204" pitchFamily="34" charset="0"/>
                        </a:rPr>
                        <a:t>Approved Annual National Report on the number of provinces monitored for implementation of the Learner Unit Record Information and Tracking System (LURITS) and EMIS priorities</a:t>
                      </a: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175955516"/>
                  </a:ext>
                </a:extLst>
              </a:tr>
              <a:tr h="765178">
                <a:tc vMerge="1">
                  <a:txBody>
                    <a:bodyPr/>
                    <a:lstStyle/>
                    <a:p>
                      <a:pPr algn="l" fontAlgn="t"/>
                      <a:endParaRPr lang="en-ZA" sz="400" b="1" i="0" u="none" strike="noStrike" dirty="0">
                        <a:solidFill>
                          <a:srgbClr val="000000"/>
                        </a:solidFill>
                        <a:effectLst/>
                        <a:latin typeface="Arial" panose="020B0604020202020204" pitchFamily="34" charset="0"/>
                      </a:endParaRP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Monitoring was conducted in 8 PEDS and feedback was provided to the PEDs on the LURITS Readiness Audit.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4105187775"/>
                  </a:ext>
                </a:extLst>
              </a:tr>
              <a:tr h="155657">
                <a:tc>
                  <a:txBody>
                    <a:bodyPr/>
                    <a:lstStyle/>
                    <a:p>
                      <a:pPr algn="l" fontAlgn="t"/>
                      <a:r>
                        <a:rPr lang="en-ZA" sz="1000" b="1" i="0" u="none" strike="noStrike" dirty="0">
                          <a:solidFill>
                            <a:srgbClr val="000000"/>
                          </a:solidFill>
                          <a:effectLst/>
                          <a:latin typeface="Arial" panose="020B0604020202020204" pitchFamily="34" charset="0"/>
                        </a:rPr>
                        <a:t> </a:t>
                      </a: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383936496"/>
                  </a:ext>
                </a:extLst>
              </a:tr>
              <a:tr h="765178">
                <a:tc rowSpan="2">
                  <a:txBody>
                    <a:bodyPr/>
                    <a:lstStyle/>
                    <a:p>
                      <a:pPr algn="l" fontAlgn="t"/>
                      <a:r>
                        <a:rPr lang="en-GB" sz="1000" b="1" i="0" u="none" strike="noStrike" dirty="0">
                          <a:solidFill>
                            <a:srgbClr val="000000"/>
                          </a:solidFill>
                          <a:effectLst/>
                          <a:latin typeface="Arial" panose="020B0604020202020204" pitchFamily="34" charset="0"/>
                        </a:rPr>
                        <a:t>4.2.6 An Annual National Report is produced on learning outcomes linked to the National Assessment Framework</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p>
                      <a:pPr algn="l" fontAlgn="t"/>
                      <a:r>
                        <a:rPr lang="en-ZA" sz="1000" b="1" i="0" u="none" strike="noStrike" dirty="0">
                          <a:solidFill>
                            <a:srgbClr val="000000"/>
                          </a:solidFill>
                          <a:effectLst/>
                          <a:latin typeface="Arial" panose="020B0604020202020204" pitchFamily="34" charset="0"/>
                        </a:rPr>
                        <a:t> </a:t>
                      </a: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Annually</a:t>
                      </a: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GB" sz="1000" b="1" i="0" u="none" strike="noStrike" dirty="0">
                          <a:solidFill>
                            <a:srgbClr val="000000"/>
                          </a:solidFill>
                          <a:effectLst/>
                          <a:latin typeface="Arial" panose="020B0604020202020204" pitchFamily="34" charset="0"/>
                        </a:rPr>
                        <a:t>Approved Annual National Report on learning outcomes linked to the National Assessment Framework</a:t>
                      </a: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1425289188"/>
                  </a:ext>
                </a:extLst>
              </a:tr>
              <a:tr h="761901">
                <a:tc vMerge="1">
                  <a:txBody>
                    <a:bodyPr/>
                    <a:lstStyle/>
                    <a:p>
                      <a:pPr algn="l" fontAlgn="t"/>
                      <a:endParaRPr lang="en-ZA" sz="400" b="1" i="0" u="none" strike="noStrike" dirty="0">
                        <a:solidFill>
                          <a:srgbClr val="000000"/>
                        </a:solidFill>
                        <a:effectLst/>
                        <a:latin typeface="Arial" panose="020B0604020202020204" pitchFamily="34" charset="0"/>
                      </a:endParaRPr>
                    </a:p>
                  </a:txBody>
                  <a:tcPr marL="3277" marR="3277" marT="3277"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PIRLS quarterly progress report was produced. The main activity for this period revolved around the 8th </a:t>
                      </a:r>
                      <a:r>
                        <a:rPr lang="en-ZA"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National Reading Coalition </a:t>
                      </a:r>
                      <a:r>
                        <a:rPr lang="en-ZA" sz="10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(NRC) </a:t>
                      </a: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meeting, the subsequent postponement of the PIRLS 2021 international results release and the publication of the PIRLs South African Encyclopaedia chapter.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504385447"/>
                  </a:ext>
                </a:extLst>
              </a:tr>
            </a:tbl>
          </a:graphicData>
        </a:graphic>
      </p:graphicFrame>
      <p:pic>
        <p:nvPicPr>
          <p:cNvPr id="8097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98972"/>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8288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2320" cy="947860"/>
          </a:xfrm>
        </p:spPr>
        <p:txBody>
          <a:bodyPr rtlCol="0"/>
          <a:lstStyle/>
          <a:p>
            <a:r>
              <a:rPr lang="en-ZA" dirty="0" smtClean="0"/>
              <a:t>QUARTER 3 MAJOR </a:t>
            </a:r>
            <a:r>
              <a:rPr lang="en-ZA" dirty="0"/>
              <a:t>HIGHLIGHTS</a:t>
            </a:r>
          </a:p>
        </p:txBody>
      </p:sp>
      <p:sp>
        <p:nvSpPr>
          <p:cNvPr id="5" name="Content Placeholder 4"/>
          <p:cNvSpPr>
            <a:spLocks noGrp="1"/>
          </p:cNvSpPr>
          <p:nvPr>
            <p:ph idx="1"/>
          </p:nvPr>
        </p:nvSpPr>
        <p:spPr>
          <a:xfrm>
            <a:off x="0" y="947860"/>
            <a:ext cx="9144000" cy="5217444"/>
          </a:xfrm>
        </p:spPr>
        <p:txBody>
          <a:bodyPr rtlCol="0">
            <a:normAutofit/>
          </a:bodyPr>
          <a:lstStyle/>
          <a:p>
            <a:pPr marL="285750" indent="-285750">
              <a:buFont typeface="Arial" panose="020B0604020202020204" pitchFamily="34" charset="0"/>
              <a:buChar char="•"/>
            </a:pPr>
            <a:r>
              <a:rPr lang="en-GB" b="1" dirty="0"/>
              <a:t>Basic Education Director-General (DG), Mr Mathanzima Mweli</a:t>
            </a:r>
            <a:r>
              <a:rPr lang="en-GB" dirty="0"/>
              <a:t>, engaged with provincial and district officials as part of </a:t>
            </a:r>
            <a:r>
              <a:rPr lang="en-GB" b="1" dirty="0"/>
              <a:t>the Second Phase of Annual Virtual Engagements</a:t>
            </a:r>
            <a:r>
              <a:rPr lang="en-GB" dirty="0"/>
              <a:t> for 2022. The engagements </a:t>
            </a:r>
            <a:r>
              <a:rPr lang="en-GB" b="1" dirty="0"/>
              <a:t>commenced</a:t>
            </a:r>
            <a:r>
              <a:rPr lang="en-GB" dirty="0"/>
              <a:t> with the Western Cape Education Department (WCED) and the North-West Department of Education (NWDoE) on 13 and 14 October 2022, respectively. The DG met with the Northern Cape, Mpumalanga, Limpopo, KwaZulu-Natal and Gauteng Provinces.</a:t>
            </a:r>
            <a:endParaRPr lang="en-ZA" b="1" dirty="0"/>
          </a:p>
          <a:p>
            <a:pPr marL="285750" indent="-285750" eaLnBrk="1" hangingPunct="1">
              <a:buFont typeface="Arial" panose="020B0604020202020204" pitchFamily="34" charset="0"/>
              <a:buChar char="•"/>
            </a:pPr>
            <a:r>
              <a:rPr lang="en-ZA" b="1" dirty="0"/>
              <a:t>A total of 920 934 candidates sat</a:t>
            </a:r>
            <a:r>
              <a:rPr lang="en-ZA" dirty="0"/>
              <a:t> for the November 2022 National Senior Certificate (NSC) examination.  </a:t>
            </a:r>
          </a:p>
          <a:p>
            <a:pPr marL="285750" indent="-285750" eaLnBrk="1" hangingPunct="1">
              <a:buFont typeface="Arial" panose="020B0604020202020204" pitchFamily="34" charset="0"/>
              <a:buChar char="•"/>
            </a:pPr>
            <a:r>
              <a:rPr lang="en-ZA" b="1" dirty="0"/>
              <a:t>The writing </a:t>
            </a:r>
            <a:r>
              <a:rPr lang="en-ZA" dirty="0"/>
              <a:t>of the November 2022 NSC examination was </a:t>
            </a:r>
            <a:r>
              <a:rPr lang="en-ZA" b="1" dirty="0"/>
              <a:t>completed </a:t>
            </a:r>
            <a:r>
              <a:rPr lang="en-ZA" dirty="0"/>
              <a:t>without significant </a:t>
            </a:r>
            <a:r>
              <a:rPr lang="en-ZA" b="1" dirty="0"/>
              <a:t>irregularities</a:t>
            </a:r>
            <a:r>
              <a:rPr lang="en-ZA" dirty="0"/>
              <a:t> that could have jeopardised its </a:t>
            </a:r>
            <a:r>
              <a:rPr lang="en-ZA" b="1" dirty="0"/>
              <a:t>integrity and credibility.</a:t>
            </a:r>
            <a:r>
              <a:rPr lang="en-ZA" altLang="en-US" b="1" dirty="0"/>
              <a:t> </a:t>
            </a:r>
          </a:p>
          <a:p>
            <a:pPr marL="285750" indent="-285750" eaLnBrk="1" hangingPunct="1">
              <a:buFont typeface="Arial" panose="020B0604020202020204" pitchFamily="34" charset="0"/>
              <a:buChar char="•"/>
            </a:pPr>
            <a:r>
              <a:rPr lang="en-ZA" b="1" dirty="0"/>
              <a:t>The reach of the National Deworming Programme</a:t>
            </a:r>
            <a:r>
              <a:rPr lang="en-ZA" dirty="0"/>
              <a:t> in </a:t>
            </a:r>
            <a:r>
              <a:rPr lang="en-ZA" b="1" dirty="0"/>
              <a:t>four (4) </a:t>
            </a:r>
            <a:r>
              <a:rPr lang="en-ZA" dirty="0"/>
              <a:t>provinces Gauteng, Mpumalanga, KwaZulu-Natal and Free State in 2022 is </a:t>
            </a:r>
            <a:r>
              <a:rPr lang="en-ZA" b="1" dirty="0"/>
              <a:t>1 124 916. </a:t>
            </a:r>
            <a:r>
              <a:rPr lang="en-ZA" dirty="0"/>
              <a:t> </a:t>
            </a:r>
          </a:p>
          <a:p>
            <a:pPr marL="285750" indent="-285750" eaLnBrk="1" hangingPunct="1">
              <a:buFont typeface="Arial" panose="020B0604020202020204" pitchFamily="34" charset="0"/>
              <a:buChar char="•"/>
            </a:pPr>
            <a:r>
              <a:rPr lang="en-ZA" b="1" dirty="0"/>
              <a:t>The preliminary 2022/2023  </a:t>
            </a:r>
            <a:r>
              <a:rPr lang="en-ZA" dirty="0"/>
              <a:t>Funza Lushaka Bursary Programme (FLBP) </a:t>
            </a:r>
            <a:r>
              <a:rPr lang="en-ZA" b="1" dirty="0"/>
              <a:t>recommended</a:t>
            </a:r>
            <a:r>
              <a:rPr lang="en-ZA" dirty="0"/>
              <a:t> award list shows that </a:t>
            </a:r>
            <a:r>
              <a:rPr lang="en-ZA" b="1" dirty="0"/>
              <a:t>12 094 FLBP bursaries </a:t>
            </a:r>
            <a:r>
              <a:rPr lang="en-ZA" dirty="0"/>
              <a:t>were awarded for Initial Teacher Education (ITE) by 31 December 2022; this is </a:t>
            </a:r>
            <a:r>
              <a:rPr lang="en-ZA" b="1" dirty="0"/>
              <a:t>294 awards</a:t>
            </a:r>
            <a:r>
              <a:rPr lang="en-ZA" dirty="0"/>
              <a:t>, more than the target.</a:t>
            </a:r>
            <a:endParaRPr lang="en-US" dirty="0"/>
          </a:p>
          <a:p>
            <a:pPr marL="0" indent="0">
              <a:buNone/>
            </a:pPr>
            <a:endParaRPr lang="en-ZA" dirty="0"/>
          </a:p>
          <a:p>
            <a:endParaRPr lang="en-ZA" dirty="0"/>
          </a:p>
          <a:p>
            <a:endParaRPr lang="en-ZA" dirty="0"/>
          </a:p>
          <a:p>
            <a:endParaRPr lang="en-ZA" dirty="0"/>
          </a:p>
        </p:txBody>
      </p:sp>
      <p:sp>
        <p:nvSpPr>
          <p:cNvPr id="4" name="Slide Number Placeholder 3"/>
          <p:cNvSpPr>
            <a:spLocks noGrp="1"/>
          </p:cNvSpPr>
          <p:nvPr>
            <p:ph type="sldNum" sz="quarter" idx="12"/>
          </p:nvPr>
        </p:nvSpPr>
        <p:spPr>
          <a:xfrm>
            <a:off x="6553200" y="6356350"/>
            <a:ext cx="2133600" cy="365125"/>
          </a:xfrm>
        </p:spPr>
        <p:txBody>
          <a:bodyPr/>
          <a:lstStyle/>
          <a:p>
            <a:fld id="{06DFFDAC-C7DD-4D5F-8C7A-5AE3FF6267D6}" type="slidenum">
              <a:rPr lang="en-ZA" smtClean="0"/>
              <a:pPr/>
              <a:t>8</a:t>
            </a:fld>
            <a:endParaRPr lang="en-ZA" dirty="0"/>
          </a:p>
        </p:txBody>
      </p:sp>
      <p:pic>
        <p:nvPicPr>
          <p:cNvPr id="1229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21388"/>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t>PROGRAMME 4 INDICATORS…</a:t>
            </a:r>
          </a:p>
        </p:txBody>
      </p:sp>
      <p:sp>
        <p:nvSpPr>
          <p:cNvPr id="81923"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9BFEB34E-AC95-4410-BBE0-33C6709D646A}" type="slidenum">
              <a:rPr lang="en-ZA" altLang="en-US" sz="1200" smtClean="0">
                <a:solidFill>
                  <a:srgbClr val="898989"/>
                </a:solidFill>
              </a:rPr>
              <a:pPr fontAlgn="base">
                <a:spcBef>
                  <a:spcPct val="0"/>
                </a:spcBef>
                <a:spcAft>
                  <a:spcPct val="0"/>
                </a:spcAft>
                <a:buFontTx/>
                <a:buNone/>
              </a:pPr>
              <a:t>80</a:t>
            </a:fld>
            <a:endParaRPr lang="en-ZA" altLang="en-US" sz="1200" dirty="0">
              <a:solidFill>
                <a:srgbClr val="898989"/>
              </a:solidFill>
            </a:endParaRPr>
          </a:p>
        </p:txBody>
      </p:sp>
      <p:graphicFrame>
        <p:nvGraphicFramePr>
          <p:cNvPr id="3" name="Table 2"/>
          <p:cNvGraphicFramePr>
            <a:graphicFrameLocks noGrp="1"/>
          </p:cNvGraphicFramePr>
          <p:nvPr/>
        </p:nvGraphicFramePr>
        <p:xfrm>
          <a:off x="0" y="692150"/>
          <a:ext cx="9144001" cy="5370096"/>
        </p:xfrm>
        <a:graphic>
          <a:graphicData uri="http://schemas.openxmlformats.org/drawingml/2006/table">
            <a:tbl>
              <a:tblPr/>
              <a:tblGrid>
                <a:gridCol w="1239436">
                  <a:extLst>
                    <a:ext uri="{9D8B030D-6E8A-4147-A177-3AD203B41FA5}">
                      <a16:colId xmlns:a16="http://schemas.microsoft.com/office/drawing/2014/main" val="3436715830"/>
                    </a:ext>
                  </a:extLst>
                </a:gridCol>
                <a:gridCol w="695601">
                  <a:extLst>
                    <a:ext uri="{9D8B030D-6E8A-4147-A177-3AD203B41FA5}">
                      <a16:colId xmlns:a16="http://schemas.microsoft.com/office/drawing/2014/main" val="1947209405"/>
                    </a:ext>
                  </a:extLst>
                </a:gridCol>
                <a:gridCol w="1568266">
                  <a:extLst>
                    <a:ext uri="{9D8B030D-6E8A-4147-A177-3AD203B41FA5}">
                      <a16:colId xmlns:a16="http://schemas.microsoft.com/office/drawing/2014/main" val="3411413253"/>
                    </a:ext>
                  </a:extLst>
                </a:gridCol>
                <a:gridCol w="1568266">
                  <a:extLst>
                    <a:ext uri="{9D8B030D-6E8A-4147-A177-3AD203B41FA5}">
                      <a16:colId xmlns:a16="http://schemas.microsoft.com/office/drawing/2014/main" val="2871311013"/>
                    </a:ext>
                  </a:extLst>
                </a:gridCol>
                <a:gridCol w="935900">
                  <a:extLst>
                    <a:ext uri="{9D8B030D-6E8A-4147-A177-3AD203B41FA5}">
                      <a16:colId xmlns:a16="http://schemas.microsoft.com/office/drawing/2014/main" val="1523387530"/>
                    </a:ext>
                  </a:extLst>
                </a:gridCol>
                <a:gridCol w="1568266">
                  <a:extLst>
                    <a:ext uri="{9D8B030D-6E8A-4147-A177-3AD203B41FA5}">
                      <a16:colId xmlns:a16="http://schemas.microsoft.com/office/drawing/2014/main" val="1152161539"/>
                    </a:ext>
                  </a:extLst>
                </a:gridCol>
                <a:gridCol w="1568266">
                  <a:extLst>
                    <a:ext uri="{9D8B030D-6E8A-4147-A177-3AD203B41FA5}">
                      <a16:colId xmlns:a16="http://schemas.microsoft.com/office/drawing/2014/main" val="16985757"/>
                    </a:ext>
                  </a:extLst>
                </a:gridCol>
              </a:tblGrid>
              <a:tr h="309945">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2022/23</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Validated Milestone/ Output</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Challenges/ Corrective Action</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extLst>
                  <a:ext uri="{0D108BD9-81ED-4DB2-BD59-A6C34878D82A}">
                    <a16:rowId xmlns:a16="http://schemas.microsoft.com/office/drawing/2014/main" val="340050062"/>
                  </a:ext>
                </a:extLst>
              </a:tr>
              <a:tr h="157538">
                <a:tc>
                  <a:txBody>
                    <a:bodyPr/>
                    <a:lstStyle/>
                    <a:p>
                      <a:pPr algn="l" fontAlgn="t"/>
                      <a:r>
                        <a:rPr lang="en-ZA" sz="1000" b="1" i="0" u="none" strike="noStrike" dirty="0">
                          <a:solidFill>
                            <a:srgbClr val="000000"/>
                          </a:solidFill>
                          <a:effectLst/>
                          <a:latin typeface="Arial" panose="020B0604020202020204" pitchFamily="34" charset="0"/>
                        </a:rPr>
                        <a:t> </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4161357798"/>
                  </a:ext>
                </a:extLst>
              </a:tr>
              <a:tr h="614759">
                <a:tc rowSpan="2">
                  <a:txBody>
                    <a:bodyPr/>
                    <a:lstStyle/>
                    <a:p>
                      <a:pPr algn="l" fontAlgn="t"/>
                      <a:r>
                        <a:rPr lang="en-GB" sz="1000" b="1" i="0" u="none" strike="noStrike" dirty="0">
                          <a:solidFill>
                            <a:srgbClr val="000000"/>
                          </a:solidFill>
                          <a:effectLst/>
                          <a:latin typeface="Arial" panose="020B0604020202020204" pitchFamily="34" charset="0"/>
                        </a:rPr>
                        <a:t>4.2.7 An Annual National Report is produced on the Early Learning National Assessment to determine school readiness</a:t>
                      </a:r>
                      <a:br>
                        <a:rPr lang="en-GB" sz="1000" b="1" i="0" u="none" strike="noStrike" dirty="0">
                          <a:solidFill>
                            <a:srgbClr val="000000"/>
                          </a:solidFill>
                          <a:effectLst/>
                          <a:latin typeface="Arial" panose="020B0604020202020204" pitchFamily="34" charset="0"/>
                        </a:rPr>
                      </a:br>
                      <a:r>
                        <a:rPr lang="en-GB" sz="1000" b="1" i="0" u="none" strike="noStrike" dirty="0">
                          <a:solidFill>
                            <a:srgbClr val="000000"/>
                          </a:solidFill>
                          <a:effectLst/>
                          <a:latin typeface="Arial" panose="020B0604020202020204" pitchFamily="34" charset="0"/>
                        </a:rPr>
                        <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p>
                      <a:pPr algn="l" fontAlgn="t"/>
                      <a:r>
                        <a:rPr lang="en-ZA" sz="1000" b="1" i="0" u="none" strike="noStrike" dirty="0">
                          <a:solidFill>
                            <a:srgbClr val="000000"/>
                          </a:solidFill>
                          <a:effectLst/>
                          <a:latin typeface="Arial" panose="020B0604020202020204" pitchFamily="34" charset="0"/>
                        </a:rPr>
                        <a:t> </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Annually</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GB" sz="1000" b="1" i="0" u="none" strike="noStrike" dirty="0">
                          <a:solidFill>
                            <a:srgbClr val="000000"/>
                          </a:solidFill>
                          <a:effectLst/>
                          <a:latin typeface="Arial" panose="020B0604020202020204" pitchFamily="34" charset="0"/>
                        </a:rPr>
                        <a:t>Approved Annual National Report on the Second Early Learning National Assessment</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3882615454"/>
                  </a:ext>
                </a:extLst>
              </a:tr>
              <a:tr h="1071979">
                <a:tc vMerge="1">
                  <a:txBody>
                    <a:bodyPr/>
                    <a:lstStyle/>
                    <a:p>
                      <a:pPr algn="l" fontAlgn="t"/>
                      <a:endParaRPr lang="en-ZA" sz="600" b="1" i="0" u="none" strike="noStrike" dirty="0">
                        <a:solidFill>
                          <a:srgbClr val="000000"/>
                        </a:solidFill>
                        <a:effectLst/>
                        <a:latin typeface="Arial" panose="020B0604020202020204" pitchFamily="34" charset="0"/>
                      </a:endParaRP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2022 Early Learning National Assessment (ELNA) Third Quarter Progress Report available. The Terms of Reference document was developed and successfully advertised as a tender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50159187"/>
                  </a:ext>
                </a:extLst>
              </a:tr>
              <a:tr h="157538">
                <a:tc>
                  <a:txBody>
                    <a:bodyPr/>
                    <a:lstStyle/>
                    <a:p>
                      <a:pPr algn="l" fontAlgn="t"/>
                      <a:r>
                        <a:rPr lang="en-ZA" sz="1000" b="1" i="0" u="none" strike="noStrike" dirty="0">
                          <a:solidFill>
                            <a:srgbClr val="000000"/>
                          </a:solidFill>
                          <a:effectLst/>
                          <a:latin typeface="Arial" panose="020B0604020202020204" pitchFamily="34" charset="0"/>
                        </a:rPr>
                        <a:t> </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2443436569"/>
                  </a:ext>
                </a:extLst>
              </a:tr>
              <a:tr h="157538">
                <a:tc rowSpan="2">
                  <a:txBody>
                    <a:bodyPr/>
                    <a:lstStyle/>
                    <a:p>
                      <a:pPr algn="l" fontAlgn="t"/>
                      <a:r>
                        <a:rPr lang="en-GB" sz="1000" b="1" i="0" u="none" strike="noStrike" dirty="0">
                          <a:solidFill>
                            <a:srgbClr val="000000"/>
                          </a:solidFill>
                          <a:effectLst/>
                          <a:latin typeface="Arial" panose="020B0604020202020204" pitchFamily="34" charset="0"/>
                        </a:rPr>
                        <a:t>4.3.1 Number of officials from districts that achieved below the national benchmark in the NSC participating in a mentoring programme</a:t>
                      </a:r>
                    </a:p>
                    <a:p>
                      <a:pPr algn="l" fontAlgn="t"/>
                      <a:r>
                        <a:rPr lang="en-ZA" sz="1000" b="1" i="0" u="none" strike="noStrike" dirty="0">
                          <a:solidFill>
                            <a:srgbClr val="000000"/>
                          </a:solidFill>
                          <a:effectLst/>
                          <a:latin typeface="Arial" panose="020B0604020202020204" pitchFamily="34" charset="0"/>
                        </a:rPr>
                        <a:t> </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Annually</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60</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1434178531"/>
                  </a:ext>
                </a:extLst>
              </a:tr>
              <a:tr h="1371661">
                <a:tc vMerge="1">
                  <a:txBody>
                    <a:bodyPr/>
                    <a:lstStyle/>
                    <a:p>
                      <a:pPr algn="l" fontAlgn="t"/>
                      <a:endParaRPr lang="en-ZA" sz="600" b="1" i="0" u="none" strike="noStrike" dirty="0">
                        <a:solidFill>
                          <a:srgbClr val="000000"/>
                        </a:solidFill>
                        <a:effectLst/>
                        <a:latin typeface="Arial" panose="020B0604020202020204" pitchFamily="34" charset="0"/>
                      </a:endParaRP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27 mentees from districts that achieved below the national benchmark in the NSC were supported by the appointed mentors.</a:t>
                      </a: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2961301009"/>
                  </a:ext>
                </a:extLst>
              </a:tr>
              <a:tr h="157538">
                <a:tc>
                  <a:txBody>
                    <a:bodyPr/>
                    <a:lstStyle/>
                    <a:p>
                      <a:pPr algn="l" fontAlgn="t"/>
                      <a:r>
                        <a:rPr lang="en-ZA" sz="1000" b="1" i="0" u="none" strike="noStrike" dirty="0">
                          <a:solidFill>
                            <a:srgbClr val="000000"/>
                          </a:solidFill>
                          <a:effectLst/>
                          <a:latin typeface="Arial" panose="020B0604020202020204" pitchFamily="34" charset="0"/>
                        </a:rPr>
                        <a:t> </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3309549921"/>
                  </a:ext>
                </a:extLst>
              </a:tr>
              <a:tr h="157538">
                <a:tc rowSpan="2">
                  <a:txBody>
                    <a:bodyPr/>
                    <a:lstStyle/>
                    <a:p>
                      <a:pPr algn="l" fontAlgn="t"/>
                      <a:r>
                        <a:rPr lang="en-GB" sz="1000" b="1" i="0" u="none" strike="noStrike" dirty="0">
                          <a:solidFill>
                            <a:srgbClr val="000000"/>
                          </a:solidFill>
                          <a:effectLst/>
                          <a:latin typeface="Arial" panose="020B0604020202020204" pitchFamily="34" charset="0"/>
                        </a:rPr>
                        <a:t>4.3.2 Percentage of school principals rating the support services of districts as being satisfactory</a:t>
                      </a:r>
                    </a:p>
                    <a:p>
                      <a:pPr algn="l" fontAlgn="t"/>
                      <a:r>
                        <a:rPr lang="en-ZA" sz="1000" b="1" i="0" u="none" strike="noStrike" dirty="0">
                          <a:solidFill>
                            <a:srgbClr val="000000"/>
                          </a:solidFill>
                          <a:effectLst/>
                          <a:latin typeface="Arial" panose="020B0604020202020204" pitchFamily="34" charset="0"/>
                        </a:rPr>
                        <a:t> </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Biennially</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75%</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945579264"/>
                  </a:ext>
                </a:extLst>
              </a:tr>
              <a:tr h="914441">
                <a:tc vMerge="1">
                  <a:txBody>
                    <a:bodyPr/>
                    <a:lstStyle/>
                    <a:p>
                      <a:pPr algn="l" fontAlgn="t"/>
                      <a:endParaRPr lang="en-ZA" sz="600" b="1" i="0" u="none" strike="noStrike" dirty="0">
                        <a:solidFill>
                          <a:srgbClr val="000000"/>
                        </a:solidFill>
                        <a:effectLst/>
                        <a:latin typeface="Arial" panose="020B0604020202020204" pitchFamily="34" charset="0"/>
                      </a:endParaRPr>
                    </a:p>
                  </a:txBody>
                  <a:tcPr marL="5131" marR="5131" marT="5131"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818 out of 1 080 survey data collection responses received for capturing and analysis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2601714179"/>
                  </a:ext>
                </a:extLst>
              </a:tr>
            </a:tbl>
          </a:graphicData>
        </a:graphic>
      </p:graphicFrame>
      <p:pic>
        <p:nvPicPr>
          <p:cNvPr id="820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44" y="6062246"/>
            <a:ext cx="1692275" cy="79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78037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t>PROGRAMME 4 INDICATORS…</a:t>
            </a:r>
          </a:p>
        </p:txBody>
      </p:sp>
      <p:sp>
        <p:nvSpPr>
          <p:cNvPr id="82947"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84088F54-55F2-4A4C-AC29-4A2508788473}" type="slidenum">
              <a:rPr lang="en-ZA" altLang="en-US" sz="1200" smtClean="0">
                <a:solidFill>
                  <a:srgbClr val="898989"/>
                </a:solidFill>
              </a:rPr>
              <a:pPr fontAlgn="base">
                <a:spcBef>
                  <a:spcPct val="0"/>
                </a:spcBef>
                <a:spcAft>
                  <a:spcPct val="0"/>
                </a:spcAft>
                <a:buFontTx/>
                <a:buNone/>
              </a:pPr>
              <a:t>81</a:t>
            </a:fld>
            <a:endParaRPr lang="en-ZA" altLang="en-US" sz="1200" dirty="0">
              <a:solidFill>
                <a:srgbClr val="898989"/>
              </a:solidFill>
            </a:endParaRPr>
          </a:p>
        </p:txBody>
      </p:sp>
      <p:graphicFrame>
        <p:nvGraphicFramePr>
          <p:cNvPr id="3" name="Table 2"/>
          <p:cNvGraphicFramePr>
            <a:graphicFrameLocks noGrp="1"/>
          </p:cNvGraphicFramePr>
          <p:nvPr/>
        </p:nvGraphicFramePr>
        <p:xfrm>
          <a:off x="-14288" y="692150"/>
          <a:ext cx="9158287" cy="5364287"/>
        </p:xfrm>
        <a:graphic>
          <a:graphicData uri="http://schemas.openxmlformats.org/drawingml/2006/table">
            <a:tbl>
              <a:tblPr/>
              <a:tblGrid>
                <a:gridCol w="1241373">
                  <a:extLst>
                    <a:ext uri="{9D8B030D-6E8A-4147-A177-3AD203B41FA5}">
                      <a16:colId xmlns:a16="http://schemas.microsoft.com/office/drawing/2014/main" val="2145692580"/>
                    </a:ext>
                  </a:extLst>
                </a:gridCol>
                <a:gridCol w="696688">
                  <a:extLst>
                    <a:ext uri="{9D8B030D-6E8A-4147-A177-3AD203B41FA5}">
                      <a16:colId xmlns:a16="http://schemas.microsoft.com/office/drawing/2014/main" val="945412155"/>
                    </a:ext>
                  </a:extLst>
                </a:gridCol>
                <a:gridCol w="1570716">
                  <a:extLst>
                    <a:ext uri="{9D8B030D-6E8A-4147-A177-3AD203B41FA5}">
                      <a16:colId xmlns:a16="http://schemas.microsoft.com/office/drawing/2014/main" val="1601587880"/>
                    </a:ext>
                  </a:extLst>
                </a:gridCol>
                <a:gridCol w="1570716">
                  <a:extLst>
                    <a:ext uri="{9D8B030D-6E8A-4147-A177-3AD203B41FA5}">
                      <a16:colId xmlns:a16="http://schemas.microsoft.com/office/drawing/2014/main" val="3164980793"/>
                    </a:ext>
                  </a:extLst>
                </a:gridCol>
                <a:gridCol w="937362">
                  <a:extLst>
                    <a:ext uri="{9D8B030D-6E8A-4147-A177-3AD203B41FA5}">
                      <a16:colId xmlns:a16="http://schemas.microsoft.com/office/drawing/2014/main" val="1006792761"/>
                    </a:ext>
                  </a:extLst>
                </a:gridCol>
                <a:gridCol w="1570716">
                  <a:extLst>
                    <a:ext uri="{9D8B030D-6E8A-4147-A177-3AD203B41FA5}">
                      <a16:colId xmlns:a16="http://schemas.microsoft.com/office/drawing/2014/main" val="412967047"/>
                    </a:ext>
                  </a:extLst>
                </a:gridCol>
                <a:gridCol w="1570716">
                  <a:extLst>
                    <a:ext uri="{9D8B030D-6E8A-4147-A177-3AD203B41FA5}">
                      <a16:colId xmlns:a16="http://schemas.microsoft.com/office/drawing/2014/main" val="834312386"/>
                    </a:ext>
                  </a:extLst>
                </a:gridCol>
              </a:tblGrid>
              <a:tr h="308160">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2022/23</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Validated Milestone/ Output</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Challenges/ Corrective Action</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extLst>
                  <a:ext uri="{0D108BD9-81ED-4DB2-BD59-A6C34878D82A}">
                    <a16:rowId xmlns:a16="http://schemas.microsoft.com/office/drawing/2014/main" val="533829037"/>
                  </a:ext>
                </a:extLst>
              </a:tr>
              <a:tr h="155765">
                <a:tc rowSpan="2">
                  <a:txBody>
                    <a:bodyPr/>
                    <a:lstStyle/>
                    <a:p>
                      <a:pPr algn="l" fontAlgn="t"/>
                      <a:r>
                        <a:rPr lang="en-GB" sz="1000" b="1" i="0" u="none" strike="noStrike" dirty="0">
                          <a:solidFill>
                            <a:srgbClr val="000000"/>
                          </a:solidFill>
                          <a:effectLst/>
                          <a:latin typeface="Arial" panose="020B0604020202020204" pitchFamily="34" charset="0"/>
                        </a:rPr>
                        <a:t>4.3.3 Percentage of District Directors that have undergone competency assessment prior to their appointment</a:t>
                      </a:r>
                    </a:p>
                    <a:p>
                      <a:pPr algn="l" fontAlgn="t"/>
                      <a:r>
                        <a:rPr lang="en-ZA" sz="1000" b="1" i="0" u="none" strike="noStrike" dirty="0">
                          <a:solidFill>
                            <a:srgbClr val="000000"/>
                          </a:solidFill>
                          <a:effectLst/>
                          <a:latin typeface="Arial" panose="020B0604020202020204" pitchFamily="34" charset="0"/>
                        </a:rPr>
                        <a:t> </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Annually</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97%</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1454547987"/>
                  </a:ext>
                </a:extLst>
              </a:tr>
              <a:tr h="1374927">
                <a:tc vMerge="1">
                  <a:txBody>
                    <a:bodyPr/>
                    <a:lstStyle/>
                    <a:p>
                      <a:pPr algn="l" fontAlgn="t"/>
                      <a:endParaRPr lang="en-ZA" sz="400" b="1" i="0" u="none" strike="noStrike" dirty="0">
                        <a:solidFill>
                          <a:srgbClr val="000000"/>
                        </a:solidFill>
                        <a:effectLst/>
                        <a:latin typeface="Arial" panose="020B0604020202020204" pitchFamily="34" charset="0"/>
                      </a:endParaRP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Evidence on the advertisement or appointment of district directors were received from 3 PEDs (NC,WC and GP)</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200910434"/>
                  </a:ext>
                </a:extLst>
              </a:tr>
              <a:tr h="155765">
                <a:tc>
                  <a:txBody>
                    <a:bodyPr/>
                    <a:lstStyle/>
                    <a:p>
                      <a:pPr algn="l" fontAlgn="t"/>
                      <a:r>
                        <a:rPr lang="en-ZA" sz="1000" b="1" i="0" u="none" strike="noStrike" dirty="0">
                          <a:solidFill>
                            <a:srgbClr val="000000"/>
                          </a:solidFill>
                          <a:effectLst/>
                          <a:latin typeface="Arial" panose="020B0604020202020204" pitchFamily="34" charset="0"/>
                        </a:rPr>
                        <a:t> </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422758064"/>
                  </a:ext>
                </a:extLst>
              </a:tr>
              <a:tr h="155765">
                <a:tc rowSpan="2">
                  <a:txBody>
                    <a:bodyPr/>
                    <a:lstStyle/>
                    <a:p>
                      <a:pPr algn="l" fontAlgn="t"/>
                      <a:r>
                        <a:rPr lang="en-GB" sz="1000" b="1" i="0" u="none" strike="noStrike" dirty="0">
                          <a:solidFill>
                            <a:srgbClr val="000000"/>
                          </a:solidFill>
                          <a:effectLst/>
                          <a:latin typeface="Arial" panose="020B0604020202020204" pitchFamily="34" charset="0"/>
                        </a:rPr>
                        <a:t>4.3.4 Number of underperforming secondary schools monitored at least twice a year by sector officials</a:t>
                      </a:r>
                    </a:p>
                    <a:p>
                      <a:pPr algn="l" fontAlgn="t"/>
                      <a:r>
                        <a:rPr lang="en-ZA" sz="1000" b="1" i="0" u="none" strike="noStrike" dirty="0">
                          <a:solidFill>
                            <a:srgbClr val="000000"/>
                          </a:solidFill>
                          <a:effectLst/>
                          <a:latin typeface="Arial" panose="020B0604020202020204" pitchFamily="34" charset="0"/>
                        </a:rPr>
                        <a:t> </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Annually</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1000</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3284302299"/>
                  </a:ext>
                </a:extLst>
              </a:tr>
              <a:tr h="914372">
                <a:tc vMerge="1">
                  <a:txBody>
                    <a:bodyPr/>
                    <a:lstStyle/>
                    <a:p>
                      <a:pPr algn="l" fontAlgn="t"/>
                      <a:endParaRPr lang="en-ZA" sz="400" b="1" i="0" u="none" strike="noStrike" dirty="0">
                        <a:solidFill>
                          <a:srgbClr val="000000"/>
                        </a:solidFill>
                        <a:effectLst/>
                        <a:latin typeface="Arial" panose="020B0604020202020204" pitchFamily="34" charset="0"/>
                      </a:endParaRP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611 (accumulatively)</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2372511413"/>
                  </a:ext>
                </a:extLst>
              </a:tr>
              <a:tr h="155765">
                <a:tc>
                  <a:txBody>
                    <a:bodyPr/>
                    <a:lstStyle/>
                    <a:p>
                      <a:pPr algn="l" fontAlgn="t"/>
                      <a:r>
                        <a:rPr lang="en-ZA" sz="1000" b="1" i="0" u="none" strike="noStrike" dirty="0">
                          <a:solidFill>
                            <a:srgbClr val="000000"/>
                          </a:solidFill>
                          <a:effectLst/>
                          <a:latin typeface="Arial" panose="020B0604020202020204" pitchFamily="34" charset="0"/>
                        </a:rPr>
                        <a:t> </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621676134"/>
                  </a:ext>
                </a:extLst>
              </a:tr>
              <a:tr h="155765">
                <a:tc rowSpan="2">
                  <a:txBody>
                    <a:bodyPr/>
                    <a:lstStyle/>
                    <a:p>
                      <a:pPr algn="l" fontAlgn="t"/>
                      <a:r>
                        <a:rPr lang="en-GB" sz="1000" b="1" i="0" u="none" strike="noStrike" dirty="0">
                          <a:solidFill>
                            <a:srgbClr val="000000"/>
                          </a:solidFill>
                          <a:effectLst/>
                          <a:latin typeface="Arial" panose="020B0604020202020204" pitchFamily="34" charset="0"/>
                        </a:rPr>
                        <a:t>4.3.5 Number of districts in which teacher development has been conducted as per District Improvement Plans</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p>
                      <a:pPr algn="l" fontAlgn="t"/>
                      <a:r>
                        <a:rPr lang="en-ZA" sz="1000" b="1" i="0" u="none" strike="noStrike" dirty="0">
                          <a:solidFill>
                            <a:srgbClr val="000000"/>
                          </a:solidFill>
                          <a:effectLst/>
                          <a:latin typeface="Arial" panose="020B0604020202020204" pitchFamily="34" charset="0"/>
                        </a:rPr>
                        <a:t> </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Annually</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65</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4056361940"/>
                  </a:ext>
                </a:extLst>
              </a:tr>
              <a:tr h="1219162">
                <a:tc vMerge="1">
                  <a:txBody>
                    <a:bodyPr/>
                    <a:lstStyle/>
                    <a:p>
                      <a:pPr algn="l" fontAlgn="t"/>
                      <a:endParaRPr lang="en-ZA" sz="400" b="1" i="0" u="none" strike="noStrike" dirty="0">
                        <a:solidFill>
                          <a:srgbClr val="000000"/>
                        </a:solidFill>
                        <a:effectLst/>
                        <a:latin typeface="Arial" panose="020B0604020202020204" pitchFamily="34" charset="0"/>
                      </a:endParaRP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31 signed District Improvement Plans received.</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3648356692"/>
                  </a:ext>
                </a:extLst>
              </a:tr>
              <a:tr h="155765">
                <a:tc>
                  <a:txBody>
                    <a:bodyPr/>
                    <a:lstStyle/>
                    <a:p>
                      <a:pPr algn="l" fontAlgn="t"/>
                      <a:r>
                        <a:rPr lang="en-ZA" sz="1000" b="1" i="0" u="none" strike="noStrike" dirty="0">
                          <a:solidFill>
                            <a:srgbClr val="000000"/>
                          </a:solidFill>
                          <a:effectLst/>
                          <a:latin typeface="Arial" panose="020B0604020202020204" pitchFamily="34" charset="0"/>
                        </a:rPr>
                        <a:t> </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3559673440"/>
                  </a:ext>
                </a:extLst>
              </a:tr>
              <a:tr h="155765">
                <a:tc rowSpan="2">
                  <a:txBody>
                    <a:bodyPr/>
                    <a:lstStyle/>
                    <a:p>
                      <a:pPr algn="l" fontAlgn="t"/>
                      <a:r>
                        <a:rPr lang="en-GB" sz="1000" b="1" i="0" u="none" strike="noStrike" dirty="0">
                          <a:solidFill>
                            <a:srgbClr val="000000"/>
                          </a:solidFill>
                          <a:effectLst/>
                          <a:latin typeface="Arial" panose="020B0604020202020204" pitchFamily="34" charset="0"/>
                        </a:rPr>
                        <a:t>4.3.6 Number of District Director forums held</a:t>
                      </a:r>
                    </a:p>
                    <a:p>
                      <a:pPr algn="l" fontAlgn="t"/>
                      <a:r>
                        <a:rPr lang="en-ZA" sz="1000" b="1" i="0" u="none" strike="noStrike" dirty="0">
                          <a:solidFill>
                            <a:srgbClr val="000000"/>
                          </a:solidFill>
                          <a:effectLst/>
                          <a:latin typeface="Arial" panose="020B0604020202020204" pitchFamily="34" charset="0"/>
                        </a:rPr>
                        <a:t> </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Annually</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3</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1058999916"/>
                  </a:ext>
                </a:extLst>
              </a:tr>
              <a:tr h="457186">
                <a:tc vMerge="1">
                  <a:txBody>
                    <a:bodyPr/>
                    <a:lstStyle/>
                    <a:p>
                      <a:pPr algn="l" fontAlgn="t"/>
                      <a:endParaRPr lang="en-ZA" sz="400" b="1" i="0" u="none" strike="noStrike" dirty="0">
                        <a:solidFill>
                          <a:srgbClr val="000000"/>
                        </a:solidFill>
                        <a:effectLst/>
                        <a:latin typeface="Arial" panose="020B0604020202020204" pitchFamily="34" charset="0"/>
                      </a:endParaRPr>
                    </a:p>
                  </a:txBody>
                  <a:tcPr marL="3370" marR="3370" marT="337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meeting scheduled for the quarter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2669220523"/>
                  </a:ext>
                </a:extLst>
              </a:tr>
            </a:tbl>
          </a:graphicData>
        </a:graphic>
      </p:graphicFrame>
      <p:pic>
        <p:nvPicPr>
          <p:cNvPr id="830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6056436"/>
            <a:ext cx="1706563" cy="80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70331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7451725" cy="947738"/>
          </a:xfrm>
        </p:spPr>
        <p:txBody>
          <a:bodyPr rtlCol="0"/>
          <a:lstStyle/>
          <a:p>
            <a:pPr eaLnBrk="1" fontAlgn="auto" hangingPunct="1">
              <a:spcAft>
                <a:spcPts val="0"/>
              </a:spcAft>
              <a:defRPr/>
            </a:pPr>
            <a:r>
              <a:rPr lang="en-ZA" dirty="0"/>
              <a:t>PROGRAMME 4</a:t>
            </a:r>
          </a:p>
        </p:txBody>
      </p:sp>
      <p:sp>
        <p:nvSpPr>
          <p:cNvPr id="3" name="Content Placeholder 2"/>
          <p:cNvSpPr>
            <a:spLocks noGrp="1"/>
          </p:cNvSpPr>
          <p:nvPr>
            <p:ph idx="1"/>
          </p:nvPr>
        </p:nvSpPr>
        <p:spPr>
          <a:xfrm>
            <a:off x="0" y="947738"/>
            <a:ext cx="9144000" cy="5218112"/>
          </a:xfrm>
        </p:spPr>
        <p:txBody>
          <a:bodyPr rtlCol="0">
            <a:noAutofit/>
          </a:bodyPr>
          <a:lstStyle/>
          <a:p>
            <a:pPr marL="0" indent="0" algn="just" eaLnBrk="1" fontAlgn="auto" hangingPunct="1">
              <a:spcAft>
                <a:spcPts val="0"/>
              </a:spcAft>
              <a:buFont typeface="Arial" panose="020B0604020202020204" pitchFamily="34" charset="0"/>
              <a:buNone/>
              <a:defRPr/>
            </a:pPr>
            <a:r>
              <a:rPr lang="en-US" b="1" u="sng" dirty="0">
                <a:ea typeface="Times New Roman"/>
                <a:cs typeface="Times New Roman"/>
              </a:rPr>
              <a:t>Educational Management Information Systems (EMIS</a:t>
            </a:r>
            <a:r>
              <a:rPr lang="en-US" b="1" dirty="0">
                <a:ea typeface="Times New Roman"/>
                <a:cs typeface="Times New Roman"/>
              </a:rPr>
              <a:t>)</a:t>
            </a:r>
            <a:endParaRPr lang="en-ZA" b="1" dirty="0"/>
          </a:p>
          <a:p>
            <a:pPr lvl="0" algn="just" eaLnBrk="1" fontAlgn="auto" hangingPunct="1">
              <a:spcAft>
                <a:spcPts val="0"/>
              </a:spcAft>
            </a:pPr>
            <a:r>
              <a:rPr lang="en-ZA" b="1" dirty="0"/>
              <a:t>The South African School Administration System (SA-SAMS) Helpdesk fixed 260 databases </a:t>
            </a:r>
            <a:r>
              <a:rPr lang="en-ZA" dirty="0"/>
              <a:t>and resolved in access </a:t>
            </a:r>
            <a:r>
              <a:rPr lang="en-ZA" b="1" dirty="0"/>
              <a:t>2000 online queries. Maintenance: </a:t>
            </a:r>
            <a:r>
              <a:rPr lang="en-ZA" dirty="0"/>
              <a:t>Version 22.2.0, containing Examination </a:t>
            </a:r>
            <a:r>
              <a:rPr lang="en-ZA" b="1" dirty="0"/>
              <a:t>alignment</a:t>
            </a:r>
            <a:r>
              <a:rPr lang="en-ZA" dirty="0"/>
              <a:t> was released on 29 November 2022  and Version 22.2.1 was </a:t>
            </a:r>
            <a:r>
              <a:rPr lang="en-ZA" b="1" dirty="0"/>
              <a:t>released</a:t>
            </a:r>
            <a:r>
              <a:rPr lang="en-ZA" dirty="0"/>
              <a:t> on 9 December 2022 after provincial testing. </a:t>
            </a:r>
            <a:r>
              <a:rPr lang="en-US" b="1" dirty="0"/>
              <a:t>SA-SAMS Modernisation:</a:t>
            </a:r>
            <a:r>
              <a:rPr lang="en-US" dirty="0"/>
              <a:t> The Psybergate </a:t>
            </a:r>
            <a:r>
              <a:rPr lang="en-US" b="1" dirty="0"/>
              <a:t>investigation </a:t>
            </a:r>
            <a:r>
              <a:rPr lang="en-US" dirty="0"/>
              <a:t>into the Modernised SASAMS project was </a:t>
            </a:r>
            <a:r>
              <a:rPr lang="en-US" b="1" dirty="0"/>
              <a:t>completed</a:t>
            </a:r>
            <a:r>
              <a:rPr lang="en-US" dirty="0"/>
              <a:t> and NECT put together an action plan to address the results and also </a:t>
            </a:r>
            <a:r>
              <a:rPr lang="en-ZA" b="1" dirty="0"/>
              <a:t>developed detailed </a:t>
            </a:r>
            <a:r>
              <a:rPr lang="en-ZA" dirty="0"/>
              <a:t>recovery plans that were </a:t>
            </a:r>
            <a:r>
              <a:rPr lang="en-ZA" b="1" dirty="0"/>
              <a:t>shared</a:t>
            </a:r>
            <a:r>
              <a:rPr lang="en-ZA" dirty="0"/>
              <a:t> with the Project Steering Committee (PSC), the SA-SAMS team, DBE, and SITA. </a:t>
            </a:r>
          </a:p>
          <a:p>
            <a:pPr lvl="0" algn="just" eaLnBrk="1" fontAlgn="auto" hangingPunct="1">
              <a:spcAft>
                <a:spcPts val="0"/>
              </a:spcAft>
            </a:pPr>
            <a:r>
              <a:rPr lang="en-ZA" b="1" dirty="0"/>
              <a:t>LURITS Data uploads: </a:t>
            </a:r>
            <a:r>
              <a:rPr lang="en-ZA" dirty="0"/>
              <a:t>Term 3 data was </a:t>
            </a:r>
            <a:r>
              <a:rPr lang="en-ZA" b="1" dirty="0"/>
              <a:t>uploaded</a:t>
            </a:r>
            <a:r>
              <a:rPr lang="en-ZA" dirty="0"/>
              <a:t> onto LURITS to monitor the efficiency of the feedback file, </a:t>
            </a:r>
            <a:r>
              <a:rPr lang="en-ZA" b="1" dirty="0"/>
              <a:t>ensuring </a:t>
            </a:r>
            <a:r>
              <a:rPr lang="en-ZA" dirty="0"/>
              <a:t>that all learners have a unique number. PED masterlists are </a:t>
            </a:r>
            <a:r>
              <a:rPr lang="en-ZA" b="1" dirty="0"/>
              <a:t>maintained</a:t>
            </a:r>
            <a:r>
              <a:rPr lang="en-ZA" dirty="0"/>
              <a:t> and the Masterlist data fields and Masterlist Standards are </a:t>
            </a:r>
            <a:r>
              <a:rPr lang="en-ZA" b="1" dirty="0"/>
              <a:t>updated.</a:t>
            </a:r>
          </a:p>
          <a:p>
            <a:pPr lvl="0" algn="just" eaLnBrk="1" fontAlgn="auto" hangingPunct="1">
              <a:spcAft>
                <a:spcPts val="0"/>
              </a:spcAft>
            </a:pPr>
            <a:r>
              <a:rPr lang="en-ZA" b="1" dirty="0"/>
              <a:t>Education Data Dissemination and Usage: </a:t>
            </a:r>
            <a:r>
              <a:rPr lang="en-ZA" dirty="0"/>
              <a:t>EMIS responded to 11 Parliamentary questions and </a:t>
            </a:r>
            <a:r>
              <a:rPr lang="en-ZA" b="1" dirty="0"/>
              <a:t>45 data requests </a:t>
            </a:r>
            <a:r>
              <a:rPr lang="en-ZA" dirty="0"/>
              <a:t>from the DBE and stakeholders where EMIS data was utilized.</a:t>
            </a:r>
          </a:p>
          <a:p>
            <a:pPr lvl="0" algn="just" eaLnBrk="1" fontAlgn="auto" hangingPunct="1">
              <a:spcAft>
                <a:spcPts val="0"/>
              </a:spcAft>
            </a:pPr>
            <a:r>
              <a:rPr lang="en-ZA" b="1" dirty="0"/>
              <a:t>Submitted data </a:t>
            </a:r>
            <a:r>
              <a:rPr lang="en-ZA" dirty="0"/>
              <a:t>to the Department of Home Affairs (DHA) for all </a:t>
            </a:r>
            <a:r>
              <a:rPr lang="en-ZA" b="1" dirty="0"/>
              <a:t>nine (9) provinces </a:t>
            </a:r>
            <a:r>
              <a:rPr lang="en-ZA" dirty="0"/>
              <a:t>for verification of learner IDs and supporting </a:t>
            </a:r>
            <a:r>
              <a:rPr lang="en-US" b="1" dirty="0"/>
              <a:t>International Collaboration and</a:t>
            </a:r>
            <a:r>
              <a:rPr lang="en-ZA" dirty="0"/>
              <a:t> </a:t>
            </a:r>
            <a:r>
              <a:rPr lang="en-GB" dirty="0"/>
              <a:t>project to provide Smart ID Cards to </a:t>
            </a:r>
            <a:r>
              <a:rPr lang="en-GB" b="1" dirty="0"/>
              <a:t>learners</a:t>
            </a:r>
            <a:r>
              <a:rPr lang="en-ZA" b="1" dirty="0"/>
              <a:t>. </a:t>
            </a:r>
          </a:p>
          <a:p>
            <a:pPr algn="just" eaLnBrk="1" fontAlgn="auto" hangingPunct="1">
              <a:spcAft>
                <a:spcPts val="0"/>
              </a:spcAft>
              <a:defRPr/>
            </a:pPr>
            <a:endParaRPr lang="en-US" dirty="0"/>
          </a:p>
        </p:txBody>
      </p:sp>
      <p:sp>
        <p:nvSpPr>
          <p:cNvPr id="83972"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CC7FC4C8-965E-44A8-8E15-4948CD53BD4D}" type="slidenum">
              <a:rPr lang="en-ZA" altLang="en-US" sz="1200" smtClean="0">
                <a:solidFill>
                  <a:srgbClr val="898989"/>
                </a:solidFill>
              </a:rPr>
              <a:pPr fontAlgn="base">
                <a:spcBef>
                  <a:spcPct val="0"/>
                </a:spcBef>
                <a:spcAft>
                  <a:spcPct val="0"/>
                </a:spcAft>
                <a:buFontTx/>
                <a:buNone/>
              </a:pPr>
              <a:t>82</a:t>
            </a:fld>
            <a:endParaRPr lang="en-ZA" altLang="en-US" sz="1200" dirty="0">
              <a:solidFill>
                <a:srgbClr val="898989"/>
              </a:solidFill>
            </a:endParaRPr>
          </a:p>
        </p:txBody>
      </p:sp>
      <p:pic>
        <p:nvPicPr>
          <p:cNvPr id="839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85789"/>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latin typeface="+mn-lt"/>
                <a:cs typeface="Arial" panose="020B0604020202020204" pitchFamily="34" charset="0"/>
              </a:rPr>
              <a:t>PROGRAMME 4 ….</a:t>
            </a:r>
          </a:p>
        </p:txBody>
      </p:sp>
      <p:sp>
        <p:nvSpPr>
          <p:cNvPr id="84995" name="Content Placeholder 2"/>
          <p:cNvSpPr>
            <a:spLocks noGrp="1"/>
          </p:cNvSpPr>
          <p:nvPr>
            <p:ph idx="1"/>
          </p:nvPr>
        </p:nvSpPr>
        <p:spPr>
          <a:xfrm>
            <a:off x="0" y="692150"/>
            <a:ext cx="9144000" cy="5257129"/>
          </a:xfrm>
        </p:spPr>
        <p:txBody>
          <a:bodyPr>
            <a:noAutofit/>
          </a:bodyPr>
          <a:lstStyle/>
          <a:p>
            <a:pPr marL="0" indent="0" algn="just" eaLnBrk="1" hangingPunct="1">
              <a:buFont typeface="Arial" panose="020B0604020202020204" pitchFamily="34" charset="0"/>
              <a:buNone/>
            </a:pPr>
            <a:r>
              <a:rPr lang="en-ZA" altLang="en-US" b="1" u="sng" dirty="0"/>
              <a:t>Public Examinations</a:t>
            </a:r>
            <a:endParaRPr lang="en-ZA" altLang="en-US" b="1" dirty="0">
              <a:cs typeface="Arial" panose="020B0604020202020204" pitchFamily="34" charset="0"/>
            </a:endParaRPr>
          </a:p>
          <a:p>
            <a:pPr eaLnBrk="1" fontAlgn="auto" hangingPunct="1">
              <a:spcAft>
                <a:spcPts val="0"/>
              </a:spcAft>
            </a:pPr>
            <a:r>
              <a:rPr lang="en-ZA" b="1" dirty="0">
                <a:solidFill>
                  <a:prstClr val="black"/>
                </a:solidFill>
              </a:rPr>
              <a:t>Setting of NSC question papers</a:t>
            </a:r>
            <a:r>
              <a:rPr lang="en-US" b="1" dirty="0">
                <a:solidFill>
                  <a:prstClr val="black"/>
                </a:solidFill>
              </a:rPr>
              <a:t> </a:t>
            </a:r>
            <a:r>
              <a:rPr lang="en-ZA" b="1" dirty="0">
                <a:solidFill>
                  <a:prstClr val="black"/>
                </a:solidFill>
              </a:rPr>
              <a:t>152 </a:t>
            </a:r>
            <a:r>
              <a:rPr lang="en-ZA" dirty="0">
                <a:solidFill>
                  <a:prstClr val="black"/>
                </a:solidFill>
              </a:rPr>
              <a:t>have been set, internally </a:t>
            </a:r>
            <a:r>
              <a:rPr lang="en-ZA" b="1" dirty="0">
                <a:solidFill>
                  <a:prstClr val="black"/>
                </a:solidFill>
              </a:rPr>
              <a:t>moderated, and approved </a:t>
            </a:r>
            <a:r>
              <a:rPr lang="en-ZA" dirty="0">
                <a:solidFill>
                  <a:prstClr val="black"/>
                </a:solidFill>
              </a:rPr>
              <a:t>by Umalusi. </a:t>
            </a:r>
            <a:endParaRPr lang="en-US" dirty="0">
              <a:solidFill>
                <a:prstClr val="black"/>
              </a:solidFill>
            </a:endParaRPr>
          </a:p>
          <a:p>
            <a:pPr lvl="0" eaLnBrk="1" fontAlgn="auto" hangingPunct="1">
              <a:spcAft>
                <a:spcPts val="0"/>
              </a:spcAft>
            </a:pPr>
            <a:r>
              <a:rPr lang="en-US" b="1" dirty="0">
                <a:solidFill>
                  <a:prstClr val="black"/>
                </a:solidFill>
              </a:rPr>
              <a:t>A total of 96 papers for Languages and a total of 122 papers for Non-Languages were developed and verified by SPR.</a:t>
            </a:r>
          </a:p>
          <a:p>
            <a:pPr lvl="0" eaLnBrk="1" fontAlgn="auto" hangingPunct="1">
              <a:spcAft>
                <a:spcPts val="0"/>
              </a:spcAft>
            </a:pPr>
            <a:r>
              <a:rPr lang="en-US" b="1" dirty="0"/>
              <a:t>Marking and </a:t>
            </a:r>
            <a:r>
              <a:rPr lang="en-US" dirty="0"/>
              <a:t>the Marker Audit</a:t>
            </a:r>
            <a:r>
              <a:rPr lang="en-US" b="1" dirty="0"/>
              <a:t> was completed</a:t>
            </a:r>
            <a:r>
              <a:rPr lang="en-US" dirty="0"/>
              <a:t> in September/October for all nine (9) PEDs.</a:t>
            </a:r>
          </a:p>
          <a:p>
            <a:r>
              <a:rPr lang="en-US" dirty="0"/>
              <a:t>Standardisation of Marking Guidelines for the 2022 NSC November examinations was conducted. </a:t>
            </a:r>
          </a:p>
          <a:p>
            <a:r>
              <a:rPr lang="en-US" b="1" dirty="0"/>
              <a:t>Piloted the e-marking </a:t>
            </a:r>
            <a:r>
              <a:rPr lang="en-US" dirty="0"/>
              <a:t>of Accounting Paper 2  across </a:t>
            </a:r>
            <a:r>
              <a:rPr lang="en-US" b="1" dirty="0"/>
              <a:t>nine (9) PEDs </a:t>
            </a:r>
            <a:r>
              <a:rPr lang="en-US" dirty="0"/>
              <a:t>as well as Music Paper 2 in centralised marking.</a:t>
            </a:r>
            <a:endParaRPr lang="en-ZA" b="1" u="sng" dirty="0"/>
          </a:p>
          <a:p>
            <a:r>
              <a:rPr lang="en-ZA" b="1" dirty="0"/>
              <a:t>Conduct of the November 2021 Grade 12 Examination: A total of 920 934 candidates </a:t>
            </a:r>
            <a:r>
              <a:rPr lang="en-ZA" dirty="0"/>
              <a:t>wrote the November 2022 NSC examination.</a:t>
            </a:r>
          </a:p>
          <a:p>
            <a:r>
              <a:rPr lang="en-ZA" b="1" dirty="0"/>
              <a:t>Writing of the examination commenced </a:t>
            </a:r>
            <a:r>
              <a:rPr lang="en-ZA" dirty="0"/>
              <a:t>on 31 October and </a:t>
            </a:r>
            <a:r>
              <a:rPr lang="en-ZA" b="1" dirty="0"/>
              <a:t>concluded </a:t>
            </a:r>
            <a:r>
              <a:rPr lang="en-ZA" dirty="0"/>
              <a:t>on</a:t>
            </a:r>
            <a:r>
              <a:rPr lang="en-ZA" b="1" dirty="0"/>
              <a:t> </a:t>
            </a:r>
            <a:r>
              <a:rPr lang="en-ZA" dirty="0"/>
              <a:t>7 December 2022.</a:t>
            </a:r>
          </a:p>
          <a:p>
            <a:r>
              <a:rPr lang="en-ZA" b="1" dirty="0"/>
              <a:t>The writing of the examination </a:t>
            </a:r>
            <a:r>
              <a:rPr lang="en-ZA" dirty="0"/>
              <a:t>was </a:t>
            </a:r>
            <a:r>
              <a:rPr lang="en-ZA" b="1" dirty="0"/>
              <a:t>completed</a:t>
            </a:r>
            <a:r>
              <a:rPr lang="en-ZA" dirty="0"/>
              <a:t> without any major </a:t>
            </a:r>
            <a:r>
              <a:rPr lang="en-ZA" b="1" dirty="0"/>
              <a:t>irregularities </a:t>
            </a:r>
            <a:r>
              <a:rPr lang="en-ZA" dirty="0"/>
              <a:t>that could have jeopardised its </a:t>
            </a:r>
            <a:r>
              <a:rPr lang="en-ZA" b="1" dirty="0"/>
              <a:t>integrity</a:t>
            </a:r>
            <a:r>
              <a:rPr lang="en-ZA" dirty="0"/>
              <a:t> and </a:t>
            </a:r>
            <a:r>
              <a:rPr lang="en-ZA" b="1" dirty="0"/>
              <a:t>credibility.</a:t>
            </a:r>
          </a:p>
          <a:p>
            <a:pPr algn="just" eaLnBrk="1" hangingPunct="1">
              <a:lnSpc>
                <a:spcPct val="120000"/>
              </a:lnSpc>
              <a:spcBef>
                <a:spcPct val="0"/>
              </a:spcBef>
            </a:pPr>
            <a:endParaRPr lang="en-ZA" altLang="en-US" dirty="0">
              <a:solidFill>
                <a:srgbClr val="000000"/>
              </a:solidFill>
              <a:cs typeface="Times New Roman" panose="02020603050405020304" pitchFamily="18" charset="0"/>
            </a:endParaRPr>
          </a:p>
          <a:p>
            <a:pPr marL="0" indent="0" algn="just" eaLnBrk="1" hangingPunct="1">
              <a:buFont typeface="Arial" panose="020B0604020202020204" pitchFamily="34" charset="0"/>
              <a:buNone/>
            </a:pPr>
            <a:endParaRPr lang="en-ZA" altLang="en-US" dirty="0">
              <a:cs typeface="Arial" panose="020B0604020202020204" pitchFamily="34" charset="0"/>
            </a:endParaRPr>
          </a:p>
        </p:txBody>
      </p:sp>
      <p:sp>
        <p:nvSpPr>
          <p:cNvPr id="84996" name="Slide Number Placeholder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9D70FACA-2C08-4DAB-BC02-95B3888E5A16}" type="slidenum">
              <a:rPr lang="en-ZA" altLang="en-US" sz="1200" smtClean="0">
                <a:solidFill>
                  <a:srgbClr val="898989"/>
                </a:solidFill>
              </a:rPr>
              <a:pPr fontAlgn="base">
                <a:spcBef>
                  <a:spcPct val="0"/>
                </a:spcBef>
                <a:spcAft>
                  <a:spcPct val="0"/>
                </a:spcAft>
                <a:buFontTx/>
                <a:buNone/>
              </a:pPr>
              <a:t>83</a:t>
            </a:fld>
            <a:endParaRPr lang="en-ZA" altLang="en-US" sz="1200" dirty="0">
              <a:solidFill>
                <a:srgbClr val="898989"/>
              </a:solidFill>
            </a:endParaRPr>
          </a:p>
        </p:txBody>
      </p:sp>
      <p:pic>
        <p:nvPicPr>
          <p:cNvPr id="849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35714"/>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latin typeface="+mn-lt"/>
                <a:cs typeface="Arial" panose="020B0604020202020204" pitchFamily="34" charset="0"/>
              </a:rPr>
              <a:t>PROGRAMME 4 ….</a:t>
            </a:r>
          </a:p>
        </p:txBody>
      </p:sp>
      <p:sp>
        <p:nvSpPr>
          <p:cNvPr id="3" name="Content Placeholder 2"/>
          <p:cNvSpPr>
            <a:spLocks noGrp="1"/>
          </p:cNvSpPr>
          <p:nvPr>
            <p:ph idx="1"/>
          </p:nvPr>
        </p:nvSpPr>
        <p:spPr>
          <a:xfrm>
            <a:off x="0" y="947738"/>
            <a:ext cx="9144000" cy="5218112"/>
          </a:xfrm>
        </p:spPr>
        <p:txBody>
          <a:bodyPr rtlCol="0">
            <a:noAutofit/>
          </a:bodyPr>
          <a:lstStyle/>
          <a:p>
            <a:pPr marL="0" indent="0" algn="just" eaLnBrk="1" fontAlgn="auto" hangingPunct="1">
              <a:spcAft>
                <a:spcPts val="0"/>
              </a:spcAft>
              <a:buNone/>
              <a:defRPr/>
            </a:pPr>
            <a:r>
              <a:rPr lang="en-ZA" b="1" dirty="0">
                <a:ea typeface="Times New Roman" panose="02020603050405020304" pitchFamily="18" charset="0"/>
              </a:rPr>
              <a:t> </a:t>
            </a:r>
            <a:r>
              <a:rPr lang="en-US" b="1" u="sng" dirty="0"/>
              <a:t>National Assessment and  Public Examinations</a:t>
            </a:r>
            <a:endParaRPr lang="en-ZA" b="1" u="sng" dirty="0">
              <a:ea typeface="Times New Roman" panose="02020603050405020304" pitchFamily="18" charset="0"/>
            </a:endParaRPr>
          </a:p>
          <a:p>
            <a:pPr lvl="0" eaLnBrk="1" fontAlgn="auto" hangingPunct="1">
              <a:spcAft>
                <a:spcPts val="0"/>
              </a:spcAft>
            </a:pPr>
            <a:r>
              <a:rPr lang="en-US" b="1" dirty="0">
                <a:solidFill>
                  <a:prstClr val="black"/>
                </a:solidFill>
              </a:rPr>
              <a:t>SC 2022-06 examination:  </a:t>
            </a:r>
            <a:r>
              <a:rPr lang="en-US" dirty="0">
                <a:solidFill>
                  <a:prstClr val="black"/>
                </a:solidFill>
              </a:rPr>
              <a:t>First bulk certification was </a:t>
            </a:r>
            <a:r>
              <a:rPr lang="en-US" b="1" dirty="0">
                <a:solidFill>
                  <a:prstClr val="black"/>
                </a:solidFill>
              </a:rPr>
              <a:t>completed.  </a:t>
            </a:r>
          </a:p>
          <a:p>
            <a:pPr lvl="0" eaLnBrk="1" fontAlgn="auto" hangingPunct="1">
              <a:spcAft>
                <a:spcPts val="0"/>
              </a:spcAft>
            </a:pPr>
            <a:r>
              <a:rPr lang="en-US" b="1" dirty="0">
                <a:solidFill>
                  <a:prstClr val="black"/>
                </a:solidFill>
              </a:rPr>
              <a:t>NSC 2022-11 examination: School-Based Assessment (</a:t>
            </a:r>
            <a:r>
              <a:rPr lang="en-US" dirty="0">
                <a:solidFill>
                  <a:prstClr val="black"/>
                </a:solidFill>
              </a:rPr>
              <a:t>SBA) marks capturing was </a:t>
            </a:r>
            <a:r>
              <a:rPr lang="en-US" b="1" dirty="0">
                <a:solidFill>
                  <a:prstClr val="black"/>
                </a:solidFill>
              </a:rPr>
              <a:t>completed.  </a:t>
            </a:r>
            <a:r>
              <a:rPr lang="en-US" dirty="0">
                <a:solidFill>
                  <a:prstClr val="black"/>
                </a:solidFill>
              </a:rPr>
              <a:t>Standardisation dry-run testing was </a:t>
            </a:r>
            <a:r>
              <a:rPr lang="en-US" b="1" dirty="0">
                <a:solidFill>
                  <a:prstClr val="black"/>
                </a:solidFill>
              </a:rPr>
              <a:t>approved</a:t>
            </a:r>
            <a:r>
              <a:rPr lang="en-US" dirty="0">
                <a:solidFill>
                  <a:prstClr val="black"/>
                </a:solidFill>
              </a:rPr>
              <a:t> by Umalusi.</a:t>
            </a:r>
          </a:p>
          <a:p>
            <a:pPr lvl="0" eaLnBrk="1" fontAlgn="auto" hangingPunct="1">
              <a:spcAft>
                <a:spcPts val="0"/>
              </a:spcAft>
            </a:pPr>
            <a:r>
              <a:rPr lang="en-US" b="1" dirty="0">
                <a:solidFill>
                  <a:prstClr val="black"/>
                </a:solidFill>
              </a:rPr>
              <a:t>SC and NSC 2023-06 examination: </a:t>
            </a:r>
            <a:r>
              <a:rPr lang="en-US" dirty="0">
                <a:solidFill>
                  <a:prstClr val="black"/>
                </a:solidFill>
              </a:rPr>
              <a:t>Registration for these candidates is open since 1 October 2022. The closing date for both </a:t>
            </a:r>
            <a:r>
              <a:rPr lang="en-US" b="1" dirty="0">
                <a:solidFill>
                  <a:prstClr val="black"/>
                </a:solidFill>
              </a:rPr>
              <a:t>online and manual </a:t>
            </a:r>
            <a:r>
              <a:rPr lang="en-US" b="1" dirty="0"/>
              <a:t>processes </a:t>
            </a:r>
            <a:r>
              <a:rPr lang="en-US" dirty="0"/>
              <a:t>i</a:t>
            </a:r>
            <a:r>
              <a:rPr lang="en-US" dirty="0" smtClean="0"/>
              <a:t>s </a:t>
            </a:r>
            <a:r>
              <a:rPr lang="en-US" dirty="0"/>
              <a:t>on 08 February 2023. </a:t>
            </a:r>
            <a:endParaRPr lang="en-US" dirty="0">
              <a:solidFill>
                <a:prstClr val="black"/>
              </a:solidFill>
            </a:endParaRPr>
          </a:p>
          <a:p>
            <a:pPr eaLnBrk="1" fontAlgn="auto" hangingPunct="1">
              <a:spcAft>
                <a:spcPts val="0"/>
              </a:spcAft>
            </a:pPr>
            <a:r>
              <a:rPr lang="en-US" b="1" dirty="0">
                <a:solidFill>
                  <a:prstClr val="black"/>
                </a:solidFill>
              </a:rPr>
              <a:t>System Development and Maintenance: </a:t>
            </a:r>
            <a:r>
              <a:rPr lang="en-US" dirty="0">
                <a:solidFill>
                  <a:prstClr val="black"/>
                </a:solidFill>
              </a:rPr>
              <a:t>Ongoing development and maintenance are done on the </a:t>
            </a:r>
            <a:r>
              <a:rPr lang="en-US" b="1" dirty="0">
                <a:solidFill>
                  <a:prstClr val="black"/>
                </a:solidFill>
              </a:rPr>
              <a:t>systems to accommodate </a:t>
            </a:r>
            <a:r>
              <a:rPr lang="en-US" dirty="0">
                <a:solidFill>
                  <a:prstClr val="black"/>
                </a:solidFill>
              </a:rPr>
              <a:t>all </a:t>
            </a:r>
            <a:r>
              <a:rPr lang="en-US" b="1" dirty="0">
                <a:solidFill>
                  <a:prstClr val="black"/>
                </a:solidFill>
              </a:rPr>
              <a:t>the needs </a:t>
            </a:r>
            <a:r>
              <a:rPr lang="en-US" dirty="0">
                <a:solidFill>
                  <a:prstClr val="black"/>
                </a:solidFill>
              </a:rPr>
              <a:t>of the Department and Provincial users.</a:t>
            </a:r>
          </a:p>
          <a:p>
            <a:pPr marL="0" indent="0" algn="just" eaLnBrk="1" fontAlgn="auto" hangingPunct="1">
              <a:spcAft>
                <a:spcPts val="0"/>
              </a:spcAft>
              <a:buNone/>
              <a:defRPr/>
            </a:pPr>
            <a:r>
              <a:rPr lang="en-ZA" b="1" u="sng" dirty="0">
                <a:ea typeface="Times New Roman" panose="02020603050405020304" pitchFamily="18" charset="0"/>
                <a:cs typeface="Times New Roman" panose="02020603050405020304" pitchFamily="18" charset="0"/>
              </a:rPr>
              <a:t>Examination and Assessment System Administration</a:t>
            </a:r>
            <a:endParaRPr lang="en-ZA" dirty="0">
              <a:ea typeface="Times New Roman" panose="02020603050405020304" pitchFamily="18" charset="0"/>
            </a:endParaRPr>
          </a:p>
          <a:p>
            <a:pPr algn="just" eaLnBrk="1" fontAlgn="auto" hangingPunct="1">
              <a:spcBef>
                <a:spcPts val="0"/>
              </a:spcBef>
              <a:spcAft>
                <a:spcPts val="0"/>
              </a:spcAft>
              <a:defRPr/>
            </a:pPr>
            <a:r>
              <a:rPr lang="en-US" b="1" dirty="0"/>
              <a:t>NSC 2022-06: </a:t>
            </a:r>
            <a:r>
              <a:rPr lang="en-US" dirty="0"/>
              <a:t>A new stand-alone June NSC open system that </a:t>
            </a:r>
            <a:r>
              <a:rPr lang="en-US" b="1" dirty="0"/>
              <a:t>allowed candidates </a:t>
            </a:r>
            <a:r>
              <a:rPr lang="en-US" dirty="0"/>
              <a:t>from 2008-11 examination year to </a:t>
            </a:r>
            <a:r>
              <a:rPr lang="en-US" b="1" dirty="0"/>
              <a:t>re-write the June examination </a:t>
            </a:r>
            <a:r>
              <a:rPr lang="en-US" dirty="0"/>
              <a:t>was </a:t>
            </a:r>
            <a:r>
              <a:rPr lang="en-US" b="1" dirty="0"/>
              <a:t>developed and completed </a:t>
            </a:r>
            <a:r>
              <a:rPr lang="en-US" dirty="0"/>
              <a:t>successfully. </a:t>
            </a:r>
            <a:r>
              <a:rPr lang="en-US" b="1" dirty="0"/>
              <a:t>A few provinces </a:t>
            </a:r>
            <a:r>
              <a:rPr lang="en-US" dirty="0"/>
              <a:t>still do the final </a:t>
            </a:r>
            <a:r>
              <a:rPr lang="en-US" b="1" dirty="0"/>
              <a:t>mopping-up on the re-mark/re-check process.</a:t>
            </a:r>
          </a:p>
          <a:p>
            <a:pPr algn="just" eaLnBrk="1" fontAlgn="auto" hangingPunct="1">
              <a:spcBef>
                <a:spcPts val="0"/>
              </a:spcBef>
              <a:spcAft>
                <a:spcPts val="0"/>
              </a:spcAft>
              <a:defRPr/>
            </a:pPr>
            <a:r>
              <a:rPr lang="en-US" b="1" dirty="0"/>
              <a:t>First bulk certification</a:t>
            </a:r>
            <a:r>
              <a:rPr lang="en-US" dirty="0"/>
              <a:t> was completed. Busy with the </a:t>
            </a:r>
            <a:r>
              <a:rPr lang="en-US" b="1" dirty="0"/>
              <a:t>final bulk Certification.</a:t>
            </a:r>
            <a:endParaRPr lang="en-ZA" b="1" dirty="0">
              <a:ea typeface="Times New Roman" panose="02020603050405020304" pitchFamily="18" charset="0"/>
            </a:endParaRPr>
          </a:p>
          <a:p>
            <a:pPr eaLnBrk="1" fontAlgn="auto" hangingPunct="1">
              <a:spcAft>
                <a:spcPts val="0"/>
              </a:spcAft>
            </a:pPr>
            <a:endParaRPr lang="en-US" dirty="0">
              <a:solidFill>
                <a:prstClr val="black"/>
              </a:solidFill>
            </a:endParaRPr>
          </a:p>
          <a:p>
            <a:pPr algn="just" eaLnBrk="1" fontAlgn="auto" hangingPunct="1">
              <a:spcBef>
                <a:spcPts val="0"/>
              </a:spcBef>
              <a:spcAft>
                <a:spcPts val="0"/>
              </a:spcAft>
              <a:defRPr/>
            </a:pPr>
            <a:endParaRPr lang="en-ZA" dirty="0">
              <a:ea typeface="Times New Roman" panose="02020603050405020304" pitchFamily="18" charset="0"/>
            </a:endParaRPr>
          </a:p>
          <a:p>
            <a:pPr algn="just" eaLnBrk="1" fontAlgn="auto" hangingPunct="1">
              <a:spcAft>
                <a:spcPts val="1000"/>
              </a:spcAft>
              <a:defRPr/>
            </a:pPr>
            <a:endParaRPr lang="en-ZA" dirty="0">
              <a:ea typeface="Times New Roman" panose="02020603050405020304" pitchFamily="18" charset="0"/>
            </a:endParaRPr>
          </a:p>
          <a:p>
            <a:pPr algn="just" eaLnBrk="1" fontAlgn="auto" hangingPunct="1">
              <a:spcAft>
                <a:spcPts val="0"/>
              </a:spcAft>
              <a:defRPr/>
            </a:pPr>
            <a:endParaRPr lang="en-ZA" dirty="0">
              <a:cs typeface="Arial" panose="020B0604020202020204" pitchFamily="34" charset="0"/>
            </a:endParaRPr>
          </a:p>
          <a:p>
            <a:pPr marL="0" indent="0" algn="just" eaLnBrk="1" fontAlgn="auto" hangingPunct="1">
              <a:spcAft>
                <a:spcPts val="0"/>
              </a:spcAft>
              <a:buFont typeface="Arial" panose="020B0604020202020204" pitchFamily="34" charset="0"/>
              <a:buNone/>
              <a:defRPr/>
            </a:pPr>
            <a:endParaRPr lang="en-ZA" sz="1600" dirty="0">
              <a:cs typeface="Arial" panose="020B0604020202020204" pitchFamily="34" charset="0"/>
            </a:endParaRPr>
          </a:p>
        </p:txBody>
      </p:sp>
      <p:sp>
        <p:nvSpPr>
          <p:cNvPr id="86020" name="Slide Number Placeholder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BB87711F-EBB6-4CA8-8B0E-9AD36A455CD9}" type="slidenum">
              <a:rPr lang="en-ZA" altLang="en-US" sz="1200" smtClean="0">
                <a:solidFill>
                  <a:srgbClr val="898989"/>
                </a:solidFill>
              </a:rPr>
              <a:pPr fontAlgn="base">
                <a:spcBef>
                  <a:spcPct val="0"/>
                </a:spcBef>
                <a:spcAft>
                  <a:spcPct val="0"/>
                </a:spcAft>
                <a:buFontTx/>
                <a:buNone/>
              </a:pPr>
              <a:t>84</a:t>
            </a:fld>
            <a:endParaRPr lang="en-ZA" altLang="en-US" sz="1200" dirty="0">
              <a:solidFill>
                <a:srgbClr val="898989"/>
              </a:solidFill>
            </a:endParaRPr>
          </a:p>
        </p:txBody>
      </p:sp>
      <p:pic>
        <p:nvPicPr>
          <p:cNvPr id="860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38044"/>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noChangeArrowheads="1"/>
          </p:cNvSpPr>
          <p:nvPr>
            <p:ph type="title"/>
          </p:nvPr>
        </p:nvSpPr>
        <p:spPr>
          <a:xfrm>
            <a:off x="0" y="0"/>
            <a:ext cx="7451725" cy="947738"/>
          </a:xfrm>
        </p:spPr>
        <p:txBody>
          <a:bodyPr/>
          <a:lstStyle/>
          <a:p>
            <a:pPr eaLnBrk="1" hangingPunct="1"/>
            <a:r>
              <a:rPr lang="en-ZA" altLang="en-US" dirty="0">
                <a:solidFill>
                  <a:srgbClr val="953735"/>
                </a:solidFill>
              </a:rPr>
              <a:t>PROGRAMME 4… </a:t>
            </a:r>
          </a:p>
        </p:txBody>
      </p:sp>
      <p:sp>
        <p:nvSpPr>
          <p:cNvPr id="3" name="Content Placeholder 2"/>
          <p:cNvSpPr>
            <a:spLocks noGrp="1"/>
          </p:cNvSpPr>
          <p:nvPr>
            <p:ph idx="1"/>
          </p:nvPr>
        </p:nvSpPr>
        <p:spPr>
          <a:xfrm>
            <a:off x="0" y="947738"/>
            <a:ext cx="9144000" cy="5218112"/>
          </a:xfrm>
        </p:spPr>
        <p:txBody>
          <a:bodyPr rtlCol="0">
            <a:noAutofit/>
          </a:bodyPr>
          <a:lstStyle/>
          <a:p>
            <a:pPr marL="0" indent="0" algn="just">
              <a:lnSpc>
                <a:spcPct val="150000"/>
              </a:lnSpc>
              <a:buNone/>
            </a:pPr>
            <a:r>
              <a:rPr lang="en-US" b="1" u="sng" dirty="0">
                <a:cs typeface="Arial" panose="020B0604020202020204" pitchFamily="34" charset="0"/>
              </a:rPr>
              <a:t>Provincial and District Planning and Implementation Support </a:t>
            </a:r>
            <a:endParaRPr lang="en-US" b="1" dirty="0">
              <a:cs typeface="Arial" panose="020B0604020202020204" pitchFamily="34" charset="0"/>
            </a:endParaRPr>
          </a:p>
          <a:p>
            <a:pPr eaLnBrk="1" fontAlgn="auto" hangingPunct="1">
              <a:spcAft>
                <a:spcPts val="0"/>
              </a:spcAft>
              <a:defRPr/>
            </a:pPr>
            <a:r>
              <a:rPr lang="en-ZA" b="1" dirty="0">
                <a:cs typeface="Arial" panose="020B0604020202020204" pitchFamily="34" charset="0"/>
              </a:rPr>
              <a:t>A discussion </a:t>
            </a:r>
            <a:r>
              <a:rPr lang="en-ZA" dirty="0">
                <a:cs typeface="Arial" panose="020B0604020202020204" pitchFamily="34" charset="0"/>
              </a:rPr>
              <a:t>was </a:t>
            </a:r>
            <a:r>
              <a:rPr lang="en-ZA" b="1" dirty="0">
                <a:cs typeface="Arial" panose="020B0604020202020204" pitchFamily="34" charset="0"/>
              </a:rPr>
              <a:t>conducted</a:t>
            </a:r>
            <a:r>
              <a:rPr lang="en-ZA" dirty="0">
                <a:cs typeface="Arial" panose="020B0604020202020204" pitchFamily="34" charset="0"/>
              </a:rPr>
              <a:t> during the </a:t>
            </a:r>
            <a:r>
              <a:rPr lang="en-GB" dirty="0">
                <a:cs typeface="Arial" panose="020B0604020202020204" pitchFamily="34" charset="0"/>
              </a:rPr>
              <a:t>District Coordination, Monitoring and Support (DCMS) HEDCOM Sub-committee</a:t>
            </a:r>
            <a:r>
              <a:rPr lang="en-ZA" dirty="0">
                <a:cs typeface="Arial" panose="020B0604020202020204" pitchFamily="34" charset="0"/>
              </a:rPr>
              <a:t> on the </a:t>
            </a:r>
            <a:r>
              <a:rPr lang="en-ZA" b="1" dirty="0">
                <a:cs typeface="Arial" panose="020B0604020202020204" pitchFamily="34" charset="0"/>
              </a:rPr>
              <a:t>challenges arising </a:t>
            </a:r>
            <a:r>
              <a:rPr lang="en-ZA" dirty="0">
                <a:cs typeface="Arial" panose="020B0604020202020204" pitchFamily="34" charset="0"/>
              </a:rPr>
              <a:t>out of </a:t>
            </a:r>
            <a:r>
              <a:rPr lang="en-ZA" b="1" dirty="0">
                <a:cs typeface="Arial" panose="020B0604020202020204" pitchFamily="34" charset="0"/>
              </a:rPr>
              <a:t>the implementation </a:t>
            </a:r>
            <a:r>
              <a:rPr lang="en-ZA" dirty="0">
                <a:cs typeface="Arial" panose="020B0604020202020204" pitchFamily="34" charset="0"/>
              </a:rPr>
              <a:t>of the minimum district staffing norms as </a:t>
            </a:r>
            <a:r>
              <a:rPr lang="en-ZA" b="1" dirty="0">
                <a:cs typeface="Arial" panose="020B0604020202020204" pitchFamily="34" charset="0"/>
              </a:rPr>
              <a:t>captured</a:t>
            </a:r>
            <a:r>
              <a:rPr lang="en-ZA" dirty="0">
                <a:cs typeface="Arial" panose="020B0604020202020204" pitchFamily="34" charset="0"/>
              </a:rPr>
              <a:t> in </a:t>
            </a:r>
            <a:r>
              <a:rPr lang="en-ZA" b="1" dirty="0">
                <a:cs typeface="Arial" panose="020B0604020202020204" pitchFamily="34" charset="0"/>
              </a:rPr>
              <a:t>the amended </a:t>
            </a:r>
            <a:r>
              <a:rPr lang="en-ZA" dirty="0">
                <a:cs typeface="Arial" panose="020B0604020202020204" pitchFamily="34" charset="0"/>
              </a:rPr>
              <a:t>Policy on the Organisation, Roles, and Responsibilities of Education Districts.</a:t>
            </a:r>
          </a:p>
          <a:p>
            <a:pPr eaLnBrk="1" fontAlgn="auto" hangingPunct="1">
              <a:spcAft>
                <a:spcPts val="0"/>
              </a:spcAft>
              <a:defRPr/>
            </a:pPr>
            <a:r>
              <a:rPr lang="en-ZA" b="1" dirty="0">
                <a:cs typeface="Arial" panose="020B0604020202020204" pitchFamily="34" charset="0"/>
              </a:rPr>
              <a:t>Capability building of district officials: </a:t>
            </a:r>
            <a:r>
              <a:rPr lang="en-GB" dirty="0">
                <a:cs typeface="Arial" panose="020B0604020202020204" pitchFamily="34" charset="0"/>
              </a:rPr>
              <a:t>The Department has </a:t>
            </a:r>
            <a:r>
              <a:rPr lang="en-GB" b="1" dirty="0">
                <a:cs typeface="Arial" panose="020B0604020202020204" pitchFamily="34" charset="0"/>
              </a:rPr>
              <a:t>collaborated</a:t>
            </a:r>
            <a:r>
              <a:rPr lang="en-GB" dirty="0">
                <a:cs typeface="Arial" panose="020B0604020202020204" pitchFamily="34" charset="0"/>
              </a:rPr>
              <a:t> with the NECT to develop an Integrated District Support Programme. </a:t>
            </a:r>
            <a:r>
              <a:rPr lang="en-GB" b="1" dirty="0">
                <a:cs typeface="Arial" panose="020B0604020202020204" pitchFamily="34" charset="0"/>
              </a:rPr>
              <a:t>A concept document and questions </a:t>
            </a:r>
            <a:r>
              <a:rPr lang="en-GB" dirty="0">
                <a:cs typeface="Arial" panose="020B0604020202020204" pitchFamily="34" charset="0"/>
              </a:rPr>
              <a:t>for a pilot study on a few district officials have been </a:t>
            </a:r>
            <a:r>
              <a:rPr lang="en-GB" b="1" dirty="0">
                <a:cs typeface="Arial" panose="020B0604020202020204" pitchFamily="34" charset="0"/>
              </a:rPr>
              <a:t>developed.</a:t>
            </a:r>
            <a:r>
              <a:rPr lang="en-GB" dirty="0">
                <a:cs typeface="Arial" panose="020B0604020202020204" pitchFamily="34" charset="0"/>
              </a:rPr>
              <a:t> The DBE-NECT </a:t>
            </a:r>
            <a:r>
              <a:rPr lang="en-GB" b="1" dirty="0">
                <a:cs typeface="Arial" panose="020B0604020202020204" pitchFamily="34" charset="0"/>
              </a:rPr>
              <a:t>collaboration</a:t>
            </a:r>
            <a:r>
              <a:rPr lang="en-GB" dirty="0">
                <a:cs typeface="Arial" panose="020B0604020202020204" pitchFamily="34" charset="0"/>
              </a:rPr>
              <a:t> planned to </a:t>
            </a:r>
            <a:r>
              <a:rPr lang="en-GB" b="1" dirty="0">
                <a:cs typeface="Arial" panose="020B0604020202020204" pitchFamily="34" charset="0"/>
              </a:rPr>
              <a:t>bring </a:t>
            </a:r>
            <a:r>
              <a:rPr lang="en-GB" dirty="0">
                <a:cs typeface="Arial" panose="020B0604020202020204" pitchFamily="34" charset="0"/>
              </a:rPr>
              <a:t>in the National School of Governance and a preliminary meeting to this effect was </a:t>
            </a:r>
            <a:r>
              <a:rPr lang="en-GB" b="1" dirty="0">
                <a:cs typeface="Arial" panose="020B0604020202020204" pitchFamily="34" charset="0"/>
              </a:rPr>
              <a:t>held</a:t>
            </a:r>
            <a:r>
              <a:rPr lang="en-GB" dirty="0">
                <a:cs typeface="Arial" panose="020B0604020202020204" pitchFamily="34" charset="0"/>
              </a:rPr>
              <a:t> on 08 December 2022. </a:t>
            </a:r>
          </a:p>
          <a:p>
            <a:pPr eaLnBrk="1" fontAlgn="auto" hangingPunct="1">
              <a:spcAft>
                <a:spcPts val="0"/>
              </a:spcAft>
              <a:defRPr/>
            </a:pPr>
            <a:r>
              <a:rPr lang="en-ZA" b="1" dirty="0">
                <a:cs typeface="Arial" panose="020B0604020202020204" pitchFamily="34" charset="0"/>
              </a:rPr>
              <a:t>District Development Model (DDM): </a:t>
            </a:r>
            <a:r>
              <a:rPr lang="en-ZA" dirty="0" smtClean="0">
                <a:cs typeface="Arial" panose="020B0604020202020204" pitchFamily="34" charset="0"/>
              </a:rPr>
              <a:t>There was a </a:t>
            </a:r>
            <a:r>
              <a:rPr lang="en-ZA" dirty="0">
                <a:cs typeface="Arial" panose="020B0604020202020204" pitchFamily="34" charset="0"/>
              </a:rPr>
              <a:t>follow-up </a:t>
            </a:r>
            <a:r>
              <a:rPr lang="en-ZA" dirty="0" smtClean="0">
                <a:cs typeface="Arial" panose="020B0604020202020204" pitchFamily="34" charset="0"/>
              </a:rPr>
              <a:t>discussion during </a:t>
            </a:r>
            <a:r>
              <a:rPr lang="en-ZA" dirty="0">
                <a:cs typeface="Arial" panose="020B0604020202020204" pitchFamily="34" charset="0"/>
              </a:rPr>
              <a:t>the DCMS HEDCOM Sub-committee meeting on 23 November </a:t>
            </a:r>
            <a:r>
              <a:rPr lang="en-ZA" dirty="0" smtClean="0">
                <a:cs typeface="Arial" panose="020B0604020202020204" pitchFamily="34" charset="0"/>
              </a:rPr>
              <a:t>2022, </a:t>
            </a:r>
            <a:r>
              <a:rPr lang="en-ZA" dirty="0">
                <a:cs typeface="Arial" panose="020B0604020202020204" pitchFamily="34" charset="0"/>
              </a:rPr>
              <a:t>on the Basic Education sector District Development Model</a:t>
            </a:r>
            <a:r>
              <a:rPr lang="en-ZA" b="1" dirty="0">
                <a:cs typeface="Arial" panose="020B0604020202020204" pitchFamily="34" charset="0"/>
              </a:rPr>
              <a:t> </a:t>
            </a:r>
            <a:r>
              <a:rPr lang="en-ZA" dirty="0">
                <a:cs typeface="Arial" panose="020B0604020202020204" pitchFamily="34" charset="0"/>
              </a:rPr>
              <a:t>(DDM) Lekgotla that was </a:t>
            </a:r>
            <a:r>
              <a:rPr lang="en-ZA" b="1" dirty="0">
                <a:cs typeface="Arial" panose="020B0604020202020204" pitchFamily="34" charset="0"/>
              </a:rPr>
              <a:t>held </a:t>
            </a:r>
            <a:r>
              <a:rPr lang="en-ZA" dirty="0">
                <a:cs typeface="Arial" panose="020B0604020202020204" pitchFamily="34" charset="0"/>
              </a:rPr>
              <a:t>at the end of the second quarter. The meeting </a:t>
            </a:r>
            <a:r>
              <a:rPr lang="en-ZA" b="1" dirty="0">
                <a:cs typeface="Arial" panose="020B0604020202020204" pitchFamily="34" charset="0"/>
              </a:rPr>
              <a:t>deliberated</a:t>
            </a:r>
            <a:r>
              <a:rPr lang="en-ZA" dirty="0">
                <a:cs typeface="Arial" panose="020B0604020202020204" pitchFamily="34" charset="0"/>
              </a:rPr>
              <a:t> on </a:t>
            </a:r>
            <a:r>
              <a:rPr lang="en-ZA" b="1" dirty="0">
                <a:cs typeface="Arial" panose="020B0604020202020204" pitchFamily="34" charset="0"/>
              </a:rPr>
              <a:t>strengthening the implementation </a:t>
            </a:r>
            <a:r>
              <a:rPr lang="en-ZA" dirty="0">
                <a:cs typeface="Arial" panose="020B0604020202020204" pitchFamily="34" charset="0"/>
              </a:rPr>
              <a:t>of the model in the district and metro municipalities where education districts are </a:t>
            </a:r>
            <a:r>
              <a:rPr lang="en-ZA" b="1" dirty="0">
                <a:cs typeface="Arial" panose="020B0604020202020204" pitchFamily="34" charset="0"/>
              </a:rPr>
              <a:t>located.</a:t>
            </a:r>
          </a:p>
          <a:p>
            <a:pPr marL="0" indent="0" eaLnBrk="1" fontAlgn="auto" hangingPunct="1">
              <a:spcAft>
                <a:spcPts val="0"/>
              </a:spcAft>
              <a:buNone/>
              <a:defRPr/>
            </a:pPr>
            <a:endParaRPr lang="en-ZA" dirty="0">
              <a:latin typeface="Arial" panose="020B0604020202020204" pitchFamily="34" charset="0"/>
              <a:cs typeface="Arial" panose="020B0604020202020204" pitchFamily="34" charset="0"/>
            </a:endParaRPr>
          </a:p>
          <a:p>
            <a:pPr marL="0" indent="0" eaLnBrk="1" fontAlgn="auto" hangingPunct="1">
              <a:spcAft>
                <a:spcPts val="0"/>
              </a:spcAft>
              <a:buNone/>
              <a:defRPr/>
            </a:pPr>
            <a:endParaRPr lang="en-ZA" dirty="0">
              <a:latin typeface="Arial" panose="020B0604020202020204" pitchFamily="34" charset="0"/>
              <a:cs typeface="Arial" panose="020B0604020202020204" pitchFamily="34" charset="0"/>
            </a:endParaRPr>
          </a:p>
          <a:p>
            <a:pPr marL="0" indent="0" eaLnBrk="1" fontAlgn="auto" hangingPunct="1">
              <a:spcAft>
                <a:spcPts val="0"/>
              </a:spcAft>
              <a:buNone/>
              <a:defRPr/>
            </a:pPr>
            <a:endParaRPr lang="en-ZA" dirty="0">
              <a:solidFill>
                <a:prstClr val="black"/>
              </a:solidFill>
            </a:endParaRPr>
          </a:p>
          <a:p>
            <a:pPr algn="just" eaLnBrk="1" fontAlgn="auto" hangingPunct="1">
              <a:spcAft>
                <a:spcPts val="0"/>
              </a:spcAft>
              <a:defRPr/>
            </a:pPr>
            <a:endParaRPr lang="en-US" b="1" u="sng" dirty="0"/>
          </a:p>
          <a:p>
            <a:pPr marL="0" indent="0" eaLnBrk="1" fontAlgn="auto" hangingPunct="1">
              <a:spcAft>
                <a:spcPts val="0"/>
              </a:spcAft>
              <a:buFont typeface="Arial" panose="020B0604020202020204" pitchFamily="34" charset="0"/>
              <a:buNone/>
              <a:defRPr/>
            </a:pPr>
            <a:endParaRPr lang="en-ZA" dirty="0"/>
          </a:p>
          <a:p>
            <a:pPr eaLnBrk="1" fontAlgn="auto" hangingPunct="1">
              <a:lnSpc>
                <a:spcPct val="150000"/>
              </a:lnSpc>
              <a:spcAft>
                <a:spcPts val="0"/>
              </a:spcAft>
              <a:buFont typeface="Arial" panose="020B0604020202020204" pitchFamily="34" charset="0"/>
              <a:buNone/>
              <a:defRPr/>
            </a:pPr>
            <a:endParaRPr lang="en-US" dirty="0"/>
          </a:p>
          <a:p>
            <a:pPr algn="just" eaLnBrk="1" fontAlgn="auto" hangingPunct="1">
              <a:lnSpc>
                <a:spcPct val="150000"/>
              </a:lnSpc>
              <a:spcAft>
                <a:spcPts val="0"/>
              </a:spcAft>
              <a:defRPr/>
            </a:pPr>
            <a:endParaRPr lang="en-ZA" dirty="0"/>
          </a:p>
          <a:p>
            <a:pPr eaLnBrk="1" fontAlgn="auto" hangingPunct="1">
              <a:lnSpc>
                <a:spcPct val="150000"/>
              </a:lnSpc>
              <a:spcAft>
                <a:spcPts val="0"/>
              </a:spcAft>
              <a:defRPr/>
            </a:pPr>
            <a:endParaRPr lang="en-ZA" dirty="0"/>
          </a:p>
        </p:txBody>
      </p:sp>
      <p:sp>
        <p:nvSpPr>
          <p:cNvPr id="88068"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FD0EC907-2356-484D-9DF5-CBD0FA38114B}" type="slidenum">
              <a:rPr lang="en-ZA" altLang="en-US" sz="1200" smtClean="0">
                <a:solidFill>
                  <a:srgbClr val="898989"/>
                </a:solidFill>
              </a:rPr>
              <a:pPr fontAlgn="base">
                <a:spcBef>
                  <a:spcPct val="0"/>
                </a:spcBef>
                <a:spcAft>
                  <a:spcPct val="0"/>
                </a:spcAft>
                <a:buFontTx/>
                <a:buNone/>
              </a:pPr>
              <a:t>85</a:t>
            </a:fld>
            <a:endParaRPr lang="en-ZA" altLang="en-US" sz="1200" dirty="0">
              <a:solidFill>
                <a:srgbClr val="898989"/>
              </a:solidFill>
            </a:endParaRPr>
          </a:p>
        </p:txBody>
      </p:sp>
      <p:pic>
        <p:nvPicPr>
          <p:cNvPr id="8806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38044"/>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solidFill>
                  <a:srgbClr val="C0504D">
                    <a:lumMod val="75000"/>
                  </a:srgbClr>
                </a:solidFill>
              </a:rPr>
              <a:t>PROGRAMME 4… </a:t>
            </a:r>
            <a:endParaRPr lang="en-ZA" dirty="0"/>
          </a:p>
        </p:txBody>
      </p:sp>
      <p:sp>
        <p:nvSpPr>
          <p:cNvPr id="3" name="Content Placeholder 2"/>
          <p:cNvSpPr>
            <a:spLocks noGrp="1"/>
          </p:cNvSpPr>
          <p:nvPr>
            <p:ph idx="1"/>
          </p:nvPr>
        </p:nvSpPr>
        <p:spPr>
          <a:xfrm>
            <a:off x="0" y="947738"/>
            <a:ext cx="9144000" cy="5218112"/>
          </a:xfrm>
        </p:spPr>
        <p:txBody>
          <a:bodyPr rtlCol="0">
            <a:noAutofit/>
          </a:bodyPr>
          <a:lstStyle/>
          <a:p>
            <a:pPr marL="0" indent="0" eaLnBrk="1" fontAlgn="auto" hangingPunct="1">
              <a:spcAft>
                <a:spcPts val="0"/>
              </a:spcAft>
              <a:buFont typeface="Arial" panose="020B0604020202020204" pitchFamily="34" charset="0"/>
              <a:buNone/>
              <a:defRPr/>
            </a:pPr>
            <a:r>
              <a:rPr lang="en-US" b="1" u="sng" dirty="0">
                <a:solidFill>
                  <a:prstClr val="black"/>
                </a:solidFill>
                <a:cs typeface="Arial" panose="020B0604020202020204" pitchFamily="34" charset="0"/>
              </a:rPr>
              <a:t>School and District Incident Management and Support </a:t>
            </a:r>
          </a:p>
          <a:p>
            <a:r>
              <a:rPr lang="en-ZA" b="1" dirty="0">
                <a:cs typeface="Arial" panose="020B0604020202020204" pitchFamily="34" charset="0"/>
              </a:rPr>
              <a:t>2025 School Calendar: </a:t>
            </a:r>
            <a:r>
              <a:rPr lang="en-ZA" dirty="0">
                <a:cs typeface="Arial" panose="020B0604020202020204" pitchFamily="34" charset="0"/>
              </a:rPr>
              <a:t>The HEDCOM and CEM meeting of 10 October 2022 and 03 November 2022, respectively </a:t>
            </a:r>
            <a:r>
              <a:rPr lang="en-ZA" b="1" dirty="0">
                <a:cs typeface="Arial" panose="020B0604020202020204" pitchFamily="34" charset="0"/>
              </a:rPr>
              <a:t>adopted the 2025 School Calendar</a:t>
            </a:r>
            <a:r>
              <a:rPr lang="en-ZA" dirty="0">
                <a:cs typeface="Arial" panose="020B0604020202020204" pitchFamily="34" charset="0"/>
              </a:rPr>
              <a:t> and </a:t>
            </a:r>
            <a:r>
              <a:rPr lang="en-ZA" b="1" dirty="0">
                <a:cs typeface="Arial" panose="020B0604020202020204" pitchFamily="34" charset="0"/>
              </a:rPr>
              <a:t>recommended</a:t>
            </a:r>
            <a:r>
              <a:rPr lang="en-ZA" dirty="0">
                <a:cs typeface="Arial" panose="020B0604020202020204" pitchFamily="34" charset="0"/>
              </a:rPr>
              <a:t> it </a:t>
            </a:r>
            <a:r>
              <a:rPr lang="en-US" dirty="0">
                <a:cs typeface="Arial" panose="020B0604020202020204" pitchFamily="34" charset="0"/>
              </a:rPr>
              <a:t>for the Minister to publish.</a:t>
            </a:r>
            <a:endParaRPr lang="en-ZA" dirty="0">
              <a:cs typeface="Arial" panose="020B0604020202020204" pitchFamily="34" charset="0"/>
            </a:endParaRPr>
          </a:p>
          <a:p>
            <a:pPr algn="just">
              <a:lnSpc>
                <a:spcPct val="115000"/>
              </a:lnSpc>
              <a:spcAft>
                <a:spcPts val="0"/>
              </a:spcAft>
            </a:pPr>
            <a:r>
              <a:rPr lang="en-ZA" b="1" dirty="0">
                <a:solidFill>
                  <a:srgbClr val="000000"/>
                </a:solidFill>
                <a:ea typeface="Times New Roman" panose="02020603050405020304" pitchFamily="18" charset="0"/>
                <a:cs typeface="Arial" panose="020B0604020202020204" pitchFamily="34" charset="0"/>
              </a:rPr>
              <a:t>Proposed 2026 School Calendar: </a:t>
            </a:r>
            <a:r>
              <a:rPr lang="en-ZA" dirty="0">
                <a:cs typeface="Arial" panose="020B0604020202020204" pitchFamily="34" charset="0"/>
              </a:rPr>
              <a:t>The Heads of Education Departments Committee (HEDCOM) and Council of Education Ministers (CEM) </a:t>
            </a:r>
            <a:r>
              <a:rPr lang="en-ZA" dirty="0" smtClean="0">
                <a:cs typeface="Arial" panose="020B0604020202020204" pitchFamily="34" charset="0"/>
              </a:rPr>
              <a:t>meetings </a:t>
            </a:r>
            <a:r>
              <a:rPr lang="en-ZA" dirty="0">
                <a:cs typeface="Arial" panose="020B0604020202020204" pitchFamily="34" charset="0"/>
              </a:rPr>
              <a:t>of 10 October 2022 and 03 November 2022, respectively </a:t>
            </a:r>
            <a:r>
              <a:rPr lang="en-ZA" b="1" dirty="0">
                <a:cs typeface="Arial" panose="020B0604020202020204" pitchFamily="34" charset="0"/>
              </a:rPr>
              <a:t>approved</a:t>
            </a:r>
            <a:r>
              <a:rPr lang="en-ZA" dirty="0">
                <a:cs typeface="Arial" panose="020B0604020202020204" pitchFamily="34" charset="0"/>
              </a:rPr>
              <a:t> the Proposed 2026 School Calendar and </a:t>
            </a:r>
            <a:r>
              <a:rPr lang="en-ZA" b="1" dirty="0">
                <a:cs typeface="Arial" panose="020B0604020202020204" pitchFamily="34" charset="0"/>
              </a:rPr>
              <a:t>recommended </a:t>
            </a:r>
            <a:r>
              <a:rPr lang="en-ZA" dirty="0">
                <a:cs typeface="Arial" panose="020B0604020202020204" pitchFamily="34" charset="0"/>
              </a:rPr>
              <a:t>it </a:t>
            </a:r>
            <a:r>
              <a:rPr lang="en-US" dirty="0">
                <a:cs typeface="Arial" panose="020B0604020202020204" pitchFamily="34" charset="0"/>
              </a:rPr>
              <a:t>for the Minister to publish for public comments.</a:t>
            </a:r>
            <a:endParaRPr lang="en-ZA" dirty="0">
              <a:cs typeface="Arial" panose="020B0604020202020204" pitchFamily="34" charset="0"/>
            </a:endParaRPr>
          </a:p>
        </p:txBody>
      </p:sp>
      <p:sp>
        <p:nvSpPr>
          <p:cNvPr id="89092"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00BFF9CC-01B9-44C5-99A8-A7EEFB186A2C}" type="slidenum">
              <a:rPr lang="en-ZA" altLang="en-US" sz="1200" smtClean="0">
                <a:solidFill>
                  <a:srgbClr val="898989"/>
                </a:solidFill>
              </a:rPr>
              <a:pPr fontAlgn="base">
                <a:spcBef>
                  <a:spcPct val="0"/>
                </a:spcBef>
                <a:spcAft>
                  <a:spcPct val="0"/>
                </a:spcAft>
                <a:buFontTx/>
                <a:buNone/>
              </a:pPr>
              <a:t>86</a:t>
            </a:fld>
            <a:endParaRPr lang="en-ZA" altLang="en-US" sz="1200" dirty="0">
              <a:solidFill>
                <a:srgbClr val="898989"/>
              </a:solidFill>
            </a:endParaRPr>
          </a:p>
        </p:txBody>
      </p:sp>
      <p:pic>
        <p:nvPicPr>
          <p:cNvPr id="8909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06513"/>
            <a:ext cx="1692276"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solidFill>
                  <a:srgbClr val="C0504D">
                    <a:lumMod val="75000"/>
                  </a:srgbClr>
                </a:solidFill>
              </a:rPr>
              <a:t>PROGRAMME 4… </a:t>
            </a:r>
            <a:endParaRPr lang="en-ZA" dirty="0"/>
          </a:p>
        </p:txBody>
      </p:sp>
      <p:sp>
        <p:nvSpPr>
          <p:cNvPr id="3" name="Content Placeholder 2"/>
          <p:cNvSpPr>
            <a:spLocks noGrp="1"/>
          </p:cNvSpPr>
          <p:nvPr>
            <p:ph idx="1"/>
          </p:nvPr>
        </p:nvSpPr>
        <p:spPr>
          <a:xfrm>
            <a:off x="0" y="947738"/>
            <a:ext cx="9144000" cy="5218112"/>
          </a:xfrm>
        </p:spPr>
        <p:txBody>
          <a:bodyPr rtlCol="0">
            <a:normAutofit/>
          </a:bodyPr>
          <a:lstStyle/>
          <a:p>
            <a:pPr marL="0" indent="0" algn="just" defTabSz="457200" eaLnBrk="1" fontAlgn="auto" hangingPunct="1">
              <a:spcBef>
                <a:spcPts val="1000"/>
              </a:spcBef>
              <a:spcAft>
                <a:spcPts val="0"/>
              </a:spcAft>
              <a:buClr>
                <a:srgbClr val="A53010"/>
              </a:buClr>
              <a:buFont typeface="Arial" panose="020B0604020202020204" pitchFamily="34" charset="0"/>
              <a:buNone/>
              <a:defRPr/>
            </a:pPr>
            <a:r>
              <a:rPr lang="en-US" b="1" u="sng" dirty="0">
                <a:cs typeface="Arial" panose="020B0604020202020204" pitchFamily="34" charset="0"/>
              </a:rPr>
              <a:t>Quality Learning and Teaching Campaign (QLTC) </a:t>
            </a:r>
          </a:p>
          <a:p>
            <a:pPr algn="just">
              <a:lnSpc>
                <a:spcPct val="120000"/>
              </a:lnSpc>
              <a:spcBef>
                <a:spcPts val="0"/>
              </a:spcBef>
            </a:pPr>
            <a:r>
              <a:rPr lang="en-GB" b="1" dirty="0">
                <a:solidFill>
                  <a:srgbClr val="000000"/>
                </a:solidFill>
                <a:ea typeface="Times New Roman" panose="02020603050405020304" pitchFamily="18" charset="0"/>
                <a:cs typeface="Arial" panose="020B0604020202020204" pitchFamily="34" charset="0"/>
              </a:rPr>
              <a:t>Campaign and Imbizos:</a:t>
            </a:r>
            <a:r>
              <a:rPr lang="en-GB" dirty="0">
                <a:solidFill>
                  <a:srgbClr val="000000"/>
                </a:solidFill>
                <a:ea typeface="Times New Roman" panose="02020603050405020304" pitchFamily="18" charset="0"/>
                <a:cs typeface="Arial" panose="020B0604020202020204" pitchFamily="34" charset="0"/>
              </a:rPr>
              <a:t> Campaigns were conducted for, SCMP, ECD, Anti-Bullying, Promotion of Learner Pregnancy Policy, School Safety, Presidential Youth Employment Initiative, Rationalisation of schools, Overcrowded schools, Disaster Relief, Parliamentary Reach-out programmes, and Ministerial Community Reach-out programmes. </a:t>
            </a:r>
          </a:p>
          <a:p>
            <a:pPr algn="just" eaLnBrk="1" fontAlgn="auto" hangingPunct="1">
              <a:lnSpc>
                <a:spcPct val="120000"/>
              </a:lnSpc>
              <a:spcBef>
                <a:spcPts val="0"/>
              </a:spcBef>
              <a:spcAft>
                <a:spcPts val="0"/>
              </a:spcAft>
            </a:pPr>
            <a:r>
              <a:rPr lang="en-GB" b="1" dirty="0">
                <a:solidFill>
                  <a:srgbClr val="000000"/>
                </a:solidFill>
                <a:ea typeface="Times New Roman" panose="02020603050405020304" pitchFamily="18" charset="0"/>
                <a:cs typeface="Arial" panose="020B0604020202020204" pitchFamily="34" charset="0"/>
              </a:rPr>
              <a:t>Inter-Provincial QLTC structures meetings</a:t>
            </a:r>
            <a:r>
              <a:rPr lang="en-GB" dirty="0">
                <a:solidFill>
                  <a:srgbClr val="000000"/>
                </a:solidFill>
                <a:ea typeface="Times New Roman" panose="02020603050405020304" pitchFamily="18" charset="0"/>
                <a:cs typeface="Arial" panose="020B0604020202020204" pitchFamily="34" charset="0"/>
              </a:rPr>
              <a:t> were </a:t>
            </a:r>
            <a:r>
              <a:rPr lang="en-GB" b="1" dirty="0">
                <a:solidFill>
                  <a:srgbClr val="000000"/>
                </a:solidFill>
                <a:ea typeface="Times New Roman" panose="02020603050405020304" pitchFamily="18" charset="0"/>
                <a:cs typeface="Arial" panose="020B0604020202020204" pitchFamily="34" charset="0"/>
              </a:rPr>
              <a:t>held. </a:t>
            </a:r>
          </a:p>
          <a:p>
            <a:pPr marL="0" indent="0">
              <a:buNone/>
            </a:pPr>
            <a:r>
              <a:rPr lang="en-US" b="1" u="sng" dirty="0"/>
              <a:t>Implementation and Monitoring </a:t>
            </a:r>
            <a:endParaRPr lang="en-US" dirty="0">
              <a:solidFill>
                <a:srgbClr val="FFC000"/>
              </a:solidFill>
            </a:endParaRPr>
          </a:p>
          <a:p>
            <a:r>
              <a:rPr lang="en-ZA" b="1" dirty="0"/>
              <a:t>Replacement of Inappropriate Structures</a:t>
            </a:r>
            <a:r>
              <a:rPr lang="en-US" dirty="0"/>
              <a:t>: </a:t>
            </a:r>
            <a:r>
              <a:rPr lang="en-ZA" b="1" dirty="0"/>
              <a:t>Three (3) </a:t>
            </a:r>
            <a:r>
              <a:rPr lang="en-ZA" dirty="0"/>
              <a:t>projects have reached practical completion.</a:t>
            </a:r>
            <a:endParaRPr lang="en-US" dirty="0"/>
          </a:p>
          <a:p>
            <a:r>
              <a:rPr lang="en-ZA" b="1" dirty="0"/>
              <a:t>16</a:t>
            </a:r>
            <a:r>
              <a:rPr lang="en-ZA" dirty="0" smtClean="0">
                <a:solidFill>
                  <a:srgbClr val="FF0000"/>
                </a:solidFill>
              </a:rPr>
              <a:t> </a:t>
            </a:r>
            <a:r>
              <a:rPr lang="en-ZA" b="1" dirty="0"/>
              <a:t>schools</a:t>
            </a:r>
            <a:r>
              <a:rPr lang="en-ZA" dirty="0"/>
              <a:t> have been </a:t>
            </a:r>
            <a:r>
              <a:rPr lang="en-ZA" b="1" dirty="0"/>
              <a:t>provided </a:t>
            </a:r>
            <a:r>
              <a:rPr lang="en-ZA" dirty="0"/>
              <a:t>with </a:t>
            </a:r>
            <a:r>
              <a:rPr lang="en-ZA" b="1" dirty="0"/>
              <a:t>sanitation facilities.</a:t>
            </a:r>
            <a:endParaRPr lang="en-US" dirty="0"/>
          </a:p>
          <a:p>
            <a:r>
              <a:rPr lang="en-ZA" b="1" dirty="0"/>
              <a:t>2 schools</a:t>
            </a:r>
            <a:r>
              <a:rPr lang="en-ZA" dirty="0"/>
              <a:t> have been </a:t>
            </a:r>
            <a:r>
              <a:rPr lang="en-ZA" b="1" dirty="0"/>
              <a:t>provided</a:t>
            </a:r>
            <a:r>
              <a:rPr lang="en-ZA" dirty="0"/>
              <a:t> with </a:t>
            </a:r>
            <a:r>
              <a:rPr lang="en-ZA" b="1" dirty="0"/>
              <a:t>water facilities</a:t>
            </a:r>
            <a:r>
              <a:rPr lang="en-ZA" dirty="0"/>
              <a:t>. </a:t>
            </a:r>
            <a:endParaRPr lang="en-US" dirty="0"/>
          </a:p>
          <a:p>
            <a:pPr algn="just" defTabSz="457200" eaLnBrk="1" fontAlgn="auto" hangingPunct="1">
              <a:spcBef>
                <a:spcPts val="1000"/>
              </a:spcBef>
              <a:spcAft>
                <a:spcPts val="0"/>
              </a:spcAft>
              <a:buClr>
                <a:srgbClr val="A53010"/>
              </a:buClr>
              <a:defRPr/>
            </a:pPr>
            <a:endParaRPr lang="en-GB" dirty="0">
              <a:ea typeface="Times New Roman" panose="02020603050405020304" pitchFamily="18" charset="0"/>
              <a:cs typeface="Arial" panose="020B0604020202020204" pitchFamily="34" charset="0"/>
            </a:endParaRPr>
          </a:p>
        </p:txBody>
      </p:sp>
      <p:sp>
        <p:nvSpPr>
          <p:cNvPr id="93188"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4F2C8FF4-3F2A-491A-8531-BCB9349DB8CF}" type="slidenum">
              <a:rPr lang="en-ZA" altLang="en-US" sz="1200" smtClean="0">
                <a:solidFill>
                  <a:srgbClr val="898989"/>
                </a:solidFill>
              </a:rPr>
              <a:pPr fontAlgn="base">
                <a:spcBef>
                  <a:spcPct val="0"/>
                </a:spcBef>
                <a:spcAft>
                  <a:spcPct val="0"/>
                </a:spcAft>
                <a:buFontTx/>
                <a:buNone/>
              </a:pPr>
              <a:t>87</a:t>
            </a:fld>
            <a:endParaRPr lang="en-ZA" altLang="en-US" sz="1200" dirty="0">
              <a:solidFill>
                <a:srgbClr val="898989"/>
              </a:solidFill>
            </a:endParaRPr>
          </a:p>
        </p:txBody>
      </p:sp>
      <p:pic>
        <p:nvPicPr>
          <p:cNvPr id="9318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38044"/>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cap="small" dirty="0"/>
              <a:t>PROGRAMME 4 </a:t>
            </a:r>
          </a:p>
        </p:txBody>
      </p:sp>
      <p:sp>
        <p:nvSpPr>
          <p:cNvPr id="3" name="Content Placeholder 2"/>
          <p:cNvSpPr>
            <a:spLocks noGrp="1"/>
          </p:cNvSpPr>
          <p:nvPr>
            <p:ph idx="1"/>
          </p:nvPr>
        </p:nvSpPr>
        <p:spPr>
          <a:xfrm>
            <a:off x="0" y="947738"/>
            <a:ext cx="9144000" cy="5218112"/>
          </a:xfrm>
        </p:spPr>
        <p:txBody>
          <a:bodyPr rtlCol="0">
            <a:normAutofit/>
          </a:bodyPr>
          <a:lstStyle/>
          <a:p>
            <a:pPr marL="0" lvl="1" indent="0" algn="just" eaLnBrk="1" fontAlgn="auto" hangingPunct="1">
              <a:spcBef>
                <a:spcPts val="0"/>
              </a:spcBef>
              <a:spcAft>
                <a:spcPts val="300"/>
              </a:spcAft>
              <a:buFont typeface="Arial" panose="020B0604020202020204" pitchFamily="34" charset="0"/>
              <a:buNone/>
              <a:defRPr/>
            </a:pPr>
            <a:r>
              <a:rPr lang="en-ZA" sz="1900" b="1" u="sng" cap="small" dirty="0"/>
              <a:t>National Education Evaluation And Development Unit (NEEDU) </a:t>
            </a:r>
          </a:p>
          <a:p>
            <a:r>
              <a:rPr lang="en-US" sz="1900" b="1" dirty="0">
                <a:cs typeface="Arial" panose="020B0604020202020204" pitchFamily="34" charset="0"/>
              </a:rPr>
              <a:t>27 sharing sessions </a:t>
            </a:r>
            <a:r>
              <a:rPr lang="en-US" sz="1900" dirty="0">
                <a:cs typeface="Arial" panose="020B0604020202020204" pitchFamily="34" charset="0"/>
              </a:rPr>
              <a:t>were </a:t>
            </a:r>
            <a:r>
              <a:rPr lang="en-US" sz="1900" b="1" dirty="0">
                <a:cs typeface="Arial" panose="020B0604020202020204" pitchFamily="34" charset="0"/>
              </a:rPr>
              <a:t>held</a:t>
            </a:r>
            <a:r>
              <a:rPr lang="en-US" sz="1900" dirty="0">
                <a:cs typeface="Arial" panose="020B0604020202020204" pitchFamily="34" charset="0"/>
              </a:rPr>
              <a:t> to  </a:t>
            </a:r>
            <a:r>
              <a:rPr lang="en-US" sz="1900" b="1" dirty="0">
                <a:cs typeface="Arial" panose="020B0604020202020204" pitchFamily="34" charset="0"/>
              </a:rPr>
              <a:t>mediate the report </a:t>
            </a:r>
            <a:r>
              <a:rPr lang="en-ZA" sz="1900" dirty="0">
                <a:cs typeface="Arial" panose="020B0604020202020204" pitchFamily="34" charset="0"/>
              </a:rPr>
              <a:t>“</a:t>
            </a:r>
            <a:r>
              <a:rPr lang="en-ZA" sz="1900" i="1" dirty="0">
                <a:cs typeface="Arial" panose="020B0604020202020204" pitchFamily="34" charset="0"/>
              </a:rPr>
              <a:t>Teaching every learner to read at an age-appropriate level: How teachers use DBE Rainbow Workbooks to enhance foundational literacy skills</a:t>
            </a:r>
            <a:r>
              <a:rPr lang="en-ZA" sz="1900" dirty="0">
                <a:cs typeface="Arial" panose="020B0604020202020204" pitchFamily="34" charset="0"/>
              </a:rPr>
              <a:t>.” </a:t>
            </a:r>
          </a:p>
          <a:p>
            <a:r>
              <a:rPr lang="en-ZA" sz="1900" b="1" dirty="0">
                <a:cs typeface="Arial" panose="020B0604020202020204" pitchFamily="34" charset="0"/>
              </a:rPr>
              <a:t>The 27 sharing sessions </a:t>
            </a:r>
            <a:r>
              <a:rPr lang="en-ZA" sz="1900" dirty="0">
                <a:cs typeface="Arial" panose="020B0604020202020204" pitchFamily="34" charset="0"/>
              </a:rPr>
              <a:t>were held in </a:t>
            </a:r>
            <a:r>
              <a:rPr lang="en-ZA" sz="1900" b="1" dirty="0">
                <a:cs typeface="Arial" panose="020B0604020202020204" pitchFamily="34" charset="0"/>
              </a:rPr>
              <a:t>five (5) provinces </a:t>
            </a:r>
            <a:r>
              <a:rPr lang="en-ZA" sz="1900" dirty="0">
                <a:cs typeface="Arial" panose="020B0604020202020204" pitchFamily="34" charset="0"/>
              </a:rPr>
              <a:t>in </a:t>
            </a:r>
            <a:r>
              <a:rPr lang="en-ZA" sz="1900" b="1" dirty="0">
                <a:cs typeface="Arial" panose="020B0604020202020204" pitchFamily="34" charset="0"/>
              </a:rPr>
              <a:t>seven (7) different districts:</a:t>
            </a:r>
          </a:p>
          <a:p>
            <a:pPr lvl="1"/>
            <a:r>
              <a:rPr lang="en-ZA" sz="1900" dirty="0">
                <a:cs typeface="Arial" panose="020B0604020202020204" pitchFamily="34" charset="0"/>
              </a:rPr>
              <a:t>KZN, Limpopo, Eastern Cape, Northern Cape, and  Western Cape. </a:t>
            </a:r>
          </a:p>
          <a:p>
            <a:r>
              <a:rPr lang="en-ZA" sz="1900" dirty="0">
                <a:cs typeface="Arial" panose="020B0604020202020204" pitchFamily="34" charset="0"/>
              </a:rPr>
              <a:t>There were a total of </a:t>
            </a:r>
            <a:r>
              <a:rPr lang="en-ZA" sz="1900" b="1" dirty="0">
                <a:cs typeface="Arial" panose="020B0604020202020204" pitchFamily="34" charset="0"/>
              </a:rPr>
              <a:t>1 647 participants:</a:t>
            </a:r>
          </a:p>
          <a:p>
            <a:pPr lvl="1"/>
            <a:r>
              <a:rPr lang="en-ZA" sz="1900" b="1" dirty="0">
                <a:cs typeface="Arial" panose="020B0604020202020204" pitchFamily="34" charset="0"/>
              </a:rPr>
              <a:t>884 </a:t>
            </a:r>
            <a:r>
              <a:rPr lang="en-ZA" sz="1900" dirty="0">
                <a:cs typeface="Arial" panose="020B0604020202020204" pitchFamily="34" charset="0"/>
              </a:rPr>
              <a:t>Departmental Heads;</a:t>
            </a:r>
          </a:p>
          <a:p>
            <a:pPr lvl="1"/>
            <a:r>
              <a:rPr lang="en-ZA" sz="1900" b="1" dirty="0">
                <a:cs typeface="Arial" panose="020B0604020202020204" pitchFamily="34" charset="0"/>
              </a:rPr>
              <a:t>81 </a:t>
            </a:r>
            <a:r>
              <a:rPr lang="en-ZA" sz="1900" dirty="0">
                <a:cs typeface="Arial" panose="020B0604020202020204" pitchFamily="34" charset="0"/>
              </a:rPr>
              <a:t>Principals and Deputy Principals;</a:t>
            </a:r>
          </a:p>
          <a:p>
            <a:pPr lvl="1"/>
            <a:r>
              <a:rPr lang="en-ZA" sz="1900" b="1" dirty="0">
                <a:cs typeface="Arial" panose="020B0604020202020204" pitchFamily="34" charset="0"/>
              </a:rPr>
              <a:t>673 Foundation phase </a:t>
            </a:r>
            <a:r>
              <a:rPr lang="en-ZA" sz="1900" dirty="0">
                <a:cs typeface="Arial" panose="020B0604020202020204" pitchFamily="34" charset="0"/>
              </a:rPr>
              <a:t>teachers; and</a:t>
            </a:r>
          </a:p>
          <a:p>
            <a:pPr lvl="1"/>
            <a:r>
              <a:rPr lang="en-ZA" sz="1900" b="1" dirty="0">
                <a:cs typeface="Arial" panose="020B0604020202020204" pitchFamily="34" charset="0"/>
              </a:rPr>
              <a:t>Nine (9) Grade-R </a:t>
            </a:r>
            <a:r>
              <a:rPr lang="en-ZA" sz="1900" dirty="0">
                <a:cs typeface="Arial" panose="020B0604020202020204" pitchFamily="34" charset="0"/>
              </a:rPr>
              <a:t>teachers.</a:t>
            </a:r>
          </a:p>
          <a:p>
            <a:pPr eaLnBrk="1" fontAlgn="auto" hangingPunct="1">
              <a:spcAft>
                <a:spcPts val="0"/>
              </a:spcAft>
              <a:defRPr/>
            </a:pPr>
            <a:endParaRPr lang="en-ZA" sz="1800" dirty="0"/>
          </a:p>
          <a:p>
            <a:pPr marL="342900" lvl="1" indent="-342900" algn="just" eaLnBrk="1" fontAlgn="auto" hangingPunct="1">
              <a:spcBef>
                <a:spcPts val="0"/>
              </a:spcBef>
              <a:spcAft>
                <a:spcPts val="0"/>
              </a:spcAft>
              <a:buFont typeface="Arial" panose="020B0604020202020204" pitchFamily="34" charset="0"/>
              <a:buChar char="•"/>
              <a:defRPr/>
            </a:pPr>
            <a:endParaRPr lang="en-ZA" sz="1800" dirty="0">
              <a:cs typeface="Arial" panose="020B0604020202020204" pitchFamily="34" charset="0"/>
            </a:endParaRPr>
          </a:p>
          <a:p>
            <a:pPr marL="457200" lvl="1" indent="0" eaLnBrk="1" fontAlgn="auto" hangingPunct="1">
              <a:spcAft>
                <a:spcPts val="0"/>
              </a:spcAft>
              <a:buFont typeface="Arial" panose="020B0604020202020204" pitchFamily="34" charset="0"/>
              <a:buNone/>
              <a:defRPr/>
            </a:pPr>
            <a:endParaRPr lang="en-ZA" sz="1800" dirty="0">
              <a:cs typeface="Arial" panose="020B0604020202020204" pitchFamily="34" charset="0"/>
            </a:endParaRPr>
          </a:p>
          <a:p>
            <a:pPr marL="342900" lvl="1" indent="-342900" algn="just" eaLnBrk="1" fontAlgn="auto" hangingPunct="1">
              <a:spcBef>
                <a:spcPts val="0"/>
              </a:spcBef>
              <a:spcAft>
                <a:spcPts val="300"/>
              </a:spcAft>
              <a:buFont typeface="Arial" panose="020B0604020202020204" pitchFamily="34" charset="0"/>
              <a:buChar char="•"/>
              <a:defRPr/>
            </a:pPr>
            <a:endParaRPr lang="en-ZA" sz="1600" dirty="0">
              <a:latin typeface="Arial" panose="020B0604020202020204" pitchFamily="34" charset="0"/>
              <a:cs typeface="Arial" panose="020B0604020202020204" pitchFamily="34" charset="0"/>
            </a:endParaRPr>
          </a:p>
        </p:txBody>
      </p:sp>
      <p:sp>
        <p:nvSpPr>
          <p:cNvPr id="90116" name="Slide Number Placeholder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98974045-EB9E-47C6-A91A-94927EABE59E}" type="slidenum">
              <a:rPr lang="en-ZA" altLang="en-US" sz="1200" smtClean="0">
                <a:solidFill>
                  <a:srgbClr val="898989"/>
                </a:solidFill>
              </a:rPr>
              <a:pPr fontAlgn="base">
                <a:spcBef>
                  <a:spcPct val="0"/>
                </a:spcBef>
                <a:spcAft>
                  <a:spcPct val="0"/>
                </a:spcAft>
                <a:buFontTx/>
                <a:buNone/>
              </a:pPr>
              <a:t>88</a:t>
            </a:fld>
            <a:endParaRPr lang="en-ZA" altLang="en-US" sz="1200" dirty="0">
              <a:solidFill>
                <a:srgbClr val="898989"/>
              </a:solidFill>
            </a:endParaRPr>
          </a:p>
        </p:txBody>
      </p:sp>
      <p:pic>
        <p:nvPicPr>
          <p:cNvPr id="9011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7" y="5938043"/>
            <a:ext cx="1692276"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685800" y="1989138"/>
            <a:ext cx="7772400" cy="1470025"/>
          </a:xfrm>
        </p:spPr>
        <p:txBody>
          <a:bodyPr rtlCol="0">
            <a:normAutofit fontScale="90000"/>
          </a:bodyPr>
          <a:lstStyle/>
          <a:p>
            <a:pPr eaLnBrk="1" fontAlgn="auto" hangingPunct="1">
              <a:spcAft>
                <a:spcPts val="0"/>
              </a:spcAft>
              <a:defRPr/>
            </a:pPr>
            <a:r>
              <a:rPr lang="en-US" dirty="0"/>
              <a:t>PROGRAMME 5: EDUCATIONAL ENRICHMENT SERVICES</a:t>
            </a:r>
            <a:br>
              <a:rPr lang="en-US" dirty="0"/>
            </a:br>
            <a:endParaRPr lang="en-ZA" dirty="0"/>
          </a:p>
        </p:txBody>
      </p:sp>
      <p:sp>
        <p:nvSpPr>
          <p:cNvPr id="3" name="Content Placeholder 2"/>
          <p:cNvSpPr>
            <a:spLocks noGrp="1"/>
          </p:cNvSpPr>
          <p:nvPr>
            <p:ph type="subTitle" idx="1"/>
          </p:nvPr>
        </p:nvSpPr>
        <p:spPr>
          <a:xfrm>
            <a:off x="1371600" y="3573463"/>
            <a:ext cx="6400800" cy="1752600"/>
          </a:xfrm>
        </p:spPr>
        <p:txBody>
          <a:bodyPr rtlCol="0">
            <a:normAutofit fontScale="92500" lnSpcReduction="10000"/>
          </a:bodyPr>
          <a:lstStyle/>
          <a:p>
            <a:pPr eaLnBrk="1" fontAlgn="auto" hangingPunct="1">
              <a:spcAft>
                <a:spcPts val="0"/>
              </a:spcAft>
              <a:defRPr/>
            </a:pPr>
            <a:r>
              <a:rPr lang="en-US" dirty="0"/>
              <a:t>The purpose of Programme 5 is to develop policies and programmes to improve the quality of learning in schools.</a:t>
            </a:r>
          </a:p>
          <a:p>
            <a:pPr eaLnBrk="1" fontAlgn="auto" hangingPunct="1">
              <a:spcAft>
                <a:spcPts val="0"/>
              </a:spcAft>
              <a:defRPr/>
            </a:pPr>
            <a:endParaRPr lang="en-ZA" dirty="0"/>
          </a:p>
        </p:txBody>
      </p:sp>
      <p:sp>
        <p:nvSpPr>
          <p:cNvPr id="4" name="Slide Number Placeholder 3"/>
          <p:cNvSpPr>
            <a:spLocks noGrp="1"/>
          </p:cNvSpPr>
          <p:nvPr>
            <p:ph type="sldNum" sz="quarter" idx="12"/>
          </p:nvPr>
        </p:nvSpPr>
        <p:spPr/>
        <p:txBody>
          <a:bodyPr/>
          <a:lstStyle/>
          <a:p>
            <a:pPr>
              <a:defRPr/>
            </a:pPr>
            <a:fld id="{812D685D-367F-46BB-B5C9-2550ED8E0D33}" type="slidenum">
              <a:rPr lang="en-ZA">
                <a:solidFill>
                  <a:schemeClr val="tx1">
                    <a:tint val="75000"/>
                  </a:schemeClr>
                </a:solidFill>
              </a:rPr>
              <a:pPr>
                <a:defRPr/>
              </a:pPr>
              <a:t>89</a:t>
            </a:fld>
            <a:endParaRPr lang="en-ZA" dirty="0">
              <a:solidFill>
                <a:schemeClr val="tx1">
                  <a:tint val="75000"/>
                </a:schemeClr>
              </a:solidFill>
            </a:endParaRPr>
          </a:p>
        </p:txBody>
      </p:sp>
      <p:pic>
        <p:nvPicPr>
          <p:cNvPr id="942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21388"/>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eaLnBrk="1" fontAlgn="auto" hangingPunct="1">
              <a:spcAft>
                <a:spcPts val="0"/>
              </a:spcAft>
              <a:defRPr/>
            </a:pPr>
            <a:r>
              <a:rPr lang="en-US" dirty="0"/>
              <a:t>PROGRAMMES OF THE DEPARTMENT OF BASIC EDUCATION (DBE)</a:t>
            </a:r>
            <a:endParaRPr lang="en-ZA" dirty="0"/>
          </a:p>
        </p:txBody>
      </p:sp>
      <p:sp>
        <p:nvSpPr>
          <p:cNvPr id="3" name="Content Placeholder 2"/>
          <p:cNvSpPr>
            <a:spLocks noGrp="1"/>
          </p:cNvSpPr>
          <p:nvPr>
            <p:ph idx="1"/>
          </p:nvPr>
        </p:nvSpPr>
        <p:spPr/>
        <p:txBody>
          <a:bodyPr rtlCol="0">
            <a:noAutofit/>
          </a:bodyPr>
          <a:lstStyle/>
          <a:p>
            <a:pPr marL="1588" indent="20638" algn="just" eaLnBrk="1" fontAlgn="auto" hangingPunct="1">
              <a:spcAft>
                <a:spcPts val="0"/>
              </a:spcAft>
              <a:buFont typeface="Arial" panose="020B0604020202020204" pitchFamily="34" charset="0"/>
              <a:buNone/>
              <a:defRPr/>
            </a:pPr>
            <a:r>
              <a:rPr lang="en-GB" dirty="0"/>
              <a:t>The </a:t>
            </a:r>
            <a:r>
              <a:rPr lang="en-GB" b="1" dirty="0"/>
              <a:t>ANNUAL PERFORMANCE PLAN </a:t>
            </a:r>
            <a:r>
              <a:rPr lang="en-GB" dirty="0"/>
              <a:t>summarises the priorities of the DBE as aligned to the</a:t>
            </a:r>
            <a:r>
              <a:rPr lang="en-GB" b="1" dirty="0"/>
              <a:t> </a:t>
            </a:r>
            <a:r>
              <a:rPr lang="en-GB" b="1" dirty="0" smtClean="0"/>
              <a:t>2019-2024 Medium-Term </a:t>
            </a:r>
            <a:r>
              <a:rPr lang="en-GB" b="1" dirty="0"/>
              <a:t>Strategic Framework </a:t>
            </a:r>
            <a:r>
              <a:rPr lang="en-GB" dirty="0"/>
              <a:t>and the </a:t>
            </a:r>
            <a:r>
              <a:rPr lang="en-GB" b="1" dirty="0"/>
              <a:t>Action Plan to 2024: </a:t>
            </a:r>
            <a:r>
              <a:rPr lang="en-GB" b="1" i="1" dirty="0"/>
              <a:t>Towards the Realisation of Schooling 2030</a:t>
            </a:r>
            <a:r>
              <a:rPr lang="en-GB" b="1" dirty="0"/>
              <a:t>.</a:t>
            </a:r>
          </a:p>
          <a:p>
            <a:pPr marL="1588" indent="-1588" algn="just" eaLnBrk="1" fontAlgn="auto" hangingPunct="1">
              <a:spcAft>
                <a:spcPts val="0"/>
              </a:spcAft>
              <a:buFont typeface="Arial" panose="020B0604020202020204" pitchFamily="34" charset="0"/>
              <a:buNone/>
              <a:defRPr/>
            </a:pPr>
            <a:r>
              <a:rPr lang="en-US" dirty="0"/>
              <a:t>	The activities of the DBE have been structured into five </a:t>
            </a:r>
            <a:r>
              <a:rPr lang="en-GB" dirty="0"/>
              <a:t>programmes</a:t>
            </a:r>
            <a:r>
              <a:rPr lang="en-US" dirty="0"/>
              <a:t> as elaborated in the Annual Performance Plan:</a:t>
            </a:r>
          </a:p>
          <a:p>
            <a:pPr algn="just" eaLnBrk="1" fontAlgn="auto" hangingPunct="1">
              <a:lnSpc>
                <a:spcPct val="150000"/>
              </a:lnSpc>
              <a:spcAft>
                <a:spcPts val="0"/>
              </a:spcAft>
              <a:defRPr/>
            </a:pPr>
            <a:r>
              <a:rPr lang="en-US" b="1" u="sng" dirty="0"/>
              <a:t>PROGRAMME 1</a:t>
            </a:r>
            <a:r>
              <a:rPr lang="en-US" b="1" dirty="0"/>
              <a:t>: ADMINISTRATION</a:t>
            </a:r>
          </a:p>
          <a:p>
            <a:pPr algn="just" eaLnBrk="1" fontAlgn="auto" hangingPunct="1">
              <a:lnSpc>
                <a:spcPct val="150000"/>
              </a:lnSpc>
              <a:spcAft>
                <a:spcPts val="0"/>
              </a:spcAft>
              <a:defRPr/>
            </a:pPr>
            <a:r>
              <a:rPr lang="en-US" b="1" u="sng" dirty="0"/>
              <a:t>PROGRAMME 2</a:t>
            </a:r>
            <a:r>
              <a:rPr lang="en-US" b="1" dirty="0"/>
              <a:t>: CURRICULUM POLICY, SUPPORT AND MONITORING</a:t>
            </a:r>
          </a:p>
          <a:p>
            <a:pPr algn="just" eaLnBrk="1" fontAlgn="auto" hangingPunct="1">
              <a:lnSpc>
                <a:spcPct val="150000"/>
              </a:lnSpc>
              <a:spcAft>
                <a:spcPts val="0"/>
              </a:spcAft>
              <a:defRPr/>
            </a:pPr>
            <a:r>
              <a:rPr lang="en-US" b="1" u="sng" dirty="0"/>
              <a:t>PROGRAMME 3</a:t>
            </a:r>
            <a:r>
              <a:rPr lang="en-US" b="1" dirty="0"/>
              <a:t>: TEACHERS, EDUCATION HUMAN RESOURCES AND 		 	 	 INSTITUTIONAL DEVELOPMENT</a:t>
            </a:r>
          </a:p>
          <a:p>
            <a:pPr algn="just" eaLnBrk="1" fontAlgn="auto" hangingPunct="1">
              <a:lnSpc>
                <a:spcPct val="150000"/>
              </a:lnSpc>
              <a:spcAft>
                <a:spcPts val="0"/>
              </a:spcAft>
              <a:defRPr/>
            </a:pPr>
            <a:r>
              <a:rPr lang="en-US" b="1" u="sng" dirty="0"/>
              <a:t>PROGRAMME 4</a:t>
            </a:r>
            <a:r>
              <a:rPr lang="en-US" b="1" dirty="0"/>
              <a:t>: PLANNING, INFORMATION AND ASSESSMENT</a:t>
            </a:r>
          </a:p>
          <a:p>
            <a:pPr algn="just" eaLnBrk="1" fontAlgn="auto" hangingPunct="1">
              <a:lnSpc>
                <a:spcPct val="150000"/>
              </a:lnSpc>
              <a:spcAft>
                <a:spcPts val="0"/>
              </a:spcAft>
              <a:defRPr/>
            </a:pPr>
            <a:r>
              <a:rPr lang="en-US" b="1" u="sng" dirty="0"/>
              <a:t>PROGRAMME 5</a:t>
            </a:r>
            <a:r>
              <a:rPr lang="en-US" b="1" dirty="0"/>
              <a:t>: EDUCATIONAL ENRICHMENT SERVICES</a:t>
            </a:r>
          </a:p>
          <a:p>
            <a:pPr eaLnBrk="1" fontAlgn="auto" hangingPunct="1">
              <a:spcAft>
                <a:spcPts val="0"/>
              </a:spcAft>
              <a:defRPr/>
            </a:pPr>
            <a:endParaRPr lang="en-ZA" dirty="0"/>
          </a:p>
        </p:txBody>
      </p:sp>
      <p:sp>
        <p:nvSpPr>
          <p:cNvPr id="4" name="Slide Number Placeholder 3"/>
          <p:cNvSpPr>
            <a:spLocks noGrp="1"/>
          </p:cNvSpPr>
          <p:nvPr>
            <p:ph type="sldNum" sz="quarter" idx="12"/>
          </p:nvPr>
        </p:nvSpPr>
        <p:spPr/>
        <p:txBody>
          <a:bodyPr/>
          <a:lstStyle/>
          <a:p>
            <a:pPr>
              <a:defRPr/>
            </a:pPr>
            <a:fld id="{98726818-43A3-45E0-92DB-1A07233A4A29}" type="slidenum">
              <a:rPr lang="en-ZA">
                <a:solidFill>
                  <a:schemeClr val="tx1">
                    <a:tint val="75000"/>
                  </a:schemeClr>
                </a:solidFill>
              </a:rPr>
              <a:pPr>
                <a:defRPr/>
              </a:pPr>
              <a:t>9</a:t>
            </a:fld>
            <a:endParaRPr lang="en-ZA" dirty="0">
              <a:solidFill>
                <a:schemeClr val="tx1">
                  <a:tint val="75000"/>
                </a:schemeClr>
              </a:solidFill>
            </a:endParaRPr>
          </a:p>
        </p:txBody>
      </p:sp>
      <p:pic>
        <p:nvPicPr>
          <p:cNvPr id="1331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21388"/>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t>PROGRAMME 5 INDICATORS…</a:t>
            </a:r>
          </a:p>
        </p:txBody>
      </p:sp>
      <p:sp>
        <p:nvSpPr>
          <p:cNvPr id="95235"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A41F68F3-7AB4-4B5B-893A-0F9A6D151EC0}" type="slidenum">
              <a:rPr lang="en-ZA" altLang="en-US" sz="1200" smtClean="0">
                <a:solidFill>
                  <a:srgbClr val="898989"/>
                </a:solidFill>
              </a:rPr>
              <a:pPr fontAlgn="base">
                <a:spcBef>
                  <a:spcPct val="0"/>
                </a:spcBef>
                <a:spcAft>
                  <a:spcPct val="0"/>
                </a:spcAft>
                <a:buFontTx/>
                <a:buNone/>
              </a:pPr>
              <a:t>90</a:t>
            </a:fld>
            <a:endParaRPr lang="en-ZA" altLang="en-US" sz="1200" dirty="0">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835499115"/>
              </p:ext>
            </p:extLst>
          </p:nvPr>
        </p:nvGraphicFramePr>
        <p:xfrm>
          <a:off x="3175" y="692150"/>
          <a:ext cx="9140825" cy="4749446"/>
        </p:xfrm>
        <a:graphic>
          <a:graphicData uri="http://schemas.openxmlformats.org/drawingml/2006/table">
            <a:tbl>
              <a:tblPr/>
              <a:tblGrid>
                <a:gridCol w="1328465">
                  <a:extLst>
                    <a:ext uri="{9D8B030D-6E8A-4147-A177-3AD203B41FA5}">
                      <a16:colId xmlns:a16="http://schemas.microsoft.com/office/drawing/2014/main" val="2312804935"/>
                    </a:ext>
                  </a:extLst>
                </a:gridCol>
                <a:gridCol w="720080">
                  <a:extLst>
                    <a:ext uri="{9D8B030D-6E8A-4147-A177-3AD203B41FA5}">
                      <a16:colId xmlns:a16="http://schemas.microsoft.com/office/drawing/2014/main" val="1476139699"/>
                    </a:ext>
                  </a:extLst>
                </a:gridCol>
                <a:gridCol w="1656184">
                  <a:extLst>
                    <a:ext uri="{9D8B030D-6E8A-4147-A177-3AD203B41FA5}">
                      <a16:colId xmlns:a16="http://schemas.microsoft.com/office/drawing/2014/main" val="884438624"/>
                    </a:ext>
                  </a:extLst>
                </a:gridCol>
                <a:gridCol w="1365079">
                  <a:extLst>
                    <a:ext uri="{9D8B030D-6E8A-4147-A177-3AD203B41FA5}">
                      <a16:colId xmlns:a16="http://schemas.microsoft.com/office/drawing/2014/main" val="1552067864"/>
                    </a:ext>
                  </a:extLst>
                </a:gridCol>
                <a:gridCol w="935575">
                  <a:extLst>
                    <a:ext uri="{9D8B030D-6E8A-4147-A177-3AD203B41FA5}">
                      <a16:colId xmlns:a16="http://schemas.microsoft.com/office/drawing/2014/main" val="2516511029"/>
                    </a:ext>
                  </a:extLst>
                </a:gridCol>
                <a:gridCol w="1567721">
                  <a:extLst>
                    <a:ext uri="{9D8B030D-6E8A-4147-A177-3AD203B41FA5}">
                      <a16:colId xmlns:a16="http://schemas.microsoft.com/office/drawing/2014/main" val="2074857749"/>
                    </a:ext>
                  </a:extLst>
                </a:gridCol>
                <a:gridCol w="1567721">
                  <a:extLst>
                    <a:ext uri="{9D8B030D-6E8A-4147-A177-3AD203B41FA5}">
                      <a16:colId xmlns:a16="http://schemas.microsoft.com/office/drawing/2014/main" val="841601097"/>
                    </a:ext>
                  </a:extLst>
                </a:gridCol>
              </a:tblGrid>
              <a:tr h="0">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2022/23</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Validated Milestone/ Output</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Challenges/ Corrective Action</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extLst>
                  <a:ext uri="{0D108BD9-81ED-4DB2-BD59-A6C34878D82A}">
                    <a16:rowId xmlns:a16="http://schemas.microsoft.com/office/drawing/2014/main" val="3965151855"/>
                  </a:ext>
                </a:extLst>
              </a:tr>
              <a:tr h="0">
                <a:tc gridSpan="7">
                  <a:txBody>
                    <a:bodyPr/>
                    <a:lstStyle/>
                    <a:p>
                      <a:pPr algn="l" fontAlgn="t"/>
                      <a:r>
                        <a:rPr lang="en-ZA" sz="1000" b="1" i="0" u="none" strike="noStrike" dirty="0">
                          <a:solidFill>
                            <a:srgbClr val="000000"/>
                          </a:solidFill>
                          <a:effectLst/>
                          <a:latin typeface="Arial" panose="020B0604020202020204" pitchFamily="34" charset="0"/>
                        </a:rPr>
                        <a:t>PROGRAMME 5: EDUCATIONAL ENRICHMENT SERVICES</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hMerge="1">
                  <a:txBody>
                    <a:bodyPr/>
                    <a:lstStyle/>
                    <a:p>
                      <a:pPr algn="l" fontAlgn="t"/>
                      <a:r>
                        <a:rPr lang="en-ZA" sz="1000" b="1" i="0" u="none" strike="noStrike" dirty="0">
                          <a:solidFill>
                            <a:srgbClr val="000000"/>
                          </a:solidFill>
                          <a:effectLst/>
                          <a:latin typeface="Arial" panose="020B0604020202020204" pitchFamily="34" charset="0"/>
                        </a:rPr>
                        <a:t> </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hMerge="1">
                  <a:txBody>
                    <a:bodyPr/>
                    <a:lstStyle/>
                    <a:p>
                      <a:pPr algn="l" fontAlgn="t"/>
                      <a:r>
                        <a:rPr lang="en-ZA" sz="1000" b="1" i="0" u="none" strike="noStrike" dirty="0">
                          <a:solidFill>
                            <a:srgbClr val="000000"/>
                          </a:solidFill>
                          <a:effectLst/>
                          <a:latin typeface="Arial" panose="020B0604020202020204" pitchFamily="34" charset="0"/>
                        </a:rPr>
                        <a:t> </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hMerge="1">
                  <a:txBody>
                    <a:bodyPr/>
                    <a:lstStyle/>
                    <a:p>
                      <a:pPr algn="l" fontAlgn="t"/>
                      <a:r>
                        <a:rPr lang="en-ZA" sz="1000" b="1" i="0" u="none" strike="noStrike" dirty="0">
                          <a:solidFill>
                            <a:srgbClr val="000000"/>
                          </a:solidFill>
                          <a:effectLst/>
                          <a:latin typeface="Arial" panose="020B0604020202020204" pitchFamily="34" charset="0"/>
                        </a:rPr>
                        <a:t> </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hMerge="1">
                  <a:txBody>
                    <a:bodyPr/>
                    <a:lstStyle/>
                    <a:p>
                      <a:pPr algn="l" fontAlgn="t"/>
                      <a:r>
                        <a:rPr lang="en-ZA" sz="1000" b="1" i="0" u="none" strike="noStrike" dirty="0">
                          <a:solidFill>
                            <a:srgbClr val="000000"/>
                          </a:solidFill>
                          <a:effectLst/>
                          <a:latin typeface="Arial" panose="020B0604020202020204" pitchFamily="34" charset="0"/>
                        </a:rPr>
                        <a:t> </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hMerge="1">
                  <a:txBody>
                    <a:bodyPr/>
                    <a:lstStyle/>
                    <a:p>
                      <a:pPr algn="l" fontAlgn="t"/>
                      <a:r>
                        <a:rPr lang="en-ZA" sz="1000" b="1" i="0" u="none" strike="noStrike" dirty="0">
                          <a:solidFill>
                            <a:srgbClr val="000000"/>
                          </a:solidFill>
                          <a:effectLst/>
                          <a:latin typeface="Arial" panose="020B0604020202020204" pitchFamily="34" charset="0"/>
                        </a:rPr>
                        <a:t> </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hMerge="1">
                  <a:txBody>
                    <a:bodyPr/>
                    <a:lstStyle/>
                    <a:p>
                      <a:pPr algn="l" fontAlgn="t"/>
                      <a:r>
                        <a:rPr lang="en-ZA" sz="1000" b="1" i="0" u="none" strike="noStrike" dirty="0">
                          <a:solidFill>
                            <a:srgbClr val="000000"/>
                          </a:solidFill>
                          <a:effectLst/>
                          <a:latin typeface="Arial" panose="020B0604020202020204" pitchFamily="34" charset="0"/>
                        </a:rPr>
                        <a:t> </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4067854754"/>
                  </a:ext>
                </a:extLst>
              </a:tr>
              <a:tr h="0">
                <a:tc rowSpan="2">
                  <a:txBody>
                    <a:bodyPr/>
                    <a:lstStyle/>
                    <a:p>
                      <a:pPr algn="l" fontAlgn="t"/>
                      <a:r>
                        <a:rPr lang="en-GB" sz="1000" b="1" i="0" u="none" strike="noStrike" dirty="0">
                          <a:solidFill>
                            <a:srgbClr val="000000"/>
                          </a:solidFill>
                          <a:effectLst/>
                          <a:latin typeface="Arial" panose="020B0604020202020204" pitchFamily="34" charset="0"/>
                        </a:rPr>
                        <a:t>5.1.1 An Annual Sector Report is produced on the provision of nutritious meals and compliance with feeding requirements </a:t>
                      </a:r>
                    </a:p>
                    <a:p>
                      <a:pPr algn="l" fontAlgn="t"/>
                      <a:r>
                        <a:rPr lang="en-ZA" sz="1000" b="1" i="0" u="none" strike="noStrike" dirty="0">
                          <a:solidFill>
                            <a:srgbClr val="000000"/>
                          </a:solidFill>
                          <a:effectLst/>
                          <a:latin typeface="Arial" panose="020B0604020202020204" pitchFamily="34" charset="0"/>
                        </a:rPr>
                        <a:t> </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Annually</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GB" sz="1000" b="1" i="0" u="none" strike="noStrike" dirty="0">
                          <a:solidFill>
                            <a:srgbClr val="000000"/>
                          </a:solidFill>
                          <a:effectLst/>
                          <a:latin typeface="Arial" panose="020B0604020202020204" pitchFamily="34" charset="0"/>
                        </a:rPr>
                        <a:t>Approved Annual Sector Report on the provision of nutritious meals and compliance with feeding requirements</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959174569"/>
                  </a:ext>
                </a:extLst>
              </a:tr>
              <a:tr h="0">
                <a:tc vMerge="1">
                  <a:txBody>
                    <a:bodyPr/>
                    <a:lstStyle/>
                    <a:p>
                      <a:pPr algn="l" fontAlgn="t"/>
                      <a:endParaRPr lang="en-ZA" sz="400" b="1" i="0" u="none" strike="noStrike" dirty="0">
                        <a:solidFill>
                          <a:srgbClr val="000000"/>
                        </a:solidFill>
                        <a:effectLst/>
                        <a:latin typeface="Arial" panose="020B0604020202020204" pitchFamily="34" charset="0"/>
                      </a:endParaRP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 schools were monitored during the quarter</a:t>
                      </a:r>
                      <a:r>
                        <a:rPr lang="en-ZA"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a:p>
                      <a:pPr>
                        <a:lnSpc>
                          <a:spcPct val="100000"/>
                        </a:lnSpc>
                        <a:spcAft>
                          <a:spcPts val="0"/>
                        </a:spcAft>
                      </a:pPr>
                      <a:r>
                        <a:rPr lang="en-ZA"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 monitoring</a:t>
                      </a:r>
                      <a:r>
                        <a:rPr lang="en-ZA" sz="10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report is submitted.</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2421471040"/>
                  </a:ext>
                </a:extLst>
              </a:tr>
              <a:tr h="0">
                <a:tc>
                  <a:txBody>
                    <a:bodyPr/>
                    <a:lstStyle/>
                    <a:p>
                      <a:pPr algn="l" fontAlgn="t"/>
                      <a:r>
                        <a:rPr lang="en-ZA" sz="1000" b="1" i="0" u="none" strike="noStrike" dirty="0">
                          <a:solidFill>
                            <a:srgbClr val="000000"/>
                          </a:solidFill>
                          <a:effectLst/>
                          <a:latin typeface="Arial" panose="020B0604020202020204" pitchFamily="34" charset="0"/>
                        </a:rPr>
                        <a:t> </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1803725350"/>
                  </a:ext>
                </a:extLst>
              </a:tr>
              <a:tr h="0">
                <a:tc rowSpan="2">
                  <a:txBody>
                    <a:bodyPr/>
                    <a:lstStyle/>
                    <a:p>
                      <a:pPr algn="l" fontAlgn="t"/>
                      <a:r>
                        <a:rPr lang="en-GB" sz="1000" b="1" i="0" u="none" strike="noStrike" dirty="0">
                          <a:solidFill>
                            <a:srgbClr val="000000"/>
                          </a:solidFill>
                          <a:effectLst/>
                          <a:latin typeface="Arial" panose="020B0604020202020204" pitchFamily="34" charset="0"/>
                        </a:rPr>
                        <a:t>5.1.2 Number of PEDs with approved annual business plans for the HIV/AIDS Life Skills Education Programme</a:t>
                      </a:r>
                    </a:p>
                    <a:p>
                      <a:pPr algn="l" fontAlgn="t"/>
                      <a:r>
                        <a:rPr lang="en-ZA" sz="1000" b="1" i="0" u="none" strike="noStrike" dirty="0">
                          <a:solidFill>
                            <a:srgbClr val="000000"/>
                          </a:solidFill>
                          <a:effectLst/>
                          <a:latin typeface="Arial" panose="020B0604020202020204" pitchFamily="34" charset="0"/>
                        </a:rPr>
                        <a:t> </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Annually</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9</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37927703"/>
                  </a:ext>
                </a:extLst>
              </a:tr>
              <a:tr h="0">
                <a:tc vMerge="1">
                  <a:txBody>
                    <a:bodyPr/>
                    <a:lstStyle/>
                    <a:p>
                      <a:pPr algn="l" fontAlgn="t"/>
                      <a:endParaRPr lang="en-ZA" sz="400" b="1" i="0" u="none" strike="noStrike" dirty="0">
                        <a:solidFill>
                          <a:srgbClr val="000000"/>
                        </a:solidFill>
                        <a:effectLst/>
                        <a:latin typeface="Arial" panose="020B0604020202020204" pitchFamily="34" charset="0"/>
                      </a:endParaRP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 schools were monitored during the quarter.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3114874636"/>
                  </a:ext>
                </a:extLst>
              </a:tr>
              <a:tr h="0">
                <a:tc>
                  <a:txBody>
                    <a:bodyPr/>
                    <a:lstStyle/>
                    <a:p>
                      <a:pPr algn="l" fontAlgn="t"/>
                      <a:r>
                        <a:rPr lang="en-ZA" sz="1000" b="1" i="0" u="none" strike="noStrike" dirty="0">
                          <a:solidFill>
                            <a:srgbClr val="000000"/>
                          </a:solidFill>
                          <a:effectLst/>
                          <a:latin typeface="Arial" panose="020B0604020202020204" pitchFamily="34" charset="0"/>
                        </a:rPr>
                        <a:t> </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1631421903"/>
                  </a:ext>
                </a:extLst>
              </a:tr>
              <a:tr h="0">
                <a:tc rowSpan="2">
                  <a:txBody>
                    <a:bodyPr/>
                    <a:lstStyle/>
                    <a:p>
                      <a:pPr algn="l" fontAlgn="t"/>
                      <a:r>
                        <a:rPr lang="en-GB" sz="1000" b="1" i="0" u="none" strike="noStrike" dirty="0">
                          <a:solidFill>
                            <a:srgbClr val="000000"/>
                          </a:solidFill>
                          <a:effectLst/>
                          <a:latin typeface="Arial" panose="020B0604020202020204" pitchFamily="34" charset="0"/>
                        </a:rPr>
                        <a:t>5.1.3 Number of districts monitored in the implementation of the National School Safety Framework (NSSF), Social Cohesion, Sport and Enrichment Programmes</a:t>
                      </a:r>
                      <a:r>
                        <a:rPr lang="en-ZA" sz="1000" b="1" i="0" u="none" strike="noStrike" dirty="0">
                          <a:solidFill>
                            <a:srgbClr val="000000"/>
                          </a:solidFill>
                          <a:effectLst/>
                          <a:latin typeface="Arial" panose="020B0604020202020204" pitchFamily="34" charset="0"/>
                        </a:rPr>
                        <a:t> </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Quarterly</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75</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3318925306"/>
                  </a:ext>
                </a:extLst>
              </a:tr>
              <a:tr h="0">
                <a:tc vMerge="1">
                  <a:txBody>
                    <a:bodyPr/>
                    <a:lstStyle/>
                    <a:p>
                      <a:pPr algn="l" fontAlgn="t"/>
                      <a:endParaRPr lang="en-ZA" sz="400" b="1" i="0" u="none" strike="noStrike" dirty="0">
                        <a:solidFill>
                          <a:srgbClr val="000000"/>
                        </a:solidFill>
                        <a:effectLst/>
                        <a:latin typeface="Arial" panose="020B0604020202020204" pitchFamily="34" charset="0"/>
                      </a:endParaRPr>
                    </a:p>
                  </a:txBody>
                  <a:tcPr marL="3578" marR="3578" marT="3578"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20</a:t>
                      </a: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00C45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deviation</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Not applicable</a:t>
                      </a: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applicable</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7271090"/>
                  </a:ext>
                </a:extLst>
              </a:tr>
            </a:tbl>
          </a:graphicData>
        </a:graphic>
      </p:graphicFrame>
      <p:pic>
        <p:nvPicPr>
          <p:cNvPr id="953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0" y="5938044"/>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93191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t>PROGRAMME 5 INDICATORS…</a:t>
            </a:r>
          </a:p>
        </p:txBody>
      </p:sp>
      <p:sp>
        <p:nvSpPr>
          <p:cNvPr id="96259"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E9BC42DC-833E-4B3F-95F0-0C4F5D700590}" type="slidenum">
              <a:rPr lang="en-ZA" altLang="en-US" sz="1200" smtClean="0">
                <a:solidFill>
                  <a:srgbClr val="898989"/>
                </a:solidFill>
              </a:rPr>
              <a:pPr fontAlgn="base">
                <a:spcBef>
                  <a:spcPct val="0"/>
                </a:spcBef>
                <a:spcAft>
                  <a:spcPct val="0"/>
                </a:spcAft>
                <a:buFontTx/>
                <a:buNone/>
              </a:pPr>
              <a:t>91</a:t>
            </a:fld>
            <a:endParaRPr lang="en-ZA" altLang="en-US" sz="1200" dirty="0">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39921047"/>
              </p:ext>
            </p:extLst>
          </p:nvPr>
        </p:nvGraphicFramePr>
        <p:xfrm>
          <a:off x="0" y="836613"/>
          <a:ext cx="9144002" cy="5368939"/>
        </p:xfrm>
        <a:graphic>
          <a:graphicData uri="http://schemas.openxmlformats.org/drawingml/2006/table">
            <a:tbl>
              <a:tblPr/>
              <a:tblGrid>
                <a:gridCol w="1239436">
                  <a:extLst>
                    <a:ext uri="{9D8B030D-6E8A-4147-A177-3AD203B41FA5}">
                      <a16:colId xmlns:a16="http://schemas.microsoft.com/office/drawing/2014/main" val="2217902043"/>
                    </a:ext>
                  </a:extLst>
                </a:gridCol>
                <a:gridCol w="695602">
                  <a:extLst>
                    <a:ext uri="{9D8B030D-6E8A-4147-A177-3AD203B41FA5}">
                      <a16:colId xmlns:a16="http://schemas.microsoft.com/office/drawing/2014/main" val="3285187499"/>
                    </a:ext>
                  </a:extLst>
                </a:gridCol>
                <a:gridCol w="1568266">
                  <a:extLst>
                    <a:ext uri="{9D8B030D-6E8A-4147-A177-3AD203B41FA5}">
                      <a16:colId xmlns:a16="http://schemas.microsoft.com/office/drawing/2014/main" val="46504032"/>
                    </a:ext>
                  </a:extLst>
                </a:gridCol>
                <a:gridCol w="1716768">
                  <a:extLst>
                    <a:ext uri="{9D8B030D-6E8A-4147-A177-3AD203B41FA5}">
                      <a16:colId xmlns:a16="http://schemas.microsoft.com/office/drawing/2014/main" val="1804845342"/>
                    </a:ext>
                  </a:extLst>
                </a:gridCol>
                <a:gridCol w="648072">
                  <a:extLst>
                    <a:ext uri="{9D8B030D-6E8A-4147-A177-3AD203B41FA5}">
                      <a16:colId xmlns:a16="http://schemas.microsoft.com/office/drawing/2014/main" val="728491355"/>
                    </a:ext>
                  </a:extLst>
                </a:gridCol>
                <a:gridCol w="1707592">
                  <a:extLst>
                    <a:ext uri="{9D8B030D-6E8A-4147-A177-3AD203B41FA5}">
                      <a16:colId xmlns:a16="http://schemas.microsoft.com/office/drawing/2014/main" val="2706646081"/>
                    </a:ext>
                  </a:extLst>
                </a:gridCol>
                <a:gridCol w="1568266">
                  <a:extLst>
                    <a:ext uri="{9D8B030D-6E8A-4147-A177-3AD203B41FA5}">
                      <a16:colId xmlns:a16="http://schemas.microsoft.com/office/drawing/2014/main" val="1119579181"/>
                    </a:ext>
                  </a:extLst>
                </a:gridCol>
              </a:tblGrid>
              <a:tr h="376934">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2022/23</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Validated Milestone/ Output</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Challenges/ Corrective Action</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extLst>
                  <a:ext uri="{0D108BD9-81ED-4DB2-BD59-A6C34878D82A}">
                    <a16:rowId xmlns:a16="http://schemas.microsoft.com/office/drawing/2014/main" val="1726266785"/>
                  </a:ext>
                </a:extLst>
              </a:tr>
              <a:tr h="191666">
                <a:tc>
                  <a:txBody>
                    <a:bodyPr/>
                    <a:lstStyle/>
                    <a:p>
                      <a:pPr algn="l" fontAlgn="t"/>
                      <a:r>
                        <a:rPr lang="en-ZA" sz="1000" b="1" i="0" u="none" strike="noStrike" dirty="0">
                          <a:solidFill>
                            <a:srgbClr val="000000"/>
                          </a:solidFill>
                          <a:effectLst/>
                          <a:latin typeface="Arial" panose="020B0604020202020204" pitchFamily="34" charset="0"/>
                        </a:rPr>
                        <a:t> </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2787761622"/>
                  </a:ext>
                </a:extLst>
              </a:tr>
              <a:tr h="191666">
                <a:tc rowSpan="2">
                  <a:txBody>
                    <a:bodyPr/>
                    <a:lstStyle/>
                    <a:p>
                      <a:pPr algn="l" fontAlgn="t"/>
                      <a:r>
                        <a:rPr lang="en-GB" sz="1000" b="1" i="0" u="none" strike="noStrike" dirty="0">
                          <a:solidFill>
                            <a:srgbClr val="000000"/>
                          </a:solidFill>
                          <a:effectLst/>
                          <a:latin typeface="Arial" panose="020B0604020202020204" pitchFamily="34" charset="0"/>
                        </a:rPr>
                        <a:t>5.1.4 Number of learners, educators, parents, SGBs and other educations stakeholders reached through social cohesion programmes</a:t>
                      </a:r>
                    </a:p>
                    <a:p>
                      <a:pPr algn="l" fontAlgn="t"/>
                      <a:r>
                        <a:rPr lang="en-ZA" sz="1000" b="1" i="0" u="none" strike="noStrike" dirty="0">
                          <a:solidFill>
                            <a:srgbClr val="000000"/>
                          </a:solidFill>
                          <a:effectLst/>
                          <a:latin typeface="Arial" panose="020B0604020202020204" pitchFamily="34" charset="0"/>
                        </a:rPr>
                        <a:t> </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Quarterly</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3500</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3003732315"/>
                  </a:ext>
                </a:extLst>
              </a:tr>
              <a:tr h="1482141">
                <a:tc vMerge="1">
                  <a:txBody>
                    <a:bodyPr/>
                    <a:lstStyle/>
                    <a:p>
                      <a:pPr algn="l" fontAlgn="t"/>
                      <a:endParaRPr lang="en-ZA" sz="600" b="1" i="0" u="none" strike="noStrike" dirty="0">
                        <a:solidFill>
                          <a:srgbClr val="000000"/>
                        </a:solidFill>
                        <a:effectLst/>
                        <a:latin typeface="Arial" panose="020B0604020202020204" pitchFamily="34" charset="0"/>
                      </a:endParaRPr>
                    </a:p>
                  </a:txBody>
                  <a:tcPr marL="5263" marR="5263" marT="526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500</a:t>
                      </a:r>
                      <a:endParaRPr lang="en-ZA"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00C45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Q1: 2172</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Q2: 2204</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 1314</a:t>
                      </a:r>
                      <a:b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5690</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814</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Collaboration with external stakeholders was beneficial </a:t>
                      </a:r>
                      <a:r>
                        <a:rPr lang="en-ZA"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advocating </a:t>
                      </a: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Social Cohesion and Equity Programmes.</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applicable</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967918325"/>
                  </a:ext>
                </a:extLst>
              </a:tr>
              <a:tr h="191666">
                <a:tc>
                  <a:txBody>
                    <a:bodyPr/>
                    <a:lstStyle/>
                    <a:p>
                      <a:pPr algn="l" fontAlgn="t"/>
                      <a:r>
                        <a:rPr lang="en-ZA" sz="1000" b="1" i="0" u="none" strike="noStrike" dirty="0">
                          <a:solidFill>
                            <a:srgbClr val="000000"/>
                          </a:solidFill>
                          <a:effectLst/>
                          <a:latin typeface="Arial" panose="020B0604020202020204" pitchFamily="34" charset="0"/>
                        </a:rPr>
                        <a:t> </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val="4209926213"/>
                  </a:ext>
                </a:extLst>
              </a:tr>
              <a:tr h="191666">
                <a:tc rowSpan="2">
                  <a:txBody>
                    <a:bodyPr/>
                    <a:lstStyle/>
                    <a:p>
                      <a:pPr algn="l" fontAlgn="t"/>
                      <a:r>
                        <a:rPr lang="en-GB" sz="1000" b="1" i="0" u="none" strike="noStrike" dirty="0">
                          <a:solidFill>
                            <a:srgbClr val="000000"/>
                          </a:solidFill>
                          <a:effectLst/>
                          <a:latin typeface="Arial" panose="020B0604020202020204" pitchFamily="34" charset="0"/>
                        </a:rPr>
                        <a:t>5.1.5 Number of districts implementing the programme to end school-related gender-based violence</a:t>
                      </a:r>
                    </a:p>
                    <a:p>
                      <a:pPr algn="l" fontAlgn="t"/>
                      <a:r>
                        <a:rPr lang="en-ZA" sz="1000" b="1" i="0" u="none" strike="noStrike" dirty="0">
                          <a:solidFill>
                            <a:srgbClr val="000000"/>
                          </a:solidFill>
                          <a:effectLst/>
                          <a:latin typeface="Arial" panose="020B0604020202020204" pitchFamily="34" charset="0"/>
                        </a:rPr>
                        <a:t> </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Quarterly</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75</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1765949263"/>
                  </a:ext>
                </a:extLst>
              </a:tr>
              <a:tr h="2593306">
                <a:tc vMerge="1">
                  <a:txBody>
                    <a:bodyPr/>
                    <a:lstStyle/>
                    <a:p>
                      <a:pPr algn="l" fontAlgn="t"/>
                      <a:endParaRPr lang="en-ZA" sz="600" b="1" i="0" u="none" strike="noStrike" dirty="0">
                        <a:solidFill>
                          <a:srgbClr val="000000"/>
                        </a:solidFill>
                        <a:effectLst/>
                        <a:latin typeface="Arial" panose="020B0604020202020204" pitchFamily="34" charset="0"/>
                      </a:endParaRPr>
                    </a:p>
                  </a:txBody>
                  <a:tcPr marL="5263" marR="5263" marT="526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ZA"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0000"/>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lvl="0" eaLnBrk="1" fontAlgn="auto" hangingPunct="1">
                        <a:spcAft>
                          <a:spcPts val="0"/>
                        </a:spcAft>
                        <a:defRPr/>
                      </a:pPr>
                      <a:r>
                        <a:rPr lang="en-GB" sz="10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monitoring tool is not adequately completed and signed-off.</a:t>
                      </a:r>
                    </a:p>
                    <a:p>
                      <a:pPr lvl="1" eaLnBrk="1" fontAlgn="t" hangingPunct="1">
                        <a:spcAft>
                          <a:spcPts val="0"/>
                        </a:spcAft>
                        <a:defRPr/>
                      </a:pPr>
                      <a:endParaRPr lang="en-GB" sz="10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lvl="0" eaLnBrk="1" fontAlgn="t" hangingPunct="1">
                        <a:spcAft>
                          <a:spcPts val="0"/>
                        </a:spcAft>
                        <a:defRPr/>
                      </a:pPr>
                      <a:r>
                        <a:rPr lang="en-GB" sz="10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monitoring tool does not sufficiently accommodate the different Districts as some could not provide evidence of implementation of one of the three programmes.</a:t>
                      </a: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GB" sz="10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DBE is returning to all the Districts that could not provide evidence of implementation of programmes to end SRGBV to source the required evidence so that the monitoring tools can be updated with latest information. It is difficult to confirm if these Districts do indeed implement these programmes without the necessary evidence required from them. For now, it is reported as Zero / NIL.</a:t>
                      </a:r>
                      <a:endParaRPr lang="en-ZA"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4125240651"/>
                  </a:ext>
                </a:extLst>
              </a:tr>
            </a:tbl>
          </a:graphicData>
        </a:graphic>
      </p:graphicFrame>
      <p:pic>
        <p:nvPicPr>
          <p:cNvPr id="963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 y="6055658"/>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30940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t>PROGRAMME 5 INDICATORS…</a:t>
            </a:r>
          </a:p>
        </p:txBody>
      </p:sp>
      <p:sp>
        <p:nvSpPr>
          <p:cNvPr id="96259"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E9BC42DC-833E-4B3F-95F0-0C4F5D700590}" type="slidenum">
              <a:rPr lang="en-ZA" altLang="en-US" sz="1200" smtClean="0">
                <a:solidFill>
                  <a:srgbClr val="898989"/>
                </a:solidFill>
              </a:rPr>
              <a:pPr fontAlgn="base">
                <a:spcBef>
                  <a:spcPct val="0"/>
                </a:spcBef>
                <a:spcAft>
                  <a:spcPct val="0"/>
                </a:spcAft>
                <a:buFontTx/>
                <a:buNone/>
              </a:pPr>
              <a:t>92</a:t>
            </a:fld>
            <a:endParaRPr lang="en-ZA" altLang="en-US" sz="1200" dirty="0">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023979368"/>
              </p:ext>
            </p:extLst>
          </p:nvPr>
        </p:nvGraphicFramePr>
        <p:xfrm>
          <a:off x="0" y="836613"/>
          <a:ext cx="9144002" cy="2144206"/>
        </p:xfrm>
        <a:graphic>
          <a:graphicData uri="http://schemas.openxmlformats.org/drawingml/2006/table">
            <a:tbl>
              <a:tblPr/>
              <a:tblGrid>
                <a:gridCol w="1239436">
                  <a:extLst>
                    <a:ext uri="{9D8B030D-6E8A-4147-A177-3AD203B41FA5}">
                      <a16:colId xmlns:a16="http://schemas.microsoft.com/office/drawing/2014/main" val="2217902043"/>
                    </a:ext>
                  </a:extLst>
                </a:gridCol>
                <a:gridCol w="695602">
                  <a:extLst>
                    <a:ext uri="{9D8B030D-6E8A-4147-A177-3AD203B41FA5}">
                      <a16:colId xmlns:a16="http://schemas.microsoft.com/office/drawing/2014/main" val="3285187499"/>
                    </a:ext>
                  </a:extLst>
                </a:gridCol>
                <a:gridCol w="1568266">
                  <a:extLst>
                    <a:ext uri="{9D8B030D-6E8A-4147-A177-3AD203B41FA5}">
                      <a16:colId xmlns:a16="http://schemas.microsoft.com/office/drawing/2014/main" val="46504032"/>
                    </a:ext>
                  </a:extLst>
                </a:gridCol>
                <a:gridCol w="1716768">
                  <a:extLst>
                    <a:ext uri="{9D8B030D-6E8A-4147-A177-3AD203B41FA5}">
                      <a16:colId xmlns:a16="http://schemas.microsoft.com/office/drawing/2014/main" val="1804845342"/>
                    </a:ext>
                  </a:extLst>
                </a:gridCol>
                <a:gridCol w="787398">
                  <a:extLst>
                    <a:ext uri="{9D8B030D-6E8A-4147-A177-3AD203B41FA5}">
                      <a16:colId xmlns:a16="http://schemas.microsoft.com/office/drawing/2014/main" val="728491355"/>
                    </a:ext>
                  </a:extLst>
                </a:gridCol>
                <a:gridCol w="1568266">
                  <a:extLst>
                    <a:ext uri="{9D8B030D-6E8A-4147-A177-3AD203B41FA5}">
                      <a16:colId xmlns:a16="http://schemas.microsoft.com/office/drawing/2014/main" val="2706646081"/>
                    </a:ext>
                  </a:extLst>
                </a:gridCol>
                <a:gridCol w="1568266">
                  <a:extLst>
                    <a:ext uri="{9D8B030D-6E8A-4147-A177-3AD203B41FA5}">
                      <a16:colId xmlns:a16="http://schemas.microsoft.com/office/drawing/2014/main" val="1119579181"/>
                    </a:ext>
                  </a:extLst>
                </a:gridCol>
              </a:tblGrid>
              <a:tr h="310116">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2022/23</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Validated Milestone/ Output</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tc>
                  <a:txBody>
                    <a:bodyPr/>
                    <a:lstStyle/>
                    <a:p>
                      <a:pPr algn="l" fontAlgn="t"/>
                      <a:r>
                        <a:rPr lang="en-ZA" sz="1000" b="1" i="0" u="none" strike="noStrike" dirty="0">
                          <a:solidFill>
                            <a:srgbClr val="000000"/>
                          </a:solidFill>
                          <a:effectLst/>
                          <a:latin typeface="Arial" panose="020B0604020202020204" pitchFamily="34" charset="0"/>
                        </a:rPr>
                        <a:t>Challenges/ Corrective Action</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E1F2"/>
                    </a:solidFill>
                  </a:tcPr>
                </a:tc>
                <a:extLst>
                  <a:ext uri="{0D108BD9-81ED-4DB2-BD59-A6C34878D82A}">
                    <a16:rowId xmlns:a16="http://schemas.microsoft.com/office/drawing/2014/main" val="1726266785"/>
                  </a:ext>
                </a:extLst>
              </a:tr>
              <a:tr h="157690">
                <a:tc rowSpan="2">
                  <a:txBody>
                    <a:bodyPr/>
                    <a:lstStyle/>
                    <a:p>
                      <a:pPr algn="l" fontAlgn="t"/>
                      <a:r>
                        <a:rPr lang="en-GB" sz="1000" b="1" i="0" u="none" strike="noStrike" dirty="0">
                          <a:solidFill>
                            <a:srgbClr val="000000"/>
                          </a:solidFill>
                          <a:effectLst/>
                          <a:latin typeface="Arial" panose="020B0604020202020204" pitchFamily="34" charset="0"/>
                        </a:rPr>
                        <a:t>5.1.6 Number of professionals trained in SASCE programmes</a:t>
                      </a:r>
                    </a:p>
                    <a:p>
                      <a:pPr algn="l" fontAlgn="t"/>
                      <a:r>
                        <a:rPr lang="en-ZA" sz="1000" b="1" i="0" u="none" strike="noStrike" dirty="0">
                          <a:solidFill>
                            <a:srgbClr val="000000"/>
                          </a:solidFill>
                          <a:effectLst/>
                          <a:latin typeface="Arial" panose="020B0604020202020204" pitchFamily="34" charset="0"/>
                        </a:rPr>
                        <a:t> </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Annually</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900</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p>
                  </a:txBody>
                  <a:tcPr marL="5263" marR="5263" marT="5264"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2200203157"/>
                  </a:ext>
                </a:extLst>
              </a:tr>
              <a:tr h="919819">
                <a:tc vMerge="1">
                  <a:txBody>
                    <a:bodyPr/>
                    <a:lstStyle/>
                    <a:p>
                      <a:pPr algn="l" fontAlgn="t"/>
                      <a:endParaRPr lang="en-ZA" sz="600" b="1" i="0" u="none" strike="noStrike" dirty="0">
                        <a:solidFill>
                          <a:srgbClr val="000000"/>
                        </a:solidFill>
                        <a:effectLst/>
                        <a:latin typeface="Arial" panose="020B0604020202020204" pitchFamily="34" charset="0"/>
                      </a:endParaRPr>
                    </a:p>
                  </a:txBody>
                  <a:tcPr marL="5263" marR="5263" marT="5263"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National Coordinating Committee (NCC) had a meeting on 21/11/2022 at the Tshwane North District Office in Wonderboom Junction to deliberate on the 2023 Participation Rules. Provinces and all the teacher unions that form part of the NCC gave their input on the rules.</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Indicator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3423996045"/>
                  </a:ext>
                </a:extLst>
              </a:tr>
            </a:tbl>
          </a:graphicData>
        </a:graphic>
      </p:graphicFrame>
      <p:pic>
        <p:nvPicPr>
          <p:cNvPr id="963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 y="6055658"/>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40898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7451725" cy="947738"/>
          </a:xfrm>
        </p:spPr>
        <p:txBody>
          <a:bodyPr rtlCol="0">
            <a:noAutofit/>
          </a:bodyPr>
          <a:lstStyle/>
          <a:p>
            <a:pPr eaLnBrk="1" fontAlgn="auto" hangingPunct="1">
              <a:spcAft>
                <a:spcPts val="0"/>
              </a:spcAft>
              <a:defRPr/>
            </a:pPr>
            <a:r>
              <a:rPr lang="en-ZA" dirty="0"/>
              <a:t>PROGRAMME 5 …</a:t>
            </a:r>
          </a:p>
        </p:txBody>
      </p:sp>
      <p:sp>
        <p:nvSpPr>
          <p:cNvPr id="3" name="Content Placeholder 2"/>
          <p:cNvSpPr>
            <a:spLocks noGrp="1"/>
          </p:cNvSpPr>
          <p:nvPr>
            <p:ph idx="1"/>
          </p:nvPr>
        </p:nvSpPr>
        <p:spPr>
          <a:xfrm>
            <a:off x="0" y="947738"/>
            <a:ext cx="9144000" cy="5218112"/>
          </a:xfrm>
        </p:spPr>
        <p:txBody>
          <a:bodyPr rtlCol="0">
            <a:noAutofit/>
          </a:bodyPr>
          <a:lstStyle/>
          <a:p>
            <a:pPr marL="0" indent="0" algn="just" eaLnBrk="1" fontAlgn="auto" hangingPunct="1">
              <a:spcAft>
                <a:spcPts val="0"/>
              </a:spcAft>
              <a:buFont typeface="Arial" panose="020B0604020202020204" pitchFamily="34" charset="0"/>
              <a:buNone/>
              <a:defRPr/>
            </a:pPr>
            <a:r>
              <a:rPr lang="en-ZA" b="1" u="sng" dirty="0">
                <a:cs typeface="Arial" panose="020B0604020202020204" pitchFamily="34" charset="0"/>
              </a:rPr>
              <a:t>Sport and Enrichment in Education </a:t>
            </a:r>
          </a:p>
          <a:p>
            <a:pPr algn="just"/>
            <a:r>
              <a:rPr lang="en-US" b="1" dirty="0"/>
              <a:t>The Football Mini World Cup Festival </a:t>
            </a:r>
            <a:r>
              <a:rPr lang="en-US" dirty="0"/>
              <a:t>was held on 17 November 2022 at the SHAPA Nike Centre in Soweto. </a:t>
            </a:r>
          </a:p>
          <a:p>
            <a:pPr algn="just"/>
            <a:r>
              <a:rPr lang="en-US" b="1" dirty="0"/>
              <a:t>The Implementation Protocol </a:t>
            </a:r>
            <a:r>
              <a:rPr lang="en-US" dirty="0"/>
              <a:t>with the Department of Sport Arts and Culture (DSAC) has been finalised.</a:t>
            </a:r>
          </a:p>
          <a:p>
            <a:pPr algn="just"/>
            <a:r>
              <a:rPr lang="en-US" b="1" dirty="0"/>
              <a:t>The SASCE National Coordinating Committee (NCC) </a:t>
            </a:r>
            <a:r>
              <a:rPr lang="en-US" dirty="0"/>
              <a:t>had a meeting on 21 November 2022 at the Tshwane North District Office to </a:t>
            </a:r>
            <a:r>
              <a:rPr lang="en-US" b="1" dirty="0"/>
              <a:t>deliberate</a:t>
            </a:r>
            <a:r>
              <a:rPr lang="en-US" dirty="0"/>
              <a:t> on the 2023 </a:t>
            </a:r>
            <a:r>
              <a:rPr lang="en-US" b="1" dirty="0"/>
              <a:t>participation rules.</a:t>
            </a:r>
          </a:p>
          <a:p>
            <a:pPr marL="0" indent="0" algn="just" eaLnBrk="1" fontAlgn="auto" hangingPunct="1">
              <a:spcAft>
                <a:spcPts val="0"/>
              </a:spcAft>
              <a:buNone/>
              <a:defRPr/>
            </a:pPr>
            <a:r>
              <a:rPr lang="en-US" b="1" u="sng" dirty="0">
                <a:cs typeface="Arial" panose="020B0604020202020204" pitchFamily="34" charset="0"/>
              </a:rPr>
              <a:t>Safety in Education</a:t>
            </a:r>
          </a:p>
          <a:p>
            <a:pPr algn="just" eaLnBrk="1" fontAlgn="auto" hangingPunct="1">
              <a:spcAft>
                <a:spcPts val="0"/>
              </a:spcAft>
              <a:defRPr/>
            </a:pPr>
            <a:r>
              <a:rPr lang="en-GB" b="1" dirty="0"/>
              <a:t>20 districts </a:t>
            </a:r>
            <a:r>
              <a:rPr lang="en-GB" dirty="0"/>
              <a:t>across </a:t>
            </a:r>
            <a:r>
              <a:rPr lang="en-GB" b="1" dirty="0"/>
              <a:t>three (3) provinces </a:t>
            </a:r>
            <a:r>
              <a:rPr lang="en-ZA" dirty="0"/>
              <a:t>Limpopo, Free State, and Gauteng</a:t>
            </a:r>
            <a:r>
              <a:rPr lang="en-GB" dirty="0"/>
              <a:t> were </a:t>
            </a:r>
            <a:r>
              <a:rPr lang="en-GB" b="1" dirty="0"/>
              <a:t>monitored</a:t>
            </a:r>
            <a:r>
              <a:rPr lang="en-GB" dirty="0"/>
              <a:t> for </a:t>
            </a:r>
            <a:r>
              <a:rPr lang="en-GB" b="1" dirty="0"/>
              <a:t>implementation </a:t>
            </a:r>
            <a:r>
              <a:rPr lang="en-GB" dirty="0"/>
              <a:t>of the National School Safety Framework (NSSF).</a:t>
            </a:r>
          </a:p>
          <a:p>
            <a:pPr marL="0" indent="0" algn="just" eaLnBrk="1" fontAlgn="auto" hangingPunct="1">
              <a:spcAft>
                <a:spcPts val="0"/>
              </a:spcAft>
              <a:buNone/>
              <a:defRPr/>
            </a:pPr>
            <a:r>
              <a:rPr lang="en-US" b="1" u="sng" dirty="0">
                <a:cs typeface="Arial" panose="020B0604020202020204" pitchFamily="34" charset="0"/>
              </a:rPr>
              <a:t>Social Cohesion and Equity in Education</a:t>
            </a:r>
          </a:p>
          <a:p>
            <a:r>
              <a:rPr lang="en-US" b="1" dirty="0"/>
              <a:t>The International Day of the Girl Child </a:t>
            </a:r>
            <a:r>
              <a:rPr lang="en-US" dirty="0"/>
              <a:t>was </a:t>
            </a:r>
            <a:r>
              <a:rPr lang="en-US" b="1" dirty="0"/>
              <a:t>commemorated </a:t>
            </a:r>
            <a:r>
              <a:rPr lang="en-US" dirty="0"/>
              <a:t>in Limpopo on 11 October 2022.</a:t>
            </a:r>
          </a:p>
          <a:p>
            <a:pPr algn="just"/>
            <a:r>
              <a:rPr lang="en-ZA" b="1" dirty="0"/>
              <a:t>Consultations on the Guidelines </a:t>
            </a:r>
            <a:r>
              <a:rPr lang="en-ZA" dirty="0"/>
              <a:t>for the socio-educational </a:t>
            </a:r>
            <a:r>
              <a:rPr lang="en-ZA" b="1" dirty="0"/>
              <a:t>inclusion</a:t>
            </a:r>
            <a:r>
              <a:rPr lang="en-ZA" dirty="0"/>
              <a:t> of Diverse </a:t>
            </a:r>
            <a:r>
              <a:rPr lang="en-US" dirty="0"/>
              <a:t>Sexual Orientations, Gender Identity, Expression and Sex Characteristics (SOGIESC)</a:t>
            </a:r>
            <a:r>
              <a:rPr lang="en-ZA" dirty="0"/>
              <a:t> in schools took place in </a:t>
            </a:r>
            <a:r>
              <a:rPr lang="en-ZA" b="1" dirty="0"/>
              <a:t>two (2) provinces </a:t>
            </a:r>
            <a:r>
              <a:rPr lang="en-ZA" dirty="0"/>
              <a:t>Eastern Cape and North West.</a:t>
            </a:r>
          </a:p>
          <a:p>
            <a:pPr algn="just"/>
            <a:r>
              <a:rPr lang="en-ZA" b="1" dirty="0"/>
              <a:t>The national </a:t>
            </a:r>
            <a:r>
              <a:rPr lang="en-US" b="1" dirty="0"/>
              <a:t>iNkosi Albert Luthuli Oral History Competition </a:t>
            </a:r>
            <a:r>
              <a:rPr lang="en-US" dirty="0"/>
              <a:t>in </a:t>
            </a:r>
            <a:r>
              <a:rPr lang="en-US" b="1" dirty="0"/>
              <a:t>collaboration</a:t>
            </a:r>
            <a:r>
              <a:rPr lang="en-US" dirty="0"/>
              <a:t> with the Luthuli Museum was </a:t>
            </a:r>
            <a:r>
              <a:rPr lang="en-US" b="1" dirty="0"/>
              <a:t>held</a:t>
            </a:r>
            <a:r>
              <a:rPr lang="en-US" dirty="0"/>
              <a:t> from 01 to 02 October 2022 in KwaZulu-Natal province.</a:t>
            </a:r>
            <a:endParaRPr lang="en-ZA" dirty="0"/>
          </a:p>
          <a:p>
            <a:pPr algn="just" eaLnBrk="1" fontAlgn="auto" hangingPunct="1">
              <a:spcAft>
                <a:spcPts val="0"/>
              </a:spcAft>
              <a:defRPr/>
            </a:pPr>
            <a:endParaRPr lang="en-US" b="1" u="sng" dirty="0">
              <a:solidFill>
                <a:srgbClr val="FF0000"/>
              </a:solidFill>
            </a:endParaRPr>
          </a:p>
          <a:p>
            <a:pPr algn="just" eaLnBrk="1" fontAlgn="auto" hangingPunct="1">
              <a:spcAft>
                <a:spcPts val="0"/>
              </a:spcAft>
              <a:defRPr/>
            </a:pPr>
            <a:endParaRPr lang="en-ZA" dirty="0"/>
          </a:p>
        </p:txBody>
      </p:sp>
      <p:sp>
        <p:nvSpPr>
          <p:cNvPr id="97284"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18AB773C-1124-4FEE-A60D-A919E347D378}" type="slidenum">
              <a:rPr lang="en-ZA" altLang="en-US" sz="1200" smtClean="0">
                <a:solidFill>
                  <a:srgbClr val="898989"/>
                </a:solidFill>
              </a:rPr>
              <a:pPr fontAlgn="base">
                <a:spcBef>
                  <a:spcPct val="0"/>
                </a:spcBef>
                <a:spcAft>
                  <a:spcPct val="0"/>
                </a:spcAft>
                <a:buFontTx/>
                <a:buNone/>
              </a:pPr>
              <a:t>93</a:t>
            </a:fld>
            <a:endParaRPr lang="en-ZA" altLang="en-US" sz="1200" dirty="0">
              <a:solidFill>
                <a:srgbClr val="898989"/>
              </a:solidFill>
            </a:endParaRPr>
          </a:p>
        </p:txBody>
      </p:sp>
      <p:pic>
        <p:nvPicPr>
          <p:cNvPr id="9728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65850"/>
            <a:ext cx="1692275" cy="679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1725" cy="947738"/>
          </a:xfrm>
        </p:spPr>
        <p:txBody>
          <a:bodyPr rtlCol="0"/>
          <a:lstStyle/>
          <a:p>
            <a:pPr eaLnBrk="1" fontAlgn="auto" hangingPunct="1">
              <a:spcAft>
                <a:spcPts val="0"/>
              </a:spcAft>
              <a:defRPr/>
            </a:pPr>
            <a:r>
              <a:rPr lang="en-ZA" dirty="0"/>
              <a:t>PROGRAMME 5 …</a:t>
            </a:r>
          </a:p>
        </p:txBody>
      </p:sp>
      <p:sp>
        <p:nvSpPr>
          <p:cNvPr id="3" name="Content Placeholder 2"/>
          <p:cNvSpPr>
            <a:spLocks noGrp="1"/>
          </p:cNvSpPr>
          <p:nvPr>
            <p:ph idx="1"/>
          </p:nvPr>
        </p:nvSpPr>
        <p:spPr>
          <a:xfrm>
            <a:off x="0" y="765175"/>
            <a:ext cx="9144000" cy="5216525"/>
          </a:xfrm>
        </p:spPr>
        <p:txBody>
          <a:bodyPr rtlCol="0">
            <a:noAutofit/>
          </a:bodyPr>
          <a:lstStyle/>
          <a:p>
            <a:pPr marL="0" indent="0" algn="just" eaLnBrk="1" fontAlgn="auto" hangingPunct="1">
              <a:spcAft>
                <a:spcPts val="0"/>
              </a:spcAft>
              <a:buFont typeface="Arial" panose="020B0604020202020204" pitchFamily="34" charset="0"/>
              <a:buNone/>
              <a:defRPr/>
            </a:pPr>
            <a:r>
              <a:rPr lang="en-US" b="1" u="sng" dirty="0"/>
              <a:t>Health Promotion</a:t>
            </a:r>
            <a:endParaRPr lang="en-US" dirty="0"/>
          </a:p>
          <a:p>
            <a:pPr eaLnBrk="1" fontAlgn="auto" hangingPunct="1">
              <a:spcAft>
                <a:spcPts val="0"/>
              </a:spcAft>
            </a:pPr>
            <a:r>
              <a:rPr lang="en-US" b="1" dirty="0"/>
              <a:t>A total of 37 school monitoring </a:t>
            </a:r>
            <a:r>
              <a:rPr lang="en-US" dirty="0"/>
              <a:t>visits have been was </a:t>
            </a:r>
            <a:r>
              <a:rPr lang="en-US" b="1" dirty="0"/>
              <a:t>conducted</a:t>
            </a:r>
            <a:r>
              <a:rPr lang="en-ZA" dirty="0"/>
              <a:t> were </a:t>
            </a:r>
            <a:r>
              <a:rPr lang="en-ZA" b="1" dirty="0"/>
              <a:t>conducted</a:t>
            </a:r>
            <a:r>
              <a:rPr lang="en-ZA" dirty="0"/>
              <a:t> as part of the build-up activities toward World AIDS day Commemoration.</a:t>
            </a:r>
            <a:endParaRPr lang="en-US" b="1" dirty="0"/>
          </a:p>
          <a:p>
            <a:pPr lvl="0" eaLnBrk="1" fontAlgn="auto" hangingPunct="1">
              <a:spcAft>
                <a:spcPts val="0"/>
              </a:spcAft>
            </a:pPr>
            <a:r>
              <a:rPr lang="en-US" b="1" dirty="0"/>
              <a:t>The second draft </a:t>
            </a:r>
            <a:r>
              <a:rPr lang="en-US" dirty="0"/>
              <a:t>of the Conditional Grant Framework was </a:t>
            </a:r>
            <a:r>
              <a:rPr lang="en-US" b="1" dirty="0"/>
              <a:t>developed and presented </a:t>
            </a:r>
            <a:r>
              <a:rPr lang="en-US" dirty="0"/>
              <a:t>at the Interprovincial meeting on 25 October 2022, and Treasury on 07 November 2022.</a:t>
            </a:r>
          </a:p>
          <a:p>
            <a:pPr lvl="0" eaLnBrk="1" fontAlgn="auto" hangingPunct="1">
              <a:spcAft>
                <a:spcPts val="0"/>
              </a:spcAft>
            </a:pPr>
            <a:r>
              <a:rPr lang="en-US" b="1" dirty="0"/>
              <a:t>The DBE and North West PED </a:t>
            </a:r>
            <a:r>
              <a:rPr lang="en-US" dirty="0"/>
              <a:t>co-hosted a </a:t>
            </a:r>
            <a:r>
              <a:rPr lang="en-US" b="1" dirty="0"/>
              <a:t>Learner Pregnancy Prevention and Management (LPPM) </a:t>
            </a:r>
            <a:r>
              <a:rPr lang="en-US" dirty="0"/>
              <a:t>Policy  Provincial Dissemination Workshop on 8 November 2022. </a:t>
            </a:r>
          </a:p>
          <a:p>
            <a:pPr lvl="0" eaLnBrk="1" fontAlgn="auto" hangingPunct="1">
              <a:spcAft>
                <a:spcPts val="0"/>
              </a:spcAft>
            </a:pPr>
            <a:r>
              <a:rPr lang="en-US" b="1" dirty="0"/>
              <a:t>The reported reach </a:t>
            </a:r>
            <a:r>
              <a:rPr lang="en-US" dirty="0"/>
              <a:t>of the National deworming programme in 2022 is currently </a:t>
            </a:r>
            <a:r>
              <a:rPr lang="en-US" b="1" dirty="0"/>
              <a:t>1 124 916. </a:t>
            </a:r>
          </a:p>
          <a:p>
            <a:pPr lvl="0" eaLnBrk="1" fontAlgn="auto" hangingPunct="1">
              <a:spcAft>
                <a:spcPts val="0"/>
              </a:spcAft>
            </a:pPr>
            <a:r>
              <a:rPr lang="en-US" b="1" dirty="0"/>
              <a:t>The data received </a:t>
            </a:r>
            <a:r>
              <a:rPr lang="en-US" dirty="0"/>
              <a:t>from the District Health Information System (DHIS) </a:t>
            </a:r>
            <a:r>
              <a:rPr lang="en-US" b="1" dirty="0"/>
              <a:t>submitted</a:t>
            </a:r>
            <a:r>
              <a:rPr lang="en-US" dirty="0"/>
              <a:t> to DBE by the Department of Health (DoH), </a:t>
            </a:r>
            <a:r>
              <a:rPr lang="en-US" b="1" dirty="0"/>
              <a:t>257-568 learners </a:t>
            </a:r>
            <a:r>
              <a:rPr lang="en-US" dirty="0"/>
              <a:t>have been </a:t>
            </a:r>
            <a:r>
              <a:rPr lang="en-US" b="1" dirty="0"/>
              <a:t>reached</a:t>
            </a:r>
            <a:r>
              <a:rPr lang="en-US" dirty="0"/>
              <a:t> through health screening from January to October 2022. </a:t>
            </a:r>
          </a:p>
          <a:p>
            <a:pPr lvl="0" eaLnBrk="1" fontAlgn="auto" hangingPunct="1">
              <a:spcAft>
                <a:spcPts val="0"/>
              </a:spcAft>
            </a:pPr>
            <a:r>
              <a:rPr lang="en-US" b="1" dirty="0"/>
              <a:t>The TB Field Guide review process </a:t>
            </a:r>
            <a:r>
              <a:rPr lang="en-US" dirty="0"/>
              <a:t>has been </a:t>
            </a:r>
            <a:r>
              <a:rPr lang="en-US" b="1" dirty="0"/>
              <a:t>completed,</a:t>
            </a:r>
            <a:r>
              <a:rPr lang="en-US" dirty="0"/>
              <a:t> and </a:t>
            </a:r>
            <a:r>
              <a:rPr lang="en-US" b="1" dirty="0"/>
              <a:t>the first draft of the revised TB Field </a:t>
            </a:r>
            <a:r>
              <a:rPr lang="en-US" dirty="0"/>
              <a:t>Guide was finalised.</a:t>
            </a:r>
          </a:p>
          <a:p>
            <a:pPr lvl="0" eaLnBrk="1" fontAlgn="auto" hangingPunct="1">
              <a:spcAft>
                <a:spcPts val="0"/>
              </a:spcAft>
            </a:pPr>
            <a:r>
              <a:rPr lang="en-US" b="1" dirty="0"/>
              <a:t>The DBE officials </a:t>
            </a:r>
            <a:r>
              <a:rPr lang="en-US" dirty="0"/>
              <a:t>led by the Deputy Minister </a:t>
            </a:r>
            <a:r>
              <a:rPr lang="en-US" b="1" dirty="0"/>
              <a:t>supported</a:t>
            </a:r>
            <a:r>
              <a:rPr lang="en-US" dirty="0"/>
              <a:t> the 2022 World AIDS Day national commemoration </a:t>
            </a:r>
            <a:r>
              <a:rPr lang="en-US" b="1" dirty="0"/>
              <a:t>held </a:t>
            </a:r>
            <a:r>
              <a:rPr lang="en-US" dirty="0"/>
              <a:t>in Free State (Bloemfontein) on 01 December 2022. </a:t>
            </a:r>
          </a:p>
        </p:txBody>
      </p:sp>
      <p:sp>
        <p:nvSpPr>
          <p:cNvPr id="98308"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F1BDF7E2-FA46-422A-82D4-A65FA1689260}" type="slidenum">
              <a:rPr lang="en-ZA" altLang="en-US" sz="1200" smtClean="0">
                <a:solidFill>
                  <a:srgbClr val="898989"/>
                </a:solidFill>
              </a:rPr>
              <a:pPr fontAlgn="base">
                <a:spcBef>
                  <a:spcPct val="0"/>
                </a:spcBef>
                <a:spcAft>
                  <a:spcPct val="0"/>
                </a:spcAft>
                <a:buFontTx/>
                <a:buNone/>
              </a:pPr>
              <a:t>94</a:t>
            </a:fld>
            <a:endParaRPr lang="en-ZA" altLang="en-US" sz="1200" dirty="0">
              <a:solidFill>
                <a:srgbClr val="898989"/>
              </a:solidFill>
            </a:endParaRPr>
          </a:p>
        </p:txBody>
      </p:sp>
      <p:pic>
        <p:nvPicPr>
          <p:cNvPr id="9830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43542"/>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7451725" cy="947738"/>
          </a:xfrm>
        </p:spPr>
        <p:txBody>
          <a:bodyPr rtlCol="0">
            <a:noAutofit/>
          </a:bodyPr>
          <a:lstStyle/>
          <a:p>
            <a:pPr eaLnBrk="1" fontAlgn="auto" hangingPunct="1">
              <a:spcAft>
                <a:spcPts val="0"/>
              </a:spcAft>
              <a:defRPr/>
            </a:pPr>
            <a:r>
              <a:rPr lang="en-ZA" dirty="0"/>
              <a:t>PROGRAMME 5 …</a:t>
            </a:r>
          </a:p>
        </p:txBody>
      </p:sp>
      <p:sp>
        <p:nvSpPr>
          <p:cNvPr id="3" name="Content Placeholder 2"/>
          <p:cNvSpPr>
            <a:spLocks noGrp="1"/>
          </p:cNvSpPr>
          <p:nvPr>
            <p:ph idx="1"/>
          </p:nvPr>
        </p:nvSpPr>
        <p:spPr>
          <a:xfrm>
            <a:off x="0" y="947738"/>
            <a:ext cx="9144000" cy="5218112"/>
          </a:xfrm>
        </p:spPr>
        <p:txBody>
          <a:bodyPr rtlCol="0"/>
          <a:lstStyle/>
          <a:p>
            <a:pPr marL="0" indent="0" algn="just">
              <a:buNone/>
            </a:pPr>
            <a:r>
              <a:rPr lang="en-US" b="1" u="sng" dirty="0"/>
              <a:t>Psycho-social Support</a:t>
            </a:r>
          </a:p>
          <a:p>
            <a:pPr algn="just"/>
            <a:r>
              <a:rPr lang="en-US" b="1" dirty="0"/>
              <a:t>Training of Trainers and training Learner Support Agents (LSAs) </a:t>
            </a:r>
            <a:r>
              <a:rPr lang="en-US" dirty="0"/>
              <a:t>on the Guide on providing psychosocial support to learners was </a:t>
            </a:r>
            <a:r>
              <a:rPr lang="en-US" b="1" dirty="0"/>
              <a:t>conducted.</a:t>
            </a:r>
          </a:p>
          <a:p>
            <a:pPr algn="just"/>
            <a:r>
              <a:rPr lang="en-US" b="1" dirty="0"/>
              <a:t>Resilience training </a:t>
            </a:r>
            <a:r>
              <a:rPr lang="en-US" dirty="0"/>
              <a:t>was</a:t>
            </a:r>
            <a:r>
              <a:rPr lang="en-US" b="1" dirty="0"/>
              <a:t> conducted</a:t>
            </a:r>
            <a:r>
              <a:rPr lang="en-US" dirty="0"/>
              <a:t> with Northern Cape District officials and LSAs in collaboration with The University of Pretoria. </a:t>
            </a:r>
            <a:endParaRPr lang="en-US" u="sng" dirty="0"/>
          </a:p>
          <a:p>
            <a:pPr marL="0" indent="0" algn="just">
              <a:buNone/>
            </a:pPr>
            <a:r>
              <a:rPr lang="en-US" b="1" u="sng" dirty="0"/>
              <a:t>School Nutrition</a:t>
            </a:r>
          </a:p>
          <a:p>
            <a:pPr lvl="0">
              <a:defRPr/>
            </a:pPr>
            <a:r>
              <a:rPr lang="en-US" b="1" dirty="0"/>
              <a:t>13 schools </a:t>
            </a:r>
            <a:r>
              <a:rPr lang="en-US" dirty="0"/>
              <a:t>were </a:t>
            </a:r>
            <a:r>
              <a:rPr lang="en-US" b="1" dirty="0"/>
              <a:t>monitored</a:t>
            </a:r>
            <a:r>
              <a:rPr lang="en-US" dirty="0"/>
              <a:t> on the provision of nutritious meals and compliance with feeding requirements.</a:t>
            </a:r>
          </a:p>
          <a:p>
            <a:pPr marL="0" indent="0" algn="just" eaLnBrk="1" fontAlgn="auto" hangingPunct="1">
              <a:spcAft>
                <a:spcPts val="0"/>
              </a:spcAft>
              <a:buNone/>
              <a:defRPr/>
            </a:pPr>
            <a:r>
              <a:rPr lang="en-US" b="1" dirty="0">
                <a:ea typeface="Times New Roman" panose="02020603050405020304" pitchFamily="18" charset="0"/>
              </a:rPr>
              <a:t> </a:t>
            </a:r>
            <a:endParaRPr lang="en-ZA" dirty="0">
              <a:ea typeface="Times New Roman" panose="02020603050405020304" pitchFamily="18" charset="0"/>
            </a:endParaRPr>
          </a:p>
          <a:p>
            <a:pPr algn="just" eaLnBrk="1" fontAlgn="auto" hangingPunct="1">
              <a:spcAft>
                <a:spcPts val="0"/>
              </a:spcAft>
              <a:defRPr/>
            </a:pPr>
            <a:endParaRPr lang="en-ZA" sz="2600" dirty="0"/>
          </a:p>
          <a:p>
            <a:pPr marL="0" indent="0" algn="just" eaLnBrk="1" fontAlgn="auto" hangingPunct="1">
              <a:spcAft>
                <a:spcPts val="0"/>
              </a:spcAft>
              <a:buFont typeface="Arial" panose="020B0604020202020204" pitchFamily="34" charset="0"/>
              <a:buNone/>
              <a:defRPr/>
            </a:pPr>
            <a:endParaRPr lang="en-US" u="sng" dirty="0"/>
          </a:p>
          <a:p>
            <a:pPr marL="0" indent="0" algn="just" eaLnBrk="1" fontAlgn="auto" hangingPunct="1">
              <a:spcAft>
                <a:spcPts val="0"/>
              </a:spcAft>
              <a:buFont typeface="Arial" panose="020B0604020202020204" pitchFamily="34" charset="0"/>
              <a:buNone/>
              <a:defRPr/>
            </a:pPr>
            <a:endParaRPr lang="en-ZA" dirty="0">
              <a:solidFill>
                <a:prstClr val="black"/>
              </a:solidFill>
            </a:endParaRPr>
          </a:p>
          <a:p>
            <a:pPr marL="0" indent="0" algn="just" eaLnBrk="1" fontAlgn="auto" hangingPunct="1">
              <a:spcAft>
                <a:spcPts val="0"/>
              </a:spcAft>
              <a:buFont typeface="Arial" panose="020B0604020202020204" pitchFamily="34" charset="0"/>
              <a:buNone/>
              <a:defRPr/>
            </a:pPr>
            <a:endParaRPr lang="en-US" sz="1100" b="1" u="sng" dirty="0"/>
          </a:p>
          <a:p>
            <a:pPr algn="just" eaLnBrk="1" fontAlgn="auto" hangingPunct="1">
              <a:spcAft>
                <a:spcPts val="0"/>
              </a:spcAft>
              <a:defRPr/>
            </a:pPr>
            <a:endParaRPr lang="en-ZA" sz="1100" dirty="0"/>
          </a:p>
        </p:txBody>
      </p:sp>
      <p:sp>
        <p:nvSpPr>
          <p:cNvPr id="99332"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B7405923-5498-495C-89B7-19BA94FE6071}" type="slidenum">
              <a:rPr lang="en-ZA" altLang="en-US" sz="1200" smtClean="0">
                <a:solidFill>
                  <a:srgbClr val="898989"/>
                </a:solidFill>
              </a:rPr>
              <a:pPr fontAlgn="base">
                <a:spcBef>
                  <a:spcPct val="0"/>
                </a:spcBef>
                <a:spcAft>
                  <a:spcPct val="0"/>
                </a:spcAft>
                <a:buFontTx/>
                <a:buNone/>
              </a:pPr>
              <a:t>95</a:t>
            </a:fld>
            <a:endParaRPr lang="en-ZA" altLang="en-US" sz="1200" dirty="0">
              <a:solidFill>
                <a:srgbClr val="898989"/>
              </a:solidFill>
            </a:endParaRPr>
          </a:p>
        </p:txBody>
      </p:sp>
      <p:pic>
        <p:nvPicPr>
          <p:cNvPr id="9933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21388"/>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5</a:t>
            </a:r>
          </a:p>
        </p:txBody>
      </p:sp>
      <p:sp>
        <p:nvSpPr>
          <p:cNvPr id="3" name="Content Placeholder 2"/>
          <p:cNvSpPr>
            <a:spLocks noGrp="1"/>
          </p:cNvSpPr>
          <p:nvPr>
            <p:ph idx="1"/>
          </p:nvPr>
        </p:nvSpPr>
        <p:spPr>
          <a:xfrm>
            <a:off x="175454" y="836712"/>
            <a:ext cx="6669360" cy="378043"/>
          </a:xfrm>
        </p:spPr>
        <p:txBody>
          <a:bodyPr/>
          <a:lstStyle/>
          <a:p>
            <a:pPr marL="0" indent="0">
              <a:buNone/>
            </a:pPr>
            <a:r>
              <a:rPr lang="en-ZA" b="1" dirty="0"/>
              <a:t>National School Nutrition Programme (NSNP) </a:t>
            </a:r>
          </a:p>
          <a:p>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a:solidFill>
                  <a:prstClr val="black">
                    <a:tint val="75000"/>
                  </a:prstClr>
                </a:solidFill>
                <a:latin typeface="Calibri"/>
              </a:rPr>
              <a:pPr/>
              <a:t>96</a:t>
            </a:fld>
            <a:endParaRPr lang="en-ZA" dirty="0">
              <a:solidFill>
                <a:prstClr val="black">
                  <a:tint val="75000"/>
                </a:prstClr>
              </a:solidFill>
              <a:latin typeface="Calibri"/>
            </a:endParaRPr>
          </a:p>
        </p:txBody>
      </p:sp>
      <p:graphicFrame>
        <p:nvGraphicFramePr>
          <p:cNvPr id="7" name="Content Placeholder 3"/>
          <p:cNvGraphicFramePr>
            <a:graphicFrameLocks/>
          </p:cNvGraphicFramePr>
          <p:nvPr>
            <p:extLst>
              <p:ext uri="{D42A27DB-BD31-4B8C-83A1-F6EECF244321}">
                <p14:modId xmlns:p14="http://schemas.microsoft.com/office/powerpoint/2010/main" val="2413372942"/>
              </p:ext>
            </p:extLst>
          </p:nvPr>
        </p:nvGraphicFramePr>
        <p:xfrm>
          <a:off x="175453" y="1196752"/>
          <a:ext cx="8789036" cy="4392490"/>
        </p:xfrm>
        <a:graphic>
          <a:graphicData uri="http://schemas.openxmlformats.org/drawingml/2006/table">
            <a:tbl>
              <a:tblPr firstRow="1" firstCol="1" bandRow="1">
                <a:tableStyleId>{21E4AEA4-8DFA-4A89-87EB-49C32662AFE0}</a:tableStyleId>
              </a:tblPr>
              <a:tblGrid>
                <a:gridCol w="1479960">
                  <a:extLst>
                    <a:ext uri="{9D8B030D-6E8A-4147-A177-3AD203B41FA5}">
                      <a16:colId xmlns:a16="http://schemas.microsoft.com/office/drawing/2014/main" val="511983667"/>
                    </a:ext>
                  </a:extLst>
                </a:gridCol>
                <a:gridCol w="775217">
                  <a:extLst>
                    <a:ext uri="{9D8B030D-6E8A-4147-A177-3AD203B41FA5}">
                      <a16:colId xmlns:a16="http://schemas.microsoft.com/office/drawing/2014/main" val="1001515209"/>
                    </a:ext>
                  </a:extLst>
                </a:gridCol>
                <a:gridCol w="634268">
                  <a:extLst>
                    <a:ext uri="{9D8B030D-6E8A-4147-A177-3AD203B41FA5}">
                      <a16:colId xmlns:a16="http://schemas.microsoft.com/office/drawing/2014/main" val="2767754868"/>
                    </a:ext>
                  </a:extLst>
                </a:gridCol>
                <a:gridCol w="704744">
                  <a:extLst>
                    <a:ext uri="{9D8B030D-6E8A-4147-A177-3AD203B41FA5}">
                      <a16:colId xmlns:a16="http://schemas.microsoft.com/office/drawing/2014/main" val="3664438913"/>
                    </a:ext>
                  </a:extLst>
                </a:gridCol>
                <a:gridCol w="775217">
                  <a:extLst>
                    <a:ext uri="{9D8B030D-6E8A-4147-A177-3AD203B41FA5}">
                      <a16:colId xmlns:a16="http://schemas.microsoft.com/office/drawing/2014/main" val="438298262"/>
                    </a:ext>
                  </a:extLst>
                </a:gridCol>
                <a:gridCol w="775217">
                  <a:extLst>
                    <a:ext uri="{9D8B030D-6E8A-4147-A177-3AD203B41FA5}">
                      <a16:colId xmlns:a16="http://schemas.microsoft.com/office/drawing/2014/main" val="1122925860"/>
                    </a:ext>
                  </a:extLst>
                </a:gridCol>
                <a:gridCol w="634268">
                  <a:extLst>
                    <a:ext uri="{9D8B030D-6E8A-4147-A177-3AD203B41FA5}">
                      <a16:colId xmlns:a16="http://schemas.microsoft.com/office/drawing/2014/main" val="3353417792"/>
                    </a:ext>
                  </a:extLst>
                </a:gridCol>
                <a:gridCol w="704744">
                  <a:extLst>
                    <a:ext uri="{9D8B030D-6E8A-4147-A177-3AD203B41FA5}">
                      <a16:colId xmlns:a16="http://schemas.microsoft.com/office/drawing/2014/main" val="628393476"/>
                    </a:ext>
                  </a:extLst>
                </a:gridCol>
                <a:gridCol w="704744">
                  <a:extLst>
                    <a:ext uri="{9D8B030D-6E8A-4147-A177-3AD203B41FA5}">
                      <a16:colId xmlns:a16="http://schemas.microsoft.com/office/drawing/2014/main" val="269865397"/>
                    </a:ext>
                  </a:extLst>
                </a:gridCol>
                <a:gridCol w="634268">
                  <a:extLst>
                    <a:ext uri="{9D8B030D-6E8A-4147-A177-3AD203B41FA5}">
                      <a16:colId xmlns:a16="http://schemas.microsoft.com/office/drawing/2014/main" val="3641230377"/>
                    </a:ext>
                  </a:extLst>
                </a:gridCol>
                <a:gridCol w="966389">
                  <a:extLst>
                    <a:ext uri="{9D8B030D-6E8A-4147-A177-3AD203B41FA5}">
                      <a16:colId xmlns:a16="http://schemas.microsoft.com/office/drawing/2014/main" val="489284796"/>
                    </a:ext>
                  </a:extLst>
                </a:gridCol>
              </a:tblGrid>
              <a:tr h="692614">
                <a:tc>
                  <a:txBody>
                    <a:bodyPr/>
                    <a:lstStyle/>
                    <a:p>
                      <a:pPr algn="l" fontAlgn="b"/>
                      <a:r>
                        <a:rPr lang="en-ZA" sz="1200" u="none" strike="noStrike" dirty="0">
                          <a:effectLst/>
                        </a:rPr>
                        <a:t>Provincial Performance Indicators</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tc>
                <a:tc>
                  <a:txBody>
                    <a:bodyPr/>
                    <a:lstStyle/>
                    <a:p>
                      <a:pPr algn="l" fontAlgn="b"/>
                      <a:r>
                        <a:rPr lang="en-ZA" sz="1200" u="none" strike="noStrike" dirty="0">
                          <a:effectLst/>
                        </a:rPr>
                        <a:t>EC</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tc>
                <a:tc>
                  <a:txBody>
                    <a:bodyPr/>
                    <a:lstStyle/>
                    <a:p>
                      <a:pPr algn="l" fontAlgn="b"/>
                      <a:r>
                        <a:rPr lang="en-ZA" sz="1200" u="none" strike="noStrike" dirty="0">
                          <a:effectLst/>
                        </a:rPr>
                        <a:t>FS</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tc>
                <a:tc>
                  <a:txBody>
                    <a:bodyPr/>
                    <a:lstStyle/>
                    <a:p>
                      <a:pPr algn="l" fontAlgn="b"/>
                      <a:r>
                        <a:rPr lang="en-ZA" sz="1200" u="none" strike="noStrike" dirty="0">
                          <a:effectLst/>
                        </a:rPr>
                        <a:t>GP</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tc>
                <a:tc>
                  <a:txBody>
                    <a:bodyPr/>
                    <a:lstStyle/>
                    <a:p>
                      <a:pPr algn="l" fontAlgn="b"/>
                      <a:r>
                        <a:rPr lang="en-ZA" sz="1200" u="none" strike="noStrike" dirty="0">
                          <a:effectLst/>
                        </a:rPr>
                        <a:t>KZN</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tc>
                <a:tc>
                  <a:txBody>
                    <a:bodyPr/>
                    <a:lstStyle/>
                    <a:p>
                      <a:pPr algn="l" fontAlgn="b"/>
                      <a:r>
                        <a:rPr lang="en-ZA" sz="1200" u="none" strike="noStrike" dirty="0">
                          <a:effectLst/>
                        </a:rPr>
                        <a:t>LP</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tc>
                <a:tc>
                  <a:txBody>
                    <a:bodyPr/>
                    <a:lstStyle/>
                    <a:p>
                      <a:pPr algn="l" fontAlgn="b"/>
                      <a:r>
                        <a:rPr lang="en-ZA" sz="1200" u="none" strike="noStrike" dirty="0">
                          <a:effectLst/>
                        </a:rPr>
                        <a:t>MP</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tc>
                <a:tc>
                  <a:txBody>
                    <a:bodyPr/>
                    <a:lstStyle/>
                    <a:p>
                      <a:pPr algn="l" fontAlgn="b"/>
                      <a:r>
                        <a:rPr lang="en-ZA" sz="1200" u="none" strike="noStrike" dirty="0">
                          <a:effectLst/>
                        </a:rPr>
                        <a:t>NC</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tc>
                <a:tc>
                  <a:txBody>
                    <a:bodyPr/>
                    <a:lstStyle/>
                    <a:p>
                      <a:pPr algn="l" fontAlgn="b"/>
                      <a:r>
                        <a:rPr lang="en-ZA" sz="1200" u="none" strike="noStrike" dirty="0">
                          <a:effectLst/>
                        </a:rPr>
                        <a:t>NW</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tc>
                <a:tc>
                  <a:txBody>
                    <a:bodyPr/>
                    <a:lstStyle/>
                    <a:p>
                      <a:pPr algn="l" fontAlgn="b"/>
                      <a:r>
                        <a:rPr lang="en-ZA" sz="1200" u="none" strike="noStrike" dirty="0">
                          <a:effectLst/>
                        </a:rPr>
                        <a:t>WC</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tc>
                <a:tc>
                  <a:txBody>
                    <a:bodyPr/>
                    <a:lstStyle/>
                    <a:p>
                      <a:pPr algn="l" fontAlgn="b"/>
                      <a:r>
                        <a:rPr lang="en-ZA" sz="1200" u="none" strike="noStrike" dirty="0">
                          <a:effectLst/>
                        </a:rPr>
                        <a:t>Total</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tc>
                <a:extLst>
                  <a:ext uri="{0D108BD9-81ED-4DB2-BD59-A6C34878D82A}">
                    <a16:rowId xmlns:a16="http://schemas.microsoft.com/office/drawing/2014/main" val="3889746942"/>
                  </a:ext>
                </a:extLst>
              </a:tr>
              <a:tr h="692614">
                <a:tc>
                  <a:txBody>
                    <a:bodyPr/>
                    <a:lstStyle/>
                    <a:p>
                      <a:pPr algn="l" fontAlgn="t"/>
                      <a:r>
                        <a:rPr lang="en-US" sz="1200" u="none" strike="noStrike" dirty="0">
                          <a:effectLst/>
                        </a:rPr>
                        <a:t>Number of learners in quintile 1 - 3 primary schools</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tc>
                <a:tc>
                  <a:txBody>
                    <a:bodyPr/>
                    <a:lstStyle/>
                    <a:p>
                      <a:pPr algn="r" fontAlgn="b"/>
                      <a:r>
                        <a:rPr lang="en-ZA" sz="1200" u="none" strike="noStrike" dirty="0">
                          <a:effectLst/>
                        </a:rPr>
                        <a:t>1022394</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375797</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704025</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1331209</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1025379</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594105</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120230</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449640</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302120</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5924899</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358181100"/>
                  </a:ext>
                </a:extLst>
              </a:tr>
              <a:tr h="692614">
                <a:tc>
                  <a:txBody>
                    <a:bodyPr/>
                    <a:lstStyle/>
                    <a:p>
                      <a:pPr algn="l" fontAlgn="t"/>
                      <a:r>
                        <a:rPr lang="en-US" sz="1200" u="none" strike="noStrike" dirty="0">
                          <a:effectLst/>
                        </a:rPr>
                        <a:t>Number of learners in quintile 1 - 3 secondary schools</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tc>
                <a:tc>
                  <a:txBody>
                    <a:bodyPr/>
                    <a:lstStyle/>
                    <a:p>
                      <a:pPr algn="r" fontAlgn="b"/>
                      <a:r>
                        <a:rPr lang="en-ZA" sz="1200" u="none" strike="noStrike" dirty="0">
                          <a:effectLst/>
                        </a:rPr>
                        <a:t>595076</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206049</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373831</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793031</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625877</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324013</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60008</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222950</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113868</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3314703</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218142497"/>
                  </a:ext>
                </a:extLst>
              </a:tr>
              <a:tr h="464710">
                <a:tc>
                  <a:txBody>
                    <a:bodyPr/>
                    <a:lstStyle/>
                    <a:p>
                      <a:pPr algn="l" fontAlgn="t"/>
                      <a:r>
                        <a:rPr lang="en-US" sz="1200" u="none" strike="noStrike" dirty="0">
                          <a:effectLst/>
                        </a:rPr>
                        <a:t>Number of learners in Special Schools</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tc>
                <a:tc>
                  <a:txBody>
                    <a:bodyPr/>
                    <a:lstStyle/>
                    <a:p>
                      <a:pPr algn="r" fontAlgn="b"/>
                      <a:r>
                        <a:rPr lang="en-ZA" sz="1200" u="none" strike="noStrike" dirty="0">
                          <a:effectLst/>
                        </a:rPr>
                        <a:t>8613</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3254</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38609</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14751</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8322</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1992</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1824</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4488</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12804</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94657</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221294809"/>
                  </a:ext>
                </a:extLst>
              </a:tr>
              <a:tr h="692614">
                <a:tc>
                  <a:txBody>
                    <a:bodyPr/>
                    <a:lstStyle/>
                    <a:p>
                      <a:pPr algn="l" fontAlgn="t"/>
                      <a:r>
                        <a:rPr lang="en-US" sz="1200" u="none" strike="noStrike" dirty="0">
                          <a:effectLst/>
                        </a:rPr>
                        <a:t>Number of learners in quintile 4 - 5 primary schools</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tc>
                <a:tc>
                  <a:txBody>
                    <a:bodyPr/>
                    <a:lstStyle/>
                    <a:p>
                      <a:pPr algn="r" fontAlgn="b"/>
                      <a:r>
                        <a:rPr lang="en-ZA" sz="1200" u="none" strike="noStrike" dirty="0">
                          <a:effectLst/>
                        </a:rPr>
                        <a:t> </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 </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20337</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125302</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 </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 </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18958</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 </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71309</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235906</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3610044034"/>
                  </a:ext>
                </a:extLst>
              </a:tr>
              <a:tr h="692614">
                <a:tc>
                  <a:txBody>
                    <a:bodyPr/>
                    <a:lstStyle/>
                    <a:p>
                      <a:pPr algn="l" fontAlgn="t"/>
                      <a:r>
                        <a:rPr lang="en-US" sz="1200" u="none" strike="noStrike" dirty="0">
                          <a:effectLst/>
                        </a:rPr>
                        <a:t>Number of learners in quintile 4 - 5 secondary schools</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tc>
                <a:tc>
                  <a:txBody>
                    <a:bodyPr/>
                    <a:lstStyle/>
                    <a:p>
                      <a:pPr algn="r" fontAlgn="b"/>
                      <a:r>
                        <a:rPr lang="en-ZA" sz="1200" u="none" strike="noStrike" dirty="0">
                          <a:effectLst/>
                        </a:rPr>
                        <a:t> </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 </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13425</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86896</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 </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 </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9202</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 </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9612</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119135</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2713828319"/>
                  </a:ext>
                </a:extLst>
              </a:tr>
              <a:tr h="464710">
                <a:tc>
                  <a:txBody>
                    <a:bodyPr/>
                    <a:lstStyle/>
                    <a:p>
                      <a:pPr algn="l" fontAlgn="t"/>
                      <a:r>
                        <a:rPr lang="en-US" sz="1200" u="none" strike="noStrike" dirty="0">
                          <a:effectLst/>
                        </a:rPr>
                        <a:t>Total Number of learners reached</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tc>
                <a:tc>
                  <a:txBody>
                    <a:bodyPr/>
                    <a:lstStyle/>
                    <a:p>
                      <a:pPr algn="r" fontAlgn="b"/>
                      <a:r>
                        <a:rPr lang="en-ZA" sz="1200" u="none" strike="noStrike" dirty="0">
                          <a:effectLst/>
                        </a:rPr>
                        <a:t>1626083</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585100</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1150227</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2351189</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1659578</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920110</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210222</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677078</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509713</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ZA" sz="1200" u="none" strike="noStrike" dirty="0">
                          <a:effectLst/>
                        </a:rPr>
                        <a:t>9689300</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026938849"/>
                  </a:ext>
                </a:extLst>
              </a:tr>
            </a:tbl>
          </a:graphicData>
        </a:graphic>
      </p:graphicFrame>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978198"/>
            <a:ext cx="1763688" cy="879802"/>
          </a:xfrm>
          <a:prstGeom prst="rect">
            <a:avLst/>
          </a:prstGeom>
        </p:spPr>
      </p:pic>
      <p:sp>
        <p:nvSpPr>
          <p:cNvPr id="5" name="Rectangle 4"/>
          <p:cNvSpPr/>
          <p:nvPr/>
        </p:nvSpPr>
        <p:spPr>
          <a:xfrm>
            <a:off x="5868145" y="5589240"/>
            <a:ext cx="3275856" cy="369332"/>
          </a:xfrm>
          <a:prstGeom prst="rect">
            <a:avLst/>
          </a:prstGeom>
        </p:spPr>
        <p:txBody>
          <a:bodyPr wrap="square">
            <a:spAutoFit/>
          </a:bodyPr>
          <a:lstStyle/>
          <a:p>
            <a:r>
              <a:rPr lang="en-US" dirty="0" smtClean="0">
                <a:latin typeface="Calibri" panose="020F0502020204030204" pitchFamily="34" charset="0"/>
              </a:rPr>
              <a:t>October </a:t>
            </a:r>
            <a:r>
              <a:rPr lang="en-US" dirty="0">
                <a:latin typeface="Calibri" panose="020F0502020204030204" pitchFamily="34" charset="0"/>
              </a:rPr>
              <a:t>- December 2022 </a:t>
            </a:r>
            <a:endParaRPr lang="en-ZA" dirty="0">
              <a:latin typeface="Calibri"/>
            </a:endParaRPr>
          </a:p>
        </p:txBody>
      </p:sp>
    </p:spTree>
    <p:extLst>
      <p:ext uri="{BB962C8B-B14F-4D97-AF65-F5344CB8AC3E}">
        <p14:creationId xmlns:p14="http://schemas.microsoft.com/office/powerpoint/2010/main" val="15311711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rtlCol="0">
            <a:normAutofit fontScale="90000"/>
          </a:bodyPr>
          <a:lstStyle/>
          <a:p>
            <a:r>
              <a:rPr lang="en-US" dirty="0"/>
              <a:t>PART B:</a:t>
            </a:r>
            <a:br>
              <a:rPr lang="en-US" dirty="0"/>
            </a:br>
            <a:r>
              <a:rPr lang="en-ZA" dirty="0"/>
              <a:t>Quarter 3 Presentation to Standing Committee on Appropriation for 2022/23 Financial Year</a:t>
            </a:r>
          </a:p>
        </p:txBody>
      </p:sp>
      <p:sp>
        <p:nvSpPr>
          <p:cNvPr id="4" name="Slide Number Placeholder 3"/>
          <p:cNvSpPr>
            <a:spLocks noGrp="1"/>
          </p:cNvSpPr>
          <p:nvPr>
            <p:ph type="sldNum" sz="quarter" idx="12"/>
          </p:nvPr>
        </p:nvSpPr>
        <p:spPr>
          <a:xfrm>
            <a:off x="6553200" y="6356350"/>
            <a:ext cx="2133600" cy="365125"/>
          </a:xfrm>
        </p:spPr>
        <p:txBody>
          <a:bodyPr/>
          <a:lstStyle/>
          <a:p>
            <a:fld id="{ABAB6395-90F6-446D-BC09-841F92A86CFA}" type="slidenum">
              <a:rPr lang="en-ZA"/>
              <a:pPr/>
              <a:t>97</a:t>
            </a:fld>
            <a:endParaRPr lang="en-ZA" dirty="0"/>
          </a:p>
        </p:txBody>
      </p:sp>
      <p:pic>
        <p:nvPicPr>
          <p:cNvPr id="1024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38044"/>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b="1" dirty="0">
                <a:solidFill>
                  <a:schemeClr val="accent2">
                    <a:lumMod val="75000"/>
                  </a:schemeClr>
                </a:solidFill>
              </a:rPr>
              <a:t>INTRODUCTION</a:t>
            </a:r>
          </a:p>
        </p:txBody>
      </p:sp>
      <p:sp>
        <p:nvSpPr>
          <p:cNvPr id="3" name="Content Placeholder 2"/>
          <p:cNvSpPr>
            <a:spLocks noGrp="1"/>
          </p:cNvSpPr>
          <p:nvPr>
            <p:ph idx="1"/>
          </p:nvPr>
        </p:nvSpPr>
        <p:spPr/>
        <p:txBody>
          <a:bodyPr>
            <a:normAutofit/>
          </a:bodyPr>
          <a:lstStyle/>
          <a:p>
            <a:pPr lvl="0" algn="just">
              <a:spcBef>
                <a:spcPts val="0"/>
              </a:spcBef>
              <a:defRPr/>
            </a:pPr>
            <a:r>
              <a:rPr lang="en-ZA" dirty="0">
                <a:latin typeface="Arial" panose="020B0604020202020204" pitchFamily="34" charset="0"/>
                <a:cs typeface="Arial" panose="020B0604020202020204" pitchFamily="34" charset="0"/>
              </a:rPr>
              <a:t>The total Appropriation budget of the Department for the 2022/23 financial year amounts to       R29.560 billion</a:t>
            </a:r>
          </a:p>
          <a:p>
            <a:pPr lvl="0" algn="just">
              <a:spcBef>
                <a:spcPts val="0"/>
              </a:spcBef>
              <a:defRPr/>
            </a:pPr>
            <a:r>
              <a:rPr lang="en-ZA" dirty="0">
                <a:latin typeface="Arial" panose="020B0604020202020204" pitchFamily="34" charset="0"/>
                <a:cs typeface="Arial" panose="020B0604020202020204" pitchFamily="34" charset="0"/>
              </a:rPr>
              <a:t>82% of the budget amounting to R24.663 billion is allocated to transfer payments as follows:</a:t>
            </a:r>
          </a:p>
          <a:p>
            <a:pPr lvl="1" algn="just">
              <a:spcBef>
                <a:spcPts val="0"/>
              </a:spcBef>
              <a:buClr>
                <a:srgbClr val="C0504D">
                  <a:lumMod val="50000"/>
                </a:srgbClr>
              </a:buClr>
              <a:defRPr/>
            </a:pPr>
            <a:r>
              <a:rPr lang="en-ZA" sz="1800" dirty="0">
                <a:latin typeface="Arial" panose="020B0604020202020204" pitchFamily="34" charset="0"/>
                <a:cs typeface="Arial" panose="020B0604020202020204" pitchFamily="34" charset="0"/>
              </a:rPr>
              <a:t>Conditional Grants: R23.008 billion</a:t>
            </a:r>
          </a:p>
          <a:p>
            <a:pPr lvl="1" algn="just">
              <a:spcBef>
                <a:spcPts val="0"/>
              </a:spcBef>
              <a:buClr>
                <a:srgbClr val="C0504D">
                  <a:lumMod val="50000"/>
                </a:srgbClr>
              </a:buClr>
              <a:defRPr/>
            </a:pPr>
            <a:r>
              <a:rPr lang="en-ZA" sz="1800" dirty="0">
                <a:latin typeface="Arial" panose="020B0604020202020204" pitchFamily="34" charset="0"/>
                <a:cs typeface="Arial" panose="020B0604020202020204" pitchFamily="34" charset="0"/>
              </a:rPr>
              <a:t>Transfers to Public Entities: R178.0 million</a:t>
            </a:r>
          </a:p>
          <a:p>
            <a:pPr lvl="1" algn="just">
              <a:spcBef>
                <a:spcPts val="0"/>
              </a:spcBef>
              <a:buClr>
                <a:srgbClr val="C0504D">
                  <a:lumMod val="50000"/>
                </a:srgbClr>
              </a:buClr>
              <a:defRPr/>
            </a:pPr>
            <a:r>
              <a:rPr lang="en-ZA" sz="1800" dirty="0">
                <a:latin typeface="Arial" panose="020B0604020202020204" pitchFamily="34" charset="0"/>
                <a:cs typeface="Arial" panose="020B0604020202020204" pitchFamily="34" charset="0"/>
              </a:rPr>
              <a:t>Other Transfers: R1.477 billion</a:t>
            </a:r>
          </a:p>
          <a:p>
            <a:pPr lvl="0" algn="just">
              <a:spcBef>
                <a:spcPts val="0"/>
              </a:spcBef>
              <a:defRPr/>
            </a:pPr>
            <a:r>
              <a:rPr lang="en-ZA" dirty="0">
                <a:latin typeface="Arial" panose="020B0604020202020204" pitchFamily="34" charset="0"/>
                <a:cs typeface="Arial" panose="020B0604020202020204" pitchFamily="34" charset="0"/>
              </a:rPr>
              <a:t>The remainder of the budget R4.897 billion is allocated to the following:</a:t>
            </a:r>
          </a:p>
          <a:p>
            <a:pPr lvl="1" algn="just">
              <a:spcBef>
                <a:spcPts val="0"/>
              </a:spcBef>
              <a:buClr>
                <a:srgbClr val="C0504D">
                  <a:lumMod val="50000"/>
                </a:srgbClr>
              </a:buClr>
              <a:defRPr/>
            </a:pPr>
            <a:r>
              <a:rPr lang="en-ZA" sz="1800" dirty="0">
                <a:latin typeface="Arial" panose="020B0604020202020204" pitchFamily="34" charset="0"/>
                <a:cs typeface="Arial" panose="020B0604020202020204" pitchFamily="34" charset="0"/>
              </a:rPr>
              <a:t>Compensation of Employees: R549.3 million</a:t>
            </a:r>
          </a:p>
          <a:p>
            <a:pPr lvl="1" algn="just">
              <a:spcBef>
                <a:spcPts val="0"/>
              </a:spcBef>
              <a:buClr>
                <a:srgbClr val="C0504D">
                  <a:lumMod val="50000"/>
                </a:srgbClr>
              </a:buClr>
              <a:defRPr/>
            </a:pPr>
            <a:r>
              <a:rPr lang="en-ZA" sz="1800" dirty="0">
                <a:latin typeface="Arial" panose="020B0604020202020204" pitchFamily="34" charset="0"/>
                <a:cs typeface="Arial" panose="020B0604020202020204" pitchFamily="34" charset="0"/>
              </a:rPr>
              <a:t>Goods and Services: R2.247 billion</a:t>
            </a:r>
          </a:p>
          <a:p>
            <a:pPr lvl="1" algn="just">
              <a:spcBef>
                <a:spcPts val="0"/>
              </a:spcBef>
              <a:buClr>
                <a:srgbClr val="C0504D">
                  <a:lumMod val="50000"/>
                </a:srgbClr>
              </a:buClr>
              <a:defRPr/>
            </a:pPr>
            <a:r>
              <a:rPr lang="en-ZA" sz="1800" dirty="0">
                <a:latin typeface="Arial" panose="020B0604020202020204" pitchFamily="34" charset="0"/>
                <a:cs typeface="Arial" panose="020B0604020202020204" pitchFamily="34" charset="0"/>
              </a:rPr>
              <a:t>Interest on Rent and Land: R40.6 million</a:t>
            </a:r>
          </a:p>
          <a:p>
            <a:pPr lvl="1" algn="just">
              <a:spcBef>
                <a:spcPts val="0"/>
              </a:spcBef>
              <a:buClr>
                <a:srgbClr val="C0504D">
                  <a:lumMod val="50000"/>
                </a:srgbClr>
              </a:buClr>
              <a:defRPr/>
            </a:pPr>
            <a:r>
              <a:rPr lang="en-ZA" sz="1800" dirty="0">
                <a:latin typeface="Arial" panose="020B0604020202020204" pitchFamily="34" charset="0"/>
                <a:cs typeface="Arial" panose="020B0604020202020204" pitchFamily="34" charset="0"/>
              </a:rPr>
              <a:t>Payments of Capital Assets : R2.060 billion</a:t>
            </a:r>
          </a:p>
          <a:p>
            <a:pPr marL="457200" lvl="1" indent="0" algn="just">
              <a:spcBef>
                <a:spcPts val="0"/>
              </a:spcBef>
              <a:buClr>
                <a:srgbClr val="C0504D">
                  <a:lumMod val="50000"/>
                </a:srgbClr>
              </a:buClr>
              <a:buNone/>
              <a:defRPr/>
            </a:pPr>
            <a:endParaRPr lang="en-ZA" sz="1800" dirty="0">
              <a:solidFill>
                <a:schemeClr val="tx1">
                  <a:lumMod val="95000"/>
                  <a:lumOff val="5000"/>
                </a:schemeClr>
              </a:solidFill>
              <a:latin typeface="Arial" panose="020B0604020202020204" pitchFamily="34" charset="0"/>
              <a:cs typeface="Arial" panose="020B0604020202020204" pitchFamily="34" charset="0"/>
            </a:endParaRPr>
          </a:p>
          <a:p>
            <a:endParaRPr lang="en-ZA"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96806"/>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759844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b="1" dirty="0">
                <a:solidFill>
                  <a:schemeClr val="accent2">
                    <a:lumMod val="75000"/>
                  </a:schemeClr>
                </a:solidFill>
              </a:rPr>
              <a:t>INTRODUCTION (cont.)</a:t>
            </a:r>
          </a:p>
        </p:txBody>
      </p:sp>
      <p:sp>
        <p:nvSpPr>
          <p:cNvPr id="3" name="Content Placeholder 2"/>
          <p:cNvSpPr>
            <a:spLocks noGrp="1"/>
          </p:cNvSpPr>
          <p:nvPr>
            <p:ph idx="1"/>
          </p:nvPr>
        </p:nvSpPr>
        <p:spPr/>
        <p:txBody>
          <a:bodyPr>
            <a:noAutofit/>
          </a:bodyPr>
          <a:lstStyle/>
          <a:p>
            <a:pPr algn="just">
              <a:defRPr/>
            </a:pPr>
            <a:r>
              <a:rPr lang="en-ZA" dirty="0">
                <a:latin typeface="Arial" panose="020B0604020202020204" pitchFamily="34" charset="0"/>
                <a:cs typeface="Arial" panose="020B0604020202020204" pitchFamily="34" charset="0"/>
              </a:rPr>
              <a:t>The total actual expenditure of the Department for the 2022/23 financial year third quarter amounts to R23.796 billion</a:t>
            </a:r>
          </a:p>
          <a:p>
            <a:pPr algn="just">
              <a:defRPr/>
            </a:pPr>
            <a:r>
              <a:rPr lang="en-ZA" dirty="0">
                <a:latin typeface="Arial" panose="020B0604020202020204" pitchFamily="34" charset="0"/>
                <a:cs typeface="Arial" panose="020B0604020202020204" pitchFamily="34" charset="0"/>
              </a:rPr>
              <a:t>Expenditure amounting to R20.931 billion is made up of Transfer payments as follows:</a:t>
            </a:r>
          </a:p>
          <a:p>
            <a:pPr lvl="1" algn="just">
              <a:defRPr/>
            </a:pPr>
            <a:r>
              <a:rPr lang="en-ZA" sz="1800" dirty="0">
                <a:latin typeface="Arial" panose="020B0604020202020204" pitchFamily="34" charset="0"/>
                <a:cs typeface="Arial" panose="020B0604020202020204" pitchFamily="34" charset="0"/>
              </a:rPr>
              <a:t>Conditional Grants: R19.321 billion</a:t>
            </a:r>
          </a:p>
          <a:p>
            <a:pPr lvl="1" algn="just">
              <a:defRPr/>
            </a:pPr>
            <a:r>
              <a:rPr lang="en-ZA" sz="1800" dirty="0">
                <a:latin typeface="Arial" panose="020B0604020202020204" pitchFamily="34" charset="0"/>
                <a:cs typeface="Arial" panose="020B0604020202020204" pitchFamily="34" charset="0"/>
              </a:rPr>
              <a:t>Transfers to Public Entities: R134.5 million</a:t>
            </a:r>
          </a:p>
          <a:p>
            <a:pPr lvl="1" algn="just">
              <a:defRPr/>
            </a:pPr>
            <a:r>
              <a:rPr lang="en-ZA" sz="1800" dirty="0">
                <a:latin typeface="Arial" panose="020B0604020202020204" pitchFamily="34" charset="0"/>
                <a:cs typeface="Arial" panose="020B0604020202020204" pitchFamily="34" charset="0"/>
              </a:rPr>
              <a:t>Other Transfers: R1.476 billion</a:t>
            </a:r>
          </a:p>
          <a:p>
            <a:pPr algn="just">
              <a:defRPr/>
            </a:pPr>
            <a:r>
              <a:rPr lang="en-ZA" dirty="0">
                <a:latin typeface="Arial" panose="020B0604020202020204" pitchFamily="34" charset="0"/>
                <a:cs typeface="Arial" panose="020B0604020202020204" pitchFamily="34" charset="0"/>
              </a:rPr>
              <a:t>The remainder of the expenditure R1.604 billion from total expenditure is made up as follows:</a:t>
            </a:r>
          </a:p>
          <a:p>
            <a:pPr lvl="1" algn="just">
              <a:defRPr/>
            </a:pPr>
            <a:r>
              <a:rPr lang="en-ZA" sz="1800" dirty="0">
                <a:latin typeface="Arial" panose="020B0604020202020204" pitchFamily="34" charset="0"/>
                <a:cs typeface="Arial" panose="020B0604020202020204" pitchFamily="34" charset="0"/>
              </a:rPr>
              <a:t>Compensation of Employees: R436.8 million</a:t>
            </a:r>
          </a:p>
          <a:p>
            <a:pPr lvl="1" algn="just">
              <a:defRPr/>
            </a:pPr>
            <a:r>
              <a:rPr lang="en-ZA" sz="1800" dirty="0">
                <a:latin typeface="Arial" panose="020B0604020202020204" pitchFamily="34" charset="0"/>
                <a:cs typeface="Arial" panose="020B0604020202020204" pitchFamily="34" charset="0"/>
              </a:rPr>
              <a:t>Goods and Services: R1.3 billion</a:t>
            </a:r>
          </a:p>
          <a:p>
            <a:pPr lvl="1" algn="just">
              <a:defRPr/>
            </a:pPr>
            <a:r>
              <a:rPr lang="en-ZA" sz="1800" dirty="0">
                <a:latin typeface="Arial" panose="020B0604020202020204" pitchFamily="34" charset="0"/>
                <a:cs typeface="Arial" panose="020B0604020202020204" pitchFamily="34" charset="0"/>
              </a:rPr>
              <a:t>Interest on Rent and Land: R30.0 million</a:t>
            </a:r>
          </a:p>
          <a:p>
            <a:pPr lvl="1" algn="just">
              <a:defRPr/>
            </a:pPr>
            <a:r>
              <a:rPr lang="en-ZA" sz="1800" dirty="0">
                <a:latin typeface="Arial" panose="020B0604020202020204" pitchFamily="34" charset="0"/>
                <a:cs typeface="Arial" panose="020B0604020202020204" pitchFamily="34" charset="0"/>
              </a:rPr>
              <a:t>Payments of Capital Assets : R1.1 billion</a:t>
            </a:r>
          </a:p>
          <a:p>
            <a:endParaRPr lang="en-ZA"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49280"/>
            <a:ext cx="1692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32980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623bccf8-75da-4f45-b5da-6630aa074421.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7.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9.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2.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2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44746</TotalTime>
  <Words>13741</Words>
  <Application>Microsoft Office PowerPoint</Application>
  <PresentationFormat>On-screen Show (4:3)</PresentationFormat>
  <Paragraphs>3311</Paragraphs>
  <Slides>108</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108</vt:i4>
      </vt:variant>
    </vt:vector>
  </HeadingPairs>
  <TitlesOfParts>
    <vt:vector size="113" baseType="lpstr">
      <vt:lpstr>Arial</vt:lpstr>
      <vt:lpstr>Calibri</vt:lpstr>
      <vt:lpstr>Times New Roman</vt:lpstr>
      <vt:lpstr>Wingdings</vt:lpstr>
      <vt:lpstr>New DBE Presentation template</vt:lpstr>
      <vt:lpstr>THIRD QUARTERLY  REPORT ON THE PERFORMANCE OF THE DEPARTMENT IN MEETING ITS PREDETERMINED OBJECTIVES FOR 2022/23 </vt:lpstr>
      <vt:lpstr>PRESENTATION OUTLINE </vt:lpstr>
      <vt:lpstr>PowerPoint Presentation</vt:lpstr>
      <vt:lpstr>PURPOSE</vt:lpstr>
      <vt:lpstr>2022/23 Q2 STATUS BAR FOR INDICATORS</vt:lpstr>
      <vt:lpstr>2022/23 QUARTER 2 TARGET NOT ACHIEVED</vt:lpstr>
      <vt:lpstr>PIE CHART STATUS</vt:lpstr>
      <vt:lpstr>QUARTER 3 MAJOR HIGHLIGHTS</vt:lpstr>
      <vt:lpstr>PROGRAMMES OF THE DEPARTMENT OF BASIC EDUCATION (DBE)</vt:lpstr>
      <vt:lpstr>2022/23 Q3 STATUS BAR FOR INDICATORS</vt:lpstr>
      <vt:lpstr>PIE CHART STATUS</vt:lpstr>
      <vt:lpstr>2022/23 QUARTER 3 TARGET NOT ACHIEVED</vt:lpstr>
      <vt:lpstr>PROGRAMME 1: ADMINISTRATION</vt:lpstr>
      <vt:lpstr>PROGRAMME 1 INDICATORS…</vt:lpstr>
      <vt:lpstr>PROGRAMME 1 INDICATORS…</vt:lpstr>
      <vt:lpstr>PROGRAMME 1... </vt:lpstr>
      <vt:lpstr>PROGRAMME 1... </vt:lpstr>
      <vt:lpstr>PROGRAMME 1... </vt:lpstr>
      <vt:lpstr>PROGRAMME 1... </vt:lpstr>
      <vt:lpstr>PROGRAMME 1… </vt:lpstr>
      <vt:lpstr>PROGRAMME 1… </vt:lpstr>
      <vt:lpstr>PROGRAMME 1… </vt:lpstr>
      <vt:lpstr>PROGRAMME 1… </vt:lpstr>
      <vt:lpstr>PROGRAMME 1… </vt:lpstr>
      <vt:lpstr>PROGRAMME 1… </vt:lpstr>
      <vt:lpstr>PROGRAMME 1… </vt:lpstr>
      <vt:lpstr>PROGRAMME 1…</vt:lpstr>
      <vt:lpstr>PROGRAMME 1…</vt:lpstr>
      <vt:lpstr>PROGRAMME 1…</vt:lpstr>
      <vt:lpstr>PROGRAMME 1…</vt:lpstr>
      <vt:lpstr>PROGRAMME 1… </vt:lpstr>
      <vt:lpstr>PROGRAMME 1… </vt:lpstr>
      <vt:lpstr>PROGRAMME 1… </vt:lpstr>
      <vt:lpstr>PROGRAMME 2: CURRICULUM POLICY, SUPPORT AND MONITORING</vt:lpstr>
      <vt:lpstr>PROGRAMME 2 INDICATORS…</vt:lpstr>
      <vt:lpstr>PROGRAMME 2 INDICATORS…</vt:lpstr>
      <vt:lpstr>PROGRAMME 2 INDICATORS…</vt:lpstr>
      <vt:lpstr>PROGRAMME 2 INDICATORS…</vt:lpstr>
      <vt:lpstr>PROGRAMME 2 INDICATORS…</vt:lpstr>
      <vt:lpstr>PROGRAMME 2 INDICATORS…</vt:lpstr>
      <vt:lpstr>PROGRAMME 2 INDICATORS…</vt:lpstr>
      <vt:lpstr>PROGRAMME 2 INDICATORS…</vt:lpstr>
      <vt:lpstr>PROGRAMME 2 INDICATORS…</vt:lpstr>
      <vt:lpstr>PROGRAMME 2 INDICATORS…</vt:lpstr>
      <vt:lpstr>PROGRAMME 2 INDICATORS…</vt:lpstr>
      <vt:lpstr>PROGRAMME 2 INDICATORS…</vt:lpstr>
      <vt:lpstr>PROGRAMME 2 INDICATORS…</vt:lpstr>
      <vt:lpstr>PROGRAMME 2 INDICATORS…</vt:lpstr>
      <vt:lpstr>PROGRAMME 2 INDICATORS…</vt:lpstr>
      <vt:lpstr>PROGRAMME 2 INDICATORS…</vt:lpstr>
      <vt:lpstr>PROGRAMME 2 INDICATORS…</vt:lpstr>
      <vt:lpstr>PROGRAMME 2 ... </vt:lpstr>
      <vt:lpstr>PROGRAMME 2… </vt:lpstr>
      <vt:lpstr>PROGRAMME 2… </vt:lpstr>
      <vt:lpstr>PROGRAMME 2… </vt:lpstr>
      <vt:lpstr>PROGRAMME 2… </vt:lpstr>
      <vt:lpstr>PROGRAMME 2… </vt:lpstr>
      <vt:lpstr>PROGRAMME 2… </vt:lpstr>
      <vt:lpstr>PROGRAMME 2…</vt:lpstr>
      <vt:lpstr>PROGRAMME 2…</vt:lpstr>
      <vt:lpstr>PROGRAMME 2…</vt:lpstr>
      <vt:lpstr>PROGRAMME 3: TEACHERS, EDUCATION HUMAN RESOURCES AND INSTITUTIONAL DEVELOPMENT </vt:lpstr>
      <vt:lpstr>PROGRAMME 3 INDICATORS…</vt:lpstr>
      <vt:lpstr>PROGRAMME 3 INDICATORS…</vt:lpstr>
      <vt:lpstr>PROGRAMME 3 INDICATORS…</vt:lpstr>
      <vt:lpstr>PROGRAMME 3 INDICATORS…</vt:lpstr>
      <vt:lpstr>PROGRAMME 3 INDICATORS…</vt:lpstr>
      <vt:lpstr>PROGRAMME 3 …</vt:lpstr>
      <vt:lpstr>PROGRAMME 3 …</vt:lpstr>
      <vt:lpstr>PROGRAMME 3 …</vt:lpstr>
      <vt:lpstr>PROGRAMME 3</vt:lpstr>
      <vt:lpstr>PROGRAMME 3</vt:lpstr>
      <vt:lpstr>PROGRAMME 3 …</vt:lpstr>
      <vt:lpstr>PROGRAMME 3 …</vt:lpstr>
      <vt:lpstr>PROGRAMME 3</vt:lpstr>
      <vt:lpstr>PROGRAMME 4: PLANNING, INFORMATION AND ASSESSMENT</vt:lpstr>
      <vt:lpstr>PROGRAMME 4 INDICATORS…</vt:lpstr>
      <vt:lpstr>PROGRAMME 4 INDICATORS…</vt:lpstr>
      <vt:lpstr>PROGRAMME 4 INDICATORS…</vt:lpstr>
      <vt:lpstr>PROGRAMME 4 INDICATORS…</vt:lpstr>
      <vt:lpstr>PROGRAMME 4 INDICATORS…</vt:lpstr>
      <vt:lpstr>PROGRAMME 4</vt:lpstr>
      <vt:lpstr>PROGRAMME 4 ….</vt:lpstr>
      <vt:lpstr>PROGRAMME 4 ….</vt:lpstr>
      <vt:lpstr>PROGRAMME 4… </vt:lpstr>
      <vt:lpstr>PROGRAMME 4… </vt:lpstr>
      <vt:lpstr>PROGRAMME 4… </vt:lpstr>
      <vt:lpstr>PROGRAMME 4 </vt:lpstr>
      <vt:lpstr>PROGRAMME 5: EDUCATIONAL ENRICHMENT SERVICES </vt:lpstr>
      <vt:lpstr>PROGRAMME 5 INDICATORS…</vt:lpstr>
      <vt:lpstr>PROGRAMME 5 INDICATORS…</vt:lpstr>
      <vt:lpstr>PROGRAMME 5 INDICATORS…</vt:lpstr>
      <vt:lpstr>PROGRAMME 5 …</vt:lpstr>
      <vt:lpstr>PROGRAMME 5 …</vt:lpstr>
      <vt:lpstr>PROGRAMME 5 …</vt:lpstr>
      <vt:lpstr>PROGRAMME 5</vt:lpstr>
      <vt:lpstr>PART B: Quarter 3 Presentation to Standing Committee on Appropriation for 2022/23 Financial Year</vt:lpstr>
      <vt:lpstr>INTRODUCTION</vt:lpstr>
      <vt:lpstr>INTRODUCTION (cont.)</vt:lpstr>
      <vt:lpstr> ALLOCATION AGAINST EXPENDITURE  PER PROGRAMME FOR 2022/23 FINANCIAL YEAR</vt:lpstr>
      <vt:lpstr>REASONS FOR MATERIAL VARIANCES PER PROGRAMME </vt:lpstr>
      <vt:lpstr> ALLOCATION AGAINST EXPENDITURE  PER ECONOMIC CLASSIFICATION FOR 2022/23 FINANCIAL YEAR</vt:lpstr>
      <vt:lpstr>REASONS FOR MATERIAL VARIANCES PER ECONOMIC CLASSIFICATION </vt:lpstr>
      <vt:lpstr>ALLOCATION AGAINST EXPENDITURE PER CONDITIONAL GRANTS 2022/23 FINANCIAL YEAR</vt:lpstr>
      <vt:lpstr> ALLOCATION AGAINST EXPENDITURE PER DETAILS OF TRANSFER  (R’000) FOR 2022/23 FINANCIAL YEAR</vt:lpstr>
      <vt:lpstr> ALLOCATION AGAINST EXPENDITURE PER DETAILS OF TRANSFER( R’000) FOR 2022/23 FINANCIAL YEAR</vt:lpstr>
      <vt:lpstr>ALLOCATION AGAINST EXPENDITURE ON  SCHOOLS BACKLOGS GRANT (SIBG) FOR 2022/23 FINANCIAL YEAR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 4</dc:title>
  <dc:creator>Mahanya.O</dc:creator>
  <cp:lastModifiedBy>Llewellyn Brown</cp:lastModifiedBy>
  <cp:revision>2793</cp:revision>
  <cp:lastPrinted>2023-01-26T09:45:44Z</cp:lastPrinted>
  <dcterms:created xsi:type="dcterms:W3CDTF">2016-10-31T13:44:57Z</dcterms:created>
  <dcterms:modified xsi:type="dcterms:W3CDTF">2023-02-26T18:05:12Z</dcterms:modified>
</cp:coreProperties>
</file>