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metadata" ContentType="application/binary"/>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 id="2147483685" r:id="rId3"/>
    <p:sldMasterId id="2147483697" r:id="rId4"/>
  </p:sldMasterIdLst>
  <p:notesMasterIdLst>
    <p:notesMasterId r:id="rId55"/>
  </p:notesMasterIdLst>
  <p:sldIdLst>
    <p:sldId id="256" r:id="rId5"/>
    <p:sldId id="781" r:id="rId6"/>
    <p:sldId id="2120530457" r:id="rId7"/>
    <p:sldId id="2120530296" r:id="rId8"/>
    <p:sldId id="2120530455" r:id="rId9"/>
    <p:sldId id="267" r:id="rId10"/>
    <p:sldId id="2120530283" r:id="rId11"/>
    <p:sldId id="817" r:id="rId12"/>
    <p:sldId id="348" r:id="rId13"/>
    <p:sldId id="793" r:id="rId14"/>
    <p:sldId id="269" r:id="rId15"/>
    <p:sldId id="2120530456" r:id="rId16"/>
    <p:sldId id="2120530451" r:id="rId17"/>
    <p:sldId id="2120530452" r:id="rId18"/>
    <p:sldId id="2120530453" r:id="rId19"/>
    <p:sldId id="2120530454" r:id="rId20"/>
    <p:sldId id="2120530289" r:id="rId21"/>
    <p:sldId id="328" r:id="rId22"/>
    <p:sldId id="329" r:id="rId23"/>
    <p:sldId id="327" r:id="rId24"/>
    <p:sldId id="333" r:id="rId25"/>
    <p:sldId id="268" r:id="rId26"/>
    <p:sldId id="271" r:id="rId27"/>
    <p:sldId id="2120530458" r:id="rId28"/>
    <p:sldId id="272" r:id="rId29"/>
    <p:sldId id="285" r:id="rId30"/>
    <p:sldId id="286" r:id="rId31"/>
    <p:sldId id="273" r:id="rId32"/>
    <p:sldId id="2120530462" r:id="rId33"/>
    <p:sldId id="2120530461" r:id="rId34"/>
    <p:sldId id="2120530459" r:id="rId35"/>
    <p:sldId id="2120530307" r:id="rId36"/>
    <p:sldId id="2120530446" r:id="rId37"/>
    <p:sldId id="2120530294" r:id="rId38"/>
    <p:sldId id="2120530305" r:id="rId39"/>
    <p:sldId id="2120530292" r:id="rId40"/>
    <p:sldId id="2120530447" r:id="rId41"/>
    <p:sldId id="295" r:id="rId42"/>
    <p:sldId id="2120530281" r:id="rId43"/>
    <p:sldId id="297" r:id="rId44"/>
    <p:sldId id="820" r:id="rId45"/>
    <p:sldId id="822" r:id="rId46"/>
    <p:sldId id="821" r:id="rId47"/>
    <p:sldId id="2120530300" r:id="rId48"/>
    <p:sldId id="823" r:id="rId49"/>
    <p:sldId id="829" r:id="rId50"/>
    <p:sldId id="2120530299" r:id="rId51"/>
    <p:sldId id="825" r:id="rId52"/>
    <p:sldId id="826" r:id="rId53"/>
    <p:sldId id="305" r:id="rId54"/>
  </p:sldIdLst>
  <p:sldSz cx="12192000" cy="6858000"/>
  <p:notesSz cx="7010400" cy="9296400"/>
  <p:embeddedFontLst>
    <p:embeddedFont>
      <p:font typeface="Century Gothic" pitchFamily="34" charset="0"/>
      <p:regular r:id="rId56"/>
      <p:bold r:id="rId57"/>
      <p:italic r:id="rId58"/>
      <p:boldItalic r:id="rId59"/>
    </p:embeddedFont>
    <p:embeddedFont>
      <p:font typeface="Trebuchet MS" pitchFamily="34" charset="0"/>
      <p:regular r:id="rId60"/>
      <p:bold r:id="rId61"/>
      <p:italic r:id="rId62"/>
      <p:boldItalic r:id="rId63"/>
    </p:embeddedFont>
    <p:embeddedFont>
      <p:font typeface="Poppins" charset="0"/>
      <p:regular r:id="rId64"/>
      <p:bold r:id="rId65"/>
      <p:italic r:id="rId66"/>
      <p:boldItalic r:id="rId67"/>
    </p:embeddedFont>
    <p:embeddedFont>
      <p:font typeface="Calibri"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hf71J+LPSVdiBCbYQpeltKdX8r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D7091FC-256F-478C-9365-C656C72F043A}">
  <a:tblStyle styleId="{ED7091FC-256F-478C-9365-C656C72F043A}"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EE7"/>
          </a:solidFill>
        </a:fill>
      </a:tcStyle>
    </a:wholeTbl>
    <a:band1H>
      <a:tcTxStyle/>
      <a:tcStyle>
        <a:tcBdr/>
        <a:fill>
          <a:solidFill>
            <a:srgbClr val="F9DCCA"/>
          </a:solidFill>
        </a:fill>
      </a:tcStyle>
    </a:band1H>
    <a:band2H>
      <a:tcTxStyle/>
      <a:tcStyle>
        <a:tcBdr/>
      </a:tcStyle>
    </a:band2H>
    <a:band1V>
      <a:tcTxStyle/>
      <a:tcStyle>
        <a:tcBdr/>
        <a:fill>
          <a:solidFill>
            <a:srgbClr val="F9DCCA"/>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2" autoAdjust="0"/>
    <p:restoredTop sz="87891" autoAdjust="0"/>
  </p:normalViewPr>
  <p:slideViewPr>
    <p:cSldViewPr snapToGrid="0">
      <p:cViewPr varScale="1">
        <p:scale>
          <a:sx n="64" d="100"/>
          <a:sy n="64" d="100"/>
        </p:scale>
        <p:origin x="-804"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8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85"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0.14603483133107828"/>
          <c:y val="0.13172424676902514"/>
          <c:w val="0.82340959094803223"/>
          <c:h val="0.64571400303746984"/>
        </c:manualLayout>
      </c:layout>
      <c:barChart>
        <c:barDir val="col"/>
        <c:grouping val="clustered"/>
        <c:ser>
          <c:idx val="0"/>
          <c:order val="0"/>
          <c:tx>
            <c:strRef>
              <c:f>'Summary '!$G$3</c:f>
              <c:strCache>
                <c:ptCount val="1"/>
                <c:pt idx="0">
                  <c:v>Public Funding </c:v>
                </c:pt>
              </c:strCache>
            </c:strRef>
          </c:tx>
          <c:spPr>
            <a:solidFill>
              <a:schemeClr val="accent1"/>
            </a:solidFill>
            <a:ln>
              <a:solidFill>
                <a:schemeClr val="accent1"/>
              </a:solidFill>
            </a:ln>
            <a:effectLst/>
          </c:spPr>
          <c:cat>
            <c:strRef>
              <c:f>'Summary '!$H$2:$J$2</c:f>
              <c:strCache>
                <c:ptCount val="3"/>
                <c:pt idx="0">
                  <c:v>Bid Budget 2018</c:v>
                </c:pt>
                <c:pt idx="1">
                  <c:v>Head of Terms 2019</c:v>
                </c:pt>
                <c:pt idx="2">
                  <c:v>Current Budget</c:v>
                </c:pt>
              </c:strCache>
            </c:strRef>
          </c:cat>
          <c:val>
            <c:numRef>
              <c:f>'Summary '!$H$3:$J$3</c:f>
              <c:numCache>
                <c:formatCode>General</c:formatCode>
                <c:ptCount val="3"/>
                <c:pt idx="0">
                  <c:v>47000000</c:v>
                </c:pt>
                <c:pt idx="1">
                  <c:v>58000000</c:v>
                </c:pt>
                <c:pt idx="2">
                  <c:v>101175000</c:v>
                </c:pt>
              </c:numCache>
            </c:numRef>
          </c:val>
          <c:extLst xmlns:c16r2="http://schemas.microsoft.com/office/drawing/2015/06/chart">
            <c:ext xmlns:c16="http://schemas.microsoft.com/office/drawing/2014/chart" uri="{C3380CC4-5D6E-409C-BE32-E72D297353CC}">
              <c16:uniqueId val="{00000000-230B-435C-9C35-2EBB55FC6E92}"/>
            </c:ext>
          </c:extLst>
        </c:ser>
        <c:ser>
          <c:idx val="1"/>
          <c:order val="1"/>
          <c:tx>
            <c:strRef>
              <c:f>'Summary '!$G$4</c:f>
              <c:strCache>
                <c:ptCount val="1"/>
                <c:pt idx="0">
                  <c:v>Commercial funding</c:v>
                </c:pt>
              </c:strCache>
            </c:strRef>
          </c:tx>
          <c:spPr>
            <a:solidFill>
              <a:schemeClr val="accent2"/>
            </a:solidFill>
            <a:ln>
              <a:solidFill>
                <a:schemeClr val="tx1"/>
              </a:solidFill>
            </a:ln>
            <a:effectLst/>
          </c:spPr>
          <c:cat>
            <c:strRef>
              <c:f>'Summary '!$H$2:$J$2</c:f>
              <c:strCache>
                <c:ptCount val="3"/>
                <c:pt idx="0">
                  <c:v>Bid Budget 2018</c:v>
                </c:pt>
                <c:pt idx="1">
                  <c:v>Head of Terms 2019</c:v>
                </c:pt>
                <c:pt idx="2">
                  <c:v>Current Budget</c:v>
                </c:pt>
              </c:strCache>
            </c:strRef>
          </c:cat>
          <c:val>
            <c:numRef>
              <c:f>'Summary '!$H$4:$J$4</c:f>
              <c:numCache>
                <c:formatCode>General</c:formatCode>
                <c:ptCount val="3"/>
                <c:pt idx="0">
                  <c:v>30000000</c:v>
                </c:pt>
                <c:pt idx="1">
                  <c:v>30000000</c:v>
                </c:pt>
                <c:pt idx="2">
                  <c:v>111500000</c:v>
                </c:pt>
              </c:numCache>
            </c:numRef>
          </c:val>
          <c:extLst xmlns:c16r2="http://schemas.microsoft.com/office/drawing/2015/06/chart">
            <c:ext xmlns:c16="http://schemas.microsoft.com/office/drawing/2014/chart" uri="{C3380CC4-5D6E-409C-BE32-E72D297353CC}">
              <c16:uniqueId val="{00000001-230B-435C-9C35-2EBB55FC6E92}"/>
            </c:ext>
          </c:extLst>
        </c:ser>
        <c:dLbls/>
        <c:gapWidth val="219"/>
        <c:overlap val="-27"/>
        <c:axId val="108580224"/>
        <c:axId val="108586112"/>
      </c:barChart>
      <c:catAx>
        <c:axId val="108580224"/>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586112"/>
        <c:crosses val="autoZero"/>
        <c:auto val="1"/>
        <c:lblAlgn val="ctr"/>
        <c:lblOffset val="100"/>
      </c:catAx>
      <c:valAx>
        <c:axId val="108586112"/>
        <c:scaling>
          <c:orientation val="minMax"/>
        </c:scaling>
        <c:axPos val="l"/>
        <c:majorGridlines>
          <c:spPr>
            <a:ln w="9525" cap="flat" cmpd="sng" algn="ctr">
              <a:solidFill>
                <a:schemeClr val="accent1"/>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580224"/>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autoTitleDeleted val="1"/>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2.5210084033613443E-2"/>
          <c:y val="0.10924780743870434"/>
          <c:w val="0.97478991596638664"/>
          <c:h val="0.74898213942769354"/>
        </c:manualLayout>
      </c:layout>
      <c:pie3DChart>
        <c:varyColors val="1"/>
        <c:ser>
          <c:idx val="0"/>
          <c:order val="0"/>
          <c:dPt>
            <c:idx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65A3-43C6-92B9-C78CC432A36F}"/>
              </c:ext>
            </c:extLst>
          </c:dPt>
          <c:dPt>
            <c:idx val="1"/>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65A3-43C6-92B9-C78CC432A36F}"/>
              </c:ext>
            </c:extLst>
          </c:dPt>
          <c:dPt>
            <c:idx val="2"/>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65A3-43C6-92B9-C78CC432A36F}"/>
              </c:ext>
            </c:extLst>
          </c:dPt>
          <c:dPt>
            <c:idx val="3"/>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65A3-43C6-92B9-C78CC432A36F}"/>
              </c:ext>
            </c:extLst>
          </c:dPt>
          <c:dPt>
            <c:idx val="4"/>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65A3-43C6-92B9-C78CC432A36F}"/>
              </c:ext>
            </c:extLst>
          </c:dPt>
          <c:dPt>
            <c:idx val="5"/>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B-65A3-43C6-92B9-C78CC432A36F}"/>
              </c:ext>
            </c:extLst>
          </c:dPt>
          <c:dPt>
            <c:idx val="6"/>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D-65A3-43C6-92B9-C78CC432A36F}"/>
              </c:ext>
            </c:extLst>
          </c:dPt>
          <c:dPt>
            <c:idx val="7"/>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F-65A3-43C6-92B9-C78CC432A36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Percent val="1"/>
            <c:showLeaderLines val="1"/>
            <c:leaderLines>
              <c:spPr>
                <a:ln w="9525">
                  <a:solidFill>
                    <a:schemeClr val="lt1">
                      <a:lumMod val="95000"/>
                      <a:alpha val="54000"/>
                    </a:schemeClr>
                  </a:solidFill>
                </a:ln>
                <a:effectLst/>
              </c:spPr>
            </c:leaderLines>
            <c:extLst xmlns:c16r2="http://schemas.microsoft.com/office/drawing/2015/06/chart">
              <c:ext xmlns:c15="http://schemas.microsoft.com/office/drawing/2012/chart" uri="{CE6537A1-D6FC-4f65-9D91-7224C49458BB}"/>
            </c:extLst>
          </c:dLbls>
          <c:cat>
            <c:strRef>
              <c:f>'Summary '!$G$25:$G$32</c:f>
              <c:strCache>
                <c:ptCount val="8"/>
                <c:pt idx="0">
                  <c:v>Sponsorship - Title Sponsor, Event Partners </c:v>
                </c:pt>
                <c:pt idx="1">
                  <c:v>Broadcasting - Production cost included</c:v>
                </c:pt>
                <c:pt idx="2">
                  <c:v>Merchandising &amp; Licencing</c:v>
                </c:pt>
                <c:pt idx="3">
                  <c:v>Ticket Sales (spectator income)</c:v>
                </c:pt>
                <c:pt idx="4">
                  <c:v>Accommodation Commission &amp; Travel Rebates &amp; VIK</c:v>
                </c:pt>
                <c:pt idx="5">
                  <c:v>Accomodation Charges</c:v>
                </c:pt>
                <c:pt idx="6">
                  <c:v>Hospitality Income</c:v>
                </c:pt>
                <c:pt idx="7">
                  <c:v>Fan Park Income</c:v>
                </c:pt>
              </c:strCache>
            </c:strRef>
          </c:cat>
          <c:val>
            <c:numRef>
              <c:f>'Summary '!$H$25:$H$32</c:f>
              <c:numCache>
                <c:formatCode>_-"R"* #\ ##0_-;\-"R"* #\ ##0_-;_-"R"* "-"??_-;_-@_-</c:formatCode>
                <c:ptCount val="8"/>
                <c:pt idx="0">
                  <c:v>28000000</c:v>
                </c:pt>
                <c:pt idx="1">
                  <c:v>13000000</c:v>
                </c:pt>
                <c:pt idx="2">
                  <c:v>2500000</c:v>
                </c:pt>
                <c:pt idx="3">
                  <c:v>65000000</c:v>
                </c:pt>
                <c:pt idx="4">
                  <c:v>500000</c:v>
                </c:pt>
                <c:pt idx="5">
                  <c:v>0</c:v>
                </c:pt>
                <c:pt idx="6">
                  <c:v>1000000</c:v>
                </c:pt>
                <c:pt idx="7">
                  <c:v>1500000</c:v>
                </c:pt>
              </c:numCache>
            </c:numRef>
          </c:val>
          <c:extLst xmlns:c16r2="http://schemas.microsoft.com/office/drawing/2015/06/chart">
            <c:ext xmlns:c16="http://schemas.microsoft.com/office/drawing/2014/chart" uri="{C3380CC4-5D6E-409C-BE32-E72D297353CC}">
              <c16:uniqueId val="{00000010-65A3-43C6-92B9-C78CC432A36F}"/>
            </c:ext>
          </c:extLst>
        </c:ser>
        <c:dLbls/>
      </c:pie3DChart>
      <c:spPr>
        <a:noFill/>
        <a:ln>
          <a:noFill/>
        </a:ln>
        <a:effectLst/>
      </c:spPr>
    </c:plotArea>
    <c:legend>
      <c:legendPos val="b"/>
      <c:layout>
        <c:manualLayout>
          <c:xMode val="edge"/>
          <c:yMode val="edge"/>
          <c:x val="1.4489319349787162E-2"/>
          <c:y val="5.7626592407656378E-2"/>
          <c:w val="0.24676823485299643"/>
          <c:h val="0.89765796043787205"/>
        </c:manualLayout>
      </c:layout>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D74EF2-37E4-4A03-978A-67626F8B3844}"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n-ZA"/>
        </a:p>
      </dgm:t>
    </dgm:pt>
    <dgm:pt modelId="{18816C0B-A466-4DAC-B40B-C109184C05AA}">
      <dgm:prSet phldrT="[Text]" custT="1"/>
      <dgm:spPr/>
      <dgm:t>
        <a:bodyPr/>
        <a:lstStyle/>
        <a:p>
          <a:r>
            <a:rPr lang="en-ZA" sz="1100" dirty="0"/>
            <a:t>Tournament</a:t>
          </a:r>
          <a:r>
            <a:rPr lang="en-ZA" sz="1100" baseline="0" dirty="0"/>
            <a:t> Director</a:t>
          </a:r>
        </a:p>
        <a:p>
          <a:r>
            <a:rPr lang="en-ZA" sz="1100" baseline="0" dirty="0"/>
            <a:t>Ms. Priscilla Masisi  </a:t>
          </a:r>
          <a:endParaRPr lang="en-ZA" sz="1100" dirty="0"/>
        </a:p>
      </dgm:t>
    </dgm:pt>
    <dgm:pt modelId="{1FFCD2AE-36DE-4FEF-9BB1-38BB6D8C5206}" type="parTrans" cxnId="{E03449D4-5550-4E45-BCC9-4BD57DD6AB2D}">
      <dgm:prSet/>
      <dgm:spPr/>
      <dgm:t>
        <a:bodyPr/>
        <a:lstStyle/>
        <a:p>
          <a:endParaRPr lang="en-ZA"/>
        </a:p>
      </dgm:t>
    </dgm:pt>
    <dgm:pt modelId="{484EF84F-E076-45C2-A557-D564D6ECD447}" type="sibTrans" cxnId="{E03449D4-5550-4E45-BCC9-4BD57DD6AB2D}">
      <dgm:prSet/>
      <dgm:spPr/>
      <dgm:t>
        <a:bodyPr/>
        <a:lstStyle/>
        <a:p>
          <a:endParaRPr lang="en-ZA"/>
        </a:p>
      </dgm:t>
    </dgm:pt>
    <dgm:pt modelId="{E6897073-B13B-4DE8-8494-910773A93BC7}" type="asst">
      <dgm:prSet phldrT="[Text]" custT="1"/>
      <dgm:spPr/>
      <dgm:t>
        <a:bodyPr/>
        <a:lstStyle/>
        <a:p>
          <a:r>
            <a:rPr lang="en-ZA" sz="1050" dirty="0"/>
            <a:t>Executive PA </a:t>
          </a:r>
        </a:p>
        <a:p>
          <a:r>
            <a:rPr lang="en-ZA" sz="1050" dirty="0"/>
            <a:t>Ms Akhona Dotwana </a:t>
          </a:r>
        </a:p>
      </dgm:t>
    </dgm:pt>
    <dgm:pt modelId="{4B377D10-869D-4860-851A-DCF8E45C5A85}" type="parTrans" cxnId="{6BBA92B0-BDEB-4996-B528-7F73AC0BFDA3}">
      <dgm:prSet/>
      <dgm:spPr/>
      <dgm:t>
        <a:bodyPr/>
        <a:lstStyle/>
        <a:p>
          <a:endParaRPr lang="en-ZA"/>
        </a:p>
      </dgm:t>
    </dgm:pt>
    <dgm:pt modelId="{A210F6A0-46D6-408E-8832-38EE3FF7CADD}" type="sibTrans" cxnId="{6BBA92B0-BDEB-4996-B528-7F73AC0BFDA3}">
      <dgm:prSet/>
      <dgm:spPr/>
      <dgm:t>
        <a:bodyPr/>
        <a:lstStyle/>
        <a:p>
          <a:endParaRPr lang="en-ZA"/>
        </a:p>
      </dgm:t>
    </dgm:pt>
    <dgm:pt modelId="{0A5CCB5A-9EA9-4B3B-8076-4BB193887277}">
      <dgm:prSet phldrT="[Text]" custT="1"/>
      <dgm:spPr/>
      <dgm:t>
        <a:bodyPr/>
        <a:lstStyle/>
        <a:p>
          <a:r>
            <a:rPr lang="en-ZA" sz="1050" dirty="0"/>
            <a:t>Head of </a:t>
          </a:r>
          <a:r>
            <a:rPr lang="en-ZA" sz="1100" dirty="0"/>
            <a:t>Operations</a:t>
          </a:r>
        </a:p>
        <a:p>
          <a:r>
            <a:rPr lang="en-ZA" sz="1050" dirty="0"/>
            <a:t>Ms Portia Dimu  </a:t>
          </a:r>
        </a:p>
      </dgm:t>
    </dgm:pt>
    <dgm:pt modelId="{8231079B-C8A0-4FD3-B8E2-895DF9C4738A}" type="parTrans" cxnId="{23CBF219-6DD9-4CC5-9414-E7ECC41B99A8}">
      <dgm:prSet/>
      <dgm:spPr/>
      <dgm:t>
        <a:bodyPr/>
        <a:lstStyle/>
        <a:p>
          <a:endParaRPr lang="en-ZA"/>
        </a:p>
      </dgm:t>
    </dgm:pt>
    <dgm:pt modelId="{62C321EE-865C-4E6F-94CB-BB15BBFCA02D}" type="sibTrans" cxnId="{23CBF219-6DD9-4CC5-9414-E7ECC41B99A8}">
      <dgm:prSet/>
      <dgm:spPr/>
      <dgm:t>
        <a:bodyPr/>
        <a:lstStyle/>
        <a:p>
          <a:endParaRPr lang="en-ZA"/>
        </a:p>
      </dgm:t>
    </dgm:pt>
    <dgm:pt modelId="{2707CC2D-8140-4E17-8E3D-E17CB4185D37}">
      <dgm:prSet phldrT="[Text]" custT="1"/>
      <dgm:spPr/>
      <dgm:t>
        <a:bodyPr/>
        <a:lstStyle/>
        <a:p>
          <a:r>
            <a:rPr lang="en-ZA" sz="1050" dirty="0"/>
            <a:t>Head of Marketing</a:t>
          </a:r>
        </a:p>
        <a:p>
          <a:r>
            <a:rPr lang="en-ZA" sz="1050" dirty="0"/>
            <a:t>Mr Bronson Mokabela</a:t>
          </a:r>
        </a:p>
      </dgm:t>
    </dgm:pt>
    <dgm:pt modelId="{69FB6E4A-D69A-46E5-B073-16E817C2A80C}" type="parTrans" cxnId="{8CCD2FE3-CB74-47C0-BE2E-8D315583F36F}">
      <dgm:prSet/>
      <dgm:spPr/>
      <dgm:t>
        <a:bodyPr/>
        <a:lstStyle/>
        <a:p>
          <a:endParaRPr lang="en-ZA"/>
        </a:p>
      </dgm:t>
    </dgm:pt>
    <dgm:pt modelId="{D997CF69-1BBE-499B-8602-3EC0414FEED1}" type="sibTrans" cxnId="{8CCD2FE3-CB74-47C0-BE2E-8D315583F36F}">
      <dgm:prSet/>
      <dgm:spPr/>
      <dgm:t>
        <a:bodyPr/>
        <a:lstStyle/>
        <a:p>
          <a:endParaRPr lang="en-ZA"/>
        </a:p>
      </dgm:t>
    </dgm:pt>
    <dgm:pt modelId="{18CF9EBE-5D1B-4B7F-ACDD-A64E8CFBCF55}">
      <dgm:prSet phldrT="[Text]" custT="1"/>
      <dgm:spPr/>
      <dgm:t>
        <a:bodyPr/>
        <a:lstStyle/>
        <a:p>
          <a:r>
            <a:rPr lang="en-ZA" sz="1100" dirty="0"/>
            <a:t>Head of Technical </a:t>
          </a:r>
        </a:p>
        <a:p>
          <a:r>
            <a:rPr lang="en-ZA" sz="1100" dirty="0"/>
            <a:t>Ms Magriet Bester</a:t>
          </a:r>
        </a:p>
      </dgm:t>
    </dgm:pt>
    <dgm:pt modelId="{89802375-4E52-4B5D-9CF8-789A99322B1F}" type="parTrans" cxnId="{4649BA01-B608-4A0F-93EA-845FF63FB49E}">
      <dgm:prSet/>
      <dgm:spPr/>
      <dgm:t>
        <a:bodyPr/>
        <a:lstStyle/>
        <a:p>
          <a:endParaRPr lang="en-ZA"/>
        </a:p>
      </dgm:t>
    </dgm:pt>
    <dgm:pt modelId="{0C511B82-15AB-4607-A712-4EE8AA11459E}" type="sibTrans" cxnId="{4649BA01-B608-4A0F-93EA-845FF63FB49E}">
      <dgm:prSet/>
      <dgm:spPr/>
      <dgm:t>
        <a:bodyPr/>
        <a:lstStyle/>
        <a:p>
          <a:endParaRPr lang="en-ZA"/>
        </a:p>
      </dgm:t>
    </dgm:pt>
    <dgm:pt modelId="{529D47FE-0E56-45BB-93FD-C5CDB469F34F}">
      <dgm:prSet custT="1"/>
      <dgm:spPr/>
      <dgm:t>
        <a:bodyPr/>
        <a:lstStyle/>
        <a:p>
          <a:r>
            <a:rPr lang="en-ZA" sz="1050" dirty="0"/>
            <a:t>Accreditation Manager </a:t>
          </a:r>
        </a:p>
        <a:p>
          <a:r>
            <a:rPr lang="en-ZA" sz="1050" dirty="0"/>
            <a:t>Mr. Shiraz Moosa</a:t>
          </a:r>
        </a:p>
      </dgm:t>
    </dgm:pt>
    <dgm:pt modelId="{6F500CB5-563F-4684-B19F-AECA7FD8F1AD}" type="parTrans" cxnId="{26C891F5-6F54-4DDA-8337-6025C2D06CE0}">
      <dgm:prSet/>
      <dgm:spPr/>
      <dgm:t>
        <a:bodyPr/>
        <a:lstStyle/>
        <a:p>
          <a:endParaRPr lang="en-ZA"/>
        </a:p>
      </dgm:t>
    </dgm:pt>
    <dgm:pt modelId="{DB21E813-67DD-4A5E-A7A4-71F6C44B6670}" type="sibTrans" cxnId="{26C891F5-6F54-4DDA-8337-6025C2D06CE0}">
      <dgm:prSet/>
      <dgm:spPr/>
      <dgm:t>
        <a:bodyPr/>
        <a:lstStyle/>
        <a:p>
          <a:endParaRPr lang="en-ZA"/>
        </a:p>
      </dgm:t>
    </dgm:pt>
    <dgm:pt modelId="{D04E6946-9212-438B-9B66-698EADB64577}">
      <dgm:prSet custT="1"/>
      <dgm:spPr/>
      <dgm:t>
        <a:bodyPr/>
        <a:lstStyle/>
        <a:p>
          <a:r>
            <a:rPr lang="en-ZA" sz="1050" dirty="0"/>
            <a:t>Safeguard Manager </a:t>
          </a:r>
        </a:p>
        <a:p>
          <a:r>
            <a:rPr lang="en-ZA" sz="1050" dirty="0"/>
            <a:t>Ms. Malebo Raditladi  </a:t>
          </a:r>
        </a:p>
      </dgm:t>
    </dgm:pt>
    <dgm:pt modelId="{A038A267-AA2A-482A-93CA-5EBF077B7878}" type="parTrans" cxnId="{272CBAEA-3AF3-4017-8C29-9752D31867AF}">
      <dgm:prSet/>
      <dgm:spPr/>
      <dgm:t>
        <a:bodyPr/>
        <a:lstStyle/>
        <a:p>
          <a:endParaRPr lang="en-ZA"/>
        </a:p>
      </dgm:t>
    </dgm:pt>
    <dgm:pt modelId="{26A97573-381B-413E-B023-2D5493DF82E9}" type="sibTrans" cxnId="{272CBAEA-3AF3-4017-8C29-9752D31867AF}">
      <dgm:prSet/>
      <dgm:spPr/>
      <dgm:t>
        <a:bodyPr/>
        <a:lstStyle/>
        <a:p>
          <a:endParaRPr lang="en-ZA"/>
        </a:p>
      </dgm:t>
    </dgm:pt>
    <dgm:pt modelId="{3E05CF66-30C5-4F36-9351-1B31C8BF54CB}">
      <dgm:prSet custT="1"/>
      <dgm:spPr/>
      <dgm:t>
        <a:bodyPr/>
        <a:lstStyle/>
        <a:p>
          <a:endParaRPr lang="en-ZA" sz="1050" dirty="0"/>
        </a:p>
        <a:p>
          <a:r>
            <a:rPr lang="en-ZA" sz="1050" dirty="0"/>
            <a:t>Safety and Security Manager </a:t>
          </a:r>
        </a:p>
        <a:p>
          <a:r>
            <a:rPr lang="en-ZA" sz="1050" dirty="0"/>
            <a:t>Mr Yasser Splinters </a:t>
          </a:r>
        </a:p>
        <a:p>
          <a:endParaRPr lang="en-ZA" sz="1050" dirty="0"/>
        </a:p>
      </dgm:t>
    </dgm:pt>
    <dgm:pt modelId="{11C7596A-7C64-4FDB-B3C2-D5A3BC457564}" type="parTrans" cxnId="{DBD07FE2-2227-4CDF-AE8D-0CDDD8D209E0}">
      <dgm:prSet/>
      <dgm:spPr/>
      <dgm:t>
        <a:bodyPr/>
        <a:lstStyle/>
        <a:p>
          <a:endParaRPr lang="en-ZA"/>
        </a:p>
      </dgm:t>
    </dgm:pt>
    <dgm:pt modelId="{8E15DF8C-1DF9-4FD9-8FD3-D40EEEEA6E9A}" type="sibTrans" cxnId="{DBD07FE2-2227-4CDF-AE8D-0CDDD8D209E0}">
      <dgm:prSet/>
      <dgm:spPr/>
      <dgm:t>
        <a:bodyPr/>
        <a:lstStyle/>
        <a:p>
          <a:endParaRPr lang="en-ZA"/>
        </a:p>
      </dgm:t>
    </dgm:pt>
    <dgm:pt modelId="{68AEDFC5-D9FB-45BA-9F79-8B19168BA024}">
      <dgm:prSet custT="1"/>
      <dgm:spPr/>
      <dgm:t>
        <a:bodyPr/>
        <a:lstStyle/>
        <a:p>
          <a:r>
            <a:rPr lang="en-ZA" sz="1050" dirty="0">
              <a:latin typeface="Century Gothic" panose="020B0502020202020204" pitchFamily="34" charset="0"/>
            </a:rPr>
            <a:t>Team Liaison Manager</a:t>
          </a:r>
        </a:p>
        <a:p>
          <a:r>
            <a:rPr lang="en-ZA" sz="1050" dirty="0">
              <a:latin typeface="Century Gothic" panose="020B0502020202020204" pitchFamily="34" charset="0"/>
            </a:rPr>
            <a:t>Ms. Marchelle Maroun</a:t>
          </a:r>
        </a:p>
      </dgm:t>
    </dgm:pt>
    <dgm:pt modelId="{7F7DCAD0-9948-4BB6-B7DB-CAB70F3720E6}" type="parTrans" cxnId="{FF23559A-68ED-4945-87BA-90539EA2E483}">
      <dgm:prSet/>
      <dgm:spPr/>
      <dgm:t>
        <a:bodyPr/>
        <a:lstStyle/>
        <a:p>
          <a:endParaRPr lang="en-ZA"/>
        </a:p>
      </dgm:t>
    </dgm:pt>
    <dgm:pt modelId="{E612575C-8995-4D5B-AA73-8BCFAFF44CE7}" type="sibTrans" cxnId="{FF23559A-68ED-4945-87BA-90539EA2E483}">
      <dgm:prSet/>
      <dgm:spPr/>
      <dgm:t>
        <a:bodyPr/>
        <a:lstStyle/>
        <a:p>
          <a:endParaRPr lang="en-ZA"/>
        </a:p>
      </dgm:t>
    </dgm:pt>
    <dgm:pt modelId="{954D6AFE-400B-4457-BF53-63AEAD4087A1}">
      <dgm:prSet custT="1"/>
      <dgm:spPr/>
      <dgm:t>
        <a:bodyPr/>
        <a:lstStyle/>
        <a:p>
          <a:r>
            <a:rPr lang="en-ZA" sz="1050" dirty="0"/>
            <a:t>Legacy Manager</a:t>
          </a:r>
        </a:p>
        <a:p>
          <a:r>
            <a:rPr lang="en-ZA" sz="1050" dirty="0"/>
            <a:t>Ms. Annelie Lucas</a:t>
          </a:r>
        </a:p>
      </dgm:t>
    </dgm:pt>
    <dgm:pt modelId="{5B6D5FA6-611D-426C-9101-4867E774FEF3}" type="parTrans" cxnId="{5D87F21E-19FB-4668-B0C4-4BF3E52C36F3}">
      <dgm:prSet/>
      <dgm:spPr/>
      <dgm:t>
        <a:bodyPr/>
        <a:lstStyle/>
        <a:p>
          <a:endParaRPr lang="en-ZA"/>
        </a:p>
      </dgm:t>
    </dgm:pt>
    <dgm:pt modelId="{6EDBCDF6-2617-4E4D-8D9F-B0BA76A6C75A}" type="sibTrans" cxnId="{5D87F21E-19FB-4668-B0C4-4BF3E52C36F3}">
      <dgm:prSet/>
      <dgm:spPr/>
      <dgm:t>
        <a:bodyPr/>
        <a:lstStyle/>
        <a:p>
          <a:endParaRPr lang="en-ZA"/>
        </a:p>
      </dgm:t>
    </dgm:pt>
    <dgm:pt modelId="{D8AEF1F3-E57D-491E-9D94-4CC4FE26D7A5}">
      <dgm:prSet custT="1"/>
      <dgm:spPr/>
      <dgm:t>
        <a:bodyPr/>
        <a:lstStyle/>
        <a:p>
          <a:r>
            <a:rPr lang="en-ZA" sz="1050" dirty="0"/>
            <a:t>Head of Finance </a:t>
          </a:r>
        </a:p>
        <a:p>
          <a:r>
            <a:rPr lang="en-ZA" sz="1050" dirty="0"/>
            <a:t>Acting Mr. Thabang Moses  </a:t>
          </a:r>
        </a:p>
      </dgm:t>
    </dgm:pt>
    <dgm:pt modelId="{CD7A2546-CE1B-42C5-A6CD-9A10A32C8A44}" type="parTrans" cxnId="{B69CD9B3-252B-4F92-8239-9B94815864E5}">
      <dgm:prSet/>
      <dgm:spPr/>
      <dgm:t>
        <a:bodyPr/>
        <a:lstStyle/>
        <a:p>
          <a:endParaRPr lang="en-ZA"/>
        </a:p>
      </dgm:t>
    </dgm:pt>
    <dgm:pt modelId="{1EB5EC7C-6A75-46E4-94A9-999CB28A4ECA}" type="sibTrans" cxnId="{B69CD9B3-252B-4F92-8239-9B94815864E5}">
      <dgm:prSet/>
      <dgm:spPr/>
      <dgm:t>
        <a:bodyPr/>
        <a:lstStyle/>
        <a:p>
          <a:endParaRPr lang="en-ZA"/>
        </a:p>
      </dgm:t>
    </dgm:pt>
    <dgm:pt modelId="{266733B4-B65A-4C29-ADA4-8F6C53FE64C5}">
      <dgm:prSet custT="1"/>
      <dgm:spPr/>
      <dgm:t>
        <a:bodyPr/>
        <a:lstStyle/>
        <a:p>
          <a:r>
            <a:rPr lang="en-ZA" sz="1050" dirty="0"/>
            <a:t>Manager Finance, Admin and </a:t>
          </a:r>
          <a:r>
            <a:rPr lang="en-ZA" sz="1100" dirty="0"/>
            <a:t>Procurement</a:t>
          </a:r>
        </a:p>
        <a:p>
          <a:r>
            <a:rPr lang="en-ZA" sz="1050" dirty="0"/>
            <a:t>Mr Thabang Moses </a:t>
          </a:r>
        </a:p>
      </dgm:t>
    </dgm:pt>
    <dgm:pt modelId="{FF376F12-5195-412B-B30D-DDC631C2093C}" type="parTrans" cxnId="{DF63D108-7B8A-4FD9-B6F4-DDFDC5B857FF}">
      <dgm:prSet/>
      <dgm:spPr/>
      <dgm:t>
        <a:bodyPr/>
        <a:lstStyle/>
        <a:p>
          <a:endParaRPr lang="en-ZA"/>
        </a:p>
      </dgm:t>
    </dgm:pt>
    <dgm:pt modelId="{74A8505A-3379-4585-B4E0-117B7760A231}" type="sibTrans" cxnId="{DF63D108-7B8A-4FD9-B6F4-DDFDC5B857FF}">
      <dgm:prSet/>
      <dgm:spPr/>
      <dgm:t>
        <a:bodyPr/>
        <a:lstStyle/>
        <a:p>
          <a:endParaRPr lang="en-ZA"/>
        </a:p>
      </dgm:t>
    </dgm:pt>
    <dgm:pt modelId="{F8B99038-68FF-48C7-85E3-BA7FCF6790B0}">
      <dgm:prSet custT="1"/>
      <dgm:spPr/>
      <dgm:t>
        <a:bodyPr/>
        <a:lstStyle/>
        <a:p>
          <a:r>
            <a:rPr lang="en-ZA" sz="1050" dirty="0"/>
            <a:t>Legal Affair Manager</a:t>
          </a:r>
        </a:p>
        <a:p>
          <a:r>
            <a:rPr lang="en-ZA" sz="1050" dirty="0"/>
            <a:t>Ms Monique Grimwood  </a:t>
          </a:r>
        </a:p>
      </dgm:t>
    </dgm:pt>
    <dgm:pt modelId="{61679D86-5D28-49B4-88FF-C71086A63899}" type="parTrans" cxnId="{7D5B0327-0D48-4CE0-A1A4-9DE26DB9681A}">
      <dgm:prSet/>
      <dgm:spPr/>
      <dgm:t>
        <a:bodyPr/>
        <a:lstStyle/>
        <a:p>
          <a:endParaRPr lang="en-ZA"/>
        </a:p>
      </dgm:t>
    </dgm:pt>
    <dgm:pt modelId="{2BEE5BE3-5007-41EF-AB45-1073ED5B47BF}" type="sibTrans" cxnId="{7D5B0327-0D48-4CE0-A1A4-9DE26DB9681A}">
      <dgm:prSet/>
      <dgm:spPr/>
      <dgm:t>
        <a:bodyPr/>
        <a:lstStyle/>
        <a:p>
          <a:endParaRPr lang="en-ZA"/>
        </a:p>
      </dgm:t>
    </dgm:pt>
    <dgm:pt modelId="{A16DB23B-D304-4C8B-8EF0-D81CAB725A36}" type="asst">
      <dgm:prSet custT="1"/>
      <dgm:spPr/>
      <dgm:t>
        <a:bodyPr/>
        <a:lstStyle/>
        <a:p>
          <a:pPr algn="ctr"/>
          <a:r>
            <a:rPr lang="en-US" sz="1000" dirty="0">
              <a:latin typeface="Century Gothic" panose="020B0502020202020204" pitchFamily="34" charset="0"/>
            </a:rPr>
            <a:t>Accommodation and Travel </a:t>
          </a:r>
        </a:p>
        <a:p>
          <a:pPr algn="ctr"/>
          <a:r>
            <a:rPr lang="en-US" sz="1000" dirty="0">
              <a:latin typeface="Century Gothic" panose="020B0502020202020204" pitchFamily="34" charset="0"/>
            </a:rPr>
            <a:t>Ms  Natalie </a:t>
          </a:r>
          <a:r>
            <a:rPr lang="en-US" sz="1000" dirty="0" err="1">
              <a:latin typeface="Century Gothic" panose="020B0502020202020204" pitchFamily="34" charset="0"/>
            </a:rPr>
            <a:t>Olliefant</a:t>
          </a:r>
          <a:endParaRPr lang="en-ZA" sz="1000" dirty="0">
            <a:latin typeface="Century Gothic" panose="020B0502020202020204" pitchFamily="34" charset="0"/>
          </a:endParaRPr>
        </a:p>
      </dgm:t>
    </dgm:pt>
    <dgm:pt modelId="{7FDD1750-4B4C-4FB9-9C01-640D03100435}" type="parTrans" cxnId="{E2568ED8-9DB1-4B80-ADD9-835089DDE09B}">
      <dgm:prSet/>
      <dgm:spPr/>
      <dgm:t>
        <a:bodyPr/>
        <a:lstStyle/>
        <a:p>
          <a:endParaRPr lang="en-ZA"/>
        </a:p>
      </dgm:t>
    </dgm:pt>
    <dgm:pt modelId="{7F7C71CE-BD64-4DF7-867B-4585251521C4}" type="sibTrans" cxnId="{E2568ED8-9DB1-4B80-ADD9-835089DDE09B}">
      <dgm:prSet/>
      <dgm:spPr/>
      <dgm:t>
        <a:bodyPr/>
        <a:lstStyle/>
        <a:p>
          <a:endParaRPr lang="en-ZA"/>
        </a:p>
      </dgm:t>
    </dgm:pt>
    <dgm:pt modelId="{764AAAEF-1845-4807-AA65-A7E0DD5E84B7}" type="asst">
      <dgm:prSet custT="1"/>
      <dgm:spPr/>
      <dgm:t>
        <a:bodyPr/>
        <a:lstStyle/>
        <a:p>
          <a:r>
            <a:rPr lang="en-US" sz="1200" dirty="0"/>
            <a:t>Volunteer Manager</a:t>
          </a:r>
        </a:p>
        <a:p>
          <a:r>
            <a:rPr lang="en-US" sz="1200" dirty="0"/>
            <a:t>Mr Hlalefang Belebesi </a:t>
          </a:r>
          <a:endParaRPr lang="en-ZA" sz="1200" dirty="0"/>
        </a:p>
      </dgm:t>
    </dgm:pt>
    <dgm:pt modelId="{43EDC10C-5C87-4259-A3CA-A335DBD1BBA1}" type="parTrans" cxnId="{24148987-C445-4AB4-AC0C-1C0B68A266A6}">
      <dgm:prSet/>
      <dgm:spPr/>
      <dgm:t>
        <a:bodyPr/>
        <a:lstStyle/>
        <a:p>
          <a:endParaRPr lang="en-ZA"/>
        </a:p>
      </dgm:t>
    </dgm:pt>
    <dgm:pt modelId="{39C28EC8-DDDF-413C-8728-4FFF840BEEC6}" type="sibTrans" cxnId="{24148987-C445-4AB4-AC0C-1C0B68A266A6}">
      <dgm:prSet/>
      <dgm:spPr/>
      <dgm:t>
        <a:bodyPr/>
        <a:lstStyle/>
        <a:p>
          <a:endParaRPr lang="en-ZA"/>
        </a:p>
      </dgm:t>
    </dgm:pt>
    <dgm:pt modelId="{657CFFEE-ACB9-44DB-AA2F-17AD9DB3F13B}" type="pres">
      <dgm:prSet presAssocID="{DAD74EF2-37E4-4A03-978A-67626F8B3844}" presName="hierChild1" presStyleCnt="0">
        <dgm:presLayoutVars>
          <dgm:orgChart val="1"/>
          <dgm:chPref val="1"/>
          <dgm:dir/>
          <dgm:animOne val="branch"/>
          <dgm:animLvl val="lvl"/>
          <dgm:resizeHandles/>
        </dgm:presLayoutVars>
      </dgm:prSet>
      <dgm:spPr/>
      <dgm:t>
        <a:bodyPr/>
        <a:lstStyle/>
        <a:p>
          <a:endParaRPr lang="en-US"/>
        </a:p>
      </dgm:t>
    </dgm:pt>
    <dgm:pt modelId="{A47D674D-AAF6-45F9-A4AE-BF9F02CE7BBB}" type="pres">
      <dgm:prSet presAssocID="{18816C0B-A466-4DAC-B40B-C109184C05AA}" presName="hierRoot1" presStyleCnt="0">
        <dgm:presLayoutVars>
          <dgm:hierBranch val="init"/>
        </dgm:presLayoutVars>
      </dgm:prSet>
      <dgm:spPr/>
    </dgm:pt>
    <dgm:pt modelId="{DF700034-262D-46FA-9E9E-0ACDFF59B41F}" type="pres">
      <dgm:prSet presAssocID="{18816C0B-A466-4DAC-B40B-C109184C05AA}" presName="rootComposite1" presStyleCnt="0"/>
      <dgm:spPr/>
    </dgm:pt>
    <dgm:pt modelId="{7488C030-7F4E-42A0-BDE5-FA7092DB8C00}" type="pres">
      <dgm:prSet presAssocID="{18816C0B-A466-4DAC-B40B-C109184C05AA}" presName="rootText1" presStyleLbl="node0" presStyleIdx="0" presStyleCnt="1" custScaleX="204150" custScaleY="93427" custLinFactNeighborX="-1331" custLinFactNeighborY="-21292">
        <dgm:presLayoutVars>
          <dgm:chPref val="3"/>
        </dgm:presLayoutVars>
      </dgm:prSet>
      <dgm:spPr/>
      <dgm:t>
        <a:bodyPr/>
        <a:lstStyle/>
        <a:p>
          <a:endParaRPr lang="en-US"/>
        </a:p>
      </dgm:t>
    </dgm:pt>
    <dgm:pt modelId="{53DB7D31-D226-45AA-93AB-6219AFBD7308}" type="pres">
      <dgm:prSet presAssocID="{18816C0B-A466-4DAC-B40B-C109184C05AA}" presName="rootConnector1" presStyleLbl="node1" presStyleIdx="0" presStyleCnt="0"/>
      <dgm:spPr/>
      <dgm:t>
        <a:bodyPr/>
        <a:lstStyle/>
        <a:p>
          <a:endParaRPr lang="en-US"/>
        </a:p>
      </dgm:t>
    </dgm:pt>
    <dgm:pt modelId="{B2570DF4-16B6-4005-93E6-E8B07396214E}" type="pres">
      <dgm:prSet presAssocID="{18816C0B-A466-4DAC-B40B-C109184C05AA}" presName="hierChild2" presStyleCnt="0"/>
      <dgm:spPr/>
    </dgm:pt>
    <dgm:pt modelId="{00247C03-C7AA-405C-BA76-63DD12125502}" type="pres">
      <dgm:prSet presAssocID="{8231079B-C8A0-4FD3-B8E2-895DF9C4738A}" presName="Name37" presStyleLbl="parChTrans1D2" presStyleIdx="0" presStyleCnt="6"/>
      <dgm:spPr/>
      <dgm:t>
        <a:bodyPr/>
        <a:lstStyle/>
        <a:p>
          <a:endParaRPr lang="en-US"/>
        </a:p>
      </dgm:t>
    </dgm:pt>
    <dgm:pt modelId="{B7DD27E6-C074-4CF1-97BB-0C0CFABDFEAF}" type="pres">
      <dgm:prSet presAssocID="{0A5CCB5A-9EA9-4B3B-8076-4BB193887277}" presName="hierRoot2" presStyleCnt="0">
        <dgm:presLayoutVars>
          <dgm:hierBranch val="init"/>
        </dgm:presLayoutVars>
      </dgm:prSet>
      <dgm:spPr/>
    </dgm:pt>
    <dgm:pt modelId="{BA8CC8CB-EAC1-4B32-BA76-BF8727BED037}" type="pres">
      <dgm:prSet presAssocID="{0A5CCB5A-9EA9-4B3B-8076-4BB193887277}" presName="rootComposite" presStyleCnt="0"/>
      <dgm:spPr/>
    </dgm:pt>
    <dgm:pt modelId="{C49DDB7C-D60E-4DED-912C-E7C72E79FC35}" type="pres">
      <dgm:prSet presAssocID="{0A5CCB5A-9EA9-4B3B-8076-4BB193887277}" presName="rootText" presStyleLbl="node2" presStyleIdx="0" presStyleCnt="5" custScaleX="184463" custScaleY="74809" custLinFactNeighborX="-2156" custLinFactNeighborY="19922">
        <dgm:presLayoutVars>
          <dgm:chPref val="3"/>
        </dgm:presLayoutVars>
      </dgm:prSet>
      <dgm:spPr/>
      <dgm:t>
        <a:bodyPr/>
        <a:lstStyle/>
        <a:p>
          <a:endParaRPr lang="en-US"/>
        </a:p>
      </dgm:t>
    </dgm:pt>
    <dgm:pt modelId="{907CC8F8-7009-4337-A927-F9B2557EEF80}" type="pres">
      <dgm:prSet presAssocID="{0A5CCB5A-9EA9-4B3B-8076-4BB193887277}" presName="rootConnector" presStyleLbl="node2" presStyleIdx="0" presStyleCnt="5"/>
      <dgm:spPr/>
      <dgm:t>
        <a:bodyPr/>
        <a:lstStyle/>
        <a:p>
          <a:endParaRPr lang="en-US"/>
        </a:p>
      </dgm:t>
    </dgm:pt>
    <dgm:pt modelId="{DFC2826A-8954-4F73-9857-3C13432D96B7}" type="pres">
      <dgm:prSet presAssocID="{0A5CCB5A-9EA9-4B3B-8076-4BB193887277}" presName="hierChild4" presStyleCnt="0"/>
      <dgm:spPr/>
    </dgm:pt>
    <dgm:pt modelId="{19C7B88B-B28D-4086-A2F3-8A4FB9064970}" type="pres">
      <dgm:prSet presAssocID="{6F500CB5-563F-4684-B19F-AECA7FD8F1AD}" presName="Name37" presStyleLbl="parChTrans1D3" presStyleIdx="0" presStyleCnt="8"/>
      <dgm:spPr/>
      <dgm:t>
        <a:bodyPr/>
        <a:lstStyle/>
        <a:p>
          <a:endParaRPr lang="en-US"/>
        </a:p>
      </dgm:t>
    </dgm:pt>
    <dgm:pt modelId="{89252A7A-C30F-4924-92A9-537E30F50A9D}" type="pres">
      <dgm:prSet presAssocID="{529D47FE-0E56-45BB-93FD-C5CDB469F34F}" presName="hierRoot2" presStyleCnt="0">
        <dgm:presLayoutVars>
          <dgm:hierBranch val="init"/>
        </dgm:presLayoutVars>
      </dgm:prSet>
      <dgm:spPr/>
    </dgm:pt>
    <dgm:pt modelId="{CF27B874-F7A8-4FC5-944A-C818A3912369}" type="pres">
      <dgm:prSet presAssocID="{529D47FE-0E56-45BB-93FD-C5CDB469F34F}" presName="rootComposite" presStyleCnt="0"/>
      <dgm:spPr/>
    </dgm:pt>
    <dgm:pt modelId="{9A14F85B-5C1B-42D9-99FB-8B3F6049C59C}" type="pres">
      <dgm:prSet presAssocID="{529D47FE-0E56-45BB-93FD-C5CDB469F34F}" presName="rootText" presStyleLbl="node3" presStyleIdx="0" presStyleCnt="6" custScaleX="183459" custScaleY="84702" custLinFactNeighborX="6344" custLinFactNeighborY="-90277">
        <dgm:presLayoutVars>
          <dgm:chPref val="3"/>
        </dgm:presLayoutVars>
      </dgm:prSet>
      <dgm:spPr/>
      <dgm:t>
        <a:bodyPr/>
        <a:lstStyle/>
        <a:p>
          <a:endParaRPr lang="en-US"/>
        </a:p>
      </dgm:t>
    </dgm:pt>
    <dgm:pt modelId="{44623D00-D026-40DA-BD74-ADE171740C39}" type="pres">
      <dgm:prSet presAssocID="{529D47FE-0E56-45BB-93FD-C5CDB469F34F}" presName="rootConnector" presStyleLbl="node3" presStyleIdx="0" presStyleCnt="6"/>
      <dgm:spPr/>
      <dgm:t>
        <a:bodyPr/>
        <a:lstStyle/>
        <a:p>
          <a:endParaRPr lang="en-US"/>
        </a:p>
      </dgm:t>
    </dgm:pt>
    <dgm:pt modelId="{01A3801A-2CB9-4B7C-8F1E-542356667550}" type="pres">
      <dgm:prSet presAssocID="{529D47FE-0E56-45BB-93FD-C5CDB469F34F}" presName="hierChild4" presStyleCnt="0"/>
      <dgm:spPr/>
    </dgm:pt>
    <dgm:pt modelId="{ACB47708-1A88-4943-86A1-574A52831F12}" type="pres">
      <dgm:prSet presAssocID="{529D47FE-0E56-45BB-93FD-C5CDB469F34F}" presName="hierChild5" presStyleCnt="0"/>
      <dgm:spPr/>
    </dgm:pt>
    <dgm:pt modelId="{1CF05111-05C1-40F6-BA09-13FD649A789F}" type="pres">
      <dgm:prSet presAssocID="{11C7596A-7C64-4FDB-B3C2-D5A3BC457564}" presName="Name37" presStyleLbl="parChTrans1D3" presStyleIdx="1" presStyleCnt="8"/>
      <dgm:spPr/>
      <dgm:t>
        <a:bodyPr/>
        <a:lstStyle/>
        <a:p>
          <a:endParaRPr lang="en-US"/>
        </a:p>
      </dgm:t>
    </dgm:pt>
    <dgm:pt modelId="{ABB7E572-983A-4837-A51B-62B71708B90F}" type="pres">
      <dgm:prSet presAssocID="{3E05CF66-30C5-4F36-9351-1B31C8BF54CB}" presName="hierRoot2" presStyleCnt="0">
        <dgm:presLayoutVars>
          <dgm:hierBranch val="init"/>
        </dgm:presLayoutVars>
      </dgm:prSet>
      <dgm:spPr/>
    </dgm:pt>
    <dgm:pt modelId="{A351DA76-9B1E-4ABC-B97D-CA2D09DBCD71}" type="pres">
      <dgm:prSet presAssocID="{3E05CF66-30C5-4F36-9351-1B31C8BF54CB}" presName="rootComposite" presStyleCnt="0"/>
      <dgm:spPr/>
    </dgm:pt>
    <dgm:pt modelId="{197908B7-6A4C-4F30-9247-7B9CC5B82592}" type="pres">
      <dgm:prSet presAssocID="{3E05CF66-30C5-4F36-9351-1B31C8BF54CB}" presName="rootText" presStyleLbl="node3" presStyleIdx="1" presStyleCnt="6" custScaleX="182130" custScaleY="95176" custLinFactY="-1778" custLinFactNeighborX="4563" custLinFactNeighborY="-100000">
        <dgm:presLayoutVars>
          <dgm:chPref val="3"/>
        </dgm:presLayoutVars>
      </dgm:prSet>
      <dgm:spPr/>
      <dgm:t>
        <a:bodyPr/>
        <a:lstStyle/>
        <a:p>
          <a:endParaRPr lang="en-US"/>
        </a:p>
      </dgm:t>
    </dgm:pt>
    <dgm:pt modelId="{2A8F0E92-6F8A-425A-ADB4-DE9990A3F4A2}" type="pres">
      <dgm:prSet presAssocID="{3E05CF66-30C5-4F36-9351-1B31C8BF54CB}" presName="rootConnector" presStyleLbl="node3" presStyleIdx="1" presStyleCnt="6"/>
      <dgm:spPr/>
      <dgm:t>
        <a:bodyPr/>
        <a:lstStyle/>
        <a:p>
          <a:endParaRPr lang="en-US"/>
        </a:p>
      </dgm:t>
    </dgm:pt>
    <dgm:pt modelId="{47B1C5EB-1140-4B0E-8B88-FB284B0271BE}" type="pres">
      <dgm:prSet presAssocID="{3E05CF66-30C5-4F36-9351-1B31C8BF54CB}" presName="hierChild4" presStyleCnt="0"/>
      <dgm:spPr/>
    </dgm:pt>
    <dgm:pt modelId="{2AE7399C-349B-4A86-A5BB-354EFAEC9B48}" type="pres">
      <dgm:prSet presAssocID="{3E05CF66-30C5-4F36-9351-1B31C8BF54CB}" presName="hierChild5" presStyleCnt="0"/>
      <dgm:spPr/>
    </dgm:pt>
    <dgm:pt modelId="{0A024AA5-4301-485F-893F-53F113FCEC0D}" type="pres">
      <dgm:prSet presAssocID="{7F7DCAD0-9948-4BB6-B7DB-CAB70F3720E6}" presName="Name37" presStyleLbl="parChTrans1D3" presStyleIdx="2" presStyleCnt="8"/>
      <dgm:spPr/>
      <dgm:t>
        <a:bodyPr/>
        <a:lstStyle/>
        <a:p>
          <a:endParaRPr lang="en-US"/>
        </a:p>
      </dgm:t>
    </dgm:pt>
    <dgm:pt modelId="{CBC42323-168A-4A04-AEF9-65566C6FBD84}" type="pres">
      <dgm:prSet presAssocID="{68AEDFC5-D9FB-45BA-9F79-8B19168BA024}" presName="hierRoot2" presStyleCnt="0">
        <dgm:presLayoutVars>
          <dgm:hierBranch val="init"/>
        </dgm:presLayoutVars>
      </dgm:prSet>
      <dgm:spPr/>
    </dgm:pt>
    <dgm:pt modelId="{2C1459F9-4377-44C0-8C7B-0683EB288634}" type="pres">
      <dgm:prSet presAssocID="{68AEDFC5-D9FB-45BA-9F79-8B19168BA024}" presName="rootComposite" presStyleCnt="0"/>
      <dgm:spPr/>
    </dgm:pt>
    <dgm:pt modelId="{45045A91-D0A0-4048-A914-94889377E044}" type="pres">
      <dgm:prSet presAssocID="{68AEDFC5-D9FB-45BA-9F79-8B19168BA024}" presName="rootText" presStyleLbl="node3" presStyleIdx="2" presStyleCnt="6" custScaleX="178542" custScaleY="81875" custLinFactY="-20743" custLinFactNeighborX="4952" custLinFactNeighborY="-100000">
        <dgm:presLayoutVars>
          <dgm:chPref val="3"/>
        </dgm:presLayoutVars>
      </dgm:prSet>
      <dgm:spPr/>
      <dgm:t>
        <a:bodyPr/>
        <a:lstStyle/>
        <a:p>
          <a:endParaRPr lang="en-US"/>
        </a:p>
      </dgm:t>
    </dgm:pt>
    <dgm:pt modelId="{87C00B6F-882D-4863-A43A-F67A9FC01813}" type="pres">
      <dgm:prSet presAssocID="{68AEDFC5-D9FB-45BA-9F79-8B19168BA024}" presName="rootConnector" presStyleLbl="node3" presStyleIdx="2" presStyleCnt="6"/>
      <dgm:spPr/>
      <dgm:t>
        <a:bodyPr/>
        <a:lstStyle/>
        <a:p>
          <a:endParaRPr lang="en-US"/>
        </a:p>
      </dgm:t>
    </dgm:pt>
    <dgm:pt modelId="{0E6389C3-E52E-4D3D-93B4-D528D691A5A5}" type="pres">
      <dgm:prSet presAssocID="{68AEDFC5-D9FB-45BA-9F79-8B19168BA024}" presName="hierChild4" presStyleCnt="0"/>
      <dgm:spPr/>
    </dgm:pt>
    <dgm:pt modelId="{B885FCF2-1B48-4FF0-988C-A8B6B5888B98}" type="pres">
      <dgm:prSet presAssocID="{68AEDFC5-D9FB-45BA-9F79-8B19168BA024}" presName="hierChild5" presStyleCnt="0"/>
      <dgm:spPr/>
    </dgm:pt>
    <dgm:pt modelId="{1864AF21-894D-42D1-A04B-EFA345C5C8A2}" type="pres">
      <dgm:prSet presAssocID="{0A5CCB5A-9EA9-4B3B-8076-4BB193887277}" presName="hierChild5" presStyleCnt="0"/>
      <dgm:spPr/>
    </dgm:pt>
    <dgm:pt modelId="{B865CA86-A99F-42A7-96B0-EB9ADB6004E2}" type="pres">
      <dgm:prSet presAssocID="{43EDC10C-5C87-4259-A3CA-A335DBD1BBA1}" presName="Name111" presStyleLbl="parChTrans1D3" presStyleIdx="3" presStyleCnt="8"/>
      <dgm:spPr/>
      <dgm:t>
        <a:bodyPr/>
        <a:lstStyle/>
        <a:p>
          <a:endParaRPr lang="en-US"/>
        </a:p>
      </dgm:t>
    </dgm:pt>
    <dgm:pt modelId="{C4A7367E-6B2E-41E7-B2CE-D1A0F648C38E}" type="pres">
      <dgm:prSet presAssocID="{764AAAEF-1845-4807-AA65-A7E0DD5E84B7}" presName="hierRoot3" presStyleCnt="0">
        <dgm:presLayoutVars>
          <dgm:hierBranch val="init"/>
        </dgm:presLayoutVars>
      </dgm:prSet>
      <dgm:spPr/>
    </dgm:pt>
    <dgm:pt modelId="{623845B3-4735-4B93-9BDB-E7C2B4B8EC6C}" type="pres">
      <dgm:prSet presAssocID="{764AAAEF-1845-4807-AA65-A7E0DD5E84B7}" presName="rootComposite3" presStyleCnt="0"/>
      <dgm:spPr/>
    </dgm:pt>
    <dgm:pt modelId="{C9DE6FAC-501F-4A02-94AB-B66C3F22EA1A}" type="pres">
      <dgm:prSet presAssocID="{764AAAEF-1845-4807-AA65-A7E0DD5E84B7}" presName="rootText3" presStyleLbl="asst2" presStyleIdx="0" presStyleCnt="2" custScaleX="176765" custLinFactX="100000" custLinFactY="200000" custLinFactNeighborX="120478" custLinFactNeighborY="202922">
        <dgm:presLayoutVars>
          <dgm:chPref val="3"/>
        </dgm:presLayoutVars>
      </dgm:prSet>
      <dgm:spPr/>
      <dgm:t>
        <a:bodyPr/>
        <a:lstStyle/>
        <a:p>
          <a:endParaRPr lang="en-US"/>
        </a:p>
      </dgm:t>
    </dgm:pt>
    <dgm:pt modelId="{C2F1A971-B5A1-4E38-B359-54CF73B91593}" type="pres">
      <dgm:prSet presAssocID="{764AAAEF-1845-4807-AA65-A7E0DD5E84B7}" presName="rootConnector3" presStyleLbl="asst2" presStyleIdx="0" presStyleCnt="2"/>
      <dgm:spPr/>
      <dgm:t>
        <a:bodyPr/>
        <a:lstStyle/>
        <a:p>
          <a:endParaRPr lang="en-US"/>
        </a:p>
      </dgm:t>
    </dgm:pt>
    <dgm:pt modelId="{3846C2C6-C34D-4236-BD58-FFE328C8E6B5}" type="pres">
      <dgm:prSet presAssocID="{764AAAEF-1845-4807-AA65-A7E0DD5E84B7}" presName="hierChild6" presStyleCnt="0"/>
      <dgm:spPr/>
    </dgm:pt>
    <dgm:pt modelId="{DE175E25-EE60-438C-81BC-8221494440FD}" type="pres">
      <dgm:prSet presAssocID="{764AAAEF-1845-4807-AA65-A7E0DD5E84B7}" presName="hierChild7" presStyleCnt="0"/>
      <dgm:spPr/>
    </dgm:pt>
    <dgm:pt modelId="{3ACE98B4-8335-4FE4-80F9-5C71C585DE1A}" type="pres">
      <dgm:prSet presAssocID="{69FB6E4A-D69A-46E5-B073-16E817C2A80C}" presName="Name37" presStyleLbl="parChTrans1D2" presStyleIdx="1" presStyleCnt="6"/>
      <dgm:spPr/>
      <dgm:t>
        <a:bodyPr/>
        <a:lstStyle/>
        <a:p>
          <a:endParaRPr lang="en-US"/>
        </a:p>
      </dgm:t>
    </dgm:pt>
    <dgm:pt modelId="{8DE438B8-D4CF-4ACB-9043-C45B62BBFBC6}" type="pres">
      <dgm:prSet presAssocID="{2707CC2D-8140-4E17-8E3D-E17CB4185D37}" presName="hierRoot2" presStyleCnt="0">
        <dgm:presLayoutVars>
          <dgm:hierBranch val="init"/>
        </dgm:presLayoutVars>
      </dgm:prSet>
      <dgm:spPr/>
    </dgm:pt>
    <dgm:pt modelId="{48923305-E72A-4D39-A1FC-FCF4BCC40755}" type="pres">
      <dgm:prSet presAssocID="{2707CC2D-8140-4E17-8E3D-E17CB4185D37}" presName="rootComposite" presStyleCnt="0"/>
      <dgm:spPr/>
    </dgm:pt>
    <dgm:pt modelId="{B7C6A2A0-961B-4845-B7AE-BD63717CCE9C}" type="pres">
      <dgm:prSet presAssocID="{2707CC2D-8140-4E17-8E3D-E17CB4185D37}" presName="rootText" presStyleLbl="node2" presStyleIdx="1" presStyleCnt="5" custScaleX="151657" custScaleY="80873" custLinFactNeighborX="27129" custLinFactNeighborY="17969">
        <dgm:presLayoutVars>
          <dgm:chPref val="3"/>
        </dgm:presLayoutVars>
      </dgm:prSet>
      <dgm:spPr/>
      <dgm:t>
        <a:bodyPr/>
        <a:lstStyle/>
        <a:p>
          <a:endParaRPr lang="en-US"/>
        </a:p>
      </dgm:t>
    </dgm:pt>
    <dgm:pt modelId="{5C836006-BA26-4AB3-92DF-44090074FFEE}" type="pres">
      <dgm:prSet presAssocID="{2707CC2D-8140-4E17-8E3D-E17CB4185D37}" presName="rootConnector" presStyleLbl="node2" presStyleIdx="1" presStyleCnt="5"/>
      <dgm:spPr/>
      <dgm:t>
        <a:bodyPr/>
        <a:lstStyle/>
        <a:p>
          <a:endParaRPr lang="en-US"/>
        </a:p>
      </dgm:t>
    </dgm:pt>
    <dgm:pt modelId="{5EE66F1B-FBE2-4E2F-93EE-CC7D4EFF036F}" type="pres">
      <dgm:prSet presAssocID="{2707CC2D-8140-4E17-8E3D-E17CB4185D37}" presName="hierChild4" presStyleCnt="0"/>
      <dgm:spPr/>
    </dgm:pt>
    <dgm:pt modelId="{DBF8F50C-4F53-4DC4-930E-B0091EDF8A9F}" type="pres">
      <dgm:prSet presAssocID="{2707CC2D-8140-4E17-8E3D-E17CB4185D37}" presName="hierChild5" presStyleCnt="0"/>
      <dgm:spPr/>
    </dgm:pt>
    <dgm:pt modelId="{B31D5D0F-F3C5-4A68-B74B-F6C2F1D6548E}" type="pres">
      <dgm:prSet presAssocID="{89802375-4E52-4B5D-9CF8-789A99322B1F}" presName="Name37" presStyleLbl="parChTrans1D2" presStyleIdx="2" presStyleCnt="6"/>
      <dgm:spPr/>
      <dgm:t>
        <a:bodyPr/>
        <a:lstStyle/>
        <a:p>
          <a:endParaRPr lang="en-US"/>
        </a:p>
      </dgm:t>
    </dgm:pt>
    <dgm:pt modelId="{B06E3975-266D-476E-8844-2B6C45F313B9}" type="pres">
      <dgm:prSet presAssocID="{18CF9EBE-5D1B-4B7F-ACDD-A64E8CFBCF55}" presName="hierRoot2" presStyleCnt="0">
        <dgm:presLayoutVars>
          <dgm:hierBranch val="init"/>
        </dgm:presLayoutVars>
      </dgm:prSet>
      <dgm:spPr/>
    </dgm:pt>
    <dgm:pt modelId="{088A352C-51B5-47F4-AA5A-05658B414D8D}" type="pres">
      <dgm:prSet presAssocID="{18CF9EBE-5D1B-4B7F-ACDD-A64E8CFBCF55}" presName="rootComposite" presStyleCnt="0"/>
      <dgm:spPr/>
    </dgm:pt>
    <dgm:pt modelId="{0CFA0856-EC92-4EAC-8345-A8B3487E05E2}" type="pres">
      <dgm:prSet presAssocID="{18CF9EBE-5D1B-4B7F-ACDD-A64E8CFBCF55}" presName="rootText" presStyleLbl="node2" presStyleIdx="2" presStyleCnt="5" custScaleX="151298" custScaleY="85974" custLinFactNeighborX="22894" custLinFactNeighborY="12360">
        <dgm:presLayoutVars>
          <dgm:chPref val="3"/>
        </dgm:presLayoutVars>
      </dgm:prSet>
      <dgm:spPr/>
      <dgm:t>
        <a:bodyPr/>
        <a:lstStyle/>
        <a:p>
          <a:endParaRPr lang="en-US"/>
        </a:p>
      </dgm:t>
    </dgm:pt>
    <dgm:pt modelId="{5CFF320E-A5B0-4255-B6FF-41BB002A15BB}" type="pres">
      <dgm:prSet presAssocID="{18CF9EBE-5D1B-4B7F-ACDD-A64E8CFBCF55}" presName="rootConnector" presStyleLbl="node2" presStyleIdx="2" presStyleCnt="5"/>
      <dgm:spPr/>
      <dgm:t>
        <a:bodyPr/>
        <a:lstStyle/>
        <a:p>
          <a:endParaRPr lang="en-US"/>
        </a:p>
      </dgm:t>
    </dgm:pt>
    <dgm:pt modelId="{DFC78AF5-1A09-4973-9A98-697AD99DBF51}" type="pres">
      <dgm:prSet presAssocID="{18CF9EBE-5D1B-4B7F-ACDD-A64E8CFBCF55}" presName="hierChild4" presStyleCnt="0"/>
      <dgm:spPr/>
    </dgm:pt>
    <dgm:pt modelId="{55DDFDBC-6FE2-4539-B10A-C54DB0A14C00}" type="pres">
      <dgm:prSet presAssocID="{5B6D5FA6-611D-426C-9101-4867E774FEF3}" presName="Name37" presStyleLbl="parChTrans1D3" presStyleIdx="4" presStyleCnt="8"/>
      <dgm:spPr/>
      <dgm:t>
        <a:bodyPr/>
        <a:lstStyle/>
        <a:p>
          <a:endParaRPr lang="en-US"/>
        </a:p>
      </dgm:t>
    </dgm:pt>
    <dgm:pt modelId="{AD317208-4409-49F4-B20A-19B247BC665E}" type="pres">
      <dgm:prSet presAssocID="{954D6AFE-400B-4457-BF53-63AEAD4087A1}" presName="hierRoot2" presStyleCnt="0">
        <dgm:presLayoutVars>
          <dgm:hierBranch val="init"/>
        </dgm:presLayoutVars>
      </dgm:prSet>
      <dgm:spPr/>
    </dgm:pt>
    <dgm:pt modelId="{82F61D6F-35F6-4598-B33C-59088CF75222}" type="pres">
      <dgm:prSet presAssocID="{954D6AFE-400B-4457-BF53-63AEAD4087A1}" presName="rootComposite" presStyleCnt="0"/>
      <dgm:spPr/>
    </dgm:pt>
    <dgm:pt modelId="{7FE1B22A-3DF1-403A-B1DF-B5B0BB33C3E8}" type="pres">
      <dgm:prSet presAssocID="{954D6AFE-400B-4457-BF53-63AEAD4087A1}" presName="rootText" presStyleLbl="node3" presStyleIdx="3" presStyleCnt="6" custScaleX="136516" custScaleY="81418" custLinFactNeighborX="14537" custLinFactNeighborY="39823">
        <dgm:presLayoutVars>
          <dgm:chPref val="3"/>
        </dgm:presLayoutVars>
      </dgm:prSet>
      <dgm:spPr/>
      <dgm:t>
        <a:bodyPr/>
        <a:lstStyle/>
        <a:p>
          <a:endParaRPr lang="en-US"/>
        </a:p>
      </dgm:t>
    </dgm:pt>
    <dgm:pt modelId="{4F67921F-D024-4B1B-8E92-ED378A0575F1}" type="pres">
      <dgm:prSet presAssocID="{954D6AFE-400B-4457-BF53-63AEAD4087A1}" presName="rootConnector" presStyleLbl="node3" presStyleIdx="3" presStyleCnt="6"/>
      <dgm:spPr/>
      <dgm:t>
        <a:bodyPr/>
        <a:lstStyle/>
        <a:p>
          <a:endParaRPr lang="en-US"/>
        </a:p>
      </dgm:t>
    </dgm:pt>
    <dgm:pt modelId="{A5EB000A-53B1-479C-894C-3852BE24653B}" type="pres">
      <dgm:prSet presAssocID="{954D6AFE-400B-4457-BF53-63AEAD4087A1}" presName="hierChild4" presStyleCnt="0"/>
      <dgm:spPr/>
    </dgm:pt>
    <dgm:pt modelId="{CA0F1AD6-1BA2-4D13-A029-88B967CBE8AA}" type="pres">
      <dgm:prSet presAssocID="{954D6AFE-400B-4457-BF53-63AEAD4087A1}" presName="hierChild5" presStyleCnt="0"/>
      <dgm:spPr/>
    </dgm:pt>
    <dgm:pt modelId="{4D1066C5-B713-4826-8704-1E6DE54BECBC}" type="pres">
      <dgm:prSet presAssocID="{18CF9EBE-5D1B-4B7F-ACDD-A64E8CFBCF55}" presName="hierChild5" presStyleCnt="0"/>
      <dgm:spPr/>
    </dgm:pt>
    <dgm:pt modelId="{87C0E082-1F29-44E5-ABA1-394162B9B313}" type="pres">
      <dgm:prSet presAssocID="{A038A267-AA2A-482A-93CA-5EBF077B7878}" presName="Name37" presStyleLbl="parChTrans1D2" presStyleIdx="3" presStyleCnt="6"/>
      <dgm:spPr/>
      <dgm:t>
        <a:bodyPr/>
        <a:lstStyle/>
        <a:p>
          <a:endParaRPr lang="en-US"/>
        </a:p>
      </dgm:t>
    </dgm:pt>
    <dgm:pt modelId="{FD8B42BA-E842-4776-8B18-31971A8BA159}" type="pres">
      <dgm:prSet presAssocID="{D04E6946-9212-438B-9B66-698EADB64577}" presName="hierRoot2" presStyleCnt="0">
        <dgm:presLayoutVars>
          <dgm:hierBranch val="init"/>
        </dgm:presLayoutVars>
      </dgm:prSet>
      <dgm:spPr/>
    </dgm:pt>
    <dgm:pt modelId="{BBC88BB4-5311-4176-9063-CA2D44A93B81}" type="pres">
      <dgm:prSet presAssocID="{D04E6946-9212-438B-9B66-698EADB64577}" presName="rootComposite" presStyleCnt="0"/>
      <dgm:spPr/>
    </dgm:pt>
    <dgm:pt modelId="{EDAA7D64-2009-46B0-928F-2098764597B3}" type="pres">
      <dgm:prSet presAssocID="{D04E6946-9212-438B-9B66-698EADB64577}" presName="rootText" presStyleLbl="node2" presStyleIdx="3" presStyleCnt="5" custScaleX="136774" custScaleY="79378" custLinFactNeighborX="18396" custLinFactNeighborY="14134">
        <dgm:presLayoutVars>
          <dgm:chPref val="3"/>
        </dgm:presLayoutVars>
      </dgm:prSet>
      <dgm:spPr/>
      <dgm:t>
        <a:bodyPr/>
        <a:lstStyle/>
        <a:p>
          <a:endParaRPr lang="en-US"/>
        </a:p>
      </dgm:t>
    </dgm:pt>
    <dgm:pt modelId="{E4A3C152-9A98-443F-B6A1-BA77175D6971}" type="pres">
      <dgm:prSet presAssocID="{D04E6946-9212-438B-9B66-698EADB64577}" presName="rootConnector" presStyleLbl="node2" presStyleIdx="3" presStyleCnt="5"/>
      <dgm:spPr/>
      <dgm:t>
        <a:bodyPr/>
        <a:lstStyle/>
        <a:p>
          <a:endParaRPr lang="en-US"/>
        </a:p>
      </dgm:t>
    </dgm:pt>
    <dgm:pt modelId="{FAAD9525-B037-402F-9C0D-825F1EC8B4A5}" type="pres">
      <dgm:prSet presAssocID="{D04E6946-9212-438B-9B66-698EADB64577}" presName="hierChild4" presStyleCnt="0"/>
      <dgm:spPr/>
    </dgm:pt>
    <dgm:pt modelId="{E7C31172-C6EE-4EC2-B7AA-772A87BE7088}" type="pres">
      <dgm:prSet presAssocID="{D04E6946-9212-438B-9B66-698EADB64577}" presName="hierChild5" presStyleCnt="0"/>
      <dgm:spPr/>
    </dgm:pt>
    <dgm:pt modelId="{F53FE8B1-9B4D-4A0A-8BBC-75DD1C25727B}" type="pres">
      <dgm:prSet presAssocID="{CD7A2546-CE1B-42C5-A6CD-9A10A32C8A44}" presName="Name37" presStyleLbl="parChTrans1D2" presStyleIdx="4" presStyleCnt="6"/>
      <dgm:spPr/>
      <dgm:t>
        <a:bodyPr/>
        <a:lstStyle/>
        <a:p>
          <a:endParaRPr lang="en-US"/>
        </a:p>
      </dgm:t>
    </dgm:pt>
    <dgm:pt modelId="{63E73B01-E445-4D43-9394-654D3A60B2DB}" type="pres">
      <dgm:prSet presAssocID="{D8AEF1F3-E57D-491E-9D94-4CC4FE26D7A5}" presName="hierRoot2" presStyleCnt="0">
        <dgm:presLayoutVars>
          <dgm:hierBranch val="init"/>
        </dgm:presLayoutVars>
      </dgm:prSet>
      <dgm:spPr/>
    </dgm:pt>
    <dgm:pt modelId="{D1927FFE-196E-4594-91CE-62154BAF21FA}" type="pres">
      <dgm:prSet presAssocID="{D8AEF1F3-E57D-491E-9D94-4CC4FE26D7A5}" presName="rootComposite" presStyleCnt="0"/>
      <dgm:spPr/>
    </dgm:pt>
    <dgm:pt modelId="{444CEE17-01ED-4575-9E89-1425ED4243B4}" type="pres">
      <dgm:prSet presAssocID="{D8AEF1F3-E57D-491E-9D94-4CC4FE26D7A5}" presName="rootText" presStyleLbl="node2" presStyleIdx="4" presStyleCnt="5" custScaleX="164982" custScaleY="87628" custLinFactNeighborX="16531" custLinFactNeighborY="6510">
        <dgm:presLayoutVars>
          <dgm:chPref val="3"/>
        </dgm:presLayoutVars>
      </dgm:prSet>
      <dgm:spPr/>
      <dgm:t>
        <a:bodyPr/>
        <a:lstStyle/>
        <a:p>
          <a:endParaRPr lang="en-US"/>
        </a:p>
      </dgm:t>
    </dgm:pt>
    <dgm:pt modelId="{E7BA3976-31CD-4BB4-963F-31BD33F01095}" type="pres">
      <dgm:prSet presAssocID="{D8AEF1F3-E57D-491E-9D94-4CC4FE26D7A5}" presName="rootConnector" presStyleLbl="node2" presStyleIdx="4" presStyleCnt="5"/>
      <dgm:spPr/>
      <dgm:t>
        <a:bodyPr/>
        <a:lstStyle/>
        <a:p>
          <a:endParaRPr lang="en-US"/>
        </a:p>
      </dgm:t>
    </dgm:pt>
    <dgm:pt modelId="{D009741E-92C5-4B98-AA53-319B61338872}" type="pres">
      <dgm:prSet presAssocID="{D8AEF1F3-E57D-491E-9D94-4CC4FE26D7A5}" presName="hierChild4" presStyleCnt="0"/>
      <dgm:spPr/>
    </dgm:pt>
    <dgm:pt modelId="{3676A54A-AA0B-4A92-A592-9D6A18CD125E}" type="pres">
      <dgm:prSet presAssocID="{FF376F12-5195-412B-B30D-DDC631C2093C}" presName="Name37" presStyleLbl="parChTrans1D3" presStyleIdx="5" presStyleCnt="8"/>
      <dgm:spPr/>
      <dgm:t>
        <a:bodyPr/>
        <a:lstStyle/>
        <a:p>
          <a:endParaRPr lang="en-US"/>
        </a:p>
      </dgm:t>
    </dgm:pt>
    <dgm:pt modelId="{E753FC3C-661E-4768-BC54-DEB17069AD59}" type="pres">
      <dgm:prSet presAssocID="{266733B4-B65A-4C29-ADA4-8F6C53FE64C5}" presName="hierRoot2" presStyleCnt="0">
        <dgm:presLayoutVars>
          <dgm:hierBranch val="init"/>
        </dgm:presLayoutVars>
      </dgm:prSet>
      <dgm:spPr/>
    </dgm:pt>
    <dgm:pt modelId="{E591DB0C-44DC-4E33-AD2C-3CD37D69D5DD}" type="pres">
      <dgm:prSet presAssocID="{266733B4-B65A-4C29-ADA4-8F6C53FE64C5}" presName="rootComposite" presStyleCnt="0"/>
      <dgm:spPr/>
    </dgm:pt>
    <dgm:pt modelId="{D9EE3E73-104B-4E9E-92FC-2E3559A3342F}" type="pres">
      <dgm:prSet presAssocID="{266733B4-B65A-4C29-ADA4-8F6C53FE64C5}" presName="rootText" presStyleLbl="node3" presStyleIdx="4" presStyleCnt="6" custScaleX="172643" custScaleY="103576" custLinFactY="-11659" custLinFactNeighborX="18196" custLinFactNeighborY="-100000">
        <dgm:presLayoutVars>
          <dgm:chPref val="3"/>
        </dgm:presLayoutVars>
      </dgm:prSet>
      <dgm:spPr/>
      <dgm:t>
        <a:bodyPr/>
        <a:lstStyle/>
        <a:p>
          <a:endParaRPr lang="en-US"/>
        </a:p>
      </dgm:t>
    </dgm:pt>
    <dgm:pt modelId="{D78E8ADD-451F-4FF3-891D-F1872C3233E1}" type="pres">
      <dgm:prSet presAssocID="{266733B4-B65A-4C29-ADA4-8F6C53FE64C5}" presName="rootConnector" presStyleLbl="node3" presStyleIdx="4" presStyleCnt="6"/>
      <dgm:spPr/>
      <dgm:t>
        <a:bodyPr/>
        <a:lstStyle/>
        <a:p>
          <a:endParaRPr lang="en-US"/>
        </a:p>
      </dgm:t>
    </dgm:pt>
    <dgm:pt modelId="{2740BF3E-31AC-48D3-93C0-ED0C4F70DF31}" type="pres">
      <dgm:prSet presAssocID="{266733B4-B65A-4C29-ADA4-8F6C53FE64C5}" presName="hierChild4" presStyleCnt="0"/>
      <dgm:spPr/>
    </dgm:pt>
    <dgm:pt modelId="{805D3F5F-2DC7-44D7-A90D-32C188B3ECD1}" type="pres">
      <dgm:prSet presAssocID="{266733B4-B65A-4C29-ADA4-8F6C53FE64C5}" presName="hierChild5" presStyleCnt="0"/>
      <dgm:spPr/>
    </dgm:pt>
    <dgm:pt modelId="{BBEE1698-6D3F-4F9F-BE1D-0CE1D5283FBF}" type="pres">
      <dgm:prSet presAssocID="{61679D86-5D28-49B4-88FF-C71086A63899}" presName="Name37" presStyleLbl="parChTrans1D3" presStyleIdx="6" presStyleCnt="8"/>
      <dgm:spPr/>
      <dgm:t>
        <a:bodyPr/>
        <a:lstStyle/>
        <a:p>
          <a:endParaRPr lang="en-US"/>
        </a:p>
      </dgm:t>
    </dgm:pt>
    <dgm:pt modelId="{DCC1B7A9-8E3E-40CB-8F29-7D5A9D8EEB68}" type="pres">
      <dgm:prSet presAssocID="{F8B99038-68FF-48C7-85E3-BA7FCF6790B0}" presName="hierRoot2" presStyleCnt="0">
        <dgm:presLayoutVars>
          <dgm:hierBranch val="init"/>
        </dgm:presLayoutVars>
      </dgm:prSet>
      <dgm:spPr/>
    </dgm:pt>
    <dgm:pt modelId="{7010D85C-00C2-40FD-B34A-5E782CE8F28D}" type="pres">
      <dgm:prSet presAssocID="{F8B99038-68FF-48C7-85E3-BA7FCF6790B0}" presName="rootComposite" presStyleCnt="0"/>
      <dgm:spPr/>
    </dgm:pt>
    <dgm:pt modelId="{8EF8B69A-CA9C-41F2-9525-288673738B29}" type="pres">
      <dgm:prSet presAssocID="{F8B99038-68FF-48C7-85E3-BA7FCF6790B0}" presName="rootText" presStyleLbl="node3" presStyleIdx="5" presStyleCnt="6" custScaleX="171373" custScaleY="82363" custLinFactY="-30926" custLinFactNeighborX="1336" custLinFactNeighborY="-100000">
        <dgm:presLayoutVars>
          <dgm:chPref val="3"/>
        </dgm:presLayoutVars>
      </dgm:prSet>
      <dgm:spPr/>
      <dgm:t>
        <a:bodyPr/>
        <a:lstStyle/>
        <a:p>
          <a:endParaRPr lang="en-US"/>
        </a:p>
      </dgm:t>
    </dgm:pt>
    <dgm:pt modelId="{644B201A-6404-4EAC-B678-6C53EA183873}" type="pres">
      <dgm:prSet presAssocID="{F8B99038-68FF-48C7-85E3-BA7FCF6790B0}" presName="rootConnector" presStyleLbl="node3" presStyleIdx="5" presStyleCnt="6"/>
      <dgm:spPr/>
      <dgm:t>
        <a:bodyPr/>
        <a:lstStyle/>
        <a:p>
          <a:endParaRPr lang="en-US"/>
        </a:p>
      </dgm:t>
    </dgm:pt>
    <dgm:pt modelId="{6771E4C1-B7B5-4AC0-8714-BDF2D67DA868}" type="pres">
      <dgm:prSet presAssocID="{F8B99038-68FF-48C7-85E3-BA7FCF6790B0}" presName="hierChild4" presStyleCnt="0"/>
      <dgm:spPr/>
    </dgm:pt>
    <dgm:pt modelId="{6FAD2208-B7ED-45C4-95E1-177F9E52428B}" type="pres">
      <dgm:prSet presAssocID="{F8B99038-68FF-48C7-85E3-BA7FCF6790B0}" presName="hierChild5" presStyleCnt="0"/>
      <dgm:spPr/>
    </dgm:pt>
    <dgm:pt modelId="{144D30E7-E1E3-4B4E-9218-CE7AD2BC0853}" type="pres">
      <dgm:prSet presAssocID="{D8AEF1F3-E57D-491E-9D94-4CC4FE26D7A5}" presName="hierChild5" presStyleCnt="0"/>
      <dgm:spPr/>
    </dgm:pt>
    <dgm:pt modelId="{D60BFD3B-8BBB-4577-AC59-2AFBF24DBE97}" type="pres">
      <dgm:prSet presAssocID="{7FDD1750-4B4C-4FB9-9C01-640D03100435}" presName="Name111" presStyleLbl="parChTrans1D3" presStyleIdx="7" presStyleCnt="8"/>
      <dgm:spPr/>
      <dgm:t>
        <a:bodyPr/>
        <a:lstStyle/>
        <a:p>
          <a:endParaRPr lang="en-US"/>
        </a:p>
      </dgm:t>
    </dgm:pt>
    <dgm:pt modelId="{1BBA7570-F47D-429B-9261-A93B87C43205}" type="pres">
      <dgm:prSet presAssocID="{A16DB23B-D304-4C8B-8EF0-D81CAB725A36}" presName="hierRoot3" presStyleCnt="0">
        <dgm:presLayoutVars>
          <dgm:hierBranch val="init"/>
        </dgm:presLayoutVars>
      </dgm:prSet>
      <dgm:spPr/>
    </dgm:pt>
    <dgm:pt modelId="{0A9352A8-6933-4292-BF26-157718A3B5BA}" type="pres">
      <dgm:prSet presAssocID="{A16DB23B-D304-4C8B-8EF0-D81CAB725A36}" presName="rootComposite3" presStyleCnt="0"/>
      <dgm:spPr/>
    </dgm:pt>
    <dgm:pt modelId="{1AD25580-36DB-4701-A187-B089A5A19FBB}" type="pres">
      <dgm:prSet presAssocID="{A16DB23B-D304-4C8B-8EF0-D81CAB725A36}" presName="rootText3" presStyleLbl="asst2" presStyleIdx="1" presStyleCnt="2" custScaleX="172641" custScaleY="89725" custLinFactX="100000" custLinFactY="100000" custLinFactNeighborX="107848" custLinFactNeighborY="165364">
        <dgm:presLayoutVars>
          <dgm:chPref val="3"/>
        </dgm:presLayoutVars>
      </dgm:prSet>
      <dgm:spPr/>
      <dgm:t>
        <a:bodyPr/>
        <a:lstStyle/>
        <a:p>
          <a:endParaRPr lang="en-US"/>
        </a:p>
      </dgm:t>
    </dgm:pt>
    <dgm:pt modelId="{A4215D7B-3399-4B02-A3E8-F14A22AC06EC}" type="pres">
      <dgm:prSet presAssocID="{A16DB23B-D304-4C8B-8EF0-D81CAB725A36}" presName="rootConnector3" presStyleLbl="asst2" presStyleIdx="1" presStyleCnt="2"/>
      <dgm:spPr/>
      <dgm:t>
        <a:bodyPr/>
        <a:lstStyle/>
        <a:p>
          <a:endParaRPr lang="en-US"/>
        </a:p>
      </dgm:t>
    </dgm:pt>
    <dgm:pt modelId="{0EEE885B-354E-4B49-9EB5-60A4A542779A}" type="pres">
      <dgm:prSet presAssocID="{A16DB23B-D304-4C8B-8EF0-D81CAB725A36}" presName="hierChild6" presStyleCnt="0"/>
      <dgm:spPr/>
    </dgm:pt>
    <dgm:pt modelId="{29332384-BEE6-488A-9120-0C8D90790135}" type="pres">
      <dgm:prSet presAssocID="{A16DB23B-D304-4C8B-8EF0-D81CAB725A36}" presName="hierChild7" presStyleCnt="0"/>
      <dgm:spPr/>
    </dgm:pt>
    <dgm:pt modelId="{7560505F-280E-4972-8FBF-A6B9D8B78656}" type="pres">
      <dgm:prSet presAssocID="{18816C0B-A466-4DAC-B40B-C109184C05AA}" presName="hierChild3" presStyleCnt="0"/>
      <dgm:spPr/>
    </dgm:pt>
    <dgm:pt modelId="{F1468D5B-5AC1-4451-B9DA-204F617A3786}" type="pres">
      <dgm:prSet presAssocID="{4B377D10-869D-4860-851A-DCF8E45C5A85}" presName="Name111" presStyleLbl="parChTrans1D2" presStyleIdx="5" presStyleCnt="6"/>
      <dgm:spPr/>
      <dgm:t>
        <a:bodyPr/>
        <a:lstStyle/>
        <a:p>
          <a:endParaRPr lang="en-US"/>
        </a:p>
      </dgm:t>
    </dgm:pt>
    <dgm:pt modelId="{4A0053BA-24D4-402F-BDB9-760EBE70093C}" type="pres">
      <dgm:prSet presAssocID="{E6897073-B13B-4DE8-8494-910773A93BC7}" presName="hierRoot3" presStyleCnt="0">
        <dgm:presLayoutVars>
          <dgm:hierBranch val="init"/>
        </dgm:presLayoutVars>
      </dgm:prSet>
      <dgm:spPr/>
    </dgm:pt>
    <dgm:pt modelId="{9D6566A1-3E98-4BDA-A002-6923F1D69A00}" type="pres">
      <dgm:prSet presAssocID="{E6897073-B13B-4DE8-8494-910773A93BC7}" presName="rootComposite3" presStyleCnt="0"/>
      <dgm:spPr/>
    </dgm:pt>
    <dgm:pt modelId="{1A399371-3112-4444-932F-5DAC0130BEF1}" type="pres">
      <dgm:prSet presAssocID="{E6897073-B13B-4DE8-8494-910773A93BC7}" presName="rootText3" presStyleLbl="asst1" presStyleIdx="0" presStyleCnt="1" custScaleX="161322" custScaleY="78477" custLinFactNeighborX="8738" custLinFactNeighborY="-3554">
        <dgm:presLayoutVars>
          <dgm:chPref val="3"/>
        </dgm:presLayoutVars>
      </dgm:prSet>
      <dgm:spPr/>
      <dgm:t>
        <a:bodyPr/>
        <a:lstStyle/>
        <a:p>
          <a:endParaRPr lang="en-US"/>
        </a:p>
      </dgm:t>
    </dgm:pt>
    <dgm:pt modelId="{5D7E39CF-EAEE-49FD-87AA-31465093596B}" type="pres">
      <dgm:prSet presAssocID="{E6897073-B13B-4DE8-8494-910773A93BC7}" presName="rootConnector3" presStyleLbl="asst1" presStyleIdx="0" presStyleCnt="1"/>
      <dgm:spPr/>
      <dgm:t>
        <a:bodyPr/>
        <a:lstStyle/>
        <a:p>
          <a:endParaRPr lang="en-US"/>
        </a:p>
      </dgm:t>
    </dgm:pt>
    <dgm:pt modelId="{907482BA-5CC6-423C-A72D-E97843BAE7FA}" type="pres">
      <dgm:prSet presAssocID="{E6897073-B13B-4DE8-8494-910773A93BC7}" presName="hierChild6" presStyleCnt="0"/>
      <dgm:spPr/>
    </dgm:pt>
    <dgm:pt modelId="{B445E623-AA24-4196-8CD7-E002E47BE550}" type="pres">
      <dgm:prSet presAssocID="{E6897073-B13B-4DE8-8494-910773A93BC7}" presName="hierChild7" presStyleCnt="0"/>
      <dgm:spPr/>
    </dgm:pt>
  </dgm:ptLst>
  <dgm:cxnLst>
    <dgm:cxn modelId="{DBD07FE2-2227-4CDF-AE8D-0CDDD8D209E0}" srcId="{0A5CCB5A-9EA9-4B3B-8076-4BB193887277}" destId="{3E05CF66-30C5-4F36-9351-1B31C8BF54CB}" srcOrd="1" destOrd="0" parTransId="{11C7596A-7C64-4FDB-B3C2-D5A3BC457564}" sibTransId="{8E15DF8C-1DF9-4FD9-8FD3-D40EEEEA6E9A}"/>
    <dgm:cxn modelId="{D13BED73-B06A-40ED-9889-9F290875249C}" type="presOf" srcId="{954D6AFE-400B-4457-BF53-63AEAD4087A1}" destId="{4F67921F-D024-4B1B-8E92-ED378A0575F1}" srcOrd="1" destOrd="0" presId="urn:microsoft.com/office/officeart/2005/8/layout/orgChart1"/>
    <dgm:cxn modelId="{94F63D5A-75C6-45D0-85BF-45C6EBBD4F35}" type="presOf" srcId="{D8AEF1F3-E57D-491E-9D94-4CC4FE26D7A5}" destId="{E7BA3976-31CD-4BB4-963F-31BD33F01095}" srcOrd="1" destOrd="0" presId="urn:microsoft.com/office/officeart/2005/8/layout/orgChart1"/>
    <dgm:cxn modelId="{6E2C8FAF-9E1E-441C-983C-7CD10C17DECA}" type="presOf" srcId="{18816C0B-A466-4DAC-B40B-C109184C05AA}" destId="{53DB7D31-D226-45AA-93AB-6219AFBD7308}" srcOrd="1" destOrd="0" presId="urn:microsoft.com/office/officeart/2005/8/layout/orgChart1"/>
    <dgm:cxn modelId="{215AC504-821B-408E-A8CA-37B7125EC245}" type="presOf" srcId="{E6897073-B13B-4DE8-8494-910773A93BC7}" destId="{1A399371-3112-4444-932F-5DAC0130BEF1}" srcOrd="0" destOrd="0" presId="urn:microsoft.com/office/officeart/2005/8/layout/orgChart1"/>
    <dgm:cxn modelId="{26C891F5-6F54-4DDA-8337-6025C2D06CE0}" srcId="{0A5CCB5A-9EA9-4B3B-8076-4BB193887277}" destId="{529D47FE-0E56-45BB-93FD-C5CDB469F34F}" srcOrd="0" destOrd="0" parTransId="{6F500CB5-563F-4684-B19F-AECA7FD8F1AD}" sibTransId="{DB21E813-67DD-4A5E-A7A4-71F6C44B6670}"/>
    <dgm:cxn modelId="{F1348B13-C7DB-4FDB-9FCF-61E0EC0611D0}" type="presOf" srcId="{11C7596A-7C64-4FDB-B3C2-D5A3BC457564}" destId="{1CF05111-05C1-40F6-BA09-13FD649A789F}" srcOrd="0" destOrd="0" presId="urn:microsoft.com/office/officeart/2005/8/layout/orgChart1"/>
    <dgm:cxn modelId="{1B4A758C-9B98-4091-9265-9D984386A4C6}" type="presOf" srcId="{CD7A2546-CE1B-42C5-A6CD-9A10A32C8A44}" destId="{F53FE8B1-9B4D-4A0A-8BBC-75DD1C25727B}" srcOrd="0" destOrd="0" presId="urn:microsoft.com/office/officeart/2005/8/layout/orgChart1"/>
    <dgm:cxn modelId="{50CABC22-301A-42C2-AD15-E926C807E8A2}" type="presOf" srcId="{43EDC10C-5C87-4259-A3CA-A335DBD1BBA1}" destId="{B865CA86-A99F-42A7-96B0-EB9ADB6004E2}" srcOrd="0" destOrd="0" presId="urn:microsoft.com/office/officeart/2005/8/layout/orgChart1"/>
    <dgm:cxn modelId="{BE9C2B4F-FCF1-45DD-8390-BFD6CC9B50CB}" type="presOf" srcId="{18CF9EBE-5D1B-4B7F-ACDD-A64E8CFBCF55}" destId="{5CFF320E-A5B0-4255-B6FF-41BB002A15BB}" srcOrd="1" destOrd="0" presId="urn:microsoft.com/office/officeart/2005/8/layout/orgChart1"/>
    <dgm:cxn modelId="{ABDD3866-0D4D-4052-9EF5-BBD5698B245E}" type="presOf" srcId="{266733B4-B65A-4C29-ADA4-8F6C53FE64C5}" destId="{D78E8ADD-451F-4FF3-891D-F1872C3233E1}" srcOrd="1" destOrd="0" presId="urn:microsoft.com/office/officeart/2005/8/layout/orgChart1"/>
    <dgm:cxn modelId="{10135FF5-2468-4782-A410-81A6C735B84D}" type="presOf" srcId="{61679D86-5D28-49B4-88FF-C71086A63899}" destId="{BBEE1698-6D3F-4F9F-BE1D-0CE1D5283FBF}" srcOrd="0" destOrd="0" presId="urn:microsoft.com/office/officeart/2005/8/layout/orgChart1"/>
    <dgm:cxn modelId="{B56376F6-C617-4D6D-8720-0E3887474EBA}" type="presOf" srcId="{E6897073-B13B-4DE8-8494-910773A93BC7}" destId="{5D7E39CF-EAEE-49FD-87AA-31465093596B}" srcOrd="1" destOrd="0" presId="urn:microsoft.com/office/officeart/2005/8/layout/orgChart1"/>
    <dgm:cxn modelId="{C094C139-9AA3-4227-AB7E-5537A9728D69}" type="presOf" srcId="{2707CC2D-8140-4E17-8E3D-E17CB4185D37}" destId="{B7C6A2A0-961B-4845-B7AE-BD63717CCE9C}" srcOrd="0" destOrd="0" presId="urn:microsoft.com/office/officeart/2005/8/layout/orgChart1"/>
    <dgm:cxn modelId="{494BC103-A35E-4BF4-866D-27EBD09B6393}" type="presOf" srcId="{266733B4-B65A-4C29-ADA4-8F6C53FE64C5}" destId="{D9EE3E73-104B-4E9E-92FC-2E3559A3342F}" srcOrd="0" destOrd="0" presId="urn:microsoft.com/office/officeart/2005/8/layout/orgChart1"/>
    <dgm:cxn modelId="{7EAE2CBF-F857-4491-A773-57E829388171}" type="presOf" srcId="{529D47FE-0E56-45BB-93FD-C5CDB469F34F}" destId="{44623D00-D026-40DA-BD74-ADE171740C39}" srcOrd="1" destOrd="0" presId="urn:microsoft.com/office/officeart/2005/8/layout/orgChart1"/>
    <dgm:cxn modelId="{F4638E4F-B17F-461A-95DE-AB21B6E0E3AF}" type="presOf" srcId="{68AEDFC5-D9FB-45BA-9F79-8B19168BA024}" destId="{45045A91-D0A0-4048-A914-94889377E044}" srcOrd="0" destOrd="0" presId="urn:microsoft.com/office/officeart/2005/8/layout/orgChart1"/>
    <dgm:cxn modelId="{330C9E14-40B2-452C-8676-8FC1DA2ABF77}" type="presOf" srcId="{764AAAEF-1845-4807-AA65-A7E0DD5E84B7}" destId="{C9DE6FAC-501F-4A02-94AB-B66C3F22EA1A}" srcOrd="0" destOrd="0" presId="urn:microsoft.com/office/officeart/2005/8/layout/orgChart1"/>
    <dgm:cxn modelId="{FA988671-6BD9-4D7A-BC99-5F2E142BC151}" type="presOf" srcId="{8231079B-C8A0-4FD3-B8E2-895DF9C4738A}" destId="{00247C03-C7AA-405C-BA76-63DD12125502}" srcOrd="0" destOrd="0" presId="urn:microsoft.com/office/officeart/2005/8/layout/orgChart1"/>
    <dgm:cxn modelId="{7D5B0327-0D48-4CE0-A1A4-9DE26DB9681A}" srcId="{D8AEF1F3-E57D-491E-9D94-4CC4FE26D7A5}" destId="{F8B99038-68FF-48C7-85E3-BA7FCF6790B0}" srcOrd="1" destOrd="0" parTransId="{61679D86-5D28-49B4-88FF-C71086A63899}" sibTransId="{2BEE5BE3-5007-41EF-AB45-1073ED5B47BF}"/>
    <dgm:cxn modelId="{D850CFF9-DAB1-4E02-8B07-45454D660834}" type="presOf" srcId="{D8AEF1F3-E57D-491E-9D94-4CC4FE26D7A5}" destId="{444CEE17-01ED-4575-9E89-1425ED4243B4}" srcOrd="0" destOrd="0" presId="urn:microsoft.com/office/officeart/2005/8/layout/orgChart1"/>
    <dgm:cxn modelId="{754BE4CC-E39B-491A-A018-4EAFB44B4006}" type="presOf" srcId="{764AAAEF-1845-4807-AA65-A7E0DD5E84B7}" destId="{C2F1A971-B5A1-4E38-B359-54CF73B91593}" srcOrd="1" destOrd="0" presId="urn:microsoft.com/office/officeart/2005/8/layout/orgChart1"/>
    <dgm:cxn modelId="{65973421-35BA-4EF3-B859-8C93CF9287F9}" type="presOf" srcId="{7F7DCAD0-9948-4BB6-B7DB-CAB70F3720E6}" destId="{0A024AA5-4301-485F-893F-53F113FCEC0D}" srcOrd="0" destOrd="0" presId="urn:microsoft.com/office/officeart/2005/8/layout/orgChart1"/>
    <dgm:cxn modelId="{A766895C-2BC6-48B4-AD6F-8FB67A332E78}" type="presOf" srcId="{FF376F12-5195-412B-B30D-DDC631C2093C}" destId="{3676A54A-AA0B-4A92-A592-9D6A18CD125E}" srcOrd="0" destOrd="0" presId="urn:microsoft.com/office/officeart/2005/8/layout/orgChart1"/>
    <dgm:cxn modelId="{B69CD9B3-252B-4F92-8239-9B94815864E5}" srcId="{18816C0B-A466-4DAC-B40B-C109184C05AA}" destId="{D8AEF1F3-E57D-491E-9D94-4CC4FE26D7A5}" srcOrd="5" destOrd="0" parTransId="{CD7A2546-CE1B-42C5-A6CD-9A10A32C8A44}" sibTransId="{1EB5EC7C-6A75-46E4-94A9-999CB28A4ECA}"/>
    <dgm:cxn modelId="{2F6B1434-72F8-4884-954C-7FEFA1DC9D8B}" type="presOf" srcId="{A16DB23B-D304-4C8B-8EF0-D81CAB725A36}" destId="{1AD25580-36DB-4701-A187-B089A5A19FBB}" srcOrd="0" destOrd="0" presId="urn:microsoft.com/office/officeart/2005/8/layout/orgChart1"/>
    <dgm:cxn modelId="{F7408009-F557-43C9-8C63-6A5099D4D287}" type="presOf" srcId="{18CF9EBE-5D1B-4B7F-ACDD-A64E8CFBCF55}" destId="{0CFA0856-EC92-4EAC-8345-A8B3487E05E2}" srcOrd="0" destOrd="0" presId="urn:microsoft.com/office/officeart/2005/8/layout/orgChart1"/>
    <dgm:cxn modelId="{4649BA01-B608-4A0F-93EA-845FF63FB49E}" srcId="{18816C0B-A466-4DAC-B40B-C109184C05AA}" destId="{18CF9EBE-5D1B-4B7F-ACDD-A64E8CFBCF55}" srcOrd="3" destOrd="0" parTransId="{89802375-4E52-4B5D-9CF8-789A99322B1F}" sibTransId="{0C511B82-15AB-4607-A712-4EE8AA11459E}"/>
    <dgm:cxn modelId="{91B3B3CC-BF65-4BF5-9359-269FB3EC9370}" type="presOf" srcId="{A16DB23B-D304-4C8B-8EF0-D81CAB725A36}" destId="{A4215D7B-3399-4B02-A3E8-F14A22AC06EC}" srcOrd="1" destOrd="0" presId="urn:microsoft.com/office/officeart/2005/8/layout/orgChart1"/>
    <dgm:cxn modelId="{23CBF219-6DD9-4CC5-9414-E7ECC41B99A8}" srcId="{18816C0B-A466-4DAC-B40B-C109184C05AA}" destId="{0A5CCB5A-9EA9-4B3B-8076-4BB193887277}" srcOrd="1" destOrd="0" parTransId="{8231079B-C8A0-4FD3-B8E2-895DF9C4738A}" sibTransId="{62C321EE-865C-4E6F-94CB-BB15BBFCA02D}"/>
    <dgm:cxn modelId="{6FA7750C-1526-4F68-BBC0-21C3FC10C8F4}" type="presOf" srcId="{F8B99038-68FF-48C7-85E3-BA7FCF6790B0}" destId="{8EF8B69A-CA9C-41F2-9525-288673738B29}" srcOrd="0" destOrd="0" presId="urn:microsoft.com/office/officeart/2005/8/layout/orgChart1"/>
    <dgm:cxn modelId="{3EC9AC31-0AE5-41E4-B67E-96997DD5554D}" type="presOf" srcId="{5B6D5FA6-611D-426C-9101-4867E774FEF3}" destId="{55DDFDBC-6FE2-4539-B10A-C54DB0A14C00}" srcOrd="0" destOrd="0" presId="urn:microsoft.com/office/officeart/2005/8/layout/orgChart1"/>
    <dgm:cxn modelId="{2062E019-ED9C-4700-8ADD-DEB65745C6E9}" type="presOf" srcId="{69FB6E4A-D69A-46E5-B073-16E817C2A80C}" destId="{3ACE98B4-8335-4FE4-80F9-5C71C585DE1A}" srcOrd="0" destOrd="0" presId="urn:microsoft.com/office/officeart/2005/8/layout/orgChart1"/>
    <dgm:cxn modelId="{13CB2DB9-B734-48B5-90B2-B04D2158FA08}" type="presOf" srcId="{D04E6946-9212-438B-9B66-698EADB64577}" destId="{E4A3C152-9A98-443F-B6A1-BA77175D6971}" srcOrd="1" destOrd="0" presId="urn:microsoft.com/office/officeart/2005/8/layout/orgChart1"/>
    <dgm:cxn modelId="{03BF6736-8339-4EAD-8C37-BBE74240BF82}" type="presOf" srcId="{3E05CF66-30C5-4F36-9351-1B31C8BF54CB}" destId="{2A8F0E92-6F8A-425A-ADB4-DE9990A3F4A2}" srcOrd="1" destOrd="0" presId="urn:microsoft.com/office/officeart/2005/8/layout/orgChart1"/>
    <dgm:cxn modelId="{450EECD2-6999-4F66-AD7B-7B75005E8E32}" type="presOf" srcId="{529D47FE-0E56-45BB-93FD-C5CDB469F34F}" destId="{9A14F85B-5C1B-42D9-99FB-8B3F6049C59C}" srcOrd="0" destOrd="0" presId="urn:microsoft.com/office/officeart/2005/8/layout/orgChart1"/>
    <dgm:cxn modelId="{235ACB77-CC6A-4007-8F79-F83EC6021AEC}" type="presOf" srcId="{F8B99038-68FF-48C7-85E3-BA7FCF6790B0}" destId="{644B201A-6404-4EAC-B678-6C53EA183873}" srcOrd="1" destOrd="0" presId="urn:microsoft.com/office/officeart/2005/8/layout/orgChart1"/>
    <dgm:cxn modelId="{849B0A5A-94B1-4982-AA2E-BB85E0BFECB9}" type="presOf" srcId="{89802375-4E52-4B5D-9CF8-789A99322B1F}" destId="{B31D5D0F-F3C5-4A68-B74B-F6C2F1D6548E}" srcOrd="0" destOrd="0" presId="urn:microsoft.com/office/officeart/2005/8/layout/orgChart1"/>
    <dgm:cxn modelId="{F4629F19-FB18-4B16-867A-469481CE0E47}" type="presOf" srcId="{3E05CF66-30C5-4F36-9351-1B31C8BF54CB}" destId="{197908B7-6A4C-4F30-9247-7B9CC5B82592}" srcOrd="0" destOrd="0" presId="urn:microsoft.com/office/officeart/2005/8/layout/orgChart1"/>
    <dgm:cxn modelId="{E03449D4-5550-4E45-BCC9-4BD57DD6AB2D}" srcId="{DAD74EF2-37E4-4A03-978A-67626F8B3844}" destId="{18816C0B-A466-4DAC-B40B-C109184C05AA}" srcOrd="0" destOrd="0" parTransId="{1FFCD2AE-36DE-4FEF-9BB1-38BB6D8C5206}" sibTransId="{484EF84F-E076-45C2-A557-D564D6ECD447}"/>
    <dgm:cxn modelId="{BD8EADC4-0316-49C0-883B-77CBE5E592E9}" type="presOf" srcId="{D04E6946-9212-438B-9B66-698EADB64577}" destId="{EDAA7D64-2009-46B0-928F-2098764597B3}" srcOrd="0" destOrd="0" presId="urn:microsoft.com/office/officeart/2005/8/layout/orgChart1"/>
    <dgm:cxn modelId="{8CCD2FE3-CB74-47C0-BE2E-8D315583F36F}" srcId="{18816C0B-A466-4DAC-B40B-C109184C05AA}" destId="{2707CC2D-8140-4E17-8E3D-E17CB4185D37}" srcOrd="2" destOrd="0" parTransId="{69FB6E4A-D69A-46E5-B073-16E817C2A80C}" sibTransId="{D997CF69-1BBE-499B-8602-3EC0414FEED1}"/>
    <dgm:cxn modelId="{6BBA92B0-BDEB-4996-B528-7F73AC0BFDA3}" srcId="{18816C0B-A466-4DAC-B40B-C109184C05AA}" destId="{E6897073-B13B-4DE8-8494-910773A93BC7}" srcOrd="0" destOrd="0" parTransId="{4B377D10-869D-4860-851A-DCF8E45C5A85}" sibTransId="{A210F6A0-46D6-408E-8832-38EE3FF7CADD}"/>
    <dgm:cxn modelId="{475FFF61-E329-4388-BAFF-C550CA9A0D31}" type="presOf" srcId="{A038A267-AA2A-482A-93CA-5EBF077B7878}" destId="{87C0E082-1F29-44E5-ABA1-394162B9B313}" srcOrd="0" destOrd="0" presId="urn:microsoft.com/office/officeart/2005/8/layout/orgChart1"/>
    <dgm:cxn modelId="{7D9830D6-0EEC-49FF-B6E1-6CD4895DB5D5}" type="presOf" srcId="{18816C0B-A466-4DAC-B40B-C109184C05AA}" destId="{7488C030-7F4E-42A0-BDE5-FA7092DB8C00}" srcOrd="0" destOrd="0" presId="urn:microsoft.com/office/officeart/2005/8/layout/orgChart1"/>
    <dgm:cxn modelId="{C0F0A7B0-F08F-49AE-8705-42936B54FD9B}" type="presOf" srcId="{7FDD1750-4B4C-4FB9-9C01-640D03100435}" destId="{D60BFD3B-8BBB-4577-AC59-2AFBF24DBE97}" srcOrd="0" destOrd="0" presId="urn:microsoft.com/office/officeart/2005/8/layout/orgChart1"/>
    <dgm:cxn modelId="{24148987-C445-4AB4-AC0C-1C0B68A266A6}" srcId="{0A5CCB5A-9EA9-4B3B-8076-4BB193887277}" destId="{764AAAEF-1845-4807-AA65-A7E0DD5E84B7}" srcOrd="3" destOrd="0" parTransId="{43EDC10C-5C87-4259-A3CA-A335DBD1BBA1}" sibTransId="{39C28EC8-DDDF-413C-8728-4FFF840BEEC6}"/>
    <dgm:cxn modelId="{764FEEC0-8576-4A89-B061-E26A0A448117}" type="presOf" srcId="{6F500CB5-563F-4684-B19F-AECA7FD8F1AD}" destId="{19C7B88B-B28D-4086-A2F3-8A4FB9064970}" srcOrd="0" destOrd="0" presId="urn:microsoft.com/office/officeart/2005/8/layout/orgChart1"/>
    <dgm:cxn modelId="{19694E7E-A755-469B-87F1-5FC425059D8E}" type="presOf" srcId="{DAD74EF2-37E4-4A03-978A-67626F8B3844}" destId="{657CFFEE-ACB9-44DB-AA2F-17AD9DB3F13B}" srcOrd="0" destOrd="0" presId="urn:microsoft.com/office/officeart/2005/8/layout/orgChart1"/>
    <dgm:cxn modelId="{5D87F21E-19FB-4668-B0C4-4BF3E52C36F3}" srcId="{18CF9EBE-5D1B-4B7F-ACDD-A64E8CFBCF55}" destId="{954D6AFE-400B-4457-BF53-63AEAD4087A1}" srcOrd="0" destOrd="0" parTransId="{5B6D5FA6-611D-426C-9101-4867E774FEF3}" sibTransId="{6EDBCDF6-2617-4E4D-8D9F-B0BA76A6C75A}"/>
    <dgm:cxn modelId="{F14BAC45-C357-4321-8C75-50FD48750D59}" type="presOf" srcId="{0A5CCB5A-9EA9-4B3B-8076-4BB193887277}" destId="{C49DDB7C-D60E-4DED-912C-E7C72E79FC35}" srcOrd="0" destOrd="0" presId="urn:microsoft.com/office/officeart/2005/8/layout/orgChart1"/>
    <dgm:cxn modelId="{8FF816C1-0AFD-4742-B02A-C7DBE910BEA0}" type="presOf" srcId="{0A5CCB5A-9EA9-4B3B-8076-4BB193887277}" destId="{907CC8F8-7009-4337-A927-F9B2557EEF80}" srcOrd="1" destOrd="0" presId="urn:microsoft.com/office/officeart/2005/8/layout/orgChart1"/>
    <dgm:cxn modelId="{DF63D108-7B8A-4FD9-B6F4-DDFDC5B857FF}" srcId="{D8AEF1F3-E57D-491E-9D94-4CC4FE26D7A5}" destId="{266733B4-B65A-4C29-ADA4-8F6C53FE64C5}" srcOrd="0" destOrd="0" parTransId="{FF376F12-5195-412B-B30D-DDC631C2093C}" sibTransId="{74A8505A-3379-4585-B4E0-117B7760A231}"/>
    <dgm:cxn modelId="{2F70A86A-571E-4587-B909-306F402692DD}" type="presOf" srcId="{954D6AFE-400B-4457-BF53-63AEAD4087A1}" destId="{7FE1B22A-3DF1-403A-B1DF-B5B0BB33C3E8}" srcOrd="0" destOrd="0" presId="urn:microsoft.com/office/officeart/2005/8/layout/orgChart1"/>
    <dgm:cxn modelId="{6230A78B-488E-47D5-8110-25D95A8F7146}" type="presOf" srcId="{2707CC2D-8140-4E17-8E3D-E17CB4185D37}" destId="{5C836006-BA26-4AB3-92DF-44090074FFEE}" srcOrd="1" destOrd="0" presId="urn:microsoft.com/office/officeart/2005/8/layout/orgChart1"/>
    <dgm:cxn modelId="{E2568ED8-9DB1-4B80-ADD9-835089DDE09B}" srcId="{D8AEF1F3-E57D-491E-9D94-4CC4FE26D7A5}" destId="{A16DB23B-D304-4C8B-8EF0-D81CAB725A36}" srcOrd="2" destOrd="0" parTransId="{7FDD1750-4B4C-4FB9-9C01-640D03100435}" sibTransId="{7F7C71CE-BD64-4DF7-867B-4585251521C4}"/>
    <dgm:cxn modelId="{011CF645-14EC-493C-AD86-1BA248C91EB0}" type="presOf" srcId="{68AEDFC5-D9FB-45BA-9F79-8B19168BA024}" destId="{87C00B6F-882D-4863-A43A-F67A9FC01813}" srcOrd="1" destOrd="0" presId="urn:microsoft.com/office/officeart/2005/8/layout/orgChart1"/>
    <dgm:cxn modelId="{674622EE-D481-4215-A947-B30A80DAE290}" type="presOf" srcId="{4B377D10-869D-4860-851A-DCF8E45C5A85}" destId="{F1468D5B-5AC1-4451-B9DA-204F617A3786}" srcOrd="0" destOrd="0" presId="urn:microsoft.com/office/officeart/2005/8/layout/orgChart1"/>
    <dgm:cxn modelId="{272CBAEA-3AF3-4017-8C29-9752D31867AF}" srcId="{18816C0B-A466-4DAC-B40B-C109184C05AA}" destId="{D04E6946-9212-438B-9B66-698EADB64577}" srcOrd="4" destOrd="0" parTransId="{A038A267-AA2A-482A-93CA-5EBF077B7878}" sibTransId="{26A97573-381B-413E-B023-2D5493DF82E9}"/>
    <dgm:cxn modelId="{FF23559A-68ED-4945-87BA-90539EA2E483}" srcId="{0A5CCB5A-9EA9-4B3B-8076-4BB193887277}" destId="{68AEDFC5-D9FB-45BA-9F79-8B19168BA024}" srcOrd="2" destOrd="0" parTransId="{7F7DCAD0-9948-4BB6-B7DB-CAB70F3720E6}" sibTransId="{E612575C-8995-4D5B-AA73-8BCFAFF44CE7}"/>
    <dgm:cxn modelId="{5A1CED33-B02C-4CC4-A196-BEFC563CE558}" type="presParOf" srcId="{657CFFEE-ACB9-44DB-AA2F-17AD9DB3F13B}" destId="{A47D674D-AAF6-45F9-A4AE-BF9F02CE7BBB}" srcOrd="0" destOrd="0" presId="urn:microsoft.com/office/officeart/2005/8/layout/orgChart1"/>
    <dgm:cxn modelId="{3D8D502A-F965-4EDB-90EE-5CDD387311EA}" type="presParOf" srcId="{A47D674D-AAF6-45F9-A4AE-BF9F02CE7BBB}" destId="{DF700034-262D-46FA-9E9E-0ACDFF59B41F}" srcOrd="0" destOrd="0" presId="urn:microsoft.com/office/officeart/2005/8/layout/orgChart1"/>
    <dgm:cxn modelId="{68013124-7F2D-41D4-9F9C-1A088A3EB0CA}" type="presParOf" srcId="{DF700034-262D-46FA-9E9E-0ACDFF59B41F}" destId="{7488C030-7F4E-42A0-BDE5-FA7092DB8C00}" srcOrd="0" destOrd="0" presId="urn:microsoft.com/office/officeart/2005/8/layout/orgChart1"/>
    <dgm:cxn modelId="{E630B388-0F81-463F-B25C-8E029A109982}" type="presParOf" srcId="{DF700034-262D-46FA-9E9E-0ACDFF59B41F}" destId="{53DB7D31-D226-45AA-93AB-6219AFBD7308}" srcOrd="1" destOrd="0" presId="urn:microsoft.com/office/officeart/2005/8/layout/orgChart1"/>
    <dgm:cxn modelId="{0DCBA2C1-4346-4511-8683-9CC2202AC9A8}" type="presParOf" srcId="{A47D674D-AAF6-45F9-A4AE-BF9F02CE7BBB}" destId="{B2570DF4-16B6-4005-93E6-E8B07396214E}" srcOrd="1" destOrd="0" presId="urn:microsoft.com/office/officeart/2005/8/layout/orgChart1"/>
    <dgm:cxn modelId="{782014F8-087B-4E6A-92AA-59469DD6267D}" type="presParOf" srcId="{B2570DF4-16B6-4005-93E6-E8B07396214E}" destId="{00247C03-C7AA-405C-BA76-63DD12125502}" srcOrd="0" destOrd="0" presId="urn:microsoft.com/office/officeart/2005/8/layout/orgChart1"/>
    <dgm:cxn modelId="{B5583B0D-37A4-45C1-AED0-46A0257A637F}" type="presParOf" srcId="{B2570DF4-16B6-4005-93E6-E8B07396214E}" destId="{B7DD27E6-C074-4CF1-97BB-0C0CFABDFEAF}" srcOrd="1" destOrd="0" presId="urn:microsoft.com/office/officeart/2005/8/layout/orgChart1"/>
    <dgm:cxn modelId="{08074A0D-84C4-4616-AE9E-4867691B48BC}" type="presParOf" srcId="{B7DD27E6-C074-4CF1-97BB-0C0CFABDFEAF}" destId="{BA8CC8CB-EAC1-4B32-BA76-BF8727BED037}" srcOrd="0" destOrd="0" presId="urn:microsoft.com/office/officeart/2005/8/layout/orgChart1"/>
    <dgm:cxn modelId="{65DE0762-5F1A-446E-B703-6D812A25A8E6}" type="presParOf" srcId="{BA8CC8CB-EAC1-4B32-BA76-BF8727BED037}" destId="{C49DDB7C-D60E-4DED-912C-E7C72E79FC35}" srcOrd="0" destOrd="0" presId="urn:microsoft.com/office/officeart/2005/8/layout/orgChart1"/>
    <dgm:cxn modelId="{8FFA1B1A-666D-4B61-B6A1-3E444A5FF9F2}" type="presParOf" srcId="{BA8CC8CB-EAC1-4B32-BA76-BF8727BED037}" destId="{907CC8F8-7009-4337-A927-F9B2557EEF80}" srcOrd="1" destOrd="0" presId="urn:microsoft.com/office/officeart/2005/8/layout/orgChart1"/>
    <dgm:cxn modelId="{F0949B33-8BD7-4D09-BF90-465E9EAC4BA4}" type="presParOf" srcId="{B7DD27E6-C074-4CF1-97BB-0C0CFABDFEAF}" destId="{DFC2826A-8954-4F73-9857-3C13432D96B7}" srcOrd="1" destOrd="0" presId="urn:microsoft.com/office/officeart/2005/8/layout/orgChart1"/>
    <dgm:cxn modelId="{141AC470-A182-483C-A1A2-46D6F8054DB0}" type="presParOf" srcId="{DFC2826A-8954-4F73-9857-3C13432D96B7}" destId="{19C7B88B-B28D-4086-A2F3-8A4FB9064970}" srcOrd="0" destOrd="0" presId="urn:microsoft.com/office/officeart/2005/8/layout/orgChart1"/>
    <dgm:cxn modelId="{2F627721-0DEC-4F18-BC42-EA79EED6088B}" type="presParOf" srcId="{DFC2826A-8954-4F73-9857-3C13432D96B7}" destId="{89252A7A-C30F-4924-92A9-537E30F50A9D}" srcOrd="1" destOrd="0" presId="urn:microsoft.com/office/officeart/2005/8/layout/orgChart1"/>
    <dgm:cxn modelId="{CD2C046D-1055-44B7-BB5A-43098622184A}" type="presParOf" srcId="{89252A7A-C30F-4924-92A9-537E30F50A9D}" destId="{CF27B874-F7A8-4FC5-944A-C818A3912369}" srcOrd="0" destOrd="0" presId="urn:microsoft.com/office/officeart/2005/8/layout/orgChart1"/>
    <dgm:cxn modelId="{B5649E7D-6B1C-45FA-9F2C-248994B9315E}" type="presParOf" srcId="{CF27B874-F7A8-4FC5-944A-C818A3912369}" destId="{9A14F85B-5C1B-42D9-99FB-8B3F6049C59C}" srcOrd="0" destOrd="0" presId="urn:microsoft.com/office/officeart/2005/8/layout/orgChart1"/>
    <dgm:cxn modelId="{EBAF1EC0-2634-4E26-BBBD-925FC3B293DB}" type="presParOf" srcId="{CF27B874-F7A8-4FC5-944A-C818A3912369}" destId="{44623D00-D026-40DA-BD74-ADE171740C39}" srcOrd="1" destOrd="0" presId="urn:microsoft.com/office/officeart/2005/8/layout/orgChart1"/>
    <dgm:cxn modelId="{02BAF505-AC82-42E3-BEFE-598A7A8A68D5}" type="presParOf" srcId="{89252A7A-C30F-4924-92A9-537E30F50A9D}" destId="{01A3801A-2CB9-4B7C-8F1E-542356667550}" srcOrd="1" destOrd="0" presId="urn:microsoft.com/office/officeart/2005/8/layout/orgChart1"/>
    <dgm:cxn modelId="{25D62B25-3088-41AC-9C4D-271EB10F71F3}" type="presParOf" srcId="{89252A7A-C30F-4924-92A9-537E30F50A9D}" destId="{ACB47708-1A88-4943-86A1-574A52831F12}" srcOrd="2" destOrd="0" presId="urn:microsoft.com/office/officeart/2005/8/layout/orgChart1"/>
    <dgm:cxn modelId="{D47504AC-21FA-487E-837B-369280DF3549}" type="presParOf" srcId="{DFC2826A-8954-4F73-9857-3C13432D96B7}" destId="{1CF05111-05C1-40F6-BA09-13FD649A789F}" srcOrd="2" destOrd="0" presId="urn:microsoft.com/office/officeart/2005/8/layout/orgChart1"/>
    <dgm:cxn modelId="{20708E75-DA98-45D5-8673-80AABE52D36A}" type="presParOf" srcId="{DFC2826A-8954-4F73-9857-3C13432D96B7}" destId="{ABB7E572-983A-4837-A51B-62B71708B90F}" srcOrd="3" destOrd="0" presId="urn:microsoft.com/office/officeart/2005/8/layout/orgChart1"/>
    <dgm:cxn modelId="{8EBFFF99-24E7-467A-81C9-C43E952A9880}" type="presParOf" srcId="{ABB7E572-983A-4837-A51B-62B71708B90F}" destId="{A351DA76-9B1E-4ABC-B97D-CA2D09DBCD71}" srcOrd="0" destOrd="0" presId="urn:microsoft.com/office/officeart/2005/8/layout/orgChart1"/>
    <dgm:cxn modelId="{4540A18A-DD11-449A-881F-21698A68516C}" type="presParOf" srcId="{A351DA76-9B1E-4ABC-B97D-CA2D09DBCD71}" destId="{197908B7-6A4C-4F30-9247-7B9CC5B82592}" srcOrd="0" destOrd="0" presId="urn:microsoft.com/office/officeart/2005/8/layout/orgChart1"/>
    <dgm:cxn modelId="{F8E0621E-1E42-4F3A-B2FF-86FC53448BD1}" type="presParOf" srcId="{A351DA76-9B1E-4ABC-B97D-CA2D09DBCD71}" destId="{2A8F0E92-6F8A-425A-ADB4-DE9990A3F4A2}" srcOrd="1" destOrd="0" presId="urn:microsoft.com/office/officeart/2005/8/layout/orgChart1"/>
    <dgm:cxn modelId="{F455F3E2-8229-4495-AE94-07D15D0481E0}" type="presParOf" srcId="{ABB7E572-983A-4837-A51B-62B71708B90F}" destId="{47B1C5EB-1140-4B0E-8B88-FB284B0271BE}" srcOrd="1" destOrd="0" presId="urn:microsoft.com/office/officeart/2005/8/layout/orgChart1"/>
    <dgm:cxn modelId="{9C102137-E5EA-4104-8534-D0CD65F3766E}" type="presParOf" srcId="{ABB7E572-983A-4837-A51B-62B71708B90F}" destId="{2AE7399C-349B-4A86-A5BB-354EFAEC9B48}" srcOrd="2" destOrd="0" presId="urn:microsoft.com/office/officeart/2005/8/layout/orgChart1"/>
    <dgm:cxn modelId="{ADE8C266-4F9F-4EE5-9BFD-40F41286726F}" type="presParOf" srcId="{DFC2826A-8954-4F73-9857-3C13432D96B7}" destId="{0A024AA5-4301-485F-893F-53F113FCEC0D}" srcOrd="4" destOrd="0" presId="urn:microsoft.com/office/officeart/2005/8/layout/orgChart1"/>
    <dgm:cxn modelId="{FEDA14CD-23D9-42D6-89B5-AF4CC8E42492}" type="presParOf" srcId="{DFC2826A-8954-4F73-9857-3C13432D96B7}" destId="{CBC42323-168A-4A04-AEF9-65566C6FBD84}" srcOrd="5" destOrd="0" presId="urn:microsoft.com/office/officeart/2005/8/layout/orgChart1"/>
    <dgm:cxn modelId="{C376034F-A257-4E5B-9441-E018A7B6672D}" type="presParOf" srcId="{CBC42323-168A-4A04-AEF9-65566C6FBD84}" destId="{2C1459F9-4377-44C0-8C7B-0683EB288634}" srcOrd="0" destOrd="0" presId="urn:microsoft.com/office/officeart/2005/8/layout/orgChart1"/>
    <dgm:cxn modelId="{4E1B2D32-C218-41EE-BEED-F44F1B4BCAEF}" type="presParOf" srcId="{2C1459F9-4377-44C0-8C7B-0683EB288634}" destId="{45045A91-D0A0-4048-A914-94889377E044}" srcOrd="0" destOrd="0" presId="urn:microsoft.com/office/officeart/2005/8/layout/orgChart1"/>
    <dgm:cxn modelId="{0E69F0B3-B5EF-4A48-A9A8-36FB5F7C3087}" type="presParOf" srcId="{2C1459F9-4377-44C0-8C7B-0683EB288634}" destId="{87C00B6F-882D-4863-A43A-F67A9FC01813}" srcOrd="1" destOrd="0" presId="urn:microsoft.com/office/officeart/2005/8/layout/orgChart1"/>
    <dgm:cxn modelId="{1993BD99-1D8C-460B-9392-1293C708E0DB}" type="presParOf" srcId="{CBC42323-168A-4A04-AEF9-65566C6FBD84}" destId="{0E6389C3-E52E-4D3D-93B4-D528D691A5A5}" srcOrd="1" destOrd="0" presId="urn:microsoft.com/office/officeart/2005/8/layout/orgChart1"/>
    <dgm:cxn modelId="{59D53232-D184-4048-BBD6-37A36456ED82}" type="presParOf" srcId="{CBC42323-168A-4A04-AEF9-65566C6FBD84}" destId="{B885FCF2-1B48-4FF0-988C-A8B6B5888B98}" srcOrd="2" destOrd="0" presId="urn:microsoft.com/office/officeart/2005/8/layout/orgChart1"/>
    <dgm:cxn modelId="{CE0F057E-3F37-495E-9148-3F20458EE7D1}" type="presParOf" srcId="{B7DD27E6-C074-4CF1-97BB-0C0CFABDFEAF}" destId="{1864AF21-894D-42D1-A04B-EFA345C5C8A2}" srcOrd="2" destOrd="0" presId="urn:microsoft.com/office/officeart/2005/8/layout/orgChart1"/>
    <dgm:cxn modelId="{32FF2E6A-3E34-4F65-8B40-DFE5E9B7225D}" type="presParOf" srcId="{1864AF21-894D-42D1-A04B-EFA345C5C8A2}" destId="{B865CA86-A99F-42A7-96B0-EB9ADB6004E2}" srcOrd="0" destOrd="0" presId="urn:microsoft.com/office/officeart/2005/8/layout/orgChart1"/>
    <dgm:cxn modelId="{7C2D6920-F5AF-437C-949B-FDAE139FC04D}" type="presParOf" srcId="{1864AF21-894D-42D1-A04B-EFA345C5C8A2}" destId="{C4A7367E-6B2E-41E7-B2CE-D1A0F648C38E}" srcOrd="1" destOrd="0" presId="urn:microsoft.com/office/officeart/2005/8/layout/orgChart1"/>
    <dgm:cxn modelId="{A6CC5BA3-14F4-4B8E-8A7E-687FCF6D307B}" type="presParOf" srcId="{C4A7367E-6B2E-41E7-B2CE-D1A0F648C38E}" destId="{623845B3-4735-4B93-9BDB-E7C2B4B8EC6C}" srcOrd="0" destOrd="0" presId="urn:microsoft.com/office/officeart/2005/8/layout/orgChart1"/>
    <dgm:cxn modelId="{180C3C35-1BD3-4964-9AE3-567B640D3B9B}" type="presParOf" srcId="{623845B3-4735-4B93-9BDB-E7C2B4B8EC6C}" destId="{C9DE6FAC-501F-4A02-94AB-B66C3F22EA1A}" srcOrd="0" destOrd="0" presId="urn:microsoft.com/office/officeart/2005/8/layout/orgChart1"/>
    <dgm:cxn modelId="{B99A7197-95C1-4AC7-9FEC-95F4FA787446}" type="presParOf" srcId="{623845B3-4735-4B93-9BDB-E7C2B4B8EC6C}" destId="{C2F1A971-B5A1-4E38-B359-54CF73B91593}" srcOrd="1" destOrd="0" presId="urn:microsoft.com/office/officeart/2005/8/layout/orgChart1"/>
    <dgm:cxn modelId="{2B06D4A0-CE5B-4BB3-A7B6-DDD486F62086}" type="presParOf" srcId="{C4A7367E-6B2E-41E7-B2CE-D1A0F648C38E}" destId="{3846C2C6-C34D-4236-BD58-FFE328C8E6B5}" srcOrd="1" destOrd="0" presId="urn:microsoft.com/office/officeart/2005/8/layout/orgChart1"/>
    <dgm:cxn modelId="{47C07E33-52FF-4860-8D93-7FC6D84E24CB}" type="presParOf" srcId="{C4A7367E-6B2E-41E7-B2CE-D1A0F648C38E}" destId="{DE175E25-EE60-438C-81BC-8221494440FD}" srcOrd="2" destOrd="0" presId="urn:microsoft.com/office/officeart/2005/8/layout/orgChart1"/>
    <dgm:cxn modelId="{B7B72980-FD9A-4D3D-BDB9-2E9C005DF84C}" type="presParOf" srcId="{B2570DF4-16B6-4005-93E6-E8B07396214E}" destId="{3ACE98B4-8335-4FE4-80F9-5C71C585DE1A}" srcOrd="2" destOrd="0" presId="urn:microsoft.com/office/officeart/2005/8/layout/orgChart1"/>
    <dgm:cxn modelId="{A3CF9B4D-26A6-444B-A400-4D3D7BF125AF}" type="presParOf" srcId="{B2570DF4-16B6-4005-93E6-E8B07396214E}" destId="{8DE438B8-D4CF-4ACB-9043-C45B62BBFBC6}" srcOrd="3" destOrd="0" presId="urn:microsoft.com/office/officeart/2005/8/layout/orgChart1"/>
    <dgm:cxn modelId="{3F949066-6394-4D59-B137-898149FE21FC}" type="presParOf" srcId="{8DE438B8-D4CF-4ACB-9043-C45B62BBFBC6}" destId="{48923305-E72A-4D39-A1FC-FCF4BCC40755}" srcOrd="0" destOrd="0" presId="urn:microsoft.com/office/officeart/2005/8/layout/orgChart1"/>
    <dgm:cxn modelId="{5AD323EB-D769-4ACD-A872-4E3440B5821D}" type="presParOf" srcId="{48923305-E72A-4D39-A1FC-FCF4BCC40755}" destId="{B7C6A2A0-961B-4845-B7AE-BD63717CCE9C}" srcOrd="0" destOrd="0" presId="urn:microsoft.com/office/officeart/2005/8/layout/orgChart1"/>
    <dgm:cxn modelId="{5BD59DB7-14DF-4CAF-AC02-1A9190D3920F}" type="presParOf" srcId="{48923305-E72A-4D39-A1FC-FCF4BCC40755}" destId="{5C836006-BA26-4AB3-92DF-44090074FFEE}" srcOrd="1" destOrd="0" presId="urn:microsoft.com/office/officeart/2005/8/layout/orgChart1"/>
    <dgm:cxn modelId="{8F925128-97C1-4B8C-B66E-38D6560695FC}" type="presParOf" srcId="{8DE438B8-D4CF-4ACB-9043-C45B62BBFBC6}" destId="{5EE66F1B-FBE2-4E2F-93EE-CC7D4EFF036F}" srcOrd="1" destOrd="0" presId="urn:microsoft.com/office/officeart/2005/8/layout/orgChart1"/>
    <dgm:cxn modelId="{ABD4EA10-7D60-4ACD-A58F-C5F0E850322B}" type="presParOf" srcId="{8DE438B8-D4CF-4ACB-9043-C45B62BBFBC6}" destId="{DBF8F50C-4F53-4DC4-930E-B0091EDF8A9F}" srcOrd="2" destOrd="0" presId="urn:microsoft.com/office/officeart/2005/8/layout/orgChart1"/>
    <dgm:cxn modelId="{3AB9C03A-2008-4351-BE3F-1CECB52CA75C}" type="presParOf" srcId="{B2570DF4-16B6-4005-93E6-E8B07396214E}" destId="{B31D5D0F-F3C5-4A68-B74B-F6C2F1D6548E}" srcOrd="4" destOrd="0" presId="urn:microsoft.com/office/officeart/2005/8/layout/orgChart1"/>
    <dgm:cxn modelId="{E076C554-3AEE-4EAE-9407-C92FC3F34018}" type="presParOf" srcId="{B2570DF4-16B6-4005-93E6-E8B07396214E}" destId="{B06E3975-266D-476E-8844-2B6C45F313B9}" srcOrd="5" destOrd="0" presId="urn:microsoft.com/office/officeart/2005/8/layout/orgChart1"/>
    <dgm:cxn modelId="{CCEC5211-CA7E-41D8-BAA8-F91F8530262B}" type="presParOf" srcId="{B06E3975-266D-476E-8844-2B6C45F313B9}" destId="{088A352C-51B5-47F4-AA5A-05658B414D8D}" srcOrd="0" destOrd="0" presId="urn:microsoft.com/office/officeart/2005/8/layout/orgChart1"/>
    <dgm:cxn modelId="{62FBF068-50DE-4BCF-B389-D1D1A3B7ABC3}" type="presParOf" srcId="{088A352C-51B5-47F4-AA5A-05658B414D8D}" destId="{0CFA0856-EC92-4EAC-8345-A8B3487E05E2}" srcOrd="0" destOrd="0" presId="urn:microsoft.com/office/officeart/2005/8/layout/orgChart1"/>
    <dgm:cxn modelId="{51C6EEE5-B8DA-4A1C-BBEF-7A982D0A2EF7}" type="presParOf" srcId="{088A352C-51B5-47F4-AA5A-05658B414D8D}" destId="{5CFF320E-A5B0-4255-B6FF-41BB002A15BB}" srcOrd="1" destOrd="0" presId="urn:microsoft.com/office/officeart/2005/8/layout/orgChart1"/>
    <dgm:cxn modelId="{DE53D301-F8FC-4398-91A6-7B3A5C416786}" type="presParOf" srcId="{B06E3975-266D-476E-8844-2B6C45F313B9}" destId="{DFC78AF5-1A09-4973-9A98-697AD99DBF51}" srcOrd="1" destOrd="0" presId="urn:microsoft.com/office/officeart/2005/8/layout/orgChart1"/>
    <dgm:cxn modelId="{3A2A430A-4B92-4401-B041-EF6614FEEA11}" type="presParOf" srcId="{DFC78AF5-1A09-4973-9A98-697AD99DBF51}" destId="{55DDFDBC-6FE2-4539-B10A-C54DB0A14C00}" srcOrd="0" destOrd="0" presId="urn:microsoft.com/office/officeart/2005/8/layout/orgChart1"/>
    <dgm:cxn modelId="{7808F800-F7CD-47FE-AA3A-F73A37833927}" type="presParOf" srcId="{DFC78AF5-1A09-4973-9A98-697AD99DBF51}" destId="{AD317208-4409-49F4-B20A-19B247BC665E}" srcOrd="1" destOrd="0" presId="urn:microsoft.com/office/officeart/2005/8/layout/orgChart1"/>
    <dgm:cxn modelId="{31550B75-2C9C-4B34-9FC8-0AA59016AB44}" type="presParOf" srcId="{AD317208-4409-49F4-B20A-19B247BC665E}" destId="{82F61D6F-35F6-4598-B33C-59088CF75222}" srcOrd="0" destOrd="0" presId="urn:microsoft.com/office/officeart/2005/8/layout/orgChart1"/>
    <dgm:cxn modelId="{D9A58FF5-B11D-4FFD-A821-5254BAA1CE79}" type="presParOf" srcId="{82F61D6F-35F6-4598-B33C-59088CF75222}" destId="{7FE1B22A-3DF1-403A-B1DF-B5B0BB33C3E8}" srcOrd="0" destOrd="0" presId="urn:microsoft.com/office/officeart/2005/8/layout/orgChart1"/>
    <dgm:cxn modelId="{893A6EA6-CEDB-4F65-A100-EBEB31BD0BEE}" type="presParOf" srcId="{82F61D6F-35F6-4598-B33C-59088CF75222}" destId="{4F67921F-D024-4B1B-8E92-ED378A0575F1}" srcOrd="1" destOrd="0" presId="urn:microsoft.com/office/officeart/2005/8/layout/orgChart1"/>
    <dgm:cxn modelId="{A228A06B-5997-461E-8424-0F902F35099D}" type="presParOf" srcId="{AD317208-4409-49F4-B20A-19B247BC665E}" destId="{A5EB000A-53B1-479C-894C-3852BE24653B}" srcOrd="1" destOrd="0" presId="urn:microsoft.com/office/officeart/2005/8/layout/orgChart1"/>
    <dgm:cxn modelId="{641D1198-8252-4F31-BE4D-F77BB3C2AF7E}" type="presParOf" srcId="{AD317208-4409-49F4-B20A-19B247BC665E}" destId="{CA0F1AD6-1BA2-4D13-A029-88B967CBE8AA}" srcOrd="2" destOrd="0" presId="urn:microsoft.com/office/officeart/2005/8/layout/orgChart1"/>
    <dgm:cxn modelId="{E522E834-0C11-4C9C-8897-44F0D0A6A560}" type="presParOf" srcId="{B06E3975-266D-476E-8844-2B6C45F313B9}" destId="{4D1066C5-B713-4826-8704-1E6DE54BECBC}" srcOrd="2" destOrd="0" presId="urn:microsoft.com/office/officeart/2005/8/layout/orgChart1"/>
    <dgm:cxn modelId="{86A6F3FF-3BD8-479A-8150-2DD2F3B19E0F}" type="presParOf" srcId="{B2570DF4-16B6-4005-93E6-E8B07396214E}" destId="{87C0E082-1F29-44E5-ABA1-394162B9B313}" srcOrd="6" destOrd="0" presId="urn:microsoft.com/office/officeart/2005/8/layout/orgChart1"/>
    <dgm:cxn modelId="{E09D1323-63A7-4663-9782-8037483202D5}" type="presParOf" srcId="{B2570DF4-16B6-4005-93E6-E8B07396214E}" destId="{FD8B42BA-E842-4776-8B18-31971A8BA159}" srcOrd="7" destOrd="0" presId="urn:microsoft.com/office/officeart/2005/8/layout/orgChart1"/>
    <dgm:cxn modelId="{7E1C557A-5A38-4212-802E-2386465DC745}" type="presParOf" srcId="{FD8B42BA-E842-4776-8B18-31971A8BA159}" destId="{BBC88BB4-5311-4176-9063-CA2D44A93B81}" srcOrd="0" destOrd="0" presId="urn:microsoft.com/office/officeart/2005/8/layout/orgChart1"/>
    <dgm:cxn modelId="{F9B61ADC-981F-4B3F-95AD-E176AA47D1D9}" type="presParOf" srcId="{BBC88BB4-5311-4176-9063-CA2D44A93B81}" destId="{EDAA7D64-2009-46B0-928F-2098764597B3}" srcOrd="0" destOrd="0" presId="urn:microsoft.com/office/officeart/2005/8/layout/orgChart1"/>
    <dgm:cxn modelId="{1CCCAFE0-64FB-418F-8F72-67DD0F02CBFF}" type="presParOf" srcId="{BBC88BB4-5311-4176-9063-CA2D44A93B81}" destId="{E4A3C152-9A98-443F-B6A1-BA77175D6971}" srcOrd="1" destOrd="0" presId="urn:microsoft.com/office/officeart/2005/8/layout/orgChart1"/>
    <dgm:cxn modelId="{CF9EC0F3-C12F-45E0-896A-09F99CE74C0C}" type="presParOf" srcId="{FD8B42BA-E842-4776-8B18-31971A8BA159}" destId="{FAAD9525-B037-402F-9C0D-825F1EC8B4A5}" srcOrd="1" destOrd="0" presId="urn:microsoft.com/office/officeart/2005/8/layout/orgChart1"/>
    <dgm:cxn modelId="{E83DD041-5729-4FCD-B7DB-BAB6FFDABE82}" type="presParOf" srcId="{FD8B42BA-E842-4776-8B18-31971A8BA159}" destId="{E7C31172-C6EE-4EC2-B7AA-772A87BE7088}" srcOrd="2" destOrd="0" presId="urn:microsoft.com/office/officeart/2005/8/layout/orgChart1"/>
    <dgm:cxn modelId="{6BD3DDD6-9B0F-486C-92B0-E9EC99355760}" type="presParOf" srcId="{B2570DF4-16B6-4005-93E6-E8B07396214E}" destId="{F53FE8B1-9B4D-4A0A-8BBC-75DD1C25727B}" srcOrd="8" destOrd="0" presId="urn:microsoft.com/office/officeart/2005/8/layout/orgChart1"/>
    <dgm:cxn modelId="{F43FEDC2-E2EC-468D-91C2-63021854FB58}" type="presParOf" srcId="{B2570DF4-16B6-4005-93E6-E8B07396214E}" destId="{63E73B01-E445-4D43-9394-654D3A60B2DB}" srcOrd="9" destOrd="0" presId="urn:microsoft.com/office/officeart/2005/8/layout/orgChart1"/>
    <dgm:cxn modelId="{3BE9B8CC-86A5-4E2A-B392-1B1E8BF661F1}" type="presParOf" srcId="{63E73B01-E445-4D43-9394-654D3A60B2DB}" destId="{D1927FFE-196E-4594-91CE-62154BAF21FA}" srcOrd="0" destOrd="0" presId="urn:microsoft.com/office/officeart/2005/8/layout/orgChart1"/>
    <dgm:cxn modelId="{134294D8-D7B2-4BAE-93FD-B2F66AAB6113}" type="presParOf" srcId="{D1927FFE-196E-4594-91CE-62154BAF21FA}" destId="{444CEE17-01ED-4575-9E89-1425ED4243B4}" srcOrd="0" destOrd="0" presId="urn:microsoft.com/office/officeart/2005/8/layout/orgChart1"/>
    <dgm:cxn modelId="{5636DB18-F8B3-4304-ACD7-80A14D06D042}" type="presParOf" srcId="{D1927FFE-196E-4594-91CE-62154BAF21FA}" destId="{E7BA3976-31CD-4BB4-963F-31BD33F01095}" srcOrd="1" destOrd="0" presId="urn:microsoft.com/office/officeart/2005/8/layout/orgChart1"/>
    <dgm:cxn modelId="{D4540DC3-D4BF-4521-BF6E-83B3C077B074}" type="presParOf" srcId="{63E73B01-E445-4D43-9394-654D3A60B2DB}" destId="{D009741E-92C5-4B98-AA53-319B61338872}" srcOrd="1" destOrd="0" presId="urn:microsoft.com/office/officeart/2005/8/layout/orgChart1"/>
    <dgm:cxn modelId="{7B590FFA-D8EB-4655-B562-884F1200DBAD}" type="presParOf" srcId="{D009741E-92C5-4B98-AA53-319B61338872}" destId="{3676A54A-AA0B-4A92-A592-9D6A18CD125E}" srcOrd="0" destOrd="0" presId="urn:microsoft.com/office/officeart/2005/8/layout/orgChart1"/>
    <dgm:cxn modelId="{3A4A18B9-2335-4AD3-8E7F-A8590FF92AFF}" type="presParOf" srcId="{D009741E-92C5-4B98-AA53-319B61338872}" destId="{E753FC3C-661E-4768-BC54-DEB17069AD59}" srcOrd="1" destOrd="0" presId="urn:microsoft.com/office/officeart/2005/8/layout/orgChart1"/>
    <dgm:cxn modelId="{F5BB0D0B-425F-4694-9CA3-F8F92C2FB8DF}" type="presParOf" srcId="{E753FC3C-661E-4768-BC54-DEB17069AD59}" destId="{E591DB0C-44DC-4E33-AD2C-3CD37D69D5DD}" srcOrd="0" destOrd="0" presId="urn:microsoft.com/office/officeart/2005/8/layout/orgChart1"/>
    <dgm:cxn modelId="{834911D3-6C61-4B8E-BCA0-808B56A01271}" type="presParOf" srcId="{E591DB0C-44DC-4E33-AD2C-3CD37D69D5DD}" destId="{D9EE3E73-104B-4E9E-92FC-2E3559A3342F}" srcOrd="0" destOrd="0" presId="urn:microsoft.com/office/officeart/2005/8/layout/orgChart1"/>
    <dgm:cxn modelId="{DFCBA3B2-0856-4277-9448-D7E0928BF4CE}" type="presParOf" srcId="{E591DB0C-44DC-4E33-AD2C-3CD37D69D5DD}" destId="{D78E8ADD-451F-4FF3-891D-F1872C3233E1}" srcOrd="1" destOrd="0" presId="urn:microsoft.com/office/officeart/2005/8/layout/orgChart1"/>
    <dgm:cxn modelId="{1F2D37FD-A254-4337-87D9-41FA1DDF4B38}" type="presParOf" srcId="{E753FC3C-661E-4768-BC54-DEB17069AD59}" destId="{2740BF3E-31AC-48D3-93C0-ED0C4F70DF31}" srcOrd="1" destOrd="0" presId="urn:microsoft.com/office/officeart/2005/8/layout/orgChart1"/>
    <dgm:cxn modelId="{F76151EE-513E-4C7E-83C4-007CED0B17CC}" type="presParOf" srcId="{E753FC3C-661E-4768-BC54-DEB17069AD59}" destId="{805D3F5F-2DC7-44D7-A90D-32C188B3ECD1}" srcOrd="2" destOrd="0" presId="urn:microsoft.com/office/officeart/2005/8/layout/orgChart1"/>
    <dgm:cxn modelId="{C466B0EC-7B99-461D-BBFA-0D911D90CCAD}" type="presParOf" srcId="{D009741E-92C5-4B98-AA53-319B61338872}" destId="{BBEE1698-6D3F-4F9F-BE1D-0CE1D5283FBF}" srcOrd="2" destOrd="0" presId="urn:microsoft.com/office/officeart/2005/8/layout/orgChart1"/>
    <dgm:cxn modelId="{54C4A013-0F83-4FDF-990B-5E467717F538}" type="presParOf" srcId="{D009741E-92C5-4B98-AA53-319B61338872}" destId="{DCC1B7A9-8E3E-40CB-8F29-7D5A9D8EEB68}" srcOrd="3" destOrd="0" presId="urn:microsoft.com/office/officeart/2005/8/layout/orgChart1"/>
    <dgm:cxn modelId="{AAF7D70B-9890-4697-8AD5-F99112CADCE5}" type="presParOf" srcId="{DCC1B7A9-8E3E-40CB-8F29-7D5A9D8EEB68}" destId="{7010D85C-00C2-40FD-B34A-5E782CE8F28D}" srcOrd="0" destOrd="0" presId="urn:microsoft.com/office/officeart/2005/8/layout/orgChart1"/>
    <dgm:cxn modelId="{08CF01B5-41C5-4749-9B3C-A8C285E193BB}" type="presParOf" srcId="{7010D85C-00C2-40FD-B34A-5E782CE8F28D}" destId="{8EF8B69A-CA9C-41F2-9525-288673738B29}" srcOrd="0" destOrd="0" presId="urn:microsoft.com/office/officeart/2005/8/layout/orgChart1"/>
    <dgm:cxn modelId="{38EB796C-CE83-46F6-A63B-FF2A15ED1C55}" type="presParOf" srcId="{7010D85C-00C2-40FD-B34A-5E782CE8F28D}" destId="{644B201A-6404-4EAC-B678-6C53EA183873}" srcOrd="1" destOrd="0" presId="urn:microsoft.com/office/officeart/2005/8/layout/orgChart1"/>
    <dgm:cxn modelId="{734D13BA-E84F-45D1-9419-7AFA0FADDFEB}" type="presParOf" srcId="{DCC1B7A9-8E3E-40CB-8F29-7D5A9D8EEB68}" destId="{6771E4C1-B7B5-4AC0-8714-BDF2D67DA868}" srcOrd="1" destOrd="0" presId="urn:microsoft.com/office/officeart/2005/8/layout/orgChart1"/>
    <dgm:cxn modelId="{D4D4F5EE-CFBB-4DB3-9D7D-3B0562CDCE59}" type="presParOf" srcId="{DCC1B7A9-8E3E-40CB-8F29-7D5A9D8EEB68}" destId="{6FAD2208-B7ED-45C4-95E1-177F9E52428B}" srcOrd="2" destOrd="0" presId="urn:microsoft.com/office/officeart/2005/8/layout/orgChart1"/>
    <dgm:cxn modelId="{68C96790-ACA9-44A8-8987-169456925E17}" type="presParOf" srcId="{63E73B01-E445-4D43-9394-654D3A60B2DB}" destId="{144D30E7-E1E3-4B4E-9218-CE7AD2BC0853}" srcOrd="2" destOrd="0" presId="urn:microsoft.com/office/officeart/2005/8/layout/orgChart1"/>
    <dgm:cxn modelId="{150E2180-0582-40DD-A9F7-4AECA4A70226}" type="presParOf" srcId="{144D30E7-E1E3-4B4E-9218-CE7AD2BC0853}" destId="{D60BFD3B-8BBB-4577-AC59-2AFBF24DBE97}" srcOrd="0" destOrd="0" presId="urn:microsoft.com/office/officeart/2005/8/layout/orgChart1"/>
    <dgm:cxn modelId="{B567B45D-702E-446D-B158-02FAE7B2123A}" type="presParOf" srcId="{144D30E7-E1E3-4B4E-9218-CE7AD2BC0853}" destId="{1BBA7570-F47D-429B-9261-A93B87C43205}" srcOrd="1" destOrd="0" presId="urn:microsoft.com/office/officeart/2005/8/layout/orgChart1"/>
    <dgm:cxn modelId="{64DC6964-A040-4B35-BF57-B5EC6BDFFBDD}" type="presParOf" srcId="{1BBA7570-F47D-429B-9261-A93B87C43205}" destId="{0A9352A8-6933-4292-BF26-157718A3B5BA}" srcOrd="0" destOrd="0" presId="urn:microsoft.com/office/officeart/2005/8/layout/orgChart1"/>
    <dgm:cxn modelId="{A83BF327-F7DD-41BD-89C5-A2F72D50D9B3}" type="presParOf" srcId="{0A9352A8-6933-4292-BF26-157718A3B5BA}" destId="{1AD25580-36DB-4701-A187-B089A5A19FBB}" srcOrd="0" destOrd="0" presId="urn:microsoft.com/office/officeart/2005/8/layout/orgChart1"/>
    <dgm:cxn modelId="{F7AA1722-A966-48A0-9D53-836B06E707FE}" type="presParOf" srcId="{0A9352A8-6933-4292-BF26-157718A3B5BA}" destId="{A4215D7B-3399-4B02-A3E8-F14A22AC06EC}" srcOrd="1" destOrd="0" presId="urn:microsoft.com/office/officeart/2005/8/layout/orgChart1"/>
    <dgm:cxn modelId="{52F42279-4F8F-45E0-859A-64148544D2BC}" type="presParOf" srcId="{1BBA7570-F47D-429B-9261-A93B87C43205}" destId="{0EEE885B-354E-4B49-9EB5-60A4A542779A}" srcOrd="1" destOrd="0" presId="urn:microsoft.com/office/officeart/2005/8/layout/orgChart1"/>
    <dgm:cxn modelId="{25B8B796-D128-4DD8-8012-79BAB536E8F5}" type="presParOf" srcId="{1BBA7570-F47D-429B-9261-A93B87C43205}" destId="{29332384-BEE6-488A-9120-0C8D90790135}" srcOrd="2" destOrd="0" presId="urn:microsoft.com/office/officeart/2005/8/layout/orgChart1"/>
    <dgm:cxn modelId="{5B48136C-B1E2-41B8-B24F-DEF90D855FBA}" type="presParOf" srcId="{A47D674D-AAF6-45F9-A4AE-BF9F02CE7BBB}" destId="{7560505F-280E-4972-8FBF-A6B9D8B78656}" srcOrd="2" destOrd="0" presId="urn:microsoft.com/office/officeart/2005/8/layout/orgChart1"/>
    <dgm:cxn modelId="{97F9C07C-2BDB-4C18-BCA3-2CF2602643EA}" type="presParOf" srcId="{7560505F-280E-4972-8FBF-A6B9D8B78656}" destId="{F1468D5B-5AC1-4451-B9DA-204F617A3786}" srcOrd="0" destOrd="0" presId="urn:microsoft.com/office/officeart/2005/8/layout/orgChart1"/>
    <dgm:cxn modelId="{D267A96F-1E61-46E9-AB8E-C56F03638D6B}" type="presParOf" srcId="{7560505F-280E-4972-8FBF-A6B9D8B78656}" destId="{4A0053BA-24D4-402F-BDB9-760EBE70093C}" srcOrd="1" destOrd="0" presId="urn:microsoft.com/office/officeart/2005/8/layout/orgChart1"/>
    <dgm:cxn modelId="{35360F6D-464A-4986-890D-0FF626B780AC}" type="presParOf" srcId="{4A0053BA-24D4-402F-BDB9-760EBE70093C}" destId="{9D6566A1-3E98-4BDA-A002-6923F1D69A00}" srcOrd="0" destOrd="0" presId="urn:microsoft.com/office/officeart/2005/8/layout/orgChart1"/>
    <dgm:cxn modelId="{4A006BBC-E660-4BAE-9978-6045018A2BD6}" type="presParOf" srcId="{9D6566A1-3E98-4BDA-A002-6923F1D69A00}" destId="{1A399371-3112-4444-932F-5DAC0130BEF1}" srcOrd="0" destOrd="0" presId="urn:microsoft.com/office/officeart/2005/8/layout/orgChart1"/>
    <dgm:cxn modelId="{8C206312-D2CE-4C97-8849-4A2BEC15F3EE}" type="presParOf" srcId="{9D6566A1-3E98-4BDA-A002-6923F1D69A00}" destId="{5D7E39CF-EAEE-49FD-87AA-31465093596B}" srcOrd="1" destOrd="0" presId="urn:microsoft.com/office/officeart/2005/8/layout/orgChart1"/>
    <dgm:cxn modelId="{7FB0840A-6B48-4D4C-BCDA-79695A22E372}" type="presParOf" srcId="{4A0053BA-24D4-402F-BDB9-760EBE70093C}" destId="{907482BA-5CC6-423C-A72D-E97843BAE7FA}" srcOrd="1" destOrd="0" presId="urn:microsoft.com/office/officeart/2005/8/layout/orgChart1"/>
    <dgm:cxn modelId="{CAD684E3-F210-4608-B74C-23A4A7008D42}" type="presParOf" srcId="{4A0053BA-24D4-402F-BDB9-760EBE70093C}" destId="{B445E623-AA24-4196-8CD7-E002E47BE550}"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468D5B-5AC1-4451-B9DA-204F617A3786}">
      <dsp:nvSpPr>
        <dsp:cNvPr id="0" name=""/>
        <dsp:cNvSpPr/>
      </dsp:nvSpPr>
      <dsp:spPr>
        <a:xfrm>
          <a:off x="6051194" y="917624"/>
          <a:ext cx="91440" cy="631281"/>
        </a:xfrm>
        <a:custGeom>
          <a:avLst/>
          <a:gdLst/>
          <a:ahLst/>
          <a:cxnLst/>
          <a:rect l="0" t="0" r="0" b="0"/>
          <a:pathLst>
            <a:path>
              <a:moveTo>
                <a:pt x="50678" y="0"/>
              </a:moveTo>
              <a:lnTo>
                <a:pt x="50678" y="631281"/>
              </a:lnTo>
              <a:lnTo>
                <a:pt x="45720" y="6312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0BFD3B-8BBB-4577-AC59-2AFBF24DBE97}">
      <dsp:nvSpPr>
        <dsp:cNvPr id="0" name=""/>
        <dsp:cNvSpPr/>
      </dsp:nvSpPr>
      <dsp:spPr>
        <a:xfrm>
          <a:off x="10381339" y="2640131"/>
          <a:ext cx="94066" cy="2018330"/>
        </a:xfrm>
        <a:custGeom>
          <a:avLst/>
          <a:gdLst/>
          <a:ahLst/>
          <a:cxnLst/>
          <a:rect l="0" t="0" r="0" b="0"/>
          <a:pathLst>
            <a:path>
              <a:moveTo>
                <a:pt x="0" y="0"/>
              </a:moveTo>
              <a:lnTo>
                <a:pt x="0" y="2018330"/>
              </a:lnTo>
              <a:lnTo>
                <a:pt x="94066" y="201833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EE1698-6D3F-4F9F-BE1D-0CE1D5283FBF}">
      <dsp:nvSpPr>
        <dsp:cNvPr id="0" name=""/>
        <dsp:cNvSpPr/>
      </dsp:nvSpPr>
      <dsp:spPr>
        <a:xfrm>
          <a:off x="10381339" y="2640131"/>
          <a:ext cx="109901" cy="1342210"/>
        </a:xfrm>
        <a:custGeom>
          <a:avLst/>
          <a:gdLst/>
          <a:ahLst/>
          <a:cxnLst/>
          <a:rect l="0" t="0" r="0" b="0"/>
          <a:pathLst>
            <a:path>
              <a:moveTo>
                <a:pt x="0" y="0"/>
              </a:moveTo>
              <a:lnTo>
                <a:pt x="0" y="1342210"/>
              </a:lnTo>
              <a:lnTo>
                <a:pt x="109901" y="13422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76A54A-AA0B-4A92-A592-9D6A18CD125E}">
      <dsp:nvSpPr>
        <dsp:cNvPr id="0" name=""/>
        <dsp:cNvSpPr/>
      </dsp:nvSpPr>
      <dsp:spPr>
        <a:xfrm>
          <a:off x="10381339" y="2640131"/>
          <a:ext cx="95294" cy="676617"/>
        </a:xfrm>
        <a:custGeom>
          <a:avLst/>
          <a:gdLst/>
          <a:ahLst/>
          <a:cxnLst/>
          <a:rect l="0" t="0" r="0" b="0"/>
          <a:pathLst>
            <a:path>
              <a:moveTo>
                <a:pt x="0" y="0"/>
              </a:moveTo>
              <a:lnTo>
                <a:pt x="0" y="676617"/>
              </a:lnTo>
              <a:lnTo>
                <a:pt x="95294" y="6766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3FE8B1-9B4D-4A0A-8BBC-75DD1C25727B}">
      <dsp:nvSpPr>
        <dsp:cNvPr id="0" name=""/>
        <dsp:cNvSpPr/>
      </dsp:nvSpPr>
      <dsp:spPr>
        <a:xfrm>
          <a:off x="6101873" y="917624"/>
          <a:ext cx="4279466" cy="1218416"/>
        </a:xfrm>
        <a:custGeom>
          <a:avLst/>
          <a:gdLst/>
          <a:ahLst/>
          <a:cxnLst/>
          <a:rect l="0" t="0" r="0" b="0"/>
          <a:pathLst>
            <a:path>
              <a:moveTo>
                <a:pt x="0" y="0"/>
              </a:moveTo>
              <a:lnTo>
                <a:pt x="0" y="1097611"/>
              </a:lnTo>
              <a:lnTo>
                <a:pt x="4279466" y="1097611"/>
              </a:lnTo>
              <a:lnTo>
                <a:pt x="4279466" y="12184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C0E082-1F29-44E5-ABA1-394162B9B313}">
      <dsp:nvSpPr>
        <dsp:cNvPr id="0" name=""/>
        <dsp:cNvSpPr/>
      </dsp:nvSpPr>
      <dsp:spPr>
        <a:xfrm>
          <a:off x="6101873" y="917624"/>
          <a:ext cx="2323425" cy="1262274"/>
        </a:xfrm>
        <a:custGeom>
          <a:avLst/>
          <a:gdLst/>
          <a:ahLst/>
          <a:cxnLst/>
          <a:rect l="0" t="0" r="0" b="0"/>
          <a:pathLst>
            <a:path>
              <a:moveTo>
                <a:pt x="0" y="0"/>
              </a:moveTo>
              <a:lnTo>
                <a:pt x="0" y="1141469"/>
              </a:lnTo>
              <a:lnTo>
                <a:pt x="2323425" y="1141469"/>
              </a:lnTo>
              <a:lnTo>
                <a:pt x="2323425" y="12622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DFDBC-6FE2-4539-B10A-C54DB0A14C00}">
      <dsp:nvSpPr>
        <dsp:cNvPr id="0" name=""/>
        <dsp:cNvSpPr/>
      </dsp:nvSpPr>
      <dsp:spPr>
        <a:xfrm>
          <a:off x="5881982" y="2664269"/>
          <a:ext cx="164958" cy="633777"/>
        </a:xfrm>
        <a:custGeom>
          <a:avLst/>
          <a:gdLst/>
          <a:ahLst/>
          <a:cxnLst/>
          <a:rect l="0" t="0" r="0" b="0"/>
          <a:pathLst>
            <a:path>
              <a:moveTo>
                <a:pt x="0" y="0"/>
              </a:moveTo>
              <a:lnTo>
                <a:pt x="0" y="633777"/>
              </a:lnTo>
              <a:lnTo>
                <a:pt x="164958" y="633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1D5D0F-F3C5-4A68-B74B-F6C2F1D6548E}">
      <dsp:nvSpPr>
        <dsp:cNvPr id="0" name=""/>
        <dsp:cNvSpPr/>
      </dsp:nvSpPr>
      <dsp:spPr>
        <a:xfrm>
          <a:off x="6101873" y="917624"/>
          <a:ext cx="476397" cy="1252069"/>
        </a:xfrm>
        <a:custGeom>
          <a:avLst/>
          <a:gdLst/>
          <a:ahLst/>
          <a:cxnLst/>
          <a:rect l="0" t="0" r="0" b="0"/>
          <a:pathLst>
            <a:path>
              <a:moveTo>
                <a:pt x="0" y="0"/>
              </a:moveTo>
              <a:lnTo>
                <a:pt x="0" y="1131264"/>
              </a:lnTo>
              <a:lnTo>
                <a:pt x="476397" y="1131264"/>
              </a:lnTo>
              <a:lnTo>
                <a:pt x="476397" y="12520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CE98B4-8335-4FE4-80F9-5C71C585DE1A}">
      <dsp:nvSpPr>
        <dsp:cNvPr id="0" name=""/>
        <dsp:cNvSpPr/>
      </dsp:nvSpPr>
      <dsp:spPr>
        <a:xfrm>
          <a:off x="4642600" y="917624"/>
          <a:ext cx="1459273" cy="1284335"/>
        </a:xfrm>
        <a:custGeom>
          <a:avLst/>
          <a:gdLst/>
          <a:ahLst/>
          <a:cxnLst/>
          <a:rect l="0" t="0" r="0" b="0"/>
          <a:pathLst>
            <a:path>
              <a:moveTo>
                <a:pt x="1459273" y="0"/>
              </a:moveTo>
              <a:lnTo>
                <a:pt x="1459273" y="1163530"/>
              </a:lnTo>
              <a:lnTo>
                <a:pt x="0" y="1163530"/>
              </a:lnTo>
              <a:lnTo>
                <a:pt x="0" y="12843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5CA86-A99F-42A7-96B0-EB9ADB6004E2}">
      <dsp:nvSpPr>
        <dsp:cNvPr id="0" name=""/>
        <dsp:cNvSpPr/>
      </dsp:nvSpPr>
      <dsp:spPr>
        <a:xfrm>
          <a:off x="2130488" y="2643543"/>
          <a:ext cx="406928" cy="2732494"/>
        </a:xfrm>
        <a:custGeom>
          <a:avLst/>
          <a:gdLst/>
          <a:ahLst/>
          <a:cxnLst/>
          <a:rect l="0" t="0" r="0" b="0"/>
          <a:pathLst>
            <a:path>
              <a:moveTo>
                <a:pt x="0" y="0"/>
              </a:moveTo>
              <a:lnTo>
                <a:pt x="0" y="2732494"/>
              </a:lnTo>
              <a:lnTo>
                <a:pt x="406928" y="273249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024AA5-4301-485F-893F-53F113FCEC0D}">
      <dsp:nvSpPr>
        <dsp:cNvPr id="0" name=""/>
        <dsp:cNvSpPr/>
      </dsp:nvSpPr>
      <dsp:spPr>
        <a:xfrm>
          <a:off x="2130488" y="2643543"/>
          <a:ext cx="400122" cy="2002777"/>
        </a:xfrm>
        <a:custGeom>
          <a:avLst/>
          <a:gdLst/>
          <a:ahLst/>
          <a:cxnLst/>
          <a:rect l="0" t="0" r="0" b="0"/>
          <a:pathLst>
            <a:path>
              <a:moveTo>
                <a:pt x="0" y="0"/>
              </a:moveTo>
              <a:lnTo>
                <a:pt x="0" y="2002777"/>
              </a:lnTo>
              <a:lnTo>
                <a:pt x="400122" y="2002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F05111-05C1-40F6-BA09-13FD649A789F}">
      <dsp:nvSpPr>
        <dsp:cNvPr id="0" name=""/>
        <dsp:cNvSpPr/>
      </dsp:nvSpPr>
      <dsp:spPr>
        <a:xfrm>
          <a:off x="2130488" y="2643543"/>
          <a:ext cx="395647" cy="1361012"/>
        </a:xfrm>
        <a:custGeom>
          <a:avLst/>
          <a:gdLst/>
          <a:ahLst/>
          <a:cxnLst/>
          <a:rect l="0" t="0" r="0" b="0"/>
          <a:pathLst>
            <a:path>
              <a:moveTo>
                <a:pt x="0" y="0"/>
              </a:moveTo>
              <a:lnTo>
                <a:pt x="0" y="1361012"/>
              </a:lnTo>
              <a:lnTo>
                <a:pt x="395647" y="136101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7B88B-B28D-4086-A2F3-8A4FB9064970}">
      <dsp:nvSpPr>
        <dsp:cNvPr id="0" name=""/>
        <dsp:cNvSpPr/>
      </dsp:nvSpPr>
      <dsp:spPr>
        <a:xfrm>
          <a:off x="2130488" y="2643543"/>
          <a:ext cx="416138" cy="668178"/>
        </a:xfrm>
        <a:custGeom>
          <a:avLst/>
          <a:gdLst/>
          <a:ahLst/>
          <a:cxnLst/>
          <a:rect l="0" t="0" r="0" b="0"/>
          <a:pathLst>
            <a:path>
              <a:moveTo>
                <a:pt x="0" y="0"/>
              </a:moveTo>
              <a:lnTo>
                <a:pt x="0" y="668178"/>
              </a:lnTo>
              <a:lnTo>
                <a:pt x="416138" y="6681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47C03-C7AA-405C-BA76-63DD12125502}">
      <dsp:nvSpPr>
        <dsp:cNvPr id="0" name=""/>
        <dsp:cNvSpPr/>
      </dsp:nvSpPr>
      <dsp:spPr>
        <a:xfrm>
          <a:off x="2130488" y="917624"/>
          <a:ext cx="3971385" cy="1295570"/>
        </a:xfrm>
        <a:custGeom>
          <a:avLst/>
          <a:gdLst/>
          <a:ahLst/>
          <a:cxnLst/>
          <a:rect l="0" t="0" r="0" b="0"/>
          <a:pathLst>
            <a:path>
              <a:moveTo>
                <a:pt x="3971385" y="0"/>
              </a:moveTo>
              <a:lnTo>
                <a:pt x="3971385" y="1174765"/>
              </a:lnTo>
              <a:lnTo>
                <a:pt x="0" y="1174765"/>
              </a:lnTo>
              <a:lnTo>
                <a:pt x="0" y="129557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88C030-7F4E-42A0-BDE5-FA7092DB8C00}">
      <dsp:nvSpPr>
        <dsp:cNvPr id="0" name=""/>
        <dsp:cNvSpPr/>
      </dsp:nvSpPr>
      <dsp:spPr>
        <a:xfrm>
          <a:off x="4927475" y="380174"/>
          <a:ext cx="2348795" cy="53745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ZA" sz="1100" kern="1200" dirty="0"/>
            <a:t>Tournament</a:t>
          </a:r>
          <a:r>
            <a:rPr lang="en-ZA" sz="1100" kern="1200" baseline="0" dirty="0"/>
            <a:t> Director</a:t>
          </a:r>
        </a:p>
        <a:p>
          <a:pPr lvl="0" algn="ctr" defTabSz="488950">
            <a:lnSpc>
              <a:spcPct val="90000"/>
            </a:lnSpc>
            <a:spcBef>
              <a:spcPct val="0"/>
            </a:spcBef>
            <a:spcAft>
              <a:spcPct val="35000"/>
            </a:spcAft>
          </a:pPr>
          <a:r>
            <a:rPr lang="en-ZA" sz="1100" kern="1200" baseline="0" dirty="0"/>
            <a:t>Ms. Priscilla Masisi  </a:t>
          </a:r>
          <a:endParaRPr lang="en-ZA" sz="1100" kern="1200" dirty="0"/>
        </a:p>
      </dsp:txBody>
      <dsp:txXfrm>
        <a:off x="4927475" y="380174"/>
        <a:ext cx="2348795" cy="537450"/>
      </dsp:txXfrm>
    </dsp:sp>
    <dsp:sp modelId="{C49DDB7C-D60E-4DED-912C-E7C72E79FC35}">
      <dsp:nvSpPr>
        <dsp:cNvPr id="0" name=""/>
        <dsp:cNvSpPr/>
      </dsp:nvSpPr>
      <dsp:spPr>
        <a:xfrm>
          <a:off x="1069342" y="2213195"/>
          <a:ext cx="2122291" cy="43034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Head of </a:t>
          </a:r>
          <a:r>
            <a:rPr lang="en-ZA" sz="1100" kern="1200" dirty="0"/>
            <a:t>Operations</a:t>
          </a:r>
        </a:p>
        <a:p>
          <a:pPr lvl="0" algn="ctr" defTabSz="466725">
            <a:lnSpc>
              <a:spcPct val="90000"/>
            </a:lnSpc>
            <a:spcBef>
              <a:spcPct val="0"/>
            </a:spcBef>
            <a:spcAft>
              <a:spcPct val="35000"/>
            </a:spcAft>
          </a:pPr>
          <a:r>
            <a:rPr lang="en-ZA" sz="1050" kern="1200" dirty="0"/>
            <a:t>Ms Portia Dimu  </a:t>
          </a:r>
        </a:p>
      </dsp:txBody>
      <dsp:txXfrm>
        <a:off x="1069342" y="2213195"/>
        <a:ext cx="2122291" cy="430347"/>
      </dsp:txXfrm>
    </dsp:sp>
    <dsp:sp modelId="{9A14F85B-5C1B-42D9-99FB-8B3F6049C59C}">
      <dsp:nvSpPr>
        <dsp:cNvPr id="0" name=""/>
        <dsp:cNvSpPr/>
      </dsp:nvSpPr>
      <dsp:spPr>
        <a:xfrm>
          <a:off x="2546626" y="3068092"/>
          <a:ext cx="2110740" cy="48725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Accreditation Manager </a:t>
          </a:r>
        </a:p>
        <a:p>
          <a:pPr lvl="0" algn="ctr" defTabSz="466725">
            <a:lnSpc>
              <a:spcPct val="90000"/>
            </a:lnSpc>
            <a:spcBef>
              <a:spcPct val="0"/>
            </a:spcBef>
            <a:spcAft>
              <a:spcPct val="35000"/>
            </a:spcAft>
          </a:pPr>
          <a:r>
            <a:rPr lang="en-ZA" sz="1050" kern="1200" dirty="0"/>
            <a:t>Mr. Shiraz Moosa</a:t>
          </a:r>
        </a:p>
      </dsp:txBody>
      <dsp:txXfrm>
        <a:off x="2546626" y="3068092"/>
        <a:ext cx="2110740" cy="487258"/>
      </dsp:txXfrm>
    </dsp:sp>
    <dsp:sp modelId="{197908B7-6A4C-4F30-9247-7B9CC5B82592}">
      <dsp:nvSpPr>
        <dsp:cNvPr id="0" name=""/>
        <dsp:cNvSpPr/>
      </dsp:nvSpPr>
      <dsp:spPr>
        <a:xfrm>
          <a:off x="2526135" y="3730800"/>
          <a:ext cx="2095449" cy="54751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endParaRPr lang="en-ZA" sz="1050" kern="1200" dirty="0"/>
        </a:p>
        <a:p>
          <a:pPr lvl="0" algn="ctr" defTabSz="466725">
            <a:lnSpc>
              <a:spcPct val="90000"/>
            </a:lnSpc>
            <a:spcBef>
              <a:spcPct val="0"/>
            </a:spcBef>
            <a:spcAft>
              <a:spcPct val="35000"/>
            </a:spcAft>
          </a:pPr>
          <a:r>
            <a:rPr lang="en-ZA" sz="1050" kern="1200" dirty="0"/>
            <a:t>Safety and Security Manager </a:t>
          </a:r>
        </a:p>
        <a:p>
          <a:pPr lvl="0" algn="ctr" defTabSz="466725">
            <a:lnSpc>
              <a:spcPct val="90000"/>
            </a:lnSpc>
            <a:spcBef>
              <a:spcPct val="0"/>
            </a:spcBef>
            <a:spcAft>
              <a:spcPct val="35000"/>
            </a:spcAft>
          </a:pPr>
          <a:r>
            <a:rPr lang="en-ZA" sz="1050" kern="1200" dirty="0"/>
            <a:t>Mr Yasser Splinters </a:t>
          </a:r>
        </a:p>
        <a:p>
          <a:pPr lvl="0" algn="ctr" defTabSz="466725">
            <a:lnSpc>
              <a:spcPct val="90000"/>
            </a:lnSpc>
            <a:spcBef>
              <a:spcPct val="0"/>
            </a:spcBef>
            <a:spcAft>
              <a:spcPct val="35000"/>
            </a:spcAft>
          </a:pPr>
          <a:endParaRPr lang="en-ZA" sz="1050" kern="1200" dirty="0"/>
        </a:p>
      </dsp:txBody>
      <dsp:txXfrm>
        <a:off x="2526135" y="3730800"/>
        <a:ext cx="2095449" cy="547511"/>
      </dsp:txXfrm>
    </dsp:sp>
    <dsp:sp modelId="{45045A91-D0A0-4048-A914-94889377E044}">
      <dsp:nvSpPr>
        <dsp:cNvPr id="0" name=""/>
        <dsp:cNvSpPr/>
      </dsp:nvSpPr>
      <dsp:spPr>
        <a:xfrm>
          <a:off x="2530611" y="4410823"/>
          <a:ext cx="2054168" cy="47099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latin typeface="Century Gothic" panose="020B0502020202020204" pitchFamily="34" charset="0"/>
            </a:rPr>
            <a:t>Team Liaison Manager</a:t>
          </a:r>
        </a:p>
        <a:p>
          <a:pPr lvl="0" algn="ctr" defTabSz="466725">
            <a:lnSpc>
              <a:spcPct val="90000"/>
            </a:lnSpc>
            <a:spcBef>
              <a:spcPct val="0"/>
            </a:spcBef>
            <a:spcAft>
              <a:spcPct val="35000"/>
            </a:spcAft>
          </a:pPr>
          <a:r>
            <a:rPr lang="en-ZA" sz="1050" kern="1200" dirty="0">
              <a:latin typeface="Century Gothic" panose="020B0502020202020204" pitchFamily="34" charset="0"/>
            </a:rPr>
            <a:t>Ms. Marchelle Maroun</a:t>
          </a:r>
        </a:p>
      </dsp:txBody>
      <dsp:txXfrm>
        <a:off x="2530611" y="4410823"/>
        <a:ext cx="2054168" cy="470995"/>
      </dsp:txXfrm>
    </dsp:sp>
    <dsp:sp modelId="{C9DE6FAC-501F-4A02-94AB-B66C3F22EA1A}">
      <dsp:nvSpPr>
        <dsp:cNvPr id="0" name=""/>
        <dsp:cNvSpPr/>
      </dsp:nvSpPr>
      <dsp:spPr>
        <a:xfrm>
          <a:off x="2537416" y="5088407"/>
          <a:ext cx="2033724" cy="575262"/>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Volunteer Manager</a:t>
          </a:r>
        </a:p>
        <a:p>
          <a:pPr lvl="0" algn="ctr" defTabSz="533400">
            <a:lnSpc>
              <a:spcPct val="90000"/>
            </a:lnSpc>
            <a:spcBef>
              <a:spcPct val="0"/>
            </a:spcBef>
            <a:spcAft>
              <a:spcPct val="35000"/>
            </a:spcAft>
          </a:pPr>
          <a:r>
            <a:rPr lang="en-US" sz="1200" kern="1200" dirty="0"/>
            <a:t>Mr Hlalefang Belebesi </a:t>
          </a:r>
          <a:endParaRPr lang="en-ZA" sz="1200" kern="1200" dirty="0"/>
        </a:p>
      </dsp:txBody>
      <dsp:txXfrm>
        <a:off x="2537416" y="5088407"/>
        <a:ext cx="2033724" cy="575262"/>
      </dsp:txXfrm>
    </dsp:sp>
    <dsp:sp modelId="{B7C6A2A0-961B-4845-B7AE-BD63717CCE9C}">
      <dsp:nvSpPr>
        <dsp:cNvPr id="0" name=""/>
        <dsp:cNvSpPr/>
      </dsp:nvSpPr>
      <dsp:spPr>
        <a:xfrm>
          <a:off x="3770174" y="2201960"/>
          <a:ext cx="1744850" cy="46523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Head of Marketing</a:t>
          </a:r>
        </a:p>
        <a:p>
          <a:pPr lvl="0" algn="ctr" defTabSz="466725">
            <a:lnSpc>
              <a:spcPct val="90000"/>
            </a:lnSpc>
            <a:spcBef>
              <a:spcPct val="0"/>
            </a:spcBef>
            <a:spcAft>
              <a:spcPct val="35000"/>
            </a:spcAft>
          </a:pPr>
          <a:r>
            <a:rPr lang="en-ZA" sz="1050" kern="1200" dirty="0"/>
            <a:t>Mr Bronson Mokabela</a:t>
          </a:r>
        </a:p>
      </dsp:txBody>
      <dsp:txXfrm>
        <a:off x="3770174" y="2201960"/>
        <a:ext cx="1744850" cy="465231"/>
      </dsp:txXfrm>
    </dsp:sp>
    <dsp:sp modelId="{0CFA0856-EC92-4EAC-8345-A8B3487E05E2}">
      <dsp:nvSpPr>
        <dsp:cNvPr id="0" name=""/>
        <dsp:cNvSpPr/>
      </dsp:nvSpPr>
      <dsp:spPr>
        <a:xfrm>
          <a:off x="5707910" y="2169694"/>
          <a:ext cx="1740720" cy="494575"/>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ZA" sz="1100" kern="1200" dirty="0"/>
            <a:t>Head of Technical </a:t>
          </a:r>
        </a:p>
        <a:p>
          <a:pPr lvl="0" algn="ctr" defTabSz="488950">
            <a:lnSpc>
              <a:spcPct val="90000"/>
            </a:lnSpc>
            <a:spcBef>
              <a:spcPct val="0"/>
            </a:spcBef>
            <a:spcAft>
              <a:spcPct val="35000"/>
            </a:spcAft>
          </a:pPr>
          <a:r>
            <a:rPr lang="en-ZA" sz="1100" kern="1200" dirty="0"/>
            <a:t>Ms Magriet Bester</a:t>
          </a:r>
        </a:p>
      </dsp:txBody>
      <dsp:txXfrm>
        <a:off x="5707910" y="2169694"/>
        <a:ext cx="1740720" cy="494575"/>
      </dsp:txXfrm>
    </dsp:sp>
    <dsp:sp modelId="{7FE1B22A-3DF1-403A-B1DF-B5B0BB33C3E8}">
      <dsp:nvSpPr>
        <dsp:cNvPr id="0" name=""/>
        <dsp:cNvSpPr/>
      </dsp:nvSpPr>
      <dsp:spPr>
        <a:xfrm>
          <a:off x="6046941" y="3063864"/>
          <a:ext cx="1570649" cy="46836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Legacy Manager</a:t>
          </a:r>
        </a:p>
        <a:p>
          <a:pPr lvl="0" algn="ctr" defTabSz="466725">
            <a:lnSpc>
              <a:spcPct val="90000"/>
            </a:lnSpc>
            <a:spcBef>
              <a:spcPct val="0"/>
            </a:spcBef>
            <a:spcAft>
              <a:spcPct val="35000"/>
            </a:spcAft>
          </a:pPr>
          <a:r>
            <a:rPr lang="en-ZA" sz="1050" kern="1200" dirty="0"/>
            <a:t>Ms. Annelie Lucas</a:t>
          </a:r>
        </a:p>
      </dsp:txBody>
      <dsp:txXfrm>
        <a:off x="6046941" y="3063864"/>
        <a:ext cx="1570649" cy="468366"/>
      </dsp:txXfrm>
    </dsp:sp>
    <dsp:sp modelId="{EDAA7D64-2009-46B0-928F-2098764597B3}">
      <dsp:nvSpPr>
        <dsp:cNvPr id="0" name=""/>
        <dsp:cNvSpPr/>
      </dsp:nvSpPr>
      <dsp:spPr>
        <a:xfrm>
          <a:off x="7638490" y="2179899"/>
          <a:ext cx="1573617" cy="45663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Safeguard Manager </a:t>
          </a:r>
        </a:p>
        <a:p>
          <a:pPr lvl="0" algn="ctr" defTabSz="466725">
            <a:lnSpc>
              <a:spcPct val="90000"/>
            </a:lnSpc>
            <a:spcBef>
              <a:spcPct val="0"/>
            </a:spcBef>
            <a:spcAft>
              <a:spcPct val="35000"/>
            </a:spcAft>
          </a:pPr>
          <a:r>
            <a:rPr lang="en-ZA" sz="1050" kern="1200" dirty="0"/>
            <a:t>Ms. Malebo Raditladi  </a:t>
          </a:r>
        </a:p>
      </dsp:txBody>
      <dsp:txXfrm>
        <a:off x="7638490" y="2179899"/>
        <a:ext cx="1573617" cy="456631"/>
      </dsp:txXfrm>
    </dsp:sp>
    <dsp:sp modelId="{444CEE17-01ED-4575-9E89-1425ED4243B4}">
      <dsp:nvSpPr>
        <dsp:cNvPr id="0" name=""/>
        <dsp:cNvSpPr/>
      </dsp:nvSpPr>
      <dsp:spPr>
        <a:xfrm>
          <a:off x="9432260" y="2136041"/>
          <a:ext cx="1898157" cy="50409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Head of Finance </a:t>
          </a:r>
        </a:p>
        <a:p>
          <a:pPr lvl="0" algn="ctr" defTabSz="466725">
            <a:lnSpc>
              <a:spcPct val="90000"/>
            </a:lnSpc>
            <a:spcBef>
              <a:spcPct val="0"/>
            </a:spcBef>
            <a:spcAft>
              <a:spcPct val="35000"/>
            </a:spcAft>
          </a:pPr>
          <a:r>
            <a:rPr lang="en-ZA" sz="1050" kern="1200" dirty="0"/>
            <a:t>Acting Mr. Thabang Moses  </a:t>
          </a:r>
        </a:p>
      </dsp:txBody>
      <dsp:txXfrm>
        <a:off x="9432260" y="2136041"/>
        <a:ext cx="1898157" cy="504090"/>
      </dsp:txXfrm>
    </dsp:sp>
    <dsp:sp modelId="{D9EE3E73-104B-4E9E-92FC-2E3559A3342F}">
      <dsp:nvSpPr>
        <dsp:cNvPr id="0" name=""/>
        <dsp:cNvSpPr/>
      </dsp:nvSpPr>
      <dsp:spPr>
        <a:xfrm>
          <a:off x="10476634" y="3018832"/>
          <a:ext cx="1986299" cy="59583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Manager Finance, Admin and </a:t>
          </a:r>
          <a:r>
            <a:rPr lang="en-ZA" sz="1100" kern="1200" dirty="0"/>
            <a:t>Procurement</a:t>
          </a:r>
        </a:p>
        <a:p>
          <a:pPr lvl="0" algn="ctr" defTabSz="466725">
            <a:lnSpc>
              <a:spcPct val="90000"/>
            </a:lnSpc>
            <a:spcBef>
              <a:spcPct val="0"/>
            </a:spcBef>
            <a:spcAft>
              <a:spcPct val="35000"/>
            </a:spcAft>
          </a:pPr>
          <a:r>
            <a:rPr lang="en-ZA" sz="1050" kern="1200" dirty="0"/>
            <a:t>Mr Thabang Moses </a:t>
          </a:r>
        </a:p>
      </dsp:txBody>
      <dsp:txXfrm>
        <a:off x="10476634" y="3018832"/>
        <a:ext cx="1986299" cy="595833"/>
      </dsp:txXfrm>
    </dsp:sp>
    <dsp:sp modelId="{8EF8B69A-CA9C-41F2-9525-288673738B29}">
      <dsp:nvSpPr>
        <dsp:cNvPr id="0" name=""/>
        <dsp:cNvSpPr/>
      </dsp:nvSpPr>
      <dsp:spPr>
        <a:xfrm>
          <a:off x="10491241" y="3745440"/>
          <a:ext cx="1971687" cy="47380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Legal Affair Manager</a:t>
          </a:r>
        </a:p>
        <a:p>
          <a:pPr lvl="0" algn="ctr" defTabSz="466725">
            <a:lnSpc>
              <a:spcPct val="90000"/>
            </a:lnSpc>
            <a:spcBef>
              <a:spcPct val="0"/>
            </a:spcBef>
            <a:spcAft>
              <a:spcPct val="35000"/>
            </a:spcAft>
          </a:pPr>
          <a:r>
            <a:rPr lang="en-ZA" sz="1050" kern="1200" dirty="0"/>
            <a:t>Ms Monique Grimwood  </a:t>
          </a:r>
        </a:p>
      </dsp:txBody>
      <dsp:txXfrm>
        <a:off x="10491241" y="3745440"/>
        <a:ext cx="1971687" cy="473803"/>
      </dsp:txXfrm>
    </dsp:sp>
    <dsp:sp modelId="{1AD25580-36DB-4701-A187-B089A5A19FBB}">
      <dsp:nvSpPr>
        <dsp:cNvPr id="0" name=""/>
        <dsp:cNvSpPr/>
      </dsp:nvSpPr>
      <dsp:spPr>
        <a:xfrm>
          <a:off x="10475406" y="4400384"/>
          <a:ext cx="1986276" cy="51615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latin typeface="Century Gothic" panose="020B0502020202020204" pitchFamily="34" charset="0"/>
            </a:rPr>
            <a:t>Accommodation and Travel </a:t>
          </a:r>
        </a:p>
        <a:p>
          <a:pPr lvl="0" algn="ctr" defTabSz="444500">
            <a:lnSpc>
              <a:spcPct val="90000"/>
            </a:lnSpc>
            <a:spcBef>
              <a:spcPct val="0"/>
            </a:spcBef>
            <a:spcAft>
              <a:spcPct val="35000"/>
            </a:spcAft>
          </a:pPr>
          <a:r>
            <a:rPr lang="en-US" sz="1000" kern="1200" dirty="0">
              <a:latin typeface="Century Gothic" panose="020B0502020202020204" pitchFamily="34" charset="0"/>
            </a:rPr>
            <a:t>Ms  Natalie </a:t>
          </a:r>
          <a:r>
            <a:rPr lang="en-US" sz="1000" kern="1200" dirty="0" err="1">
              <a:latin typeface="Century Gothic" panose="020B0502020202020204" pitchFamily="34" charset="0"/>
            </a:rPr>
            <a:t>Olliefant</a:t>
          </a:r>
          <a:endParaRPr lang="en-ZA" sz="1000" kern="1200" dirty="0">
            <a:latin typeface="Century Gothic" panose="020B0502020202020204" pitchFamily="34" charset="0"/>
          </a:endParaRPr>
        </a:p>
      </dsp:txBody>
      <dsp:txXfrm>
        <a:off x="10475406" y="4400384"/>
        <a:ext cx="1986276" cy="516153"/>
      </dsp:txXfrm>
    </dsp:sp>
    <dsp:sp modelId="{1A399371-3112-4444-932F-5DAC0130BEF1}">
      <dsp:nvSpPr>
        <dsp:cNvPr id="0" name=""/>
        <dsp:cNvSpPr/>
      </dsp:nvSpPr>
      <dsp:spPr>
        <a:xfrm>
          <a:off x="4240865" y="1323181"/>
          <a:ext cx="1856048" cy="45144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ZA" sz="1050" kern="1200" dirty="0"/>
            <a:t>Executive PA </a:t>
          </a:r>
        </a:p>
        <a:p>
          <a:pPr lvl="0" algn="ctr" defTabSz="466725">
            <a:lnSpc>
              <a:spcPct val="90000"/>
            </a:lnSpc>
            <a:spcBef>
              <a:spcPct val="0"/>
            </a:spcBef>
            <a:spcAft>
              <a:spcPct val="35000"/>
            </a:spcAft>
          </a:pPr>
          <a:r>
            <a:rPr lang="en-ZA" sz="1050" kern="1200" dirty="0"/>
            <a:t>Ms Akhona Dotwana </a:t>
          </a:r>
        </a:p>
      </dsp:txBody>
      <dsp:txXfrm>
        <a:off x="4240865" y="1323181"/>
        <a:ext cx="1856048" cy="4514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1" cy="466436"/>
          </a:xfrm>
          <a:prstGeom prst="rect">
            <a:avLst/>
          </a:prstGeom>
          <a:noFill/>
          <a:ln>
            <a:noFill/>
          </a:ln>
        </p:spPr>
        <p:txBody>
          <a:bodyPr spcFirstLastPara="1" wrap="square" lIns="92100" tIns="46050" rIns="92100" bIns="460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1"/>
            <a:ext cx="3037841" cy="466436"/>
          </a:xfrm>
          <a:prstGeom prst="rect">
            <a:avLst/>
          </a:prstGeom>
          <a:noFill/>
          <a:ln>
            <a:noFill/>
          </a:ln>
        </p:spPr>
        <p:txBody>
          <a:bodyPr spcFirstLastPara="1" wrap="square" lIns="92100" tIns="46050" rIns="92100" bIns="460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73893"/>
            <a:ext cx="5608320" cy="3660458"/>
          </a:xfrm>
          <a:prstGeom prst="rect">
            <a:avLst/>
          </a:prstGeom>
          <a:noFill/>
          <a:ln>
            <a:noFill/>
          </a:ln>
        </p:spPr>
        <p:txBody>
          <a:bodyPr spcFirstLastPara="1" wrap="square" lIns="92100" tIns="46050" rIns="92100" bIns="460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8"/>
            <a:ext cx="3037841" cy="466435"/>
          </a:xfrm>
          <a:prstGeom prst="rect">
            <a:avLst/>
          </a:prstGeom>
          <a:noFill/>
          <a:ln>
            <a:noFill/>
          </a:ln>
        </p:spPr>
        <p:txBody>
          <a:bodyPr spcFirstLastPara="1" wrap="square" lIns="92100" tIns="46050" rIns="92100" bIns="460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8"/>
            <a:ext cx="3037841" cy="466435"/>
          </a:xfrm>
          <a:prstGeom prst="rect">
            <a:avLst/>
          </a:prstGeom>
          <a:noFill/>
          <a:ln>
            <a:noFill/>
          </a:ln>
        </p:spPr>
        <p:txBody>
          <a:bodyPr spcFirstLastPara="1" wrap="square" lIns="92100" tIns="46050" rIns="92100" bIns="460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279" name="Google Shape;27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3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8: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447" name="Google Shape;447;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462628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51500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6: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435" name="Google Shape;435;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69343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494" name="Google Shape;494;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97399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35: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599" name="Google Shape;59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7: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622" name="Google Shape;622;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xmlns="" val="3015169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xmlns="" val="1220667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xmlns="" val="149541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xmlns="" val="2066970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xmlns="" val="3078942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xmlns="" val="3371103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xmlns="" val="56914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93663" y="733425"/>
            <a:ext cx="6521450" cy="3668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70892" y="4646756"/>
            <a:ext cx="5367130" cy="44021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xmlns="" val="39407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494" name="Google Shape;494;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973994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5: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671" name="Google Shape;671;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494" name="Google Shape;494;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54126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48799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CC3F1-0A80-475F-8D10-4961AEE0A0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8170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4:notes"/>
          <p:cNvSpPr txBox="1">
            <a:spLocks noGrp="1"/>
          </p:cNvSpPr>
          <p:nvPr>
            <p:ph type="body" idx="1"/>
          </p:nvPr>
        </p:nvSpPr>
        <p:spPr>
          <a:xfrm>
            <a:off x="701041" y="4473893"/>
            <a:ext cx="5608320" cy="3660458"/>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dirty="0"/>
          </a:p>
        </p:txBody>
      </p:sp>
      <p:sp>
        <p:nvSpPr>
          <p:cNvPr id="423" name="Google Shape;42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185134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pic>
        <p:nvPicPr>
          <p:cNvPr id="17" name="Google Shape;17;p47" descr="HD-ShadowShort.png"/>
          <p:cNvPicPr preferRelativeResize="0"/>
          <p:nvPr/>
        </p:nvPicPr>
        <p:blipFill rotWithShape="1">
          <a:blip r:embed="rId2">
            <a:alphaModFix/>
          </a:blip>
          <a:srcRect/>
          <a:stretch/>
        </p:blipFill>
        <p:spPr>
          <a:xfrm>
            <a:off x="10585826" y="1971234"/>
            <a:ext cx="1602997" cy="144270"/>
          </a:xfrm>
          <a:prstGeom prst="rect">
            <a:avLst/>
          </a:prstGeom>
          <a:noFill/>
          <a:ln>
            <a:noFill/>
          </a:ln>
        </p:spPr>
      </p:pic>
      <p:sp>
        <p:nvSpPr>
          <p:cNvPr id="18" name="Google Shape;18;p4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4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4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4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8"/>
        <p:cNvGrpSpPr/>
        <p:nvPr/>
      </p:nvGrpSpPr>
      <p:grpSpPr>
        <a:xfrm>
          <a:off x="0" y="0"/>
          <a:ext cx="0" cy="0"/>
          <a:chOff x="0" y="0"/>
          <a:chExt cx="0" cy="0"/>
        </a:xfrm>
      </p:grpSpPr>
      <p:pic>
        <p:nvPicPr>
          <p:cNvPr id="129" name="Google Shape;129;p60"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30" name="Google Shape;130;p60"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31" name="Google Shape;131;p60"/>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60"/>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60"/>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60"/>
          <p:cNvSpPr txBox="1">
            <a:spLocks noGrp="1"/>
          </p:cNvSpPr>
          <p:nvPr>
            <p:ph type="body" idx="1"/>
          </p:nvPr>
        </p:nvSpPr>
        <p:spPr>
          <a:xfrm>
            <a:off x="1402288" y="3653379"/>
            <a:ext cx="815657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5" name="Google Shape;135;p60"/>
          <p:cNvSpPr txBox="1">
            <a:spLocks noGrp="1"/>
          </p:cNvSpPr>
          <p:nvPr>
            <p:ph type="body" idx="2"/>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6" name="Google Shape;136;p6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7" name="Google Shape;137;p6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8" name="Google Shape;138;p60"/>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
        <p:nvSpPr>
          <p:cNvPr id="139" name="Google Shape;139;p60"/>
          <p:cNvSpPr txBox="1"/>
          <p:nvPr/>
        </p:nvSpPr>
        <p:spPr>
          <a:xfrm>
            <a:off x="583572" y="74811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200"/>
              <a:buFont typeface="Trebuchet MS"/>
              <a:buNone/>
            </a:pPr>
            <a:r>
              <a:rPr lang="en-US" sz="7200" b="0" cap="none" dirty="0">
                <a:solidFill>
                  <a:schemeClr val="lt1"/>
                </a:solidFill>
                <a:latin typeface="Trebuchet MS"/>
                <a:ea typeface="Trebuchet MS"/>
                <a:cs typeface="Trebuchet MS"/>
                <a:sym typeface="Trebuchet MS"/>
              </a:rPr>
              <a:t>“</a:t>
            </a:r>
            <a:endParaRPr dirty="0"/>
          </a:p>
        </p:txBody>
      </p:sp>
      <p:sp>
        <p:nvSpPr>
          <p:cNvPr id="140" name="Google Shape;140;p60"/>
          <p:cNvSpPr txBox="1"/>
          <p:nvPr/>
        </p:nvSpPr>
        <p:spPr>
          <a:xfrm>
            <a:off x="9662809" y="303352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7200"/>
              <a:buFont typeface="Trebuchet MS"/>
              <a:buNone/>
            </a:pPr>
            <a:r>
              <a:rPr lang="en-US" sz="7200" b="0" cap="none" dirty="0">
                <a:solidFill>
                  <a:schemeClr val="lt1"/>
                </a:solidFill>
                <a:latin typeface="Trebuchet MS"/>
                <a:ea typeface="Trebuchet MS"/>
                <a:cs typeface="Trebuchet MS"/>
                <a:sym typeface="Trebuchet MS"/>
              </a:rPr>
              <a:t>”</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41"/>
        <p:cNvGrpSpPr/>
        <p:nvPr/>
      </p:nvGrpSpPr>
      <p:grpSpPr>
        <a:xfrm>
          <a:off x="0" y="0"/>
          <a:ext cx="0" cy="0"/>
          <a:chOff x="0" y="0"/>
          <a:chExt cx="0" cy="0"/>
        </a:xfrm>
      </p:grpSpPr>
      <p:pic>
        <p:nvPicPr>
          <p:cNvPr id="142" name="Google Shape;142;p61"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43" name="Google Shape;143;p61"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44" name="Google Shape;144;p61"/>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61"/>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61"/>
          <p:cNvSpPr txBox="1">
            <a:spLocks noGrp="1"/>
          </p:cNvSpPr>
          <p:nvPr>
            <p:ph type="title"/>
          </p:nvPr>
        </p:nvSpPr>
        <p:spPr>
          <a:xfrm>
            <a:off x="680319" y="4711615"/>
            <a:ext cx="9613862" cy="5885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61"/>
          <p:cNvSpPr txBox="1">
            <a:spLocks noGrp="1"/>
          </p:cNvSpPr>
          <p:nvPr>
            <p:ph type="body" idx="1"/>
          </p:nvPr>
        </p:nvSpPr>
        <p:spPr>
          <a:xfrm>
            <a:off x="680320" y="5300149"/>
            <a:ext cx="9613862" cy="502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8" name="Google Shape;148;p6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9" name="Google Shape;149;p6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0" name="Google Shape;150;p61"/>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51"/>
        <p:cNvGrpSpPr/>
        <p:nvPr/>
      </p:nvGrpSpPr>
      <p:grpSpPr>
        <a:xfrm>
          <a:off x="0" y="0"/>
          <a:ext cx="0" cy="0"/>
          <a:chOff x="0" y="0"/>
          <a:chExt cx="0" cy="0"/>
        </a:xfrm>
      </p:grpSpPr>
      <p:pic>
        <p:nvPicPr>
          <p:cNvPr id="152" name="Google Shape;152;p62"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53" name="Google Shape;153;p62"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54" name="Google Shape;154;p62"/>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62"/>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62"/>
          <p:cNvSpPr txBox="1">
            <a:spLocks noGrp="1"/>
          </p:cNvSpPr>
          <p:nvPr>
            <p:ph type="title"/>
          </p:nvPr>
        </p:nvSpPr>
        <p:spPr>
          <a:xfrm>
            <a:off x="669222" y="753228"/>
            <a:ext cx="96249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62"/>
          <p:cNvSpPr txBox="1">
            <a:spLocks noGrp="1"/>
          </p:cNvSpPr>
          <p:nvPr>
            <p:ph type="body" idx="1"/>
          </p:nvPr>
        </p:nvSpPr>
        <p:spPr>
          <a:xfrm>
            <a:off x="660946" y="2336873"/>
            <a:ext cx="307003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8" name="Google Shape;158;p62"/>
          <p:cNvSpPr txBox="1">
            <a:spLocks noGrp="1"/>
          </p:cNvSpPr>
          <p:nvPr>
            <p:ph type="body" idx="2"/>
          </p:nvPr>
        </p:nvSpPr>
        <p:spPr>
          <a:xfrm>
            <a:off x="680322" y="3022673"/>
            <a:ext cx="3049702"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9" name="Google Shape;159;p62"/>
          <p:cNvSpPr txBox="1">
            <a:spLocks noGrp="1"/>
          </p:cNvSpPr>
          <p:nvPr>
            <p:ph type="body" idx="3"/>
          </p:nvPr>
        </p:nvSpPr>
        <p:spPr>
          <a:xfrm>
            <a:off x="3956025" y="233687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0" name="Google Shape;160;p62"/>
          <p:cNvSpPr txBox="1">
            <a:spLocks noGrp="1"/>
          </p:cNvSpPr>
          <p:nvPr>
            <p:ph type="body" idx="4"/>
          </p:nvPr>
        </p:nvSpPr>
        <p:spPr>
          <a:xfrm>
            <a:off x="3945470" y="3022673"/>
            <a:ext cx="3063240"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61" name="Google Shape;161;p62"/>
          <p:cNvSpPr txBox="1">
            <a:spLocks noGrp="1"/>
          </p:cNvSpPr>
          <p:nvPr>
            <p:ph type="body" idx="5"/>
          </p:nvPr>
        </p:nvSpPr>
        <p:spPr>
          <a:xfrm>
            <a:off x="7224156" y="2336873"/>
            <a:ext cx="30700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2" name="Google Shape;162;p62"/>
          <p:cNvSpPr txBox="1">
            <a:spLocks noGrp="1"/>
          </p:cNvSpPr>
          <p:nvPr>
            <p:ph type="body" idx="6"/>
          </p:nvPr>
        </p:nvSpPr>
        <p:spPr>
          <a:xfrm>
            <a:off x="7224156" y="3022673"/>
            <a:ext cx="3070025"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63" name="Google Shape;163;p6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4" name="Google Shape;164;p6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5" name="Google Shape;165;p62"/>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pic>
        <p:nvPicPr>
          <p:cNvPr id="185" name="Google Shape;185;p6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86" name="Google Shape;186;p6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87" name="Google Shape;187;p6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6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6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64"/>
          <p:cNvSpPr txBox="1">
            <a:spLocks noGrp="1"/>
          </p:cNvSpPr>
          <p:nvPr>
            <p:ph type="body" idx="1"/>
          </p:nvPr>
        </p:nvSpPr>
        <p:spPr>
          <a:xfrm rot="5400000">
            <a:off x="3687594" y="-670400"/>
            <a:ext cx="3599316" cy="9613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1" name="Google Shape;191;p6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2" name="Google Shape;192;p6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3" name="Google Shape;193;p6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65"/>
          <p:cNvSpPr/>
          <p:nvPr/>
        </p:nvSpPr>
        <p:spPr>
          <a:xfrm rot="5400000">
            <a:off x="8116207" y="1869395"/>
            <a:ext cx="5106988"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65"/>
          <p:cNvSpPr/>
          <p:nvPr/>
        </p:nvSpPr>
        <p:spPr>
          <a:xfrm rot="5400000">
            <a:off x="9868202" y="5372403"/>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65"/>
          <p:cNvSpPr txBox="1">
            <a:spLocks noGrp="1"/>
          </p:cNvSpPr>
          <p:nvPr>
            <p:ph type="title"/>
          </p:nvPr>
        </p:nvSpPr>
        <p:spPr>
          <a:xfrm rot="5400000">
            <a:off x="8489252" y="2249576"/>
            <a:ext cx="4353760" cy="10738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65"/>
          <p:cNvSpPr txBox="1">
            <a:spLocks noGrp="1"/>
          </p:cNvSpPr>
          <p:nvPr>
            <p:ph type="body" idx="1"/>
          </p:nvPr>
        </p:nvSpPr>
        <p:spPr>
          <a:xfrm rot="5400000">
            <a:off x="2452030" y="-1162110"/>
            <a:ext cx="5326589" cy="88700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9" name="Google Shape;199;p65"/>
          <p:cNvSpPr txBox="1">
            <a:spLocks noGrp="1"/>
          </p:cNvSpPr>
          <p:nvPr>
            <p:ph type="dt" idx="10"/>
          </p:nvPr>
        </p:nvSpPr>
        <p:spPr>
          <a:xfrm>
            <a:off x="6807126"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0" name="Google Shape;200;p65"/>
          <p:cNvSpPr txBox="1">
            <a:spLocks noGrp="1"/>
          </p:cNvSpPr>
          <p:nvPr>
            <p:ph type="ftr" idx="11"/>
          </p:nvPr>
        </p:nvSpPr>
        <p:spPr>
          <a:xfrm>
            <a:off x="680321" y="5936188"/>
            <a:ext cx="61268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1" name="Google Shape;201;p65"/>
          <p:cNvSpPr txBox="1">
            <a:spLocks noGrp="1"/>
          </p:cNvSpPr>
          <p:nvPr>
            <p:ph type="sldNum" idx="12"/>
          </p:nvPr>
        </p:nvSpPr>
        <p:spPr>
          <a:xfrm>
            <a:off x="10097550" y="5398633"/>
            <a:ext cx="1154151" cy="1090789"/>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3600">
                <a:solidFill>
                  <a:schemeClr val="lt1"/>
                </a:solidFill>
                <a:latin typeface="Trebuchet MS"/>
                <a:ea typeface="Trebuchet MS"/>
                <a:cs typeface="Trebuchet MS"/>
                <a:sym typeface="Trebuchet MS"/>
              </a:defRPr>
            </a:lvl1pPr>
            <a:lvl2pPr marL="0" lvl="1" indent="0" algn="ctr">
              <a:spcBef>
                <a:spcPts val="0"/>
              </a:spcBef>
              <a:buNone/>
              <a:defRPr sz="3600">
                <a:solidFill>
                  <a:schemeClr val="lt1"/>
                </a:solidFill>
                <a:latin typeface="Trebuchet MS"/>
                <a:ea typeface="Trebuchet MS"/>
                <a:cs typeface="Trebuchet MS"/>
                <a:sym typeface="Trebuchet MS"/>
              </a:defRPr>
            </a:lvl2pPr>
            <a:lvl3pPr marL="0" lvl="2" indent="0" algn="ctr">
              <a:spcBef>
                <a:spcPts val="0"/>
              </a:spcBef>
              <a:buNone/>
              <a:defRPr sz="3600">
                <a:solidFill>
                  <a:schemeClr val="lt1"/>
                </a:solidFill>
                <a:latin typeface="Trebuchet MS"/>
                <a:ea typeface="Trebuchet MS"/>
                <a:cs typeface="Trebuchet MS"/>
                <a:sym typeface="Trebuchet MS"/>
              </a:defRPr>
            </a:lvl3pPr>
            <a:lvl4pPr marL="0" lvl="3" indent="0" algn="ctr">
              <a:spcBef>
                <a:spcPts val="0"/>
              </a:spcBef>
              <a:buNone/>
              <a:defRPr sz="3600">
                <a:solidFill>
                  <a:schemeClr val="lt1"/>
                </a:solidFill>
                <a:latin typeface="Trebuchet MS"/>
                <a:ea typeface="Trebuchet MS"/>
                <a:cs typeface="Trebuchet MS"/>
                <a:sym typeface="Trebuchet MS"/>
              </a:defRPr>
            </a:lvl4pPr>
            <a:lvl5pPr marL="0" lvl="4" indent="0" algn="ctr">
              <a:spcBef>
                <a:spcPts val="0"/>
              </a:spcBef>
              <a:buNone/>
              <a:defRPr sz="3600">
                <a:solidFill>
                  <a:schemeClr val="lt1"/>
                </a:solidFill>
                <a:latin typeface="Trebuchet MS"/>
                <a:ea typeface="Trebuchet MS"/>
                <a:cs typeface="Trebuchet MS"/>
                <a:sym typeface="Trebuchet MS"/>
              </a:defRPr>
            </a:lvl5pPr>
            <a:lvl6pPr marL="0" lvl="5" indent="0" algn="ctr">
              <a:spcBef>
                <a:spcPts val="0"/>
              </a:spcBef>
              <a:buNone/>
              <a:defRPr sz="3600">
                <a:solidFill>
                  <a:schemeClr val="lt1"/>
                </a:solidFill>
                <a:latin typeface="Trebuchet MS"/>
                <a:ea typeface="Trebuchet MS"/>
                <a:cs typeface="Trebuchet MS"/>
                <a:sym typeface="Trebuchet MS"/>
              </a:defRPr>
            </a:lvl6pPr>
            <a:lvl7pPr marL="0" lvl="6" indent="0" algn="ctr">
              <a:spcBef>
                <a:spcPts val="0"/>
              </a:spcBef>
              <a:buNone/>
              <a:defRPr sz="3600">
                <a:solidFill>
                  <a:schemeClr val="lt1"/>
                </a:solidFill>
                <a:latin typeface="Trebuchet MS"/>
                <a:ea typeface="Trebuchet MS"/>
                <a:cs typeface="Trebuchet MS"/>
                <a:sym typeface="Trebuchet MS"/>
              </a:defRPr>
            </a:lvl7pPr>
            <a:lvl8pPr marL="0" lvl="7" indent="0" algn="ctr">
              <a:spcBef>
                <a:spcPts val="0"/>
              </a:spcBef>
              <a:buNone/>
              <a:defRPr sz="3600">
                <a:solidFill>
                  <a:schemeClr val="lt1"/>
                </a:solidFill>
                <a:latin typeface="Trebuchet MS"/>
                <a:ea typeface="Trebuchet MS"/>
                <a:cs typeface="Trebuchet MS"/>
                <a:sym typeface="Trebuchet MS"/>
              </a:defRPr>
            </a:lvl8pPr>
            <a:lvl9pPr marL="0" lvl="8" indent="0" algn="ctr">
              <a:spcBef>
                <a:spcPts val="0"/>
              </a:spcBef>
              <a:buNone/>
              <a:defRPr sz="3600">
                <a:solidFill>
                  <a:schemeClr val="lt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a:pPr/>
              <a:t>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pPr/>
              <a:t>‹#›</a:t>
            </a:fld>
            <a:endParaRPr lang="en-US" dirty="0"/>
          </a:p>
        </p:txBody>
      </p:sp>
    </p:spTree>
    <p:extLst>
      <p:ext uri="{BB962C8B-B14F-4D97-AF65-F5344CB8AC3E}">
        <p14:creationId xmlns:p14="http://schemas.microsoft.com/office/powerpoint/2010/main" xmlns="" val="2859349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xmlns="" val="17483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pic>
        <p:nvPicPr>
          <p:cNvPr id="17" name="Google Shape;17;p47" descr="HD-ShadowShort.png"/>
          <p:cNvPicPr preferRelativeResize="0"/>
          <p:nvPr/>
        </p:nvPicPr>
        <p:blipFill rotWithShape="1">
          <a:blip r:embed="rId2">
            <a:alphaModFix/>
          </a:blip>
          <a:srcRect/>
          <a:stretch/>
        </p:blipFill>
        <p:spPr>
          <a:xfrm>
            <a:off x="10585826" y="1971234"/>
            <a:ext cx="1602997" cy="144270"/>
          </a:xfrm>
          <a:prstGeom prst="rect">
            <a:avLst/>
          </a:prstGeom>
          <a:noFill/>
          <a:ln>
            <a:noFill/>
          </a:ln>
        </p:spPr>
      </p:pic>
      <p:sp>
        <p:nvSpPr>
          <p:cNvPr id="18" name="Google Shape;18;p4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4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4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4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16177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pic>
        <p:nvPicPr>
          <p:cNvPr id="23" name="Google Shape;23;p48"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24" name="Google Shape;24;p48"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25" name="Google Shape;25;p48"/>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48"/>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4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8"/>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4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4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4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3606023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1"/>
        <p:cNvGrpSpPr/>
        <p:nvPr/>
      </p:nvGrpSpPr>
      <p:grpSpPr>
        <a:xfrm>
          <a:off x="0" y="0"/>
          <a:ext cx="0" cy="0"/>
          <a:chOff x="0" y="0"/>
          <a:chExt cx="0" cy="0"/>
        </a:xfrm>
      </p:grpSpPr>
      <p:pic>
        <p:nvPicPr>
          <p:cNvPr id="42" name="Google Shape;42;p52" descr="HD-ShadowLong.png"/>
          <p:cNvPicPr preferRelativeResize="0"/>
          <p:nvPr/>
        </p:nvPicPr>
        <p:blipFill rotWithShape="1">
          <a:blip r:embed="rId2">
            <a:alphaModFix/>
          </a:blip>
          <a:srcRect/>
          <a:stretch/>
        </p:blipFill>
        <p:spPr>
          <a:xfrm>
            <a:off x="1" y="4242851"/>
            <a:ext cx="8968084" cy="275942"/>
          </a:xfrm>
          <a:prstGeom prst="rect">
            <a:avLst/>
          </a:prstGeom>
          <a:noFill/>
          <a:ln>
            <a:noFill/>
          </a:ln>
        </p:spPr>
      </p:pic>
      <p:pic>
        <p:nvPicPr>
          <p:cNvPr id="43" name="Google Shape;43;p52" descr="HD-ShadowShort.png"/>
          <p:cNvPicPr preferRelativeResize="0"/>
          <p:nvPr/>
        </p:nvPicPr>
        <p:blipFill rotWithShape="1">
          <a:blip r:embed="rId3">
            <a:alphaModFix/>
          </a:blip>
          <a:srcRect/>
          <a:stretch/>
        </p:blipFill>
        <p:spPr>
          <a:xfrm>
            <a:off x="9111716" y="4243845"/>
            <a:ext cx="3077108" cy="276940"/>
          </a:xfrm>
          <a:prstGeom prst="rect">
            <a:avLst/>
          </a:prstGeom>
          <a:noFill/>
          <a:ln>
            <a:noFill/>
          </a:ln>
        </p:spPr>
      </p:pic>
      <p:sp>
        <p:nvSpPr>
          <p:cNvPr id="44" name="Google Shape;44;p52"/>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52"/>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52"/>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2"/>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8" name="Google Shape;48;p5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5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52"/>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110195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48"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24" name="Google Shape;24;p48"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25" name="Google Shape;25;p48"/>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48"/>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4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8"/>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4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4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4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pic>
        <p:nvPicPr>
          <p:cNvPr id="52" name="Google Shape;52;p53"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53" name="Google Shape;53;p53"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54" name="Google Shape;54;p53"/>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53"/>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5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3"/>
          <p:cNvSpPr txBox="1">
            <a:spLocks noGrp="1"/>
          </p:cNvSpPr>
          <p:nvPr>
            <p:ph type="body" idx="1"/>
          </p:nvPr>
        </p:nvSpPr>
        <p:spPr>
          <a:xfrm>
            <a:off x="680320" y="2336873"/>
            <a:ext cx="46983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8" name="Google Shape;58;p53"/>
          <p:cNvSpPr txBox="1">
            <a:spLocks noGrp="1"/>
          </p:cNvSpPr>
          <p:nvPr>
            <p:ph type="body" idx="2"/>
          </p:nvPr>
        </p:nvSpPr>
        <p:spPr>
          <a:xfrm>
            <a:off x="5594123" y="2336873"/>
            <a:ext cx="47000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9" name="Google Shape;59;p5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5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53"/>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275644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pic>
        <p:nvPicPr>
          <p:cNvPr id="74" name="Google Shape;74;p55" descr="HD-ShadowLong.png"/>
          <p:cNvPicPr preferRelativeResize="0"/>
          <p:nvPr/>
        </p:nvPicPr>
        <p:blipFill rotWithShape="1">
          <a:blip r:embed="rId2">
            <a:alphaModFix/>
          </a:blip>
          <a:srcRect/>
          <a:stretch/>
        </p:blipFill>
        <p:spPr>
          <a:xfrm>
            <a:off x="-1" y="4086907"/>
            <a:ext cx="10437812" cy="321164"/>
          </a:xfrm>
          <a:prstGeom prst="rect">
            <a:avLst/>
          </a:prstGeom>
          <a:noFill/>
          <a:ln>
            <a:noFill/>
          </a:ln>
        </p:spPr>
      </p:pic>
      <p:pic>
        <p:nvPicPr>
          <p:cNvPr id="75" name="Google Shape;75;p55" descr="HD-ShadowShort.png"/>
          <p:cNvPicPr preferRelativeResize="0"/>
          <p:nvPr/>
        </p:nvPicPr>
        <p:blipFill rotWithShape="1">
          <a:blip r:embed="rId3">
            <a:alphaModFix/>
          </a:blip>
          <a:srcRect/>
          <a:stretch/>
        </p:blipFill>
        <p:spPr>
          <a:xfrm>
            <a:off x="10585824" y="4087901"/>
            <a:ext cx="1602997" cy="144270"/>
          </a:xfrm>
          <a:prstGeom prst="rect">
            <a:avLst/>
          </a:prstGeom>
          <a:noFill/>
          <a:ln>
            <a:noFill/>
          </a:ln>
        </p:spPr>
      </p:pic>
      <p:sp>
        <p:nvSpPr>
          <p:cNvPr id="76" name="Google Shape;76;p55"/>
          <p:cNvSpPr/>
          <p:nvPr/>
        </p:nvSpPr>
        <p:spPr>
          <a:xfrm>
            <a:off x="-2" y="2726267"/>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55"/>
          <p:cNvSpPr/>
          <p:nvPr/>
        </p:nvSpPr>
        <p:spPr>
          <a:xfrm>
            <a:off x="10585825" y="2726267"/>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55"/>
          <p:cNvSpPr txBox="1">
            <a:spLocks noGrp="1"/>
          </p:cNvSpPr>
          <p:nvPr>
            <p:ph type="title"/>
          </p:nvPr>
        </p:nvSpPr>
        <p:spPr>
          <a:xfrm>
            <a:off x="680322" y="2869895"/>
            <a:ext cx="9613860" cy="10907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5"/>
          <p:cNvSpPr txBox="1">
            <a:spLocks noGrp="1"/>
          </p:cNvSpPr>
          <p:nvPr>
            <p:ph type="body" idx="1"/>
          </p:nvPr>
        </p:nvSpPr>
        <p:spPr>
          <a:xfrm>
            <a:off x="680322" y="4232171"/>
            <a:ext cx="9613860" cy="170401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80" name="Google Shape;80;p5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5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55"/>
          <p:cNvSpPr txBox="1">
            <a:spLocks noGrp="1"/>
          </p:cNvSpPr>
          <p:nvPr>
            <p:ph type="sldNum" idx="12"/>
          </p:nvPr>
        </p:nvSpPr>
        <p:spPr>
          <a:xfrm>
            <a:off x="10729455" y="286989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3523981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pic>
        <p:nvPicPr>
          <p:cNvPr id="84" name="Google Shape;84;p56"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85" name="Google Shape;85;p56"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86" name="Google Shape;86;p56"/>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5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56"/>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6"/>
          <p:cNvSpPr txBox="1">
            <a:spLocks noGrp="1"/>
          </p:cNvSpPr>
          <p:nvPr>
            <p:ph type="body" idx="1"/>
          </p:nvPr>
        </p:nvSpPr>
        <p:spPr>
          <a:xfrm>
            <a:off x="906350" y="2336873"/>
            <a:ext cx="4472327" cy="6931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90" name="Google Shape;90;p56"/>
          <p:cNvSpPr txBox="1">
            <a:spLocks noGrp="1"/>
          </p:cNvSpPr>
          <p:nvPr>
            <p:ph type="body" idx="2"/>
          </p:nvPr>
        </p:nvSpPr>
        <p:spPr>
          <a:xfrm>
            <a:off x="680322" y="3030008"/>
            <a:ext cx="4698355"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1" name="Google Shape;91;p56"/>
          <p:cNvSpPr txBox="1">
            <a:spLocks noGrp="1"/>
          </p:cNvSpPr>
          <p:nvPr>
            <p:ph type="body" idx="3"/>
          </p:nvPr>
        </p:nvSpPr>
        <p:spPr>
          <a:xfrm>
            <a:off x="5820154" y="2336873"/>
            <a:ext cx="4474028" cy="6920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92" name="Google Shape;92;p56"/>
          <p:cNvSpPr txBox="1">
            <a:spLocks noGrp="1"/>
          </p:cNvSpPr>
          <p:nvPr>
            <p:ph type="body" idx="4"/>
          </p:nvPr>
        </p:nvSpPr>
        <p:spPr>
          <a:xfrm>
            <a:off x="5594123" y="3030008"/>
            <a:ext cx="4700059"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5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5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5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3952655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6"/>
        <p:cNvGrpSpPr/>
        <p:nvPr/>
      </p:nvGrpSpPr>
      <p:grpSpPr>
        <a:xfrm>
          <a:off x="0" y="0"/>
          <a:ext cx="0" cy="0"/>
          <a:chOff x="0" y="0"/>
          <a:chExt cx="0" cy="0"/>
        </a:xfrm>
      </p:grpSpPr>
      <p:pic>
        <p:nvPicPr>
          <p:cNvPr id="97" name="Google Shape;97;p57"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98" name="Google Shape;98;p57"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99" name="Google Shape;99;p57"/>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5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57"/>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7"/>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3" name="Google Shape;103;p57"/>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04" name="Google Shape;104;p5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5" name="Google Shape;105;p5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6" name="Google Shape;106;p5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3429310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07"/>
        <p:cNvGrpSpPr/>
        <p:nvPr/>
      </p:nvGrpSpPr>
      <p:grpSpPr>
        <a:xfrm>
          <a:off x="0" y="0"/>
          <a:ext cx="0" cy="0"/>
          <a:chOff x="0" y="0"/>
          <a:chExt cx="0" cy="0"/>
        </a:xfrm>
      </p:grpSpPr>
      <p:pic>
        <p:nvPicPr>
          <p:cNvPr id="108" name="Google Shape;108;p58"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09" name="Google Shape;109;p58"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10" name="Google Shape;110;p58"/>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11;p58"/>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58"/>
          <p:cNvSpPr txBox="1">
            <a:spLocks noGrp="1"/>
          </p:cNvSpPr>
          <p:nvPr>
            <p:ph type="title"/>
          </p:nvPr>
        </p:nvSpPr>
        <p:spPr>
          <a:xfrm>
            <a:off x="680322" y="4711616"/>
            <a:ext cx="9613859" cy="4530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58"/>
          <p:cNvSpPr>
            <a:spLocks noGrp="1"/>
          </p:cNvSpPr>
          <p:nvPr>
            <p:ph type="pic" idx="2"/>
          </p:nvPr>
        </p:nvSpPr>
        <p:spPr>
          <a:xfrm>
            <a:off x="680322" y="609597"/>
            <a:ext cx="9613859" cy="3589575"/>
          </a:xfrm>
          <a:prstGeom prst="rect">
            <a:avLst/>
          </a:prstGeom>
          <a:noFill/>
          <a:ln>
            <a:noFill/>
          </a:ln>
          <a:effectLst>
            <a:outerShdw blurRad="76200" dist="63500" dir="5040000" algn="tl" rotWithShape="0">
              <a:srgbClr val="000000">
                <a:alpha val="40784"/>
              </a:srgbClr>
            </a:outerShdw>
          </a:effectLst>
        </p:spPr>
      </p:sp>
      <p:sp>
        <p:nvSpPr>
          <p:cNvPr id="114" name="Google Shape;114;p58"/>
          <p:cNvSpPr txBox="1">
            <a:spLocks noGrp="1"/>
          </p:cNvSpPr>
          <p:nvPr>
            <p:ph type="body" idx="1"/>
          </p:nvPr>
        </p:nvSpPr>
        <p:spPr>
          <a:xfrm>
            <a:off x="680319" y="5169583"/>
            <a:ext cx="9613862" cy="622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15" name="Google Shape;115;p5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6" name="Google Shape;116;p5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7" name="Google Shape;117;p58"/>
          <p:cNvSpPr txBox="1">
            <a:spLocks noGrp="1"/>
          </p:cNvSpPr>
          <p:nvPr>
            <p:ph type="sldNum" idx="12"/>
          </p:nvPr>
        </p:nvSpPr>
        <p:spPr>
          <a:xfrm>
            <a:off x="10729455" y="4711309"/>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1913444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8"/>
        <p:cNvGrpSpPr/>
        <p:nvPr/>
      </p:nvGrpSpPr>
      <p:grpSpPr>
        <a:xfrm>
          <a:off x="0" y="0"/>
          <a:ext cx="0" cy="0"/>
          <a:chOff x="0" y="0"/>
          <a:chExt cx="0" cy="0"/>
        </a:xfrm>
      </p:grpSpPr>
      <p:pic>
        <p:nvPicPr>
          <p:cNvPr id="119" name="Google Shape;119;p59"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20" name="Google Shape;120;p59"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21" name="Google Shape;121;p59"/>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59"/>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59"/>
          <p:cNvSpPr txBox="1">
            <a:spLocks noGrp="1"/>
          </p:cNvSpPr>
          <p:nvPr>
            <p:ph type="title"/>
          </p:nvPr>
        </p:nvSpPr>
        <p:spPr>
          <a:xfrm>
            <a:off x="680322" y="609597"/>
            <a:ext cx="9613858" cy="35927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59"/>
          <p:cNvSpPr txBox="1">
            <a:spLocks noGrp="1"/>
          </p:cNvSpPr>
          <p:nvPr>
            <p:ph type="body" idx="1"/>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5" name="Google Shape;125;p5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6" name="Google Shape;126;p5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7" name="Google Shape;127;p59"/>
          <p:cNvSpPr txBox="1">
            <a:spLocks noGrp="1"/>
          </p:cNvSpPr>
          <p:nvPr>
            <p:ph type="sldNum" idx="12"/>
          </p:nvPr>
        </p:nvSpPr>
        <p:spPr>
          <a:xfrm>
            <a:off x="10729455" y="471161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1287404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8"/>
        <p:cNvGrpSpPr/>
        <p:nvPr/>
      </p:nvGrpSpPr>
      <p:grpSpPr>
        <a:xfrm>
          <a:off x="0" y="0"/>
          <a:ext cx="0" cy="0"/>
          <a:chOff x="0" y="0"/>
          <a:chExt cx="0" cy="0"/>
        </a:xfrm>
      </p:grpSpPr>
      <p:pic>
        <p:nvPicPr>
          <p:cNvPr id="129" name="Google Shape;129;p60"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30" name="Google Shape;130;p60"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31" name="Google Shape;131;p60"/>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60"/>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60"/>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60"/>
          <p:cNvSpPr txBox="1">
            <a:spLocks noGrp="1"/>
          </p:cNvSpPr>
          <p:nvPr>
            <p:ph type="body" idx="1"/>
          </p:nvPr>
        </p:nvSpPr>
        <p:spPr>
          <a:xfrm>
            <a:off x="1402288" y="3653379"/>
            <a:ext cx="815657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5" name="Google Shape;135;p60"/>
          <p:cNvSpPr txBox="1">
            <a:spLocks noGrp="1"/>
          </p:cNvSpPr>
          <p:nvPr>
            <p:ph type="body" idx="2"/>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6" name="Google Shape;136;p6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7" name="Google Shape;137;p6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8" name="Google Shape;138;p60"/>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
        <p:nvSpPr>
          <p:cNvPr id="139" name="Google Shape;139;p60"/>
          <p:cNvSpPr txBox="1"/>
          <p:nvPr/>
        </p:nvSpPr>
        <p:spPr>
          <a:xfrm>
            <a:off x="583572" y="74811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200"/>
              <a:buFont typeface="Trebuchet MS"/>
              <a:buNone/>
            </a:pPr>
            <a:r>
              <a:rPr lang="en-US" sz="7200" b="0" cap="none" dirty="0">
                <a:solidFill>
                  <a:schemeClr val="lt1"/>
                </a:solidFill>
                <a:latin typeface="Trebuchet MS"/>
                <a:ea typeface="Trebuchet MS"/>
                <a:cs typeface="Trebuchet MS"/>
                <a:sym typeface="Trebuchet MS"/>
              </a:rPr>
              <a:t>“</a:t>
            </a:r>
            <a:endParaRPr dirty="0"/>
          </a:p>
        </p:txBody>
      </p:sp>
      <p:sp>
        <p:nvSpPr>
          <p:cNvPr id="140" name="Google Shape;140;p60"/>
          <p:cNvSpPr txBox="1"/>
          <p:nvPr/>
        </p:nvSpPr>
        <p:spPr>
          <a:xfrm>
            <a:off x="9662809" y="303352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7200"/>
              <a:buFont typeface="Trebuchet MS"/>
              <a:buNone/>
            </a:pPr>
            <a:r>
              <a:rPr lang="en-US" sz="7200" b="0" cap="none" dirty="0">
                <a:solidFill>
                  <a:schemeClr val="lt1"/>
                </a:solidFill>
                <a:latin typeface="Trebuchet MS"/>
                <a:ea typeface="Trebuchet MS"/>
                <a:cs typeface="Trebuchet MS"/>
                <a:sym typeface="Trebuchet MS"/>
              </a:rPr>
              <a:t>”</a:t>
            </a:r>
            <a:endParaRPr dirty="0"/>
          </a:p>
        </p:txBody>
      </p:sp>
    </p:spTree>
    <p:extLst>
      <p:ext uri="{BB962C8B-B14F-4D97-AF65-F5344CB8AC3E}">
        <p14:creationId xmlns:p14="http://schemas.microsoft.com/office/powerpoint/2010/main" xmlns="" val="51993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41"/>
        <p:cNvGrpSpPr/>
        <p:nvPr/>
      </p:nvGrpSpPr>
      <p:grpSpPr>
        <a:xfrm>
          <a:off x="0" y="0"/>
          <a:ext cx="0" cy="0"/>
          <a:chOff x="0" y="0"/>
          <a:chExt cx="0" cy="0"/>
        </a:xfrm>
      </p:grpSpPr>
      <p:pic>
        <p:nvPicPr>
          <p:cNvPr id="142" name="Google Shape;142;p61"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43" name="Google Shape;143;p61"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44" name="Google Shape;144;p61"/>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61"/>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61"/>
          <p:cNvSpPr txBox="1">
            <a:spLocks noGrp="1"/>
          </p:cNvSpPr>
          <p:nvPr>
            <p:ph type="title"/>
          </p:nvPr>
        </p:nvSpPr>
        <p:spPr>
          <a:xfrm>
            <a:off x="680319" y="4711615"/>
            <a:ext cx="9613862" cy="5885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61"/>
          <p:cNvSpPr txBox="1">
            <a:spLocks noGrp="1"/>
          </p:cNvSpPr>
          <p:nvPr>
            <p:ph type="body" idx="1"/>
          </p:nvPr>
        </p:nvSpPr>
        <p:spPr>
          <a:xfrm>
            <a:off x="680320" y="5300149"/>
            <a:ext cx="9613862" cy="502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8" name="Google Shape;148;p6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9" name="Google Shape;149;p6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0" name="Google Shape;150;p61"/>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360346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51"/>
        <p:cNvGrpSpPr/>
        <p:nvPr/>
      </p:nvGrpSpPr>
      <p:grpSpPr>
        <a:xfrm>
          <a:off x="0" y="0"/>
          <a:ext cx="0" cy="0"/>
          <a:chOff x="0" y="0"/>
          <a:chExt cx="0" cy="0"/>
        </a:xfrm>
      </p:grpSpPr>
      <p:pic>
        <p:nvPicPr>
          <p:cNvPr id="152" name="Google Shape;152;p62"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53" name="Google Shape;153;p62"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54" name="Google Shape;154;p62"/>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62"/>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62"/>
          <p:cNvSpPr txBox="1">
            <a:spLocks noGrp="1"/>
          </p:cNvSpPr>
          <p:nvPr>
            <p:ph type="title"/>
          </p:nvPr>
        </p:nvSpPr>
        <p:spPr>
          <a:xfrm>
            <a:off x="669222" y="753228"/>
            <a:ext cx="96249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62"/>
          <p:cNvSpPr txBox="1">
            <a:spLocks noGrp="1"/>
          </p:cNvSpPr>
          <p:nvPr>
            <p:ph type="body" idx="1"/>
          </p:nvPr>
        </p:nvSpPr>
        <p:spPr>
          <a:xfrm>
            <a:off x="660946" y="2336873"/>
            <a:ext cx="307003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8" name="Google Shape;158;p62"/>
          <p:cNvSpPr txBox="1">
            <a:spLocks noGrp="1"/>
          </p:cNvSpPr>
          <p:nvPr>
            <p:ph type="body" idx="2"/>
          </p:nvPr>
        </p:nvSpPr>
        <p:spPr>
          <a:xfrm>
            <a:off x="680322" y="3022673"/>
            <a:ext cx="3049702"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9" name="Google Shape;159;p62"/>
          <p:cNvSpPr txBox="1">
            <a:spLocks noGrp="1"/>
          </p:cNvSpPr>
          <p:nvPr>
            <p:ph type="body" idx="3"/>
          </p:nvPr>
        </p:nvSpPr>
        <p:spPr>
          <a:xfrm>
            <a:off x="3956025" y="233687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0" name="Google Shape;160;p62"/>
          <p:cNvSpPr txBox="1">
            <a:spLocks noGrp="1"/>
          </p:cNvSpPr>
          <p:nvPr>
            <p:ph type="body" idx="4"/>
          </p:nvPr>
        </p:nvSpPr>
        <p:spPr>
          <a:xfrm>
            <a:off x="3945470" y="3022673"/>
            <a:ext cx="3063240"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61" name="Google Shape;161;p62"/>
          <p:cNvSpPr txBox="1">
            <a:spLocks noGrp="1"/>
          </p:cNvSpPr>
          <p:nvPr>
            <p:ph type="body" idx="5"/>
          </p:nvPr>
        </p:nvSpPr>
        <p:spPr>
          <a:xfrm>
            <a:off x="7224156" y="2336873"/>
            <a:ext cx="30700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2" name="Google Shape;162;p62"/>
          <p:cNvSpPr txBox="1">
            <a:spLocks noGrp="1"/>
          </p:cNvSpPr>
          <p:nvPr>
            <p:ph type="body" idx="6"/>
          </p:nvPr>
        </p:nvSpPr>
        <p:spPr>
          <a:xfrm>
            <a:off x="7224156" y="3022673"/>
            <a:ext cx="3070025"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63" name="Google Shape;163;p6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4" name="Google Shape;164;p6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5" name="Google Shape;165;p62"/>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1897706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4"/>
        <p:cNvGrpSpPr/>
        <p:nvPr/>
      </p:nvGrpSpPr>
      <p:grpSpPr>
        <a:xfrm>
          <a:off x="0" y="0"/>
          <a:ext cx="0" cy="0"/>
          <a:chOff x="0" y="0"/>
          <a:chExt cx="0" cy="0"/>
        </a:xfrm>
      </p:grpSpPr>
      <p:pic>
        <p:nvPicPr>
          <p:cNvPr id="185" name="Google Shape;185;p6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86" name="Google Shape;186;p6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87" name="Google Shape;187;p6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6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6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64"/>
          <p:cNvSpPr txBox="1">
            <a:spLocks noGrp="1"/>
          </p:cNvSpPr>
          <p:nvPr>
            <p:ph type="body" idx="1"/>
          </p:nvPr>
        </p:nvSpPr>
        <p:spPr>
          <a:xfrm rot="5400000">
            <a:off x="3687594" y="-670400"/>
            <a:ext cx="3599316" cy="9613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1" name="Google Shape;191;p6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2" name="Google Shape;192;p6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3" name="Google Shape;193;p6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7894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pic>
        <p:nvPicPr>
          <p:cNvPr id="42" name="Google Shape;42;p52" descr="HD-ShadowLong.png"/>
          <p:cNvPicPr preferRelativeResize="0"/>
          <p:nvPr/>
        </p:nvPicPr>
        <p:blipFill rotWithShape="1">
          <a:blip r:embed="rId2">
            <a:alphaModFix/>
          </a:blip>
          <a:srcRect/>
          <a:stretch/>
        </p:blipFill>
        <p:spPr>
          <a:xfrm>
            <a:off x="1" y="4242851"/>
            <a:ext cx="8968084" cy="275942"/>
          </a:xfrm>
          <a:prstGeom prst="rect">
            <a:avLst/>
          </a:prstGeom>
          <a:noFill/>
          <a:ln>
            <a:noFill/>
          </a:ln>
        </p:spPr>
      </p:pic>
      <p:pic>
        <p:nvPicPr>
          <p:cNvPr id="43" name="Google Shape;43;p52" descr="HD-ShadowShort.png"/>
          <p:cNvPicPr preferRelativeResize="0"/>
          <p:nvPr/>
        </p:nvPicPr>
        <p:blipFill rotWithShape="1">
          <a:blip r:embed="rId3">
            <a:alphaModFix/>
          </a:blip>
          <a:srcRect/>
          <a:stretch/>
        </p:blipFill>
        <p:spPr>
          <a:xfrm>
            <a:off x="9111716" y="4243845"/>
            <a:ext cx="3077108" cy="276940"/>
          </a:xfrm>
          <a:prstGeom prst="rect">
            <a:avLst/>
          </a:prstGeom>
          <a:noFill/>
          <a:ln>
            <a:noFill/>
          </a:ln>
        </p:spPr>
      </p:pic>
      <p:sp>
        <p:nvSpPr>
          <p:cNvPr id="44" name="Google Shape;44;p52"/>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52"/>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52"/>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2"/>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8" name="Google Shape;48;p5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5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52"/>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4"/>
        <p:cNvGrpSpPr/>
        <p:nvPr/>
      </p:nvGrpSpPr>
      <p:grpSpPr>
        <a:xfrm>
          <a:off x="0" y="0"/>
          <a:ext cx="0" cy="0"/>
          <a:chOff x="0" y="0"/>
          <a:chExt cx="0" cy="0"/>
        </a:xfrm>
      </p:grpSpPr>
      <p:sp>
        <p:nvSpPr>
          <p:cNvPr id="195" name="Google Shape;195;p65"/>
          <p:cNvSpPr/>
          <p:nvPr/>
        </p:nvSpPr>
        <p:spPr>
          <a:xfrm rot="5400000">
            <a:off x="8116207" y="1869395"/>
            <a:ext cx="5106988"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65"/>
          <p:cNvSpPr/>
          <p:nvPr/>
        </p:nvSpPr>
        <p:spPr>
          <a:xfrm rot="5400000">
            <a:off x="9868202" y="5372403"/>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65"/>
          <p:cNvSpPr txBox="1">
            <a:spLocks noGrp="1"/>
          </p:cNvSpPr>
          <p:nvPr>
            <p:ph type="title"/>
          </p:nvPr>
        </p:nvSpPr>
        <p:spPr>
          <a:xfrm rot="5400000">
            <a:off x="8489252" y="2249576"/>
            <a:ext cx="4353760" cy="10738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65"/>
          <p:cNvSpPr txBox="1">
            <a:spLocks noGrp="1"/>
          </p:cNvSpPr>
          <p:nvPr>
            <p:ph type="body" idx="1"/>
          </p:nvPr>
        </p:nvSpPr>
        <p:spPr>
          <a:xfrm rot="5400000">
            <a:off x="2452030" y="-1162110"/>
            <a:ext cx="5326589" cy="88700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9" name="Google Shape;199;p65"/>
          <p:cNvSpPr txBox="1">
            <a:spLocks noGrp="1"/>
          </p:cNvSpPr>
          <p:nvPr>
            <p:ph type="dt" idx="10"/>
          </p:nvPr>
        </p:nvSpPr>
        <p:spPr>
          <a:xfrm>
            <a:off x="6807126"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0" name="Google Shape;200;p65"/>
          <p:cNvSpPr txBox="1">
            <a:spLocks noGrp="1"/>
          </p:cNvSpPr>
          <p:nvPr>
            <p:ph type="ftr" idx="11"/>
          </p:nvPr>
        </p:nvSpPr>
        <p:spPr>
          <a:xfrm>
            <a:off x="680321" y="5936188"/>
            <a:ext cx="61268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1" name="Google Shape;201;p65"/>
          <p:cNvSpPr txBox="1">
            <a:spLocks noGrp="1"/>
          </p:cNvSpPr>
          <p:nvPr>
            <p:ph type="sldNum" idx="12"/>
          </p:nvPr>
        </p:nvSpPr>
        <p:spPr>
          <a:xfrm>
            <a:off x="10097550" y="5398633"/>
            <a:ext cx="1154151" cy="1090789"/>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3600">
                <a:solidFill>
                  <a:schemeClr val="lt1"/>
                </a:solidFill>
                <a:latin typeface="Trebuchet MS"/>
                <a:ea typeface="Trebuchet MS"/>
                <a:cs typeface="Trebuchet MS"/>
                <a:sym typeface="Trebuchet MS"/>
              </a:defRPr>
            </a:lvl1pPr>
            <a:lvl2pPr marL="0" lvl="1" indent="0" algn="ctr">
              <a:spcBef>
                <a:spcPts val="0"/>
              </a:spcBef>
              <a:buNone/>
              <a:defRPr sz="3600">
                <a:solidFill>
                  <a:schemeClr val="lt1"/>
                </a:solidFill>
                <a:latin typeface="Trebuchet MS"/>
                <a:ea typeface="Trebuchet MS"/>
                <a:cs typeface="Trebuchet MS"/>
                <a:sym typeface="Trebuchet MS"/>
              </a:defRPr>
            </a:lvl2pPr>
            <a:lvl3pPr marL="0" lvl="2" indent="0" algn="ctr">
              <a:spcBef>
                <a:spcPts val="0"/>
              </a:spcBef>
              <a:buNone/>
              <a:defRPr sz="3600">
                <a:solidFill>
                  <a:schemeClr val="lt1"/>
                </a:solidFill>
                <a:latin typeface="Trebuchet MS"/>
                <a:ea typeface="Trebuchet MS"/>
                <a:cs typeface="Trebuchet MS"/>
                <a:sym typeface="Trebuchet MS"/>
              </a:defRPr>
            </a:lvl3pPr>
            <a:lvl4pPr marL="0" lvl="3" indent="0" algn="ctr">
              <a:spcBef>
                <a:spcPts val="0"/>
              </a:spcBef>
              <a:buNone/>
              <a:defRPr sz="3600">
                <a:solidFill>
                  <a:schemeClr val="lt1"/>
                </a:solidFill>
                <a:latin typeface="Trebuchet MS"/>
                <a:ea typeface="Trebuchet MS"/>
                <a:cs typeface="Trebuchet MS"/>
                <a:sym typeface="Trebuchet MS"/>
              </a:defRPr>
            </a:lvl4pPr>
            <a:lvl5pPr marL="0" lvl="4" indent="0" algn="ctr">
              <a:spcBef>
                <a:spcPts val="0"/>
              </a:spcBef>
              <a:buNone/>
              <a:defRPr sz="3600">
                <a:solidFill>
                  <a:schemeClr val="lt1"/>
                </a:solidFill>
                <a:latin typeface="Trebuchet MS"/>
                <a:ea typeface="Trebuchet MS"/>
                <a:cs typeface="Trebuchet MS"/>
                <a:sym typeface="Trebuchet MS"/>
              </a:defRPr>
            </a:lvl5pPr>
            <a:lvl6pPr marL="0" lvl="5" indent="0" algn="ctr">
              <a:spcBef>
                <a:spcPts val="0"/>
              </a:spcBef>
              <a:buNone/>
              <a:defRPr sz="3600">
                <a:solidFill>
                  <a:schemeClr val="lt1"/>
                </a:solidFill>
                <a:latin typeface="Trebuchet MS"/>
                <a:ea typeface="Trebuchet MS"/>
                <a:cs typeface="Trebuchet MS"/>
                <a:sym typeface="Trebuchet MS"/>
              </a:defRPr>
            </a:lvl6pPr>
            <a:lvl7pPr marL="0" lvl="6" indent="0" algn="ctr">
              <a:spcBef>
                <a:spcPts val="0"/>
              </a:spcBef>
              <a:buNone/>
              <a:defRPr sz="3600">
                <a:solidFill>
                  <a:schemeClr val="lt1"/>
                </a:solidFill>
                <a:latin typeface="Trebuchet MS"/>
                <a:ea typeface="Trebuchet MS"/>
                <a:cs typeface="Trebuchet MS"/>
                <a:sym typeface="Trebuchet MS"/>
              </a:defRPr>
            </a:lvl7pPr>
            <a:lvl8pPr marL="0" lvl="7" indent="0" algn="ctr">
              <a:spcBef>
                <a:spcPts val="0"/>
              </a:spcBef>
              <a:buNone/>
              <a:defRPr sz="3600">
                <a:solidFill>
                  <a:schemeClr val="lt1"/>
                </a:solidFill>
                <a:latin typeface="Trebuchet MS"/>
                <a:ea typeface="Trebuchet MS"/>
                <a:cs typeface="Trebuchet MS"/>
                <a:sym typeface="Trebuchet MS"/>
              </a:defRPr>
            </a:lvl8pPr>
            <a:lvl9pPr marL="0" lvl="8" indent="0" algn="ctr">
              <a:spcBef>
                <a:spcPts val="0"/>
              </a:spcBef>
              <a:buNone/>
              <a:defRPr sz="3600">
                <a:solidFill>
                  <a:schemeClr val="lt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dirty="0"/>
          </a:p>
        </p:txBody>
      </p:sp>
    </p:spTree>
    <p:extLst>
      <p:ext uri="{BB962C8B-B14F-4D97-AF65-F5344CB8AC3E}">
        <p14:creationId xmlns:p14="http://schemas.microsoft.com/office/powerpoint/2010/main" xmlns="" val="1901238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a:pPr/>
              <a:t>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pPr/>
              <a:t>‹#›</a:t>
            </a:fld>
            <a:endParaRPr lang="en-US" dirty="0"/>
          </a:p>
        </p:txBody>
      </p:sp>
    </p:spTree>
    <p:extLst>
      <p:ext uri="{BB962C8B-B14F-4D97-AF65-F5344CB8AC3E}">
        <p14:creationId xmlns:p14="http://schemas.microsoft.com/office/powerpoint/2010/main" xmlns="" val="14018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78E5FEE-3F67-2D43-9101-0808717D4D59}" type="datetime1">
              <a:rPr lang="en-ZA" smtClean="0"/>
              <a:pPr/>
              <a:t>2023/02/24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611B70-CA42-A346-99C5-81140BB72DCA}" type="slidenum">
              <a:rPr lang="en-US" smtClean="0"/>
              <a:pPr/>
              <a:t>‹#›</a:t>
            </a:fld>
            <a:endParaRPr lang="en-US" dirty="0"/>
          </a:p>
        </p:txBody>
      </p:sp>
    </p:spTree>
    <p:extLst>
      <p:ext uri="{BB962C8B-B14F-4D97-AF65-F5344CB8AC3E}">
        <p14:creationId xmlns:p14="http://schemas.microsoft.com/office/powerpoint/2010/main" xmlns="" val="187532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230563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109994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3203032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328229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44271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695866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927365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pic>
        <p:nvPicPr>
          <p:cNvPr id="52" name="Google Shape;52;p53"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53" name="Google Shape;53;p53"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54" name="Google Shape;54;p53"/>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53"/>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5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3"/>
          <p:cNvSpPr txBox="1">
            <a:spLocks noGrp="1"/>
          </p:cNvSpPr>
          <p:nvPr>
            <p:ph type="body" idx="1"/>
          </p:nvPr>
        </p:nvSpPr>
        <p:spPr>
          <a:xfrm>
            <a:off x="680320" y="2336873"/>
            <a:ext cx="46983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8" name="Google Shape;58;p53"/>
          <p:cNvSpPr txBox="1">
            <a:spLocks noGrp="1"/>
          </p:cNvSpPr>
          <p:nvPr>
            <p:ph type="body" idx="2"/>
          </p:nvPr>
        </p:nvSpPr>
        <p:spPr>
          <a:xfrm>
            <a:off x="5594123" y="2336873"/>
            <a:ext cx="47000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9" name="Google Shape;59;p5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5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53"/>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4" name="Google Shape;44;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324071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3757946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707672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590776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13877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495684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640" y="2441618"/>
            <a:ext cx="5110903" cy="759310"/>
          </a:xfrm>
        </p:spPr>
        <p:txBody>
          <a:bodyPr lIns="0" tIns="0" rIns="0" bIns="0"/>
          <a:lstStyle>
            <a:lvl1pPr>
              <a:defRPr sz="4934" b="1" i="0">
                <a:solidFill>
                  <a:schemeClr val="bg1"/>
                </a:solidFill>
                <a:latin typeface="Futura Std"/>
                <a:cs typeface="Futura St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817330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24640" y="2441618"/>
            <a:ext cx="5110903" cy="759310"/>
          </a:xfrm>
        </p:spPr>
        <p:txBody>
          <a:bodyPr lIns="0" tIns="0" rIns="0" bIns="0"/>
          <a:lstStyle>
            <a:lvl1pPr>
              <a:defRPr sz="4934" b="1" i="0">
                <a:solidFill>
                  <a:schemeClr val="bg1"/>
                </a:solidFill>
                <a:latin typeface="Futura Std"/>
                <a:cs typeface="Futura Std"/>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3082073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xmlns=""/>
              </a:ext>
            </a:extLst>
          </a:blip>
          <a:stretch>
            <a:fillRect/>
          </a:stretch>
        </p:blipFill>
        <p:spPr>
          <a:xfrm>
            <a:off x="0" y="1"/>
            <a:ext cx="12191999" cy="6857999"/>
          </a:xfrm>
          <a:prstGeom prst="rect">
            <a:avLst/>
          </a:prstGeom>
        </p:spPr>
      </p:pic>
      <p:pic>
        <p:nvPicPr>
          <p:cNvPr id="17" name="bg object 17"/>
          <p:cNvPicPr/>
          <p:nvPr/>
        </p:nvPicPr>
        <p:blipFill>
          <a:blip r:embed="rId3" cstate="email">
            <a:extLst>
              <a:ext uri="{28A0092B-C50C-407E-A947-70E740481C1C}">
                <a14:useLocalDpi xmlns:a14="http://schemas.microsoft.com/office/drawing/2010/main" xmlns=""/>
              </a:ext>
            </a:extLst>
          </a:blip>
          <a:stretch>
            <a:fillRect/>
          </a:stretch>
        </p:blipFill>
        <p:spPr>
          <a:xfrm>
            <a:off x="10032280" y="91863"/>
            <a:ext cx="2012949" cy="716424"/>
          </a:xfrm>
          <a:prstGeom prst="rect">
            <a:avLst/>
          </a:prstGeom>
        </p:spPr>
      </p:pic>
      <p:sp>
        <p:nvSpPr>
          <p:cNvPr id="2" name="Holder 2"/>
          <p:cNvSpPr>
            <a:spLocks noGrp="1"/>
          </p:cNvSpPr>
          <p:nvPr>
            <p:ph type="title"/>
          </p:nvPr>
        </p:nvSpPr>
        <p:spPr>
          <a:xfrm>
            <a:off x="624640" y="2441618"/>
            <a:ext cx="5110903" cy="759310"/>
          </a:xfrm>
        </p:spPr>
        <p:txBody>
          <a:bodyPr lIns="0" tIns="0" rIns="0" bIns="0"/>
          <a:lstStyle>
            <a:lvl1pPr>
              <a:defRPr sz="4934" b="1" i="0">
                <a:solidFill>
                  <a:schemeClr val="bg1"/>
                </a:solidFill>
                <a:latin typeface="Futura Std"/>
                <a:cs typeface="Futura St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2/24/2023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743182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58195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
        <p:cNvGrpSpPr/>
        <p:nvPr/>
      </p:nvGrpSpPr>
      <p:grpSpPr>
        <a:xfrm>
          <a:off x="0" y="0"/>
          <a:ext cx="0" cy="0"/>
          <a:chOff x="0" y="0"/>
          <a:chExt cx="0" cy="0"/>
        </a:xfrm>
      </p:grpSpPr>
      <p:pic>
        <p:nvPicPr>
          <p:cNvPr id="74" name="Google Shape;74;p55" descr="HD-ShadowLong.png"/>
          <p:cNvPicPr preferRelativeResize="0"/>
          <p:nvPr/>
        </p:nvPicPr>
        <p:blipFill rotWithShape="1">
          <a:blip r:embed="rId2">
            <a:alphaModFix/>
          </a:blip>
          <a:srcRect/>
          <a:stretch/>
        </p:blipFill>
        <p:spPr>
          <a:xfrm>
            <a:off x="-1" y="4086907"/>
            <a:ext cx="10437812" cy="321164"/>
          </a:xfrm>
          <a:prstGeom prst="rect">
            <a:avLst/>
          </a:prstGeom>
          <a:noFill/>
          <a:ln>
            <a:noFill/>
          </a:ln>
        </p:spPr>
      </p:pic>
      <p:pic>
        <p:nvPicPr>
          <p:cNvPr id="75" name="Google Shape;75;p55" descr="HD-ShadowShort.png"/>
          <p:cNvPicPr preferRelativeResize="0"/>
          <p:nvPr/>
        </p:nvPicPr>
        <p:blipFill rotWithShape="1">
          <a:blip r:embed="rId3">
            <a:alphaModFix/>
          </a:blip>
          <a:srcRect/>
          <a:stretch/>
        </p:blipFill>
        <p:spPr>
          <a:xfrm>
            <a:off x="10585824" y="4087901"/>
            <a:ext cx="1602997" cy="144270"/>
          </a:xfrm>
          <a:prstGeom prst="rect">
            <a:avLst/>
          </a:prstGeom>
          <a:noFill/>
          <a:ln>
            <a:noFill/>
          </a:ln>
        </p:spPr>
      </p:pic>
      <p:sp>
        <p:nvSpPr>
          <p:cNvPr id="76" name="Google Shape;76;p55"/>
          <p:cNvSpPr/>
          <p:nvPr/>
        </p:nvSpPr>
        <p:spPr>
          <a:xfrm>
            <a:off x="-2" y="2726267"/>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55"/>
          <p:cNvSpPr/>
          <p:nvPr/>
        </p:nvSpPr>
        <p:spPr>
          <a:xfrm>
            <a:off x="10585825" y="2726267"/>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55"/>
          <p:cNvSpPr txBox="1">
            <a:spLocks noGrp="1"/>
          </p:cNvSpPr>
          <p:nvPr>
            <p:ph type="title"/>
          </p:nvPr>
        </p:nvSpPr>
        <p:spPr>
          <a:xfrm>
            <a:off x="680322" y="2869895"/>
            <a:ext cx="9613860" cy="10907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5"/>
          <p:cNvSpPr txBox="1">
            <a:spLocks noGrp="1"/>
          </p:cNvSpPr>
          <p:nvPr>
            <p:ph type="body" idx="1"/>
          </p:nvPr>
        </p:nvSpPr>
        <p:spPr>
          <a:xfrm>
            <a:off x="680322" y="4232171"/>
            <a:ext cx="9613860" cy="170401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80" name="Google Shape;80;p5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5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55"/>
          <p:cNvSpPr txBox="1">
            <a:spLocks noGrp="1"/>
          </p:cNvSpPr>
          <p:nvPr>
            <p:ph type="sldNum" idx="12"/>
          </p:nvPr>
        </p:nvSpPr>
        <p:spPr>
          <a:xfrm>
            <a:off x="10729455" y="286989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pic>
        <p:nvPicPr>
          <p:cNvPr id="84" name="Google Shape;84;p56"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85" name="Google Shape;85;p56"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86" name="Google Shape;86;p56"/>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5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56"/>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6"/>
          <p:cNvSpPr txBox="1">
            <a:spLocks noGrp="1"/>
          </p:cNvSpPr>
          <p:nvPr>
            <p:ph type="body" idx="1"/>
          </p:nvPr>
        </p:nvSpPr>
        <p:spPr>
          <a:xfrm>
            <a:off x="906350" y="2336873"/>
            <a:ext cx="4472327" cy="6931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90" name="Google Shape;90;p56"/>
          <p:cNvSpPr txBox="1">
            <a:spLocks noGrp="1"/>
          </p:cNvSpPr>
          <p:nvPr>
            <p:ph type="body" idx="2"/>
          </p:nvPr>
        </p:nvSpPr>
        <p:spPr>
          <a:xfrm>
            <a:off x="680322" y="3030008"/>
            <a:ext cx="4698355"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1" name="Google Shape;91;p56"/>
          <p:cNvSpPr txBox="1">
            <a:spLocks noGrp="1"/>
          </p:cNvSpPr>
          <p:nvPr>
            <p:ph type="body" idx="3"/>
          </p:nvPr>
        </p:nvSpPr>
        <p:spPr>
          <a:xfrm>
            <a:off x="5820154" y="2336873"/>
            <a:ext cx="4474028" cy="6920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92" name="Google Shape;92;p56"/>
          <p:cNvSpPr txBox="1">
            <a:spLocks noGrp="1"/>
          </p:cNvSpPr>
          <p:nvPr>
            <p:ph type="body" idx="4"/>
          </p:nvPr>
        </p:nvSpPr>
        <p:spPr>
          <a:xfrm>
            <a:off x="5594123" y="3030008"/>
            <a:ext cx="4700059"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5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5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5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
        <p:cNvGrpSpPr/>
        <p:nvPr/>
      </p:nvGrpSpPr>
      <p:grpSpPr>
        <a:xfrm>
          <a:off x="0" y="0"/>
          <a:ext cx="0" cy="0"/>
          <a:chOff x="0" y="0"/>
          <a:chExt cx="0" cy="0"/>
        </a:xfrm>
      </p:grpSpPr>
      <p:pic>
        <p:nvPicPr>
          <p:cNvPr id="97" name="Google Shape;97;p57"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98" name="Google Shape;98;p57"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99" name="Google Shape;99;p57"/>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5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57"/>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7"/>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3" name="Google Shape;103;p57"/>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04" name="Google Shape;104;p5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5" name="Google Shape;105;p5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6" name="Google Shape;106;p5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07"/>
        <p:cNvGrpSpPr/>
        <p:nvPr/>
      </p:nvGrpSpPr>
      <p:grpSpPr>
        <a:xfrm>
          <a:off x="0" y="0"/>
          <a:ext cx="0" cy="0"/>
          <a:chOff x="0" y="0"/>
          <a:chExt cx="0" cy="0"/>
        </a:xfrm>
      </p:grpSpPr>
      <p:pic>
        <p:nvPicPr>
          <p:cNvPr id="108" name="Google Shape;108;p58"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09" name="Google Shape;109;p58"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10" name="Google Shape;110;p58"/>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11;p58"/>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58"/>
          <p:cNvSpPr txBox="1">
            <a:spLocks noGrp="1"/>
          </p:cNvSpPr>
          <p:nvPr>
            <p:ph type="title"/>
          </p:nvPr>
        </p:nvSpPr>
        <p:spPr>
          <a:xfrm>
            <a:off x="680322" y="4711616"/>
            <a:ext cx="9613859" cy="4530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58"/>
          <p:cNvSpPr>
            <a:spLocks noGrp="1"/>
          </p:cNvSpPr>
          <p:nvPr>
            <p:ph type="pic" idx="2"/>
          </p:nvPr>
        </p:nvSpPr>
        <p:spPr>
          <a:xfrm>
            <a:off x="680322" y="609597"/>
            <a:ext cx="9613859" cy="3589575"/>
          </a:xfrm>
          <a:prstGeom prst="rect">
            <a:avLst/>
          </a:prstGeom>
          <a:noFill/>
          <a:ln>
            <a:noFill/>
          </a:ln>
          <a:effectLst>
            <a:outerShdw blurRad="76200" dist="63500" dir="5040000" algn="tl" rotWithShape="0">
              <a:srgbClr val="000000">
                <a:alpha val="40784"/>
              </a:srgbClr>
            </a:outerShdw>
          </a:effectLst>
        </p:spPr>
      </p:sp>
      <p:sp>
        <p:nvSpPr>
          <p:cNvPr id="114" name="Google Shape;114;p58"/>
          <p:cNvSpPr txBox="1">
            <a:spLocks noGrp="1"/>
          </p:cNvSpPr>
          <p:nvPr>
            <p:ph type="body" idx="1"/>
          </p:nvPr>
        </p:nvSpPr>
        <p:spPr>
          <a:xfrm>
            <a:off x="680319" y="5169583"/>
            <a:ext cx="9613862" cy="622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15" name="Google Shape;115;p5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6" name="Google Shape;116;p5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7" name="Google Shape;117;p58"/>
          <p:cNvSpPr txBox="1">
            <a:spLocks noGrp="1"/>
          </p:cNvSpPr>
          <p:nvPr>
            <p:ph type="sldNum" idx="12"/>
          </p:nvPr>
        </p:nvSpPr>
        <p:spPr>
          <a:xfrm>
            <a:off x="10729455" y="4711309"/>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8"/>
        <p:cNvGrpSpPr/>
        <p:nvPr/>
      </p:nvGrpSpPr>
      <p:grpSpPr>
        <a:xfrm>
          <a:off x="0" y="0"/>
          <a:ext cx="0" cy="0"/>
          <a:chOff x="0" y="0"/>
          <a:chExt cx="0" cy="0"/>
        </a:xfrm>
      </p:grpSpPr>
      <p:pic>
        <p:nvPicPr>
          <p:cNvPr id="119" name="Google Shape;119;p59"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20" name="Google Shape;120;p59"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21" name="Google Shape;121;p59"/>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59"/>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59"/>
          <p:cNvSpPr txBox="1">
            <a:spLocks noGrp="1"/>
          </p:cNvSpPr>
          <p:nvPr>
            <p:ph type="title"/>
          </p:nvPr>
        </p:nvSpPr>
        <p:spPr>
          <a:xfrm>
            <a:off x="680322" y="609597"/>
            <a:ext cx="9613858" cy="35927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59"/>
          <p:cNvSpPr txBox="1">
            <a:spLocks noGrp="1"/>
          </p:cNvSpPr>
          <p:nvPr>
            <p:ph type="body" idx="1"/>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5" name="Google Shape;125;p5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6" name="Google Shape;126;p5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7" name="Google Shape;127;p59"/>
          <p:cNvSpPr txBox="1">
            <a:spLocks noGrp="1"/>
          </p:cNvSpPr>
          <p:nvPr>
            <p:ph type="sldNum" idx="12"/>
          </p:nvPr>
        </p:nvSpPr>
        <p:spPr>
          <a:xfrm>
            <a:off x="10729455" y="471161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4.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9"/>
        <p:cNvGrpSpPr/>
        <p:nvPr/>
      </p:nvGrpSpPr>
      <p:grpSpPr>
        <a:xfrm>
          <a:off x="0" y="0"/>
          <a:ext cx="0" cy="0"/>
          <a:chOff x="0" y="0"/>
          <a:chExt cx="0" cy="0"/>
        </a:xfrm>
      </p:grpSpPr>
      <p:pic>
        <p:nvPicPr>
          <p:cNvPr id="10" name="Google Shape;10;p46" descr="hashOverlay-FullResolve.png"/>
          <p:cNvPicPr preferRelativeResize="0"/>
          <p:nvPr/>
        </p:nvPicPr>
        <p:blipFill rotWithShape="1">
          <a:blip r:embed="rId18">
            <a:alphaModFix amt="10000"/>
          </a:blip>
          <a:srcRect/>
          <a:stretch/>
        </p:blipFill>
        <p:spPr>
          <a:xfrm>
            <a:off x="0" y="0"/>
            <a:ext cx="12192000" cy="6858000"/>
          </a:xfrm>
          <a:prstGeom prst="rect">
            <a:avLst/>
          </a:prstGeom>
          <a:noFill/>
          <a:ln>
            <a:noFill/>
          </a:ln>
        </p:spPr>
      </p:pic>
      <p:sp>
        <p:nvSpPr>
          <p:cNvPr id="11" name="Google Shape;11;p4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6"/>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13" name="Google Shape;13;p4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dirty="0"/>
          </a:p>
        </p:txBody>
      </p:sp>
      <p:sp>
        <p:nvSpPr>
          <p:cNvPr id="14" name="Google Shape;14;p4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dirty="0"/>
          </a:p>
        </p:txBody>
      </p:sp>
      <p:sp>
        <p:nvSpPr>
          <p:cNvPr id="15" name="Google Shape;15;p4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3600" b="0" i="0" u="none" strike="noStrike" cap="none">
                <a:solidFill>
                  <a:schemeClr val="lt1"/>
                </a:solidFill>
                <a:latin typeface="Trebuchet MS"/>
                <a:ea typeface="Trebuchet MS"/>
                <a:cs typeface="Trebuchet MS"/>
                <a:sym typeface="Trebuchet MS"/>
              </a:defRPr>
            </a:lvl1pPr>
            <a:lvl2pPr marL="0" marR="0" lvl="1" indent="0" algn="l" rtl="0">
              <a:spcBef>
                <a:spcPts val="0"/>
              </a:spcBef>
              <a:buNone/>
              <a:defRPr sz="3600" b="0" i="0" u="none" strike="noStrike" cap="none">
                <a:solidFill>
                  <a:schemeClr val="lt1"/>
                </a:solidFill>
                <a:latin typeface="Trebuchet MS"/>
                <a:ea typeface="Trebuchet MS"/>
                <a:cs typeface="Trebuchet MS"/>
                <a:sym typeface="Trebuchet MS"/>
              </a:defRPr>
            </a:lvl2pPr>
            <a:lvl3pPr marL="0" marR="0" lvl="2" indent="0" algn="l" rtl="0">
              <a:spcBef>
                <a:spcPts val="0"/>
              </a:spcBef>
              <a:buNone/>
              <a:defRPr sz="3600" b="0" i="0" u="none" strike="noStrike" cap="none">
                <a:solidFill>
                  <a:schemeClr val="lt1"/>
                </a:solidFill>
                <a:latin typeface="Trebuchet MS"/>
                <a:ea typeface="Trebuchet MS"/>
                <a:cs typeface="Trebuchet MS"/>
                <a:sym typeface="Trebuchet MS"/>
              </a:defRPr>
            </a:lvl3pPr>
            <a:lvl4pPr marL="0" marR="0" lvl="3" indent="0" algn="l" rtl="0">
              <a:spcBef>
                <a:spcPts val="0"/>
              </a:spcBef>
              <a:buNone/>
              <a:defRPr sz="3600" b="0" i="0" u="none" strike="noStrike" cap="none">
                <a:solidFill>
                  <a:schemeClr val="lt1"/>
                </a:solidFill>
                <a:latin typeface="Trebuchet MS"/>
                <a:ea typeface="Trebuchet MS"/>
                <a:cs typeface="Trebuchet MS"/>
                <a:sym typeface="Trebuchet MS"/>
              </a:defRPr>
            </a:lvl4pPr>
            <a:lvl5pPr marL="0" marR="0" lvl="4" indent="0" algn="l" rtl="0">
              <a:spcBef>
                <a:spcPts val="0"/>
              </a:spcBef>
              <a:buNone/>
              <a:defRPr sz="3600" b="0" i="0" u="none" strike="noStrike" cap="none">
                <a:solidFill>
                  <a:schemeClr val="lt1"/>
                </a:solidFill>
                <a:latin typeface="Trebuchet MS"/>
                <a:ea typeface="Trebuchet MS"/>
                <a:cs typeface="Trebuchet MS"/>
                <a:sym typeface="Trebuchet MS"/>
              </a:defRPr>
            </a:lvl5pPr>
            <a:lvl6pPr marL="0" marR="0" lvl="5" indent="0" algn="l" rtl="0">
              <a:spcBef>
                <a:spcPts val="0"/>
              </a:spcBef>
              <a:buNone/>
              <a:defRPr sz="3600" b="0" i="0" u="none" strike="noStrike" cap="none">
                <a:solidFill>
                  <a:schemeClr val="lt1"/>
                </a:solidFill>
                <a:latin typeface="Trebuchet MS"/>
                <a:ea typeface="Trebuchet MS"/>
                <a:cs typeface="Trebuchet MS"/>
                <a:sym typeface="Trebuchet MS"/>
              </a:defRPr>
            </a:lvl6pPr>
            <a:lvl7pPr marL="0" marR="0" lvl="6" indent="0" algn="l" rtl="0">
              <a:spcBef>
                <a:spcPts val="0"/>
              </a:spcBef>
              <a:buNone/>
              <a:defRPr sz="3600" b="0" i="0" u="none" strike="noStrike" cap="none">
                <a:solidFill>
                  <a:schemeClr val="lt1"/>
                </a:solidFill>
                <a:latin typeface="Trebuchet MS"/>
                <a:ea typeface="Trebuchet MS"/>
                <a:cs typeface="Trebuchet MS"/>
                <a:sym typeface="Trebuchet MS"/>
              </a:defRPr>
            </a:lvl7pPr>
            <a:lvl8pPr marL="0" marR="0" lvl="7" indent="0" algn="l" rtl="0">
              <a:spcBef>
                <a:spcPts val="0"/>
              </a:spcBef>
              <a:buNone/>
              <a:defRPr sz="3600" b="0" i="0" u="none" strike="noStrike" cap="none">
                <a:solidFill>
                  <a:schemeClr val="lt1"/>
                </a:solidFill>
                <a:latin typeface="Trebuchet MS"/>
                <a:ea typeface="Trebuchet MS"/>
                <a:cs typeface="Trebuchet MS"/>
                <a:sym typeface="Trebuchet MS"/>
              </a:defRPr>
            </a:lvl8pPr>
            <a:lvl9pPr marL="0" marR="0" lvl="8" indent="0" algn="l" rtl="0">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9"/>
        <p:cNvGrpSpPr/>
        <p:nvPr/>
      </p:nvGrpSpPr>
      <p:grpSpPr>
        <a:xfrm>
          <a:off x="0" y="0"/>
          <a:ext cx="0" cy="0"/>
          <a:chOff x="0" y="0"/>
          <a:chExt cx="0" cy="0"/>
        </a:xfrm>
      </p:grpSpPr>
      <p:pic>
        <p:nvPicPr>
          <p:cNvPr id="10" name="Google Shape;10;p46" descr="hashOverlay-FullResolve.png"/>
          <p:cNvPicPr preferRelativeResize="0"/>
          <p:nvPr/>
        </p:nvPicPr>
        <p:blipFill rotWithShape="1">
          <a:blip r:embed="rId18">
            <a:alphaModFix amt="10000"/>
          </a:blip>
          <a:srcRect/>
          <a:stretch/>
        </p:blipFill>
        <p:spPr>
          <a:xfrm>
            <a:off x="0" y="0"/>
            <a:ext cx="12192000" cy="6858000"/>
          </a:xfrm>
          <a:prstGeom prst="rect">
            <a:avLst/>
          </a:prstGeom>
          <a:noFill/>
          <a:ln>
            <a:noFill/>
          </a:ln>
        </p:spPr>
      </p:pic>
      <p:sp>
        <p:nvSpPr>
          <p:cNvPr id="11" name="Google Shape;11;p4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6"/>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13" name="Google Shape;13;p4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dirty="0"/>
          </a:p>
        </p:txBody>
      </p:sp>
      <p:sp>
        <p:nvSpPr>
          <p:cNvPr id="14" name="Google Shape;14;p4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dirty="0"/>
          </a:p>
        </p:txBody>
      </p:sp>
      <p:sp>
        <p:nvSpPr>
          <p:cNvPr id="15" name="Google Shape;15;p4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3600" b="0" i="0" u="none" strike="noStrike" cap="none">
                <a:solidFill>
                  <a:schemeClr val="lt1"/>
                </a:solidFill>
                <a:latin typeface="Trebuchet MS"/>
                <a:ea typeface="Trebuchet MS"/>
                <a:cs typeface="Trebuchet MS"/>
                <a:sym typeface="Trebuchet MS"/>
              </a:defRPr>
            </a:lvl1pPr>
            <a:lvl2pPr marL="0" marR="0" lvl="1" indent="0" algn="l" rtl="0">
              <a:spcBef>
                <a:spcPts val="0"/>
              </a:spcBef>
              <a:buNone/>
              <a:defRPr sz="3600" b="0" i="0" u="none" strike="noStrike" cap="none">
                <a:solidFill>
                  <a:schemeClr val="lt1"/>
                </a:solidFill>
                <a:latin typeface="Trebuchet MS"/>
                <a:ea typeface="Trebuchet MS"/>
                <a:cs typeface="Trebuchet MS"/>
                <a:sym typeface="Trebuchet MS"/>
              </a:defRPr>
            </a:lvl2pPr>
            <a:lvl3pPr marL="0" marR="0" lvl="2" indent="0" algn="l" rtl="0">
              <a:spcBef>
                <a:spcPts val="0"/>
              </a:spcBef>
              <a:buNone/>
              <a:defRPr sz="3600" b="0" i="0" u="none" strike="noStrike" cap="none">
                <a:solidFill>
                  <a:schemeClr val="lt1"/>
                </a:solidFill>
                <a:latin typeface="Trebuchet MS"/>
                <a:ea typeface="Trebuchet MS"/>
                <a:cs typeface="Trebuchet MS"/>
                <a:sym typeface="Trebuchet MS"/>
              </a:defRPr>
            </a:lvl3pPr>
            <a:lvl4pPr marL="0" marR="0" lvl="3" indent="0" algn="l" rtl="0">
              <a:spcBef>
                <a:spcPts val="0"/>
              </a:spcBef>
              <a:buNone/>
              <a:defRPr sz="3600" b="0" i="0" u="none" strike="noStrike" cap="none">
                <a:solidFill>
                  <a:schemeClr val="lt1"/>
                </a:solidFill>
                <a:latin typeface="Trebuchet MS"/>
                <a:ea typeface="Trebuchet MS"/>
                <a:cs typeface="Trebuchet MS"/>
                <a:sym typeface="Trebuchet MS"/>
              </a:defRPr>
            </a:lvl4pPr>
            <a:lvl5pPr marL="0" marR="0" lvl="4" indent="0" algn="l" rtl="0">
              <a:spcBef>
                <a:spcPts val="0"/>
              </a:spcBef>
              <a:buNone/>
              <a:defRPr sz="3600" b="0" i="0" u="none" strike="noStrike" cap="none">
                <a:solidFill>
                  <a:schemeClr val="lt1"/>
                </a:solidFill>
                <a:latin typeface="Trebuchet MS"/>
                <a:ea typeface="Trebuchet MS"/>
                <a:cs typeface="Trebuchet MS"/>
                <a:sym typeface="Trebuchet MS"/>
              </a:defRPr>
            </a:lvl5pPr>
            <a:lvl6pPr marL="0" marR="0" lvl="5" indent="0" algn="l" rtl="0">
              <a:spcBef>
                <a:spcPts val="0"/>
              </a:spcBef>
              <a:buNone/>
              <a:defRPr sz="3600" b="0" i="0" u="none" strike="noStrike" cap="none">
                <a:solidFill>
                  <a:schemeClr val="lt1"/>
                </a:solidFill>
                <a:latin typeface="Trebuchet MS"/>
                <a:ea typeface="Trebuchet MS"/>
                <a:cs typeface="Trebuchet MS"/>
                <a:sym typeface="Trebuchet MS"/>
              </a:defRPr>
            </a:lvl6pPr>
            <a:lvl7pPr marL="0" marR="0" lvl="6" indent="0" algn="l" rtl="0">
              <a:spcBef>
                <a:spcPts val="0"/>
              </a:spcBef>
              <a:buNone/>
              <a:defRPr sz="3600" b="0" i="0" u="none" strike="noStrike" cap="none">
                <a:solidFill>
                  <a:schemeClr val="lt1"/>
                </a:solidFill>
                <a:latin typeface="Trebuchet MS"/>
                <a:ea typeface="Trebuchet MS"/>
                <a:cs typeface="Trebuchet MS"/>
                <a:sym typeface="Trebuchet MS"/>
              </a:defRPr>
            </a:lvl7pPr>
            <a:lvl8pPr marL="0" marR="0" lvl="7" indent="0" algn="l" rtl="0">
              <a:spcBef>
                <a:spcPts val="0"/>
              </a:spcBef>
              <a:buNone/>
              <a:defRPr sz="3600" b="0" i="0" u="none" strike="noStrike" cap="none">
                <a:solidFill>
                  <a:schemeClr val="lt1"/>
                </a:solidFill>
                <a:latin typeface="Trebuchet MS"/>
                <a:ea typeface="Trebuchet MS"/>
                <a:cs typeface="Trebuchet MS"/>
                <a:sym typeface="Trebuchet MS"/>
              </a:defRPr>
            </a:lvl8pPr>
            <a:lvl9pPr marL="0" marR="0" lvl="8" indent="0" algn="l" rtl="0">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dirty="0"/>
          </a:p>
        </p:txBody>
      </p:sp>
    </p:spTree>
    <p:extLst>
      <p:ext uri="{BB962C8B-B14F-4D97-AF65-F5344CB8AC3E}">
        <p14:creationId xmlns:p14="http://schemas.microsoft.com/office/powerpoint/2010/main" xmlns="" val="3864564300"/>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47E08"/>
            </a:gs>
            <a:gs pos="100000">
              <a:srgbClr val="CC0000"/>
            </a:gs>
          </a:gsLst>
          <a:lin ang="5400012"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ZA"/>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06891483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4640" y="2441618"/>
            <a:ext cx="5110903" cy="1138773"/>
          </a:xfrm>
          <a:prstGeom prst="rect">
            <a:avLst/>
          </a:prstGeom>
        </p:spPr>
        <p:txBody>
          <a:bodyPr wrap="square" lIns="0" tIns="0" rIns="0" bIns="0">
            <a:spAutoFit/>
          </a:bodyPr>
          <a:lstStyle>
            <a:lvl1pPr>
              <a:defRPr sz="7400" b="1" i="0">
                <a:solidFill>
                  <a:schemeClr val="bg1"/>
                </a:solidFill>
                <a:latin typeface="Futura Std"/>
                <a:cs typeface="Futura Std"/>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2/24/2023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xmlns="" val="9513606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
          <p:cNvPicPr preferRelativeResize="0"/>
          <p:nvPr/>
        </p:nvPicPr>
        <p:blipFill rotWithShape="1">
          <a:blip r:embed="rId3">
            <a:alphaModFix/>
          </a:blip>
          <a:srcRect/>
          <a:stretch/>
        </p:blipFill>
        <p:spPr>
          <a:xfrm>
            <a:off x="19" y="11"/>
            <a:ext cx="12191981" cy="6857989"/>
          </a:xfrm>
          <a:prstGeom prst="rect">
            <a:avLst/>
          </a:prstGeom>
          <a:noFill/>
          <a:ln>
            <a:noFill/>
          </a:ln>
        </p:spPr>
      </p:pic>
      <p:sp>
        <p:nvSpPr>
          <p:cNvPr id="282" name="Google Shape;282;p1"/>
          <p:cNvSpPr txBox="1"/>
          <p:nvPr/>
        </p:nvSpPr>
        <p:spPr>
          <a:xfrm>
            <a:off x="779629" y="3028890"/>
            <a:ext cx="1120589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dirty="0">
                <a:solidFill>
                  <a:srgbClr val="F2F2F2"/>
                </a:solidFill>
                <a:latin typeface="Century Gothic"/>
                <a:ea typeface="Century Gothic"/>
                <a:cs typeface="Century Gothic"/>
                <a:sym typeface="Century Gothic"/>
              </a:rPr>
              <a:t>NETBALL WORLD CUP 2023 STATUS UPDATE</a:t>
            </a:r>
            <a:r>
              <a:rPr lang="en-US" sz="3600" b="1" i="0" u="none" strike="noStrike" cap="none" dirty="0">
                <a:solidFill>
                  <a:srgbClr val="F2F2F2"/>
                </a:solidFill>
                <a:latin typeface="Trebuchet MS"/>
                <a:ea typeface="Trebuchet MS"/>
                <a:cs typeface="Trebuchet MS"/>
                <a:sym typeface="Trebuchet MS"/>
              </a:rPr>
              <a:t> </a:t>
            </a:r>
            <a:endParaRPr sz="3600" b="1" dirty="0">
              <a:solidFill>
                <a:srgbClr val="F2F2F2"/>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entury Gothic" panose="020B0502020202020204" pitchFamily="34" charset="0"/>
              </a:rPr>
              <a:t>PENDING SPONSORSHIP</a:t>
            </a:r>
            <a:endParaRPr lang="en-ZA" dirty="0"/>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latin typeface="Century Gothic" panose="020B0502020202020204" pitchFamily="34" charset="0"/>
            </a:endParaRPr>
          </a:p>
          <a:p>
            <a:r>
              <a:rPr lang="en-US" dirty="0">
                <a:latin typeface="Century Gothic" panose="020B0502020202020204" pitchFamily="34" charset="0"/>
              </a:rPr>
              <a:t>The following partnerships are to be concluded:</a:t>
            </a:r>
          </a:p>
          <a:p>
            <a:pPr marL="0" indent="0">
              <a:buNone/>
            </a:pPr>
            <a:r>
              <a:rPr lang="en-US" dirty="0">
                <a:latin typeface="Century Gothic" panose="020B0502020202020204" pitchFamily="34" charset="0"/>
              </a:rPr>
              <a:t>	- ACSA</a:t>
            </a:r>
          </a:p>
          <a:p>
            <a:pPr marL="0" indent="0">
              <a:buNone/>
            </a:pPr>
            <a:r>
              <a:rPr lang="en-US" dirty="0">
                <a:latin typeface="Century Gothic" panose="020B0502020202020204" pitchFamily="34" charset="0"/>
              </a:rPr>
              <a:t>	- Red Bull</a:t>
            </a:r>
          </a:p>
          <a:p>
            <a:pPr marL="0" indent="0">
              <a:buNone/>
            </a:pPr>
            <a:r>
              <a:rPr lang="en-US" dirty="0">
                <a:latin typeface="Century Gothic" panose="020B0502020202020204" pitchFamily="34" charset="0"/>
              </a:rPr>
              <a:t>	- Sage </a:t>
            </a:r>
          </a:p>
          <a:p>
            <a:pPr marL="0" indent="0">
              <a:buNone/>
            </a:pPr>
            <a:r>
              <a:rPr lang="en-US" dirty="0">
                <a:latin typeface="Century Gothic" panose="020B0502020202020204" pitchFamily="34" charset="0"/>
              </a:rPr>
              <a:t>	- Coca cola/</a:t>
            </a:r>
            <a:r>
              <a:rPr lang="en-US" dirty="0" err="1">
                <a:latin typeface="Century Gothic" panose="020B0502020202020204" pitchFamily="34" charset="0"/>
              </a:rPr>
              <a:t>PemBev</a:t>
            </a:r>
            <a:endParaRPr lang="en-US" dirty="0">
              <a:latin typeface="Century Gothic" panose="020B0502020202020204" pitchFamily="34" charset="0"/>
            </a:endParaRPr>
          </a:p>
          <a:p>
            <a:pPr marL="0" indent="0">
              <a:buNone/>
            </a:pPr>
            <a:r>
              <a:rPr lang="en-US" dirty="0">
                <a:latin typeface="Century Gothic" panose="020B0502020202020204" pitchFamily="34" charset="0"/>
              </a:rPr>
              <a:t>	- Hyundai</a:t>
            </a:r>
          </a:p>
          <a:p>
            <a:pPr marL="0" indent="0">
              <a:buNone/>
            </a:pPr>
            <a:r>
              <a:rPr lang="en-US" dirty="0">
                <a:latin typeface="Century Gothic" panose="020B0502020202020204" pitchFamily="34" charset="0"/>
              </a:rPr>
              <a:t>	- Mercedes</a:t>
            </a:r>
          </a:p>
          <a:p>
            <a:pPr marL="0" indent="0">
              <a:buNone/>
            </a:pPr>
            <a:r>
              <a:rPr lang="en-US" dirty="0">
                <a:latin typeface="Century Gothic" panose="020B0502020202020204" pitchFamily="34" charset="0"/>
              </a:rPr>
              <a:t>	- </a:t>
            </a:r>
            <a:r>
              <a:rPr lang="en-US" dirty="0" err="1">
                <a:latin typeface="Century Gothic" panose="020B0502020202020204" pitchFamily="34" charset="0"/>
              </a:rPr>
              <a:t>Hollywoodbets</a:t>
            </a:r>
            <a:endParaRPr lang="en-US" dirty="0">
              <a:latin typeface="Century Gothic" panose="020B0502020202020204" pitchFamily="34" charset="0"/>
            </a:endParaRPr>
          </a:p>
          <a:p>
            <a:endParaRPr lang="en-ZA" dirty="0"/>
          </a:p>
        </p:txBody>
      </p:sp>
      <p:pic>
        <p:nvPicPr>
          <p:cNvPr id="4" name="Picture 3" descr="A person in a garment&#10;&#10;Description automatically generated with medium confidence">
            <a:extLst>
              <a:ext uri="{FF2B5EF4-FFF2-40B4-BE49-F238E27FC236}">
                <a16:creationId xmlns:a16="http://schemas.microsoft.com/office/drawing/2014/main" xmlns="" id="{96E47401-3033-87EB-3860-769F353234FC}"/>
              </a:ext>
            </a:extLst>
          </p:cNvPr>
          <p:cNvPicPr>
            <a:picLocks noChangeAspect="1"/>
          </p:cNvPicPr>
          <p:nvPr/>
        </p:nvPicPr>
        <p:blipFill>
          <a:blip r:embed="rId2"/>
          <a:stretch>
            <a:fillRect/>
          </a:stretch>
        </p:blipFill>
        <p:spPr>
          <a:xfrm>
            <a:off x="8424124" y="1834166"/>
            <a:ext cx="3767876" cy="5023834"/>
          </a:xfrm>
          <a:prstGeom prst="rect">
            <a:avLst/>
          </a:prstGeom>
        </p:spPr>
      </p:pic>
    </p:spTree>
    <p:extLst>
      <p:ext uri="{BB962C8B-B14F-4D97-AF65-F5344CB8AC3E}">
        <p14:creationId xmlns:p14="http://schemas.microsoft.com/office/powerpoint/2010/main" xmlns="" val="258143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sz="4000" b="1" dirty="0">
                <a:latin typeface="Century Gothic"/>
                <a:ea typeface="Century Gothic"/>
                <a:cs typeface="Century Gothic"/>
                <a:sym typeface="Century Gothic"/>
              </a:rPr>
              <a:t>TRAINING VENUES</a:t>
            </a:r>
            <a:endParaRPr sz="4000" b="1" dirty="0">
              <a:latin typeface="Century Gothic"/>
              <a:ea typeface="Century Gothic"/>
              <a:cs typeface="Century Gothic"/>
              <a:sym typeface="Century Gothic"/>
            </a:endParaRPr>
          </a:p>
        </p:txBody>
      </p:sp>
      <p:sp>
        <p:nvSpPr>
          <p:cNvPr id="426" name="Google Shape;426;p14"/>
          <p:cNvSpPr txBox="1">
            <a:spLocks noGrp="1"/>
          </p:cNvSpPr>
          <p:nvPr>
            <p:ph type="body" idx="1"/>
          </p:nvPr>
        </p:nvSpPr>
        <p:spPr>
          <a:xfrm>
            <a:off x="121920" y="2026920"/>
            <a:ext cx="11917679" cy="4831079"/>
          </a:xfrm>
          <a:prstGeom prst="rect">
            <a:avLst/>
          </a:prstGeom>
          <a:noFill/>
          <a:ln>
            <a:noFill/>
          </a:ln>
        </p:spPr>
        <p:txBody>
          <a:bodyPr spcFirstLastPara="1" wrap="square" lIns="91425" tIns="45700" rIns="91425" bIns="45700" anchor="t" anchorCtr="0">
            <a:normAutofit/>
          </a:bodyPr>
          <a:lstStyle/>
          <a:p>
            <a:pPr marL="0" indent="0">
              <a:spcBef>
                <a:spcPts val="0"/>
              </a:spcBef>
              <a:buClr>
                <a:srgbClr val="171616"/>
              </a:buClr>
              <a:buSzPts val="2400"/>
              <a:buNone/>
            </a:pPr>
            <a:r>
              <a:rPr lang="en-US" sz="2000" dirty="0">
                <a:solidFill>
                  <a:schemeClr val="bg1"/>
                </a:solidFill>
                <a:latin typeface="Century Gothic"/>
                <a:ea typeface="Century Gothic"/>
                <a:cs typeface="Century Gothic"/>
                <a:sym typeface="Century Gothic"/>
              </a:rPr>
              <a:t>Pre-event the following venues will be the primary training facilities;</a:t>
            </a:r>
          </a:p>
          <a:p>
            <a:pPr marL="323850" indent="-285750">
              <a:buClr>
                <a:schemeClr val="bg1"/>
              </a:buClr>
            </a:pPr>
            <a:r>
              <a:rPr lang="en-US" sz="2000" dirty="0">
                <a:solidFill>
                  <a:schemeClr val="bg1"/>
                </a:solidFill>
                <a:latin typeface="Century Gothic"/>
                <a:ea typeface="Century Gothic"/>
                <a:cs typeface="Century Gothic"/>
                <a:sym typeface="Century Gothic"/>
              </a:rPr>
              <a:t>University of Cape Town ( 2 x indoors)</a:t>
            </a:r>
            <a:endParaRPr sz="2000" dirty="0">
              <a:solidFill>
                <a:schemeClr val="bg1"/>
              </a:solidFill>
              <a:latin typeface="Century Gothic"/>
              <a:ea typeface="Century Gothic"/>
              <a:cs typeface="Century Gothic"/>
              <a:sym typeface="Century Gothic"/>
            </a:endParaRPr>
          </a:p>
          <a:p>
            <a:pPr marL="323850" indent="-285750">
              <a:buClr>
                <a:schemeClr val="bg1"/>
              </a:buClr>
            </a:pPr>
            <a:r>
              <a:rPr lang="en-US" sz="2000" dirty="0">
                <a:solidFill>
                  <a:schemeClr val="bg1"/>
                </a:solidFill>
                <a:latin typeface="Century Gothic"/>
                <a:ea typeface="Century Gothic"/>
                <a:cs typeface="Century Gothic"/>
                <a:sym typeface="Century Gothic"/>
              </a:rPr>
              <a:t>Cape Town Military Base (1 x indoor)</a:t>
            </a:r>
          </a:p>
          <a:p>
            <a:pPr marL="323850" indent="-285750">
              <a:buClr>
                <a:schemeClr val="bg1"/>
              </a:buClr>
            </a:pPr>
            <a:r>
              <a:rPr lang="en-US" sz="2000" dirty="0">
                <a:solidFill>
                  <a:schemeClr val="bg1"/>
                </a:solidFill>
                <a:latin typeface="Century Gothic"/>
                <a:ea typeface="Century Gothic"/>
                <a:cs typeface="Century Gothic"/>
                <a:sym typeface="Century Gothic"/>
              </a:rPr>
              <a:t>CTICC2 (2 x Indoor)</a:t>
            </a:r>
          </a:p>
          <a:p>
            <a:pPr marL="323850" indent="-285750">
              <a:buClr>
                <a:schemeClr val="bg1"/>
              </a:buClr>
            </a:pPr>
            <a:r>
              <a:rPr lang="en-US" sz="2000" dirty="0">
                <a:solidFill>
                  <a:schemeClr val="bg1"/>
                </a:solidFill>
                <a:latin typeface="Century Gothic"/>
                <a:ea typeface="Century Gothic"/>
                <a:cs typeface="Century Gothic"/>
                <a:sym typeface="Century Gothic"/>
              </a:rPr>
              <a:t>CTICC1 (1 x indoor)</a:t>
            </a:r>
          </a:p>
          <a:p>
            <a:pPr marL="38100" indent="0">
              <a:buClr>
                <a:schemeClr val="bg1"/>
              </a:buClr>
              <a:buNone/>
            </a:pPr>
            <a:endParaRPr lang="en-US" sz="2000" dirty="0">
              <a:solidFill>
                <a:schemeClr val="bg1"/>
              </a:solidFill>
              <a:latin typeface="Century Gothic"/>
              <a:ea typeface="Century Gothic"/>
              <a:cs typeface="Century Gothic"/>
              <a:sym typeface="Century Gothic"/>
            </a:endParaRPr>
          </a:p>
          <a:p>
            <a:pPr marL="38100" indent="0">
              <a:buClr>
                <a:srgbClr val="171616"/>
              </a:buClr>
              <a:buNone/>
            </a:pPr>
            <a:r>
              <a:rPr lang="en-US" sz="2000" dirty="0">
                <a:solidFill>
                  <a:schemeClr val="bg1"/>
                </a:solidFill>
                <a:latin typeface="Century Gothic"/>
                <a:ea typeface="Century Gothic"/>
                <a:cs typeface="Century Gothic"/>
                <a:sym typeface="Century Gothic"/>
              </a:rPr>
              <a:t>All venues meet WN requirements – sprung wooden floors, sunken goal posts</a:t>
            </a:r>
          </a:p>
          <a:p>
            <a:pPr marL="38100" indent="0">
              <a:buClr>
                <a:srgbClr val="171616"/>
              </a:buClr>
              <a:buNone/>
            </a:pPr>
            <a:r>
              <a:rPr lang="en-NZ" sz="2000" dirty="0">
                <a:solidFill>
                  <a:schemeClr val="bg1"/>
                </a:solidFill>
                <a:latin typeface="Century Gothic"/>
                <a:ea typeface="Century Gothic"/>
                <a:cs typeface="Century Gothic"/>
                <a:sym typeface="Century Gothic"/>
              </a:rPr>
              <a:t>All the teams will be provided with a venue orientation/surface training opportunity on match courts.</a:t>
            </a:r>
          </a:p>
          <a:p>
            <a:pPr marL="38100" indent="0">
              <a:buClr>
                <a:srgbClr val="171616"/>
              </a:buClr>
              <a:buNone/>
            </a:pPr>
            <a:endParaRPr lang="en-NZ" sz="1800" dirty="0">
              <a:solidFill>
                <a:schemeClr val="bg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FC967C1-B18B-82B8-7E9B-32CBA6734821}"/>
              </a:ext>
            </a:extLst>
          </p:cNvPr>
          <p:cNvGraphicFramePr>
            <a:graphicFrameLocks noGrp="1"/>
          </p:cNvGraphicFramePr>
          <p:nvPr>
            <p:extLst>
              <p:ext uri="{D42A27DB-BD31-4B8C-83A1-F6EECF244321}">
                <p14:modId xmlns:p14="http://schemas.microsoft.com/office/powerpoint/2010/main" xmlns="" val="889321418"/>
              </p:ext>
            </p:extLst>
          </p:nvPr>
        </p:nvGraphicFramePr>
        <p:xfrm>
          <a:off x="0" y="43808"/>
          <a:ext cx="6095998" cy="6814187"/>
        </p:xfrm>
        <a:graphic>
          <a:graphicData uri="http://schemas.openxmlformats.org/drawingml/2006/table">
            <a:tbl>
              <a:tblPr firstRow="1" bandRow="1">
                <a:tableStyleId>{ED7091FC-256F-478C-9365-C656C72F043A}</a:tableStyleId>
              </a:tblPr>
              <a:tblGrid>
                <a:gridCol w="702463">
                  <a:extLst>
                    <a:ext uri="{9D8B030D-6E8A-4147-A177-3AD203B41FA5}">
                      <a16:colId xmlns:a16="http://schemas.microsoft.com/office/drawing/2014/main" xmlns="" val="2954502418"/>
                    </a:ext>
                  </a:extLst>
                </a:gridCol>
                <a:gridCol w="2496309">
                  <a:extLst>
                    <a:ext uri="{9D8B030D-6E8A-4147-A177-3AD203B41FA5}">
                      <a16:colId xmlns:a16="http://schemas.microsoft.com/office/drawing/2014/main" xmlns="" val="2961617207"/>
                    </a:ext>
                  </a:extLst>
                </a:gridCol>
                <a:gridCol w="2897226">
                  <a:extLst>
                    <a:ext uri="{9D8B030D-6E8A-4147-A177-3AD203B41FA5}">
                      <a16:colId xmlns:a16="http://schemas.microsoft.com/office/drawing/2014/main" xmlns="" val="309909083"/>
                    </a:ext>
                  </a:extLst>
                </a:gridCol>
              </a:tblGrid>
              <a:tr h="275409">
                <a:tc>
                  <a:txBody>
                    <a:bodyPr/>
                    <a:lstStyle/>
                    <a:p>
                      <a:pPr algn="l"/>
                      <a:r>
                        <a:rPr lang="en-US" sz="1200" dirty="0">
                          <a:latin typeface="Century Gothic" panose="020B0502020202020204" pitchFamily="34" charset="0"/>
                        </a:rPr>
                        <a:t>No.</a:t>
                      </a:r>
                      <a:endParaRPr lang="en-ZA" sz="1200" dirty="0">
                        <a:latin typeface="Century Gothic" panose="020B0502020202020204" pitchFamily="34" charset="0"/>
                      </a:endParaRPr>
                    </a:p>
                  </a:txBody>
                  <a:tcPr anchor="ctr"/>
                </a:tc>
                <a:tc>
                  <a:txBody>
                    <a:bodyPr/>
                    <a:lstStyle/>
                    <a:p>
                      <a:pPr algn="l"/>
                      <a:r>
                        <a:rPr lang="en-US" sz="1200" dirty="0">
                          <a:latin typeface="Century Gothic" panose="020B0502020202020204" pitchFamily="34" charset="0"/>
                        </a:rPr>
                        <a:t>Team</a:t>
                      </a:r>
                      <a:endParaRPr lang="en-ZA" sz="1200" dirty="0">
                        <a:latin typeface="Century Gothic" panose="020B0502020202020204" pitchFamily="34" charset="0"/>
                      </a:endParaRPr>
                    </a:p>
                  </a:txBody>
                  <a:tcPr anchor="ctr"/>
                </a:tc>
                <a:tc>
                  <a:txBody>
                    <a:bodyPr/>
                    <a:lstStyle/>
                    <a:p>
                      <a:pPr algn="l"/>
                      <a:r>
                        <a:rPr lang="en-US" sz="1200" dirty="0">
                          <a:latin typeface="Century Gothic" panose="020B0502020202020204" pitchFamily="34" charset="0"/>
                        </a:rPr>
                        <a:t>Comments </a:t>
                      </a:r>
                      <a:endParaRPr lang="en-ZA" sz="1200" dirty="0">
                        <a:latin typeface="Century Gothic" panose="020B0502020202020204" pitchFamily="34" charset="0"/>
                      </a:endParaRPr>
                    </a:p>
                  </a:txBody>
                  <a:tcPr anchor="ctr"/>
                </a:tc>
                <a:extLst>
                  <a:ext uri="{0D108BD9-81ED-4DB2-BD59-A6C34878D82A}">
                    <a16:rowId xmlns:a16="http://schemas.microsoft.com/office/drawing/2014/main" xmlns="" val="2194344531"/>
                  </a:ext>
                </a:extLst>
              </a:tr>
              <a:tr h="275409">
                <a:tc gridSpan="3">
                  <a:txBody>
                    <a:bodyPr/>
                    <a:lstStyle/>
                    <a:p>
                      <a:r>
                        <a:rPr lang="en-US" sz="1200" b="1" dirty="0">
                          <a:latin typeface="Century Gothic" panose="020B0502020202020204" pitchFamily="34" charset="0"/>
                        </a:rPr>
                        <a:t>SOUTHERN SUN WATEFRONT</a:t>
                      </a:r>
                      <a:endParaRPr lang="en-ZA" sz="1200" b="1" dirty="0">
                        <a:latin typeface="Century Gothic" panose="020B0502020202020204" pitchFamily="34" charset="0"/>
                      </a:endParaRPr>
                    </a:p>
                  </a:txBody>
                  <a:tcPr anchor="b"/>
                </a:tc>
                <a:tc hMerge="1">
                  <a:txBody>
                    <a:bodyPr/>
                    <a:lstStyle/>
                    <a:p>
                      <a:endParaRPr lang="en-ZA"/>
                    </a:p>
                  </a:txBody>
                  <a:tcPr/>
                </a:tc>
                <a:tc hMerge="1">
                  <a:txBody>
                    <a:bodyPr/>
                    <a:lstStyle/>
                    <a:p>
                      <a:endParaRPr lang="en-ZA" sz="1200" b="1" dirty="0">
                        <a:latin typeface="Century Gothic" panose="020B0502020202020204" pitchFamily="34" charset="0"/>
                      </a:endParaRPr>
                    </a:p>
                  </a:txBody>
                  <a:tcPr anchor="b"/>
                </a:tc>
                <a:extLst>
                  <a:ext uri="{0D108BD9-81ED-4DB2-BD59-A6C34878D82A}">
                    <a16:rowId xmlns:a16="http://schemas.microsoft.com/office/drawing/2014/main" xmlns="" val="1197026614"/>
                  </a:ext>
                </a:extLst>
              </a:tr>
              <a:tr h="275409">
                <a:tc>
                  <a:txBody>
                    <a:bodyPr/>
                    <a:lstStyle/>
                    <a:p>
                      <a:r>
                        <a:rPr lang="en-US" sz="1200" dirty="0">
                          <a:latin typeface="Century Gothic" panose="020B0502020202020204" pitchFamily="34" charset="0"/>
                        </a:rPr>
                        <a:t>1.</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Australia</a:t>
                      </a:r>
                      <a:endParaRPr lang="en-ZA" sz="120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2708559873"/>
                  </a:ext>
                </a:extLst>
              </a:tr>
              <a:tr h="275409">
                <a:tc>
                  <a:txBody>
                    <a:bodyPr/>
                    <a:lstStyle/>
                    <a:p>
                      <a:r>
                        <a:rPr lang="en-US" sz="1200" dirty="0">
                          <a:latin typeface="Century Gothic" panose="020B0502020202020204" pitchFamily="34" charset="0"/>
                        </a:rPr>
                        <a:t>2.</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England</a:t>
                      </a:r>
                      <a:endParaRPr lang="en-ZA" sz="1200">
                        <a:latin typeface="Century Gothic" panose="020B0502020202020204" pitchFamily="34" charset="0"/>
                      </a:endParaRPr>
                    </a:p>
                  </a:txBody>
                  <a:tcPr/>
                </a:tc>
                <a:tc>
                  <a:txBody>
                    <a:bodyPr/>
                    <a:lstStyle/>
                    <a:p>
                      <a:endParaRPr lang="en-ZA" sz="1200">
                        <a:latin typeface="Century Gothic" panose="020B0502020202020204" pitchFamily="34" charset="0"/>
                      </a:endParaRPr>
                    </a:p>
                  </a:txBody>
                  <a:tcPr/>
                </a:tc>
                <a:extLst>
                  <a:ext uri="{0D108BD9-81ED-4DB2-BD59-A6C34878D82A}">
                    <a16:rowId xmlns:a16="http://schemas.microsoft.com/office/drawing/2014/main" xmlns="" val="2157142613"/>
                  </a:ext>
                </a:extLst>
              </a:tr>
              <a:tr h="275409">
                <a:tc>
                  <a:txBody>
                    <a:bodyPr/>
                    <a:lstStyle/>
                    <a:p>
                      <a:r>
                        <a:rPr lang="en-US" sz="1200" dirty="0">
                          <a:latin typeface="Century Gothic" panose="020B0502020202020204" pitchFamily="34" charset="0"/>
                        </a:rPr>
                        <a:t>3.</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New Zealand</a:t>
                      </a:r>
                      <a:endParaRPr lang="en-ZA" sz="1200">
                        <a:latin typeface="Century Gothic" panose="020B0502020202020204" pitchFamily="34" charset="0"/>
                      </a:endParaRPr>
                    </a:p>
                  </a:txBody>
                  <a:tcPr/>
                </a:tc>
                <a:tc>
                  <a:txBody>
                    <a:bodyPr/>
                    <a:lstStyle/>
                    <a:p>
                      <a:endParaRPr lang="en-ZA" sz="1200">
                        <a:latin typeface="Century Gothic" panose="020B0502020202020204" pitchFamily="34" charset="0"/>
                      </a:endParaRPr>
                    </a:p>
                  </a:txBody>
                  <a:tcPr/>
                </a:tc>
                <a:extLst>
                  <a:ext uri="{0D108BD9-81ED-4DB2-BD59-A6C34878D82A}">
                    <a16:rowId xmlns:a16="http://schemas.microsoft.com/office/drawing/2014/main" xmlns="" val="919666201"/>
                  </a:ext>
                </a:extLst>
              </a:tr>
              <a:tr h="275409">
                <a:tc>
                  <a:txBody>
                    <a:bodyPr/>
                    <a:lstStyle/>
                    <a:p>
                      <a:r>
                        <a:rPr lang="en-US" sz="1200" dirty="0">
                          <a:latin typeface="Century Gothic" panose="020B0502020202020204" pitchFamily="34" charset="0"/>
                        </a:rPr>
                        <a:t>4.</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Scotland</a:t>
                      </a:r>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3317678567"/>
                  </a:ext>
                </a:extLst>
              </a:tr>
              <a:tr h="275409">
                <a:tc>
                  <a:txBody>
                    <a:bodyPr/>
                    <a:lstStyle/>
                    <a:p>
                      <a:r>
                        <a:rPr lang="en-US" sz="1200" dirty="0">
                          <a:latin typeface="Century Gothic" panose="020B0502020202020204" pitchFamily="34" charset="0"/>
                        </a:rPr>
                        <a:t>5.</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South Africa</a:t>
                      </a:r>
                      <a:endParaRPr lang="en-ZA" sz="120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3034218420"/>
                  </a:ext>
                </a:extLst>
              </a:tr>
              <a:tr h="275409">
                <a:tc>
                  <a:txBody>
                    <a:bodyPr/>
                    <a:lstStyle/>
                    <a:p>
                      <a:r>
                        <a:rPr lang="en-US" sz="1200" dirty="0">
                          <a:latin typeface="Century Gothic" panose="020B0502020202020204" pitchFamily="34" charset="0"/>
                        </a:rPr>
                        <a:t>6.</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Tonga</a:t>
                      </a:r>
                      <a:endParaRPr lang="en-ZA" sz="120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1651764074"/>
                  </a:ext>
                </a:extLst>
              </a:tr>
              <a:tr h="275409">
                <a:tc>
                  <a:txBody>
                    <a:bodyPr/>
                    <a:lstStyle/>
                    <a:p>
                      <a:r>
                        <a:rPr lang="en-US" sz="1200" dirty="0">
                          <a:latin typeface="Century Gothic" panose="020B0502020202020204" pitchFamily="34" charset="0"/>
                        </a:rPr>
                        <a:t>7.</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Wales</a:t>
                      </a:r>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294918510"/>
                  </a:ext>
                </a:extLst>
              </a:tr>
              <a:tr h="275409">
                <a:tc gridSpan="3">
                  <a:txBody>
                    <a:bodyPr/>
                    <a:lstStyle/>
                    <a:p>
                      <a:r>
                        <a:rPr lang="en-US" sz="1200" b="1" dirty="0">
                          <a:latin typeface="Century Gothic" panose="020B0502020202020204" pitchFamily="34" charset="0"/>
                        </a:rPr>
                        <a:t>SUN SQUARE</a:t>
                      </a:r>
                      <a:endParaRPr lang="en-ZA" sz="1200" b="1" dirty="0">
                        <a:latin typeface="Century Gothic" panose="020B0502020202020204" pitchFamily="34" charset="0"/>
                      </a:endParaRPr>
                    </a:p>
                  </a:txBody>
                  <a:tcPr anchor="b"/>
                </a:tc>
                <a:tc hMerge="1">
                  <a:txBody>
                    <a:bodyPr/>
                    <a:lstStyle/>
                    <a:p>
                      <a:endParaRPr lang="en-ZA"/>
                    </a:p>
                  </a:txBody>
                  <a:tcPr/>
                </a:tc>
                <a:tc hMerge="1">
                  <a:txBody>
                    <a:bodyPr/>
                    <a:lstStyle/>
                    <a:p>
                      <a:endParaRPr lang="en-ZA" sz="1200" b="1" dirty="0">
                        <a:latin typeface="Century Gothic" panose="020B0502020202020204" pitchFamily="34" charset="0"/>
                      </a:endParaRPr>
                    </a:p>
                  </a:txBody>
                  <a:tcPr anchor="b"/>
                </a:tc>
                <a:extLst>
                  <a:ext uri="{0D108BD9-81ED-4DB2-BD59-A6C34878D82A}">
                    <a16:rowId xmlns:a16="http://schemas.microsoft.com/office/drawing/2014/main" xmlns="" val="2912338707"/>
                  </a:ext>
                </a:extLst>
              </a:tr>
              <a:tr h="275409">
                <a:tc>
                  <a:txBody>
                    <a:bodyPr/>
                    <a:lstStyle/>
                    <a:p>
                      <a:r>
                        <a:rPr lang="en-US" sz="1200" dirty="0">
                          <a:latin typeface="Century Gothic" panose="020B0502020202020204" pitchFamily="34" charset="0"/>
                        </a:rPr>
                        <a:t>1.</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Jamaica</a:t>
                      </a:r>
                      <a:endParaRPr lang="en-ZA" sz="120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3822612680"/>
                  </a:ext>
                </a:extLst>
              </a:tr>
              <a:tr h="275409">
                <a:tc>
                  <a:txBody>
                    <a:bodyPr/>
                    <a:lstStyle/>
                    <a:p>
                      <a:r>
                        <a:rPr lang="en-US" sz="1200" dirty="0">
                          <a:latin typeface="Century Gothic" panose="020B0502020202020204" pitchFamily="34" charset="0"/>
                        </a:rPr>
                        <a:t>2.</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Singapore</a:t>
                      </a:r>
                      <a:endParaRPr lang="en-ZA" sz="120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115213618"/>
                  </a:ext>
                </a:extLst>
              </a:tr>
              <a:tr h="275409">
                <a:tc>
                  <a:txBody>
                    <a:bodyPr/>
                    <a:lstStyle/>
                    <a:p>
                      <a:r>
                        <a:rPr lang="en-US" sz="1200" dirty="0">
                          <a:latin typeface="Century Gothic" panose="020B0502020202020204" pitchFamily="34" charset="0"/>
                        </a:rPr>
                        <a:t>3.</a:t>
                      </a:r>
                      <a:endParaRPr lang="en-ZA" sz="1200" dirty="0">
                        <a:latin typeface="Century Gothic" panose="020B0502020202020204" pitchFamily="34" charset="0"/>
                      </a:endParaRPr>
                    </a:p>
                  </a:txBody>
                  <a:tcPr/>
                </a:tc>
                <a:tc>
                  <a:txBody>
                    <a:bodyPr/>
                    <a:lstStyle/>
                    <a:p>
                      <a:r>
                        <a:rPr lang="en-US" sz="1200">
                          <a:latin typeface="Century Gothic" panose="020B0502020202020204" pitchFamily="34" charset="0"/>
                        </a:rPr>
                        <a:t>Trinidad &amp; Tobago</a:t>
                      </a:r>
                      <a:endParaRPr lang="en-ZA" sz="120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2514330248"/>
                  </a:ext>
                </a:extLst>
              </a:tr>
              <a:tr h="275409">
                <a:tc>
                  <a:txBody>
                    <a:bodyPr/>
                    <a:lstStyle/>
                    <a:p>
                      <a:r>
                        <a:rPr lang="en-US" sz="1200" dirty="0">
                          <a:latin typeface="Century Gothic" panose="020B0502020202020204" pitchFamily="34" charset="0"/>
                        </a:rPr>
                        <a:t>4.</a:t>
                      </a:r>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2084573504"/>
                  </a:ext>
                </a:extLst>
              </a:tr>
              <a:tr h="275409">
                <a:tc gridSpan="3">
                  <a:txBody>
                    <a:bodyPr/>
                    <a:lstStyle/>
                    <a:p>
                      <a:r>
                        <a:rPr lang="en-US" sz="1200" b="1" dirty="0">
                          <a:latin typeface="Century Gothic" panose="020B0502020202020204" pitchFamily="34" charset="0"/>
                        </a:rPr>
                        <a:t>STAY EASY, CITY BOWL</a:t>
                      </a:r>
                      <a:endParaRPr lang="en-ZA" sz="1200" b="1" dirty="0">
                        <a:latin typeface="Century Gothic" panose="020B0502020202020204" pitchFamily="34" charset="0"/>
                      </a:endParaRPr>
                    </a:p>
                  </a:txBody>
                  <a:tcPr anchor="b"/>
                </a:tc>
                <a:tc hMerge="1">
                  <a:txBody>
                    <a:bodyPr/>
                    <a:lstStyle/>
                    <a:p>
                      <a:endParaRPr lang="en-ZA"/>
                    </a:p>
                  </a:txBody>
                  <a:tcPr/>
                </a:tc>
                <a:tc hMerge="1">
                  <a:txBody>
                    <a:bodyPr/>
                    <a:lstStyle/>
                    <a:p>
                      <a:endParaRPr lang="en-ZA" sz="1200" b="1" dirty="0">
                        <a:latin typeface="Century Gothic" panose="020B0502020202020204" pitchFamily="34" charset="0"/>
                      </a:endParaRPr>
                    </a:p>
                  </a:txBody>
                  <a:tcPr anchor="b"/>
                </a:tc>
                <a:extLst>
                  <a:ext uri="{0D108BD9-81ED-4DB2-BD59-A6C34878D82A}">
                    <a16:rowId xmlns:a16="http://schemas.microsoft.com/office/drawing/2014/main" xmlns="" val="120342580"/>
                  </a:ext>
                </a:extLst>
              </a:tr>
              <a:tr h="275409">
                <a:tc>
                  <a:txBody>
                    <a:bodyPr/>
                    <a:lstStyle/>
                    <a:p>
                      <a:r>
                        <a:rPr lang="en-US" sz="1200" dirty="0">
                          <a:latin typeface="Century Gothic" panose="020B0502020202020204" pitchFamily="34" charset="0"/>
                        </a:rPr>
                        <a:t>1</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Barbados</a:t>
                      </a:r>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3544166770"/>
                  </a:ext>
                </a:extLst>
              </a:tr>
              <a:tr h="275409">
                <a:tc>
                  <a:txBody>
                    <a:bodyPr/>
                    <a:lstStyle/>
                    <a:p>
                      <a:r>
                        <a:rPr lang="en-US" sz="1200" dirty="0">
                          <a:latin typeface="Century Gothic" panose="020B0502020202020204" pitchFamily="34" charset="0"/>
                        </a:rPr>
                        <a:t>2.</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Fiji</a:t>
                      </a:r>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529916515"/>
                  </a:ext>
                </a:extLst>
              </a:tr>
              <a:tr h="275409">
                <a:tc>
                  <a:txBody>
                    <a:bodyPr/>
                    <a:lstStyle/>
                    <a:p>
                      <a:r>
                        <a:rPr lang="en-US" sz="1200" dirty="0">
                          <a:latin typeface="Century Gothic" panose="020B0502020202020204" pitchFamily="34" charset="0"/>
                        </a:rPr>
                        <a:t>3.</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Malawi</a:t>
                      </a:r>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683853302"/>
                  </a:ext>
                </a:extLst>
              </a:tr>
              <a:tr h="275409">
                <a:tc>
                  <a:txBody>
                    <a:bodyPr/>
                    <a:lstStyle/>
                    <a:p>
                      <a:r>
                        <a:rPr lang="en-US" sz="1200" dirty="0">
                          <a:latin typeface="Century Gothic" panose="020B0502020202020204" pitchFamily="34" charset="0"/>
                        </a:rPr>
                        <a:t>4.</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Sri Lanka </a:t>
                      </a:r>
                      <a:endParaRPr lang="en-ZA" sz="1200" dirty="0">
                        <a:latin typeface="Century Gothic" panose="020B0502020202020204" pitchFamily="34" charset="0"/>
                      </a:endParaRPr>
                    </a:p>
                  </a:txBody>
                  <a:tcPr/>
                </a:tc>
                <a:tc>
                  <a:txBody>
                    <a:bodyPr/>
                    <a:lstStyle/>
                    <a:p>
                      <a:endParaRPr lang="en-ZA" sz="1200" dirty="0">
                        <a:latin typeface="Century Gothic" panose="020B0502020202020204" pitchFamily="34" charset="0"/>
                      </a:endParaRPr>
                    </a:p>
                  </a:txBody>
                  <a:tcPr/>
                </a:tc>
                <a:extLst>
                  <a:ext uri="{0D108BD9-81ED-4DB2-BD59-A6C34878D82A}">
                    <a16:rowId xmlns:a16="http://schemas.microsoft.com/office/drawing/2014/main" xmlns="" val="1018037323"/>
                  </a:ext>
                </a:extLst>
              </a:tr>
              <a:tr h="275409">
                <a:tc gridSpan="3">
                  <a:txBody>
                    <a:bodyPr/>
                    <a:lstStyle/>
                    <a:p>
                      <a:r>
                        <a:rPr lang="en-US" sz="1200" b="1" dirty="0">
                          <a:latin typeface="Century Gothic" panose="020B0502020202020204" pitchFamily="34" charset="0"/>
                        </a:rPr>
                        <a:t>TEAMS NOT CONFIRMED </a:t>
                      </a:r>
                      <a:endParaRPr lang="en-ZA" sz="1200" b="1" dirty="0">
                        <a:latin typeface="Century Gothic" panose="020B0502020202020204" pitchFamily="34" charset="0"/>
                      </a:endParaRPr>
                    </a:p>
                  </a:txBody>
                  <a:tcPr/>
                </a:tc>
                <a:tc hMerge="1">
                  <a:txBody>
                    <a:bodyPr/>
                    <a:lstStyle/>
                    <a:p>
                      <a:endParaRPr lang="en-ZA" sz="1200" dirty="0"/>
                    </a:p>
                  </a:txBody>
                  <a:tcPr/>
                </a:tc>
                <a:tc hMerge="1">
                  <a:txBody>
                    <a:bodyPr/>
                    <a:lstStyle/>
                    <a:p>
                      <a:endParaRPr lang="en-ZA" sz="1200" b="1" dirty="0">
                        <a:latin typeface="Century Gothic" panose="020B0502020202020204" pitchFamily="34" charset="0"/>
                      </a:endParaRPr>
                    </a:p>
                  </a:txBody>
                  <a:tcPr/>
                </a:tc>
                <a:extLst>
                  <a:ext uri="{0D108BD9-81ED-4DB2-BD59-A6C34878D82A}">
                    <a16:rowId xmlns:a16="http://schemas.microsoft.com/office/drawing/2014/main" xmlns="" val="3843892116"/>
                  </a:ext>
                </a:extLst>
              </a:tr>
              <a:tr h="275409">
                <a:tc>
                  <a:txBody>
                    <a:bodyPr/>
                    <a:lstStyle/>
                    <a:p>
                      <a:r>
                        <a:rPr lang="en-US" sz="1200" dirty="0">
                          <a:latin typeface="Century Gothic" panose="020B0502020202020204" pitchFamily="34" charset="0"/>
                        </a:rPr>
                        <a:t>1.</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Uganda</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No communication as yet </a:t>
                      </a:r>
                      <a:endParaRPr lang="en-ZA" sz="1200" dirty="0">
                        <a:latin typeface="Century Gothic" panose="020B0502020202020204" pitchFamily="34" charset="0"/>
                      </a:endParaRPr>
                    </a:p>
                  </a:txBody>
                  <a:tcPr/>
                </a:tc>
                <a:extLst>
                  <a:ext uri="{0D108BD9-81ED-4DB2-BD59-A6C34878D82A}">
                    <a16:rowId xmlns:a16="http://schemas.microsoft.com/office/drawing/2014/main" xmlns="" val="3208893167"/>
                  </a:ext>
                </a:extLst>
              </a:tr>
              <a:tr h="275409">
                <a:tc>
                  <a:txBody>
                    <a:bodyPr/>
                    <a:lstStyle/>
                    <a:p>
                      <a:r>
                        <a:rPr lang="en-US" sz="1200" dirty="0">
                          <a:latin typeface="Century Gothic" panose="020B0502020202020204" pitchFamily="34" charset="0"/>
                        </a:rPr>
                        <a:t>2.</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Zimbabwe </a:t>
                      </a:r>
                      <a:endParaRPr lang="en-ZA" sz="1200" dirty="0">
                        <a:latin typeface="Century Gothic" panose="020B0502020202020204" pitchFamily="34" charset="0"/>
                      </a:endParaRPr>
                    </a:p>
                  </a:txBody>
                  <a:tcPr/>
                </a:tc>
                <a:tc>
                  <a:txBody>
                    <a:bodyPr/>
                    <a:lstStyle/>
                    <a:p>
                      <a:r>
                        <a:rPr lang="en-US" sz="1200" dirty="0">
                          <a:latin typeface="Century Gothic" panose="020B0502020202020204" pitchFamily="34" charset="0"/>
                        </a:rPr>
                        <a:t>No communication as yet</a:t>
                      </a:r>
                      <a:endParaRPr lang="en-ZA" sz="1200" dirty="0">
                        <a:latin typeface="Century Gothic" panose="020B0502020202020204" pitchFamily="34" charset="0"/>
                      </a:endParaRPr>
                    </a:p>
                  </a:txBody>
                  <a:tcPr/>
                </a:tc>
                <a:extLst>
                  <a:ext uri="{0D108BD9-81ED-4DB2-BD59-A6C34878D82A}">
                    <a16:rowId xmlns:a16="http://schemas.microsoft.com/office/drawing/2014/main" xmlns="" val="3352425958"/>
                  </a:ext>
                </a:extLst>
              </a:tr>
              <a:tr h="495080">
                <a:tc>
                  <a:txBody>
                    <a:bodyPr/>
                    <a:lstStyle/>
                    <a:p>
                      <a:endParaRPr lang="en-ZA" sz="1100" dirty="0">
                        <a:latin typeface="Century Gothic" panose="020B0502020202020204" pitchFamily="34" charset="0"/>
                      </a:endParaRPr>
                    </a:p>
                  </a:txBody>
                  <a:tcPr/>
                </a:tc>
                <a:tc>
                  <a:txBody>
                    <a:bodyPr/>
                    <a:lstStyle/>
                    <a:p>
                      <a:endParaRPr lang="en-ZA" sz="1100" dirty="0"/>
                    </a:p>
                  </a:txBody>
                  <a:tcPr/>
                </a:tc>
                <a:tc>
                  <a:txBody>
                    <a:bodyPr/>
                    <a:lstStyle/>
                    <a:p>
                      <a:endParaRPr lang="en-ZA" sz="1100" dirty="0"/>
                    </a:p>
                  </a:txBody>
                  <a:tcPr/>
                </a:tc>
                <a:extLst>
                  <a:ext uri="{0D108BD9-81ED-4DB2-BD59-A6C34878D82A}">
                    <a16:rowId xmlns:a16="http://schemas.microsoft.com/office/drawing/2014/main" xmlns="" val="2768546419"/>
                  </a:ext>
                </a:extLst>
              </a:tr>
              <a:tr h="260109">
                <a:tc gridSpan="2">
                  <a:txBody>
                    <a:bodyPr/>
                    <a:lstStyle/>
                    <a:p>
                      <a:endParaRPr lang="en-ZA" sz="1100" dirty="0"/>
                    </a:p>
                  </a:txBody>
                  <a:tcPr/>
                </a:tc>
                <a:tc hMerge="1">
                  <a:txBody>
                    <a:bodyPr/>
                    <a:lstStyle/>
                    <a:p>
                      <a:endParaRPr lang="en-ZA" sz="1200" dirty="0"/>
                    </a:p>
                  </a:txBody>
                  <a:tcPr/>
                </a:tc>
                <a:tc>
                  <a:txBody>
                    <a:bodyPr/>
                    <a:lstStyle/>
                    <a:p>
                      <a:endParaRPr lang="en-ZA" sz="1100" dirty="0"/>
                    </a:p>
                  </a:txBody>
                  <a:tcPr/>
                </a:tc>
                <a:extLst>
                  <a:ext uri="{0D108BD9-81ED-4DB2-BD59-A6C34878D82A}">
                    <a16:rowId xmlns:a16="http://schemas.microsoft.com/office/drawing/2014/main" xmlns="" val="783177038"/>
                  </a:ext>
                </a:extLst>
              </a:tr>
            </a:tbl>
          </a:graphicData>
        </a:graphic>
      </p:graphicFrame>
      <p:sp>
        <p:nvSpPr>
          <p:cNvPr id="4" name="TextBox 3">
            <a:extLst>
              <a:ext uri="{FF2B5EF4-FFF2-40B4-BE49-F238E27FC236}">
                <a16:creationId xmlns:a16="http://schemas.microsoft.com/office/drawing/2014/main" xmlns="" id="{D1D3FE1B-4A70-C601-DC9E-8A6700426DEC}"/>
              </a:ext>
            </a:extLst>
          </p:cNvPr>
          <p:cNvSpPr txBox="1"/>
          <p:nvPr/>
        </p:nvSpPr>
        <p:spPr>
          <a:xfrm>
            <a:off x="6095998" y="0"/>
            <a:ext cx="6096001" cy="461665"/>
          </a:xfrm>
          <a:prstGeom prst="rect">
            <a:avLst/>
          </a:prstGeom>
          <a:noFill/>
        </p:spPr>
        <p:txBody>
          <a:bodyPr wrap="square" rtlCol="0">
            <a:spAutoFit/>
          </a:bodyPr>
          <a:lstStyle/>
          <a:p>
            <a:r>
              <a:rPr lang="en-US" sz="2400" b="1" dirty="0">
                <a:solidFill>
                  <a:schemeClr val="bg1"/>
                </a:solidFill>
              </a:rPr>
              <a:t>TEAMS ACCOMMODATION CONFIRMED </a:t>
            </a:r>
            <a:endParaRPr lang="en-ZA" sz="2400" b="1" dirty="0">
              <a:solidFill>
                <a:schemeClr val="bg1"/>
              </a:solidFill>
            </a:endParaRPr>
          </a:p>
        </p:txBody>
      </p:sp>
      <p:pic>
        <p:nvPicPr>
          <p:cNvPr id="5" name="Picture 4" descr="See the source image">
            <a:extLst>
              <a:ext uri="{FF2B5EF4-FFF2-40B4-BE49-F238E27FC236}">
                <a16:creationId xmlns:a16="http://schemas.microsoft.com/office/drawing/2014/main" xmlns="" id="{C276C5CC-5605-1B06-D7AF-8BA66BACC18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0" y="523220"/>
            <a:ext cx="6096000" cy="63347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015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0FA6DD-7D96-634C-1FB3-77DE7A42F573}"/>
              </a:ext>
            </a:extLst>
          </p:cNvPr>
          <p:cNvSpPr>
            <a:spLocks noGrp="1"/>
          </p:cNvSpPr>
          <p:nvPr>
            <p:ph type="title"/>
          </p:nvPr>
        </p:nvSpPr>
        <p:spPr/>
        <p:txBody>
          <a:bodyPr>
            <a:normAutofit/>
          </a:bodyPr>
          <a:lstStyle/>
          <a:p>
            <a:r>
              <a:rPr lang="en-US" sz="3000" b="1" dirty="0">
                <a:latin typeface="Century Gothic" panose="020B0502020202020204" pitchFamily="34" charset="0"/>
              </a:rPr>
              <a:t>VNWC2023 UMPIRES APPOINTMENT PANEL (UAP)</a:t>
            </a:r>
            <a:endParaRPr lang="en-ZA" sz="3000" b="1" dirty="0">
              <a:latin typeface="Century Gothic" panose="020B0502020202020204" pitchFamily="34" charset="0"/>
            </a:endParaRPr>
          </a:p>
        </p:txBody>
      </p:sp>
      <p:graphicFrame>
        <p:nvGraphicFramePr>
          <p:cNvPr id="6" name="Table 5">
            <a:extLst>
              <a:ext uri="{FF2B5EF4-FFF2-40B4-BE49-F238E27FC236}">
                <a16:creationId xmlns:a16="http://schemas.microsoft.com/office/drawing/2014/main" xmlns="" id="{E9F439F0-65B1-A79A-0C86-7714E24987D3}"/>
              </a:ext>
            </a:extLst>
          </p:cNvPr>
          <p:cNvGraphicFramePr>
            <a:graphicFrameLocks noGrp="1"/>
          </p:cNvGraphicFramePr>
          <p:nvPr>
            <p:extLst>
              <p:ext uri="{D42A27DB-BD31-4B8C-83A1-F6EECF244321}">
                <p14:modId xmlns:p14="http://schemas.microsoft.com/office/powerpoint/2010/main" xmlns="" val="636010482"/>
              </p:ext>
            </p:extLst>
          </p:nvPr>
        </p:nvGraphicFramePr>
        <p:xfrm>
          <a:off x="931026" y="2336872"/>
          <a:ext cx="8379230" cy="3806722"/>
        </p:xfrm>
        <a:graphic>
          <a:graphicData uri="http://schemas.openxmlformats.org/drawingml/2006/table">
            <a:tbl>
              <a:tblPr/>
              <a:tblGrid>
                <a:gridCol w="2791271">
                  <a:extLst>
                    <a:ext uri="{9D8B030D-6E8A-4147-A177-3AD203B41FA5}">
                      <a16:colId xmlns:a16="http://schemas.microsoft.com/office/drawing/2014/main" xmlns="" val="1673713394"/>
                    </a:ext>
                  </a:extLst>
                </a:gridCol>
                <a:gridCol w="2813970">
                  <a:extLst>
                    <a:ext uri="{9D8B030D-6E8A-4147-A177-3AD203B41FA5}">
                      <a16:colId xmlns:a16="http://schemas.microsoft.com/office/drawing/2014/main" xmlns="" val="3934080101"/>
                    </a:ext>
                  </a:extLst>
                </a:gridCol>
                <a:gridCol w="2773989">
                  <a:extLst>
                    <a:ext uri="{9D8B030D-6E8A-4147-A177-3AD203B41FA5}">
                      <a16:colId xmlns:a16="http://schemas.microsoft.com/office/drawing/2014/main" xmlns="" val="2144830710"/>
                    </a:ext>
                  </a:extLst>
                </a:gridCol>
              </a:tblGrid>
              <a:tr h="458381">
                <a:tc>
                  <a:txBody>
                    <a:bodyPr/>
                    <a:lstStyle/>
                    <a:p>
                      <a:pPr algn="l" fontAlgn="b"/>
                      <a:r>
                        <a:rPr lang="en-ZA" sz="3200" b="1" i="0" u="none" strike="noStrike" dirty="0">
                          <a:solidFill>
                            <a:schemeClr val="bg1"/>
                          </a:solidFill>
                          <a:effectLst/>
                          <a:latin typeface="Century Gothic" panose="020B0502020202020204" pitchFamily="34" charset="0"/>
                        </a:rPr>
                        <a:t>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3200" b="1" i="0" u="none" strike="noStrike" dirty="0">
                          <a:solidFill>
                            <a:schemeClr val="bg1"/>
                          </a:solidFill>
                          <a:effectLst/>
                          <a:latin typeface="Century Gothic" panose="020B0502020202020204" pitchFamily="34" charset="0"/>
                        </a:rPr>
                        <a:t>Surname </a:t>
                      </a:r>
                      <a:endParaRPr lang="en-ZA" sz="3200" b="1"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3200" b="1" i="0" u="none" strike="noStrike" dirty="0">
                          <a:solidFill>
                            <a:schemeClr val="bg1"/>
                          </a:solidFill>
                          <a:effectLst/>
                          <a:latin typeface="Century Gothic" panose="020B0502020202020204" pitchFamily="34" charset="0"/>
                        </a:rPr>
                        <a:t>Country </a:t>
                      </a:r>
                      <a:endParaRPr lang="en-ZA" sz="3200" b="1"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4204396899"/>
                  </a:ext>
                </a:extLst>
              </a:tr>
              <a:tr h="481301">
                <a:tc>
                  <a:txBody>
                    <a:bodyPr/>
                    <a:lstStyle/>
                    <a:p>
                      <a:pPr algn="l" fontAlgn="ctr"/>
                      <a:r>
                        <a:rPr lang="en-ZA" sz="2800" b="0" i="0" u="none" strike="noStrike" dirty="0">
                          <a:solidFill>
                            <a:schemeClr val="bg1"/>
                          </a:solidFill>
                          <a:effectLst/>
                          <a:latin typeface="Century Gothic" panose="020B0502020202020204" pitchFamily="34" charset="0"/>
                        </a:rPr>
                        <a:t>Heather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800" b="0" i="0" u="none" strike="noStrike" dirty="0" err="1">
                          <a:solidFill>
                            <a:schemeClr val="bg1"/>
                          </a:solidFill>
                          <a:effectLst/>
                          <a:latin typeface="Century Gothic" panose="020B0502020202020204" pitchFamily="34" charset="0"/>
                        </a:rPr>
                        <a:t>Gleadall</a:t>
                      </a:r>
                      <a:endParaRPr lang="en-ZA" sz="2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ZA" sz="2800" b="0" i="0" u="none" strike="noStrike" dirty="0">
                          <a:solidFill>
                            <a:schemeClr val="bg1"/>
                          </a:solidFill>
                          <a:effectLst/>
                          <a:latin typeface="Century Gothic" panose="020B0502020202020204" pitchFamily="34" charset="0"/>
                        </a:rPr>
                        <a:t>England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2365566"/>
                  </a:ext>
                </a:extLst>
              </a:tr>
              <a:tr h="481301">
                <a:tc>
                  <a:txBody>
                    <a:bodyPr/>
                    <a:lstStyle/>
                    <a:p>
                      <a:pPr algn="l" fontAlgn="ctr"/>
                      <a:r>
                        <a:rPr lang="en-ZA" sz="2800" b="0" i="0" u="none" strike="noStrike" dirty="0">
                          <a:solidFill>
                            <a:schemeClr val="bg1"/>
                          </a:solidFill>
                          <a:effectLst/>
                          <a:latin typeface="Century Gothic" panose="020B0502020202020204" pitchFamily="34" charset="0"/>
                        </a:rPr>
                        <a:t>Anne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800" b="0" i="0" u="none" strike="noStrike" dirty="0">
                          <a:solidFill>
                            <a:schemeClr val="bg1"/>
                          </a:solidFill>
                          <a:effectLst/>
                          <a:latin typeface="Century Gothic" panose="020B0502020202020204" pitchFamily="34" charset="0"/>
                        </a:rPr>
                        <a:t>Anne Abraitis</a:t>
                      </a:r>
                      <a:endParaRPr lang="en-ZA" sz="2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ZA" sz="2800" b="0" i="0" u="none" strike="noStrike" dirty="0">
                          <a:solidFill>
                            <a:schemeClr val="bg1"/>
                          </a:solidFill>
                          <a:effectLst/>
                          <a:latin typeface="Century Gothic" panose="020B0502020202020204" pitchFamily="34" charset="0"/>
                        </a:rPr>
                        <a:t>Scotland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2491115"/>
                  </a:ext>
                </a:extLst>
              </a:tr>
              <a:tr h="481301">
                <a:tc>
                  <a:txBody>
                    <a:bodyPr/>
                    <a:lstStyle/>
                    <a:p>
                      <a:pPr algn="l" fontAlgn="ctr"/>
                      <a:r>
                        <a:rPr lang="en-ZA" sz="2800" b="0" i="0" u="none" strike="noStrike" dirty="0">
                          <a:solidFill>
                            <a:schemeClr val="bg1"/>
                          </a:solidFill>
                          <a:effectLst/>
                          <a:latin typeface="Century Gothic" panose="020B0502020202020204" pitchFamily="34" charset="0"/>
                        </a:rPr>
                        <a:t>David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800" b="0" i="0" u="none" strike="noStrike" dirty="0" err="1">
                          <a:solidFill>
                            <a:schemeClr val="bg1"/>
                          </a:solidFill>
                          <a:effectLst/>
                          <a:latin typeface="Century Gothic" panose="020B0502020202020204" pitchFamily="34" charset="0"/>
                        </a:rPr>
                        <a:t>Palaamo</a:t>
                      </a:r>
                      <a:endParaRPr lang="en-ZA" sz="2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ZA" sz="2800" b="0" i="0" u="none" strike="noStrike" dirty="0">
                          <a:solidFill>
                            <a:schemeClr val="bg1"/>
                          </a:solidFill>
                          <a:effectLst/>
                          <a:latin typeface="Century Gothic" panose="020B0502020202020204" pitchFamily="34" charset="0"/>
                        </a:rPr>
                        <a:t>New Zealand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67058977"/>
                  </a:ext>
                </a:extLst>
              </a:tr>
              <a:tr h="481301">
                <a:tc>
                  <a:txBody>
                    <a:bodyPr/>
                    <a:lstStyle/>
                    <a:p>
                      <a:pPr algn="l" fontAlgn="ctr"/>
                      <a:r>
                        <a:rPr lang="en-ZA" sz="2800" b="0" i="0" u="none" strike="noStrike" dirty="0">
                          <a:solidFill>
                            <a:schemeClr val="bg1"/>
                          </a:solidFill>
                          <a:effectLst/>
                          <a:latin typeface="Century Gothic" panose="020B0502020202020204" pitchFamily="34" charset="0"/>
                        </a:rPr>
                        <a:t>Deborah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800" b="0" i="0" u="none" strike="noStrike" dirty="0">
                          <a:solidFill>
                            <a:schemeClr val="bg1"/>
                          </a:solidFill>
                          <a:effectLst/>
                          <a:latin typeface="Century Gothic" panose="020B0502020202020204" pitchFamily="34" charset="0"/>
                        </a:rPr>
                        <a:t>Lynch </a:t>
                      </a:r>
                      <a:endParaRPr lang="en-ZA" sz="2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ZA" sz="2800" b="0" i="0" u="none" strike="noStrike" dirty="0">
                          <a:solidFill>
                            <a:schemeClr val="bg1"/>
                          </a:solidFill>
                          <a:effectLst/>
                          <a:latin typeface="Century Gothic" panose="020B0502020202020204" pitchFamily="34" charset="0"/>
                        </a:rPr>
                        <a:t>Barbados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8044948"/>
                  </a:ext>
                </a:extLst>
              </a:tr>
              <a:tr h="903012">
                <a:tc>
                  <a:txBody>
                    <a:bodyPr/>
                    <a:lstStyle/>
                    <a:p>
                      <a:pPr algn="l" fontAlgn="ctr"/>
                      <a:r>
                        <a:rPr lang="en-ZA" sz="2800" b="0" i="0" u="none" strike="noStrike" dirty="0">
                          <a:solidFill>
                            <a:schemeClr val="bg1"/>
                          </a:solidFill>
                          <a:effectLst/>
                          <a:latin typeface="Century Gothic" panose="020B0502020202020204" pitchFamily="34" charset="0"/>
                        </a:rPr>
                        <a:t>Marielouw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800" b="0" i="0" u="none" strike="noStrike" dirty="0">
                          <a:solidFill>
                            <a:schemeClr val="bg1"/>
                          </a:solidFill>
                          <a:effectLst/>
                          <a:latin typeface="Century Gothic" panose="020B0502020202020204" pitchFamily="34" charset="0"/>
                        </a:rPr>
                        <a:t>Van der Merwe</a:t>
                      </a:r>
                      <a:endParaRPr lang="en-ZA" sz="2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ZA" sz="2800" b="0" i="0" u="none" strike="noStrike" dirty="0">
                          <a:solidFill>
                            <a:schemeClr val="bg1"/>
                          </a:solidFill>
                          <a:effectLst/>
                          <a:latin typeface="Century Gothic" panose="020B0502020202020204" pitchFamily="34" charset="0"/>
                        </a:rPr>
                        <a:t>South Africa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5511402"/>
                  </a:ext>
                </a:extLst>
              </a:tr>
              <a:tr h="481301">
                <a:tc>
                  <a:txBody>
                    <a:bodyPr/>
                    <a:lstStyle/>
                    <a:p>
                      <a:pPr algn="l" fontAlgn="ctr"/>
                      <a:r>
                        <a:rPr lang="en-ZA" sz="2800" b="0" i="0" u="none" strike="noStrike" dirty="0">
                          <a:solidFill>
                            <a:schemeClr val="bg1"/>
                          </a:solidFill>
                          <a:effectLst/>
                          <a:latin typeface="Century Gothic" panose="020B0502020202020204" pitchFamily="34" charset="0"/>
                        </a:rPr>
                        <a:t>Sharon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800" b="0" i="0" u="none" strike="noStrike" dirty="0">
                          <a:solidFill>
                            <a:schemeClr val="bg1"/>
                          </a:solidFill>
                          <a:effectLst/>
                          <a:latin typeface="Century Gothic" panose="020B0502020202020204" pitchFamily="34" charset="0"/>
                        </a:rPr>
                        <a:t>Kelly </a:t>
                      </a:r>
                      <a:endParaRPr lang="en-ZA" sz="2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ZA" sz="2800" b="0" i="0" u="none" strike="noStrike" dirty="0">
                          <a:solidFill>
                            <a:schemeClr val="bg1"/>
                          </a:solidFill>
                          <a:effectLst/>
                          <a:latin typeface="Century Gothic" panose="020B0502020202020204" pitchFamily="34" charset="0"/>
                        </a:rPr>
                        <a:t>Australia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98677771"/>
                  </a:ext>
                </a:extLst>
              </a:tr>
            </a:tbl>
          </a:graphicData>
        </a:graphic>
      </p:graphicFrame>
    </p:spTree>
    <p:extLst>
      <p:ext uri="{BB962C8B-B14F-4D97-AF65-F5344CB8AC3E}">
        <p14:creationId xmlns:p14="http://schemas.microsoft.com/office/powerpoint/2010/main" xmlns="" val="350623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849A9-02EB-BD1B-29B5-15581B643103}"/>
              </a:ext>
            </a:extLst>
          </p:cNvPr>
          <p:cNvSpPr>
            <a:spLocks noGrp="1"/>
          </p:cNvSpPr>
          <p:nvPr>
            <p:ph type="title"/>
          </p:nvPr>
        </p:nvSpPr>
        <p:spPr/>
        <p:txBody>
          <a:bodyPr/>
          <a:lstStyle/>
          <a:p>
            <a:r>
              <a:rPr lang="en-US" b="1" dirty="0">
                <a:latin typeface="Century Gothic" panose="020B0502020202020204" pitchFamily="34" charset="0"/>
              </a:rPr>
              <a:t>VNWC2023 UMPIRES CONFIRMED </a:t>
            </a:r>
            <a:endParaRPr lang="en-ZA" b="1"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xmlns="" id="{051A6682-9E76-A8AD-B722-0248599E1150}"/>
              </a:ext>
            </a:extLst>
          </p:cNvPr>
          <p:cNvGraphicFramePr>
            <a:graphicFrameLocks noGrp="1"/>
          </p:cNvGraphicFramePr>
          <p:nvPr>
            <p:extLst>
              <p:ext uri="{D42A27DB-BD31-4B8C-83A1-F6EECF244321}">
                <p14:modId xmlns:p14="http://schemas.microsoft.com/office/powerpoint/2010/main" xmlns="" val="3432803619"/>
              </p:ext>
            </p:extLst>
          </p:nvPr>
        </p:nvGraphicFramePr>
        <p:xfrm>
          <a:off x="840129" y="1718310"/>
          <a:ext cx="8522720" cy="5139690"/>
        </p:xfrm>
        <a:graphic>
          <a:graphicData uri="http://schemas.openxmlformats.org/drawingml/2006/table">
            <a:tbl>
              <a:tblPr/>
              <a:tblGrid>
                <a:gridCol w="2772518">
                  <a:extLst>
                    <a:ext uri="{9D8B030D-6E8A-4147-A177-3AD203B41FA5}">
                      <a16:colId xmlns:a16="http://schemas.microsoft.com/office/drawing/2014/main" xmlns="" val="1803295115"/>
                    </a:ext>
                  </a:extLst>
                </a:gridCol>
                <a:gridCol w="3274468">
                  <a:extLst>
                    <a:ext uri="{9D8B030D-6E8A-4147-A177-3AD203B41FA5}">
                      <a16:colId xmlns:a16="http://schemas.microsoft.com/office/drawing/2014/main" xmlns="" val="2770806178"/>
                    </a:ext>
                  </a:extLst>
                </a:gridCol>
                <a:gridCol w="2475734">
                  <a:extLst>
                    <a:ext uri="{9D8B030D-6E8A-4147-A177-3AD203B41FA5}">
                      <a16:colId xmlns:a16="http://schemas.microsoft.com/office/drawing/2014/main" xmlns="" val="287997409"/>
                    </a:ext>
                  </a:extLst>
                </a:gridCol>
              </a:tblGrid>
              <a:tr h="69922">
                <a:tc>
                  <a:txBody>
                    <a:bodyPr/>
                    <a:lstStyle/>
                    <a:p>
                      <a:pPr algn="l" fontAlgn="b"/>
                      <a:r>
                        <a:rPr lang="en-ZA" sz="2000" b="1" i="0" u="none" strike="noStrike" dirty="0">
                          <a:solidFill>
                            <a:schemeClr val="bg1"/>
                          </a:solidFill>
                          <a:effectLst/>
                          <a:latin typeface="Century Gothic" panose="020B0502020202020204" pitchFamily="34" charset="0"/>
                        </a:rPr>
                        <a:t>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2000" b="1" i="0" u="none" strike="noStrike" dirty="0">
                          <a:solidFill>
                            <a:schemeClr val="bg1"/>
                          </a:solidFill>
                          <a:effectLst/>
                          <a:latin typeface="Century Gothic" panose="020B0502020202020204" pitchFamily="34" charset="0"/>
                        </a:rPr>
                        <a:t>Surname </a:t>
                      </a:r>
                      <a:endParaRPr lang="en-ZA" sz="2000" b="1"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ZA" sz="2000" b="1" i="0" u="none" strike="noStrike" dirty="0">
                          <a:solidFill>
                            <a:schemeClr val="bg1"/>
                          </a:solidFill>
                          <a:effectLst/>
                          <a:latin typeface="Century Gothic" panose="020B0502020202020204" pitchFamily="34" charset="0"/>
                        </a:rPr>
                        <a:t>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671348993"/>
                  </a:ext>
                </a:extLst>
              </a:tr>
              <a:tr h="181008">
                <a:tc>
                  <a:txBody>
                    <a:bodyPr/>
                    <a:lstStyle/>
                    <a:p>
                      <a:pPr algn="l" fontAlgn="b"/>
                      <a:r>
                        <a:rPr lang="en-ZA" sz="1800" b="0" i="0" u="none" strike="noStrike" dirty="0">
                          <a:solidFill>
                            <a:schemeClr val="bg1"/>
                          </a:solidFill>
                          <a:effectLst/>
                          <a:latin typeface="Century Gothic" panose="020B0502020202020204" pitchFamily="34" charset="0"/>
                        </a:rPr>
                        <a:t>Allison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Harrison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Wales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41992879"/>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Angela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Armstrong-Lush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New Zealand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0028594"/>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Anso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Kemp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035290"/>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Bronwen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Adams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Australia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9910001"/>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Elizna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Van den Berg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47905823"/>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Gareth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Fowler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New Zealand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4410406"/>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Gary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Burgess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England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4008348"/>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Jemma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Cook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Australia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3687337"/>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Joshua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Bowring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Australia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6358205"/>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Kate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Mann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England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4156121"/>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Kate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Stephenson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England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15739341"/>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Ken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err="1">
                          <a:solidFill>
                            <a:schemeClr val="bg1"/>
                          </a:solidFill>
                          <a:effectLst/>
                          <a:latin typeface="Century Gothic" panose="020B0502020202020204" pitchFamily="34" charset="0"/>
                        </a:rPr>
                        <a:t>Metekingi</a:t>
                      </a:r>
                      <a:endParaRPr lang="en-ZA" sz="18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New Zealand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3665365"/>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Kristie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Simpson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New Zealand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6067931"/>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Louise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Travis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England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205819"/>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Tara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Warner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Australia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93682299"/>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Terrence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Peart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Jamaica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0121456"/>
                  </a:ext>
                </a:extLst>
              </a:tr>
              <a:tr h="200025">
                <a:tc>
                  <a:txBody>
                    <a:bodyPr/>
                    <a:lstStyle/>
                    <a:p>
                      <a:pPr algn="l" fontAlgn="b"/>
                      <a:r>
                        <a:rPr lang="en-ZA" sz="1800" b="0" i="0" u="none" strike="noStrike" dirty="0">
                          <a:solidFill>
                            <a:schemeClr val="bg1"/>
                          </a:solidFill>
                          <a:effectLst/>
                          <a:latin typeface="Century Gothic" panose="020B0502020202020204" pitchFamily="34" charset="0"/>
                        </a:rPr>
                        <a:t>Tracy-Ann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Griffiths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Jamaica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1038120"/>
                  </a:ext>
                </a:extLst>
              </a:tr>
            </a:tbl>
          </a:graphicData>
        </a:graphic>
      </p:graphicFrame>
    </p:spTree>
    <p:extLst>
      <p:ext uri="{BB962C8B-B14F-4D97-AF65-F5344CB8AC3E}">
        <p14:creationId xmlns:p14="http://schemas.microsoft.com/office/powerpoint/2010/main" xmlns="" val="254969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D75592-72B6-E664-03B8-5188246C0C7A}"/>
              </a:ext>
            </a:extLst>
          </p:cNvPr>
          <p:cNvSpPr>
            <a:spLocks noGrp="1"/>
          </p:cNvSpPr>
          <p:nvPr>
            <p:ph type="title"/>
          </p:nvPr>
        </p:nvSpPr>
        <p:spPr/>
        <p:txBody>
          <a:bodyPr/>
          <a:lstStyle/>
          <a:p>
            <a:r>
              <a:rPr lang="en-US" b="1" dirty="0">
                <a:latin typeface="Century Gothic" panose="020B0502020202020204" pitchFamily="34" charset="0"/>
              </a:rPr>
              <a:t>VNWC2023 STATISTICIANS</a:t>
            </a:r>
            <a:endParaRPr lang="en-ZA" b="1" dirty="0">
              <a:latin typeface="Century Gothic" panose="020B0502020202020204" pitchFamily="34" charset="0"/>
            </a:endParaRPr>
          </a:p>
        </p:txBody>
      </p:sp>
      <p:pic>
        <p:nvPicPr>
          <p:cNvPr id="6" name="Picture 5" descr="A person in a garment&#10;&#10;Description automatically generated with medium confidence">
            <a:extLst>
              <a:ext uri="{FF2B5EF4-FFF2-40B4-BE49-F238E27FC236}">
                <a16:creationId xmlns:a16="http://schemas.microsoft.com/office/drawing/2014/main" xmlns="" id="{A4B2D72A-9214-C408-18B8-F4157AA80C6B}"/>
              </a:ext>
            </a:extLst>
          </p:cNvPr>
          <p:cNvPicPr>
            <a:picLocks noChangeAspect="1"/>
          </p:cNvPicPr>
          <p:nvPr/>
        </p:nvPicPr>
        <p:blipFill>
          <a:blip r:embed="rId2"/>
          <a:stretch>
            <a:fillRect/>
          </a:stretch>
        </p:blipFill>
        <p:spPr>
          <a:xfrm>
            <a:off x="8287442" y="1948986"/>
            <a:ext cx="3672147" cy="4896196"/>
          </a:xfrm>
          <a:prstGeom prst="rect">
            <a:avLst/>
          </a:prstGeom>
        </p:spPr>
      </p:pic>
      <p:graphicFrame>
        <p:nvGraphicFramePr>
          <p:cNvPr id="7" name="Table 6">
            <a:extLst>
              <a:ext uri="{FF2B5EF4-FFF2-40B4-BE49-F238E27FC236}">
                <a16:creationId xmlns:a16="http://schemas.microsoft.com/office/drawing/2014/main" xmlns="" id="{1FC9C6F4-23CC-EDDF-A822-1AA151B68FEA}"/>
              </a:ext>
            </a:extLst>
          </p:cNvPr>
          <p:cNvGraphicFramePr>
            <a:graphicFrameLocks noGrp="1"/>
          </p:cNvGraphicFramePr>
          <p:nvPr>
            <p:extLst>
              <p:ext uri="{D42A27DB-BD31-4B8C-83A1-F6EECF244321}">
                <p14:modId xmlns:p14="http://schemas.microsoft.com/office/powerpoint/2010/main" xmlns="" val="80812625"/>
              </p:ext>
            </p:extLst>
          </p:nvPr>
        </p:nvGraphicFramePr>
        <p:xfrm>
          <a:off x="773386" y="2150533"/>
          <a:ext cx="6262345" cy="4537641"/>
        </p:xfrm>
        <a:graphic>
          <a:graphicData uri="http://schemas.openxmlformats.org/drawingml/2006/table">
            <a:tbl>
              <a:tblPr/>
              <a:tblGrid>
                <a:gridCol w="3870425">
                  <a:extLst>
                    <a:ext uri="{9D8B030D-6E8A-4147-A177-3AD203B41FA5}">
                      <a16:colId xmlns:a16="http://schemas.microsoft.com/office/drawing/2014/main" xmlns="" val="2170378122"/>
                    </a:ext>
                  </a:extLst>
                </a:gridCol>
                <a:gridCol w="2391920">
                  <a:extLst>
                    <a:ext uri="{9D8B030D-6E8A-4147-A177-3AD203B41FA5}">
                      <a16:colId xmlns:a16="http://schemas.microsoft.com/office/drawing/2014/main" xmlns="" val="368710350"/>
                    </a:ext>
                  </a:extLst>
                </a:gridCol>
              </a:tblGrid>
              <a:tr h="295134">
                <a:tc>
                  <a:txBody>
                    <a:bodyPr/>
                    <a:lstStyle/>
                    <a:p>
                      <a:pPr algn="l" fontAlgn="b"/>
                      <a:r>
                        <a:rPr lang="en-ZA" sz="2600" b="1" i="0" u="none" strike="noStrike" dirty="0">
                          <a:solidFill>
                            <a:schemeClr val="bg1"/>
                          </a:solidFill>
                          <a:effectLst/>
                          <a:latin typeface="Century Gothic" panose="020B0502020202020204" pitchFamily="34" charset="0"/>
                        </a:rPr>
                        <a:t>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ZA" sz="2600" b="1" i="0" u="none" strike="noStrike" dirty="0">
                          <a:solidFill>
                            <a:schemeClr val="bg1"/>
                          </a:solidFill>
                          <a:effectLst/>
                          <a:latin typeface="Century Gothic" panose="020B0502020202020204" pitchFamily="34" charset="0"/>
                        </a:rPr>
                        <a:t>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706923918"/>
                  </a:ext>
                </a:extLst>
              </a:tr>
              <a:tr h="295134">
                <a:tc>
                  <a:txBody>
                    <a:bodyPr/>
                    <a:lstStyle/>
                    <a:p>
                      <a:pPr algn="l" fontAlgn="ctr"/>
                      <a:r>
                        <a:rPr lang="en-ZA" sz="1800" b="0" i="0" u="none" strike="noStrike" dirty="0">
                          <a:solidFill>
                            <a:schemeClr val="bg1"/>
                          </a:solidFill>
                          <a:effectLst/>
                          <a:latin typeface="Century Gothic" panose="020B0502020202020204" pitchFamily="34" charset="0"/>
                        </a:rPr>
                        <a:t>Lidia </a:t>
                      </a:r>
                      <a:r>
                        <a:rPr lang="en-ZA" sz="1800" b="0" i="0" u="none" strike="noStrike" dirty="0" err="1">
                          <a:solidFill>
                            <a:schemeClr val="bg1"/>
                          </a:solidFill>
                          <a:effectLst/>
                          <a:latin typeface="Century Gothic" panose="020B0502020202020204" pitchFamily="34" charset="0"/>
                        </a:rPr>
                        <a:t>Eyssen</a:t>
                      </a:r>
                      <a:endParaRPr lang="en-ZA" sz="1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9395844"/>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Joseph Khanye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2296327"/>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Mario Stuart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39794948"/>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Anna </a:t>
                      </a:r>
                      <a:r>
                        <a:rPr lang="en-ZA" sz="1800" b="0" i="0" u="none" strike="noStrike" dirty="0" err="1">
                          <a:solidFill>
                            <a:schemeClr val="bg1"/>
                          </a:solidFill>
                          <a:effectLst/>
                          <a:latin typeface="Century Gothic" panose="020B0502020202020204" pitchFamily="34" charset="0"/>
                        </a:rPr>
                        <a:t>Makallane</a:t>
                      </a:r>
                      <a:endParaRPr lang="en-ZA" sz="18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1558310"/>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Kelebogile Maplanka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Botswana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86132704"/>
                  </a:ext>
                </a:extLst>
              </a:tr>
              <a:tr h="295134">
                <a:tc>
                  <a:txBody>
                    <a:bodyPr/>
                    <a:lstStyle/>
                    <a:p>
                      <a:pPr algn="l" fontAlgn="ctr"/>
                      <a:r>
                        <a:rPr lang="en-ZA" sz="1800" b="0" i="0" u="none" strike="noStrike" dirty="0">
                          <a:solidFill>
                            <a:schemeClr val="bg1"/>
                          </a:solidFill>
                          <a:effectLst/>
                          <a:latin typeface="Century Gothic" panose="020B0502020202020204" pitchFamily="34" charset="0"/>
                        </a:rPr>
                        <a:t>Pamela </a:t>
                      </a:r>
                      <a:r>
                        <a:rPr lang="en-ZA" sz="1800" b="0" i="0" u="none" strike="noStrike" dirty="0" err="1">
                          <a:solidFill>
                            <a:schemeClr val="bg1"/>
                          </a:solidFill>
                          <a:effectLst/>
                          <a:latin typeface="Century Gothic" panose="020B0502020202020204" pitchFamily="34" charset="0"/>
                        </a:rPr>
                        <a:t>Mayangie</a:t>
                      </a:r>
                      <a:endParaRPr lang="en-ZA" sz="1800" b="0" i="0" u="none" strike="noStrike" dirty="0">
                        <a:solidFill>
                          <a:schemeClr val="bg1"/>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9664097"/>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Chamelle Mc Anda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5252763"/>
                  </a:ext>
                </a:extLst>
              </a:tr>
              <a:tr h="295134">
                <a:tc>
                  <a:txBody>
                    <a:bodyPr/>
                    <a:lstStyle/>
                    <a:p>
                      <a:pPr algn="l" fontAlgn="b"/>
                      <a:r>
                        <a:rPr lang="en-ZA" sz="1800" b="0" i="0" u="none" strike="noStrike" dirty="0" err="1">
                          <a:solidFill>
                            <a:schemeClr val="bg1"/>
                          </a:solidFill>
                          <a:effectLst/>
                          <a:latin typeface="Century Gothic" panose="020B0502020202020204" pitchFamily="34" charset="0"/>
                        </a:rPr>
                        <a:t>Ziphozonke</a:t>
                      </a:r>
                      <a:r>
                        <a:rPr lang="en-ZA" sz="1800" b="0" i="0" u="none" strike="noStrike" dirty="0">
                          <a:solidFill>
                            <a:schemeClr val="bg1"/>
                          </a:solidFill>
                          <a:effectLst/>
                          <a:latin typeface="Century Gothic" panose="020B0502020202020204" pitchFamily="34" charset="0"/>
                        </a:rPr>
                        <a:t> Mchunu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8981683"/>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Bongani Mdunjana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5336280"/>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Nonhle Nkomo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5853150"/>
                  </a:ext>
                </a:extLst>
              </a:tr>
              <a:tr h="295134">
                <a:tc>
                  <a:txBody>
                    <a:bodyPr/>
                    <a:lstStyle/>
                    <a:p>
                      <a:pPr algn="l" fontAlgn="ctr"/>
                      <a:r>
                        <a:rPr lang="en-ZA" sz="1800" b="0" i="0" u="none" strike="noStrike" dirty="0">
                          <a:solidFill>
                            <a:schemeClr val="bg1"/>
                          </a:solidFill>
                          <a:effectLst/>
                          <a:latin typeface="Century Gothic" panose="020B0502020202020204" pitchFamily="34" charset="0"/>
                        </a:rPr>
                        <a:t>Anushka Odendaal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4574110"/>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Buda </a:t>
                      </a:r>
                      <a:r>
                        <a:rPr lang="en-ZA" sz="1800" b="0" i="0" u="none" strike="noStrike" dirty="0" err="1">
                          <a:solidFill>
                            <a:schemeClr val="bg1"/>
                          </a:solidFill>
                          <a:effectLst/>
                          <a:latin typeface="Century Gothic" panose="020B0502020202020204" pitchFamily="34" charset="0"/>
                        </a:rPr>
                        <a:t>Seoli</a:t>
                      </a:r>
                      <a:endParaRPr lang="en-ZA" sz="18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8093724"/>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Ambros Sikutu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04718768"/>
                  </a:ext>
                </a:extLst>
              </a:tr>
              <a:tr h="295134">
                <a:tc>
                  <a:txBody>
                    <a:bodyPr/>
                    <a:lstStyle/>
                    <a:p>
                      <a:pPr algn="l" fontAlgn="b"/>
                      <a:r>
                        <a:rPr lang="en-ZA" sz="1800" b="0" i="0" u="none" strike="noStrike" dirty="0">
                          <a:solidFill>
                            <a:schemeClr val="bg1"/>
                          </a:solidFill>
                          <a:effectLst/>
                          <a:latin typeface="Century Gothic" panose="020B0502020202020204" pitchFamily="34" charset="0"/>
                        </a:rPr>
                        <a:t>Corona Visser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1800" b="0" i="0" u="none" strike="noStrike" dirty="0">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8495753"/>
                  </a:ext>
                </a:extLst>
              </a:tr>
            </a:tbl>
          </a:graphicData>
        </a:graphic>
      </p:graphicFrame>
    </p:spTree>
    <p:extLst>
      <p:ext uri="{BB962C8B-B14F-4D97-AF65-F5344CB8AC3E}">
        <p14:creationId xmlns:p14="http://schemas.microsoft.com/office/powerpoint/2010/main" xmlns="" val="2944982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FD670-2901-FFBA-12F3-0E1BCD6AC2AB}"/>
              </a:ext>
            </a:extLst>
          </p:cNvPr>
          <p:cNvSpPr>
            <a:spLocks noGrp="1"/>
          </p:cNvSpPr>
          <p:nvPr>
            <p:ph type="title"/>
          </p:nvPr>
        </p:nvSpPr>
        <p:spPr/>
        <p:txBody>
          <a:bodyPr/>
          <a:lstStyle/>
          <a:p>
            <a:r>
              <a:rPr lang="en-US" b="1" dirty="0">
                <a:latin typeface="Century Gothic" panose="020B0502020202020204" pitchFamily="34" charset="0"/>
              </a:rPr>
              <a:t>VNWC2023 TECHNICAL BENCH OFFICIALS</a:t>
            </a:r>
            <a:endParaRPr lang="en-ZA" b="1" dirty="0">
              <a:latin typeface="Century Gothic" panose="020B0502020202020204" pitchFamily="34" charset="0"/>
            </a:endParaRPr>
          </a:p>
        </p:txBody>
      </p:sp>
      <p:graphicFrame>
        <p:nvGraphicFramePr>
          <p:cNvPr id="5" name="Table 4">
            <a:extLst>
              <a:ext uri="{FF2B5EF4-FFF2-40B4-BE49-F238E27FC236}">
                <a16:creationId xmlns:a16="http://schemas.microsoft.com/office/drawing/2014/main" xmlns="" id="{6FAE4A03-D0E6-7B85-3068-09EDBF1BF88C}"/>
              </a:ext>
            </a:extLst>
          </p:cNvPr>
          <p:cNvGraphicFramePr>
            <a:graphicFrameLocks noGrp="1"/>
          </p:cNvGraphicFramePr>
          <p:nvPr>
            <p:extLst>
              <p:ext uri="{D42A27DB-BD31-4B8C-83A1-F6EECF244321}">
                <p14:modId xmlns:p14="http://schemas.microsoft.com/office/powerpoint/2010/main" xmlns="" val="131433839"/>
              </p:ext>
            </p:extLst>
          </p:nvPr>
        </p:nvGraphicFramePr>
        <p:xfrm>
          <a:off x="898317" y="2057665"/>
          <a:ext cx="6502399" cy="4518660"/>
        </p:xfrm>
        <a:graphic>
          <a:graphicData uri="http://schemas.openxmlformats.org/drawingml/2006/table">
            <a:tbl>
              <a:tblPr/>
              <a:tblGrid>
                <a:gridCol w="4018788">
                  <a:extLst>
                    <a:ext uri="{9D8B030D-6E8A-4147-A177-3AD203B41FA5}">
                      <a16:colId xmlns:a16="http://schemas.microsoft.com/office/drawing/2014/main" xmlns="" val="408903005"/>
                    </a:ext>
                  </a:extLst>
                </a:gridCol>
                <a:gridCol w="2483611">
                  <a:extLst>
                    <a:ext uri="{9D8B030D-6E8A-4147-A177-3AD203B41FA5}">
                      <a16:colId xmlns:a16="http://schemas.microsoft.com/office/drawing/2014/main" xmlns="" val="1086056085"/>
                    </a:ext>
                  </a:extLst>
                </a:gridCol>
              </a:tblGrid>
              <a:tr h="190500">
                <a:tc>
                  <a:txBody>
                    <a:bodyPr/>
                    <a:lstStyle/>
                    <a:p>
                      <a:pPr algn="l" fontAlgn="b"/>
                      <a:r>
                        <a:rPr lang="en-ZA" sz="2200" b="1" i="0" u="none" strike="noStrike" dirty="0">
                          <a:solidFill>
                            <a:schemeClr val="bg1"/>
                          </a:solidFill>
                          <a:effectLst/>
                          <a:latin typeface="Century Gothic" panose="020B0502020202020204" pitchFamily="34" charset="0"/>
                        </a:rPr>
                        <a:t>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ZA" sz="2200" b="1" i="0" u="none" strike="noStrike" dirty="0">
                          <a:solidFill>
                            <a:schemeClr val="bg1"/>
                          </a:solidFill>
                          <a:effectLst/>
                          <a:latin typeface="Century Gothic" panose="020B0502020202020204" pitchFamily="34" charset="0"/>
                        </a:rPr>
                        <a:t>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2284886427"/>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Lorraine </a:t>
                      </a:r>
                      <a:r>
                        <a:rPr lang="en-ZA" sz="2200" b="0" i="0" u="none" strike="noStrike" dirty="0" err="1">
                          <a:solidFill>
                            <a:schemeClr val="bg1"/>
                          </a:solidFill>
                          <a:effectLst/>
                          <a:latin typeface="Century Gothic" panose="020B0502020202020204" pitchFamily="34" charset="0"/>
                        </a:rPr>
                        <a:t>Boloka</a:t>
                      </a:r>
                      <a:endParaRPr lang="en-ZA" sz="22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209728"/>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Pelonomi Kiti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dirty="0">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089514"/>
                  </a:ext>
                </a:extLst>
              </a:tr>
              <a:tr h="241882">
                <a:tc>
                  <a:txBody>
                    <a:bodyPr/>
                    <a:lstStyle/>
                    <a:p>
                      <a:pPr algn="l" fontAlgn="b"/>
                      <a:r>
                        <a:rPr lang="en-ZA" sz="2200" b="0" i="0" u="none" strike="noStrike" dirty="0">
                          <a:solidFill>
                            <a:schemeClr val="bg1"/>
                          </a:solidFill>
                          <a:effectLst/>
                          <a:latin typeface="Century Gothic" panose="020B0502020202020204" pitchFamily="34" charset="0"/>
                        </a:rPr>
                        <a:t>Amanda Kurata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1623043"/>
                  </a:ext>
                </a:extLst>
              </a:tr>
              <a:tr h="381000">
                <a:tc>
                  <a:txBody>
                    <a:bodyPr/>
                    <a:lstStyle/>
                    <a:p>
                      <a:pPr algn="l" fontAlgn="ctr"/>
                      <a:r>
                        <a:rPr lang="en-ZA" sz="2200" b="0" i="0" u="none" strike="noStrike" dirty="0">
                          <a:solidFill>
                            <a:schemeClr val="bg1"/>
                          </a:solidFill>
                          <a:effectLst/>
                          <a:latin typeface="Century Gothic" panose="020B0502020202020204" pitchFamily="34" charset="0"/>
                        </a:rPr>
                        <a:t>Iris Lawrence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ZA" sz="2200" b="0" i="0" u="none" strike="noStrike" dirty="0">
                          <a:solidFill>
                            <a:schemeClr val="bg1"/>
                          </a:solidFill>
                          <a:effectLst/>
                          <a:latin typeface="Century Gothic" panose="020B0502020202020204" pitchFamily="34" charset="0"/>
                        </a:rPr>
                        <a:t>South Africa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3763639"/>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Devaybri Louw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173739"/>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Ivy </a:t>
                      </a:r>
                      <a:r>
                        <a:rPr lang="en-ZA" sz="2200" b="0" i="0" u="none" strike="noStrike" dirty="0" err="1">
                          <a:solidFill>
                            <a:schemeClr val="bg1"/>
                          </a:solidFill>
                          <a:effectLst/>
                          <a:latin typeface="Century Gothic" panose="020B0502020202020204" pitchFamily="34" charset="0"/>
                        </a:rPr>
                        <a:t>Masebe</a:t>
                      </a:r>
                      <a:endParaRPr lang="en-ZA" sz="22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4440794"/>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Mabel Mogale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3457567"/>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Faith </a:t>
                      </a:r>
                      <a:r>
                        <a:rPr lang="en-ZA" sz="2200" b="0" i="0" u="none" strike="noStrike" dirty="0" err="1">
                          <a:solidFill>
                            <a:schemeClr val="bg1"/>
                          </a:solidFill>
                          <a:effectLst/>
                          <a:latin typeface="Century Gothic" panose="020B0502020202020204" pitchFamily="34" charset="0"/>
                        </a:rPr>
                        <a:t>Mogano</a:t>
                      </a:r>
                      <a:endParaRPr lang="en-ZA" sz="22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0574225"/>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Bongi </a:t>
                      </a:r>
                      <a:r>
                        <a:rPr lang="en-ZA" sz="2200" b="0" i="0" u="none" strike="noStrike" dirty="0" err="1">
                          <a:solidFill>
                            <a:schemeClr val="bg1"/>
                          </a:solidFill>
                          <a:effectLst/>
                          <a:latin typeface="Century Gothic" panose="020B0502020202020204" pitchFamily="34" charset="0"/>
                        </a:rPr>
                        <a:t>Ningiza</a:t>
                      </a:r>
                      <a:endParaRPr lang="en-ZA" sz="22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3178489"/>
                  </a:ext>
                </a:extLst>
              </a:tr>
              <a:tr h="190500">
                <a:tc>
                  <a:txBody>
                    <a:bodyPr/>
                    <a:lstStyle/>
                    <a:p>
                      <a:pPr algn="l" fontAlgn="b"/>
                      <a:r>
                        <a:rPr lang="en-ZA" sz="2200" b="0" i="0" u="none" strike="noStrike" dirty="0" err="1">
                          <a:solidFill>
                            <a:schemeClr val="bg1"/>
                          </a:solidFill>
                          <a:effectLst/>
                          <a:latin typeface="Century Gothic" panose="020B0502020202020204" pitchFamily="34" charset="0"/>
                        </a:rPr>
                        <a:t>Kope</a:t>
                      </a:r>
                      <a:r>
                        <a:rPr lang="en-ZA" sz="2200" b="0" i="0" u="none" strike="noStrike" dirty="0">
                          <a:solidFill>
                            <a:schemeClr val="bg1"/>
                          </a:solidFill>
                          <a:effectLst/>
                          <a:latin typeface="Century Gothic" panose="020B0502020202020204" pitchFamily="34" charset="0"/>
                        </a:rPr>
                        <a:t> </a:t>
                      </a:r>
                      <a:r>
                        <a:rPr lang="en-ZA" sz="2200" b="0" i="0" u="none" strike="noStrike" dirty="0" err="1">
                          <a:solidFill>
                            <a:schemeClr val="bg1"/>
                          </a:solidFill>
                          <a:effectLst/>
                          <a:latin typeface="Century Gothic" panose="020B0502020202020204" pitchFamily="34" charset="0"/>
                        </a:rPr>
                        <a:t>Piitso</a:t>
                      </a:r>
                      <a:endParaRPr lang="en-ZA" sz="2200" b="0" i="0" u="none" strike="noStrike" dirty="0">
                        <a:solidFill>
                          <a:schemeClr val="bg1"/>
                        </a:solidFill>
                        <a:effectLst/>
                        <a:latin typeface="Century Gothic" panose="020B0502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7461153"/>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Charlotte Schoeman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dirty="0">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2909087"/>
                  </a:ext>
                </a:extLst>
              </a:tr>
              <a:tr h="190500">
                <a:tc>
                  <a:txBody>
                    <a:bodyPr/>
                    <a:lstStyle/>
                    <a:p>
                      <a:pPr algn="l" fontAlgn="b"/>
                      <a:r>
                        <a:rPr lang="en-ZA" sz="2200" b="0" i="0" u="none" strike="noStrike" dirty="0">
                          <a:solidFill>
                            <a:schemeClr val="bg1"/>
                          </a:solidFill>
                          <a:effectLst/>
                          <a:latin typeface="Century Gothic" panose="020B0502020202020204" pitchFamily="34" charset="0"/>
                        </a:rPr>
                        <a:t>Puleng Tshabalala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ZA" sz="2200" b="0" i="0" u="none" strike="noStrike" dirty="0">
                          <a:solidFill>
                            <a:schemeClr val="bg1"/>
                          </a:solidFill>
                          <a:effectLst/>
                          <a:latin typeface="Century Gothic" panose="020B0502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0356814"/>
                  </a:ext>
                </a:extLst>
              </a:tr>
            </a:tbl>
          </a:graphicData>
        </a:graphic>
      </p:graphicFrame>
    </p:spTree>
    <p:extLst>
      <p:ext uri="{BB962C8B-B14F-4D97-AF65-F5344CB8AC3E}">
        <p14:creationId xmlns:p14="http://schemas.microsoft.com/office/powerpoint/2010/main" xmlns="" val="1300961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67639-E263-6D7C-3595-5EC5EF547141}"/>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48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PARKING PLAN</a:t>
            </a:r>
            <a:endParaRPr lang="en-ZA" sz="4800" dirty="0"/>
          </a:p>
        </p:txBody>
      </p:sp>
      <p:sp>
        <p:nvSpPr>
          <p:cNvPr id="4" name="TextBox 3">
            <a:extLst>
              <a:ext uri="{FF2B5EF4-FFF2-40B4-BE49-F238E27FC236}">
                <a16:creationId xmlns:a16="http://schemas.microsoft.com/office/drawing/2014/main" xmlns="" id="{933C1D07-F83F-8455-0BB2-6DDB6C271096}"/>
              </a:ext>
            </a:extLst>
          </p:cNvPr>
          <p:cNvSpPr txBox="1"/>
          <p:nvPr/>
        </p:nvSpPr>
        <p:spPr>
          <a:xfrm>
            <a:off x="317500" y="2119598"/>
            <a:ext cx="10116421"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2400" b="1" i="0" u="none" strike="noStrike" kern="0" cap="none" spc="0" normalizeH="0" baseline="0" noProof="0" dirty="0">
                <a:ln>
                  <a:noFill/>
                </a:ln>
                <a:solidFill>
                  <a:prstClr val="white"/>
                </a:solidFill>
                <a:effectLst/>
                <a:uLnTx/>
                <a:uFillTx/>
              </a:rPr>
              <a:t>CTICC 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2400" b="1"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ZA" sz="2400" b="0" i="0" u="none" strike="noStrike" kern="0" cap="none" spc="0" normalizeH="0" baseline="0" noProof="0" dirty="0">
                <a:ln>
                  <a:noFill/>
                </a:ln>
                <a:solidFill>
                  <a:prstClr val="white"/>
                </a:solidFill>
                <a:effectLst/>
                <a:uLnTx/>
                <a:uFillTx/>
              </a:rPr>
              <a:t>P1 – 1100 bays (500 Hospitality Guest, 500 sold spectator parking</a:t>
            </a:r>
          </a:p>
          <a:p>
            <a:pPr marL="0" marR="0" lvl="0" indent="0" defTabSz="914400" eaLnBrk="1" fontAlgn="auto" latinLnBrk="0" hangingPunct="1">
              <a:lnSpc>
                <a:spcPct val="100000"/>
              </a:lnSpc>
              <a:spcBef>
                <a:spcPts val="0"/>
              </a:spcBef>
              <a:spcAft>
                <a:spcPts val="0"/>
              </a:spcAft>
              <a:buClrTx/>
              <a:buSzTx/>
              <a:buFontTx/>
              <a:buNone/>
              <a:tabLst/>
              <a:defRPr/>
            </a:pPr>
            <a:r>
              <a:rPr kumimoji="0" lang="en-ZA" sz="2400" b="0" i="0" u="none" strike="noStrike" kern="0" cap="none" spc="0" normalizeH="0" baseline="0" noProof="0" dirty="0">
                <a:ln>
                  <a:noFill/>
                </a:ln>
                <a:solidFill>
                  <a:prstClr val="white"/>
                </a:solidFill>
                <a:effectLst/>
                <a:uLnTx/>
                <a:uFillTx/>
              </a:rPr>
              <a:t>P3 – VVIP, VIP, LOC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24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ZA" sz="2400" b="0" i="0" u="none" strike="noStrike" kern="0" cap="none" spc="0" normalizeH="0" baseline="0" noProof="0" dirty="0">
                <a:ln>
                  <a:noFill/>
                </a:ln>
                <a:solidFill>
                  <a:prstClr val="white"/>
                </a:solidFill>
                <a:effectLst/>
                <a:uLnTx/>
                <a:uFillTx/>
              </a:rPr>
              <a:t>Civic Centre parking and Park &amp; Ride to CTICC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24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ZA" sz="2400" b="0" i="0" u="none" strike="noStrike" kern="0" cap="none" spc="0" normalizeH="0" baseline="0" noProof="0" dirty="0">
                <a:ln>
                  <a:noFill/>
                </a:ln>
                <a:solidFill>
                  <a:prstClr val="white"/>
                </a:solidFill>
                <a:effectLst/>
                <a:uLnTx/>
                <a:uFillTx/>
              </a:rPr>
              <a:t>Remote Search Park (RSP) situated at CTICC Truck stacking area/parking FW De Klerk Blvd.</a:t>
            </a:r>
          </a:p>
        </p:txBody>
      </p:sp>
    </p:spTree>
    <p:extLst>
      <p:ext uri="{BB962C8B-B14F-4D97-AF65-F5344CB8AC3E}">
        <p14:creationId xmlns:p14="http://schemas.microsoft.com/office/powerpoint/2010/main" xmlns="" val="2517214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8640"/>
            <a:ext cx="9296400" cy="1716360"/>
          </a:xfrm>
        </p:spPr>
        <p:txBody>
          <a:bodyPr>
            <a:normAutofit/>
          </a:bodyPr>
          <a:lstStyle/>
          <a:p>
            <a:r>
              <a:rPr lang="en-ZA" sz="5400" b="1" dirty="0">
                <a:solidFill>
                  <a:schemeClr val="bg1"/>
                </a:solidFill>
                <a:latin typeface="Century Gothic" panose="020B0502020202020204" pitchFamily="34" charset="0"/>
                <a:cs typeface="Arial" pitchFamily="34" charset="0"/>
              </a:rPr>
              <a:t>MEDICAL: MANADATE</a:t>
            </a:r>
          </a:p>
        </p:txBody>
      </p:sp>
      <p:sp>
        <p:nvSpPr>
          <p:cNvPr id="3" name="Content Placeholder 2"/>
          <p:cNvSpPr>
            <a:spLocks noGrp="1"/>
          </p:cNvSpPr>
          <p:nvPr>
            <p:ph idx="1"/>
          </p:nvPr>
        </p:nvSpPr>
        <p:spPr>
          <a:xfrm>
            <a:off x="297970" y="2093640"/>
            <a:ext cx="11596060" cy="4764360"/>
          </a:xfrm>
        </p:spPr>
        <p:txBody>
          <a:bodyPr>
            <a:normAutofit/>
          </a:bodyPr>
          <a:lstStyle/>
          <a:p>
            <a:pPr>
              <a:buFont typeface="Wingdings" pitchFamily="2" charset="2"/>
              <a:buChar char="Ø"/>
            </a:pPr>
            <a:r>
              <a:rPr lang="en-GB" sz="2000" dirty="0">
                <a:latin typeface="Century Gothic" panose="020B0502020202020204" pitchFamily="34" charset="0"/>
                <a:cs typeface="Arial" charset="0"/>
              </a:rPr>
              <a:t>Suitable and Adequate provision of Health &amp; Medical services for the duration of the NWC 2023.</a:t>
            </a:r>
          </a:p>
          <a:p>
            <a:pPr>
              <a:buNone/>
            </a:pPr>
            <a:endParaRPr lang="en-GB" sz="2000" dirty="0">
              <a:latin typeface="Century Gothic" panose="020B0502020202020204" pitchFamily="34" charset="0"/>
              <a:cs typeface="Arial" charset="0"/>
            </a:endParaRPr>
          </a:p>
          <a:p>
            <a:pPr>
              <a:buFont typeface="Wingdings" pitchFamily="2" charset="2"/>
              <a:buChar char="Ø"/>
            </a:pPr>
            <a:r>
              <a:rPr lang="en-GB" sz="2000" dirty="0">
                <a:latin typeface="Century Gothic" panose="020B0502020202020204" pitchFamily="34" charset="0"/>
                <a:cs typeface="Arial" charset="0"/>
              </a:rPr>
              <a:t>Maintaining optimum safety measures to reduce the possible effects of any untoward incident that may occur.</a:t>
            </a:r>
          </a:p>
          <a:p>
            <a:pPr>
              <a:buNone/>
            </a:pPr>
            <a:endParaRPr lang="en-GB" sz="2000" dirty="0">
              <a:latin typeface="Century Gothic" panose="020B0502020202020204" pitchFamily="34" charset="0"/>
              <a:cs typeface="Arial" charset="0"/>
            </a:endParaRPr>
          </a:p>
          <a:p>
            <a:pPr>
              <a:buFont typeface="Wingdings" pitchFamily="2" charset="2"/>
              <a:buChar char="Ø"/>
            </a:pPr>
            <a:r>
              <a:rPr lang="en-GB" sz="2000" dirty="0">
                <a:latin typeface="Century Gothic" panose="020B0502020202020204" pitchFamily="34" charset="0"/>
                <a:cs typeface="Arial" charset="0"/>
              </a:rPr>
              <a:t>The Department (NDOH) is working in conjunction with the Western Cape Provincial Department of Health (Lead) ,SA Military Health Services (SAMHS).</a:t>
            </a:r>
          </a:p>
          <a:p>
            <a:pPr>
              <a:buNone/>
            </a:pPr>
            <a:endParaRPr lang="en-GB" sz="2000" dirty="0">
              <a:latin typeface="Century Gothic" panose="020B0502020202020204" pitchFamily="34" charset="0"/>
              <a:cs typeface="Arial" charset="0"/>
            </a:endParaRPr>
          </a:p>
          <a:p>
            <a:pPr>
              <a:buFont typeface="Wingdings" pitchFamily="2" charset="2"/>
              <a:buChar char="Ø"/>
            </a:pPr>
            <a:r>
              <a:rPr lang="en-GB" sz="2000" dirty="0">
                <a:latin typeface="Century Gothic" panose="020B0502020202020204" pitchFamily="34" charset="0"/>
                <a:cs typeface="Arial" charset="0"/>
              </a:rPr>
              <a:t>Services provided include, primary health care, emergency medical services, hospital preparedness, environmental health, communicable disease and port health services.</a:t>
            </a:r>
          </a:p>
          <a:p>
            <a:pPr>
              <a:buFont typeface="Wingdings" pitchFamily="2" charset="2"/>
              <a:buChar char="Ø"/>
            </a:pPr>
            <a:endParaRPr lang="en-GB" sz="1800" dirty="0">
              <a:latin typeface="Arial" charset="0"/>
              <a:cs typeface="Arial" charset="0"/>
            </a:endParaRPr>
          </a:p>
          <a:p>
            <a:endParaRPr lang="en-ZA" dirty="0"/>
          </a:p>
        </p:txBody>
      </p:sp>
    </p:spTree>
    <p:extLst>
      <p:ext uri="{BB962C8B-B14F-4D97-AF65-F5344CB8AC3E}">
        <p14:creationId xmlns:p14="http://schemas.microsoft.com/office/powerpoint/2010/main" xmlns="" val="34340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8640"/>
            <a:ext cx="9829800" cy="1792560"/>
          </a:xfrm>
        </p:spPr>
        <p:txBody>
          <a:bodyPr>
            <a:normAutofit/>
          </a:bodyPr>
          <a:lstStyle/>
          <a:p>
            <a:r>
              <a:rPr lang="en-US" sz="4800" b="1" dirty="0">
                <a:solidFill>
                  <a:schemeClr val="bg1"/>
                </a:solidFill>
                <a:latin typeface="Century Gothic" panose="020B0502020202020204" pitchFamily="34" charset="0"/>
                <a:cs typeface="Arial" pitchFamily="34" charset="0"/>
              </a:rPr>
              <a:t>OBJECTIVES</a:t>
            </a:r>
            <a:endParaRPr lang="en-ZA" sz="4800" b="1" dirty="0">
              <a:solidFill>
                <a:schemeClr val="bg1"/>
              </a:solidFill>
              <a:latin typeface="Century Gothic" panose="020B0502020202020204" pitchFamily="34" charset="0"/>
              <a:cs typeface="Arial" pitchFamily="34" charset="0"/>
            </a:endParaRPr>
          </a:p>
        </p:txBody>
      </p:sp>
      <p:sp>
        <p:nvSpPr>
          <p:cNvPr id="3" name="Content Placeholder 2"/>
          <p:cNvSpPr>
            <a:spLocks noGrp="1"/>
          </p:cNvSpPr>
          <p:nvPr>
            <p:ph idx="1"/>
          </p:nvPr>
        </p:nvSpPr>
        <p:spPr>
          <a:xfrm>
            <a:off x="60960" y="1981200"/>
            <a:ext cx="12070080" cy="4688160"/>
          </a:xfrm>
        </p:spPr>
        <p:txBody>
          <a:bodyPr>
            <a:normAutofit/>
          </a:bodyPr>
          <a:lstStyle/>
          <a:p>
            <a:pPr>
              <a:lnSpc>
                <a:spcPct val="150000"/>
              </a:lnSpc>
              <a:buFont typeface="Wingdings" pitchFamily="2" charset="2"/>
              <a:buChar char="Ø"/>
            </a:pPr>
            <a:r>
              <a:rPr lang="en-US" altLang="en-US" sz="2000" dirty="0">
                <a:latin typeface="Century Gothic" panose="020B0502020202020204" pitchFamily="34" charset="0"/>
              </a:rPr>
              <a:t>Port Health Services at all Ports Of Entry’s. </a:t>
            </a:r>
          </a:p>
          <a:p>
            <a:pPr>
              <a:lnSpc>
                <a:spcPct val="150000"/>
              </a:lnSpc>
              <a:buFont typeface="Wingdings" pitchFamily="2" charset="2"/>
              <a:buChar char="Ø"/>
            </a:pPr>
            <a:r>
              <a:rPr lang="en-US" altLang="en-US" sz="2000" dirty="0">
                <a:latin typeface="Century Gothic" panose="020B0502020202020204" pitchFamily="34" charset="0"/>
              </a:rPr>
              <a:t>Emergency Medical Services provided for at HQ Hotels/Venues.</a:t>
            </a:r>
          </a:p>
          <a:p>
            <a:pPr>
              <a:lnSpc>
                <a:spcPct val="150000"/>
              </a:lnSpc>
              <a:buFont typeface="Wingdings" pitchFamily="2" charset="2"/>
              <a:buChar char="Ø"/>
            </a:pPr>
            <a:r>
              <a:rPr lang="en-US" altLang="en-US" sz="2000" dirty="0">
                <a:latin typeface="Century Gothic" panose="020B0502020202020204" pitchFamily="34" charset="0"/>
              </a:rPr>
              <a:t>Medical Room established at Event CTICC.</a:t>
            </a:r>
          </a:p>
          <a:p>
            <a:pPr>
              <a:lnSpc>
                <a:spcPct val="150000"/>
              </a:lnSpc>
              <a:buFont typeface="Wingdings" pitchFamily="2" charset="2"/>
              <a:buChar char="Ø"/>
            </a:pPr>
            <a:r>
              <a:rPr lang="en-US" altLang="en-US" sz="2000" dirty="0">
                <a:latin typeface="Century Gothic" panose="020B0502020202020204" pitchFamily="34" charset="0"/>
              </a:rPr>
              <a:t>EMS pre-deployed to Staging Area in the event of a mass casualty situation.</a:t>
            </a:r>
          </a:p>
          <a:p>
            <a:pPr>
              <a:lnSpc>
                <a:spcPct val="150000"/>
              </a:lnSpc>
              <a:buFont typeface="Wingdings" pitchFamily="2" charset="2"/>
              <a:buChar char="Ø"/>
            </a:pPr>
            <a:r>
              <a:rPr lang="en-US" altLang="en-US" sz="2000" dirty="0">
                <a:latin typeface="Century Gothic" panose="020B0502020202020204" pitchFamily="34" charset="0"/>
              </a:rPr>
              <a:t>Hospitals prepared and placed on-standby.</a:t>
            </a:r>
          </a:p>
          <a:p>
            <a:pPr>
              <a:lnSpc>
                <a:spcPct val="150000"/>
              </a:lnSpc>
              <a:buFont typeface="Wingdings" pitchFamily="2" charset="2"/>
              <a:buChar char="Ø"/>
            </a:pPr>
            <a:r>
              <a:rPr lang="en-US" altLang="en-US" sz="2000" dirty="0">
                <a:latin typeface="Century Gothic" panose="020B0502020202020204" pitchFamily="34" charset="0"/>
              </a:rPr>
              <a:t>All accommodations &amp; conference venues at accredited in terms of Environmental Health best practices.</a:t>
            </a:r>
          </a:p>
          <a:p>
            <a:pPr>
              <a:lnSpc>
                <a:spcPct val="150000"/>
              </a:lnSpc>
              <a:buFont typeface="Wingdings" pitchFamily="2" charset="2"/>
              <a:buChar char="Ø"/>
            </a:pPr>
            <a:r>
              <a:rPr lang="en-US" altLang="en-US" sz="2000" dirty="0">
                <a:latin typeface="Century Gothic" panose="020B0502020202020204" pitchFamily="34" charset="0"/>
              </a:rPr>
              <a:t>Communicable outbreak response and management systems are placed on standby.</a:t>
            </a:r>
          </a:p>
          <a:p>
            <a:pPr>
              <a:lnSpc>
                <a:spcPct val="150000"/>
              </a:lnSpc>
              <a:buFont typeface="Wingdings" pitchFamily="2" charset="2"/>
              <a:buChar char="Ø"/>
            </a:pPr>
            <a:endParaRPr lang="en-US" altLang="en-US" sz="2000" dirty="0"/>
          </a:p>
          <a:p>
            <a:pPr>
              <a:lnSpc>
                <a:spcPct val="150000"/>
              </a:lnSpc>
              <a:buFont typeface="Wingdings" pitchFamily="2" charset="2"/>
              <a:buChar char="Ø"/>
            </a:pPr>
            <a:endParaRPr lang="en-US" altLang="en-US" sz="1800" dirty="0"/>
          </a:p>
          <a:p>
            <a:pPr marL="0" indent="0">
              <a:buNone/>
            </a:pPr>
            <a:endParaRPr lang="en-US" altLang="en-US" sz="1800" dirty="0"/>
          </a:p>
          <a:p>
            <a:pPr>
              <a:buFont typeface="Wingdings" pitchFamily="2" charset="2"/>
              <a:buChar char="Ø"/>
            </a:pPr>
            <a:endParaRPr lang="en-GB" sz="1800" dirty="0">
              <a:latin typeface="Arial" charset="0"/>
              <a:cs typeface="Arial" charset="0"/>
            </a:endParaRPr>
          </a:p>
          <a:p>
            <a:endParaRPr lang="en-ZA" dirty="0"/>
          </a:p>
        </p:txBody>
      </p:sp>
    </p:spTree>
    <p:extLst>
      <p:ext uri="{BB962C8B-B14F-4D97-AF65-F5344CB8AC3E}">
        <p14:creationId xmlns:p14="http://schemas.microsoft.com/office/powerpoint/2010/main" xmlns="" val="2596485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entury Gothic" panose="020B0502020202020204" pitchFamily="34" charset="0"/>
                <a:cs typeface="Arial" panose="020B0604020202020204" pitchFamily="34" charset="0"/>
              </a:rPr>
              <a:t>PURPOSE</a:t>
            </a:r>
            <a:endParaRPr lang="en-ZA" dirty="0"/>
          </a:p>
        </p:txBody>
      </p:sp>
      <p:sp>
        <p:nvSpPr>
          <p:cNvPr id="3" name="Content Placeholder 2"/>
          <p:cNvSpPr>
            <a:spLocks noGrp="1"/>
          </p:cNvSpPr>
          <p:nvPr>
            <p:ph idx="1"/>
          </p:nvPr>
        </p:nvSpPr>
        <p:spPr>
          <a:xfrm>
            <a:off x="203201" y="2336873"/>
            <a:ext cx="10090982" cy="3599316"/>
          </a:xfrm>
        </p:spPr>
        <p:txBody>
          <a:bodyPr/>
          <a:lstStyle/>
          <a:p>
            <a:endParaRPr lang="en-GB" dirty="0"/>
          </a:p>
          <a:p>
            <a:r>
              <a:rPr lang="en-GB" dirty="0">
                <a:latin typeface="Century Gothic" panose="020B0502020202020204" pitchFamily="34" charset="0"/>
              </a:rPr>
              <a:t>To highlight the achievements of activities to date.</a:t>
            </a:r>
          </a:p>
          <a:p>
            <a:endParaRPr lang="en-GB" dirty="0">
              <a:latin typeface="Century Gothic" panose="020B0502020202020204" pitchFamily="34" charset="0"/>
            </a:endParaRPr>
          </a:p>
          <a:p>
            <a:r>
              <a:rPr lang="en-GB" dirty="0">
                <a:latin typeface="Century Gothic" panose="020B0502020202020204" pitchFamily="34" charset="0"/>
              </a:rPr>
              <a:t>To provide progress on State of Readiness from October 2022 to date, towards hosting the Netball World 2023.</a:t>
            </a:r>
          </a:p>
          <a:p>
            <a:endParaRPr lang="en-GB" dirty="0">
              <a:latin typeface="Century Gothic" panose="020B0502020202020204" pitchFamily="34" charset="0"/>
            </a:endParaRPr>
          </a:p>
          <a:p>
            <a:endParaRPr lang="en-ZA" dirty="0"/>
          </a:p>
        </p:txBody>
      </p:sp>
    </p:spTree>
    <p:extLst>
      <p:ext uri="{BB962C8B-B14F-4D97-AF65-F5344CB8AC3E}">
        <p14:creationId xmlns:p14="http://schemas.microsoft.com/office/powerpoint/2010/main" xmlns="" val="2503780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p:cNvSpPr>
          <p:nvPr/>
        </p:nvSpPr>
        <p:spPr>
          <a:xfrm>
            <a:off x="8077200" y="6356351"/>
            <a:ext cx="2133600" cy="365125"/>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8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8" name="Slide Number Placeholder 4"/>
          <p:cNvSpPr txBox="1">
            <a:spLocks/>
          </p:cNvSpPr>
          <p:nvPr/>
        </p:nvSpPr>
        <p:spPr>
          <a:xfrm>
            <a:off x="8077200" y="6356351"/>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a:buNone/>
              <a:tabLst/>
              <a:defRPr/>
            </a:pPr>
            <a:fld id="{5D312F24-582A-4117-A0B2-A1DD2489FD11}"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sym typeface="Arial"/>
              </a:rPr>
              <a:pPr marL="0" marR="0" lvl="0" indent="0" algn="r" defTabSz="914400" rtl="0" eaLnBrk="1" fontAlgn="base" latinLnBrk="0" hangingPunct="1">
                <a:lnSpc>
                  <a:spcPct val="100000"/>
                </a:lnSpc>
                <a:spcBef>
                  <a:spcPct val="0"/>
                </a:spcBef>
                <a:spcAft>
                  <a:spcPct val="0"/>
                </a:spcAft>
                <a:buClr>
                  <a:srgbClr val="000000"/>
                </a:buClr>
                <a:buSzTx/>
                <a:buFont typeface="Arial"/>
                <a:buNone/>
                <a:tabLst/>
                <a:defRPr/>
              </a:pPr>
              <a:t>20</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mn-cs"/>
              <a:sym typeface="Arial"/>
            </a:endParaRPr>
          </a:p>
        </p:txBody>
      </p:sp>
      <p:sp>
        <p:nvSpPr>
          <p:cNvPr id="11" name="Rounded Rectangle 10"/>
          <p:cNvSpPr/>
          <p:nvPr/>
        </p:nvSpPr>
        <p:spPr>
          <a:xfrm>
            <a:off x="2279576" y="5085184"/>
            <a:ext cx="1584176" cy="55436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ea typeface="+mn-ea"/>
                <a:cs typeface="+mn-cs"/>
                <a:sym typeface="Arial"/>
              </a:rPr>
              <a:t>Medical Operations Centre (MOC) </a:t>
            </a:r>
          </a:p>
        </p:txBody>
      </p:sp>
      <p:sp>
        <p:nvSpPr>
          <p:cNvPr id="12" name="Rounded Rectangle 11"/>
          <p:cNvSpPr/>
          <p:nvPr/>
        </p:nvSpPr>
        <p:spPr>
          <a:xfrm>
            <a:off x="2279576" y="3501008"/>
            <a:ext cx="1584176" cy="55436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ea typeface="+mn-ea"/>
                <a:cs typeface="+mn-cs"/>
                <a:sym typeface="Arial"/>
              </a:rPr>
              <a:t>Provincial Health Operations Centre</a:t>
            </a:r>
          </a:p>
        </p:txBody>
      </p:sp>
      <p:sp>
        <p:nvSpPr>
          <p:cNvPr id="13" name="Rounded Rectangle 12"/>
          <p:cNvSpPr/>
          <p:nvPr/>
        </p:nvSpPr>
        <p:spPr>
          <a:xfrm>
            <a:off x="2351584" y="1916832"/>
            <a:ext cx="1584176" cy="55436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ea typeface="+mn-ea"/>
                <a:cs typeface="+mn-cs"/>
                <a:sym typeface="Arial"/>
              </a:rPr>
              <a:t>National Health Operations Centre</a:t>
            </a:r>
          </a:p>
        </p:txBody>
      </p:sp>
      <p:sp>
        <p:nvSpPr>
          <p:cNvPr id="14" name="Oval 13"/>
          <p:cNvSpPr/>
          <p:nvPr/>
        </p:nvSpPr>
        <p:spPr>
          <a:xfrm>
            <a:off x="7248128" y="5074332"/>
            <a:ext cx="1584176" cy="576064"/>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ea typeface="+mn-ea"/>
                <a:cs typeface="+mn-cs"/>
                <a:sym typeface="Arial"/>
              </a:rPr>
              <a:t>Venue Operations Centre</a:t>
            </a:r>
          </a:p>
        </p:txBody>
      </p:sp>
      <p:sp>
        <p:nvSpPr>
          <p:cNvPr id="15" name="Oval 14"/>
          <p:cNvSpPr/>
          <p:nvPr/>
        </p:nvSpPr>
        <p:spPr>
          <a:xfrm>
            <a:off x="7298028" y="1928731"/>
            <a:ext cx="1584176" cy="576064"/>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ea typeface="+mn-ea"/>
                <a:cs typeface="+mn-cs"/>
                <a:sym typeface="Arial"/>
              </a:rPr>
              <a:t>National Joint Operations Centre</a:t>
            </a:r>
          </a:p>
        </p:txBody>
      </p:sp>
      <p:sp>
        <p:nvSpPr>
          <p:cNvPr id="16" name="Oval 15"/>
          <p:cNvSpPr/>
          <p:nvPr/>
        </p:nvSpPr>
        <p:spPr>
          <a:xfrm>
            <a:off x="7298028" y="3418148"/>
            <a:ext cx="1584176" cy="720080"/>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200" b="1" i="0" u="none" strike="noStrike" kern="0" cap="none" spc="0" normalizeH="0" baseline="0" noProof="0" dirty="0">
                <a:ln>
                  <a:noFill/>
                </a:ln>
                <a:solidFill>
                  <a:srgbClr val="000000"/>
                </a:solidFill>
                <a:effectLst/>
                <a:uLnTx/>
                <a:uFillTx/>
                <a:latin typeface="Arial"/>
                <a:ea typeface="+mn-ea"/>
                <a:cs typeface="+mn-cs"/>
                <a:sym typeface="Arial"/>
              </a:rPr>
              <a:t>Provincial Joint Operations Centre</a:t>
            </a:r>
          </a:p>
        </p:txBody>
      </p:sp>
      <p:sp>
        <p:nvSpPr>
          <p:cNvPr id="17" name="Up-Down Arrow 16"/>
          <p:cNvSpPr/>
          <p:nvPr/>
        </p:nvSpPr>
        <p:spPr>
          <a:xfrm>
            <a:off x="2963652" y="2564904"/>
            <a:ext cx="216024" cy="792088"/>
          </a:xfrm>
          <a:prstGeom prst="upDownArrow">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2"/>
          <p:cNvSpPr>
            <a:spLocks noGrp="1" noChangeArrowheads="1"/>
          </p:cNvSpPr>
          <p:nvPr>
            <p:ph type="title"/>
          </p:nvPr>
        </p:nvSpPr>
        <p:spPr>
          <a:xfrm>
            <a:off x="1261120" y="361881"/>
            <a:ext cx="8949680" cy="1306993"/>
          </a:xfrm>
        </p:spPr>
        <p:txBody>
          <a:bodyPr>
            <a:normAutofit fontScale="90000"/>
          </a:bodyPr>
          <a:lstStyle/>
          <a:p>
            <a:pPr eaLnBrk="1" hangingPunct="1">
              <a:defRPr/>
            </a:pPr>
            <a:r>
              <a:rPr lang="en-US" dirty="0">
                <a:latin typeface="Arial" pitchFamily="34" charset="0"/>
                <a:cs typeface="Arial" pitchFamily="34" charset="0"/>
              </a:rPr>
              <a:t>	</a:t>
            </a:r>
            <a:br>
              <a:rPr lang="en-US" dirty="0">
                <a:latin typeface="Arial" pitchFamily="34" charset="0"/>
                <a:cs typeface="Arial" pitchFamily="34" charset="0"/>
              </a:rPr>
            </a:br>
            <a:r>
              <a:rPr lang="en-US" sz="5400" b="1" dirty="0">
                <a:solidFill>
                  <a:schemeClr val="bg1"/>
                </a:solidFill>
                <a:latin typeface="Century Gothic" panose="020B0502020202020204" pitchFamily="34" charset="0"/>
                <a:cs typeface="Arial" pitchFamily="34" charset="0"/>
              </a:rPr>
              <a:t>Command and Control</a:t>
            </a:r>
            <a:r>
              <a:rPr lang="en-US" sz="5400" b="1" dirty="0">
                <a:solidFill>
                  <a:schemeClr val="bg1"/>
                </a:solidFill>
                <a:latin typeface="Century Gothic" panose="020B0502020202020204" pitchFamily="34" charset="0"/>
              </a:rPr>
              <a:t>       </a:t>
            </a:r>
            <a:endParaRPr lang="en-GB" sz="5400" b="1" dirty="0">
              <a:solidFill>
                <a:schemeClr val="bg1"/>
              </a:solidFill>
              <a:latin typeface="Century Gothic" panose="020B0502020202020204" pitchFamily="34" charset="0"/>
            </a:endParaRPr>
          </a:p>
        </p:txBody>
      </p:sp>
      <p:cxnSp>
        <p:nvCxnSpPr>
          <p:cNvPr id="19" name="Straight Arrow Connector 18"/>
          <p:cNvCxnSpPr/>
          <p:nvPr/>
        </p:nvCxnSpPr>
        <p:spPr>
          <a:xfrm>
            <a:off x="3947661" y="5362364"/>
            <a:ext cx="324036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935760" y="3778188"/>
            <a:ext cx="324036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996445" y="2185426"/>
            <a:ext cx="324036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947662" y="3933056"/>
            <a:ext cx="3228459" cy="1296144"/>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Up-Down Arrow 22"/>
          <p:cNvSpPr/>
          <p:nvPr/>
        </p:nvSpPr>
        <p:spPr>
          <a:xfrm>
            <a:off x="3008040" y="4185084"/>
            <a:ext cx="216024" cy="792088"/>
          </a:xfrm>
          <a:prstGeom prst="upDownArrow">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ZA"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xmlns="" val="82791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2">
            <a:extLst>
              <a:ext uri="{FF2B5EF4-FFF2-40B4-BE49-F238E27FC236}">
                <a16:creationId xmlns:a16="http://schemas.microsoft.com/office/drawing/2014/main" xmlns="" id="{CF03D46D-961D-F44E-B1B1-050BBE6EF4A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BF0791A4-5F2A-5C4B-8DA6-9027817BF3FC}" type="datetime1">
              <a:rPr kumimoji="0" lang="en-GB" altLang="en-US" sz="1050" b="0" i="0" u="none" strike="noStrike" kern="0" cap="none" spc="0" normalizeH="0" baseline="0" noProof="0">
                <a:ln>
                  <a:noFill/>
                </a:ln>
                <a:solidFill>
                  <a:srgbClr val="FFFFFF"/>
                </a:solidFill>
                <a:effectLst/>
                <a:uLnTx/>
                <a:uFillTx/>
                <a:latin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24/02/2023</a:t>
            </a:fld>
            <a:endParaRPr kumimoji="0" lang="en-GB" altLang="en-US" sz="1050" b="0" i="0" u="none" strike="noStrike" kern="0" cap="none" spc="0" normalizeH="0" baseline="0" noProof="0">
              <a:ln>
                <a:noFill/>
              </a:ln>
              <a:solidFill>
                <a:srgbClr val="FFFFFF"/>
              </a:solidFill>
              <a:effectLst/>
              <a:uLnTx/>
              <a:uFillTx/>
              <a:latin typeface="Trebuchet MS"/>
              <a:sym typeface="Trebuchet MS"/>
            </a:endParaRPr>
          </a:p>
        </p:txBody>
      </p:sp>
      <p:sp>
        <p:nvSpPr>
          <p:cNvPr id="126980" name="Rectangle 4">
            <a:extLst>
              <a:ext uri="{FF2B5EF4-FFF2-40B4-BE49-F238E27FC236}">
                <a16:creationId xmlns:a16="http://schemas.microsoft.com/office/drawing/2014/main" xmlns="" id="{DB527ABB-A76D-1A40-BBFB-AD6A3FD4D009}"/>
              </a:ext>
            </a:extLst>
          </p:cNvPr>
          <p:cNvSpPr>
            <a:spLocks noGrp="1" noChangeArrowheads="1"/>
          </p:cNvSpPr>
          <p:nvPr>
            <p:ph type="title"/>
          </p:nvPr>
        </p:nvSpPr>
        <p:spPr>
          <a:xfrm>
            <a:off x="4079877" y="491473"/>
            <a:ext cx="4248148" cy="1080938"/>
          </a:xfrm>
        </p:spPr>
        <p:txBody>
          <a:bodyPr>
            <a:normAutofit/>
          </a:bodyPr>
          <a:lstStyle/>
          <a:p>
            <a:r>
              <a:rPr lang="en-US" altLang="en-US" sz="4800" b="1" dirty="0">
                <a:solidFill>
                  <a:schemeClr val="tx1"/>
                </a:solidFill>
                <a:latin typeface="Century Gothic" panose="020B0502020202020204" pitchFamily="34" charset="0"/>
                <a:cs typeface="Arial" panose="020B0604020202020204" pitchFamily="34" charset="0"/>
              </a:rPr>
              <a:t>Partnerships</a:t>
            </a:r>
          </a:p>
        </p:txBody>
      </p:sp>
      <p:sp>
        <p:nvSpPr>
          <p:cNvPr id="126981" name="AutoShape 5">
            <a:extLst>
              <a:ext uri="{FF2B5EF4-FFF2-40B4-BE49-F238E27FC236}">
                <a16:creationId xmlns:a16="http://schemas.microsoft.com/office/drawing/2014/main" xmlns="" id="{24414C6E-0017-D644-B4B6-CA3FA9E582EB}"/>
              </a:ext>
            </a:extLst>
          </p:cNvPr>
          <p:cNvSpPr>
            <a:spLocks noChangeArrowheads="1"/>
          </p:cNvSpPr>
          <p:nvPr/>
        </p:nvSpPr>
        <p:spPr bwMode="auto">
          <a:xfrm>
            <a:off x="4943476" y="1341438"/>
            <a:ext cx="2303463" cy="577850"/>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    National Health</a:t>
            </a:r>
          </a:p>
        </p:txBody>
      </p:sp>
      <p:sp>
        <p:nvSpPr>
          <p:cNvPr id="126984" name="AutoShape 8">
            <a:extLst>
              <a:ext uri="{FF2B5EF4-FFF2-40B4-BE49-F238E27FC236}">
                <a16:creationId xmlns:a16="http://schemas.microsoft.com/office/drawing/2014/main" xmlns="" id="{9A7008D6-0268-ED41-8C3C-491EF69E4BD9}"/>
              </a:ext>
            </a:extLst>
          </p:cNvPr>
          <p:cNvSpPr>
            <a:spLocks noChangeArrowheads="1"/>
          </p:cNvSpPr>
          <p:nvPr/>
        </p:nvSpPr>
        <p:spPr bwMode="auto">
          <a:xfrm>
            <a:off x="1739901" y="3354389"/>
            <a:ext cx="1800225" cy="577850"/>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S.A.P.S</a:t>
            </a:r>
          </a:p>
        </p:txBody>
      </p:sp>
      <p:sp>
        <p:nvSpPr>
          <p:cNvPr id="126989" name="AutoShape 13">
            <a:extLst>
              <a:ext uri="{FF2B5EF4-FFF2-40B4-BE49-F238E27FC236}">
                <a16:creationId xmlns:a16="http://schemas.microsoft.com/office/drawing/2014/main" xmlns="" id="{516E3746-A2FC-5D4A-8D19-4F6142F9D663}"/>
              </a:ext>
            </a:extLst>
          </p:cNvPr>
          <p:cNvSpPr>
            <a:spLocks noChangeArrowheads="1"/>
          </p:cNvSpPr>
          <p:nvPr/>
        </p:nvSpPr>
        <p:spPr bwMode="auto">
          <a:xfrm>
            <a:off x="4079877" y="3342613"/>
            <a:ext cx="1800225" cy="577850"/>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WC.P.G</a:t>
            </a:r>
          </a:p>
        </p:txBody>
      </p:sp>
      <p:sp>
        <p:nvSpPr>
          <p:cNvPr id="126990" name="AutoShape 14">
            <a:extLst>
              <a:ext uri="{FF2B5EF4-FFF2-40B4-BE49-F238E27FC236}">
                <a16:creationId xmlns:a16="http://schemas.microsoft.com/office/drawing/2014/main" xmlns="" id="{520F5A2C-D2DE-8242-AA34-E24C4784D48C}"/>
              </a:ext>
            </a:extLst>
          </p:cNvPr>
          <p:cNvSpPr>
            <a:spLocks noChangeArrowheads="1"/>
          </p:cNvSpPr>
          <p:nvPr/>
        </p:nvSpPr>
        <p:spPr bwMode="auto">
          <a:xfrm>
            <a:off x="6311901" y="3429000"/>
            <a:ext cx="1800225" cy="577850"/>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ACSA</a:t>
            </a:r>
          </a:p>
        </p:txBody>
      </p:sp>
      <p:sp>
        <p:nvSpPr>
          <p:cNvPr id="126991" name="AutoShape 15">
            <a:extLst>
              <a:ext uri="{FF2B5EF4-FFF2-40B4-BE49-F238E27FC236}">
                <a16:creationId xmlns:a16="http://schemas.microsoft.com/office/drawing/2014/main" xmlns="" id="{019C1945-A4BD-DE4E-B987-1D56204BD92C}"/>
              </a:ext>
            </a:extLst>
          </p:cNvPr>
          <p:cNvSpPr>
            <a:spLocks noChangeArrowheads="1"/>
          </p:cNvSpPr>
          <p:nvPr/>
        </p:nvSpPr>
        <p:spPr bwMode="auto">
          <a:xfrm>
            <a:off x="8616951" y="3429000"/>
            <a:ext cx="1800225" cy="577850"/>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City of Cape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Town</a:t>
            </a:r>
          </a:p>
        </p:txBody>
      </p:sp>
      <p:grpSp>
        <p:nvGrpSpPr>
          <p:cNvPr id="126999" name="Group 23">
            <a:extLst>
              <a:ext uri="{FF2B5EF4-FFF2-40B4-BE49-F238E27FC236}">
                <a16:creationId xmlns:a16="http://schemas.microsoft.com/office/drawing/2014/main" xmlns="" id="{E9342750-6423-D048-80B9-534B6E3E8611}"/>
              </a:ext>
            </a:extLst>
          </p:cNvPr>
          <p:cNvGrpSpPr>
            <a:grpSpLocks/>
          </p:cNvGrpSpPr>
          <p:nvPr/>
        </p:nvGrpSpPr>
        <p:grpSpPr bwMode="auto">
          <a:xfrm>
            <a:off x="2640013" y="2636840"/>
            <a:ext cx="6769100" cy="865187"/>
            <a:chOff x="703" y="1661"/>
            <a:chExt cx="4264" cy="545"/>
          </a:xfrm>
        </p:grpSpPr>
        <p:sp>
          <p:nvSpPr>
            <p:cNvPr id="126985" name="Line 9">
              <a:extLst>
                <a:ext uri="{FF2B5EF4-FFF2-40B4-BE49-F238E27FC236}">
                  <a16:creationId xmlns:a16="http://schemas.microsoft.com/office/drawing/2014/main" xmlns="" id="{2A889468-5AD3-F44C-8925-D11E921B98B9}"/>
                </a:ext>
              </a:extLst>
            </p:cNvPr>
            <p:cNvSpPr>
              <a:spLocks noChangeShapeType="1"/>
            </p:cNvSpPr>
            <p:nvPr/>
          </p:nvSpPr>
          <p:spPr bwMode="auto">
            <a:xfrm>
              <a:off x="703" y="1661"/>
              <a:ext cx="426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986" name="Line 10">
              <a:extLst>
                <a:ext uri="{FF2B5EF4-FFF2-40B4-BE49-F238E27FC236}">
                  <a16:creationId xmlns:a16="http://schemas.microsoft.com/office/drawing/2014/main" xmlns="" id="{46D86D57-3C0A-AA40-85EF-57E3C7BBAEFE}"/>
                </a:ext>
              </a:extLst>
            </p:cNvPr>
            <p:cNvSpPr>
              <a:spLocks noChangeShapeType="1"/>
            </p:cNvSpPr>
            <p:nvPr/>
          </p:nvSpPr>
          <p:spPr bwMode="auto">
            <a:xfrm>
              <a:off x="2109" y="1661"/>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987" name="Line 11">
              <a:extLst>
                <a:ext uri="{FF2B5EF4-FFF2-40B4-BE49-F238E27FC236}">
                  <a16:creationId xmlns:a16="http://schemas.microsoft.com/office/drawing/2014/main" xmlns="" id="{E614D8E9-B09F-514C-97B2-3AD747DC10DD}"/>
                </a:ext>
              </a:extLst>
            </p:cNvPr>
            <p:cNvSpPr>
              <a:spLocks noChangeShapeType="1"/>
            </p:cNvSpPr>
            <p:nvPr/>
          </p:nvSpPr>
          <p:spPr bwMode="auto">
            <a:xfrm>
              <a:off x="3515" y="1843"/>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988" name="Line 12">
              <a:extLst>
                <a:ext uri="{FF2B5EF4-FFF2-40B4-BE49-F238E27FC236}">
                  <a16:creationId xmlns:a16="http://schemas.microsoft.com/office/drawing/2014/main" xmlns="" id="{4CD1DA4F-6494-B343-ABBC-3147C67FA6E1}"/>
                </a:ext>
              </a:extLst>
            </p:cNvPr>
            <p:cNvSpPr>
              <a:spLocks noChangeShapeType="1"/>
            </p:cNvSpPr>
            <p:nvPr/>
          </p:nvSpPr>
          <p:spPr bwMode="auto">
            <a:xfrm>
              <a:off x="4967" y="1661"/>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992" name="Line 16">
              <a:extLst>
                <a:ext uri="{FF2B5EF4-FFF2-40B4-BE49-F238E27FC236}">
                  <a16:creationId xmlns:a16="http://schemas.microsoft.com/office/drawing/2014/main" xmlns="" id="{41F7F677-BE13-2F4C-B796-07BF4E2484D6}"/>
                </a:ext>
              </a:extLst>
            </p:cNvPr>
            <p:cNvSpPr>
              <a:spLocks noChangeShapeType="1"/>
            </p:cNvSpPr>
            <p:nvPr/>
          </p:nvSpPr>
          <p:spPr bwMode="auto">
            <a:xfrm>
              <a:off x="703" y="1661"/>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993" name="Line 17">
            <a:extLst>
              <a:ext uri="{FF2B5EF4-FFF2-40B4-BE49-F238E27FC236}">
                <a16:creationId xmlns:a16="http://schemas.microsoft.com/office/drawing/2014/main" xmlns="" id="{F1245055-2587-8D42-BF78-4A0214FB2621}"/>
              </a:ext>
            </a:extLst>
          </p:cNvPr>
          <p:cNvSpPr>
            <a:spLocks noChangeShapeType="1"/>
          </p:cNvSpPr>
          <p:nvPr/>
        </p:nvSpPr>
        <p:spPr bwMode="auto">
          <a:xfrm>
            <a:off x="6024563" y="1916114"/>
            <a:ext cx="0" cy="649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26994" name="AutoShape 18">
            <a:extLst>
              <a:ext uri="{FF2B5EF4-FFF2-40B4-BE49-F238E27FC236}">
                <a16:creationId xmlns:a16="http://schemas.microsoft.com/office/drawing/2014/main" xmlns="" id="{308A3036-FFF7-0D4E-9F42-60CD8D97D5F6}"/>
              </a:ext>
            </a:extLst>
          </p:cNvPr>
          <p:cNvSpPr>
            <a:spLocks noChangeArrowheads="1"/>
          </p:cNvSpPr>
          <p:nvPr/>
        </p:nvSpPr>
        <p:spPr bwMode="auto">
          <a:xfrm>
            <a:off x="8328026" y="1121180"/>
            <a:ext cx="2232098" cy="2199870"/>
          </a:xfrm>
          <a:prstGeom prst="wedgeRectCallout">
            <a:avLst>
              <a:gd name="adj1" fmla="val -271194"/>
              <a:gd name="adj2" fmla="val 53507"/>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0000"/>
                </a:solidFill>
                <a:effectLst/>
                <a:uLnTx/>
                <a:uFillTx/>
                <a:latin typeface="Arial"/>
                <a:cs typeface="Arial"/>
                <a:sym typeface="Arial"/>
              </a:rPr>
              <a:t>               </a:t>
            </a: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SAP</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Airport</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Motorcade</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Conference Venue</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H/Q Hotels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Staging Area</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Parallel Events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JOC</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Security Planning</a:t>
            </a:r>
          </a:p>
        </p:txBody>
      </p:sp>
      <p:sp>
        <p:nvSpPr>
          <p:cNvPr id="126995" name="AutoShape 19">
            <a:extLst>
              <a:ext uri="{FF2B5EF4-FFF2-40B4-BE49-F238E27FC236}">
                <a16:creationId xmlns:a16="http://schemas.microsoft.com/office/drawing/2014/main" xmlns="" id="{4D7772FC-E024-EB4D-A71C-4A945922FE0E}"/>
              </a:ext>
            </a:extLst>
          </p:cNvPr>
          <p:cNvSpPr>
            <a:spLocks noChangeArrowheads="1"/>
          </p:cNvSpPr>
          <p:nvPr/>
        </p:nvSpPr>
        <p:spPr bwMode="auto">
          <a:xfrm>
            <a:off x="1673334" y="1248401"/>
            <a:ext cx="2411414" cy="1788083"/>
          </a:xfrm>
          <a:prstGeom prst="wedgeRectCallout">
            <a:avLst>
              <a:gd name="adj1" fmla="val 146056"/>
              <a:gd name="adj2" fmla="val 72949"/>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0000"/>
                </a:solidFill>
                <a:effectLst/>
                <a:uLnTx/>
                <a:uFillTx/>
                <a:latin typeface="Arial"/>
                <a:cs typeface="Arial"/>
                <a:sym typeface="Arial"/>
              </a:rPr>
              <a:t>               </a:t>
            </a: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ACSA</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Medical Treatment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Room</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Emergency Plans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Emergency Routes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Evacuation Plans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Fire &amp; Emergency Service</a:t>
            </a:r>
          </a:p>
        </p:txBody>
      </p:sp>
      <p:sp>
        <p:nvSpPr>
          <p:cNvPr id="126996" name="AutoShape 20">
            <a:extLst>
              <a:ext uri="{FF2B5EF4-FFF2-40B4-BE49-F238E27FC236}">
                <a16:creationId xmlns:a16="http://schemas.microsoft.com/office/drawing/2014/main" xmlns="" id="{3883C0C8-1C62-4A41-91F1-2932A2FE4146}"/>
              </a:ext>
            </a:extLst>
          </p:cNvPr>
          <p:cNvSpPr>
            <a:spLocks noChangeArrowheads="1"/>
          </p:cNvSpPr>
          <p:nvPr/>
        </p:nvSpPr>
        <p:spPr bwMode="auto">
          <a:xfrm>
            <a:off x="8040217" y="4123701"/>
            <a:ext cx="2478449" cy="2592387"/>
          </a:xfrm>
          <a:prstGeom prst="wedgeRectCallout">
            <a:avLst>
              <a:gd name="adj1" fmla="val -153968"/>
              <a:gd name="adj2" fmla="val -56746"/>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0000"/>
                </a:solidFill>
                <a:effectLst/>
                <a:uLnTx/>
                <a:uFillTx/>
                <a:latin typeface="Arial"/>
                <a:cs typeface="Arial"/>
                <a:sym typeface="Arial"/>
              </a:rPr>
              <a:t>               </a:t>
            </a: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E.M.S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Vehicles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Personnel</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Communications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Aero – Medical </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Treatment Centre's –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Venue &amp; H/Q Hotels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Hospitals </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JOC </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Staging Area deployment</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6997" name="AutoShape 21">
            <a:extLst>
              <a:ext uri="{FF2B5EF4-FFF2-40B4-BE49-F238E27FC236}">
                <a16:creationId xmlns:a16="http://schemas.microsoft.com/office/drawing/2014/main" xmlns="" id="{BB2DA42E-F7D4-2F47-A55D-B3E91FB82266}"/>
              </a:ext>
            </a:extLst>
          </p:cNvPr>
          <p:cNvSpPr>
            <a:spLocks noChangeArrowheads="1"/>
          </p:cNvSpPr>
          <p:nvPr/>
        </p:nvSpPr>
        <p:spPr bwMode="auto">
          <a:xfrm>
            <a:off x="1673335" y="4540205"/>
            <a:ext cx="2743091" cy="2175882"/>
          </a:xfrm>
          <a:prstGeom prst="wedgeRectCallout">
            <a:avLst>
              <a:gd name="adj1" fmla="val 216810"/>
              <a:gd name="adj2" fmla="val -77793"/>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000000"/>
                </a:solidFill>
                <a:effectLst/>
                <a:uLnTx/>
                <a:uFillTx/>
                <a:latin typeface="Arial"/>
                <a:cs typeface="Arial"/>
                <a:sym typeface="Arial"/>
              </a:rPr>
              <a:t>     </a:t>
            </a: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CITY OF CAPE TOWN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Disaster Management</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Environmental Health</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Communicable disease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response team</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Fire Safety</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6998" name="AutoShape 22">
            <a:extLst>
              <a:ext uri="{FF2B5EF4-FFF2-40B4-BE49-F238E27FC236}">
                <a16:creationId xmlns:a16="http://schemas.microsoft.com/office/drawing/2014/main" xmlns="" id="{B15320BF-A64B-3F44-82FB-107DE205B362}"/>
              </a:ext>
            </a:extLst>
          </p:cNvPr>
          <p:cNvSpPr>
            <a:spLocks noChangeArrowheads="1"/>
          </p:cNvSpPr>
          <p:nvPr/>
        </p:nvSpPr>
        <p:spPr bwMode="auto">
          <a:xfrm>
            <a:off x="4979988" y="5072062"/>
            <a:ext cx="2289175" cy="1557339"/>
          </a:xfrm>
          <a:prstGeom prst="wedgeRectCallout">
            <a:avLst>
              <a:gd name="adj1" fmla="val -84555"/>
              <a:gd name="adj2" fmla="val -123927"/>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1" i="0" u="none" strike="noStrike" kern="0" cap="none" spc="0" normalizeH="0" baseline="0" noProof="0" dirty="0">
                <a:ln>
                  <a:noFill/>
                </a:ln>
                <a:solidFill>
                  <a:srgbClr val="FF0000"/>
                </a:solidFill>
                <a:effectLst/>
                <a:uLnTx/>
                <a:uFillTx/>
                <a:latin typeface="Arial"/>
                <a:cs typeface="Arial"/>
                <a:sym typeface="Arial"/>
              </a:rPr>
              <a:t>         </a:t>
            </a:r>
            <a:r>
              <a:rPr kumimoji="0" lang="en-US" altLang="en-US" sz="1400" b="1" i="0" u="none" strike="noStrike" kern="0" cap="none" spc="0" normalizeH="0" baseline="0" noProof="0" dirty="0">
                <a:ln>
                  <a:noFill/>
                </a:ln>
                <a:solidFill>
                  <a:srgbClr val="FFFFFF"/>
                </a:solidFill>
                <a:effectLst/>
                <a:uLnTx/>
                <a:uFillTx/>
                <a:latin typeface="Arial"/>
                <a:cs typeface="Arial"/>
                <a:sym typeface="Arial"/>
              </a:rPr>
              <a:t>PORT HEALTH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Port entry</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Immunizations &amp;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Vaccinations</a:t>
            </a: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en-US" sz="1400" b="0" i="0" u="none" strike="noStrike" kern="0" cap="none" spc="0" normalizeH="0" baseline="0" noProof="0" dirty="0">
                <a:ln>
                  <a:noFill/>
                </a:ln>
                <a:solidFill>
                  <a:srgbClr val="000000"/>
                </a:solidFill>
                <a:effectLst/>
                <a:uLnTx/>
                <a:uFillTx/>
                <a:latin typeface="Arial"/>
                <a:cs typeface="Arial"/>
                <a:sym typeface="Arial"/>
              </a:rPr>
              <a:t> Coordination &amp; Liaison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blinds(horizontal)">
                                      <p:cBhvr>
                                        <p:cTn id="7" dur="500"/>
                                        <p:tgtEl>
                                          <p:spTgt spid="126981"/>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26999"/>
                                        </p:tgtEl>
                                        <p:attrNameLst>
                                          <p:attrName>style.visibility</p:attrName>
                                        </p:attrNameLst>
                                      </p:cBhvr>
                                      <p:to>
                                        <p:strVal val="visible"/>
                                      </p:to>
                                    </p:set>
                                    <p:animEffect transition="in" filter="blinds(horizontal)">
                                      <p:cBhvr>
                                        <p:cTn id="11" dur="500"/>
                                        <p:tgtEl>
                                          <p:spTgt spid="126999"/>
                                        </p:tgtEl>
                                      </p:cBhvr>
                                    </p:animEffect>
                                  </p:childTnLst>
                                </p:cTn>
                              </p:par>
                              <p:par>
                                <p:cTn id="12" presetID="3" presetClass="entr" presetSubtype="10" fill="hold" nodeType="withEffect">
                                  <p:stCondLst>
                                    <p:cond delay="0"/>
                                  </p:stCondLst>
                                  <p:childTnLst>
                                    <p:set>
                                      <p:cBhvr>
                                        <p:cTn id="13" dur="1" fill="hold">
                                          <p:stCondLst>
                                            <p:cond delay="0"/>
                                          </p:stCondLst>
                                        </p:cTn>
                                        <p:tgtEl>
                                          <p:spTgt spid="126993"/>
                                        </p:tgtEl>
                                        <p:attrNameLst>
                                          <p:attrName>style.visibility</p:attrName>
                                        </p:attrNameLst>
                                      </p:cBhvr>
                                      <p:to>
                                        <p:strVal val="visible"/>
                                      </p:to>
                                    </p:set>
                                    <p:animEffect transition="in" filter="blinds(horizontal)">
                                      <p:cBhvr>
                                        <p:cTn id="14" dur="500"/>
                                        <p:tgtEl>
                                          <p:spTgt spid="126993"/>
                                        </p:tgtEl>
                                      </p:cBhvr>
                                    </p:animEffect>
                                  </p:childTnLst>
                                </p:cTn>
                              </p:par>
                            </p:childTnLst>
                          </p:cTn>
                        </p:par>
                        <p:par>
                          <p:cTn id="15" fill="hold" nodeType="afterGroup">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26984"/>
                                        </p:tgtEl>
                                        <p:attrNameLst>
                                          <p:attrName>style.visibility</p:attrName>
                                        </p:attrNameLst>
                                      </p:cBhvr>
                                      <p:to>
                                        <p:strVal val="visible"/>
                                      </p:to>
                                    </p:set>
                                    <p:animEffect transition="in" filter="blinds(horizontal)">
                                      <p:cBhvr>
                                        <p:cTn id="18" dur="500"/>
                                        <p:tgtEl>
                                          <p:spTgt spid="126984"/>
                                        </p:tgtEl>
                                      </p:cBhvr>
                                    </p:animEffect>
                                  </p:childTnLst>
                                </p:cTn>
                              </p:par>
                            </p:childTnLst>
                          </p:cTn>
                        </p:par>
                        <p:par>
                          <p:cTn id="19" fill="hold" nodeType="afterGroup">
                            <p:stCondLst>
                              <p:cond delay="1500"/>
                            </p:stCondLst>
                            <p:childTnLst>
                              <p:par>
                                <p:cTn id="20" presetID="3" presetClass="entr" presetSubtype="10" fill="hold" grpId="0" nodeType="afterEffect">
                                  <p:stCondLst>
                                    <p:cond delay="0"/>
                                  </p:stCondLst>
                                  <p:childTnLst>
                                    <p:set>
                                      <p:cBhvr>
                                        <p:cTn id="21" dur="1" fill="hold">
                                          <p:stCondLst>
                                            <p:cond delay="0"/>
                                          </p:stCondLst>
                                        </p:cTn>
                                        <p:tgtEl>
                                          <p:spTgt spid="126989"/>
                                        </p:tgtEl>
                                        <p:attrNameLst>
                                          <p:attrName>style.visibility</p:attrName>
                                        </p:attrNameLst>
                                      </p:cBhvr>
                                      <p:to>
                                        <p:strVal val="visible"/>
                                      </p:to>
                                    </p:set>
                                    <p:animEffect transition="in" filter="blinds(horizontal)">
                                      <p:cBhvr>
                                        <p:cTn id="22" dur="500"/>
                                        <p:tgtEl>
                                          <p:spTgt spid="126989"/>
                                        </p:tgtEl>
                                      </p:cBhvr>
                                    </p:animEffect>
                                  </p:childTnLst>
                                </p:cTn>
                              </p:par>
                            </p:childTnLst>
                          </p:cTn>
                        </p:par>
                        <p:par>
                          <p:cTn id="23" fill="hold" nodeType="afterGroup">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126990"/>
                                        </p:tgtEl>
                                        <p:attrNameLst>
                                          <p:attrName>style.visibility</p:attrName>
                                        </p:attrNameLst>
                                      </p:cBhvr>
                                      <p:to>
                                        <p:strVal val="visible"/>
                                      </p:to>
                                    </p:set>
                                    <p:animEffect transition="in" filter="blinds(horizontal)">
                                      <p:cBhvr>
                                        <p:cTn id="26" dur="500"/>
                                        <p:tgtEl>
                                          <p:spTgt spid="126990"/>
                                        </p:tgtEl>
                                      </p:cBhvr>
                                    </p:animEffect>
                                  </p:childTnLst>
                                </p:cTn>
                              </p:par>
                            </p:childTnLst>
                          </p:cTn>
                        </p:par>
                        <p:par>
                          <p:cTn id="27" fill="hold" nodeType="afterGroup">
                            <p:stCondLst>
                              <p:cond delay="2500"/>
                            </p:stCondLst>
                            <p:childTnLst>
                              <p:par>
                                <p:cTn id="28" presetID="3" presetClass="entr" presetSubtype="10" fill="hold" grpId="0" nodeType="afterEffect">
                                  <p:stCondLst>
                                    <p:cond delay="0"/>
                                  </p:stCondLst>
                                  <p:childTnLst>
                                    <p:set>
                                      <p:cBhvr>
                                        <p:cTn id="29" dur="1" fill="hold">
                                          <p:stCondLst>
                                            <p:cond delay="0"/>
                                          </p:stCondLst>
                                        </p:cTn>
                                        <p:tgtEl>
                                          <p:spTgt spid="126991"/>
                                        </p:tgtEl>
                                        <p:attrNameLst>
                                          <p:attrName>style.visibility</p:attrName>
                                        </p:attrNameLst>
                                      </p:cBhvr>
                                      <p:to>
                                        <p:strVal val="visible"/>
                                      </p:to>
                                    </p:set>
                                    <p:animEffect transition="in" filter="blinds(horizontal)">
                                      <p:cBhvr>
                                        <p:cTn id="30" dur="500"/>
                                        <p:tgtEl>
                                          <p:spTgt spid="12699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6994"/>
                                        </p:tgtEl>
                                        <p:attrNameLst>
                                          <p:attrName>style.visibility</p:attrName>
                                        </p:attrNameLst>
                                      </p:cBhvr>
                                      <p:to>
                                        <p:strVal val="visible"/>
                                      </p:to>
                                    </p:set>
                                    <p:animEffect transition="in" filter="blinds(horizontal)">
                                      <p:cBhvr>
                                        <p:cTn id="35" dur="500"/>
                                        <p:tgtEl>
                                          <p:spTgt spid="12699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xit" presetSubtype="4" fill="hold" grpId="1" nodeType="clickEffect">
                                  <p:stCondLst>
                                    <p:cond delay="0"/>
                                  </p:stCondLst>
                                  <p:childTnLst>
                                    <p:anim calcmode="lin" valueType="num">
                                      <p:cBhvr additive="base">
                                        <p:cTn id="39" dur="500"/>
                                        <p:tgtEl>
                                          <p:spTgt spid="126994"/>
                                        </p:tgtEl>
                                        <p:attrNameLst>
                                          <p:attrName>ppt_x</p:attrName>
                                        </p:attrNameLst>
                                      </p:cBhvr>
                                      <p:tavLst>
                                        <p:tav tm="0">
                                          <p:val>
                                            <p:strVal val="ppt_x"/>
                                          </p:val>
                                        </p:tav>
                                        <p:tav tm="100000">
                                          <p:val>
                                            <p:strVal val="ppt_x"/>
                                          </p:val>
                                        </p:tav>
                                      </p:tavLst>
                                    </p:anim>
                                    <p:anim calcmode="lin" valueType="num">
                                      <p:cBhvr additive="base">
                                        <p:cTn id="40" dur="500"/>
                                        <p:tgtEl>
                                          <p:spTgt spid="126994"/>
                                        </p:tgtEl>
                                        <p:attrNameLst>
                                          <p:attrName>ppt_y</p:attrName>
                                        </p:attrNameLst>
                                      </p:cBhvr>
                                      <p:tavLst>
                                        <p:tav tm="0">
                                          <p:val>
                                            <p:strVal val="ppt_y"/>
                                          </p:val>
                                        </p:tav>
                                        <p:tav tm="100000">
                                          <p:val>
                                            <p:strVal val="1+ppt_h/2"/>
                                          </p:val>
                                        </p:tav>
                                      </p:tavLst>
                                    </p:anim>
                                    <p:set>
                                      <p:cBhvr>
                                        <p:cTn id="41" dur="1" fill="hold">
                                          <p:stCondLst>
                                            <p:cond delay="499"/>
                                          </p:stCondLst>
                                        </p:cTn>
                                        <p:tgtEl>
                                          <p:spTgt spid="12699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6995"/>
                                        </p:tgtEl>
                                        <p:attrNameLst>
                                          <p:attrName>style.visibility</p:attrName>
                                        </p:attrNameLst>
                                      </p:cBhvr>
                                      <p:to>
                                        <p:strVal val="visible"/>
                                      </p:to>
                                    </p:set>
                                    <p:animEffect transition="in" filter="blinds(horizontal)">
                                      <p:cBhvr>
                                        <p:cTn id="46" dur="500"/>
                                        <p:tgtEl>
                                          <p:spTgt spid="1269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xit" presetSubtype="10" fill="hold" grpId="1" nodeType="clickEffect">
                                  <p:stCondLst>
                                    <p:cond delay="0"/>
                                  </p:stCondLst>
                                  <p:childTnLst>
                                    <p:animEffect transition="out" filter="blinds(horizontal)">
                                      <p:cBhvr>
                                        <p:cTn id="50" dur="500"/>
                                        <p:tgtEl>
                                          <p:spTgt spid="126995"/>
                                        </p:tgtEl>
                                      </p:cBhvr>
                                    </p:animEffect>
                                    <p:set>
                                      <p:cBhvr>
                                        <p:cTn id="51" dur="1" fill="hold">
                                          <p:stCondLst>
                                            <p:cond delay="499"/>
                                          </p:stCondLst>
                                        </p:cTn>
                                        <p:tgtEl>
                                          <p:spTgt spid="126995"/>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6996"/>
                                        </p:tgtEl>
                                        <p:attrNameLst>
                                          <p:attrName>style.visibility</p:attrName>
                                        </p:attrNameLst>
                                      </p:cBhvr>
                                      <p:to>
                                        <p:strVal val="visible"/>
                                      </p:to>
                                    </p:set>
                                    <p:animEffect transition="in" filter="blinds(horizontal)">
                                      <p:cBhvr>
                                        <p:cTn id="56" dur="500"/>
                                        <p:tgtEl>
                                          <p:spTgt spid="12699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fill="hold" grpId="1" nodeType="clickEffect">
                                  <p:stCondLst>
                                    <p:cond delay="0"/>
                                  </p:stCondLst>
                                  <p:childTnLst>
                                    <p:anim calcmode="lin" valueType="num">
                                      <p:cBhvr additive="base">
                                        <p:cTn id="60" dur="500"/>
                                        <p:tgtEl>
                                          <p:spTgt spid="126996"/>
                                        </p:tgtEl>
                                        <p:attrNameLst>
                                          <p:attrName>ppt_x</p:attrName>
                                        </p:attrNameLst>
                                      </p:cBhvr>
                                      <p:tavLst>
                                        <p:tav tm="0">
                                          <p:val>
                                            <p:strVal val="ppt_x"/>
                                          </p:val>
                                        </p:tav>
                                        <p:tav tm="100000">
                                          <p:val>
                                            <p:strVal val="ppt_x"/>
                                          </p:val>
                                        </p:tav>
                                      </p:tavLst>
                                    </p:anim>
                                    <p:anim calcmode="lin" valueType="num">
                                      <p:cBhvr additive="base">
                                        <p:cTn id="61" dur="500"/>
                                        <p:tgtEl>
                                          <p:spTgt spid="126996"/>
                                        </p:tgtEl>
                                        <p:attrNameLst>
                                          <p:attrName>ppt_y</p:attrName>
                                        </p:attrNameLst>
                                      </p:cBhvr>
                                      <p:tavLst>
                                        <p:tav tm="0">
                                          <p:val>
                                            <p:strVal val="ppt_y"/>
                                          </p:val>
                                        </p:tav>
                                        <p:tav tm="100000">
                                          <p:val>
                                            <p:strVal val="1+ppt_h/2"/>
                                          </p:val>
                                        </p:tav>
                                      </p:tavLst>
                                    </p:anim>
                                    <p:set>
                                      <p:cBhvr>
                                        <p:cTn id="62" dur="1" fill="hold">
                                          <p:stCondLst>
                                            <p:cond delay="499"/>
                                          </p:stCondLst>
                                        </p:cTn>
                                        <p:tgtEl>
                                          <p:spTgt spid="126996"/>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26997"/>
                                        </p:tgtEl>
                                        <p:attrNameLst>
                                          <p:attrName>style.visibility</p:attrName>
                                        </p:attrNameLst>
                                      </p:cBhvr>
                                      <p:to>
                                        <p:strVal val="visible"/>
                                      </p:to>
                                    </p:set>
                                    <p:animEffect transition="in" filter="blinds(horizontal)">
                                      <p:cBhvr>
                                        <p:cTn id="67" dur="500"/>
                                        <p:tgtEl>
                                          <p:spTgt spid="126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xit" presetSubtype="4" fill="hold" grpId="1" nodeType="clickEffect">
                                  <p:stCondLst>
                                    <p:cond delay="0"/>
                                  </p:stCondLst>
                                  <p:childTnLst>
                                    <p:anim calcmode="lin" valueType="num">
                                      <p:cBhvr additive="base">
                                        <p:cTn id="71" dur="500"/>
                                        <p:tgtEl>
                                          <p:spTgt spid="126997"/>
                                        </p:tgtEl>
                                        <p:attrNameLst>
                                          <p:attrName>ppt_x</p:attrName>
                                        </p:attrNameLst>
                                      </p:cBhvr>
                                      <p:tavLst>
                                        <p:tav tm="0">
                                          <p:val>
                                            <p:strVal val="ppt_x"/>
                                          </p:val>
                                        </p:tav>
                                        <p:tav tm="100000">
                                          <p:val>
                                            <p:strVal val="ppt_x"/>
                                          </p:val>
                                        </p:tav>
                                      </p:tavLst>
                                    </p:anim>
                                    <p:anim calcmode="lin" valueType="num">
                                      <p:cBhvr additive="base">
                                        <p:cTn id="72" dur="500"/>
                                        <p:tgtEl>
                                          <p:spTgt spid="126997"/>
                                        </p:tgtEl>
                                        <p:attrNameLst>
                                          <p:attrName>ppt_y</p:attrName>
                                        </p:attrNameLst>
                                      </p:cBhvr>
                                      <p:tavLst>
                                        <p:tav tm="0">
                                          <p:val>
                                            <p:strVal val="ppt_y"/>
                                          </p:val>
                                        </p:tav>
                                        <p:tav tm="100000">
                                          <p:val>
                                            <p:strVal val="1+ppt_h/2"/>
                                          </p:val>
                                        </p:tav>
                                      </p:tavLst>
                                    </p:anim>
                                    <p:set>
                                      <p:cBhvr>
                                        <p:cTn id="73" dur="1" fill="hold">
                                          <p:stCondLst>
                                            <p:cond delay="499"/>
                                          </p:stCondLst>
                                        </p:cTn>
                                        <p:tgtEl>
                                          <p:spTgt spid="126997"/>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26998"/>
                                        </p:tgtEl>
                                        <p:attrNameLst>
                                          <p:attrName>style.visibility</p:attrName>
                                        </p:attrNameLst>
                                      </p:cBhvr>
                                      <p:to>
                                        <p:strVal val="visible"/>
                                      </p:to>
                                    </p:set>
                                    <p:animEffect transition="in" filter="blinds(horizontal)">
                                      <p:cBhvr>
                                        <p:cTn id="78" dur="500"/>
                                        <p:tgtEl>
                                          <p:spTgt spid="12699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xit" presetSubtype="4" fill="hold" grpId="1" nodeType="clickEffect">
                                  <p:stCondLst>
                                    <p:cond delay="0"/>
                                  </p:stCondLst>
                                  <p:childTnLst>
                                    <p:anim calcmode="lin" valueType="num">
                                      <p:cBhvr additive="base">
                                        <p:cTn id="82" dur="500"/>
                                        <p:tgtEl>
                                          <p:spTgt spid="126998"/>
                                        </p:tgtEl>
                                        <p:attrNameLst>
                                          <p:attrName>ppt_x</p:attrName>
                                        </p:attrNameLst>
                                      </p:cBhvr>
                                      <p:tavLst>
                                        <p:tav tm="0">
                                          <p:val>
                                            <p:strVal val="ppt_x"/>
                                          </p:val>
                                        </p:tav>
                                        <p:tav tm="100000">
                                          <p:val>
                                            <p:strVal val="ppt_x"/>
                                          </p:val>
                                        </p:tav>
                                      </p:tavLst>
                                    </p:anim>
                                    <p:anim calcmode="lin" valueType="num">
                                      <p:cBhvr additive="base">
                                        <p:cTn id="83" dur="500"/>
                                        <p:tgtEl>
                                          <p:spTgt spid="126998"/>
                                        </p:tgtEl>
                                        <p:attrNameLst>
                                          <p:attrName>ppt_y</p:attrName>
                                        </p:attrNameLst>
                                      </p:cBhvr>
                                      <p:tavLst>
                                        <p:tav tm="0">
                                          <p:val>
                                            <p:strVal val="ppt_y"/>
                                          </p:val>
                                        </p:tav>
                                        <p:tav tm="100000">
                                          <p:val>
                                            <p:strVal val="1+ppt_h/2"/>
                                          </p:val>
                                        </p:tav>
                                      </p:tavLst>
                                    </p:anim>
                                    <p:set>
                                      <p:cBhvr>
                                        <p:cTn id="84" dur="1" fill="hold">
                                          <p:stCondLst>
                                            <p:cond delay="499"/>
                                          </p:stCondLst>
                                        </p:cTn>
                                        <p:tgtEl>
                                          <p:spTgt spid="1269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4" grpId="0" animBg="1"/>
      <p:bldP spid="126989" grpId="0" animBg="1"/>
      <p:bldP spid="126990" grpId="0" animBg="1"/>
      <p:bldP spid="126991" grpId="0" animBg="1"/>
      <p:bldP spid="126994" grpId="0" animBg="1"/>
      <p:bldP spid="126994" grpId="1" animBg="1"/>
      <p:bldP spid="126995" grpId="0" animBg="1"/>
      <p:bldP spid="126995" grpId="1" animBg="1"/>
      <p:bldP spid="126996" grpId="0" animBg="1"/>
      <p:bldP spid="126996" grpId="1" animBg="1"/>
      <p:bldP spid="126997" grpId="0" animBg="1"/>
      <p:bldP spid="126997" grpId="1" animBg="1"/>
      <p:bldP spid="126998" grpId="0" animBg="1"/>
      <p:bldP spid="12699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415600" y="342467"/>
            <a:ext cx="11360700" cy="76350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1800"/>
              <a:buNone/>
            </a:pPr>
            <a:r>
              <a:rPr lang="en-ZA" sz="5400" b="1" dirty="0">
                <a:solidFill>
                  <a:schemeClr val="bg1"/>
                </a:solidFill>
                <a:latin typeface="Arial"/>
                <a:ea typeface="Arial"/>
                <a:cs typeface="Arial"/>
                <a:sym typeface="Arial"/>
              </a:rPr>
              <a:t>NWC2023 Security</a:t>
            </a:r>
            <a:endParaRPr sz="5400" dirty="0">
              <a:solidFill>
                <a:schemeClr val="bg1"/>
              </a:solidFill>
              <a:latin typeface="Arial"/>
              <a:ea typeface="Arial"/>
              <a:cs typeface="Arial"/>
              <a:sym typeface="Arial"/>
            </a:endParaRPr>
          </a:p>
        </p:txBody>
      </p:sp>
      <p:sp>
        <p:nvSpPr>
          <p:cNvPr id="148" name="Google Shape;148;p25"/>
          <p:cNvSpPr txBox="1">
            <a:spLocks noGrp="1"/>
          </p:cNvSpPr>
          <p:nvPr>
            <p:ph type="body" idx="1"/>
          </p:nvPr>
        </p:nvSpPr>
        <p:spPr>
          <a:xfrm>
            <a:off x="415600" y="1154583"/>
            <a:ext cx="11360700" cy="4555200"/>
          </a:xfrm>
          <a:prstGeom prst="rect">
            <a:avLst/>
          </a:prstGeom>
          <a:noFill/>
          <a:ln>
            <a:noFill/>
          </a:ln>
        </p:spPr>
        <p:txBody>
          <a:bodyPr spcFirstLastPara="1" wrap="square" lIns="91425" tIns="45700" rIns="91425" bIns="45700" anchor="t" anchorCtr="0">
            <a:normAutofit fontScale="25000" lnSpcReduction="20000"/>
          </a:bodyPr>
          <a:lstStyle/>
          <a:p>
            <a:pPr marL="228600" marR="0" lvl="0" indent="-203200" algn="l" rtl="0">
              <a:lnSpc>
                <a:spcPct val="200000"/>
              </a:lnSpc>
              <a:spcBef>
                <a:spcPts val="1000"/>
              </a:spcBef>
              <a:spcAft>
                <a:spcPts val="0"/>
              </a:spcAft>
              <a:buClr>
                <a:schemeClr val="dk1"/>
              </a:buClr>
              <a:buSzPct val="100000"/>
              <a:buChar char="•"/>
            </a:pPr>
            <a:r>
              <a:rPr lang="en-ZA" sz="11200" dirty="0">
                <a:solidFill>
                  <a:schemeClr val="bg1"/>
                </a:solidFill>
                <a:latin typeface="Arial"/>
                <a:ea typeface="Arial"/>
                <a:cs typeface="Arial"/>
                <a:sym typeface="Arial"/>
              </a:rPr>
              <a:t>Cooperation With South African Police Services (SAPS)</a:t>
            </a:r>
            <a:endParaRPr sz="11200" i="0" u="none" strike="noStrike" cap="none" dirty="0">
              <a:solidFill>
                <a:schemeClr val="bg1"/>
              </a:solidFill>
              <a:latin typeface="Arial"/>
              <a:ea typeface="Arial"/>
              <a:cs typeface="Arial"/>
              <a:sym typeface="Arial"/>
            </a:endParaRPr>
          </a:p>
          <a:p>
            <a:pPr marL="228600" marR="0" lvl="0" indent="-203200" algn="l" rtl="0">
              <a:lnSpc>
                <a:spcPct val="200000"/>
              </a:lnSpc>
              <a:spcBef>
                <a:spcPts val="1000"/>
              </a:spcBef>
              <a:spcAft>
                <a:spcPts val="0"/>
              </a:spcAft>
              <a:buClr>
                <a:schemeClr val="dk1"/>
              </a:buClr>
              <a:buSzPct val="100000"/>
              <a:buChar char="•"/>
            </a:pPr>
            <a:r>
              <a:rPr lang="en-ZA" sz="11200" dirty="0">
                <a:solidFill>
                  <a:schemeClr val="bg1"/>
                </a:solidFill>
                <a:latin typeface="Arial"/>
                <a:ea typeface="Arial"/>
                <a:cs typeface="Arial"/>
                <a:sym typeface="Arial"/>
              </a:rPr>
              <a:t>Team Security </a:t>
            </a:r>
            <a:endParaRPr sz="11200" i="0" u="none" strike="noStrike" cap="none" dirty="0">
              <a:solidFill>
                <a:schemeClr val="bg1"/>
              </a:solidFill>
              <a:latin typeface="Arial"/>
              <a:ea typeface="Arial"/>
              <a:cs typeface="Arial"/>
              <a:sym typeface="Arial"/>
            </a:endParaRPr>
          </a:p>
          <a:p>
            <a:pPr marL="228600" marR="0" lvl="0" indent="-203200" algn="l" rtl="0">
              <a:lnSpc>
                <a:spcPct val="200000"/>
              </a:lnSpc>
              <a:spcBef>
                <a:spcPts val="1000"/>
              </a:spcBef>
              <a:spcAft>
                <a:spcPts val="0"/>
              </a:spcAft>
              <a:buClr>
                <a:schemeClr val="dk1"/>
              </a:buClr>
              <a:buSzPct val="100000"/>
              <a:buChar char="•"/>
            </a:pPr>
            <a:r>
              <a:rPr lang="en-ZA" sz="11200" dirty="0">
                <a:solidFill>
                  <a:schemeClr val="bg1"/>
                </a:solidFill>
                <a:latin typeface="Arial"/>
                <a:ea typeface="Arial"/>
                <a:cs typeface="Arial"/>
                <a:sym typeface="Arial"/>
              </a:rPr>
              <a:t>Security At Team Base Hotel</a:t>
            </a:r>
            <a:endParaRPr sz="11200" i="0" u="none" strike="noStrike" cap="none" dirty="0">
              <a:solidFill>
                <a:schemeClr val="bg1"/>
              </a:solidFill>
              <a:latin typeface="Arial"/>
              <a:ea typeface="Arial"/>
              <a:cs typeface="Arial"/>
              <a:sym typeface="Arial"/>
            </a:endParaRPr>
          </a:p>
          <a:p>
            <a:pPr marL="228600" marR="0" lvl="0" indent="-203200" algn="l" rtl="0">
              <a:lnSpc>
                <a:spcPct val="200000"/>
              </a:lnSpc>
              <a:spcBef>
                <a:spcPts val="1000"/>
              </a:spcBef>
              <a:spcAft>
                <a:spcPts val="0"/>
              </a:spcAft>
              <a:buClr>
                <a:schemeClr val="dk1"/>
              </a:buClr>
              <a:buSzPct val="100000"/>
              <a:buChar char="•"/>
            </a:pPr>
            <a:r>
              <a:rPr lang="en-ZA" sz="11200" dirty="0">
                <a:solidFill>
                  <a:schemeClr val="bg1"/>
                </a:solidFill>
                <a:latin typeface="Arial"/>
                <a:ea typeface="Arial"/>
                <a:cs typeface="Arial"/>
                <a:sym typeface="Arial"/>
              </a:rPr>
              <a:t>VIP Security </a:t>
            </a:r>
            <a:endParaRPr sz="11200" i="0" u="none" strike="noStrike" cap="none" dirty="0">
              <a:solidFill>
                <a:schemeClr val="bg1"/>
              </a:solidFill>
              <a:latin typeface="Arial"/>
              <a:ea typeface="Arial"/>
              <a:cs typeface="Arial"/>
              <a:sym typeface="Arial"/>
            </a:endParaRPr>
          </a:p>
          <a:p>
            <a:pPr marL="228600" marR="0" lvl="0" indent="-203200" algn="l" rtl="0">
              <a:lnSpc>
                <a:spcPct val="200000"/>
              </a:lnSpc>
              <a:spcBef>
                <a:spcPts val="1000"/>
              </a:spcBef>
              <a:spcAft>
                <a:spcPts val="0"/>
              </a:spcAft>
              <a:buClr>
                <a:schemeClr val="dk1"/>
              </a:buClr>
              <a:buSzPct val="100000"/>
              <a:buChar char="•"/>
            </a:pPr>
            <a:r>
              <a:rPr lang="en-ZA" sz="11200" dirty="0">
                <a:solidFill>
                  <a:schemeClr val="bg1"/>
                </a:solidFill>
                <a:latin typeface="Arial"/>
                <a:ea typeface="Arial"/>
                <a:cs typeface="Arial"/>
                <a:sym typeface="Arial"/>
              </a:rPr>
              <a:t>Spectator Safety </a:t>
            </a:r>
            <a:endParaRPr sz="11200" i="0" u="none" strike="noStrike" cap="none" dirty="0">
              <a:solidFill>
                <a:schemeClr val="bg1"/>
              </a:solidFill>
              <a:latin typeface="Arial"/>
              <a:ea typeface="Arial"/>
              <a:cs typeface="Arial"/>
              <a:sym typeface="Arial"/>
            </a:endParaRPr>
          </a:p>
          <a:p>
            <a:pPr marL="228600" marR="0" lvl="0" indent="-203200" algn="l" rtl="0">
              <a:lnSpc>
                <a:spcPct val="200000"/>
              </a:lnSpc>
              <a:spcBef>
                <a:spcPts val="1000"/>
              </a:spcBef>
              <a:spcAft>
                <a:spcPts val="0"/>
              </a:spcAft>
              <a:buClr>
                <a:schemeClr val="dk1"/>
              </a:buClr>
              <a:buSzPct val="100000"/>
              <a:buChar char="•"/>
            </a:pPr>
            <a:r>
              <a:rPr lang="en-ZA" sz="11200" dirty="0">
                <a:solidFill>
                  <a:schemeClr val="bg1"/>
                </a:solidFill>
                <a:latin typeface="Arial"/>
                <a:ea typeface="Arial"/>
                <a:cs typeface="Arial"/>
                <a:sym typeface="Arial"/>
              </a:rPr>
              <a:t>International Cooperation</a:t>
            </a:r>
            <a:endParaRPr sz="11200" dirty="0">
              <a:solidFill>
                <a:schemeClr val="bg1"/>
              </a:solidFill>
              <a:latin typeface="Arial"/>
              <a:ea typeface="Arial"/>
              <a:cs typeface="Arial"/>
              <a:sym typeface="Arial"/>
            </a:endParaRPr>
          </a:p>
          <a:p>
            <a:pPr marL="114300" lvl="0" indent="0" algn="l" rtl="0">
              <a:lnSpc>
                <a:spcPct val="90000"/>
              </a:lnSpc>
              <a:spcBef>
                <a:spcPts val="1000"/>
              </a:spcBef>
              <a:spcAft>
                <a:spcPts val="0"/>
              </a:spcAft>
              <a:buSzPct val="75000"/>
              <a:buNone/>
            </a:pPr>
            <a:endParaRPr dirty="0"/>
          </a:p>
          <a:p>
            <a:pPr marL="457200" lvl="0" indent="-228600" algn="l" rtl="0">
              <a:lnSpc>
                <a:spcPct val="90000"/>
              </a:lnSpc>
              <a:spcBef>
                <a:spcPts val="1000"/>
              </a:spcBef>
              <a:spcAft>
                <a:spcPts val="0"/>
              </a:spcAft>
              <a:buClr>
                <a:schemeClr val="lt1"/>
              </a:buClr>
              <a:buSzPct val="75000"/>
              <a:buNone/>
            </a:pPr>
            <a:endParaRPr dirty="0"/>
          </a:p>
          <a:p>
            <a:pPr marL="457200" lvl="0" indent="-228600" algn="l" rtl="0">
              <a:lnSpc>
                <a:spcPct val="90000"/>
              </a:lnSpc>
              <a:spcBef>
                <a:spcPts val="1000"/>
              </a:spcBef>
              <a:spcAft>
                <a:spcPts val="0"/>
              </a:spcAft>
              <a:buClr>
                <a:schemeClr val="lt1"/>
              </a:buClr>
              <a:buSzPct val="75000"/>
              <a:buNone/>
            </a:pPr>
            <a:endParaRPr dirty="0"/>
          </a:p>
        </p:txBody>
      </p:sp>
      <p:pic>
        <p:nvPicPr>
          <p:cNvPr id="149" name="Google Shape;149;p25"/>
          <p:cNvPicPr preferRelativeResize="0"/>
          <p:nvPr/>
        </p:nvPicPr>
        <p:blipFill rotWithShape="1">
          <a:blip r:embed="rId3">
            <a:alphaModFix/>
          </a:blip>
          <a:srcRect/>
          <a:stretch/>
        </p:blipFill>
        <p:spPr>
          <a:xfrm>
            <a:off x="10972801" y="5758375"/>
            <a:ext cx="1219200" cy="16942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415600" y="261717"/>
            <a:ext cx="11360700" cy="76350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1800"/>
              <a:buNone/>
            </a:pPr>
            <a:r>
              <a:rPr lang="en-ZA" sz="5400" b="1" dirty="0">
                <a:solidFill>
                  <a:schemeClr val="bg1"/>
                </a:solidFill>
                <a:latin typeface="Arial"/>
                <a:ea typeface="Arial"/>
                <a:cs typeface="Arial"/>
                <a:sym typeface="Arial"/>
              </a:rPr>
              <a:t>VNWC2023 Team Security   </a:t>
            </a:r>
            <a:endParaRPr sz="5400" b="1" dirty="0">
              <a:solidFill>
                <a:schemeClr val="bg1"/>
              </a:solidFill>
              <a:latin typeface="Arial"/>
              <a:ea typeface="Arial"/>
              <a:cs typeface="Arial"/>
              <a:sym typeface="Arial"/>
            </a:endParaRPr>
          </a:p>
        </p:txBody>
      </p:sp>
      <p:sp>
        <p:nvSpPr>
          <p:cNvPr id="169" name="Google Shape;169;p28"/>
          <p:cNvSpPr txBox="1">
            <a:spLocks noGrp="1"/>
          </p:cNvSpPr>
          <p:nvPr>
            <p:ph type="body" idx="1"/>
          </p:nvPr>
        </p:nvSpPr>
        <p:spPr>
          <a:xfrm>
            <a:off x="1091381" y="1465006"/>
            <a:ext cx="10382864" cy="5131277"/>
          </a:xfrm>
          <a:prstGeom prst="rect">
            <a:avLst/>
          </a:prstGeom>
          <a:noFill/>
          <a:ln>
            <a:noFill/>
          </a:ln>
        </p:spPr>
        <p:txBody>
          <a:bodyPr spcFirstLastPara="1" wrap="square" lIns="91425" tIns="45700" rIns="91425" bIns="45700" anchor="t" anchorCtr="0">
            <a:normAutofit fontScale="25000" lnSpcReduction="20000"/>
          </a:bodyPr>
          <a:lstStyle/>
          <a:p>
            <a:pPr marL="457200" marR="0" lvl="0" indent="-334962" algn="l" rtl="0">
              <a:lnSpc>
                <a:spcPct val="200000"/>
              </a:lnSpc>
              <a:spcBef>
                <a:spcPts val="1000"/>
              </a:spcBef>
              <a:spcAft>
                <a:spcPts val="0"/>
              </a:spcAft>
              <a:buClr>
                <a:srgbClr val="000000"/>
              </a:buClr>
              <a:buSzPct val="100000"/>
              <a:buChar char="●"/>
            </a:pPr>
            <a:r>
              <a:rPr lang="en-ZA" sz="8000" i="0" u="none" strike="noStrike" cap="none" dirty="0">
                <a:solidFill>
                  <a:schemeClr val="bg1"/>
                </a:solidFill>
                <a:latin typeface="Arial"/>
                <a:ea typeface="Arial"/>
                <a:cs typeface="Arial"/>
                <a:sym typeface="Arial"/>
              </a:rPr>
              <a:t>Team Security is the primary responsibility of the State in line with the Government Guarantee signed by the Minister(s)</a:t>
            </a:r>
            <a:endParaRPr sz="8000" dirty="0">
              <a:solidFill>
                <a:schemeClr val="bg1"/>
              </a:solidFill>
              <a:latin typeface="Arial"/>
              <a:ea typeface="Arial"/>
              <a:cs typeface="Arial"/>
              <a:sym typeface="Arial"/>
            </a:endParaRPr>
          </a:p>
          <a:p>
            <a:pPr marL="457200" marR="0" lvl="0" indent="-334962" algn="l" rtl="0">
              <a:lnSpc>
                <a:spcPct val="200000"/>
              </a:lnSpc>
              <a:spcBef>
                <a:spcPts val="0"/>
              </a:spcBef>
              <a:spcAft>
                <a:spcPts val="0"/>
              </a:spcAft>
              <a:buClr>
                <a:srgbClr val="000000"/>
              </a:buClr>
              <a:buSzPct val="100000"/>
              <a:buChar char="●"/>
            </a:pPr>
            <a:r>
              <a:rPr lang="en-ZA" sz="8000" i="0" u="none" strike="noStrike" cap="none" dirty="0">
                <a:solidFill>
                  <a:schemeClr val="bg1"/>
                </a:solidFill>
                <a:latin typeface="Arial"/>
                <a:ea typeface="Arial"/>
                <a:cs typeface="Arial"/>
                <a:sym typeface="Arial"/>
              </a:rPr>
              <a:t>Close protection and escort services will be provided by SAPS and Host City Police. </a:t>
            </a:r>
            <a:endParaRPr sz="8000" dirty="0">
              <a:solidFill>
                <a:schemeClr val="bg1"/>
              </a:solidFill>
              <a:latin typeface="Arial"/>
              <a:ea typeface="Arial"/>
              <a:cs typeface="Arial"/>
              <a:sym typeface="Arial"/>
            </a:endParaRPr>
          </a:p>
          <a:p>
            <a:pPr marL="457200" marR="0" lvl="0" indent="-334962" algn="l" rtl="0">
              <a:lnSpc>
                <a:spcPct val="200000"/>
              </a:lnSpc>
              <a:spcBef>
                <a:spcPts val="0"/>
              </a:spcBef>
              <a:spcAft>
                <a:spcPts val="0"/>
              </a:spcAft>
              <a:buClr>
                <a:srgbClr val="000000"/>
              </a:buClr>
              <a:buSzPct val="100000"/>
              <a:buChar char="●"/>
            </a:pPr>
            <a:r>
              <a:rPr lang="en-ZA" sz="8000" i="0" u="none" strike="noStrike" cap="none" dirty="0">
                <a:solidFill>
                  <a:schemeClr val="bg1"/>
                </a:solidFill>
                <a:latin typeface="Arial"/>
                <a:ea typeface="Arial"/>
                <a:cs typeface="Arial"/>
                <a:sym typeface="Arial"/>
              </a:rPr>
              <a:t>Subject to risk analysis, the Team security contingent will consist of four members of the National Intervention Unit (NIU) of the SAPS. </a:t>
            </a:r>
          </a:p>
          <a:p>
            <a:pPr marL="457200" marR="0" lvl="0" indent="-334962" algn="l" rtl="0">
              <a:lnSpc>
                <a:spcPct val="200000"/>
              </a:lnSpc>
              <a:spcBef>
                <a:spcPts val="0"/>
              </a:spcBef>
              <a:spcAft>
                <a:spcPts val="0"/>
              </a:spcAft>
              <a:buClr>
                <a:srgbClr val="000000"/>
              </a:buClr>
              <a:buSzPct val="100000"/>
              <a:buChar char="●"/>
            </a:pPr>
            <a:r>
              <a:rPr lang="en-ZA" sz="8000" i="0" u="none" strike="noStrike" cap="none" dirty="0">
                <a:solidFill>
                  <a:schemeClr val="bg1"/>
                </a:solidFill>
                <a:latin typeface="Arial"/>
                <a:ea typeface="Arial"/>
                <a:cs typeface="Arial"/>
                <a:sym typeface="Arial"/>
              </a:rPr>
              <a:t>The role of private security companies will be very limited and regulated by PSIRA, ICASA, SAPS and SSA</a:t>
            </a:r>
            <a:endParaRPr sz="8000" i="0" u="none" strike="noStrike" cap="none" dirty="0">
              <a:solidFill>
                <a:schemeClr val="bg1"/>
              </a:solidFill>
              <a:latin typeface="Arial"/>
              <a:ea typeface="Arial"/>
              <a:cs typeface="Arial"/>
              <a:sym typeface="Arial"/>
            </a:endParaRPr>
          </a:p>
          <a:p>
            <a:pPr marL="457200" marR="0" lvl="0" indent="-334962" algn="l" rtl="0">
              <a:lnSpc>
                <a:spcPct val="200000"/>
              </a:lnSpc>
              <a:spcBef>
                <a:spcPts val="0"/>
              </a:spcBef>
              <a:spcAft>
                <a:spcPts val="0"/>
              </a:spcAft>
              <a:buClr>
                <a:srgbClr val="000000"/>
              </a:buClr>
              <a:buSzPct val="100000"/>
              <a:buChar char="●"/>
            </a:pPr>
            <a:r>
              <a:rPr lang="en-ZA" sz="8000" i="0" u="none" strike="noStrike" cap="none" dirty="0">
                <a:solidFill>
                  <a:schemeClr val="bg1"/>
                </a:solidFill>
                <a:latin typeface="Arial"/>
                <a:ea typeface="Arial"/>
                <a:cs typeface="Arial"/>
                <a:sym typeface="Arial"/>
              </a:rPr>
              <a:t>Detailed tactical plans for PMA security will have to be developed by SAPS</a:t>
            </a:r>
            <a:endParaRPr sz="8000" i="0" u="none" strike="noStrike" cap="none" dirty="0">
              <a:solidFill>
                <a:schemeClr val="bg1"/>
              </a:solidFill>
              <a:latin typeface="Arial"/>
              <a:ea typeface="Arial"/>
              <a:cs typeface="Arial"/>
              <a:sym typeface="Arial"/>
            </a:endParaRPr>
          </a:p>
          <a:p>
            <a:pPr marL="457200" marR="0" lvl="0" indent="-334962" algn="l" rtl="0">
              <a:lnSpc>
                <a:spcPct val="200000"/>
              </a:lnSpc>
              <a:spcBef>
                <a:spcPts val="0"/>
              </a:spcBef>
              <a:spcAft>
                <a:spcPts val="0"/>
              </a:spcAft>
              <a:buClr>
                <a:srgbClr val="000000"/>
              </a:buClr>
              <a:buSzPct val="100000"/>
              <a:buChar char="●"/>
            </a:pPr>
            <a:r>
              <a:rPr lang="en-ZA" sz="8000" i="0" u="none" strike="noStrike" cap="none" dirty="0">
                <a:solidFill>
                  <a:schemeClr val="bg1"/>
                </a:solidFill>
                <a:latin typeface="Arial"/>
                <a:ea typeface="Arial"/>
                <a:cs typeface="Arial"/>
                <a:sym typeface="Arial"/>
              </a:rPr>
              <a:t>SAPS will  provide two (2) Police Team Liaison Officers </a:t>
            </a:r>
            <a:endParaRPr sz="8000" i="0" u="none" strike="noStrike" cap="none" dirty="0">
              <a:solidFill>
                <a:schemeClr val="bg1"/>
              </a:solidFill>
              <a:latin typeface="Arial"/>
              <a:ea typeface="Arial"/>
              <a:cs typeface="Arial"/>
              <a:sym typeface="Arial"/>
            </a:endParaRPr>
          </a:p>
          <a:p>
            <a:pPr marL="228600" marR="0" lvl="0" indent="-76200" algn="l" rtl="0">
              <a:lnSpc>
                <a:spcPct val="200000"/>
              </a:lnSpc>
              <a:spcBef>
                <a:spcPts val="1000"/>
              </a:spcBef>
              <a:spcAft>
                <a:spcPts val="0"/>
              </a:spcAft>
              <a:buClr>
                <a:srgbClr val="954F72"/>
              </a:buClr>
              <a:buSzPct val="43636"/>
              <a:buFont typeface="Trebuchet MS"/>
              <a:buNone/>
            </a:pPr>
            <a:endParaRPr sz="5500" dirty="0">
              <a:latin typeface="Arial"/>
              <a:ea typeface="Arial"/>
              <a:cs typeface="Arial"/>
              <a:sym typeface="Arial"/>
            </a:endParaRPr>
          </a:p>
          <a:p>
            <a:pPr marL="457200" lvl="0" indent="-228600" algn="l" rtl="0">
              <a:lnSpc>
                <a:spcPct val="90000"/>
              </a:lnSpc>
              <a:spcBef>
                <a:spcPts val="1000"/>
              </a:spcBef>
              <a:spcAft>
                <a:spcPts val="0"/>
              </a:spcAft>
              <a:buClr>
                <a:schemeClr val="lt1"/>
              </a:buClr>
              <a:buSzPct val="75000"/>
              <a:buNone/>
            </a:pPr>
            <a:endParaRPr dirty="0"/>
          </a:p>
          <a:p>
            <a:pPr marL="457200" lvl="0" indent="-228600" algn="l" rtl="0">
              <a:lnSpc>
                <a:spcPct val="90000"/>
              </a:lnSpc>
              <a:spcBef>
                <a:spcPts val="1000"/>
              </a:spcBef>
              <a:spcAft>
                <a:spcPts val="0"/>
              </a:spcAft>
              <a:buClr>
                <a:schemeClr val="lt1"/>
              </a:buClr>
              <a:buSzPct val="75000"/>
              <a:buNone/>
            </a:pPr>
            <a:endParaRPr dirty="0"/>
          </a:p>
        </p:txBody>
      </p:sp>
      <p:pic>
        <p:nvPicPr>
          <p:cNvPr id="170" name="Google Shape;170;p28"/>
          <p:cNvPicPr preferRelativeResize="0"/>
          <p:nvPr/>
        </p:nvPicPr>
        <p:blipFill rotWithShape="1">
          <a:blip r:embed="rId3">
            <a:alphaModFix/>
          </a:blip>
          <a:srcRect/>
          <a:stretch/>
        </p:blipFill>
        <p:spPr>
          <a:xfrm>
            <a:off x="11013599" y="5758375"/>
            <a:ext cx="1295301" cy="16942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415600" y="202492"/>
            <a:ext cx="11360700" cy="763500"/>
          </a:xfrm>
          <a:prstGeom prst="rect">
            <a:avLst/>
          </a:prstGeom>
          <a:solidFill>
            <a:schemeClr val="accent4">
              <a:lumMod val="50000"/>
            </a:schemeClr>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1800"/>
              <a:buNone/>
            </a:pPr>
            <a:r>
              <a:rPr lang="en-ZA" sz="5400" b="1" dirty="0">
                <a:solidFill>
                  <a:schemeClr val="bg1"/>
                </a:solidFill>
                <a:latin typeface="Arial"/>
                <a:ea typeface="Arial"/>
                <a:cs typeface="Arial"/>
                <a:sym typeface="Arial"/>
              </a:rPr>
              <a:t>VNWC2023 Airport Security</a:t>
            </a:r>
            <a:endParaRPr sz="5400" b="1" dirty="0">
              <a:solidFill>
                <a:schemeClr val="bg1"/>
              </a:solidFill>
              <a:latin typeface="Arial"/>
              <a:ea typeface="Arial"/>
              <a:cs typeface="Arial"/>
              <a:sym typeface="Arial"/>
            </a:endParaRPr>
          </a:p>
        </p:txBody>
      </p:sp>
      <p:sp>
        <p:nvSpPr>
          <p:cNvPr id="183" name="Google Shape;183;p30"/>
          <p:cNvSpPr txBox="1">
            <a:spLocks noGrp="1"/>
          </p:cNvSpPr>
          <p:nvPr>
            <p:ph type="body" idx="1"/>
          </p:nvPr>
        </p:nvSpPr>
        <p:spPr>
          <a:xfrm>
            <a:off x="415600" y="1062858"/>
            <a:ext cx="11360700" cy="4555200"/>
          </a:xfrm>
          <a:prstGeom prst="rect">
            <a:avLst/>
          </a:prstGeom>
          <a:noFill/>
          <a:ln>
            <a:noFill/>
          </a:ln>
        </p:spPr>
        <p:txBody>
          <a:bodyPr spcFirstLastPara="1" wrap="square" lIns="91425" tIns="45700" rIns="91425" bIns="45700" anchor="t" anchorCtr="0">
            <a:normAutofit fontScale="25000" lnSpcReduction="20000"/>
          </a:bodyPr>
          <a:lstStyle/>
          <a:p>
            <a:pPr marL="341312" marR="0" lvl="1" indent="-328612" algn="l" rtl="0">
              <a:lnSpc>
                <a:spcPct val="200000"/>
              </a:lnSpc>
              <a:spcBef>
                <a:spcPts val="500"/>
              </a:spcBef>
              <a:spcAft>
                <a:spcPts val="0"/>
              </a:spcAft>
              <a:buClr>
                <a:schemeClr val="dk1"/>
              </a:buClr>
              <a:buSzPct val="100000"/>
              <a:buChar char="•"/>
            </a:pPr>
            <a:r>
              <a:rPr lang="en-ZA" sz="8000" i="0" u="none" strike="noStrike" cap="none" dirty="0">
                <a:solidFill>
                  <a:schemeClr val="bg1"/>
                </a:solidFill>
                <a:latin typeface="Arial"/>
                <a:ea typeface="Arial"/>
                <a:cs typeface="Arial"/>
                <a:sym typeface="Arial"/>
              </a:rPr>
              <a:t>To prevent exposure to the public and minimise disruptions to airport operations, Teams must not go through the general terminals</a:t>
            </a:r>
            <a:endParaRPr sz="8000" i="0" u="none" strike="noStrike" cap="none" dirty="0">
              <a:solidFill>
                <a:schemeClr val="bg1"/>
              </a:solidFill>
              <a:latin typeface="Arial"/>
              <a:ea typeface="Arial"/>
              <a:cs typeface="Arial"/>
              <a:sym typeface="Arial"/>
            </a:endParaRPr>
          </a:p>
          <a:p>
            <a:pPr marL="341312" marR="0" lvl="1" indent="-328612" algn="l" rtl="0">
              <a:lnSpc>
                <a:spcPct val="200000"/>
              </a:lnSpc>
              <a:spcBef>
                <a:spcPts val="500"/>
              </a:spcBef>
              <a:spcAft>
                <a:spcPts val="0"/>
              </a:spcAft>
              <a:buClr>
                <a:schemeClr val="dk1"/>
              </a:buClr>
              <a:buSzPct val="100000"/>
              <a:buChar char="•"/>
            </a:pPr>
            <a:r>
              <a:rPr lang="en-ZA" sz="8000" i="0" u="none" strike="noStrike" cap="none" dirty="0">
                <a:solidFill>
                  <a:schemeClr val="bg1"/>
                </a:solidFill>
                <a:latin typeface="Arial"/>
                <a:ea typeface="Arial"/>
                <a:cs typeface="Arial"/>
                <a:sym typeface="Arial"/>
              </a:rPr>
              <a:t>The following measures will be applied</a:t>
            </a:r>
            <a:endParaRPr sz="8000" i="0" u="none" strike="noStrike" cap="none" dirty="0">
              <a:solidFill>
                <a:schemeClr val="bg1"/>
              </a:solidFill>
              <a:latin typeface="Arial"/>
              <a:ea typeface="Arial"/>
              <a:cs typeface="Arial"/>
              <a:sym typeface="Arial"/>
            </a:endParaRPr>
          </a:p>
          <a:p>
            <a:pPr marL="798512" marR="0" lvl="3" indent="-328612" algn="l" rtl="0">
              <a:lnSpc>
                <a:spcPct val="200000"/>
              </a:lnSpc>
              <a:spcBef>
                <a:spcPts val="500"/>
              </a:spcBef>
              <a:spcAft>
                <a:spcPts val="0"/>
              </a:spcAft>
              <a:buClr>
                <a:schemeClr val="dk1"/>
              </a:buClr>
              <a:buSzPct val="100000"/>
              <a:buChar char="•"/>
            </a:pPr>
            <a:r>
              <a:rPr lang="en-ZA" sz="8000" i="0" u="none" strike="noStrike" cap="none" dirty="0">
                <a:solidFill>
                  <a:schemeClr val="bg1"/>
                </a:solidFill>
                <a:latin typeface="Arial"/>
                <a:ea typeface="Arial"/>
                <a:cs typeface="Arial"/>
                <a:sym typeface="Arial"/>
              </a:rPr>
              <a:t>Dedicated immigration lanes for NWC2023 Family</a:t>
            </a:r>
            <a:endParaRPr sz="8000" i="0" u="none" strike="noStrike" cap="none" dirty="0">
              <a:solidFill>
                <a:schemeClr val="bg1"/>
              </a:solidFill>
              <a:latin typeface="Arial"/>
              <a:ea typeface="Arial"/>
              <a:cs typeface="Arial"/>
              <a:sym typeface="Arial"/>
            </a:endParaRPr>
          </a:p>
          <a:p>
            <a:pPr marL="798512" marR="0" lvl="3" indent="-328612" algn="l" rtl="0">
              <a:lnSpc>
                <a:spcPct val="200000"/>
              </a:lnSpc>
              <a:spcBef>
                <a:spcPts val="500"/>
              </a:spcBef>
              <a:spcAft>
                <a:spcPts val="0"/>
              </a:spcAft>
              <a:buClr>
                <a:schemeClr val="dk1"/>
              </a:buClr>
              <a:buSzPct val="100000"/>
              <a:buChar char="•"/>
            </a:pPr>
            <a:r>
              <a:rPr lang="en-ZA" sz="8000" i="0" u="none" strike="noStrike" cap="none" dirty="0">
                <a:solidFill>
                  <a:schemeClr val="bg1"/>
                </a:solidFill>
                <a:latin typeface="Arial"/>
                <a:ea typeface="Arial"/>
                <a:cs typeface="Arial"/>
                <a:sym typeface="Arial"/>
              </a:rPr>
              <a:t>General policing and overall security status at airports shall be increased prior to the start of 2023 Netball World Cup. This will include the inner and outer perimeter of airports. </a:t>
            </a:r>
            <a:endParaRPr sz="8000" i="0" u="none" strike="noStrike" cap="none" dirty="0">
              <a:solidFill>
                <a:schemeClr val="bg1"/>
              </a:solidFill>
              <a:latin typeface="Arial"/>
              <a:ea typeface="Arial"/>
              <a:cs typeface="Arial"/>
              <a:sym typeface="Arial"/>
            </a:endParaRPr>
          </a:p>
          <a:p>
            <a:pPr marL="798512" marR="0" lvl="3" indent="-328612" algn="l" rtl="0">
              <a:lnSpc>
                <a:spcPct val="200000"/>
              </a:lnSpc>
              <a:spcBef>
                <a:spcPts val="500"/>
              </a:spcBef>
              <a:spcAft>
                <a:spcPts val="0"/>
              </a:spcAft>
              <a:buClr>
                <a:schemeClr val="dk1"/>
              </a:buClr>
              <a:buSzPct val="100000"/>
              <a:buChar char="•"/>
            </a:pPr>
            <a:r>
              <a:rPr lang="en-ZA" sz="8000" i="0" u="none" strike="noStrike" cap="none" dirty="0">
                <a:solidFill>
                  <a:schemeClr val="bg1"/>
                </a:solidFill>
                <a:latin typeface="Arial"/>
                <a:ea typeface="Arial"/>
                <a:cs typeface="Arial"/>
                <a:sym typeface="Arial"/>
              </a:rPr>
              <a:t>The participating teams are to be met on arrival by their Security and the </a:t>
            </a:r>
            <a:r>
              <a:rPr lang="en-ZA" sz="8000" dirty="0">
                <a:solidFill>
                  <a:schemeClr val="bg1"/>
                </a:solidFill>
              </a:rPr>
              <a:t>t</a:t>
            </a:r>
            <a:r>
              <a:rPr lang="en-ZA" sz="8000" i="0" u="none" strike="noStrike" cap="none" dirty="0">
                <a:solidFill>
                  <a:schemeClr val="bg1"/>
                </a:solidFill>
                <a:latin typeface="Arial"/>
                <a:ea typeface="Arial"/>
                <a:cs typeface="Arial"/>
                <a:sym typeface="Arial"/>
              </a:rPr>
              <a:t>eam </a:t>
            </a:r>
            <a:r>
              <a:rPr lang="en-ZA" sz="8000" dirty="0">
                <a:solidFill>
                  <a:schemeClr val="bg1"/>
                </a:solidFill>
              </a:rPr>
              <a:t>L</a:t>
            </a:r>
            <a:r>
              <a:rPr lang="en-ZA" sz="8000" i="0" u="none" strike="noStrike" cap="none" dirty="0">
                <a:solidFill>
                  <a:schemeClr val="bg1"/>
                </a:solidFill>
                <a:latin typeface="Arial"/>
                <a:ea typeface="Arial"/>
                <a:cs typeface="Arial"/>
                <a:sym typeface="Arial"/>
              </a:rPr>
              <a:t>iaison Officers..</a:t>
            </a:r>
            <a:endParaRPr sz="8000" i="0" u="none" strike="noStrike" cap="none" dirty="0">
              <a:solidFill>
                <a:schemeClr val="bg1"/>
              </a:solidFill>
              <a:latin typeface="Arial"/>
              <a:ea typeface="Arial"/>
              <a:cs typeface="Arial"/>
              <a:sym typeface="Arial"/>
            </a:endParaRPr>
          </a:p>
          <a:p>
            <a:pPr marL="798513" marR="0" lvl="3" indent="-328613" algn="l" rtl="0">
              <a:lnSpc>
                <a:spcPct val="200000"/>
              </a:lnSpc>
              <a:spcBef>
                <a:spcPts val="500"/>
              </a:spcBef>
              <a:spcAft>
                <a:spcPts val="0"/>
              </a:spcAft>
              <a:buClr>
                <a:schemeClr val="dk1"/>
              </a:buClr>
              <a:buSzPct val="100000"/>
              <a:buChar char="•"/>
            </a:pPr>
            <a:r>
              <a:rPr lang="en-ZA" sz="8000" i="0" u="none" strike="noStrike" cap="none" dirty="0">
                <a:solidFill>
                  <a:schemeClr val="bg1"/>
                </a:solidFill>
                <a:latin typeface="Arial"/>
                <a:ea typeface="Arial"/>
                <a:cs typeface="Arial"/>
                <a:sym typeface="Arial"/>
              </a:rPr>
              <a:t>Teams, officials, VIPs and certain stakeholders are to travel to their hotels under escort.</a:t>
            </a:r>
            <a:endParaRPr sz="8000" dirty="0">
              <a:solidFill>
                <a:schemeClr val="bg1"/>
              </a:solidFill>
              <a:latin typeface="Arial"/>
              <a:ea typeface="Arial"/>
              <a:cs typeface="Arial"/>
              <a:sym typeface="Arial"/>
            </a:endParaRPr>
          </a:p>
          <a:p>
            <a:pPr marL="114300" lvl="0" indent="0" algn="l" rtl="0">
              <a:lnSpc>
                <a:spcPct val="90000"/>
              </a:lnSpc>
              <a:spcBef>
                <a:spcPts val="1000"/>
              </a:spcBef>
              <a:spcAft>
                <a:spcPts val="0"/>
              </a:spcAft>
              <a:buSzPct val="75000"/>
              <a:buNone/>
            </a:pPr>
            <a:endParaRPr dirty="0"/>
          </a:p>
          <a:p>
            <a:pPr marL="457200" lvl="0" indent="-228600" algn="l" rtl="0">
              <a:lnSpc>
                <a:spcPct val="90000"/>
              </a:lnSpc>
              <a:spcBef>
                <a:spcPts val="1000"/>
              </a:spcBef>
              <a:spcAft>
                <a:spcPts val="0"/>
              </a:spcAft>
              <a:buClr>
                <a:schemeClr val="lt1"/>
              </a:buClr>
              <a:buSzPct val="75000"/>
              <a:buNone/>
            </a:pPr>
            <a:endParaRPr dirty="0"/>
          </a:p>
          <a:p>
            <a:pPr marL="457200" lvl="0" indent="-228600" algn="l" rtl="0">
              <a:lnSpc>
                <a:spcPct val="90000"/>
              </a:lnSpc>
              <a:spcBef>
                <a:spcPts val="1000"/>
              </a:spcBef>
              <a:spcAft>
                <a:spcPts val="0"/>
              </a:spcAft>
              <a:buClr>
                <a:schemeClr val="lt1"/>
              </a:buClr>
              <a:buSzPct val="750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415600" y="249867"/>
            <a:ext cx="11360700" cy="763500"/>
          </a:xfrm>
          <a:prstGeom prst="rect">
            <a:avLst/>
          </a:prstGeom>
          <a:solidFill>
            <a:schemeClr val="accent4">
              <a:lumMod val="50000"/>
            </a:schemeClr>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1800"/>
              <a:buNone/>
            </a:pPr>
            <a:r>
              <a:rPr lang="en-ZA" b="1" dirty="0">
                <a:solidFill>
                  <a:schemeClr val="bg1"/>
                </a:solidFill>
                <a:latin typeface="Arial"/>
                <a:ea typeface="Arial"/>
                <a:cs typeface="Arial"/>
                <a:sym typeface="Arial"/>
              </a:rPr>
              <a:t>VNWC2023  </a:t>
            </a:r>
            <a:r>
              <a:rPr lang="en-ZA" sz="4000" b="1" dirty="0">
                <a:solidFill>
                  <a:schemeClr val="bg1"/>
                </a:solidFill>
                <a:latin typeface="Arial"/>
                <a:ea typeface="Arial"/>
                <a:cs typeface="Arial"/>
                <a:sym typeface="Arial"/>
              </a:rPr>
              <a:t>Team Security Liaison Officers (TSLO) </a:t>
            </a:r>
            <a:endParaRPr b="1" dirty="0">
              <a:solidFill>
                <a:schemeClr val="bg1"/>
              </a:solidFill>
              <a:latin typeface="Arial"/>
              <a:ea typeface="Arial"/>
              <a:cs typeface="Arial"/>
              <a:sym typeface="Arial"/>
            </a:endParaRPr>
          </a:p>
        </p:txBody>
      </p:sp>
      <p:sp>
        <p:nvSpPr>
          <p:cNvPr id="176" name="Google Shape;176;p29"/>
          <p:cNvSpPr txBox="1">
            <a:spLocks noGrp="1"/>
          </p:cNvSpPr>
          <p:nvPr>
            <p:ph type="body" idx="1"/>
          </p:nvPr>
        </p:nvSpPr>
        <p:spPr>
          <a:xfrm>
            <a:off x="415600" y="1013367"/>
            <a:ext cx="11584634" cy="5438233"/>
          </a:xfrm>
          <a:prstGeom prst="rect">
            <a:avLst/>
          </a:prstGeom>
          <a:noFill/>
          <a:ln>
            <a:noFill/>
          </a:ln>
        </p:spPr>
        <p:txBody>
          <a:bodyPr spcFirstLastPara="1" wrap="square" lIns="91425" tIns="45700" rIns="91425" bIns="45700" anchor="t" anchorCtr="0">
            <a:noAutofit/>
          </a:bodyPr>
          <a:lstStyle/>
          <a:p>
            <a:pPr marL="341312" marR="0" lvl="0" indent="-347662" algn="l" rtl="0">
              <a:lnSpc>
                <a:spcPct val="200000"/>
              </a:lnSpc>
              <a:spcBef>
                <a:spcPts val="1000"/>
              </a:spcBef>
              <a:spcAft>
                <a:spcPts val="0"/>
              </a:spcAft>
              <a:buClr>
                <a:schemeClr val="dk1"/>
              </a:buClr>
              <a:buSzPct val="100000"/>
              <a:buChar char="•"/>
            </a:pPr>
            <a:r>
              <a:rPr lang="en-ZA" sz="1700" i="0" u="none" strike="noStrike" cap="none" dirty="0">
                <a:solidFill>
                  <a:schemeClr val="bg1"/>
                </a:solidFill>
                <a:latin typeface="Century Gothic" panose="020B0502020202020204" pitchFamily="34" charset="0"/>
                <a:sym typeface="Arial"/>
              </a:rPr>
              <a:t>SAPS will provide TSLO during the NWC</a:t>
            </a:r>
            <a:endParaRPr sz="1700" i="0" u="none" strike="noStrike" cap="none" dirty="0">
              <a:solidFill>
                <a:schemeClr val="bg1"/>
              </a:solidFill>
              <a:latin typeface="Century Gothic" panose="020B0502020202020204" pitchFamily="34" charset="0"/>
              <a:sym typeface="Arial"/>
            </a:endParaRPr>
          </a:p>
          <a:p>
            <a:pPr marL="341312" marR="0" lvl="0" indent="-347662" algn="l" rtl="0">
              <a:lnSpc>
                <a:spcPct val="200000"/>
              </a:lnSpc>
              <a:spcBef>
                <a:spcPts val="1000"/>
              </a:spcBef>
              <a:spcAft>
                <a:spcPts val="0"/>
              </a:spcAft>
              <a:buClr>
                <a:schemeClr val="dk1"/>
              </a:buClr>
              <a:buSzPct val="100000"/>
              <a:buChar char="•"/>
            </a:pPr>
            <a:r>
              <a:rPr lang="en-ZA" sz="1700" i="0" u="none" strike="noStrike" cap="none" dirty="0">
                <a:solidFill>
                  <a:schemeClr val="bg1"/>
                </a:solidFill>
                <a:latin typeface="Century Gothic" panose="020B0502020202020204" pitchFamily="34" charset="0"/>
                <a:sym typeface="Arial"/>
              </a:rPr>
              <a:t>The names of the TSLOs must be submitted</a:t>
            </a:r>
            <a:endParaRPr sz="1700" i="0" u="none" strike="noStrike" cap="none" dirty="0">
              <a:solidFill>
                <a:schemeClr val="bg1"/>
              </a:solidFill>
              <a:latin typeface="Century Gothic" panose="020B0502020202020204" pitchFamily="34" charset="0"/>
              <a:sym typeface="Arial"/>
            </a:endParaRPr>
          </a:p>
          <a:p>
            <a:pPr marL="341312" marR="0" lvl="0" indent="-347662" algn="l" rtl="0">
              <a:lnSpc>
                <a:spcPct val="200000"/>
              </a:lnSpc>
              <a:spcBef>
                <a:spcPts val="525"/>
              </a:spcBef>
              <a:spcAft>
                <a:spcPts val="0"/>
              </a:spcAft>
              <a:buClr>
                <a:schemeClr val="dk1"/>
              </a:buClr>
              <a:buSzPct val="100000"/>
              <a:buChar char="•"/>
            </a:pPr>
            <a:r>
              <a:rPr lang="en-ZA" sz="1700" i="0" u="none" strike="noStrike" cap="none" dirty="0">
                <a:solidFill>
                  <a:schemeClr val="bg1"/>
                </a:solidFill>
                <a:latin typeface="Century Gothic" panose="020B0502020202020204" pitchFamily="34" charset="0"/>
                <a:sym typeface="Arial"/>
              </a:rPr>
              <a:t>A TSLO will be assigned to each Participating Country and will stay with the team throughout their stay</a:t>
            </a:r>
            <a:endParaRPr sz="1700" i="0" u="none" strike="noStrike" cap="none" dirty="0">
              <a:solidFill>
                <a:schemeClr val="bg1"/>
              </a:solidFill>
              <a:latin typeface="Century Gothic" panose="020B0502020202020204" pitchFamily="34" charset="0"/>
              <a:sym typeface="Arial"/>
            </a:endParaRPr>
          </a:p>
          <a:p>
            <a:pPr marL="741362" marR="0" lvl="1" indent="-354012" algn="l" rtl="0">
              <a:lnSpc>
                <a:spcPct val="200000"/>
              </a:lnSpc>
              <a:spcBef>
                <a:spcPts val="525"/>
              </a:spcBef>
              <a:spcAft>
                <a:spcPts val="0"/>
              </a:spcAft>
              <a:buClr>
                <a:schemeClr val="dk1"/>
              </a:buClr>
              <a:buSzPct val="100000"/>
              <a:buChar char="•"/>
            </a:pPr>
            <a:r>
              <a:rPr lang="en-ZA" sz="1700" i="0" u="none" strike="noStrike" cap="none" dirty="0">
                <a:solidFill>
                  <a:schemeClr val="bg1"/>
                </a:solidFill>
                <a:latin typeface="Century Gothic" panose="020B0502020202020204" pitchFamily="34" charset="0"/>
                <a:sym typeface="Arial"/>
              </a:rPr>
              <a:t>Its the team’s point of contact for all security-related issues</a:t>
            </a:r>
            <a:endParaRPr sz="1700" i="0" u="none" strike="noStrike" cap="none" dirty="0">
              <a:solidFill>
                <a:schemeClr val="bg1"/>
              </a:solidFill>
              <a:latin typeface="Century Gothic" panose="020B0502020202020204" pitchFamily="34" charset="0"/>
              <a:sym typeface="Arial"/>
            </a:endParaRPr>
          </a:p>
          <a:p>
            <a:pPr marL="741362" marR="0" lvl="1" indent="-354012" algn="l" rtl="0">
              <a:lnSpc>
                <a:spcPct val="200000"/>
              </a:lnSpc>
              <a:spcBef>
                <a:spcPts val="525"/>
              </a:spcBef>
              <a:spcAft>
                <a:spcPts val="0"/>
              </a:spcAft>
              <a:buClr>
                <a:schemeClr val="dk1"/>
              </a:buClr>
              <a:buSzPct val="100000"/>
              <a:buChar char="•"/>
            </a:pPr>
            <a:r>
              <a:rPr lang="en-ZA" sz="1700" i="0" u="none" strike="noStrike" cap="none" dirty="0">
                <a:solidFill>
                  <a:schemeClr val="bg1"/>
                </a:solidFill>
                <a:latin typeface="Century Gothic" panose="020B0502020202020204" pitchFamily="34" charset="0"/>
                <a:sym typeface="Arial"/>
              </a:rPr>
              <a:t>Is in close contact with the local police services and is under the command of the head of police operations at the respective Venue </a:t>
            </a:r>
            <a:r>
              <a:rPr lang="en-ZA" sz="1700" dirty="0">
                <a:solidFill>
                  <a:schemeClr val="bg1"/>
                </a:solidFill>
                <a:latin typeface="Century Gothic" panose="020B0502020202020204" pitchFamily="34" charset="0"/>
              </a:rPr>
              <a:t>A</a:t>
            </a:r>
            <a:r>
              <a:rPr lang="en-ZA" sz="1700" i="0" u="none" strike="noStrike" cap="none" dirty="0">
                <a:solidFill>
                  <a:schemeClr val="bg1"/>
                </a:solidFill>
                <a:latin typeface="Century Gothic" panose="020B0502020202020204" pitchFamily="34" charset="0"/>
                <a:sym typeface="Arial"/>
              </a:rPr>
              <a:t>uthority Centre (VOC)</a:t>
            </a:r>
            <a:endParaRPr sz="1700" i="0" u="none" strike="noStrike" cap="none" dirty="0">
              <a:solidFill>
                <a:schemeClr val="bg1"/>
              </a:solidFill>
              <a:latin typeface="Century Gothic" panose="020B0502020202020204" pitchFamily="34" charset="0"/>
              <a:sym typeface="Arial"/>
            </a:endParaRPr>
          </a:p>
          <a:p>
            <a:pPr marL="741362" marR="0" lvl="1" indent="-354012" algn="l" rtl="0">
              <a:lnSpc>
                <a:spcPct val="200000"/>
              </a:lnSpc>
              <a:spcBef>
                <a:spcPts val="525"/>
              </a:spcBef>
              <a:spcAft>
                <a:spcPts val="0"/>
              </a:spcAft>
              <a:buClr>
                <a:schemeClr val="dk1"/>
              </a:buClr>
              <a:buSzPct val="100000"/>
              <a:buChar char="•"/>
            </a:pPr>
            <a:r>
              <a:rPr lang="en-ZA" sz="1700" i="0" u="none" strike="noStrike" cap="none" dirty="0">
                <a:solidFill>
                  <a:schemeClr val="bg1"/>
                </a:solidFill>
                <a:latin typeface="Century Gothic" panose="020B0502020202020204" pitchFamily="34" charset="0"/>
                <a:sym typeface="Arial"/>
              </a:rPr>
              <a:t>A constant exchange of information between the TSLO, the Team Liaison Officer (TLO) and the Team Transportation Manager (TTM) should be ensured</a:t>
            </a:r>
            <a:endParaRPr sz="1700" i="0" u="none" strike="noStrike" cap="none" dirty="0">
              <a:solidFill>
                <a:schemeClr val="bg1"/>
              </a:solidFill>
              <a:latin typeface="Century Gothic" panose="020B0502020202020204" pitchFamily="34" charset="0"/>
              <a:sym typeface="Arial"/>
            </a:endParaRPr>
          </a:p>
          <a:p>
            <a:pPr marL="341312" marR="0" lvl="0" indent="-347662" algn="l" rtl="0">
              <a:lnSpc>
                <a:spcPct val="200000"/>
              </a:lnSpc>
              <a:spcBef>
                <a:spcPts val="525"/>
              </a:spcBef>
              <a:spcAft>
                <a:spcPts val="0"/>
              </a:spcAft>
              <a:buClr>
                <a:schemeClr val="dk1"/>
              </a:buClr>
              <a:buSzPct val="100000"/>
              <a:buChar char="•"/>
            </a:pPr>
            <a:r>
              <a:rPr lang="en-ZA" sz="1700" i="0" u="none" strike="noStrike" cap="none" dirty="0">
                <a:solidFill>
                  <a:schemeClr val="bg1"/>
                </a:solidFill>
                <a:latin typeface="Century Gothic" panose="020B0502020202020204" pitchFamily="34" charset="0"/>
                <a:sym typeface="Arial"/>
              </a:rPr>
              <a:t>TSLO to stay in the respective Team Base </a:t>
            </a:r>
            <a:r>
              <a:rPr lang="en-ZA" sz="1700" dirty="0">
                <a:solidFill>
                  <a:schemeClr val="bg1"/>
                </a:solidFill>
                <a:latin typeface="Century Gothic" panose="020B0502020202020204" pitchFamily="34" charset="0"/>
              </a:rPr>
              <a:t>Hotel </a:t>
            </a:r>
            <a:r>
              <a:rPr lang="en-ZA" sz="1700" i="0" u="none" strike="noStrike" cap="none" dirty="0">
                <a:solidFill>
                  <a:schemeClr val="bg1"/>
                </a:solidFill>
                <a:latin typeface="Century Gothic" panose="020B0502020202020204" pitchFamily="34" charset="0"/>
                <a:sym typeface="Arial"/>
              </a:rPr>
              <a:t>accompany the team on all its journeys </a:t>
            </a:r>
            <a:endParaRPr sz="1700" dirty="0">
              <a:solidFill>
                <a:schemeClr val="bg1"/>
              </a:solidFill>
              <a:latin typeface="Century Gothic" panose="020B0502020202020204" pitchFamily="34"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2"/>
          <p:cNvSpPr txBox="1">
            <a:spLocks noGrp="1"/>
          </p:cNvSpPr>
          <p:nvPr>
            <p:ph type="title"/>
          </p:nvPr>
        </p:nvSpPr>
        <p:spPr>
          <a:xfrm>
            <a:off x="415600" y="332792"/>
            <a:ext cx="11360700" cy="763500"/>
          </a:xfrm>
          <a:prstGeom prst="rect">
            <a:avLst/>
          </a:prstGeom>
          <a:solidFill>
            <a:schemeClr val="accent4">
              <a:lumMod val="50000"/>
            </a:schemeClr>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1800"/>
              <a:buNone/>
            </a:pPr>
            <a:r>
              <a:rPr lang="en-ZA" sz="4400" b="1" dirty="0">
                <a:solidFill>
                  <a:schemeClr val="bg1"/>
                </a:solidFill>
                <a:latin typeface="Century Gothic" panose="020B0502020202020204" pitchFamily="34" charset="0"/>
              </a:rPr>
              <a:t>VNWC2023 </a:t>
            </a:r>
            <a:r>
              <a:rPr lang="en-ZA" sz="4400" b="1" i="0" u="none" strike="noStrike" cap="none" dirty="0">
                <a:solidFill>
                  <a:schemeClr val="bg1"/>
                </a:solidFill>
                <a:latin typeface="Century Gothic" panose="020B0502020202020204" pitchFamily="34" charset="0"/>
                <a:ea typeface="Calibri"/>
                <a:cs typeface="Calibri"/>
                <a:sym typeface="Calibri"/>
              </a:rPr>
              <a:t>INTERNATIONAL  COOPERATION</a:t>
            </a:r>
            <a:r>
              <a:rPr lang="en-ZA" sz="4400" b="0" i="0" u="none" strike="noStrike" cap="none" dirty="0">
                <a:solidFill>
                  <a:schemeClr val="bg1"/>
                </a:solidFill>
                <a:latin typeface="Century Gothic" panose="020B0502020202020204" pitchFamily="34" charset="0"/>
                <a:ea typeface="Calibri"/>
                <a:cs typeface="Calibri"/>
                <a:sym typeface="Calibri"/>
              </a:rPr>
              <a:t> </a:t>
            </a:r>
            <a:endParaRPr sz="4400" b="1" dirty="0">
              <a:solidFill>
                <a:schemeClr val="bg1"/>
              </a:solidFill>
              <a:latin typeface="Century Gothic" panose="020B0502020202020204" pitchFamily="34" charset="0"/>
            </a:endParaRPr>
          </a:p>
        </p:txBody>
      </p:sp>
      <p:sp>
        <p:nvSpPr>
          <p:cNvPr id="269" name="Google Shape;269;p42"/>
          <p:cNvSpPr txBox="1">
            <a:spLocks noGrp="1"/>
          </p:cNvSpPr>
          <p:nvPr>
            <p:ph type="body" idx="1"/>
          </p:nvPr>
        </p:nvSpPr>
        <p:spPr>
          <a:xfrm>
            <a:off x="300549" y="1041117"/>
            <a:ext cx="11360700" cy="4555200"/>
          </a:xfrm>
          <a:prstGeom prst="rect">
            <a:avLst/>
          </a:prstGeom>
          <a:noFill/>
          <a:ln>
            <a:noFill/>
          </a:ln>
        </p:spPr>
        <p:txBody>
          <a:bodyPr spcFirstLastPara="1" wrap="square" lIns="91425" tIns="45700" rIns="91425" bIns="45700" anchor="t" anchorCtr="0">
            <a:normAutofit fontScale="25000" lnSpcReduction="20000"/>
          </a:bodyPr>
          <a:lstStyle/>
          <a:p>
            <a:pPr marL="495300" marR="0" lvl="0" indent="-469900" algn="l" rtl="0">
              <a:lnSpc>
                <a:spcPct val="200000"/>
              </a:lnSpc>
              <a:spcBef>
                <a:spcPts val="1000"/>
              </a:spcBef>
              <a:spcAft>
                <a:spcPts val="0"/>
              </a:spcAft>
              <a:buClr>
                <a:schemeClr val="dk1"/>
              </a:buClr>
              <a:buSzPct val="100000"/>
              <a:buChar char="●"/>
            </a:pPr>
            <a:r>
              <a:rPr lang="en-ZA" sz="8400" i="0" u="none" strike="noStrike" cap="none" dirty="0">
                <a:solidFill>
                  <a:schemeClr val="bg1"/>
                </a:solidFill>
              </a:rPr>
              <a:t>Participating countries will be requested to send their country’s Police Liaison officers to act as spotters and liaison officers</a:t>
            </a:r>
            <a:endParaRPr sz="8400" i="0" u="none" strike="noStrike" cap="none" dirty="0">
              <a:solidFill>
                <a:schemeClr val="bg1"/>
              </a:solidFill>
            </a:endParaRPr>
          </a:p>
          <a:p>
            <a:pPr marL="495300" marR="0" lvl="0" indent="-469900" algn="l" rtl="0">
              <a:lnSpc>
                <a:spcPct val="200000"/>
              </a:lnSpc>
              <a:spcBef>
                <a:spcPts val="1000"/>
              </a:spcBef>
              <a:spcAft>
                <a:spcPts val="0"/>
              </a:spcAft>
              <a:buClr>
                <a:schemeClr val="dk1"/>
              </a:buClr>
              <a:buSzPct val="100000"/>
              <a:buChar char="●"/>
            </a:pPr>
            <a:r>
              <a:rPr lang="en-ZA" sz="8400" i="0" u="none" strike="noStrike" cap="none" dirty="0">
                <a:solidFill>
                  <a:schemeClr val="bg1"/>
                </a:solidFill>
              </a:rPr>
              <a:t>NATJOINT will in conjunction with the OC will establish an international liaison centre </a:t>
            </a:r>
            <a:endParaRPr sz="8400" i="0" u="none" strike="noStrike" cap="none" dirty="0">
              <a:solidFill>
                <a:schemeClr val="bg1"/>
              </a:solidFill>
            </a:endParaRPr>
          </a:p>
          <a:p>
            <a:pPr marL="495300" marR="0" lvl="0" indent="-469900" algn="l" rtl="0">
              <a:lnSpc>
                <a:spcPct val="200000"/>
              </a:lnSpc>
              <a:spcBef>
                <a:spcPts val="1000"/>
              </a:spcBef>
              <a:spcAft>
                <a:spcPts val="0"/>
              </a:spcAft>
              <a:buClr>
                <a:schemeClr val="dk1"/>
              </a:buClr>
              <a:buSzPct val="100000"/>
              <a:buChar char="●"/>
            </a:pPr>
            <a:r>
              <a:rPr lang="en-ZA" sz="8400" i="0" u="none" strike="noStrike" cap="none" dirty="0">
                <a:solidFill>
                  <a:schemeClr val="bg1"/>
                </a:solidFill>
              </a:rPr>
              <a:t>Focus Areas</a:t>
            </a:r>
            <a:endParaRPr sz="8400" dirty="0">
              <a:solidFill>
                <a:schemeClr val="bg1"/>
              </a:solidFill>
            </a:endParaRPr>
          </a:p>
          <a:p>
            <a:pPr marL="1219200" marR="0" lvl="1" indent="-419100" algn="l" rtl="0">
              <a:lnSpc>
                <a:spcPct val="200000"/>
              </a:lnSpc>
              <a:spcBef>
                <a:spcPts val="0"/>
              </a:spcBef>
              <a:spcAft>
                <a:spcPts val="0"/>
              </a:spcAft>
              <a:buClr>
                <a:srgbClr val="000000"/>
              </a:buClr>
              <a:buSzPct val="100000"/>
              <a:buChar char="○"/>
            </a:pPr>
            <a:r>
              <a:rPr lang="en-ZA" sz="8400" i="0" u="none" strike="noStrike" cap="none" dirty="0">
                <a:solidFill>
                  <a:schemeClr val="bg1"/>
                </a:solidFill>
              </a:rPr>
              <a:t>Hooliganism</a:t>
            </a:r>
            <a:endParaRPr sz="8400" dirty="0">
              <a:solidFill>
                <a:schemeClr val="bg1"/>
              </a:solidFill>
            </a:endParaRPr>
          </a:p>
          <a:p>
            <a:pPr marL="1219200" marR="0" lvl="1" indent="-419100" algn="l" rtl="0">
              <a:lnSpc>
                <a:spcPct val="200000"/>
              </a:lnSpc>
              <a:spcBef>
                <a:spcPts val="0"/>
              </a:spcBef>
              <a:spcAft>
                <a:spcPts val="0"/>
              </a:spcAft>
              <a:buClr>
                <a:srgbClr val="000000"/>
              </a:buClr>
              <a:buSzPct val="100000"/>
              <a:buChar char="○"/>
            </a:pPr>
            <a:r>
              <a:rPr lang="en-ZA" sz="8400" i="0" u="none" strike="noStrike" cap="none" dirty="0">
                <a:solidFill>
                  <a:schemeClr val="bg1"/>
                </a:solidFill>
              </a:rPr>
              <a:t>Terrorism / political extremism</a:t>
            </a:r>
            <a:endParaRPr sz="8400" dirty="0">
              <a:solidFill>
                <a:schemeClr val="bg1"/>
              </a:solidFill>
            </a:endParaRPr>
          </a:p>
          <a:p>
            <a:pPr marL="1219200" marR="0" lvl="1" indent="-419100" algn="l" rtl="0">
              <a:lnSpc>
                <a:spcPct val="200000"/>
              </a:lnSpc>
              <a:spcBef>
                <a:spcPts val="0"/>
              </a:spcBef>
              <a:spcAft>
                <a:spcPts val="0"/>
              </a:spcAft>
              <a:buClr>
                <a:srgbClr val="000000"/>
              </a:buClr>
              <a:buSzPct val="100000"/>
              <a:buChar char="○"/>
            </a:pPr>
            <a:r>
              <a:rPr lang="en-ZA" sz="8400" i="0" u="none" strike="noStrike" cap="none" dirty="0">
                <a:solidFill>
                  <a:schemeClr val="bg1"/>
                </a:solidFill>
              </a:rPr>
              <a:t>Fan support services </a:t>
            </a:r>
            <a:endParaRPr sz="8400" dirty="0">
              <a:solidFill>
                <a:schemeClr val="bg1"/>
              </a:solidFill>
            </a:endParaRPr>
          </a:p>
          <a:p>
            <a:pPr marL="1219200" marR="0" lvl="1" indent="-419100" algn="l" rtl="0">
              <a:lnSpc>
                <a:spcPct val="200000"/>
              </a:lnSpc>
              <a:spcBef>
                <a:spcPts val="0"/>
              </a:spcBef>
              <a:spcAft>
                <a:spcPts val="0"/>
              </a:spcAft>
              <a:buClr>
                <a:srgbClr val="000000"/>
              </a:buClr>
              <a:buSzPct val="100000"/>
              <a:buChar char="○"/>
            </a:pPr>
            <a:r>
              <a:rPr lang="en-ZA" sz="8400" i="0" u="none" strike="noStrike" cap="none" dirty="0">
                <a:solidFill>
                  <a:schemeClr val="bg1"/>
                </a:solidFill>
              </a:rPr>
              <a:t>Human Trafficking and Forced Prostitution</a:t>
            </a:r>
            <a:endParaRPr sz="8400" dirty="0">
              <a:solidFill>
                <a:schemeClr val="bg1"/>
              </a:solidFill>
            </a:endParaRPr>
          </a:p>
          <a:p>
            <a:pPr marL="1219200" marR="0" lvl="1" indent="-419100" algn="l" rtl="0">
              <a:lnSpc>
                <a:spcPct val="200000"/>
              </a:lnSpc>
              <a:spcBef>
                <a:spcPts val="0"/>
              </a:spcBef>
              <a:spcAft>
                <a:spcPts val="0"/>
              </a:spcAft>
              <a:buClr>
                <a:srgbClr val="000000"/>
              </a:buClr>
              <a:buSzPct val="100000"/>
              <a:buChar char="○"/>
            </a:pPr>
            <a:r>
              <a:rPr lang="en-ZA" sz="8400" i="0" u="none" strike="noStrike" cap="none" dirty="0">
                <a:solidFill>
                  <a:schemeClr val="bg1"/>
                </a:solidFill>
              </a:rPr>
              <a:t>Prevention and detection of fraud</a:t>
            </a:r>
            <a:endParaRPr sz="8400" dirty="0">
              <a:solidFill>
                <a:schemeClr val="bg1"/>
              </a:solidFill>
            </a:endParaRPr>
          </a:p>
          <a:p>
            <a:pPr marL="609600" lvl="0" indent="0" algn="l" rtl="0">
              <a:lnSpc>
                <a:spcPct val="200000"/>
              </a:lnSpc>
              <a:spcBef>
                <a:spcPts val="1000"/>
              </a:spcBef>
              <a:spcAft>
                <a:spcPts val="0"/>
              </a:spcAft>
              <a:buNone/>
            </a:pPr>
            <a:endParaRPr sz="8400" dirty="0">
              <a:solidFill>
                <a:schemeClr val="bg1"/>
              </a:solidFill>
            </a:endParaRPr>
          </a:p>
          <a:p>
            <a:pPr marL="457200" lvl="0" indent="-228600" algn="l" rtl="0">
              <a:lnSpc>
                <a:spcPct val="90000"/>
              </a:lnSpc>
              <a:spcBef>
                <a:spcPts val="1000"/>
              </a:spcBef>
              <a:spcAft>
                <a:spcPts val="0"/>
              </a:spcAft>
              <a:buClr>
                <a:schemeClr val="lt1"/>
              </a:buClr>
              <a:buSzPct val="75000"/>
              <a:buNone/>
            </a:pPr>
            <a:endParaRPr sz="8400" dirty="0">
              <a:solidFill>
                <a:schemeClr val="bg1"/>
              </a:solidFill>
            </a:endParaRPr>
          </a:p>
          <a:p>
            <a:pPr marL="457200" lvl="0" indent="-228600" algn="l" rtl="0">
              <a:lnSpc>
                <a:spcPct val="90000"/>
              </a:lnSpc>
              <a:spcBef>
                <a:spcPts val="1000"/>
              </a:spcBef>
              <a:spcAft>
                <a:spcPts val="0"/>
              </a:spcAft>
              <a:buClr>
                <a:schemeClr val="lt1"/>
              </a:buClr>
              <a:buSzPct val="75000"/>
              <a:buNone/>
            </a:pPr>
            <a:endParaRPr dirty="0"/>
          </a:p>
        </p:txBody>
      </p:sp>
      <p:pic>
        <p:nvPicPr>
          <p:cNvPr id="270" name="Google Shape;270;p42"/>
          <p:cNvPicPr preferRelativeResize="0"/>
          <p:nvPr/>
        </p:nvPicPr>
        <p:blipFill rotWithShape="1">
          <a:blip r:embed="rId3">
            <a:alphaModFix/>
          </a:blip>
          <a:srcRect/>
          <a:stretch/>
        </p:blipFill>
        <p:spPr>
          <a:xfrm>
            <a:off x="11013599" y="5758375"/>
            <a:ext cx="1295301" cy="16942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332675" y="202492"/>
            <a:ext cx="11360700" cy="763500"/>
          </a:xfrm>
          <a:prstGeom prst="rect">
            <a:avLst/>
          </a:prstGeom>
          <a:solidFill>
            <a:schemeClr val="accent4">
              <a:lumMod val="50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ZA" sz="4800" b="1" dirty="0">
                <a:solidFill>
                  <a:schemeClr val="bg1"/>
                </a:solidFill>
                <a:latin typeface="Century Gothic" panose="020B0502020202020204" pitchFamily="34" charset="0"/>
              </a:rPr>
              <a:t>NWC2023 </a:t>
            </a:r>
            <a:r>
              <a:rPr lang="en-ZA" sz="4800" b="1" i="0" u="none" strike="noStrike" cap="none" dirty="0">
                <a:solidFill>
                  <a:schemeClr val="bg1"/>
                </a:solidFill>
                <a:latin typeface="Century Gothic" panose="020B0502020202020204" pitchFamily="34" charset="0"/>
                <a:ea typeface="Calibri"/>
                <a:cs typeface="Calibri"/>
                <a:sym typeface="Calibri"/>
              </a:rPr>
              <a:t>INTERNATIONAL LIAISON</a:t>
            </a:r>
            <a:endParaRPr sz="4800" b="1" dirty="0">
              <a:solidFill>
                <a:schemeClr val="bg1"/>
              </a:solidFill>
              <a:latin typeface="Century Gothic" panose="020B0502020202020204" pitchFamily="34" charset="0"/>
            </a:endParaRPr>
          </a:p>
        </p:txBody>
      </p:sp>
      <p:sp>
        <p:nvSpPr>
          <p:cNvPr id="276" name="Google Shape;276;p43"/>
          <p:cNvSpPr txBox="1">
            <a:spLocks noGrp="1"/>
          </p:cNvSpPr>
          <p:nvPr>
            <p:ph type="body" idx="1"/>
          </p:nvPr>
        </p:nvSpPr>
        <p:spPr>
          <a:xfrm>
            <a:off x="332675" y="1151400"/>
            <a:ext cx="11360700" cy="4555200"/>
          </a:xfrm>
          <a:prstGeom prst="rect">
            <a:avLst/>
          </a:prstGeom>
          <a:noFill/>
          <a:ln>
            <a:noFill/>
          </a:ln>
        </p:spPr>
        <p:txBody>
          <a:bodyPr spcFirstLastPara="1" wrap="square" lIns="91425" tIns="45700" rIns="91425" bIns="45700" anchor="t" anchorCtr="0">
            <a:normAutofit fontScale="25000" lnSpcReduction="20000"/>
          </a:bodyPr>
          <a:lstStyle/>
          <a:p>
            <a:pPr marL="457200" marR="0" lvl="0" indent="-342900" algn="l" rtl="0">
              <a:lnSpc>
                <a:spcPct val="200000"/>
              </a:lnSpc>
              <a:spcBef>
                <a:spcPts val="1000"/>
              </a:spcBef>
              <a:spcAft>
                <a:spcPts val="0"/>
              </a:spcAft>
              <a:buClr>
                <a:srgbClr val="000000"/>
              </a:buClr>
              <a:buSzPct val="100000"/>
              <a:buChar char="●"/>
            </a:pPr>
            <a:r>
              <a:rPr lang="en-ZA" sz="8000" i="0" u="none" strike="noStrike" cap="none" dirty="0">
                <a:solidFill>
                  <a:schemeClr val="bg1"/>
                </a:solidFill>
              </a:rPr>
              <a:t>The Safety and Security Division will do presentation to DIRCO and Embassy representatives of the </a:t>
            </a:r>
            <a:r>
              <a:rPr lang="en-ZA" sz="8000" dirty="0">
                <a:solidFill>
                  <a:schemeClr val="bg1"/>
                </a:solidFill>
              </a:rPr>
              <a:t>16 </a:t>
            </a:r>
            <a:r>
              <a:rPr lang="en-ZA" sz="8000" i="0" u="none" strike="noStrike" cap="none" dirty="0">
                <a:solidFill>
                  <a:schemeClr val="bg1"/>
                </a:solidFill>
              </a:rPr>
              <a:t>Participating Nations </a:t>
            </a:r>
            <a:endParaRPr sz="8000" i="0" u="none" strike="noStrike" cap="none" dirty="0">
              <a:solidFill>
                <a:schemeClr val="bg1"/>
              </a:solidFill>
            </a:endParaRPr>
          </a:p>
          <a:p>
            <a:pPr marL="457200" marR="0" lvl="0" indent="-342900" algn="l" rtl="0">
              <a:lnSpc>
                <a:spcPct val="200000"/>
              </a:lnSpc>
              <a:spcBef>
                <a:spcPts val="0"/>
              </a:spcBef>
              <a:spcAft>
                <a:spcPts val="0"/>
              </a:spcAft>
              <a:buClr>
                <a:srgbClr val="000000"/>
              </a:buClr>
              <a:buSzPct val="100000"/>
              <a:buChar char="●"/>
            </a:pPr>
            <a:r>
              <a:rPr lang="en-ZA" sz="8000" i="0" u="none" strike="noStrike" cap="none" dirty="0">
                <a:solidFill>
                  <a:schemeClr val="bg1"/>
                </a:solidFill>
              </a:rPr>
              <a:t>It is noted that some PMAs have requested OC and SAPS to address PMA specific accreditation requirements</a:t>
            </a:r>
            <a:endParaRPr sz="8000" i="0" u="none" strike="noStrike" cap="none" dirty="0">
              <a:solidFill>
                <a:schemeClr val="bg1"/>
              </a:solidFill>
            </a:endParaRPr>
          </a:p>
          <a:p>
            <a:pPr marL="457200" marR="0" lvl="0" indent="-342900" algn="l" rtl="0">
              <a:lnSpc>
                <a:spcPct val="200000"/>
              </a:lnSpc>
              <a:spcBef>
                <a:spcPts val="0"/>
              </a:spcBef>
              <a:spcAft>
                <a:spcPts val="0"/>
              </a:spcAft>
              <a:buClr>
                <a:srgbClr val="000000"/>
              </a:buClr>
              <a:buSzPct val="100000"/>
              <a:buChar char="●"/>
            </a:pPr>
            <a:r>
              <a:rPr lang="en-ZA" sz="8000" i="0" u="none" strike="noStrike" cap="none" dirty="0">
                <a:solidFill>
                  <a:schemeClr val="bg1"/>
                </a:solidFill>
              </a:rPr>
              <a:t>There is an ongoing one-on-one engagement with some of the PMA security representatives </a:t>
            </a:r>
            <a:endParaRPr sz="8000" i="0" u="none" strike="noStrike" cap="none" dirty="0">
              <a:solidFill>
                <a:schemeClr val="bg1"/>
              </a:solidFill>
            </a:endParaRPr>
          </a:p>
          <a:p>
            <a:pPr marL="457200" marR="0" lvl="0" indent="-342900" algn="l" rtl="0">
              <a:lnSpc>
                <a:spcPct val="200000"/>
              </a:lnSpc>
              <a:spcBef>
                <a:spcPts val="0"/>
              </a:spcBef>
              <a:spcAft>
                <a:spcPts val="0"/>
              </a:spcAft>
              <a:buClr>
                <a:srgbClr val="000000"/>
              </a:buClr>
              <a:buSzPct val="100000"/>
              <a:buChar char="●"/>
            </a:pPr>
            <a:r>
              <a:rPr lang="en-ZA" sz="8000" i="0" u="none" strike="noStrike" cap="none" dirty="0">
                <a:solidFill>
                  <a:schemeClr val="bg1"/>
                </a:solidFill>
              </a:rPr>
              <a:t>The Intelligence Coordinating Committee is involved in country and PMA specific risk analysis and corresponding security levels have been agreed to </a:t>
            </a:r>
            <a:endParaRPr sz="8000" i="0" u="none" strike="noStrike" cap="none" dirty="0">
              <a:solidFill>
                <a:schemeClr val="bg1"/>
              </a:solidFill>
            </a:endParaRPr>
          </a:p>
          <a:p>
            <a:pPr marL="457200" marR="0" lvl="0" indent="-342900" algn="l" rtl="0">
              <a:lnSpc>
                <a:spcPct val="200000"/>
              </a:lnSpc>
              <a:spcBef>
                <a:spcPts val="0"/>
              </a:spcBef>
              <a:spcAft>
                <a:spcPts val="0"/>
              </a:spcAft>
              <a:buClr>
                <a:srgbClr val="000000"/>
              </a:buClr>
              <a:buSzPct val="100000"/>
              <a:buChar char="●"/>
            </a:pPr>
            <a:r>
              <a:rPr lang="en-ZA" sz="8000" i="0" u="none" strike="noStrike" cap="none" dirty="0">
                <a:solidFill>
                  <a:schemeClr val="bg1"/>
                </a:solidFill>
              </a:rPr>
              <a:t>SAPS is establishing an International Cooperation Centre in which the Intelligence Services of the </a:t>
            </a:r>
            <a:r>
              <a:rPr lang="en-ZA" sz="8000" dirty="0">
                <a:solidFill>
                  <a:schemeClr val="bg1"/>
                </a:solidFill>
              </a:rPr>
              <a:t>16 </a:t>
            </a:r>
            <a:r>
              <a:rPr lang="en-ZA" sz="8000" i="0" u="none" strike="noStrike" cap="none" dirty="0">
                <a:solidFill>
                  <a:schemeClr val="bg1"/>
                </a:solidFill>
              </a:rPr>
              <a:t>PMAs will be represented</a:t>
            </a:r>
            <a:endParaRPr sz="8000" dirty="0">
              <a:solidFill>
                <a:schemeClr val="bg1"/>
              </a:solidFill>
            </a:endParaRPr>
          </a:p>
          <a:p>
            <a:pPr marL="228600" marR="0" lvl="0" indent="-76200" algn="l" rtl="0">
              <a:lnSpc>
                <a:spcPct val="200000"/>
              </a:lnSpc>
              <a:spcBef>
                <a:spcPts val="1000"/>
              </a:spcBef>
              <a:spcAft>
                <a:spcPts val="0"/>
              </a:spcAft>
              <a:buClr>
                <a:srgbClr val="FFC000"/>
              </a:buClr>
              <a:buSzPct val="104347"/>
              <a:buFont typeface="Trebuchet MS"/>
              <a:buNone/>
            </a:pPr>
            <a:endParaRPr sz="2300" dirty="0">
              <a:solidFill>
                <a:schemeClr val="dk1"/>
              </a:solidFill>
            </a:endParaRPr>
          </a:p>
          <a:p>
            <a:pPr marL="114300" lvl="0" indent="0" algn="l" rtl="0">
              <a:lnSpc>
                <a:spcPct val="90000"/>
              </a:lnSpc>
              <a:spcBef>
                <a:spcPts val="1000"/>
              </a:spcBef>
              <a:spcAft>
                <a:spcPts val="0"/>
              </a:spcAft>
              <a:buSzPct val="75000"/>
              <a:buNone/>
            </a:pPr>
            <a:endParaRPr dirty="0"/>
          </a:p>
          <a:p>
            <a:pPr marL="457200" lvl="0" indent="-228600" algn="l" rtl="0">
              <a:lnSpc>
                <a:spcPct val="90000"/>
              </a:lnSpc>
              <a:spcBef>
                <a:spcPts val="1000"/>
              </a:spcBef>
              <a:spcAft>
                <a:spcPts val="0"/>
              </a:spcAft>
              <a:buClr>
                <a:schemeClr val="lt1"/>
              </a:buClr>
              <a:buSzPct val="75000"/>
              <a:buNone/>
            </a:pPr>
            <a:endParaRPr dirty="0"/>
          </a:p>
          <a:p>
            <a:pPr marL="457200" lvl="0" indent="-228600" algn="l" rtl="0">
              <a:lnSpc>
                <a:spcPct val="90000"/>
              </a:lnSpc>
              <a:spcBef>
                <a:spcPts val="1000"/>
              </a:spcBef>
              <a:spcAft>
                <a:spcPts val="0"/>
              </a:spcAft>
              <a:buClr>
                <a:schemeClr val="lt1"/>
              </a:buClr>
              <a:buSzPct val="75000"/>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8"/>
          <p:cNvSpPr txBox="1">
            <a:spLocks noGrp="1"/>
          </p:cNvSpPr>
          <p:nvPr>
            <p:ph type="title"/>
          </p:nvPr>
        </p:nvSpPr>
        <p:spPr>
          <a:xfrm>
            <a:off x="157807" y="811285"/>
            <a:ext cx="9613861" cy="1080938"/>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Trebuchet MS"/>
              <a:buNone/>
            </a:pPr>
            <a:r>
              <a:rPr lang="en-US" sz="3000" b="1" dirty="0">
                <a:latin typeface="Century Gothic"/>
                <a:ea typeface="Century Gothic"/>
                <a:cs typeface="Century Gothic"/>
                <a:sym typeface="Century Gothic"/>
              </a:rPr>
              <a:t>TICKETING</a:t>
            </a:r>
            <a:endParaRPr sz="3000" b="1" dirty="0">
              <a:latin typeface="Century Gothic"/>
              <a:ea typeface="Century Gothic"/>
              <a:cs typeface="Century Gothic"/>
              <a:sym typeface="Century Gothic"/>
            </a:endParaRPr>
          </a:p>
        </p:txBody>
      </p:sp>
      <p:sp>
        <p:nvSpPr>
          <p:cNvPr id="450" name="Google Shape;450;p18"/>
          <p:cNvSpPr txBox="1">
            <a:spLocks noGrp="1"/>
          </p:cNvSpPr>
          <p:nvPr>
            <p:ph type="body" idx="1"/>
          </p:nvPr>
        </p:nvSpPr>
        <p:spPr>
          <a:xfrm>
            <a:off x="1" y="2057666"/>
            <a:ext cx="11544300" cy="4657241"/>
          </a:xfrm>
          <a:prstGeom prst="rect">
            <a:avLst/>
          </a:prstGeom>
          <a:noFill/>
          <a:ln>
            <a:noFill/>
          </a:ln>
        </p:spPr>
        <p:txBody>
          <a:bodyPr spcFirstLastPara="1" wrap="square" lIns="91425" tIns="45700" rIns="91425" bIns="45700" anchor="t" anchorCtr="0">
            <a:noAutofit/>
          </a:bodyPr>
          <a:lstStyle/>
          <a:p>
            <a:pPr marL="342900" lvl="0" indent="-304800" algn="just" rtl="0">
              <a:lnSpc>
                <a:spcPct val="115000"/>
              </a:lnSpc>
              <a:spcBef>
                <a:spcPts val="0"/>
              </a:spcBef>
              <a:spcAft>
                <a:spcPts val="0"/>
              </a:spcAft>
              <a:buClr>
                <a:schemeClr val="bg1"/>
              </a:buClr>
              <a:buSzPts val="1800"/>
              <a:buFont typeface="Century Gothic"/>
              <a:buChar char="•"/>
            </a:pPr>
            <a:r>
              <a:rPr lang="en-US" sz="1800" dirty="0">
                <a:solidFill>
                  <a:schemeClr val="bg1"/>
                </a:solidFill>
                <a:latin typeface="Century Gothic"/>
                <a:ea typeface="Century Gothic"/>
                <a:cs typeface="Century Gothic"/>
                <a:sym typeface="Century Gothic"/>
              </a:rPr>
              <a:t>The ticketing strategy was approved by the Board and WN its primary objective is to achieve revenue projection  while considering price points enabling wide accessibility and affordability.</a:t>
            </a:r>
          </a:p>
          <a:p>
            <a:pPr marL="342900" lvl="0" indent="-304800" algn="just" rtl="0">
              <a:lnSpc>
                <a:spcPct val="115000"/>
              </a:lnSpc>
              <a:spcBef>
                <a:spcPts val="0"/>
              </a:spcBef>
              <a:spcAft>
                <a:spcPts val="0"/>
              </a:spcAft>
              <a:buClr>
                <a:schemeClr val="bg1"/>
              </a:buClr>
              <a:buSzPts val="1800"/>
              <a:buFont typeface="Century Gothic"/>
              <a:buChar char="•"/>
            </a:pPr>
            <a:endParaRPr lang="en-US" sz="1800" dirty="0">
              <a:solidFill>
                <a:schemeClr val="bg1"/>
              </a:solidFill>
              <a:latin typeface="Century Gothic"/>
              <a:ea typeface="Century Gothic"/>
              <a:cs typeface="Century Gothic"/>
              <a:sym typeface="Century Gothic"/>
            </a:endParaRPr>
          </a:p>
          <a:p>
            <a:pPr marL="342900" lvl="0" indent="-304800" algn="just" rtl="0">
              <a:lnSpc>
                <a:spcPct val="115000"/>
              </a:lnSpc>
              <a:spcBef>
                <a:spcPts val="0"/>
              </a:spcBef>
              <a:spcAft>
                <a:spcPts val="0"/>
              </a:spcAft>
              <a:buClr>
                <a:schemeClr val="bg1"/>
              </a:buClr>
              <a:buSzPts val="1800"/>
              <a:buFont typeface="Century Gothic"/>
              <a:buChar char="•"/>
            </a:pPr>
            <a:r>
              <a:rPr lang="en-US" sz="1800" dirty="0">
                <a:solidFill>
                  <a:schemeClr val="bg1"/>
                </a:solidFill>
                <a:latin typeface="Century Gothic"/>
                <a:ea typeface="Century Gothic"/>
                <a:cs typeface="Century Gothic"/>
                <a:sym typeface="Century Gothic"/>
              </a:rPr>
              <a:t>60 games.</a:t>
            </a:r>
          </a:p>
          <a:p>
            <a:pPr marL="342900" lvl="0" indent="-304800" algn="just" rtl="0">
              <a:lnSpc>
                <a:spcPct val="115000"/>
              </a:lnSpc>
              <a:spcBef>
                <a:spcPts val="0"/>
              </a:spcBef>
              <a:spcAft>
                <a:spcPts val="0"/>
              </a:spcAft>
              <a:buClr>
                <a:schemeClr val="bg1"/>
              </a:buClr>
              <a:buSzPts val="1800"/>
              <a:buFont typeface="Century Gothic"/>
              <a:buChar char="•"/>
            </a:pPr>
            <a:endParaRPr lang="en-US" sz="1800" dirty="0">
              <a:solidFill>
                <a:schemeClr val="bg1"/>
              </a:solidFill>
              <a:latin typeface="Century Gothic"/>
              <a:ea typeface="Century Gothic"/>
              <a:cs typeface="Century Gothic"/>
              <a:sym typeface="Century Gothic"/>
            </a:endParaRPr>
          </a:p>
          <a:p>
            <a:pPr marL="342900" lvl="0" indent="-304800" algn="just" rtl="0">
              <a:lnSpc>
                <a:spcPct val="115000"/>
              </a:lnSpc>
              <a:spcBef>
                <a:spcPts val="0"/>
              </a:spcBef>
              <a:spcAft>
                <a:spcPts val="0"/>
              </a:spcAft>
              <a:buClr>
                <a:schemeClr val="bg1"/>
              </a:buClr>
              <a:buSzPts val="1800"/>
              <a:buFont typeface="Century Gothic"/>
              <a:buChar char="•"/>
            </a:pPr>
            <a:r>
              <a:rPr lang="en-US" sz="1800" dirty="0">
                <a:solidFill>
                  <a:schemeClr val="bg1"/>
                </a:solidFill>
                <a:latin typeface="Century Gothic"/>
                <a:ea typeface="Century Gothic"/>
                <a:cs typeface="Century Gothic"/>
                <a:sym typeface="Century Gothic"/>
              </a:rPr>
              <a:t>Tickets sold in sessions -</a:t>
            </a:r>
          </a:p>
          <a:p>
            <a:pPr marL="800100" lvl="1" indent="-304800" algn="just">
              <a:lnSpc>
                <a:spcPct val="115000"/>
              </a:lnSpc>
              <a:spcBef>
                <a:spcPts val="0"/>
              </a:spcBef>
              <a:buClr>
                <a:schemeClr val="bg1"/>
              </a:buClr>
              <a:buFont typeface="Century Gothic"/>
              <a:buChar char="•"/>
            </a:pPr>
            <a:r>
              <a:rPr lang="en-US" sz="1800" dirty="0">
                <a:solidFill>
                  <a:schemeClr val="bg1"/>
                </a:solidFill>
                <a:latin typeface="Century Gothic"/>
                <a:ea typeface="Century Gothic"/>
                <a:cs typeface="Century Gothic"/>
                <a:sym typeface="Century Gothic"/>
              </a:rPr>
              <a:t>2 games x 27 sessions (54)</a:t>
            </a:r>
          </a:p>
          <a:p>
            <a:pPr marL="800100" lvl="1" indent="-304800" algn="just">
              <a:lnSpc>
                <a:spcPct val="115000"/>
              </a:lnSpc>
              <a:spcBef>
                <a:spcPts val="0"/>
              </a:spcBef>
              <a:buClr>
                <a:schemeClr val="bg1"/>
              </a:buClr>
              <a:buFont typeface="Century Gothic"/>
              <a:buChar char="•"/>
            </a:pPr>
            <a:r>
              <a:rPr lang="en-US" sz="1800" dirty="0">
                <a:solidFill>
                  <a:schemeClr val="bg1"/>
                </a:solidFill>
                <a:latin typeface="Century Gothic"/>
                <a:ea typeface="Century Gothic"/>
                <a:cs typeface="Century Gothic"/>
                <a:sym typeface="Century Gothic"/>
              </a:rPr>
              <a:t>3 games x 2 sessions (6)</a:t>
            </a:r>
          </a:p>
          <a:p>
            <a:pPr marL="800100" lvl="1" indent="-304800" algn="just">
              <a:lnSpc>
                <a:spcPct val="115000"/>
              </a:lnSpc>
              <a:spcBef>
                <a:spcPts val="0"/>
              </a:spcBef>
              <a:buClr>
                <a:schemeClr val="bg1"/>
              </a:buClr>
              <a:buFont typeface="Century Gothic"/>
              <a:buChar char="•"/>
            </a:pPr>
            <a:r>
              <a:rPr lang="en-US" sz="1800" dirty="0">
                <a:solidFill>
                  <a:schemeClr val="bg1"/>
                </a:solidFill>
                <a:latin typeface="Century Gothic"/>
                <a:ea typeface="Century Gothic"/>
                <a:cs typeface="Century Gothic"/>
                <a:sym typeface="Century Gothic"/>
              </a:rPr>
              <a:t>Generating approx. 108,000 seats  - less complimentary/entitlement tickets estimated 81,000 tickets AFS.</a:t>
            </a:r>
          </a:p>
          <a:p>
            <a:pPr marL="495300" lvl="1" indent="0" algn="just">
              <a:lnSpc>
                <a:spcPct val="115000"/>
              </a:lnSpc>
              <a:spcBef>
                <a:spcPts val="0"/>
              </a:spcBef>
              <a:buClr>
                <a:schemeClr val="bg1"/>
              </a:buClr>
              <a:buNone/>
            </a:pPr>
            <a:endParaRPr lang="en-US" sz="1800" dirty="0">
              <a:solidFill>
                <a:schemeClr val="bg1"/>
              </a:solidFill>
              <a:latin typeface="Century Gothic"/>
              <a:ea typeface="Century Gothic"/>
              <a:cs typeface="Century Gothic"/>
              <a:sym typeface="Century Gothic"/>
            </a:endParaRPr>
          </a:p>
          <a:p>
            <a:pPr marL="342900" lvl="0" indent="-304800" algn="just" rtl="0">
              <a:lnSpc>
                <a:spcPct val="115000"/>
              </a:lnSpc>
              <a:spcBef>
                <a:spcPts val="0"/>
              </a:spcBef>
              <a:spcAft>
                <a:spcPts val="0"/>
              </a:spcAft>
              <a:buClr>
                <a:schemeClr val="bg1"/>
              </a:buClr>
              <a:buSzPts val="1800"/>
              <a:buFont typeface="Century Gothic"/>
              <a:buChar char="•"/>
            </a:pPr>
            <a:r>
              <a:rPr lang="en-US" sz="1800" b="1" dirty="0">
                <a:solidFill>
                  <a:schemeClr val="bg1"/>
                </a:solidFill>
                <a:latin typeface="Century Gothic"/>
                <a:ea typeface="Century Gothic"/>
                <a:cs typeface="Century Gothic"/>
                <a:sym typeface="Century Gothic"/>
              </a:rPr>
              <a:t>CTICC 1 (Arena 1)  - 5000 seat capacity, and CTICC 2 (Arena 2) -  1200 seat capacity</a:t>
            </a:r>
            <a:r>
              <a:rPr lang="en-US" sz="1800" dirty="0">
                <a:solidFill>
                  <a:schemeClr val="bg1"/>
                </a:solidFill>
                <a:latin typeface="Century Gothic"/>
                <a:ea typeface="Century Gothic"/>
                <a:cs typeface="Century Gothic"/>
                <a:sym typeface="Century Gothic"/>
              </a:rPr>
              <a:t>. </a:t>
            </a:r>
          </a:p>
          <a:p>
            <a:pPr marL="38100" lvl="0" indent="0" algn="just" rtl="0">
              <a:lnSpc>
                <a:spcPct val="115000"/>
              </a:lnSpc>
              <a:spcBef>
                <a:spcPts val="0"/>
              </a:spcBef>
              <a:spcAft>
                <a:spcPts val="0"/>
              </a:spcAft>
              <a:buClr>
                <a:schemeClr val="bg1"/>
              </a:buClr>
              <a:buSzPts val="1800"/>
              <a:buNone/>
            </a:pPr>
            <a:endParaRPr lang="en-US" sz="1800" dirty="0">
              <a:solidFill>
                <a:schemeClr val="bg1"/>
              </a:solidFill>
              <a:latin typeface="Century Gothic"/>
              <a:ea typeface="Century Gothic"/>
              <a:cs typeface="Century Gothic"/>
              <a:sym typeface="Century Gothic"/>
            </a:endParaRPr>
          </a:p>
          <a:p>
            <a:pPr marL="342900" lvl="0" indent="-304800" algn="just" rtl="0">
              <a:lnSpc>
                <a:spcPct val="115000"/>
              </a:lnSpc>
              <a:spcBef>
                <a:spcPts val="0"/>
              </a:spcBef>
              <a:spcAft>
                <a:spcPts val="0"/>
              </a:spcAft>
              <a:buClr>
                <a:schemeClr val="bg1"/>
              </a:buClr>
              <a:buSzPts val="1800"/>
              <a:buFont typeface="Century Gothic"/>
              <a:buChar char="•"/>
            </a:pPr>
            <a:r>
              <a:rPr lang="en-US" sz="1800" dirty="0">
                <a:solidFill>
                  <a:schemeClr val="bg1"/>
                </a:solidFill>
                <a:latin typeface="Century Gothic"/>
                <a:ea typeface="Century Gothic"/>
                <a:cs typeface="Century Gothic"/>
                <a:sym typeface="Century Gothic"/>
              </a:rPr>
              <a:t>Phase two ticket sales will be on sale from the 10 February 2023</a:t>
            </a:r>
            <a:r>
              <a:rPr lang="en-US" sz="1400" dirty="0">
                <a:solidFill>
                  <a:schemeClr val="bg1"/>
                </a:solidFill>
                <a:latin typeface="Century Gothic"/>
                <a:ea typeface="Century Gothic"/>
                <a:cs typeface="Century Gothic"/>
                <a:sym typeface="Century Gothic"/>
              </a:rPr>
              <a:t>.</a:t>
            </a:r>
            <a:endParaRPr sz="1400" dirty="0">
              <a:solidFill>
                <a:schemeClr val="bg1"/>
              </a:solidFill>
              <a:latin typeface="Century Gothic"/>
              <a:ea typeface="Century Gothic"/>
              <a:cs typeface="Century Gothic"/>
              <a:sym typeface="Century Gothic"/>
            </a:endParaRPr>
          </a:p>
          <a:p>
            <a:pPr marL="0" lvl="0" indent="0" algn="just" rtl="0">
              <a:lnSpc>
                <a:spcPct val="115000"/>
              </a:lnSpc>
              <a:spcBef>
                <a:spcPts val="0"/>
              </a:spcBef>
              <a:spcAft>
                <a:spcPts val="0"/>
              </a:spcAft>
              <a:buClr>
                <a:schemeClr val="lt1"/>
              </a:buClr>
              <a:buSzPts val="2400"/>
              <a:buNone/>
            </a:pPr>
            <a:endParaRPr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C3AB9-F8F6-8566-4FBD-19E49957B091}"/>
              </a:ext>
            </a:extLst>
          </p:cNvPr>
          <p:cNvSpPr>
            <a:spLocks noGrp="1"/>
          </p:cNvSpPr>
          <p:nvPr>
            <p:ph type="title"/>
          </p:nvPr>
        </p:nvSpPr>
        <p:spPr>
          <a:xfrm>
            <a:off x="479034" y="787734"/>
            <a:ext cx="10016434" cy="1080938"/>
          </a:xfrm>
        </p:spPr>
        <p:txBody>
          <a:bodyPr>
            <a:noAutofit/>
          </a:bodyPr>
          <a:lstStyle/>
          <a:p>
            <a:r>
              <a:rPr lang="en-US" sz="4400" b="1" dirty="0">
                <a:latin typeface="Century Gothic" panose="020B0502020202020204" pitchFamily="34" charset="0"/>
              </a:rPr>
              <a:t>SAFEGUARDING – SAFE &amp; INCLUSIVE </a:t>
            </a:r>
            <a:endParaRPr lang="en-ZA" sz="4400" b="1" dirty="0">
              <a:latin typeface="Century Gothic" panose="020B0502020202020204" pitchFamily="34" charset="0"/>
            </a:endParaRPr>
          </a:p>
        </p:txBody>
      </p:sp>
      <p:sp>
        <p:nvSpPr>
          <p:cNvPr id="3" name="Text Placeholder 2">
            <a:extLst>
              <a:ext uri="{FF2B5EF4-FFF2-40B4-BE49-F238E27FC236}">
                <a16:creationId xmlns:a16="http://schemas.microsoft.com/office/drawing/2014/main" xmlns="" id="{37592056-3E6F-4D35-356C-F375686CC1F4}"/>
              </a:ext>
            </a:extLst>
          </p:cNvPr>
          <p:cNvSpPr>
            <a:spLocks noGrp="1"/>
          </p:cNvSpPr>
          <p:nvPr>
            <p:ph type="body" idx="1"/>
          </p:nvPr>
        </p:nvSpPr>
        <p:spPr>
          <a:xfrm>
            <a:off x="680320" y="2216103"/>
            <a:ext cx="9613861" cy="3599316"/>
          </a:xfrm>
        </p:spPr>
        <p:txBody>
          <a:bodyPr>
            <a:normAutofit fontScale="47500" lnSpcReduction="2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Arial"/>
                <a:sym typeface="Arial"/>
              </a:rPr>
              <a:t>Works to provide a:</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5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Arial"/>
                <a:sym typeface="Arial"/>
              </a:rPr>
              <a:t>A fair and respectful environment for all</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5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Arial"/>
                <a:sym typeface="Arial"/>
              </a:rPr>
              <a:t>Free from all non-accidental violence such as – harassment, abuse, corruption, antidoping, and manipulation of competitions.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5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Arial"/>
                <a:sym typeface="Arial"/>
              </a:rPr>
              <a:t>Resulting in a fun and enjoyable experience for all.</a:t>
            </a:r>
            <a:endParaRPr kumimoji="0" lang="en-ZA" sz="5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a:p>
            <a:endParaRPr lang="en-ZA" dirty="0"/>
          </a:p>
        </p:txBody>
      </p:sp>
    </p:spTree>
    <p:extLst>
      <p:ext uri="{BB962C8B-B14F-4D97-AF65-F5344CB8AC3E}">
        <p14:creationId xmlns:p14="http://schemas.microsoft.com/office/powerpoint/2010/main" xmlns="" val="123798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438B7D89-D38C-C1AA-2B63-7854EEE4267E}"/>
              </a:ext>
            </a:extLst>
          </p:cNvPr>
          <p:cNvGraphicFramePr/>
          <p:nvPr>
            <p:extLst>
              <p:ext uri="{D42A27DB-BD31-4B8C-83A1-F6EECF244321}">
                <p14:modId xmlns:p14="http://schemas.microsoft.com/office/powerpoint/2010/main" xmlns="" val="2604459952"/>
              </p:ext>
            </p:extLst>
          </p:nvPr>
        </p:nvGraphicFramePr>
        <p:xfrm>
          <a:off x="-745067" y="524932"/>
          <a:ext cx="12462934" cy="607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A3CC83A9-B4B8-E9F4-DCCA-5B37C2DECCB3}"/>
              </a:ext>
            </a:extLst>
          </p:cNvPr>
          <p:cNvSpPr txBox="1"/>
          <p:nvPr/>
        </p:nvSpPr>
        <p:spPr>
          <a:xfrm>
            <a:off x="626533" y="254001"/>
            <a:ext cx="9262534" cy="553998"/>
          </a:xfrm>
          <a:prstGeom prst="rect">
            <a:avLst/>
          </a:prstGeom>
          <a:solidFill>
            <a:schemeClr val="bg2"/>
          </a:solidFill>
        </p:spPr>
        <p:txBody>
          <a:bodyPr wrap="square" rtlCol="0">
            <a:spAutoFit/>
          </a:bodyPr>
          <a:lstStyle/>
          <a:p>
            <a:pPr algn="ctr"/>
            <a:r>
              <a:rPr lang="en-US" sz="3000" b="1" dirty="0">
                <a:solidFill>
                  <a:schemeClr val="bg1"/>
                </a:solidFill>
              </a:rPr>
              <a:t>VNWC2023 LOCAL ORGANIZING COMMITTEE</a:t>
            </a:r>
            <a:endParaRPr lang="en-ZA" sz="3000" b="1" dirty="0">
              <a:solidFill>
                <a:schemeClr val="bg1"/>
              </a:solidFill>
            </a:endParaRPr>
          </a:p>
        </p:txBody>
      </p:sp>
    </p:spTree>
    <p:extLst>
      <p:ext uri="{BB962C8B-B14F-4D97-AF65-F5344CB8AC3E}">
        <p14:creationId xmlns:p14="http://schemas.microsoft.com/office/powerpoint/2010/main" xmlns="" val="181681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008977-A243-93CB-F7C3-478191EFAD5A}"/>
              </a:ext>
            </a:extLst>
          </p:cNvPr>
          <p:cNvSpPr>
            <a:spLocks noGrp="1"/>
          </p:cNvSpPr>
          <p:nvPr>
            <p:ph type="title"/>
          </p:nvPr>
        </p:nvSpPr>
        <p:spPr>
          <a:xfrm>
            <a:off x="594057" y="770481"/>
            <a:ext cx="9613861" cy="1080938"/>
          </a:xfrm>
        </p:spPr>
        <p:txBody>
          <a:bodyPr>
            <a:normAutofit/>
          </a:bodyPr>
          <a:lstStyle/>
          <a:p>
            <a:r>
              <a:rPr lang="en-US" sz="5000" b="1" dirty="0">
                <a:latin typeface="Century Gothic" panose="020B0502020202020204" pitchFamily="34" charset="0"/>
              </a:rPr>
              <a:t>OBJECTIVES - SAFEGUARDING</a:t>
            </a:r>
            <a:endParaRPr lang="en-ZA" sz="5000" b="1" dirty="0">
              <a:latin typeface="Century Gothic" panose="020B0502020202020204" pitchFamily="34" charset="0"/>
            </a:endParaRPr>
          </a:p>
        </p:txBody>
      </p:sp>
      <p:sp>
        <p:nvSpPr>
          <p:cNvPr id="4" name="TextBox 3">
            <a:extLst>
              <a:ext uri="{FF2B5EF4-FFF2-40B4-BE49-F238E27FC236}">
                <a16:creationId xmlns:a16="http://schemas.microsoft.com/office/drawing/2014/main" xmlns="" id="{3DE5791B-A1BD-B66B-AEBC-75AAD2455A18}"/>
              </a:ext>
            </a:extLst>
          </p:cNvPr>
          <p:cNvSpPr txBox="1"/>
          <p:nvPr/>
        </p:nvSpPr>
        <p:spPr>
          <a:xfrm>
            <a:off x="460075" y="1989441"/>
            <a:ext cx="11731925" cy="4598438"/>
          </a:xfrm>
          <a:prstGeom prst="rect">
            <a:avLst/>
          </a:prstGeom>
          <a:noFill/>
        </p:spPr>
        <p:txBody>
          <a:bodyPr wrap="square">
            <a:spAutoFit/>
          </a:bodyPr>
          <a:lstStyle/>
          <a:p>
            <a:pPr>
              <a:lnSpc>
                <a:spcPct val="150000"/>
              </a:lnSpc>
              <a:buClrTx/>
              <a:buFontTx/>
              <a:buNone/>
            </a:pPr>
            <a:r>
              <a:rPr lang="en-US" sz="2200" kern="1200" dirty="0">
                <a:solidFill>
                  <a:schemeClr val="bg1"/>
                </a:solidFill>
                <a:latin typeface="Century Gothic" panose="020B0502020202020204" pitchFamily="34" charset="0"/>
                <a:ea typeface="+mn-ea"/>
              </a:rPr>
              <a:t>The safe sport team provides a wholistic approach to safeguarding all participants, volunteers, LOC at the Games. The emphasis is on:</a:t>
            </a:r>
          </a:p>
          <a:p>
            <a:pPr marL="457200" indent="-457200">
              <a:lnSpc>
                <a:spcPct val="150000"/>
              </a:lnSpc>
              <a:buClrTx/>
              <a:buFont typeface="Wingdings" panose="05000000000000000000" pitchFamily="2" charset="2"/>
              <a:buChar char="Ø"/>
            </a:pPr>
            <a:r>
              <a:rPr lang="en-US" sz="2200" kern="1200" dirty="0">
                <a:solidFill>
                  <a:schemeClr val="bg1"/>
                </a:solidFill>
                <a:latin typeface="Century Gothic" panose="020B0502020202020204" pitchFamily="34" charset="0"/>
                <a:ea typeface="+mn-ea"/>
              </a:rPr>
              <a:t>Minimizing the risks by reviewing existing policies for the games to ensure they deal with safeguarding procedures.</a:t>
            </a:r>
          </a:p>
          <a:p>
            <a:pPr marL="457200" indent="-457200">
              <a:lnSpc>
                <a:spcPct val="150000"/>
              </a:lnSpc>
              <a:buClrTx/>
              <a:buFont typeface="Wingdings" panose="05000000000000000000" pitchFamily="2" charset="2"/>
              <a:buChar char="Ø"/>
            </a:pPr>
            <a:r>
              <a:rPr lang="en-US" sz="2200" kern="1200" dirty="0">
                <a:solidFill>
                  <a:schemeClr val="bg1"/>
                </a:solidFill>
                <a:latin typeface="Century Gothic" panose="020B0502020202020204" pitchFamily="34" charset="0"/>
                <a:ea typeface="+mn-ea"/>
              </a:rPr>
              <a:t>Educating and empowering all participants volunteers, LOC about their rights.</a:t>
            </a:r>
          </a:p>
          <a:p>
            <a:pPr marL="457200" indent="-457200">
              <a:lnSpc>
                <a:spcPct val="150000"/>
              </a:lnSpc>
              <a:buClrTx/>
              <a:buFont typeface="Wingdings" panose="05000000000000000000" pitchFamily="2" charset="2"/>
              <a:buChar char="Ø"/>
            </a:pPr>
            <a:r>
              <a:rPr lang="en-US" sz="2200" kern="1200" dirty="0">
                <a:solidFill>
                  <a:schemeClr val="bg1"/>
                </a:solidFill>
                <a:latin typeface="Century Gothic" panose="020B0502020202020204" pitchFamily="34" charset="0"/>
                <a:ea typeface="+mn-ea"/>
              </a:rPr>
              <a:t>Protecting all stakeholders, through proper systems and procedures.</a:t>
            </a:r>
          </a:p>
          <a:p>
            <a:pPr marL="457200" indent="-457200">
              <a:lnSpc>
                <a:spcPct val="150000"/>
              </a:lnSpc>
              <a:buClrTx/>
              <a:buFont typeface="Wingdings" panose="05000000000000000000" pitchFamily="2" charset="2"/>
              <a:buChar char="Ø"/>
            </a:pPr>
            <a:r>
              <a:rPr lang="en-US" sz="2200" kern="1200" dirty="0">
                <a:solidFill>
                  <a:schemeClr val="bg1"/>
                </a:solidFill>
                <a:latin typeface="Century Gothic" panose="020B0502020202020204" pitchFamily="34" charset="0"/>
                <a:ea typeface="+mn-ea"/>
              </a:rPr>
              <a:t>Providing a 24-hour reporting system</a:t>
            </a:r>
          </a:p>
          <a:p>
            <a:pPr marL="457200" indent="-457200">
              <a:lnSpc>
                <a:spcPct val="150000"/>
              </a:lnSpc>
              <a:buClrTx/>
              <a:buFont typeface="Wingdings" panose="05000000000000000000" pitchFamily="2" charset="2"/>
              <a:buChar char="Ø"/>
            </a:pPr>
            <a:r>
              <a:rPr lang="en-US" sz="2200" kern="1200" dirty="0">
                <a:solidFill>
                  <a:schemeClr val="bg1"/>
                </a:solidFill>
                <a:latin typeface="Century Gothic" panose="020B0502020202020204" pitchFamily="34" charset="0"/>
                <a:ea typeface="+mn-ea"/>
              </a:rPr>
              <a:t>Managing reported incidences</a:t>
            </a:r>
          </a:p>
          <a:p>
            <a:pPr marL="457200" indent="-457200">
              <a:lnSpc>
                <a:spcPct val="150000"/>
              </a:lnSpc>
              <a:buClrTx/>
              <a:buFont typeface="Wingdings" panose="05000000000000000000" pitchFamily="2" charset="2"/>
              <a:buChar char="Ø"/>
            </a:pPr>
            <a:r>
              <a:rPr lang="en-US" sz="2200" kern="1200" dirty="0">
                <a:solidFill>
                  <a:schemeClr val="bg1"/>
                </a:solidFill>
                <a:latin typeface="Century Gothic" panose="020B0502020202020204" pitchFamily="34" charset="0"/>
                <a:ea typeface="+mn-ea"/>
              </a:rPr>
              <a:t>Submitting a final Games report </a:t>
            </a:r>
          </a:p>
        </p:txBody>
      </p:sp>
    </p:spTree>
    <p:extLst>
      <p:ext uri="{BB962C8B-B14F-4D97-AF65-F5344CB8AC3E}">
        <p14:creationId xmlns:p14="http://schemas.microsoft.com/office/powerpoint/2010/main" xmlns="" val="1327385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0DFACC-944F-1095-0BC5-9EAAD16AA7AF}"/>
              </a:ext>
            </a:extLst>
          </p:cNvPr>
          <p:cNvSpPr>
            <a:spLocks noGrp="1"/>
          </p:cNvSpPr>
          <p:nvPr>
            <p:ph type="title"/>
          </p:nvPr>
        </p:nvSpPr>
        <p:spPr/>
        <p:txBody>
          <a:bodyPr/>
          <a:lstStyle/>
          <a:p>
            <a:r>
              <a:rPr kumimoji="0" lang="en-GB" sz="3600" b="1" i="0" u="none" strike="noStrike" kern="1200" cap="none" spc="0" normalizeH="0" baseline="0" noProof="0" dirty="0">
                <a:ln>
                  <a:noFill/>
                </a:ln>
                <a:solidFill>
                  <a:prstClr val="white"/>
                </a:solidFill>
                <a:effectLst/>
                <a:uLnTx/>
                <a:uFillTx/>
                <a:latin typeface="Calibri"/>
                <a:ea typeface="+mn-ea"/>
                <a:cs typeface="+mn-cs"/>
              </a:rPr>
              <a:t> TRAINING AND PROCEDURES PROGRAM</a:t>
            </a:r>
            <a:endParaRPr lang="en-ZA" dirty="0"/>
          </a:p>
        </p:txBody>
      </p:sp>
      <p:graphicFrame>
        <p:nvGraphicFramePr>
          <p:cNvPr id="4" name="Table 8">
            <a:extLst>
              <a:ext uri="{FF2B5EF4-FFF2-40B4-BE49-F238E27FC236}">
                <a16:creationId xmlns:a16="http://schemas.microsoft.com/office/drawing/2014/main" xmlns="" id="{4A66EDCA-EB0F-D7DF-64EC-786777405ACB}"/>
              </a:ext>
            </a:extLst>
          </p:cNvPr>
          <p:cNvGraphicFramePr>
            <a:graphicFrameLocks noGrp="1"/>
          </p:cNvGraphicFramePr>
          <p:nvPr>
            <p:extLst>
              <p:ext uri="{D42A27DB-BD31-4B8C-83A1-F6EECF244321}">
                <p14:modId xmlns:p14="http://schemas.microsoft.com/office/powerpoint/2010/main" xmlns="" val="3089537242"/>
              </p:ext>
            </p:extLst>
          </p:nvPr>
        </p:nvGraphicFramePr>
        <p:xfrm>
          <a:off x="406401" y="1998821"/>
          <a:ext cx="10938934" cy="4644412"/>
        </p:xfrm>
        <a:graphic>
          <a:graphicData uri="http://schemas.openxmlformats.org/drawingml/2006/table">
            <a:tbl>
              <a:tblPr firstRow="1" bandRow="1"/>
              <a:tblGrid>
                <a:gridCol w="2282996">
                  <a:extLst>
                    <a:ext uri="{9D8B030D-6E8A-4147-A177-3AD203B41FA5}">
                      <a16:colId xmlns:a16="http://schemas.microsoft.com/office/drawing/2014/main" xmlns="" val="2205927345"/>
                    </a:ext>
                  </a:extLst>
                </a:gridCol>
                <a:gridCol w="3099256">
                  <a:extLst>
                    <a:ext uri="{9D8B030D-6E8A-4147-A177-3AD203B41FA5}">
                      <a16:colId xmlns:a16="http://schemas.microsoft.com/office/drawing/2014/main" xmlns="" val="2005225679"/>
                    </a:ext>
                  </a:extLst>
                </a:gridCol>
                <a:gridCol w="5556682">
                  <a:extLst>
                    <a:ext uri="{9D8B030D-6E8A-4147-A177-3AD203B41FA5}">
                      <a16:colId xmlns:a16="http://schemas.microsoft.com/office/drawing/2014/main" xmlns="" val="1455139200"/>
                    </a:ext>
                  </a:extLst>
                </a:gridCol>
              </a:tblGrid>
              <a:tr h="635323">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r>
                        <a:rPr lang="en-ZA" sz="1400" dirty="0"/>
                        <a:t>STAKEHOLDER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r>
                        <a:rPr lang="en-ZA" sz="1400" dirty="0"/>
                        <a:t>TRAINING DATES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a:sym typeface="Arial"/>
                        </a:defRPr>
                      </a:lvl9pPr>
                    </a:lstStyle>
                    <a:p>
                      <a:r>
                        <a:rPr lang="en-ZA" sz="1400" dirty="0"/>
                        <a:t>ACTIVITY - RESPONSIBLE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xmlns="" val="2580123947"/>
                  </a:ext>
                </a:extLst>
              </a:tr>
              <a:tr h="105308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CDM/HOD, SECRETARIAT AND LOC</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January 2023</a:t>
                      </a:r>
                    </a:p>
                    <a:p>
                      <a:endParaRPr lang="en-ZA" sz="1400" dirty="0"/>
                    </a:p>
                    <a:p>
                      <a:r>
                        <a:rPr lang="en-ZA" sz="1400" dirty="0"/>
                        <a:t>January</a:t>
                      </a:r>
                      <a:r>
                        <a:rPr lang="en-ZA" sz="1400" baseline="0" dirty="0"/>
                        <a:t> - May</a:t>
                      </a:r>
                      <a:endParaRPr lang="en-ZA"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In-person training (Welfare</a:t>
                      </a:r>
                      <a:r>
                        <a:rPr lang="en-ZA" sz="1400" baseline="0" dirty="0"/>
                        <a:t> and Safeguarding Manager)</a:t>
                      </a:r>
                      <a:r>
                        <a:rPr lang="en-ZA" sz="1400" dirty="0"/>
                        <a:t> &amp; liaise with other experts who can offer to share their knowledge)</a:t>
                      </a:r>
                    </a:p>
                    <a:p>
                      <a:endParaRPr lang="en-ZA" sz="1400" dirty="0"/>
                    </a:p>
                    <a:p>
                      <a:r>
                        <a:rPr lang="en-ZA" sz="1400" dirty="0"/>
                        <a:t>Training and set up of safeguarding systems with the LOC with guidance and support from Welfare</a:t>
                      </a:r>
                      <a:r>
                        <a:rPr lang="en-ZA" sz="1400" baseline="0" dirty="0"/>
                        <a:t> and Safeguarding Manager</a:t>
                      </a:r>
                      <a:endParaRPr lang="en-ZA"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2836711547"/>
                  </a:ext>
                </a:extLst>
              </a:tr>
              <a:tr h="85909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Volunteers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May</a:t>
                      </a:r>
                      <a:r>
                        <a:rPr lang="en-ZA" sz="1400" baseline="0" dirty="0"/>
                        <a:t> 2023</a:t>
                      </a:r>
                      <a:endParaRPr lang="en-ZA"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Hybrid  of in-person and virtual training of volunteers conducted in person by Welfare</a:t>
                      </a:r>
                      <a:r>
                        <a:rPr lang="en-ZA" sz="1400" baseline="0" dirty="0"/>
                        <a:t> and Safeguarding Manager </a:t>
                      </a:r>
                      <a:r>
                        <a:rPr lang="en-ZA" sz="1400" dirty="0"/>
                        <a:t>and the Local Organizing Committee representatives.</a:t>
                      </a:r>
                    </a:p>
                    <a:p>
                      <a:r>
                        <a:rPr lang="en-ZA" sz="1400" dirty="0"/>
                        <a:t>Police checks and vetting initiated for all.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3448421183"/>
                  </a:ext>
                </a:extLst>
              </a:tr>
              <a:tr h="635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Team Management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May</a:t>
                      </a:r>
                      <a:r>
                        <a:rPr lang="en-ZA" sz="1400" baseline="0" dirty="0"/>
                        <a:t> </a:t>
                      </a:r>
                      <a:r>
                        <a:rPr lang="en-ZA" sz="1400" dirty="0"/>
                        <a:t> 2023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Hybrid- in person training by Welfare</a:t>
                      </a:r>
                      <a:r>
                        <a:rPr lang="en-ZA" sz="1400" baseline="0" dirty="0"/>
                        <a:t> and Safeguarding Manager </a:t>
                      </a:r>
                      <a:r>
                        <a:rPr lang="en-ZA" sz="1400" dirty="0"/>
                        <a:t>and the LOC representatives.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1351585574"/>
                  </a:ext>
                </a:extLst>
              </a:tr>
              <a:tr h="635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All participants in the Games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By June</a:t>
                      </a:r>
                      <a:r>
                        <a:rPr lang="en-ZA" sz="1400" baseline="0" dirty="0"/>
                        <a:t> 2023</a:t>
                      </a:r>
                      <a:endParaRPr lang="en-ZA"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400" dirty="0"/>
                        <a:t>All participants signed code of conduct </a:t>
                      </a:r>
                    </a:p>
                    <a:p>
                      <a:endParaRPr lang="en-ZA"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xmlns="" val="2408717490"/>
                  </a:ext>
                </a:extLst>
              </a:tr>
              <a:tr h="635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Volunteers at the Games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MAY</a:t>
                      </a:r>
                      <a:r>
                        <a:rPr lang="en-ZA" sz="1400" baseline="0" dirty="0"/>
                        <a:t> 2023</a:t>
                      </a:r>
                      <a:endParaRPr lang="en-ZA"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r>
                        <a:rPr lang="en-ZA" sz="1400" dirty="0"/>
                        <a:t>All volunteers vetted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xmlns="" val="2514974317"/>
                  </a:ext>
                </a:extLst>
              </a:tr>
            </a:tbl>
          </a:graphicData>
        </a:graphic>
      </p:graphicFrame>
    </p:spTree>
    <p:extLst>
      <p:ext uri="{BB962C8B-B14F-4D97-AF65-F5344CB8AC3E}">
        <p14:creationId xmlns:p14="http://schemas.microsoft.com/office/powerpoint/2010/main" xmlns="" val="3478940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308F33-B3FE-E287-A774-1016C92742A2}"/>
              </a:ext>
            </a:extLst>
          </p:cNvPr>
          <p:cNvSpPr>
            <a:spLocks noGrp="1"/>
          </p:cNvSpPr>
          <p:nvPr>
            <p:ph type="title"/>
          </p:nvPr>
        </p:nvSpPr>
        <p:spPr>
          <a:xfrm>
            <a:off x="0" y="695170"/>
            <a:ext cx="9613861" cy="1080938"/>
          </a:xfrm>
        </p:spPr>
        <p:txBody>
          <a:bodyPr/>
          <a:lstStyle/>
          <a:p>
            <a:r>
              <a:rPr lang="en-ZA" b="1" dirty="0">
                <a:latin typeface="Century Gothic" panose="020B0502020202020204" pitchFamily="34" charset="0"/>
              </a:rPr>
              <a:t>MATCH SCHEDULE </a:t>
            </a:r>
          </a:p>
        </p:txBody>
      </p:sp>
      <p:sp>
        <p:nvSpPr>
          <p:cNvPr id="3" name="Text Placeholder 2">
            <a:extLst>
              <a:ext uri="{FF2B5EF4-FFF2-40B4-BE49-F238E27FC236}">
                <a16:creationId xmlns:a16="http://schemas.microsoft.com/office/drawing/2014/main" xmlns="" id="{ACC1A5DE-3339-B342-59DC-60CF6BB0B248}"/>
              </a:ext>
            </a:extLst>
          </p:cNvPr>
          <p:cNvSpPr>
            <a:spLocks noGrp="1"/>
          </p:cNvSpPr>
          <p:nvPr>
            <p:ph type="body" idx="1"/>
          </p:nvPr>
        </p:nvSpPr>
        <p:spPr>
          <a:xfrm>
            <a:off x="157808" y="1974016"/>
            <a:ext cx="10183225" cy="4883984"/>
          </a:xfrm>
        </p:spPr>
        <p:txBody>
          <a:bodyPr>
            <a:normAutofit fontScale="77500" lnSpcReduction="20000"/>
          </a:bodyPr>
          <a:lstStyle/>
          <a:p>
            <a:pPr marL="114300" indent="0">
              <a:buNone/>
            </a:pPr>
            <a:r>
              <a:rPr lang="en-ZA" sz="2600" b="1" dirty="0">
                <a:latin typeface="Century Gothic" panose="020B0502020202020204" pitchFamily="34" charset="0"/>
              </a:rPr>
              <a:t>Phase One ( Preliminary Stage ):</a:t>
            </a:r>
          </a:p>
          <a:p>
            <a:r>
              <a:rPr lang="en-ZA" sz="2600" dirty="0">
                <a:latin typeface="Century Gothic" panose="020B0502020202020204" pitchFamily="34" charset="0"/>
              </a:rPr>
              <a:t>Four round robin groups of four teams from day 1-day 3</a:t>
            </a:r>
          </a:p>
          <a:p>
            <a:r>
              <a:rPr lang="en-ZA" sz="2600" dirty="0">
                <a:latin typeface="Century Gothic" panose="020B0502020202020204" pitchFamily="34" charset="0"/>
              </a:rPr>
              <a:t>There will be two(2) sessions per day.</a:t>
            </a:r>
          </a:p>
          <a:p>
            <a:endParaRPr lang="en-ZA" sz="2600" dirty="0">
              <a:latin typeface="Century Gothic" panose="020B0502020202020204" pitchFamily="34" charset="0"/>
            </a:endParaRPr>
          </a:p>
          <a:p>
            <a:pPr marL="114300" indent="0">
              <a:buNone/>
            </a:pPr>
            <a:r>
              <a:rPr lang="en-ZA" sz="2600" b="1" dirty="0">
                <a:latin typeface="Century Gothic" panose="020B0502020202020204" pitchFamily="34" charset="0"/>
              </a:rPr>
              <a:t>Phase two ( Cross-over Stage): </a:t>
            </a:r>
          </a:p>
          <a:p>
            <a:r>
              <a:rPr lang="en-ZA" sz="2600" dirty="0">
                <a:latin typeface="Century Gothic" panose="020B0502020202020204" pitchFamily="34" charset="0"/>
              </a:rPr>
              <a:t>Three round robin groups from day 4 – day 7.</a:t>
            </a:r>
          </a:p>
          <a:p>
            <a:r>
              <a:rPr lang="en-ZA" sz="2600" dirty="0">
                <a:latin typeface="Century Gothic" panose="020B0502020202020204" pitchFamily="34" charset="0"/>
              </a:rPr>
              <a:t>Group E: bottom place teams from A,B,C and D </a:t>
            </a:r>
          </a:p>
          <a:p>
            <a:r>
              <a:rPr lang="en-ZA" sz="2600" dirty="0">
                <a:latin typeface="Century Gothic" panose="020B0502020202020204" pitchFamily="34" charset="0"/>
              </a:rPr>
              <a:t>Group F : six teams being the top three  from group A and B </a:t>
            </a:r>
          </a:p>
          <a:p>
            <a:r>
              <a:rPr lang="en-ZA" sz="2600" dirty="0">
                <a:latin typeface="Century Gothic" panose="020B0502020202020204" pitchFamily="34" charset="0"/>
              </a:rPr>
              <a:t>Group G : six teams being the top three from  group C and D. </a:t>
            </a:r>
          </a:p>
          <a:p>
            <a:endParaRPr lang="en-ZA" sz="2600" dirty="0">
              <a:latin typeface="Century Gothic" panose="020B0502020202020204" pitchFamily="34" charset="0"/>
            </a:endParaRPr>
          </a:p>
          <a:p>
            <a:pPr marL="114300" indent="0">
              <a:buNone/>
            </a:pPr>
            <a:r>
              <a:rPr lang="en-ZA" sz="2600" b="1" dirty="0">
                <a:latin typeface="Century Gothic" panose="020B0502020202020204" pitchFamily="34" charset="0"/>
              </a:rPr>
              <a:t>Phase 3 ( final classification games):</a:t>
            </a:r>
          </a:p>
          <a:p>
            <a:r>
              <a:rPr lang="en-ZA" sz="2600" dirty="0">
                <a:latin typeface="Century Gothic" panose="020B0502020202020204" pitchFamily="34" charset="0"/>
              </a:rPr>
              <a:t>Day 7-day 8 </a:t>
            </a:r>
          </a:p>
          <a:p>
            <a:r>
              <a:rPr lang="en-ZA" sz="2600" dirty="0">
                <a:latin typeface="Century Gothic" panose="020B0502020202020204" pitchFamily="34" charset="0"/>
              </a:rPr>
              <a:t>Play- offs matches </a:t>
            </a:r>
          </a:p>
          <a:p>
            <a:r>
              <a:rPr lang="en-ZA" sz="2600" dirty="0">
                <a:latin typeface="Century Gothic" panose="020B0502020202020204" pitchFamily="34" charset="0"/>
              </a:rPr>
              <a:t>Semi finals  and finals </a:t>
            </a:r>
          </a:p>
          <a:p>
            <a:pPr marL="114300" indent="0">
              <a:buNone/>
            </a:pPr>
            <a:endParaRPr lang="en-ZA" dirty="0"/>
          </a:p>
          <a:p>
            <a:endParaRPr lang="en-ZA" dirty="0"/>
          </a:p>
          <a:p>
            <a:endParaRPr lang="en-ZA" dirty="0"/>
          </a:p>
          <a:p>
            <a:pPr marL="114300" indent="0">
              <a:buNone/>
            </a:pPr>
            <a:endParaRPr lang="en-ZA" dirty="0"/>
          </a:p>
          <a:p>
            <a:endParaRPr lang="en-ZA" dirty="0"/>
          </a:p>
          <a:p>
            <a:endParaRPr lang="en-ZA" dirty="0"/>
          </a:p>
        </p:txBody>
      </p:sp>
    </p:spTree>
    <p:extLst>
      <p:ext uri="{BB962C8B-B14F-4D97-AF65-F5344CB8AC3E}">
        <p14:creationId xmlns:p14="http://schemas.microsoft.com/office/powerpoint/2010/main" xmlns="" val="1909911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A1D9EA11-E0D8-4B54-F3B9-FD423490ADA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1157" y="4269416"/>
            <a:ext cx="5048149" cy="226187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xmlns="" id="{86E4F462-240D-3F19-459F-C07BB3B11B2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97684" y="4546322"/>
            <a:ext cx="5038136" cy="1679379"/>
          </a:xfrm>
          <a:prstGeom prst="rect">
            <a:avLst/>
          </a:prstGeom>
        </p:spPr>
      </p:pic>
      <p:pic>
        <p:nvPicPr>
          <p:cNvPr id="7" name="Picture 6" descr="Graphical user interface&#10;&#10;Description automatically generated">
            <a:extLst>
              <a:ext uri="{FF2B5EF4-FFF2-40B4-BE49-F238E27FC236}">
                <a16:creationId xmlns:a16="http://schemas.microsoft.com/office/drawing/2014/main" xmlns="" id="{BA0A14CD-7E8F-C2FE-102E-E2633CA0D7A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797684" y="1028096"/>
            <a:ext cx="5038136" cy="2833952"/>
          </a:xfrm>
          <a:prstGeom prst="rect">
            <a:avLst/>
          </a:prstGeom>
        </p:spPr>
      </p:pic>
      <p:pic>
        <p:nvPicPr>
          <p:cNvPr id="9" name="Picture 8" descr="Graphical user interface&#10;&#10;Description automatically generated">
            <a:extLst>
              <a:ext uri="{FF2B5EF4-FFF2-40B4-BE49-F238E27FC236}">
                <a16:creationId xmlns:a16="http://schemas.microsoft.com/office/drawing/2014/main" xmlns="" id="{E24A1C3A-D9EF-458B-CA2C-867231C051E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0000" y="1042291"/>
            <a:ext cx="5038136" cy="2833952"/>
          </a:xfrm>
          <a:prstGeom prst="rect">
            <a:avLst/>
          </a:prstGeom>
        </p:spPr>
      </p:pic>
      <p:sp>
        <p:nvSpPr>
          <p:cNvPr id="2" name="TextBox 1">
            <a:extLst>
              <a:ext uri="{FF2B5EF4-FFF2-40B4-BE49-F238E27FC236}">
                <a16:creationId xmlns:a16="http://schemas.microsoft.com/office/drawing/2014/main" xmlns="" id="{A4FD9B5A-C7A9-8560-0D09-25EFA33E1700}"/>
              </a:ext>
            </a:extLst>
          </p:cNvPr>
          <p:cNvSpPr txBox="1"/>
          <p:nvPr/>
        </p:nvSpPr>
        <p:spPr>
          <a:xfrm>
            <a:off x="3909049" y="247578"/>
            <a:ext cx="3280514"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dirty="0">
                <a:ln>
                  <a:noFill/>
                </a:ln>
                <a:solidFill>
                  <a:prstClr val="white"/>
                </a:solidFill>
                <a:effectLst/>
                <a:uLnTx/>
                <a:uFillTx/>
                <a:latin typeface="Calibri" panose="020F0502020204030204"/>
                <a:ea typeface="+mn-ea"/>
                <a:cs typeface="+mn-cs"/>
              </a:rPr>
              <a:t>TICKET SALES</a:t>
            </a:r>
            <a:endPar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AD5FAE69-61C7-4029-BF86-39D134B2CBB9}"/>
              </a:ext>
            </a:extLst>
          </p:cNvPr>
          <p:cNvSpPr txBox="1"/>
          <p:nvPr/>
        </p:nvSpPr>
        <p:spPr>
          <a:xfrm>
            <a:off x="6980489" y="6225701"/>
            <a:ext cx="267252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i="0" u="none" strike="noStrike" kern="1200" cap="none" spc="0" normalizeH="0" baseline="0" noProof="0" dirty="0">
                <a:ln>
                  <a:noFill/>
                </a:ln>
                <a:solidFill>
                  <a:prstClr val="white"/>
                </a:solidFill>
                <a:effectLst/>
                <a:uLnTx/>
                <a:uFillTx/>
                <a:latin typeface="Calibri" panose="020F0502020204030204"/>
                <a:ea typeface="+mn-ea"/>
                <a:cs typeface="+mn-cs"/>
              </a:rPr>
              <a:t>SOCIAL MEDIA</a:t>
            </a:r>
            <a:endParaRPr kumimoji="0" lang="en-GB" sz="24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89837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16A2F-D2F2-7159-DD20-4CD029CB4CAE}"/>
              </a:ext>
            </a:extLst>
          </p:cNvPr>
          <p:cNvSpPr>
            <a:spLocks noGrp="1"/>
          </p:cNvSpPr>
          <p:nvPr>
            <p:ph type="title"/>
          </p:nvPr>
        </p:nvSpPr>
        <p:spPr>
          <a:xfrm>
            <a:off x="132863" y="753228"/>
            <a:ext cx="10161320" cy="1080938"/>
          </a:xfrm>
        </p:spPr>
        <p:txBody>
          <a:bodyPr>
            <a:normAutofit/>
          </a:bodyPr>
          <a:lstStyle/>
          <a:p>
            <a:r>
              <a:rPr lang="en-ZA" sz="4000" b="1" dirty="0">
                <a:latin typeface="Century Gothic" panose="020B0502020202020204" pitchFamily="34" charset="0"/>
              </a:rPr>
              <a:t>NWC2023 TOUR PACKAGES </a:t>
            </a:r>
          </a:p>
        </p:txBody>
      </p:sp>
      <p:graphicFrame>
        <p:nvGraphicFramePr>
          <p:cNvPr id="4" name="Table 3">
            <a:extLst>
              <a:ext uri="{FF2B5EF4-FFF2-40B4-BE49-F238E27FC236}">
                <a16:creationId xmlns:a16="http://schemas.microsoft.com/office/drawing/2014/main" xmlns="" id="{E60E5BB6-491C-A3E3-DB55-0EDD9DE6C723}"/>
              </a:ext>
            </a:extLst>
          </p:cNvPr>
          <p:cNvGraphicFramePr>
            <a:graphicFrameLocks noGrp="1"/>
          </p:cNvGraphicFramePr>
          <p:nvPr/>
        </p:nvGraphicFramePr>
        <p:xfrm>
          <a:off x="317938" y="2214933"/>
          <a:ext cx="11556124" cy="4234096"/>
        </p:xfrm>
        <a:graphic>
          <a:graphicData uri="http://schemas.openxmlformats.org/drawingml/2006/table">
            <a:tbl>
              <a:tblPr>
                <a:tableStyleId>{ED7091FC-256F-478C-9365-C656C72F043A}</a:tableStyleId>
              </a:tblPr>
              <a:tblGrid>
                <a:gridCol w="4551553">
                  <a:extLst>
                    <a:ext uri="{9D8B030D-6E8A-4147-A177-3AD203B41FA5}">
                      <a16:colId xmlns:a16="http://schemas.microsoft.com/office/drawing/2014/main" xmlns="" val="2017762510"/>
                    </a:ext>
                  </a:extLst>
                </a:gridCol>
                <a:gridCol w="2403393">
                  <a:extLst>
                    <a:ext uri="{9D8B030D-6E8A-4147-A177-3AD203B41FA5}">
                      <a16:colId xmlns:a16="http://schemas.microsoft.com/office/drawing/2014/main" xmlns="" val="2825583785"/>
                    </a:ext>
                  </a:extLst>
                </a:gridCol>
                <a:gridCol w="1510093">
                  <a:extLst>
                    <a:ext uri="{9D8B030D-6E8A-4147-A177-3AD203B41FA5}">
                      <a16:colId xmlns:a16="http://schemas.microsoft.com/office/drawing/2014/main" xmlns="" val="1039886659"/>
                    </a:ext>
                  </a:extLst>
                </a:gridCol>
                <a:gridCol w="1361212">
                  <a:extLst>
                    <a:ext uri="{9D8B030D-6E8A-4147-A177-3AD203B41FA5}">
                      <a16:colId xmlns:a16="http://schemas.microsoft.com/office/drawing/2014/main" xmlns="" val="3552874382"/>
                    </a:ext>
                  </a:extLst>
                </a:gridCol>
                <a:gridCol w="1729873">
                  <a:extLst>
                    <a:ext uri="{9D8B030D-6E8A-4147-A177-3AD203B41FA5}">
                      <a16:colId xmlns:a16="http://schemas.microsoft.com/office/drawing/2014/main" xmlns="" val="3436999851"/>
                    </a:ext>
                  </a:extLst>
                </a:gridCol>
              </a:tblGrid>
              <a:tr h="429370">
                <a:tc gridSpan="2">
                  <a:txBody>
                    <a:bodyPr/>
                    <a:lstStyle/>
                    <a:p>
                      <a:pPr algn="l" fontAlgn="b"/>
                      <a:r>
                        <a:rPr lang="en-GB" sz="2000" b="1" u="none" strike="noStrike" dirty="0">
                          <a:effectLst/>
                          <a:latin typeface="Century Gothic" panose="020B0502020202020204" pitchFamily="34" charset="0"/>
                        </a:rPr>
                        <a:t>Tour Operator Interested in reselling our packages:</a:t>
                      </a:r>
                    </a:p>
                    <a:p>
                      <a:pPr algn="l" fontAlgn="b"/>
                      <a:endParaRPr lang="en-GB" sz="2000" b="1" i="0" u="none" strike="noStrike" dirty="0">
                        <a:solidFill>
                          <a:srgbClr val="000000"/>
                        </a:solidFill>
                        <a:effectLst/>
                        <a:latin typeface="Century Gothic" panose="020B0502020202020204" pitchFamily="34" charset="0"/>
                      </a:endParaRPr>
                    </a:p>
                  </a:txBody>
                  <a:tcPr marL="9525" marR="9525" marT="9525" marB="0" anchor="b"/>
                </a:tc>
                <a:tc hMerge="1">
                  <a:txBody>
                    <a:bodyPr/>
                    <a:lstStyle/>
                    <a:p>
                      <a:endParaRPr lang="en-ZA"/>
                    </a:p>
                  </a:txBody>
                  <a:tcPr/>
                </a:tc>
                <a:tc>
                  <a:txBody>
                    <a:bodyPr/>
                    <a:lstStyle/>
                    <a:p>
                      <a:pPr algn="l" fontAlgn="b"/>
                      <a:endParaRPr lang="en-ZA" sz="2000" b="1"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endParaRPr lang="en-ZA" sz="2000" b="1"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endParaRPr lang="en-ZA" sz="2000" b="1"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1087310324"/>
                  </a:ext>
                </a:extLst>
              </a:tr>
              <a:tr h="330286">
                <a:tc>
                  <a:txBody>
                    <a:bodyPr/>
                    <a:lstStyle/>
                    <a:p>
                      <a:pPr algn="l" fontAlgn="b"/>
                      <a:r>
                        <a:rPr lang="en-ZA" sz="2000" b="1" u="none" strike="noStrike" dirty="0">
                          <a:effectLst/>
                          <a:latin typeface="Century Gothic" panose="020B0502020202020204" pitchFamily="34" charset="0"/>
                        </a:rPr>
                        <a:t>COUNTRY  </a:t>
                      </a:r>
                      <a:endParaRPr lang="en-ZA" sz="2000" b="1"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endParaRPr lang="en-ZA" sz="2000" b="1" i="0" u="none" strike="noStrike" dirty="0">
                        <a:solidFill>
                          <a:srgbClr val="7D5F02"/>
                        </a:solidFill>
                        <a:effectLst/>
                        <a:latin typeface="Century Gothic" panose="020B0502020202020204" pitchFamily="34" charset="0"/>
                      </a:endParaRPr>
                    </a:p>
                  </a:txBody>
                  <a:tcPr marL="9525" marR="9525" marT="9525" marB="0" anchor="b"/>
                </a:tc>
                <a:tc>
                  <a:txBody>
                    <a:bodyPr/>
                    <a:lstStyle/>
                    <a:p>
                      <a:pPr algn="ctr" fontAlgn="b"/>
                      <a:endParaRPr lang="en-ZA" sz="2000" b="1" i="0" u="none" strike="noStrike" dirty="0">
                        <a:solidFill>
                          <a:srgbClr val="808080"/>
                        </a:solidFill>
                        <a:effectLst/>
                        <a:latin typeface="Century Gothic" panose="020B0502020202020204" pitchFamily="34" charset="0"/>
                      </a:endParaRPr>
                    </a:p>
                  </a:txBody>
                  <a:tcPr marL="9525" marR="9525" marT="9525" marB="0" anchor="b"/>
                </a:tc>
                <a:tc>
                  <a:txBody>
                    <a:bodyPr/>
                    <a:lstStyle/>
                    <a:p>
                      <a:pPr algn="l" fontAlgn="b"/>
                      <a:endParaRPr lang="en-ZA" sz="2000" b="1" i="0" u="none" strike="noStrike" dirty="0">
                        <a:solidFill>
                          <a:srgbClr val="BC8E03"/>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3119053552"/>
                  </a:ext>
                </a:extLst>
              </a:tr>
              <a:tr h="364965">
                <a:tc>
                  <a:txBody>
                    <a:bodyPr/>
                    <a:lstStyle/>
                    <a:p>
                      <a:pPr algn="l" fontAlgn="b"/>
                      <a:r>
                        <a:rPr lang="en-ZA" sz="2000" u="none" strike="noStrike" dirty="0">
                          <a:effectLst/>
                          <a:latin typeface="Century Gothic" panose="020B0502020202020204" pitchFamily="34" charset="0"/>
                        </a:rPr>
                        <a:t>Australia</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Events Travel</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3247486091"/>
                  </a:ext>
                </a:extLst>
              </a:tr>
              <a:tr h="364965">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Sportsnet Holidays</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67193253"/>
                  </a:ext>
                </a:extLst>
              </a:tr>
              <a:tr h="364965">
                <a:tc>
                  <a:txBody>
                    <a:bodyPr/>
                    <a:lstStyle/>
                    <a:p>
                      <a:pPr algn="l" fontAlgn="b"/>
                      <a:r>
                        <a:rPr lang="en-ZA" sz="2000" u="none" strike="noStrike" dirty="0">
                          <a:effectLst/>
                          <a:latin typeface="Century Gothic" panose="020B0502020202020204" pitchFamily="34" charset="0"/>
                        </a:rPr>
                        <a:t>New Zealand</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HOT Events</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834159222"/>
                  </a:ext>
                </a:extLst>
              </a:tr>
              <a:tr h="364965">
                <a:tc>
                  <a:txBody>
                    <a:bodyPr/>
                    <a:lstStyle/>
                    <a:p>
                      <a:pPr algn="l" fontAlgn="b"/>
                      <a:r>
                        <a:rPr lang="en-ZA" sz="2000" u="none" strike="noStrike" dirty="0">
                          <a:effectLst/>
                          <a:latin typeface="Century Gothic" panose="020B0502020202020204" pitchFamily="34" charset="0"/>
                        </a:rPr>
                        <a:t>Europe</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One Turn Trading</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3814068038"/>
                  </a:ext>
                </a:extLst>
              </a:tr>
              <a:tr h="364965">
                <a:tc>
                  <a:txBody>
                    <a:bodyPr/>
                    <a:lstStyle/>
                    <a:p>
                      <a:pPr algn="l" fontAlgn="b"/>
                      <a:r>
                        <a:rPr lang="en-ZA" sz="2000" u="none" strike="noStrike" dirty="0">
                          <a:effectLst/>
                          <a:latin typeface="Century Gothic" panose="020B0502020202020204" pitchFamily="34" charset="0"/>
                        </a:rPr>
                        <a:t>South Africa</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Sports nation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3713189137"/>
                  </a:ext>
                </a:extLst>
              </a:tr>
              <a:tr h="364965">
                <a:tc>
                  <a:txBody>
                    <a:bodyPr/>
                    <a:lstStyle/>
                    <a:p>
                      <a:pPr algn="l" fontAlgn="b"/>
                      <a:r>
                        <a:rPr lang="en-ZA" sz="2000" u="none" strike="noStrike" dirty="0">
                          <a:effectLst/>
                          <a:latin typeface="Century Gothic" panose="020B0502020202020204" pitchFamily="34" charset="0"/>
                        </a:rPr>
                        <a:t>Jamaica</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Jamaica Sports</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3187918171"/>
                  </a:ext>
                </a:extLst>
              </a:tr>
              <a:tr h="364965">
                <a:tc>
                  <a:txBody>
                    <a:bodyPr/>
                    <a:lstStyle/>
                    <a:p>
                      <a:pPr algn="l" fontAlgn="b"/>
                      <a:r>
                        <a:rPr lang="en-ZA" sz="2000" u="none" strike="noStrike" dirty="0">
                          <a:effectLst/>
                          <a:latin typeface="Century Gothic" panose="020B0502020202020204" pitchFamily="34" charset="0"/>
                        </a:rPr>
                        <a:t>Barbados</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Jamaica Sports</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3443926835"/>
                  </a:ext>
                </a:extLst>
              </a:tr>
              <a:tr h="364965">
                <a:tc>
                  <a:txBody>
                    <a:bodyPr/>
                    <a:lstStyle/>
                    <a:p>
                      <a:pPr algn="l" fontAlgn="b"/>
                      <a:r>
                        <a:rPr lang="en-ZA" sz="2000" u="none" strike="noStrike" dirty="0">
                          <a:effectLst/>
                          <a:latin typeface="Century Gothic" panose="020B0502020202020204" pitchFamily="34" charset="0"/>
                        </a:rPr>
                        <a:t>Trinidad and Tobago</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r>
                        <a:rPr lang="en-ZA" sz="2000" u="none" strike="noStrike" dirty="0">
                          <a:effectLst/>
                          <a:latin typeface="Century Gothic" panose="020B0502020202020204" pitchFamily="34" charset="0"/>
                        </a:rPr>
                        <a:t>Jamaica Sports</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l" fontAlgn="b"/>
                      <a:r>
                        <a:rPr lang="en-ZA" sz="2000" u="none" strike="noStrike" dirty="0">
                          <a:effectLst/>
                          <a:latin typeface="Century Gothic" panose="020B0502020202020204" pitchFamily="34" charset="0"/>
                        </a:rPr>
                        <a:t> </a:t>
                      </a:r>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Century Gothic" panose="020B0502020202020204" pitchFamily="34" charset="0"/>
                      </a:endParaRPr>
                    </a:p>
                  </a:txBody>
                  <a:tcPr marL="9525" marR="9525" marT="9525" marB="0" anchor="b"/>
                </a:tc>
                <a:extLst>
                  <a:ext uri="{0D108BD9-81ED-4DB2-BD59-A6C34878D82A}">
                    <a16:rowId xmlns:a16="http://schemas.microsoft.com/office/drawing/2014/main" xmlns="" val="689531971"/>
                  </a:ext>
                </a:extLst>
              </a:tr>
              <a:tr h="364965">
                <a:tc>
                  <a:txBody>
                    <a:bodyPr/>
                    <a:lstStyle/>
                    <a:p>
                      <a:pPr algn="l" fontAlgn="b"/>
                      <a:endParaRPr lang="en-ZA"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endParaRPr lang="en-ZA"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endParaRPr lang="en-ZA"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endParaRPr lang="en-ZA"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endParaRPr lang="en-ZA"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740378070"/>
                  </a:ext>
                </a:extLst>
              </a:tr>
            </a:tbl>
          </a:graphicData>
        </a:graphic>
      </p:graphicFrame>
    </p:spTree>
    <p:extLst>
      <p:ext uri="{BB962C8B-B14F-4D97-AF65-F5344CB8AC3E}">
        <p14:creationId xmlns:p14="http://schemas.microsoft.com/office/powerpoint/2010/main" xmlns="" val="2898344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6"/>
          <p:cNvSpPr txBox="1">
            <a:spLocks noGrp="1"/>
          </p:cNvSpPr>
          <p:nvPr>
            <p:ph type="title"/>
          </p:nvPr>
        </p:nvSpPr>
        <p:spPr>
          <a:xfrm>
            <a:off x="0" y="784759"/>
            <a:ext cx="9613861" cy="1080938"/>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Trebuchet MS"/>
              <a:buNone/>
            </a:pPr>
            <a:r>
              <a:rPr lang="en-US" sz="3000" b="1" dirty="0">
                <a:latin typeface="Century Gothic"/>
                <a:sym typeface="Century Gothic"/>
              </a:rPr>
              <a:t> </a:t>
            </a:r>
            <a:r>
              <a:rPr lang="en-US" b="1" dirty="0">
                <a:latin typeface="Century Gothic"/>
                <a:sym typeface="Century Gothic"/>
              </a:rPr>
              <a:t>HOSPITALITY</a:t>
            </a:r>
            <a:r>
              <a:rPr lang="en-US" sz="3000" b="1" dirty="0">
                <a:latin typeface="Century Gothic"/>
                <a:sym typeface="Century Gothic"/>
              </a:rPr>
              <a:t> </a:t>
            </a:r>
            <a:endParaRPr dirty="0"/>
          </a:p>
        </p:txBody>
      </p:sp>
      <p:sp>
        <p:nvSpPr>
          <p:cNvPr id="438" name="Google Shape;438;p16"/>
          <p:cNvSpPr txBox="1">
            <a:spLocks noGrp="1"/>
          </p:cNvSpPr>
          <p:nvPr>
            <p:ph type="body" idx="1"/>
          </p:nvPr>
        </p:nvSpPr>
        <p:spPr>
          <a:xfrm>
            <a:off x="270418" y="2014538"/>
            <a:ext cx="9613861" cy="484346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171616"/>
              </a:buClr>
              <a:buSzPts val="2400"/>
              <a:buNone/>
            </a:pPr>
            <a:endParaRPr sz="1800" dirty="0">
              <a:solidFill>
                <a:schemeClr val="bg1"/>
              </a:solidFill>
              <a:latin typeface="Century Gothic"/>
              <a:ea typeface="Century Gothic"/>
              <a:cs typeface="Century Gothic"/>
              <a:sym typeface="Century Gothic"/>
            </a:endParaRPr>
          </a:p>
          <a:p>
            <a:pPr marL="323850" lvl="0" indent="-285750" algn="just" rtl="0">
              <a:lnSpc>
                <a:spcPct val="90000"/>
              </a:lnSpc>
              <a:spcBef>
                <a:spcPts val="1000"/>
              </a:spcBef>
              <a:spcAft>
                <a:spcPts val="0"/>
              </a:spcAft>
              <a:buClr>
                <a:schemeClr val="bg1"/>
              </a:buClr>
              <a:buSzPts val="1800"/>
              <a:buFont typeface="Arial" panose="020B0604020202020204" pitchFamily="34" charset="0"/>
              <a:buChar char="•"/>
            </a:pPr>
            <a:r>
              <a:rPr lang="en-US" sz="2000" dirty="0">
                <a:solidFill>
                  <a:schemeClr val="bg1"/>
                </a:solidFill>
                <a:latin typeface="Century Gothic"/>
                <a:ea typeface="Century Gothic"/>
                <a:cs typeface="Century Gothic"/>
                <a:sym typeface="Century Gothic"/>
              </a:rPr>
              <a:t>Further to final confirmation we are looking at the following for our partners</a:t>
            </a:r>
          </a:p>
          <a:p>
            <a:pPr marL="495300" lvl="0" indent="-457200" algn="just" rtl="0">
              <a:lnSpc>
                <a:spcPct val="90000"/>
              </a:lnSpc>
              <a:spcBef>
                <a:spcPts val="1000"/>
              </a:spcBef>
              <a:spcAft>
                <a:spcPts val="0"/>
              </a:spcAft>
              <a:buClr>
                <a:schemeClr val="bg1"/>
              </a:buClr>
              <a:buSzPts val="1800"/>
              <a:buFont typeface="+mj-lt"/>
              <a:buAutoNum type="arabicPeriod"/>
            </a:pPr>
            <a:r>
              <a:rPr lang="en-US" sz="2000" dirty="0">
                <a:solidFill>
                  <a:schemeClr val="bg1"/>
                </a:solidFill>
                <a:latin typeface="Century Gothic"/>
                <a:ea typeface="Century Gothic"/>
                <a:cs typeface="Century Gothic"/>
                <a:sym typeface="Century Gothic"/>
              </a:rPr>
              <a:t>VVIP partners hospitality area which will be used for our partners and Key stakeholders</a:t>
            </a:r>
          </a:p>
          <a:p>
            <a:pPr marL="495300" lvl="0" indent="-457200" algn="just" rtl="0">
              <a:lnSpc>
                <a:spcPct val="90000"/>
              </a:lnSpc>
              <a:spcBef>
                <a:spcPts val="1000"/>
              </a:spcBef>
              <a:spcAft>
                <a:spcPts val="0"/>
              </a:spcAft>
              <a:buClr>
                <a:schemeClr val="bg1"/>
              </a:buClr>
              <a:buSzPts val="1800"/>
              <a:buFont typeface="+mj-lt"/>
              <a:buAutoNum type="arabicPeriod"/>
            </a:pPr>
            <a:r>
              <a:rPr lang="en-US" sz="2000" dirty="0">
                <a:solidFill>
                  <a:schemeClr val="bg1"/>
                </a:solidFill>
                <a:latin typeface="Century Gothic"/>
                <a:ea typeface="Century Gothic"/>
                <a:cs typeface="Century Gothic"/>
                <a:sym typeface="Century Gothic"/>
              </a:rPr>
              <a:t>Based on demand and relative expenses we will offer our partners on first come first serve the opportunity to purchase additional hospitality packages for their various partners and staff and for utilization at their discretion.</a:t>
            </a:r>
            <a:endParaRPr sz="2000" dirty="0">
              <a:solidFill>
                <a:schemeClr val="bg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A8E406-0FD5-00B8-E001-CC3F5809A463}"/>
              </a:ext>
            </a:extLst>
          </p:cNvPr>
          <p:cNvSpPr>
            <a:spLocks noGrp="1"/>
          </p:cNvSpPr>
          <p:nvPr>
            <p:ph type="title"/>
          </p:nvPr>
        </p:nvSpPr>
        <p:spPr/>
        <p:txBody>
          <a:bodyPr/>
          <a:lstStyle/>
          <a:p>
            <a:r>
              <a:rPr lang="en-US" sz="3600" b="1" dirty="0">
                <a:latin typeface="Century Gothic"/>
                <a:ea typeface="Century Gothic"/>
                <a:cs typeface="Century Gothic"/>
                <a:sym typeface="Century Gothic"/>
              </a:rPr>
              <a:t>NWC2023 Trophy Tour</a:t>
            </a:r>
            <a:r>
              <a:rPr lang="en-US" sz="2000" b="1" i="1" dirty="0">
                <a:latin typeface="Century Gothic"/>
                <a:ea typeface="Century Gothic"/>
                <a:cs typeface="Century Gothic"/>
                <a:sym typeface="Century Gothic"/>
              </a:rPr>
              <a:t> </a:t>
            </a:r>
            <a:r>
              <a:rPr lang="en-US" sz="2000" i="1" dirty="0">
                <a:latin typeface="Century Gothic"/>
                <a:ea typeface="Century Gothic"/>
                <a:cs typeface="Century Gothic"/>
                <a:sym typeface="Century Gothic"/>
              </a:rPr>
              <a:t>(Proposed route for the trophy tour)</a:t>
            </a:r>
            <a:endParaRPr lang="en-ZA" sz="2000" i="1" dirty="0"/>
          </a:p>
        </p:txBody>
      </p:sp>
      <p:graphicFrame>
        <p:nvGraphicFramePr>
          <p:cNvPr id="6" name="Table 6">
            <a:extLst>
              <a:ext uri="{FF2B5EF4-FFF2-40B4-BE49-F238E27FC236}">
                <a16:creationId xmlns:a16="http://schemas.microsoft.com/office/drawing/2014/main" xmlns="" id="{B2195C7E-7B2A-9EAF-E636-F5F2AA222A02}"/>
              </a:ext>
            </a:extLst>
          </p:cNvPr>
          <p:cNvGraphicFramePr>
            <a:graphicFrameLocks noGrp="1"/>
          </p:cNvGraphicFramePr>
          <p:nvPr>
            <p:extLst>
              <p:ext uri="{D42A27DB-BD31-4B8C-83A1-F6EECF244321}">
                <p14:modId xmlns:p14="http://schemas.microsoft.com/office/powerpoint/2010/main" xmlns="" val="1246139461"/>
              </p:ext>
            </p:extLst>
          </p:nvPr>
        </p:nvGraphicFramePr>
        <p:xfrm>
          <a:off x="206188" y="2008713"/>
          <a:ext cx="11779624" cy="4564613"/>
        </p:xfrm>
        <a:graphic>
          <a:graphicData uri="http://schemas.openxmlformats.org/drawingml/2006/table">
            <a:tbl>
              <a:tblPr firstRow="1" bandRow="1">
                <a:tableStyleId>{ED7091FC-256F-478C-9365-C656C72F043A}</a:tableStyleId>
              </a:tblPr>
              <a:tblGrid>
                <a:gridCol w="4860732">
                  <a:extLst>
                    <a:ext uri="{9D8B030D-6E8A-4147-A177-3AD203B41FA5}">
                      <a16:colId xmlns:a16="http://schemas.microsoft.com/office/drawing/2014/main" xmlns="" val="362258828"/>
                    </a:ext>
                  </a:extLst>
                </a:gridCol>
                <a:gridCol w="3458437">
                  <a:extLst>
                    <a:ext uri="{9D8B030D-6E8A-4147-A177-3AD203B41FA5}">
                      <a16:colId xmlns:a16="http://schemas.microsoft.com/office/drawing/2014/main" xmlns="" val="3838784752"/>
                    </a:ext>
                  </a:extLst>
                </a:gridCol>
                <a:gridCol w="3460455">
                  <a:extLst>
                    <a:ext uri="{9D8B030D-6E8A-4147-A177-3AD203B41FA5}">
                      <a16:colId xmlns:a16="http://schemas.microsoft.com/office/drawing/2014/main" xmlns="" val="1404374423"/>
                    </a:ext>
                  </a:extLst>
                </a:gridCol>
              </a:tblGrid>
              <a:tr h="435281">
                <a:tc>
                  <a:txBody>
                    <a:bodyPr/>
                    <a:lstStyle/>
                    <a:p>
                      <a:r>
                        <a:rPr lang="en-ZA" sz="2400" dirty="0">
                          <a:latin typeface="Century Gothic" panose="020B0502020202020204" pitchFamily="34" charset="0"/>
                        </a:rPr>
                        <a:t>Province </a:t>
                      </a:r>
                    </a:p>
                  </a:txBody>
                  <a:tcPr/>
                </a:tc>
                <a:tc>
                  <a:txBody>
                    <a:bodyPr/>
                    <a:lstStyle/>
                    <a:p>
                      <a:r>
                        <a:rPr lang="en-ZA" sz="2400" dirty="0">
                          <a:latin typeface="Century Gothic" panose="020B0502020202020204" pitchFamily="34" charset="0"/>
                        </a:rPr>
                        <a:t>Date </a:t>
                      </a:r>
                    </a:p>
                  </a:txBody>
                  <a:tcPr/>
                </a:tc>
                <a:tc>
                  <a:txBody>
                    <a:bodyPr/>
                    <a:lstStyle/>
                    <a:p>
                      <a:r>
                        <a:rPr lang="en-ZA" sz="2400" dirty="0">
                          <a:latin typeface="Century Gothic" panose="020B0502020202020204" pitchFamily="34" charset="0"/>
                        </a:rPr>
                        <a:t> Submission </a:t>
                      </a:r>
                    </a:p>
                  </a:txBody>
                  <a:tcPr/>
                </a:tc>
                <a:extLst>
                  <a:ext uri="{0D108BD9-81ED-4DB2-BD59-A6C34878D82A}">
                    <a16:rowId xmlns:a16="http://schemas.microsoft.com/office/drawing/2014/main" xmlns="" val="1530744836"/>
                  </a:ext>
                </a:extLst>
              </a:tr>
              <a:tr h="4063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1. </a:t>
                      </a:r>
                      <a:r>
                        <a:rPr lang="en-GB" sz="1600" dirty="0">
                          <a:latin typeface="Century Gothic" panose="020B0502020202020204" pitchFamily="34" charset="0"/>
                          <a:ea typeface="Century Gothic"/>
                          <a:cs typeface="Century Gothic"/>
                          <a:sym typeface="Century Gothic"/>
                        </a:rPr>
                        <a:t>Arrival of the trophy – KZN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25 – 29 May 2023</a:t>
                      </a:r>
                    </a:p>
                  </a:txBody>
                  <a:tcPr/>
                </a:tc>
                <a:tc>
                  <a:txBody>
                    <a:bodyPr/>
                    <a:lstStyle/>
                    <a:p>
                      <a:r>
                        <a:rPr lang="en-ZA" sz="1600" dirty="0">
                          <a:latin typeface="Century Gothic" panose="020B0502020202020204" pitchFamily="34" charset="0"/>
                        </a:rPr>
                        <a:t>Submitted</a:t>
                      </a:r>
                    </a:p>
                  </a:txBody>
                  <a:tcPr/>
                </a:tc>
                <a:extLst>
                  <a:ext uri="{0D108BD9-81ED-4DB2-BD59-A6C34878D82A}">
                    <a16:rowId xmlns:a16="http://schemas.microsoft.com/office/drawing/2014/main" xmlns="" val="247163377"/>
                  </a:ext>
                </a:extLst>
              </a:tr>
              <a:tr h="370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2. </a:t>
                      </a:r>
                      <a:r>
                        <a:rPr lang="en-GB" sz="1600" dirty="0">
                          <a:latin typeface="Century Gothic" panose="020B0502020202020204" pitchFamily="34" charset="0"/>
                          <a:ea typeface="Century Gothic"/>
                          <a:cs typeface="Century Gothic"/>
                          <a:sym typeface="Century Gothic"/>
                        </a:rPr>
                        <a:t>Gauteng </a:t>
                      </a:r>
                      <a:r>
                        <a:rPr lang="en-GB" sz="1600" b="1" dirty="0">
                          <a:latin typeface="Century Gothic" panose="020B0502020202020204" pitchFamily="34" charset="0"/>
                          <a:ea typeface="Century Gothic"/>
                          <a:cs typeface="Century Gothic"/>
                          <a:sym typeface="Century Gothic"/>
                        </a:rPr>
                        <a:t>(</a:t>
                      </a:r>
                      <a:r>
                        <a:rPr lang="en-GB" sz="1600" b="1" i="1" dirty="0">
                          <a:latin typeface="Century Gothic" panose="020B0502020202020204" pitchFamily="34" charset="0"/>
                          <a:ea typeface="Century Gothic"/>
                          <a:cs typeface="Century Gothic"/>
                          <a:sym typeface="Century Gothic"/>
                        </a:rPr>
                        <a:t>including the NSA office</a:t>
                      </a:r>
                      <a:r>
                        <a:rPr lang="en-GB" sz="1600" b="1" dirty="0">
                          <a:latin typeface="Century Gothic" panose="020B0502020202020204" pitchFamily="34" charset="0"/>
                          <a:ea typeface="Century Gothic"/>
                          <a:cs typeface="Century Gothic"/>
                          <a:sym typeface="Century Gothic"/>
                        </a:rPr>
                        <a:t>)</a:t>
                      </a:r>
                      <a:endParaRPr lang="en-GB" sz="1600" dirty="0">
                        <a:latin typeface="Century Gothic" panose="020B0502020202020204" pitchFamily="34" charset="0"/>
                        <a:ea typeface="Century Gothic"/>
                        <a:cs typeface="Century Gothic"/>
                        <a:sym typeface="Century Gothic"/>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30 May – 03 June 2023</a:t>
                      </a:r>
                    </a:p>
                  </a:txBody>
                  <a:tcPr/>
                </a:tc>
                <a:tc>
                  <a:txBody>
                    <a:bodyPr/>
                    <a:lstStyle/>
                    <a:p>
                      <a:r>
                        <a:rPr lang="en-ZA" sz="1600" dirty="0">
                          <a:latin typeface="Century Gothic" panose="020B0502020202020204" pitchFamily="34" charset="0"/>
                        </a:rPr>
                        <a:t>Submitted </a:t>
                      </a:r>
                    </a:p>
                  </a:txBody>
                  <a:tcPr/>
                </a:tc>
                <a:extLst>
                  <a:ext uri="{0D108BD9-81ED-4DB2-BD59-A6C34878D82A}">
                    <a16:rowId xmlns:a16="http://schemas.microsoft.com/office/drawing/2014/main" xmlns="" val="2607536734"/>
                  </a:ext>
                </a:extLst>
              </a:tr>
              <a:tr h="4063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3. </a:t>
                      </a:r>
                      <a:r>
                        <a:rPr lang="en-US" sz="1600" dirty="0">
                          <a:latin typeface="Century Gothic" panose="020B0502020202020204" pitchFamily="34" charset="0"/>
                          <a:ea typeface="Century Gothic"/>
                          <a:cs typeface="Century Gothic"/>
                          <a:sym typeface="Century Gothic"/>
                        </a:rPr>
                        <a:t>Mpumalanga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04 -08 June 2023</a:t>
                      </a:r>
                    </a:p>
                  </a:txBody>
                  <a:tcPr/>
                </a:tc>
                <a:tc>
                  <a:txBody>
                    <a:bodyPr/>
                    <a:lstStyle/>
                    <a:p>
                      <a:r>
                        <a:rPr lang="en-ZA" sz="1600" dirty="0">
                          <a:latin typeface="Century Gothic" panose="020B0502020202020204" pitchFamily="34" charset="0"/>
                        </a:rPr>
                        <a:t>Submitted </a:t>
                      </a:r>
                    </a:p>
                  </a:txBody>
                  <a:tcPr/>
                </a:tc>
                <a:extLst>
                  <a:ext uri="{0D108BD9-81ED-4DB2-BD59-A6C34878D82A}">
                    <a16:rowId xmlns:a16="http://schemas.microsoft.com/office/drawing/2014/main" xmlns="" val="2917245218"/>
                  </a:ext>
                </a:extLst>
              </a:tr>
              <a:tr h="4249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4. </a:t>
                      </a:r>
                      <a:r>
                        <a:rPr lang="en-US" sz="1600" dirty="0">
                          <a:latin typeface="Century Gothic" panose="020B0502020202020204" pitchFamily="34" charset="0"/>
                          <a:ea typeface="Century Gothic"/>
                          <a:cs typeface="Century Gothic"/>
                          <a:sym typeface="Century Gothic"/>
                        </a:rPr>
                        <a:t>Limpopo</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09-13 June 2023</a:t>
                      </a:r>
                    </a:p>
                  </a:txBody>
                  <a:tcPr/>
                </a:tc>
                <a:tc>
                  <a:txBody>
                    <a:bodyPr/>
                    <a:lstStyle/>
                    <a:p>
                      <a:r>
                        <a:rPr lang="en-ZA" sz="1600" dirty="0">
                          <a:latin typeface="Century Gothic" panose="020B0502020202020204" pitchFamily="34" charset="0"/>
                        </a:rPr>
                        <a:t>No submission as yet </a:t>
                      </a:r>
                    </a:p>
                  </a:txBody>
                  <a:tcPr/>
                </a:tc>
                <a:extLst>
                  <a:ext uri="{0D108BD9-81ED-4DB2-BD59-A6C34878D82A}">
                    <a16:rowId xmlns:a16="http://schemas.microsoft.com/office/drawing/2014/main" xmlns="" val="966828511"/>
                  </a:ext>
                </a:extLst>
              </a:tr>
              <a:tr h="4514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5. </a:t>
                      </a:r>
                      <a:r>
                        <a:rPr lang="en-US" sz="1600" dirty="0">
                          <a:latin typeface="Century Gothic" panose="020B0502020202020204" pitchFamily="34" charset="0"/>
                          <a:ea typeface="Century Gothic"/>
                          <a:cs typeface="Century Gothic"/>
                          <a:sym typeface="Century Gothic"/>
                        </a:rPr>
                        <a:t>Northwest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14-18 June 2023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rgbClr val="000000"/>
                          </a:solidFill>
                          <a:effectLst/>
                          <a:uLnTx/>
                          <a:uFillTx/>
                          <a:latin typeface="Century Gothic" panose="020B0502020202020204" pitchFamily="34" charset="0"/>
                          <a:sym typeface="Arial"/>
                        </a:rPr>
                        <a:t>Submitted </a:t>
                      </a:r>
                    </a:p>
                  </a:txBody>
                  <a:tcPr/>
                </a:tc>
                <a:extLst>
                  <a:ext uri="{0D108BD9-81ED-4DB2-BD59-A6C34878D82A}">
                    <a16:rowId xmlns:a16="http://schemas.microsoft.com/office/drawing/2014/main" xmlns="" val="4079202258"/>
                  </a:ext>
                </a:extLst>
              </a:tr>
              <a:tr h="44114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6. Free state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19 – 23 June 2023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rgbClr val="000000"/>
                          </a:solidFill>
                          <a:effectLst/>
                          <a:uLnTx/>
                          <a:uFillTx/>
                          <a:latin typeface="Century Gothic" panose="020B0502020202020204" pitchFamily="34" charset="0"/>
                          <a:sym typeface="Arial"/>
                        </a:rPr>
                        <a:t>No submission as yet </a:t>
                      </a:r>
                    </a:p>
                  </a:txBody>
                  <a:tcPr/>
                </a:tc>
                <a:extLst>
                  <a:ext uri="{0D108BD9-81ED-4DB2-BD59-A6C34878D82A}">
                    <a16:rowId xmlns:a16="http://schemas.microsoft.com/office/drawing/2014/main" xmlns="" val="2319764176"/>
                  </a:ext>
                </a:extLst>
              </a:tr>
              <a:tr h="370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7.</a:t>
                      </a:r>
                      <a:r>
                        <a:rPr lang="en-US" sz="1600" dirty="0">
                          <a:latin typeface="Century Gothic" panose="020B0502020202020204" pitchFamily="34" charset="0"/>
                        </a:rPr>
                        <a:t> Northern Cape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24 – 28 June 2023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rgbClr val="000000"/>
                          </a:solidFill>
                          <a:effectLst/>
                          <a:uLnTx/>
                          <a:uFillTx/>
                          <a:latin typeface="Century Gothic" panose="020B0502020202020204" pitchFamily="34" charset="0"/>
                          <a:sym typeface="Arial"/>
                        </a:rPr>
                        <a:t>No submission as yet </a:t>
                      </a:r>
                    </a:p>
                  </a:txBody>
                  <a:tcPr/>
                </a:tc>
                <a:extLst>
                  <a:ext uri="{0D108BD9-81ED-4DB2-BD59-A6C34878D82A}">
                    <a16:rowId xmlns:a16="http://schemas.microsoft.com/office/drawing/2014/main" xmlns="" val="2561554987"/>
                  </a:ext>
                </a:extLst>
              </a:tr>
              <a:tr h="4063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8.</a:t>
                      </a:r>
                      <a:r>
                        <a:rPr lang="en-US" sz="1600" dirty="0">
                          <a:latin typeface="Century Gothic" panose="020B0502020202020204" pitchFamily="34" charset="0"/>
                        </a:rPr>
                        <a:t> Eastern Cape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29 June – 03 July 2023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600" b="0" i="0" u="none" strike="noStrike" kern="0" cap="none" spc="0" normalizeH="0" baseline="0" noProof="0" dirty="0">
                          <a:ln>
                            <a:noFill/>
                          </a:ln>
                          <a:solidFill>
                            <a:srgbClr val="000000"/>
                          </a:solidFill>
                          <a:effectLst/>
                          <a:uLnTx/>
                          <a:uFillTx/>
                          <a:latin typeface="Century Gothic" panose="020B0502020202020204" pitchFamily="34" charset="0"/>
                          <a:sym typeface="Arial"/>
                        </a:rPr>
                        <a:t>No submission as yet </a:t>
                      </a:r>
                    </a:p>
                  </a:txBody>
                  <a:tcPr/>
                </a:tc>
                <a:extLst>
                  <a:ext uri="{0D108BD9-81ED-4DB2-BD59-A6C34878D82A}">
                    <a16:rowId xmlns:a16="http://schemas.microsoft.com/office/drawing/2014/main" xmlns="" val="4046148110"/>
                  </a:ext>
                </a:extLst>
              </a:tr>
              <a:tr h="41797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ZA" sz="1600" dirty="0">
                          <a:latin typeface="Century Gothic" panose="020B0502020202020204" pitchFamily="34" charset="0"/>
                        </a:rPr>
                        <a:t>9. Western Cape(</a:t>
                      </a:r>
                      <a:r>
                        <a:rPr lang="en-US" sz="1600" b="1" i="1" dirty="0">
                          <a:latin typeface="Century Gothic" panose="020B0502020202020204" pitchFamily="34" charset="0"/>
                        </a:rPr>
                        <a:t>Stops include legacy points</a:t>
                      </a:r>
                      <a:r>
                        <a:rPr lang="en-US" sz="1600" b="1" dirty="0">
                          <a:latin typeface="Century Gothic" panose="020B0502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04 – 12 July 2023</a:t>
                      </a:r>
                    </a:p>
                  </a:txBody>
                  <a:tcPr/>
                </a:tc>
                <a:tc>
                  <a:txBody>
                    <a:bodyPr/>
                    <a:lstStyle/>
                    <a:p>
                      <a:r>
                        <a:rPr lang="en-ZA" sz="1600" dirty="0">
                          <a:latin typeface="Century Gothic" panose="020B0502020202020204" pitchFamily="34" charset="0"/>
                        </a:rPr>
                        <a:t>No submission as yet </a:t>
                      </a:r>
                    </a:p>
                  </a:txBody>
                  <a:tcPr/>
                </a:tc>
                <a:extLst>
                  <a:ext uri="{0D108BD9-81ED-4DB2-BD59-A6C34878D82A}">
                    <a16:rowId xmlns:a16="http://schemas.microsoft.com/office/drawing/2014/main" xmlns="" val="2461922253"/>
                  </a:ext>
                </a:extLst>
              </a:tr>
              <a:tr h="412093">
                <a:tc>
                  <a:txBody>
                    <a:bodyPr/>
                    <a:lstStyle/>
                    <a:p>
                      <a:endParaRPr lang="en-ZA" sz="1600" dirty="0">
                        <a:latin typeface="Century Gothic" panose="020B0502020202020204" pitchFamily="34" charset="0"/>
                      </a:endParaRPr>
                    </a:p>
                  </a:txBody>
                  <a:tcPr/>
                </a:tc>
                <a:tc>
                  <a:txBody>
                    <a:bodyPr/>
                    <a:lstStyle/>
                    <a:p>
                      <a:endParaRPr lang="en-ZA" sz="1600" dirty="0">
                        <a:latin typeface="Century Gothic" panose="020B0502020202020204" pitchFamily="34" charset="0"/>
                      </a:endParaRPr>
                    </a:p>
                  </a:txBody>
                  <a:tcPr/>
                </a:tc>
                <a:tc>
                  <a:txBody>
                    <a:bodyPr/>
                    <a:lstStyle/>
                    <a:p>
                      <a:endParaRPr lang="en-ZA" sz="1600" dirty="0">
                        <a:latin typeface="Century Gothic" panose="020B0502020202020204" pitchFamily="34" charset="0"/>
                      </a:endParaRPr>
                    </a:p>
                  </a:txBody>
                  <a:tcPr/>
                </a:tc>
                <a:extLst>
                  <a:ext uri="{0D108BD9-81ED-4DB2-BD59-A6C34878D82A}">
                    <a16:rowId xmlns:a16="http://schemas.microsoft.com/office/drawing/2014/main" xmlns="" val="3413453840"/>
                  </a:ext>
                </a:extLst>
              </a:tr>
            </a:tbl>
          </a:graphicData>
        </a:graphic>
      </p:graphicFrame>
    </p:spTree>
    <p:extLst>
      <p:ext uri="{BB962C8B-B14F-4D97-AF65-F5344CB8AC3E}">
        <p14:creationId xmlns:p14="http://schemas.microsoft.com/office/powerpoint/2010/main" xmlns="" val="3081855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2F758A-F474-48FB-B13F-8BB1057D97EA}"/>
              </a:ext>
            </a:extLst>
          </p:cNvPr>
          <p:cNvSpPr>
            <a:spLocks noGrp="1"/>
          </p:cNvSpPr>
          <p:nvPr>
            <p:ph type="title"/>
          </p:nvPr>
        </p:nvSpPr>
        <p:spPr>
          <a:xfrm>
            <a:off x="302950" y="700656"/>
            <a:ext cx="9613861" cy="1080938"/>
          </a:xfrm>
        </p:spPr>
        <p:txBody>
          <a:bodyPr/>
          <a:lstStyle/>
          <a:p>
            <a:r>
              <a:rPr lang="en-ZA" b="1" dirty="0">
                <a:latin typeface="Century Gothic" panose="020B0502020202020204" pitchFamily="34" charset="0"/>
              </a:rPr>
              <a:t>NWC2023 KEY DATES </a:t>
            </a:r>
          </a:p>
        </p:txBody>
      </p:sp>
      <p:sp>
        <p:nvSpPr>
          <p:cNvPr id="3" name="Text Placeholder 2">
            <a:extLst>
              <a:ext uri="{FF2B5EF4-FFF2-40B4-BE49-F238E27FC236}">
                <a16:creationId xmlns:a16="http://schemas.microsoft.com/office/drawing/2014/main" xmlns="" id="{452D76F8-79E8-B94D-4DBE-D9A8A1AD2AB6}"/>
              </a:ext>
            </a:extLst>
          </p:cNvPr>
          <p:cNvSpPr>
            <a:spLocks noGrp="1"/>
          </p:cNvSpPr>
          <p:nvPr>
            <p:ph type="body" idx="1"/>
          </p:nvPr>
        </p:nvSpPr>
        <p:spPr>
          <a:xfrm>
            <a:off x="302950" y="2017558"/>
            <a:ext cx="10644450" cy="4713442"/>
          </a:xfrm>
        </p:spPr>
        <p:txBody>
          <a:bodyPr>
            <a:normAutofit fontScale="77500" lnSpcReduction="20000"/>
          </a:bodyPr>
          <a:lstStyle/>
          <a:p>
            <a:pPr>
              <a:lnSpc>
                <a:spcPct val="150000"/>
              </a:lnSpc>
            </a:pPr>
            <a:r>
              <a:rPr lang="en-ZA" sz="1800" dirty="0">
                <a:latin typeface="Century Gothic" panose="020B0502020202020204" pitchFamily="34" charset="0"/>
              </a:rPr>
              <a:t>100 days to go : 19 April 2023 </a:t>
            </a:r>
          </a:p>
          <a:p>
            <a:pPr>
              <a:lnSpc>
                <a:spcPct val="150000"/>
              </a:lnSpc>
            </a:pPr>
            <a:r>
              <a:rPr lang="en-ZA" sz="1800" dirty="0">
                <a:latin typeface="Century Gothic" panose="020B0502020202020204" pitchFamily="34" charset="0"/>
              </a:rPr>
              <a:t>Arrival of Trophy: 23 May 2023</a:t>
            </a:r>
          </a:p>
          <a:p>
            <a:pPr>
              <a:lnSpc>
                <a:spcPct val="150000"/>
              </a:lnSpc>
            </a:pPr>
            <a:r>
              <a:rPr lang="en-ZA" sz="1800" dirty="0">
                <a:latin typeface="Century Gothic" panose="020B0502020202020204" pitchFamily="34" charset="0"/>
              </a:rPr>
              <a:t>50 days to go : June 2023 </a:t>
            </a:r>
          </a:p>
          <a:p>
            <a:pPr>
              <a:lnSpc>
                <a:spcPct val="150000"/>
              </a:lnSpc>
            </a:pPr>
            <a:r>
              <a:rPr lang="en-ZA" sz="1800" dirty="0">
                <a:latin typeface="Century Gothic" panose="020B0502020202020204" pitchFamily="34" charset="0"/>
              </a:rPr>
              <a:t>NWC2023 Precinct  : 21 July 2023( teams and officials arrival)</a:t>
            </a:r>
          </a:p>
          <a:p>
            <a:pPr>
              <a:lnSpc>
                <a:spcPct val="150000"/>
              </a:lnSpc>
            </a:pPr>
            <a:r>
              <a:rPr lang="en-ZA" sz="1800" dirty="0">
                <a:latin typeface="Century Gothic" panose="020B0502020202020204" pitchFamily="34" charset="0"/>
              </a:rPr>
              <a:t>Meetings and Functions : 21-27 July 2023 </a:t>
            </a:r>
          </a:p>
          <a:p>
            <a:pPr>
              <a:lnSpc>
                <a:spcPct val="150000"/>
              </a:lnSpc>
            </a:pPr>
            <a:r>
              <a:rPr lang="en-ZA" sz="1800" dirty="0">
                <a:latin typeface="Century Gothic" panose="020B0502020202020204" pitchFamily="34" charset="0"/>
              </a:rPr>
              <a:t>WN Board : 25 July 2023</a:t>
            </a:r>
          </a:p>
          <a:p>
            <a:pPr>
              <a:lnSpc>
                <a:spcPct val="150000"/>
              </a:lnSpc>
            </a:pPr>
            <a:r>
              <a:rPr lang="en-ZA" sz="1800" dirty="0">
                <a:latin typeface="Century Gothic" panose="020B0502020202020204" pitchFamily="34" charset="0"/>
              </a:rPr>
              <a:t>WN Congress : 26-27 July 2023</a:t>
            </a:r>
          </a:p>
          <a:p>
            <a:pPr>
              <a:lnSpc>
                <a:spcPct val="150000"/>
              </a:lnSpc>
            </a:pPr>
            <a:r>
              <a:rPr lang="en-ZA" sz="1800" dirty="0">
                <a:latin typeface="Century Gothic" panose="020B0502020202020204" pitchFamily="34" charset="0"/>
              </a:rPr>
              <a:t>Candlelight Ceremony: 26 July 2023</a:t>
            </a:r>
          </a:p>
          <a:p>
            <a:pPr>
              <a:lnSpc>
                <a:spcPct val="150000"/>
              </a:lnSpc>
            </a:pPr>
            <a:r>
              <a:rPr lang="en-ZA" sz="1800" dirty="0">
                <a:latin typeface="Century Gothic" panose="020B0502020202020204" pitchFamily="34" charset="0"/>
              </a:rPr>
              <a:t>Welcome Dinner : 27 July 2023</a:t>
            </a:r>
          </a:p>
          <a:p>
            <a:pPr>
              <a:lnSpc>
                <a:spcPct val="150000"/>
              </a:lnSpc>
            </a:pPr>
            <a:r>
              <a:rPr lang="en-ZA" sz="1800" dirty="0">
                <a:latin typeface="Century Gothic" panose="020B0502020202020204" pitchFamily="34" charset="0"/>
              </a:rPr>
              <a:t>NWC2023 Competition begins : 28 July 2023( Opening Ceremony)</a:t>
            </a:r>
          </a:p>
          <a:p>
            <a:pPr>
              <a:lnSpc>
                <a:spcPct val="150000"/>
              </a:lnSpc>
            </a:pPr>
            <a:r>
              <a:rPr lang="en-ZA" sz="1800" dirty="0">
                <a:latin typeface="Century Gothic" panose="020B0502020202020204" pitchFamily="34" charset="0"/>
              </a:rPr>
              <a:t> NWC2023 Competition ends( Medal Ceremony- 06 August 2023)</a:t>
            </a:r>
          </a:p>
          <a:p>
            <a:pPr marL="114300" indent="0">
              <a:lnSpc>
                <a:spcPct val="150000"/>
              </a:lnSpc>
              <a:buNone/>
            </a:pPr>
            <a:endParaRPr lang="en-ZA" dirty="0"/>
          </a:p>
          <a:p>
            <a:pPr marL="114300" indent="0">
              <a:buNone/>
            </a:pPr>
            <a:endParaRPr lang="en-ZA" dirty="0"/>
          </a:p>
          <a:p>
            <a:endParaRPr lang="en-ZA" dirty="0"/>
          </a:p>
          <a:p>
            <a:endParaRPr lang="en-ZA" dirty="0"/>
          </a:p>
        </p:txBody>
      </p:sp>
    </p:spTree>
    <p:extLst>
      <p:ext uri="{BB962C8B-B14F-4D97-AF65-F5344CB8AC3E}">
        <p14:creationId xmlns:p14="http://schemas.microsoft.com/office/powerpoint/2010/main" xmlns="" val="812911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3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Trebuchet MS"/>
              <a:buNone/>
            </a:pPr>
            <a:r>
              <a:rPr lang="en-US" sz="3000" b="1" dirty="0">
                <a:latin typeface="Century Gothic"/>
                <a:ea typeface="Century Gothic"/>
                <a:cs typeface="Century Gothic"/>
                <a:sym typeface="Century Gothic"/>
              </a:rPr>
              <a:t>	</a:t>
            </a:r>
            <a:r>
              <a:rPr lang="en-US" sz="4000" b="1" dirty="0">
                <a:latin typeface="Century Gothic"/>
                <a:ea typeface="Century Gothic"/>
                <a:cs typeface="Century Gothic"/>
                <a:sym typeface="Century Gothic"/>
              </a:rPr>
              <a:t>LEGACY PROGRAMME</a:t>
            </a:r>
            <a:endParaRPr sz="4000" b="1" dirty="0">
              <a:latin typeface="Century Gothic"/>
              <a:ea typeface="Century Gothic"/>
              <a:cs typeface="Century Gothic"/>
              <a:sym typeface="Century Gothic"/>
            </a:endParaRPr>
          </a:p>
        </p:txBody>
      </p:sp>
      <p:pic>
        <p:nvPicPr>
          <p:cNvPr id="602" name="Google Shape;602;p35"/>
          <p:cNvPicPr preferRelativeResize="0">
            <a:picLocks noGrp="1"/>
          </p:cNvPicPr>
          <p:nvPr>
            <p:ph type="body" idx="1"/>
          </p:nvPr>
        </p:nvPicPr>
        <p:blipFill rotWithShape="1">
          <a:blip r:embed="rId3">
            <a:alphaModFix/>
          </a:blip>
          <a:stretch/>
        </p:blipFill>
        <p:spPr>
          <a:xfrm>
            <a:off x="2289798" y="2336800"/>
            <a:ext cx="6396379" cy="359886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56069A-4DA2-9FA0-5A3E-0AADDFCC0BE4}"/>
              </a:ext>
            </a:extLst>
          </p:cNvPr>
          <p:cNvSpPr>
            <a:spLocks noGrp="1"/>
          </p:cNvSpPr>
          <p:nvPr>
            <p:ph type="title"/>
          </p:nvPr>
        </p:nvSpPr>
        <p:spPr/>
        <p:txBody>
          <a:bodyPr>
            <a:normAutofit/>
          </a:bodyPr>
          <a:lstStyle/>
          <a:p>
            <a:r>
              <a:rPr lang="en-US" sz="4000" b="1" dirty="0">
                <a:latin typeface="Century Gothic" panose="020B0502020202020204" pitchFamily="34" charset="0"/>
              </a:rPr>
              <a:t>GHANA - LEGACY</a:t>
            </a:r>
          </a:p>
        </p:txBody>
      </p:sp>
      <p:sp>
        <p:nvSpPr>
          <p:cNvPr id="3" name="Text Placeholder 2">
            <a:extLst>
              <a:ext uri="{FF2B5EF4-FFF2-40B4-BE49-F238E27FC236}">
                <a16:creationId xmlns:a16="http://schemas.microsoft.com/office/drawing/2014/main" xmlns="" id="{5F8E2249-BAA1-FF51-025B-B5821A347442}"/>
              </a:ext>
            </a:extLst>
          </p:cNvPr>
          <p:cNvSpPr>
            <a:spLocks noGrp="1"/>
          </p:cNvSpPr>
          <p:nvPr>
            <p:ph type="body" idx="1"/>
          </p:nvPr>
        </p:nvSpPr>
        <p:spPr>
          <a:xfrm>
            <a:off x="521111" y="2336873"/>
            <a:ext cx="5301790" cy="4053840"/>
          </a:xfrm>
        </p:spPr>
        <p:txBody>
          <a:bodyPr>
            <a:normAutofit/>
          </a:bodyPr>
          <a:lstStyle/>
          <a:p>
            <a:r>
              <a:rPr lang="en-US" sz="2000" dirty="0">
                <a:latin typeface="Century Gothic" panose="020B0502020202020204" pitchFamily="34" charset="0"/>
              </a:rPr>
              <a:t>The Programme took place from 28 Nov – 02 Dec 2022. </a:t>
            </a:r>
          </a:p>
          <a:p>
            <a:pPr marL="114300" indent="0">
              <a:buNone/>
            </a:pPr>
            <a:endParaRPr lang="en-US" sz="2000" dirty="0">
              <a:latin typeface="Century Gothic" panose="020B0502020202020204" pitchFamily="34" charset="0"/>
            </a:endParaRPr>
          </a:p>
          <a:p>
            <a:r>
              <a:rPr lang="en-US" sz="2000" dirty="0">
                <a:latin typeface="Century Gothic" panose="020B0502020202020204" pitchFamily="34" charset="0"/>
              </a:rPr>
              <a:t>A Total of 30 coaches,  umpires and Technical officials participated </a:t>
            </a:r>
          </a:p>
          <a:p>
            <a:pPr marL="114300" indent="0">
              <a:buNone/>
            </a:pPr>
            <a:endParaRPr lang="en-US" sz="2000" dirty="0">
              <a:latin typeface="Century Gothic" panose="020B0502020202020204" pitchFamily="34" charset="0"/>
            </a:endParaRPr>
          </a:p>
          <a:p>
            <a:r>
              <a:rPr lang="en-US" sz="2000" dirty="0">
                <a:latin typeface="Century Gothic" panose="020B0502020202020204" pitchFamily="34" charset="0"/>
              </a:rPr>
              <a:t>2</a:t>
            </a:r>
            <a:r>
              <a:rPr lang="en-US" sz="2000" baseline="30000" dirty="0">
                <a:latin typeface="Century Gothic" panose="020B0502020202020204" pitchFamily="34" charset="0"/>
              </a:rPr>
              <a:t>nd</a:t>
            </a:r>
            <a:r>
              <a:rPr lang="en-US" sz="2000" dirty="0">
                <a:latin typeface="Century Gothic" panose="020B0502020202020204" pitchFamily="34" charset="0"/>
              </a:rPr>
              <a:t> Phase scheduled for 2023 </a:t>
            </a:r>
            <a:endParaRPr lang="en-US" dirty="0"/>
          </a:p>
          <a:p>
            <a:pPr marL="114300" indent="0">
              <a:buNone/>
            </a:pPr>
            <a:endParaRPr lang="en-US" dirty="0"/>
          </a:p>
        </p:txBody>
      </p:sp>
      <p:pic>
        <p:nvPicPr>
          <p:cNvPr id="1026" name="Picture 2">
            <a:extLst>
              <a:ext uri="{FF2B5EF4-FFF2-40B4-BE49-F238E27FC236}">
                <a16:creationId xmlns:a16="http://schemas.microsoft.com/office/drawing/2014/main" xmlns="" id="{CA170977-BEEF-CF3B-D109-D5067CB8EA3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33782" y="2050931"/>
            <a:ext cx="5381470" cy="45890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239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5"/>
          <p:cNvSpPr txBox="1">
            <a:spLocks noGrp="1"/>
          </p:cNvSpPr>
          <p:nvPr>
            <p:ph type="title"/>
          </p:nvPr>
        </p:nvSpPr>
        <p:spPr>
          <a:xfrm>
            <a:off x="333480" y="707358"/>
            <a:ext cx="9613861" cy="1080938"/>
          </a:xfrm>
        </p:spPr>
        <p:txBody>
          <a:bodyPr spcFirstLastPara="1" wrap="square" lIns="91425" tIns="45700" rIns="91425" bIns="45700" anchor="ctr" anchorCtr="0">
            <a:normAutofit/>
          </a:bodyPr>
          <a:lstStyle/>
          <a:p>
            <a:pPr marL="0" lvl="0" indent="0" rtl="0">
              <a:spcBef>
                <a:spcPts val="0"/>
              </a:spcBef>
              <a:spcAft>
                <a:spcPts val="0"/>
              </a:spcAft>
              <a:buClr>
                <a:schemeClr val="lt1"/>
              </a:buClr>
              <a:buSzPts val="3600"/>
              <a:buFont typeface="Trebuchet MS"/>
              <a:buNone/>
            </a:pPr>
            <a:r>
              <a:rPr lang="en-US" sz="4000" b="1" dirty="0">
                <a:latin typeface="Century Gothic" panose="020B0502020202020204" pitchFamily="34" charset="0"/>
              </a:rPr>
              <a:t>ACHIEVEMENTS TO DATE</a:t>
            </a:r>
            <a:endParaRPr lang="en-US" dirty="0"/>
          </a:p>
        </p:txBody>
      </p:sp>
      <p:sp>
        <p:nvSpPr>
          <p:cNvPr id="5" name="Google Shape;497;p25">
            <a:extLst>
              <a:ext uri="{FF2B5EF4-FFF2-40B4-BE49-F238E27FC236}">
                <a16:creationId xmlns:a16="http://schemas.microsoft.com/office/drawing/2014/main" xmlns="" id="{6D38E66E-B52A-9797-2251-34AD944FFFAF}"/>
              </a:ext>
            </a:extLst>
          </p:cNvPr>
          <p:cNvSpPr txBox="1">
            <a:spLocks noGrp="1"/>
          </p:cNvSpPr>
          <p:nvPr>
            <p:ph type="body" idx="1"/>
          </p:nvPr>
        </p:nvSpPr>
        <p:spPr>
          <a:xfrm>
            <a:off x="0" y="1898654"/>
            <a:ext cx="7514705" cy="4890655"/>
          </a:xfrm>
        </p:spPr>
        <p:txBody>
          <a:bodyPr spcFirstLastPara="1" wrap="square" lIns="91425" tIns="45700" rIns="91425" bIns="45700" anchor="t" anchorCtr="0">
            <a:normAutofit lnSpcReduction="10000"/>
          </a:bodyPr>
          <a:lstStyle/>
          <a:p>
            <a:pPr marL="811530" lvl="1">
              <a:spcBef>
                <a:spcPts val="1000"/>
              </a:spcBef>
              <a:buSzPts val="1500"/>
              <a:buFont typeface="+mj-lt"/>
              <a:buAutoNum type="arabicPeriod"/>
            </a:pPr>
            <a:r>
              <a:rPr lang="en-GB" sz="1600" dirty="0">
                <a:latin typeface="Century Gothic" panose="020B0502020202020204" pitchFamily="34" charset="0"/>
              </a:rPr>
              <a:t>Launch of Vitality NWC2023 logo</a:t>
            </a:r>
          </a:p>
          <a:p>
            <a:pPr marL="811530" lvl="1">
              <a:spcBef>
                <a:spcPts val="1000"/>
              </a:spcBef>
              <a:buSzPts val="1500"/>
              <a:buFont typeface="+mj-lt"/>
              <a:buAutoNum type="arabicPeriod"/>
            </a:pPr>
            <a:r>
              <a:rPr lang="en-GB" sz="1600" dirty="0">
                <a:latin typeface="Century Gothic" panose="020B0502020202020204" pitchFamily="34" charset="0"/>
              </a:rPr>
              <a:t>Launch of Telkom VNWC2023 activation campaign</a:t>
            </a:r>
          </a:p>
          <a:p>
            <a:pPr marL="811530" lvl="1">
              <a:spcBef>
                <a:spcPts val="1000"/>
              </a:spcBef>
              <a:buSzPts val="1500"/>
              <a:buFont typeface="+mj-lt"/>
              <a:buAutoNum type="arabicPeriod"/>
            </a:pPr>
            <a:r>
              <a:rPr lang="en-GB" sz="1600" dirty="0">
                <a:latin typeface="Century Gothic" panose="020B0502020202020204" pitchFamily="34" charset="0"/>
              </a:rPr>
              <a:t>VNWC2023 announcement of umpires (17), UAP’s (6), Technical Officials (12) and Statisticians (14) </a:t>
            </a:r>
          </a:p>
          <a:p>
            <a:pPr marL="811530" lvl="1">
              <a:spcBef>
                <a:spcPts val="1000"/>
              </a:spcBef>
              <a:buSzPts val="1500"/>
              <a:buFont typeface="+mj-lt"/>
              <a:buAutoNum type="arabicPeriod"/>
            </a:pPr>
            <a:r>
              <a:rPr lang="en-GB" sz="1600" dirty="0">
                <a:latin typeface="Century Gothic" panose="020B0502020202020204" pitchFamily="34" charset="0"/>
              </a:rPr>
              <a:t>200 Days to go</a:t>
            </a:r>
          </a:p>
          <a:p>
            <a:pPr marL="811530" lvl="1">
              <a:spcBef>
                <a:spcPts val="1000"/>
              </a:spcBef>
              <a:buSzPts val="1500"/>
              <a:buFont typeface="+mj-lt"/>
              <a:buAutoNum type="arabicPeriod"/>
            </a:pPr>
            <a:r>
              <a:rPr lang="en-GB" sz="1600" dirty="0">
                <a:latin typeface="Century Gothic" panose="020B0502020202020204" pitchFamily="34" charset="0"/>
              </a:rPr>
              <a:t>Second phase of tickets sales went live on 10 February 2023</a:t>
            </a:r>
          </a:p>
          <a:p>
            <a:pPr marL="811530" lvl="1">
              <a:spcBef>
                <a:spcPts val="1000"/>
              </a:spcBef>
              <a:buSzPts val="1500"/>
              <a:buFont typeface="+mj-lt"/>
              <a:buAutoNum type="arabicPeriod"/>
            </a:pPr>
            <a:r>
              <a:rPr lang="en-GB" sz="1600" dirty="0">
                <a:latin typeface="Century Gothic" panose="020B0502020202020204" pitchFamily="34" charset="0"/>
              </a:rPr>
              <a:t>Competition schedule (fixture) is finalized and shared with the teams.</a:t>
            </a:r>
          </a:p>
          <a:p>
            <a:pPr marL="811530" lvl="1">
              <a:spcBef>
                <a:spcPts val="1000"/>
              </a:spcBef>
              <a:buSzPts val="1500"/>
              <a:buFont typeface="+mj-lt"/>
              <a:buAutoNum type="arabicPeriod"/>
            </a:pPr>
            <a:r>
              <a:rPr lang="en-GB" sz="1600" dirty="0">
                <a:latin typeface="Century Gothic" panose="020B0502020202020204" pitchFamily="34" charset="0"/>
              </a:rPr>
              <a:t>Ticket order form submitted to teams </a:t>
            </a:r>
          </a:p>
          <a:p>
            <a:pPr marL="811530" lvl="1">
              <a:spcBef>
                <a:spcPts val="1000"/>
              </a:spcBef>
              <a:buSzPts val="1500"/>
              <a:buFont typeface="+mj-lt"/>
              <a:buAutoNum type="arabicPeriod"/>
            </a:pPr>
            <a:r>
              <a:rPr lang="en-GB" sz="1600" dirty="0">
                <a:latin typeface="Century Gothic" panose="020B0502020202020204" pitchFamily="34" charset="0"/>
              </a:rPr>
              <a:t>The following plans forwarded to World Netball:</a:t>
            </a:r>
          </a:p>
          <a:p>
            <a:pPr marL="468630" lvl="1" indent="0">
              <a:spcBef>
                <a:spcPts val="1000"/>
              </a:spcBef>
              <a:buSzPts val="1500"/>
              <a:buNone/>
            </a:pPr>
            <a:r>
              <a:rPr lang="en-GB" sz="1600" dirty="0">
                <a:latin typeface="Century Gothic" panose="020B0502020202020204" pitchFamily="34" charset="0"/>
              </a:rPr>
              <a:t>       8.1  Medical plan submitted to World Netball</a:t>
            </a:r>
          </a:p>
          <a:p>
            <a:pPr marL="468630" lvl="1" indent="0">
              <a:spcBef>
                <a:spcPts val="1000"/>
              </a:spcBef>
              <a:buSzPts val="1500"/>
              <a:buNone/>
            </a:pPr>
            <a:r>
              <a:rPr lang="en-GB" sz="1600" dirty="0">
                <a:latin typeface="Century Gothic" panose="020B0502020202020204" pitchFamily="34" charset="0"/>
              </a:rPr>
              <a:t>       8.2  Accreditation plan submitted to World</a:t>
            </a:r>
          </a:p>
          <a:p>
            <a:pPr marL="468630" lvl="1" indent="0">
              <a:spcBef>
                <a:spcPts val="1000"/>
              </a:spcBef>
              <a:buSzPts val="1500"/>
              <a:buNone/>
            </a:pPr>
            <a:r>
              <a:rPr lang="en-GB" sz="1600" dirty="0">
                <a:latin typeface="Century Gothic" panose="020B0502020202020204" pitchFamily="34" charset="0"/>
              </a:rPr>
              <a:t>       8.3  Congress and candle lighting concept plans.</a:t>
            </a:r>
          </a:p>
          <a:p>
            <a:pPr marL="811530" lvl="1">
              <a:spcBef>
                <a:spcPts val="1000"/>
              </a:spcBef>
              <a:buSzPts val="1500"/>
              <a:buAutoNum type="arabicPeriod" startAt="9"/>
            </a:pPr>
            <a:r>
              <a:rPr lang="en-GB" sz="1600" dirty="0">
                <a:latin typeface="Century Gothic" panose="020B0502020202020204" pitchFamily="34" charset="0"/>
              </a:rPr>
              <a:t>VNWC2023 Bib launch</a:t>
            </a:r>
          </a:p>
          <a:p>
            <a:pPr marL="811530" lvl="1">
              <a:spcBef>
                <a:spcPts val="1000"/>
              </a:spcBef>
              <a:buSzPts val="1500"/>
              <a:buAutoNum type="arabicPeriod" startAt="9"/>
            </a:pPr>
            <a:r>
              <a:rPr lang="en-GB" sz="1600" dirty="0">
                <a:latin typeface="Century Gothic" panose="020B0502020202020204" pitchFamily="34" charset="0"/>
              </a:rPr>
              <a:t>Just under 10 000 volunteer applications – closing date 15 February 2023</a:t>
            </a:r>
          </a:p>
          <a:p>
            <a:pPr marL="754380" lvl="1" indent="-285750">
              <a:spcBef>
                <a:spcPts val="1000"/>
              </a:spcBef>
              <a:buSzPts val="1500"/>
            </a:pPr>
            <a:endParaRPr lang="en-GB" sz="1600" dirty="0">
              <a:latin typeface="Century Gothic" panose="020B0502020202020204" pitchFamily="34" charset="0"/>
            </a:endParaRPr>
          </a:p>
          <a:p>
            <a:pPr marL="754380" lvl="1" indent="-285750">
              <a:spcBef>
                <a:spcPts val="1000"/>
              </a:spcBef>
              <a:buSzPts val="1500"/>
            </a:pPr>
            <a:endParaRPr lang="en-GB" sz="1600" dirty="0">
              <a:latin typeface="Century Gothic" panose="020B0502020202020204" pitchFamily="34" charset="0"/>
            </a:endParaRPr>
          </a:p>
          <a:p>
            <a:pPr marL="754380" lvl="1" indent="-285750">
              <a:spcBef>
                <a:spcPts val="1000"/>
              </a:spcBef>
              <a:buSzPts val="1500"/>
            </a:pPr>
            <a:endParaRPr lang="en-GB" sz="1600" dirty="0">
              <a:latin typeface="Century Gothic" panose="020B0502020202020204" pitchFamily="34" charset="0"/>
            </a:endParaRPr>
          </a:p>
          <a:p>
            <a:pPr marL="754380" lvl="1" indent="-285750">
              <a:spcBef>
                <a:spcPts val="1000"/>
              </a:spcBef>
              <a:buSzPts val="1500"/>
            </a:pPr>
            <a:endParaRPr lang="en-GB" sz="1600" dirty="0">
              <a:latin typeface="Century Gothic" panose="020B0502020202020204" pitchFamily="34" charset="0"/>
            </a:endParaRPr>
          </a:p>
          <a:p>
            <a:pPr marL="754380" lvl="1" indent="-285750">
              <a:spcBef>
                <a:spcPts val="1000"/>
              </a:spcBef>
              <a:buSzPts val="1500"/>
            </a:pPr>
            <a:endParaRPr lang="en-GB" sz="1600" dirty="0">
              <a:latin typeface="Century Gothic" panose="020B0502020202020204" pitchFamily="34" charset="0"/>
            </a:endParaRPr>
          </a:p>
          <a:p>
            <a:pPr marL="685800" lvl="1" indent="-217170">
              <a:spcBef>
                <a:spcPts val="1000"/>
              </a:spcBef>
              <a:buSzPts val="1500"/>
              <a:buFont typeface="Century Gothic"/>
              <a:buChar char="•"/>
            </a:pPr>
            <a:endParaRPr lang="en-GB" sz="1600" dirty="0"/>
          </a:p>
          <a:p>
            <a:pPr marL="685800" lvl="1" indent="-217170">
              <a:spcBef>
                <a:spcPts val="1000"/>
              </a:spcBef>
              <a:buSzPts val="1500"/>
              <a:buFont typeface="Century Gothic"/>
              <a:buChar char="•"/>
            </a:pPr>
            <a:endParaRPr lang="en-GB" sz="1100" dirty="0"/>
          </a:p>
          <a:p>
            <a:pPr marL="228600" lvl="0" indent="-121920" rtl="0">
              <a:spcBef>
                <a:spcPts val="1000"/>
              </a:spcBef>
              <a:spcAft>
                <a:spcPts val="0"/>
              </a:spcAft>
              <a:buClr>
                <a:schemeClr val="lt1"/>
              </a:buClr>
              <a:buSzPts val="780"/>
              <a:buNone/>
            </a:pPr>
            <a:endParaRPr lang="en-GB" sz="1100" dirty="0"/>
          </a:p>
        </p:txBody>
      </p:sp>
    </p:spTree>
    <p:extLst>
      <p:ext uri="{BB962C8B-B14F-4D97-AF65-F5344CB8AC3E}">
        <p14:creationId xmlns:p14="http://schemas.microsoft.com/office/powerpoint/2010/main" xmlns="" val="65385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sz="4000" b="1" dirty="0">
                <a:latin typeface="Century Gothic"/>
                <a:ea typeface="Century Gothic"/>
                <a:cs typeface="Century Gothic"/>
                <a:sym typeface="Century Gothic"/>
              </a:rPr>
              <a:t>LEGACY  KEY DATES</a:t>
            </a:r>
            <a:endParaRPr sz="4000" b="1" dirty="0">
              <a:latin typeface="Century Gothic"/>
              <a:ea typeface="Century Gothic"/>
              <a:cs typeface="Century Gothic"/>
              <a:sym typeface="Century Gothic"/>
            </a:endParaRPr>
          </a:p>
        </p:txBody>
      </p:sp>
      <p:graphicFrame>
        <p:nvGraphicFramePr>
          <p:cNvPr id="2" name="Table 1">
            <a:extLst>
              <a:ext uri="{FF2B5EF4-FFF2-40B4-BE49-F238E27FC236}">
                <a16:creationId xmlns:a16="http://schemas.microsoft.com/office/drawing/2014/main" xmlns="" id="{79B3BAA9-B339-BF88-E173-9D0F0BDD3DBB}"/>
              </a:ext>
            </a:extLst>
          </p:cNvPr>
          <p:cNvGraphicFramePr>
            <a:graphicFrameLocks noGrp="1"/>
          </p:cNvGraphicFramePr>
          <p:nvPr>
            <p:extLst>
              <p:ext uri="{D42A27DB-BD31-4B8C-83A1-F6EECF244321}">
                <p14:modId xmlns:p14="http://schemas.microsoft.com/office/powerpoint/2010/main" xmlns="" val="1863640152"/>
              </p:ext>
            </p:extLst>
          </p:nvPr>
        </p:nvGraphicFramePr>
        <p:xfrm>
          <a:off x="78659" y="2025445"/>
          <a:ext cx="6978358" cy="4434040"/>
        </p:xfrm>
        <a:graphic>
          <a:graphicData uri="http://schemas.openxmlformats.org/drawingml/2006/table">
            <a:tbl>
              <a:tblPr firstRow="1" firstCol="1" bandRow="1"/>
              <a:tblGrid>
                <a:gridCol w="2134794">
                  <a:extLst>
                    <a:ext uri="{9D8B030D-6E8A-4147-A177-3AD203B41FA5}">
                      <a16:colId xmlns:a16="http://schemas.microsoft.com/office/drawing/2014/main" xmlns="" val="1427740471"/>
                    </a:ext>
                  </a:extLst>
                </a:gridCol>
                <a:gridCol w="4843564">
                  <a:extLst>
                    <a:ext uri="{9D8B030D-6E8A-4147-A177-3AD203B41FA5}">
                      <a16:colId xmlns:a16="http://schemas.microsoft.com/office/drawing/2014/main" xmlns="" val="3155717205"/>
                    </a:ext>
                  </a:extLst>
                </a:gridCol>
              </a:tblGrid>
              <a:tr h="305536">
                <a:tc>
                  <a:txBody>
                    <a:bodyPr/>
                    <a:lstStyle/>
                    <a:p>
                      <a:r>
                        <a:rPr lang="en-US" sz="1400" b="1" dirty="0">
                          <a:solidFill>
                            <a:srgbClr val="FFFFFF"/>
                          </a:solidFill>
                          <a:effectLst/>
                          <a:latin typeface="Century Gothic" panose="020B0502020202020204" pitchFamily="34" charset="0"/>
                          <a:ea typeface="Calibri" panose="020F0502020204030204" pitchFamily="34" charset="0"/>
                        </a:rPr>
                        <a:t>Date</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09415"/>
                    </a:solidFill>
                  </a:tcPr>
                </a:tc>
                <a:tc>
                  <a:txBody>
                    <a:bodyPr/>
                    <a:lstStyle/>
                    <a:p>
                      <a:r>
                        <a:rPr lang="en-US" sz="1400" b="1" dirty="0">
                          <a:solidFill>
                            <a:srgbClr val="FFFFFF"/>
                          </a:solidFill>
                          <a:effectLst/>
                          <a:latin typeface="Century Gothic" panose="020B0502020202020204" pitchFamily="34" charset="0"/>
                          <a:ea typeface="Calibri" panose="020F0502020204030204" pitchFamily="34" charset="0"/>
                        </a:rPr>
                        <a:t>Milestone</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09415"/>
                    </a:solidFill>
                  </a:tcPr>
                </a:tc>
                <a:extLst>
                  <a:ext uri="{0D108BD9-81ED-4DB2-BD59-A6C34878D82A}">
                    <a16:rowId xmlns:a16="http://schemas.microsoft.com/office/drawing/2014/main" xmlns="" val="3885641577"/>
                  </a:ext>
                </a:extLst>
              </a:tr>
              <a:tr h="712716">
                <a:tc>
                  <a:txBody>
                    <a:bodyPr/>
                    <a:lstStyle/>
                    <a:p>
                      <a:r>
                        <a:rPr lang="en-US" sz="1400" dirty="0">
                          <a:solidFill>
                            <a:srgbClr val="000000"/>
                          </a:solidFill>
                          <a:effectLst/>
                          <a:latin typeface="Century Gothic" panose="020B0502020202020204" pitchFamily="34" charset="0"/>
                          <a:ea typeface="Calibri" panose="020F0502020204030204" pitchFamily="34" charset="0"/>
                        </a:rPr>
                        <a:t>05-07 August 2022</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DCCC"/>
                    </a:solidFill>
                  </a:tcPr>
                </a:tc>
                <a:tc>
                  <a:txBody>
                    <a:bodyPr/>
                    <a:lstStyle/>
                    <a:p>
                      <a:r>
                        <a:rPr lang="en-US" sz="1400" dirty="0">
                          <a:solidFill>
                            <a:srgbClr val="000000"/>
                          </a:solidFill>
                          <a:effectLst/>
                          <a:latin typeface="Century Gothic" panose="020B0502020202020204" pitchFamily="34" charset="0"/>
                          <a:ea typeface="Calibri" panose="020F0502020204030204" pitchFamily="34" charset="0"/>
                        </a:rPr>
                        <a:t>1st Training of coaches and technical officials in Botswana</a:t>
                      </a:r>
                      <a:endParaRPr lang="en-ZA" sz="1400" dirty="0">
                        <a:effectLst/>
                        <a:latin typeface="Century Gothic" panose="020B0502020202020204" pitchFamily="34" charset="0"/>
                        <a:ea typeface="Calibri" panose="020F0502020204030204" pitchFamily="34" charset="0"/>
                      </a:endParaRPr>
                    </a:p>
                    <a:p>
                      <a:r>
                        <a:rPr lang="en-US" sz="1400" dirty="0">
                          <a:solidFill>
                            <a:srgbClr val="000000"/>
                          </a:solidFill>
                          <a:effectLst/>
                          <a:latin typeface="Century Gothic" panose="020B0502020202020204" pitchFamily="34" charset="0"/>
                          <a:ea typeface="Calibri" panose="020F0502020204030204" pitchFamily="34" charset="0"/>
                        </a:rPr>
                        <a:t>Training was for 5 days  with 24 Candidates.</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DCCC"/>
                    </a:solidFill>
                  </a:tcPr>
                </a:tc>
                <a:extLst>
                  <a:ext uri="{0D108BD9-81ED-4DB2-BD59-A6C34878D82A}">
                    <a16:rowId xmlns:a16="http://schemas.microsoft.com/office/drawing/2014/main" xmlns="" val="3860483629"/>
                  </a:ext>
                </a:extLst>
              </a:tr>
              <a:tr h="1657948">
                <a:tc>
                  <a:txBody>
                    <a:bodyPr/>
                    <a:lstStyle/>
                    <a:p>
                      <a:r>
                        <a:rPr lang="en-US" sz="1400" dirty="0">
                          <a:solidFill>
                            <a:srgbClr val="000000"/>
                          </a:solidFill>
                          <a:effectLst/>
                          <a:latin typeface="Century Gothic" panose="020B0502020202020204" pitchFamily="34" charset="0"/>
                          <a:ea typeface="Calibri" panose="020F0502020204030204" pitchFamily="34" charset="0"/>
                        </a:rPr>
                        <a:t>19-27 August 2022</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FE7"/>
                    </a:solidFill>
                  </a:tcPr>
                </a:tc>
                <a:tc>
                  <a:txBody>
                    <a:bodyPr/>
                    <a:lstStyle/>
                    <a:p>
                      <a:r>
                        <a:rPr lang="en-US" sz="1400" dirty="0">
                          <a:solidFill>
                            <a:srgbClr val="000000"/>
                          </a:solidFill>
                          <a:effectLst/>
                          <a:latin typeface="Century Gothic" panose="020B0502020202020204" pitchFamily="34" charset="0"/>
                          <a:ea typeface="Calibri" panose="020F0502020204030204" pitchFamily="34" charset="0"/>
                        </a:rPr>
                        <a:t>Stats training at African  Qualifiers</a:t>
                      </a:r>
                      <a:endParaRPr lang="en-ZA" sz="1400" dirty="0">
                        <a:effectLst/>
                        <a:latin typeface="Century Gothic" panose="020B0502020202020204" pitchFamily="34" charset="0"/>
                        <a:ea typeface="Calibri" panose="020F0502020204030204" pitchFamily="34" charset="0"/>
                      </a:endParaRPr>
                    </a:p>
                    <a:p>
                      <a:r>
                        <a:rPr lang="en-US" sz="1400" dirty="0">
                          <a:solidFill>
                            <a:srgbClr val="000000"/>
                          </a:solidFill>
                          <a:effectLst/>
                          <a:latin typeface="Century Gothic" panose="020B0502020202020204" pitchFamily="34" charset="0"/>
                          <a:ea typeface="Calibri" panose="020F0502020204030204" pitchFamily="34" charset="0"/>
                        </a:rPr>
                        <a:t>19 and 20 August 2022. Theorical Introduction and online training of the Timing, Scoring and Results System 24 Candidates. </a:t>
                      </a:r>
                      <a:endParaRPr lang="en-ZA" sz="1400" dirty="0">
                        <a:effectLst/>
                        <a:latin typeface="Century Gothic" panose="020B0502020202020204" pitchFamily="34" charset="0"/>
                        <a:ea typeface="Calibri" panose="020F0502020204030204" pitchFamily="34" charset="0"/>
                      </a:endParaRPr>
                    </a:p>
                    <a:p>
                      <a:r>
                        <a:rPr lang="en-US" sz="1400" dirty="0">
                          <a:solidFill>
                            <a:srgbClr val="000000"/>
                          </a:solidFill>
                          <a:effectLst/>
                          <a:latin typeface="Century Gothic" panose="020B0502020202020204" pitchFamily="34" charset="0"/>
                          <a:ea typeface="Calibri" panose="020F0502020204030204" pitchFamily="34" charset="0"/>
                        </a:rPr>
                        <a:t>21-27  August 2022 Practical training of the Timing, Scoring and Results System during the live matches- 31 Candidates. </a:t>
                      </a:r>
                      <a:endParaRPr lang="en-ZA" sz="1400" dirty="0">
                        <a:effectLst/>
                        <a:latin typeface="Century Gothic" panose="020B0502020202020204" pitchFamily="34" charset="0"/>
                        <a:ea typeface="Calibri" panose="020F0502020204030204" pitchFamily="34" charset="0"/>
                      </a:endParaRPr>
                    </a:p>
                    <a:p>
                      <a:r>
                        <a:rPr lang="en-US" sz="1400" dirty="0">
                          <a:solidFill>
                            <a:srgbClr val="000000"/>
                          </a:solidFill>
                          <a:effectLst/>
                          <a:latin typeface="Century Gothic" panose="020B0502020202020204" pitchFamily="34" charset="0"/>
                          <a:ea typeface="Calibri" panose="020F0502020204030204" pitchFamily="34" charset="0"/>
                        </a:rPr>
                        <a:t>Umpire Alerts were tested and approved by ICASA</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FE7"/>
                    </a:solidFill>
                  </a:tcPr>
                </a:tc>
                <a:extLst>
                  <a:ext uri="{0D108BD9-81ED-4DB2-BD59-A6C34878D82A}">
                    <a16:rowId xmlns:a16="http://schemas.microsoft.com/office/drawing/2014/main" xmlns="" val="2019677312"/>
                  </a:ext>
                </a:extLst>
              </a:tr>
              <a:tr h="461653">
                <a:tc>
                  <a:txBody>
                    <a:bodyPr/>
                    <a:lstStyle/>
                    <a:p>
                      <a:r>
                        <a:rPr lang="en-US" sz="1400" dirty="0">
                          <a:solidFill>
                            <a:srgbClr val="000000"/>
                          </a:solidFill>
                          <a:effectLst/>
                          <a:latin typeface="Century Gothic" panose="020B0502020202020204" pitchFamily="34" charset="0"/>
                          <a:ea typeface="Calibri" panose="020F0502020204030204" pitchFamily="34" charset="0"/>
                        </a:rPr>
                        <a:t>20-21 August 2022</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DCCC"/>
                    </a:solidFill>
                  </a:tcPr>
                </a:tc>
                <a:tc>
                  <a:txBody>
                    <a:bodyPr/>
                    <a:lstStyle/>
                    <a:p>
                      <a:r>
                        <a:rPr lang="en-US" sz="1400" dirty="0">
                          <a:solidFill>
                            <a:srgbClr val="000000"/>
                          </a:solidFill>
                          <a:effectLst/>
                          <a:latin typeface="Century Gothic" panose="020B0502020202020204" pitchFamily="34" charset="0"/>
                          <a:ea typeface="Calibri" panose="020F0502020204030204" pitchFamily="34" charset="0"/>
                        </a:rPr>
                        <a:t>Africa Qualifiers High Performance session with African Countries attending Qualifiers</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DCCC"/>
                    </a:solidFill>
                  </a:tcPr>
                </a:tc>
                <a:extLst>
                  <a:ext uri="{0D108BD9-81ED-4DB2-BD59-A6C34878D82A}">
                    <a16:rowId xmlns:a16="http://schemas.microsoft.com/office/drawing/2014/main" xmlns="" val="2699408189"/>
                  </a:ext>
                </a:extLst>
              </a:tr>
              <a:tr h="45840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Century Gothic" panose="020B0502020202020204" pitchFamily="34" charset="0"/>
                          <a:ea typeface="Calibri" panose="020F0502020204030204" pitchFamily="34" charset="0"/>
                        </a:rPr>
                        <a:t>21 Nov-26 Nov 2022</a:t>
                      </a:r>
                      <a:endParaRPr lang="en-ZA" sz="1400" dirty="0">
                        <a:effectLst/>
                        <a:latin typeface="Century Gothic" panose="020B0502020202020204" pitchFamily="34" charset="0"/>
                        <a:ea typeface="Calibri" panose="020F0502020204030204" pitchFamily="34" charset="0"/>
                      </a:endParaRPr>
                    </a:p>
                    <a:p>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F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rgbClr val="000000"/>
                          </a:solidFill>
                          <a:effectLst/>
                          <a:latin typeface="Century Gothic" panose="020B0502020202020204" pitchFamily="34" charset="0"/>
                          <a:ea typeface="Calibri" panose="020F0502020204030204" pitchFamily="34" charset="0"/>
                        </a:rPr>
                        <a:t>Diamond Challenge University of Pretoria (</a:t>
                      </a:r>
                      <a:r>
                        <a:rPr lang="en-US" sz="1400" dirty="0" err="1">
                          <a:solidFill>
                            <a:srgbClr val="000000"/>
                          </a:solidFill>
                          <a:effectLst/>
                          <a:latin typeface="Century Gothic" panose="020B0502020202020204" pitchFamily="34" charset="0"/>
                          <a:ea typeface="Calibri" panose="020F0502020204030204" pitchFamily="34" charset="0"/>
                        </a:rPr>
                        <a:t>Zim</a:t>
                      </a:r>
                      <a:r>
                        <a:rPr lang="en-US" sz="1400" dirty="0">
                          <a:solidFill>
                            <a:srgbClr val="000000"/>
                          </a:solidFill>
                          <a:effectLst/>
                          <a:latin typeface="Century Gothic" panose="020B0502020202020204" pitchFamily="34" charset="0"/>
                          <a:ea typeface="Calibri" panose="020F0502020204030204" pitchFamily="34" charset="0"/>
                        </a:rPr>
                        <a:t>, Wales, Spar Proteas and President`s 12)</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FE7"/>
                    </a:solidFill>
                  </a:tcPr>
                </a:tc>
                <a:extLst>
                  <a:ext uri="{0D108BD9-81ED-4DB2-BD59-A6C34878D82A}">
                    <a16:rowId xmlns:a16="http://schemas.microsoft.com/office/drawing/2014/main" xmlns="" val="2135723524"/>
                  </a:ext>
                </a:extLst>
              </a:tr>
              <a:tr h="660762">
                <a:tc>
                  <a:txBody>
                    <a:bodyPr/>
                    <a:lstStyle/>
                    <a:p>
                      <a:r>
                        <a:rPr lang="en-US" sz="1400" dirty="0">
                          <a:solidFill>
                            <a:srgbClr val="000000"/>
                          </a:solidFill>
                          <a:effectLst/>
                          <a:latin typeface="Century Gothic" panose="020B0502020202020204" pitchFamily="34" charset="0"/>
                          <a:ea typeface="Calibri" panose="020F0502020204030204" pitchFamily="34" charset="0"/>
                        </a:rPr>
                        <a:t>27</a:t>
                      </a:r>
                      <a:r>
                        <a:rPr lang="en-US" sz="1400" baseline="30000" dirty="0">
                          <a:solidFill>
                            <a:srgbClr val="000000"/>
                          </a:solidFill>
                          <a:effectLst/>
                          <a:latin typeface="Century Gothic" panose="020B0502020202020204" pitchFamily="34" charset="0"/>
                          <a:ea typeface="Calibri" panose="020F0502020204030204" pitchFamily="34" charset="0"/>
                        </a:rPr>
                        <a:t>th</a:t>
                      </a:r>
                      <a:r>
                        <a:rPr lang="en-US" sz="1400" dirty="0">
                          <a:solidFill>
                            <a:srgbClr val="000000"/>
                          </a:solidFill>
                          <a:effectLst/>
                          <a:latin typeface="Century Gothic" panose="020B0502020202020204" pitchFamily="34" charset="0"/>
                          <a:ea typeface="Calibri" panose="020F0502020204030204" pitchFamily="34" charset="0"/>
                        </a:rPr>
                        <a:t> Nov – 3</a:t>
                      </a:r>
                      <a:r>
                        <a:rPr lang="en-US" sz="1400" baseline="30000" dirty="0">
                          <a:solidFill>
                            <a:srgbClr val="000000"/>
                          </a:solidFill>
                          <a:effectLst/>
                          <a:latin typeface="Century Gothic" panose="020B0502020202020204" pitchFamily="34" charset="0"/>
                          <a:ea typeface="Calibri" panose="020F0502020204030204" pitchFamily="34" charset="0"/>
                        </a:rPr>
                        <a:t>rd</a:t>
                      </a:r>
                      <a:r>
                        <a:rPr lang="en-US" sz="1400" dirty="0">
                          <a:solidFill>
                            <a:srgbClr val="000000"/>
                          </a:solidFill>
                          <a:effectLst/>
                          <a:latin typeface="Century Gothic" panose="020B0502020202020204" pitchFamily="34" charset="0"/>
                          <a:ea typeface="Calibri" panose="020F0502020204030204" pitchFamily="34" charset="0"/>
                        </a:rPr>
                        <a:t> Dec 2022</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DCCC"/>
                    </a:solidFill>
                  </a:tcPr>
                </a:tc>
                <a:tc>
                  <a:txBody>
                    <a:bodyPr/>
                    <a:lstStyle/>
                    <a:p>
                      <a:r>
                        <a:rPr lang="en-US" sz="1400" dirty="0">
                          <a:solidFill>
                            <a:srgbClr val="000000"/>
                          </a:solidFill>
                          <a:effectLst/>
                          <a:latin typeface="Century Gothic" panose="020B0502020202020204" pitchFamily="34" charset="0"/>
                          <a:ea typeface="Calibri" panose="020F0502020204030204" pitchFamily="34" charset="0"/>
                        </a:rPr>
                        <a:t>Training in Ghana (Africa) </a:t>
                      </a:r>
                      <a:endParaRPr lang="en-ZA" sz="1400" dirty="0">
                        <a:effectLst/>
                        <a:latin typeface="Century Gothic" panose="020B0502020202020204" pitchFamily="34" charset="0"/>
                        <a:ea typeface="Calibri" panose="020F0502020204030204" pitchFamily="34" charset="0"/>
                      </a:endParaRPr>
                    </a:p>
                  </a:txBody>
                  <a:tcPr marL="64902" marR="64902" marT="32451" marB="3245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DCCC"/>
                    </a:solidFill>
                  </a:tcPr>
                </a:tc>
                <a:extLst>
                  <a:ext uri="{0D108BD9-81ED-4DB2-BD59-A6C34878D82A}">
                    <a16:rowId xmlns:a16="http://schemas.microsoft.com/office/drawing/2014/main" xmlns="" val="1436011591"/>
                  </a:ext>
                </a:extLst>
              </a:tr>
            </a:tbl>
          </a:graphicData>
        </a:graphic>
      </p:graphicFrame>
      <p:pic>
        <p:nvPicPr>
          <p:cNvPr id="1025" name="Picture 2">
            <a:extLst>
              <a:ext uri="{FF2B5EF4-FFF2-40B4-BE49-F238E27FC236}">
                <a16:creationId xmlns:a16="http://schemas.microsoft.com/office/drawing/2014/main" xmlns="" id="{959C07A2-F4B1-DDB9-913D-962E5509487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57545" y="2830631"/>
            <a:ext cx="4955797" cy="3274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xmlns="" id="{063E4A6F-4104-3ED5-6D29-7DFAC7E3052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76432" y="742950"/>
            <a:ext cx="5538555" cy="5372099"/>
          </a:xfrm>
          <a:prstGeom prst="rect">
            <a:avLst/>
          </a:prstGeom>
        </p:spPr>
      </p:pic>
      <p:pic>
        <p:nvPicPr>
          <p:cNvPr id="61" name="Google Shape;61;p2"/>
          <p:cNvPicPr preferRelativeResize="0"/>
          <p:nvPr/>
        </p:nvPicPr>
        <p:blipFill rotWithShape="1">
          <a:blip r:embed="rId4"/>
          <a:stretch/>
        </p:blipFill>
        <p:spPr>
          <a:xfrm>
            <a:off x="643466" y="742950"/>
            <a:ext cx="5372099" cy="5372099"/>
          </a:xfrm>
          <a:prstGeom prst="rect">
            <a:avLst/>
          </a:prstGeom>
          <a:noFill/>
        </p:spPr>
      </p:pic>
      <p:sp>
        <p:nvSpPr>
          <p:cNvPr id="8" name="TextBox 7">
            <a:extLst>
              <a:ext uri="{FF2B5EF4-FFF2-40B4-BE49-F238E27FC236}">
                <a16:creationId xmlns:a16="http://schemas.microsoft.com/office/drawing/2014/main" xmlns="" id="{54BC161C-02A4-D208-B6D2-1B48087F7EF8}"/>
              </a:ext>
            </a:extLst>
          </p:cNvPr>
          <p:cNvSpPr txBox="1"/>
          <p:nvPr/>
        </p:nvSpPr>
        <p:spPr>
          <a:xfrm>
            <a:off x="965538" y="1021571"/>
            <a:ext cx="5044440" cy="4801314"/>
          </a:xfrm>
          <a:prstGeom prst="rect">
            <a:avLst/>
          </a:prstGeom>
          <a:noFill/>
        </p:spPr>
        <p:txBody>
          <a:bodyPr wrap="square" rtlCol="0">
            <a:spAutoFit/>
          </a:bodyPr>
          <a:lstStyle/>
          <a:p>
            <a:pPr algn="ctr"/>
            <a:r>
              <a:rPr lang="en-ZA" sz="2800" b="1" dirty="0">
                <a:solidFill>
                  <a:schemeClr val="bg1"/>
                </a:solidFill>
              </a:rPr>
              <a:t>TOTAL REVENUE </a:t>
            </a:r>
          </a:p>
          <a:p>
            <a:endParaRPr lang="en-ZA" sz="1400" dirty="0">
              <a:solidFill>
                <a:schemeClr val="bg1"/>
              </a:solidFill>
            </a:endParaRPr>
          </a:p>
          <a:p>
            <a:pPr marL="285750" indent="-285750" algn="just">
              <a:buFont typeface="Arial" panose="020B0604020202020204" pitchFamily="34" charset="0"/>
              <a:buChar char="•"/>
            </a:pPr>
            <a:r>
              <a:rPr lang="en-GB" sz="1600" dirty="0">
                <a:solidFill>
                  <a:schemeClr val="bg1"/>
                </a:solidFill>
              </a:rPr>
              <a:t>To guarantee that transactions are categorized in terms of their classifications, the OC has revised the budget presentation.</a:t>
            </a:r>
          </a:p>
          <a:p>
            <a:pPr marL="285750" indent="-285750" algn="just">
              <a:buFont typeface="Arial" panose="020B0604020202020204" pitchFamily="34" charset="0"/>
              <a:buChar char="•"/>
            </a:pPr>
            <a:r>
              <a:rPr lang="en-GB" sz="1600" dirty="0">
                <a:solidFill>
                  <a:schemeClr val="bg1"/>
                </a:solidFill>
              </a:rPr>
              <a:t>The baseline against which the current budget is originally assessed is the 2018 budget (included in the Bid Documents and depicted above  yellow coded),</a:t>
            </a:r>
          </a:p>
          <a:p>
            <a:pPr marL="285750" indent="-285750" algn="just">
              <a:buFont typeface="Arial" panose="020B0604020202020204" pitchFamily="34" charset="0"/>
              <a:buChar char="•"/>
            </a:pPr>
            <a:r>
              <a:rPr lang="en-GB" sz="1600" dirty="0">
                <a:solidFill>
                  <a:schemeClr val="bg1"/>
                </a:solidFill>
              </a:rPr>
              <a:t>The second comparison also illustrates budgetary trends when the current budget is contrasted with the green coded 2019 budget used in the Head of Terms.</a:t>
            </a:r>
          </a:p>
          <a:p>
            <a:pPr marL="285750" indent="-285750" algn="just">
              <a:buFont typeface="Arial" panose="020B0604020202020204" pitchFamily="34" charset="0"/>
              <a:buChar char="•"/>
            </a:pPr>
            <a:r>
              <a:rPr lang="en-GB" sz="1600" dirty="0">
                <a:solidFill>
                  <a:schemeClr val="bg1"/>
                </a:solidFill>
              </a:rPr>
              <a:t>The predicted earnings and cash reserves were examined after the 2019 Netball World Cup to make sure they were sufficient to cover costs.</a:t>
            </a:r>
          </a:p>
          <a:p>
            <a:pPr marL="285750" indent="-285750" algn="just">
              <a:buFont typeface="Arial" panose="020B0604020202020204" pitchFamily="34" charset="0"/>
              <a:buChar char="•"/>
            </a:pPr>
            <a:r>
              <a:rPr lang="en-GB" sz="1600" dirty="0">
                <a:solidFill>
                  <a:schemeClr val="bg1"/>
                </a:solidFill>
              </a:rPr>
              <a:t>Additionally, real cash received, pledged and earned revenue, as well as projected revenue as forecasted, are all shown in the updated presentation</a:t>
            </a:r>
            <a:endParaRPr lang="en-ZA" sz="1200" dirty="0"/>
          </a:p>
          <a:p>
            <a:endParaRPr lang="en-ZA" sz="1200" dirty="0"/>
          </a:p>
          <a:p>
            <a:endParaRPr lang="en-ZA" sz="1200" dirty="0"/>
          </a:p>
        </p:txBody>
      </p:sp>
    </p:spTree>
    <p:extLst>
      <p:ext uri="{BB962C8B-B14F-4D97-AF65-F5344CB8AC3E}">
        <p14:creationId xmlns:p14="http://schemas.microsoft.com/office/powerpoint/2010/main" xmlns="" val="2293011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0" y="1"/>
            <a:ext cx="12598968" cy="7182732"/>
          </a:xfrm>
          <a:prstGeom prst="rect">
            <a:avLst/>
          </a:prstGeom>
          <a:noFill/>
          <a:ln>
            <a:noFill/>
          </a:ln>
        </p:spPr>
      </p:pic>
      <p:sp>
        <p:nvSpPr>
          <p:cNvPr id="6" name="TextBox 5">
            <a:extLst>
              <a:ext uri="{FF2B5EF4-FFF2-40B4-BE49-F238E27FC236}">
                <a16:creationId xmlns:a16="http://schemas.microsoft.com/office/drawing/2014/main" xmlns="" id="{7AB22B1E-3C77-32C2-D5F5-C6C497F285D6}"/>
              </a:ext>
            </a:extLst>
          </p:cNvPr>
          <p:cNvSpPr txBox="1"/>
          <p:nvPr/>
        </p:nvSpPr>
        <p:spPr>
          <a:xfrm>
            <a:off x="2269491" y="0"/>
            <a:ext cx="7494359" cy="584775"/>
          </a:xfrm>
          <a:prstGeom prst="rect">
            <a:avLst/>
          </a:prstGeom>
          <a:noFill/>
        </p:spPr>
        <p:txBody>
          <a:bodyPr wrap="none" rtlCol="0">
            <a:spAutoFit/>
          </a:bodyPr>
          <a:lstStyle/>
          <a:p>
            <a:pPr defTabSz="1219170">
              <a:buClr>
                <a:srgbClr val="000000"/>
              </a:buClr>
            </a:pPr>
            <a:r>
              <a:rPr lang="en-ZA" sz="3200" b="1" kern="0" dirty="0">
                <a:solidFill>
                  <a:srgbClr val="FFFFFF"/>
                </a:solidFill>
                <a:latin typeface="Century Gothic" panose="020B0502020202020204" pitchFamily="34" charset="0"/>
                <a:cs typeface="Arial"/>
                <a:sym typeface="Arial"/>
              </a:rPr>
              <a:t>NETBALL WORLD CUP  TOTAL REVENUE</a:t>
            </a:r>
          </a:p>
        </p:txBody>
      </p:sp>
      <p:graphicFrame>
        <p:nvGraphicFramePr>
          <p:cNvPr id="2" name="Table 1">
            <a:extLst>
              <a:ext uri="{FF2B5EF4-FFF2-40B4-BE49-F238E27FC236}">
                <a16:creationId xmlns:a16="http://schemas.microsoft.com/office/drawing/2014/main" xmlns="" id="{04C581A4-82A4-B1F2-9FE9-BC618415B615}"/>
              </a:ext>
            </a:extLst>
          </p:cNvPr>
          <p:cNvGraphicFramePr>
            <a:graphicFrameLocks noGrp="1"/>
          </p:cNvGraphicFramePr>
          <p:nvPr>
            <p:extLst>
              <p:ext uri="{D42A27DB-BD31-4B8C-83A1-F6EECF244321}">
                <p14:modId xmlns:p14="http://schemas.microsoft.com/office/powerpoint/2010/main" xmlns="" val="762170219"/>
              </p:ext>
            </p:extLst>
          </p:nvPr>
        </p:nvGraphicFramePr>
        <p:xfrm>
          <a:off x="158142" y="537783"/>
          <a:ext cx="12282683" cy="6320221"/>
        </p:xfrm>
        <a:graphic>
          <a:graphicData uri="http://schemas.openxmlformats.org/drawingml/2006/table">
            <a:tbl>
              <a:tblPr>
                <a:tableStyleId>{5C22544A-7EE6-4342-B048-85BDC9FD1C3A}</a:tableStyleId>
              </a:tblPr>
              <a:tblGrid>
                <a:gridCol w="3953187">
                  <a:extLst>
                    <a:ext uri="{9D8B030D-6E8A-4147-A177-3AD203B41FA5}">
                      <a16:colId xmlns:a16="http://schemas.microsoft.com/office/drawing/2014/main" xmlns="" val="2309909274"/>
                    </a:ext>
                  </a:extLst>
                </a:gridCol>
                <a:gridCol w="499689">
                  <a:extLst>
                    <a:ext uri="{9D8B030D-6E8A-4147-A177-3AD203B41FA5}">
                      <a16:colId xmlns:a16="http://schemas.microsoft.com/office/drawing/2014/main" xmlns="" val="3668775791"/>
                    </a:ext>
                  </a:extLst>
                </a:gridCol>
                <a:gridCol w="1269496">
                  <a:extLst>
                    <a:ext uri="{9D8B030D-6E8A-4147-A177-3AD203B41FA5}">
                      <a16:colId xmlns:a16="http://schemas.microsoft.com/office/drawing/2014/main" xmlns="" val="3346944521"/>
                    </a:ext>
                  </a:extLst>
                </a:gridCol>
                <a:gridCol w="1309544">
                  <a:extLst>
                    <a:ext uri="{9D8B030D-6E8A-4147-A177-3AD203B41FA5}">
                      <a16:colId xmlns:a16="http://schemas.microsoft.com/office/drawing/2014/main" xmlns="" val="4217027626"/>
                    </a:ext>
                  </a:extLst>
                </a:gridCol>
                <a:gridCol w="1390264">
                  <a:extLst>
                    <a:ext uri="{9D8B030D-6E8A-4147-A177-3AD203B41FA5}">
                      <a16:colId xmlns:a16="http://schemas.microsoft.com/office/drawing/2014/main" xmlns="" val="3829137041"/>
                    </a:ext>
                  </a:extLst>
                </a:gridCol>
                <a:gridCol w="1293551">
                  <a:extLst>
                    <a:ext uri="{9D8B030D-6E8A-4147-A177-3AD203B41FA5}">
                      <a16:colId xmlns:a16="http://schemas.microsoft.com/office/drawing/2014/main" xmlns="" val="3760871340"/>
                    </a:ext>
                  </a:extLst>
                </a:gridCol>
                <a:gridCol w="1196837">
                  <a:extLst>
                    <a:ext uri="{9D8B030D-6E8A-4147-A177-3AD203B41FA5}">
                      <a16:colId xmlns:a16="http://schemas.microsoft.com/office/drawing/2014/main" xmlns="" val="108732006"/>
                    </a:ext>
                  </a:extLst>
                </a:gridCol>
                <a:gridCol w="1370115">
                  <a:extLst>
                    <a:ext uri="{9D8B030D-6E8A-4147-A177-3AD203B41FA5}">
                      <a16:colId xmlns:a16="http://schemas.microsoft.com/office/drawing/2014/main" xmlns="" val="3854737699"/>
                    </a:ext>
                  </a:extLst>
                </a:gridCol>
              </a:tblGrid>
              <a:tr h="515633">
                <a:tc>
                  <a:txBody>
                    <a:bodyPr/>
                    <a:lstStyle/>
                    <a:p>
                      <a:pPr algn="l" fontAlgn="t"/>
                      <a:r>
                        <a:rPr lang="en-ZA" sz="1050" b="1" u="none" strike="noStrike" dirty="0">
                          <a:effectLst/>
                        </a:rPr>
                        <a:t> </a:t>
                      </a:r>
                      <a:endParaRPr lang="en-ZA" sz="105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050" b="1" u="none" strike="noStrike">
                          <a:effectLst/>
                        </a:rPr>
                        <a:t> </a:t>
                      </a:r>
                      <a:endParaRPr lang="en-ZA" sz="105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ZA" sz="1050" b="1" u="none" strike="noStrike" dirty="0">
                          <a:effectLst/>
                        </a:rPr>
                        <a:t> BID BUDGET-2018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fontAlgn="ctr"/>
                      <a:r>
                        <a:rPr lang="en-ZA" sz="1050" b="1" u="none" strike="noStrike" dirty="0">
                          <a:effectLst/>
                        </a:rPr>
                        <a:t>HEAD OF TERMS BUDGET-2019</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gridSpan="4">
                  <a:txBody>
                    <a:bodyPr/>
                    <a:lstStyle/>
                    <a:p>
                      <a:pPr algn="ctr" fontAlgn="ctr"/>
                      <a:r>
                        <a:rPr lang="en-ZA" sz="1050" b="1" u="none" strike="noStrike" dirty="0">
                          <a:effectLst/>
                        </a:rPr>
                        <a:t> CURRENT BUDGET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hMerge="1">
                  <a:txBody>
                    <a:bodyPr/>
                    <a:lstStyle/>
                    <a:p>
                      <a:endParaRPr lang="en-ZA"/>
                    </a:p>
                  </a:txBody>
                  <a:tcPr/>
                </a:tc>
                <a:tc rowSpan="2" hMerge="1">
                  <a:txBody>
                    <a:bodyPr/>
                    <a:lstStyle/>
                    <a:p>
                      <a:endParaRPr lang="en-ZA"/>
                    </a:p>
                  </a:txBody>
                  <a:tcPr/>
                </a:tc>
                <a:tc rowSpan="2" hMerge="1">
                  <a:txBody>
                    <a:bodyPr/>
                    <a:lstStyle/>
                    <a:p>
                      <a:endParaRPr lang="en-ZA"/>
                    </a:p>
                  </a:txBody>
                  <a:tcPr/>
                </a:tc>
                <a:extLst>
                  <a:ext uri="{0D108BD9-81ED-4DB2-BD59-A6C34878D82A}">
                    <a16:rowId xmlns:a16="http://schemas.microsoft.com/office/drawing/2014/main" xmlns="" val="3272233336"/>
                  </a:ext>
                </a:extLst>
              </a:tr>
              <a:tr h="265183">
                <a:tc>
                  <a:txBody>
                    <a:bodyPr/>
                    <a:lstStyle/>
                    <a:p>
                      <a:pPr algn="l" fontAlgn="t"/>
                      <a:r>
                        <a:rPr lang="en-ZA" sz="1050" b="1" u="none" strike="noStrike" dirty="0">
                          <a:effectLst/>
                        </a:rPr>
                        <a:t> </a:t>
                      </a:r>
                      <a:endParaRPr lang="en-ZA" sz="105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050" b="1" u="none" strike="noStrike" dirty="0">
                          <a:effectLst/>
                        </a:rPr>
                        <a:t> </a:t>
                      </a:r>
                      <a:endParaRPr lang="en-ZA" sz="105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ZA"/>
                    </a:p>
                  </a:txBody>
                  <a:tcPr/>
                </a:tc>
                <a:tc vMerge="1">
                  <a:txBody>
                    <a:bodyPr/>
                    <a:lstStyle/>
                    <a:p>
                      <a:endParaRPr lang="en-ZA"/>
                    </a:p>
                  </a:txBody>
                  <a:tcPr/>
                </a:tc>
                <a:tc gridSpan="4" vMerge="1">
                  <a:txBody>
                    <a:bodyPr/>
                    <a:lstStyle/>
                    <a:p>
                      <a:endParaRPr lang="en-ZA"/>
                    </a:p>
                  </a:txBody>
                  <a:tcPr/>
                </a:tc>
                <a:tc hMerge="1" vMerge="1">
                  <a:txBody>
                    <a:bodyPr/>
                    <a:lstStyle/>
                    <a:p>
                      <a:endParaRPr lang="en-ZA"/>
                    </a:p>
                  </a:txBody>
                  <a:tcPr/>
                </a:tc>
                <a:tc hMerge="1" vMerge="1">
                  <a:txBody>
                    <a:bodyPr/>
                    <a:lstStyle/>
                    <a:p>
                      <a:endParaRPr lang="en-ZA"/>
                    </a:p>
                  </a:txBody>
                  <a:tcPr/>
                </a:tc>
                <a:tc hMerge="1" vMerge="1">
                  <a:txBody>
                    <a:bodyPr/>
                    <a:lstStyle/>
                    <a:p>
                      <a:endParaRPr lang="en-ZA"/>
                    </a:p>
                  </a:txBody>
                  <a:tcPr/>
                </a:tc>
                <a:extLst>
                  <a:ext uri="{0D108BD9-81ED-4DB2-BD59-A6C34878D82A}">
                    <a16:rowId xmlns:a16="http://schemas.microsoft.com/office/drawing/2014/main" xmlns="" val="3492370722"/>
                  </a:ext>
                </a:extLst>
              </a:tr>
              <a:tr h="515633">
                <a:tc>
                  <a:txBody>
                    <a:bodyPr/>
                    <a:lstStyle/>
                    <a:p>
                      <a:pPr algn="ctr" fontAlgn="ctr"/>
                      <a:r>
                        <a:rPr lang="en-ZA" sz="1050" b="1" u="none" strike="noStrike" dirty="0">
                          <a:effectLst/>
                        </a:rPr>
                        <a:t>DETAILS</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b="1" u="none" strike="noStrike" dirty="0">
                          <a:effectLst/>
                        </a:rPr>
                        <a:t>NOTES</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b="1" u="none" strike="noStrike" dirty="0">
                          <a:effectLst/>
                        </a:rPr>
                        <a:t> ORIGINAL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ZA" sz="1050" b="1" u="none" strike="noStrike" dirty="0">
                          <a:effectLst/>
                        </a:rPr>
                        <a:t>ORIGINAL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ZA" sz="1050" b="1" u="none" strike="noStrike" dirty="0">
                          <a:effectLst/>
                        </a:rPr>
                        <a:t> ACTUALS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ZA" sz="1050" b="1" u="none" strike="noStrike" dirty="0">
                          <a:effectLst/>
                        </a:rPr>
                        <a:t> COMMITMENTS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ZA" sz="1050" b="1" u="none" strike="noStrike" dirty="0">
                          <a:effectLst/>
                        </a:rPr>
                        <a:t> FORECAST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ZA" sz="1050" b="1" u="none" strike="noStrike" dirty="0">
                          <a:effectLst/>
                        </a:rPr>
                        <a:t> CURRENT BUDGET </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19828892"/>
                  </a:ext>
                </a:extLst>
              </a:tr>
              <a:tr h="265183">
                <a:tc>
                  <a:txBody>
                    <a:bodyPr/>
                    <a:lstStyle/>
                    <a:p>
                      <a:pPr algn="ctr" fontAlgn="ctr"/>
                      <a:endParaRPr lang="en-ZA" sz="105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b"/>
                      <a:endParaRPr lang="en-ZA" sz="1050" b="0"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r" fontAlgn="t"/>
                      <a:endParaRPr lang="en-ZA" sz="1050" b="0" i="0" u="none" strike="noStrike">
                        <a:solidFill>
                          <a:srgbClr val="000000"/>
                        </a:solidFill>
                        <a:effectLst/>
                        <a:latin typeface="Calibri" panose="020F0502020204030204" pitchFamily="34" charset="0"/>
                      </a:endParaRPr>
                    </a:p>
                  </a:txBody>
                  <a:tcPr marL="9525" marR="9525" marT="9525" marB="0">
                    <a:lnT w="12700" cap="flat" cmpd="sng" algn="ctr">
                      <a:solidFill>
                        <a:schemeClr val="tx1"/>
                      </a:solidFill>
                      <a:prstDash val="solid"/>
                      <a:round/>
                      <a:headEnd type="none" w="med" len="med"/>
                      <a:tailEnd type="none" w="med" len="med"/>
                    </a:lnT>
                    <a:solidFill>
                      <a:srgbClr val="FFFF00"/>
                    </a:solidFill>
                  </a:tcPr>
                </a:tc>
                <a:tc>
                  <a:txBody>
                    <a:bodyPr/>
                    <a:lstStyle/>
                    <a:p>
                      <a:pPr algn="r" fontAlgn="t"/>
                      <a:endParaRPr lang="en-ZA" sz="1050" b="0" i="0" u="none" strike="noStrike" dirty="0">
                        <a:solidFill>
                          <a:srgbClr val="000000"/>
                        </a:solidFill>
                        <a:effectLst/>
                        <a:latin typeface="Calibri" panose="020F0502020204030204" pitchFamily="34" charset="0"/>
                      </a:endParaRPr>
                    </a:p>
                  </a:txBody>
                  <a:tcPr marL="9525" marR="9525" marT="9525" marB="0">
                    <a:lnT w="12700" cap="flat" cmpd="sng" algn="ctr">
                      <a:solidFill>
                        <a:schemeClr val="tx1"/>
                      </a:solidFill>
                      <a:prstDash val="solid"/>
                      <a:round/>
                      <a:headEnd type="none" w="med" len="med"/>
                      <a:tailEnd type="none" w="med" len="med"/>
                    </a:lnT>
                    <a:solidFill>
                      <a:srgbClr val="92D050"/>
                    </a:solidFill>
                  </a:tcPr>
                </a:tc>
                <a:tc>
                  <a:txBody>
                    <a:bodyPr/>
                    <a:lstStyle/>
                    <a:p>
                      <a:pPr algn="r" fontAlgn="t"/>
                      <a:endParaRPr lang="en-ZA" sz="1050" b="0" i="0" u="none" strike="noStrike" dirty="0">
                        <a:solidFill>
                          <a:srgbClr val="000000"/>
                        </a:solidFill>
                        <a:effectLst/>
                        <a:latin typeface="Calibri" panose="020F0502020204030204" pitchFamily="34" charset="0"/>
                      </a:endParaRPr>
                    </a:p>
                  </a:txBody>
                  <a:tcPr marL="9525" marR="9525" marT="9525" marB="0">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r" fontAlgn="t"/>
                      <a:endParaRPr lang="en-ZA" sz="1050" b="0" i="0" u="none" strike="noStrike" dirty="0">
                        <a:solidFill>
                          <a:srgbClr val="000000"/>
                        </a:solidFill>
                        <a:effectLst/>
                        <a:latin typeface="Calibri" panose="020F0502020204030204" pitchFamily="34" charset="0"/>
                      </a:endParaRPr>
                    </a:p>
                  </a:txBody>
                  <a:tcPr marL="9525" marR="9525" marT="9525" marB="0">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r" fontAlgn="t"/>
                      <a:endParaRPr lang="en-ZA" sz="1050" b="0" i="0" u="none" strike="noStrike" dirty="0">
                        <a:solidFill>
                          <a:srgbClr val="000000"/>
                        </a:solidFill>
                        <a:effectLst/>
                        <a:latin typeface="Calibri" panose="020F0502020204030204" pitchFamily="34" charset="0"/>
                      </a:endParaRPr>
                    </a:p>
                  </a:txBody>
                  <a:tcPr marL="9525" marR="9525" marT="9525" marB="0">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r" fontAlgn="t"/>
                      <a:endParaRPr lang="en-ZA" sz="1050" b="0" i="0" u="none" strike="noStrike" dirty="0">
                        <a:solidFill>
                          <a:srgbClr val="000000"/>
                        </a:solidFill>
                        <a:effectLst/>
                        <a:latin typeface="Calibri" panose="020F0502020204030204" pitchFamily="34" charset="0"/>
                      </a:endParaRPr>
                    </a:p>
                  </a:txBody>
                  <a:tcPr marL="9525" marR="9525" marT="9525" marB="0">
                    <a:lnT w="12700" cap="flat" cmpd="sng" algn="ctr">
                      <a:solidFill>
                        <a:schemeClr val="tx1"/>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xmlns="" val="1237410376"/>
                  </a:ext>
                </a:extLst>
              </a:tr>
              <a:tr h="265183">
                <a:tc>
                  <a:txBody>
                    <a:bodyPr/>
                    <a:lstStyle/>
                    <a:p>
                      <a:pPr algn="ctr" fontAlgn="ctr"/>
                      <a:r>
                        <a:rPr lang="en-ZA" sz="1050" b="1" u="none" strike="noStrike" dirty="0">
                          <a:effectLst/>
                        </a:rPr>
                        <a:t>REVENUE</a:t>
                      </a:r>
                      <a:endParaRPr lang="en-ZA" sz="105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050" u="none" strike="noStrike">
                          <a:effectLst/>
                        </a:rPr>
                        <a:t> </a:t>
                      </a:r>
                      <a:endParaRPr lang="en-ZA" sz="1050" b="0"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r" fontAlgn="t"/>
                      <a:r>
                        <a:rPr lang="en-ZA" sz="1050" u="none" strike="noStrike" dirty="0">
                          <a:effectLst/>
                        </a:rPr>
                        <a:t> </a:t>
                      </a:r>
                      <a:endParaRPr lang="en-ZA" sz="1050" b="0" i="0" u="none" strike="noStrike" dirty="0">
                        <a:solidFill>
                          <a:srgbClr val="000000"/>
                        </a:solidFill>
                        <a:effectLst/>
                        <a:latin typeface="Calibri" panose="020F0502020204030204" pitchFamily="34" charset="0"/>
                      </a:endParaRPr>
                    </a:p>
                  </a:txBody>
                  <a:tcPr marL="9525" marR="9525" marT="9525" marB="0">
                    <a:lnB w="12700" cap="flat" cmpd="sng" algn="ctr">
                      <a:solidFill>
                        <a:schemeClr val="tx1"/>
                      </a:solidFill>
                      <a:prstDash val="solid"/>
                      <a:round/>
                      <a:headEnd type="none" w="med" len="med"/>
                      <a:tailEnd type="none" w="med" len="med"/>
                    </a:lnB>
                    <a:solidFill>
                      <a:srgbClr val="FFFF00"/>
                    </a:solidFill>
                  </a:tcPr>
                </a:tc>
                <a:tc>
                  <a:txBody>
                    <a:bodyPr/>
                    <a:lstStyle/>
                    <a:p>
                      <a:pPr algn="r" fontAlgn="t"/>
                      <a:r>
                        <a:rPr lang="en-ZA" sz="1050" u="none" strike="noStrike" dirty="0">
                          <a:effectLst/>
                        </a:rPr>
                        <a:t> </a:t>
                      </a:r>
                      <a:endParaRPr lang="en-ZA" sz="1050" b="0" i="0" u="none" strike="noStrike" dirty="0">
                        <a:solidFill>
                          <a:srgbClr val="000000"/>
                        </a:solidFill>
                        <a:effectLst/>
                        <a:latin typeface="Calibri" panose="020F0502020204030204" pitchFamily="34" charset="0"/>
                      </a:endParaRPr>
                    </a:p>
                  </a:txBody>
                  <a:tcPr marL="9525" marR="9525" marT="9525" marB="0">
                    <a:lnB w="12700" cap="flat" cmpd="sng" algn="ctr">
                      <a:solidFill>
                        <a:schemeClr val="tx1"/>
                      </a:solidFill>
                      <a:prstDash val="solid"/>
                      <a:round/>
                      <a:headEnd type="none" w="med" len="med"/>
                      <a:tailEnd type="none" w="med" len="med"/>
                    </a:lnB>
                    <a:solidFill>
                      <a:srgbClr val="92D050"/>
                    </a:solidFill>
                  </a:tcPr>
                </a:tc>
                <a:tc>
                  <a:txBody>
                    <a:bodyPr/>
                    <a:lstStyle/>
                    <a:p>
                      <a:pPr algn="r" fontAlgn="t"/>
                      <a:r>
                        <a:rPr lang="en-ZA" sz="1050" u="none" strike="noStrike">
                          <a:effectLst/>
                        </a:rPr>
                        <a:t> </a:t>
                      </a:r>
                      <a:endParaRPr lang="en-ZA" sz="1050" b="0" i="0" u="none" strike="noStrike">
                        <a:solidFill>
                          <a:srgbClr val="000000"/>
                        </a:solidFill>
                        <a:effectLst/>
                        <a:latin typeface="Calibri" panose="020F0502020204030204" pitchFamily="34" charset="0"/>
                      </a:endParaRPr>
                    </a:p>
                  </a:txBody>
                  <a:tcPr marL="9525" marR="9525" marT="9525" marB="0">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t"/>
                      <a:r>
                        <a:rPr lang="en-ZA" sz="1050" u="none" strike="noStrike">
                          <a:effectLst/>
                        </a:rPr>
                        <a:t> </a:t>
                      </a:r>
                      <a:endParaRPr lang="en-ZA" sz="1050" b="0" i="0" u="none" strike="noStrike">
                        <a:solidFill>
                          <a:srgbClr val="000000"/>
                        </a:solidFill>
                        <a:effectLst/>
                        <a:latin typeface="Calibri" panose="020F0502020204030204" pitchFamily="34" charset="0"/>
                      </a:endParaRPr>
                    </a:p>
                  </a:txBody>
                  <a:tcPr marL="9525" marR="9525" marT="9525" marB="0">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t"/>
                      <a:r>
                        <a:rPr lang="en-ZA" sz="1050" u="none" strike="noStrike" dirty="0">
                          <a:effectLst/>
                        </a:rPr>
                        <a:t> </a:t>
                      </a:r>
                      <a:endParaRPr lang="en-ZA" sz="1050" b="0" i="0" u="none" strike="noStrike" dirty="0">
                        <a:solidFill>
                          <a:srgbClr val="000000"/>
                        </a:solidFill>
                        <a:effectLst/>
                        <a:latin typeface="Calibri" panose="020F0502020204030204" pitchFamily="34" charset="0"/>
                      </a:endParaRPr>
                    </a:p>
                  </a:txBody>
                  <a:tcPr marL="9525" marR="9525" marT="9525" marB="0">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r" fontAlgn="t"/>
                      <a:r>
                        <a:rPr lang="en-ZA" sz="1050" u="none" strike="noStrike">
                          <a:effectLst/>
                        </a:rPr>
                        <a:t> </a:t>
                      </a:r>
                      <a:endParaRPr lang="en-ZA" sz="1050" b="0" i="0" u="none" strike="noStrike">
                        <a:solidFill>
                          <a:srgbClr val="000000"/>
                        </a:solidFill>
                        <a:effectLst/>
                        <a:latin typeface="Calibri" panose="020F0502020204030204" pitchFamily="34" charset="0"/>
                      </a:endParaRPr>
                    </a:p>
                  </a:txBody>
                  <a:tcPr marL="9525" marR="9525" marT="9525" marB="0">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547907346"/>
                  </a:ext>
                </a:extLst>
              </a:tr>
              <a:tr h="250452">
                <a:tc>
                  <a:txBody>
                    <a:bodyPr/>
                    <a:lstStyle/>
                    <a:p>
                      <a:pPr algn="l" fontAlgn="t"/>
                      <a:r>
                        <a:rPr lang="en-ZA" sz="1050" u="none" strike="noStrike" dirty="0">
                          <a:effectLst/>
                        </a:rPr>
                        <a:t>Sponsorship</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1</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15 000 000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15 000 000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28 000 000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28 000 000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602592664"/>
                  </a:ext>
                </a:extLst>
              </a:tr>
              <a:tr h="250452">
                <a:tc>
                  <a:txBody>
                    <a:bodyPr/>
                    <a:lstStyle/>
                    <a:p>
                      <a:pPr algn="l" fontAlgn="t"/>
                      <a:r>
                        <a:rPr lang="en-ZA" sz="1050" u="none" strike="noStrike" dirty="0">
                          <a:effectLst/>
                        </a:rPr>
                        <a:t>Ticket Sales</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2</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12 000 000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12 000 000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4 324 635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60 675 365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65 000 000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838047806"/>
                  </a:ext>
                </a:extLst>
              </a:tr>
              <a:tr h="250452">
                <a:tc>
                  <a:txBody>
                    <a:bodyPr/>
                    <a:lstStyle/>
                    <a:p>
                      <a:pPr algn="l" fontAlgn="t"/>
                      <a:r>
                        <a:rPr lang="en-ZA" sz="1050" u="none" strike="noStrike" dirty="0">
                          <a:effectLst/>
                        </a:rPr>
                        <a:t>Merchandising &amp; Licensing</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3</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2 500 000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2 500 000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2 500 000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2 500 000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55952211"/>
                  </a:ext>
                </a:extLst>
              </a:tr>
              <a:tr h="250452">
                <a:tc>
                  <a:txBody>
                    <a:bodyPr/>
                    <a:lstStyle/>
                    <a:p>
                      <a:pPr algn="l" fontAlgn="t"/>
                      <a:r>
                        <a:rPr lang="en-ZA" sz="1050" u="none" strike="noStrike" dirty="0">
                          <a:effectLst/>
                        </a:rPr>
                        <a:t>Government</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6</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47 000 000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47 000 000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60 000 000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30 000 000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90 000 000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604403402"/>
                  </a:ext>
                </a:extLst>
              </a:tr>
              <a:tr h="291030">
                <a:tc>
                  <a:txBody>
                    <a:bodyPr/>
                    <a:lstStyle/>
                    <a:p>
                      <a:pPr algn="l" fontAlgn="t"/>
                      <a:r>
                        <a:rPr lang="en-GB" sz="1050" u="none" strike="noStrike" dirty="0">
                          <a:effectLst/>
                        </a:rPr>
                        <a:t>Additional Government funding-Western Cape Province - transfer</a:t>
                      </a:r>
                      <a:endParaRPr lang="en-GB"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6</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11 000 000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5 000 000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5 000 000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65692254"/>
                  </a:ext>
                </a:extLst>
              </a:tr>
              <a:tr h="484695">
                <a:tc>
                  <a:txBody>
                    <a:bodyPr/>
                    <a:lstStyle/>
                    <a:p>
                      <a:pPr algn="l" fontAlgn="t"/>
                      <a:r>
                        <a:rPr lang="en-GB" sz="1050" u="none" strike="noStrike" dirty="0">
                          <a:effectLst/>
                        </a:rPr>
                        <a:t>Additional Government funding-City of Cape Town - transfer</a:t>
                      </a:r>
                      <a:endParaRPr lang="en-GB"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6</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175 000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6 000 000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6 175 000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1142936"/>
                  </a:ext>
                </a:extLst>
              </a:tr>
              <a:tr h="250452">
                <a:tc>
                  <a:txBody>
                    <a:bodyPr/>
                    <a:lstStyle/>
                    <a:p>
                      <a:pPr algn="l" fontAlgn="t"/>
                      <a:r>
                        <a:rPr lang="en-ZA" sz="1050" u="none" strike="noStrike" dirty="0">
                          <a:effectLst/>
                        </a:rPr>
                        <a:t>Accommodation Commission &amp; Travel Rebates &amp; VIK</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3</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500 000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500 000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500 000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500 000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601923472"/>
                  </a:ext>
                </a:extLst>
              </a:tr>
              <a:tr h="250452">
                <a:tc>
                  <a:txBody>
                    <a:bodyPr/>
                    <a:lstStyle/>
                    <a:p>
                      <a:pPr algn="l" fontAlgn="t"/>
                      <a:r>
                        <a:rPr lang="en-ZA" sz="1050" u="none" strike="noStrike" dirty="0">
                          <a:effectLst/>
                        </a:rPr>
                        <a:t>Accommodation Charges</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3</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508474097"/>
                  </a:ext>
                </a:extLst>
              </a:tr>
              <a:tr h="250452">
                <a:tc>
                  <a:txBody>
                    <a:bodyPr/>
                    <a:lstStyle/>
                    <a:p>
                      <a:pPr algn="l" fontAlgn="t"/>
                      <a:r>
                        <a:rPr lang="en-ZA" sz="1050" u="none" strike="noStrike" dirty="0">
                          <a:effectLst/>
                        </a:rPr>
                        <a:t>Hospitality Income</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dirty="0">
                          <a:effectLst/>
                        </a:rPr>
                        <a:t>3</a:t>
                      </a:r>
                      <a:endParaRPr lang="en-ZA" sz="105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1 000 000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1 000 000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092357160"/>
                  </a:ext>
                </a:extLst>
              </a:tr>
              <a:tr h="250452">
                <a:tc>
                  <a:txBody>
                    <a:bodyPr/>
                    <a:lstStyle/>
                    <a:p>
                      <a:pPr algn="l" fontAlgn="b"/>
                      <a:r>
                        <a:rPr lang="en-ZA" sz="1050" u="none" strike="noStrike">
                          <a:effectLst/>
                        </a:rPr>
                        <a:t>Fan Park Income</a:t>
                      </a:r>
                      <a:endParaRPr lang="en-ZA" sz="105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3</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1 500 000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1 500 000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783743731"/>
                  </a:ext>
                </a:extLst>
              </a:tr>
              <a:tr h="250452">
                <a:tc>
                  <a:txBody>
                    <a:bodyPr/>
                    <a:lstStyle/>
                    <a:p>
                      <a:pPr algn="l" fontAlgn="t"/>
                      <a:r>
                        <a:rPr lang="en-ZA" sz="1050" u="none" strike="noStrike" dirty="0">
                          <a:effectLst/>
                        </a:rPr>
                        <a:t>Broadcasting - Production cost included-</a:t>
                      </a:r>
                      <a:r>
                        <a:rPr lang="en-ZA" sz="1050" u="none" strike="noStrike" dirty="0" err="1">
                          <a:effectLst/>
                        </a:rPr>
                        <a:t>Supersport</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4</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1 257 090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3 875 535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a:effectLst/>
                        </a:rPr>
                        <a:t> R             5 000 000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275229298"/>
                  </a:ext>
                </a:extLst>
              </a:tr>
              <a:tr h="250452">
                <a:tc>
                  <a:txBody>
                    <a:bodyPr/>
                    <a:lstStyle/>
                    <a:p>
                      <a:pPr algn="l" fontAlgn="t"/>
                      <a:r>
                        <a:rPr lang="en-ZA" sz="1050" u="none" strike="noStrike" dirty="0">
                          <a:effectLst/>
                        </a:rPr>
                        <a:t>Broadcasting - Production cost included-SABC</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050" u="none" strike="noStrike">
                          <a:effectLst/>
                        </a:rPr>
                        <a:t>5</a:t>
                      </a:r>
                      <a:endParaRPr lang="en-ZA" sz="105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050" u="none" strike="noStrike">
                          <a:effectLst/>
                        </a:rPr>
                        <a:t> R                          -   </a:t>
                      </a:r>
                      <a:endParaRPr lang="en-ZA" sz="105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050" u="none" strike="noStrike" dirty="0">
                          <a:effectLst/>
                        </a:rPr>
                        <a:t> R 2 400 000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3 600 000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050" u="none" strike="noStrike" dirty="0">
                          <a:effectLst/>
                        </a:rPr>
                        <a:t> R             6 000 000 </a:t>
                      </a:r>
                      <a:endParaRPr lang="en-ZA" sz="105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631453026"/>
                  </a:ext>
                </a:extLst>
              </a:tr>
              <a:tr h="377276">
                <a:tc>
                  <a:txBody>
                    <a:bodyPr/>
                    <a:lstStyle/>
                    <a:p>
                      <a:pPr algn="l" fontAlgn="t"/>
                      <a:r>
                        <a:rPr lang="en-ZA" sz="1200" u="none" strike="noStrike" dirty="0">
                          <a:effectLst/>
                        </a:rPr>
                        <a:t>Broadcasting - Production cost included-</a:t>
                      </a:r>
                      <a:r>
                        <a:rPr lang="en-ZA" sz="1200" u="none" strike="noStrike" dirty="0" err="1">
                          <a:effectLst/>
                        </a:rPr>
                        <a:t>Supersport</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200" u="none" strike="noStrike">
                          <a:effectLst/>
                        </a:rPr>
                        <a:t>5</a:t>
                      </a:r>
                      <a:endParaRPr lang="en-ZA" sz="12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200" u="none" strike="noStrike" dirty="0">
                          <a:effectLst/>
                        </a:rPr>
                        <a:t> R                          -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200" u="none" strike="noStrike" dirty="0">
                          <a:effectLst/>
                        </a:rPr>
                        <a:t> R                          -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200" u="none" strike="noStrike" dirty="0">
                          <a:effectLst/>
                        </a:rPr>
                        <a:t> R 1 500 000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a:effectLst/>
                        </a:rPr>
                        <a:t> R              500 000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dirty="0">
                          <a:effectLst/>
                        </a:rPr>
                        <a:t> R                       -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dirty="0">
                          <a:effectLst/>
                        </a:rPr>
                        <a:t> R   2 000 000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669843812"/>
                  </a:ext>
                </a:extLst>
              </a:tr>
              <a:tr h="377276">
                <a:tc>
                  <a:txBody>
                    <a:bodyPr/>
                    <a:lstStyle/>
                    <a:p>
                      <a:pPr algn="l" fontAlgn="t"/>
                      <a:r>
                        <a:rPr lang="en-ZA" sz="1200" u="none" strike="noStrike" dirty="0">
                          <a:effectLst/>
                        </a:rPr>
                        <a:t>Interest Income</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200" u="none" strike="noStrike">
                          <a:effectLst/>
                        </a:rPr>
                        <a:t> </a:t>
                      </a:r>
                      <a:endParaRPr lang="en-ZA" sz="12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200" u="none" strike="noStrike" dirty="0">
                          <a:effectLst/>
                        </a:rPr>
                        <a:t> R                          -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200" u="none" strike="noStrike" dirty="0">
                          <a:effectLst/>
                        </a:rPr>
                        <a:t> R                          -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200" u="none" strike="noStrike" dirty="0">
                          <a:effectLst/>
                        </a:rPr>
                        <a:t> R  307 329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a:effectLst/>
                        </a:rPr>
                        <a:t> R                          -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dirty="0">
                          <a:effectLst/>
                        </a:rPr>
                        <a:t> R    300 000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dirty="0">
                          <a:effectLst/>
                        </a:rPr>
                        <a:t> R      607 329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667402761"/>
                  </a:ext>
                </a:extLst>
              </a:tr>
              <a:tr h="193426">
                <a:tc>
                  <a:txBody>
                    <a:bodyPr/>
                    <a:lstStyle/>
                    <a:p>
                      <a:pPr algn="l" fontAlgn="t"/>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ZA" sz="1200" u="none" strike="noStrike" dirty="0">
                          <a:effectLst/>
                        </a:rPr>
                        <a:t> </a:t>
                      </a:r>
                      <a:endParaRPr lang="en-ZA"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162506650"/>
                  </a:ext>
                </a:extLst>
              </a:tr>
              <a:tr h="265183">
                <a:tc>
                  <a:txBody>
                    <a:bodyPr/>
                    <a:lstStyle/>
                    <a:p>
                      <a:pPr algn="l" fontAlgn="t"/>
                      <a:r>
                        <a:rPr lang="en-ZA" sz="1200" b="1" u="none" strike="noStrike" dirty="0">
                          <a:effectLst/>
                        </a:rPr>
                        <a:t>Total Revenue</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200" b="1" u="none" strike="noStrike" dirty="0">
                          <a:effectLst/>
                        </a:rPr>
                        <a:t> </a:t>
                      </a:r>
                      <a:endParaRPr lang="en-ZA" sz="12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ZA" sz="1200" b="1" u="none" strike="noStrike" dirty="0">
                          <a:effectLst/>
                        </a:rPr>
                        <a:t> R   77 000 000 </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200" b="1" u="none" strike="noStrike" dirty="0">
                          <a:effectLst/>
                        </a:rPr>
                        <a:t> R 88 000 000 </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200" b="1" u="none" strike="noStrike" dirty="0">
                          <a:effectLst/>
                        </a:rPr>
                        <a:t> R  69 964 054 </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b="1" u="none" strike="noStrike" dirty="0">
                          <a:effectLst/>
                        </a:rPr>
                        <a:t> R  48 975 535 </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b="1" u="none" strike="noStrike" dirty="0">
                          <a:effectLst/>
                        </a:rPr>
                        <a:t> R      94 475 365 </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t"/>
                      <a:r>
                        <a:rPr lang="en-ZA" sz="1200" b="1" u="none" strike="noStrike" dirty="0">
                          <a:effectLst/>
                        </a:rPr>
                        <a:t> R        213 282 329 </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192954382"/>
                  </a:ext>
                </a:extLst>
              </a:tr>
            </a:tbl>
          </a:graphicData>
        </a:graphic>
      </p:graphicFrame>
      <p:pic>
        <p:nvPicPr>
          <p:cNvPr id="4" name="Google Shape;78;p4">
            <a:extLst>
              <a:ext uri="{FF2B5EF4-FFF2-40B4-BE49-F238E27FC236}">
                <a16:creationId xmlns:a16="http://schemas.microsoft.com/office/drawing/2014/main" xmlns="" id="{3BBC9091-A2F2-BC78-1326-DEA870275B78}"/>
              </a:ext>
            </a:extLst>
          </p:cNvPr>
          <p:cNvPicPr preferRelativeResize="0"/>
          <p:nvPr/>
        </p:nvPicPr>
        <p:blipFill rotWithShape="1">
          <a:blip r:embed="rId4">
            <a:alphaModFix/>
          </a:blip>
          <a:srcRect/>
          <a:stretch/>
        </p:blipFill>
        <p:spPr>
          <a:xfrm>
            <a:off x="11130777" y="-293031"/>
            <a:ext cx="1255148" cy="1353625"/>
          </a:xfrm>
          <a:prstGeom prst="rect">
            <a:avLst/>
          </a:prstGeom>
          <a:noFill/>
          <a:ln>
            <a:noFill/>
          </a:ln>
        </p:spPr>
      </p:pic>
    </p:spTree>
    <p:extLst>
      <p:ext uri="{BB962C8B-B14F-4D97-AF65-F5344CB8AC3E}">
        <p14:creationId xmlns:p14="http://schemas.microsoft.com/office/powerpoint/2010/main" xmlns="" val="4280127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 name="TextBox 5">
            <a:extLst>
              <a:ext uri="{FF2B5EF4-FFF2-40B4-BE49-F238E27FC236}">
                <a16:creationId xmlns:a16="http://schemas.microsoft.com/office/drawing/2014/main" xmlns="" id="{7AB22B1E-3C77-32C2-D5F5-C6C497F285D6}"/>
              </a:ext>
            </a:extLst>
          </p:cNvPr>
          <p:cNvSpPr txBox="1"/>
          <p:nvPr/>
        </p:nvSpPr>
        <p:spPr>
          <a:xfrm>
            <a:off x="70709" y="216769"/>
            <a:ext cx="5414021" cy="488110"/>
          </a:xfrm>
          <a:prstGeom prst="rect">
            <a:avLst/>
          </a:prstGeom>
        </p:spPr>
        <p:txBody>
          <a:bodyPr vert="horz" lIns="91440" tIns="45720" rIns="91440" bIns="45720" rtlCol="0" anchor="t">
            <a:normAutofit fontScale="92500"/>
          </a:bodyPr>
          <a:lstStyle/>
          <a:p>
            <a:pPr algn="ctr">
              <a:lnSpc>
                <a:spcPct val="90000"/>
              </a:lnSpc>
              <a:spcBef>
                <a:spcPct val="0"/>
              </a:spcBef>
              <a:spcAft>
                <a:spcPts val="600"/>
              </a:spcAft>
              <a:buClr>
                <a:srgbClr val="000000"/>
              </a:buClr>
            </a:pPr>
            <a:r>
              <a:rPr lang="en-US" sz="2800" b="1" kern="1200" dirty="0">
                <a:solidFill>
                  <a:schemeClr val="tx1"/>
                </a:solidFill>
                <a:latin typeface="+mj-lt"/>
                <a:ea typeface="+mj-ea"/>
                <a:cs typeface="+mj-cs"/>
                <a:sym typeface="Arial"/>
              </a:rPr>
              <a:t>Revenue trends 2018 – Current </a:t>
            </a:r>
          </a:p>
        </p:txBody>
      </p:sp>
      <p:pic>
        <p:nvPicPr>
          <p:cNvPr id="61" name="Google Shape;61;p2"/>
          <p:cNvPicPr preferRelativeResize="0"/>
          <p:nvPr/>
        </p:nvPicPr>
        <p:blipFill rotWithShape="1">
          <a:blip r:embed="rId3"/>
          <a:stretch/>
        </p:blipFill>
        <p:spPr>
          <a:xfrm>
            <a:off x="5957597" y="666728"/>
            <a:ext cx="5465791" cy="5465791"/>
          </a:xfrm>
          <a:prstGeom prst="rect">
            <a:avLst/>
          </a:prstGeom>
          <a:solidFill>
            <a:schemeClr val="bg1"/>
          </a:solidFill>
        </p:spPr>
      </p:pic>
      <p:graphicFrame>
        <p:nvGraphicFramePr>
          <p:cNvPr id="4" name="Table 3">
            <a:extLst>
              <a:ext uri="{FF2B5EF4-FFF2-40B4-BE49-F238E27FC236}">
                <a16:creationId xmlns:a16="http://schemas.microsoft.com/office/drawing/2014/main" xmlns="" id="{2592875A-D61E-42DF-A0C3-F94C985C427D}"/>
              </a:ext>
            </a:extLst>
          </p:cNvPr>
          <p:cNvGraphicFramePr>
            <a:graphicFrameLocks noGrp="1"/>
          </p:cNvGraphicFramePr>
          <p:nvPr/>
        </p:nvGraphicFramePr>
        <p:xfrm>
          <a:off x="195855" y="4660584"/>
          <a:ext cx="5489955" cy="1748378"/>
        </p:xfrm>
        <a:graphic>
          <a:graphicData uri="http://schemas.openxmlformats.org/drawingml/2006/table">
            <a:tbl>
              <a:tblPr>
                <a:tableStyleId>{5C22544A-7EE6-4342-B048-85BDC9FD1C3A}</a:tableStyleId>
              </a:tblPr>
              <a:tblGrid>
                <a:gridCol w="2297747">
                  <a:extLst>
                    <a:ext uri="{9D8B030D-6E8A-4147-A177-3AD203B41FA5}">
                      <a16:colId xmlns:a16="http://schemas.microsoft.com/office/drawing/2014/main" xmlns="" val="197938949"/>
                    </a:ext>
                  </a:extLst>
                </a:gridCol>
                <a:gridCol w="1028362">
                  <a:extLst>
                    <a:ext uri="{9D8B030D-6E8A-4147-A177-3AD203B41FA5}">
                      <a16:colId xmlns:a16="http://schemas.microsoft.com/office/drawing/2014/main" xmlns="" val="1751808922"/>
                    </a:ext>
                  </a:extLst>
                </a:gridCol>
                <a:gridCol w="1028362">
                  <a:extLst>
                    <a:ext uri="{9D8B030D-6E8A-4147-A177-3AD203B41FA5}">
                      <a16:colId xmlns:a16="http://schemas.microsoft.com/office/drawing/2014/main" xmlns="" val="588116813"/>
                    </a:ext>
                  </a:extLst>
                </a:gridCol>
                <a:gridCol w="1135484">
                  <a:extLst>
                    <a:ext uri="{9D8B030D-6E8A-4147-A177-3AD203B41FA5}">
                      <a16:colId xmlns:a16="http://schemas.microsoft.com/office/drawing/2014/main" xmlns="" val="4229517197"/>
                    </a:ext>
                  </a:extLst>
                </a:gridCol>
              </a:tblGrid>
              <a:tr h="952407">
                <a:tc>
                  <a:txBody>
                    <a:bodyPr/>
                    <a:lstStyle/>
                    <a:p>
                      <a:pPr algn="ctr" fontAlgn="ctr"/>
                      <a:r>
                        <a:rPr lang="en-ZA" sz="1200" b="1" u="none" strike="noStrike" dirty="0">
                          <a:effectLst/>
                        </a:rPr>
                        <a:t> </a:t>
                      </a:r>
                      <a:endParaRPr lang="en-ZA"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ZA" sz="1200" b="1" u="none" strike="noStrike" dirty="0">
                          <a:effectLst/>
                        </a:rPr>
                        <a:t>Bid Budget 2018</a:t>
                      </a:r>
                      <a:endParaRPr lang="en-ZA"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ZA" sz="1200" b="1" u="none" strike="noStrike" dirty="0">
                          <a:effectLst/>
                        </a:rPr>
                        <a:t>Head of Terms 2019</a:t>
                      </a:r>
                      <a:endParaRPr lang="en-ZA"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ZA" sz="1200" b="1" u="none" strike="noStrike" dirty="0">
                          <a:effectLst/>
                        </a:rPr>
                        <a:t>Current Budget</a:t>
                      </a:r>
                      <a:endParaRPr lang="en-ZA"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3525027818"/>
                  </a:ext>
                </a:extLst>
              </a:tr>
              <a:tr h="409358">
                <a:tc>
                  <a:txBody>
                    <a:bodyPr/>
                    <a:lstStyle/>
                    <a:p>
                      <a:pPr algn="l" fontAlgn="t"/>
                      <a:r>
                        <a:rPr lang="en-ZA" sz="1200" u="none" strike="noStrike" dirty="0">
                          <a:effectLst/>
                        </a:rPr>
                        <a:t>Public Funding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47 000 000</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58 000 000</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101 175 000</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57405353"/>
                  </a:ext>
                </a:extLst>
              </a:tr>
              <a:tr h="386613">
                <a:tc>
                  <a:txBody>
                    <a:bodyPr/>
                    <a:lstStyle/>
                    <a:p>
                      <a:pPr algn="l" fontAlgn="t"/>
                      <a:r>
                        <a:rPr lang="en-ZA" sz="1200" u="none" strike="noStrike" dirty="0">
                          <a:effectLst/>
                        </a:rPr>
                        <a:t>Commercial funding</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30 000 000</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30000000</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ZA" sz="1200" u="none" strike="noStrike" dirty="0">
                          <a:effectLst/>
                        </a:rPr>
                        <a:t>111 500 000</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26156937"/>
                  </a:ext>
                </a:extLst>
              </a:tr>
            </a:tbl>
          </a:graphicData>
        </a:graphic>
      </p:graphicFrame>
      <p:sp>
        <p:nvSpPr>
          <p:cNvPr id="5" name="TextBox 4">
            <a:extLst>
              <a:ext uri="{FF2B5EF4-FFF2-40B4-BE49-F238E27FC236}">
                <a16:creationId xmlns:a16="http://schemas.microsoft.com/office/drawing/2014/main" xmlns="" id="{8BEC5D49-01F3-9575-ABA9-6CB164BE8994}"/>
              </a:ext>
            </a:extLst>
          </p:cNvPr>
          <p:cNvSpPr txBox="1"/>
          <p:nvPr/>
        </p:nvSpPr>
        <p:spPr>
          <a:xfrm>
            <a:off x="6095999" y="758894"/>
            <a:ext cx="5270721" cy="2800767"/>
          </a:xfrm>
          <a:prstGeom prst="rect">
            <a:avLst/>
          </a:prstGeom>
          <a:noFill/>
        </p:spPr>
        <p:txBody>
          <a:bodyPr wrap="square" rtlCol="0">
            <a:spAutoFit/>
          </a:bodyPr>
          <a:lstStyle/>
          <a:p>
            <a:pPr marL="285750" indent="-285750">
              <a:buFont typeface="Arial" panose="020B0604020202020204" pitchFamily="34" charset="0"/>
              <a:buChar char="•"/>
              <a:tabLst>
                <a:tab pos="4841875" algn="l"/>
              </a:tabLst>
            </a:pPr>
            <a:r>
              <a:rPr lang="en-GB" sz="1600" dirty="0">
                <a:solidFill>
                  <a:schemeClr val="bg1"/>
                </a:solidFill>
              </a:rPr>
              <a:t>The anticipated revenue shows a pattern of growth since 2018.</a:t>
            </a:r>
          </a:p>
          <a:p>
            <a:pPr marL="285750" indent="-285750">
              <a:buFont typeface="Arial" panose="020B0604020202020204" pitchFamily="34" charset="0"/>
              <a:buChar char="•"/>
              <a:tabLst>
                <a:tab pos="4841875" algn="l"/>
              </a:tabLst>
            </a:pPr>
            <a:r>
              <a:rPr lang="en-GB" sz="1600" dirty="0">
                <a:solidFill>
                  <a:schemeClr val="bg1"/>
                </a:solidFill>
              </a:rPr>
              <a:t>The initial public financing secured was R 47 million in 2018, but after evaluation and the sourcing of additional funds, the revenue secured climbed to R 58 million in 2019.</a:t>
            </a:r>
          </a:p>
          <a:p>
            <a:pPr marL="285750" indent="-285750">
              <a:buFont typeface="Arial" panose="020B0604020202020204" pitchFamily="34" charset="0"/>
              <a:buChar char="•"/>
            </a:pPr>
            <a:r>
              <a:rPr lang="en-ZA" sz="1600" dirty="0">
                <a:solidFill>
                  <a:schemeClr val="bg1"/>
                </a:solidFill>
              </a:rPr>
              <a:t> </a:t>
            </a:r>
            <a:r>
              <a:rPr lang="en-GB" sz="1600" dirty="0">
                <a:solidFill>
                  <a:schemeClr val="bg1"/>
                </a:solidFill>
              </a:rPr>
              <a:t>The national government provided additional guaranteed contributions, bringing the total public funding revenue to almost R101 million rands.</a:t>
            </a:r>
            <a:endParaRPr lang="en-ZA" sz="1600" dirty="0">
              <a:solidFill>
                <a:schemeClr val="bg1"/>
              </a:solidFill>
            </a:endParaRPr>
          </a:p>
          <a:p>
            <a:pPr marL="285750" indent="-285750">
              <a:buFont typeface="Arial" panose="020B0604020202020204" pitchFamily="34" charset="0"/>
              <a:buChar char="•"/>
            </a:pPr>
            <a:r>
              <a:rPr lang="en-GB" sz="1600" dirty="0">
                <a:solidFill>
                  <a:schemeClr val="bg1"/>
                </a:solidFill>
              </a:rPr>
              <a:t>The National and Provincial Governments, as well as the City of Cape Town, provide public financial revenue.</a:t>
            </a:r>
            <a:endParaRPr lang="en-ZA" sz="1600" dirty="0">
              <a:solidFill>
                <a:schemeClr val="bg1"/>
              </a:solidFill>
            </a:endParaRPr>
          </a:p>
        </p:txBody>
      </p:sp>
      <p:sp>
        <p:nvSpPr>
          <p:cNvPr id="7" name="TextBox 6">
            <a:extLst>
              <a:ext uri="{FF2B5EF4-FFF2-40B4-BE49-F238E27FC236}">
                <a16:creationId xmlns:a16="http://schemas.microsoft.com/office/drawing/2014/main" xmlns="" id="{86CD28E8-0A61-AA05-DA4C-D7BA232CB121}"/>
              </a:ext>
            </a:extLst>
          </p:cNvPr>
          <p:cNvSpPr txBox="1"/>
          <p:nvPr/>
        </p:nvSpPr>
        <p:spPr>
          <a:xfrm>
            <a:off x="6096000" y="3703790"/>
            <a:ext cx="5351550" cy="2062103"/>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chemeClr val="bg1"/>
                </a:solidFill>
              </a:rPr>
              <a:t>Commercial funding is made up of income from ticket sales, sponsorship, broadcasting, licensing, merchandise, and lodging fees, among other sources.</a:t>
            </a:r>
          </a:p>
          <a:p>
            <a:pPr marL="285750" indent="-285750">
              <a:buFont typeface="Arial" panose="020B0604020202020204" pitchFamily="34" charset="0"/>
              <a:buChar char="•"/>
            </a:pPr>
            <a:r>
              <a:rPr lang="en-GB" sz="1600" dirty="0">
                <a:solidFill>
                  <a:schemeClr val="bg1"/>
                </a:solidFill>
              </a:rPr>
              <a:t>The amount of commercial support  secured remained unchanged between 2018 and 2019.</a:t>
            </a:r>
          </a:p>
          <a:p>
            <a:pPr marL="285750" indent="-285750">
              <a:buFont typeface="Arial" panose="020B0604020202020204" pitchFamily="34" charset="0"/>
              <a:buChar char="•"/>
            </a:pPr>
            <a:r>
              <a:rPr lang="en-GB" sz="1600" dirty="0">
                <a:solidFill>
                  <a:schemeClr val="bg1"/>
                </a:solidFill>
              </a:rPr>
              <a:t>In contrast to 34% in 2019 and 39% in 2018, commercial funding accounts for 52% of the budget currently.</a:t>
            </a:r>
          </a:p>
          <a:p>
            <a:pPr marL="285750" indent="-285750">
              <a:buFont typeface="Arial" panose="020B0604020202020204" pitchFamily="34" charset="0"/>
              <a:buChar char="•"/>
            </a:pPr>
            <a:endParaRPr lang="en-ZA" sz="1600" dirty="0"/>
          </a:p>
        </p:txBody>
      </p:sp>
      <p:graphicFrame>
        <p:nvGraphicFramePr>
          <p:cNvPr id="9" name="Chart 8">
            <a:extLst>
              <a:ext uri="{FF2B5EF4-FFF2-40B4-BE49-F238E27FC236}">
                <a16:creationId xmlns:a16="http://schemas.microsoft.com/office/drawing/2014/main" xmlns="" id="{304A60A4-F1FB-BEE0-04D4-1454DF39DD8B}"/>
              </a:ext>
            </a:extLst>
          </p:cNvPr>
          <p:cNvGraphicFramePr>
            <a:graphicFrameLocks/>
          </p:cNvGraphicFramePr>
          <p:nvPr/>
        </p:nvGraphicFramePr>
        <p:xfrm>
          <a:off x="195855" y="822960"/>
          <a:ext cx="5514116" cy="37195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609800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
            <a:extLst>
              <a:ext uri="{FF2B5EF4-FFF2-40B4-BE49-F238E27FC236}">
                <a16:creationId xmlns:a16="http://schemas.microsoft.com/office/drawing/2014/main" xmlns="" id="{75B60DE0-5B2C-F384-F7D0-D74F42104AB9}"/>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977" r="9134"/>
          <a:stretch/>
        </p:blipFill>
        <p:spPr>
          <a:xfrm>
            <a:off x="-3047" y="10"/>
            <a:ext cx="12191999" cy="6857990"/>
          </a:xfrm>
          <a:prstGeom prst="rect">
            <a:avLst/>
          </a:prstGeom>
        </p:spPr>
      </p:pic>
      <p:sp>
        <p:nvSpPr>
          <p:cNvPr id="2" name="Title 1">
            <a:extLst>
              <a:ext uri="{FF2B5EF4-FFF2-40B4-BE49-F238E27FC236}">
                <a16:creationId xmlns:a16="http://schemas.microsoft.com/office/drawing/2014/main" xmlns="" id="{C04870C6-FC7C-AE42-43C2-DA84718C2D3C}"/>
              </a:ext>
            </a:extLst>
          </p:cNvPr>
          <p:cNvSpPr>
            <a:spLocks noGrp="1"/>
          </p:cNvSpPr>
          <p:nvPr>
            <p:ph type="ctrTitle"/>
          </p:nvPr>
        </p:nvSpPr>
        <p:spPr>
          <a:xfrm>
            <a:off x="1097280" y="325550"/>
            <a:ext cx="8793479" cy="3574778"/>
          </a:xfrm>
          <a:effectLst>
            <a:outerShdw blurRad="50800" dist="38100" dir="2700000" algn="tl" rotWithShape="0">
              <a:prstClr val="black">
                <a:alpha val="40000"/>
              </a:prstClr>
            </a:outerShdw>
          </a:effectLst>
        </p:spPr>
        <p:txBody>
          <a:bodyPr>
            <a:normAutofit/>
          </a:bodyPr>
          <a:lstStyle/>
          <a:p>
            <a:endParaRPr lang="en-ZA" sz="5200" dirty="0">
              <a:solidFill>
                <a:srgbClr val="FFFFFF"/>
              </a:solidFill>
            </a:endParaRPr>
          </a:p>
        </p:txBody>
      </p:sp>
      <p:sp>
        <p:nvSpPr>
          <p:cNvPr id="3" name="Subtitle 2">
            <a:extLst>
              <a:ext uri="{FF2B5EF4-FFF2-40B4-BE49-F238E27FC236}">
                <a16:creationId xmlns:a16="http://schemas.microsoft.com/office/drawing/2014/main" xmlns="" id="{7C7B48FD-D5B1-D0EC-AC13-256C7D862FA4}"/>
              </a:ext>
            </a:extLst>
          </p:cNvPr>
          <p:cNvSpPr>
            <a:spLocks noGrp="1"/>
          </p:cNvSpPr>
          <p:nvPr>
            <p:ph type="subTitle" idx="1"/>
          </p:nvPr>
        </p:nvSpPr>
        <p:spPr>
          <a:xfrm>
            <a:off x="1100051" y="4072043"/>
            <a:ext cx="8790708" cy="1282707"/>
          </a:xfrm>
          <a:effectLst>
            <a:outerShdw blurRad="50800" dist="38100" dir="2700000" algn="tl" rotWithShape="0">
              <a:prstClr val="black">
                <a:alpha val="40000"/>
              </a:prstClr>
            </a:outerShdw>
          </a:effectLst>
        </p:spPr>
        <p:txBody>
          <a:bodyPr>
            <a:normAutofit/>
          </a:bodyPr>
          <a:lstStyle/>
          <a:p>
            <a:endParaRPr lang="en-ZA" dirty="0">
              <a:solidFill>
                <a:srgbClr val="FFFFFF"/>
              </a:solidFill>
            </a:endParaRPr>
          </a:p>
        </p:txBody>
      </p:sp>
      <p:graphicFrame>
        <p:nvGraphicFramePr>
          <p:cNvPr id="7" name="Chart 6">
            <a:extLst>
              <a:ext uri="{FF2B5EF4-FFF2-40B4-BE49-F238E27FC236}">
                <a16:creationId xmlns:a16="http://schemas.microsoft.com/office/drawing/2014/main" xmlns="" id="{5CF3E597-4273-F7CE-6187-60EA7C8B9DDC}"/>
              </a:ext>
            </a:extLst>
          </p:cNvPr>
          <p:cNvGraphicFramePr>
            <a:graphicFrameLocks/>
          </p:cNvGraphicFramePr>
          <p:nvPr/>
        </p:nvGraphicFramePr>
        <p:xfrm>
          <a:off x="3048" y="0"/>
          <a:ext cx="9887712" cy="3261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xmlns="" id="{732C7104-6E06-60A7-FC40-224ECAF376A3}"/>
              </a:ext>
            </a:extLst>
          </p:cNvPr>
          <p:cNvGraphicFramePr>
            <a:graphicFrameLocks noGrp="1"/>
          </p:cNvGraphicFramePr>
          <p:nvPr/>
        </p:nvGraphicFramePr>
        <p:xfrm>
          <a:off x="3047" y="3141685"/>
          <a:ext cx="9887712" cy="2966235"/>
        </p:xfrm>
        <a:graphic>
          <a:graphicData uri="http://schemas.openxmlformats.org/drawingml/2006/table">
            <a:tbl>
              <a:tblPr>
                <a:tableStyleId>{5C22544A-7EE6-4342-B048-85BDC9FD1C3A}</a:tableStyleId>
              </a:tblPr>
              <a:tblGrid>
                <a:gridCol w="4359603">
                  <a:extLst>
                    <a:ext uri="{9D8B030D-6E8A-4147-A177-3AD203B41FA5}">
                      <a16:colId xmlns:a16="http://schemas.microsoft.com/office/drawing/2014/main" xmlns="" val="3970883286"/>
                    </a:ext>
                  </a:extLst>
                </a:gridCol>
                <a:gridCol w="2804780">
                  <a:extLst>
                    <a:ext uri="{9D8B030D-6E8A-4147-A177-3AD203B41FA5}">
                      <a16:colId xmlns:a16="http://schemas.microsoft.com/office/drawing/2014/main" xmlns="" val="1950874734"/>
                    </a:ext>
                  </a:extLst>
                </a:gridCol>
                <a:gridCol w="2723329">
                  <a:extLst>
                    <a:ext uri="{9D8B030D-6E8A-4147-A177-3AD203B41FA5}">
                      <a16:colId xmlns:a16="http://schemas.microsoft.com/office/drawing/2014/main" xmlns="" val="1362726186"/>
                    </a:ext>
                  </a:extLst>
                </a:gridCol>
              </a:tblGrid>
              <a:tr h="210386">
                <a:tc gridSpan="3">
                  <a:txBody>
                    <a:bodyPr/>
                    <a:lstStyle/>
                    <a:p>
                      <a:pPr algn="ctr" fontAlgn="ctr"/>
                      <a:r>
                        <a:rPr lang="en-ZA" sz="1200" u="none" strike="noStrike" dirty="0">
                          <a:effectLst/>
                        </a:rPr>
                        <a:t>Commercial Funding</a:t>
                      </a:r>
                      <a:endParaRPr lang="en-ZA"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869355642"/>
                  </a:ext>
                </a:extLst>
              </a:tr>
              <a:tr h="354115">
                <a:tc>
                  <a:txBody>
                    <a:bodyPr/>
                    <a:lstStyle/>
                    <a:p>
                      <a:pPr algn="l" fontAlgn="t"/>
                      <a:r>
                        <a:rPr lang="en-GB" sz="1200" u="none" strike="noStrike" dirty="0">
                          <a:effectLst/>
                        </a:rPr>
                        <a:t>Sponsorship - Title Sponsor, Event Partners </a:t>
                      </a:r>
                      <a:endParaRPr lang="en-GB"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 R    28 000 000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25,11%</a:t>
                      </a:r>
                      <a:endParaRPr lang="en-ZA" sz="1200" b="1"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26395656"/>
                  </a:ext>
                </a:extLst>
              </a:tr>
              <a:tr h="531173">
                <a:tc>
                  <a:txBody>
                    <a:bodyPr/>
                    <a:lstStyle/>
                    <a:p>
                      <a:pPr algn="l" fontAlgn="t"/>
                      <a:r>
                        <a:rPr lang="en-ZA" sz="1200" u="none" strike="noStrike" dirty="0">
                          <a:effectLst/>
                        </a:rPr>
                        <a:t>Broadcasting - Production cost included</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 R    13 000 000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11,66%</a:t>
                      </a:r>
                      <a:endParaRPr lang="en-ZA" sz="1200" b="1"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3526200"/>
                  </a:ext>
                </a:extLst>
              </a:tr>
              <a:tr h="354115">
                <a:tc>
                  <a:txBody>
                    <a:bodyPr/>
                    <a:lstStyle/>
                    <a:p>
                      <a:pPr algn="l" fontAlgn="t"/>
                      <a:r>
                        <a:rPr lang="en-ZA" sz="1200" u="none" strike="noStrike" dirty="0">
                          <a:effectLst/>
                        </a:rPr>
                        <a:t>Merchandising &amp; Licencing</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 R      2 500 000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2,24%</a:t>
                      </a:r>
                      <a:endParaRPr lang="en-ZA" sz="1200" b="1"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1378936"/>
                  </a:ext>
                </a:extLst>
              </a:tr>
              <a:tr h="354115">
                <a:tc>
                  <a:txBody>
                    <a:bodyPr/>
                    <a:lstStyle/>
                    <a:p>
                      <a:pPr algn="l" fontAlgn="t"/>
                      <a:r>
                        <a:rPr lang="en-ZA" sz="1200" u="none" strike="noStrike" dirty="0">
                          <a:effectLst/>
                        </a:rPr>
                        <a:t>Ticket Sales (spectator income)</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 R    65 000 000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dirty="0">
                          <a:effectLst/>
                        </a:rPr>
                        <a:t>58,30%</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11290957"/>
                  </a:ext>
                </a:extLst>
              </a:tr>
              <a:tr h="531173">
                <a:tc>
                  <a:txBody>
                    <a:bodyPr/>
                    <a:lstStyle/>
                    <a:p>
                      <a:pPr algn="l" fontAlgn="t"/>
                      <a:r>
                        <a:rPr lang="en-ZA" sz="1200" u="none" strike="noStrike">
                          <a:effectLst/>
                        </a:rPr>
                        <a:t>Accommodation Commission &amp; Travel Rebates &amp; VIK</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dirty="0">
                          <a:effectLst/>
                        </a:rPr>
                        <a:t> R         500 000 </a:t>
                      </a:r>
                      <a:endParaRPr lang="en-ZA" sz="1200" b="0"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0,45%</a:t>
                      </a:r>
                      <a:endParaRPr lang="en-ZA" sz="1200" b="1"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36173837"/>
                  </a:ext>
                </a:extLst>
              </a:tr>
              <a:tr h="210386">
                <a:tc>
                  <a:txBody>
                    <a:bodyPr/>
                    <a:lstStyle/>
                    <a:p>
                      <a:pPr algn="l" fontAlgn="t"/>
                      <a:r>
                        <a:rPr lang="en-ZA" sz="1200" u="none" strike="noStrike">
                          <a:effectLst/>
                        </a:rPr>
                        <a:t>Accomodation Charges</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 R                     -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dirty="0">
                          <a:effectLst/>
                        </a:rPr>
                        <a:t>0,00%</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03216562"/>
                  </a:ext>
                </a:extLst>
              </a:tr>
              <a:tr h="210386">
                <a:tc>
                  <a:txBody>
                    <a:bodyPr/>
                    <a:lstStyle/>
                    <a:p>
                      <a:pPr algn="l" fontAlgn="t"/>
                      <a:r>
                        <a:rPr lang="en-ZA" sz="1200" u="none" strike="noStrike">
                          <a:effectLst/>
                        </a:rPr>
                        <a:t>Hospitality Income</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 R      1 000 000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dirty="0">
                          <a:effectLst/>
                        </a:rPr>
                        <a:t>0,90%</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60258825"/>
                  </a:ext>
                </a:extLst>
              </a:tr>
              <a:tr h="210386">
                <a:tc>
                  <a:txBody>
                    <a:bodyPr/>
                    <a:lstStyle/>
                    <a:p>
                      <a:pPr algn="l" fontAlgn="t"/>
                      <a:r>
                        <a:rPr lang="en-ZA" sz="1200" u="none" strike="noStrike">
                          <a:effectLst/>
                        </a:rPr>
                        <a:t>Fan Park Income</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a:effectLst/>
                        </a:rPr>
                        <a:t> R      1 500 000 </a:t>
                      </a:r>
                      <a:endParaRPr lang="en-ZA" sz="1200" b="0" i="0" u="none" strike="noStrike">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200" u="none" strike="noStrike" dirty="0">
                          <a:effectLst/>
                        </a:rPr>
                        <a:t>1,35%</a:t>
                      </a:r>
                      <a:endParaRPr lang="en-ZA" sz="1200" b="1" i="0" u="none" strike="noStrike" dirty="0">
                        <a:solidFill>
                          <a:srgbClr val="000000"/>
                        </a:solidFill>
                        <a:effectLst/>
                        <a:latin typeface="Calibri" panose="020F050202020403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81076016"/>
                  </a:ext>
                </a:extLst>
              </a:tr>
            </a:tbl>
          </a:graphicData>
        </a:graphic>
      </p:graphicFrame>
    </p:spTree>
    <p:extLst>
      <p:ext uri="{BB962C8B-B14F-4D97-AF65-F5344CB8AC3E}">
        <p14:creationId xmlns:p14="http://schemas.microsoft.com/office/powerpoint/2010/main" xmlns="" val="193001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0" y="1"/>
            <a:ext cx="12598968" cy="7182732"/>
          </a:xfrm>
          <a:prstGeom prst="rect">
            <a:avLst/>
          </a:prstGeom>
          <a:noFill/>
          <a:ln>
            <a:noFill/>
          </a:ln>
        </p:spPr>
      </p:pic>
      <p:sp>
        <p:nvSpPr>
          <p:cNvPr id="6" name="TextBox 5">
            <a:extLst>
              <a:ext uri="{FF2B5EF4-FFF2-40B4-BE49-F238E27FC236}">
                <a16:creationId xmlns:a16="http://schemas.microsoft.com/office/drawing/2014/main" xmlns="" id="{7AB22B1E-3C77-32C2-D5F5-C6C497F285D6}"/>
              </a:ext>
            </a:extLst>
          </p:cNvPr>
          <p:cNvSpPr txBox="1"/>
          <p:nvPr/>
        </p:nvSpPr>
        <p:spPr>
          <a:xfrm>
            <a:off x="894941" y="182787"/>
            <a:ext cx="4887877" cy="584775"/>
          </a:xfrm>
          <a:prstGeom prst="rect">
            <a:avLst/>
          </a:prstGeom>
          <a:noFill/>
        </p:spPr>
        <p:txBody>
          <a:bodyPr wrap="none" rtlCol="0">
            <a:spAutoFit/>
          </a:bodyPr>
          <a:lstStyle/>
          <a:p>
            <a:pPr defTabSz="1219170">
              <a:buClr>
                <a:srgbClr val="000000"/>
              </a:buClr>
            </a:pPr>
            <a:r>
              <a:rPr lang="en-ZA" sz="3200" b="1" kern="0" dirty="0">
                <a:solidFill>
                  <a:srgbClr val="FFFFFF"/>
                </a:solidFill>
                <a:latin typeface="Century Gothic" panose="020B0502020202020204" pitchFamily="34" charset="0"/>
                <a:cs typeface="Arial"/>
                <a:sym typeface="Arial"/>
              </a:rPr>
              <a:t>COMMERCIAL FUNDING</a:t>
            </a:r>
          </a:p>
        </p:txBody>
      </p:sp>
      <p:sp>
        <p:nvSpPr>
          <p:cNvPr id="4" name="TextBox 3">
            <a:extLst>
              <a:ext uri="{FF2B5EF4-FFF2-40B4-BE49-F238E27FC236}">
                <a16:creationId xmlns:a16="http://schemas.microsoft.com/office/drawing/2014/main" xmlns="" id="{C96DC466-1218-DF87-102C-D9E9F83D369A}"/>
              </a:ext>
            </a:extLst>
          </p:cNvPr>
          <p:cNvSpPr txBox="1"/>
          <p:nvPr/>
        </p:nvSpPr>
        <p:spPr>
          <a:xfrm>
            <a:off x="355840" y="744516"/>
            <a:ext cx="12243128" cy="6186309"/>
          </a:xfrm>
          <a:prstGeom prst="rect">
            <a:avLst/>
          </a:prstGeom>
          <a:noFill/>
        </p:spPr>
        <p:txBody>
          <a:bodyPr wrap="square" rtlCol="0">
            <a:spAutoFit/>
          </a:bodyPr>
          <a:lstStyle/>
          <a:p>
            <a:r>
              <a:rPr lang="en-GB" sz="1600" b="1" dirty="0">
                <a:solidFill>
                  <a:schemeClr val="bg1"/>
                </a:solidFill>
              </a:rPr>
              <a:t>Key points to keep in mind</a:t>
            </a:r>
            <a:endParaRPr lang="en-ZA" sz="1600" dirty="0">
              <a:solidFill>
                <a:schemeClr val="bg1"/>
              </a:solidFill>
            </a:endParaRPr>
          </a:p>
          <a:p>
            <a:endParaRPr lang="en-ZA" sz="1600" dirty="0">
              <a:solidFill>
                <a:schemeClr val="bg1"/>
              </a:solidFill>
            </a:endParaRPr>
          </a:p>
          <a:p>
            <a:pPr marL="342900" indent="-342900">
              <a:buFont typeface="+mj-lt"/>
              <a:buAutoNum type="arabicPeriod"/>
            </a:pPr>
            <a:r>
              <a:rPr lang="en-ZA" sz="1600" b="1" dirty="0">
                <a:solidFill>
                  <a:schemeClr val="bg1"/>
                </a:solidFill>
              </a:rPr>
              <a:t>Ticket Sales Revenue </a:t>
            </a:r>
          </a:p>
          <a:p>
            <a:endParaRPr lang="en-ZA" sz="1600" dirty="0"/>
          </a:p>
          <a:p>
            <a:pPr marL="722313" indent="-368300">
              <a:buFont typeface="Arial" panose="020B0604020202020204" pitchFamily="34" charset="0"/>
              <a:buChar char="•"/>
            </a:pPr>
            <a:r>
              <a:rPr lang="en-GB" sz="1600" dirty="0">
                <a:solidFill>
                  <a:schemeClr val="bg1"/>
                </a:solidFill>
              </a:rPr>
              <a:t>Full ticket sales are anticipated, and they won't be sold as day tickets but as session tickets instead, which will boost revenue.</a:t>
            </a:r>
          </a:p>
          <a:p>
            <a:pPr marL="722313" indent="-368300">
              <a:buFont typeface="Arial" panose="020B0604020202020204" pitchFamily="34" charset="0"/>
              <a:buChar char="•"/>
            </a:pPr>
            <a:r>
              <a:rPr lang="en-GB" sz="1600" dirty="0">
                <a:solidFill>
                  <a:schemeClr val="bg1"/>
                </a:solidFill>
              </a:rPr>
              <a:t>This kind of income accounts for 58% of all commercial funding.</a:t>
            </a:r>
          </a:p>
          <a:p>
            <a:pPr marL="722313" indent="-368300">
              <a:buFont typeface="Arial" panose="020B0604020202020204" pitchFamily="34" charset="0"/>
              <a:buChar char="•"/>
            </a:pPr>
            <a:r>
              <a:rPr lang="en-GB" sz="1600" dirty="0">
                <a:solidFill>
                  <a:schemeClr val="bg1"/>
                </a:solidFill>
              </a:rPr>
              <a:t>Even though the initial round of ticket sales only included the first five days of December 2022, there was a significant demand for tickets.</a:t>
            </a:r>
          </a:p>
          <a:p>
            <a:endParaRPr lang="en-GB" sz="1600" dirty="0">
              <a:solidFill>
                <a:schemeClr val="bg1"/>
              </a:solidFill>
            </a:endParaRPr>
          </a:p>
          <a:p>
            <a:pPr marL="354013" indent="-354013"/>
            <a:r>
              <a:rPr lang="en-GB" sz="1600" dirty="0">
                <a:solidFill>
                  <a:schemeClr val="bg1"/>
                </a:solidFill>
              </a:rPr>
              <a:t>2	</a:t>
            </a:r>
            <a:r>
              <a:rPr lang="en-GB" sz="1600" b="1" dirty="0">
                <a:solidFill>
                  <a:schemeClr val="bg1"/>
                </a:solidFill>
              </a:rPr>
              <a:t>Sponsorship</a:t>
            </a:r>
          </a:p>
          <a:p>
            <a:endParaRPr lang="en-GB" sz="1600" dirty="0">
              <a:solidFill>
                <a:schemeClr val="bg1"/>
              </a:solidFill>
            </a:endParaRPr>
          </a:p>
          <a:p>
            <a:pPr marL="715963" indent="-350838">
              <a:buFont typeface="Arial" panose="020B0604020202020204" pitchFamily="34" charset="0"/>
              <a:buChar char="•"/>
            </a:pPr>
            <a:r>
              <a:rPr lang="en-GB" sz="1600" dirty="0">
                <a:solidFill>
                  <a:schemeClr val="bg1"/>
                </a:solidFill>
              </a:rPr>
              <a:t>25% of all commercial funding comes from this source of income.</a:t>
            </a:r>
          </a:p>
          <a:p>
            <a:pPr marL="715963" indent="-350838">
              <a:buFont typeface="Arial" panose="020B0604020202020204" pitchFamily="34" charset="0"/>
              <a:buChar char="•"/>
            </a:pPr>
            <a:r>
              <a:rPr lang="en-GB" sz="1600" dirty="0">
                <a:solidFill>
                  <a:schemeClr val="bg1"/>
                </a:solidFill>
              </a:rPr>
              <a:t>To alleviate the burden of budgetary constraints, several sponsors have already been contacted for proposals on both cash and value in kind. The The title sponsor and other Tier 1 sponsors have already been confirmed.</a:t>
            </a:r>
          </a:p>
          <a:p>
            <a:pPr marL="715963" indent="-350838">
              <a:buFont typeface="Arial" panose="020B0604020202020204" pitchFamily="34" charset="0"/>
              <a:buChar char="•"/>
            </a:pPr>
            <a:r>
              <a:rPr lang="en-GB" sz="1600" dirty="0">
                <a:solidFill>
                  <a:schemeClr val="bg1"/>
                </a:solidFill>
              </a:rPr>
              <a:t>The LOC will always make sure that they get the most out of the business partnership through their commercial agent.</a:t>
            </a:r>
          </a:p>
          <a:p>
            <a:pPr marL="715963" indent="-350838">
              <a:buFont typeface="Arial" panose="020B0604020202020204" pitchFamily="34" charset="0"/>
              <a:buChar char="•"/>
            </a:pPr>
            <a:r>
              <a:rPr lang="en-GB" sz="1600" dirty="0">
                <a:solidFill>
                  <a:schemeClr val="bg1"/>
                </a:solidFill>
              </a:rPr>
              <a:t>The Netball World Cup competition's available inventory provides sponsors with a variety of advantages.</a:t>
            </a:r>
          </a:p>
          <a:p>
            <a:pPr marL="365125"/>
            <a:endParaRPr lang="en-GB" sz="1600" dirty="0">
              <a:solidFill>
                <a:schemeClr val="bg1"/>
              </a:solidFill>
            </a:endParaRPr>
          </a:p>
          <a:p>
            <a:pPr marL="365125"/>
            <a:endParaRPr lang="en-GB" sz="1600" dirty="0">
              <a:solidFill>
                <a:schemeClr val="bg1"/>
              </a:solidFill>
            </a:endParaRPr>
          </a:p>
          <a:p>
            <a:pPr marL="365125" indent="-365125">
              <a:tabLst>
                <a:tab pos="365125" algn="l"/>
              </a:tabLst>
            </a:pPr>
            <a:r>
              <a:rPr lang="en-GB" sz="1600" dirty="0">
                <a:solidFill>
                  <a:schemeClr val="bg1"/>
                </a:solidFill>
              </a:rPr>
              <a:t>3	Other Revenue Sources</a:t>
            </a:r>
          </a:p>
          <a:p>
            <a:pPr marL="365125"/>
            <a:endParaRPr lang="en-GB" sz="1600" dirty="0">
              <a:solidFill>
                <a:schemeClr val="bg1"/>
              </a:solidFill>
            </a:endParaRPr>
          </a:p>
          <a:p>
            <a:pPr marL="715963" indent="-350838">
              <a:buFont typeface="Arial" panose="020B0604020202020204" pitchFamily="34" charset="0"/>
              <a:buChar char="•"/>
            </a:pPr>
            <a:r>
              <a:rPr lang="en-GB" sz="1600" dirty="0">
                <a:solidFill>
                  <a:schemeClr val="bg1"/>
                </a:solidFill>
              </a:rPr>
              <a:t>Merchandising and licensing, accommodation commission and travel rebates, hospitality and fan park revenues are some additional revenue streams for commercial support.</a:t>
            </a:r>
          </a:p>
          <a:p>
            <a:pPr marL="715963" indent="-350838">
              <a:buFont typeface="Arial" panose="020B0604020202020204" pitchFamily="34" charset="0"/>
              <a:buChar char="•"/>
            </a:pPr>
            <a:r>
              <a:rPr lang="en-GB" sz="1600" dirty="0">
                <a:solidFill>
                  <a:schemeClr val="bg1"/>
                </a:solidFill>
              </a:rPr>
              <a:t>The majority of the aforementioned revenue streams will be established with the aid of partners like provincial governments, municipalities, and/or sponsors.</a:t>
            </a:r>
            <a:endParaRPr lang="en-GB" sz="1400" dirty="0">
              <a:solidFill>
                <a:schemeClr val="bg1"/>
              </a:solidFill>
            </a:endParaRPr>
          </a:p>
          <a:p>
            <a:endParaRPr lang="en-ZA" sz="1400" dirty="0"/>
          </a:p>
        </p:txBody>
      </p:sp>
    </p:spTree>
    <p:extLst>
      <p:ext uri="{BB962C8B-B14F-4D97-AF65-F5344CB8AC3E}">
        <p14:creationId xmlns:p14="http://schemas.microsoft.com/office/powerpoint/2010/main" xmlns="" val="3896868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rotWithShape="1">
          <a:blip r:embed="rId3"/>
          <a:stretch/>
        </p:blipFill>
        <p:spPr>
          <a:xfrm>
            <a:off x="643466" y="742950"/>
            <a:ext cx="5372099" cy="5372099"/>
          </a:xfrm>
          <a:prstGeom prst="rect">
            <a:avLst/>
          </a:prstGeom>
          <a:noFill/>
        </p:spPr>
      </p:pic>
      <p:sp>
        <p:nvSpPr>
          <p:cNvPr id="8" name="TextBox 7">
            <a:extLst>
              <a:ext uri="{FF2B5EF4-FFF2-40B4-BE49-F238E27FC236}">
                <a16:creationId xmlns:a16="http://schemas.microsoft.com/office/drawing/2014/main" xmlns="" id="{54BC161C-02A4-D208-B6D2-1B48087F7EF8}"/>
              </a:ext>
            </a:extLst>
          </p:cNvPr>
          <p:cNvSpPr txBox="1"/>
          <p:nvPr/>
        </p:nvSpPr>
        <p:spPr>
          <a:xfrm>
            <a:off x="571414" y="480062"/>
            <a:ext cx="5438568" cy="6032421"/>
          </a:xfrm>
          <a:prstGeom prst="rect">
            <a:avLst/>
          </a:prstGeom>
          <a:noFill/>
        </p:spPr>
        <p:txBody>
          <a:bodyPr wrap="square" rtlCol="0">
            <a:spAutoFit/>
          </a:bodyPr>
          <a:lstStyle/>
          <a:p>
            <a:pPr algn="ctr"/>
            <a:endParaRPr lang="en-ZA" sz="2000" b="1" dirty="0">
              <a:solidFill>
                <a:schemeClr val="bg1"/>
              </a:solidFill>
            </a:endParaRPr>
          </a:p>
          <a:p>
            <a:pPr algn="ctr"/>
            <a:endParaRPr lang="en-ZA" sz="2000" b="1" dirty="0">
              <a:solidFill>
                <a:schemeClr val="bg1"/>
              </a:solidFill>
            </a:endParaRPr>
          </a:p>
          <a:p>
            <a:pPr algn="ctr"/>
            <a:r>
              <a:rPr lang="en-ZA" sz="2000" b="1" dirty="0">
                <a:solidFill>
                  <a:schemeClr val="bg1"/>
                </a:solidFill>
              </a:rPr>
              <a:t>TOTAL EXPENDITURE</a:t>
            </a:r>
          </a:p>
          <a:p>
            <a:endParaRPr lang="en-ZA" sz="1400" dirty="0">
              <a:solidFill>
                <a:schemeClr val="bg1"/>
              </a:solidFill>
            </a:endParaRPr>
          </a:p>
          <a:p>
            <a:pPr marL="285750" indent="-285750" algn="just">
              <a:buFont typeface="Arial" panose="020B0604020202020204" pitchFamily="34" charset="0"/>
              <a:buChar char="•"/>
            </a:pPr>
            <a:r>
              <a:rPr lang="en-GB" sz="1600" dirty="0">
                <a:solidFill>
                  <a:schemeClr val="bg1"/>
                </a:solidFill>
                <a:latin typeface="Century Gothic" panose="020B0502020202020204" pitchFamily="34" charset="0"/>
              </a:rPr>
              <a:t>The World Netball's guidelines and handbook serve as the basis for the costs associated with planning and executing a successful Netball World Cup event.</a:t>
            </a:r>
          </a:p>
          <a:p>
            <a:pPr marL="285750" indent="-285750" algn="just">
              <a:buFont typeface="Arial" panose="020B0604020202020204" pitchFamily="34" charset="0"/>
              <a:buChar char="•"/>
            </a:pPr>
            <a:r>
              <a:rPr lang="en-GB" sz="1600" dirty="0">
                <a:solidFill>
                  <a:schemeClr val="bg1"/>
                </a:solidFill>
                <a:latin typeface="Century Gothic" panose="020B0502020202020204" pitchFamily="34" charset="0"/>
              </a:rPr>
              <a:t>The following sections comprise the strata of the expenditure budget:</a:t>
            </a:r>
          </a:p>
          <a:p>
            <a:pPr marL="285750" indent="-285750" algn="just">
              <a:buFont typeface="Arial" panose="020B0604020202020204" pitchFamily="34" charset="0"/>
              <a:buChar char="•"/>
            </a:pPr>
            <a:endParaRPr lang="en-GB" sz="1600" dirty="0">
              <a:solidFill>
                <a:schemeClr val="bg1"/>
              </a:solidFill>
              <a:latin typeface="Century Gothic" panose="020B0502020202020204" pitchFamily="34" charset="0"/>
            </a:endParaRPr>
          </a:p>
          <a:p>
            <a:pPr marL="285750" indent="-285750" algn="just">
              <a:buFont typeface="Arial" panose="020B0604020202020204" pitchFamily="34" charset="0"/>
              <a:buChar char="•"/>
            </a:pPr>
            <a:r>
              <a:rPr lang="en-GB" sz="1600" b="1" dirty="0">
                <a:solidFill>
                  <a:schemeClr val="bg1"/>
                </a:solidFill>
                <a:latin typeface="Century Gothic" panose="020B0502020202020204" pitchFamily="34" charset="0"/>
              </a:rPr>
              <a:t>Business Operation costs </a:t>
            </a:r>
            <a:r>
              <a:rPr lang="en-GB" sz="1600" dirty="0">
                <a:solidFill>
                  <a:schemeClr val="bg1"/>
                </a:solidFill>
                <a:latin typeface="Century Gothic" panose="020B0502020202020204" pitchFamily="34" charset="0"/>
              </a:rPr>
              <a:t>- 20% of the entire budget is allocated to costs, which include operational and support service expenses.</a:t>
            </a:r>
          </a:p>
          <a:p>
            <a:pPr marL="285750" indent="-285750" algn="just">
              <a:buFont typeface="Arial" panose="020B0604020202020204" pitchFamily="34" charset="0"/>
              <a:buChar char="•"/>
            </a:pPr>
            <a:r>
              <a:rPr lang="en-GB" sz="1600" b="1" dirty="0">
                <a:solidFill>
                  <a:schemeClr val="bg1"/>
                </a:solidFill>
                <a:latin typeface="Century Gothic" panose="020B0502020202020204" pitchFamily="34" charset="0"/>
              </a:rPr>
              <a:t>Tournament Operations costs </a:t>
            </a:r>
            <a:r>
              <a:rPr lang="en-GB" sz="1600" dirty="0">
                <a:solidFill>
                  <a:schemeClr val="bg1"/>
                </a:solidFill>
                <a:latin typeface="Century Gothic" panose="020B0502020202020204" pitchFamily="34" charset="0"/>
              </a:rPr>
              <a:t>– comprise 58% of the entire budget and represent the primary activities of planning and delivery.</a:t>
            </a:r>
          </a:p>
          <a:p>
            <a:pPr marL="285750" indent="-285750" algn="just">
              <a:buFont typeface="Arial" panose="020B0604020202020204" pitchFamily="34" charset="0"/>
              <a:buChar char="•"/>
            </a:pPr>
            <a:r>
              <a:rPr lang="en-GB" sz="1600" dirty="0">
                <a:solidFill>
                  <a:schemeClr val="bg1"/>
                </a:solidFill>
                <a:latin typeface="Century Gothic" panose="020B0502020202020204" pitchFamily="34" charset="0"/>
              </a:rPr>
              <a:t>Personnel Costs – 8% of the total budget is made up of salaries and benefits.</a:t>
            </a:r>
          </a:p>
          <a:p>
            <a:pPr marL="285750" indent="-285750" algn="just">
              <a:buFont typeface="Arial" panose="020B0604020202020204" pitchFamily="34" charset="0"/>
              <a:buChar char="•"/>
            </a:pPr>
            <a:r>
              <a:rPr lang="en-GB" sz="1600" b="1" dirty="0">
                <a:solidFill>
                  <a:schemeClr val="bg1"/>
                </a:solidFill>
                <a:latin typeface="Century Gothic" panose="020B0502020202020204" pitchFamily="34" charset="0"/>
              </a:rPr>
              <a:t>International Hosting Fees - </a:t>
            </a:r>
            <a:r>
              <a:rPr lang="en-GB" sz="1600" dirty="0">
                <a:solidFill>
                  <a:schemeClr val="bg1"/>
                </a:solidFill>
                <a:latin typeface="Century Gothic" panose="020B0502020202020204" pitchFamily="34" charset="0"/>
              </a:rPr>
              <a:t>15% of the budget is made up of the fees for hosting the Netball World Cup.</a:t>
            </a:r>
            <a:endParaRPr lang="en-ZA" sz="1600" dirty="0">
              <a:latin typeface="Century Gothic" panose="020B0502020202020204" pitchFamily="34" charset="0"/>
            </a:endParaRPr>
          </a:p>
          <a:p>
            <a:endParaRPr lang="en-ZA" sz="1200" dirty="0"/>
          </a:p>
          <a:p>
            <a:endParaRPr lang="en-ZA" sz="1200" dirty="0"/>
          </a:p>
        </p:txBody>
      </p:sp>
      <p:graphicFrame>
        <p:nvGraphicFramePr>
          <p:cNvPr id="3" name="Table 2">
            <a:extLst>
              <a:ext uri="{FF2B5EF4-FFF2-40B4-BE49-F238E27FC236}">
                <a16:creationId xmlns:a16="http://schemas.microsoft.com/office/drawing/2014/main" xmlns="" id="{E1AADFEE-89D1-EE95-6428-F9E38434C51E}"/>
              </a:ext>
            </a:extLst>
          </p:cNvPr>
          <p:cNvGraphicFramePr>
            <a:graphicFrameLocks noGrp="1"/>
          </p:cNvGraphicFramePr>
          <p:nvPr>
            <p:extLst>
              <p:ext uri="{D42A27DB-BD31-4B8C-83A1-F6EECF244321}">
                <p14:modId xmlns:p14="http://schemas.microsoft.com/office/powerpoint/2010/main" xmlns="" val="660434553"/>
              </p:ext>
            </p:extLst>
          </p:nvPr>
        </p:nvGraphicFramePr>
        <p:xfrm>
          <a:off x="6182019" y="480062"/>
          <a:ext cx="5532969" cy="5789053"/>
        </p:xfrm>
        <a:graphic>
          <a:graphicData uri="http://schemas.openxmlformats.org/drawingml/2006/table">
            <a:tbl>
              <a:tblPr firstRow="1" bandRow="1">
                <a:tableStyleId>{5C22544A-7EE6-4342-B048-85BDC9FD1C3A}</a:tableStyleId>
              </a:tblPr>
              <a:tblGrid>
                <a:gridCol w="1549088">
                  <a:extLst>
                    <a:ext uri="{9D8B030D-6E8A-4147-A177-3AD203B41FA5}">
                      <a16:colId xmlns:a16="http://schemas.microsoft.com/office/drawing/2014/main" xmlns="" val="737434380"/>
                    </a:ext>
                  </a:extLst>
                </a:gridCol>
                <a:gridCol w="2031795">
                  <a:extLst>
                    <a:ext uri="{9D8B030D-6E8A-4147-A177-3AD203B41FA5}">
                      <a16:colId xmlns:a16="http://schemas.microsoft.com/office/drawing/2014/main" xmlns="" val="3115889180"/>
                    </a:ext>
                  </a:extLst>
                </a:gridCol>
                <a:gridCol w="1010220">
                  <a:extLst>
                    <a:ext uri="{9D8B030D-6E8A-4147-A177-3AD203B41FA5}">
                      <a16:colId xmlns:a16="http://schemas.microsoft.com/office/drawing/2014/main" xmlns="" val="2340341761"/>
                    </a:ext>
                  </a:extLst>
                </a:gridCol>
                <a:gridCol w="941866">
                  <a:extLst>
                    <a:ext uri="{9D8B030D-6E8A-4147-A177-3AD203B41FA5}">
                      <a16:colId xmlns:a16="http://schemas.microsoft.com/office/drawing/2014/main" xmlns="" val="974422583"/>
                    </a:ext>
                  </a:extLst>
                </a:gridCol>
              </a:tblGrid>
              <a:tr h="402646">
                <a:tc>
                  <a:txBody>
                    <a:bodyPr/>
                    <a:lstStyle/>
                    <a:p>
                      <a:pPr algn="ctr" fontAlgn="ctr"/>
                      <a:r>
                        <a:rPr lang="en-ZA" sz="1200" b="1" u="none" strike="noStrike" dirty="0">
                          <a:solidFill>
                            <a:schemeClr val="tx1"/>
                          </a:solidFill>
                          <a:effectLst/>
                          <a:latin typeface="Century Gothic" panose="020B0502020202020204" pitchFamily="34" charset="0"/>
                        </a:rPr>
                        <a:t>Business Operating Costs</a:t>
                      </a:r>
                      <a:endParaRPr lang="en-ZA" sz="1200" b="1" i="0" u="none" strike="noStrike" dirty="0">
                        <a:solidFill>
                          <a:schemeClr val="tx1"/>
                        </a:solidFill>
                        <a:effectLst/>
                        <a:latin typeface="Century Gothic" panose="020B0502020202020204" pitchFamily="34" charset="0"/>
                      </a:endParaRPr>
                    </a:p>
                  </a:txBody>
                  <a:tcPr marL="8074" marR="8074" marT="80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ZA" sz="1200" b="1" u="none" strike="noStrike" dirty="0">
                          <a:solidFill>
                            <a:schemeClr val="tx1"/>
                          </a:solidFill>
                          <a:effectLst/>
                          <a:latin typeface="Century Gothic" panose="020B0502020202020204" pitchFamily="34" charset="0"/>
                        </a:rPr>
                        <a:t>Tournament Operations Costs </a:t>
                      </a:r>
                      <a:endParaRPr lang="en-ZA" sz="1200" b="1" i="0" u="none" strike="noStrike" dirty="0">
                        <a:solidFill>
                          <a:schemeClr val="tx1"/>
                        </a:solidFill>
                        <a:effectLst/>
                        <a:latin typeface="Century Gothic" panose="020B0502020202020204" pitchFamily="34" charset="0"/>
                      </a:endParaRPr>
                    </a:p>
                  </a:txBody>
                  <a:tcPr marL="8074" marR="8074" marT="80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ZA" sz="1200" b="1" u="none" strike="noStrike">
                          <a:solidFill>
                            <a:schemeClr val="tx1"/>
                          </a:solidFill>
                          <a:effectLst/>
                          <a:latin typeface="Century Gothic" panose="020B0502020202020204" pitchFamily="34" charset="0"/>
                        </a:rPr>
                        <a:t>Personnel Costs </a:t>
                      </a:r>
                      <a:endParaRPr lang="en-ZA" sz="1200" b="1" i="0" u="none" strike="noStrike">
                        <a:solidFill>
                          <a:schemeClr val="tx1"/>
                        </a:solidFill>
                        <a:effectLst/>
                        <a:latin typeface="Century Gothic" panose="020B0502020202020204" pitchFamily="34" charset="0"/>
                      </a:endParaRPr>
                    </a:p>
                  </a:txBody>
                  <a:tcPr marL="8074" marR="8074" marT="80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ZA" sz="1200" b="1" u="none" strike="noStrike">
                          <a:solidFill>
                            <a:schemeClr val="tx1"/>
                          </a:solidFill>
                          <a:effectLst/>
                          <a:latin typeface="Century Gothic" panose="020B0502020202020204" pitchFamily="34" charset="0"/>
                        </a:rPr>
                        <a:t>International Hosting Fees</a:t>
                      </a:r>
                      <a:endParaRPr lang="en-ZA" sz="1200" b="1" i="0" u="none" strike="noStrike">
                        <a:solidFill>
                          <a:schemeClr val="tx1"/>
                        </a:solidFill>
                        <a:effectLst/>
                        <a:latin typeface="Century Gothic" panose="020B0502020202020204" pitchFamily="34" charset="0"/>
                      </a:endParaRPr>
                    </a:p>
                  </a:txBody>
                  <a:tcPr marL="8074" marR="8074" marT="80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10555469"/>
                  </a:ext>
                </a:extLst>
              </a:tr>
              <a:tr h="402646">
                <a:tc>
                  <a:txBody>
                    <a:bodyPr/>
                    <a:lstStyle/>
                    <a:p>
                      <a:pPr algn="l" fontAlgn="b"/>
                      <a:r>
                        <a:rPr lang="en-ZA" sz="1200" u="none" strike="noStrike">
                          <a:solidFill>
                            <a:schemeClr val="tx1"/>
                          </a:solidFill>
                          <a:effectLst/>
                          <a:latin typeface="Century Gothic" panose="020B0502020202020204" pitchFamily="34" charset="0"/>
                        </a:rPr>
                        <a:t>Marketing and Sponsorship </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ZA" sz="1200" u="none" strike="noStrike" dirty="0">
                          <a:solidFill>
                            <a:schemeClr val="tx1"/>
                          </a:solidFill>
                          <a:effectLst/>
                          <a:latin typeface="Century Gothic" panose="020B0502020202020204" pitchFamily="34" charset="0"/>
                        </a:rPr>
                        <a:t>Competition Venue</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19">
                  <a:txBody>
                    <a:bodyPr/>
                    <a:lstStyle/>
                    <a:p>
                      <a:pPr algn="ctr" fontAlgn="b"/>
                      <a:r>
                        <a:rPr lang="en-ZA" sz="1200" u="none" strike="noStrike" dirty="0">
                          <a:solidFill>
                            <a:schemeClr val="tx1"/>
                          </a:solidFill>
                          <a:effectLst/>
                          <a:latin typeface="Century Gothic" panose="020B0502020202020204" pitchFamily="34" charset="0"/>
                        </a:rPr>
                        <a:t> </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19">
                  <a:txBody>
                    <a:bodyPr/>
                    <a:lstStyle/>
                    <a:p>
                      <a:pPr algn="l" fontAlgn="t"/>
                      <a:r>
                        <a:rPr lang="en-ZA" sz="1200" u="none" strike="noStrike">
                          <a:solidFill>
                            <a:schemeClr val="tx1"/>
                          </a:solidFill>
                          <a:effectLst/>
                          <a:latin typeface="Century Gothic" panose="020B0502020202020204" pitchFamily="34" charset="0"/>
                        </a:rPr>
                        <a:t> </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970033370"/>
                  </a:ext>
                </a:extLst>
              </a:tr>
              <a:tr h="216651">
                <a:tc>
                  <a:txBody>
                    <a:bodyPr/>
                    <a:lstStyle/>
                    <a:p>
                      <a:pPr algn="l" fontAlgn="b"/>
                      <a:r>
                        <a:rPr lang="en-ZA" sz="1200" u="none" strike="noStrike">
                          <a:solidFill>
                            <a:schemeClr val="tx1"/>
                          </a:solidFill>
                          <a:effectLst/>
                          <a:latin typeface="Century Gothic" panose="020B0502020202020204" pitchFamily="34" charset="0"/>
                        </a:rPr>
                        <a:t>Ticketing </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ZA" sz="1200" u="none" strike="noStrike" dirty="0">
                          <a:solidFill>
                            <a:schemeClr val="tx1"/>
                          </a:solidFill>
                          <a:effectLst/>
                          <a:latin typeface="Century Gothic" panose="020B0502020202020204" pitchFamily="34" charset="0"/>
                        </a:rPr>
                        <a:t>Field of Play</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2071055031"/>
                  </a:ext>
                </a:extLst>
              </a:tr>
              <a:tr h="402646">
                <a:tc>
                  <a:txBody>
                    <a:bodyPr/>
                    <a:lstStyle/>
                    <a:p>
                      <a:pPr algn="l" fontAlgn="b"/>
                      <a:r>
                        <a:rPr lang="en-ZA" sz="1200" u="none" strike="noStrike">
                          <a:solidFill>
                            <a:schemeClr val="tx1"/>
                          </a:solidFill>
                          <a:effectLst/>
                          <a:latin typeface="Century Gothic" panose="020B0502020202020204" pitchFamily="34" charset="0"/>
                        </a:rPr>
                        <a:t>Administration</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GB" sz="1200" u="none" strike="noStrike" dirty="0">
                          <a:solidFill>
                            <a:schemeClr val="tx1"/>
                          </a:solidFill>
                          <a:effectLst/>
                          <a:latin typeface="Century Gothic" panose="020B0502020202020204" pitchFamily="34" charset="0"/>
                        </a:rPr>
                        <a:t>Back of House Preparation Areas</a:t>
                      </a:r>
                      <a:endParaRPr lang="en-GB"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502725363"/>
                  </a:ext>
                </a:extLst>
              </a:tr>
              <a:tr h="216651">
                <a:tc>
                  <a:txBody>
                    <a:bodyPr/>
                    <a:lstStyle/>
                    <a:p>
                      <a:pPr algn="l" fontAlgn="b"/>
                      <a:r>
                        <a:rPr lang="en-ZA" sz="1200" u="none" strike="noStrike">
                          <a:solidFill>
                            <a:schemeClr val="tx1"/>
                          </a:solidFill>
                          <a:effectLst/>
                          <a:latin typeface="Century Gothic" panose="020B0502020202020204" pitchFamily="34" charset="0"/>
                        </a:rPr>
                        <a:t>LOC Office Costs </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ZA" sz="1200" u="none" strike="noStrike">
                          <a:solidFill>
                            <a:schemeClr val="tx1"/>
                          </a:solidFill>
                          <a:effectLst/>
                          <a:latin typeface="Century Gothic" panose="020B0502020202020204" pitchFamily="34" charset="0"/>
                        </a:rPr>
                        <a:t>Seating</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53440754"/>
                  </a:ext>
                </a:extLst>
              </a:tr>
              <a:tr h="216651">
                <a:tc rowSpan="15">
                  <a:txBody>
                    <a:bodyPr/>
                    <a:lstStyle/>
                    <a:p>
                      <a:pPr algn="l" fontAlgn="t"/>
                      <a:r>
                        <a:rPr lang="en-ZA" sz="1200" u="none" strike="noStrike" dirty="0">
                          <a:solidFill>
                            <a:schemeClr val="tx1"/>
                          </a:solidFill>
                          <a:effectLst/>
                          <a:latin typeface="Century Gothic" panose="020B0502020202020204" pitchFamily="34" charset="0"/>
                        </a:rPr>
                        <a:t>Technology Costs </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ZA" sz="1200" u="none" strike="noStrike" dirty="0">
                          <a:solidFill>
                            <a:schemeClr val="tx1"/>
                          </a:solidFill>
                          <a:effectLst/>
                          <a:latin typeface="Century Gothic" panose="020B0502020202020204" pitchFamily="34" charset="0"/>
                        </a:rPr>
                        <a:t>Training Venues</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2759435582"/>
                  </a:ext>
                </a:extLst>
              </a:tr>
              <a:tr h="216651">
                <a:tc vMerge="1">
                  <a:txBody>
                    <a:bodyPr/>
                    <a:lstStyle/>
                    <a:p>
                      <a:endParaRPr lang="en-ZA"/>
                    </a:p>
                  </a:txBody>
                  <a:tcPr/>
                </a:tc>
                <a:tc>
                  <a:txBody>
                    <a:bodyPr/>
                    <a:lstStyle/>
                    <a:p>
                      <a:pPr algn="l" fontAlgn="b"/>
                      <a:r>
                        <a:rPr lang="en-ZA" sz="1200" u="none" strike="noStrike">
                          <a:solidFill>
                            <a:schemeClr val="tx1"/>
                          </a:solidFill>
                          <a:effectLst/>
                          <a:latin typeface="Century Gothic" panose="020B0502020202020204" pitchFamily="34" charset="0"/>
                        </a:rPr>
                        <a:t>Communication</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4155649035"/>
                  </a:ext>
                </a:extLst>
              </a:tr>
              <a:tr h="402646">
                <a:tc vMerge="1">
                  <a:txBody>
                    <a:bodyPr/>
                    <a:lstStyle/>
                    <a:p>
                      <a:endParaRPr lang="en-ZA"/>
                    </a:p>
                  </a:txBody>
                  <a:tcPr/>
                </a:tc>
                <a:tc>
                  <a:txBody>
                    <a:bodyPr/>
                    <a:lstStyle/>
                    <a:p>
                      <a:pPr algn="l" fontAlgn="b"/>
                      <a:r>
                        <a:rPr lang="en-GB" sz="1200" u="none" strike="noStrike" dirty="0">
                          <a:solidFill>
                            <a:schemeClr val="tx1"/>
                          </a:solidFill>
                          <a:effectLst/>
                          <a:latin typeface="Century Gothic" panose="020B0502020202020204" pitchFamily="34" charset="0"/>
                        </a:rPr>
                        <a:t>Timing ,Scoring and Results System Familiarisation</a:t>
                      </a:r>
                      <a:endParaRPr lang="en-GB"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4255871509"/>
                  </a:ext>
                </a:extLst>
              </a:tr>
              <a:tr h="402646">
                <a:tc vMerge="1">
                  <a:txBody>
                    <a:bodyPr/>
                    <a:lstStyle/>
                    <a:p>
                      <a:endParaRPr lang="en-ZA"/>
                    </a:p>
                  </a:txBody>
                  <a:tcPr/>
                </a:tc>
                <a:tc>
                  <a:txBody>
                    <a:bodyPr/>
                    <a:lstStyle/>
                    <a:p>
                      <a:pPr algn="l" fontAlgn="b"/>
                      <a:r>
                        <a:rPr lang="en-ZA" sz="1200" u="none" strike="noStrike" dirty="0">
                          <a:solidFill>
                            <a:schemeClr val="tx1"/>
                          </a:solidFill>
                          <a:effectLst/>
                          <a:latin typeface="Century Gothic" panose="020B0502020202020204" pitchFamily="34" charset="0"/>
                        </a:rPr>
                        <a:t>Sports Equipment and Consumables</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4169816858"/>
                  </a:ext>
                </a:extLst>
              </a:tr>
              <a:tr h="216651">
                <a:tc vMerge="1">
                  <a:txBody>
                    <a:bodyPr/>
                    <a:lstStyle/>
                    <a:p>
                      <a:endParaRPr lang="en-ZA"/>
                    </a:p>
                  </a:txBody>
                  <a:tcPr/>
                </a:tc>
                <a:tc>
                  <a:txBody>
                    <a:bodyPr/>
                    <a:lstStyle/>
                    <a:p>
                      <a:pPr algn="l" fontAlgn="b"/>
                      <a:r>
                        <a:rPr lang="en-ZA" sz="1200" u="none" strike="noStrike" dirty="0">
                          <a:solidFill>
                            <a:schemeClr val="tx1"/>
                          </a:solidFill>
                          <a:effectLst/>
                          <a:latin typeface="Century Gothic" panose="020B0502020202020204" pitchFamily="34" charset="0"/>
                        </a:rPr>
                        <a:t> Sports Presentation </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2041331637"/>
                  </a:ext>
                </a:extLst>
              </a:tr>
              <a:tr h="216651">
                <a:tc vMerge="1">
                  <a:txBody>
                    <a:bodyPr/>
                    <a:lstStyle/>
                    <a:p>
                      <a:endParaRPr lang="en-ZA"/>
                    </a:p>
                  </a:txBody>
                  <a:tcPr/>
                </a:tc>
                <a:tc>
                  <a:txBody>
                    <a:bodyPr/>
                    <a:lstStyle/>
                    <a:p>
                      <a:pPr algn="l" fontAlgn="b"/>
                      <a:r>
                        <a:rPr lang="en-ZA" sz="1200" u="none" strike="noStrike">
                          <a:solidFill>
                            <a:schemeClr val="tx1"/>
                          </a:solidFill>
                          <a:effectLst/>
                          <a:latin typeface="Century Gothic" panose="020B0502020202020204" pitchFamily="34" charset="0"/>
                        </a:rPr>
                        <a:t>Medical Services</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3969683098"/>
                  </a:ext>
                </a:extLst>
              </a:tr>
              <a:tr h="216651">
                <a:tc vMerge="1">
                  <a:txBody>
                    <a:bodyPr/>
                    <a:lstStyle/>
                    <a:p>
                      <a:endParaRPr lang="en-ZA"/>
                    </a:p>
                  </a:txBody>
                  <a:tcPr/>
                </a:tc>
                <a:tc>
                  <a:txBody>
                    <a:bodyPr/>
                    <a:lstStyle/>
                    <a:p>
                      <a:pPr algn="l" fontAlgn="b"/>
                      <a:r>
                        <a:rPr lang="en-ZA" sz="1200" u="none" strike="noStrike">
                          <a:solidFill>
                            <a:schemeClr val="tx1"/>
                          </a:solidFill>
                          <a:effectLst/>
                          <a:latin typeface="Century Gothic" panose="020B0502020202020204" pitchFamily="34" charset="0"/>
                        </a:rPr>
                        <a:t>Doping Control</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2403681003"/>
                  </a:ext>
                </a:extLst>
              </a:tr>
              <a:tr h="402646">
                <a:tc vMerge="1">
                  <a:txBody>
                    <a:bodyPr/>
                    <a:lstStyle/>
                    <a:p>
                      <a:endParaRPr lang="en-ZA"/>
                    </a:p>
                  </a:txBody>
                  <a:tcPr/>
                </a:tc>
                <a:tc>
                  <a:txBody>
                    <a:bodyPr/>
                    <a:lstStyle/>
                    <a:p>
                      <a:pPr algn="l" fontAlgn="b"/>
                      <a:r>
                        <a:rPr lang="en-GB" sz="1200" u="none" strike="noStrike" dirty="0" err="1">
                          <a:solidFill>
                            <a:schemeClr val="tx1"/>
                          </a:solidFill>
                          <a:effectLst/>
                          <a:latin typeface="Century Gothic" panose="020B0502020202020204" pitchFamily="34" charset="0"/>
                        </a:rPr>
                        <a:t>Travel,Accomodation</a:t>
                      </a:r>
                      <a:r>
                        <a:rPr lang="en-GB" sz="1200" u="none" strike="noStrike" dirty="0">
                          <a:solidFill>
                            <a:schemeClr val="tx1"/>
                          </a:solidFill>
                          <a:effectLst/>
                          <a:latin typeface="Century Gothic" panose="020B0502020202020204" pitchFamily="34" charset="0"/>
                        </a:rPr>
                        <a:t> and Ground Transport</a:t>
                      </a:r>
                      <a:endParaRPr lang="en-GB"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4165259688"/>
                  </a:ext>
                </a:extLst>
              </a:tr>
              <a:tr h="216651">
                <a:tc vMerge="1">
                  <a:txBody>
                    <a:bodyPr/>
                    <a:lstStyle/>
                    <a:p>
                      <a:endParaRPr lang="en-ZA"/>
                    </a:p>
                  </a:txBody>
                  <a:tcPr/>
                </a:tc>
                <a:tc>
                  <a:txBody>
                    <a:bodyPr/>
                    <a:lstStyle/>
                    <a:p>
                      <a:pPr algn="l" fontAlgn="b"/>
                      <a:r>
                        <a:rPr lang="en-ZA" sz="1200" u="none" strike="noStrike">
                          <a:solidFill>
                            <a:schemeClr val="tx1"/>
                          </a:solidFill>
                          <a:effectLst/>
                          <a:latin typeface="Century Gothic" panose="020B0502020202020204" pitchFamily="34" charset="0"/>
                        </a:rPr>
                        <a:t>Media and Broadcast</a:t>
                      </a:r>
                      <a:endParaRPr lang="en-ZA" sz="1200" b="0" i="0" u="none" strike="noStrike">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1365466950"/>
                  </a:ext>
                </a:extLst>
              </a:tr>
              <a:tr h="216651">
                <a:tc vMerge="1">
                  <a:txBody>
                    <a:bodyPr/>
                    <a:lstStyle/>
                    <a:p>
                      <a:endParaRPr lang="en-ZA"/>
                    </a:p>
                  </a:txBody>
                  <a:tcPr/>
                </a:tc>
                <a:tc>
                  <a:txBody>
                    <a:bodyPr/>
                    <a:lstStyle/>
                    <a:p>
                      <a:pPr algn="l" fontAlgn="b"/>
                      <a:r>
                        <a:rPr lang="en-ZA" sz="1200" u="none" strike="noStrike" dirty="0">
                          <a:solidFill>
                            <a:schemeClr val="tx1"/>
                          </a:solidFill>
                          <a:effectLst/>
                          <a:latin typeface="Century Gothic" panose="020B0502020202020204" pitchFamily="34" charset="0"/>
                        </a:rPr>
                        <a:t>Catering</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1627223995"/>
                  </a:ext>
                </a:extLst>
              </a:tr>
              <a:tr h="402646">
                <a:tc vMerge="1">
                  <a:txBody>
                    <a:bodyPr/>
                    <a:lstStyle/>
                    <a:p>
                      <a:endParaRPr lang="en-ZA"/>
                    </a:p>
                  </a:txBody>
                  <a:tcPr/>
                </a:tc>
                <a:tc>
                  <a:txBody>
                    <a:bodyPr/>
                    <a:lstStyle/>
                    <a:p>
                      <a:pPr algn="l" fontAlgn="b"/>
                      <a:r>
                        <a:rPr lang="en-ZA" sz="1200" u="none" strike="noStrike" dirty="0" err="1">
                          <a:solidFill>
                            <a:schemeClr val="tx1"/>
                          </a:solidFill>
                          <a:effectLst/>
                          <a:latin typeface="Century Gothic" panose="020B0502020202020204" pitchFamily="34" charset="0"/>
                        </a:rPr>
                        <a:t>Ceremonies,Awards</a:t>
                      </a:r>
                      <a:r>
                        <a:rPr lang="en-ZA" sz="1200" u="none" strike="noStrike" dirty="0">
                          <a:solidFill>
                            <a:schemeClr val="tx1"/>
                          </a:solidFill>
                          <a:effectLst/>
                          <a:latin typeface="Century Gothic" panose="020B0502020202020204" pitchFamily="34" charset="0"/>
                        </a:rPr>
                        <a:t> and Trophies</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2132516399"/>
                  </a:ext>
                </a:extLst>
              </a:tr>
              <a:tr h="216651">
                <a:tc vMerge="1">
                  <a:txBody>
                    <a:bodyPr/>
                    <a:lstStyle/>
                    <a:p>
                      <a:endParaRPr lang="en-ZA"/>
                    </a:p>
                  </a:txBody>
                  <a:tcPr/>
                </a:tc>
                <a:tc>
                  <a:txBody>
                    <a:bodyPr/>
                    <a:lstStyle/>
                    <a:p>
                      <a:pPr algn="l" fontAlgn="b"/>
                      <a:r>
                        <a:rPr lang="en-ZA" sz="1200" u="none" strike="noStrike" dirty="0">
                          <a:solidFill>
                            <a:schemeClr val="tx1"/>
                          </a:solidFill>
                          <a:effectLst/>
                          <a:latin typeface="Century Gothic" panose="020B0502020202020204" pitchFamily="34" charset="0"/>
                        </a:rPr>
                        <a:t> Security </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1268581953"/>
                  </a:ext>
                </a:extLst>
              </a:tr>
              <a:tr h="216651">
                <a:tc vMerge="1">
                  <a:txBody>
                    <a:bodyPr/>
                    <a:lstStyle/>
                    <a:p>
                      <a:endParaRPr lang="en-ZA"/>
                    </a:p>
                  </a:txBody>
                  <a:tcPr/>
                </a:tc>
                <a:tc>
                  <a:txBody>
                    <a:bodyPr/>
                    <a:lstStyle/>
                    <a:p>
                      <a:pPr algn="l" fontAlgn="b"/>
                      <a:r>
                        <a:rPr lang="en-ZA" sz="1200" u="none" strike="noStrike" dirty="0">
                          <a:solidFill>
                            <a:schemeClr val="tx1"/>
                          </a:solidFill>
                          <a:effectLst/>
                          <a:latin typeface="Century Gothic" panose="020B0502020202020204" pitchFamily="34" charset="0"/>
                        </a:rPr>
                        <a:t>Accreditation</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482512119"/>
                  </a:ext>
                </a:extLst>
              </a:tr>
              <a:tr h="216651">
                <a:tc vMerge="1">
                  <a:txBody>
                    <a:bodyPr/>
                    <a:lstStyle/>
                    <a:p>
                      <a:endParaRPr lang="en-ZA"/>
                    </a:p>
                  </a:txBody>
                  <a:tcPr/>
                </a:tc>
                <a:tc>
                  <a:txBody>
                    <a:bodyPr/>
                    <a:lstStyle/>
                    <a:p>
                      <a:pPr algn="l" fontAlgn="b"/>
                      <a:r>
                        <a:rPr lang="en-ZA" sz="1200" u="none" strike="noStrike" dirty="0">
                          <a:solidFill>
                            <a:schemeClr val="tx1"/>
                          </a:solidFill>
                          <a:effectLst/>
                          <a:latin typeface="Century Gothic" panose="020B0502020202020204" pitchFamily="34" charset="0"/>
                        </a:rPr>
                        <a:t>WN Congress</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2506591300"/>
                  </a:ext>
                </a:extLst>
              </a:tr>
              <a:tr h="216651">
                <a:tc vMerge="1">
                  <a:txBody>
                    <a:bodyPr/>
                    <a:lstStyle/>
                    <a:p>
                      <a:endParaRPr lang="en-ZA"/>
                    </a:p>
                  </a:txBody>
                  <a:tcPr/>
                </a:tc>
                <a:tc>
                  <a:txBody>
                    <a:bodyPr/>
                    <a:lstStyle/>
                    <a:p>
                      <a:pPr algn="l" fontAlgn="b"/>
                      <a:r>
                        <a:rPr lang="en-ZA" sz="1200" u="none" strike="noStrike" dirty="0">
                          <a:solidFill>
                            <a:schemeClr val="tx1"/>
                          </a:solidFill>
                          <a:effectLst/>
                          <a:latin typeface="Century Gothic" panose="020B0502020202020204" pitchFamily="34" charset="0"/>
                        </a:rPr>
                        <a:t>Legacy Programme</a:t>
                      </a:r>
                      <a:endParaRPr lang="en-ZA" sz="1200" b="0" i="0" u="none" strike="noStrike" dirty="0">
                        <a:solidFill>
                          <a:schemeClr val="tx1"/>
                        </a:solidFill>
                        <a:effectLst/>
                        <a:latin typeface="Century Gothic" panose="020B0502020202020204" pitchFamily="34" charset="0"/>
                      </a:endParaRPr>
                    </a:p>
                  </a:txBody>
                  <a:tcPr marL="8074" marR="8074" marT="80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xmlns="" val="1979763263"/>
                  </a:ext>
                </a:extLst>
              </a:tr>
            </a:tbl>
          </a:graphicData>
        </a:graphic>
      </p:graphicFrame>
    </p:spTree>
    <p:extLst>
      <p:ext uri="{BB962C8B-B14F-4D97-AF65-F5344CB8AC3E}">
        <p14:creationId xmlns:p14="http://schemas.microsoft.com/office/powerpoint/2010/main" xmlns="" val="2261941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78121">
                <a:alpha val="65000"/>
              </a:srgbClr>
            </a:gs>
            <a:gs pos="100000">
              <a:schemeClr val="accent1">
                <a:lumMod val="40000"/>
                <a:lumOff val="60000"/>
              </a:schemeClr>
            </a:gs>
            <a:gs pos="100000">
              <a:srgbClr val="8C0000"/>
            </a:gs>
          </a:gsLst>
          <a:lin ang="2520000" scaled="0"/>
        </a:gradFill>
        <a:effectLst/>
      </p:bgPr>
    </p:bg>
    <p:spTree>
      <p:nvGrpSpPr>
        <p:cNvPr id="1" name="Shape 60"/>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519D873F-038C-A324-DDBE-30788E0F1655}"/>
              </a:ext>
            </a:extLst>
          </p:cNvPr>
          <p:cNvGraphicFramePr>
            <a:graphicFrameLocks noGrp="1"/>
          </p:cNvGraphicFramePr>
          <p:nvPr>
            <p:extLst>
              <p:ext uri="{D42A27DB-BD31-4B8C-83A1-F6EECF244321}">
                <p14:modId xmlns:p14="http://schemas.microsoft.com/office/powerpoint/2010/main" xmlns="" val="3607115483"/>
              </p:ext>
            </p:extLst>
          </p:nvPr>
        </p:nvGraphicFramePr>
        <p:xfrm>
          <a:off x="249382" y="216131"/>
          <a:ext cx="11687695" cy="6084917"/>
        </p:xfrm>
        <a:graphic>
          <a:graphicData uri="http://schemas.openxmlformats.org/drawingml/2006/table">
            <a:tbl>
              <a:tblPr>
                <a:tableStyleId>{5C22544A-7EE6-4342-B048-85BDC9FD1C3A}</a:tableStyleId>
              </a:tblPr>
              <a:tblGrid>
                <a:gridCol w="2396015">
                  <a:extLst>
                    <a:ext uri="{9D8B030D-6E8A-4147-A177-3AD203B41FA5}">
                      <a16:colId xmlns:a16="http://schemas.microsoft.com/office/drawing/2014/main" xmlns="" val="1721980987"/>
                    </a:ext>
                  </a:extLst>
                </a:gridCol>
                <a:gridCol w="1708155">
                  <a:extLst>
                    <a:ext uri="{9D8B030D-6E8A-4147-A177-3AD203B41FA5}">
                      <a16:colId xmlns:a16="http://schemas.microsoft.com/office/drawing/2014/main" xmlns="" val="1113945291"/>
                    </a:ext>
                  </a:extLst>
                </a:gridCol>
                <a:gridCol w="1672630">
                  <a:extLst>
                    <a:ext uri="{9D8B030D-6E8A-4147-A177-3AD203B41FA5}">
                      <a16:colId xmlns:a16="http://schemas.microsoft.com/office/drawing/2014/main" xmlns="" val="1685858368"/>
                    </a:ext>
                  </a:extLst>
                </a:gridCol>
                <a:gridCol w="1505149">
                  <a:extLst>
                    <a:ext uri="{9D8B030D-6E8A-4147-A177-3AD203B41FA5}">
                      <a16:colId xmlns:a16="http://schemas.microsoft.com/office/drawing/2014/main" xmlns="" val="3270670106"/>
                    </a:ext>
                  </a:extLst>
                </a:gridCol>
                <a:gridCol w="1512916">
                  <a:extLst>
                    <a:ext uri="{9D8B030D-6E8A-4147-A177-3AD203B41FA5}">
                      <a16:colId xmlns:a16="http://schemas.microsoft.com/office/drawing/2014/main" xmlns="" val="1857265424"/>
                    </a:ext>
                  </a:extLst>
                </a:gridCol>
                <a:gridCol w="1379913">
                  <a:extLst>
                    <a:ext uri="{9D8B030D-6E8A-4147-A177-3AD203B41FA5}">
                      <a16:colId xmlns:a16="http://schemas.microsoft.com/office/drawing/2014/main" xmlns="" val="1818634520"/>
                    </a:ext>
                  </a:extLst>
                </a:gridCol>
                <a:gridCol w="1512917">
                  <a:extLst>
                    <a:ext uri="{9D8B030D-6E8A-4147-A177-3AD203B41FA5}">
                      <a16:colId xmlns:a16="http://schemas.microsoft.com/office/drawing/2014/main" xmlns="" val="2602174440"/>
                    </a:ext>
                  </a:extLst>
                </a:gridCol>
              </a:tblGrid>
              <a:tr h="1099418">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 </a:t>
                      </a:r>
                    </a:p>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BID BUDGET-2018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HEAD OF TERMS BUDGET-2019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4">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CURRENT BUDGET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3851377568"/>
                  </a:ext>
                </a:extLst>
              </a:tr>
              <a:tr h="888200">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DETAILS</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ORIGINAL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ORIGINAL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ACTUALS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COMMITMENTS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FORECAST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n-ZA" sz="1400" b="1" u="none" strike="noStrike" dirty="0">
                          <a:solidFill>
                            <a:schemeClr val="tx1"/>
                          </a:solidFill>
                          <a:effectLst/>
                          <a:latin typeface="Century Gothic" panose="020B0502020202020204" pitchFamily="34" charset="0"/>
                          <a:cs typeface="Times New Roman" panose="02020603050405020304" pitchFamily="18" charset="0"/>
                        </a:rPr>
                        <a:t> CURRENT BUDGET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386331035"/>
                  </a:ext>
                </a:extLst>
              </a:tr>
              <a:tr h="832791">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Business Operations Costs</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 R  6 415 600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6 415 600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9 306 250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30 661 058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37 755 304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895218839"/>
                  </a:ext>
                </a:extLst>
              </a:tr>
              <a:tr h="832791">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Tournament Operation Costs</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 R  36 375 100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31 675 100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30 376 453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4 026 527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73 350 942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R107 853 922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911171196"/>
                  </a:ext>
                </a:extLst>
              </a:tr>
              <a:tr h="832791">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Personnel Costs</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 R  16 000 000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16 000 000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2 443 224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a:solidFill>
                            <a:schemeClr val="tx1"/>
                          </a:solidFill>
                          <a:effectLst/>
                          <a:latin typeface="Century Gothic" panose="020B0502020202020204" pitchFamily="34" charset="0"/>
                          <a:cs typeface="Times New Roman" panose="02020603050405020304" pitchFamily="18" charset="0"/>
                        </a:rPr>
                        <a:t> </a:t>
                      </a:r>
                      <a:endParaRPr lang="en-ZA" sz="1400" b="0" i="0" u="none" strike="noStrike">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R13 058 686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R15 501 910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506767180"/>
                  </a:ext>
                </a:extLst>
              </a:tr>
              <a:tr h="832791">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International Hosting Fees</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ZA" sz="1400" u="none" strike="noStrike" dirty="0">
                          <a:solidFill>
                            <a:schemeClr val="tx1"/>
                          </a:solidFill>
                          <a:effectLst/>
                          <a:latin typeface="Century Gothic" panose="020B0502020202020204" pitchFamily="34" charset="0"/>
                          <a:cs typeface="Times New Roman" panose="02020603050405020304" pitchFamily="18" charset="0"/>
                        </a:rPr>
                        <a:t> R    8 780 000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8 780 000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7 980 640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a:solidFill>
                            <a:schemeClr val="tx1"/>
                          </a:solidFill>
                          <a:effectLst/>
                          <a:latin typeface="Century Gothic" panose="020B0502020202020204" pitchFamily="34" charset="0"/>
                          <a:cs typeface="Times New Roman" panose="02020603050405020304" pitchFamily="18" charset="0"/>
                        </a:rPr>
                        <a:t> R                          -   </a:t>
                      </a:r>
                      <a:endParaRPr lang="en-ZA" sz="1400" b="0" i="0" u="none" strike="noStrike">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19 942 820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b"/>
                      <a:r>
                        <a:rPr lang="en-ZA" sz="1400" u="none" strike="noStrike" dirty="0">
                          <a:solidFill>
                            <a:schemeClr val="tx1"/>
                          </a:solidFill>
                          <a:effectLst/>
                          <a:latin typeface="Century Gothic" panose="020B0502020202020204" pitchFamily="34" charset="0"/>
                          <a:cs typeface="Times New Roman" panose="02020603050405020304" pitchFamily="18" charset="0"/>
                        </a:rPr>
                        <a:t> R 27 923 460 </a:t>
                      </a:r>
                      <a:endParaRPr lang="en-ZA" sz="1400" b="0"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018550185"/>
                  </a:ext>
                </a:extLst>
              </a:tr>
              <a:tr h="766135">
                <a:tc>
                  <a:txBody>
                    <a:bodyPr/>
                    <a:lstStyle/>
                    <a:p>
                      <a:pPr algn="l" fontAlgn="t"/>
                      <a:r>
                        <a:rPr lang="en-ZA" sz="1400" b="1" u="none" strike="noStrike" dirty="0">
                          <a:solidFill>
                            <a:schemeClr val="tx1"/>
                          </a:solidFill>
                          <a:effectLst/>
                          <a:latin typeface="Century Gothic" panose="020B0502020202020204" pitchFamily="34" charset="0"/>
                          <a:cs typeface="Times New Roman" panose="02020603050405020304" pitchFamily="18" charset="0"/>
                        </a:rPr>
                        <a:t>Total Expenditure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ZA" sz="1400" b="1" u="none" strike="noStrike" dirty="0">
                          <a:solidFill>
                            <a:schemeClr val="tx1"/>
                          </a:solidFill>
                          <a:effectLst/>
                          <a:latin typeface="Century Gothic" panose="020B0502020202020204" pitchFamily="34" charset="0"/>
                          <a:cs typeface="Times New Roman" panose="02020603050405020304" pitchFamily="18" charset="0"/>
                        </a:rPr>
                        <a:t> R     67 570 700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400" b="1" u="none" strike="noStrike" dirty="0">
                          <a:solidFill>
                            <a:schemeClr val="tx1"/>
                          </a:solidFill>
                          <a:effectLst/>
                          <a:latin typeface="Century Gothic" panose="020B0502020202020204" pitchFamily="34" charset="0"/>
                          <a:cs typeface="Times New Roman" panose="02020603050405020304" pitchFamily="18" charset="0"/>
                        </a:rPr>
                        <a:t> R 62 870 700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400" b="1" u="none" strike="noStrike" dirty="0">
                          <a:solidFill>
                            <a:schemeClr val="tx1"/>
                          </a:solidFill>
                          <a:effectLst/>
                          <a:latin typeface="Century Gothic" panose="020B0502020202020204" pitchFamily="34" charset="0"/>
                          <a:cs typeface="Times New Roman" panose="02020603050405020304" pitchFamily="18" charset="0"/>
                        </a:rPr>
                        <a:t> R  50 106 567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t"/>
                      <a:r>
                        <a:rPr lang="en-ZA" sz="1400" b="1" u="none" strike="noStrike" dirty="0">
                          <a:solidFill>
                            <a:schemeClr val="tx1"/>
                          </a:solidFill>
                          <a:effectLst/>
                          <a:latin typeface="Century Gothic" panose="020B0502020202020204" pitchFamily="34" charset="0"/>
                          <a:cs typeface="Times New Roman" panose="02020603050405020304" pitchFamily="18" charset="0"/>
                        </a:rPr>
                        <a:t> R 4 026 527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t"/>
                      <a:r>
                        <a:rPr lang="en-ZA" sz="1400" b="1" u="none" strike="noStrike" dirty="0">
                          <a:solidFill>
                            <a:schemeClr val="tx1"/>
                          </a:solidFill>
                          <a:effectLst/>
                          <a:latin typeface="Century Gothic" panose="020B0502020202020204" pitchFamily="34" charset="0"/>
                          <a:cs typeface="Times New Roman" panose="02020603050405020304" pitchFamily="18" charset="0"/>
                        </a:rPr>
                        <a:t> R 137 013 506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l" fontAlgn="t"/>
                      <a:r>
                        <a:rPr lang="en-ZA" sz="1400" b="1" u="none" strike="noStrike" dirty="0">
                          <a:solidFill>
                            <a:schemeClr val="tx1"/>
                          </a:solidFill>
                          <a:effectLst/>
                          <a:latin typeface="Century Gothic" panose="020B0502020202020204" pitchFamily="34" charset="0"/>
                          <a:cs typeface="Times New Roman" panose="02020603050405020304" pitchFamily="18" charset="0"/>
                        </a:rPr>
                        <a:t> R 189 034 596 </a:t>
                      </a:r>
                      <a:endParaRPr lang="en-ZA" sz="1400" b="1" i="0" u="none" strike="noStrike" dirty="0">
                        <a:solidFill>
                          <a:schemeClr val="tx1"/>
                        </a:solidFill>
                        <a:effectLst/>
                        <a:latin typeface="Century Gothic" panose="020B0502020202020204" pitchFamily="34" charset="0"/>
                        <a:cs typeface="Times New Roman" panose="02020603050405020304" pitchFamily="18" charset="0"/>
                      </a:endParaRPr>
                    </a:p>
                  </a:txBody>
                  <a:tcPr marL="11522" marR="11522" marT="115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249680330"/>
                  </a:ext>
                </a:extLst>
              </a:tr>
            </a:tbl>
          </a:graphicData>
        </a:graphic>
      </p:graphicFrame>
    </p:spTree>
    <p:extLst>
      <p:ext uri="{BB962C8B-B14F-4D97-AF65-F5344CB8AC3E}">
        <p14:creationId xmlns:p14="http://schemas.microsoft.com/office/powerpoint/2010/main" xmlns="" val="3850174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86000">
              <a:srgbClr val="E86415"/>
            </a:gs>
            <a:gs pos="0">
              <a:srgbClr val="F78121"/>
            </a:gs>
            <a:gs pos="50000">
              <a:srgbClr val="D54006"/>
            </a:gs>
            <a:gs pos="100000">
              <a:srgbClr val="8C0000"/>
            </a:gs>
          </a:gsLst>
          <a:lin ang="2520000" scaled="0"/>
        </a:gradFill>
        <a:effectLst/>
      </p:bgPr>
    </p:bg>
    <p:spTree>
      <p:nvGrpSpPr>
        <p:cNvPr id="1" name="Shape 60"/>
        <p:cNvGrpSpPr/>
        <p:nvPr/>
      </p:nvGrpSpPr>
      <p:grpSpPr>
        <a:xfrm>
          <a:off x="0" y="0"/>
          <a:ext cx="0" cy="0"/>
          <a:chOff x="0" y="0"/>
          <a:chExt cx="0" cy="0"/>
        </a:xfrm>
      </p:grpSpPr>
      <p:sp>
        <p:nvSpPr>
          <p:cNvPr id="6" name="TextBox 5">
            <a:extLst>
              <a:ext uri="{FF2B5EF4-FFF2-40B4-BE49-F238E27FC236}">
                <a16:creationId xmlns:a16="http://schemas.microsoft.com/office/drawing/2014/main" xmlns="" id="{7AB22B1E-3C77-32C2-D5F5-C6C497F285D6}"/>
              </a:ext>
            </a:extLst>
          </p:cNvPr>
          <p:cNvSpPr txBox="1"/>
          <p:nvPr/>
        </p:nvSpPr>
        <p:spPr>
          <a:xfrm>
            <a:off x="70709" y="177983"/>
            <a:ext cx="5414021" cy="488110"/>
          </a:xfrm>
          <a:prstGeom prst="rect">
            <a:avLst/>
          </a:prstGeom>
        </p:spPr>
        <p:txBody>
          <a:bodyPr vert="horz" lIns="91440" tIns="45720" rIns="91440" bIns="45720" rtlCol="0" anchor="t">
            <a:normAutofit fontScale="85000" lnSpcReduction="10000"/>
          </a:bodyPr>
          <a:lstStyle/>
          <a:p>
            <a:pPr algn="ctr">
              <a:lnSpc>
                <a:spcPct val="90000"/>
              </a:lnSpc>
              <a:spcBef>
                <a:spcPct val="0"/>
              </a:spcBef>
              <a:spcAft>
                <a:spcPts val="600"/>
              </a:spcAft>
              <a:buClr>
                <a:srgbClr val="000000"/>
              </a:buClr>
            </a:pPr>
            <a:r>
              <a:rPr lang="en-US" sz="2800" b="1" dirty="0">
                <a:latin typeface="+mj-lt"/>
                <a:ea typeface="+mj-ea"/>
                <a:cs typeface="+mj-cs"/>
                <a:sym typeface="Arial"/>
              </a:rPr>
              <a:t>Expenditure</a:t>
            </a:r>
            <a:r>
              <a:rPr lang="en-US" sz="2800" b="1" kern="1200" dirty="0">
                <a:solidFill>
                  <a:schemeClr val="tx1"/>
                </a:solidFill>
                <a:latin typeface="+mj-lt"/>
                <a:ea typeface="+mj-ea"/>
                <a:cs typeface="+mj-cs"/>
                <a:sym typeface="Arial"/>
              </a:rPr>
              <a:t> trends 2018 – Current </a:t>
            </a:r>
          </a:p>
        </p:txBody>
      </p:sp>
      <p:pic>
        <p:nvPicPr>
          <p:cNvPr id="61" name="Google Shape;61;p2"/>
          <p:cNvPicPr preferRelativeResize="0"/>
          <p:nvPr/>
        </p:nvPicPr>
        <p:blipFill rotWithShape="1">
          <a:blip r:embed="rId3"/>
          <a:stretch/>
        </p:blipFill>
        <p:spPr>
          <a:xfrm>
            <a:off x="5957597" y="666728"/>
            <a:ext cx="5465791" cy="5465791"/>
          </a:xfrm>
          <a:prstGeom prst="rect">
            <a:avLst/>
          </a:prstGeom>
          <a:solidFill>
            <a:schemeClr val="bg1"/>
          </a:solidFill>
        </p:spPr>
      </p:pic>
      <p:sp>
        <p:nvSpPr>
          <p:cNvPr id="5" name="TextBox 4">
            <a:extLst>
              <a:ext uri="{FF2B5EF4-FFF2-40B4-BE49-F238E27FC236}">
                <a16:creationId xmlns:a16="http://schemas.microsoft.com/office/drawing/2014/main" xmlns="" id="{8BEC5D49-01F3-9575-ABA9-6CB164BE8994}"/>
              </a:ext>
            </a:extLst>
          </p:cNvPr>
          <p:cNvSpPr txBox="1"/>
          <p:nvPr/>
        </p:nvSpPr>
        <p:spPr>
          <a:xfrm>
            <a:off x="6095999" y="758894"/>
            <a:ext cx="5270721" cy="2554545"/>
          </a:xfrm>
          <a:prstGeom prst="rect">
            <a:avLst/>
          </a:prstGeom>
          <a:noFill/>
        </p:spPr>
        <p:txBody>
          <a:bodyPr wrap="square" rtlCol="0">
            <a:spAutoFit/>
          </a:bodyPr>
          <a:lstStyle/>
          <a:p>
            <a:pPr marL="285750" indent="-285750">
              <a:buFont typeface="Arial" panose="020B0604020202020204" pitchFamily="34" charset="0"/>
              <a:buChar char="•"/>
              <a:tabLst>
                <a:tab pos="4841875" algn="l"/>
              </a:tabLst>
            </a:pPr>
            <a:r>
              <a:rPr lang="en-GB" sz="1600" dirty="0">
                <a:solidFill>
                  <a:schemeClr val="bg1"/>
                </a:solidFill>
              </a:rPr>
              <a:t>Since 2018, the anticipated costs have progressively risen.</a:t>
            </a:r>
          </a:p>
          <a:p>
            <a:pPr marL="285750" indent="-285750">
              <a:buFont typeface="Arial" panose="020B0604020202020204" pitchFamily="34" charset="0"/>
              <a:buChar char="•"/>
              <a:tabLst>
                <a:tab pos="4841875" algn="l"/>
              </a:tabLst>
            </a:pPr>
            <a:r>
              <a:rPr lang="en-GB" sz="1600" dirty="0">
                <a:solidFill>
                  <a:schemeClr val="bg1"/>
                </a:solidFill>
              </a:rPr>
              <a:t>Cost assessments during the bid preparation process, followed by the signature of the hosting agreement in 2019 up to the present, have contributed to an increase in the Tournament's preparation and delivery expenditures over the years.</a:t>
            </a:r>
          </a:p>
          <a:p>
            <a:pPr marL="285750" indent="-285750">
              <a:buFont typeface="Arial" panose="020B0604020202020204" pitchFamily="34" charset="0"/>
              <a:buChar char="•"/>
              <a:tabLst>
                <a:tab pos="4841875" algn="l"/>
              </a:tabLst>
            </a:pPr>
            <a:endParaRPr lang="en-GB" sz="1600" dirty="0">
              <a:solidFill>
                <a:schemeClr val="bg1"/>
              </a:solidFill>
            </a:endParaRPr>
          </a:p>
          <a:p>
            <a:pPr marL="285750" indent="-285750">
              <a:buFont typeface="Arial" panose="020B0604020202020204" pitchFamily="34" charset="0"/>
              <a:buChar char="•"/>
            </a:pPr>
            <a:r>
              <a:rPr lang="en-GB" sz="1600" dirty="0">
                <a:solidFill>
                  <a:schemeClr val="bg1"/>
                </a:solidFill>
              </a:rPr>
              <a:t>The advent of Covid 19 also had a detrimental impact on the costs.</a:t>
            </a:r>
            <a:endParaRPr lang="en-ZA" sz="1600" dirty="0">
              <a:solidFill>
                <a:schemeClr val="bg1"/>
              </a:solidFill>
            </a:endParaRPr>
          </a:p>
        </p:txBody>
      </p:sp>
      <p:sp>
        <p:nvSpPr>
          <p:cNvPr id="7" name="TextBox 6">
            <a:extLst>
              <a:ext uri="{FF2B5EF4-FFF2-40B4-BE49-F238E27FC236}">
                <a16:creationId xmlns:a16="http://schemas.microsoft.com/office/drawing/2014/main" xmlns="" id="{86CD28E8-0A61-AA05-DA4C-D7BA232CB121}"/>
              </a:ext>
            </a:extLst>
          </p:cNvPr>
          <p:cNvSpPr txBox="1"/>
          <p:nvPr/>
        </p:nvSpPr>
        <p:spPr>
          <a:xfrm>
            <a:off x="6096000" y="3703790"/>
            <a:ext cx="5351550"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chemeClr val="bg1"/>
                </a:solidFill>
              </a:rPr>
              <a:t>Costs for competition locations have significantly increased since 2018</a:t>
            </a:r>
          </a:p>
          <a:p>
            <a:pPr marL="285750" indent="-285750">
              <a:buFont typeface="Arial" panose="020B0604020202020204" pitchFamily="34" charset="0"/>
              <a:buChar char="•"/>
            </a:pPr>
            <a:r>
              <a:rPr lang="en-GB" sz="1600" dirty="0">
                <a:solidFill>
                  <a:schemeClr val="bg1"/>
                </a:solidFill>
              </a:rPr>
              <a:t>.</a:t>
            </a:r>
          </a:p>
          <a:p>
            <a:pPr marL="285750" indent="-285750">
              <a:buFont typeface="Arial" panose="020B0604020202020204" pitchFamily="34" charset="0"/>
              <a:buChar char="•"/>
            </a:pPr>
            <a:r>
              <a:rPr lang="en-GB" sz="1600" dirty="0">
                <a:solidFill>
                  <a:schemeClr val="bg1"/>
                </a:solidFill>
              </a:rPr>
              <a:t>To ensure viability after the event, legacy costs are maintained.</a:t>
            </a:r>
            <a:endParaRPr lang="en-ZA" sz="1600" dirty="0">
              <a:solidFill>
                <a:schemeClr val="bg1"/>
              </a:solidFill>
            </a:endParaRPr>
          </a:p>
        </p:txBody>
      </p:sp>
      <p:pic>
        <p:nvPicPr>
          <p:cNvPr id="2" name="Picture 1">
            <a:extLst>
              <a:ext uri="{FF2B5EF4-FFF2-40B4-BE49-F238E27FC236}">
                <a16:creationId xmlns:a16="http://schemas.microsoft.com/office/drawing/2014/main" xmlns="" id="{1CE382F9-8D08-E165-0208-12D4CFAFC92C}"/>
              </a:ext>
            </a:extLst>
          </p:cNvPr>
          <p:cNvPicPr>
            <a:picLocks noChangeAspect="1"/>
          </p:cNvPicPr>
          <p:nvPr/>
        </p:nvPicPr>
        <p:blipFill>
          <a:blip r:embed="rId4"/>
          <a:stretch>
            <a:fillRect/>
          </a:stretch>
        </p:blipFill>
        <p:spPr>
          <a:xfrm>
            <a:off x="70709" y="666093"/>
            <a:ext cx="5800888" cy="3875775"/>
          </a:xfrm>
          <a:prstGeom prst="rect">
            <a:avLst/>
          </a:prstGeom>
        </p:spPr>
      </p:pic>
      <p:graphicFrame>
        <p:nvGraphicFramePr>
          <p:cNvPr id="3" name="Table 2">
            <a:extLst>
              <a:ext uri="{FF2B5EF4-FFF2-40B4-BE49-F238E27FC236}">
                <a16:creationId xmlns:a16="http://schemas.microsoft.com/office/drawing/2014/main" xmlns="" id="{88B70438-5668-FF81-80AB-7FBBBE06283C}"/>
              </a:ext>
            </a:extLst>
          </p:cNvPr>
          <p:cNvGraphicFramePr>
            <a:graphicFrameLocks noGrp="1"/>
          </p:cNvGraphicFramePr>
          <p:nvPr>
            <p:extLst>
              <p:ext uri="{D42A27DB-BD31-4B8C-83A1-F6EECF244321}">
                <p14:modId xmlns:p14="http://schemas.microsoft.com/office/powerpoint/2010/main" xmlns="" val="170578347"/>
              </p:ext>
            </p:extLst>
          </p:nvPr>
        </p:nvGraphicFramePr>
        <p:xfrm>
          <a:off x="132985" y="4542503"/>
          <a:ext cx="5715388" cy="2137515"/>
        </p:xfrm>
        <a:graphic>
          <a:graphicData uri="http://schemas.openxmlformats.org/drawingml/2006/table">
            <a:tbl>
              <a:tblPr>
                <a:tableStyleId>{BC89EF96-8CEA-46FF-86C4-4CE0E7609802}</a:tableStyleId>
              </a:tblPr>
              <a:tblGrid>
                <a:gridCol w="1719426">
                  <a:extLst>
                    <a:ext uri="{9D8B030D-6E8A-4147-A177-3AD203B41FA5}">
                      <a16:colId xmlns:a16="http://schemas.microsoft.com/office/drawing/2014/main" xmlns="" val="1476850760"/>
                    </a:ext>
                  </a:extLst>
                </a:gridCol>
                <a:gridCol w="1266524">
                  <a:extLst>
                    <a:ext uri="{9D8B030D-6E8A-4147-A177-3AD203B41FA5}">
                      <a16:colId xmlns:a16="http://schemas.microsoft.com/office/drawing/2014/main" xmlns="" val="293375208"/>
                    </a:ext>
                  </a:extLst>
                </a:gridCol>
                <a:gridCol w="1346683">
                  <a:extLst>
                    <a:ext uri="{9D8B030D-6E8A-4147-A177-3AD203B41FA5}">
                      <a16:colId xmlns:a16="http://schemas.microsoft.com/office/drawing/2014/main" xmlns="" val="2026307421"/>
                    </a:ext>
                  </a:extLst>
                </a:gridCol>
                <a:gridCol w="1382755">
                  <a:extLst>
                    <a:ext uri="{9D8B030D-6E8A-4147-A177-3AD203B41FA5}">
                      <a16:colId xmlns:a16="http://schemas.microsoft.com/office/drawing/2014/main" xmlns="" val="3674950611"/>
                    </a:ext>
                  </a:extLst>
                </a:gridCol>
              </a:tblGrid>
              <a:tr h="466813">
                <a:tc>
                  <a:txBody>
                    <a:bodyPr/>
                    <a:lstStyle/>
                    <a:p>
                      <a:pPr algn="ctr" fontAlgn="ctr"/>
                      <a:r>
                        <a:rPr lang="en-ZA" sz="1200" u="none" strike="noStrike" dirty="0">
                          <a:effectLst/>
                        </a:rPr>
                        <a:t> </a:t>
                      </a:r>
                      <a:endParaRPr lang="en-ZA" sz="12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ZA" sz="1200" b="1" u="none" strike="noStrike" dirty="0">
                          <a:effectLst/>
                        </a:rPr>
                        <a:t>Bid Budget 2018</a:t>
                      </a:r>
                      <a:endParaRPr lang="en-ZA" sz="1200" b="1" i="0" u="none" strike="noStrike" dirty="0">
                        <a:solidFill>
                          <a:srgbClr val="000000"/>
                        </a:solidFill>
                        <a:effectLst/>
                        <a:latin typeface="Calibri" panose="020F0502020204030204" pitchFamily="34" charset="0"/>
                      </a:endParaRPr>
                    </a:p>
                  </a:txBody>
                  <a:tcPr marL="0" marR="0" marT="0" marB="0" anchor="ctr">
                    <a:solidFill>
                      <a:srgbClr val="FFFF00"/>
                    </a:solidFill>
                  </a:tcPr>
                </a:tc>
                <a:tc>
                  <a:txBody>
                    <a:bodyPr/>
                    <a:lstStyle/>
                    <a:p>
                      <a:pPr algn="ctr" fontAlgn="ctr"/>
                      <a:r>
                        <a:rPr lang="en-ZA" sz="1200" b="1" u="none" strike="noStrike" dirty="0">
                          <a:effectLst/>
                        </a:rPr>
                        <a:t>Head of Terms 2019</a:t>
                      </a:r>
                      <a:endParaRPr lang="en-ZA" sz="1200" b="1" i="0" u="none" strike="noStrike" dirty="0">
                        <a:solidFill>
                          <a:srgbClr val="000000"/>
                        </a:solidFill>
                        <a:effectLst/>
                        <a:latin typeface="Calibri" panose="020F0502020204030204" pitchFamily="34" charset="0"/>
                      </a:endParaRPr>
                    </a:p>
                  </a:txBody>
                  <a:tcPr marL="0" marR="0" marT="0" marB="0" anchor="ctr">
                    <a:solidFill>
                      <a:srgbClr val="92D050"/>
                    </a:solidFill>
                  </a:tcPr>
                </a:tc>
                <a:tc>
                  <a:txBody>
                    <a:bodyPr/>
                    <a:lstStyle/>
                    <a:p>
                      <a:pPr algn="ctr" fontAlgn="ctr"/>
                      <a:r>
                        <a:rPr lang="en-ZA" sz="1200" b="1" u="none" strike="noStrike" dirty="0">
                          <a:effectLst/>
                        </a:rPr>
                        <a:t>Current Budget</a:t>
                      </a:r>
                      <a:endParaRPr lang="en-ZA" sz="1200" b="1" i="0" u="none" strike="noStrike" dirty="0">
                        <a:solidFill>
                          <a:srgbClr val="000000"/>
                        </a:solidFill>
                        <a:effectLst/>
                        <a:latin typeface="Calibri" panose="020F0502020204030204" pitchFamily="34" charset="0"/>
                      </a:endParaRPr>
                    </a:p>
                  </a:txBody>
                  <a:tcPr marL="0" marR="0" marT="0" marB="0" anchor="ctr">
                    <a:solidFill>
                      <a:srgbClr val="00B0F0"/>
                    </a:solidFill>
                  </a:tcPr>
                </a:tc>
                <a:extLst>
                  <a:ext uri="{0D108BD9-81ED-4DB2-BD59-A6C34878D82A}">
                    <a16:rowId xmlns:a16="http://schemas.microsoft.com/office/drawing/2014/main" xmlns="" val="1881924340"/>
                  </a:ext>
                </a:extLst>
              </a:tr>
              <a:tr h="378976">
                <a:tc>
                  <a:txBody>
                    <a:bodyPr/>
                    <a:lstStyle/>
                    <a:p>
                      <a:pPr algn="l" fontAlgn="t"/>
                      <a:r>
                        <a:rPr lang="en-ZA" sz="1200" u="none" strike="noStrike" dirty="0">
                          <a:effectLst/>
                        </a:rPr>
                        <a:t>Business Operations Costs</a:t>
                      </a:r>
                      <a:endParaRPr lang="en-ZA" sz="12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ZA" sz="1200" u="none" strike="noStrike" dirty="0">
                          <a:effectLst/>
                        </a:rPr>
                        <a:t> R     6 415 600 </a:t>
                      </a:r>
                      <a:endParaRPr lang="en-ZA" sz="1200" b="0" i="0" u="none" strike="noStrike" dirty="0">
                        <a:solidFill>
                          <a:srgbClr val="000000"/>
                        </a:solidFill>
                        <a:effectLst/>
                        <a:latin typeface="Calibri" panose="020F0502020204030204" pitchFamily="34" charset="0"/>
                      </a:endParaRPr>
                    </a:p>
                  </a:txBody>
                  <a:tcPr marL="0" marR="0" marT="0" marB="0">
                    <a:solidFill>
                      <a:srgbClr val="FFFF00"/>
                    </a:solidFill>
                  </a:tcPr>
                </a:tc>
                <a:tc>
                  <a:txBody>
                    <a:bodyPr/>
                    <a:lstStyle/>
                    <a:p>
                      <a:pPr algn="l" fontAlgn="b"/>
                      <a:r>
                        <a:rPr lang="en-ZA" sz="1200" u="none" strike="noStrike" dirty="0">
                          <a:effectLst/>
                        </a:rPr>
                        <a:t> R       6 415 600 </a:t>
                      </a:r>
                      <a:endParaRPr lang="en-ZA" sz="1200" b="0" i="0" u="none" strike="noStrike" dirty="0">
                        <a:solidFill>
                          <a:srgbClr val="000000"/>
                        </a:solidFill>
                        <a:effectLst/>
                        <a:latin typeface="Calibri" panose="020F0502020204030204" pitchFamily="34" charset="0"/>
                      </a:endParaRPr>
                    </a:p>
                  </a:txBody>
                  <a:tcPr marL="0" marR="0" marT="0" marB="0">
                    <a:solidFill>
                      <a:srgbClr val="92D050"/>
                    </a:solidFill>
                  </a:tcPr>
                </a:tc>
                <a:tc>
                  <a:txBody>
                    <a:bodyPr/>
                    <a:lstStyle/>
                    <a:p>
                      <a:pPr algn="l" fontAlgn="b"/>
                      <a:r>
                        <a:rPr lang="en-ZA" sz="1200" u="none" strike="noStrike" dirty="0">
                          <a:effectLst/>
                        </a:rPr>
                        <a:t> R      37 755 303 </a:t>
                      </a:r>
                      <a:endParaRPr lang="en-ZA" sz="1200" b="0" i="0" u="none" strike="noStrike" dirty="0">
                        <a:solidFill>
                          <a:srgbClr val="000000"/>
                        </a:solidFill>
                        <a:effectLst/>
                        <a:latin typeface="Calibri" panose="020F0502020204030204" pitchFamily="34" charset="0"/>
                      </a:endParaRPr>
                    </a:p>
                  </a:txBody>
                  <a:tcPr marL="0" marR="0" marT="0" marB="0">
                    <a:solidFill>
                      <a:srgbClr val="00B0F0"/>
                    </a:solidFill>
                  </a:tcPr>
                </a:tc>
                <a:extLst>
                  <a:ext uri="{0D108BD9-81ED-4DB2-BD59-A6C34878D82A}">
                    <a16:rowId xmlns:a16="http://schemas.microsoft.com/office/drawing/2014/main" xmlns="" val="1001003525"/>
                  </a:ext>
                </a:extLst>
              </a:tr>
              <a:tr h="405591">
                <a:tc>
                  <a:txBody>
                    <a:bodyPr/>
                    <a:lstStyle/>
                    <a:p>
                      <a:pPr algn="l" fontAlgn="t"/>
                      <a:r>
                        <a:rPr lang="en-ZA" sz="1200" u="none" strike="noStrike" dirty="0">
                          <a:effectLst/>
                        </a:rPr>
                        <a:t>Tournament Operations Costs</a:t>
                      </a:r>
                      <a:endParaRPr lang="en-ZA" sz="12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ZA" sz="1200" u="none" strike="noStrike" dirty="0">
                          <a:effectLst/>
                        </a:rPr>
                        <a:t> R  36 375 100 </a:t>
                      </a:r>
                      <a:endParaRPr lang="en-ZA" sz="1200" b="0" i="0" u="none" strike="noStrike" dirty="0">
                        <a:solidFill>
                          <a:srgbClr val="000000"/>
                        </a:solidFill>
                        <a:effectLst/>
                        <a:latin typeface="Calibri" panose="020F0502020204030204" pitchFamily="34" charset="0"/>
                      </a:endParaRPr>
                    </a:p>
                  </a:txBody>
                  <a:tcPr marL="0" marR="0" marT="0" marB="0">
                    <a:solidFill>
                      <a:srgbClr val="FFFF00"/>
                    </a:solidFill>
                  </a:tcPr>
                </a:tc>
                <a:tc>
                  <a:txBody>
                    <a:bodyPr/>
                    <a:lstStyle/>
                    <a:p>
                      <a:pPr algn="l" fontAlgn="b"/>
                      <a:r>
                        <a:rPr lang="en-ZA" sz="1200" u="none" strike="noStrike" dirty="0">
                          <a:effectLst/>
                        </a:rPr>
                        <a:t> R     31 675 100</a:t>
                      </a:r>
                      <a:endParaRPr lang="en-ZA" sz="1200" b="0" i="0" u="none" strike="noStrike" dirty="0">
                        <a:solidFill>
                          <a:srgbClr val="000000"/>
                        </a:solidFill>
                        <a:effectLst/>
                        <a:latin typeface="Calibri" panose="020F0502020204030204" pitchFamily="34" charset="0"/>
                      </a:endParaRPr>
                    </a:p>
                  </a:txBody>
                  <a:tcPr marL="0" marR="0" marT="0" marB="0">
                    <a:solidFill>
                      <a:srgbClr val="92D050"/>
                    </a:solidFill>
                  </a:tcPr>
                </a:tc>
                <a:tc>
                  <a:txBody>
                    <a:bodyPr/>
                    <a:lstStyle/>
                    <a:p>
                      <a:pPr algn="l" fontAlgn="b"/>
                      <a:r>
                        <a:rPr lang="en-ZA" sz="1200" u="none" strike="noStrike" dirty="0">
                          <a:effectLst/>
                        </a:rPr>
                        <a:t> R   107 853 922 </a:t>
                      </a:r>
                      <a:endParaRPr lang="en-ZA" sz="1200" b="0" i="0" u="none" strike="noStrike" dirty="0">
                        <a:solidFill>
                          <a:srgbClr val="000000"/>
                        </a:solidFill>
                        <a:effectLst/>
                        <a:latin typeface="Calibri" panose="020F0502020204030204" pitchFamily="34" charset="0"/>
                      </a:endParaRPr>
                    </a:p>
                  </a:txBody>
                  <a:tcPr marL="0" marR="0" marT="0" marB="0">
                    <a:solidFill>
                      <a:srgbClr val="00B0F0"/>
                    </a:solidFill>
                  </a:tcPr>
                </a:tc>
                <a:extLst>
                  <a:ext uri="{0D108BD9-81ED-4DB2-BD59-A6C34878D82A}">
                    <a16:rowId xmlns:a16="http://schemas.microsoft.com/office/drawing/2014/main" xmlns="" val="3305235025"/>
                  </a:ext>
                </a:extLst>
              </a:tr>
              <a:tr h="233407">
                <a:tc>
                  <a:txBody>
                    <a:bodyPr/>
                    <a:lstStyle/>
                    <a:p>
                      <a:pPr algn="l" fontAlgn="t"/>
                      <a:r>
                        <a:rPr lang="en-ZA" sz="1200" u="none" strike="noStrike" dirty="0">
                          <a:effectLst/>
                        </a:rPr>
                        <a:t>Personnel Costs</a:t>
                      </a:r>
                      <a:endParaRPr lang="en-ZA" sz="12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ZA" sz="1200" u="none" strike="noStrike" dirty="0">
                          <a:effectLst/>
                        </a:rPr>
                        <a:t> R  16 000 000 </a:t>
                      </a:r>
                      <a:endParaRPr lang="en-ZA" sz="1200" b="0" i="0" u="none" strike="noStrike" dirty="0">
                        <a:solidFill>
                          <a:srgbClr val="000000"/>
                        </a:solidFill>
                        <a:effectLst/>
                        <a:latin typeface="Calibri" panose="020F0502020204030204" pitchFamily="34" charset="0"/>
                      </a:endParaRPr>
                    </a:p>
                  </a:txBody>
                  <a:tcPr marL="0" marR="0" marT="0" marB="0">
                    <a:solidFill>
                      <a:srgbClr val="FFFF00"/>
                    </a:solidFill>
                  </a:tcPr>
                </a:tc>
                <a:tc>
                  <a:txBody>
                    <a:bodyPr/>
                    <a:lstStyle/>
                    <a:p>
                      <a:pPr algn="l" fontAlgn="b"/>
                      <a:r>
                        <a:rPr lang="en-ZA" sz="1200" u="none" strike="noStrike" dirty="0">
                          <a:effectLst/>
                        </a:rPr>
                        <a:t> R     16 000 000 </a:t>
                      </a:r>
                      <a:endParaRPr lang="en-ZA" sz="1200" b="0" i="0" u="none" strike="noStrike" dirty="0">
                        <a:solidFill>
                          <a:srgbClr val="000000"/>
                        </a:solidFill>
                        <a:effectLst/>
                        <a:latin typeface="Calibri" panose="020F0502020204030204" pitchFamily="34" charset="0"/>
                      </a:endParaRPr>
                    </a:p>
                  </a:txBody>
                  <a:tcPr marL="0" marR="0" marT="0" marB="0">
                    <a:solidFill>
                      <a:srgbClr val="92D050"/>
                    </a:solidFill>
                  </a:tcPr>
                </a:tc>
                <a:tc>
                  <a:txBody>
                    <a:bodyPr/>
                    <a:lstStyle/>
                    <a:p>
                      <a:pPr algn="l" fontAlgn="b"/>
                      <a:r>
                        <a:rPr lang="en-ZA" sz="1200" u="none" strike="noStrike" dirty="0">
                          <a:effectLst/>
                        </a:rPr>
                        <a:t> R      15 501 910 </a:t>
                      </a:r>
                      <a:endParaRPr lang="en-ZA" sz="1200" b="0" i="0" u="none" strike="noStrike" dirty="0">
                        <a:solidFill>
                          <a:srgbClr val="000000"/>
                        </a:solidFill>
                        <a:effectLst/>
                        <a:latin typeface="Calibri" panose="020F0502020204030204" pitchFamily="34" charset="0"/>
                      </a:endParaRPr>
                    </a:p>
                  </a:txBody>
                  <a:tcPr marL="0" marR="0" marT="0" marB="0">
                    <a:solidFill>
                      <a:srgbClr val="00B0F0"/>
                    </a:solidFill>
                  </a:tcPr>
                </a:tc>
                <a:extLst>
                  <a:ext uri="{0D108BD9-81ED-4DB2-BD59-A6C34878D82A}">
                    <a16:rowId xmlns:a16="http://schemas.microsoft.com/office/drawing/2014/main" xmlns="" val="2670974253"/>
                  </a:ext>
                </a:extLst>
              </a:tr>
              <a:tr h="405591">
                <a:tc>
                  <a:txBody>
                    <a:bodyPr/>
                    <a:lstStyle/>
                    <a:p>
                      <a:pPr algn="l" fontAlgn="t"/>
                      <a:r>
                        <a:rPr lang="en-ZA" sz="1200" u="none" strike="noStrike" dirty="0">
                          <a:effectLst/>
                        </a:rPr>
                        <a:t>International Federation Costs </a:t>
                      </a:r>
                      <a:endParaRPr lang="en-ZA" sz="1200" b="0" i="0" u="none" strike="noStrike" dirty="0">
                        <a:solidFill>
                          <a:srgbClr val="000000"/>
                        </a:solidFill>
                        <a:effectLst/>
                        <a:latin typeface="Calibri" panose="020F0502020204030204" pitchFamily="34" charset="0"/>
                      </a:endParaRPr>
                    </a:p>
                  </a:txBody>
                  <a:tcPr marL="0" marR="0" marT="0" marB="0"/>
                </a:tc>
                <a:tc>
                  <a:txBody>
                    <a:bodyPr/>
                    <a:lstStyle/>
                    <a:p>
                      <a:pPr algn="l" fontAlgn="b"/>
                      <a:r>
                        <a:rPr lang="en-ZA" sz="1200" u="none" strike="noStrike" dirty="0">
                          <a:effectLst/>
                        </a:rPr>
                        <a:t> R     8 780 000 </a:t>
                      </a:r>
                      <a:endParaRPr lang="en-ZA" sz="1200" b="0" i="0" u="none" strike="noStrike" dirty="0">
                        <a:solidFill>
                          <a:srgbClr val="000000"/>
                        </a:solidFill>
                        <a:effectLst/>
                        <a:latin typeface="Calibri" panose="020F0502020204030204" pitchFamily="34" charset="0"/>
                      </a:endParaRPr>
                    </a:p>
                  </a:txBody>
                  <a:tcPr marL="0" marR="0" marT="0" marB="0">
                    <a:solidFill>
                      <a:srgbClr val="FFFF00"/>
                    </a:solidFill>
                  </a:tcPr>
                </a:tc>
                <a:tc>
                  <a:txBody>
                    <a:bodyPr/>
                    <a:lstStyle/>
                    <a:p>
                      <a:pPr algn="l" fontAlgn="b"/>
                      <a:r>
                        <a:rPr lang="en-ZA" sz="1200" u="none" strike="noStrike" dirty="0">
                          <a:effectLst/>
                        </a:rPr>
                        <a:t> R       8 780 000 </a:t>
                      </a:r>
                      <a:endParaRPr lang="en-ZA" sz="1200" b="0" i="0" u="none" strike="noStrike" dirty="0">
                        <a:solidFill>
                          <a:srgbClr val="000000"/>
                        </a:solidFill>
                        <a:effectLst/>
                        <a:latin typeface="Calibri" panose="020F0502020204030204" pitchFamily="34" charset="0"/>
                      </a:endParaRPr>
                    </a:p>
                  </a:txBody>
                  <a:tcPr marL="0" marR="0" marT="0" marB="0">
                    <a:solidFill>
                      <a:srgbClr val="92D050"/>
                    </a:solidFill>
                  </a:tcPr>
                </a:tc>
                <a:tc>
                  <a:txBody>
                    <a:bodyPr/>
                    <a:lstStyle/>
                    <a:p>
                      <a:pPr algn="l" fontAlgn="b"/>
                      <a:r>
                        <a:rPr lang="en-ZA" sz="1200" u="none" strike="noStrike" dirty="0">
                          <a:effectLst/>
                        </a:rPr>
                        <a:t> R      27 923 460 </a:t>
                      </a:r>
                      <a:endParaRPr lang="en-ZA" sz="1200" b="0" i="0" u="none" strike="noStrike" dirty="0">
                        <a:solidFill>
                          <a:srgbClr val="000000"/>
                        </a:solidFill>
                        <a:effectLst/>
                        <a:latin typeface="Calibri" panose="020F0502020204030204" pitchFamily="34" charset="0"/>
                      </a:endParaRPr>
                    </a:p>
                  </a:txBody>
                  <a:tcPr marL="0" marR="0" marT="0" marB="0">
                    <a:solidFill>
                      <a:srgbClr val="00B0F0"/>
                    </a:solidFill>
                  </a:tcPr>
                </a:tc>
                <a:extLst>
                  <a:ext uri="{0D108BD9-81ED-4DB2-BD59-A6C34878D82A}">
                    <a16:rowId xmlns:a16="http://schemas.microsoft.com/office/drawing/2014/main" xmlns="" val="1726964875"/>
                  </a:ext>
                </a:extLst>
              </a:tr>
              <a:tr h="247137">
                <a:tc>
                  <a:txBody>
                    <a:bodyPr/>
                    <a:lstStyle/>
                    <a:p>
                      <a:pPr algn="ctr" fontAlgn="ctr"/>
                      <a:endParaRPr lang="en-ZA" sz="12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ZA" sz="1200" u="none" strike="noStrike" dirty="0">
                          <a:effectLst/>
                        </a:rPr>
                        <a:t> R  67 570 700</a:t>
                      </a:r>
                      <a:endParaRPr lang="en-ZA" sz="1200" b="1" i="0" u="none" strike="noStrike" dirty="0">
                        <a:solidFill>
                          <a:srgbClr val="000000"/>
                        </a:solidFill>
                        <a:effectLst/>
                        <a:latin typeface="Calibri" panose="020F0502020204030204" pitchFamily="34" charset="0"/>
                      </a:endParaRPr>
                    </a:p>
                  </a:txBody>
                  <a:tcPr marL="0" marR="0" marT="0" marB="0">
                    <a:solidFill>
                      <a:srgbClr val="FFFF00"/>
                    </a:solidFill>
                  </a:tcPr>
                </a:tc>
                <a:tc>
                  <a:txBody>
                    <a:bodyPr/>
                    <a:lstStyle/>
                    <a:p>
                      <a:pPr algn="l" fontAlgn="t"/>
                      <a:r>
                        <a:rPr lang="en-ZA" sz="1200" u="none" strike="noStrike" dirty="0">
                          <a:effectLst/>
                        </a:rPr>
                        <a:t> R     62 870 700</a:t>
                      </a:r>
                      <a:endParaRPr lang="en-ZA" sz="1200" b="1" i="0" u="none" strike="noStrike" dirty="0">
                        <a:solidFill>
                          <a:srgbClr val="000000"/>
                        </a:solidFill>
                        <a:effectLst/>
                        <a:latin typeface="Calibri" panose="020F0502020204030204" pitchFamily="34" charset="0"/>
                      </a:endParaRPr>
                    </a:p>
                  </a:txBody>
                  <a:tcPr marL="0" marR="0" marT="0" marB="0">
                    <a:solidFill>
                      <a:srgbClr val="92D050"/>
                    </a:solidFill>
                  </a:tcPr>
                </a:tc>
                <a:tc>
                  <a:txBody>
                    <a:bodyPr/>
                    <a:lstStyle/>
                    <a:p>
                      <a:pPr algn="l" fontAlgn="t"/>
                      <a:r>
                        <a:rPr lang="en-ZA" sz="1200" u="none" strike="noStrike" dirty="0">
                          <a:effectLst/>
                        </a:rPr>
                        <a:t> R   189 034 596 </a:t>
                      </a:r>
                      <a:endParaRPr lang="en-ZA" sz="1200" b="1" i="0" u="none" strike="noStrike" dirty="0">
                        <a:solidFill>
                          <a:srgbClr val="000000"/>
                        </a:solidFill>
                        <a:effectLst/>
                        <a:latin typeface="Calibri" panose="020F0502020204030204" pitchFamily="34" charset="0"/>
                      </a:endParaRPr>
                    </a:p>
                  </a:txBody>
                  <a:tcPr marL="0" marR="0" marT="0" marB="0">
                    <a:solidFill>
                      <a:srgbClr val="00B0F0"/>
                    </a:solidFill>
                  </a:tcPr>
                </a:tc>
                <a:extLst>
                  <a:ext uri="{0D108BD9-81ED-4DB2-BD59-A6C34878D82A}">
                    <a16:rowId xmlns:a16="http://schemas.microsoft.com/office/drawing/2014/main" xmlns="" val="2360162675"/>
                  </a:ext>
                </a:extLst>
              </a:tr>
            </a:tbl>
          </a:graphicData>
        </a:graphic>
      </p:graphicFrame>
    </p:spTree>
    <p:extLst>
      <p:ext uri="{BB962C8B-B14F-4D97-AF65-F5344CB8AC3E}">
        <p14:creationId xmlns:p14="http://schemas.microsoft.com/office/powerpoint/2010/main" xmlns="" val="2177172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46000">
              <a:schemeClr val="bg2">
                <a:lumMod val="60000"/>
                <a:lumOff val="40000"/>
              </a:schemeClr>
            </a:gs>
            <a:gs pos="17000">
              <a:srgbClr val="F78121">
                <a:alpha val="65000"/>
              </a:srgbClr>
            </a:gs>
            <a:gs pos="100000">
              <a:schemeClr val="accent1">
                <a:lumMod val="40000"/>
                <a:lumOff val="60000"/>
              </a:schemeClr>
            </a:gs>
            <a:gs pos="100000">
              <a:srgbClr val="8C0000"/>
            </a:gs>
          </a:gsLst>
          <a:lin ang="2520000" scaled="0"/>
        </a:gradFill>
        <a:effectLst/>
      </p:bgPr>
    </p:bg>
    <p:spTree>
      <p:nvGrpSpPr>
        <p:cNvPr id="1" name="Shape 60"/>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9028047-AB4D-6638-2C7A-D4D854A7F4D5}"/>
              </a:ext>
            </a:extLst>
          </p:cNvPr>
          <p:cNvGraphicFramePr>
            <a:graphicFrameLocks noGrp="1"/>
          </p:cNvGraphicFramePr>
          <p:nvPr>
            <p:extLst>
              <p:ext uri="{D42A27DB-BD31-4B8C-83A1-F6EECF244321}">
                <p14:modId xmlns:p14="http://schemas.microsoft.com/office/powerpoint/2010/main" xmlns="" val="3059220530"/>
              </p:ext>
            </p:extLst>
          </p:nvPr>
        </p:nvGraphicFramePr>
        <p:xfrm>
          <a:off x="218901" y="189719"/>
          <a:ext cx="11754198" cy="6478561"/>
        </p:xfrm>
        <a:graphic>
          <a:graphicData uri="http://schemas.openxmlformats.org/drawingml/2006/table">
            <a:tbl>
              <a:tblPr/>
              <a:tblGrid>
                <a:gridCol w="4815405">
                  <a:extLst>
                    <a:ext uri="{9D8B030D-6E8A-4147-A177-3AD203B41FA5}">
                      <a16:colId xmlns:a16="http://schemas.microsoft.com/office/drawing/2014/main" xmlns="" val="1294081379"/>
                    </a:ext>
                  </a:extLst>
                </a:gridCol>
                <a:gridCol w="2159377">
                  <a:extLst>
                    <a:ext uri="{9D8B030D-6E8A-4147-A177-3AD203B41FA5}">
                      <a16:colId xmlns:a16="http://schemas.microsoft.com/office/drawing/2014/main" xmlns="" val="2596031099"/>
                    </a:ext>
                  </a:extLst>
                </a:gridCol>
                <a:gridCol w="2389708">
                  <a:extLst>
                    <a:ext uri="{9D8B030D-6E8A-4147-A177-3AD203B41FA5}">
                      <a16:colId xmlns:a16="http://schemas.microsoft.com/office/drawing/2014/main" xmlns="" val="1035247317"/>
                    </a:ext>
                  </a:extLst>
                </a:gridCol>
                <a:gridCol w="2389708">
                  <a:extLst>
                    <a:ext uri="{9D8B030D-6E8A-4147-A177-3AD203B41FA5}">
                      <a16:colId xmlns:a16="http://schemas.microsoft.com/office/drawing/2014/main" xmlns="" val="2387710902"/>
                    </a:ext>
                  </a:extLst>
                </a:gridCol>
              </a:tblGrid>
              <a:tr h="552799">
                <a:tc rowSpan="2">
                  <a:txBody>
                    <a:bodyPr/>
                    <a:lstStyle/>
                    <a:p>
                      <a:pPr algn="ctr" fontAlgn="ctr"/>
                      <a:r>
                        <a:rPr lang="en-ZA" sz="2000" b="1" i="0" u="none" strike="noStrike" dirty="0">
                          <a:solidFill>
                            <a:srgbClr val="000000"/>
                          </a:solidFill>
                          <a:effectLst/>
                          <a:latin typeface="Calibri" panose="020F0502020204030204" pitchFamily="34" charset="0"/>
                        </a:rPr>
                        <a:t>PROJECTED SURPLUS/DEFICIT </a:t>
                      </a:r>
                    </a:p>
                  </a:txBody>
                  <a:tcPr marL="8488" marR="8488" marT="84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ZA" sz="1600" b="1" i="0" u="none" strike="noStrike">
                          <a:solidFill>
                            <a:srgbClr val="000000"/>
                          </a:solidFill>
                          <a:effectLst/>
                          <a:latin typeface="Calibri" panose="020F0502020204030204" pitchFamily="34" charset="0"/>
                        </a:rPr>
                        <a:t>2018</a:t>
                      </a:r>
                    </a:p>
                  </a:txBody>
                  <a:tcPr marL="8488" marR="8488" marT="84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ZA" sz="1600" b="1" i="0" u="none" strike="noStrike">
                          <a:solidFill>
                            <a:srgbClr val="000000"/>
                          </a:solidFill>
                          <a:effectLst/>
                          <a:latin typeface="Calibri" panose="020F0502020204030204" pitchFamily="34" charset="0"/>
                        </a:rPr>
                        <a:t>2019</a:t>
                      </a:r>
                    </a:p>
                  </a:txBody>
                  <a:tcPr marL="8488" marR="8488" marT="84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ZA" sz="1600" b="1" i="0" u="none" strike="noStrike">
                          <a:solidFill>
                            <a:srgbClr val="000000"/>
                          </a:solidFill>
                          <a:effectLst/>
                          <a:latin typeface="Calibri" panose="020F0502020204030204" pitchFamily="34" charset="0"/>
                        </a:rPr>
                        <a:t>2022</a:t>
                      </a:r>
                    </a:p>
                  </a:txBody>
                  <a:tcPr marL="8488" marR="8488" marT="84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1735050535"/>
                  </a:ext>
                </a:extLst>
              </a:tr>
              <a:tr h="955768">
                <a:tc vMerge="1">
                  <a:txBody>
                    <a:bodyPr/>
                    <a:lstStyle/>
                    <a:p>
                      <a:endParaRPr lang="en-ZA"/>
                    </a:p>
                  </a:txBody>
                  <a:tcPr/>
                </a:tc>
                <a:tc>
                  <a:txBody>
                    <a:bodyPr/>
                    <a:lstStyle/>
                    <a:p>
                      <a:pPr algn="ctr" fontAlgn="ctr"/>
                      <a:r>
                        <a:rPr lang="en-ZA" sz="1600" b="1" i="0" u="none" strike="noStrike" dirty="0">
                          <a:solidFill>
                            <a:srgbClr val="000000"/>
                          </a:solidFill>
                          <a:effectLst/>
                          <a:latin typeface="Calibri" panose="020F0502020204030204" pitchFamily="34" charset="0"/>
                        </a:rPr>
                        <a:t>BID BUDGET</a:t>
                      </a:r>
                    </a:p>
                  </a:txBody>
                  <a:tcPr marL="8488" marR="8488" marT="84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ZA" sz="1600" b="1" i="0" u="none" strike="noStrike" dirty="0">
                          <a:solidFill>
                            <a:srgbClr val="000000"/>
                          </a:solidFill>
                          <a:effectLst/>
                          <a:latin typeface="Calibri" panose="020F0502020204030204" pitchFamily="34" charset="0"/>
                        </a:rPr>
                        <a:t>HEAD OF TERMS BUDGET</a:t>
                      </a:r>
                    </a:p>
                  </a:txBody>
                  <a:tcPr marL="8488" marR="8488" marT="84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ZA" sz="1600" b="1" i="0" u="none" strike="noStrike" dirty="0">
                          <a:solidFill>
                            <a:srgbClr val="000000"/>
                          </a:solidFill>
                          <a:effectLst/>
                          <a:latin typeface="Calibri" panose="020F0502020204030204" pitchFamily="34" charset="0"/>
                        </a:rPr>
                        <a:t>CURRENT BUDGET-Commitments and FCST</a:t>
                      </a:r>
                    </a:p>
                  </a:txBody>
                  <a:tcPr marL="8488" marR="8488" marT="84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998717874"/>
                  </a:ext>
                </a:extLst>
              </a:tr>
              <a:tr h="485236">
                <a:tc>
                  <a:txBody>
                    <a:bodyPr/>
                    <a:lstStyle/>
                    <a:p>
                      <a:pPr algn="l" fontAlgn="b"/>
                      <a:r>
                        <a:rPr lang="en-ZA" sz="1600" b="0" i="0" u="none" strike="noStrike" dirty="0">
                          <a:solidFill>
                            <a:srgbClr val="000000"/>
                          </a:solidFill>
                          <a:effectLst/>
                          <a:latin typeface="Calibri" panose="020F0502020204030204" pitchFamily="34" charset="0"/>
                        </a:rPr>
                        <a:t>Public Funding</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a:solidFill>
                            <a:srgbClr val="000000"/>
                          </a:solidFill>
                          <a:effectLst/>
                          <a:latin typeface="Calibri" panose="020F0502020204030204" pitchFamily="34" charset="0"/>
                        </a:rPr>
                        <a:t> R      47 000 000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dirty="0">
                          <a:solidFill>
                            <a:srgbClr val="000000"/>
                          </a:solidFill>
                          <a:effectLst/>
                          <a:latin typeface="Calibri" panose="020F0502020204030204" pitchFamily="34" charset="0"/>
                        </a:rPr>
                        <a:t> R     58 000 000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R       101 175 000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1603474324"/>
                  </a:ext>
                </a:extLst>
              </a:tr>
              <a:tr h="485236">
                <a:tc>
                  <a:txBody>
                    <a:bodyPr/>
                    <a:lstStyle/>
                    <a:p>
                      <a:pPr algn="l" fontAlgn="b"/>
                      <a:r>
                        <a:rPr lang="en-ZA" sz="1600" b="0" i="0" u="none" strike="noStrike" dirty="0">
                          <a:solidFill>
                            <a:srgbClr val="000000"/>
                          </a:solidFill>
                          <a:effectLst/>
                          <a:latin typeface="Calibri" panose="020F0502020204030204" pitchFamily="34" charset="0"/>
                        </a:rPr>
                        <a:t>Commercial Funding</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a:solidFill>
                            <a:srgbClr val="000000"/>
                          </a:solidFill>
                          <a:effectLst/>
                          <a:latin typeface="Calibri" panose="020F0502020204030204" pitchFamily="34" charset="0"/>
                        </a:rPr>
                        <a:t> R      30 000 000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a:solidFill>
                            <a:srgbClr val="000000"/>
                          </a:solidFill>
                          <a:effectLst/>
                          <a:latin typeface="Calibri" panose="020F0502020204030204" pitchFamily="34" charset="0"/>
                        </a:rPr>
                        <a:t> R     30 000 000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R       112 107 329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2943434950"/>
                  </a:ext>
                </a:extLst>
              </a:tr>
              <a:tr h="485236">
                <a:tc>
                  <a:txBody>
                    <a:bodyPr/>
                    <a:lstStyle/>
                    <a:p>
                      <a:pPr algn="l" fontAlgn="b"/>
                      <a:r>
                        <a:rPr lang="en-ZA" sz="1600" b="1" i="0" u="none" strike="noStrike" dirty="0">
                          <a:solidFill>
                            <a:srgbClr val="000000"/>
                          </a:solidFill>
                          <a:effectLst/>
                          <a:latin typeface="Calibri" panose="020F0502020204030204" pitchFamily="34" charset="0"/>
                        </a:rPr>
                        <a:t>Total Commercial Funding</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1" i="0" u="none" strike="noStrike">
                          <a:solidFill>
                            <a:srgbClr val="000000"/>
                          </a:solidFill>
                          <a:effectLst/>
                          <a:latin typeface="Calibri" panose="020F0502020204030204" pitchFamily="34" charset="0"/>
                        </a:rPr>
                        <a:t> R      77 000 000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1" i="0" u="none" strike="noStrike">
                          <a:solidFill>
                            <a:srgbClr val="000000"/>
                          </a:solidFill>
                          <a:effectLst/>
                          <a:latin typeface="Calibri" panose="020F0502020204030204" pitchFamily="34" charset="0"/>
                        </a:rPr>
                        <a:t> R     88 000 000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1" i="0" u="none" strike="noStrike" dirty="0">
                          <a:solidFill>
                            <a:srgbClr val="000000"/>
                          </a:solidFill>
                          <a:effectLst/>
                          <a:latin typeface="Calibri" panose="020F0502020204030204" pitchFamily="34" charset="0"/>
                        </a:rPr>
                        <a:t> R       213 282 329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2278901624"/>
                  </a:ext>
                </a:extLst>
              </a:tr>
              <a:tr h="308787">
                <a:tc>
                  <a:txBody>
                    <a:bodyPr/>
                    <a:lstStyle/>
                    <a:p>
                      <a:pPr algn="l" fontAlgn="b"/>
                      <a:r>
                        <a:rPr lang="en-ZA" sz="1600" b="0" i="0" u="none" strike="noStrike">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3956677062"/>
                  </a:ext>
                </a:extLst>
              </a:tr>
              <a:tr h="485236">
                <a:tc>
                  <a:txBody>
                    <a:bodyPr/>
                    <a:lstStyle/>
                    <a:p>
                      <a:pPr algn="l" fontAlgn="t"/>
                      <a:r>
                        <a:rPr lang="en-ZA" sz="1600" b="0" i="0" u="none" strike="noStrike" dirty="0">
                          <a:solidFill>
                            <a:srgbClr val="000000"/>
                          </a:solidFill>
                          <a:effectLst/>
                          <a:latin typeface="Calibri" panose="020F0502020204030204" pitchFamily="34" charset="0"/>
                        </a:rPr>
                        <a:t>Business Operations Costs</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a:solidFill>
                            <a:srgbClr val="000000"/>
                          </a:solidFill>
                          <a:effectLst/>
                          <a:latin typeface="Calibri" panose="020F0502020204030204" pitchFamily="34" charset="0"/>
                        </a:rPr>
                        <a:t> R         6 415 600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a:solidFill>
                            <a:srgbClr val="000000"/>
                          </a:solidFill>
                          <a:effectLst/>
                          <a:latin typeface="Calibri" panose="020F0502020204030204" pitchFamily="34" charset="0"/>
                        </a:rPr>
                        <a:t> R       6 415 600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R          37 755 304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1928819625"/>
                  </a:ext>
                </a:extLst>
              </a:tr>
              <a:tr h="485236">
                <a:tc>
                  <a:txBody>
                    <a:bodyPr/>
                    <a:lstStyle/>
                    <a:p>
                      <a:pPr algn="l" fontAlgn="t"/>
                      <a:r>
                        <a:rPr lang="en-ZA" sz="1600" b="0" i="0" u="none" strike="noStrike" dirty="0">
                          <a:solidFill>
                            <a:srgbClr val="000000"/>
                          </a:solidFill>
                          <a:effectLst/>
                          <a:latin typeface="Calibri" panose="020F0502020204030204" pitchFamily="34" charset="0"/>
                        </a:rPr>
                        <a:t>Tournament Operations Costs</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a:solidFill>
                            <a:srgbClr val="000000"/>
                          </a:solidFill>
                          <a:effectLst/>
                          <a:latin typeface="Calibri" panose="020F0502020204030204" pitchFamily="34" charset="0"/>
                        </a:rPr>
                        <a:t> R      36 375 100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a:solidFill>
                            <a:srgbClr val="000000"/>
                          </a:solidFill>
                          <a:effectLst/>
                          <a:latin typeface="Calibri" panose="020F0502020204030204" pitchFamily="34" charset="0"/>
                        </a:rPr>
                        <a:t> R     31 675 100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R       107 853 922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164473371"/>
                  </a:ext>
                </a:extLst>
              </a:tr>
              <a:tr h="485236">
                <a:tc>
                  <a:txBody>
                    <a:bodyPr/>
                    <a:lstStyle/>
                    <a:p>
                      <a:pPr algn="l" fontAlgn="t"/>
                      <a:r>
                        <a:rPr lang="en-ZA" sz="1600" b="0" i="0" u="none" strike="noStrike">
                          <a:solidFill>
                            <a:srgbClr val="000000"/>
                          </a:solidFill>
                          <a:effectLst/>
                          <a:latin typeface="Calibri" panose="020F0502020204030204" pitchFamily="34" charset="0"/>
                        </a:rPr>
                        <a:t>Personnel Costs</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a:solidFill>
                            <a:srgbClr val="000000"/>
                          </a:solidFill>
                          <a:effectLst/>
                          <a:latin typeface="Calibri" panose="020F0502020204030204" pitchFamily="34" charset="0"/>
                        </a:rPr>
                        <a:t> R      16 000 000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a:solidFill>
                            <a:srgbClr val="000000"/>
                          </a:solidFill>
                          <a:effectLst/>
                          <a:latin typeface="Calibri" panose="020F0502020204030204" pitchFamily="34" charset="0"/>
                        </a:rPr>
                        <a:t> R     16 000 000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R          15 501 910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2665342707"/>
                  </a:ext>
                </a:extLst>
              </a:tr>
              <a:tr h="485236">
                <a:tc>
                  <a:txBody>
                    <a:bodyPr/>
                    <a:lstStyle/>
                    <a:p>
                      <a:pPr algn="l" fontAlgn="t"/>
                      <a:r>
                        <a:rPr lang="en-ZA" sz="1600" b="0" i="0" u="none" strike="noStrike" dirty="0">
                          <a:solidFill>
                            <a:srgbClr val="000000"/>
                          </a:solidFill>
                          <a:effectLst/>
                          <a:latin typeface="Calibri" panose="020F0502020204030204" pitchFamily="34" charset="0"/>
                        </a:rPr>
                        <a:t>International Federation Costs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dirty="0">
                          <a:solidFill>
                            <a:srgbClr val="000000"/>
                          </a:solidFill>
                          <a:effectLst/>
                          <a:latin typeface="Calibri" panose="020F0502020204030204" pitchFamily="34" charset="0"/>
                        </a:rPr>
                        <a:t> R         8 780 000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a:solidFill>
                            <a:srgbClr val="000000"/>
                          </a:solidFill>
                          <a:effectLst/>
                          <a:latin typeface="Calibri" panose="020F0502020204030204" pitchFamily="34" charset="0"/>
                        </a:rPr>
                        <a:t> R       8 780 000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R    27 923 460,00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3757349191"/>
                  </a:ext>
                </a:extLst>
              </a:tr>
              <a:tr h="485236">
                <a:tc>
                  <a:txBody>
                    <a:bodyPr/>
                    <a:lstStyle/>
                    <a:p>
                      <a:pPr algn="l" fontAlgn="b"/>
                      <a:r>
                        <a:rPr lang="en-ZA" sz="1600" b="1" i="0" u="none" strike="noStrike" dirty="0">
                          <a:solidFill>
                            <a:srgbClr val="000000"/>
                          </a:solidFill>
                          <a:effectLst/>
                          <a:latin typeface="Calibri" panose="020F0502020204030204" pitchFamily="34" charset="0"/>
                        </a:rPr>
                        <a:t>Total Expenditure</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1" i="0" u="none" strike="noStrike">
                          <a:solidFill>
                            <a:srgbClr val="000000"/>
                          </a:solidFill>
                          <a:effectLst/>
                          <a:latin typeface="Calibri" panose="020F0502020204030204" pitchFamily="34" charset="0"/>
                        </a:rPr>
                        <a:t> R      67 570 700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1" i="0" u="none" strike="noStrike" dirty="0">
                          <a:solidFill>
                            <a:srgbClr val="000000"/>
                          </a:solidFill>
                          <a:effectLst/>
                          <a:latin typeface="Calibri" panose="020F0502020204030204" pitchFamily="34" charset="0"/>
                        </a:rPr>
                        <a:t> R     62 870 700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1" i="0" u="none" strike="noStrike" dirty="0">
                          <a:solidFill>
                            <a:srgbClr val="000000"/>
                          </a:solidFill>
                          <a:effectLst/>
                          <a:latin typeface="Calibri" panose="020F0502020204030204" pitchFamily="34" charset="0"/>
                        </a:rPr>
                        <a:t> R       189 034 596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3254373407"/>
                  </a:ext>
                </a:extLst>
              </a:tr>
              <a:tr h="294083">
                <a:tc>
                  <a:txBody>
                    <a:bodyPr/>
                    <a:lstStyle/>
                    <a:p>
                      <a:pPr algn="l" fontAlgn="b"/>
                      <a:r>
                        <a:rPr lang="en-ZA" sz="1600" b="0" i="0" u="none" strike="noStrike" dirty="0">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0" i="0" u="none" strike="noStrike">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0" i="0" u="none" strike="noStrike">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0" i="0" u="none" strike="noStrike" dirty="0">
                          <a:solidFill>
                            <a:srgbClr val="000000"/>
                          </a:solidFill>
                          <a:effectLst/>
                          <a:latin typeface="Calibri" panose="020F0502020204030204" pitchFamily="34" charset="0"/>
                        </a:rPr>
                        <a:t>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2925928928"/>
                  </a:ext>
                </a:extLst>
              </a:tr>
              <a:tr h="485236">
                <a:tc>
                  <a:txBody>
                    <a:bodyPr/>
                    <a:lstStyle/>
                    <a:p>
                      <a:pPr algn="l" fontAlgn="b"/>
                      <a:r>
                        <a:rPr lang="en-ZA" sz="1600" b="1" i="0" u="none" strike="noStrike" dirty="0">
                          <a:solidFill>
                            <a:srgbClr val="000000"/>
                          </a:solidFill>
                          <a:effectLst/>
                          <a:latin typeface="Calibri" panose="020F0502020204030204" pitchFamily="34" charset="0"/>
                        </a:rPr>
                        <a:t>SURPLUS(DEFICIT)</a:t>
                      </a:r>
                    </a:p>
                  </a:txBody>
                  <a:tcPr marL="8488" marR="8488" marT="848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ZA" sz="1600" b="1" i="0" u="none" strike="noStrike" dirty="0">
                          <a:solidFill>
                            <a:srgbClr val="000000"/>
                          </a:solidFill>
                          <a:effectLst/>
                          <a:latin typeface="Calibri" panose="020F0502020204030204" pitchFamily="34" charset="0"/>
                        </a:rPr>
                        <a:t> R         9 429 300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t"/>
                      <a:r>
                        <a:rPr lang="en-ZA" sz="1600" b="1" i="0" u="none" strike="noStrike" dirty="0">
                          <a:solidFill>
                            <a:srgbClr val="000000"/>
                          </a:solidFill>
                          <a:effectLst/>
                          <a:latin typeface="Calibri" panose="020F0502020204030204" pitchFamily="34" charset="0"/>
                        </a:rPr>
                        <a:t> R     25 129 300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ZA" sz="1600" b="1" i="0" u="none" strike="noStrike" dirty="0">
                          <a:solidFill>
                            <a:srgbClr val="000000"/>
                          </a:solidFill>
                          <a:effectLst/>
                          <a:latin typeface="Calibri" panose="020F0502020204030204" pitchFamily="34" charset="0"/>
                        </a:rPr>
                        <a:t> R          24 247 733 </a:t>
                      </a:r>
                    </a:p>
                  </a:txBody>
                  <a:tcPr marL="8488" marR="8488" marT="848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696880544"/>
                  </a:ext>
                </a:extLst>
              </a:tr>
            </a:tbl>
          </a:graphicData>
        </a:graphic>
      </p:graphicFrame>
    </p:spTree>
    <p:extLst>
      <p:ext uri="{BB962C8B-B14F-4D97-AF65-F5344CB8AC3E}">
        <p14:creationId xmlns:p14="http://schemas.microsoft.com/office/powerpoint/2010/main" xmlns="" val="1139654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5"/>
          <p:cNvSpPr txBox="1">
            <a:spLocks noGrp="1"/>
          </p:cNvSpPr>
          <p:nvPr>
            <p:ph type="title"/>
          </p:nvPr>
        </p:nvSpPr>
        <p:spPr>
          <a:xfrm>
            <a:off x="333480" y="707358"/>
            <a:ext cx="9613861" cy="1080938"/>
          </a:xfrm>
        </p:spPr>
        <p:txBody>
          <a:bodyPr spcFirstLastPara="1" wrap="square" lIns="91425" tIns="45700" rIns="91425" bIns="45700" anchor="ctr" anchorCtr="0">
            <a:normAutofit/>
          </a:bodyPr>
          <a:lstStyle/>
          <a:p>
            <a:pPr marL="0" lvl="0" indent="0" rtl="0">
              <a:spcBef>
                <a:spcPts val="0"/>
              </a:spcBef>
              <a:spcAft>
                <a:spcPts val="0"/>
              </a:spcAft>
              <a:buClr>
                <a:schemeClr val="lt1"/>
              </a:buClr>
              <a:buSzPts val="3600"/>
              <a:buFont typeface="Trebuchet MS"/>
              <a:buNone/>
            </a:pPr>
            <a:r>
              <a:rPr lang="en-US" sz="4000" b="1" dirty="0">
                <a:latin typeface="Century Gothic" panose="020B0502020202020204" pitchFamily="34" charset="0"/>
              </a:rPr>
              <a:t>ACHIEVEMENTS TO DATE</a:t>
            </a:r>
            <a:endParaRPr lang="en-US" dirty="0"/>
          </a:p>
        </p:txBody>
      </p:sp>
      <p:sp>
        <p:nvSpPr>
          <p:cNvPr id="5" name="Google Shape;497;p25">
            <a:extLst>
              <a:ext uri="{FF2B5EF4-FFF2-40B4-BE49-F238E27FC236}">
                <a16:creationId xmlns:a16="http://schemas.microsoft.com/office/drawing/2014/main" xmlns="" id="{6D38E66E-B52A-9797-2251-34AD944FFFAF}"/>
              </a:ext>
            </a:extLst>
          </p:cNvPr>
          <p:cNvSpPr txBox="1">
            <a:spLocks noGrp="1"/>
          </p:cNvSpPr>
          <p:nvPr>
            <p:ph type="body" idx="1"/>
          </p:nvPr>
        </p:nvSpPr>
        <p:spPr>
          <a:xfrm>
            <a:off x="128529" y="2084624"/>
            <a:ext cx="7019444" cy="4142755"/>
          </a:xfrm>
        </p:spPr>
        <p:txBody>
          <a:bodyPr spcFirstLastPara="1" wrap="square" lIns="91425" tIns="45700" rIns="91425" bIns="45700" anchor="t" anchorCtr="0">
            <a:normAutofit lnSpcReduction="10000"/>
          </a:bodyPr>
          <a:lstStyle/>
          <a:p>
            <a:pPr marL="754380" lvl="1" indent="-285750">
              <a:spcBef>
                <a:spcPts val="1000"/>
              </a:spcBef>
              <a:buSzPts val="1500"/>
            </a:pPr>
            <a:r>
              <a:rPr lang="en-GB" sz="1600" dirty="0">
                <a:latin typeface="Century Gothic" panose="020B0502020202020204" pitchFamily="34" charset="0"/>
              </a:rPr>
              <a:t>Launch of NWC2023 logo</a:t>
            </a:r>
          </a:p>
          <a:p>
            <a:pPr marL="754380" lvl="1" indent="-285750">
              <a:spcBef>
                <a:spcPts val="1000"/>
              </a:spcBef>
              <a:buSzPts val="1500"/>
            </a:pPr>
            <a:r>
              <a:rPr lang="en-GB" sz="1600" dirty="0">
                <a:latin typeface="Century Gothic" panose="020B0502020202020204" pitchFamily="34" charset="0"/>
              </a:rPr>
              <a:t>Broadcast partner launch (SuperSport, SABC and Telkom1)</a:t>
            </a:r>
          </a:p>
          <a:p>
            <a:pPr marL="754380" lvl="1" indent="-285750">
              <a:spcBef>
                <a:spcPts val="1000"/>
              </a:spcBef>
              <a:buSzPts val="1500"/>
            </a:pPr>
            <a:r>
              <a:rPr lang="en-GB" sz="1600" dirty="0">
                <a:latin typeface="Century Gothic" panose="020B0502020202020204" pitchFamily="34" charset="0"/>
              </a:rPr>
              <a:t>One (1) year to go celebration</a:t>
            </a:r>
          </a:p>
          <a:p>
            <a:pPr marL="754380" lvl="1" indent="-285750">
              <a:spcBef>
                <a:spcPts val="1000"/>
              </a:spcBef>
              <a:buSzPts val="1500"/>
            </a:pPr>
            <a:r>
              <a:rPr lang="en-GB" sz="1600" dirty="0">
                <a:latin typeface="Century Gothic" panose="020B0502020202020204" pitchFamily="34" charset="0"/>
              </a:rPr>
              <a:t>Ball Launch (Gilbert)</a:t>
            </a:r>
          </a:p>
          <a:p>
            <a:pPr marL="754380" lvl="1" indent="-285750">
              <a:spcBef>
                <a:spcPts val="1000"/>
              </a:spcBef>
              <a:buSzPts val="1500"/>
            </a:pPr>
            <a:r>
              <a:rPr lang="en-GB" sz="1600" dirty="0">
                <a:latin typeface="Century Gothic" panose="020B0502020202020204" pitchFamily="34" charset="0"/>
              </a:rPr>
              <a:t>Count down clocks</a:t>
            </a:r>
          </a:p>
          <a:p>
            <a:pPr marL="754380" lvl="1" indent="-285750">
              <a:spcBef>
                <a:spcPts val="1000"/>
              </a:spcBef>
              <a:buSzPts val="1500"/>
            </a:pPr>
            <a:r>
              <a:rPr lang="en-GB" sz="1600" dirty="0">
                <a:latin typeface="Century Gothic" panose="020B0502020202020204" pitchFamily="34" charset="0"/>
              </a:rPr>
              <a:t>Mascot reveal</a:t>
            </a:r>
          </a:p>
          <a:p>
            <a:pPr marL="754380" lvl="1" indent="-285750">
              <a:spcBef>
                <a:spcPts val="1000"/>
              </a:spcBef>
              <a:buSzPts val="1500"/>
            </a:pPr>
            <a:r>
              <a:rPr lang="en-GB" sz="1600" dirty="0">
                <a:latin typeface="Century Gothic" panose="020B0502020202020204" pitchFamily="34" charset="0"/>
              </a:rPr>
              <a:t>Sponsorship Launch</a:t>
            </a:r>
          </a:p>
          <a:p>
            <a:pPr marL="754380" lvl="1" indent="-285750">
              <a:spcBef>
                <a:spcPts val="1000"/>
              </a:spcBef>
              <a:buSzPts val="1500"/>
            </a:pPr>
            <a:r>
              <a:rPr lang="en-GB" sz="1600" dirty="0">
                <a:latin typeface="Century Gothic" panose="020B0502020202020204" pitchFamily="34" charset="0"/>
              </a:rPr>
              <a:t>Final Draw</a:t>
            </a:r>
          </a:p>
          <a:p>
            <a:pPr marL="754380" lvl="1" indent="-285750">
              <a:spcBef>
                <a:spcPts val="1000"/>
              </a:spcBef>
              <a:buSzPts val="1500"/>
            </a:pPr>
            <a:r>
              <a:rPr lang="en-GB" sz="1600" dirty="0">
                <a:latin typeface="Century Gothic" panose="020B0502020202020204" pitchFamily="34" charset="0"/>
              </a:rPr>
              <a:t>Ticket sales  &amp; Tour Packages</a:t>
            </a:r>
          </a:p>
          <a:p>
            <a:pPr marL="754380" lvl="1" indent="-285750">
              <a:spcBef>
                <a:spcPts val="1000"/>
              </a:spcBef>
              <a:buSzPts val="1500"/>
            </a:pPr>
            <a:r>
              <a:rPr lang="en-GB" sz="1600" dirty="0">
                <a:latin typeface="Century Gothic" panose="020B0502020202020204" pitchFamily="34" charset="0"/>
              </a:rPr>
              <a:t>NWC2023 Teams confirmed</a:t>
            </a:r>
          </a:p>
          <a:p>
            <a:pPr marL="754380" lvl="1" indent="-285750">
              <a:spcBef>
                <a:spcPts val="1000"/>
              </a:spcBef>
              <a:buSzPts val="1500"/>
            </a:pPr>
            <a:r>
              <a:rPr lang="en-GB" sz="1600" dirty="0">
                <a:latin typeface="Century Gothic" panose="020B0502020202020204" pitchFamily="34" charset="0"/>
              </a:rPr>
              <a:t>Match Schedule Published</a:t>
            </a:r>
          </a:p>
          <a:p>
            <a:pPr marL="754380" lvl="1" indent="-285750">
              <a:spcBef>
                <a:spcPts val="1000"/>
              </a:spcBef>
              <a:buSzPts val="1500"/>
            </a:pPr>
            <a:r>
              <a:rPr lang="en-GB" sz="1600" dirty="0">
                <a:latin typeface="Century Gothic" panose="020B0502020202020204" pitchFamily="34" charset="0"/>
              </a:rPr>
              <a:t>Team Information circulated to participating teams</a:t>
            </a:r>
          </a:p>
          <a:p>
            <a:pPr marL="685800" lvl="1" indent="-217170">
              <a:spcBef>
                <a:spcPts val="1000"/>
              </a:spcBef>
              <a:buSzPts val="1500"/>
              <a:buFont typeface="Century Gothic"/>
              <a:buChar char="•"/>
            </a:pPr>
            <a:endParaRPr lang="en-GB" sz="1600" dirty="0"/>
          </a:p>
          <a:p>
            <a:pPr marL="685800" lvl="1" indent="-217170">
              <a:spcBef>
                <a:spcPts val="1000"/>
              </a:spcBef>
              <a:buSzPts val="1500"/>
              <a:buFont typeface="Century Gothic"/>
              <a:buChar char="•"/>
            </a:pPr>
            <a:endParaRPr lang="en-GB" sz="1100" dirty="0"/>
          </a:p>
          <a:p>
            <a:pPr marL="228600" lvl="0" indent="-121920" rtl="0">
              <a:spcBef>
                <a:spcPts val="1000"/>
              </a:spcBef>
              <a:spcAft>
                <a:spcPts val="0"/>
              </a:spcAft>
              <a:buClr>
                <a:schemeClr val="lt1"/>
              </a:buClr>
              <a:buSzPts val="780"/>
              <a:buNone/>
            </a:pPr>
            <a:endParaRPr lang="en-GB" sz="1100" dirty="0"/>
          </a:p>
        </p:txBody>
      </p:sp>
      <p:pic>
        <p:nvPicPr>
          <p:cNvPr id="7" name="Picture 6" descr="A picture containing calendar">
            <a:extLst>
              <a:ext uri="{FF2B5EF4-FFF2-40B4-BE49-F238E27FC236}">
                <a16:creationId xmlns:a16="http://schemas.microsoft.com/office/drawing/2014/main" xmlns="" id="{CA4DC77E-52B2-8C12-0784-DE9AD082228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98986" y="0"/>
            <a:ext cx="4893014" cy="3797309"/>
          </a:xfrm>
          <a:prstGeom prst="rect">
            <a:avLst/>
          </a:prstGeom>
          <a:ln>
            <a:noFill/>
          </a:ln>
          <a:effectLst>
            <a:outerShdw blurRad="190500" algn="tl" rotWithShape="0">
              <a:srgbClr val="000000">
                <a:alpha val="70000"/>
              </a:srgbClr>
            </a:outerShdw>
          </a:effectLst>
        </p:spPr>
      </p:pic>
      <p:pic>
        <p:nvPicPr>
          <p:cNvPr id="8" name="Picture 7" descr="A person running with a mascot">
            <a:extLst>
              <a:ext uri="{FF2B5EF4-FFF2-40B4-BE49-F238E27FC236}">
                <a16:creationId xmlns:a16="http://schemas.microsoft.com/office/drawing/2014/main" xmlns="" id="{1DF1B826-AE68-AFE4-533B-0822EF3D097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25219" y="3796250"/>
            <a:ext cx="4970260" cy="30606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637106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45" descr="A picture containing outdoor, nature, valley, mountain&#10;&#10;Description automatically generated"/>
          <p:cNvPicPr preferRelativeResize="0"/>
          <p:nvPr/>
        </p:nvPicPr>
        <p:blipFill rotWithShape="1">
          <a:blip r:embed="rId3">
            <a:alphaModFix/>
          </a:blip>
          <a:srcRect/>
          <a:stretch/>
        </p:blipFill>
        <p:spPr>
          <a:xfrm>
            <a:off x="20" y="10"/>
            <a:ext cx="12191980" cy="6857990"/>
          </a:xfrm>
          <a:prstGeom prst="rect">
            <a:avLst/>
          </a:prstGeom>
          <a:noFill/>
          <a:ln>
            <a:noFill/>
          </a:ln>
        </p:spPr>
      </p:pic>
      <p:sp>
        <p:nvSpPr>
          <p:cNvPr id="674" name="Google Shape;674;p45"/>
          <p:cNvSpPr txBox="1"/>
          <p:nvPr/>
        </p:nvSpPr>
        <p:spPr>
          <a:xfrm>
            <a:off x="9658350" y="842962"/>
            <a:ext cx="27432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chemeClr val="lt1"/>
                </a:solidFill>
                <a:latin typeface="Century Gothic"/>
                <a:ea typeface="Century Gothic"/>
                <a:cs typeface="Century Gothic"/>
                <a:sym typeface="Century Gothic"/>
              </a:rPr>
              <a:t>Thank you!</a:t>
            </a:r>
            <a:endParaRPr sz="3000" dirty="0">
              <a:latin typeface="Century Gothic"/>
              <a:ea typeface="Century Gothic"/>
              <a:cs typeface="Century Gothic"/>
              <a:sym typeface="Century Gothic"/>
            </a:endParaRPr>
          </a:p>
          <a:p>
            <a:pPr marL="0" marR="0" lvl="0" indent="0" algn="l" rtl="0">
              <a:spcBef>
                <a:spcPts val="0"/>
              </a:spcBef>
              <a:spcAft>
                <a:spcPts val="0"/>
              </a:spcAft>
              <a:buNone/>
            </a:pPr>
            <a:r>
              <a:rPr lang="en-US" sz="3000" b="1" dirty="0">
                <a:solidFill>
                  <a:schemeClr val="lt1"/>
                </a:solidFill>
                <a:latin typeface="Century Gothic"/>
                <a:ea typeface="Century Gothic"/>
                <a:cs typeface="Century Gothic"/>
                <a:sym typeface="Century Gothic"/>
              </a:rPr>
              <a:t>Enkosi!</a:t>
            </a:r>
            <a:endParaRPr sz="3000" dirty="0">
              <a:latin typeface="Century Gothic"/>
              <a:ea typeface="Century Gothic"/>
              <a:cs typeface="Century Gothic"/>
              <a:sym typeface="Century Gothic"/>
            </a:endParaRPr>
          </a:p>
          <a:p>
            <a:pPr marL="0" marR="0" lvl="0" indent="0" algn="l" rtl="0">
              <a:spcBef>
                <a:spcPts val="0"/>
              </a:spcBef>
              <a:spcAft>
                <a:spcPts val="0"/>
              </a:spcAft>
              <a:buNone/>
            </a:pPr>
            <a:r>
              <a:rPr lang="en-US" sz="3000" b="1" dirty="0">
                <a:solidFill>
                  <a:schemeClr val="lt1"/>
                </a:solidFill>
                <a:latin typeface="Century Gothic"/>
                <a:ea typeface="Century Gothic"/>
                <a:cs typeface="Century Gothic"/>
                <a:sym typeface="Century Gothic"/>
              </a:rPr>
              <a:t>Dankie!</a:t>
            </a:r>
            <a:endParaRPr sz="3000" dirty="0">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1A1B0D-024C-EC66-5AB4-F86D4611B1EA}"/>
              </a:ext>
            </a:extLst>
          </p:cNvPr>
          <p:cNvSpPr>
            <a:spLocks noGrp="1"/>
          </p:cNvSpPr>
          <p:nvPr>
            <p:ph type="title"/>
          </p:nvPr>
        </p:nvSpPr>
        <p:spPr>
          <a:xfrm>
            <a:off x="838200" y="301194"/>
            <a:ext cx="10515600" cy="1565706"/>
          </a:xfrm>
        </p:spPr>
        <p:txBody>
          <a:bodyPr>
            <a:normAutofit/>
          </a:bodyPr>
          <a:lstStyle/>
          <a:p>
            <a:pPr marL="0" marR="0" lvl="0" indent="0" algn="ctr" rtl="0">
              <a:lnSpc>
                <a:spcPct val="100000"/>
              </a:lnSpc>
              <a:spcBef>
                <a:spcPts val="0"/>
              </a:spcBef>
              <a:spcAft>
                <a:spcPts val="0"/>
              </a:spcAft>
              <a:buClr>
                <a:srgbClr val="FFFFFF"/>
              </a:buClr>
              <a:buSzPts val="6800"/>
              <a:buFont typeface="Poppins"/>
              <a:buNone/>
            </a:pPr>
            <a:r>
              <a:rPr lang="en-US" sz="8800" u="none" strike="noStrike" cap="none" dirty="0">
                <a:solidFill>
                  <a:srgbClr val="FFFFFF"/>
                </a:solidFill>
                <a:latin typeface="Futura" panose="020B0602020204020303" pitchFamily="34" charset="-79"/>
                <a:ea typeface="Poppins"/>
                <a:cs typeface="Futura" panose="020B0602020204020303" pitchFamily="34" charset="-79"/>
                <a:sym typeface="Poppins"/>
              </a:rPr>
              <a:t>HASHTAGS</a:t>
            </a:r>
          </a:p>
        </p:txBody>
      </p:sp>
      <p:pic>
        <p:nvPicPr>
          <p:cNvPr id="3" name="Picture 2" descr="Logo&#10;&#10;Description automatically generated">
            <a:extLst>
              <a:ext uri="{FF2B5EF4-FFF2-40B4-BE49-F238E27FC236}">
                <a16:creationId xmlns:a16="http://schemas.microsoft.com/office/drawing/2014/main" xmlns="" id="{2F5D051F-8B0B-6509-F6B0-2DED92F1A15F}"/>
              </a:ext>
            </a:extLst>
          </p:cNvPr>
          <p:cNvPicPr>
            <a:picLocks noChangeAspect="1"/>
          </p:cNvPicPr>
          <p:nvPr/>
        </p:nvPicPr>
        <p:blipFill rotWithShape="1">
          <a:blip r:embed="rId2"/>
          <a:srcRect t="43202" b="36843"/>
          <a:stretch/>
        </p:blipFill>
        <p:spPr>
          <a:xfrm>
            <a:off x="1589649" y="2028256"/>
            <a:ext cx="6490669" cy="1138873"/>
          </a:xfrm>
          <a:prstGeom prst="rect">
            <a:avLst/>
          </a:prstGeom>
        </p:spPr>
      </p:pic>
      <p:pic>
        <p:nvPicPr>
          <p:cNvPr id="4" name="Picture 3" descr="Logo&#10;&#10;Description automatically generated">
            <a:extLst>
              <a:ext uri="{FF2B5EF4-FFF2-40B4-BE49-F238E27FC236}">
                <a16:creationId xmlns:a16="http://schemas.microsoft.com/office/drawing/2014/main" xmlns="" id="{9A8F267C-3423-A6C5-76FC-51CEB63F9489}"/>
              </a:ext>
            </a:extLst>
          </p:cNvPr>
          <p:cNvPicPr>
            <a:picLocks noChangeAspect="1"/>
          </p:cNvPicPr>
          <p:nvPr/>
        </p:nvPicPr>
        <p:blipFill rotWithShape="1">
          <a:blip r:embed="rId3"/>
          <a:srcRect t="27410" b="34435"/>
          <a:stretch/>
        </p:blipFill>
        <p:spPr>
          <a:xfrm>
            <a:off x="1702190" y="3140492"/>
            <a:ext cx="5218757" cy="1669235"/>
          </a:xfrm>
          <a:prstGeom prst="rect">
            <a:avLst/>
          </a:prstGeom>
        </p:spPr>
      </p:pic>
      <p:pic>
        <p:nvPicPr>
          <p:cNvPr id="5" name="Picture 4" descr="Text&#10;&#10;Description automatically generated">
            <a:extLst>
              <a:ext uri="{FF2B5EF4-FFF2-40B4-BE49-F238E27FC236}">
                <a16:creationId xmlns:a16="http://schemas.microsoft.com/office/drawing/2014/main" xmlns="" id="{A91AC97F-96D7-580D-275D-20D8ED2BEBAC}"/>
              </a:ext>
            </a:extLst>
          </p:cNvPr>
          <p:cNvPicPr>
            <a:picLocks noChangeAspect="1"/>
          </p:cNvPicPr>
          <p:nvPr/>
        </p:nvPicPr>
        <p:blipFill rotWithShape="1">
          <a:blip r:embed="rId4"/>
          <a:srcRect t="36404" b="39036"/>
          <a:stretch/>
        </p:blipFill>
        <p:spPr>
          <a:xfrm>
            <a:off x="1533226" y="5416601"/>
            <a:ext cx="5218757" cy="1140205"/>
          </a:xfrm>
          <a:prstGeom prst="rect">
            <a:avLst/>
          </a:prstGeom>
        </p:spPr>
      </p:pic>
    </p:spTree>
    <p:extLst>
      <p:ext uri="{BB962C8B-B14F-4D97-AF65-F5344CB8AC3E}">
        <p14:creationId xmlns:p14="http://schemas.microsoft.com/office/powerpoint/2010/main" xmlns="" val="377226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sz="4000" b="1" dirty="0">
                <a:latin typeface="Century Gothic"/>
                <a:ea typeface="Century Gothic"/>
                <a:cs typeface="Century Gothic"/>
                <a:sym typeface="Century Gothic"/>
              </a:rPr>
              <a:t>NWC2023 ACTIVATIONS TO DATE  </a:t>
            </a:r>
            <a:endParaRPr sz="4000" dirty="0"/>
          </a:p>
        </p:txBody>
      </p:sp>
      <p:sp>
        <p:nvSpPr>
          <p:cNvPr id="5" name="Google Shape;497;p25">
            <a:extLst>
              <a:ext uri="{FF2B5EF4-FFF2-40B4-BE49-F238E27FC236}">
                <a16:creationId xmlns:a16="http://schemas.microsoft.com/office/drawing/2014/main" xmlns="" id="{6D38E66E-B52A-9797-2251-34AD944FFFAF}"/>
              </a:ext>
            </a:extLst>
          </p:cNvPr>
          <p:cNvSpPr txBox="1">
            <a:spLocks noGrp="1"/>
          </p:cNvSpPr>
          <p:nvPr>
            <p:ph type="body" idx="1"/>
          </p:nvPr>
        </p:nvSpPr>
        <p:spPr>
          <a:xfrm>
            <a:off x="238275" y="2017165"/>
            <a:ext cx="5673794" cy="4840835"/>
          </a:xfrm>
          <a:prstGeom prst="rect">
            <a:avLst/>
          </a:prstGeom>
          <a:noFill/>
          <a:ln>
            <a:noFill/>
          </a:ln>
        </p:spPr>
        <p:txBody>
          <a:bodyPr spcFirstLastPara="1" wrap="square" lIns="91425" tIns="45700" rIns="91425" bIns="45700" anchor="t" anchorCtr="0">
            <a:noAutofit/>
          </a:bodyPr>
          <a:lstStyle/>
          <a:p>
            <a:pPr marL="11430" lvl="0" indent="0" algn="l" rtl="0">
              <a:lnSpc>
                <a:spcPct val="80000"/>
              </a:lnSpc>
              <a:spcBef>
                <a:spcPts val="0"/>
              </a:spcBef>
              <a:spcAft>
                <a:spcPts val="0"/>
              </a:spcAft>
              <a:buClr>
                <a:schemeClr val="lt1"/>
              </a:buClr>
              <a:buSzPts val="1500"/>
              <a:buNone/>
            </a:pPr>
            <a:r>
              <a:rPr lang="en-ZA" sz="1200" b="1" dirty="0">
                <a:latin typeface="Century Gothic"/>
                <a:ea typeface="Century Gothic"/>
                <a:cs typeface="Century Gothic"/>
                <a:sym typeface="Century Gothic"/>
              </a:rPr>
              <a:t>ACTIVATIONS :</a:t>
            </a:r>
          </a:p>
          <a:p>
            <a:pPr marL="11430" indent="0">
              <a:lnSpc>
                <a:spcPct val="100000"/>
              </a:lnSpc>
              <a:spcBef>
                <a:spcPts val="0"/>
              </a:spcBef>
              <a:buSzPts val="1500"/>
              <a:buNone/>
            </a:pPr>
            <a:endParaRPr lang="en-ZA" sz="1200" dirty="0">
              <a:latin typeface="Century Gothic"/>
              <a:ea typeface="Century Gothic"/>
              <a:cs typeface="Century Gothic"/>
              <a:sym typeface="Century Gothic"/>
            </a:endParaRPr>
          </a:p>
          <a:p>
            <a:pPr marL="297180" indent="-285750">
              <a:lnSpc>
                <a:spcPct val="100000"/>
              </a:lnSpc>
              <a:spcBef>
                <a:spcPts val="0"/>
              </a:spcBef>
              <a:buSzPts val="1500"/>
            </a:pPr>
            <a:r>
              <a:rPr lang="en-ZA" sz="1200" dirty="0">
                <a:latin typeface="Century Gothic"/>
                <a:ea typeface="Century Gothic"/>
                <a:cs typeface="Century Gothic"/>
                <a:sym typeface="Century Gothic"/>
              </a:rPr>
              <a:t>Pre Sona function (Cape Town) </a:t>
            </a:r>
          </a:p>
          <a:p>
            <a:pPr marL="297180" indent="-285750">
              <a:lnSpc>
                <a:spcPct val="100000"/>
              </a:lnSpc>
              <a:spcBef>
                <a:spcPts val="0"/>
              </a:spcBef>
              <a:buSzPts val="1500"/>
            </a:pPr>
            <a:r>
              <a:rPr lang="en-ZA" sz="1200" dirty="0">
                <a:latin typeface="Century Gothic"/>
                <a:ea typeface="Century Gothic"/>
                <a:cs typeface="Century Gothic"/>
                <a:sym typeface="Century Gothic"/>
              </a:rPr>
              <a:t>Discovery Sponsorship launch (Gauteng)</a:t>
            </a:r>
          </a:p>
          <a:p>
            <a:pPr marL="297180" indent="-285750">
              <a:lnSpc>
                <a:spcPct val="100000"/>
              </a:lnSpc>
              <a:spcBef>
                <a:spcPts val="0"/>
              </a:spcBef>
              <a:buSzPts val="1500"/>
            </a:pPr>
            <a:r>
              <a:rPr lang="en-ZA" sz="1200" dirty="0">
                <a:latin typeface="Century Gothic"/>
                <a:ea typeface="Century Gothic"/>
                <a:cs typeface="Century Gothic"/>
                <a:sym typeface="Century Gothic"/>
              </a:rPr>
              <a:t>Telkom VNWC2023 campaign (Gauteng) </a:t>
            </a:r>
          </a:p>
          <a:p>
            <a:pPr marL="297180" indent="-285750">
              <a:lnSpc>
                <a:spcPct val="100000"/>
              </a:lnSpc>
              <a:spcBef>
                <a:spcPts val="0"/>
              </a:spcBef>
              <a:buSzPts val="1500"/>
            </a:pPr>
            <a:r>
              <a:rPr lang="en-ZA" sz="1200" dirty="0">
                <a:latin typeface="Century Gothic"/>
                <a:ea typeface="Century Gothic"/>
                <a:cs typeface="Century Gothic"/>
                <a:sym typeface="Century Gothic"/>
              </a:rPr>
              <a:t>Big Walk (Pretoria)</a:t>
            </a:r>
          </a:p>
          <a:p>
            <a:pPr marL="182880" indent="-171450">
              <a:lnSpc>
                <a:spcPct val="100000"/>
              </a:lnSpc>
              <a:spcBef>
                <a:spcPts val="0"/>
              </a:spcBef>
              <a:buSzPts val="1500"/>
            </a:pPr>
            <a:r>
              <a:rPr lang="en-ZA" sz="1200" dirty="0">
                <a:latin typeface="Century Gothic"/>
                <a:ea typeface="Century Gothic"/>
                <a:cs typeface="Century Gothic"/>
                <a:sym typeface="Century Gothic"/>
              </a:rPr>
              <a:t>  Nelson Mandela Remembrance Walk </a:t>
            </a:r>
          </a:p>
          <a:p>
            <a:pPr marL="182880" indent="-171450">
              <a:lnSpc>
                <a:spcPct val="100000"/>
              </a:lnSpc>
              <a:spcBef>
                <a:spcPts val="0"/>
              </a:spcBef>
              <a:buSzPts val="1500"/>
            </a:pPr>
            <a:r>
              <a:rPr lang="en-ZA" sz="1200" dirty="0">
                <a:latin typeface="Century Gothic"/>
                <a:ea typeface="Century Gothic"/>
                <a:cs typeface="Century Gothic"/>
                <a:sym typeface="Century Gothic"/>
              </a:rPr>
              <a:t>  School Sport Championships</a:t>
            </a:r>
          </a:p>
          <a:p>
            <a:pPr marL="182880" indent="-171450">
              <a:lnSpc>
                <a:spcPct val="100000"/>
              </a:lnSpc>
              <a:spcBef>
                <a:spcPts val="0"/>
              </a:spcBef>
              <a:buSzPts val="1500"/>
            </a:pPr>
            <a:r>
              <a:rPr lang="en-ZA" sz="1200" dirty="0">
                <a:latin typeface="Century Gothic"/>
                <a:ea typeface="Century Gothic"/>
                <a:cs typeface="Century Gothic"/>
                <a:sym typeface="Century Gothic"/>
              </a:rPr>
              <a:t>  National Netball Championships </a:t>
            </a:r>
          </a:p>
          <a:p>
            <a:pPr marL="182880" indent="-171450">
              <a:lnSpc>
                <a:spcPct val="100000"/>
              </a:lnSpc>
              <a:spcBef>
                <a:spcPts val="0"/>
              </a:spcBef>
              <a:buSzPts val="1500"/>
            </a:pPr>
            <a:r>
              <a:rPr lang="en-ZA" sz="1200" dirty="0">
                <a:latin typeface="Century Gothic"/>
                <a:ea typeface="Century Gothic"/>
                <a:cs typeface="Century Gothic"/>
                <a:sym typeface="Century Gothic"/>
              </a:rPr>
              <a:t>  Rugby sevens (Mascot Race)</a:t>
            </a:r>
          </a:p>
          <a:p>
            <a:pPr marL="182880" indent="-171450">
              <a:lnSpc>
                <a:spcPct val="100000"/>
              </a:lnSpc>
              <a:spcBef>
                <a:spcPts val="0"/>
              </a:spcBef>
              <a:buSzPts val="1500"/>
            </a:pPr>
            <a:r>
              <a:rPr lang="en-ZA" sz="1200" dirty="0">
                <a:latin typeface="Century Gothic"/>
                <a:ea typeface="Century Gothic"/>
                <a:cs typeface="Century Gothic"/>
                <a:sym typeface="Century Gothic"/>
              </a:rPr>
              <a:t>  Gauteng Marathon</a:t>
            </a:r>
          </a:p>
          <a:p>
            <a:pPr marL="182880" indent="-171450">
              <a:lnSpc>
                <a:spcPct val="100000"/>
              </a:lnSpc>
              <a:spcBef>
                <a:spcPts val="0"/>
              </a:spcBef>
              <a:buSzPts val="1500"/>
            </a:pPr>
            <a:r>
              <a:rPr lang="en-ZA" sz="1200" dirty="0">
                <a:latin typeface="Century Gothic"/>
                <a:ea typeface="Century Gothic"/>
                <a:cs typeface="Century Gothic"/>
                <a:sym typeface="Century Gothic"/>
              </a:rPr>
              <a:t>  Winnie Mandela Museum</a:t>
            </a:r>
          </a:p>
          <a:p>
            <a:pPr marL="182880" indent="-171450">
              <a:lnSpc>
                <a:spcPct val="100000"/>
              </a:lnSpc>
              <a:spcBef>
                <a:spcPts val="0"/>
              </a:spcBef>
              <a:buSzPts val="1500"/>
            </a:pPr>
            <a:r>
              <a:rPr lang="en-ZA" sz="1200" dirty="0">
                <a:latin typeface="Century Gothic"/>
                <a:ea typeface="Century Gothic"/>
                <a:cs typeface="Century Gothic"/>
                <a:sym typeface="Century Gothic"/>
              </a:rPr>
              <a:t>  Gauteng Community Games ( Holiday  Programme)</a:t>
            </a:r>
          </a:p>
          <a:p>
            <a:pPr marL="182880" indent="-171450">
              <a:lnSpc>
                <a:spcPct val="100000"/>
              </a:lnSpc>
              <a:spcBef>
                <a:spcPts val="0"/>
              </a:spcBef>
              <a:buSzPts val="1500"/>
            </a:pPr>
            <a:r>
              <a:rPr lang="en-ZA" sz="1200" dirty="0">
                <a:latin typeface="Century Gothic"/>
                <a:ea typeface="Century Gothic"/>
                <a:cs typeface="Century Gothic"/>
                <a:sym typeface="Century Gothic"/>
              </a:rPr>
              <a:t>  G-Sport for Girls</a:t>
            </a:r>
          </a:p>
          <a:p>
            <a:pPr marL="182880" indent="-171450">
              <a:lnSpc>
                <a:spcPct val="100000"/>
              </a:lnSpc>
              <a:spcBef>
                <a:spcPts val="0"/>
              </a:spcBef>
              <a:buSzPts val="1500"/>
            </a:pPr>
            <a:r>
              <a:rPr lang="en-ZA" sz="1200" dirty="0">
                <a:latin typeface="Century Gothic"/>
                <a:ea typeface="Century Gothic"/>
                <a:cs typeface="Century Gothic"/>
                <a:sym typeface="Century Gothic"/>
              </a:rPr>
              <a:t>  Soweto Marathon</a:t>
            </a:r>
          </a:p>
          <a:p>
            <a:pPr marL="182880" indent="-171450">
              <a:lnSpc>
                <a:spcPct val="100000"/>
              </a:lnSpc>
              <a:spcBef>
                <a:spcPts val="0"/>
              </a:spcBef>
              <a:buSzPts val="1500"/>
            </a:pPr>
            <a:r>
              <a:rPr lang="en-ZA" sz="1200" dirty="0">
                <a:latin typeface="Century Gothic"/>
                <a:ea typeface="Century Gothic"/>
                <a:cs typeface="Century Gothic"/>
                <a:sym typeface="Century Gothic"/>
              </a:rPr>
              <a:t>  Quad Series meet and greet</a:t>
            </a:r>
          </a:p>
          <a:p>
            <a:pPr marL="11430" indent="0">
              <a:lnSpc>
                <a:spcPct val="100000"/>
              </a:lnSpc>
              <a:spcBef>
                <a:spcPts val="0"/>
              </a:spcBef>
              <a:buSzPts val="1500"/>
              <a:buNone/>
            </a:pPr>
            <a:endParaRPr lang="en-ZA" sz="1200" dirty="0">
              <a:latin typeface="Century Gothic"/>
              <a:ea typeface="Century Gothic"/>
              <a:cs typeface="Century Gothic"/>
              <a:sym typeface="Century Gothic"/>
            </a:endParaRPr>
          </a:p>
          <a:p>
            <a:pPr marL="11430" lvl="0" indent="0" algn="l" rtl="0">
              <a:lnSpc>
                <a:spcPct val="80000"/>
              </a:lnSpc>
              <a:spcBef>
                <a:spcPts val="0"/>
              </a:spcBef>
              <a:spcAft>
                <a:spcPts val="0"/>
              </a:spcAft>
              <a:buClr>
                <a:schemeClr val="lt1"/>
              </a:buClr>
              <a:buSzPts val="1500"/>
              <a:buNone/>
            </a:pPr>
            <a:endParaRPr lang="en-ZA" sz="1200" b="1" dirty="0">
              <a:latin typeface="Century Gothic"/>
              <a:ea typeface="Century Gothic"/>
              <a:cs typeface="Century Gothic"/>
              <a:sym typeface="Century Gothic"/>
            </a:endParaRPr>
          </a:p>
          <a:p>
            <a:pPr marL="11430" lvl="0" indent="0" algn="l" rtl="0">
              <a:lnSpc>
                <a:spcPct val="80000"/>
              </a:lnSpc>
              <a:spcBef>
                <a:spcPts val="0"/>
              </a:spcBef>
              <a:spcAft>
                <a:spcPts val="0"/>
              </a:spcAft>
              <a:buClr>
                <a:schemeClr val="lt1"/>
              </a:buClr>
              <a:buSzPts val="1500"/>
              <a:buNone/>
            </a:pPr>
            <a:r>
              <a:rPr lang="en-ZA" sz="1200" b="1" dirty="0">
                <a:latin typeface="Century Gothic"/>
                <a:ea typeface="Century Gothic"/>
                <a:cs typeface="Century Gothic"/>
                <a:sym typeface="Century Gothic"/>
              </a:rPr>
              <a:t>MEDIA :   </a:t>
            </a:r>
            <a:r>
              <a:rPr lang="en-US" sz="1200" dirty="0">
                <a:latin typeface="Century Gothic"/>
                <a:ea typeface="Century Gothic"/>
                <a:cs typeface="Century Gothic"/>
                <a:sym typeface="Century Gothic"/>
              </a:rPr>
              <a:t>TV and radio stations activations</a:t>
            </a:r>
          </a:p>
          <a:p>
            <a:pPr marL="685800" lvl="1" indent="-234950" algn="l" rtl="0">
              <a:lnSpc>
                <a:spcPct val="80000"/>
              </a:lnSpc>
              <a:spcBef>
                <a:spcPts val="500"/>
              </a:spcBef>
              <a:spcAft>
                <a:spcPts val="0"/>
              </a:spcAft>
              <a:buClr>
                <a:schemeClr val="lt1"/>
              </a:buClr>
              <a:buSzPts val="1500"/>
              <a:buFont typeface="Century Gothic"/>
              <a:buChar char="•"/>
            </a:pPr>
            <a:r>
              <a:rPr lang="en-US" sz="1200" dirty="0">
                <a:latin typeface="Century Gothic"/>
                <a:ea typeface="Century Gothic"/>
                <a:cs typeface="Century Gothic"/>
                <a:sym typeface="Century Gothic"/>
              </a:rPr>
              <a:t>Print and online newspapers </a:t>
            </a:r>
            <a:endParaRPr sz="1200" dirty="0">
              <a:latin typeface="Century Gothic"/>
              <a:ea typeface="Century Gothic"/>
              <a:cs typeface="Century Gothic"/>
              <a:sym typeface="Century Gothic"/>
            </a:endParaRPr>
          </a:p>
          <a:p>
            <a:pPr marL="685800" lvl="1" indent="-234950" algn="l" rtl="0">
              <a:lnSpc>
                <a:spcPct val="80000"/>
              </a:lnSpc>
              <a:spcBef>
                <a:spcPts val="500"/>
              </a:spcBef>
              <a:spcAft>
                <a:spcPts val="0"/>
              </a:spcAft>
              <a:buClr>
                <a:schemeClr val="lt1"/>
              </a:buClr>
              <a:buSzPts val="1500"/>
              <a:buFont typeface="Century Gothic"/>
              <a:buChar char="•"/>
            </a:pPr>
            <a:r>
              <a:rPr lang="en-US" sz="1200" dirty="0">
                <a:latin typeface="Century Gothic"/>
                <a:ea typeface="Century Gothic"/>
                <a:cs typeface="Century Gothic"/>
                <a:sym typeface="Century Gothic"/>
              </a:rPr>
              <a:t>Media appearances </a:t>
            </a:r>
            <a:endParaRPr sz="1200" dirty="0">
              <a:latin typeface="Century Gothic"/>
              <a:ea typeface="Century Gothic"/>
              <a:cs typeface="Century Gothic"/>
              <a:sym typeface="Century Gothic"/>
            </a:endParaRPr>
          </a:p>
          <a:p>
            <a:pPr marL="685800" lvl="1" indent="-234950" algn="l" rtl="0">
              <a:lnSpc>
                <a:spcPct val="80000"/>
              </a:lnSpc>
              <a:spcBef>
                <a:spcPts val="500"/>
              </a:spcBef>
              <a:spcAft>
                <a:spcPts val="0"/>
              </a:spcAft>
              <a:buClr>
                <a:schemeClr val="lt1"/>
              </a:buClr>
              <a:buSzPts val="1500"/>
              <a:buFont typeface="Century Gothic"/>
              <a:buChar char="•"/>
            </a:pPr>
            <a:r>
              <a:rPr lang="en-US" sz="1200" dirty="0">
                <a:latin typeface="Century Gothic"/>
                <a:ea typeface="Century Gothic"/>
                <a:cs typeface="Century Gothic"/>
                <a:sym typeface="Century Gothic"/>
              </a:rPr>
              <a:t>Media meet and greet</a:t>
            </a:r>
          </a:p>
          <a:p>
            <a:pPr marL="685800" marR="0" lvl="1" indent="-234950" algn="l" defTabSz="914400" rtl="0" eaLnBrk="1" fontAlgn="auto" latinLnBrk="0" hangingPunct="1">
              <a:lnSpc>
                <a:spcPct val="80000"/>
              </a:lnSpc>
              <a:spcBef>
                <a:spcPts val="500"/>
              </a:spcBef>
              <a:spcAft>
                <a:spcPts val="0"/>
              </a:spcAft>
              <a:buClr>
                <a:srgbClr val="FFFFFF"/>
              </a:buClr>
              <a:buSzPts val="1500"/>
              <a:buFont typeface="Century Gothic"/>
              <a:buChar char="•"/>
              <a:tabLst/>
              <a:defRPr/>
            </a:pPr>
            <a:r>
              <a:rPr kumimoji="0" lang="en-GB"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Social media ads on Facebook, Twitter &amp; Instagram</a:t>
            </a:r>
          </a:p>
          <a:p>
            <a:pPr marL="685800" lvl="1" indent="-234950">
              <a:lnSpc>
                <a:spcPct val="80000"/>
              </a:lnSpc>
              <a:buSzPts val="1500"/>
              <a:buFont typeface="Century Gothic"/>
              <a:buChar char="•"/>
            </a:pPr>
            <a:r>
              <a:rPr lang="en-GB" sz="1200" dirty="0">
                <a:latin typeface="Century Gothic"/>
                <a:ea typeface="Century Gothic"/>
                <a:cs typeface="Century Gothic"/>
                <a:sym typeface="Century Gothic"/>
              </a:rPr>
              <a:t>Content marketing on Facebook, Twitter &amp;  Instagram</a:t>
            </a:r>
          </a:p>
          <a:p>
            <a:pPr marL="468630" lvl="1" indent="0">
              <a:lnSpc>
                <a:spcPct val="80000"/>
              </a:lnSpc>
              <a:spcBef>
                <a:spcPts val="1000"/>
              </a:spcBef>
              <a:buSzPts val="1500"/>
              <a:buNone/>
            </a:pPr>
            <a:endParaRPr sz="1100" dirty="0">
              <a:latin typeface="Century Gothic"/>
              <a:ea typeface="Century Gothic"/>
              <a:cs typeface="Century Gothic"/>
              <a:sym typeface="Century Gothic"/>
            </a:endParaRPr>
          </a:p>
          <a:p>
            <a:pPr marL="228600" lvl="0" indent="-121920" algn="l" rtl="0">
              <a:lnSpc>
                <a:spcPct val="80000"/>
              </a:lnSpc>
              <a:spcBef>
                <a:spcPts val="1000"/>
              </a:spcBef>
              <a:spcAft>
                <a:spcPts val="0"/>
              </a:spcAft>
              <a:buClr>
                <a:schemeClr val="lt1"/>
              </a:buClr>
              <a:buSzPts val="780"/>
              <a:buNone/>
            </a:pPr>
            <a:endParaRPr sz="1280" dirty="0"/>
          </a:p>
        </p:txBody>
      </p:sp>
      <p:sp>
        <p:nvSpPr>
          <p:cNvPr id="6" name="Text Placeholder 1">
            <a:extLst>
              <a:ext uri="{FF2B5EF4-FFF2-40B4-BE49-F238E27FC236}">
                <a16:creationId xmlns:a16="http://schemas.microsoft.com/office/drawing/2014/main" xmlns="" id="{CB09B326-6501-B159-0859-489EE3E9F31E}"/>
              </a:ext>
            </a:extLst>
          </p:cNvPr>
          <p:cNvSpPr>
            <a:spLocks noGrp="1"/>
          </p:cNvSpPr>
          <p:nvPr>
            <p:ph type="body" idx="2"/>
          </p:nvPr>
        </p:nvSpPr>
        <p:spPr>
          <a:xfrm>
            <a:off x="7379113" y="2100975"/>
            <a:ext cx="4700588" cy="4583604"/>
          </a:xfrm>
        </p:spPr>
        <p:txBody>
          <a:bodyPr/>
          <a:lstStyle/>
          <a:p>
            <a:pPr marL="685800" lvl="1" indent="-234950" algn="l" rtl="0">
              <a:lnSpc>
                <a:spcPct val="80000"/>
              </a:lnSpc>
              <a:spcBef>
                <a:spcPts val="500"/>
              </a:spcBef>
              <a:spcAft>
                <a:spcPts val="0"/>
              </a:spcAft>
              <a:buSzPts val="1500"/>
              <a:buFont typeface="Century Gothic"/>
              <a:buChar char="•"/>
            </a:pPr>
            <a:endParaRPr lang="en-US" sz="1400" dirty="0">
              <a:latin typeface="Century Gothic"/>
              <a:ea typeface="Century Gothic"/>
              <a:cs typeface="Century Gothic"/>
              <a:sym typeface="Century Gothic"/>
            </a:endParaRPr>
          </a:p>
          <a:p>
            <a:pPr marL="228600" indent="-234950">
              <a:lnSpc>
                <a:spcPct val="80000"/>
              </a:lnSpc>
              <a:spcBef>
                <a:spcPts val="500"/>
              </a:spcBef>
              <a:buSzPts val="1500"/>
              <a:buFont typeface="Century Gothic"/>
              <a:buChar char="•"/>
            </a:pPr>
            <a:endParaRPr lang="en-US" sz="1800" dirty="0">
              <a:latin typeface="Century Gothic"/>
              <a:ea typeface="Century Gothic"/>
              <a:cs typeface="Century Gothic"/>
              <a:sym typeface="Century Gothic"/>
            </a:endParaRPr>
          </a:p>
          <a:p>
            <a:pPr marL="228600" indent="-234950">
              <a:lnSpc>
                <a:spcPct val="80000"/>
              </a:lnSpc>
              <a:spcBef>
                <a:spcPts val="500"/>
              </a:spcBef>
              <a:buSzPts val="1500"/>
              <a:buFont typeface="Century Gothic"/>
              <a:buChar char="•"/>
            </a:pPr>
            <a:endParaRPr lang="en-US" sz="1680" dirty="0"/>
          </a:p>
          <a:p>
            <a:endParaRPr lang="en-US" dirty="0"/>
          </a:p>
        </p:txBody>
      </p:sp>
      <p:pic>
        <p:nvPicPr>
          <p:cNvPr id="7" name="Picture 6" descr="A group of people standing in front of a podium&#10;&#10;Description automatically generated with medium confidence">
            <a:extLst>
              <a:ext uri="{FF2B5EF4-FFF2-40B4-BE49-F238E27FC236}">
                <a16:creationId xmlns:a16="http://schemas.microsoft.com/office/drawing/2014/main" xmlns="" id="{6924790F-0EA4-AA97-2AEE-062532194E9A}"/>
              </a:ext>
            </a:extLst>
          </p:cNvPr>
          <p:cNvPicPr>
            <a:picLocks noChangeAspect="1"/>
          </p:cNvPicPr>
          <p:nvPr/>
        </p:nvPicPr>
        <p:blipFill>
          <a:blip r:embed="rId3"/>
          <a:stretch>
            <a:fillRect/>
          </a:stretch>
        </p:blipFill>
        <p:spPr>
          <a:xfrm>
            <a:off x="5669281" y="1981085"/>
            <a:ext cx="6522720" cy="4892039"/>
          </a:xfrm>
          <a:prstGeom prst="rect">
            <a:avLst/>
          </a:prstGeom>
        </p:spPr>
      </p:pic>
    </p:spTree>
    <p:extLst>
      <p:ext uri="{BB962C8B-B14F-4D97-AF65-F5344CB8AC3E}">
        <p14:creationId xmlns:p14="http://schemas.microsoft.com/office/powerpoint/2010/main" xmlns="" val="4254383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AC3D08-C1BD-B228-541E-BD4813E550B3}"/>
              </a:ext>
            </a:extLst>
          </p:cNvPr>
          <p:cNvSpPr>
            <a:spLocks noGrp="1"/>
          </p:cNvSpPr>
          <p:nvPr>
            <p:ph type="title"/>
          </p:nvPr>
        </p:nvSpPr>
        <p:spPr>
          <a:xfrm>
            <a:off x="104931" y="753228"/>
            <a:ext cx="10189251" cy="1225472"/>
          </a:xfrm>
        </p:spPr>
        <p:txBody>
          <a:bodyPr>
            <a:normAutofit/>
          </a:bodyPr>
          <a:lstStyle/>
          <a:p>
            <a:r>
              <a:rPr lang="en-ZA" sz="4000" b="1" dirty="0">
                <a:latin typeface="Century Gothic" panose="020B0502020202020204" pitchFamily="34" charset="0"/>
              </a:rPr>
              <a:t>SPONSORSHIP </a:t>
            </a:r>
          </a:p>
        </p:txBody>
      </p:sp>
      <p:sp>
        <p:nvSpPr>
          <p:cNvPr id="3" name="Text Placeholder 2">
            <a:extLst>
              <a:ext uri="{FF2B5EF4-FFF2-40B4-BE49-F238E27FC236}">
                <a16:creationId xmlns:a16="http://schemas.microsoft.com/office/drawing/2014/main" xmlns="" id="{30FD9042-3A21-EAD2-43C5-A9758E2A291A}"/>
              </a:ext>
            </a:extLst>
          </p:cNvPr>
          <p:cNvSpPr>
            <a:spLocks noGrp="1"/>
          </p:cNvSpPr>
          <p:nvPr>
            <p:ph type="body" idx="1"/>
          </p:nvPr>
        </p:nvSpPr>
        <p:spPr>
          <a:xfrm>
            <a:off x="1" y="1978700"/>
            <a:ext cx="10294182" cy="4894289"/>
          </a:xfrm>
        </p:spPr>
        <p:txBody>
          <a:bodyPr>
            <a:normAutofit/>
          </a:bodyPr>
          <a:lstStyle/>
          <a:p>
            <a:pPr marL="0" indent="0">
              <a:buSzPts val="2400"/>
              <a:buNone/>
            </a:pPr>
            <a:endParaRPr lang="en-GB" sz="1800" dirty="0">
              <a:solidFill>
                <a:schemeClr val="bg1"/>
              </a:solidFill>
              <a:latin typeface="Century Gothic"/>
              <a:ea typeface="Century Gothic"/>
              <a:cs typeface="Century Gothic"/>
              <a:sym typeface="Century Gothic"/>
            </a:endParaRPr>
          </a:p>
          <a:p>
            <a:pPr marL="0" lvl="0" indent="0" algn="l" rtl="0">
              <a:lnSpc>
                <a:spcPct val="90000"/>
              </a:lnSpc>
              <a:spcBef>
                <a:spcPts val="1000"/>
              </a:spcBef>
              <a:spcAft>
                <a:spcPts val="0"/>
              </a:spcAft>
              <a:buClr>
                <a:schemeClr val="lt1"/>
              </a:buClr>
              <a:buSzPts val="2400"/>
              <a:buNone/>
            </a:pPr>
            <a:endParaRPr lang="en-ZA" dirty="0"/>
          </a:p>
        </p:txBody>
      </p:sp>
      <p:sp>
        <p:nvSpPr>
          <p:cNvPr id="5" name="TextBox 4">
            <a:extLst>
              <a:ext uri="{FF2B5EF4-FFF2-40B4-BE49-F238E27FC236}">
                <a16:creationId xmlns:a16="http://schemas.microsoft.com/office/drawing/2014/main" xmlns="" id="{DD6DB0CA-2CCF-9731-C4B7-B28E80C34166}"/>
              </a:ext>
            </a:extLst>
          </p:cNvPr>
          <p:cNvSpPr txBox="1"/>
          <p:nvPr/>
        </p:nvSpPr>
        <p:spPr>
          <a:xfrm>
            <a:off x="6200928" y="1665438"/>
            <a:ext cx="5886141" cy="4799263"/>
          </a:xfrm>
          <a:prstGeom prst="rect">
            <a:avLst/>
          </a:prstGeom>
          <a:noFill/>
        </p:spPr>
        <p:txBody>
          <a:bodyPr wrap="square">
            <a:spAutoFit/>
          </a:bodyPr>
          <a:lstStyle/>
          <a:p>
            <a:pPr marL="0" lvl="0" indent="0" algn="l" rtl="0">
              <a:lnSpc>
                <a:spcPct val="90000"/>
              </a:lnSpc>
              <a:spcBef>
                <a:spcPts val="0"/>
              </a:spcBef>
              <a:spcAft>
                <a:spcPts val="0"/>
              </a:spcAft>
              <a:buClr>
                <a:schemeClr val="lt1"/>
              </a:buClr>
              <a:buSzPts val="2400"/>
              <a:buNone/>
            </a:pPr>
            <a:endParaRPr lang="en-GB" dirty="0"/>
          </a:p>
          <a:p>
            <a:pPr marL="228600" lvl="0" indent="-190500" algn="just" rtl="0">
              <a:lnSpc>
                <a:spcPct val="90000"/>
              </a:lnSpc>
              <a:spcBef>
                <a:spcPts val="1000"/>
              </a:spcBef>
              <a:spcAft>
                <a:spcPts val="0"/>
              </a:spcAft>
              <a:buClr>
                <a:schemeClr val="lt1"/>
              </a:buClr>
              <a:buSzPts val="1800"/>
              <a:buFont typeface="Century Gothic"/>
              <a:buChar char="•"/>
            </a:pPr>
            <a:r>
              <a:rPr lang="en-GB" sz="1600" dirty="0">
                <a:solidFill>
                  <a:schemeClr val="bg1"/>
                </a:solidFill>
                <a:latin typeface="Century Gothic" panose="020B0502020202020204" pitchFamily="34" charset="0"/>
                <a:ea typeface="Century Gothic"/>
                <a:cs typeface="Century Gothic"/>
                <a:sym typeface="Century Gothic"/>
              </a:rPr>
              <a:t>The commercial agencies have secured the tier one offers as follows:</a:t>
            </a:r>
          </a:p>
          <a:p>
            <a:pPr marL="228600" lvl="0" indent="-190500" algn="just" rtl="0">
              <a:lnSpc>
                <a:spcPct val="90000"/>
              </a:lnSpc>
              <a:spcBef>
                <a:spcPts val="1000"/>
              </a:spcBef>
              <a:spcAft>
                <a:spcPts val="0"/>
              </a:spcAft>
              <a:buClr>
                <a:schemeClr val="lt1"/>
              </a:buClr>
              <a:buSzPts val="1800"/>
              <a:buFont typeface="Century Gothic"/>
              <a:buChar char="•"/>
            </a:pPr>
            <a:r>
              <a:rPr lang="en-GB" sz="1600" dirty="0">
                <a:solidFill>
                  <a:schemeClr val="bg1"/>
                </a:solidFill>
                <a:latin typeface="Century Gothic" panose="020B0502020202020204" pitchFamily="34" charset="0"/>
                <a:ea typeface="Century Gothic"/>
                <a:cs typeface="Century Gothic"/>
                <a:sym typeface="Century Gothic"/>
              </a:rPr>
              <a:t>1 x Global title sponsor ( Vitality)</a:t>
            </a:r>
          </a:p>
          <a:p>
            <a:pPr marL="228600" lvl="0" indent="-190500" algn="just" rtl="0">
              <a:lnSpc>
                <a:spcPct val="90000"/>
              </a:lnSpc>
              <a:spcBef>
                <a:spcPts val="1000"/>
              </a:spcBef>
              <a:spcAft>
                <a:spcPts val="0"/>
              </a:spcAft>
              <a:buClr>
                <a:schemeClr val="lt1"/>
              </a:buClr>
              <a:buSzPts val="1800"/>
              <a:buFont typeface="Century Gothic"/>
              <a:buChar char="•"/>
            </a:pPr>
            <a:r>
              <a:rPr lang="en-GB" sz="1600" dirty="0">
                <a:solidFill>
                  <a:schemeClr val="bg1"/>
                </a:solidFill>
                <a:latin typeface="Century Gothic" panose="020B0502020202020204" pitchFamily="34" charset="0"/>
                <a:ea typeface="Century Gothic"/>
                <a:cs typeface="Century Gothic"/>
                <a:sym typeface="Century Gothic"/>
              </a:rPr>
              <a:t>2 x Premium partners (Telkom and SPAR) sponsor launch was conducted on the 28</a:t>
            </a:r>
            <a:r>
              <a:rPr lang="en-GB" sz="1600" baseline="30000" dirty="0">
                <a:solidFill>
                  <a:schemeClr val="bg1"/>
                </a:solidFill>
                <a:latin typeface="Century Gothic" panose="020B0502020202020204" pitchFamily="34" charset="0"/>
                <a:ea typeface="Century Gothic"/>
                <a:cs typeface="Century Gothic"/>
                <a:sym typeface="Century Gothic"/>
              </a:rPr>
              <a:t>th</a:t>
            </a:r>
            <a:r>
              <a:rPr lang="en-GB" sz="1600" dirty="0">
                <a:solidFill>
                  <a:schemeClr val="bg1"/>
                </a:solidFill>
                <a:latin typeface="Century Gothic" panose="020B0502020202020204" pitchFamily="34" charset="0"/>
                <a:ea typeface="Century Gothic"/>
                <a:cs typeface="Century Gothic"/>
                <a:sym typeface="Century Gothic"/>
              </a:rPr>
              <a:t> November 2022.</a:t>
            </a:r>
          </a:p>
          <a:p>
            <a:pPr marL="228600" lvl="0" indent="-190500" algn="just" rtl="0">
              <a:lnSpc>
                <a:spcPct val="90000"/>
              </a:lnSpc>
              <a:spcBef>
                <a:spcPts val="1000"/>
              </a:spcBef>
              <a:spcAft>
                <a:spcPts val="0"/>
              </a:spcAft>
              <a:buClr>
                <a:schemeClr val="lt1"/>
              </a:buClr>
              <a:buSzPts val="1800"/>
              <a:buFont typeface="Century Gothic"/>
              <a:buChar char="•"/>
            </a:pPr>
            <a:r>
              <a:rPr lang="en-GB" sz="1600" dirty="0">
                <a:solidFill>
                  <a:schemeClr val="bg1"/>
                </a:solidFill>
                <a:latin typeface="Century Gothic" panose="020B0502020202020204" pitchFamily="34" charset="0"/>
                <a:ea typeface="Century Gothic"/>
                <a:cs typeface="Century Gothic"/>
                <a:sym typeface="Century Gothic"/>
              </a:rPr>
              <a:t> Hotel Partner (Southern Sun</a:t>
            </a:r>
            <a:r>
              <a:rPr lang="en-GB" sz="1800" dirty="0">
                <a:solidFill>
                  <a:schemeClr val="bg1"/>
                </a:solidFill>
                <a:latin typeface="Century Gothic" panose="020B0502020202020204" pitchFamily="34" charset="0"/>
                <a:ea typeface="Century Gothic"/>
                <a:cs typeface="Century Gothic"/>
                <a:sym typeface="Century Gothic"/>
              </a:rPr>
              <a:t>)</a:t>
            </a:r>
          </a:p>
          <a:p>
            <a:pPr marL="228600" lvl="0" indent="-190500" algn="just" rtl="0">
              <a:lnSpc>
                <a:spcPct val="90000"/>
              </a:lnSpc>
              <a:spcBef>
                <a:spcPts val="1000"/>
              </a:spcBef>
              <a:spcAft>
                <a:spcPts val="0"/>
              </a:spcAft>
              <a:buClr>
                <a:schemeClr val="lt1"/>
              </a:buClr>
              <a:buSzPts val="1800"/>
              <a:buFont typeface="Century Gothic"/>
              <a:buChar char="•"/>
            </a:pPr>
            <a:r>
              <a:rPr lang="en-GB" sz="1800" dirty="0">
                <a:solidFill>
                  <a:schemeClr val="bg1"/>
                </a:solidFill>
                <a:latin typeface="Century Gothic" panose="020B0502020202020204" pitchFamily="34" charset="0"/>
                <a:ea typeface="Century Gothic"/>
                <a:cs typeface="Century Gothic"/>
                <a:sym typeface="Century Gothic"/>
              </a:rPr>
              <a:t>Ball sponsor (Gilbert)</a:t>
            </a:r>
          </a:p>
          <a:p>
            <a:pPr marL="228600" lvl="0" indent="-190500" algn="just" rtl="0">
              <a:lnSpc>
                <a:spcPct val="90000"/>
              </a:lnSpc>
              <a:spcBef>
                <a:spcPts val="1000"/>
              </a:spcBef>
              <a:spcAft>
                <a:spcPts val="0"/>
              </a:spcAft>
              <a:buClr>
                <a:schemeClr val="lt1"/>
              </a:buClr>
              <a:buSzPts val="1800"/>
              <a:buFont typeface="Century Gothic"/>
              <a:buChar char="•"/>
            </a:pPr>
            <a:endParaRPr lang="en-GB" sz="1800" dirty="0">
              <a:solidFill>
                <a:schemeClr val="bg1"/>
              </a:solidFill>
              <a:latin typeface="Century Gothic" panose="020B0502020202020204" pitchFamily="34" charset="0"/>
              <a:ea typeface="Century Gothic"/>
              <a:cs typeface="Century Gothic"/>
              <a:sym typeface="Century Gothic"/>
            </a:endParaRPr>
          </a:p>
          <a:p>
            <a:pPr marL="228600" lvl="0" indent="-190500" algn="just" rtl="0">
              <a:lnSpc>
                <a:spcPct val="90000"/>
              </a:lnSpc>
              <a:spcBef>
                <a:spcPts val="1000"/>
              </a:spcBef>
              <a:spcAft>
                <a:spcPts val="0"/>
              </a:spcAft>
              <a:buClr>
                <a:schemeClr val="lt1"/>
              </a:buClr>
              <a:buSzPts val="1800"/>
              <a:buFont typeface="Century Gothic"/>
              <a:buChar char="•"/>
            </a:pPr>
            <a:endParaRPr lang="en-GB" sz="1800" dirty="0">
              <a:solidFill>
                <a:schemeClr val="bg1"/>
              </a:solidFill>
              <a:latin typeface="Century Gothic" panose="020B0502020202020204" pitchFamily="34" charset="0"/>
              <a:ea typeface="Century Gothic"/>
              <a:cs typeface="Century Gothic"/>
              <a:sym typeface="Century Gothic"/>
            </a:endParaRPr>
          </a:p>
          <a:p>
            <a:pPr marL="228600" lvl="0" indent="-190500" algn="just" rtl="0">
              <a:lnSpc>
                <a:spcPct val="90000"/>
              </a:lnSpc>
              <a:spcBef>
                <a:spcPts val="1000"/>
              </a:spcBef>
              <a:spcAft>
                <a:spcPts val="0"/>
              </a:spcAft>
              <a:buClr>
                <a:schemeClr val="lt1"/>
              </a:buClr>
              <a:buSzPts val="1800"/>
              <a:buFont typeface="Century Gothic"/>
              <a:buChar char="•"/>
            </a:pPr>
            <a:endParaRPr lang="en-GB" sz="1800" dirty="0">
              <a:solidFill>
                <a:schemeClr val="bg1"/>
              </a:solidFill>
              <a:latin typeface="Century Gothic" panose="020B0502020202020204" pitchFamily="34" charset="0"/>
              <a:ea typeface="Century Gothic"/>
              <a:cs typeface="Century Gothic"/>
              <a:sym typeface="Century Gothic"/>
            </a:endParaRPr>
          </a:p>
          <a:p>
            <a:pPr marL="228600" lvl="0" indent="-190500" algn="just" rtl="0">
              <a:lnSpc>
                <a:spcPct val="90000"/>
              </a:lnSpc>
              <a:spcBef>
                <a:spcPts val="1000"/>
              </a:spcBef>
              <a:spcAft>
                <a:spcPts val="0"/>
              </a:spcAft>
              <a:buClr>
                <a:schemeClr val="lt1"/>
              </a:buClr>
              <a:buSzPts val="1800"/>
              <a:buFont typeface="Century Gothic"/>
              <a:buChar char="•"/>
            </a:pPr>
            <a:endParaRPr lang="en-GB" sz="1800" dirty="0">
              <a:solidFill>
                <a:schemeClr val="bg1"/>
              </a:solidFill>
              <a:latin typeface="Century Gothic" panose="020B0502020202020204" pitchFamily="34" charset="0"/>
              <a:ea typeface="Century Gothic"/>
              <a:cs typeface="Century Gothic"/>
              <a:sym typeface="Century Gothic"/>
            </a:endParaRPr>
          </a:p>
          <a:p>
            <a:pPr marL="228600" lvl="0" indent="-190500" algn="just" rtl="0">
              <a:lnSpc>
                <a:spcPct val="90000"/>
              </a:lnSpc>
              <a:spcBef>
                <a:spcPts val="1000"/>
              </a:spcBef>
              <a:spcAft>
                <a:spcPts val="0"/>
              </a:spcAft>
              <a:buClr>
                <a:schemeClr val="lt1"/>
              </a:buClr>
              <a:buSzPts val="1800"/>
              <a:buFont typeface="Century Gothic"/>
              <a:buChar char="•"/>
            </a:pPr>
            <a:endParaRPr lang="en-GB" sz="1800" dirty="0">
              <a:solidFill>
                <a:schemeClr val="bg1"/>
              </a:solidFill>
              <a:latin typeface="Century Gothic" panose="020B0502020202020204" pitchFamily="34" charset="0"/>
              <a:ea typeface="Century Gothic"/>
              <a:cs typeface="Century Gothic"/>
              <a:sym typeface="Century Gothic"/>
            </a:endParaRPr>
          </a:p>
          <a:p>
            <a:pPr marL="228600" lvl="0" indent="-190500" algn="just" rtl="0">
              <a:lnSpc>
                <a:spcPct val="90000"/>
              </a:lnSpc>
              <a:spcBef>
                <a:spcPts val="1000"/>
              </a:spcBef>
              <a:spcAft>
                <a:spcPts val="0"/>
              </a:spcAft>
              <a:buClr>
                <a:schemeClr val="lt1"/>
              </a:buClr>
              <a:buSzPts val="1800"/>
              <a:buFont typeface="Century Gothic"/>
              <a:buChar char="•"/>
            </a:pPr>
            <a:endParaRPr lang="en-GB" sz="1800" dirty="0">
              <a:solidFill>
                <a:schemeClr val="bg1"/>
              </a:solidFill>
              <a:latin typeface="Century Gothic" panose="020B0502020202020204" pitchFamily="34" charset="0"/>
              <a:ea typeface="Century Gothic"/>
              <a:cs typeface="Century Gothic"/>
              <a:sym typeface="Century Gothic"/>
            </a:endParaRPr>
          </a:p>
        </p:txBody>
      </p:sp>
      <p:pic>
        <p:nvPicPr>
          <p:cNvPr id="6" name="Google Shape;596;p34" descr="Diagram, timeline&#10;&#10;Description automatically generated">
            <a:extLst>
              <a:ext uri="{FF2B5EF4-FFF2-40B4-BE49-F238E27FC236}">
                <a16:creationId xmlns:a16="http://schemas.microsoft.com/office/drawing/2014/main" xmlns="" id="{6CF5C772-B540-705E-FF76-6CFA087B6A2A}"/>
              </a:ext>
            </a:extLst>
          </p:cNvPr>
          <p:cNvPicPr preferRelativeResize="0"/>
          <p:nvPr/>
        </p:nvPicPr>
        <p:blipFill rotWithShape="1">
          <a:blip r:embed="rId3">
            <a:alphaModFix/>
          </a:blip>
          <a:srcRect/>
          <a:stretch/>
        </p:blipFill>
        <p:spPr>
          <a:xfrm>
            <a:off x="104930" y="2112579"/>
            <a:ext cx="5991069" cy="4508938"/>
          </a:xfrm>
          <a:prstGeom prst="rect">
            <a:avLst/>
          </a:prstGeom>
          <a:noFill/>
          <a:ln>
            <a:noFill/>
          </a:ln>
        </p:spPr>
      </p:pic>
      <p:pic>
        <p:nvPicPr>
          <p:cNvPr id="4" name="Picture 3" descr="Logo, company name&#10;&#10;Description automatically generated">
            <a:extLst>
              <a:ext uri="{FF2B5EF4-FFF2-40B4-BE49-F238E27FC236}">
                <a16:creationId xmlns:a16="http://schemas.microsoft.com/office/drawing/2014/main" xmlns="" id="{A80A2600-E0F4-34C8-6E52-46AAD48178D8}"/>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1472" t="18044" r="11160" b="19455"/>
          <a:stretch/>
        </p:blipFill>
        <p:spPr bwMode="auto">
          <a:xfrm>
            <a:off x="6631882" y="4338312"/>
            <a:ext cx="5024231" cy="2283205"/>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30827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2ACEFBA4-F603-E94D-AC9F-59254C5FD4A1}"/>
              </a:ext>
            </a:extLst>
          </p:cNvPr>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0" y="0"/>
            <a:ext cx="12192000" cy="6858000"/>
          </a:xfrm>
          <a:prstGeom prst="rect">
            <a:avLst/>
          </a:prstGeom>
        </p:spPr>
      </p:pic>
      <p:pic>
        <p:nvPicPr>
          <p:cNvPr id="5" name="Picture 4" descr="Logo&#10;&#10;Description automatically generated with low confidence">
            <a:extLst>
              <a:ext uri="{FF2B5EF4-FFF2-40B4-BE49-F238E27FC236}">
                <a16:creationId xmlns:a16="http://schemas.microsoft.com/office/drawing/2014/main" xmlns="" id="{A8520719-C225-8148-8D42-9953A2E7592E}"/>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204423" y="5715069"/>
            <a:ext cx="2531519" cy="900000"/>
          </a:xfrm>
          <a:prstGeom prst="rect">
            <a:avLst/>
          </a:prstGeom>
        </p:spPr>
      </p:pic>
      <p:sp>
        <p:nvSpPr>
          <p:cNvPr id="11" name="Title 2">
            <a:extLst>
              <a:ext uri="{FF2B5EF4-FFF2-40B4-BE49-F238E27FC236}">
                <a16:creationId xmlns:a16="http://schemas.microsoft.com/office/drawing/2014/main" xmlns="" id="{61B7DD93-1526-114D-B284-F777F630B56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panose="020B0604020202020204" pitchFamily="34" charset="0"/>
              </a:rPr>
              <a:t>GLOBAL BROADCAST COVERAGE</a:t>
            </a:r>
          </a:p>
        </p:txBody>
      </p:sp>
      <p:sp>
        <p:nvSpPr>
          <p:cNvPr id="4" name="Rectangle 3">
            <a:extLst>
              <a:ext uri="{FF2B5EF4-FFF2-40B4-BE49-F238E27FC236}">
                <a16:creationId xmlns:a16="http://schemas.microsoft.com/office/drawing/2014/main" xmlns="" id="{AFE2736E-5925-4CFC-8C0D-8A17A9EF52D7}"/>
              </a:ext>
            </a:extLst>
          </p:cNvPr>
          <p:cNvSpPr/>
          <p:nvPr/>
        </p:nvSpPr>
        <p:spPr>
          <a:xfrm>
            <a:off x="3986199" y="2077074"/>
            <a:ext cx="1404000" cy="982176"/>
          </a:xfrm>
          <a:prstGeom prst="rect">
            <a:avLst/>
          </a:prstGeom>
          <a:solidFill>
            <a:srgbClr val="D1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Futura Light" pitchFamily="50" charset="0"/>
                <a:ea typeface="+mn-ea"/>
                <a:cs typeface="+mn-cs"/>
              </a:rPr>
              <a:t>UK</a:t>
            </a:r>
          </a:p>
        </p:txBody>
      </p:sp>
      <p:sp>
        <p:nvSpPr>
          <p:cNvPr id="7" name="Rectangle 6">
            <a:extLst>
              <a:ext uri="{FF2B5EF4-FFF2-40B4-BE49-F238E27FC236}">
                <a16:creationId xmlns:a16="http://schemas.microsoft.com/office/drawing/2014/main" xmlns="" id="{72E56C96-9D67-4846-A20B-E48C5FBED140}"/>
              </a:ext>
            </a:extLst>
          </p:cNvPr>
          <p:cNvSpPr/>
          <p:nvPr/>
        </p:nvSpPr>
        <p:spPr>
          <a:xfrm>
            <a:off x="941997" y="2076707"/>
            <a:ext cx="1404000" cy="982176"/>
          </a:xfrm>
          <a:prstGeom prst="rect">
            <a:avLst/>
          </a:prstGeom>
          <a:solidFill>
            <a:srgbClr val="D1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Futura Light" pitchFamily="50" charset="0"/>
                <a:ea typeface="+mn-ea"/>
                <a:cs typeface="+mn-cs"/>
              </a:rPr>
              <a:t>South Africa</a:t>
            </a:r>
          </a:p>
        </p:txBody>
      </p:sp>
      <p:sp>
        <p:nvSpPr>
          <p:cNvPr id="8" name="Rectangle 7">
            <a:extLst>
              <a:ext uri="{FF2B5EF4-FFF2-40B4-BE49-F238E27FC236}">
                <a16:creationId xmlns:a16="http://schemas.microsoft.com/office/drawing/2014/main" xmlns="" id="{70139C27-886F-4A7B-9B96-2304FDE068AD}"/>
              </a:ext>
            </a:extLst>
          </p:cNvPr>
          <p:cNvSpPr/>
          <p:nvPr/>
        </p:nvSpPr>
        <p:spPr>
          <a:xfrm>
            <a:off x="2464098" y="2070476"/>
            <a:ext cx="1404000" cy="982176"/>
          </a:xfrm>
          <a:prstGeom prst="rect">
            <a:avLst/>
          </a:prstGeom>
          <a:solidFill>
            <a:srgbClr val="D1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Futura Light" pitchFamily="50" charset="0"/>
                <a:ea typeface="+mn-ea"/>
                <a:cs typeface="+mn-cs"/>
              </a:rPr>
              <a:t>Sub-Saharan Africa</a:t>
            </a:r>
          </a:p>
        </p:txBody>
      </p:sp>
      <p:sp>
        <p:nvSpPr>
          <p:cNvPr id="9" name="Rectangle 8">
            <a:extLst>
              <a:ext uri="{FF2B5EF4-FFF2-40B4-BE49-F238E27FC236}">
                <a16:creationId xmlns:a16="http://schemas.microsoft.com/office/drawing/2014/main" xmlns="" id="{4F5178D0-E7E2-44B9-8437-B58552F85C6E}"/>
              </a:ext>
            </a:extLst>
          </p:cNvPr>
          <p:cNvSpPr/>
          <p:nvPr/>
        </p:nvSpPr>
        <p:spPr>
          <a:xfrm>
            <a:off x="10074603" y="2077074"/>
            <a:ext cx="1404000" cy="982176"/>
          </a:xfrm>
          <a:prstGeom prst="rect">
            <a:avLst/>
          </a:prstGeom>
          <a:solidFill>
            <a:srgbClr val="D1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Futura Light" pitchFamily="50" charset="0"/>
                <a:ea typeface="+mn-ea"/>
                <a:cs typeface="+mn-cs"/>
              </a:rPr>
              <a:t>Malaysia </a:t>
            </a:r>
          </a:p>
        </p:txBody>
      </p:sp>
      <p:sp>
        <p:nvSpPr>
          <p:cNvPr id="10" name="Rectangle 9">
            <a:extLst>
              <a:ext uri="{FF2B5EF4-FFF2-40B4-BE49-F238E27FC236}">
                <a16:creationId xmlns:a16="http://schemas.microsoft.com/office/drawing/2014/main" xmlns="" id="{E0C0BC21-4D00-47F8-9F86-2F6301BE5F4D}"/>
              </a:ext>
            </a:extLst>
          </p:cNvPr>
          <p:cNvSpPr/>
          <p:nvPr/>
        </p:nvSpPr>
        <p:spPr>
          <a:xfrm>
            <a:off x="5508300" y="2077074"/>
            <a:ext cx="1404000" cy="982176"/>
          </a:xfrm>
          <a:prstGeom prst="rect">
            <a:avLst/>
          </a:prstGeom>
          <a:solidFill>
            <a:srgbClr val="D1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Futura Light" pitchFamily="50" charset="0"/>
                <a:ea typeface="+mn-ea"/>
                <a:cs typeface="+mn-cs"/>
              </a:rPr>
              <a:t>Australia</a:t>
            </a:r>
          </a:p>
        </p:txBody>
      </p:sp>
      <p:sp>
        <p:nvSpPr>
          <p:cNvPr id="12" name="Rectangle 11">
            <a:extLst>
              <a:ext uri="{FF2B5EF4-FFF2-40B4-BE49-F238E27FC236}">
                <a16:creationId xmlns:a16="http://schemas.microsoft.com/office/drawing/2014/main" xmlns="" id="{E9BC840A-C01B-4FD4-B8F7-48C10D35FD54}"/>
              </a:ext>
            </a:extLst>
          </p:cNvPr>
          <p:cNvSpPr/>
          <p:nvPr/>
        </p:nvSpPr>
        <p:spPr>
          <a:xfrm>
            <a:off x="7030401" y="2077074"/>
            <a:ext cx="1404000" cy="982176"/>
          </a:xfrm>
          <a:prstGeom prst="rect">
            <a:avLst/>
          </a:prstGeom>
          <a:solidFill>
            <a:srgbClr val="D1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Futura Light" pitchFamily="50" charset="0"/>
                <a:ea typeface="+mn-ea"/>
                <a:cs typeface="+mn-cs"/>
              </a:rPr>
              <a:t>New Zealand</a:t>
            </a:r>
          </a:p>
        </p:txBody>
      </p:sp>
      <p:sp>
        <p:nvSpPr>
          <p:cNvPr id="13" name="Rectangle 12">
            <a:extLst>
              <a:ext uri="{FF2B5EF4-FFF2-40B4-BE49-F238E27FC236}">
                <a16:creationId xmlns:a16="http://schemas.microsoft.com/office/drawing/2014/main" xmlns="" id="{E507D6A5-A671-4C20-A0D7-65CAB22654ED}"/>
              </a:ext>
            </a:extLst>
          </p:cNvPr>
          <p:cNvSpPr/>
          <p:nvPr/>
        </p:nvSpPr>
        <p:spPr>
          <a:xfrm>
            <a:off x="8552502" y="2077074"/>
            <a:ext cx="1404000" cy="982176"/>
          </a:xfrm>
          <a:prstGeom prst="rect">
            <a:avLst/>
          </a:prstGeom>
          <a:solidFill>
            <a:srgbClr val="D1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Futura Light" pitchFamily="50" charset="0"/>
                <a:ea typeface="+mn-ea"/>
                <a:cs typeface="+mn-cs"/>
              </a:rPr>
              <a:t>Caribbean</a:t>
            </a:r>
          </a:p>
        </p:txBody>
      </p:sp>
      <p:sp>
        <p:nvSpPr>
          <p:cNvPr id="2" name="Rectangle 1">
            <a:extLst>
              <a:ext uri="{FF2B5EF4-FFF2-40B4-BE49-F238E27FC236}">
                <a16:creationId xmlns:a16="http://schemas.microsoft.com/office/drawing/2014/main" xmlns="" id="{CE0834A4-8B18-4BFA-BA75-4FA87F07C73A}"/>
              </a:ext>
            </a:extLst>
          </p:cNvPr>
          <p:cNvSpPr/>
          <p:nvPr/>
        </p:nvSpPr>
        <p:spPr>
          <a:xfrm>
            <a:off x="955497" y="3030876"/>
            <a:ext cx="1387011" cy="1520576"/>
          </a:xfrm>
          <a:prstGeom prst="rect">
            <a:avLst/>
          </a:prstGeom>
          <a:solidFill>
            <a:srgbClr val="E6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xmlns="" id="{FE372A98-F6EE-4277-B50E-E07180322975}"/>
              </a:ext>
            </a:extLst>
          </p:cNvPr>
          <p:cNvSpPr/>
          <p:nvPr/>
        </p:nvSpPr>
        <p:spPr>
          <a:xfrm>
            <a:off x="2464086" y="3049711"/>
            <a:ext cx="1387011" cy="1520576"/>
          </a:xfrm>
          <a:prstGeom prst="rect">
            <a:avLst/>
          </a:prstGeom>
          <a:solidFill>
            <a:srgbClr val="E6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xmlns="" id="{7FB60D89-382C-4B2B-836B-27705A1CABDD}"/>
              </a:ext>
            </a:extLst>
          </p:cNvPr>
          <p:cNvSpPr/>
          <p:nvPr/>
        </p:nvSpPr>
        <p:spPr>
          <a:xfrm>
            <a:off x="3993223" y="3037724"/>
            <a:ext cx="1387011" cy="1520576"/>
          </a:xfrm>
          <a:prstGeom prst="rect">
            <a:avLst/>
          </a:prstGeom>
          <a:solidFill>
            <a:srgbClr val="E6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xmlns="" id="{D9E9A414-FFC5-4FDD-BBB3-D6A17FC64D31}"/>
              </a:ext>
            </a:extLst>
          </p:cNvPr>
          <p:cNvPicPr>
            <a:picLocks noChangeAspect="1"/>
          </p:cNvPicPr>
          <p:nvPr/>
        </p:nvPicPr>
        <p:blipFill>
          <a:blip r:embed="rId5" cstate="email">
            <a:extLst>
              <a:ext uri="{BEBA8EAE-BF5A-486C-A8C5-ECC9F3942E4B}">
                <a14:imgProps xmlns:a14="http://schemas.microsoft.com/office/drawing/2010/main" xmlns="">
                  <a14:imgLayer r:embed="rId6">
                    <a14:imgEffect>
                      <a14:backgroundRemoval t="10000" b="90000" l="6000" r="93167">
                        <a14:foregroundMark x1="7000" y1="42667" x2="7000" y2="42667"/>
                        <a14:foregroundMark x1="6000" y1="50222" x2="6000" y2="50222"/>
                        <a14:foregroundMark x1="10667" y1="50222" x2="10667" y2="50222"/>
                        <a14:foregroundMark x1="15667" y1="44667" x2="15833" y2="54222"/>
                        <a14:foregroundMark x1="20833" y1="46444" x2="23833" y2="53333"/>
                        <a14:foregroundMark x1="17500" y1="50889" x2="17500" y2="50889"/>
                        <a14:foregroundMark x1="8667" y1="50444" x2="8667" y2="50444"/>
                        <a14:foregroundMark x1="10167" y1="47333" x2="8667" y2="54889"/>
                        <a14:foregroundMark x1="8667" y1="46222" x2="8667" y2="49556"/>
                        <a14:foregroundMark x1="25500" y1="46667" x2="22833" y2="55333"/>
                        <a14:foregroundMark x1="26833" y1="48222" x2="24833" y2="52444"/>
                        <a14:foregroundMark x1="18167" y1="53778" x2="18167" y2="53778"/>
                        <a14:foregroundMark x1="23167" y1="55556" x2="23167" y2="55556"/>
                        <a14:foregroundMark x1="34667" y1="46444" x2="34667" y2="46444"/>
                        <a14:foregroundMark x1="34667" y1="46444" x2="70500" y2="55333"/>
                        <a14:foregroundMark x1="70500" y1="55333" x2="80667" y2="55111"/>
                        <a14:foregroundMark x1="80667" y1="55111" x2="80500" y2="52444"/>
                        <a14:foregroundMark x1="77167" y1="49333" x2="38500" y2="50222"/>
                        <a14:foregroundMark x1="46000" y1="42889" x2="46000" y2="42889"/>
                        <a14:foregroundMark x1="43833" y1="42889" x2="68500" y2="42444"/>
                        <a14:foregroundMark x1="68500" y1="42444" x2="86667" y2="43111"/>
                        <a14:foregroundMark x1="86667" y1="43111" x2="92833" y2="52222"/>
                        <a14:foregroundMark x1="92833" y1="52222" x2="93167" y2="58444"/>
                        <a14:foregroundMark x1="89500" y1="54444" x2="89500" y2="54444"/>
                        <a14:foregroundMark x1="92500" y1="55333" x2="85833" y2="43778"/>
                        <a14:foregroundMark x1="85833" y1="43778" x2="85333" y2="43556"/>
                        <a14:foregroundMark x1="79167" y1="46444" x2="82143" y2="60415"/>
                        <a14:foregroundMark x1="44833" y1="44889" x2="46833" y2="44889"/>
                        <a14:foregroundMark x1="66500" y1="44444" x2="66500" y2="44444"/>
                        <a14:foregroundMark x1="81167" y1="44889" x2="81167" y2="44889"/>
                        <a14:foregroundMark x1="89167" y1="56444" x2="89167" y2="56444"/>
                        <a14:foregroundMark x1="37667" y1="55333" x2="37667" y2="55333"/>
                        <a14:foregroundMark x1="41500" y1="55111" x2="36833" y2="54667"/>
                        <a14:foregroundMark x1="40833" y1="45333" x2="39000" y2="45111"/>
                        <a14:foregroundMark x1="87500" y1="57111" x2="86667" y2="56889"/>
                        <a14:foregroundMark x1="55833" y1="45111" x2="55833" y2="45111"/>
                        <a14:backgroundMark x1="82000" y1="60444" x2="82667" y2="66222"/>
                      </a14:backgroundRemoval>
                    </a14:imgEffect>
                  </a14:imgLayer>
                </a14:imgProps>
              </a:ext>
              <a:ext uri="{28A0092B-C50C-407E-A947-70E740481C1C}">
                <a14:useLocalDpi xmlns:a14="http://schemas.microsoft.com/office/drawing/2010/main" xmlns=""/>
              </a:ext>
            </a:extLst>
          </a:blip>
          <a:stretch>
            <a:fillRect/>
          </a:stretch>
        </p:blipFill>
        <p:spPr>
          <a:xfrm>
            <a:off x="4057439" y="3045423"/>
            <a:ext cx="1250373" cy="937780"/>
          </a:xfrm>
          <a:prstGeom prst="rect">
            <a:avLst/>
          </a:prstGeom>
        </p:spPr>
      </p:pic>
      <p:pic>
        <p:nvPicPr>
          <p:cNvPr id="18" name="Picture 2" descr="BBC logo and symbol, meaning, history, PNG">
            <a:extLst>
              <a:ext uri="{FF2B5EF4-FFF2-40B4-BE49-F238E27FC236}">
                <a16:creationId xmlns:a16="http://schemas.microsoft.com/office/drawing/2014/main" xmlns="" id="{73A4B765-2EA3-4E21-AF8D-1A19C1793939}"/>
              </a:ext>
            </a:extLst>
          </p:cNvPr>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4203478" y="3830335"/>
            <a:ext cx="898941" cy="505654"/>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ectangle 24">
            <a:extLst>
              <a:ext uri="{FF2B5EF4-FFF2-40B4-BE49-F238E27FC236}">
                <a16:creationId xmlns:a16="http://schemas.microsoft.com/office/drawing/2014/main" xmlns="" id="{4A631CE2-B45C-4363-89CC-5034D4213D56}"/>
              </a:ext>
            </a:extLst>
          </p:cNvPr>
          <p:cNvSpPr/>
          <p:nvPr/>
        </p:nvSpPr>
        <p:spPr>
          <a:xfrm>
            <a:off x="5513799" y="3037725"/>
            <a:ext cx="1387011" cy="1520576"/>
          </a:xfrm>
          <a:prstGeom prst="rect">
            <a:avLst/>
          </a:prstGeom>
          <a:solidFill>
            <a:srgbClr val="E6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4">
            <a:extLst>
              <a:ext uri="{FF2B5EF4-FFF2-40B4-BE49-F238E27FC236}">
                <a16:creationId xmlns:a16="http://schemas.microsoft.com/office/drawing/2014/main" xmlns="" id="{A7C126B6-7182-4F8B-A862-9C5467B6F79C}"/>
              </a:ext>
            </a:extLst>
          </p:cNvPr>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5805638" y="3487943"/>
            <a:ext cx="887583" cy="539519"/>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ectangle 25">
            <a:extLst>
              <a:ext uri="{FF2B5EF4-FFF2-40B4-BE49-F238E27FC236}">
                <a16:creationId xmlns:a16="http://schemas.microsoft.com/office/drawing/2014/main" xmlns="" id="{D025E607-4872-40ED-A25E-EB39FEDFC099}"/>
              </a:ext>
            </a:extLst>
          </p:cNvPr>
          <p:cNvSpPr/>
          <p:nvPr/>
        </p:nvSpPr>
        <p:spPr>
          <a:xfrm>
            <a:off x="7034373" y="3048000"/>
            <a:ext cx="1387011" cy="1520576"/>
          </a:xfrm>
          <a:prstGeom prst="rect">
            <a:avLst/>
          </a:prstGeom>
          <a:solidFill>
            <a:srgbClr val="E6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xmlns="" id="{AC8CBACB-9148-4F8A-A05E-AB69504D1AC2}"/>
              </a:ext>
            </a:extLst>
          </p:cNvPr>
          <p:cNvSpPr/>
          <p:nvPr/>
        </p:nvSpPr>
        <p:spPr>
          <a:xfrm>
            <a:off x="10085798" y="3047998"/>
            <a:ext cx="1387011" cy="1520576"/>
          </a:xfrm>
          <a:prstGeom prst="rect">
            <a:avLst/>
          </a:prstGeom>
          <a:solidFill>
            <a:srgbClr val="E6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32" name="Picture 8" descr="Astro Logo, symbol, meaning, history, PNG, brand">
            <a:extLst>
              <a:ext uri="{FF2B5EF4-FFF2-40B4-BE49-F238E27FC236}">
                <a16:creationId xmlns:a16="http://schemas.microsoft.com/office/drawing/2014/main" xmlns="" id="{AC28764C-7919-4C52-8E24-C94DC9BBCDE2}"/>
              </a:ext>
            </a:extLst>
          </p:cNvPr>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10313078" y="3496905"/>
            <a:ext cx="947398" cy="530543"/>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ectangle 28">
            <a:extLst>
              <a:ext uri="{FF2B5EF4-FFF2-40B4-BE49-F238E27FC236}">
                <a16:creationId xmlns:a16="http://schemas.microsoft.com/office/drawing/2014/main" xmlns="" id="{943ACF0D-2427-4FB5-868B-D4C9AF53EC92}"/>
              </a:ext>
            </a:extLst>
          </p:cNvPr>
          <p:cNvSpPr/>
          <p:nvPr/>
        </p:nvSpPr>
        <p:spPr>
          <a:xfrm>
            <a:off x="8554949" y="3037725"/>
            <a:ext cx="1387011" cy="1520576"/>
          </a:xfrm>
          <a:prstGeom prst="rect">
            <a:avLst/>
          </a:prstGeom>
          <a:solidFill>
            <a:srgbClr val="E6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descr="Flow | St.Maarten | Sports-pack">
            <a:extLst>
              <a:ext uri="{FF2B5EF4-FFF2-40B4-BE49-F238E27FC236}">
                <a16:creationId xmlns:a16="http://schemas.microsoft.com/office/drawing/2014/main" xmlns="" id="{924BA684-CDC9-40C8-B294-F69B0812E1F5}"/>
              </a:ext>
            </a:extLst>
          </p:cNvPr>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a:off x="8583325" y="3572623"/>
            <a:ext cx="1269592" cy="159857"/>
          </a:xfrm>
          <a:prstGeom prst="rect">
            <a:avLst/>
          </a:prstGeom>
          <a:noFill/>
          <a:ln>
            <a:solidFill>
              <a:srgbClr val="63254E"/>
            </a:solidFill>
          </a:ln>
          <a:extLst>
            <a:ext uri="{909E8E84-426E-40DD-AFC4-6F175D3DCCD1}">
              <a14:hiddenFill xmlns:a14="http://schemas.microsoft.com/office/drawing/2010/main" xmlns="">
                <a:solidFill>
                  <a:srgbClr val="FFFFFF"/>
                </a:solidFill>
              </a14:hiddenFill>
            </a:ext>
          </a:extLst>
        </p:spPr>
      </p:pic>
      <p:pic>
        <p:nvPicPr>
          <p:cNvPr id="20" name="Picture 6">
            <a:extLst>
              <a:ext uri="{FF2B5EF4-FFF2-40B4-BE49-F238E27FC236}">
                <a16:creationId xmlns:a16="http://schemas.microsoft.com/office/drawing/2014/main" xmlns="" id="{BC78ECA0-1F38-4F91-A9D4-8F69B279CEE0}"/>
              </a:ext>
            </a:extLst>
          </p:cNvPr>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7165862" y="3604373"/>
            <a:ext cx="1174173" cy="265565"/>
          </a:xfrm>
          <a:prstGeom prst="rect">
            <a:avLst/>
          </a:prstGeom>
          <a:noFill/>
          <a:ln>
            <a:solidFill>
              <a:srgbClr val="63254E"/>
            </a:solidFill>
          </a:ln>
          <a:extLst>
            <a:ext uri="{909E8E84-426E-40DD-AFC4-6F175D3DCCD1}">
              <a14:hiddenFill xmlns:a14="http://schemas.microsoft.com/office/drawing/2010/main" xmlns="">
                <a:solidFill>
                  <a:srgbClr val="FFFFFF"/>
                </a:solidFill>
              </a14:hiddenFill>
            </a:ext>
          </a:extLst>
        </p:spPr>
      </p:pic>
      <p:sp>
        <p:nvSpPr>
          <p:cNvPr id="33" name="TextBox 32">
            <a:extLst>
              <a:ext uri="{FF2B5EF4-FFF2-40B4-BE49-F238E27FC236}">
                <a16:creationId xmlns:a16="http://schemas.microsoft.com/office/drawing/2014/main" xmlns="" id="{3CBB2494-A2EC-477D-B7D9-1E1C27BF928A}"/>
              </a:ext>
            </a:extLst>
          </p:cNvPr>
          <p:cNvSpPr txBox="1"/>
          <p:nvPr/>
        </p:nvSpPr>
        <p:spPr>
          <a:xfrm>
            <a:off x="1715084" y="4844463"/>
            <a:ext cx="9638716" cy="61555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FTA rights granted to qualified African Teams in their own country  for own matches.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Available across World Netball’s OTT platform excluding countries where broadcast rights have been sold exclusively</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xmlns="" id="{E97AF74A-72E2-4BBB-A003-E68A6FCDE3B6}"/>
              </a:ext>
            </a:extLst>
          </p:cNvPr>
          <p:cNvSpPr txBox="1"/>
          <p:nvPr/>
        </p:nvSpPr>
        <p:spPr>
          <a:xfrm>
            <a:off x="887524" y="1158194"/>
            <a:ext cx="9920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Expected coverage in over 100 countries</a:t>
            </a:r>
          </a:p>
        </p:txBody>
      </p:sp>
      <p:pic>
        <p:nvPicPr>
          <p:cNvPr id="35" name="Picture 34">
            <a:extLst>
              <a:ext uri="{FF2B5EF4-FFF2-40B4-BE49-F238E27FC236}">
                <a16:creationId xmlns:a16="http://schemas.microsoft.com/office/drawing/2014/main" xmlns="" id="{58F2CC9B-6CDA-47AA-954B-A09B055B0D85}"/>
              </a:ext>
            </a:extLst>
          </p:cNvPr>
          <p:cNvPicPr>
            <a:picLocks noChangeAspect="1"/>
          </p:cNvPicPr>
          <p:nvPr/>
        </p:nvPicPr>
        <p:blipFill>
          <a:blip r:embed="rId12" cstate="email">
            <a:extLst>
              <a:ext uri="{28A0092B-C50C-407E-A947-70E740481C1C}">
                <a14:useLocalDpi xmlns:a14="http://schemas.microsoft.com/office/drawing/2010/main" xmlns=""/>
              </a:ext>
            </a:extLst>
          </a:blip>
          <a:stretch>
            <a:fillRect/>
          </a:stretch>
        </p:blipFill>
        <p:spPr>
          <a:xfrm>
            <a:off x="782053" y="3480598"/>
            <a:ext cx="1866062" cy="1320002"/>
          </a:xfrm>
          <a:prstGeom prst="rect">
            <a:avLst/>
          </a:prstGeom>
        </p:spPr>
      </p:pic>
      <p:pic>
        <p:nvPicPr>
          <p:cNvPr id="36" name="Picture 35">
            <a:extLst>
              <a:ext uri="{FF2B5EF4-FFF2-40B4-BE49-F238E27FC236}">
                <a16:creationId xmlns:a16="http://schemas.microsoft.com/office/drawing/2014/main" xmlns="" id="{4CBBAFE6-AF30-4732-B7A0-4C7BDB4F1C94}"/>
              </a:ext>
            </a:extLst>
          </p:cNvPr>
          <p:cNvPicPr>
            <a:picLocks noChangeAspect="1"/>
          </p:cNvPicPr>
          <p:nvPr/>
        </p:nvPicPr>
        <p:blipFill>
          <a:blip r:embed="rId13" cstate="email">
            <a:extLst>
              <a:ext uri="{28A0092B-C50C-407E-A947-70E740481C1C}">
                <a14:useLocalDpi xmlns:a14="http://schemas.microsoft.com/office/drawing/2010/main" xmlns=""/>
              </a:ext>
            </a:extLst>
          </a:blip>
          <a:stretch>
            <a:fillRect/>
          </a:stretch>
        </p:blipFill>
        <p:spPr>
          <a:xfrm>
            <a:off x="2566005" y="3574470"/>
            <a:ext cx="1115658" cy="399150"/>
          </a:xfrm>
          <a:prstGeom prst="rect">
            <a:avLst/>
          </a:prstGeom>
        </p:spPr>
      </p:pic>
      <p:pic>
        <p:nvPicPr>
          <p:cNvPr id="37" name="Picture 36">
            <a:extLst>
              <a:ext uri="{FF2B5EF4-FFF2-40B4-BE49-F238E27FC236}">
                <a16:creationId xmlns:a16="http://schemas.microsoft.com/office/drawing/2014/main" xmlns="" id="{50320005-EB24-4C8B-B5BF-D29686C366BA}"/>
              </a:ext>
            </a:extLst>
          </p:cNvPr>
          <p:cNvPicPr>
            <a:picLocks noChangeAspect="1"/>
          </p:cNvPicPr>
          <p:nvPr/>
        </p:nvPicPr>
        <p:blipFill>
          <a:blip r:embed="rId13" cstate="email">
            <a:extLst>
              <a:ext uri="{28A0092B-C50C-407E-A947-70E740481C1C}">
                <a14:useLocalDpi xmlns:a14="http://schemas.microsoft.com/office/drawing/2010/main" xmlns=""/>
              </a:ext>
            </a:extLst>
          </a:blip>
          <a:stretch>
            <a:fillRect/>
          </a:stretch>
        </p:blipFill>
        <p:spPr>
          <a:xfrm>
            <a:off x="1070079" y="3281701"/>
            <a:ext cx="1115658" cy="399150"/>
          </a:xfrm>
          <a:prstGeom prst="rect">
            <a:avLst/>
          </a:prstGeom>
        </p:spPr>
      </p:pic>
    </p:spTree>
    <p:extLst>
      <p:ext uri="{BB962C8B-B14F-4D97-AF65-F5344CB8AC3E}">
        <p14:creationId xmlns:p14="http://schemas.microsoft.com/office/powerpoint/2010/main" xmlns="" val="4056839274"/>
      </p:ext>
    </p:extLst>
  </p:cSld>
  <p:clrMapOvr>
    <a:masterClrMapping/>
  </p:clrMapOvr>
</p:sld>
</file>

<file path=ppt/theme/theme1.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7034</TotalTime>
  <Words>4323</Words>
  <Application>Microsoft Office PowerPoint</Application>
  <PresentationFormat>Custom</PresentationFormat>
  <Paragraphs>1027</Paragraphs>
  <Slides>50</Slides>
  <Notes>30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50</vt:i4>
      </vt:variant>
    </vt:vector>
  </HeadingPairs>
  <TitlesOfParts>
    <vt:vector size="64" baseType="lpstr">
      <vt:lpstr>Arial</vt:lpstr>
      <vt:lpstr>Century Gothic</vt:lpstr>
      <vt:lpstr>Trebuchet MS</vt:lpstr>
      <vt:lpstr>Futura</vt:lpstr>
      <vt:lpstr>Poppins</vt:lpstr>
      <vt:lpstr>Futura Light</vt:lpstr>
      <vt:lpstr>Calibri</vt:lpstr>
      <vt:lpstr>Wingdings</vt:lpstr>
      <vt:lpstr>Times New Roman</vt:lpstr>
      <vt:lpstr>Futura Std</vt:lpstr>
      <vt:lpstr>Berlin</vt:lpstr>
      <vt:lpstr>1_Berlin</vt:lpstr>
      <vt:lpstr>Simple Light</vt:lpstr>
      <vt:lpstr>2_Office Theme</vt:lpstr>
      <vt:lpstr>Slide 1</vt:lpstr>
      <vt:lpstr>PURPOSE</vt:lpstr>
      <vt:lpstr>Slide 3</vt:lpstr>
      <vt:lpstr>ACHIEVEMENTS TO DATE</vt:lpstr>
      <vt:lpstr>ACHIEVEMENTS TO DATE</vt:lpstr>
      <vt:lpstr>HASHTAGS</vt:lpstr>
      <vt:lpstr>NWC2023 ACTIVATIONS TO DATE  </vt:lpstr>
      <vt:lpstr>SPONSORSHIP </vt:lpstr>
      <vt:lpstr>Slide 9</vt:lpstr>
      <vt:lpstr>PENDING SPONSORSHIP</vt:lpstr>
      <vt:lpstr>TRAINING VENUES</vt:lpstr>
      <vt:lpstr>Slide 12</vt:lpstr>
      <vt:lpstr>VNWC2023 UMPIRES APPOINTMENT PANEL (UAP)</vt:lpstr>
      <vt:lpstr>VNWC2023 UMPIRES CONFIRMED </vt:lpstr>
      <vt:lpstr>VNWC2023 STATISTICIANS</vt:lpstr>
      <vt:lpstr>VNWC2023 TECHNICAL BENCH OFFICIALS</vt:lpstr>
      <vt:lpstr>PARKING PLAN</vt:lpstr>
      <vt:lpstr>MEDICAL: MANADATE</vt:lpstr>
      <vt:lpstr>OBJECTIVES</vt:lpstr>
      <vt:lpstr>  Command and Control       </vt:lpstr>
      <vt:lpstr>Partnerships</vt:lpstr>
      <vt:lpstr>NWC2023 Security</vt:lpstr>
      <vt:lpstr>VNWC2023 Team Security   </vt:lpstr>
      <vt:lpstr>VNWC2023 Airport Security</vt:lpstr>
      <vt:lpstr>VNWC2023  Team Security Liaison Officers (TSLO) </vt:lpstr>
      <vt:lpstr>VNWC2023 INTERNATIONAL  COOPERATION </vt:lpstr>
      <vt:lpstr>NWC2023 INTERNATIONAL LIAISON</vt:lpstr>
      <vt:lpstr>TICKETING</vt:lpstr>
      <vt:lpstr>SAFEGUARDING – SAFE &amp; INCLUSIVE </vt:lpstr>
      <vt:lpstr>OBJECTIVES - SAFEGUARDING</vt:lpstr>
      <vt:lpstr> TRAINING AND PROCEDURES PROGRAM</vt:lpstr>
      <vt:lpstr>MATCH SCHEDULE </vt:lpstr>
      <vt:lpstr>Slide 33</vt:lpstr>
      <vt:lpstr>NWC2023 TOUR PACKAGES </vt:lpstr>
      <vt:lpstr> HOSPITALITY </vt:lpstr>
      <vt:lpstr>NWC2023 Trophy Tour (Proposed route for the trophy tour)</vt:lpstr>
      <vt:lpstr>NWC2023 KEY DATES </vt:lpstr>
      <vt:lpstr> LEGACY PROGRAMME</vt:lpstr>
      <vt:lpstr>GHANA - LEGACY</vt:lpstr>
      <vt:lpstr>LEGACY  KEY DATES</vt:lpstr>
      <vt:lpstr>Slide 41</vt:lpstr>
      <vt:lpstr>Slide 42</vt:lpstr>
      <vt:lpstr>Slide 43</vt:lpstr>
      <vt:lpstr>Slide 44</vt:lpstr>
      <vt:lpstr>Slide 45</vt:lpstr>
      <vt:lpstr>Slide 46</vt:lpstr>
      <vt:lpstr>Slide 47</vt:lpstr>
      <vt:lpstr>Slide 48</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Reabetswe</dc:creator>
  <cp:lastModifiedBy>USER</cp:lastModifiedBy>
  <cp:revision>55</cp:revision>
  <dcterms:created xsi:type="dcterms:W3CDTF">2022-03-24T15:11:25Z</dcterms:created>
  <dcterms:modified xsi:type="dcterms:W3CDTF">2023-02-24T16:35:38Z</dcterms:modified>
</cp:coreProperties>
</file>