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charts/colors6.xml" ContentType="application/vnd.ms-office.chartcolorstyle+xml"/>
  <Override PartName="/ppt/charts/style22.xml" ContentType="application/vnd.ms-office.chart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olors16.xml" ContentType="application/vnd.ms-office.chartcolorstyle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charts/colors12.xml" ContentType="application/vnd.ms-office.chartcolorstyle+xml"/>
  <Override PartName="/ppt/tags/tag34.xml" ContentType="application/vnd.openxmlformats-officedocument.presentationml.tag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style9.xml" ContentType="application/vnd.ms-office.chartstyl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style5.xml" ContentType="application/vnd.ms-office.chart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charts/style16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theme/themeOverride6.xml" ContentType="application/vnd.openxmlformats-officedocument.themeOverride+xml"/>
  <Override PartName="/ppt/charts/colors17.xml" ContentType="application/vnd.ms-office.chartcolorstyle+xml"/>
  <Override PartName="/ppt/charts/style12.xml" ContentType="application/vnd.ms-office.chartstyl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charts/colors13.xml" ContentType="application/vnd.ms-office.chartcolorstyle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charts/chart8.xml" ContentType="application/vnd.openxmlformats-officedocument.drawingml.chart+xml"/>
  <Override PartName="/ppt/tags/tag46.xml" ContentType="application/vnd.openxmlformats-officedocument.presentationml.tags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olors20.xml" ContentType="application/vnd.ms-office.chartcolorstyl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charts/chart4.xml" ContentType="application/vnd.openxmlformats-officedocument.drawingml.chart+xml"/>
  <Override PartName="/ppt/charts/style6.xml" ContentType="application/vnd.ms-office.chartstyl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charts/style17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heme/themeOverride7.xml" ContentType="application/vnd.openxmlformats-officedocument.themeOverride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8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charts/colors4.xml" ContentType="application/vnd.ms-office.chartcolorstyle+xml"/>
  <Override PartName="/ppt/charts/style20.xml" ContentType="application/vnd.ms-office.chart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charts/chart15.xml" ContentType="application/vnd.openxmlformats-officedocument.drawingml.chart+xml"/>
  <Override PartName="/ppt/tags/tag47.xml" ContentType="application/vnd.openxmlformats-officedocument.presentationml.tags+xml"/>
  <Override PartName="/ppt/charts/colors14.xml" ContentType="application/vnd.ms-office.chartcolor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olors21.xml" ContentType="application/vnd.ms-office.chartcolorstyle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charts/colors10.xml" ContentType="application/vnd.ms-office.chartcolorstyle+xml"/>
  <Override PartName="/ppt/charts/style7.xml" ContentType="application/vnd.ms-office.chartstyle+xml"/>
  <Override PartName="/ppt/tags/tag32.xml" ContentType="application/vnd.openxmlformats-officedocument.presentationml.tags+xml"/>
  <Override PartName="/ppt/charts/chart5.xml" ContentType="application/vnd.openxmlformats-officedocument.drawingml.chart+xml"/>
  <Override PartName="/ppt/charts/style18.xml" ContentType="application/vnd.ms-office.chart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28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rts/colors9.xml" ContentType="application/vnd.ms-office.chartcolorstyle+xml"/>
  <Override PartName="/ppt/charts/style14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charts/style21.xml" ContentType="application/vnd.ms-office.chartstyle+xml"/>
  <Override PartName="/ppt/charts/colors19.xml" ContentType="application/vnd.ms-office.chartcolorstyl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charts/colors5.xml" ContentType="application/vnd.ms-office.chartcolorstyle+xml"/>
  <Override PartName="/ppt/charts/style10.xml" ContentType="application/vnd.ms-office.chartstyle+xml"/>
  <Override PartName="/ppt/charts/colors15.xml" ContentType="application/vnd.ms-office.chartcolor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authors.xml" ContentType="application/vnd.ms-powerpoint.author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charts/chart12.xml" ContentType="application/vnd.openxmlformats-officedocument.drawingml.chart+xml"/>
  <Override PartName="/ppt/charts/colors1.xml" ContentType="application/vnd.ms-office.chartcolorstyle+xml"/>
  <Override PartName="/ppt/charts/colors22.xml" ContentType="application/vnd.ms-office.chartcolorstyle+xml"/>
  <Override PartName="/ppt/charts/colors11.xml" ContentType="application/vnd.ms-office.chartcolorstyl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charts/chart6.xml" ContentType="application/vnd.openxmlformats-officedocument.drawingml.chart+xml"/>
  <Override PartName="/ppt/tags/tag44.xml" ContentType="application/vnd.openxmlformats-officedocument.presentationml.tags+xml"/>
  <Override PartName="/ppt/charts/style8.xml" ContentType="application/vnd.ms-office.chartstyl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charts/style19.xml" ContentType="application/vnd.ms-office.chartstyl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ppt/charts/style4.xml" ContentType="application/vnd.ms-office.chartstyle+xml"/>
  <Override PartName="/ppt/slides/slide29.xml" ContentType="application/vnd.openxmlformats-officedocument.presentationml.slide+xml"/>
  <Override PartName="/ppt/charts/style15.xml" ContentType="application/vnd.ms-office.chart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heme/themeOverride5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3"/>
  </p:notesMasterIdLst>
  <p:sldIdLst>
    <p:sldId id="1442" r:id="rId2"/>
    <p:sldId id="1510" r:id="rId3"/>
    <p:sldId id="1511" r:id="rId4"/>
    <p:sldId id="1512" r:id="rId5"/>
    <p:sldId id="1517" r:id="rId6"/>
    <p:sldId id="1529" r:id="rId7"/>
    <p:sldId id="1528" r:id="rId8"/>
    <p:sldId id="1519" r:id="rId9"/>
    <p:sldId id="1521" r:id="rId10"/>
    <p:sldId id="1522" r:id="rId11"/>
    <p:sldId id="1513" r:id="rId12"/>
    <p:sldId id="1514" r:id="rId13"/>
    <p:sldId id="1523" r:id="rId14"/>
    <p:sldId id="1524" r:id="rId15"/>
    <p:sldId id="1515" r:id="rId16"/>
    <p:sldId id="1525" r:id="rId17"/>
    <p:sldId id="1526" r:id="rId18"/>
    <p:sldId id="1527" r:id="rId19"/>
    <p:sldId id="617" r:id="rId20"/>
    <p:sldId id="530" r:id="rId21"/>
    <p:sldId id="830" r:id="rId22"/>
    <p:sldId id="621" r:id="rId23"/>
    <p:sldId id="826" r:id="rId24"/>
    <p:sldId id="831" r:id="rId25"/>
    <p:sldId id="1530" r:id="rId26"/>
    <p:sldId id="622" r:id="rId27"/>
    <p:sldId id="842" r:id="rId28"/>
    <p:sldId id="843" r:id="rId29"/>
    <p:sldId id="841" r:id="rId30"/>
    <p:sldId id="766" r:id="rId31"/>
    <p:sldId id="14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559C2B-B9EC-6E61-B4E7-1A9959F6DFF0}" name="Erica Knight" initials="EK" userId="S::Erica.Knight@westerncape.gov.za::18e49d9b-15ba-4896-8c64-42027b7ef1ee" providerId="AD"/>
  <p188:author id="{1C047AA0-3C49-B1EA-79C6-F47E83161856}" name="Ruthven Janse van Rensburg" initials="RJvR" userId="S::Ruthven.JansevanRensburg@westerncape.gov.za::93430391-4659-4f2f-a86e-9598b9d29855" providerId="AD"/>
  <p188:author id="{61E530F6-86A9-CD7F-A8F5-D37207639DBB}" name="Wendy J Hansby" initials="WJH" userId="S::Wendy.Hansby@westerncape.gov.za::6ae70e7c-be18-4520-aba0-ca92d223922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tor Eliott" initials="HE" lastIdx="1" clrIdx="0"/>
  <p:cmAuthor id="2" name="Kerry Gibbs" initials="KG" lastIdx="9" clrIdx="1">
    <p:extLst>
      <p:ext uri="{19B8F6BF-5375-455C-9EA6-DF929625EA0E}">
        <p15:presenceInfo xmlns:p15="http://schemas.microsoft.com/office/powerpoint/2012/main" xmlns="" userId="S-1-5-21-1141132434-301294435-860360866-27228" providerId="AD"/>
      </p:ext>
    </p:extLst>
  </p:cmAuthor>
  <p:cmAuthor id="3" name="Bridget Cebekhulu" initials="BC" lastIdx="12" clrIdx="2">
    <p:extLst>
      <p:ext uri="{19B8F6BF-5375-455C-9EA6-DF929625EA0E}">
        <p15:presenceInfo xmlns:p15="http://schemas.microsoft.com/office/powerpoint/2012/main" xmlns="" userId="S::Bridget.Cebekhulu@westerncape.gov.za::a08c4d6b-3af3-458f-9192-7a5efeebeecb" providerId="AD"/>
      </p:ext>
    </p:extLst>
  </p:cmAuthor>
  <p:cmAuthor id="4" name="Erica Knight" initials="EK" lastIdx="11" clrIdx="3">
    <p:extLst>
      <p:ext uri="{19B8F6BF-5375-455C-9EA6-DF929625EA0E}">
        <p15:presenceInfo xmlns:p15="http://schemas.microsoft.com/office/powerpoint/2012/main" xmlns="" userId="S::Erica.Knight@westerncape.gov.za::18e49d9b-15ba-4896-8c64-42027b7ef1ee" providerId="AD"/>
      </p:ext>
    </p:extLst>
  </p:cmAuthor>
  <p:cmAuthor id="5" name="Wendy J Hansby" initials="WJH" lastIdx="2" clrIdx="4">
    <p:extLst>
      <p:ext uri="{19B8F6BF-5375-455C-9EA6-DF929625EA0E}">
        <p15:presenceInfo xmlns:p15="http://schemas.microsoft.com/office/powerpoint/2012/main" xmlns="" userId="S::Wendy.Hansby@westerncape.gov.za::6ae70e7c-be18-4520-aba0-ca92d2239221" providerId="AD"/>
      </p:ext>
    </p:extLst>
  </p:cmAuthor>
  <p:cmAuthor id="6" name="Ruthven Janse van Rensburg" initials="RJvR" lastIdx="4" clrIdx="5">
    <p:extLst>
      <p:ext uri="{19B8F6BF-5375-455C-9EA6-DF929625EA0E}">
        <p15:presenceInfo xmlns:p15="http://schemas.microsoft.com/office/powerpoint/2012/main" xmlns="" userId="S::Ruthven.JansevanRensburg@westerncape.gov.za::93430391-4659-4f2f-a86e-9598b9d298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FF0CB"/>
    <a:srgbClr val="003398"/>
    <a:srgbClr val="001489"/>
    <a:srgbClr val="001484"/>
    <a:srgbClr val="71A1A7"/>
    <a:srgbClr val="D5E3E5"/>
    <a:srgbClr val="A6A6A6"/>
    <a:srgbClr val="CBDFEF"/>
    <a:srgbClr val="FFFF00"/>
    <a:srgbClr val="EBF2F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657" autoAdjust="0"/>
  </p:normalViewPr>
  <p:slideViewPr>
    <p:cSldViewPr snapToGrid="0">
      <p:cViewPr varScale="1">
        <p:scale>
          <a:sx n="68" d="100"/>
          <a:sy n="68" d="100"/>
        </p:scale>
        <p:origin x="-82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Office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file:///C:\Users\55315704\Documents\SCOPA\9.%202022_2023\1.%20Data\SCOPA%20Recommendations%20for%20Q1&amp;Q2%2022.23_v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file:///C:\Users\55315704\Documents\SCOPA\9.%202022_2023\1.%20Data\SCOPA%20Recommendations%20for%20Q1&amp;Q2%2022.23_v1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package" Target="../embeddings/Microsoft_Office_Excel_Worksheet10.xlsx"/><Relationship Id="rId1" Type="http://schemas.openxmlformats.org/officeDocument/2006/relationships/themeOverride" Target="../theme/themeOverride4.xml"/><Relationship Id="rId4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Microsoft_Office_Excel_Worksheet11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openxmlformats.org/officeDocument/2006/relationships/package" Target="../embeddings/Microsoft_Office_Excel_Worksheet12.xlsx"/><Relationship Id="rId1" Type="http://schemas.openxmlformats.org/officeDocument/2006/relationships/themeOverride" Target="../theme/themeOverride5.xml"/><Relationship Id="rId4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package" Target="../embeddings/Microsoft_Office_Excel_Worksheet13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package" Target="../embeddings/Microsoft_Office_Excel_Worksheet14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package" Target="../embeddings/Microsoft_Office_Excel_Worksheet15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openxmlformats.org/officeDocument/2006/relationships/package" Target="../embeddings/Microsoft_Office_Excel_Worksheet16.xlsx"/><Relationship Id="rId1" Type="http://schemas.openxmlformats.org/officeDocument/2006/relationships/themeOverride" Target="../theme/themeOverride6.xml"/><Relationship Id="rId4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55315704\Documents\SCOPA\9.%202022_2023\1.%20Data\SCOPA%20Recommendations%20for%20Q1&amp;Q2%2022.23_v1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20.xml"/><Relationship Id="rId2" Type="http://schemas.microsoft.com/office/2011/relationships/chartColorStyle" Target="colors20.xml"/><Relationship Id="rId1" Type="http://schemas.openxmlformats.org/officeDocument/2006/relationships/package" Target="../embeddings/Microsoft_Office_Excel_Worksheet17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21.xml"/><Relationship Id="rId2" Type="http://schemas.microsoft.com/office/2011/relationships/chartColorStyle" Target="colors21.xml"/><Relationship Id="rId1" Type="http://schemas.openxmlformats.org/officeDocument/2006/relationships/package" Target="../embeddings/Microsoft_Office_Excel_Worksheet18.xlsx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ColorStyle" Target="colors22.xml"/><Relationship Id="rId2" Type="http://schemas.openxmlformats.org/officeDocument/2006/relationships/package" Target="../embeddings/Microsoft_Office_Excel_Worksheet19.xlsx"/><Relationship Id="rId1" Type="http://schemas.openxmlformats.org/officeDocument/2006/relationships/themeOverride" Target="../theme/themeOverride7.xml"/><Relationship Id="rId4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Microsoft_Office_Excel_Worksheet4.xlsx"/><Relationship Id="rId1" Type="http://schemas.openxmlformats.org/officeDocument/2006/relationships/themeOverride" Target="../theme/themeOverride2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Office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Office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Office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package" Target="../embeddings/Microsoft_Office_Excel_Worksheet8.xlsx"/><Relationship Id="rId1" Type="http://schemas.openxmlformats.org/officeDocument/2006/relationships/themeOverride" Target="../theme/themeOverride3.xml"/><Relationship Id="rId4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7"/>
  <c:clrMapOvr bg1="lt1" tx1="dk1" bg2="lt2" tx2="dk2" accent1="accent1" accent2="accent2" accent3="accent3" accent4="accent4" accent5="accent5" accent6="accent6" hlink="hlink" folHlink="folHlink"/>
  <c:pivotSource>
    <c:name>[SCOPA Case list for Q1&amp;Q2 22.23 v1.xlsx]Q1_Q2 21.22 SCOPA!PivotTable2</c:name>
    <c:fmtId val="71"/>
  </c:pivotSource>
  <c:chart>
    <c:autoTitleDeleted val="1"/>
    <c:pivotFmts>
      <c:pivotFmt>
        <c:idx val="0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4712240224113306"/>
          <c:y val="0.20916799499710409"/>
          <c:w val="0.49189039504186821"/>
          <c:h val="0.64259242020321172"/>
        </c:manualLayout>
      </c:layout>
      <c:barChart>
        <c:barDir val="bar"/>
        <c:grouping val="clustered"/>
        <c:ser>
          <c:idx val="0"/>
          <c:order val="0"/>
          <c:tx>
            <c:strRef>
              <c:f>'Q1_Q2 21.22 SCOPA'!$B$149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'Q1_Q2 21.22 SCOPA'!$A$150:$A$161</c:f>
              <c:strCache>
                <c:ptCount val="11"/>
                <c:pt idx="0">
                  <c:v>Fraud</c:v>
                </c:pt>
                <c:pt idx="1">
                  <c:v>Fraud, Corruption, Non-Compliance</c:v>
                </c:pt>
                <c:pt idx="2">
                  <c:v>Investigation with no adverse findings</c:v>
                </c:pt>
                <c:pt idx="3">
                  <c:v>Investigation with no adverse findings but with recommendations</c:v>
                </c:pt>
                <c:pt idx="4">
                  <c:v>Irregularity, Non-compliance</c:v>
                </c:pt>
                <c:pt idx="5">
                  <c:v>Non Compliance </c:v>
                </c:pt>
                <c:pt idx="6">
                  <c:v>Fraud, Irregularity, Non compliance</c:v>
                </c:pt>
                <c:pt idx="7">
                  <c:v>Fraud, Irregularity, Other</c:v>
                </c:pt>
                <c:pt idx="8">
                  <c:v>Fraud, Irregularity, Theft</c:v>
                </c:pt>
                <c:pt idx="9">
                  <c:v>Irregularity, Non-compliance, Other</c:v>
                </c:pt>
                <c:pt idx="10">
                  <c:v>Other (discontinued in view of duplicate SAPS investigation)</c:v>
                </c:pt>
              </c:strCache>
            </c:strRef>
          </c:cat>
          <c:val>
            <c:numRef>
              <c:f>'Q1_Q2 21.22 SCOPA'!$B$150:$B$161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08-4F1E-B9E9-BFF370474038}"/>
            </c:ext>
          </c:extLst>
        </c:ser>
        <c:dLbls>
          <c:showVal val="1"/>
        </c:dLbls>
        <c:gapWidth val="115"/>
        <c:overlap val="-20"/>
        <c:axId val="110119552"/>
        <c:axId val="110186880"/>
      </c:barChart>
      <c:catAx>
        <c:axId val="11011955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10186880"/>
        <c:crosses val="autoZero"/>
        <c:auto val="1"/>
        <c:lblAlgn val="ctr"/>
        <c:lblOffset val="100"/>
      </c:catAx>
      <c:valAx>
        <c:axId val="110186880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1011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!PivotTable20</c:name>
    <c:fmtId val="28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'!$B$323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'!$A$324:$A$325</c:f>
              <c:strCache>
                <c:ptCount val="1"/>
                <c:pt idx="0">
                  <c:v>Recommendation not yet implemented</c:v>
                </c:pt>
              </c:strCache>
            </c:strRef>
          </c:cat>
          <c:val>
            <c:numRef>
              <c:f>'Q1 &amp; Q2 21.22 HOD All '!$B$324:$B$325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87-4863-86CA-DBC630E88CE1}"/>
            </c:ext>
          </c:extLst>
        </c:ser>
        <c:dLbls/>
        <c:gapWidth val="115"/>
        <c:overlap val="-20"/>
        <c:axId val="77784576"/>
        <c:axId val="77786112"/>
      </c:barChart>
      <c:catAx>
        <c:axId val="7778457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77786112"/>
        <c:crosses val="autoZero"/>
        <c:auto val="1"/>
        <c:lblAlgn val="ctr"/>
        <c:lblOffset val="100"/>
      </c:catAx>
      <c:valAx>
        <c:axId val="7778611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7778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!PivotTable19</c:name>
    <c:fmtId val="38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'!$B$222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'!$A$223:$A$225</c:f>
              <c:strCache>
                <c:ptCount val="2"/>
                <c:pt idx="0">
                  <c:v>Recommendation implemented</c:v>
                </c:pt>
                <c:pt idx="1">
                  <c:v>Recommendation not yet implemented</c:v>
                </c:pt>
              </c:strCache>
            </c:strRef>
          </c:cat>
          <c:val>
            <c:numRef>
              <c:f>'Q1 &amp; Q2 21.22 HOD All '!$B$223:$B$225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90-41FD-A2E8-93EAE609B673}"/>
            </c:ext>
          </c:extLst>
        </c:ser>
        <c:dLbls/>
        <c:gapWidth val="115"/>
        <c:overlap val="-20"/>
        <c:axId val="90008192"/>
        <c:axId val="90014080"/>
      </c:barChart>
      <c:catAx>
        <c:axId val="9000819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635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90014080"/>
        <c:crosses val="autoZero"/>
        <c:auto val="1"/>
        <c:lblAlgn val="ctr"/>
        <c:lblOffset val="100"/>
      </c:catAx>
      <c:valAx>
        <c:axId val="90014080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9000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!PivotTable18</c:name>
    <c:fmtId val="45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'!$B$58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'!$A$59:$A$62</c:f>
              <c:strCache>
                <c:ptCount val="3"/>
                <c:pt idx="0">
                  <c:v>Recommendation implemented</c:v>
                </c:pt>
                <c:pt idx="1">
                  <c:v>Recommendation not implementable</c:v>
                </c:pt>
                <c:pt idx="2">
                  <c:v>Recommendation not yet implemented</c:v>
                </c:pt>
              </c:strCache>
            </c:strRef>
          </c:cat>
          <c:val>
            <c:numRef>
              <c:f>'Q1 &amp; Q2 21.22 HOD All '!$B$59:$B$62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5D-4CF2-AFF9-91B89BA836EE}"/>
            </c:ext>
          </c:extLst>
        </c:ser>
        <c:dLbls/>
        <c:gapWidth val="115"/>
        <c:overlap val="-20"/>
        <c:axId val="91758592"/>
        <c:axId val="91760128"/>
      </c:barChart>
      <c:catAx>
        <c:axId val="9175859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91760128"/>
        <c:crosses val="autoZero"/>
        <c:auto val="1"/>
        <c:lblAlgn val="ctr"/>
        <c:lblOffset val="100"/>
      </c:catAx>
      <c:valAx>
        <c:axId val="9176012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9175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7"/>
  <c:clrMapOvr bg1="lt1" tx1="dk1" bg2="lt2" tx2="dk2" accent1="accent1" accent2="accent2" accent3="accent3" accent4="accent4" accent5="accent5" accent6="accent6" hlink="hlink" folHlink="folHlink"/>
  <c:pivotSource>
    <c:name>[SCOPA Case list for Q1&amp;Q2 22.23 v1.xlsx]Q1_Q2 21.22 SCOPA!PivotTable2</c:name>
    <c:fmtId val="7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aseline="0" dirty="0">
                <a:latin typeface="Century Gothic" panose="020B0502020202020204" pitchFamily="34" charset="0"/>
              </a:rPr>
              <a:t>DHS</a:t>
            </a:r>
          </a:p>
        </c:rich>
      </c:tx>
      <c:spPr>
        <a:noFill/>
        <a:ln>
          <a:noFill/>
        </a:ln>
        <a:effectLst/>
      </c:spPr>
    </c:title>
    <c:pivotFmts>
      <c:pivotFmt>
        <c:idx val="0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4712240224113306"/>
          <c:y val="0.20916799499710409"/>
          <c:w val="0.49189039504186821"/>
          <c:h val="0.64259242020321172"/>
        </c:manualLayout>
      </c:layout>
      <c:barChart>
        <c:barDir val="bar"/>
        <c:grouping val="clustered"/>
        <c:ser>
          <c:idx val="0"/>
          <c:order val="0"/>
          <c:tx>
            <c:strRef>
              <c:f>'Q1_Q2 21.22 SCOPA'!$B$149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'Q1_Q2 21.22 SCOPA'!$A$150:$A$151</c:f>
              <c:strCache>
                <c:ptCount val="1"/>
                <c:pt idx="0">
                  <c:v>Investigation with no adverse findings but with recommendations</c:v>
                </c:pt>
              </c:strCache>
            </c:strRef>
          </c:cat>
          <c:val>
            <c:numRef>
              <c:f>'Q1_Q2 21.22 SCOPA'!$B$150:$B$151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34-4A73-87FB-0D237D8DB5E7}"/>
            </c:ext>
          </c:extLst>
        </c:ser>
        <c:dLbls>
          <c:showVal val="1"/>
        </c:dLbls>
        <c:gapWidth val="115"/>
        <c:overlap val="-20"/>
        <c:axId val="130578304"/>
        <c:axId val="130579840"/>
      </c:barChart>
      <c:catAx>
        <c:axId val="13057830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0579840"/>
        <c:crosses val="autoZero"/>
        <c:auto val="1"/>
        <c:lblAlgn val="ctr"/>
        <c:lblOffset val="100"/>
      </c:catAx>
      <c:valAx>
        <c:axId val="130579840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057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!PivotTable19</c:name>
    <c:fmtId val="44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'!$B$222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'!$A$223:$A$224</c:f>
              <c:strCache>
                <c:ptCount val="1"/>
                <c:pt idx="0">
                  <c:v>Recommendation implemented</c:v>
                </c:pt>
              </c:strCache>
            </c:strRef>
          </c:cat>
          <c:val>
            <c:numRef>
              <c:f>'Q1 &amp; Q2 21.22 HOD All '!$B$223:$B$224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88-48EA-B7A0-45207DDEF723}"/>
            </c:ext>
          </c:extLst>
        </c:ser>
        <c:dLbls/>
        <c:gapWidth val="115"/>
        <c:overlap val="-20"/>
        <c:axId val="130585344"/>
        <c:axId val="130586880"/>
      </c:barChart>
      <c:catAx>
        <c:axId val="13058534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0586880"/>
        <c:crosses val="autoZero"/>
        <c:auto val="1"/>
        <c:lblAlgn val="ctr"/>
        <c:lblOffset val="100"/>
      </c:catAx>
      <c:valAx>
        <c:axId val="130586880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058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7"/>
  <c:clrMapOvr bg1="lt1" tx1="dk1" bg2="lt2" tx2="dk2" accent1="accent1" accent2="accent2" accent3="accent3" accent4="accent4" accent5="accent5" accent6="accent6" hlink="hlink" folHlink="folHlink"/>
  <c:pivotSource>
    <c:name>[SCOPA Case list for Q1&amp;Q2 22.23 v1.xlsx]Q1_Q2 21.22 SCOPA!PivotTable2</c:name>
    <c:fmtId val="8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>
                <a:latin typeface="Century Gothic" panose="020B0502020202020204" pitchFamily="34" charset="0"/>
              </a:rPr>
              <a:t>DOCS</a:t>
            </a:r>
          </a:p>
        </c:rich>
      </c:tx>
      <c:spPr>
        <a:noFill/>
        <a:ln>
          <a:noFill/>
        </a:ln>
        <a:effectLst/>
      </c:spPr>
    </c:title>
    <c:pivotFmts>
      <c:pivotFmt>
        <c:idx val="0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4712240224113306"/>
          <c:y val="0.20916799499710409"/>
          <c:w val="0.49189039504186821"/>
          <c:h val="0.64259242020321172"/>
        </c:manualLayout>
      </c:layout>
      <c:barChart>
        <c:barDir val="bar"/>
        <c:grouping val="clustered"/>
        <c:ser>
          <c:idx val="0"/>
          <c:order val="0"/>
          <c:tx>
            <c:strRef>
              <c:f>'Q1_Q2 21.22 SCOPA'!$B$149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'Q1_Q2 21.22 SCOPA'!$A$150:$A$153</c:f>
              <c:strCache>
                <c:ptCount val="3"/>
                <c:pt idx="0">
                  <c:v>Fraud</c:v>
                </c:pt>
                <c:pt idx="1">
                  <c:v>Investigation with no adverse findings </c:v>
                </c:pt>
                <c:pt idx="2">
                  <c:v>Irregularity, Non-compliance, Other</c:v>
                </c:pt>
              </c:strCache>
            </c:strRef>
          </c:cat>
          <c:val>
            <c:numRef>
              <c:f>'Q1_Q2 21.22 SCOPA'!$B$150:$B$153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CA-40F4-B543-83CB7E0E99A8}"/>
            </c:ext>
          </c:extLst>
        </c:ser>
        <c:dLbls>
          <c:showVal val="1"/>
        </c:dLbls>
        <c:gapWidth val="115"/>
        <c:overlap val="-20"/>
        <c:axId val="133606016"/>
        <c:axId val="133771648"/>
      </c:barChart>
      <c:catAx>
        <c:axId val="13360601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3771648"/>
        <c:crosses val="autoZero"/>
        <c:auto val="1"/>
        <c:lblAlgn val="ctr"/>
        <c:lblOffset val="100"/>
      </c:catAx>
      <c:valAx>
        <c:axId val="13377164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360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!PivotTable18</c:name>
    <c:fmtId val="50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'!$B$58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'!$A$59:$A$60</c:f>
              <c:strCache>
                <c:ptCount val="1"/>
                <c:pt idx="0">
                  <c:v>Recommendation not implementable</c:v>
                </c:pt>
              </c:strCache>
            </c:strRef>
          </c:cat>
          <c:val>
            <c:numRef>
              <c:f>'Q1 &amp; Q2 21.22 HOD All '!$B$59:$B$60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40-4856-A7F3-86EC99A13392}"/>
            </c:ext>
          </c:extLst>
        </c:ser>
        <c:dLbls/>
        <c:gapWidth val="115"/>
        <c:overlap val="-20"/>
        <c:axId val="133940736"/>
        <c:axId val="133942272"/>
      </c:barChart>
      <c:catAx>
        <c:axId val="13394073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3942272"/>
        <c:crosses val="autoZero"/>
        <c:auto val="1"/>
        <c:lblAlgn val="ctr"/>
        <c:lblOffset val="100"/>
      </c:catAx>
      <c:valAx>
        <c:axId val="13394227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394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!PivotTable19</c:name>
    <c:fmtId val="49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'!$B$222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'!$A$223:$A$225</c:f>
              <c:strCache>
                <c:ptCount val="2"/>
                <c:pt idx="0">
                  <c:v>Recommendation implemented</c:v>
                </c:pt>
                <c:pt idx="1">
                  <c:v>Recommendation not yet implemented</c:v>
                </c:pt>
              </c:strCache>
            </c:strRef>
          </c:cat>
          <c:val>
            <c:numRef>
              <c:f>'Q1 &amp; Q2 21.22 HOD All '!$B$223:$B$225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91-4BE5-8F42-60E00DDF2C32}"/>
            </c:ext>
          </c:extLst>
        </c:ser>
        <c:dLbls/>
        <c:gapWidth val="115"/>
        <c:overlap val="-20"/>
        <c:axId val="2845312"/>
        <c:axId val="2847104"/>
      </c:barChart>
      <c:catAx>
        <c:axId val="284531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847104"/>
        <c:crosses val="autoZero"/>
        <c:auto val="1"/>
        <c:lblAlgn val="ctr"/>
        <c:lblOffset val="100"/>
      </c:catAx>
      <c:valAx>
        <c:axId val="284710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284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!PivotTable20</c:name>
    <c:fmtId val="31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'!$B$323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'!$A$324:$A$325</c:f>
              <c:strCache>
                <c:ptCount val="1"/>
                <c:pt idx="0">
                  <c:v>Recommendation not yet implemented</c:v>
                </c:pt>
              </c:strCache>
            </c:strRef>
          </c:cat>
          <c:val>
            <c:numRef>
              <c:f>'Q1 &amp; Q2 21.22 HOD All '!$B$324:$B$325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82-4358-8DA6-13FA376E1B4A}"/>
            </c:ext>
          </c:extLst>
        </c:ser>
        <c:dLbls/>
        <c:gapWidth val="115"/>
        <c:overlap val="-20"/>
        <c:axId val="136867840"/>
        <c:axId val="136869376"/>
      </c:barChart>
      <c:catAx>
        <c:axId val="13686784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6869376"/>
        <c:crosses val="autoZero"/>
        <c:auto val="1"/>
        <c:lblAlgn val="ctr"/>
        <c:lblOffset val="100"/>
      </c:catAx>
      <c:valAx>
        <c:axId val="13686937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6867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7"/>
  <c:clrMapOvr bg1="lt1" tx1="dk1" bg2="lt2" tx2="dk2" accent1="accent1" accent2="accent2" accent3="accent3" accent4="accent4" accent5="accent5" accent6="accent6" hlink="hlink" folHlink="folHlink"/>
  <c:pivotSource>
    <c:name>[SCOPA Case list for Q1&amp;Q2 22.23 v1.xlsx]Q1_Q2 21.22 SCOPA!PivotTable2</c:name>
    <c:fmtId val="8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aseline="0" dirty="0">
                <a:latin typeface="Century Gothic" panose="020B0502020202020204" pitchFamily="34" charset="0"/>
              </a:rPr>
              <a:t>PT</a:t>
            </a:r>
          </a:p>
        </c:rich>
      </c:tx>
      <c:spPr>
        <a:noFill/>
        <a:ln>
          <a:noFill/>
        </a:ln>
        <a:effectLst/>
      </c:spPr>
    </c:title>
    <c:pivotFmts>
      <c:pivotFmt>
        <c:idx val="0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4712240224113306"/>
          <c:y val="0.20916799499710409"/>
          <c:w val="0.49189039504186821"/>
          <c:h val="0.64259242020321172"/>
        </c:manualLayout>
      </c:layout>
      <c:barChart>
        <c:barDir val="bar"/>
        <c:grouping val="clustered"/>
        <c:ser>
          <c:idx val="0"/>
          <c:order val="0"/>
          <c:tx>
            <c:strRef>
              <c:f>'Q1_Q2 21.22 SCOPA'!$B$149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'Q1_Q2 21.22 SCOPA'!$A$150:$A$151</c:f>
              <c:strCache>
                <c:ptCount val="1"/>
                <c:pt idx="0">
                  <c:v>Non Compliance </c:v>
                </c:pt>
              </c:strCache>
            </c:strRef>
          </c:cat>
          <c:val>
            <c:numRef>
              <c:f>'Q1_Q2 21.22 SCOPA'!$B$150:$B$151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8F-4482-B4A0-F4C7BAE9EA5A}"/>
            </c:ext>
          </c:extLst>
        </c:ser>
        <c:dLbls>
          <c:showVal val="1"/>
        </c:dLbls>
        <c:gapWidth val="115"/>
        <c:overlap val="-20"/>
        <c:axId val="138074752"/>
        <c:axId val="138989952"/>
      </c:barChart>
      <c:catAx>
        <c:axId val="13807475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8989952"/>
        <c:crosses val="autoZero"/>
        <c:auto val="1"/>
        <c:lblAlgn val="ctr"/>
        <c:lblOffset val="100"/>
      </c:catAx>
      <c:valAx>
        <c:axId val="13898995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807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!PivotTable19</c:name>
    <c:fmtId val="35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'!$B$222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'!$A$223:$A$225</c:f>
              <c:strCache>
                <c:ptCount val="2"/>
                <c:pt idx="0">
                  <c:v>Recommendation implemented</c:v>
                </c:pt>
                <c:pt idx="1">
                  <c:v>Recommendation not yet implemented</c:v>
                </c:pt>
              </c:strCache>
            </c:strRef>
          </c:cat>
          <c:val>
            <c:numRef>
              <c:f>'Q1 &amp; Q2 21.22 HOD All '!$B$223:$B$225</c:f>
              <c:numCache>
                <c:formatCode>General</c:formatCode>
                <c:ptCount val="2"/>
                <c:pt idx="0">
                  <c:v>7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45-435B-B411-F12576D65719}"/>
            </c:ext>
          </c:extLst>
        </c:ser>
        <c:dLbls/>
        <c:gapWidth val="115"/>
        <c:overlap val="-20"/>
        <c:axId val="73979008"/>
        <c:axId val="73980544"/>
      </c:barChart>
      <c:catAx>
        <c:axId val="7397900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73980544"/>
        <c:crosses val="autoZero"/>
        <c:auto val="1"/>
        <c:lblAlgn val="ctr"/>
        <c:lblOffset val="100"/>
      </c:catAx>
      <c:valAx>
        <c:axId val="7398054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7397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!PivotTable18</c:name>
    <c:fmtId val="54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921989046804254"/>
          <c:y val="5.0925925925925923E-2"/>
          <c:w val="0.59946776016355185"/>
          <c:h val="0.89814814814814814"/>
        </c:manualLayout>
      </c:layout>
      <c:barChart>
        <c:barDir val="bar"/>
        <c:grouping val="clustered"/>
        <c:ser>
          <c:idx val="0"/>
          <c:order val="0"/>
          <c:tx>
            <c:strRef>
              <c:f>'Q1 &amp; Q2 21.22 HOD All '!$B$58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4B-442E-AF5D-80CBB2047C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'!$A$59:$A$60</c:f>
              <c:strCache>
                <c:ptCount val="1"/>
                <c:pt idx="0">
                  <c:v>Recommendation not yet implemented</c:v>
                </c:pt>
              </c:strCache>
            </c:strRef>
          </c:cat>
          <c:val>
            <c:numRef>
              <c:f>'Q1 &amp; Q2 21.22 HOD All '!$B$59:$B$60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4B-442E-AF5D-80CBB2047CBF}"/>
            </c:ext>
          </c:extLst>
        </c:ser>
        <c:dLbls/>
        <c:gapWidth val="115"/>
        <c:overlap val="-20"/>
        <c:axId val="139036928"/>
        <c:axId val="139051008"/>
      </c:barChart>
      <c:catAx>
        <c:axId val="13903692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51008"/>
        <c:crosses val="autoZero"/>
        <c:auto val="1"/>
        <c:lblAlgn val="ctr"/>
        <c:lblOffset val="100"/>
      </c:catAx>
      <c:valAx>
        <c:axId val="13905100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903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 sz="1000" baseline="0"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!PivotTable19</c:name>
    <c:fmtId val="56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'!$B$222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'!$A$223:$A$224</c:f>
              <c:strCache>
                <c:ptCount val="1"/>
                <c:pt idx="0">
                  <c:v>Recommendation not yet implemented</c:v>
                </c:pt>
              </c:strCache>
            </c:strRef>
          </c:cat>
          <c:val>
            <c:numRef>
              <c:f>'Q1 &amp; Q2 21.22 HOD All '!$B$223:$B$224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BE-4B2F-A129-321CF8D6D7A9}"/>
            </c:ext>
          </c:extLst>
        </c:ser>
        <c:dLbls/>
        <c:gapWidth val="115"/>
        <c:overlap val="-20"/>
        <c:axId val="141131136"/>
        <c:axId val="141149312"/>
      </c:barChart>
      <c:catAx>
        <c:axId val="14113113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49312"/>
        <c:crosses val="autoZero"/>
        <c:auto val="1"/>
        <c:lblAlgn val="ctr"/>
        <c:lblOffset val="100"/>
      </c:catAx>
      <c:valAx>
        <c:axId val="14114931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4113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 sz="1000"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7"/>
  <c:clrMapOvr bg1="lt1" tx1="dk1" bg2="lt2" tx2="dk2" accent1="accent1" accent2="accent2" accent3="accent3" accent4="accent4" accent5="accent5" accent6="accent6" hlink="hlink" folHlink="folHlink"/>
  <c:pivotSource>
    <c:name>[SCOPA Case list for Q1&amp;Q2 22.23 v1.xlsx]Q1_Q2 21.22 SCOPA!PivotTable2</c:name>
    <c:fmtId val="7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i="0" baseline="0" dirty="0">
                <a:latin typeface="Century Gothic" panose="020B0502020202020204" pitchFamily="34" charset="0"/>
              </a:rPr>
              <a:t>DOA</a:t>
            </a:r>
          </a:p>
        </c:rich>
      </c:tx>
      <c:spPr>
        <a:noFill/>
        <a:ln>
          <a:noFill/>
        </a:ln>
        <a:effectLst/>
      </c:spPr>
    </c:title>
    <c:pivotFmts>
      <c:pivotFmt>
        <c:idx val="0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4712240224113306"/>
          <c:y val="0.20916799499710409"/>
          <c:w val="0.49189039504186821"/>
          <c:h val="0.64259242020321172"/>
        </c:manualLayout>
      </c:layout>
      <c:barChart>
        <c:barDir val="bar"/>
        <c:grouping val="clustered"/>
        <c:ser>
          <c:idx val="0"/>
          <c:order val="0"/>
          <c:tx>
            <c:strRef>
              <c:f>'Q1_Q2 21.22 SCOPA'!$B$149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'Q1_Q2 21.22 SCOPA'!$A$150:$A$151</c:f>
              <c:strCache>
                <c:ptCount val="1"/>
                <c:pt idx="0">
                  <c:v>Investigation with no adverse findings</c:v>
                </c:pt>
              </c:strCache>
            </c:strRef>
          </c:cat>
          <c:val>
            <c:numRef>
              <c:f>'Q1_Q2 21.22 SCOPA'!$B$150:$B$151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4F-4F6A-9742-986E2C774253}"/>
            </c:ext>
          </c:extLst>
        </c:ser>
        <c:dLbls>
          <c:showVal val="1"/>
        </c:dLbls>
        <c:gapWidth val="115"/>
        <c:overlap val="-20"/>
        <c:axId val="142947840"/>
        <c:axId val="142949376"/>
      </c:barChart>
      <c:catAx>
        <c:axId val="14294784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2949376"/>
        <c:crosses val="autoZero"/>
        <c:auto val="1"/>
        <c:lblAlgn val="ctr"/>
        <c:lblOffset val="100"/>
      </c:catAx>
      <c:valAx>
        <c:axId val="14294937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42947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!PivotTable20</c:name>
    <c:fmtId val="22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'!$B$323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'!$A$324:$A$325</c:f>
              <c:strCache>
                <c:ptCount val="1"/>
                <c:pt idx="0">
                  <c:v>Recommendation not yet implemented</c:v>
                </c:pt>
              </c:strCache>
            </c:strRef>
          </c:cat>
          <c:val>
            <c:numRef>
              <c:f>'Q1 &amp; Q2 21.22 HOD All '!$B$324:$B$325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D8-4FE9-9407-A4929086F6D3}"/>
            </c:ext>
          </c:extLst>
        </c:ser>
        <c:dLbls/>
        <c:gapWidth val="115"/>
        <c:overlap val="-20"/>
        <c:axId val="75086080"/>
        <c:axId val="73531392"/>
      </c:barChart>
      <c:catAx>
        <c:axId val="7508608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73531392"/>
        <c:crosses val="autoZero"/>
        <c:auto val="1"/>
        <c:lblAlgn val="ctr"/>
        <c:lblOffset val="100"/>
      </c:catAx>
      <c:valAx>
        <c:axId val="7353139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7508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!PivotTable18</c:name>
    <c:fmtId val="48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'!$B$58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'!$A$59:$A$63</c:f>
              <c:strCache>
                <c:ptCount val="4"/>
                <c:pt idx="0">
                  <c:v>Management discretion - Not to implement recommendation</c:v>
                </c:pt>
                <c:pt idx="1">
                  <c:v>Recommendation implemented</c:v>
                </c:pt>
                <c:pt idx="2">
                  <c:v>Recommendation not implementable</c:v>
                </c:pt>
                <c:pt idx="3">
                  <c:v>Recommendation not yet implemented</c:v>
                </c:pt>
              </c:strCache>
            </c:strRef>
          </c:cat>
          <c:val>
            <c:numRef>
              <c:f>'Q1 &amp; Q2 21.22 HOD All '!$B$59:$B$63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90-4AE1-8BD9-CB75D8CA049A}"/>
            </c:ext>
          </c:extLst>
        </c:ser>
        <c:dLbls/>
        <c:gapWidth val="115"/>
        <c:overlap val="-20"/>
        <c:axId val="83651968"/>
        <c:axId val="83657856"/>
      </c:barChart>
      <c:catAx>
        <c:axId val="8365196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3657856"/>
        <c:crosses val="autoZero"/>
        <c:auto val="1"/>
        <c:lblAlgn val="ctr"/>
        <c:lblOffset val="100"/>
      </c:catAx>
      <c:valAx>
        <c:axId val="8365785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8365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7"/>
  <c:clrMapOvr bg1="lt1" tx1="dk1" bg2="lt2" tx2="dk2" accent1="accent1" accent2="accent2" accent3="accent3" accent4="accent4" accent5="accent5" accent6="accent6" hlink="hlink" folHlink="folHlink"/>
  <c:pivotSource>
    <c:name>[SCOPA Case list for Q1&amp;Q2 22.23 v1.xlsx]Q1_Q2 21.22 SCOPA!PivotTable2</c:name>
    <c:fmtId val="6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latin typeface="Century Gothic" panose="020B0502020202020204" pitchFamily="34" charset="0"/>
              </a:rPr>
              <a:t>DOHW</a:t>
            </a:r>
          </a:p>
        </c:rich>
      </c:tx>
      <c:spPr>
        <a:noFill/>
        <a:ln>
          <a:noFill/>
        </a:ln>
        <a:effectLst/>
      </c:spPr>
    </c:title>
    <c:pivotFmts>
      <c:pivotFmt>
        <c:idx val="0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4712240224113306"/>
          <c:y val="0.20916799499710409"/>
          <c:w val="0.49189039504186821"/>
          <c:h val="0.64259242020321172"/>
        </c:manualLayout>
      </c:layout>
      <c:barChart>
        <c:barDir val="bar"/>
        <c:grouping val="clustered"/>
        <c:ser>
          <c:idx val="0"/>
          <c:order val="0"/>
          <c:tx>
            <c:strRef>
              <c:f>'Q1_Q2 21.22 SCOPA'!$B$149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'Q1_Q2 21.22 SCOPA'!$A$150:$A$151</c:f>
              <c:strCache>
                <c:ptCount val="1"/>
                <c:pt idx="0">
                  <c:v>Fraud, Corruption, Non-Compliance</c:v>
                </c:pt>
              </c:strCache>
            </c:strRef>
          </c:cat>
          <c:val>
            <c:numRef>
              <c:f>'Q1_Q2 21.22 SCOPA'!$B$150:$B$151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84-4442-A088-9ED87C107F12}"/>
            </c:ext>
          </c:extLst>
        </c:ser>
        <c:dLbls>
          <c:showVal val="1"/>
        </c:dLbls>
        <c:gapWidth val="115"/>
        <c:overlap val="-20"/>
        <c:axId val="123035648"/>
        <c:axId val="123037184"/>
      </c:barChart>
      <c:catAx>
        <c:axId val="12303564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3037184"/>
        <c:crosses val="autoZero"/>
        <c:auto val="1"/>
        <c:lblAlgn val="ctr"/>
        <c:lblOffset val="100"/>
      </c:catAx>
      <c:valAx>
        <c:axId val="12303718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2303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!PivotTable18</c:name>
    <c:fmtId val="41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'!$B$58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'!$A$59:$A$61</c:f>
              <c:strCache>
                <c:ptCount val="2"/>
                <c:pt idx="0">
                  <c:v>Management discretion - Not to implement recommendation</c:v>
                </c:pt>
                <c:pt idx="1">
                  <c:v>Recommendation not yet implemented</c:v>
                </c:pt>
              </c:strCache>
            </c:strRef>
          </c:cat>
          <c:val>
            <c:numRef>
              <c:f>'Q1 &amp; Q2 21.22 HOD All '!$B$59:$B$61</c:f>
              <c:numCache>
                <c:formatCode>General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35-4560-949B-F289DEF065AE}"/>
            </c:ext>
          </c:extLst>
        </c:ser>
        <c:dLbls/>
        <c:gapWidth val="115"/>
        <c:overlap val="-20"/>
        <c:axId val="125388672"/>
        <c:axId val="125390208"/>
      </c:barChart>
      <c:catAx>
        <c:axId val="12538867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5390208"/>
        <c:crosses val="autoZero"/>
        <c:auto val="1"/>
        <c:lblAlgn val="ctr"/>
        <c:lblOffset val="100"/>
      </c:catAx>
      <c:valAx>
        <c:axId val="12539020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2538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!PivotTable19</c:name>
    <c:fmtId val="38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'!$B$222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'!$A$223:$A$224</c:f>
              <c:strCache>
                <c:ptCount val="1"/>
                <c:pt idx="0">
                  <c:v>Recommendation not yet implemented</c:v>
                </c:pt>
              </c:strCache>
            </c:strRef>
          </c:cat>
          <c:val>
            <c:numRef>
              <c:f>'Q1 &amp; Q2 21.22 HOD All '!$B$223:$B$224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6D-49CB-ADC9-306C9A5FB02A}"/>
            </c:ext>
          </c:extLst>
        </c:ser>
        <c:dLbls/>
        <c:gapWidth val="115"/>
        <c:overlap val="-20"/>
        <c:axId val="126290944"/>
        <c:axId val="126325504"/>
      </c:barChart>
      <c:catAx>
        <c:axId val="12629094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6325504"/>
        <c:crosses val="autoZero"/>
        <c:auto val="1"/>
        <c:lblAlgn val="ctr"/>
        <c:lblOffset val="100"/>
      </c:catAx>
      <c:valAx>
        <c:axId val="12632550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2629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pivotSource>
    <c:name>[SCOPA Recommendations for Q1&amp;Q2 22.23_v1.xlsx]Q1 &amp; Q2 21.22 HOD All !PivotTable20</c:name>
    <c:fmtId val="25"/>
  </c:pivotSource>
  <c:chart>
    <c:autoTitleDeleted val="1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ser>
          <c:idx val="0"/>
          <c:order val="0"/>
          <c:tx>
            <c:strRef>
              <c:f>'Q1 &amp; Q2 21.22 HOD All '!$B$323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 &amp; Q2 21.22 HOD All '!$A$324:$A$325</c:f>
              <c:strCache>
                <c:ptCount val="1"/>
                <c:pt idx="0">
                  <c:v>Recommendation not yet implemented</c:v>
                </c:pt>
              </c:strCache>
            </c:strRef>
          </c:cat>
          <c:val>
            <c:numRef>
              <c:f>'Q1 &amp; Q2 21.22 HOD All '!$B$324:$B$325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D3-4852-9FEB-F97673293918}"/>
            </c:ext>
          </c:extLst>
        </c:ser>
        <c:dLbls/>
        <c:gapWidth val="115"/>
        <c:overlap val="-20"/>
        <c:axId val="127287680"/>
        <c:axId val="127289216"/>
      </c:barChart>
      <c:catAx>
        <c:axId val="12728768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635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7289216"/>
        <c:crosses val="autoZero"/>
        <c:auto val="1"/>
        <c:lblAlgn val="ctr"/>
        <c:lblOffset val="100"/>
      </c:catAx>
      <c:valAx>
        <c:axId val="12728921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2728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1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7"/>
  <c:clrMapOvr bg1="lt1" tx1="dk1" bg2="lt2" tx2="dk2" accent1="accent1" accent2="accent2" accent3="accent3" accent4="accent4" accent5="accent5" accent6="accent6" hlink="hlink" folHlink="folHlink"/>
  <c:pivotSource>
    <c:name>[SCOPA Case list for Q1&amp;Q2 22.23 v1.xlsx]Q1_Q2 21.22 SCOPA!PivotTable2</c:name>
    <c:fmtId val="63"/>
  </c:pivotSource>
  <c:chart>
    <c:autoTitleDeleted val="1"/>
    <c:pivotFmts>
      <c:pivotFmt>
        <c:idx val="0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Val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4712240224113306"/>
          <c:y val="0.20916799499710409"/>
          <c:w val="0.49189039504186821"/>
          <c:h val="0.64259242020321172"/>
        </c:manualLayout>
      </c:layout>
      <c:barChart>
        <c:barDir val="bar"/>
        <c:grouping val="clustered"/>
        <c:ser>
          <c:idx val="0"/>
          <c:order val="0"/>
          <c:tx>
            <c:strRef>
              <c:f>'Q1_Q2 21.22 SCOPA'!$B$149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'Q1_Q2 21.22 SCOPA'!$A$150:$A$155</c:f>
              <c:strCache>
                <c:ptCount val="5"/>
                <c:pt idx="0">
                  <c:v>Irregularity, Non-compliance</c:v>
                </c:pt>
                <c:pt idx="1">
                  <c:v>Fraud, Irregularity, Non compliance</c:v>
                </c:pt>
                <c:pt idx="2">
                  <c:v>Fraud, Irregularity, Other</c:v>
                </c:pt>
                <c:pt idx="3">
                  <c:v>Fraud, Irregularity, Theft</c:v>
                </c:pt>
                <c:pt idx="4">
                  <c:v>Other (discontinued in view of duplicate SAPS investigation).</c:v>
                </c:pt>
              </c:strCache>
            </c:strRef>
          </c:cat>
          <c:val>
            <c:numRef>
              <c:f>'Q1_Q2 21.22 SCOPA'!$B$150:$B$155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05-4978-A923-A8D86A345C81}"/>
            </c:ext>
          </c:extLst>
        </c:ser>
        <c:dLbls>
          <c:showVal val="1"/>
        </c:dLbls>
        <c:gapWidth val="115"/>
        <c:overlap val="-20"/>
        <c:axId val="128348160"/>
        <c:axId val="128349696"/>
      </c:barChart>
      <c:catAx>
        <c:axId val="12834816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8349696"/>
        <c:crosses val="autoZero"/>
        <c:auto val="1"/>
        <c:lblAlgn val="ctr"/>
        <c:lblOffset val="100"/>
      </c:catAx>
      <c:valAx>
        <c:axId val="12834969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28348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2"/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5E3CE-E9E3-CB47-80F0-33520EC85D2E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5923F-580B-A047-9C0E-6EE78A3965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026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bruary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863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813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115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319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19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909092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22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90909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26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90909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746429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205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3429001"/>
            <a:ext cx="10945216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4532528"/>
            <a:ext cx="10945216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9552384" y="5398052"/>
            <a:ext cx="2016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47397" y="5398052"/>
            <a:ext cx="2112235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5398052"/>
            <a:ext cx="2592288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xmlns="" id="{8F4B28A5-175F-4616-AB3B-7AD74BC5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045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3" y="5681855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49427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3" y="5681855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3" y="1412777"/>
            <a:ext cx="11462940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3146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3" y="1412781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3" y="5681855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5" y="1412781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699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3" y="5681855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4026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4922" y="2276879"/>
            <a:ext cx="1104172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8" name="Picture 11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42875" y="6163543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290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5" y="1412775"/>
            <a:ext cx="3878097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97929" y="1412783"/>
            <a:ext cx="729681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5397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88293" y="1412776"/>
            <a:ext cx="3206023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1803" y="1412777"/>
            <a:ext cx="8006556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74805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3" y="3532181"/>
            <a:ext cx="11462940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0818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3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1480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4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8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40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3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8636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>
            <a:lvl1pPr>
              <a:defRPr>
                <a:solidFill>
                  <a:srgbClr val="00148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3" y="1196755"/>
            <a:ext cx="11462940" cy="4896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0677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4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8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40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3" y="3703287"/>
            <a:ext cx="11462940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45169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5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1805" y="2975180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1805" y="4537584"/>
            <a:ext cx="3878097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97929" y="1412776"/>
            <a:ext cx="7296811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29851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016648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016648" y="2976533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016648" y="4540296"/>
            <a:ext cx="3878097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4" y="1412782"/>
            <a:ext cx="7405311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40363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13435" y="1790072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99" y="2696461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79999" y="2963910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4624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779997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4016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373917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01" y="3768568"/>
            <a:ext cx="4978745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780000" y="4043102"/>
            <a:ext cx="4978745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3701" y="565706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96" y="4333520"/>
            <a:ext cx="4465773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29722" y="1859452"/>
            <a:ext cx="2217711" cy="8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4B218B1C-103E-40ED-AFB3-E83144F682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95" y="3331671"/>
            <a:ext cx="5470144" cy="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635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351585" y="3861055"/>
            <a:ext cx="9601067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964789CB-CD92-405B-9055-78FC1169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1" y="3364896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49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3" y="1196755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42375" y="1196755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4247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24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3" y="1412783"/>
            <a:ext cx="11462940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1676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3" y="1412783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5" y="1412783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3470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3" y="1039985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59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3" y="5681855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703" y="1196752"/>
            <a:ext cx="11462940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065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3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8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3" y="5681855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93703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2375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7556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393703" y="180976"/>
            <a:ext cx="11462940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7"/>
            </p:custDataLst>
          </p:nvPr>
        </p:nvSpPr>
        <p:spPr>
          <a:xfrm>
            <a:off x="393703" y="1196752"/>
            <a:ext cx="11462940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11" name="Picture 11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7799" y="6295522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F3003D39-787E-4DD7-BD33-D06DC937071E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1" y="931933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24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</p:sldLayoutIdLst>
  <p:hf sldNum="0" hdr="0"/>
  <p:txStyles>
    <p:titleStyle>
      <a:lvl1pPr algn="l" defTabSz="914377" rtl="0" eaLnBrk="1" latinLnBrk="0" hangingPunct="1">
        <a:spcBef>
          <a:spcPct val="0"/>
        </a:spcBef>
        <a:buNone/>
        <a:defRPr sz="2400" b="1" kern="1200">
          <a:solidFill>
            <a:srgbClr val="003398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79996" indent="-179996" algn="l" defTabSz="914377" rtl="0" eaLnBrk="1" latinLnBrk="0" hangingPunct="1">
        <a:spcBef>
          <a:spcPts val="300"/>
        </a:spcBef>
        <a:buClr>
          <a:srgbClr val="002060"/>
        </a:buClr>
        <a:buFontTx/>
        <a:buBlip>
          <a:blip r:embed="rId31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59991" indent="-179996" algn="l" defTabSz="914377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39987" indent="-179996" algn="l" defTabSz="914377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799955" indent="-1799955" algn="l" defTabSz="914377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4400" y="3525626"/>
            <a:ext cx="10654208" cy="2101453"/>
          </a:xfrm>
        </p:spPr>
        <p:txBody>
          <a:bodyPr>
            <a:normAutofit/>
          </a:bodyPr>
          <a:lstStyle/>
          <a:p>
            <a:r>
              <a:rPr lang="en-US" sz="3600" dirty="0"/>
              <a:t>Briefing by the Provincial Forensic Services on the 1st and 2nd quarter forensic investigations for the 2022/23 financial year</a:t>
            </a:r>
            <a:endParaRPr lang="en-GB" sz="3600" dirty="0"/>
          </a:p>
          <a:p>
            <a:r>
              <a:rPr lang="en-ZA" dirty="0"/>
              <a:t>Presented by Ruthven </a:t>
            </a:r>
            <a:r>
              <a:rPr lang="en-ZA" dirty="0" err="1"/>
              <a:t>Janse</a:t>
            </a:r>
            <a:r>
              <a:rPr lang="en-ZA" dirty="0"/>
              <a:t> van Rensburg</a:t>
            </a:r>
            <a:endParaRPr lang="en-ZA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740527" y="5788640"/>
            <a:ext cx="382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WCG-SCOPA </a:t>
            </a:r>
          </a:p>
          <a:p>
            <a:pPr algn="r"/>
            <a:r>
              <a:rPr lang="en-ZA">
                <a:solidFill>
                  <a:schemeClr val="bg1"/>
                </a:solidFill>
              </a:rPr>
              <a:t>22 </a:t>
            </a:r>
            <a:r>
              <a:rPr lang="en-ZA" dirty="0">
                <a:solidFill>
                  <a:schemeClr val="bg1"/>
                </a:solidFill>
              </a:rPr>
              <a:t>February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5602CD-A313-43E5-8AB4-3FEDB048D88F}"/>
              </a:ext>
            </a:extLst>
          </p:cNvPr>
          <p:cNvSpPr txBox="1"/>
          <p:nvPr/>
        </p:nvSpPr>
        <p:spPr>
          <a:xfrm>
            <a:off x="7740527" y="2675327"/>
            <a:ext cx="382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000" dirty="0">
                <a:solidFill>
                  <a:schemeClr val="bg1"/>
                </a:solidFill>
              </a:rPr>
              <a:t>Provincial Forensic Services</a:t>
            </a:r>
          </a:p>
        </p:txBody>
      </p:sp>
    </p:spTree>
    <p:extLst>
      <p:ext uri="{BB962C8B-B14F-4D97-AF65-F5344CB8AC3E}">
        <p14:creationId xmlns:p14="http://schemas.microsoft.com/office/powerpoint/2010/main" xmlns="" val="1909661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D52B4-D600-4797-B37F-D3C81345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Criminal cases – All Departments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29474F-5C95-43C1-B2DF-31136357F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b="0" dirty="0"/>
              <a:t>PFS recommended criminal action (SAPS cases) in </a:t>
            </a:r>
            <a:r>
              <a:rPr lang="en-ZA" dirty="0"/>
              <a:t>five</a:t>
            </a:r>
            <a:r>
              <a:rPr lang="en-ZA" b="0" dirty="0"/>
              <a:t> cases finalised during the Q1 and Q2 of 2022/2023. </a:t>
            </a:r>
          </a:p>
          <a:p>
            <a:endParaRPr lang="en-ZA" b="0" dirty="0"/>
          </a:p>
          <a:p>
            <a:r>
              <a:rPr lang="en-ZA" b="0" dirty="0"/>
              <a:t>As at 31 December 2022 all recommendations were implemented and five cases were lodged with SAPS by PFS. 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B1804032-DC2D-4ABA-92AE-86D326DC5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1151968"/>
              </p:ext>
            </p:extLst>
          </p:nvPr>
        </p:nvGraphicFramePr>
        <p:xfrm>
          <a:off x="2525439" y="2262219"/>
          <a:ext cx="7612805" cy="22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119">
                  <a:extLst>
                    <a:ext uri="{9D8B030D-6E8A-4147-A177-3AD203B41FA5}">
                      <a16:colId xmlns:a16="http://schemas.microsoft.com/office/drawing/2014/main" xmlns="" val="206937875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3426247709"/>
                    </a:ext>
                  </a:extLst>
                </a:gridCol>
                <a:gridCol w="2446566">
                  <a:extLst>
                    <a:ext uri="{9D8B030D-6E8A-4147-A177-3AD203B41FA5}">
                      <a16:colId xmlns:a16="http://schemas.microsoft.com/office/drawing/2014/main" xmlns="" val="1244963284"/>
                    </a:ext>
                  </a:extLst>
                </a:gridCol>
                <a:gridCol w="1715120">
                  <a:extLst>
                    <a:ext uri="{9D8B030D-6E8A-4147-A177-3AD203B41FA5}">
                      <a16:colId xmlns:a16="http://schemas.microsoft.com/office/drawing/2014/main" xmlns="" val="49752920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PFS case no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Department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Outcome 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Date file closed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766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Theft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2022/09/29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9991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Fraud, Corruption, Non-Compliance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2022/07/29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006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Other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2022/07/22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936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PFS20-21-0-000029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Non-Compliance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2022/05/31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55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DOCS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2022/04/28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7486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29745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GB" dirty="0"/>
              <a:t>Department of Health and Wellness</a:t>
            </a:r>
          </a:p>
        </p:txBody>
      </p:sp>
    </p:spTree>
    <p:extLst>
      <p:ext uri="{BB962C8B-B14F-4D97-AF65-F5344CB8AC3E}">
        <p14:creationId xmlns:p14="http://schemas.microsoft.com/office/powerpoint/2010/main" xmlns="" val="322545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Outcomes of Finalised Cases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9D0FB1A3-6840-4771-8298-794B8F7E65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85295891"/>
              </p:ext>
            </p:extLst>
          </p:nvPr>
        </p:nvGraphicFramePr>
        <p:xfrm>
          <a:off x="2668983" y="1729184"/>
          <a:ext cx="6854033" cy="339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2629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Recommendations made </a:t>
            </a:r>
            <a:r>
              <a:rPr lang="en-ZA" sz="2400" dirty="0"/>
              <a:t>and status at the end of Q3-2022/23</a:t>
            </a:r>
            <a:endParaRPr lang="en-ZA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BCEB70D3-D17A-4680-A2F5-862158C73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778" y="1080517"/>
            <a:ext cx="4812281" cy="404389"/>
          </a:xfrm>
        </p:spPr>
        <p:txBody>
          <a:bodyPr>
            <a:noAutofit/>
          </a:bodyPr>
          <a:lstStyle/>
          <a:p>
            <a:r>
              <a:rPr lang="en-ZA" sz="1400" dirty="0"/>
              <a:t>4 Disciplinary Action Recommendations were made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4FD373F3-58C2-4B84-B102-AC57F9A75B2C}"/>
              </a:ext>
            </a:extLst>
          </p:cNvPr>
          <p:cNvSpPr txBox="1">
            <a:spLocks/>
          </p:cNvSpPr>
          <p:nvPr/>
        </p:nvSpPr>
        <p:spPr>
          <a:xfrm>
            <a:off x="6449612" y="1078450"/>
            <a:ext cx="4482517" cy="5592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79996" indent="-179996" algn="l" defTabSz="914377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59991" indent="-179996" algn="l" defTabSz="914377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39987" indent="-179996" algn="l" defTabSz="914377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799955" indent="-1799955" algn="l" defTabSz="914377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400" dirty="0"/>
              <a:t>2 Control/Other Recommendations were made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5A7819-CB19-4A09-9C87-BFFD046351FB}"/>
              </a:ext>
            </a:extLst>
          </p:cNvPr>
          <p:cNvSpPr txBox="1"/>
          <p:nvPr/>
        </p:nvSpPr>
        <p:spPr>
          <a:xfrm>
            <a:off x="3966231" y="3944616"/>
            <a:ext cx="438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Century Gothic" pitchFamily="34" charset="0"/>
              </a:rPr>
              <a:t>2 Civil Action Recommendations were made</a:t>
            </a:r>
            <a:endParaRPr lang="en-US" sz="1400" b="1" dirty="0">
              <a:latin typeface="Century Gothic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5D11BDE5-96F5-4777-A386-9D1905964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0410444"/>
              </p:ext>
            </p:extLst>
          </p:nvPr>
        </p:nvGraphicFramePr>
        <p:xfrm>
          <a:off x="535657" y="1484905"/>
          <a:ext cx="4637922" cy="2220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5663A351-83DC-46D8-A662-87EF32303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04016726"/>
              </p:ext>
            </p:extLst>
          </p:nvPr>
        </p:nvGraphicFramePr>
        <p:xfrm>
          <a:off x="6541507" y="1404938"/>
          <a:ext cx="4381501" cy="2305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D11C0F01-0DD5-4D9C-9AD5-374E7FAB4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88479578"/>
              </p:ext>
            </p:extLst>
          </p:nvPr>
        </p:nvGraphicFramePr>
        <p:xfrm>
          <a:off x="3912053" y="4348716"/>
          <a:ext cx="4367893" cy="193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99953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D52B4-D600-4797-B37F-D3C81345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Criminal cases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29474F-5C95-43C1-B2DF-31136357F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b="0" dirty="0"/>
              <a:t>PFS recommended criminal action (SAPS cases) in one case finalised during Q1 and Q2 of 2022/2023.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D20CA25-9427-4ABC-A488-B2A62B158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0246315"/>
              </p:ext>
            </p:extLst>
          </p:nvPr>
        </p:nvGraphicFramePr>
        <p:xfrm>
          <a:off x="2190695" y="2182938"/>
          <a:ext cx="7612475" cy="96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119">
                  <a:extLst>
                    <a:ext uri="{9D8B030D-6E8A-4147-A177-3AD203B41FA5}">
                      <a16:colId xmlns:a16="http://schemas.microsoft.com/office/drawing/2014/main" xmlns="" val="1998256238"/>
                    </a:ext>
                  </a:extLst>
                </a:gridCol>
                <a:gridCol w="1547670">
                  <a:extLst>
                    <a:ext uri="{9D8B030D-6E8A-4147-A177-3AD203B41FA5}">
                      <a16:colId xmlns:a16="http://schemas.microsoft.com/office/drawing/2014/main" xmlns="" val="3109573626"/>
                    </a:ext>
                  </a:extLst>
                </a:gridCol>
                <a:gridCol w="2446566">
                  <a:extLst>
                    <a:ext uri="{9D8B030D-6E8A-4147-A177-3AD203B41FA5}">
                      <a16:colId xmlns:a16="http://schemas.microsoft.com/office/drawing/2014/main" xmlns="" val="2925069485"/>
                    </a:ext>
                  </a:extLst>
                </a:gridCol>
                <a:gridCol w="1715120">
                  <a:extLst>
                    <a:ext uri="{9D8B030D-6E8A-4147-A177-3AD203B41FA5}">
                      <a16:colId xmlns:a16="http://schemas.microsoft.com/office/drawing/2014/main" xmlns="" val="2776893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PFS case no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Department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Outcome 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Date file closed </a:t>
                      </a:r>
                      <a:r>
                        <a:rPr lang="en-ZA" sz="1100" dirty="0">
                          <a:solidFill>
                            <a:schemeClr val="bg1"/>
                          </a:solidFill>
                          <a:latin typeface="+mn-lt"/>
                        </a:rPr>
                        <a:t>by PFS</a:t>
                      </a:r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1748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PFS21-22-0-000024</a:t>
                      </a: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DOHW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Fraud, Corruption, Non-Compliance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2022/07/29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34506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2552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69971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Outcomes of Finalised Cases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9D0FB1A3-6840-4771-8298-794B8F7E65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75229501"/>
              </p:ext>
            </p:extLst>
          </p:nvPr>
        </p:nvGraphicFramePr>
        <p:xfrm>
          <a:off x="2668983" y="1729184"/>
          <a:ext cx="7008417" cy="3648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1772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Recommendations made </a:t>
            </a:r>
            <a:r>
              <a:rPr lang="en-ZA" sz="2400" dirty="0"/>
              <a:t>and status at the end of Q3 -2022/23 </a:t>
            </a:r>
            <a:endParaRPr lang="en-ZA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xmlns="" id="{EBF3544C-6379-4113-9422-3D135EEFB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4" y="1196753"/>
            <a:ext cx="4672260" cy="504055"/>
          </a:xfrm>
        </p:spPr>
        <p:txBody>
          <a:bodyPr>
            <a:normAutofit fontScale="85000" lnSpcReduction="10000"/>
          </a:bodyPr>
          <a:lstStyle/>
          <a:p>
            <a:r>
              <a:rPr lang="en-ZA" dirty="0"/>
              <a:t>7 Disciplinary Action Recommendation was made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C52132FC-5912-43F7-AF8C-57FE68F7BA9B}"/>
              </a:ext>
            </a:extLst>
          </p:cNvPr>
          <p:cNvSpPr txBox="1">
            <a:spLocks/>
          </p:cNvSpPr>
          <p:nvPr/>
        </p:nvSpPr>
        <p:spPr>
          <a:xfrm>
            <a:off x="6108752" y="1196753"/>
            <a:ext cx="4291554" cy="36003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79996" indent="-179996" algn="l" defTabSz="914377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59991" indent="-179996" algn="l" defTabSz="914377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39987" indent="-179996" algn="l" defTabSz="914377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799955" indent="-1799955" algn="l" defTabSz="914377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400" dirty="0"/>
              <a:t>7 Control/Other Recommendations were made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354B88-D2D3-E851-7487-A65AAA240A77}"/>
              </a:ext>
            </a:extLst>
          </p:cNvPr>
          <p:cNvSpPr txBox="1"/>
          <p:nvPr/>
        </p:nvSpPr>
        <p:spPr>
          <a:xfrm>
            <a:off x="3546294" y="4421692"/>
            <a:ext cx="6094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3 Civil Action Recommendations were made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D11C0F01-0DD5-4D9C-9AD5-374E7FAB4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96797190"/>
              </p:ext>
            </p:extLst>
          </p:nvPr>
        </p:nvGraphicFramePr>
        <p:xfrm>
          <a:off x="3546294" y="4746142"/>
          <a:ext cx="4367893" cy="1860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5663A351-83DC-46D8-A662-87EF32303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51524484"/>
              </p:ext>
            </p:extLst>
          </p:nvPr>
        </p:nvGraphicFramePr>
        <p:xfrm>
          <a:off x="6179603" y="1556793"/>
          <a:ext cx="4672260" cy="248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5D11BDE5-96F5-4777-A386-9D1905964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36313868"/>
              </p:ext>
            </p:extLst>
          </p:nvPr>
        </p:nvGraphicFramePr>
        <p:xfrm>
          <a:off x="457200" y="1556792"/>
          <a:ext cx="4571999" cy="248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87486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D52B4-D600-4797-B37F-D3C81345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Criminal cases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29474F-5C95-43C1-B2DF-31136357F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b="0" dirty="0"/>
              <a:t>PFS recommended criminal action (SAPS cases) in  </a:t>
            </a:r>
            <a:r>
              <a:rPr lang="en-ZA" dirty="0"/>
              <a:t>three</a:t>
            </a:r>
            <a:r>
              <a:rPr lang="en-ZA" b="0" dirty="0"/>
              <a:t> cases finalised during Q1 and Q2 of 2022/2023.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8A34FAC-3DD0-4708-A9AD-2CE3AC6DD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3977932"/>
              </p:ext>
            </p:extLst>
          </p:nvPr>
        </p:nvGraphicFramePr>
        <p:xfrm>
          <a:off x="2015768" y="1936447"/>
          <a:ext cx="7612475" cy="159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119">
                  <a:extLst>
                    <a:ext uri="{9D8B030D-6E8A-4147-A177-3AD203B41FA5}">
                      <a16:colId xmlns:a16="http://schemas.microsoft.com/office/drawing/2014/main" xmlns="" val="2010932260"/>
                    </a:ext>
                  </a:extLst>
                </a:gridCol>
                <a:gridCol w="1480049">
                  <a:extLst>
                    <a:ext uri="{9D8B030D-6E8A-4147-A177-3AD203B41FA5}">
                      <a16:colId xmlns:a16="http://schemas.microsoft.com/office/drawing/2014/main" xmlns="" val="3160015489"/>
                    </a:ext>
                  </a:extLst>
                </a:gridCol>
                <a:gridCol w="2514187">
                  <a:extLst>
                    <a:ext uri="{9D8B030D-6E8A-4147-A177-3AD203B41FA5}">
                      <a16:colId xmlns:a16="http://schemas.microsoft.com/office/drawing/2014/main" xmlns="" val="10544321"/>
                    </a:ext>
                  </a:extLst>
                </a:gridCol>
                <a:gridCol w="1715120">
                  <a:extLst>
                    <a:ext uri="{9D8B030D-6E8A-4147-A177-3AD203B41FA5}">
                      <a16:colId xmlns:a16="http://schemas.microsoft.com/office/drawing/2014/main" xmlns="" val="3223524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PFS case no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Department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Outcome 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Date file closed by the PFS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4826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WCED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Theft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2022/09/29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89250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WCED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Other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2022/07/22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49162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PFS20-21-0-000029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WCED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Non-Compliance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2022/05/31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79285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16321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63553" y="2780929"/>
            <a:ext cx="8281291" cy="936625"/>
          </a:xfrm>
        </p:spPr>
        <p:txBody>
          <a:bodyPr/>
          <a:lstStyle/>
          <a:p>
            <a:pPr algn="ctr"/>
            <a:r>
              <a:rPr lang="en-GB" dirty="0"/>
              <a:t>Department of Human Settlements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1623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B3B794-48A4-464E-9D10-053D5F79EC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3" y="53755"/>
            <a:ext cx="2114605" cy="8606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39953" y="180976"/>
            <a:ext cx="5216691" cy="733424"/>
          </a:xfrm>
        </p:spPr>
        <p:txBody>
          <a:bodyPr/>
          <a:lstStyle/>
          <a:p>
            <a:pPr algn="r"/>
            <a:r>
              <a:rPr lang="en-ZA" sz="1800" dirty="0"/>
              <a:t>Provincial Forensic Services</a:t>
            </a:r>
            <a:br>
              <a:rPr lang="en-ZA" sz="1800" dirty="0"/>
            </a:br>
            <a:r>
              <a:rPr lang="en-ZA" sz="1200" dirty="0"/>
              <a:t>Reference:  2/11/2/R</a:t>
            </a:r>
            <a:br>
              <a:rPr lang="en-ZA" sz="1200" dirty="0"/>
            </a:br>
            <a:r>
              <a:rPr lang="en-ZA" sz="1200" dirty="0"/>
              <a:t>Enquiries:  Ruthven </a:t>
            </a:r>
            <a:r>
              <a:rPr lang="en-ZA" sz="1200" dirty="0" err="1"/>
              <a:t>Janse</a:t>
            </a:r>
            <a:r>
              <a:rPr lang="en-ZA" sz="1200" dirty="0"/>
              <a:t> van Rensburg</a:t>
            </a:r>
            <a:br>
              <a:rPr lang="en-ZA" sz="1200" dirty="0"/>
            </a:br>
            <a:endParaRPr lang="en-ZA" sz="1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93703" y="1196756"/>
            <a:ext cx="11462940" cy="524014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ZA" b="0" dirty="0"/>
              <a:t>Your ref: 11/4/1/2/1</a:t>
            </a:r>
          </a:p>
          <a:p>
            <a:pPr>
              <a:spcBef>
                <a:spcPts val="0"/>
              </a:spcBef>
            </a:pPr>
            <a:endParaRPr lang="en-ZA" b="0" dirty="0"/>
          </a:p>
          <a:p>
            <a:pPr>
              <a:spcBef>
                <a:spcPts val="0"/>
              </a:spcBef>
            </a:pPr>
            <a:r>
              <a:rPr lang="en-ZA" b="0" dirty="0"/>
              <a:t>Mr L </a:t>
            </a:r>
            <a:r>
              <a:rPr lang="en-ZA" b="0" dirty="0" err="1"/>
              <a:t>L</a:t>
            </a:r>
            <a:r>
              <a:rPr lang="en-ZA" b="0" dirty="0"/>
              <a:t> </a:t>
            </a:r>
            <a:r>
              <a:rPr lang="en-ZA" b="0" dirty="0" err="1"/>
              <a:t>Mvimbi</a:t>
            </a:r>
            <a:r>
              <a:rPr lang="en-ZA" b="0" dirty="0"/>
              <a:t>, MPP</a:t>
            </a:r>
          </a:p>
          <a:p>
            <a:pPr>
              <a:spcBef>
                <a:spcPts val="0"/>
              </a:spcBef>
            </a:pPr>
            <a:r>
              <a:rPr lang="en-ZA" b="0" dirty="0"/>
              <a:t>Chairperson of the Standing Committee on Public Accounts</a:t>
            </a:r>
          </a:p>
          <a:p>
            <a:pPr>
              <a:spcBef>
                <a:spcPts val="0"/>
              </a:spcBef>
            </a:pPr>
            <a:r>
              <a:rPr lang="en-ZA" b="0" dirty="0"/>
              <a:t>P O Box 648</a:t>
            </a:r>
          </a:p>
          <a:p>
            <a:pPr>
              <a:spcBef>
                <a:spcPts val="0"/>
              </a:spcBef>
            </a:pPr>
            <a:r>
              <a:rPr lang="en-ZA" b="0" dirty="0"/>
              <a:t>Cape Town</a:t>
            </a:r>
          </a:p>
          <a:p>
            <a:pPr>
              <a:spcBef>
                <a:spcPts val="0"/>
              </a:spcBef>
            </a:pPr>
            <a:r>
              <a:rPr lang="en-ZA" b="0" dirty="0"/>
              <a:t>8000</a:t>
            </a:r>
          </a:p>
          <a:p>
            <a:pPr>
              <a:spcBef>
                <a:spcPts val="0"/>
              </a:spcBef>
            </a:pPr>
            <a:endParaRPr lang="en-ZA" b="0" dirty="0"/>
          </a:p>
          <a:p>
            <a:pPr>
              <a:spcBef>
                <a:spcPts val="0"/>
              </a:spcBef>
            </a:pPr>
            <a:r>
              <a:rPr lang="en-ZA" b="0" dirty="0"/>
              <a:t>Dear Mr </a:t>
            </a:r>
            <a:r>
              <a:rPr lang="en-ZA" b="0" dirty="0" err="1"/>
              <a:t>Mvimbi</a:t>
            </a:r>
            <a:endParaRPr lang="en-ZA" b="0" dirty="0"/>
          </a:p>
          <a:p>
            <a:pPr>
              <a:spcBef>
                <a:spcPts val="0"/>
              </a:spcBef>
            </a:pPr>
            <a:endParaRPr lang="en-ZA" b="0" dirty="0"/>
          </a:p>
          <a:p>
            <a:pPr>
              <a:spcBef>
                <a:spcPts val="0"/>
              </a:spcBef>
            </a:pPr>
            <a:r>
              <a:rPr lang="en-US" dirty="0"/>
              <a:t>BRIEFING BY THE PROVINCIAL FORENSIC SERVICES ON THE 1ST AND 2ND QUARTER FORENSIC INVESTIGATIONS FOR THE 2022/23 FINANCIAL YEAR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algn="just">
              <a:spcBef>
                <a:spcPts val="0"/>
              </a:spcBef>
            </a:pPr>
            <a:r>
              <a:rPr lang="en-US" b="0" dirty="0"/>
              <a:t>The above request refers.</a:t>
            </a:r>
            <a:endParaRPr lang="en-ZA" b="0" dirty="0"/>
          </a:p>
          <a:p>
            <a:pPr algn="just">
              <a:spcBef>
                <a:spcPts val="0"/>
              </a:spcBef>
            </a:pPr>
            <a:endParaRPr lang="en-ZA" b="0" dirty="0"/>
          </a:p>
          <a:p>
            <a:pPr algn="just">
              <a:spcBef>
                <a:spcPts val="0"/>
              </a:spcBef>
            </a:pPr>
            <a:r>
              <a:rPr lang="en-ZA" b="0" dirty="0"/>
              <a:t>I am pleased to submit herewith our presentation in the above-mentioned regard.  We appreciate the engagement with the Public Accounts Committee.</a:t>
            </a:r>
          </a:p>
          <a:p>
            <a:pPr algn="just">
              <a:spcBef>
                <a:spcPts val="0"/>
              </a:spcBef>
            </a:pPr>
            <a:endParaRPr lang="en-ZA" b="0" dirty="0"/>
          </a:p>
          <a:p>
            <a:pPr>
              <a:spcBef>
                <a:spcPts val="0"/>
              </a:spcBef>
            </a:pPr>
            <a:r>
              <a:rPr lang="en-ZA" b="0" dirty="0"/>
              <a:t>Yours sincerely</a:t>
            </a:r>
          </a:p>
          <a:p>
            <a:endParaRPr lang="en-ZA" dirty="0"/>
          </a:p>
          <a:p>
            <a:r>
              <a:rPr lang="en-ZA" b="0" dirty="0"/>
              <a:t>RUTHVEN JANSE VAN RENSBURG</a:t>
            </a:r>
          </a:p>
          <a:p>
            <a:r>
              <a:rPr lang="en-ZA" b="0" dirty="0"/>
              <a:t>CHIEF DIRECTOR: PROVINCIAL FORENSIC SERVICES</a:t>
            </a:r>
          </a:p>
        </p:txBody>
      </p:sp>
    </p:spTree>
    <p:extLst>
      <p:ext uri="{BB962C8B-B14F-4D97-AF65-F5344CB8AC3E}">
        <p14:creationId xmlns:p14="http://schemas.microsoft.com/office/powerpoint/2010/main" xmlns="" val="544693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Outcomes of Completed Cases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20</a:t>
            </a:fld>
            <a:endParaRPr lang="en-ZA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9D0FB1A3-6840-4771-8298-794B8F7E65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8096842"/>
              </p:ext>
            </p:extLst>
          </p:nvPr>
        </p:nvGraphicFramePr>
        <p:xfrm>
          <a:off x="2668983" y="1729184"/>
          <a:ext cx="6854033" cy="339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94570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4145" y="229513"/>
            <a:ext cx="8597205" cy="559256"/>
          </a:xfrm>
          <a:noFill/>
        </p:spPr>
        <p:txBody>
          <a:bodyPr/>
          <a:lstStyle/>
          <a:p>
            <a:r>
              <a:rPr lang="en-ZA" dirty="0"/>
              <a:t>Recommendations made </a:t>
            </a:r>
            <a:r>
              <a:rPr lang="en-ZA" sz="2400" dirty="0"/>
              <a:t>and status at the end of Q3 -2022/23 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406839F-D7A4-4E5D-B93D-768AD4D1DB36}" type="slidenum">
              <a:rPr lang="en-ZA" kern="0">
                <a:solidFill>
                  <a:schemeClr val="bg2">
                    <a:lumMod val="50000"/>
                  </a:schemeClr>
                </a:solidFill>
              </a:rPr>
              <a:pPr>
                <a:defRPr/>
              </a:pPr>
              <a:t>21</a:t>
            </a:fld>
            <a:endParaRPr lang="en-ZA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720FD-2720-40AB-AA21-381F54F8FD47}"/>
              </a:ext>
            </a:extLst>
          </p:cNvPr>
          <p:cNvSpPr txBox="1"/>
          <p:nvPr/>
        </p:nvSpPr>
        <p:spPr>
          <a:xfrm>
            <a:off x="3454455" y="1539192"/>
            <a:ext cx="4949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b="1" dirty="0"/>
              <a:t>1 Control/Other Recommendation was made</a:t>
            </a:r>
            <a:endParaRPr lang="en-US" sz="1400" b="1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5663A351-83DC-46D8-A662-87EF32303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22933127"/>
              </p:ext>
            </p:extLst>
          </p:nvPr>
        </p:nvGraphicFramePr>
        <p:xfrm>
          <a:off x="3554233" y="1922228"/>
          <a:ext cx="5437117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105335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63553" y="2780929"/>
            <a:ext cx="8281291" cy="93662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Department of Community Safety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12994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Outcomes of Completed Cases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23</a:t>
            </a:fld>
            <a:endParaRPr lang="en-ZA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9D0FB1A3-6840-4771-8298-794B8F7E65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24865621"/>
              </p:ext>
            </p:extLst>
          </p:nvPr>
        </p:nvGraphicFramePr>
        <p:xfrm>
          <a:off x="2668983" y="1729184"/>
          <a:ext cx="6854033" cy="339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12127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8053" y="273137"/>
            <a:ext cx="9584931" cy="559256"/>
          </a:xfrm>
          <a:noFill/>
        </p:spPr>
        <p:txBody>
          <a:bodyPr/>
          <a:lstStyle/>
          <a:p>
            <a:r>
              <a:rPr lang="en-ZA" dirty="0"/>
              <a:t>Recommendations made </a:t>
            </a:r>
            <a:r>
              <a:rPr lang="en-ZA" sz="2400" dirty="0"/>
              <a:t>and status at the end of Q3-2022/23 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406839F-D7A4-4E5D-B93D-768AD4D1DB36}" type="slidenum">
              <a:rPr lang="en-ZA" kern="0">
                <a:solidFill>
                  <a:schemeClr val="bg2">
                    <a:lumMod val="50000"/>
                  </a:schemeClr>
                </a:solidFill>
              </a:rPr>
              <a:pPr>
                <a:defRPr/>
              </a:pPr>
              <a:t>24</a:t>
            </a:fld>
            <a:endParaRPr lang="en-ZA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99194" y="1137401"/>
            <a:ext cx="4255554" cy="432048"/>
          </a:xfrm>
        </p:spPr>
        <p:txBody>
          <a:bodyPr>
            <a:noAutofit/>
          </a:bodyPr>
          <a:lstStyle/>
          <a:p>
            <a:r>
              <a:rPr lang="en-ZA" dirty="0"/>
              <a:t>3 Control/Other Recommendations were made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54B215-604B-4799-A000-95C49CAE2B7F}"/>
              </a:ext>
            </a:extLst>
          </p:cNvPr>
          <p:cNvSpPr txBox="1"/>
          <p:nvPr/>
        </p:nvSpPr>
        <p:spPr>
          <a:xfrm>
            <a:off x="378053" y="1104999"/>
            <a:ext cx="4489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ZA" sz="1400" b="1" dirty="0">
                <a:solidFill>
                  <a:prstClr val="black"/>
                </a:solidFill>
                <a:latin typeface="Century Gothic" pitchFamily="34" charset="0"/>
              </a:rPr>
              <a:t>1 Disciplinary Action Recommendation was made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5D11BDE5-96F5-4777-A386-9D1905964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47982274"/>
              </p:ext>
            </p:extLst>
          </p:nvPr>
        </p:nvGraphicFramePr>
        <p:xfrm>
          <a:off x="378053" y="1569449"/>
          <a:ext cx="4571999" cy="2286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5663A351-83DC-46D8-A662-87EF32303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24804137"/>
              </p:ext>
            </p:extLst>
          </p:nvPr>
        </p:nvGraphicFramePr>
        <p:xfrm>
          <a:off x="6433764" y="1569450"/>
          <a:ext cx="4381501" cy="2286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D11C0F01-0DD5-4D9C-9AD5-374E7FAB4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20529092"/>
              </p:ext>
            </p:extLst>
          </p:nvPr>
        </p:nvGraphicFramePr>
        <p:xfrm>
          <a:off x="3636419" y="4455043"/>
          <a:ext cx="4367893" cy="2137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3F67C3-10D9-F26B-E360-570997C20F83}"/>
              </a:ext>
            </a:extLst>
          </p:cNvPr>
          <p:cNvSpPr txBox="1"/>
          <p:nvPr/>
        </p:nvSpPr>
        <p:spPr>
          <a:xfrm>
            <a:off x="3686618" y="4059819"/>
            <a:ext cx="6094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1 Civil Action Recommendation was made</a:t>
            </a:r>
          </a:p>
        </p:txBody>
      </p:sp>
    </p:spTree>
    <p:extLst>
      <p:ext uri="{BB962C8B-B14F-4D97-AF65-F5344CB8AC3E}">
        <p14:creationId xmlns:p14="http://schemas.microsoft.com/office/powerpoint/2010/main" xmlns="" val="4031080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D52B4-D600-4797-B37F-D3C81345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Criminal cases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29474F-5C95-43C1-B2DF-31136357F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b="0" dirty="0"/>
              <a:t>PFS recommended criminal action (SAPS cases) in </a:t>
            </a:r>
            <a:r>
              <a:rPr lang="en-ZA" dirty="0"/>
              <a:t>one</a:t>
            </a:r>
            <a:r>
              <a:rPr lang="en-ZA" b="0" dirty="0"/>
              <a:t> case finalised during Q1 and Q2 of 2022/2023.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8A34FAC-3DD0-4708-A9AD-2CE3AC6DD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6691947"/>
              </p:ext>
            </p:extLst>
          </p:nvPr>
        </p:nvGraphicFramePr>
        <p:xfrm>
          <a:off x="2015768" y="1936447"/>
          <a:ext cx="761247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119">
                  <a:extLst>
                    <a:ext uri="{9D8B030D-6E8A-4147-A177-3AD203B41FA5}">
                      <a16:colId xmlns:a16="http://schemas.microsoft.com/office/drawing/2014/main" xmlns="" val="2010932260"/>
                    </a:ext>
                  </a:extLst>
                </a:gridCol>
                <a:gridCol w="1480049">
                  <a:extLst>
                    <a:ext uri="{9D8B030D-6E8A-4147-A177-3AD203B41FA5}">
                      <a16:colId xmlns:a16="http://schemas.microsoft.com/office/drawing/2014/main" xmlns="" val="3160015489"/>
                    </a:ext>
                  </a:extLst>
                </a:gridCol>
                <a:gridCol w="2514187">
                  <a:extLst>
                    <a:ext uri="{9D8B030D-6E8A-4147-A177-3AD203B41FA5}">
                      <a16:colId xmlns:a16="http://schemas.microsoft.com/office/drawing/2014/main" xmlns="" val="10544321"/>
                    </a:ext>
                  </a:extLst>
                </a:gridCol>
                <a:gridCol w="1715120">
                  <a:extLst>
                    <a:ext uri="{9D8B030D-6E8A-4147-A177-3AD203B41FA5}">
                      <a16:colId xmlns:a16="http://schemas.microsoft.com/office/drawing/2014/main" xmlns="" val="3223524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PFS case no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Department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Outcome 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100" dirty="0">
                          <a:latin typeface="+mn-lt"/>
                        </a:rPr>
                        <a:t>Date file closed </a:t>
                      </a:r>
                      <a:r>
                        <a:rPr lang="en-ZA" sz="1100" dirty="0">
                          <a:solidFill>
                            <a:schemeClr val="bg1"/>
                          </a:solidFill>
                          <a:latin typeface="+mn-lt"/>
                        </a:rPr>
                        <a:t>by PFS</a:t>
                      </a:r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4826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2022/04/28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89250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55121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63553" y="2780929"/>
            <a:ext cx="8281291" cy="93662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Provincial Treasury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85119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Outcomes of Completed Cases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27</a:t>
            </a:fld>
            <a:endParaRPr lang="en-ZA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9D0FB1A3-6840-4771-8298-794B8F7E65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8308759"/>
              </p:ext>
            </p:extLst>
          </p:nvPr>
        </p:nvGraphicFramePr>
        <p:xfrm>
          <a:off x="2700789" y="1880260"/>
          <a:ext cx="5950231" cy="2341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3995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9997" y="252656"/>
            <a:ext cx="8597205" cy="559256"/>
          </a:xfrm>
          <a:noFill/>
        </p:spPr>
        <p:txBody>
          <a:bodyPr/>
          <a:lstStyle/>
          <a:p>
            <a:r>
              <a:rPr lang="en-ZA" dirty="0"/>
              <a:t>Recommendations made </a:t>
            </a:r>
            <a:r>
              <a:rPr lang="en-ZA" sz="2400" dirty="0"/>
              <a:t>and status at the end of Q4-2021/22 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406839F-D7A4-4E5D-B93D-768AD4D1DB36}" type="slidenum">
              <a:rPr lang="en-ZA" kern="0">
                <a:solidFill>
                  <a:schemeClr val="bg2">
                    <a:lumMod val="50000"/>
                  </a:schemeClr>
                </a:solidFill>
              </a:rPr>
              <a:pPr>
                <a:defRPr/>
              </a:pPr>
              <a:t>28</a:t>
            </a:fld>
            <a:endParaRPr lang="en-ZA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0" y="1191608"/>
            <a:ext cx="3945278" cy="432048"/>
          </a:xfrm>
        </p:spPr>
        <p:txBody>
          <a:bodyPr>
            <a:normAutofit fontScale="92500"/>
          </a:bodyPr>
          <a:lstStyle/>
          <a:p>
            <a:r>
              <a:rPr lang="en-ZA" dirty="0"/>
              <a:t>2 Control/Other Recommendations were made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54B215-604B-4799-A000-95C49CAE2B7F}"/>
              </a:ext>
            </a:extLst>
          </p:cNvPr>
          <p:cNvSpPr txBox="1"/>
          <p:nvPr/>
        </p:nvSpPr>
        <p:spPr>
          <a:xfrm>
            <a:off x="418241" y="1195617"/>
            <a:ext cx="4551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ZA" sz="1400" b="1" dirty="0">
                <a:solidFill>
                  <a:prstClr val="black"/>
                </a:solidFill>
                <a:latin typeface="Century Gothic" pitchFamily="34" charset="0"/>
              </a:rPr>
              <a:t>1 Disciplinary Action Recommendation was made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5D11BDE5-96F5-4777-A386-9D1905964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90575668"/>
              </p:ext>
            </p:extLst>
          </p:nvPr>
        </p:nvGraphicFramePr>
        <p:xfrm>
          <a:off x="518160" y="1673627"/>
          <a:ext cx="457199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5663A351-83DC-46D8-A662-87EF32303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36609969"/>
              </p:ext>
            </p:extLst>
          </p:nvPr>
        </p:nvGraphicFramePr>
        <p:xfrm>
          <a:off x="6096000" y="1673628"/>
          <a:ext cx="4381501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798799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63553" y="2780929"/>
            <a:ext cx="8281291" cy="93662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Department of Agriculture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1543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Case Load Reconciliation – All Departments</a:t>
            </a:r>
          </a:p>
        </p:txBody>
      </p:sp>
    </p:spTree>
    <p:extLst>
      <p:ext uri="{BB962C8B-B14F-4D97-AF65-F5344CB8AC3E}">
        <p14:creationId xmlns:p14="http://schemas.microsoft.com/office/powerpoint/2010/main" xmlns="" val="3543571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Outcomes of Completed Cases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30</a:t>
            </a:fld>
            <a:endParaRPr lang="en-ZA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9D0FB1A3-6840-4771-8298-794B8F7E65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80320548"/>
              </p:ext>
            </p:extLst>
          </p:nvPr>
        </p:nvGraphicFramePr>
        <p:xfrm>
          <a:off x="2668983" y="1729184"/>
          <a:ext cx="6854033" cy="339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03051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35393" y="6090293"/>
            <a:ext cx="382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39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Case Load Reconciliation – All Departments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2ADC759-C44B-4BCA-A92F-EF0F6AC4F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1453140"/>
              </p:ext>
            </p:extLst>
          </p:nvPr>
        </p:nvGraphicFramePr>
        <p:xfrm>
          <a:off x="3463847" y="1081394"/>
          <a:ext cx="4780726" cy="2667937"/>
        </p:xfrm>
        <a:graphic>
          <a:graphicData uri="http://schemas.openxmlformats.org/drawingml/2006/table">
            <a:tbl>
              <a:tblPr/>
              <a:tblGrid>
                <a:gridCol w="40255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5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3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CASE</a:t>
                      </a:r>
                      <a:r>
                        <a:rPr lang="en-ZA" sz="1100" b="1" baseline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LOAD RECONCILIATION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ZA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981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en-ZA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Cases open as at 1 April 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981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en-Z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Q1 &amp;</a:t>
                      </a:r>
                      <a:r>
                        <a:rPr lang="en-ZA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Q2 22/23</a:t>
                      </a:r>
                      <a:r>
                        <a:rPr lang="en-Z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 -  New Cases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4981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en-Z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Q1 &amp;</a:t>
                      </a:r>
                      <a:r>
                        <a:rPr lang="en-ZA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Q2 22/23</a:t>
                      </a:r>
                      <a:r>
                        <a:rPr lang="en-Z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  - Finalised Cases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(14)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4981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en-ZA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Cases on hand as at 30 September</a:t>
                      </a:r>
                      <a:r>
                        <a:rPr lang="en-ZA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2022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0478990-0441-438F-B700-A27A25096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5776673"/>
              </p:ext>
            </p:extLst>
          </p:nvPr>
        </p:nvGraphicFramePr>
        <p:xfrm>
          <a:off x="3463847" y="4420518"/>
          <a:ext cx="4780726" cy="1833365"/>
        </p:xfrm>
        <a:graphic>
          <a:graphicData uri="http://schemas.openxmlformats.org/drawingml/2006/table">
            <a:tbl>
              <a:tblPr/>
              <a:tblGrid>
                <a:gridCol w="3992867">
                  <a:extLst>
                    <a:ext uri="{9D8B030D-6E8A-4147-A177-3AD203B41FA5}">
                      <a16:colId xmlns:a16="http://schemas.microsoft.com/office/drawing/2014/main" xmlns="" val="2080930717"/>
                    </a:ext>
                  </a:extLst>
                </a:gridCol>
                <a:gridCol w="787859">
                  <a:extLst>
                    <a:ext uri="{9D8B030D-6E8A-4147-A177-3AD203B41FA5}">
                      <a16:colId xmlns:a16="http://schemas.microsoft.com/office/drawing/2014/main" xmlns="" val="2575990700"/>
                    </a:ext>
                  </a:extLst>
                </a:gridCol>
              </a:tblGrid>
              <a:tr h="616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1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STATUS OF CASE LOAD ON HAND AS AT 30 SEPEMBER 2022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ZA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982544"/>
                  </a:ext>
                </a:extLst>
              </a:tr>
              <a:tr h="608400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en-Z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ZA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Progress (Refer to Slide 5 &amp; 6)</a:t>
                      </a:r>
                      <a:endParaRPr lang="en-ZA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1602987"/>
                  </a:ext>
                </a:extLst>
              </a:tr>
              <a:tr h="608400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en-ZA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Not yet started </a:t>
                      </a:r>
                      <a:endParaRPr lang="en-ZA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7312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3109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10687023-B6F4-4E63-A5C7-EB6008E52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4580567"/>
              </p:ext>
            </p:extLst>
          </p:nvPr>
        </p:nvGraphicFramePr>
        <p:xfrm>
          <a:off x="393703" y="1232751"/>
          <a:ext cx="11462941" cy="4921816"/>
        </p:xfrm>
        <a:graphic>
          <a:graphicData uri="http://schemas.openxmlformats.org/drawingml/2006/table">
            <a:tbl>
              <a:tblPr/>
              <a:tblGrid>
                <a:gridCol w="1519745">
                  <a:extLst>
                    <a:ext uri="{9D8B030D-6E8A-4147-A177-3AD203B41FA5}">
                      <a16:colId xmlns:a16="http://schemas.microsoft.com/office/drawing/2014/main" xmlns="" val="4224232143"/>
                    </a:ext>
                  </a:extLst>
                </a:gridCol>
                <a:gridCol w="1387012">
                  <a:extLst>
                    <a:ext uri="{9D8B030D-6E8A-4147-A177-3AD203B41FA5}">
                      <a16:colId xmlns:a16="http://schemas.microsoft.com/office/drawing/2014/main" xmlns="" val="592124489"/>
                    </a:ext>
                  </a:extLst>
                </a:gridCol>
                <a:gridCol w="4809397">
                  <a:extLst>
                    <a:ext uri="{9D8B030D-6E8A-4147-A177-3AD203B41FA5}">
                      <a16:colId xmlns:a16="http://schemas.microsoft.com/office/drawing/2014/main" xmlns="" val="1696517657"/>
                    </a:ext>
                  </a:extLst>
                </a:gridCol>
                <a:gridCol w="2028501">
                  <a:extLst>
                    <a:ext uri="{9D8B030D-6E8A-4147-A177-3AD203B41FA5}">
                      <a16:colId xmlns:a16="http://schemas.microsoft.com/office/drawing/2014/main" xmlns="" val="2815604048"/>
                    </a:ext>
                  </a:extLst>
                </a:gridCol>
                <a:gridCol w="1718286">
                  <a:extLst>
                    <a:ext uri="{9D8B030D-6E8A-4147-A177-3AD203B41FA5}">
                      <a16:colId xmlns:a16="http://schemas.microsoft.com/office/drawing/2014/main" xmlns="" val="1478029759"/>
                    </a:ext>
                  </a:extLst>
                </a:gridCol>
              </a:tblGrid>
              <a:tr h="460800">
                <a:tc>
                  <a:txBody>
                    <a:bodyPr/>
                    <a:lstStyle/>
                    <a:p>
                      <a:pPr marL="0" indent="92075" algn="l" fontAlgn="b"/>
                      <a:r>
                        <a:rPr lang="en-Z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PFF case no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ZA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Department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Z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Allegation Type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Z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How Reported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Z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Status as at  </a:t>
                      </a:r>
                    </a:p>
                    <a:p>
                      <a:pPr marL="92075" indent="0" algn="l" fontAlgn="b"/>
                      <a:r>
                        <a:rPr lang="en-ZA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15 February 2023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8613332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PFS20-21-0-000016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DTPW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Corruption, 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8936337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DTPW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6224958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DTPW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fontAlgn="b" latinLnBrk="0" hangingPunct="1"/>
                      <a:r>
                        <a:rPr lang="en-ZA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8638252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Closed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9958575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Nepotism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Closed</a:t>
                      </a:r>
                      <a:endParaRPr lang="en-US" sz="1000" b="0" i="0" u="none" strike="sngStrike" kern="1200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945440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DTPW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 Progress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0325095"/>
                  </a:ext>
                </a:extLst>
              </a:tr>
              <a:tr h="532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DSD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Various allegations (alleged fraud/alleged corruption/alleged mismanagement)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5935617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DHS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Various allegations (alleged corruption/conflict of interest/fraud)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 Referral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0162736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Financial Irregularities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8639175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DHS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9534622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DTPW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fontAlgn="b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4370019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DHS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6696816"/>
                  </a:ext>
                </a:extLst>
              </a:tr>
              <a:tr h="32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DOCS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procurement irregularities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Closed</a:t>
                      </a:r>
                      <a:endParaRPr lang="en-US" sz="1000" b="0" i="0" u="none" strike="sngStrike" kern="1200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340506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Investigations in progress as at 30 September 2022 - (27)</a:t>
            </a:r>
          </a:p>
        </p:txBody>
      </p:sp>
    </p:spTree>
    <p:extLst>
      <p:ext uri="{BB962C8B-B14F-4D97-AF65-F5344CB8AC3E}">
        <p14:creationId xmlns:p14="http://schemas.microsoft.com/office/powerpoint/2010/main" xmlns="" val="238350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Investigations in progress as at 30 September 2022 – 27 (Continued)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10687023-B6F4-4E63-A5C7-EB6008E52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980924"/>
              </p:ext>
            </p:extLst>
          </p:nvPr>
        </p:nvGraphicFramePr>
        <p:xfrm>
          <a:off x="393702" y="1161759"/>
          <a:ext cx="11462939" cy="4996800"/>
        </p:xfrm>
        <a:graphic>
          <a:graphicData uri="http://schemas.openxmlformats.org/drawingml/2006/table">
            <a:tbl>
              <a:tblPr/>
              <a:tblGrid>
                <a:gridCol w="1521242">
                  <a:extLst>
                    <a:ext uri="{9D8B030D-6E8A-4147-A177-3AD203B41FA5}">
                      <a16:colId xmlns:a16="http://schemas.microsoft.com/office/drawing/2014/main" xmlns="" val="4224232143"/>
                    </a:ext>
                  </a:extLst>
                </a:gridCol>
                <a:gridCol w="1521242">
                  <a:extLst>
                    <a:ext uri="{9D8B030D-6E8A-4147-A177-3AD203B41FA5}">
                      <a16:colId xmlns:a16="http://schemas.microsoft.com/office/drawing/2014/main" xmlns="" val="592124489"/>
                    </a:ext>
                  </a:extLst>
                </a:gridCol>
                <a:gridCol w="5095964">
                  <a:extLst>
                    <a:ext uri="{9D8B030D-6E8A-4147-A177-3AD203B41FA5}">
                      <a16:colId xmlns:a16="http://schemas.microsoft.com/office/drawing/2014/main" xmlns="" val="1696517657"/>
                    </a:ext>
                  </a:extLst>
                </a:gridCol>
                <a:gridCol w="1604653">
                  <a:extLst>
                    <a:ext uri="{9D8B030D-6E8A-4147-A177-3AD203B41FA5}">
                      <a16:colId xmlns:a16="http://schemas.microsoft.com/office/drawing/2014/main" xmlns="" val="2815604048"/>
                    </a:ext>
                  </a:extLst>
                </a:gridCol>
                <a:gridCol w="1719838">
                  <a:extLst>
                    <a:ext uri="{9D8B030D-6E8A-4147-A177-3AD203B41FA5}">
                      <a16:colId xmlns:a16="http://schemas.microsoft.com/office/drawing/2014/main" xmlns="" val="1478029759"/>
                    </a:ext>
                  </a:extLst>
                </a:gridCol>
              </a:tblGrid>
              <a:tr h="460800">
                <a:tc>
                  <a:txBody>
                    <a:bodyPr/>
                    <a:lstStyle/>
                    <a:p>
                      <a:pPr marL="0" indent="92075" algn="l" fontAlgn="b"/>
                      <a:r>
                        <a:rPr lang="en-Z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PFF case no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ZA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Department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Z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Allegation Type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Z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How Reported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en-ZA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Status as at  </a:t>
                      </a:r>
                    </a:p>
                    <a:p>
                      <a:pPr marL="92075" indent="0" algn="l" fontAlgn="b"/>
                      <a:r>
                        <a:rPr lang="en-ZA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15 February 2023</a:t>
                      </a:r>
                      <a:endParaRPr lang="en-ZA" sz="1400" b="1" i="0" u="none" strike="sngStrike" baseline="0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861333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787439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Various allegations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</a:p>
                    <a:p>
                      <a:pPr marL="92075" indent="0"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893633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financial mismanagement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622495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nepotism/ procurement irregularities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86382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financial irregularities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 (Tip offs)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995857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DCAS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theft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94544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Various allegations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Tip-off 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Closed</a:t>
                      </a:r>
                      <a:endParaRPr lang="en-US" sz="1000" b="0" i="0" u="none" strike="sngStrike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03250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corruption, fraud, theft and other irregularities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Tip-off 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593561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 and nepotism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016273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Financial Irregularities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863917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DTPW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Closed</a:t>
                      </a:r>
                      <a:endParaRPr lang="en-US" sz="1000" b="0" i="0" u="none" strike="sngStrike" baseline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95346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 and Nepotism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Departmental Referral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43700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DLG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 Progress</a:t>
                      </a: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669681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DTPW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 and Nepotism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Whistle-blower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Closed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92075" indent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4979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5022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Cases finalised 1 April 2022 - 30 September 2022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9AB36683-650A-4643-9912-32AFA0DE7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3924483"/>
              </p:ext>
            </p:extLst>
          </p:nvPr>
        </p:nvGraphicFramePr>
        <p:xfrm>
          <a:off x="393703" y="1012371"/>
          <a:ext cx="11462939" cy="5117520"/>
        </p:xfrm>
        <a:graphic>
          <a:graphicData uri="http://schemas.openxmlformats.org/drawingml/2006/table">
            <a:tbl>
              <a:tblPr/>
              <a:tblGrid>
                <a:gridCol w="477616">
                  <a:extLst>
                    <a:ext uri="{9D8B030D-6E8A-4147-A177-3AD203B41FA5}">
                      <a16:colId xmlns:a16="http://schemas.microsoft.com/office/drawing/2014/main" xmlns="" val="3081421447"/>
                    </a:ext>
                  </a:extLst>
                </a:gridCol>
                <a:gridCol w="1373768">
                  <a:extLst>
                    <a:ext uri="{9D8B030D-6E8A-4147-A177-3AD203B41FA5}">
                      <a16:colId xmlns:a16="http://schemas.microsoft.com/office/drawing/2014/main" xmlns="" val="3945999153"/>
                    </a:ext>
                  </a:extLst>
                </a:gridCol>
                <a:gridCol w="2553055">
                  <a:extLst>
                    <a:ext uri="{9D8B030D-6E8A-4147-A177-3AD203B41FA5}">
                      <a16:colId xmlns:a16="http://schemas.microsoft.com/office/drawing/2014/main" xmlns="" val="48436213"/>
                    </a:ext>
                  </a:extLst>
                </a:gridCol>
                <a:gridCol w="1013414">
                  <a:extLst>
                    <a:ext uri="{9D8B030D-6E8A-4147-A177-3AD203B41FA5}">
                      <a16:colId xmlns:a16="http://schemas.microsoft.com/office/drawing/2014/main" xmlns="" val="421622830"/>
                    </a:ext>
                  </a:extLst>
                </a:gridCol>
                <a:gridCol w="896437">
                  <a:extLst>
                    <a:ext uri="{9D8B030D-6E8A-4147-A177-3AD203B41FA5}">
                      <a16:colId xmlns:a16="http://schemas.microsoft.com/office/drawing/2014/main" xmlns="" val="2034395361"/>
                    </a:ext>
                  </a:extLst>
                </a:gridCol>
                <a:gridCol w="2592919">
                  <a:extLst>
                    <a:ext uri="{9D8B030D-6E8A-4147-A177-3AD203B41FA5}">
                      <a16:colId xmlns:a16="http://schemas.microsoft.com/office/drawing/2014/main" xmlns="" val="3758321203"/>
                    </a:ext>
                  </a:extLst>
                </a:gridCol>
                <a:gridCol w="2555730">
                  <a:extLst>
                    <a:ext uri="{9D8B030D-6E8A-4147-A177-3AD203B41FA5}">
                      <a16:colId xmlns:a16="http://schemas.microsoft.com/office/drawing/2014/main" xmlns="" val="269115986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No.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2075" algn="l" fontAlgn="b"/>
                      <a:r>
                        <a:rPr lang="en-Z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PFS case no.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Allegation Type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Department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Date file closed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Outcome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ctr"/>
                      <a:endParaRPr lang="en-ZA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92075" indent="0" algn="l" fontAlgn="ctr"/>
                      <a:r>
                        <a:rPr lang="en-Z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Financial Implications - Rand Amount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2294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PFS20-21-0-000029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Financial Irregularities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2022/05/31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Non-Compliance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458991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Various allegations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2022/06/21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Irregularity, Non-Compliance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5845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DOCS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2022/04/28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1503131"/>
                  </a:ext>
                </a:extLst>
              </a:tr>
              <a:tr h="211183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PFS21-22-0-000017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Financial Irregularities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2022/05/31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Irregularity, Non-Compliance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0726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2022/04/26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Other </a:t>
                      </a:r>
                      <a:r>
                        <a:rPr 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(discontinued in view of duplicate SAPS investigation)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3209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Financial irregularities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2022/07/22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Other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R511 882.48 (possible fraud |possible fruitless and wasteful expenditure)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69739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WCED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2022/09/29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Fraud, Irregularity, Theft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R27 003,00 (possible fraud| possible theft)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03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Various allegations (alleged fraud/alleged corruption)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DOH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2022/07/29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Fraud, Corruption, Non-Compliance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R303 171.32 (possible fraud | possible fruitless &amp; wasteful expenditure)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684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Procurement irregularities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DOA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2022/05/26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Investigation with no adverse findings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213159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PFS21-22-0-000029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Fraud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DHS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2022/08/29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Investigation with no adverse findings but with recommendations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6564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PFS21-22-0-000031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DOA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2022/06/22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Investigation with no adverse findings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0146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procurement irregularities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2022/08/23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Non-Compliance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3460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Alleged Corruption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DOCS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2022/08/26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Investigation with no adverse findings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76788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marL="5846" marR="5846" marT="5846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PFS22-23-0-000004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Gross irregularities (allegations of nepotism and misconduct concerning officials)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DOCS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2022/09/16</a:t>
                      </a:r>
                    </a:p>
                    <a:p>
                      <a:pPr algn="l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Irregularity, Non-Compliance, Other</a:t>
                      </a:r>
                    </a:p>
                    <a:p>
                      <a:pPr algn="l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R2 240,00 (possible fruitless &amp;wasteful expenditure)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2722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76780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Outcomes of finalised cases – All Departments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9D0FB1A3-6840-4771-8298-794B8F7E65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75206781"/>
              </p:ext>
            </p:extLst>
          </p:nvPr>
        </p:nvGraphicFramePr>
        <p:xfrm>
          <a:off x="1436914" y="1545771"/>
          <a:ext cx="9002486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9551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200" dirty="0"/>
              <a:t>Recommendations made and status at the end of Q3-2022/23 - All Departments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1C5877-868F-45F0-AA1A-6D27244853D1}"/>
              </a:ext>
            </a:extLst>
          </p:cNvPr>
          <p:cNvSpPr txBox="1">
            <a:spLocks/>
          </p:cNvSpPr>
          <p:nvPr/>
        </p:nvSpPr>
        <p:spPr>
          <a:xfrm>
            <a:off x="6276249" y="1133810"/>
            <a:ext cx="4187699" cy="395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79996" indent="-179996" algn="l" defTabSz="914377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59991" indent="-179996" algn="l" defTabSz="914377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39987" indent="-179996" algn="l" defTabSz="914377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799955" indent="-1799955" algn="l" defTabSz="914377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400" dirty="0"/>
              <a:t>15 Control/Other Recommendations made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CC5712-2966-4F05-9167-C8CD2C1B8FD5}"/>
              </a:ext>
            </a:extLst>
          </p:cNvPr>
          <p:cNvSpPr txBox="1"/>
          <p:nvPr/>
        </p:nvSpPr>
        <p:spPr>
          <a:xfrm>
            <a:off x="4159742" y="4206400"/>
            <a:ext cx="3930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 Civil Recommendations were made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xmlns="" id="{FC60F620-B292-41D5-81AA-9B736CA1C2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957" y="1080418"/>
            <a:ext cx="5199769" cy="395160"/>
          </a:xfrm>
        </p:spPr>
        <p:txBody>
          <a:bodyPr>
            <a:noAutofit/>
          </a:bodyPr>
          <a:lstStyle/>
          <a:p>
            <a:r>
              <a:rPr lang="en-US" sz="1400" dirty="0"/>
              <a:t>13  Disciplinary Action Recommendations were made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5663A351-83DC-46D8-A662-87EF32303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96532576"/>
              </p:ext>
            </p:extLst>
          </p:nvPr>
        </p:nvGraphicFramePr>
        <p:xfrm>
          <a:off x="6384175" y="1484760"/>
          <a:ext cx="4381501" cy="2605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D11C0F01-0DD5-4D9C-9AD5-374E7FAB4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97484328"/>
              </p:ext>
            </p:extLst>
          </p:nvPr>
        </p:nvGraphicFramePr>
        <p:xfrm>
          <a:off x="3912053" y="4632464"/>
          <a:ext cx="4367893" cy="2046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5D11BDE5-96F5-4777-A386-9D1905964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7484964"/>
              </p:ext>
            </p:extLst>
          </p:nvPr>
        </p:nvGraphicFramePr>
        <p:xfrm>
          <a:off x="1020727" y="1496085"/>
          <a:ext cx="4571999" cy="2592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556320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kgf6QsQMytz7XQAXBkU45hJoGkBVdF3e"/>
  <p:tag name="SMARTBOX_SB8" val="tTCkwJn3A4ske96X0njIiQ=="/>
  <p:tag name="SMARTBOX_SB7" val="owjU+t/i5LxMWfmvLPlZKw==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kgf6QsQMytz7XQAXBkU45hJoGkBVdF3e"/>
  <p:tag name="SMARTBOX_SB8" val="tTCkwJn3A4ske96X0njIiQ=="/>
  <p:tag name="SMARTBOX_SB7" val="owjU+t/i5LxMWfmvLPlZKw=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kgf6QsQMytz7XQAXBkU45hJoGkBVdF3e"/>
  <p:tag name="SMARTBOX_SB8" val="tTCkwJn3A4ske96X0njIiQ=="/>
  <p:tag name="SMARTBOX_SB7" val="owjU+t/i5LxMWfmvLPlZKw==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kgf6QsQMytz7XQAXBkU45hJoGkBVdF3e"/>
  <p:tag name="SMARTBOX_SB8" val="tTCkwJn3A4ske96X0njIiQ=="/>
  <p:tag name="SMARTBOX_SB7" val="owjU+t/i5LxMWfmvLPlZKw=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heme/theme1.xml><?xml version="1.0" encoding="utf-8"?>
<a:theme xmlns:a="http://schemas.openxmlformats.org/drawingml/2006/main" name="WCG-PPT Master-121022-am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22228</TotalTime>
  <Words>1169</Words>
  <Application>Microsoft Office PowerPoint</Application>
  <PresentationFormat>Custom</PresentationFormat>
  <Paragraphs>421</Paragraphs>
  <Slides>31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WCG-PPT Master-121022-amc</vt:lpstr>
      <vt:lpstr>Slide 1</vt:lpstr>
      <vt:lpstr>Provincial Forensic Services Reference:  2/11/2/R Enquiries:  Ruthven Janse van Rensburg </vt:lpstr>
      <vt:lpstr>Slide 3</vt:lpstr>
      <vt:lpstr>Case Load Reconciliation – All Departments</vt:lpstr>
      <vt:lpstr>Investigations in progress as at 30 September 2022 - (27)</vt:lpstr>
      <vt:lpstr>Investigations in progress as at 30 September 2022 – 27 (Continued)</vt:lpstr>
      <vt:lpstr>Cases finalised 1 April 2022 - 30 September 2022</vt:lpstr>
      <vt:lpstr>Outcomes of finalised cases – All Departments</vt:lpstr>
      <vt:lpstr>Recommendations made and status at the end of Q3-2022/23 - All Departments</vt:lpstr>
      <vt:lpstr>Criminal cases – All Departments</vt:lpstr>
      <vt:lpstr>Slide 11</vt:lpstr>
      <vt:lpstr>Outcomes of Finalised Cases</vt:lpstr>
      <vt:lpstr>Recommendations made and status at the end of Q3-2022/23</vt:lpstr>
      <vt:lpstr>Criminal cases</vt:lpstr>
      <vt:lpstr>Slide 15</vt:lpstr>
      <vt:lpstr>Outcomes of Finalised Cases</vt:lpstr>
      <vt:lpstr>Recommendations made and status at the end of Q3 -2022/23 </vt:lpstr>
      <vt:lpstr>Criminal cases</vt:lpstr>
      <vt:lpstr>Slide 19</vt:lpstr>
      <vt:lpstr>Outcomes of Completed Cases</vt:lpstr>
      <vt:lpstr>Recommendations made and status at the end of Q3 -2022/23 </vt:lpstr>
      <vt:lpstr>Slide 22</vt:lpstr>
      <vt:lpstr>Outcomes of Completed Cases</vt:lpstr>
      <vt:lpstr>Recommendations made and status at the end of Q3-2022/23 </vt:lpstr>
      <vt:lpstr>Criminal cases</vt:lpstr>
      <vt:lpstr>Slide 26</vt:lpstr>
      <vt:lpstr>Outcomes of Completed Cases </vt:lpstr>
      <vt:lpstr>Recommendations made and status at the end of Q4-2021/22 </vt:lpstr>
      <vt:lpstr>Slide 29</vt:lpstr>
      <vt:lpstr>Outcomes of Completed Cases </vt:lpstr>
      <vt:lpstr>Slide 31</vt:lpstr>
    </vt:vector>
  </TitlesOfParts>
  <Company>PGWC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Hector Eliott</dc:creator>
  <cp:lastModifiedBy>USER</cp:lastModifiedBy>
  <cp:revision>1594</cp:revision>
  <cp:lastPrinted>2019-01-28T07:09:01Z</cp:lastPrinted>
  <dcterms:created xsi:type="dcterms:W3CDTF">2017-01-19T08:56:34Z</dcterms:created>
  <dcterms:modified xsi:type="dcterms:W3CDTF">2023-04-06T10:17:43Z</dcterms:modified>
</cp:coreProperties>
</file>