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56" r:id="rId4"/>
    <p:sldId id="369" r:id="rId5"/>
    <p:sldId id="339" r:id="rId6"/>
    <p:sldId id="298" r:id="rId7"/>
    <p:sldId id="367" r:id="rId8"/>
    <p:sldId id="376" r:id="rId9"/>
    <p:sldId id="309" r:id="rId10"/>
    <p:sldId id="310" r:id="rId11"/>
    <p:sldId id="264" r:id="rId12"/>
    <p:sldId id="332" r:id="rId13"/>
    <p:sldId id="337" r:id="rId14"/>
    <p:sldId id="340" r:id="rId15"/>
    <p:sldId id="338" r:id="rId16"/>
    <p:sldId id="341" r:id="rId17"/>
    <p:sldId id="346" r:id="rId18"/>
    <p:sldId id="356" r:id="rId19"/>
    <p:sldId id="278" r:id="rId20"/>
    <p:sldId id="351" r:id="rId21"/>
    <p:sldId id="352" r:id="rId22"/>
    <p:sldId id="353" r:id="rId23"/>
    <p:sldId id="344" r:id="rId24"/>
    <p:sldId id="331" r:id="rId25"/>
    <p:sldId id="348" r:id="rId26"/>
    <p:sldId id="349" r:id="rId27"/>
    <p:sldId id="377" r:id="rId28"/>
    <p:sldId id="374" r:id="rId29"/>
    <p:sldId id="359" r:id="rId30"/>
    <p:sldId id="360" r:id="rId31"/>
    <p:sldId id="361" r:id="rId32"/>
    <p:sldId id="362" r:id="rId33"/>
    <p:sldId id="363" r:id="rId34"/>
    <p:sldId id="261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viwe Maya" initials="SM" lastIdx="36" clrIdx="0">
    <p:extLst>
      <p:ext uri="{19B8F6BF-5375-455C-9EA6-DF929625EA0E}">
        <p15:presenceInfo xmlns:p15="http://schemas.microsoft.com/office/powerpoint/2012/main" xmlns="" userId="S-1-5-21-1247637481-850084867-617630493-26017" providerId="AD"/>
      </p:ext>
    </p:extLst>
  </p:cmAuthor>
  <p:cmAuthor id="2" name="Bongi Dlamini" initials="BD" lastIdx="1" clrIdx="1">
    <p:extLst>
      <p:ext uri="{19B8F6BF-5375-455C-9EA6-DF929625EA0E}">
        <p15:presenceInfo xmlns:p15="http://schemas.microsoft.com/office/powerpoint/2012/main" xmlns="" userId="S-1-5-21-1247637481-850084867-617630493-21917" providerId="AD"/>
      </p:ext>
    </p:extLst>
  </p:cmAuthor>
  <p:cmAuthor id="3" name="Siyasanga Giyose" initials="SG" lastIdx="48" clrIdx="2">
    <p:extLst>
      <p:ext uri="{19B8F6BF-5375-455C-9EA6-DF929625EA0E}">
        <p15:presenceInfo xmlns:p15="http://schemas.microsoft.com/office/powerpoint/2012/main" xmlns="" userId="S-1-5-21-1247637481-850084867-617630493-26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-5400000" spcFirstLastPara="1" vertOverflow="ellipsis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Performance</a:t>
            </a:r>
          </a:p>
        </c:rich>
      </c:tx>
      <c:layout>
        <c:manualLayout>
          <c:xMode val="edge"/>
          <c:yMode val="edge"/>
          <c:x val="2.1812818156414126E-2"/>
          <c:y val="0.2905662191380445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382729881932623"/>
          <c:y val="0.12777170058027743"/>
          <c:w val="0.85910345526990062"/>
          <c:h val="0.699819678155418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Quarterly Performance: Quarter 1 to Quarter 3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88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F0-4216-8A11-BBF9163A7942}"/>
            </c:ext>
          </c:extLst>
        </c:ser>
        <c:dLbls>
          <c:showVal val="1"/>
        </c:dLbls>
        <c:gapWidth val="355"/>
        <c:overlap val="-70"/>
        <c:axId val="109727104"/>
        <c:axId val="109728896"/>
      </c:barChart>
      <c:catAx>
        <c:axId val="10972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28896"/>
        <c:crosses val="autoZero"/>
        <c:auto val="1"/>
        <c:lblAlgn val="ctr"/>
        <c:lblOffset val="100"/>
      </c:catAx>
      <c:valAx>
        <c:axId val="109728896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 Breakdown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A0-4A01-8894-9541A88F3C3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A0-4A01-8894-9541A88F3C30}"/>
              </c:ext>
            </c:extLst>
          </c:dPt>
          <c:cat>
            <c:strRef>
              <c:f>Sheet1!$A$2:$A$3</c:f>
              <c:strCache>
                <c:ptCount val="2"/>
                <c:pt idx="0">
                  <c:v>Compensation of Employess= R216,7m</c:v>
                </c:pt>
                <c:pt idx="1">
                  <c:v>Goods and Services=R70,3m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216.7</c:v>
                </c:pt>
                <c:pt idx="1">
                  <c:v>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CF-4DF7-BE34-05AE8F83B38F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Century Gothic" panose="020B0502020202020204" pitchFamily="34" charset="0"/>
              </a:rPr>
              <a:t>Budget Breakdown</a:t>
            </a:r>
          </a:p>
        </c:rich>
      </c:tx>
      <c:layout>
        <c:manualLayout>
          <c:xMode val="edge"/>
          <c:yMode val="edge"/>
          <c:x val="0.20766234307299195"/>
          <c:y val="1.7935860233985305E-2"/>
        </c:manualLayout>
      </c:layout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 Breakdown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E8-4CF3-940F-DACE69106AF5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E8-4CF3-940F-DACE69106A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Compensation of Employees</c:v>
                </c:pt>
                <c:pt idx="1">
                  <c:v>Goods &amp; 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216.7</c:v>
                </c:pt>
                <c:pt idx="1">
                  <c:v>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DE-461F-B67A-4149B6AE8964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521525386068219E-2"/>
          <c:y val="9.6151275093727825E-2"/>
          <c:w val="0.93747847461393163"/>
          <c:h val="6.013715048610417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C7AE6-A9B9-41FF-92A2-8A341915F5DE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3EEBD4-FE98-40F5-B028-187733CD8CC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2022/23 At a Glance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5A3893B-8143-4F8E-A796-EC06A74EE5BC}" type="parTrans" cxnId="{E6100A5C-F2E7-4F62-A54D-BE0A0771BB44}">
      <dgm:prSet/>
      <dgm:spPr/>
      <dgm:t>
        <a:bodyPr/>
        <a:lstStyle/>
        <a:p>
          <a:endParaRPr lang="en-US"/>
        </a:p>
      </dgm:t>
    </dgm:pt>
    <dgm:pt modelId="{A19BDD82-D8D7-4736-9263-1C4071B35E3C}" type="sibTrans" cxnId="{E6100A5C-F2E7-4F62-A54D-BE0A0771BB44}">
      <dgm:prSet/>
      <dgm:spPr/>
      <dgm:t>
        <a:bodyPr/>
        <a:lstStyle/>
        <a:p>
          <a:endParaRPr lang="en-US"/>
        </a:p>
      </dgm:t>
    </dgm:pt>
    <dgm:pt modelId="{6DF81202-494C-4836-A50F-D3C9C60C714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Strategic Plan &amp; APP Indicators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8C1A532-B24B-4A86-ADF9-A1D8167BFB9F}" type="parTrans" cxnId="{6C4F5267-8652-4048-A165-09AED6BAE9E4}">
      <dgm:prSet/>
      <dgm:spPr/>
      <dgm:t>
        <a:bodyPr/>
        <a:lstStyle/>
        <a:p>
          <a:endParaRPr lang="en-US"/>
        </a:p>
      </dgm:t>
    </dgm:pt>
    <dgm:pt modelId="{9E58EEC4-612F-4367-BC81-C2D554A8F53E}" type="sibTrans" cxnId="{6C4F5267-8652-4048-A165-09AED6BAE9E4}">
      <dgm:prSet/>
      <dgm:spPr/>
      <dgm:t>
        <a:bodyPr/>
        <a:lstStyle/>
        <a:p>
          <a:endParaRPr lang="en-US"/>
        </a:p>
      </dgm:t>
    </dgm:pt>
    <dgm:pt modelId="{7DE9AE35-4F42-430C-8E9A-35D3942C017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Increasing PSC Visibility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0F841DB-1002-4DB3-AF60-7C9A2360DA16}" type="parTrans" cxnId="{0E86872F-8AEF-489F-965E-3F9501E7AD7B}">
      <dgm:prSet/>
      <dgm:spPr/>
      <dgm:t>
        <a:bodyPr/>
        <a:lstStyle/>
        <a:p>
          <a:endParaRPr lang="en-US"/>
        </a:p>
      </dgm:t>
    </dgm:pt>
    <dgm:pt modelId="{6D5D2747-9C00-4393-89B6-BDE8B86DA026}" type="sibTrans" cxnId="{0E86872F-8AEF-489F-965E-3F9501E7AD7B}">
      <dgm:prSet/>
      <dgm:spPr/>
      <dgm:t>
        <a:bodyPr/>
        <a:lstStyle/>
        <a:p>
          <a:endParaRPr lang="en-US"/>
        </a:p>
      </dgm:t>
    </dgm:pt>
    <dgm:pt modelId="{1AE44E4C-2F77-4146-B483-F95AF70B5D2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Organisational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Performance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D94423E-CE39-4C54-AA65-BE3E95A14075}" type="parTrans" cxnId="{1E154868-DD65-44CD-BE6E-ED3A1E43DF47}">
      <dgm:prSet/>
      <dgm:spPr/>
      <dgm:t>
        <a:bodyPr/>
        <a:lstStyle/>
        <a:p>
          <a:endParaRPr lang="en-US"/>
        </a:p>
      </dgm:t>
    </dgm:pt>
    <dgm:pt modelId="{8E92716A-E547-4ADB-8738-32F60A737E34}" type="sibTrans" cxnId="{1E154868-DD65-44CD-BE6E-ED3A1E43DF47}">
      <dgm:prSet/>
      <dgm:spPr/>
      <dgm:t>
        <a:bodyPr/>
        <a:lstStyle/>
        <a:p>
          <a:endParaRPr lang="en-US"/>
        </a:p>
      </dgm:t>
    </dgm:pt>
    <dgm:pt modelId="{144B0412-6CE0-4F69-BA99-03FC5764760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Century Gothic" panose="020B0502020202020204" pitchFamily="34" charset="0"/>
            </a:rPr>
            <a:t>Financial Performance Report</a:t>
          </a:r>
        </a:p>
        <a:p>
          <a:r>
            <a:rPr lang="en-US" sz="1800" dirty="0" smtClean="0"/>
            <a:t> </a:t>
          </a:r>
          <a:endParaRPr lang="en-US" sz="1800" dirty="0"/>
        </a:p>
      </dgm:t>
    </dgm:pt>
    <dgm:pt modelId="{572E7D92-5051-46BA-8611-BBE224F0AC43}" type="parTrans" cxnId="{69950385-18CB-4B84-BF0A-AC33BB7A72CD}">
      <dgm:prSet/>
      <dgm:spPr/>
      <dgm:t>
        <a:bodyPr/>
        <a:lstStyle/>
        <a:p>
          <a:endParaRPr lang="en-US"/>
        </a:p>
      </dgm:t>
    </dgm:pt>
    <dgm:pt modelId="{A0ACC8F2-C238-4660-82D4-1446897AE42D}" type="sibTrans" cxnId="{69950385-18CB-4B84-BF0A-AC33BB7A72CD}">
      <dgm:prSet/>
      <dgm:spPr/>
      <dgm:t>
        <a:bodyPr/>
        <a:lstStyle/>
        <a:p>
          <a:endParaRPr lang="en-US"/>
        </a:p>
      </dgm:t>
    </dgm:pt>
    <dgm:pt modelId="{24E486C2-6DC3-49E6-A4EA-76E4D897AB9A}" type="pres">
      <dgm:prSet presAssocID="{198C7AE6-A9B9-41FF-92A2-8A341915F5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B6EB9CE-5EFF-4A2F-BD3A-8050FFEF8D3F}" type="pres">
      <dgm:prSet presAssocID="{198C7AE6-A9B9-41FF-92A2-8A341915F5DE}" presName="Name1" presStyleCnt="0"/>
      <dgm:spPr/>
    </dgm:pt>
    <dgm:pt modelId="{02CF72CB-E3E6-43A5-AFF1-2BBB2BD740F8}" type="pres">
      <dgm:prSet presAssocID="{198C7AE6-A9B9-41FF-92A2-8A341915F5DE}" presName="cycle" presStyleCnt="0"/>
      <dgm:spPr/>
    </dgm:pt>
    <dgm:pt modelId="{413B5315-E95C-41EE-857C-C2F6A3EFA629}" type="pres">
      <dgm:prSet presAssocID="{198C7AE6-A9B9-41FF-92A2-8A341915F5DE}" presName="srcNode" presStyleLbl="node1" presStyleIdx="0" presStyleCnt="5"/>
      <dgm:spPr/>
    </dgm:pt>
    <dgm:pt modelId="{88ADDDF2-8E1E-4F7D-AFF8-29C3A7B77A85}" type="pres">
      <dgm:prSet presAssocID="{198C7AE6-A9B9-41FF-92A2-8A341915F5DE}" presName="conn" presStyleLbl="parChTrans1D2" presStyleIdx="0" presStyleCnt="1"/>
      <dgm:spPr/>
      <dgm:t>
        <a:bodyPr/>
        <a:lstStyle/>
        <a:p>
          <a:endParaRPr lang="en-US"/>
        </a:p>
      </dgm:t>
    </dgm:pt>
    <dgm:pt modelId="{E9586244-FFF7-4E24-BF1A-25463A15A185}" type="pres">
      <dgm:prSet presAssocID="{198C7AE6-A9B9-41FF-92A2-8A341915F5DE}" presName="extraNode" presStyleLbl="node1" presStyleIdx="0" presStyleCnt="5"/>
      <dgm:spPr/>
    </dgm:pt>
    <dgm:pt modelId="{75B92977-B4C8-43C8-84E5-4CBD82213E06}" type="pres">
      <dgm:prSet presAssocID="{198C7AE6-A9B9-41FF-92A2-8A341915F5DE}" presName="dstNode" presStyleLbl="node1" presStyleIdx="0" presStyleCnt="5"/>
      <dgm:spPr/>
    </dgm:pt>
    <dgm:pt modelId="{2146DF2D-D73F-4238-B083-B89C22000F9D}" type="pres">
      <dgm:prSet presAssocID="{6C3EEBD4-FE98-40F5-B028-187733CD8CC3}" presName="text_1" presStyleLbl="node1" presStyleIdx="0" presStyleCnt="5" custScaleX="97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96A6-518C-4770-8BD0-BDAB2998CF5A}" type="pres">
      <dgm:prSet presAssocID="{6C3EEBD4-FE98-40F5-B028-187733CD8CC3}" presName="accent_1" presStyleCnt="0"/>
      <dgm:spPr/>
    </dgm:pt>
    <dgm:pt modelId="{ED98AD1C-D4F5-4342-A7C2-A64597E688D0}" type="pres">
      <dgm:prSet presAssocID="{6C3EEBD4-FE98-40F5-B028-187733CD8CC3}" presName="accentRepeatNode" presStyleLbl="solidFgAcc1" presStyleIdx="0" presStyleCnt="5" custLinFactNeighborX="3808" custLinFactNeighborY="-7185"/>
      <dgm:spPr/>
    </dgm:pt>
    <dgm:pt modelId="{26B773B5-388C-439E-A1C2-2293EA7F3DEE}" type="pres">
      <dgm:prSet presAssocID="{6DF81202-494C-4836-A50F-D3C9C60C714C}" presName="text_2" presStyleLbl="node1" presStyleIdx="1" presStyleCnt="5" custScaleX="97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D676-E35A-4B9B-93E0-28ED9483E26A}" type="pres">
      <dgm:prSet presAssocID="{6DF81202-494C-4836-A50F-D3C9C60C714C}" presName="accent_2" presStyleCnt="0"/>
      <dgm:spPr/>
    </dgm:pt>
    <dgm:pt modelId="{91216DDF-F16F-4A22-9086-C815F2139D73}" type="pres">
      <dgm:prSet presAssocID="{6DF81202-494C-4836-A50F-D3C9C60C714C}" presName="accentRepeatNode" presStyleLbl="solidFgAcc1" presStyleIdx="1" presStyleCnt="5"/>
      <dgm:spPr/>
    </dgm:pt>
    <dgm:pt modelId="{1ED056AE-4ECC-4FA0-AB28-72F7786E0B3F}" type="pres">
      <dgm:prSet presAssocID="{7DE9AE35-4F42-430C-8E9A-35D3942C017F}" presName="text_3" presStyleLbl="node1" presStyleIdx="2" presStyleCnt="5" custScaleX="92391" custLinFactNeighborX="-1531" custLinFactNeighborY="-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E9BF-E796-4595-8F25-7A2FBF3D2437}" type="pres">
      <dgm:prSet presAssocID="{7DE9AE35-4F42-430C-8E9A-35D3942C017F}" presName="accent_3" presStyleCnt="0"/>
      <dgm:spPr/>
    </dgm:pt>
    <dgm:pt modelId="{DC143ADE-8D7A-43CD-BEAA-1C1772FF3391}" type="pres">
      <dgm:prSet presAssocID="{7DE9AE35-4F42-430C-8E9A-35D3942C017F}" presName="accentRepeatNode" presStyleLbl="solidFgAcc1" presStyleIdx="2" presStyleCnt="5" custScaleX="76647"/>
      <dgm:spPr/>
    </dgm:pt>
    <dgm:pt modelId="{3AD445BC-EC46-4328-8B66-BC98603962C9}" type="pres">
      <dgm:prSet presAssocID="{1AE44E4C-2F77-4146-B483-F95AF70B5D26}" presName="text_4" presStyleLbl="node1" presStyleIdx="3" presStyleCnt="5" custScaleX="91481" custLinFactNeighborX="-1143" custLinFactNeighborY="7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3AF5-0883-447B-8082-9C4D38FF5762}" type="pres">
      <dgm:prSet presAssocID="{1AE44E4C-2F77-4146-B483-F95AF70B5D26}" presName="accent_4" presStyleCnt="0"/>
      <dgm:spPr/>
    </dgm:pt>
    <dgm:pt modelId="{FA111C2A-9B22-4467-B683-905D67CC2069}" type="pres">
      <dgm:prSet presAssocID="{1AE44E4C-2F77-4146-B483-F95AF70B5D26}" presName="accentRepeatNode" presStyleLbl="solidFgAcc1" presStyleIdx="3" presStyleCnt="5" custLinFactNeighborX="-1074" custLinFactNeighborY="1655"/>
      <dgm:spPr/>
    </dgm:pt>
    <dgm:pt modelId="{93A75F2B-AA3D-4CC6-A0A1-D3A8C8530B19}" type="pres">
      <dgm:prSet presAssocID="{144B0412-6CE0-4F69-BA99-03FC57647606}" presName="text_5" presStyleLbl="node1" presStyleIdx="4" presStyleCnt="5" custScaleX="87926" custScaleY="120359" custLinFactNeighborX="-5935" custLinFactNeighborY="8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A8165-3689-4C91-9171-E0E4E9106E6C}" type="pres">
      <dgm:prSet presAssocID="{144B0412-6CE0-4F69-BA99-03FC57647606}" presName="accent_5" presStyleCnt="0"/>
      <dgm:spPr/>
    </dgm:pt>
    <dgm:pt modelId="{46648440-B370-41DE-AD4E-7E5F9B4E8410}" type="pres">
      <dgm:prSet presAssocID="{144B0412-6CE0-4F69-BA99-03FC57647606}" presName="accentRepeatNode" presStyleLbl="solidFgAcc1" presStyleIdx="4" presStyleCnt="5" custScaleX="93512" custScaleY="92095" custLinFactNeighborX="-18819" custLinFactNeighborY="0"/>
      <dgm:spPr/>
      <dgm:t>
        <a:bodyPr/>
        <a:lstStyle/>
        <a:p>
          <a:endParaRPr lang="en-US"/>
        </a:p>
      </dgm:t>
    </dgm:pt>
  </dgm:ptLst>
  <dgm:cxnLst>
    <dgm:cxn modelId="{1E154868-DD65-44CD-BE6E-ED3A1E43DF47}" srcId="{198C7AE6-A9B9-41FF-92A2-8A341915F5DE}" destId="{1AE44E4C-2F77-4146-B483-F95AF70B5D26}" srcOrd="3" destOrd="0" parTransId="{DD94423E-CE39-4C54-AA65-BE3E95A14075}" sibTransId="{8E92716A-E547-4ADB-8738-32F60A737E34}"/>
    <dgm:cxn modelId="{52E12BF1-D886-4C1A-982A-AC2B40ECB275}" type="presOf" srcId="{144B0412-6CE0-4F69-BA99-03FC57647606}" destId="{93A75F2B-AA3D-4CC6-A0A1-D3A8C8530B19}" srcOrd="0" destOrd="0" presId="urn:microsoft.com/office/officeart/2008/layout/VerticalCurvedList"/>
    <dgm:cxn modelId="{608949F0-94A9-4042-ABFD-A62DB60916C3}" type="presOf" srcId="{6DF81202-494C-4836-A50F-D3C9C60C714C}" destId="{26B773B5-388C-439E-A1C2-2293EA7F3DEE}" srcOrd="0" destOrd="0" presId="urn:microsoft.com/office/officeart/2008/layout/VerticalCurvedList"/>
    <dgm:cxn modelId="{3D1585C5-A3DC-4F74-93B9-F8508D857643}" type="presOf" srcId="{6C3EEBD4-FE98-40F5-B028-187733CD8CC3}" destId="{2146DF2D-D73F-4238-B083-B89C22000F9D}" srcOrd="0" destOrd="0" presId="urn:microsoft.com/office/officeart/2008/layout/VerticalCurvedList"/>
    <dgm:cxn modelId="{6C4F5267-8652-4048-A165-09AED6BAE9E4}" srcId="{198C7AE6-A9B9-41FF-92A2-8A341915F5DE}" destId="{6DF81202-494C-4836-A50F-D3C9C60C714C}" srcOrd="1" destOrd="0" parTransId="{D8C1A532-B24B-4A86-ADF9-A1D8167BFB9F}" sibTransId="{9E58EEC4-612F-4367-BC81-C2D554A8F53E}"/>
    <dgm:cxn modelId="{A9AACDC4-704A-447B-8D05-698CE441D778}" type="presOf" srcId="{1AE44E4C-2F77-4146-B483-F95AF70B5D26}" destId="{3AD445BC-EC46-4328-8B66-BC98603962C9}" srcOrd="0" destOrd="0" presId="urn:microsoft.com/office/officeart/2008/layout/VerticalCurvedList"/>
    <dgm:cxn modelId="{69950385-18CB-4B84-BF0A-AC33BB7A72CD}" srcId="{198C7AE6-A9B9-41FF-92A2-8A341915F5DE}" destId="{144B0412-6CE0-4F69-BA99-03FC57647606}" srcOrd="4" destOrd="0" parTransId="{572E7D92-5051-46BA-8611-BBE224F0AC43}" sibTransId="{A0ACC8F2-C238-4660-82D4-1446897AE42D}"/>
    <dgm:cxn modelId="{0E86872F-8AEF-489F-965E-3F9501E7AD7B}" srcId="{198C7AE6-A9B9-41FF-92A2-8A341915F5DE}" destId="{7DE9AE35-4F42-430C-8E9A-35D3942C017F}" srcOrd="2" destOrd="0" parTransId="{10F841DB-1002-4DB3-AF60-7C9A2360DA16}" sibTransId="{6D5D2747-9C00-4393-89B6-BDE8B86DA026}"/>
    <dgm:cxn modelId="{E6100A5C-F2E7-4F62-A54D-BE0A0771BB44}" srcId="{198C7AE6-A9B9-41FF-92A2-8A341915F5DE}" destId="{6C3EEBD4-FE98-40F5-B028-187733CD8CC3}" srcOrd="0" destOrd="0" parTransId="{C5A3893B-8143-4F8E-A796-EC06A74EE5BC}" sibTransId="{A19BDD82-D8D7-4736-9263-1C4071B35E3C}"/>
    <dgm:cxn modelId="{3F99159B-C0CC-4240-966E-3736CDE7E9C8}" type="presOf" srcId="{7DE9AE35-4F42-430C-8E9A-35D3942C017F}" destId="{1ED056AE-4ECC-4FA0-AB28-72F7786E0B3F}" srcOrd="0" destOrd="0" presId="urn:microsoft.com/office/officeart/2008/layout/VerticalCurvedList"/>
    <dgm:cxn modelId="{7C865F3E-96E1-4D2D-B551-E6784B12A69C}" type="presOf" srcId="{198C7AE6-A9B9-41FF-92A2-8A341915F5DE}" destId="{24E486C2-6DC3-49E6-A4EA-76E4D897AB9A}" srcOrd="0" destOrd="0" presId="urn:microsoft.com/office/officeart/2008/layout/VerticalCurvedList"/>
    <dgm:cxn modelId="{41D8D30D-415F-47F0-9E50-E13C3F06D96C}" type="presOf" srcId="{A19BDD82-D8D7-4736-9263-1C4071B35E3C}" destId="{88ADDDF2-8E1E-4F7D-AFF8-29C3A7B77A85}" srcOrd="0" destOrd="0" presId="urn:microsoft.com/office/officeart/2008/layout/VerticalCurvedList"/>
    <dgm:cxn modelId="{C295ED41-5F40-46A9-8E64-04FBA87FB09D}" type="presParOf" srcId="{24E486C2-6DC3-49E6-A4EA-76E4D897AB9A}" destId="{AB6EB9CE-5EFF-4A2F-BD3A-8050FFEF8D3F}" srcOrd="0" destOrd="0" presId="urn:microsoft.com/office/officeart/2008/layout/VerticalCurvedList"/>
    <dgm:cxn modelId="{86B154EA-7DA5-44C9-A7FF-6A1FCFD1DEEE}" type="presParOf" srcId="{AB6EB9CE-5EFF-4A2F-BD3A-8050FFEF8D3F}" destId="{02CF72CB-E3E6-43A5-AFF1-2BBB2BD740F8}" srcOrd="0" destOrd="0" presId="urn:microsoft.com/office/officeart/2008/layout/VerticalCurvedList"/>
    <dgm:cxn modelId="{08022E2F-2983-4903-8E82-E26BCAC31BC0}" type="presParOf" srcId="{02CF72CB-E3E6-43A5-AFF1-2BBB2BD740F8}" destId="{413B5315-E95C-41EE-857C-C2F6A3EFA629}" srcOrd="0" destOrd="0" presId="urn:microsoft.com/office/officeart/2008/layout/VerticalCurvedList"/>
    <dgm:cxn modelId="{579A6286-A5DE-48C1-A7C6-9C343A1AAED7}" type="presParOf" srcId="{02CF72CB-E3E6-43A5-AFF1-2BBB2BD740F8}" destId="{88ADDDF2-8E1E-4F7D-AFF8-29C3A7B77A85}" srcOrd="1" destOrd="0" presId="urn:microsoft.com/office/officeart/2008/layout/VerticalCurvedList"/>
    <dgm:cxn modelId="{A549946D-0693-4678-982F-C178D1DF7360}" type="presParOf" srcId="{02CF72CB-E3E6-43A5-AFF1-2BBB2BD740F8}" destId="{E9586244-FFF7-4E24-BF1A-25463A15A185}" srcOrd="2" destOrd="0" presId="urn:microsoft.com/office/officeart/2008/layout/VerticalCurvedList"/>
    <dgm:cxn modelId="{650AFBE5-E321-493F-9D9E-229FAB6FEE9D}" type="presParOf" srcId="{02CF72CB-E3E6-43A5-AFF1-2BBB2BD740F8}" destId="{75B92977-B4C8-43C8-84E5-4CBD82213E06}" srcOrd="3" destOrd="0" presId="urn:microsoft.com/office/officeart/2008/layout/VerticalCurvedList"/>
    <dgm:cxn modelId="{75A472A3-DDA0-4246-BB6D-0BF6453F686C}" type="presParOf" srcId="{AB6EB9CE-5EFF-4A2F-BD3A-8050FFEF8D3F}" destId="{2146DF2D-D73F-4238-B083-B89C22000F9D}" srcOrd="1" destOrd="0" presId="urn:microsoft.com/office/officeart/2008/layout/VerticalCurvedList"/>
    <dgm:cxn modelId="{FE15D4C2-B965-4095-99E7-6423AAB8DE0B}" type="presParOf" srcId="{AB6EB9CE-5EFF-4A2F-BD3A-8050FFEF8D3F}" destId="{D64596A6-518C-4770-8BD0-BDAB2998CF5A}" srcOrd="2" destOrd="0" presId="urn:microsoft.com/office/officeart/2008/layout/VerticalCurvedList"/>
    <dgm:cxn modelId="{3EF09C4B-3E7B-41B9-92EE-0B39DA987877}" type="presParOf" srcId="{D64596A6-518C-4770-8BD0-BDAB2998CF5A}" destId="{ED98AD1C-D4F5-4342-A7C2-A64597E688D0}" srcOrd="0" destOrd="0" presId="urn:microsoft.com/office/officeart/2008/layout/VerticalCurvedList"/>
    <dgm:cxn modelId="{E118728F-283D-46D6-A417-1F2427157C59}" type="presParOf" srcId="{AB6EB9CE-5EFF-4A2F-BD3A-8050FFEF8D3F}" destId="{26B773B5-388C-439E-A1C2-2293EA7F3DEE}" srcOrd="3" destOrd="0" presId="urn:microsoft.com/office/officeart/2008/layout/VerticalCurvedList"/>
    <dgm:cxn modelId="{9DE000B2-3335-40F8-902C-A5D8F042C599}" type="presParOf" srcId="{AB6EB9CE-5EFF-4A2F-BD3A-8050FFEF8D3F}" destId="{9976D676-E35A-4B9B-93E0-28ED9483E26A}" srcOrd="4" destOrd="0" presId="urn:microsoft.com/office/officeart/2008/layout/VerticalCurvedList"/>
    <dgm:cxn modelId="{BD8B657A-9B4C-4685-B8BF-E6AF0A69B382}" type="presParOf" srcId="{9976D676-E35A-4B9B-93E0-28ED9483E26A}" destId="{91216DDF-F16F-4A22-9086-C815F2139D73}" srcOrd="0" destOrd="0" presId="urn:microsoft.com/office/officeart/2008/layout/VerticalCurvedList"/>
    <dgm:cxn modelId="{98445E5C-DE8B-43F3-915B-5C5EC868C1CE}" type="presParOf" srcId="{AB6EB9CE-5EFF-4A2F-BD3A-8050FFEF8D3F}" destId="{1ED056AE-4ECC-4FA0-AB28-72F7786E0B3F}" srcOrd="5" destOrd="0" presId="urn:microsoft.com/office/officeart/2008/layout/VerticalCurvedList"/>
    <dgm:cxn modelId="{FF3CAF64-93CC-4821-868B-C8B2B5053688}" type="presParOf" srcId="{AB6EB9CE-5EFF-4A2F-BD3A-8050FFEF8D3F}" destId="{B1A5E9BF-E796-4595-8F25-7A2FBF3D2437}" srcOrd="6" destOrd="0" presId="urn:microsoft.com/office/officeart/2008/layout/VerticalCurvedList"/>
    <dgm:cxn modelId="{9FAF6354-BE80-4323-A121-DD7BF49C582B}" type="presParOf" srcId="{B1A5E9BF-E796-4595-8F25-7A2FBF3D2437}" destId="{DC143ADE-8D7A-43CD-BEAA-1C1772FF3391}" srcOrd="0" destOrd="0" presId="urn:microsoft.com/office/officeart/2008/layout/VerticalCurvedList"/>
    <dgm:cxn modelId="{A6FF3D51-A68D-448B-9AFB-9D7E8BB62B4B}" type="presParOf" srcId="{AB6EB9CE-5EFF-4A2F-BD3A-8050FFEF8D3F}" destId="{3AD445BC-EC46-4328-8B66-BC98603962C9}" srcOrd="7" destOrd="0" presId="urn:microsoft.com/office/officeart/2008/layout/VerticalCurvedList"/>
    <dgm:cxn modelId="{F39BFCBD-C4F1-47A1-8053-050A5FA89F33}" type="presParOf" srcId="{AB6EB9CE-5EFF-4A2F-BD3A-8050FFEF8D3F}" destId="{03393AF5-0883-447B-8082-9C4D38FF5762}" srcOrd="8" destOrd="0" presId="urn:microsoft.com/office/officeart/2008/layout/VerticalCurvedList"/>
    <dgm:cxn modelId="{1AD63A78-7ABA-41A0-B0A2-8B51A5289CB7}" type="presParOf" srcId="{03393AF5-0883-447B-8082-9C4D38FF5762}" destId="{FA111C2A-9B22-4467-B683-905D67CC2069}" srcOrd="0" destOrd="0" presId="urn:microsoft.com/office/officeart/2008/layout/VerticalCurvedList"/>
    <dgm:cxn modelId="{3C988567-70DB-4EBC-A6BE-A982F84B05B6}" type="presParOf" srcId="{AB6EB9CE-5EFF-4A2F-BD3A-8050FFEF8D3F}" destId="{93A75F2B-AA3D-4CC6-A0A1-D3A8C8530B19}" srcOrd="9" destOrd="0" presId="urn:microsoft.com/office/officeart/2008/layout/VerticalCurvedList"/>
    <dgm:cxn modelId="{41DFD5A2-F11C-44A7-8372-BAEB94AEE917}" type="presParOf" srcId="{AB6EB9CE-5EFF-4A2F-BD3A-8050FFEF8D3F}" destId="{1B9A8165-3689-4C91-9171-E0E4E9106E6C}" srcOrd="10" destOrd="0" presId="urn:microsoft.com/office/officeart/2008/layout/VerticalCurvedList"/>
    <dgm:cxn modelId="{6A6E226D-8EF6-439A-A97D-6F14D7C4237C}" type="presParOf" srcId="{1B9A8165-3689-4C91-9171-E0E4E9106E6C}" destId="{46648440-B370-41DE-AD4E-7E5F9B4E84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26DA1-DF9D-403B-858C-0D11E5841E7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6B2B34-0F97-4095-A844-04E8AEFE25B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Programme</a:t>
          </a:r>
          <a:r>
            <a:rPr lang="en-US" sz="1400" dirty="0" smtClean="0">
              <a:solidFill>
                <a:schemeClr val="bg1"/>
              </a:solidFill>
              <a:latin typeface="Century Gothic" panose="020B0502020202020204" pitchFamily="34" charset="0"/>
            </a:rPr>
            <a:t> 1: Administration</a:t>
          </a:r>
          <a:endParaRPr lang="en-US" sz="1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E8169C6-6A3F-4E29-B1FA-CB24909C3AC6}" type="parTrans" cxnId="{A6279F68-5E30-45E8-9B73-019B80D7B386}">
      <dgm:prSet/>
      <dgm:spPr/>
      <dgm:t>
        <a:bodyPr/>
        <a:lstStyle/>
        <a:p>
          <a:endParaRPr lang="en-US"/>
        </a:p>
      </dgm:t>
    </dgm:pt>
    <dgm:pt modelId="{D53BD81A-AD34-4F02-BFB4-3A8CAE99E5CC}" type="sibTrans" cxnId="{A6279F68-5E30-45E8-9B73-019B80D7B386}">
      <dgm:prSet/>
      <dgm:spPr/>
      <dgm:t>
        <a:bodyPr/>
        <a:lstStyle/>
        <a:p>
          <a:endParaRPr lang="en-US"/>
        </a:p>
      </dgm:t>
    </dgm:pt>
    <dgm:pt modelId="{CB8983C5-A973-42B3-A928-7393390278AD}">
      <dgm:prSet phldrT="[Text]" custT="1"/>
      <dgm:spPr>
        <a:solidFill>
          <a:schemeClr val="bg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dirty="0" smtClean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7 Indicators</a:t>
          </a:r>
          <a:endParaRPr lang="en-US" sz="1400" dirty="0">
            <a:solidFill>
              <a:srgbClr val="006666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BE962FF-D4CA-4464-A8F0-B23946B9C5B5}" type="parTrans" cxnId="{6ECBA28D-A51E-4BB9-96AB-03AD13EF9B7B}">
      <dgm:prSet/>
      <dgm:spPr/>
      <dgm:t>
        <a:bodyPr/>
        <a:lstStyle/>
        <a:p>
          <a:endParaRPr lang="en-US"/>
        </a:p>
      </dgm:t>
    </dgm:pt>
    <dgm:pt modelId="{2F05F9E5-7150-42F8-B4E0-BFD381189D76}" type="sibTrans" cxnId="{6ECBA28D-A51E-4BB9-96AB-03AD13EF9B7B}">
      <dgm:prSet/>
      <dgm:spPr/>
      <dgm:t>
        <a:bodyPr/>
        <a:lstStyle/>
        <a:p>
          <a:endParaRPr lang="en-US"/>
        </a:p>
      </dgm:t>
    </dgm:pt>
    <dgm:pt modelId="{703A4376-7B8D-4C8D-84A0-EE0980E3377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Programme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2: Leadership and Management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Practises</a:t>
          </a:r>
          <a:endParaRPr lang="en-US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45B7D1A-8373-49CD-911D-FC84E0B4334C}" type="parTrans" cxnId="{E7239C32-C0BE-401A-B34F-07837FD51E71}">
      <dgm:prSet/>
      <dgm:spPr/>
      <dgm:t>
        <a:bodyPr/>
        <a:lstStyle/>
        <a:p>
          <a:endParaRPr lang="en-US"/>
        </a:p>
      </dgm:t>
    </dgm:pt>
    <dgm:pt modelId="{21396FD7-A9FF-426C-A0FB-3C602FF3B1CD}" type="sibTrans" cxnId="{E7239C32-C0BE-401A-B34F-07837FD51E71}">
      <dgm:prSet/>
      <dgm:spPr/>
      <dgm:t>
        <a:bodyPr/>
        <a:lstStyle/>
        <a:p>
          <a:endParaRPr lang="en-US"/>
        </a:p>
      </dgm:t>
    </dgm:pt>
    <dgm:pt modelId="{0405410F-7F26-4E71-83AF-3D757CBC4629}">
      <dgm:prSet phldrT="[Text]" custT="1"/>
      <dgm:spPr>
        <a:solidFill>
          <a:schemeClr val="bg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dirty="0" smtClean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  Indicators</a:t>
          </a:r>
          <a:endParaRPr lang="en-US" sz="1400" dirty="0">
            <a:solidFill>
              <a:srgbClr val="006666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473C62EA-1654-44FA-8D69-E5FE0BEA95D6}" type="parTrans" cxnId="{12CFD95F-6147-411A-B06C-CB02A9256A14}">
      <dgm:prSet/>
      <dgm:spPr/>
      <dgm:t>
        <a:bodyPr/>
        <a:lstStyle/>
        <a:p>
          <a:endParaRPr lang="en-US"/>
        </a:p>
      </dgm:t>
    </dgm:pt>
    <dgm:pt modelId="{B360F0D6-5942-48EB-B0FD-F461F0B38415}" type="sibTrans" cxnId="{12CFD95F-6147-411A-B06C-CB02A9256A14}">
      <dgm:prSet/>
      <dgm:spPr/>
      <dgm:t>
        <a:bodyPr/>
        <a:lstStyle/>
        <a:p>
          <a:endParaRPr lang="en-US"/>
        </a:p>
      </dgm:t>
    </dgm:pt>
    <dgm:pt modelId="{4CA1B6BA-218B-4633-ADBA-A96B062A54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Programme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3: Monitoring &amp; Evaluation</a:t>
          </a:r>
          <a:endParaRPr lang="en-US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5961EF8-3BAF-4C17-B1A1-9F41F6BF537E}" type="parTrans" cxnId="{02C61C5E-B1A0-4D91-80F4-A28D469285C4}">
      <dgm:prSet/>
      <dgm:spPr/>
      <dgm:t>
        <a:bodyPr/>
        <a:lstStyle/>
        <a:p>
          <a:endParaRPr lang="en-US"/>
        </a:p>
      </dgm:t>
    </dgm:pt>
    <dgm:pt modelId="{912CF256-68E1-4270-86C8-B8A559D19763}" type="sibTrans" cxnId="{02C61C5E-B1A0-4D91-80F4-A28D469285C4}">
      <dgm:prSet/>
      <dgm:spPr/>
      <dgm:t>
        <a:bodyPr/>
        <a:lstStyle/>
        <a:p>
          <a:endParaRPr lang="en-US"/>
        </a:p>
      </dgm:t>
    </dgm:pt>
    <dgm:pt modelId="{B45D614F-5699-4CDF-88C5-495B1DEBE1E6}">
      <dgm:prSet phldrT="[Text]" custT="1"/>
      <dgm:spPr>
        <a:solidFill>
          <a:schemeClr val="bg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dirty="0" smtClean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7 Indicators</a:t>
          </a:r>
          <a:endParaRPr lang="en-US" sz="1400" dirty="0">
            <a:solidFill>
              <a:srgbClr val="006666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FD0EFD9-91E1-4C2E-BB14-D8C3A6480379}" type="parTrans" cxnId="{9A441742-A80E-4B8C-8A8E-818702B55171}">
      <dgm:prSet/>
      <dgm:spPr/>
      <dgm:t>
        <a:bodyPr/>
        <a:lstStyle/>
        <a:p>
          <a:endParaRPr lang="en-US"/>
        </a:p>
      </dgm:t>
    </dgm:pt>
    <dgm:pt modelId="{98BAB1AB-50FE-47B6-B798-A0AF9549FA36}" type="sibTrans" cxnId="{9A441742-A80E-4B8C-8A8E-818702B55171}">
      <dgm:prSet/>
      <dgm:spPr/>
      <dgm:t>
        <a:bodyPr/>
        <a:lstStyle/>
        <a:p>
          <a:endParaRPr lang="en-US"/>
        </a:p>
      </dgm:t>
    </dgm:pt>
    <dgm:pt modelId="{EF87590C-5FDE-4081-9536-7496E3865A8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Programme</a:t>
          </a:r>
          <a:r>
            <a:rPr lang="en-US" dirty="0" smtClean="0">
              <a:latin typeface="Century Gothic" panose="020B0502020202020204" pitchFamily="34" charset="0"/>
            </a:rPr>
            <a:t> 4: Integrity and Anti- Corruption</a:t>
          </a:r>
          <a:endParaRPr lang="en-US" dirty="0">
            <a:latin typeface="Century Gothic" panose="020B0502020202020204" pitchFamily="34" charset="0"/>
          </a:endParaRPr>
        </a:p>
      </dgm:t>
    </dgm:pt>
    <dgm:pt modelId="{BED110FA-2C4A-4CEA-8553-C6C77F64F452}" type="parTrans" cxnId="{BB31929A-F5CE-462C-89B6-9838BDF5763A}">
      <dgm:prSet/>
      <dgm:spPr/>
      <dgm:t>
        <a:bodyPr/>
        <a:lstStyle/>
        <a:p>
          <a:endParaRPr lang="en-US"/>
        </a:p>
      </dgm:t>
    </dgm:pt>
    <dgm:pt modelId="{7F68CCC1-837F-4CE2-8FB6-8485DD5201DB}" type="sibTrans" cxnId="{BB31929A-F5CE-462C-89B6-9838BDF5763A}">
      <dgm:prSet/>
      <dgm:spPr/>
      <dgm:t>
        <a:bodyPr/>
        <a:lstStyle/>
        <a:p>
          <a:endParaRPr lang="en-US"/>
        </a:p>
      </dgm:t>
    </dgm:pt>
    <dgm:pt modelId="{06506947-521A-49B2-B10B-167632EA8657}" type="pres">
      <dgm:prSet presAssocID="{79726DA1-DF9D-403B-858C-0D11E5841E7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3376DDD-EDFA-4E33-8BF4-50E4EB355BDE}" type="pres">
      <dgm:prSet presAssocID="{0F6B2B34-0F97-4095-A844-04E8AEFE25BA}" presName="parenttextcomposite" presStyleCnt="0"/>
      <dgm:spPr/>
    </dgm:pt>
    <dgm:pt modelId="{67B9AC7C-6E39-495E-AD74-14F484DE5085}" type="pres">
      <dgm:prSet presAssocID="{0F6B2B34-0F97-4095-A844-04E8AEFE25BA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BA66C-9350-4845-A211-1075966A0BC2}" type="pres">
      <dgm:prSet presAssocID="{0F6B2B34-0F97-4095-A844-04E8AEFE25BA}" presName="composite" presStyleCnt="0"/>
      <dgm:spPr/>
    </dgm:pt>
    <dgm:pt modelId="{ACF8EF52-3A20-473C-8437-27634780E899}" type="pres">
      <dgm:prSet presAssocID="{0F6B2B34-0F97-4095-A844-04E8AEFE25BA}" presName="chevron1" presStyleLbl="alignNode1" presStyleIdx="0" presStyleCnt="28"/>
      <dgm:spPr/>
    </dgm:pt>
    <dgm:pt modelId="{DA4211B1-4829-44E5-B0E2-54E984338DF9}" type="pres">
      <dgm:prSet presAssocID="{0F6B2B34-0F97-4095-A844-04E8AEFE25BA}" presName="chevron2" presStyleLbl="alignNode1" presStyleIdx="1" presStyleCnt="28"/>
      <dgm:spPr/>
    </dgm:pt>
    <dgm:pt modelId="{CC9CD80F-F596-4044-AB84-BCA01F8F72D5}" type="pres">
      <dgm:prSet presAssocID="{0F6B2B34-0F97-4095-A844-04E8AEFE25BA}" presName="chevron3" presStyleLbl="alignNode1" presStyleIdx="2" presStyleCnt="28"/>
      <dgm:spPr/>
    </dgm:pt>
    <dgm:pt modelId="{AE7C6C00-D0AA-463E-9889-A4938817432A}" type="pres">
      <dgm:prSet presAssocID="{0F6B2B34-0F97-4095-A844-04E8AEFE25BA}" presName="chevron4" presStyleLbl="alignNode1" presStyleIdx="3" presStyleCnt="28"/>
      <dgm:spPr/>
    </dgm:pt>
    <dgm:pt modelId="{DC0F9C1E-9A3C-42A0-A9B9-B10C9DB74633}" type="pres">
      <dgm:prSet presAssocID="{0F6B2B34-0F97-4095-A844-04E8AEFE25BA}" presName="chevron5" presStyleLbl="alignNode1" presStyleIdx="4" presStyleCnt="28"/>
      <dgm:spPr/>
    </dgm:pt>
    <dgm:pt modelId="{565EA8CF-3D68-4167-A824-255AA044345F}" type="pres">
      <dgm:prSet presAssocID="{0F6B2B34-0F97-4095-A844-04E8AEFE25BA}" presName="chevron6" presStyleLbl="alignNode1" presStyleIdx="5" presStyleCnt="28"/>
      <dgm:spPr/>
    </dgm:pt>
    <dgm:pt modelId="{3E848FFE-54B9-4DEE-AB6E-EDD0444A31F3}" type="pres">
      <dgm:prSet presAssocID="{0F6B2B34-0F97-4095-A844-04E8AEFE25BA}" presName="chevron7" presStyleLbl="alignNode1" presStyleIdx="6" presStyleCnt="28"/>
      <dgm:spPr/>
    </dgm:pt>
    <dgm:pt modelId="{E03CC889-AD8E-4D80-ADB1-6D69130FB07A}" type="pres">
      <dgm:prSet presAssocID="{0F6B2B34-0F97-4095-A844-04E8AEFE25BA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AA2B-0512-444B-BFB6-4324BEC44E02}" type="pres">
      <dgm:prSet presAssocID="{D53BD81A-AD34-4F02-BFB4-3A8CAE99E5CC}" presName="sibTrans" presStyleCnt="0"/>
      <dgm:spPr/>
    </dgm:pt>
    <dgm:pt modelId="{AD8C2BF7-7272-465F-B266-529C74973316}" type="pres">
      <dgm:prSet presAssocID="{703A4376-7B8D-4C8D-84A0-EE0980E33776}" presName="parenttextcomposite" presStyleCnt="0"/>
      <dgm:spPr/>
    </dgm:pt>
    <dgm:pt modelId="{86F80CF2-1BF9-461A-9363-7C8D658BED0D}" type="pres">
      <dgm:prSet presAssocID="{703A4376-7B8D-4C8D-84A0-EE0980E33776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4F5FC-BE15-409F-84CF-011C34D2BFB3}" type="pres">
      <dgm:prSet presAssocID="{703A4376-7B8D-4C8D-84A0-EE0980E33776}" presName="composite" presStyleCnt="0"/>
      <dgm:spPr/>
    </dgm:pt>
    <dgm:pt modelId="{70AC70D2-70DD-4FA5-8FCE-079D20BAE656}" type="pres">
      <dgm:prSet presAssocID="{703A4376-7B8D-4C8D-84A0-EE0980E33776}" presName="chevron1" presStyleLbl="alignNode1" presStyleIdx="7" presStyleCnt="28"/>
      <dgm:spPr/>
    </dgm:pt>
    <dgm:pt modelId="{6B2DFC7C-C07A-4533-9FC8-8E73384DCC93}" type="pres">
      <dgm:prSet presAssocID="{703A4376-7B8D-4C8D-84A0-EE0980E33776}" presName="chevron2" presStyleLbl="alignNode1" presStyleIdx="8" presStyleCnt="28"/>
      <dgm:spPr/>
    </dgm:pt>
    <dgm:pt modelId="{0F03CFF4-F792-4E28-A005-1F8F9359854A}" type="pres">
      <dgm:prSet presAssocID="{703A4376-7B8D-4C8D-84A0-EE0980E33776}" presName="chevron3" presStyleLbl="alignNode1" presStyleIdx="9" presStyleCnt="28"/>
      <dgm:spPr/>
    </dgm:pt>
    <dgm:pt modelId="{F7131AB3-83F6-4DCA-BC51-FE2D444C1299}" type="pres">
      <dgm:prSet presAssocID="{703A4376-7B8D-4C8D-84A0-EE0980E33776}" presName="chevron4" presStyleLbl="alignNode1" presStyleIdx="10" presStyleCnt="28"/>
      <dgm:spPr/>
    </dgm:pt>
    <dgm:pt modelId="{62446066-8867-444D-A76A-5A1C2B9164D4}" type="pres">
      <dgm:prSet presAssocID="{703A4376-7B8D-4C8D-84A0-EE0980E33776}" presName="chevron5" presStyleLbl="alignNode1" presStyleIdx="11" presStyleCnt="28"/>
      <dgm:spPr/>
    </dgm:pt>
    <dgm:pt modelId="{F22F20FE-1A11-4E49-953F-0B9A92033F8D}" type="pres">
      <dgm:prSet presAssocID="{703A4376-7B8D-4C8D-84A0-EE0980E33776}" presName="chevron6" presStyleLbl="alignNode1" presStyleIdx="12" presStyleCnt="28"/>
      <dgm:spPr/>
    </dgm:pt>
    <dgm:pt modelId="{6C6C0840-889E-4CB5-B3DA-1480CFC95090}" type="pres">
      <dgm:prSet presAssocID="{703A4376-7B8D-4C8D-84A0-EE0980E33776}" presName="chevron7" presStyleLbl="alignNode1" presStyleIdx="13" presStyleCnt="28"/>
      <dgm:spPr/>
    </dgm:pt>
    <dgm:pt modelId="{C2EB3F06-DBAB-409F-A029-DD5D368AF7FF}" type="pres">
      <dgm:prSet presAssocID="{703A4376-7B8D-4C8D-84A0-EE0980E3377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1C13A-8158-43FF-8B19-715724371334}" type="pres">
      <dgm:prSet presAssocID="{21396FD7-A9FF-426C-A0FB-3C602FF3B1CD}" presName="sibTrans" presStyleCnt="0"/>
      <dgm:spPr/>
    </dgm:pt>
    <dgm:pt modelId="{242A0E87-ECE0-4F98-85AE-5F8C3C4636EF}" type="pres">
      <dgm:prSet presAssocID="{4CA1B6BA-218B-4633-ADBA-A96B062A543D}" presName="parenttextcomposite" presStyleCnt="0"/>
      <dgm:spPr/>
    </dgm:pt>
    <dgm:pt modelId="{8A653301-7C83-47EC-9070-6D7A9114CC4C}" type="pres">
      <dgm:prSet presAssocID="{4CA1B6BA-218B-4633-ADBA-A96B062A543D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8C78B-9B90-42D8-99E7-5EC1435E720A}" type="pres">
      <dgm:prSet presAssocID="{4CA1B6BA-218B-4633-ADBA-A96B062A543D}" presName="composite" presStyleCnt="0"/>
      <dgm:spPr/>
    </dgm:pt>
    <dgm:pt modelId="{76D2E2A7-4FA8-4CC1-A5FE-E4A494B0AEA5}" type="pres">
      <dgm:prSet presAssocID="{4CA1B6BA-218B-4633-ADBA-A96B062A543D}" presName="chevron1" presStyleLbl="alignNode1" presStyleIdx="14" presStyleCnt="28"/>
      <dgm:spPr/>
    </dgm:pt>
    <dgm:pt modelId="{A7172DE4-C7EB-4818-A046-AF3673FF33E3}" type="pres">
      <dgm:prSet presAssocID="{4CA1B6BA-218B-4633-ADBA-A96B062A543D}" presName="chevron2" presStyleLbl="alignNode1" presStyleIdx="15" presStyleCnt="28"/>
      <dgm:spPr/>
    </dgm:pt>
    <dgm:pt modelId="{BB78D363-01D0-45B7-A02D-14C6458EF2C4}" type="pres">
      <dgm:prSet presAssocID="{4CA1B6BA-218B-4633-ADBA-A96B062A543D}" presName="chevron3" presStyleLbl="alignNode1" presStyleIdx="16" presStyleCnt="28"/>
      <dgm:spPr/>
    </dgm:pt>
    <dgm:pt modelId="{9468C3E7-4E68-480F-BD41-4067B7ACFBBF}" type="pres">
      <dgm:prSet presAssocID="{4CA1B6BA-218B-4633-ADBA-A96B062A543D}" presName="chevron4" presStyleLbl="alignNode1" presStyleIdx="17" presStyleCnt="28"/>
      <dgm:spPr/>
    </dgm:pt>
    <dgm:pt modelId="{96686321-DE3A-4322-837B-CA1B5E6806D1}" type="pres">
      <dgm:prSet presAssocID="{4CA1B6BA-218B-4633-ADBA-A96B062A543D}" presName="chevron5" presStyleLbl="alignNode1" presStyleIdx="18" presStyleCnt="28"/>
      <dgm:spPr/>
    </dgm:pt>
    <dgm:pt modelId="{4CE10CC1-EEB8-4328-ACCC-78CD0B3E5AE5}" type="pres">
      <dgm:prSet presAssocID="{4CA1B6BA-218B-4633-ADBA-A96B062A543D}" presName="chevron6" presStyleLbl="alignNode1" presStyleIdx="19" presStyleCnt="28"/>
      <dgm:spPr/>
    </dgm:pt>
    <dgm:pt modelId="{D684C8B9-3157-4D9B-92C8-294BF6DDDFDA}" type="pres">
      <dgm:prSet presAssocID="{4CA1B6BA-218B-4633-ADBA-A96B062A543D}" presName="chevron7" presStyleLbl="alignNode1" presStyleIdx="20" presStyleCnt="28"/>
      <dgm:spPr/>
    </dgm:pt>
    <dgm:pt modelId="{1DA97F28-F001-4CAA-AA8E-EC23E71351A7}" type="pres">
      <dgm:prSet presAssocID="{4CA1B6BA-218B-4633-ADBA-A96B062A543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F5C18-63B4-47CB-99FA-F2C70A99950D}" type="pres">
      <dgm:prSet presAssocID="{912CF256-68E1-4270-86C8-B8A559D19763}" presName="sibTrans" presStyleCnt="0"/>
      <dgm:spPr/>
    </dgm:pt>
    <dgm:pt modelId="{BBAC9ACF-A6A2-41DE-B799-FC3F185198C6}" type="pres">
      <dgm:prSet presAssocID="{EF87590C-5FDE-4081-9536-7496E3865A8C}" presName="parenttextcomposite" presStyleCnt="0"/>
      <dgm:spPr/>
    </dgm:pt>
    <dgm:pt modelId="{D694B34B-CF59-4B40-BCE7-E22B4C9021DD}" type="pres">
      <dgm:prSet presAssocID="{EF87590C-5FDE-4081-9536-7496E3865A8C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4ABE6-ED82-4FAD-8B64-376EAA6221C4}" type="pres">
      <dgm:prSet presAssocID="{EF87590C-5FDE-4081-9536-7496E3865A8C}" presName="parallelogramComposite" presStyleCnt="0"/>
      <dgm:spPr/>
    </dgm:pt>
    <dgm:pt modelId="{45ECE4E4-9B53-410E-9CC6-81867A2A5D9C}" type="pres">
      <dgm:prSet presAssocID="{EF87590C-5FDE-4081-9536-7496E3865A8C}" presName="parallelogram1" presStyleLbl="alignNode1" presStyleIdx="21" presStyleCnt="28"/>
      <dgm:spPr/>
    </dgm:pt>
    <dgm:pt modelId="{E2C5E31F-BEDF-45D8-839F-AEAF8BECE9BD}" type="pres">
      <dgm:prSet presAssocID="{EF87590C-5FDE-4081-9536-7496E3865A8C}" presName="parallelogram2" presStyleLbl="alignNode1" presStyleIdx="22" presStyleCnt="28"/>
      <dgm:spPr/>
    </dgm:pt>
    <dgm:pt modelId="{EDF55D34-8CF4-434B-90A6-A7654A3BEC87}" type="pres">
      <dgm:prSet presAssocID="{EF87590C-5FDE-4081-9536-7496E3865A8C}" presName="parallelogram3" presStyleLbl="alignNode1" presStyleIdx="23" presStyleCnt="28"/>
      <dgm:spPr/>
    </dgm:pt>
    <dgm:pt modelId="{5712FCD9-8D24-417A-88E8-1999D6920217}" type="pres">
      <dgm:prSet presAssocID="{EF87590C-5FDE-4081-9536-7496E3865A8C}" presName="parallelogram4" presStyleLbl="alignNode1" presStyleIdx="24" presStyleCnt="28"/>
      <dgm:spPr/>
    </dgm:pt>
    <dgm:pt modelId="{301E80FD-F575-4E5C-8F9F-45EA379B7F57}" type="pres">
      <dgm:prSet presAssocID="{EF87590C-5FDE-4081-9536-7496E3865A8C}" presName="parallelogram5" presStyleLbl="alignNode1" presStyleIdx="25" presStyleCnt="28"/>
      <dgm:spPr/>
    </dgm:pt>
    <dgm:pt modelId="{514E1559-8637-4816-AA09-5B14BCFA42FD}" type="pres">
      <dgm:prSet presAssocID="{EF87590C-5FDE-4081-9536-7496E3865A8C}" presName="parallelogram6" presStyleLbl="alignNode1" presStyleIdx="26" presStyleCnt="28"/>
      <dgm:spPr/>
    </dgm:pt>
    <dgm:pt modelId="{89656F41-FE62-464A-A189-C69656169538}" type="pres">
      <dgm:prSet presAssocID="{EF87590C-5FDE-4081-9536-7496E3865A8C}" presName="parallelogram7" presStyleLbl="alignNode1" presStyleIdx="27" presStyleCnt="28"/>
      <dgm:spPr/>
    </dgm:pt>
  </dgm:ptLst>
  <dgm:cxnLst>
    <dgm:cxn modelId="{E7239C32-C0BE-401A-B34F-07837FD51E71}" srcId="{79726DA1-DF9D-403B-858C-0D11E5841E78}" destId="{703A4376-7B8D-4C8D-84A0-EE0980E33776}" srcOrd="1" destOrd="0" parTransId="{445B7D1A-8373-49CD-911D-FC84E0B4334C}" sibTransId="{21396FD7-A9FF-426C-A0FB-3C602FF3B1CD}"/>
    <dgm:cxn modelId="{5A403059-1E4B-4DD6-A78A-00BD0B6D0BD6}" type="presOf" srcId="{EF87590C-5FDE-4081-9536-7496E3865A8C}" destId="{D694B34B-CF59-4B40-BCE7-E22B4C9021DD}" srcOrd="0" destOrd="0" presId="urn:microsoft.com/office/officeart/2008/layout/VerticalAccentList"/>
    <dgm:cxn modelId="{8B2BBA05-CABB-46AC-AF51-42ACB90DEB89}" type="presOf" srcId="{79726DA1-DF9D-403B-858C-0D11E5841E78}" destId="{06506947-521A-49B2-B10B-167632EA8657}" srcOrd="0" destOrd="0" presId="urn:microsoft.com/office/officeart/2008/layout/VerticalAccentList"/>
    <dgm:cxn modelId="{3754D483-EC06-4F9D-8166-1241AEB35BAF}" type="presOf" srcId="{4CA1B6BA-218B-4633-ADBA-A96B062A543D}" destId="{8A653301-7C83-47EC-9070-6D7A9114CC4C}" srcOrd="0" destOrd="0" presId="urn:microsoft.com/office/officeart/2008/layout/VerticalAccentList"/>
    <dgm:cxn modelId="{12CFD95F-6147-411A-B06C-CB02A9256A14}" srcId="{703A4376-7B8D-4C8D-84A0-EE0980E33776}" destId="{0405410F-7F26-4E71-83AF-3D757CBC4629}" srcOrd="0" destOrd="0" parTransId="{473C62EA-1654-44FA-8D69-E5FE0BEA95D6}" sibTransId="{B360F0D6-5942-48EB-B0FD-F461F0B38415}"/>
    <dgm:cxn modelId="{BB31929A-F5CE-462C-89B6-9838BDF5763A}" srcId="{79726DA1-DF9D-403B-858C-0D11E5841E78}" destId="{EF87590C-5FDE-4081-9536-7496E3865A8C}" srcOrd="3" destOrd="0" parTransId="{BED110FA-2C4A-4CEA-8553-C6C77F64F452}" sibTransId="{7F68CCC1-837F-4CE2-8FB6-8485DD5201DB}"/>
    <dgm:cxn modelId="{9A441742-A80E-4B8C-8A8E-818702B55171}" srcId="{4CA1B6BA-218B-4633-ADBA-A96B062A543D}" destId="{B45D614F-5699-4CDF-88C5-495B1DEBE1E6}" srcOrd="0" destOrd="0" parTransId="{0FD0EFD9-91E1-4C2E-BB14-D8C3A6480379}" sibTransId="{98BAB1AB-50FE-47B6-B798-A0AF9549FA36}"/>
    <dgm:cxn modelId="{A0EB4654-26DA-4D9A-A676-9E42D58AFC65}" type="presOf" srcId="{0F6B2B34-0F97-4095-A844-04E8AEFE25BA}" destId="{67B9AC7C-6E39-495E-AD74-14F484DE5085}" srcOrd="0" destOrd="0" presId="urn:microsoft.com/office/officeart/2008/layout/VerticalAccentList"/>
    <dgm:cxn modelId="{A6279F68-5E30-45E8-9B73-019B80D7B386}" srcId="{79726DA1-DF9D-403B-858C-0D11E5841E78}" destId="{0F6B2B34-0F97-4095-A844-04E8AEFE25BA}" srcOrd="0" destOrd="0" parTransId="{1E8169C6-6A3F-4E29-B1FA-CB24909C3AC6}" sibTransId="{D53BD81A-AD34-4F02-BFB4-3A8CAE99E5CC}"/>
    <dgm:cxn modelId="{57B964A8-F26C-4DE2-8F42-DC9CF6453A64}" type="presOf" srcId="{703A4376-7B8D-4C8D-84A0-EE0980E33776}" destId="{86F80CF2-1BF9-461A-9363-7C8D658BED0D}" srcOrd="0" destOrd="0" presId="urn:microsoft.com/office/officeart/2008/layout/VerticalAccentList"/>
    <dgm:cxn modelId="{09BF9EA4-53CC-4427-B017-BCFD161750E7}" type="presOf" srcId="{B45D614F-5699-4CDF-88C5-495B1DEBE1E6}" destId="{1DA97F28-F001-4CAA-AA8E-EC23E71351A7}" srcOrd="0" destOrd="0" presId="urn:microsoft.com/office/officeart/2008/layout/VerticalAccentList"/>
    <dgm:cxn modelId="{4FA6C4E7-5B00-42DB-8088-D1E23A84F3C2}" type="presOf" srcId="{CB8983C5-A973-42B3-A928-7393390278AD}" destId="{E03CC889-AD8E-4D80-ADB1-6D69130FB07A}" srcOrd="0" destOrd="0" presId="urn:microsoft.com/office/officeart/2008/layout/VerticalAccentList"/>
    <dgm:cxn modelId="{02C61C5E-B1A0-4D91-80F4-A28D469285C4}" srcId="{79726DA1-DF9D-403B-858C-0D11E5841E78}" destId="{4CA1B6BA-218B-4633-ADBA-A96B062A543D}" srcOrd="2" destOrd="0" parTransId="{95961EF8-3BAF-4C17-B1A1-9F41F6BF537E}" sibTransId="{912CF256-68E1-4270-86C8-B8A559D19763}"/>
    <dgm:cxn modelId="{6ECBA28D-A51E-4BB9-96AB-03AD13EF9B7B}" srcId="{0F6B2B34-0F97-4095-A844-04E8AEFE25BA}" destId="{CB8983C5-A973-42B3-A928-7393390278AD}" srcOrd="0" destOrd="0" parTransId="{DBE962FF-D4CA-4464-A8F0-B23946B9C5B5}" sibTransId="{2F05F9E5-7150-42F8-B4E0-BFD381189D76}"/>
    <dgm:cxn modelId="{B97F46C7-50B7-45AD-A35E-EEF7606FA74A}" type="presOf" srcId="{0405410F-7F26-4E71-83AF-3D757CBC4629}" destId="{C2EB3F06-DBAB-409F-A029-DD5D368AF7FF}" srcOrd="0" destOrd="0" presId="urn:microsoft.com/office/officeart/2008/layout/VerticalAccentList"/>
    <dgm:cxn modelId="{F637C611-2C1D-451A-BB96-2E38333A7B73}" type="presParOf" srcId="{06506947-521A-49B2-B10B-167632EA8657}" destId="{83376DDD-EDFA-4E33-8BF4-50E4EB355BDE}" srcOrd="0" destOrd="0" presId="urn:microsoft.com/office/officeart/2008/layout/VerticalAccentList"/>
    <dgm:cxn modelId="{28242E61-6850-4A52-B6D4-415AFAFD574A}" type="presParOf" srcId="{83376DDD-EDFA-4E33-8BF4-50E4EB355BDE}" destId="{67B9AC7C-6E39-495E-AD74-14F484DE5085}" srcOrd="0" destOrd="0" presId="urn:microsoft.com/office/officeart/2008/layout/VerticalAccentList"/>
    <dgm:cxn modelId="{F34AB029-A775-44A5-9B10-113D26743959}" type="presParOf" srcId="{06506947-521A-49B2-B10B-167632EA8657}" destId="{251BA66C-9350-4845-A211-1075966A0BC2}" srcOrd="1" destOrd="0" presId="urn:microsoft.com/office/officeart/2008/layout/VerticalAccentList"/>
    <dgm:cxn modelId="{1B648D5E-5E04-4279-BEF6-14E38831245C}" type="presParOf" srcId="{251BA66C-9350-4845-A211-1075966A0BC2}" destId="{ACF8EF52-3A20-473C-8437-27634780E899}" srcOrd="0" destOrd="0" presId="urn:microsoft.com/office/officeart/2008/layout/VerticalAccentList"/>
    <dgm:cxn modelId="{DAAC5BD3-C9A2-484E-867E-69B71F5C6AFE}" type="presParOf" srcId="{251BA66C-9350-4845-A211-1075966A0BC2}" destId="{DA4211B1-4829-44E5-B0E2-54E984338DF9}" srcOrd="1" destOrd="0" presId="urn:microsoft.com/office/officeart/2008/layout/VerticalAccentList"/>
    <dgm:cxn modelId="{B2A1B72F-42D8-44AE-9658-23981BE6F894}" type="presParOf" srcId="{251BA66C-9350-4845-A211-1075966A0BC2}" destId="{CC9CD80F-F596-4044-AB84-BCA01F8F72D5}" srcOrd="2" destOrd="0" presId="urn:microsoft.com/office/officeart/2008/layout/VerticalAccentList"/>
    <dgm:cxn modelId="{BC4BCECB-965B-494E-9719-B51DE5778848}" type="presParOf" srcId="{251BA66C-9350-4845-A211-1075966A0BC2}" destId="{AE7C6C00-D0AA-463E-9889-A4938817432A}" srcOrd="3" destOrd="0" presId="urn:microsoft.com/office/officeart/2008/layout/VerticalAccentList"/>
    <dgm:cxn modelId="{509F8197-782F-4193-BCC5-28B5174130B5}" type="presParOf" srcId="{251BA66C-9350-4845-A211-1075966A0BC2}" destId="{DC0F9C1E-9A3C-42A0-A9B9-B10C9DB74633}" srcOrd="4" destOrd="0" presId="urn:microsoft.com/office/officeart/2008/layout/VerticalAccentList"/>
    <dgm:cxn modelId="{6A476C0F-F0B0-4EC7-BA77-0CD4BA5962F1}" type="presParOf" srcId="{251BA66C-9350-4845-A211-1075966A0BC2}" destId="{565EA8CF-3D68-4167-A824-255AA044345F}" srcOrd="5" destOrd="0" presId="urn:microsoft.com/office/officeart/2008/layout/VerticalAccentList"/>
    <dgm:cxn modelId="{71FE8C71-127A-4A8D-99D3-3C7D001AA4F3}" type="presParOf" srcId="{251BA66C-9350-4845-A211-1075966A0BC2}" destId="{3E848FFE-54B9-4DEE-AB6E-EDD0444A31F3}" srcOrd="6" destOrd="0" presId="urn:microsoft.com/office/officeart/2008/layout/VerticalAccentList"/>
    <dgm:cxn modelId="{9687E669-CCC8-40FC-8282-91730A92DADE}" type="presParOf" srcId="{251BA66C-9350-4845-A211-1075966A0BC2}" destId="{E03CC889-AD8E-4D80-ADB1-6D69130FB07A}" srcOrd="7" destOrd="0" presId="urn:microsoft.com/office/officeart/2008/layout/VerticalAccentList"/>
    <dgm:cxn modelId="{F0C9EA9A-045E-4228-AC1C-1376BD8BCC75}" type="presParOf" srcId="{06506947-521A-49B2-B10B-167632EA8657}" destId="{D9D2AA2B-0512-444B-BFB6-4324BEC44E02}" srcOrd="2" destOrd="0" presId="urn:microsoft.com/office/officeart/2008/layout/VerticalAccentList"/>
    <dgm:cxn modelId="{B4A84DD5-8D01-4EBC-A7B4-6021F0D5FCDA}" type="presParOf" srcId="{06506947-521A-49B2-B10B-167632EA8657}" destId="{AD8C2BF7-7272-465F-B266-529C74973316}" srcOrd="3" destOrd="0" presId="urn:microsoft.com/office/officeart/2008/layout/VerticalAccentList"/>
    <dgm:cxn modelId="{6203FA21-ABBE-4002-9F8C-9A38D611077C}" type="presParOf" srcId="{AD8C2BF7-7272-465F-B266-529C74973316}" destId="{86F80CF2-1BF9-461A-9363-7C8D658BED0D}" srcOrd="0" destOrd="0" presId="urn:microsoft.com/office/officeart/2008/layout/VerticalAccentList"/>
    <dgm:cxn modelId="{0138CFDE-200D-4340-96A1-FEF59641FB81}" type="presParOf" srcId="{06506947-521A-49B2-B10B-167632EA8657}" destId="{F1D4F5FC-BE15-409F-84CF-011C34D2BFB3}" srcOrd="4" destOrd="0" presId="urn:microsoft.com/office/officeart/2008/layout/VerticalAccentList"/>
    <dgm:cxn modelId="{EE65ABF9-277C-4FA7-9990-BA0C8BCC310E}" type="presParOf" srcId="{F1D4F5FC-BE15-409F-84CF-011C34D2BFB3}" destId="{70AC70D2-70DD-4FA5-8FCE-079D20BAE656}" srcOrd="0" destOrd="0" presId="urn:microsoft.com/office/officeart/2008/layout/VerticalAccentList"/>
    <dgm:cxn modelId="{B02FDAA9-A294-4918-A9A5-151F16F3CB8F}" type="presParOf" srcId="{F1D4F5FC-BE15-409F-84CF-011C34D2BFB3}" destId="{6B2DFC7C-C07A-4533-9FC8-8E73384DCC93}" srcOrd="1" destOrd="0" presId="urn:microsoft.com/office/officeart/2008/layout/VerticalAccentList"/>
    <dgm:cxn modelId="{547CC1DD-D34C-4DAA-BBDE-D94F6CAE8F93}" type="presParOf" srcId="{F1D4F5FC-BE15-409F-84CF-011C34D2BFB3}" destId="{0F03CFF4-F792-4E28-A005-1F8F9359854A}" srcOrd="2" destOrd="0" presId="urn:microsoft.com/office/officeart/2008/layout/VerticalAccentList"/>
    <dgm:cxn modelId="{414BC1A4-5680-4243-AEFE-3DDBC5E9B6C1}" type="presParOf" srcId="{F1D4F5FC-BE15-409F-84CF-011C34D2BFB3}" destId="{F7131AB3-83F6-4DCA-BC51-FE2D444C1299}" srcOrd="3" destOrd="0" presId="urn:microsoft.com/office/officeart/2008/layout/VerticalAccentList"/>
    <dgm:cxn modelId="{ED137C3C-1A70-4467-B12F-C671E75FA89B}" type="presParOf" srcId="{F1D4F5FC-BE15-409F-84CF-011C34D2BFB3}" destId="{62446066-8867-444D-A76A-5A1C2B9164D4}" srcOrd="4" destOrd="0" presId="urn:microsoft.com/office/officeart/2008/layout/VerticalAccentList"/>
    <dgm:cxn modelId="{9F92B273-CA43-4EDF-8247-0A9B8F616109}" type="presParOf" srcId="{F1D4F5FC-BE15-409F-84CF-011C34D2BFB3}" destId="{F22F20FE-1A11-4E49-953F-0B9A92033F8D}" srcOrd="5" destOrd="0" presId="urn:microsoft.com/office/officeart/2008/layout/VerticalAccentList"/>
    <dgm:cxn modelId="{2FA850E8-8404-4BB5-91B9-2337E181E0DE}" type="presParOf" srcId="{F1D4F5FC-BE15-409F-84CF-011C34D2BFB3}" destId="{6C6C0840-889E-4CB5-B3DA-1480CFC95090}" srcOrd="6" destOrd="0" presId="urn:microsoft.com/office/officeart/2008/layout/VerticalAccentList"/>
    <dgm:cxn modelId="{DB495D0B-CBD6-4BC9-A00A-C9CF81905EC6}" type="presParOf" srcId="{F1D4F5FC-BE15-409F-84CF-011C34D2BFB3}" destId="{C2EB3F06-DBAB-409F-A029-DD5D368AF7FF}" srcOrd="7" destOrd="0" presId="urn:microsoft.com/office/officeart/2008/layout/VerticalAccentList"/>
    <dgm:cxn modelId="{4478A31C-FA7B-4FC7-B2DD-790ACD0A0743}" type="presParOf" srcId="{06506947-521A-49B2-B10B-167632EA8657}" destId="{4C51C13A-8158-43FF-8B19-715724371334}" srcOrd="5" destOrd="0" presId="urn:microsoft.com/office/officeart/2008/layout/VerticalAccentList"/>
    <dgm:cxn modelId="{B9FA3B1D-5790-458B-BB85-07B279DB236E}" type="presParOf" srcId="{06506947-521A-49B2-B10B-167632EA8657}" destId="{242A0E87-ECE0-4F98-85AE-5F8C3C4636EF}" srcOrd="6" destOrd="0" presId="urn:microsoft.com/office/officeart/2008/layout/VerticalAccentList"/>
    <dgm:cxn modelId="{6DEB3678-D1F0-4A6F-8891-5BCEE2A6F62A}" type="presParOf" srcId="{242A0E87-ECE0-4F98-85AE-5F8C3C4636EF}" destId="{8A653301-7C83-47EC-9070-6D7A9114CC4C}" srcOrd="0" destOrd="0" presId="urn:microsoft.com/office/officeart/2008/layout/VerticalAccentList"/>
    <dgm:cxn modelId="{04E57313-DBDB-49F7-ABA1-6B43B9732751}" type="presParOf" srcId="{06506947-521A-49B2-B10B-167632EA8657}" destId="{D8E8C78B-9B90-42D8-99E7-5EC1435E720A}" srcOrd="7" destOrd="0" presId="urn:microsoft.com/office/officeart/2008/layout/VerticalAccentList"/>
    <dgm:cxn modelId="{DD9EFEC0-9475-40AE-AB75-C64E5D8A57A5}" type="presParOf" srcId="{D8E8C78B-9B90-42D8-99E7-5EC1435E720A}" destId="{76D2E2A7-4FA8-4CC1-A5FE-E4A494B0AEA5}" srcOrd="0" destOrd="0" presId="urn:microsoft.com/office/officeart/2008/layout/VerticalAccentList"/>
    <dgm:cxn modelId="{ED080511-1401-4B40-9278-C9F3DAD0B92D}" type="presParOf" srcId="{D8E8C78B-9B90-42D8-99E7-5EC1435E720A}" destId="{A7172DE4-C7EB-4818-A046-AF3673FF33E3}" srcOrd="1" destOrd="0" presId="urn:microsoft.com/office/officeart/2008/layout/VerticalAccentList"/>
    <dgm:cxn modelId="{5B290AE0-41C3-4B4A-A6C2-6AB422523452}" type="presParOf" srcId="{D8E8C78B-9B90-42D8-99E7-5EC1435E720A}" destId="{BB78D363-01D0-45B7-A02D-14C6458EF2C4}" srcOrd="2" destOrd="0" presId="urn:microsoft.com/office/officeart/2008/layout/VerticalAccentList"/>
    <dgm:cxn modelId="{C35DBF6C-8DCB-4181-BC68-880DF847DA4C}" type="presParOf" srcId="{D8E8C78B-9B90-42D8-99E7-5EC1435E720A}" destId="{9468C3E7-4E68-480F-BD41-4067B7ACFBBF}" srcOrd="3" destOrd="0" presId="urn:microsoft.com/office/officeart/2008/layout/VerticalAccentList"/>
    <dgm:cxn modelId="{E7218F30-844C-4488-87F8-B1D748A6F91D}" type="presParOf" srcId="{D8E8C78B-9B90-42D8-99E7-5EC1435E720A}" destId="{96686321-DE3A-4322-837B-CA1B5E6806D1}" srcOrd="4" destOrd="0" presId="urn:microsoft.com/office/officeart/2008/layout/VerticalAccentList"/>
    <dgm:cxn modelId="{BAFEB43C-89CD-45BE-9380-E6C47BF941DE}" type="presParOf" srcId="{D8E8C78B-9B90-42D8-99E7-5EC1435E720A}" destId="{4CE10CC1-EEB8-4328-ACCC-78CD0B3E5AE5}" srcOrd="5" destOrd="0" presId="urn:microsoft.com/office/officeart/2008/layout/VerticalAccentList"/>
    <dgm:cxn modelId="{52260EA4-4073-4DA1-80A6-8DDBA0323737}" type="presParOf" srcId="{D8E8C78B-9B90-42D8-99E7-5EC1435E720A}" destId="{D684C8B9-3157-4D9B-92C8-294BF6DDDFDA}" srcOrd="6" destOrd="0" presId="urn:microsoft.com/office/officeart/2008/layout/VerticalAccentList"/>
    <dgm:cxn modelId="{84233EBB-C2E9-461F-8F28-BB86E7549F8A}" type="presParOf" srcId="{D8E8C78B-9B90-42D8-99E7-5EC1435E720A}" destId="{1DA97F28-F001-4CAA-AA8E-EC23E71351A7}" srcOrd="7" destOrd="0" presId="urn:microsoft.com/office/officeart/2008/layout/VerticalAccentList"/>
    <dgm:cxn modelId="{3A5CB156-D456-4FB7-A814-F4FE447374A2}" type="presParOf" srcId="{06506947-521A-49B2-B10B-167632EA8657}" destId="{417F5C18-63B4-47CB-99FA-F2C70A99950D}" srcOrd="8" destOrd="0" presId="urn:microsoft.com/office/officeart/2008/layout/VerticalAccentList"/>
    <dgm:cxn modelId="{CA3E332C-303A-487D-A02A-53B974E253E7}" type="presParOf" srcId="{06506947-521A-49B2-B10B-167632EA8657}" destId="{BBAC9ACF-A6A2-41DE-B799-FC3F185198C6}" srcOrd="9" destOrd="0" presId="urn:microsoft.com/office/officeart/2008/layout/VerticalAccentList"/>
    <dgm:cxn modelId="{6ED0D647-487F-40A4-9DC6-4A231C4B9320}" type="presParOf" srcId="{BBAC9ACF-A6A2-41DE-B799-FC3F185198C6}" destId="{D694B34B-CF59-4B40-BCE7-E22B4C9021DD}" srcOrd="0" destOrd="0" presId="urn:microsoft.com/office/officeart/2008/layout/VerticalAccentList"/>
    <dgm:cxn modelId="{782487F2-DD59-43EE-AC95-D9B8EB60C1E6}" type="presParOf" srcId="{06506947-521A-49B2-B10B-167632EA8657}" destId="{5744ABE6-ED82-4FAD-8B64-376EAA6221C4}" srcOrd="10" destOrd="0" presId="urn:microsoft.com/office/officeart/2008/layout/VerticalAccentList"/>
    <dgm:cxn modelId="{47651759-6038-4B2F-B481-62E7F15AC336}" type="presParOf" srcId="{5744ABE6-ED82-4FAD-8B64-376EAA6221C4}" destId="{45ECE4E4-9B53-410E-9CC6-81867A2A5D9C}" srcOrd="0" destOrd="0" presId="urn:microsoft.com/office/officeart/2008/layout/VerticalAccentList"/>
    <dgm:cxn modelId="{44056AE6-EB5D-4022-991E-0CD9AE8A62CA}" type="presParOf" srcId="{5744ABE6-ED82-4FAD-8B64-376EAA6221C4}" destId="{E2C5E31F-BEDF-45D8-839F-AEAF8BECE9BD}" srcOrd="1" destOrd="0" presId="urn:microsoft.com/office/officeart/2008/layout/VerticalAccentList"/>
    <dgm:cxn modelId="{14F5D09C-54ED-443D-9CD8-03CB48EC6E96}" type="presParOf" srcId="{5744ABE6-ED82-4FAD-8B64-376EAA6221C4}" destId="{EDF55D34-8CF4-434B-90A6-A7654A3BEC87}" srcOrd="2" destOrd="0" presId="urn:microsoft.com/office/officeart/2008/layout/VerticalAccentList"/>
    <dgm:cxn modelId="{76899B31-9497-41FD-B18D-448A59FAE295}" type="presParOf" srcId="{5744ABE6-ED82-4FAD-8B64-376EAA6221C4}" destId="{5712FCD9-8D24-417A-88E8-1999D6920217}" srcOrd="3" destOrd="0" presId="urn:microsoft.com/office/officeart/2008/layout/VerticalAccentList"/>
    <dgm:cxn modelId="{0C129D89-2485-443E-BC61-5CA4727FB68C}" type="presParOf" srcId="{5744ABE6-ED82-4FAD-8B64-376EAA6221C4}" destId="{301E80FD-F575-4E5C-8F9F-45EA379B7F57}" srcOrd="4" destOrd="0" presId="urn:microsoft.com/office/officeart/2008/layout/VerticalAccentList"/>
    <dgm:cxn modelId="{1395F529-94FC-497E-8D91-D994EE018C66}" type="presParOf" srcId="{5744ABE6-ED82-4FAD-8B64-376EAA6221C4}" destId="{514E1559-8637-4816-AA09-5B14BCFA42FD}" srcOrd="5" destOrd="0" presId="urn:microsoft.com/office/officeart/2008/layout/VerticalAccentList"/>
    <dgm:cxn modelId="{AB9D9E92-5312-4C50-9DC8-133615C42250}" type="presParOf" srcId="{5744ABE6-ED82-4FAD-8B64-376EAA6221C4}" destId="{89656F41-FE62-464A-A189-C6965616953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ADDDF2-8E1E-4F7D-AFF8-29C3A7B77A85}">
      <dsp:nvSpPr>
        <dsp:cNvPr id="0" name=""/>
        <dsp:cNvSpPr/>
      </dsp:nvSpPr>
      <dsp:spPr>
        <a:xfrm>
          <a:off x="-5578685" y="-859669"/>
          <a:ext cx="6686020" cy="6686020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6DF2D-D73F-4238-B083-B89C22000F9D}">
      <dsp:nvSpPr>
        <dsp:cNvPr id="0" name=""/>
        <dsp:cNvSpPr/>
      </dsp:nvSpPr>
      <dsp:spPr>
        <a:xfrm>
          <a:off x="579047" y="310318"/>
          <a:ext cx="7091132" cy="62103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2022/23 At a Glance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579047" y="310318"/>
        <a:ext cx="7091132" cy="621033"/>
      </dsp:txXfrm>
    </dsp:sp>
    <dsp:sp modelId="{ED98AD1C-D4F5-4342-A7C2-A64597E688D0}">
      <dsp:nvSpPr>
        <dsp:cNvPr id="0" name=""/>
        <dsp:cNvSpPr/>
      </dsp:nvSpPr>
      <dsp:spPr>
        <a:xfrm>
          <a:off x="146294" y="176912"/>
          <a:ext cx="776292" cy="776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B773B5-388C-439E-A1C2-2293EA7F3DEE}">
      <dsp:nvSpPr>
        <dsp:cNvPr id="0" name=""/>
        <dsp:cNvSpPr/>
      </dsp:nvSpPr>
      <dsp:spPr>
        <a:xfrm>
          <a:off x="1023749" y="1241571"/>
          <a:ext cx="6646742" cy="62103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Strategic Plan &amp; APP Indicators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023749" y="1241571"/>
        <a:ext cx="6646742" cy="621033"/>
      </dsp:txXfrm>
    </dsp:sp>
    <dsp:sp modelId="{91216DDF-F16F-4A22-9086-C815F2139D73}">
      <dsp:nvSpPr>
        <dsp:cNvPr id="0" name=""/>
        <dsp:cNvSpPr/>
      </dsp:nvSpPr>
      <dsp:spPr>
        <a:xfrm>
          <a:off x="561747" y="1163941"/>
          <a:ext cx="776292" cy="776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D056AE-4ECC-4FA0-AB28-72F7786E0B3F}">
      <dsp:nvSpPr>
        <dsp:cNvPr id="0" name=""/>
        <dsp:cNvSpPr/>
      </dsp:nvSpPr>
      <dsp:spPr>
        <a:xfrm>
          <a:off x="1237844" y="2166526"/>
          <a:ext cx="6151273" cy="62103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Increasing PSC Visibility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237844" y="2166526"/>
        <a:ext cx="6151273" cy="621033"/>
      </dsp:txXfrm>
    </dsp:sp>
    <dsp:sp modelId="{DC143ADE-8D7A-43CD-BEAA-1C1772FF3391}">
      <dsp:nvSpPr>
        <dsp:cNvPr id="0" name=""/>
        <dsp:cNvSpPr/>
      </dsp:nvSpPr>
      <dsp:spPr>
        <a:xfrm>
          <a:off x="788975" y="2095194"/>
          <a:ext cx="595004" cy="776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D445BC-EC46-4328-8B66-BC98603962C9}">
      <dsp:nvSpPr>
        <dsp:cNvPr id="0" name=""/>
        <dsp:cNvSpPr/>
      </dsp:nvSpPr>
      <dsp:spPr>
        <a:xfrm>
          <a:off x="1161643" y="3152915"/>
          <a:ext cx="6215634" cy="62103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Organisational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Performance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161643" y="3152915"/>
        <a:ext cx="6215634" cy="621033"/>
      </dsp:txXfrm>
    </dsp:sp>
    <dsp:sp modelId="{FA111C2A-9B22-4467-B683-905D67CC2069}">
      <dsp:nvSpPr>
        <dsp:cNvPr id="0" name=""/>
        <dsp:cNvSpPr/>
      </dsp:nvSpPr>
      <dsp:spPr>
        <a:xfrm>
          <a:off x="553410" y="3039295"/>
          <a:ext cx="776292" cy="776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75F2B-AA3D-4CC6-A0A1-D3A8C8530B19}">
      <dsp:nvSpPr>
        <dsp:cNvPr id="0" name=""/>
        <dsp:cNvSpPr/>
      </dsp:nvSpPr>
      <dsp:spPr>
        <a:xfrm>
          <a:off x="512263" y="4023756"/>
          <a:ext cx="6365375" cy="74747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Financial Performance Report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12263" y="4023756"/>
        <a:ext cx="6365375" cy="747470"/>
      </dsp:txXfrm>
    </dsp:sp>
    <dsp:sp modelId="{46648440-B370-41DE-AD4E-7E5F9B4E8410}">
      <dsp:nvSpPr>
        <dsp:cNvPr id="0" name=""/>
        <dsp:cNvSpPr/>
      </dsp:nvSpPr>
      <dsp:spPr>
        <a:xfrm>
          <a:off x="0" y="3988383"/>
          <a:ext cx="725926" cy="714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9AC7C-6E39-495E-AD74-14F484DE5085}">
      <dsp:nvSpPr>
        <dsp:cNvPr id="0" name=""/>
        <dsp:cNvSpPr/>
      </dsp:nvSpPr>
      <dsp:spPr>
        <a:xfrm>
          <a:off x="524015" y="2115"/>
          <a:ext cx="4707065" cy="42791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Programme</a:t>
          </a:r>
          <a:r>
            <a:rPr lang="en-US" sz="14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1: Administration</a:t>
          </a:r>
          <a:endParaRPr lang="en-US" sz="1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24015" y="2115"/>
        <a:ext cx="4707065" cy="427915"/>
      </dsp:txXfrm>
    </dsp:sp>
    <dsp:sp modelId="{ACF8EF52-3A20-473C-8437-27634780E899}">
      <dsp:nvSpPr>
        <dsp:cNvPr id="0" name=""/>
        <dsp:cNvSpPr/>
      </dsp:nvSpPr>
      <dsp:spPr>
        <a:xfrm>
          <a:off x="524015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211B1-4829-44E5-B0E2-54E984338DF9}">
      <dsp:nvSpPr>
        <dsp:cNvPr id="0" name=""/>
        <dsp:cNvSpPr/>
      </dsp:nvSpPr>
      <dsp:spPr>
        <a:xfrm>
          <a:off x="1185620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CD80F-F596-4044-AB84-BCA01F8F72D5}">
      <dsp:nvSpPr>
        <dsp:cNvPr id="0" name=""/>
        <dsp:cNvSpPr/>
      </dsp:nvSpPr>
      <dsp:spPr>
        <a:xfrm>
          <a:off x="1847747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C6C00-D0AA-463E-9889-A4938817432A}">
      <dsp:nvSpPr>
        <dsp:cNvPr id="0" name=""/>
        <dsp:cNvSpPr/>
      </dsp:nvSpPr>
      <dsp:spPr>
        <a:xfrm>
          <a:off x="2509351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F9C1E-9A3C-42A0-A9B9-B10C9DB74633}">
      <dsp:nvSpPr>
        <dsp:cNvPr id="0" name=""/>
        <dsp:cNvSpPr/>
      </dsp:nvSpPr>
      <dsp:spPr>
        <a:xfrm>
          <a:off x="3171479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EA8CF-3D68-4167-A824-255AA044345F}">
      <dsp:nvSpPr>
        <dsp:cNvPr id="0" name=""/>
        <dsp:cNvSpPr/>
      </dsp:nvSpPr>
      <dsp:spPr>
        <a:xfrm>
          <a:off x="3833083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48FFE-54B9-4DEE-AB6E-EDD0444A31F3}">
      <dsp:nvSpPr>
        <dsp:cNvPr id="0" name=""/>
        <dsp:cNvSpPr/>
      </dsp:nvSpPr>
      <dsp:spPr>
        <a:xfrm>
          <a:off x="4495210" y="430030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CC889-AD8E-4D80-ADB1-6D69130FB07A}">
      <dsp:nvSpPr>
        <dsp:cNvPr id="0" name=""/>
        <dsp:cNvSpPr/>
      </dsp:nvSpPr>
      <dsp:spPr>
        <a:xfrm>
          <a:off x="524015" y="517198"/>
          <a:ext cx="4768257" cy="69734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7 Indicators</a:t>
          </a:r>
          <a:endParaRPr lang="en-US" sz="1400" kern="1200" dirty="0">
            <a:solidFill>
              <a:srgbClr val="006666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524015" y="517198"/>
        <a:ext cx="4768257" cy="697343"/>
      </dsp:txXfrm>
    </dsp:sp>
    <dsp:sp modelId="{86F80CF2-1BF9-461A-9363-7C8D658BED0D}">
      <dsp:nvSpPr>
        <dsp:cNvPr id="0" name=""/>
        <dsp:cNvSpPr/>
      </dsp:nvSpPr>
      <dsp:spPr>
        <a:xfrm>
          <a:off x="524015" y="1381608"/>
          <a:ext cx="4707065" cy="42791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Programme</a:t>
          </a:r>
          <a:r>
            <a:rPr lang="en-US" sz="1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2: Leadership and Management </a:t>
          </a:r>
          <a:r>
            <a:rPr lang="en-US" sz="1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Practises</a:t>
          </a:r>
          <a:endParaRPr lang="en-US" sz="13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24015" y="1381608"/>
        <a:ext cx="4707065" cy="427915"/>
      </dsp:txXfrm>
    </dsp:sp>
    <dsp:sp modelId="{70AC70D2-70DD-4FA5-8FCE-079D20BAE656}">
      <dsp:nvSpPr>
        <dsp:cNvPr id="0" name=""/>
        <dsp:cNvSpPr/>
      </dsp:nvSpPr>
      <dsp:spPr>
        <a:xfrm>
          <a:off x="524015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DFC7C-C07A-4533-9FC8-8E73384DCC93}">
      <dsp:nvSpPr>
        <dsp:cNvPr id="0" name=""/>
        <dsp:cNvSpPr/>
      </dsp:nvSpPr>
      <dsp:spPr>
        <a:xfrm>
          <a:off x="1185620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3CFF4-F792-4E28-A005-1F8F9359854A}">
      <dsp:nvSpPr>
        <dsp:cNvPr id="0" name=""/>
        <dsp:cNvSpPr/>
      </dsp:nvSpPr>
      <dsp:spPr>
        <a:xfrm>
          <a:off x="1847747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31AB3-83F6-4DCA-BC51-FE2D444C1299}">
      <dsp:nvSpPr>
        <dsp:cNvPr id="0" name=""/>
        <dsp:cNvSpPr/>
      </dsp:nvSpPr>
      <dsp:spPr>
        <a:xfrm>
          <a:off x="2509351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46066-8867-444D-A76A-5A1C2B9164D4}">
      <dsp:nvSpPr>
        <dsp:cNvPr id="0" name=""/>
        <dsp:cNvSpPr/>
      </dsp:nvSpPr>
      <dsp:spPr>
        <a:xfrm>
          <a:off x="3171479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F20FE-1A11-4E49-953F-0B9A92033F8D}">
      <dsp:nvSpPr>
        <dsp:cNvPr id="0" name=""/>
        <dsp:cNvSpPr/>
      </dsp:nvSpPr>
      <dsp:spPr>
        <a:xfrm>
          <a:off x="3833083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C0840-889E-4CB5-B3DA-1480CFC95090}">
      <dsp:nvSpPr>
        <dsp:cNvPr id="0" name=""/>
        <dsp:cNvSpPr/>
      </dsp:nvSpPr>
      <dsp:spPr>
        <a:xfrm>
          <a:off x="4495210" y="1809523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B3F06-DBAB-409F-A029-DD5D368AF7FF}">
      <dsp:nvSpPr>
        <dsp:cNvPr id="0" name=""/>
        <dsp:cNvSpPr/>
      </dsp:nvSpPr>
      <dsp:spPr>
        <a:xfrm>
          <a:off x="524015" y="1896691"/>
          <a:ext cx="4768257" cy="69734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  Indicators</a:t>
          </a:r>
          <a:endParaRPr lang="en-US" sz="1400" kern="1200" dirty="0">
            <a:solidFill>
              <a:srgbClr val="006666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524015" y="1896691"/>
        <a:ext cx="4768257" cy="697343"/>
      </dsp:txXfrm>
    </dsp:sp>
    <dsp:sp modelId="{8A653301-7C83-47EC-9070-6D7A9114CC4C}">
      <dsp:nvSpPr>
        <dsp:cNvPr id="0" name=""/>
        <dsp:cNvSpPr/>
      </dsp:nvSpPr>
      <dsp:spPr>
        <a:xfrm>
          <a:off x="524015" y="2761101"/>
          <a:ext cx="4707065" cy="42791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Programme</a:t>
          </a:r>
          <a:r>
            <a:rPr lang="en-US" sz="1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3: Monitoring &amp; Evaluation</a:t>
          </a:r>
          <a:endParaRPr lang="en-US" sz="13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24015" y="2761101"/>
        <a:ext cx="4707065" cy="427915"/>
      </dsp:txXfrm>
    </dsp:sp>
    <dsp:sp modelId="{76D2E2A7-4FA8-4CC1-A5FE-E4A494B0AEA5}">
      <dsp:nvSpPr>
        <dsp:cNvPr id="0" name=""/>
        <dsp:cNvSpPr/>
      </dsp:nvSpPr>
      <dsp:spPr>
        <a:xfrm>
          <a:off x="524015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72DE4-C7EB-4818-A046-AF3673FF33E3}">
      <dsp:nvSpPr>
        <dsp:cNvPr id="0" name=""/>
        <dsp:cNvSpPr/>
      </dsp:nvSpPr>
      <dsp:spPr>
        <a:xfrm>
          <a:off x="1185620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D363-01D0-45B7-A02D-14C6458EF2C4}">
      <dsp:nvSpPr>
        <dsp:cNvPr id="0" name=""/>
        <dsp:cNvSpPr/>
      </dsp:nvSpPr>
      <dsp:spPr>
        <a:xfrm>
          <a:off x="1847747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8C3E7-4E68-480F-BD41-4067B7ACFBBF}">
      <dsp:nvSpPr>
        <dsp:cNvPr id="0" name=""/>
        <dsp:cNvSpPr/>
      </dsp:nvSpPr>
      <dsp:spPr>
        <a:xfrm>
          <a:off x="2509351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86321-DE3A-4322-837B-CA1B5E6806D1}">
      <dsp:nvSpPr>
        <dsp:cNvPr id="0" name=""/>
        <dsp:cNvSpPr/>
      </dsp:nvSpPr>
      <dsp:spPr>
        <a:xfrm>
          <a:off x="3171479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10CC1-EEB8-4328-ACCC-78CD0B3E5AE5}">
      <dsp:nvSpPr>
        <dsp:cNvPr id="0" name=""/>
        <dsp:cNvSpPr/>
      </dsp:nvSpPr>
      <dsp:spPr>
        <a:xfrm>
          <a:off x="3833083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4C8B9-3157-4D9B-92C8-294BF6DDDFDA}">
      <dsp:nvSpPr>
        <dsp:cNvPr id="0" name=""/>
        <dsp:cNvSpPr/>
      </dsp:nvSpPr>
      <dsp:spPr>
        <a:xfrm>
          <a:off x="4495210" y="3189016"/>
          <a:ext cx="1101453" cy="8716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97F28-F001-4CAA-AA8E-EC23E71351A7}">
      <dsp:nvSpPr>
        <dsp:cNvPr id="0" name=""/>
        <dsp:cNvSpPr/>
      </dsp:nvSpPr>
      <dsp:spPr>
        <a:xfrm>
          <a:off x="524015" y="3276184"/>
          <a:ext cx="4768257" cy="69734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7 Indicators</a:t>
          </a:r>
          <a:endParaRPr lang="en-US" sz="1400" kern="1200" dirty="0">
            <a:solidFill>
              <a:srgbClr val="006666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524015" y="3276184"/>
        <a:ext cx="4768257" cy="697343"/>
      </dsp:txXfrm>
    </dsp:sp>
    <dsp:sp modelId="{D694B34B-CF59-4B40-BCE7-E22B4C9021DD}">
      <dsp:nvSpPr>
        <dsp:cNvPr id="0" name=""/>
        <dsp:cNvSpPr/>
      </dsp:nvSpPr>
      <dsp:spPr>
        <a:xfrm>
          <a:off x="524015" y="4140593"/>
          <a:ext cx="4707065" cy="42791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Century Gothic" panose="020B0502020202020204" pitchFamily="34" charset="0"/>
            </a:rPr>
            <a:t>Programme</a:t>
          </a:r>
          <a:r>
            <a:rPr lang="en-US" sz="1300" kern="1200" dirty="0" smtClean="0">
              <a:latin typeface="Century Gothic" panose="020B0502020202020204" pitchFamily="34" charset="0"/>
            </a:rPr>
            <a:t> 4: Integrity and Anti- Corruption</a:t>
          </a:r>
          <a:endParaRPr lang="en-US" sz="1300" kern="1200" dirty="0">
            <a:latin typeface="Century Gothic" panose="020B0502020202020204" pitchFamily="34" charset="0"/>
          </a:endParaRPr>
        </a:p>
      </dsp:txBody>
      <dsp:txXfrm>
        <a:off x="524015" y="4140593"/>
        <a:ext cx="4707065" cy="427915"/>
      </dsp:txXfrm>
    </dsp:sp>
    <dsp:sp modelId="{45ECE4E4-9B53-410E-9CC6-81867A2A5D9C}">
      <dsp:nvSpPr>
        <dsp:cNvPr id="0" name=""/>
        <dsp:cNvSpPr/>
      </dsp:nvSpPr>
      <dsp:spPr>
        <a:xfrm>
          <a:off x="524015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5E31F-BEDF-45D8-839F-AEAF8BECE9BD}">
      <dsp:nvSpPr>
        <dsp:cNvPr id="0" name=""/>
        <dsp:cNvSpPr/>
      </dsp:nvSpPr>
      <dsp:spPr>
        <a:xfrm>
          <a:off x="1188235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55D34-8CF4-434B-90A6-A7654A3BEC87}">
      <dsp:nvSpPr>
        <dsp:cNvPr id="0" name=""/>
        <dsp:cNvSpPr/>
      </dsp:nvSpPr>
      <dsp:spPr>
        <a:xfrm>
          <a:off x="1852454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2FCD9-8D24-417A-88E8-1999D6920217}">
      <dsp:nvSpPr>
        <dsp:cNvPr id="0" name=""/>
        <dsp:cNvSpPr/>
      </dsp:nvSpPr>
      <dsp:spPr>
        <a:xfrm>
          <a:off x="2516673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E80FD-F575-4E5C-8F9F-45EA379B7F57}">
      <dsp:nvSpPr>
        <dsp:cNvPr id="0" name=""/>
        <dsp:cNvSpPr/>
      </dsp:nvSpPr>
      <dsp:spPr>
        <a:xfrm>
          <a:off x="3180893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E1559-8637-4816-AA09-5B14BCFA42FD}">
      <dsp:nvSpPr>
        <dsp:cNvPr id="0" name=""/>
        <dsp:cNvSpPr/>
      </dsp:nvSpPr>
      <dsp:spPr>
        <a:xfrm>
          <a:off x="3845112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6F41-FE62-464A-A189-C69656169538}">
      <dsp:nvSpPr>
        <dsp:cNvPr id="0" name=""/>
        <dsp:cNvSpPr/>
      </dsp:nvSpPr>
      <dsp:spPr>
        <a:xfrm>
          <a:off x="4509331" y="4568509"/>
          <a:ext cx="627608" cy="1046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0.74336</cdr:x>
      <cdr:y>0.24199</cdr:y>
    </cdr:from>
    <cdr:to>
      <cdr:x>0.97345</cdr:x>
      <cdr:y>0.94279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8672" y="1218366"/>
          <a:ext cx="1872208" cy="3528392"/>
        </a:xfrm>
        <a:prstGeom xmlns:a="http://schemas.openxmlformats.org/drawingml/2006/main" prst="rect">
          <a:avLst/>
        </a:prstGeom>
        <a:scene3d xmlns:a="http://schemas.openxmlformats.org/drawingml/2006/main">
          <a:camera prst="perspectiveFront"/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0.74336</cdr:x>
      <cdr:y>0.2992</cdr:y>
    </cdr:from>
    <cdr:to>
      <cdr:x>0.9646</cdr:x>
      <cdr:y>0.9714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1506398"/>
          <a:ext cx="1800200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0.70796</cdr:x>
      <cdr:y>0.2849</cdr:y>
    </cdr:from>
    <cdr:to>
      <cdr:x>0.95575</cdr:x>
      <cdr:y>0.88558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1434390"/>
          <a:ext cx="2016224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0.76991</cdr:x>
      <cdr:y>0.25629</cdr:y>
    </cdr:from>
    <cdr:to>
      <cdr:x>0.9646</cdr:x>
      <cdr:y>0.9857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290374"/>
          <a:ext cx="1584176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0.9375</cdr:x>
      <cdr:y>0.15618</cdr:y>
    </cdr:from>
    <cdr:to>
      <cdr:x>0.9375</cdr:x>
      <cdr:y>1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5400600" y="663513"/>
          <a:ext cx="0" cy="35849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E506A-C6DC-4B49-8D51-87D6246B846D}" type="datetimeFigureOut">
              <a:rPr lang="en-ZA" smtClean="0"/>
              <a:pPr/>
              <a:t>2023/02/24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F7EED-182E-4E7E-89ED-7FE92ADECF9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1235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1986-9A1C-4C36-A960-74731F5EEADE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2CCCA-658A-4C4C-B3B1-EF12628A5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70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51E8-7281-4400-AC09-F162F8459FAB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94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7A4-4B44-443B-B7A8-AE9CB9CA3A59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071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465-02D1-4B71-A98F-962991F84BC3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8191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8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75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59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65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3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2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64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9F5E-5E90-41FF-B88F-2796C47B8EF9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45964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7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282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52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84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46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4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927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30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645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73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B2D-01C9-45B7-A1A6-577FDD220238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85668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257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69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812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1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E028-2566-4C46-8CE4-78029EB7177E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356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24CD-6B53-4C90-98DB-699F0A59B02F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9907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2F58-AA1C-469E-91A2-83AF75EAC38D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4428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B17-7ABF-4627-94DD-2A0A69712BAC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2645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3497-522C-4185-98F5-8AF71A8A5769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5289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A91-CF7C-4494-9038-9879BAA53129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3085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3C28-495B-4441-91A4-0E6619291876}" type="datetime1">
              <a:rPr lang="en-ZA" smtClean="0"/>
              <a:pPr/>
              <a:t>2023/02/24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765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2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3573-E14E-4BB7-BA36-2FC579DAC110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2023/02/24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FA3C-A086-4C55-8BE0-62C26184954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052"/>
            <a:ext cx="9180000" cy="688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332656"/>
            <a:ext cx="63367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TO THE PORTFOLIO COMMITTEE ON PUBLIC SERVICE AND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algn="ctr"/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1 -3 QUARTER </a:t>
            </a:r>
            <a:endParaRPr lang="en-US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algn="ctr"/>
            <a:endParaRPr lang="en-US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2022/23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YEAR</a:t>
            </a:r>
            <a:endParaRPr lang="en-US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FEBRUARY 2023</a:t>
            </a:r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5445224"/>
            <a:ext cx="6912256" cy="14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5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US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395" y="19932"/>
            <a:ext cx="9180000" cy="688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221" y="18337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OF PERFORMANCE FOR </a:t>
            </a:r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2022/23 </a:t>
            </a:r>
            <a:endParaRPr lang="en-ZA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9813588"/>
              </p:ext>
            </p:extLst>
          </p:nvPr>
        </p:nvGraphicFramePr>
        <p:xfrm>
          <a:off x="314119" y="908720"/>
          <a:ext cx="8659777" cy="3806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9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4013">
                  <a:extLst>
                    <a:ext uri="{9D8B030D-6E8A-4147-A177-3AD203B41FA5}">
                      <a16:colId xmlns:a16="http://schemas.microsoft.com/office/drawing/2014/main" xmlns="" val="2697304390"/>
                    </a:ext>
                  </a:extLst>
                </a:gridCol>
                <a:gridCol w="1317253">
                  <a:extLst>
                    <a:ext uri="{9D8B030D-6E8A-4147-A177-3AD203B41FA5}">
                      <a16:colId xmlns:a16="http://schemas.microsoft.com/office/drawing/2014/main" xmlns="" val="1475275307"/>
                    </a:ext>
                  </a:extLst>
                </a:gridCol>
                <a:gridCol w="972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998">
                  <a:extLst>
                    <a:ext uri="{9D8B030D-6E8A-4147-A177-3AD203B41FA5}">
                      <a16:colId xmlns:a16="http://schemas.microsoft.com/office/drawing/2014/main" xmlns="" val="1779092993"/>
                    </a:ext>
                  </a:extLst>
                </a:gridCol>
                <a:gridCol w="774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2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4260">
                <a:tc rowSpan="2"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88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86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46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Leadership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and Management Practice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1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and Evaluation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2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Integrity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and Anti-Corruption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863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387B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50851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 smtClean="0">
                <a:latin typeface="Century Gothic" panose="020B0502020202020204" pitchFamily="34" charset="0"/>
              </a:rPr>
              <a:t>74% of APP targets achieved to date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 smtClean="0">
                <a:latin typeface="Century Gothic" panose="020B0502020202020204" pitchFamily="34" charset="0"/>
              </a:rPr>
              <a:t>Plans underway to catch up on missed targets </a:t>
            </a:r>
            <a:r>
              <a:rPr lang="en-ZA" dirty="0" err="1" smtClean="0">
                <a:latin typeface="Century Gothic" panose="020B0502020202020204" pitchFamily="34" charset="0"/>
              </a:rPr>
              <a:t>e.g</a:t>
            </a:r>
            <a:r>
              <a:rPr lang="en-ZA" dirty="0" smtClean="0">
                <a:latin typeface="Century Gothic" panose="020B0502020202020204" pitchFamily="34" charset="0"/>
              </a:rPr>
              <a:t> Citizens Forum</a:t>
            </a: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223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8823"/>
            <a:ext cx="9180000" cy="688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9746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PERFORMANCE PER QUARTER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549349993"/>
              </p:ext>
            </p:extLst>
          </p:nvPr>
        </p:nvGraphicFramePr>
        <p:xfrm>
          <a:off x="179513" y="452442"/>
          <a:ext cx="8821206" cy="564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271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547664" y="30495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1: ADMINISTRATION 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1520265"/>
              </p:ext>
            </p:extLst>
          </p:nvPr>
        </p:nvGraphicFramePr>
        <p:xfrm>
          <a:off x="26183" y="620688"/>
          <a:ext cx="9117817" cy="64181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93571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419026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628887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076333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4984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Output Indicator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Target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Actual Performance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9969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Unqualified audit 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kumimoji="0" lang="en-US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Unqualified audit </a:t>
                      </a:r>
                      <a:r>
                        <a:rPr kumimoji="0" lang="en-ZA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kumimoji="0" lang="en-US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: Unqualified audit outcome for 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875432"/>
                  </a:ext>
                </a:extLst>
              </a:tr>
              <a:tr h="13064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Number of quarterly bulletins produced</a:t>
                      </a:r>
                      <a:endParaRPr kumimoji="0" lang="en-US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Annual Target: 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Q1:1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Q2:1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Q3:1</a:t>
                      </a:r>
                      <a:endParaRPr kumimoji="0" lang="en-US" sz="1800" b="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Q1:</a:t>
                      </a: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Q2:</a:t>
                      </a: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ZA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5951758"/>
                  </a:ext>
                </a:extLst>
              </a:tr>
              <a:tr h="8643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valid invoices paid within 30 working days of receipt </a:t>
                      </a:r>
                      <a:endParaRPr kumimoji="0" lang="en-US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Annual Target:100%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Q1:100%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Q2:100%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Q3:100%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2745 out of 2745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267080"/>
                  </a:ext>
                </a:extLst>
              </a:tr>
              <a:tr h="8643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human resources developed</a:t>
                      </a:r>
                      <a:endParaRPr kumimoji="0" lang="en-US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Annual Target: 80%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Q1:10%</a:t>
                      </a:r>
                      <a:endParaRPr kumimoji="0" lang="en-ZA" sz="1800" b="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Q2:25%</a:t>
                      </a:r>
                      <a:endParaRPr kumimoji="0" lang="en-ZA" sz="1800" b="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Q3:20%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Q1: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kumimoji="0" lang="en-ZA" sz="1800" b="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Q2: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kumimoji="0" lang="en-ZA" sz="1800" b="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Q3:</a:t>
                      </a:r>
                      <a:r>
                        <a:rPr kumimoji="0" lang="en-US" sz="1800" b="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High demand for training interventions resulted in over achievement of the quarterly target.</a:t>
                      </a:r>
                      <a:endParaRPr kumimoji="0" lang="en-ZA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300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8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2: LEADERSHIP &amp; MANAGEMENT PRACTICES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134972"/>
              </p:ext>
            </p:extLst>
          </p:nvPr>
        </p:nvGraphicFramePr>
        <p:xfrm>
          <a:off x="323528" y="734046"/>
          <a:ext cx="8593453" cy="630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1989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1684517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918114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1968833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771679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dirty="0">
                          <a:effectLst/>
                          <a:latin typeface="Century Gothic" panose="020B0502020202020204" pitchFamily="34" charset="0"/>
                        </a:rPr>
                        <a:t>Percentage</a:t>
                      </a:r>
                      <a:r>
                        <a:rPr lang="en-ZA" sz="1800" b="0" u="none" strike="noStrike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800" b="0" u="none" strike="noStrike" dirty="0">
                          <a:effectLst/>
                          <a:latin typeface="Century Gothic" panose="020B0502020202020204" pitchFamily="34" charset="0"/>
                        </a:rPr>
                        <a:t>of grievances finalised within 30 days (levels 2-12 ) of receipt of all relevant information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Annual Target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85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Q1 :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60%</a:t>
                      </a:r>
                      <a:endParaRPr lang="en-GB" sz="1800" b="0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Q2 :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Q3 :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80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%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Achieved:</a:t>
                      </a:r>
                      <a:r>
                        <a:rPr lang="en-GB" sz="1800" b="1" kern="1200" dirty="0" smtClean="0">
                          <a:latin typeface="Century Gothic" panose="020B0502020202020204" pitchFamily="34" charset="0"/>
                        </a:rPr>
                        <a:t> Q1</a:t>
                      </a:r>
                      <a:endParaRPr lang="en-ZA" sz="1800" b="0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1" kern="1200" dirty="0" smtClean="0">
                          <a:latin typeface="Century Gothic" panose="020B0502020202020204" pitchFamily="34" charset="0"/>
                        </a:rPr>
                        <a:t>76%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64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out</a:t>
                      </a:r>
                      <a:r>
                        <a:rPr lang="en-GB" sz="1800" b="0" kern="1200" baseline="0" dirty="0"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n-GB" sz="1800" b="0" kern="1200" baseline="0" dirty="0" smtClean="0">
                          <a:latin typeface="Century Gothic" panose="020B0502020202020204" pitchFamily="34" charset="0"/>
                        </a:rPr>
                        <a:t>84 </a:t>
                      </a:r>
                      <a:r>
                        <a:rPr lang="en-GB" sz="1800" b="0" kern="1200" baseline="0" dirty="0">
                          <a:latin typeface="Century Gothic" panose="020B0502020202020204" pitchFamily="34" charset="0"/>
                        </a:rPr>
                        <a:t>grievances were resolved</a:t>
                      </a:r>
                      <a:endParaRPr lang="en-GB" sz="1800" b="0" kern="1200" dirty="0">
                        <a:latin typeface="Century Gothic" panose="020B0502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effectLst/>
                          <a:latin typeface="Century Gothic" panose="020B0502020202020204" pitchFamily="34" charset="0"/>
                        </a:rPr>
                        <a:t>Over achievement is due </a:t>
                      </a:r>
                      <a:r>
                        <a:rPr lang="en-GB" sz="1800" b="0" kern="1200" dirty="0">
                          <a:effectLst/>
                          <a:latin typeface="Century Gothic" panose="020B0502020202020204" pitchFamily="34" charset="0"/>
                        </a:rPr>
                        <a:t>to improved grievance management and investigators working extended hours. </a:t>
                      </a:r>
                      <a:endParaRPr lang="en-ZA" sz="1800" b="0" kern="1200" baseline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latin typeface="Century Gothic" panose="020B0502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875432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Achieved:</a:t>
                      </a:r>
                      <a:r>
                        <a:rPr lang="en-GB" sz="1800" b="1" kern="1200" dirty="0" smtClean="0">
                          <a:latin typeface="Century Gothic" panose="020B0502020202020204" pitchFamily="34" charset="0"/>
                        </a:rPr>
                        <a:t> Q2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800" b="0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latin typeface="Century Gothic" panose="020B0502020202020204" pitchFamily="34" charset="0"/>
                        </a:rPr>
                        <a:t>79%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115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out</a:t>
                      </a:r>
                      <a:r>
                        <a:rPr lang="en-GB" sz="1800" b="0" kern="1200" baseline="0" dirty="0"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en-GB" sz="1800" b="0" kern="1200" baseline="0" dirty="0" smtClean="0">
                          <a:latin typeface="Century Gothic" panose="020B0502020202020204" pitchFamily="34" charset="0"/>
                        </a:rPr>
                        <a:t>146 </a:t>
                      </a:r>
                      <a:r>
                        <a:rPr lang="en-GB" sz="1800" b="0" kern="1200" baseline="0" dirty="0">
                          <a:latin typeface="Century Gothic" panose="020B0502020202020204" pitchFamily="34" charset="0"/>
                        </a:rPr>
                        <a:t>grievances were resolved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530426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Achieved: </a:t>
                      </a:r>
                      <a:r>
                        <a:rPr lang="en-GB" sz="1800" b="1" kern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800" b="1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latin typeface="Century Gothic" panose="020B0502020202020204" pitchFamily="34" charset="0"/>
                        </a:rPr>
                        <a:t>81%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236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out of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290 </a:t>
                      </a: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grievances</a:t>
                      </a:r>
                      <a:r>
                        <a:rPr lang="en-GB" sz="1800" b="0" kern="1200" baseline="0" dirty="0">
                          <a:latin typeface="Century Gothic" panose="020B0502020202020204" pitchFamily="34" charset="0"/>
                        </a:rPr>
                        <a:t> were concluded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8183311"/>
                  </a:ext>
                </a:extLst>
              </a:tr>
              <a:tr h="578759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>
                          <a:effectLst/>
                          <a:latin typeface="Century Gothic" panose="020B0502020202020204" pitchFamily="34" charset="0"/>
                        </a:rPr>
                        <a:t>Percentage of grievances finalised within 45 days (for SMS) of receipt of all relevant information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latin typeface="Century Gothic" panose="020B0502020202020204" pitchFamily="34" charset="0"/>
                        </a:rPr>
                        <a:t>Annual Target </a:t>
                      </a: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85%</a:t>
                      </a:r>
                      <a:endParaRPr lang="en-GB" sz="1800" b="0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Q1 : 60%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Q2 : 70%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Q3 : 80%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Achieved: </a:t>
                      </a:r>
                      <a:r>
                        <a:rPr kumimoji="0" lang="en-GB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Q1</a:t>
                      </a:r>
                      <a:endParaRPr kumimoji="0" lang="en-GB" sz="18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86%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= 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7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out of 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8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grievances were finalised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371197"/>
                  </a:ext>
                </a:extLst>
              </a:tr>
              <a:tr h="5787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latin typeface="Century Gothic" panose="020B0502020202020204" pitchFamily="34" charset="0"/>
                        </a:rPr>
                        <a:t>Achieved: </a:t>
                      </a:r>
                      <a:r>
                        <a:rPr kumimoji="0" lang="en-GB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Q2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</a:t>
                      </a: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93%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(Q3) = 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14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out of 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15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grievances were finalised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278944"/>
                  </a:ext>
                </a:extLst>
              </a:tr>
              <a:tr h="5787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/>
                        <a:t>Achieved: </a:t>
                      </a:r>
                      <a:r>
                        <a:rPr kumimoji="0" lang="en-GB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Q3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83%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(Q3) = 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24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out of </a:t>
                      </a:r>
                      <a:r>
                        <a:rPr kumimoji="0" lang="en-GB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 </a:t>
                      </a: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grievances were finalised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989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8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2: LEADERSHIP &amp; MANAGEMENT PRACTICES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238064"/>
              </p:ext>
            </p:extLst>
          </p:nvPr>
        </p:nvGraphicFramePr>
        <p:xfrm>
          <a:off x="107505" y="734046"/>
          <a:ext cx="8809477" cy="3017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175653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472774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418122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reduction in the number of employees lodging grievances in the Public Service over the MTEF period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Target: 4%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 :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 :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 :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Impossible to determine the percentage reduction on quarterly basis. Progress update will be reported at the end of quarter 4.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875432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530426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818331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5373216"/>
            <a:ext cx="9073007" cy="14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2: LEADERSHIP &amp; MANAGEMENT PRACTICES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2020641"/>
              </p:ext>
            </p:extLst>
          </p:nvPr>
        </p:nvGraphicFramePr>
        <p:xfrm>
          <a:off x="107505" y="713079"/>
          <a:ext cx="8809477" cy="33084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175653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542680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018326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565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Output Indicator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</a:rPr>
                        <a:t>Target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Actual Performance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778162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strategic engagements on PSC recommendations with targeted departments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10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: 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 : 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 : 4</a:t>
                      </a:r>
                      <a:endParaRPr lang="en-ZA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Due to postponement of planned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engagements, the target was not achieved.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are 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Plans in progress to catch up</a:t>
                      </a:r>
                      <a:r>
                        <a:rPr lang="en-ZA" sz="18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 missed target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390621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825773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313532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6" y="5722668"/>
            <a:ext cx="8928990" cy="11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2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2: LEADERSHIP &amp; MANAGEMENT PRACTICES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704806"/>
              </p:ext>
            </p:extLst>
          </p:nvPr>
        </p:nvGraphicFramePr>
        <p:xfrm>
          <a:off x="107505" y="713079"/>
          <a:ext cx="8809477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175653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542680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018326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771679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Number of reports  on the grievance management and the efficiency of the grievance procedure produced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Q1: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 -</a:t>
                      </a:r>
                      <a:endParaRPr lang="en-GB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 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 :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ZA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334195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011984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5373216"/>
            <a:ext cx="9073007" cy="1461102"/>
          </a:xfrm>
          <a:prstGeom prst="rect">
            <a:avLst/>
          </a:prstGeom>
        </p:spPr>
      </p:pic>
      <p:pic>
        <p:nvPicPr>
          <p:cNvPr id="8" name="Picture 4" descr="Performance Improvement Images – Browse 101,461 Stock Phot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5807968" cy="2263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115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3: MONITORING &amp; EVALUATION 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045" y="692696"/>
            <a:ext cx="7560840" cy="417646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847033" y="5141104"/>
            <a:ext cx="7776864" cy="2862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Meeting with the Minister of Police</a:t>
            </a:r>
            <a:endParaRPr lang="en-US" sz="1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8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3: MONITORING &amp; EVALUATION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357643"/>
              </p:ext>
            </p:extLst>
          </p:nvPr>
        </p:nvGraphicFramePr>
        <p:xfrm>
          <a:off x="107505" y="734046"/>
          <a:ext cx="8809477" cy="59115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1959629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688798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77816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Number of reports on service delivery inspections approved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10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Q1: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Q1: 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390621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825773"/>
                  </a:ext>
                </a:extLst>
              </a:tr>
              <a:tr h="37169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There were delays in conducting inspections due to the need to add more inspection sites. Plans are in place to conduct inspections in the WC Magistrates Courts.</a:t>
                      </a:r>
                      <a:r>
                        <a:rPr lang="en-ZA" sz="18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Mpumalanga inspections are being conducted as well as Limpopo.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313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6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3: MONITORING &amp; EVALUATION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5081514"/>
              </p:ext>
            </p:extLst>
          </p:nvPr>
        </p:nvGraphicFramePr>
        <p:xfrm>
          <a:off x="107505" y="734046"/>
          <a:ext cx="8809477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175653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542680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018326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Output Indicator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</a:rPr>
                        <a:t>Target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Actual Performance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77816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Constitutional Values &amp; Principles (CVP) </a:t>
                      </a:r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Engagements held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</a:t>
                      </a:r>
                      <a:r>
                        <a:rPr lang="en-ZA" sz="18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Q1: 5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Q2: 5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Q3: 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Q1: 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 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Over-achieved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due to high demand during the Public Service Month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390621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Q2: 14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825773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Q3:</a:t>
                      </a:r>
                      <a:r>
                        <a:rPr lang="en-GB" sz="1800" b="0" kern="1200" baseline="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800" b="0" kern="1200" baseline="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baseline="0" noProof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313532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45224"/>
            <a:ext cx="9180000" cy="14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273" y="-27384"/>
            <a:ext cx="9180000" cy="68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97468"/>
            <a:ext cx="80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068708763"/>
              </p:ext>
            </p:extLst>
          </p:nvPr>
        </p:nvGraphicFramePr>
        <p:xfrm>
          <a:off x="971600" y="1052736"/>
          <a:ext cx="7776864" cy="496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139984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01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1" y="248541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02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334583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03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179512" y="2272867"/>
            <a:ext cx="1440159" cy="231917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Outline</a:t>
            </a: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4293096"/>
            <a:ext cx="47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04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515578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05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3: MONITORING &amp; EVALUATION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422286"/>
              </p:ext>
            </p:extLst>
          </p:nvPr>
        </p:nvGraphicFramePr>
        <p:xfrm>
          <a:off x="107505" y="678013"/>
          <a:ext cx="8809477" cy="5818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1815613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616790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85017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citizens forums conducted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9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3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3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 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390621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Citizens Forum held in Free State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The quarter target was not achieved due to the unavailability of key stakeholders and the need for further consultations to hold the Citizens Forums in the Eastern Cape and KwaZulu-Natal.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plan has been put in place with the support of the National Task Team to support provinces to conduct all outstanding Citizens Forums in quarter 4.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313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21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115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3: MONITORING &amp; EVALUATION 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3851562"/>
              </p:ext>
            </p:extLst>
          </p:nvPr>
        </p:nvGraphicFramePr>
        <p:xfrm>
          <a:off x="179512" y="557973"/>
          <a:ext cx="8784975" cy="43414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7053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153180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552029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012713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638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205680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reports on the performance of departments produced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</a:t>
                      </a: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  <a:r>
                        <a:rPr lang="en-ZA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: 1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</a:t>
                      </a: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</a:t>
                      </a: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  <a:endParaRPr lang="en-GB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Approval of Report was outside the Quarter.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6280375"/>
                  </a:ext>
                </a:extLst>
              </a:tr>
              <a:tr h="79808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Q2:1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  <a:endParaRPr lang="en-GB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2160155"/>
                  </a:ext>
                </a:extLst>
              </a:tr>
              <a:tr h="79808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Q3:1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  <a:endParaRPr lang="en-GB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91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50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0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4: INTEGRITY AND ANTI-CORRUPTION  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560" y="836712"/>
            <a:ext cx="3641391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692697"/>
            <a:ext cx="415937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 4: INTEGRITY AND ANTI-CORRUPTION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204706"/>
              </p:ext>
            </p:extLst>
          </p:nvPr>
        </p:nvGraphicFramePr>
        <p:xfrm>
          <a:off x="0" y="696485"/>
          <a:ext cx="9026623" cy="566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3911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229281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112148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561283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38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871137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investigations finalised within 90 working days upon receipt of a valid complaint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75%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 : 30%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 : 45%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 : 60%</a:t>
                      </a:r>
                      <a:endParaRPr lang="en-ZA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Q1:21%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13 out of 63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90 working day as a turnaround time lapsed in Q2, the target to be achieved in Q2.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390621"/>
                  </a:ext>
                </a:extLst>
              </a:tr>
              <a:tr h="8711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51%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68 out of 133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Over-achievement was due to focusing on reducing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the backlog from Q1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7805963"/>
                  </a:ext>
                </a:extLst>
              </a:tr>
              <a:tr h="7716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50%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97 out 193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Many of the complaints lodged in Q3 have their lapse date beyond Q3 and are being investigated.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Plans are in place to ensure that all valid complaints are finalized within the required timeframes. The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focus is to ensure that all valid complaints received in Q3 are finalized in Q4.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313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01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07505" y="343747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PROGRAMME 4: INTEGRITY AND ANTI-CORRUPTION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9617170"/>
              </p:ext>
            </p:extLst>
          </p:nvPr>
        </p:nvGraphicFramePr>
        <p:xfrm>
          <a:off x="206407" y="713079"/>
          <a:ext cx="8809477" cy="4285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818">
                  <a:extLst>
                    <a:ext uri="{9D8B030D-6E8A-4147-A177-3AD203B41FA5}">
                      <a16:colId xmlns:a16="http://schemas.microsoft.com/office/drawing/2014/main" xmlns="" val="3859767959"/>
                    </a:ext>
                  </a:extLst>
                </a:gridCol>
                <a:gridCol w="2175653">
                  <a:extLst>
                    <a:ext uri="{9D8B030D-6E8A-4147-A177-3AD203B41FA5}">
                      <a16:colId xmlns:a16="http://schemas.microsoft.com/office/drawing/2014/main" xmlns="" val="258095556"/>
                    </a:ext>
                  </a:extLst>
                </a:gridCol>
                <a:gridCol w="2542680">
                  <a:extLst>
                    <a:ext uri="{9D8B030D-6E8A-4147-A177-3AD203B41FA5}">
                      <a16:colId xmlns:a16="http://schemas.microsoft.com/office/drawing/2014/main" xmlns="" val="3814711893"/>
                    </a:ext>
                  </a:extLst>
                </a:gridCol>
                <a:gridCol w="2018326">
                  <a:extLst>
                    <a:ext uri="{9D8B030D-6E8A-4147-A177-3AD203B41FA5}">
                      <a16:colId xmlns:a16="http://schemas.microsoft.com/office/drawing/2014/main" xmlns="" val="808394004"/>
                    </a:ext>
                  </a:extLst>
                </a:gridCol>
              </a:tblGrid>
              <a:tr h="485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Output Indicator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Actual Performance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entury Gothic" panose="020B0502020202020204" pitchFamily="34" charset="0"/>
                        </a:rPr>
                        <a:t>Reasons for deviations</a:t>
                      </a:r>
                      <a:endParaRPr lang="en-ZA" sz="18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73" marR="41473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65723"/>
                  </a:ext>
                </a:extLst>
              </a:tr>
              <a:tr h="728797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Number of articles on the promotion of professional ethics produced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4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 : 1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 : 1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 : 1</a:t>
                      </a:r>
                      <a:endParaRPr lang="en-ZA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6030979"/>
                  </a:ext>
                </a:extLst>
              </a:tr>
              <a:tr h="728797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135861"/>
                  </a:ext>
                </a:extLst>
              </a:tr>
              <a:tr h="728797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9019163"/>
                  </a:ext>
                </a:extLst>
              </a:tr>
              <a:tr h="12678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Number of engagements on</a:t>
                      </a:r>
                      <a:r>
                        <a:rPr lang="en-ZA" sz="18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professional ethics</a:t>
                      </a:r>
                      <a:endParaRPr lang="en-ZA" sz="1800" b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Target: 3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Q1:</a:t>
                      </a:r>
                      <a:r>
                        <a:rPr lang="en-GB" sz="18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 -</a:t>
                      </a:r>
                      <a:endParaRPr lang="en-GB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 : 2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Q3: </a:t>
                      </a:r>
                      <a:r>
                        <a:rPr lang="en-GB" sz="18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  <a:endParaRPr lang="en-GB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Q2: 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9257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5722668"/>
            <a:ext cx="9073007" cy="11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6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2987824" y="1340768"/>
            <a:ext cx="4950710" cy="29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 FINANCIAL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22668"/>
            <a:ext cx="6894512" cy="1111650"/>
          </a:xfrm>
          <a:prstGeom prst="rect">
            <a:avLst/>
          </a:prstGeom>
        </p:spPr>
      </p:pic>
      <p:pic>
        <p:nvPicPr>
          <p:cNvPr id="8" name="Picture 2" descr="A Guide to Small Businesses Financial Statem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087" y="3202388"/>
            <a:ext cx="3443833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88,342 Financial Statements Images, Stock Photos &amp; Vectors | Shutte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98367"/>
            <a:ext cx="2548508" cy="20748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5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8864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66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FY2022/23 BUDGET OVERVIEW</a:t>
            </a:r>
            <a:endParaRPr lang="en-ZA" b="1" dirty="0">
              <a:solidFill>
                <a:srgbClr val="00666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1601649260"/>
              </p:ext>
            </p:extLst>
          </p:nvPr>
        </p:nvGraphicFramePr>
        <p:xfrm>
          <a:off x="430112" y="1417638"/>
          <a:ext cx="57606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2160" y="2004275"/>
            <a:ext cx="2592288" cy="18774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ZA" sz="1400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sz="1400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1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76% </a:t>
            </a:r>
            <a:r>
              <a:rPr lang="en-ZA" sz="1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budget is for Compensation of Employees</a:t>
            </a:r>
          </a:p>
          <a:p>
            <a:pPr algn="just"/>
            <a:endParaRPr lang="en-ZA" sz="1400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24%</a:t>
            </a:r>
            <a:r>
              <a:rPr lang="en-ZA" sz="1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allocated to Goods and Services</a:t>
            </a:r>
            <a:endParaRPr lang="en-ZA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841363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1400" dirty="0" smtClean="0">
                <a:latin typeface="Century Gothic" panose="020B0502020202020204" pitchFamily="34" charset="0"/>
              </a:rPr>
              <a:t>Total Budget of </a:t>
            </a:r>
            <a:r>
              <a:rPr lang="en-ZA" sz="1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R295,5m</a:t>
            </a:r>
            <a:r>
              <a:rPr lang="en-ZA" sz="1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FY2022/23</a:t>
            </a:r>
            <a:endParaRPr lang="en-ZA" sz="14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445224"/>
            <a:ext cx="8928992" cy="11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6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-35228"/>
            <a:ext cx="9180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EXPENDITURE AGAINST BUDGET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AS AT 31 DECEMBER 2022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4472985"/>
              </p:ext>
            </p:extLst>
          </p:nvPr>
        </p:nvGraphicFramePr>
        <p:xfrm>
          <a:off x="237708" y="720495"/>
          <a:ext cx="8568951" cy="390108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683179">
                  <a:extLst>
                    <a:ext uri="{9D8B030D-6E8A-4147-A177-3AD203B41FA5}">
                      <a16:colId xmlns:a16="http://schemas.microsoft.com/office/drawing/2014/main" xmlns="" val="4218661301"/>
                    </a:ext>
                  </a:extLst>
                </a:gridCol>
                <a:gridCol w="1942886">
                  <a:extLst>
                    <a:ext uri="{9D8B030D-6E8A-4147-A177-3AD203B41FA5}">
                      <a16:colId xmlns:a16="http://schemas.microsoft.com/office/drawing/2014/main" xmlns="" val="2178018444"/>
                    </a:ext>
                  </a:extLst>
                </a:gridCol>
                <a:gridCol w="1942886">
                  <a:extLst>
                    <a:ext uri="{9D8B030D-6E8A-4147-A177-3AD203B41FA5}">
                      <a16:colId xmlns:a16="http://schemas.microsoft.com/office/drawing/2014/main" xmlns="" val="4240690319"/>
                    </a:ext>
                  </a:extLst>
                </a:gridCol>
              </a:tblGrid>
              <a:tr h="627754">
                <a:tc rowSpan="2">
                  <a:txBody>
                    <a:bodyPr/>
                    <a:lstStyle/>
                    <a:p>
                      <a:pPr algn="ctr"/>
                      <a:endParaRPr lang="en-ZA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Pre-Accrual Expenditure</a:t>
                      </a:r>
                      <a:endParaRPr lang="en-ZA" sz="18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Post-Accrual Expenditure</a:t>
                      </a:r>
                      <a:endParaRPr lang="en-ZA" sz="18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0913"/>
                  </a:ext>
                </a:extLst>
              </a:tr>
              <a:tr h="358711">
                <a:tc vMerge="1">
                  <a:txBody>
                    <a:bodyPr/>
                    <a:lstStyle/>
                    <a:p>
                      <a:pPr algn="ctr"/>
                      <a:endParaRPr lang="en-ZA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R’000 or </a:t>
                      </a:r>
                      <a:r>
                        <a:rPr lang="en-ZA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ZA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R’000 or </a:t>
                      </a:r>
                      <a:r>
                        <a:rPr lang="en-ZA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ZA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233208"/>
                  </a:ext>
                </a:extLst>
              </a:tr>
              <a:tr h="437424">
                <a:tc>
                  <a:txBody>
                    <a:bodyPr/>
                    <a:lstStyle/>
                    <a:p>
                      <a:r>
                        <a:rPr lang="en-ZA" sz="1800" b="1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Original Budget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449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449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3056767"/>
                  </a:ext>
                </a:extLst>
              </a:tr>
              <a:tr h="437424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Additional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Funds (COLA)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450823"/>
                  </a:ext>
                </a:extLst>
              </a:tr>
              <a:tr h="437424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Actual Spending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205 285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213 715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024938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pPr lvl="1"/>
                      <a:r>
                        <a:rPr lang="en-ZA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Spending</a:t>
                      </a:r>
                      <a:endParaRPr lang="en-ZA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69.5%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691219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Norm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75.0%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75.0%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201408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pPr lvl="1"/>
                      <a:r>
                        <a:rPr lang="en-ZA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Variance</a:t>
                      </a:r>
                      <a:endParaRPr lang="en-ZA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5.5%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739781"/>
                  </a:ext>
                </a:extLst>
              </a:tr>
              <a:tr h="485767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Under/ (Over) spending</a:t>
                      </a:r>
                      <a:r>
                        <a:rPr lang="en-ZA" sz="1800" b="1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against Norm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3" marB="45713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16 371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7 941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842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46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-148753"/>
            <a:ext cx="9180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-130280"/>
            <a:ext cx="8208912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VARIANCE BREAKDOWN</a:t>
            </a:r>
          </a:p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168138"/>
              </p:ext>
            </p:extLst>
          </p:nvPr>
        </p:nvGraphicFramePr>
        <p:xfrm>
          <a:off x="311424" y="642251"/>
          <a:ext cx="8509048" cy="2304256"/>
        </p:xfrm>
        <a:graphic>
          <a:graphicData uri="http://schemas.openxmlformats.org/drawingml/2006/table">
            <a:tbl>
              <a:tblPr/>
              <a:tblGrid>
                <a:gridCol w="6949056">
                  <a:extLst>
                    <a:ext uri="{9D8B030D-6E8A-4147-A177-3AD203B41FA5}">
                      <a16:colId xmlns:a16="http://schemas.microsoft.com/office/drawing/2014/main" xmlns="" val="1770982559"/>
                    </a:ext>
                  </a:extLst>
                </a:gridCol>
                <a:gridCol w="1559992">
                  <a:extLst>
                    <a:ext uri="{9D8B030D-6E8A-4147-A177-3AD203B41FA5}">
                      <a16:colId xmlns:a16="http://schemas.microsoft.com/office/drawing/2014/main" xmlns="" val="940601419"/>
                    </a:ext>
                  </a:extLst>
                </a:gridCol>
              </a:tblGrid>
              <a:tr h="31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R’000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603634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14 555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607325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487758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Subsidies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(83)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724273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for Capital Assets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(455)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5082897"/>
                  </a:ext>
                </a:extLst>
              </a:tr>
              <a:tr h="317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financial Asset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(98)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407614"/>
                  </a:ext>
                </a:extLst>
              </a:tr>
              <a:tr h="401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Under/ (Over)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16 371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090886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98120" y="2966653"/>
            <a:ext cx="8509048" cy="154246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R14.555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(6,5%)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underspending on COE, due to vacant posts including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&amp; Services: Expenditure is less due to invoices not yet received or processed where services were rendered.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(Accruals to the value of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R8.430 million)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-148753"/>
            <a:ext cx="9180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-148753"/>
            <a:ext cx="7920880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SPENDING AS AT 31 DECEMBER 2022</a:t>
            </a:r>
          </a:p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 PROGRAMME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159311"/>
              </p:ext>
            </p:extLst>
          </p:nvPr>
        </p:nvGraphicFramePr>
        <p:xfrm>
          <a:off x="18004" y="564243"/>
          <a:ext cx="9018492" cy="3930127"/>
        </p:xfrm>
        <a:graphic>
          <a:graphicData uri="http://schemas.openxmlformats.org/drawingml/2006/table">
            <a:tbl>
              <a:tblPr/>
              <a:tblGrid>
                <a:gridCol w="2859521">
                  <a:extLst>
                    <a:ext uri="{9D8B030D-6E8A-4147-A177-3AD203B41FA5}">
                      <a16:colId xmlns:a16="http://schemas.microsoft.com/office/drawing/2014/main" xmlns="" val="1303829718"/>
                    </a:ext>
                  </a:extLst>
                </a:gridCol>
                <a:gridCol w="1099816">
                  <a:extLst>
                    <a:ext uri="{9D8B030D-6E8A-4147-A177-3AD203B41FA5}">
                      <a16:colId xmlns:a16="http://schemas.microsoft.com/office/drawing/2014/main" xmlns="" val="2313729929"/>
                    </a:ext>
                  </a:extLst>
                </a:gridCol>
                <a:gridCol w="1099816">
                  <a:extLst>
                    <a:ext uri="{9D8B030D-6E8A-4147-A177-3AD203B41FA5}">
                      <a16:colId xmlns:a16="http://schemas.microsoft.com/office/drawing/2014/main" xmlns="" val="1443358312"/>
                    </a:ext>
                  </a:extLst>
                </a:gridCol>
                <a:gridCol w="872355">
                  <a:extLst>
                    <a:ext uri="{9D8B030D-6E8A-4147-A177-3AD203B41FA5}">
                      <a16:colId xmlns:a16="http://schemas.microsoft.com/office/drawing/2014/main" xmlns="" val="3134447512"/>
                    </a:ext>
                  </a:extLst>
                </a:gridCol>
                <a:gridCol w="1032357">
                  <a:extLst>
                    <a:ext uri="{9D8B030D-6E8A-4147-A177-3AD203B41FA5}">
                      <a16:colId xmlns:a16="http://schemas.microsoft.com/office/drawing/2014/main" xmlns="" val="2563241250"/>
                    </a:ext>
                  </a:extLst>
                </a:gridCol>
                <a:gridCol w="997898">
                  <a:extLst>
                    <a:ext uri="{9D8B030D-6E8A-4147-A177-3AD203B41FA5}">
                      <a16:colId xmlns:a16="http://schemas.microsoft.com/office/drawing/2014/main" xmlns="" val="2461525627"/>
                    </a:ext>
                  </a:extLst>
                </a:gridCol>
                <a:gridCol w="1056729">
                  <a:extLst>
                    <a:ext uri="{9D8B030D-6E8A-4147-A177-3AD203B41FA5}">
                      <a16:colId xmlns:a16="http://schemas.microsoft.com/office/drawing/2014/main" xmlns="" val="1109609971"/>
                    </a:ext>
                  </a:extLst>
                </a:gridCol>
              </a:tblGrid>
              <a:tr h="4268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Programmes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Actual  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Actual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Norm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852910"/>
                  </a:ext>
                </a:extLst>
              </a:tr>
              <a:tr h="586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R’000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(R’000)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(%) 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(%) 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(R’000)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09462"/>
                  </a:ext>
                </a:extLst>
              </a:tr>
              <a:tr h="503211"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142 316 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93 612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65.8%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9.2%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13 125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353849"/>
                  </a:ext>
                </a:extLst>
              </a:tr>
              <a:tr h="6363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&amp; Management Practices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49 852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36 401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73.0%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2.0%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988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835699"/>
                  </a:ext>
                </a:extLst>
              </a:tr>
              <a:tr h="4259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Monitoring &amp; Evaluation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44 970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33 755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75.1%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(0.1)%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(27)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497521"/>
                  </a:ext>
                </a:extLst>
              </a:tr>
              <a:tr h="503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Integrity &amp; Anti-Corruption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58 403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41 517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71.1%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285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480884"/>
                  </a:ext>
                </a:extLst>
              </a:tr>
              <a:tr h="503211"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295 541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205 285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69.5%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16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371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8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92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15"/>
            <a:ext cx="9287504" cy="688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355" y="152746"/>
            <a:ext cx="800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2022/23 AT A GLANCE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6893" y="987252"/>
            <a:ext cx="2087240" cy="2393680"/>
            <a:chOff x="206893" y="987252"/>
            <a:chExt cx="2087240" cy="2393680"/>
          </a:xfrm>
          <a:solidFill>
            <a:schemeClr val="accent2"/>
          </a:solidFill>
        </p:grpSpPr>
        <p:sp>
          <p:nvSpPr>
            <p:cNvPr id="26" name="Rectangle 25"/>
            <p:cNvSpPr/>
            <p:nvPr/>
          </p:nvSpPr>
          <p:spPr>
            <a:xfrm>
              <a:off x="206893" y="98831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Budget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R295.5 mil</a:t>
              </a:r>
              <a:endPara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87B8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11321" y="987252"/>
              <a:ext cx="1135056" cy="10735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2395106" y="987252"/>
            <a:ext cx="2087240" cy="2392620"/>
            <a:chOff x="2395106" y="987252"/>
            <a:chExt cx="2087240" cy="2392620"/>
          </a:xfrm>
          <a:scene3d>
            <a:camera prst="isometricOffAxis1Right"/>
            <a:lightRig rig="threePt" dir="t"/>
          </a:scene3d>
        </p:grpSpPr>
        <p:sp>
          <p:nvSpPr>
            <p:cNvPr id="33" name="Rectangle 32"/>
            <p:cNvSpPr/>
            <p:nvPr/>
          </p:nvSpPr>
          <p:spPr>
            <a:xfrm>
              <a:off x="2395106" y="9872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Footprint</a:t>
              </a: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National</a:t>
              </a: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Provincial Offices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872380" y="987252"/>
              <a:ext cx="1132692" cy="1073596"/>
            </a:xfrm>
            <a:prstGeom prst="ellipse">
              <a:avLst/>
            </a:prstGeom>
            <a:blipFill rotWithShape="0">
              <a:blip r:embed="rId4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 34"/>
          <p:cNvGrpSpPr/>
          <p:nvPr/>
        </p:nvGrpSpPr>
        <p:grpSpPr>
          <a:xfrm>
            <a:off x="4589451" y="994052"/>
            <a:ext cx="2087240" cy="2392620"/>
            <a:chOff x="4589451" y="994052"/>
            <a:chExt cx="2087240" cy="2392620"/>
          </a:xfrm>
        </p:grpSpPr>
        <p:sp>
          <p:nvSpPr>
            <p:cNvPr id="36" name="Rectangle 35"/>
            <p:cNvSpPr/>
            <p:nvPr/>
          </p:nvSpPr>
          <p:spPr>
            <a:xfrm>
              <a:off x="4589451" y="9940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sz="1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sz="1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sz="1600" b="1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Establishment</a:t>
              </a:r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en-ZA" sz="1600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Commissioners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600" dirty="0" smtClean="0">
                  <a:solidFill>
                    <a:srgbClr val="006666"/>
                  </a:solidFill>
                  <a:latin typeface="Arial" panose="020B0604020202020204" pitchFamily="34" charset="0"/>
                </a:rPr>
                <a:t>Annual </a:t>
              </a:r>
              <a:r>
                <a:rPr lang="en-US" sz="1600" dirty="0">
                  <a:solidFill>
                    <a:srgbClr val="006666"/>
                  </a:solidFill>
                  <a:latin typeface="Arial" panose="020B0604020202020204" pitchFamily="34" charset="0"/>
                </a:rPr>
                <a:t>vacancy rate </a:t>
              </a:r>
              <a:r>
                <a:rPr lang="en-US" sz="1600" dirty="0" smtClean="0">
                  <a:solidFill>
                    <a:srgbClr val="006666"/>
                  </a:solidFill>
                  <a:latin typeface="Arial" panose="020B0604020202020204" pitchFamily="34" charset="0"/>
                </a:rPr>
                <a:t> at 7,8% below </a:t>
              </a:r>
              <a:r>
                <a:rPr lang="en-US" sz="1600" dirty="0">
                  <a:solidFill>
                    <a:srgbClr val="006666"/>
                  </a:solidFill>
                  <a:latin typeface="Arial" panose="020B0604020202020204" pitchFamily="34" charset="0"/>
                </a:rPr>
                <a:t>10</a:t>
              </a:r>
              <a:r>
                <a:rPr lang="en-US" sz="1600" dirty="0" smtClean="0">
                  <a:solidFill>
                    <a:srgbClr val="006666"/>
                  </a:solidFill>
                  <a:latin typeface="Arial" panose="020B0604020202020204" pitchFamily="34" charset="0"/>
                </a:rPr>
                <a:t>% </a:t>
              </a:r>
              <a:endParaRPr lang="en-ZA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>
                <a:spcAft>
                  <a:spcPts val="600"/>
                </a:spcAft>
              </a:pPr>
              <a:endParaRPr lang="en-ZA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962772" y="995112"/>
              <a:ext cx="1132692" cy="966253"/>
            </a:xfrm>
            <a:prstGeom prst="ellipse">
              <a:avLst/>
            </a:prstGeom>
            <a:blipFill rotWithShape="0">
              <a:blip r:embed="rId5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6777664" y="994052"/>
            <a:ext cx="2087240" cy="2392620"/>
            <a:chOff x="6777664" y="994052"/>
            <a:chExt cx="2087240" cy="2392620"/>
          </a:xfrm>
        </p:grpSpPr>
        <p:sp>
          <p:nvSpPr>
            <p:cNvPr id="40" name="Rectangle 39"/>
            <p:cNvSpPr/>
            <p:nvPr/>
          </p:nvSpPr>
          <p:spPr>
            <a:xfrm>
              <a:off x="6777664" y="9940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 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 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7168584" y="1036630"/>
              <a:ext cx="1132692" cy="1167424"/>
            </a:xfrm>
            <a:prstGeom prst="ellipse">
              <a:avLst/>
            </a:prstGeom>
            <a:blipFill rotWithShape="0">
              <a:blip r:embed="rId6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272617" y="3919811"/>
            <a:ext cx="2087240" cy="2392620"/>
            <a:chOff x="182386" y="3216150"/>
            <a:chExt cx="2087240" cy="2392620"/>
          </a:xfrm>
        </p:grpSpPr>
        <p:sp>
          <p:nvSpPr>
            <p:cNvPr id="43" name="Rectangle 42"/>
            <p:cNvSpPr/>
            <p:nvPr/>
          </p:nvSpPr>
          <p:spPr>
            <a:xfrm>
              <a:off x="182386" y="3216150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Complaints</a:t>
              </a: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finalised  210</a:t>
              </a:r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37353" y="3245036"/>
              <a:ext cx="1086847" cy="1172972"/>
            </a:xfrm>
            <a:prstGeom prst="ellipse">
              <a:avLst/>
            </a:prstGeom>
            <a:blipFill rotWithShape="0">
              <a:blip r:embed="rId7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Rectangle 44"/>
          <p:cNvSpPr/>
          <p:nvPr/>
        </p:nvSpPr>
        <p:spPr>
          <a:xfrm>
            <a:off x="2490047" y="3919811"/>
            <a:ext cx="2087240" cy="2392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ZA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Grievances</a:t>
            </a:r>
            <a: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 finalised 319</a:t>
            </a:r>
            <a:endParaRPr lang="en-ZA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682887" y="3930399"/>
            <a:ext cx="2087240" cy="2392620"/>
            <a:chOff x="4516339" y="3340636"/>
            <a:chExt cx="2087240" cy="2392620"/>
          </a:xfrm>
        </p:grpSpPr>
        <p:sp>
          <p:nvSpPr>
            <p:cNvPr id="47" name="Rectangle 46"/>
            <p:cNvSpPr/>
            <p:nvPr/>
          </p:nvSpPr>
          <p:spPr>
            <a:xfrm>
              <a:off x="4516339" y="3340636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Anti-Corruption  Hotline</a:t>
              </a:r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347 case reports generated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847181" y="3364482"/>
              <a:ext cx="1196389" cy="1043031"/>
            </a:xfrm>
            <a:prstGeom prst="ellipse">
              <a:avLst/>
            </a:prstGeom>
            <a:blipFill rotWithShape="0">
              <a:blip r:embed="rId8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9" name="Group 48"/>
          <p:cNvGrpSpPr/>
          <p:nvPr/>
        </p:nvGrpSpPr>
        <p:grpSpPr>
          <a:xfrm>
            <a:off x="6875727" y="3941533"/>
            <a:ext cx="2087240" cy="2392620"/>
            <a:chOff x="6804077" y="3742532"/>
            <a:chExt cx="2087240" cy="2392620"/>
          </a:xfrm>
        </p:grpSpPr>
        <p:sp>
          <p:nvSpPr>
            <p:cNvPr id="50" name="Rectangle 49"/>
            <p:cNvSpPr/>
            <p:nvPr/>
          </p:nvSpPr>
          <p:spPr>
            <a:xfrm>
              <a:off x="6804077" y="374253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Service Delivery Inspections</a:t>
              </a:r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conducted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7308133" y="3783081"/>
              <a:ext cx="1069090" cy="942914"/>
            </a:xfrm>
            <a:prstGeom prst="ellipse">
              <a:avLst/>
            </a:prstGeom>
            <a:blipFill rotWithShape="0">
              <a:blip r:embed="rId9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Oval 27"/>
          <p:cNvSpPr/>
          <p:nvPr/>
        </p:nvSpPr>
        <p:spPr>
          <a:xfrm>
            <a:off x="2925456" y="3957705"/>
            <a:ext cx="1096740" cy="1039571"/>
          </a:xfrm>
          <a:prstGeom prst="ellipse">
            <a:avLst/>
          </a:prstGeom>
          <a:blipFill rotWithShape="0">
            <a:blip r:embed="rId10" cstate="print">
              <a:duotone>
                <a:prstClr val="black"/>
                <a:srgbClr val="387B84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263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-148753"/>
            <a:ext cx="9180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-148753"/>
            <a:ext cx="7920880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SPENDING AS AT 31 DECEMBER 2022</a:t>
            </a:r>
          </a:p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493763"/>
              </p:ext>
            </p:extLst>
          </p:nvPr>
        </p:nvGraphicFramePr>
        <p:xfrm>
          <a:off x="143508" y="605267"/>
          <a:ext cx="8856984" cy="4342792"/>
        </p:xfrm>
        <a:graphic>
          <a:graphicData uri="http://schemas.openxmlformats.org/drawingml/2006/table">
            <a:tbl>
              <a:tblPr/>
              <a:tblGrid>
                <a:gridCol w="2808311">
                  <a:extLst>
                    <a:ext uri="{9D8B030D-6E8A-4147-A177-3AD203B41FA5}">
                      <a16:colId xmlns:a16="http://schemas.microsoft.com/office/drawing/2014/main" xmlns="" val="13038297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1372992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443358312"/>
                    </a:ext>
                  </a:extLst>
                </a:gridCol>
                <a:gridCol w="856732">
                  <a:extLst>
                    <a:ext uri="{9D8B030D-6E8A-4147-A177-3AD203B41FA5}">
                      <a16:colId xmlns:a16="http://schemas.microsoft.com/office/drawing/2014/main" xmlns="" val="3134447512"/>
                    </a:ext>
                  </a:extLst>
                </a:gridCol>
                <a:gridCol w="1013869">
                  <a:extLst>
                    <a:ext uri="{9D8B030D-6E8A-4147-A177-3AD203B41FA5}">
                      <a16:colId xmlns:a16="http://schemas.microsoft.com/office/drawing/2014/main" xmlns="" val="2563241250"/>
                    </a:ext>
                  </a:extLst>
                </a:gridCol>
                <a:gridCol w="973716">
                  <a:extLst>
                    <a:ext uri="{9D8B030D-6E8A-4147-A177-3AD203B41FA5}">
                      <a16:colId xmlns:a16="http://schemas.microsoft.com/office/drawing/2014/main" xmlns="" val="2461525627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1109609971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Items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Actual  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Norm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852910"/>
                  </a:ext>
                </a:extLst>
              </a:tr>
              <a:tr h="4052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R’000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R’000)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(R’000)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09462"/>
                  </a:ext>
                </a:extLst>
              </a:tr>
              <a:tr h="440972"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Employees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223 834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153 321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68.5%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14 555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353849"/>
                  </a:ext>
                </a:extLst>
              </a:tr>
              <a:tr h="4622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Services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69 658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49 791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2 453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835699"/>
                  </a:ext>
                </a:extLst>
              </a:tr>
              <a:tr h="4622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Subsidies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88.7%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(13.7%)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(83)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497521"/>
                  </a:ext>
                </a:extLst>
              </a:tr>
              <a:tr h="4622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Payment for Capital Assets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1 438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1 533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106.6%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(31.6%)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(455) 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480884"/>
                  </a:ext>
                </a:extLst>
              </a:tr>
              <a:tr h="4622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Payment for Financial Assets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(98)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90894"/>
                  </a:ext>
                </a:extLst>
              </a:tr>
              <a:tr h="462227">
                <a:tc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295 541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205 285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44.9%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371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b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8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33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-148753"/>
            <a:ext cx="9180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74" y="37532"/>
            <a:ext cx="8365032" cy="41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IRREGULAR EXPENDITURE AS AT 31 DECEMBER 2022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950195"/>
              </p:ext>
            </p:extLst>
          </p:nvPr>
        </p:nvGraphicFramePr>
        <p:xfrm>
          <a:off x="177006" y="363139"/>
          <a:ext cx="8712968" cy="3793342"/>
        </p:xfrm>
        <a:graphic>
          <a:graphicData uri="http://schemas.openxmlformats.org/drawingml/2006/table">
            <a:tbl>
              <a:tblPr/>
              <a:tblGrid>
                <a:gridCol w="5115074">
                  <a:extLst>
                    <a:ext uri="{9D8B030D-6E8A-4147-A177-3AD203B41FA5}">
                      <a16:colId xmlns:a16="http://schemas.microsoft.com/office/drawing/2014/main" xmlns="" val="14323605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50044846"/>
                    </a:ext>
                  </a:extLst>
                </a:gridCol>
                <a:gridCol w="1351244">
                  <a:extLst>
                    <a:ext uri="{9D8B030D-6E8A-4147-A177-3AD203B41FA5}">
                      <a16:colId xmlns:a16="http://schemas.microsoft.com/office/drawing/2014/main" xmlns="" val="3746798145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xmlns="" val="3187612998"/>
                    </a:ext>
                  </a:extLst>
                </a:gridCol>
              </a:tblGrid>
              <a:tr h="27913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IRREGULAR EXPENDITURE AS AT 31 DECEMBER 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664313"/>
                  </a:ext>
                </a:extLst>
              </a:tr>
              <a:tr h="2791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337739"/>
                  </a:ext>
                </a:extLst>
              </a:tr>
              <a:tr h="279131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Reconciliation of irregular expenditure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7947047"/>
                  </a:ext>
                </a:extLst>
              </a:tr>
              <a:tr h="501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Opening balance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2 534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1 666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4858941"/>
                  </a:ext>
                </a:extLst>
              </a:tr>
              <a:tr h="279131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Prior period error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2966032"/>
                  </a:ext>
                </a:extLst>
              </a:tr>
              <a:tr h="501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Add:  Irregular expenditure - relating to prior year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772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868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801386"/>
                  </a:ext>
                </a:extLst>
              </a:tr>
              <a:tr h="501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Add:  Irregular expenditure - relating to current year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6783"/>
                  </a:ext>
                </a:extLst>
              </a:tr>
              <a:tr h="501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Less:  Prior year amounts condoned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2 088)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493543"/>
                  </a:ext>
                </a:extLst>
              </a:tr>
              <a:tr h="501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Closing balance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1 218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2 534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47756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73812" y="4166531"/>
            <a:ext cx="8719356" cy="41459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procurement irregular expenditure was incurred.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7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4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547664" y="289567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PSC 5 YEAR STRATEGIC OUTCOMES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836712"/>
            <a:ext cx="5832648" cy="21605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implementation of Priority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through the NDP 5-year Implementation Plan and the MTSF has enabled the PSC to identify </a:t>
            </a:r>
            <a:r>
              <a:rPr lang="en-ZA" sz="1400" b="1" dirty="0">
                <a:solidFill>
                  <a:srgbClr val="99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Outcomes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would contribute towards building “</a:t>
            </a:r>
            <a:r>
              <a:rPr lang="en-ZA" sz="14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capable, ethical and development state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 </a:t>
            </a:r>
            <a:endParaRPr lang="en-ZA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en-ZA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Repositioning of the PSC to deliver on high-impact catalytic projects</a:t>
            </a:r>
          </a:p>
          <a:p>
            <a:pPr lvl="0" algn="just">
              <a:lnSpc>
                <a:spcPct val="120000"/>
              </a:lnSpc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02" y="3514368"/>
            <a:ext cx="2133785" cy="1818203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5772" y="3504260"/>
            <a:ext cx="2133785" cy="1818203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931" y="3451134"/>
            <a:ext cx="2133785" cy="1944216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8035" y="3451134"/>
            <a:ext cx="2139881" cy="1844591"/>
          </a:xfrm>
          <a:prstGeom prst="rect">
            <a:avLst/>
          </a:prstGeom>
          <a:solidFill>
            <a:srgbClr val="006666"/>
          </a:solidFill>
        </p:spPr>
      </p:pic>
      <p:sp>
        <p:nvSpPr>
          <p:cNvPr id="3" name="TextBox 2"/>
          <p:cNvSpPr txBox="1"/>
          <p:nvPr/>
        </p:nvSpPr>
        <p:spPr>
          <a:xfrm>
            <a:off x="701592" y="3976901"/>
            <a:ext cx="1290185" cy="1323439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Z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service delivery </a:t>
            </a:r>
            <a:r>
              <a:rPr lang="en-Z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endParaRPr lang="en-Z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58" y="3689737"/>
            <a:ext cx="1341696" cy="1323439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leadership practices in the Public Service</a:t>
            </a:r>
            <a:endParaRPr lang="en-Z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518" y="3515640"/>
            <a:ext cx="1314674" cy="1815882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well coordinated and functioning M&amp;E System (Data Warehouse for the PSC)</a:t>
            </a:r>
            <a:endParaRPr lang="en-Z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4330" y="3933056"/>
            <a:ext cx="1090464" cy="954107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&amp; well-functioning PSC</a:t>
            </a:r>
            <a:endParaRPr lang="en-Z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4255" b="27660"/>
          <a:stretch/>
        </p:blipFill>
        <p:spPr>
          <a:xfrm>
            <a:off x="6228184" y="665450"/>
            <a:ext cx="230425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6" y="5435062"/>
            <a:ext cx="9128883" cy="140172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51520" y="670711"/>
            <a:ext cx="8966904" cy="26664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7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000"/>
            <a:ext cx="9180000" cy="688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97468"/>
            <a:ext cx="800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FY2022/23 </a:t>
            </a:r>
            <a:r>
              <a:rPr lang="en-ZA" sz="2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 TARGETS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7451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392844"/>
          <a:ext cx="6120680" cy="4675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980728"/>
            <a:ext cx="8075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PSC has a total of 25 performance indicators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 FY 2022/23 APP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93" y="6008566"/>
            <a:ext cx="478862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66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Indicators</a:t>
            </a:r>
          </a:p>
          <a:p>
            <a:endParaRPr lang="en-ZA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772816"/>
            <a:ext cx="2376264" cy="381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5662976" y="1306831"/>
            <a:ext cx="3301512" cy="451331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Century Gothic" panose="020B0502020202020204" pitchFamily="34" charset="0"/>
              </a:rPr>
              <a:t>Performance Indicators</a:t>
            </a:r>
            <a:endParaRPr lang="en-Z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9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752"/>
            <a:ext cx="9180000" cy="688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188640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pc="-25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HIGHLIGHTS OF KEY ACHIEVEMENTS</a:t>
            </a:r>
            <a:endParaRPr lang="en-ZA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0689"/>
            <a:ext cx="5508104" cy="647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Hosted a successful 2-day conference on Anti-corruption-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under the theme “</a:t>
            </a:r>
            <a:r>
              <a:rPr lang="en-US" sz="14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Cost of Failure of Governance, Ethics and Oversight: A collective response to tackle the scourge of corruption in the Public Sector”.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Collaboration with FISD, UN, Anti Corruption Task Team</a:t>
            </a:r>
          </a:p>
          <a:p>
            <a:pPr lvl="0" algn="just">
              <a:lnSpc>
                <a:spcPct val="110000"/>
              </a:lnSpc>
            </a:pPr>
            <a:endParaRPr lang="en-US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Presented PSC Bill to the </a:t>
            </a:r>
            <a:r>
              <a:rPr lang="en-GB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SALGA Executive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received support for the </a:t>
            </a:r>
            <a:r>
              <a:rPr lang="en-GB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Bill. Preparations are underway to submit Bill </a:t>
            </a:r>
          </a:p>
          <a:p>
            <a:pPr algn="just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to Cabinet</a:t>
            </a: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Coordinated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engagement with the National Planning Commission on Repurposing the 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Public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 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Commission to contribute in the achievement of the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National Development Plan (NDP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focusing on Chapter 13 of the NDP. </a:t>
            </a:r>
          </a:p>
          <a:p>
            <a:pPr lvl="0" algn="just">
              <a:lnSpc>
                <a:spcPct val="110000"/>
              </a:lnSpc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Produced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report on the National Macro 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Government which was requested by the Portfolio Committee on Public Service and 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Administration.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</a:pPr>
            <a:endParaRPr lang="en-GB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Four Citizens forums were successfully conducted in North West, Gauteng, Northern Cape and Free State. </a:t>
            </a:r>
          </a:p>
          <a:p>
            <a:pPr lvl="0" algn="just">
              <a:lnSpc>
                <a:spcPct val="110000"/>
              </a:lnSpc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</a:pPr>
            <a:endParaRPr lang="en-ZA" sz="1400" dirty="0">
              <a:solidFill>
                <a:schemeClr val="dk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408660"/>
            <a:ext cx="3168352" cy="2328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4278" y="692696"/>
            <a:ext cx="3960440" cy="1976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697" y="2571652"/>
            <a:ext cx="2480944" cy="1934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82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2" y="660802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US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2" y="44624"/>
            <a:ext cx="9180000" cy="688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26064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spc="-25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HIGHLIGHTS OF KEY ACHIEVEMENTS</a:t>
            </a:r>
            <a:endParaRPr lang="en-ZA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432" y="945243"/>
            <a:ext cx="5124672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Successfully hosted a seminar titled </a:t>
            </a:r>
            <a:r>
              <a:rPr lang="en-US" sz="14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“Improving Governance, Systems and Processes Post the Commission of </a:t>
            </a:r>
            <a:r>
              <a:rPr lang="en-US" sz="1400" i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Inquiry </a:t>
            </a:r>
            <a:r>
              <a:rPr lang="en-US" sz="14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into State Capture”.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Conducted onsite Inspections at SAPS Forensic Laboratories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0000" lvl="0" indent="-3240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Held Round-Table discussions on the Effectiveness of Government Supports Systems in the ICT and Property Management Sector. Final Report to be issued at the end of March 2023</a:t>
            </a:r>
          </a:p>
          <a:p>
            <a:pPr marL="360000" lvl="0" indent="-3240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Participated in the Launch of the National Framework on </a:t>
            </a:r>
            <a:r>
              <a:rPr lang="en-ZA" sz="140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Professionalisation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the Public Service</a:t>
            </a:r>
          </a:p>
          <a:p>
            <a:pPr marL="360000" lvl="0" indent="-3240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24000" lvl="0" indent="-3240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en-ZA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461" y="980728"/>
            <a:ext cx="2827761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C:\Users\SiviweM\OneDrive - opsc.gov.za\Desktop\FORMAL PHOTOS\MEETING WITH AGSA\IMG_18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5687060" cy="2596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28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AC16-47F2-4DEB-9AE7-75C2602E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3202806" y="1959192"/>
            <a:ext cx="4735728" cy="233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" b="1" dirty="0">
              <a:solidFill>
                <a:srgbClr val="0066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750" b="1" dirty="0">
              <a:solidFill>
                <a:srgbClr val="8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564904"/>
            <a:ext cx="6229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PERFORMANCE INFORMATION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445224"/>
            <a:ext cx="6894000" cy="14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0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2160</Words>
  <Application>Microsoft Office PowerPoint</Application>
  <PresentationFormat>On-screen Show (4:3)</PresentationFormat>
  <Paragraphs>686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1_Office Theme</vt:lpstr>
      <vt:lpstr>2_Office Theme</vt:lpstr>
      <vt:lpstr>Slide 1</vt:lpstr>
      <vt:lpstr>Slide 2</vt:lpstr>
      <vt:lpstr>Slide 3</vt:lpstr>
      <vt:lpstr>PSC 5 YEAR STRATEGIC OUTCOMES</vt:lpstr>
      <vt:lpstr>Slide 5</vt:lpstr>
      <vt:lpstr>Slide 6</vt:lpstr>
      <vt:lpstr>Slide 7</vt:lpstr>
      <vt:lpstr>Slide 8</vt:lpstr>
      <vt:lpstr>Slide 9</vt:lpstr>
      <vt:lpstr>Slide 10</vt:lpstr>
      <vt:lpstr>Slide 11</vt:lpstr>
      <vt:lpstr>PROGRAMME 1: ADMINISTRATION </vt:lpstr>
      <vt:lpstr>PROGRAMME 2: LEADERSHIP &amp; MANAGEMENT PRACTICES</vt:lpstr>
      <vt:lpstr>PROGRAMME 2: LEADERSHIP &amp; MANAGEMENT PRACTICES</vt:lpstr>
      <vt:lpstr>PROGRAMME 2: LEADERSHIP &amp; MANAGEMENT PRACTICES</vt:lpstr>
      <vt:lpstr>PROGRAMME 2: LEADERSHIP &amp; MANAGEMENT PRACTICES</vt:lpstr>
      <vt:lpstr>PROGRAMME 3: MONITORING &amp; EVALUATION </vt:lpstr>
      <vt:lpstr>PROGRAMME 3: MONITORING &amp; EVALUATION </vt:lpstr>
      <vt:lpstr>PROGRAMME 3: MONITORING &amp; EVALUATION </vt:lpstr>
      <vt:lpstr>PROGRAMME 3: MONITORING &amp; EVALUATION </vt:lpstr>
      <vt:lpstr>PROGRAMME 3: MONITORING &amp; EVALUATION </vt:lpstr>
      <vt:lpstr>PROGRAMME 4: INTEGRITY AND ANTI-CORRUPTION  </vt:lpstr>
      <vt:lpstr>PROGRAMME 4: INTEGRITY AND ANTI-CORRUPTION</vt:lpstr>
      <vt:lpstr>PROGRAMME 4: INTEGRITY AND ANTI-CORRUPTION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Thabiso Masia</dc:creator>
  <cp:lastModifiedBy>USER</cp:lastModifiedBy>
  <cp:revision>324</cp:revision>
  <cp:lastPrinted>2023-02-09T12:26:13Z</cp:lastPrinted>
  <dcterms:created xsi:type="dcterms:W3CDTF">2018-10-23T09:11:45Z</dcterms:created>
  <dcterms:modified xsi:type="dcterms:W3CDTF">2023-02-24T07:00:38Z</dcterms:modified>
</cp:coreProperties>
</file>