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3" r:id="rId5"/>
    <p:sldMasterId id="2147483724" r:id="rId6"/>
    <p:sldMasterId id="2147483735" r:id="rId7"/>
    <p:sldMasterId id="2147483830" r:id="rId8"/>
    <p:sldMasterId id="2147483932" r:id="rId9"/>
    <p:sldMasterId id="2147483944" r:id="rId10"/>
    <p:sldMasterId id="2147483989" r:id="rId11"/>
    <p:sldMasterId id="2147484030" r:id="rId12"/>
    <p:sldMasterId id="2147484052" r:id="rId13"/>
  </p:sldMasterIdLst>
  <p:notesMasterIdLst>
    <p:notesMasterId r:id="rId44"/>
  </p:notesMasterIdLst>
  <p:handoutMasterIdLst>
    <p:handoutMasterId r:id="rId45"/>
  </p:handoutMasterIdLst>
  <p:sldIdLst>
    <p:sldId id="280" r:id="rId14"/>
    <p:sldId id="595" r:id="rId15"/>
    <p:sldId id="585" r:id="rId16"/>
    <p:sldId id="560" r:id="rId17"/>
    <p:sldId id="592" r:id="rId18"/>
    <p:sldId id="548" r:id="rId19"/>
    <p:sldId id="565" r:id="rId20"/>
    <p:sldId id="571" r:id="rId21"/>
    <p:sldId id="567" r:id="rId22"/>
    <p:sldId id="504" r:id="rId23"/>
    <p:sldId id="576" r:id="rId24"/>
    <p:sldId id="568" r:id="rId25"/>
    <p:sldId id="596" r:id="rId26"/>
    <p:sldId id="579" r:id="rId27"/>
    <p:sldId id="580" r:id="rId28"/>
    <p:sldId id="581" r:id="rId29"/>
    <p:sldId id="575" r:id="rId30"/>
    <p:sldId id="566" r:id="rId31"/>
    <p:sldId id="573" r:id="rId32"/>
    <p:sldId id="574" r:id="rId33"/>
    <p:sldId id="589" r:id="rId34"/>
    <p:sldId id="590" r:id="rId35"/>
    <p:sldId id="572" r:id="rId36"/>
    <p:sldId id="570" r:id="rId37"/>
    <p:sldId id="591" r:id="rId38"/>
    <p:sldId id="569" r:id="rId39"/>
    <p:sldId id="582" r:id="rId40"/>
    <p:sldId id="586" r:id="rId41"/>
    <p:sldId id="587" r:id="rId42"/>
    <p:sldId id="547" r:id="rId43"/>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1E6634"/>
    <a:srgbClr val="00427E"/>
    <a:srgbClr val="237B3E"/>
    <a:srgbClr val="59CF7E"/>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CED8"/>
          </a:solidFill>
        </a:fill>
      </a:tcStyle>
    </a:wholeTbl>
    <a:band2H>
      <a:tcTxStyle/>
      <a:tcStyle>
        <a:tcBdr/>
        <a:fill>
          <a:solidFill>
            <a:srgbClr val="E6E8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D3CD"/>
          </a:solidFill>
        </a:fill>
      </a:tcStyle>
    </a:wholeTbl>
    <a:band2H>
      <a:tcTxStyle/>
      <a:tcStyle>
        <a:tcBdr/>
        <a:fill>
          <a:solidFill>
            <a:srgbClr val="E6EAE8"/>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D7D7D7"/>
          </a:solidFill>
        </a:fill>
      </a:tcStyle>
    </a:wholeTbl>
    <a:band2H>
      <a:tcTxStyle/>
      <a:tcStyle>
        <a:tcBdr/>
        <a:fill>
          <a:solidFill>
            <a:srgbClr val="ECEC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768083"/>
          </a:solidFill>
        </a:fill>
      </a:tcStyle>
    </a:band2H>
    <a:firstCol>
      <a:tcTxStyle b="on" i="off">
        <a:fontRef idx="minor">
          <a:srgbClr val="768083"/>
        </a:fontRef>
        <a:srgbClr val="76808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768083"/>
          </a:solidFill>
        </a:fill>
      </a:tcStyle>
    </a:lastRow>
    <a:firstRow>
      <a:tcTxStyle b="on" i="off">
        <a:fontRef idx="minor">
          <a:srgbClr val="768083"/>
        </a:fontRef>
        <a:srgbClr val="76808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Row>
  </a:tblStyle>
  <a:tblStyle styleId="{2708684C-4D16-4618-839F-0558EEFCDFE6}" styleName="">
    <a:tblBg/>
    <a:wholeTbl>
      <a:tcTxStyle b="off"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508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254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86478" autoAdjust="0"/>
  </p:normalViewPr>
  <p:slideViewPr>
    <p:cSldViewPr snapToGrid="0">
      <p:cViewPr varScale="1">
        <p:scale>
          <a:sx n="73" d="100"/>
          <a:sy n="73" d="100"/>
        </p:scale>
        <p:origin x="-336" y="-102"/>
      </p:cViewPr>
      <p:guideLst>
        <p:guide orient="horz" pos="2160"/>
        <p:guide pos="3840"/>
      </p:guideLst>
    </p:cSldViewPr>
  </p:slideViewPr>
  <p:outlineViewPr>
    <p:cViewPr>
      <p:scale>
        <a:sx n="33" d="100"/>
        <a:sy n="33" d="100"/>
      </p:scale>
      <p:origin x="0" y="-23928"/>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6" d="100"/>
          <a:sy n="56" d="100"/>
        </p:scale>
        <p:origin x="2856" y="7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7C1208-2414-4708-BA1E-8C5B23FB6F29}" type="datetimeFigureOut">
              <a:rPr lang="en-ZA" smtClean="0"/>
              <a:pPr/>
              <a:t>2023/02/22</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CA9686-C6D6-4062-AE24-D5436A11053A}" type="slidenum">
              <a:rPr lang="en-ZA" smtClean="0"/>
              <a:pPr/>
              <a:t>‹#›</a:t>
            </a:fld>
            <a:endParaRPr lang="en-ZA" dirty="0"/>
          </a:p>
        </p:txBody>
      </p:sp>
    </p:spTree>
    <p:extLst>
      <p:ext uri="{BB962C8B-B14F-4D97-AF65-F5344CB8AC3E}">
        <p14:creationId xmlns:p14="http://schemas.microsoft.com/office/powerpoint/2010/main" xmlns="" val="3553689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670" name="Shape 67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xmlns="" val="268710859"/>
      </p:ext>
    </p:extLst>
  </p:cSld>
  <p:clrMap bg1="dk1" tx1="lt1" bg2="dk2" tx2="lt2" accent1="accent1" accent2="accent2" accent3="accent3" accent4="accent4" accent5="accent5" accent6="accent6" hlink="hlink" folHlink="folHlink"/>
  <p:notesStyle>
    <a:lvl1pPr latinLnBrk="0">
      <a:defRPr sz="1200">
        <a:solidFill>
          <a:srgbClr val="768083"/>
        </a:solidFill>
        <a:latin typeface="+mj-lt"/>
        <a:ea typeface="+mj-ea"/>
        <a:cs typeface="+mj-cs"/>
        <a:sym typeface="Arial"/>
      </a:defRPr>
    </a:lvl1pPr>
    <a:lvl2pPr indent="228600" latinLnBrk="0">
      <a:defRPr sz="1200">
        <a:solidFill>
          <a:srgbClr val="768083"/>
        </a:solidFill>
        <a:latin typeface="+mj-lt"/>
        <a:ea typeface="+mj-ea"/>
        <a:cs typeface="+mj-cs"/>
        <a:sym typeface="Arial"/>
      </a:defRPr>
    </a:lvl2pPr>
    <a:lvl3pPr indent="457200" latinLnBrk="0">
      <a:defRPr sz="1200">
        <a:solidFill>
          <a:srgbClr val="768083"/>
        </a:solidFill>
        <a:latin typeface="+mj-lt"/>
        <a:ea typeface="+mj-ea"/>
        <a:cs typeface="+mj-cs"/>
        <a:sym typeface="Arial"/>
      </a:defRPr>
    </a:lvl3pPr>
    <a:lvl4pPr indent="685800" latinLnBrk="0">
      <a:defRPr sz="1200">
        <a:solidFill>
          <a:srgbClr val="768083"/>
        </a:solidFill>
        <a:latin typeface="+mj-lt"/>
        <a:ea typeface="+mj-ea"/>
        <a:cs typeface="+mj-cs"/>
        <a:sym typeface="Arial"/>
      </a:defRPr>
    </a:lvl4pPr>
    <a:lvl5pPr indent="914400" latinLnBrk="0">
      <a:defRPr sz="1200">
        <a:solidFill>
          <a:srgbClr val="768083"/>
        </a:solidFill>
        <a:latin typeface="+mj-lt"/>
        <a:ea typeface="+mj-ea"/>
        <a:cs typeface="+mj-cs"/>
        <a:sym typeface="Arial"/>
      </a:defRPr>
    </a:lvl5pPr>
    <a:lvl6pPr indent="1143000" latinLnBrk="0">
      <a:defRPr sz="1200">
        <a:solidFill>
          <a:srgbClr val="768083"/>
        </a:solidFill>
        <a:latin typeface="+mj-lt"/>
        <a:ea typeface="+mj-ea"/>
        <a:cs typeface="+mj-cs"/>
        <a:sym typeface="Arial"/>
      </a:defRPr>
    </a:lvl6pPr>
    <a:lvl7pPr indent="1371600" latinLnBrk="0">
      <a:defRPr sz="1200">
        <a:solidFill>
          <a:srgbClr val="768083"/>
        </a:solidFill>
        <a:latin typeface="+mj-lt"/>
        <a:ea typeface="+mj-ea"/>
        <a:cs typeface="+mj-cs"/>
        <a:sym typeface="Arial"/>
      </a:defRPr>
    </a:lvl7pPr>
    <a:lvl8pPr indent="1600200" latinLnBrk="0">
      <a:defRPr sz="1200">
        <a:solidFill>
          <a:srgbClr val="768083"/>
        </a:solidFill>
        <a:latin typeface="+mj-lt"/>
        <a:ea typeface="+mj-ea"/>
        <a:cs typeface="+mj-cs"/>
        <a:sym typeface="Arial"/>
      </a:defRPr>
    </a:lvl8pPr>
    <a:lvl9pPr indent="1828800" latinLnBrk="0">
      <a:defRPr sz="1200">
        <a:solidFill>
          <a:srgbClr val="768083"/>
        </a:solidFill>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content &amp; table">
    <p:spTree>
      <p:nvGrpSpPr>
        <p:cNvPr id="1" name=""/>
        <p:cNvGrpSpPr/>
        <p:nvPr/>
      </p:nvGrpSpPr>
      <p:grpSpPr>
        <a:xfrm>
          <a:off x="0" y="0"/>
          <a:ext cx="0" cy="0"/>
          <a:chOff x="0" y="0"/>
          <a:chExt cx="0" cy="0"/>
        </a:xfrm>
      </p:grpSpPr>
      <p:sp>
        <p:nvSpPr>
          <p:cNvPr id="131" name="Shape 131"/>
          <p:cNvSpPr>
            <a:spLocks noGrp="1"/>
          </p:cNvSpPr>
          <p:nvPr>
            <p:ph type="title"/>
          </p:nvPr>
        </p:nvSpPr>
        <p:spPr>
          <a:xfrm>
            <a:off x="725487" y="485737"/>
            <a:ext cx="9565996" cy="826774"/>
          </a:xfrm>
          <a:prstGeom prst="rect">
            <a:avLst/>
          </a:prstGeom>
        </p:spPr>
        <p:txBody>
          <a:bodyPr/>
          <a:lstStyle/>
          <a:p>
            <a:r>
              <a:t>Add title</a:t>
            </a:r>
          </a:p>
        </p:txBody>
      </p:sp>
      <p:sp>
        <p:nvSpPr>
          <p:cNvPr id="132" name="Shape 132"/>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133" name="Shape 133"/>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134" name="Shape 134"/>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6"/>
        </a:solidFill>
        <a:effectLst/>
      </p:bgPr>
    </p:bg>
    <p:spTree>
      <p:nvGrpSpPr>
        <p:cNvPr id="1" name=""/>
        <p:cNvGrpSpPr/>
        <p:nvPr/>
      </p:nvGrpSpPr>
      <p:grpSpPr>
        <a:xfrm>
          <a:off x="0" y="0"/>
          <a:ext cx="0" cy="0"/>
          <a:chOff x="0" y="0"/>
          <a:chExt cx="0" cy="0"/>
        </a:xfrm>
      </p:grpSpPr>
      <p:sp>
        <p:nvSpPr>
          <p:cNvPr id="493" name="Shape 493"/>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494" name="page1image424.png"/>
          <p:cNvPicPr>
            <a:picLocks noChangeAspect="1"/>
          </p:cNvPicPr>
          <p:nvPr/>
        </p:nvPicPr>
        <p:blipFill>
          <a:blip r:embed="rId2" cstate="print"/>
          <a:stretch>
            <a:fillRect/>
          </a:stretch>
        </p:blipFill>
        <p:spPr>
          <a:xfrm>
            <a:off x="9848648" y="5721331"/>
            <a:ext cx="2008729" cy="749371"/>
          </a:xfrm>
          <a:prstGeom prst="rect">
            <a:avLst/>
          </a:prstGeom>
          <a:ln w="12700">
            <a:miter lim="400000"/>
          </a:ln>
        </p:spPr>
      </p:pic>
      <p:sp>
        <p:nvSpPr>
          <p:cNvPr id="495" name="Shape 49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895600" y="0"/>
            <a:ext cx="9296400" cy="6858000"/>
          </a:xfrm>
          <a:prstGeom prst="rect">
            <a:avLst/>
          </a:prstGeom>
        </p:spPr>
      </p:pic>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5633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0274300" cy="6858000"/>
          </a:xfrm>
          <a:prstGeom prst="rect">
            <a:avLst/>
          </a:prstGeom>
        </p:spPr>
      </p:pic>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24418491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38298788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29584168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3382339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20907881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3173011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27106703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43265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Title_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4934857"/>
          </a:xfrm>
          <a:prstGeom prst="rect">
            <a:avLst/>
          </a:prstGeom>
        </p:spPr>
      </p:pic>
      <p:sp>
        <p:nvSpPr>
          <p:cNvPr id="2360" name="Rectangle 2359"/>
          <p:cNvSpPr/>
          <p:nvPr userDrawn="1"/>
        </p:nvSpPr>
        <p:spPr>
          <a:xfrm>
            <a:off x="503" y="4934857"/>
            <a:ext cx="12191497" cy="19858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22" name="Text Placeholder 21"/>
          <p:cNvSpPr>
            <a:spLocks noGrp="1"/>
          </p:cNvSpPr>
          <p:nvPr userDrawn="1">
            <p:ph type="body" sz="quarter" idx="10" hasCustomPrompt="1"/>
          </p:nvPr>
        </p:nvSpPr>
        <p:spPr>
          <a:xfrm>
            <a:off x="716369" y="5438722"/>
            <a:ext cx="7034260" cy="749369"/>
          </a:xfrm>
          <a:prstGeom prst="rect">
            <a:avLst/>
          </a:prstGeom>
        </p:spPr>
        <p:txBody>
          <a:bodyPr lIns="0" tIns="0" rIns="0" bIns="0" anchor="b"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presentation title</a:t>
            </a:r>
            <a:endParaRPr lang="en-ZA" dirty="0"/>
          </a:p>
        </p:txBody>
      </p:sp>
      <p:sp>
        <p:nvSpPr>
          <p:cNvPr id="23" name="Text Placeholder 21"/>
          <p:cNvSpPr>
            <a:spLocks noGrp="1"/>
          </p:cNvSpPr>
          <p:nvPr userDrawn="1">
            <p:ph type="body" sz="quarter" idx="11" hasCustomPrompt="1"/>
          </p:nvPr>
        </p:nvSpPr>
        <p:spPr>
          <a:xfrm>
            <a:off x="725487" y="6202606"/>
            <a:ext cx="7024021" cy="243178"/>
          </a:xfrm>
          <a:prstGeom prst="rect">
            <a:avLst/>
          </a:prstGeom>
        </p:spPr>
        <p:txBody>
          <a:bodyPr lIns="0" tIns="0" rIns="0" bIns="0">
            <a:noAutofit/>
          </a:bodyPr>
          <a:lstStyle>
            <a:lvl1pPr marL="0" indent="0" algn="l">
              <a:spcAft>
                <a:spcPts val="0"/>
              </a:spcAft>
              <a:buNone/>
              <a:defRPr sz="1600" b="0" i="0" cap="none" baseline="0">
                <a:solidFill>
                  <a:schemeClr val="bg1"/>
                </a:solidFill>
                <a:latin typeface="+mj-lt"/>
              </a:defRPr>
            </a:lvl1pPr>
          </a:lstStyle>
          <a:p>
            <a:pPr lvl="0"/>
            <a:r>
              <a:rPr lang="en-US" dirty="0"/>
              <a:t>ADD DATE</a:t>
            </a:r>
            <a:endParaRPr lang="en-ZA" dirty="0"/>
          </a:p>
        </p:txBody>
      </p:sp>
      <p:pic>
        <p:nvPicPr>
          <p:cNvPr id="2356" name="Picture 235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005219" y="5085181"/>
            <a:ext cx="2696277" cy="1898266"/>
          </a:xfrm>
          <a:prstGeom prst="rect">
            <a:avLst/>
          </a:prstGeom>
        </p:spPr>
      </p:pic>
    </p:spTree>
    <p:extLst>
      <p:ext uri="{BB962C8B-B14F-4D97-AF65-F5344CB8AC3E}">
        <p14:creationId xmlns:p14="http://schemas.microsoft.com/office/powerpoint/2010/main" xmlns="" val="41305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523"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524" name="Shape 524"/>
          <p:cNvSpPr/>
          <p:nvPr/>
        </p:nvSpPr>
        <p:spPr>
          <a:xfrm>
            <a:off x="3150" y="485737"/>
            <a:ext cx="203039" cy="738228"/>
          </a:xfrm>
          <a:prstGeom prst="rect">
            <a:avLst/>
          </a:prstGeom>
          <a:solidFill>
            <a:schemeClr val="accent6"/>
          </a:solidFill>
          <a:ln>
            <a:solidFill>
              <a:schemeClr val="accent6"/>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525" name="Shape 525"/>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526" name="Shape 526"/>
          <p:cNvSpPr>
            <a:spLocks noGrp="1"/>
          </p:cNvSpPr>
          <p:nvPr>
            <p:ph type="title"/>
          </p:nvPr>
        </p:nvSpPr>
        <p:spPr>
          <a:xfrm>
            <a:off x="725487" y="485737"/>
            <a:ext cx="9565996" cy="826774"/>
          </a:xfrm>
          <a:prstGeom prst="rect">
            <a:avLst/>
          </a:prstGeom>
        </p:spPr>
        <p:txBody>
          <a:bodyPr/>
          <a:lstStyle/>
          <a:p>
            <a:r>
              <a:t>Add title</a:t>
            </a:r>
          </a:p>
        </p:txBody>
      </p:sp>
      <p:sp>
        <p:nvSpPr>
          <p:cNvPr id="527" name="Shape 527"/>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528" name="Shape 528"/>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5"/>
        </a:solidFill>
        <a:effectLst/>
      </p:bgPr>
    </p:bg>
    <p:spTree>
      <p:nvGrpSpPr>
        <p:cNvPr id="1" name=""/>
        <p:cNvGrpSpPr/>
        <p:nvPr/>
      </p:nvGrpSpPr>
      <p:grpSpPr>
        <a:xfrm>
          <a:off x="0" y="0"/>
          <a:ext cx="0" cy="0"/>
          <a:chOff x="0" y="0"/>
          <a:chExt cx="0" cy="0"/>
        </a:xfrm>
      </p:grpSpPr>
      <p:sp>
        <p:nvSpPr>
          <p:cNvPr id="597" name="Shape 597"/>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598" name="page1image424.png"/>
          <p:cNvPicPr>
            <a:picLocks noChangeAspect="1"/>
          </p:cNvPicPr>
          <p:nvPr/>
        </p:nvPicPr>
        <p:blipFill>
          <a:blip r:embed="rId2" cstate="print"/>
          <a:stretch>
            <a:fillRect/>
          </a:stretch>
        </p:blipFill>
        <p:spPr>
          <a:xfrm>
            <a:off x="9861348" y="5670531"/>
            <a:ext cx="2008729" cy="749371"/>
          </a:xfrm>
          <a:prstGeom prst="rect">
            <a:avLst/>
          </a:prstGeom>
          <a:ln w="12700">
            <a:miter lim="400000"/>
          </a:ln>
        </p:spPr>
      </p:pic>
      <p:sp>
        <p:nvSpPr>
          <p:cNvPr id="599" name="Shape 59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627"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628" name="Shape 628"/>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29" name="Shape 629"/>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630" name="Shape 630"/>
          <p:cNvSpPr>
            <a:spLocks noGrp="1"/>
          </p:cNvSpPr>
          <p:nvPr>
            <p:ph type="title"/>
          </p:nvPr>
        </p:nvSpPr>
        <p:spPr>
          <a:xfrm>
            <a:off x="725487" y="485737"/>
            <a:ext cx="9565996" cy="826774"/>
          </a:xfrm>
          <a:prstGeom prst="rect">
            <a:avLst/>
          </a:prstGeom>
        </p:spPr>
        <p:txBody>
          <a:bodyPr/>
          <a:lstStyle/>
          <a:p>
            <a:r>
              <a:t>Add title</a:t>
            </a:r>
          </a:p>
        </p:txBody>
      </p:sp>
      <p:sp>
        <p:nvSpPr>
          <p:cNvPr id="631" name="Shape 631"/>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632" name="Shape 632"/>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639"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640" name="Shape 640"/>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41" name="Shape 641"/>
          <p:cNvSpPr>
            <a:spLocks noGrp="1"/>
          </p:cNvSpPr>
          <p:nvPr>
            <p:ph type="title"/>
          </p:nvPr>
        </p:nvSpPr>
        <p:spPr>
          <a:xfrm>
            <a:off x="725487" y="485737"/>
            <a:ext cx="9565996" cy="826774"/>
          </a:xfrm>
          <a:prstGeom prst="rect">
            <a:avLst/>
          </a:prstGeom>
        </p:spPr>
        <p:txBody>
          <a:bodyPr/>
          <a:lstStyle/>
          <a:p>
            <a:r>
              <a:t>Add title</a:t>
            </a:r>
          </a:p>
        </p:txBody>
      </p:sp>
      <p:sp>
        <p:nvSpPr>
          <p:cNvPr id="642" name="Shape 642"/>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43" name="Shape 643"/>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644" name="Shape 644"/>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content &amp; table">
    <p:spTree>
      <p:nvGrpSpPr>
        <p:cNvPr id="1" name=""/>
        <p:cNvGrpSpPr/>
        <p:nvPr/>
      </p:nvGrpSpPr>
      <p:grpSpPr>
        <a:xfrm>
          <a:off x="0" y="0"/>
          <a:ext cx="0" cy="0"/>
          <a:chOff x="0" y="0"/>
          <a:chExt cx="0" cy="0"/>
        </a:xfrm>
      </p:grpSpPr>
      <p:pic>
        <p:nvPicPr>
          <p:cNvPr id="651"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652" name="Shape 652"/>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53" name="Shape 653"/>
          <p:cNvSpPr>
            <a:spLocks noGrp="1"/>
          </p:cNvSpPr>
          <p:nvPr>
            <p:ph type="title"/>
          </p:nvPr>
        </p:nvSpPr>
        <p:spPr>
          <a:xfrm>
            <a:off x="725487" y="485737"/>
            <a:ext cx="9565996" cy="826774"/>
          </a:xfrm>
          <a:prstGeom prst="rect">
            <a:avLst/>
          </a:prstGeom>
        </p:spPr>
        <p:txBody>
          <a:bodyPr/>
          <a:lstStyle/>
          <a:p>
            <a:r>
              <a:t>Add title</a:t>
            </a:r>
          </a:p>
        </p:txBody>
      </p:sp>
      <p:sp>
        <p:nvSpPr>
          <p:cNvPr id="654" name="Shape 654"/>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55" name="Shape 655"/>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656" name="Shape 656"/>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156150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7747" b="14805"/>
          <a:stretch/>
        </p:blipFill>
        <p:spPr>
          <a:xfrm>
            <a:off x="504" y="283"/>
            <a:ext cx="12191496" cy="5311132"/>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167313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2554" r="35326"/>
          <a:stretch/>
        </p:blipFill>
        <p:spPr>
          <a:xfrm>
            <a:off x="7053942" y="283"/>
            <a:ext cx="5138057" cy="6861570"/>
          </a:xfrm>
          <a:prstGeom prst="rect">
            <a:avLst/>
          </a:prstGeom>
        </p:spPr>
      </p:pic>
    </p:spTree>
    <p:extLst>
      <p:ext uri="{BB962C8B-B14F-4D97-AF65-F5344CB8AC3E}">
        <p14:creationId xmlns:p14="http://schemas.microsoft.com/office/powerpoint/2010/main" xmlns="" val="339152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4"/>
        </a:solidFill>
        <a:effectLst/>
      </p:bgPr>
    </p:bg>
    <p:spTree>
      <p:nvGrpSpPr>
        <p:cNvPr id="1" name=""/>
        <p:cNvGrpSpPr/>
        <p:nvPr/>
      </p:nvGrpSpPr>
      <p:grpSpPr>
        <a:xfrm>
          <a:off x="0" y="0"/>
          <a:ext cx="0" cy="0"/>
          <a:chOff x="0" y="0"/>
          <a:chExt cx="0" cy="0"/>
        </a:xfrm>
      </p:grpSpPr>
      <p:sp>
        <p:nvSpPr>
          <p:cNvPr id="180" name="Shape 180"/>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181" name="page1image424.png"/>
          <p:cNvPicPr>
            <a:picLocks noChangeAspect="1"/>
          </p:cNvPicPr>
          <p:nvPr/>
        </p:nvPicPr>
        <p:blipFill>
          <a:blip r:embed="rId2" cstate="print"/>
          <a:stretch>
            <a:fillRect/>
          </a:stretch>
        </p:blipFill>
        <p:spPr>
          <a:xfrm>
            <a:off x="9848648" y="5683231"/>
            <a:ext cx="2008729" cy="749371"/>
          </a:xfrm>
          <a:prstGeom prst="rect">
            <a:avLst/>
          </a:prstGeom>
          <a:ln w="12700">
            <a:miter lim="400000"/>
          </a:ln>
        </p:spPr>
      </p:pic>
      <p:sp>
        <p:nvSpPr>
          <p:cNvPr id="182" name="Shape 182"/>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8928" r="3212"/>
          <a:stretch/>
        </p:blipFill>
        <p:spPr>
          <a:xfrm>
            <a:off x="-2" y="282"/>
            <a:ext cx="7053943" cy="6857718"/>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4342" r="17830"/>
          <a:stretch/>
        </p:blipFill>
        <p:spPr>
          <a:xfrm>
            <a:off x="-2" y="283"/>
            <a:ext cx="7053943" cy="6861570"/>
          </a:xfrm>
          <a:prstGeom prst="rect">
            <a:avLst/>
          </a:prstGeom>
        </p:spPr>
      </p:pic>
    </p:spTree>
    <p:extLst>
      <p:ext uri="{BB962C8B-B14F-4D97-AF65-F5344CB8AC3E}">
        <p14:creationId xmlns:p14="http://schemas.microsoft.com/office/powerpoint/2010/main" xmlns="" val="391020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344912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1094289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104286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49342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1627417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2474893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0100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308329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869" r="54987"/>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147488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2"/>
        </a:solidFill>
        <a:effectLst/>
      </p:bgPr>
    </p:bg>
    <p:spTree>
      <p:nvGrpSpPr>
        <p:cNvPr id="1" name=""/>
        <p:cNvGrpSpPr/>
        <p:nvPr/>
      </p:nvGrpSpPr>
      <p:grpSpPr>
        <a:xfrm>
          <a:off x="0" y="0"/>
          <a:ext cx="0" cy="0"/>
          <a:chOff x="0" y="0"/>
          <a:chExt cx="0" cy="0"/>
        </a:xfrm>
      </p:grpSpPr>
      <p:sp>
        <p:nvSpPr>
          <p:cNvPr id="285" name="Shape 285"/>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286" name="page1image424.png"/>
          <p:cNvPicPr>
            <a:picLocks noChangeAspect="1"/>
          </p:cNvPicPr>
          <p:nvPr/>
        </p:nvPicPr>
        <p:blipFill>
          <a:blip r:embed="rId2" cstate="print"/>
          <a:stretch>
            <a:fillRect/>
          </a:stretch>
        </p:blipFill>
        <p:spPr>
          <a:xfrm>
            <a:off x="9874048" y="5683231"/>
            <a:ext cx="2008729" cy="749371"/>
          </a:xfrm>
          <a:prstGeom prst="rect">
            <a:avLst/>
          </a:prstGeom>
          <a:ln w="12700">
            <a:miter lim="400000"/>
          </a:ln>
        </p:spPr>
      </p:pic>
      <p:sp>
        <p:nvSpPr>
          <p:cNvPr id="287" name="Shape 287"/>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0540" r="1600"/>
          <a:stretch/>
        </p:blipFill>
        <p:spPr>
          <a:xfrm>
            <a:off x="-1"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240641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3142030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3638479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1955113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1774542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2107994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683919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88778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878220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1807" r="36049"/>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379531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294"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295" name="Shape 295"/>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296" name="Shape 296"/>
          <p:cNvSpPr>
            <a:spLocks noGrp="1"/>
          </p:cNvSpPr>
          <p:nvPr>
            <p:ph type="title"/>
          </p:nvPr>
        </p:nvSpPr>
        <p:spPr>
          <a:prstGeom prst="rect">
            <a:avLst/>
          </a:prstGeom>
        </p:spPr>
        <p:txBody>
          <a:bodyPr/>
          <a:lstStyle/>
          <a:p>
            <a:r>
              <a:t>Add title</a:t>
            </a:r>
          </a:p>
        </p:txBody>
      </p:sp>
      <p:sp>
        <p:nvSpPr>
          <p:cNvPr id="297" name="Shape 297"/>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8806" r="3334"/>
          <a:stretch/>
        </p:blipFill>
        <p:spPr>
          <a:xfrm>
            <a:off x="-2"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193935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3822504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943369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65237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691334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3974538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3211433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2093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3480139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400300" y="0"/>
            <a:ext cx="9791700" cy="6858000"/>
          </a:xfrm>
          <a:prstGeom prst="rect">
            <a:avLst/>
          </a:prstGeom>
        </p:spPr>
      </p:pic>
      <p:sp>
        <p:nvSpPr>
          <p:cNvPr id="8" name="Rectangle 7"/>
          <p:cNvSpPr/>
          <p:nvPr userDrawn="1"/>
        </p:nvSpPr>
        <p:spPr>
          <a:xfrm>
            <a:off x="503"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5"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7"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0" name="Straight Connector 9"/>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476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327"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328" name="Shape 328"/>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329" name="Shape 329"/>
          <p:cNvSpPr>
            <a:spLocks noGrp="1"/>
          </p:cNvSpPr>
          <p:nvPr>
            <p:ph type="title"/>
          </p:nvPr>
        </p:nvSpPr>
        <p:spPr>
          <a:xfrm>
            <a:off x="725487" y="485737"/>
            <a:ext cx="9565996" cy="826774"/>
          </a:xfrm>
          <a:prstGeom prst="rect">
            <a:avLst/>
          </a:prstGeom>
        </p:spPr>
        <p:txBody>
          <a:bodyPr/>
          <a:lstStyle/>
          <a:p>
            <a:r>
              <a:t>Add title</a:t>
            </a:r>
          </a:p>
        </p:txBody>
      </p:sp>
      <p:sp>
        <p:nvSpPr>
          <p:cNvPr id="330" name="Shape 330"/>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331" name="Shape 331"/>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332" name="Shape 332"/>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502" y="0"/>
            <a:ext cx="7068407" cy="6858000"/>
          </a:xfrm>
          <a:prstGeom prst="rect">
            <a:avLst/>
          </a:prstGeom>
        </p:spPr>
      </p:pic>
      <p:sp>
        <p:nvSpPr>
          <p:cNvPr id="7" name="Rectangle 6"/>
          <p:cNvSpPr/>
          <p:nvPr userDrawn="1"/>
        </p:nvSpPr>
        <p:spPr>
          <a:xfrm>
            <a:off x="5138561"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960615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3038708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1460956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3867319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1662160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1221599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2877588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76543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644977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895600" y="0"/>
            <a:ext cx="9296400" cy="6858000"/>
          </a:xfrm>
          <a:prstGeom prst="rect">
            <a:avLst/>
          </a:prstGeom>
        </p:spPr>
      </p:pic>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296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3"/>
        </a:solidFill>
        <a:effectLst/>
      </p:bgPr>
    </p:bg>
    <p:spTree>
      <p:nvGrpSpPr>
        <p:cNvPr id="1" name=""/>
        <p:cNvGrpSpPr/>
        <p:nvPr/>
      </p:nvGrpSpPr>
      <p:grpSpPr>
        <a:xfrm>
          <a:off x="0" y="0"/>
          <a:ext cx="0" cy="0"/>
          <a:chOff x="0" y="0"/>
          <a:chExt cx="0" cy="0"/>
        </a:xfrm>
      </p:grpSpPr>
      <p:sp>
        <p:nvSpPr>
          <p:cNvPr id="389" name="Shape 389"/>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390" name="page1image424.png"/>
          <p:cNvPicPr>
            <a:picLocks noChangeAspect="1"/>
          </p:cNvPicPr>
          <p:nvPr/>
        </p:nvPicPr>
        <p:blipFill>
          <a:blip r:embed="rId2" cstate="print"/>
          <a:stretch>
            <a:fillRect/>
          </a:stretch>
        </p:blipFill>
        <p:spPr>
          <a:xfrm>
            <a:off x="9759748" y="5683231"/>
            <a:ext cx="2008729" cy="749371"/>
          </a:xfrm>
          <a:prstGeom prst="rect">
            <a:avLst/>
          </a:prstGeom>
          <a:ln w="12700">
            <a:miter lim="400000"/>
          </a:ln>
        </p:spPr>
      </p:pic>
      <p:sp>
        <p:nvSpPr>
          <p:cNvPr id="391" name="Shape 391"/>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0274300" cy="6858000"/>
          </a:xfrm>
          <a:prstGeom prst="rect">
            <a:avLst/>
          </a:prstGeom>
        </p:spPr>
      </p:pic>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1651446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Tree>
    <p:extLst>
      <p:ext uri="{BB962C8B-B14F-4D97-AF65-F5344CB8AC3E}">
        <p14:creationId xmlns:p14="http://schemas.microsoft.com/office/powerpoint/2010/main" xmlns="" val="1132466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2493778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514508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1519064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2522714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33748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2872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_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4934857"/>
          </a:xfrm>
          <a:prstGeom prst="rect">
            <a:avLst/>
          </a:prstGeom>
        </p:spPr>
      </p:pic>
      <p:sp>
        <p:nvSpPr>
          <p:cNvPr id="2360" name="Rectangle 2359"/>
          <p:cNvSpPr/>
          <p:nvPr userDrawn="1"/>
        </p:nvSpPr>
        <p:spPr>
          <a:xfrm>
            <a:off x="503" y="4934857"/>
            <a:ext cx="12191497" cy="19858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22" name="Text Placeholder 21"/>
          <p:cNvSpPr>
            <a:spLocks noGrp="1"/>
          </p:cNvSpPr>
          <p:nvPr userDrawn="1">
            <p:ph type="body" sz="quarter" idx="10" hasCustomPrompt="1"/>
          </p:nvPr>
        </p:nvSpPr>
        <p:spPr>
          <a:xfrm>
            <a:off x="716369" y="5438722"/>
            <a:ext cx="7034260" cy="749369"/>
          </a:xfrm>
          <a:prstGeom prst="rect">
            <a:avLst/>
          </a:prstGeom>
        </p:spPr>
        <p:txBody>
          <a:bodyPr lIns="0" tIns="0" rIns="0" bIns="0" anchor="b"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presentation title</a:t>
            </a:r>
            <a:endParaRPr lang="en-ZA" dirty="0"/>
          </a:p>
        </p:txBody>
      </p:sp>
      <p:sp>
        <p:nvSpPr>
          <p:cNvPr id="23" name="Text Placeholder 21"/>
          <p:cNvSpPr>
            <a:spLocks noGrp="1"/>
          </p:cNvSpPr>
          <p:nvPr userDrawn="1">
            <p:ph type="body" sz="quarter" idx="11" hasCustomPrompt="1"/>
          </p:nvPr>
        </p:nvSpPr>
        <p:spPr>
          <a:xfrm>
            <a:off x="725487" y="6202606"/>
            <a:ext cx="7024021" cy="243178"/>
          </a:xfrm>
          <a:prstGeom prst="rect">
            <a:avLst/>
          </a:prstGeom>
        </p:spPr>
        <p:txBody>
          <a:bodyPr lIns="0" tIns="0" rIns="0" bIns="0">
            <a:noAutofit/>
          </a:bodyPr>
          <a:lstStyle>
            <a:lvl1pPr marL="0" indent="0" algn="l">
              <a:spcAft>
                <a:spcPts val="0"/>
              </a:spcAft>
              <a:buNone/>
              <a:defRPr sz="1600" b="0" i="0" cap="none" baseline="0">
                <a:solidFill>
                  <a:schemeClr val="bg1"/>
                </a:solidFill>
                <a:latin typeface="+mj-lt"/>
              </a:defRPr>
            </a:lvl1pPr>
          </a:lstStyle>
          <a:p>
            <a:pPr lvl="0"/>
            <a:r>
              <a:rPr lang="en-US" dirty="0"/>
              <a:t>ADD DATE</a:t>
            </a:r>
            <a:endParaRPr lang="en-ZA" dirty="0"/>
          </a:p>
        </p:txBody>
      </p:sp>
      <p:pic>
        <p:nvPicPr>
          <p:cNvPr id="2356" name="Picture 235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005219" y="5085181"/>
            <a:ext cx="2696277" cy="1898266"/>
          </a:xfrm>
          <a:prstGeom prst="rect">
            <a:avLst/>
          </a:prstGeom>
        </p:spPr>
      </p:pic>
    </p:spTree>
    <p:extLst>
      <p:ext uri="{BB962C8B-B14F-4D97-AF65-F5344CB8AC3E}">
        <p14:creationId xmlns:p14="http://schemas.microsoft.com/office/powerpoint/2010/main" xmlns="" val="3726786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748" b="8748"/>
          <a:stretch/>
        </p:blipFill>
        <p:spPr>
          <a:xfrm>
            <a:off x="504" y="286"/>
            <a:ext cx="12191496" cy="5657851"/>
          </a:xfrm>
          <a:prstGeom prst="rect">
            <a:avLst/>
          </a:prstGeom>
        </p:spPr>
      </p:pic>
      <p:sp>
        <p:nvSpPr>
          <p:cNvPr id="12" name="Rectangle 11"/>
          <p:cNvSpPr/>
          <p:nvPr userDrawn="1"/>
        </p:nvSpPr>
        <p:spPr>
          <a:xfrm>
            <a:off x="505" y="5311419"/>
            <a:ext cx="12191497" cy="155043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4684"/>
              </a:solidFill>
              <a:effectLst/>
              <a:uLnTx/>
              <a:uFillTx/>
              <a:latin typeface="Arial"/>
              <a:ea typeface="+mn-ea"/>
              <a:cs typeface="+mn-cs"/>
            </a:endParaRPr>
          </a:p>
        </p:txBody>
      </p:sp>
      <p:sp>
        <p:nvSpPr>
          <p:cNvPr id="9" name="Text Placeholder 21"/>
          <p:cNvSpPr>
            <a:spLocks noGrp="1"/>
          </p:cNvSpPr>
          <p:nvPr>
            <p:ph type="body" sz="quarter" idx="10" hasCustomPrompt="1"/>
          </p:nvPr>
        </p:nvSpPr>
        <p:spPr>
          <a:xfrm>
            <a:off x="716378" y="5726470"/>
            <a:ext cx="7034260" cy="749369"/>
          </a:xfrm>
          <a:prstGeom prst="rect">
            <a:avLst/>
          </a:prstGeom>
        </p:spPr>
        <p:txBody>
          <a:bodyPr lIns="0" tIns="0" rIns="0" bIns="0" anchor="ctr" anchorCtr="0">
            <a:noAutofit/>
          </a:bodyPr>
          <a:lstStyle>
            <a:lvl1pPr marL="0" indent="0" algn="l">
              <a:lnSpc>
                <a:spcPct val="90000"/>
              </a:lnSpc>
              <a:spcAft>
                <a:spcPts val="0"/>
              </a:spcAft>
              <a:buNone/>
              <a:defRPr sz="27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577264" y="5338871"/>
            <a:ext cx="2124232" cy="1495528"/>
          </a:xfrm>
          <a:prstGeom prst="rect">
            <a:avLst/>
          </a:prstGeom>
        </p:spPr>
      </p:pic>
    </p:spTree>
    <p:extLst>
      <p:ext uri="{BB962C8B-B14F-4D97-AF65-F5344CB8AC3E}">
        <p14:creationId xmlns:p14="http://schemas.microsoft.com/office/powerpoint/2010/main" xmlns="" val="392986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419"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420" name="Shape 420"/>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21" name="Shape 421"/>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422" name="Shape 422"/>
          <p:cNvSpPr>
            <a:spLocks noGrp="1"/>
          </p:cNvSpPr>
          <p:nvPr>
            <p:ph type="title"/>
          </p:nvPr>
        </p:nvSpPr>
        <p:spPr>
          <a:xfrm>
            <a:off x="725487" y="485737"/>
            <a:ext cx="9565996" cy="826774"/>
          </a:xfrm>
          <a:prstGeom prst="rect">
            <a:avLst/>
          </a:prstGeom>
        </p:spPr>
        <p:txBody>
          <a:bodyPr/>
          <a:lstStyle/>
          <a:p>
            <a:r>
              <a:t>Add title</a:t>
            </a:r>
          </a:p>
        </p:txBody>
      </p:sp>
      <p:sp>
        <p:nvSpPr>
          <p:cNvPr id="423" name="Shape 423"/>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424" name="Shape 424"/>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869" r="54987"/>
          <a:stretch/>
        </p:blipFill>
        <p:spPr>
          <a:xfrm>
            <a:off x="7053941" y="283"/>
            <a:ext cx="5138059" cy="6857717"/>
          </a:xfrm>
          <a:prstGeom prst="rect">
            <a:avLst/>
          </a:prstGeom>
        </p:spPr>
      </p:pic>
      <p:sp>
        <p:nvSpPr>
          <p:cNvPr id="8" name="Rectangle 7"/>
          <p:cNvSpPr/>
          <p:nvPr userDrawn="1"/>
        </p:nvSpPr>
        <p:spPr>
          <a:xfrm>
            <a:off x="512" y="5"/>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4684"/>
              </a:solidFill>
              <a:effectLst/>
              <a:uLnTx/>
              <a:uFillTx/>
              <a:latin typeface="Arial"/>
              <a:ea typeface="+mn-ea"/>
              <a:cs typeface="+mn-cs"/>
            </a:endParaRPr>
          </a:p>
        </p:txBody>
      </p:sp>
      <p:sp>
        <p:nvSpPr>
          <p:cNvPr id="9" name="Text Placeholder 21"/>
          <p:cNvSpPr>
            <a:spLocks noGrp="1"/>
          </p:cNvSpPr>
          <p:nvPr>
            <p:ph type="body" sz="quarter" idx="10" hasCustomPrompt="1"/>
          </p:nvPr>
        </p:nvSpPr>
        <p:spPr>
          <a:xfrm>
            <a:off x="725488" y="2523111"/>
            <a:ext cx="5297941" cy="1811791"/>
          </a:xfrm>
          <a:prstGeom prst="rect">
            <a:avLst/>
          </a:prstGeom>
        </p:spPr>
        <p:txBody>
          <a:bodyPr lIns="0" tIns="0" rIns="0" bIns="0" anchor="ctr" anchorCtr="0">
            <a:noAutofit/>
          </a:bodyPr>
          <a:lstStyle>
            <a:lvl1pPr marL="0" indent="0" algn="l">
              <a:lnSpc>
                <a:spcPct val="90000"/>
              </a:lnSpc>
              <a:spcAft>
                <a:spcPts val="0"/>
              </a:spcAft>
              <a:buNone/>
              <a:defRPr sz="45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25406916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70" y="5"/>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4684"/>
              </a:solidFill>
              <a:effectLst/>
              <a:uLnTx/>
              <a:uFillTx/>
              <a:latin typeface="Arial"/>
              <a:ea typeface="+mn-ea"/>
              <a:cs typeface="+mn-cs"/>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0540" r="1600"/>
          <a:stretch/>
        </p:blipFill>
        <p:spPr>
          <a:xfrm>
            <a:off x="-1" y="283"/>
            <a:ext cx="7053941" cy="6857717"/>
          </a:xfrm>
          <a:prstGeom prst="rect">
            <a:avLst/>
          </a:prstGeom>
        </p:spPr>
      </p:pic>
      <p:sp>
        <p:nvSpPr>
          <p:cNvPr id="16" name="Text Placeholder 21"/>
          <p:cNvSpPr>
            <a:spLocks noGrp="1"/>
          </p:cNvSpPr>
          <p:nvPr>
            <p:ph type="body" sz="quarter" idx="10" hasCustomPrompt="1"/>
          </p:nvPr>
        </p:nvSpPr>
        <p:spPr>
          <a:xfrm>
            <a:off x="7866969" y="2523111"/>
            <a:ext cx="3526971" cy="1811791"/>
          </a:xfrm>
          <a:prstGeom prst="rect">
            <a:avLst/>
          </a:prstGeom>
        </p:spPr>
        <p:txBody>
          <a:bodyPr lIns="0" tIns="0" rIns="0" bIns="0" anchor="ctr" anchorCtr="0">
            <a:noAutofit/>
          </a:bodyPr>
          <a:lstStyle>
            <a:lvl1pPr marL="0" indent="0" algn="l">
              <a:lnSpc>
                <a:spcPct val="90000"/>
              </a:lnSpc>
              <a:spcAft>
                <a:spcPts val="0"/>
              </a:spcAft>
              <a:buNone/>
              <a:defRPr sz="375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466202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577264" y="5338871"/>
            <a:ext cx="2124232" cy="1495528"/>
          </a:xfrm>
          <a:prstGeom prst="rect">
            <a:avLst/>
          </a:prstGeom>
        </p:spPr>
      </p:pic>
      <p:sp>
        <p:nvSpPr>
          <p:cNvPr id="4" name="Rectangle 3"/>
          <p:cNvSpPr/>
          <p:nvPr userDrawn="1"/>
        </p:nvSpPr>
        <p:spPr>
          <a:xfrm>
            <a:off x="3153" y="485738"/>
            <a:ext cx="108000" cy="7382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3352522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8" y="457206"/>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2857465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44"/>
            <a:ext cx="10741027"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8" y="457206"/>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2158774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42"/>
            <a:ext cx="10741024" cy="4464051"/>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672704" indent="-170260">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42"/>
            <a:ext cx="9565995" cy="826775"/>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97" y="1327027"/>
            <a:ext cx="9571036" cy="257316"/>
          </a:xfrm>
        </p:spPr>
        <p:txBody>
          <a:bodyPr/>
          <a:lstStyle>
            <a:lvl1pPr>
              <a:defRPr sz="135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3803622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90" y="1773242"/>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3" y="1773242"/>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3" y="2162181"/>
            <a:ext cx="5205411" cy="4075113"/>
          </a:xfrm>
        </p:spPr>
        <p:txBody>
          <a:bodyPr/>
          <a:lstStyle>
            <a:lvl1pPr>
              <a:defRPr sz="900" baseline="0">
                <a:solidFill>
                  <a:schemeClr val="accent5"/>
                </a:solidFill>
              </a:defRPr>
            </a:lvl1pPr>
          </a:lstStyle>
          <a:p>
            <a:r>
              <a:rPr lang="en-ZA" dirty="0"/>
              <a:t>Add chart</a:t>
            </a:r>
          </a:p>
        </p:txBody>
      </p:sp>
    </p:spTree>
    <p:extLst>
      <p:ext uri="{BB962C8B-B14F-4D97-AF65-F5344CB8AC3E}">
        <p14:creationId xmlns:p14="http://schemas.microsoft.com/office/powerpoint/2010/main" xmlns="" val="3831422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93"/>
            <a:ext cx="6544891" cy="3987801"/>
          </a:xfrm>
        </p:spPr>
        <p:txBody>
          <a:bodyPr/>
          <a:lstStyle>
            <a:lvl1pPr>
              <a:defRPr sz="9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97" y="1773238"/>
            <a:ext cx="3885732" cy="4464051"/>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1" cy="284163"/>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13199302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7358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179336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431" name="image3.png"/>
          <p:cNvPicPr>
            <a:picLocks noChangeAspect="1"/>
          </p:cNvPicPr>
          <p:nvPr/>
        </p:nvPicPr>
        <p:blipFill>
          <a:blip r:embed="rId2" cstate="print"/>
          <a:stretch>
            <a:fillRect/>
          </a:stretch>
        </p:blipFill>
        <p:spPr>
          <a:xfrm>
            <a:off x="10905817" y="479922"/>
            <a:ext cx="560697" cy="731343"/>
          </a:xfrm>
          <a:prstGeom prst="rect">
            <a:avLst/>
          </a:prstGeom>
          <a:ln w="12700">
            <a:miter lim="400000"/>
          </a:ln>
        </p:spPr>
      </p:pic>
      <p:sp>
        <p:nvSpPr>
          <p:cNvPr id="432" name="Shape 432"/>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33" name="Shape 433"/>
          <p:cNvSpPr>
            <a:spLocks noGrp="1"/>
          </p:cNvSpPr>
          <p:nvPr>
            <p:ph type="title"/>
          </p:nvPr>
        </p:nvSpPr>
        <p:spPr>
          <a:xfrm>
            <a:off x="725487" y="485737"/>
            <a:ext cx="9565996" cy="826774"/>
          </a:xfrm>
          <a:prstGeom prst="rect">
            <a:avLst/>
          </a:prstGeom>
        </p:spPr>
        <p:txBody>
          <a:bodyPr/>
          <a:lstStyle/>
          <a:p>
            <a:r>
              <a:t>Add title</a:t>
            </a:r>
          </a:p>
        </p:txBody>
      </p:sp>
      <p:sp>
        <p:nvSpPr>
          <p:cNvPr id="434" name="Shape 434"/>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435" name="Shape 435"/>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436" name="Shape 436"/>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400300" y="0"/>
            <a:ext cx="9791700" cy="6858000"/>
          </a:xfrm>
          <a:prstGeom prst="rect">
            <a:avLst/>
          </a:prstGeom>
        </p:spPr>
      </p:pic>
      <p:sp>
        <p:nvSpPr>
          <p:cNvPr id="8" name="Rectangle 7"/>
          <p:cNvSpPr/>
          <p:nvPr userDrawn="1"/>
        </p:nvSpPr>
        <p:spPr>
          <a:xfrm>
            <a:off x="503"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5"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7"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0" name="Straight Connector 9"/>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6370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502" y="0"/>
            <a:ext cx="7068407" cy="6858000"/>
          </a:xfrm>
          <a:prstGeom prst="rect">
            <a:avLst/>
          </a:prstGeom>
        </p:spPr>
      </p:pic>
      <p:sp>
        <p:nvSpPr>
          <p:cNvPr id="7" name="Rectangle 6"/>
          <p:cNvSpPr/>
          <p:nvPr userDrawn="1"/>
        </p:nvSpPr>
        <p:spPr>
          <a:xfrm>
            <a:off x="5138561"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33765736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Tree>
    <p:extLst>
      <p:ext uri="{BB962C8B-B14F-4D97-AF65-F5344CB8AC3E}">
        <p14:creationId xmlns:p14="http://schemas.microsoft.com/office/powerpoint/2010/main" xmlns="" val="2386516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8188560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503858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4156969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510508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77330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09149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3526432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455" name="Shape 45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rPr/>
              <a:pPr/>
              <a:t>‹#›</a:t>
            </a:fld>
            <a:endParaRPr dirty="0"/>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7053942" y="-1"/>
            <a:ext cx="5138058" cy="6861853"/>
          </a:xfrm>
          <a:prstGeom prst="rect">
            <a:avLst/>
          </a:prstGeom>
        </p:spPr>
      </p:pic>
      <p:sp>
        <p:nvSpPr>
          <p:cNvPr id="8" name="Rectangle 7"/>
          <p:cNvSpPr/>
          <p:nvPr userDrawn="1"/>
        </p:nvSpPr>
        <p:spPr>
          <a:xfrm>
            <a:off x="503" y="0"/>
            <a:ext cx="7053439" cy="68618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4500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
            <a:ext cx="7068910" cy="6861853"/>
          </a:xfrm>
          <a:prstGeom prst="rect">
            <a:avLst/>
          </a:prstGeom>
        </p:spPr>
      </p:pic>
      <p:sp>
        <p:nvSpPr>
          <p:cNvPr id="7" name="Rectangle 6"/>
          <p:cNvSpPr/>
          <p:nvPr userDrawn="1"/>
        </p:nvSpPr>
        <p:spPr>
          <a:xfrm>
            <a:off x="5138561" y="0"/>
            <a:ext cx="7053439" cy="68618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xmlns="" val="2096689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Yellow quot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29982960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36254692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xmlns="" val="42846355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xmlns="" val="35699846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xmlns="" val="2827570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xmlns="" val="20470697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7162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xmlns="" val="24147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9.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9.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9.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9.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7.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9.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9.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3.png"/>
          <p:cNvPicPr>
            <a:picLocks noChangeAspect="1"/>
          </p:cNvPicPr>
          <p:nvPr/>
        </p:nvPicPr>
        <p:blipFill>
          <a:blip r:embed="rId19" cstate="print"/>
          <a:stretch>
            <a:fillRect/>
          </a:stretch>
        </p:blipFill>
        <p:spPr>
          <a:xfrm>
            <a:off x="10905817" y="479922"/>
            <a:ext cx="560697" cy="731343"/>
          </a:xfrm>
          <a:prstGeom prst="rect">
            <a:avLst/>
          </a:prstGeom>
          <a:ln w="12700">
            <a:miter lim="400000"/>
          </a:ln>
        </p:spPr>
      </p:pic>
      <p:sp>
        <p:nvSpPr>
          <p:cNvPr id="3" name="Shape 3"/>
          <p:cNvSpPr/>
          <p:nvPr/>
        </p:nvSpPr>
        <p:spPr>
          <a:xfrm>
            <a:off x="3150" y="485737"/>
            <a:ext cx="203039" cy="738228"/>
          </a:xfrm>
          <a:prstGeom prst="rect">
            <a:avLst/>
          </a:prstGeom>
          <a:solidFill>
            <a:schemeClr val="accent1"/>
          </a:solidFill>
          <a:ln>
            <a:solidFill>
              <a:schemeClr val="accent1"/>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 name="Shape 4"/>
          <p:cNvSpPr>
            <a:spLocks noGrp="1"/>
          </p:cNvSpPr>
          <p:nvPr>
            <p:ph type="body" idx="1"/>
          </p:nvPr>
        </p:nvSpPr>
        <p:spPr>
          <a:xfrm>
            <a:off x="725487" y="1773239"/>
            <a:ext cx="10741026" cy="44640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Add first level body copy</a:t>
            </a:r>
          </a:p>
          <a:p>
            <a:pPr lvl="1"/>
            <a:r>
              <a:t>Second level</a:t>
            </a:r>
          </a:p>
          <a:p>
            <a:pPr lvl="2"/>
            <a:r>
              <a:t>Third level</a:t>
            </a:r>
          </a:p>
          <a:p>
            <a:pPr lvl="3"/>
            <a:r>
              <a:t>Fourth level</a:t>
            </a:r>
          </a:p>
          <a:p>
            <a:pPr lvl="4"/>
            <a:r>
              <a:t>Fifth level</a:t>
            </a:r>
          </a:p>
        </p:txBody>
      </p:sp>
      <p:sp>
        <p:nvSpPr>
          <p:cNvPr id="5" name="Shape 5"/>
          <p:cNvSpPr>
            <a:spLocks noGrp="1"/>
          </p:cNvSpPr>
          <p:nvPr>
            <p:ph type="title"/>
          </p:nvPr>
        </p:nvSpPr>
        <p:spPr>
          <a:xfrm>
            <a:off x="725487" y="457200"/>
            <a:ext cx="9571037" cy="84925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r>
              <a:t>Add title</a:t>
            </a:r>
          </a:p>
        </p:txBody>
      </p:sp>
      <p:sp>
        <p:nvSpPr>
          <p:cNvPr id="6" name="Shape 6"/>
          <p:cNvSpPr>
            <a:spLocks noGrp="1"/>
          </p:cNvSpPr>
          <p:nvPr>
            <p:ph type="sldNum" sz="quarter" idx="2"/>
          </p:nvPr>
        </p:nvSpPr>
        <p:spPr>
          <a:xfrm>
            <a:off x="725487" y="6503895"/>
            <a:ext cx="266973" cy="259222"/>
          </a:xfrm>
          <a:prstGeom prst="rect">
            <a:avLst/>
          </a:prstGeom>
          <a:ln w="12700">
            <a:miter lim="400000"/>
          </a:ln>
        </p:spPr>
        <p:txBody>
          <a:bodyPr wrap="none" lIns="0" tIns="0" rIns="0" bIns="0">
            <a:spAutoFit/>
          </a:bodyPr>
          <a:lstStyle>
            <a:lvl1pPr>
              <a:defRPr>
                <a:solidFill>
                  <a:srgbClr val="768083"/>
                </a:solidFill>
                <a:latin typeface="+mj-lt"/>
                <a:ea typeface="+mj-ea"/>
                <a:cs typeface="+mj-cs"/>
                <a:sym typeface="Arial"/>
              </a:defRPr>
            </a:lvl1pPr>
          </a:lstStyle>
          <a:p>
            <a:fld id="{86CB4B4D-7CA3-9044-876B-883B54F8677D}"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6" r:id="rId2"/>
    <p:sldLayoutId id="2147483676" r:id="rId3"/>
    <p:sldLayoutId id="2147483677" r:id="rId4"/>
    <p:sldLayoutId id="2147483680" r:id="rId5"/>
    <p:sldLayoutId id="2147483686" r:id="rId6"/>
    <p:sldLayoutId id="2147483689" r:id="rId7"/>
    <p:sldLayoutId id="2147483690" r:id="rId8"/>
    <p:sldLayoutId id="2147483692" r:id="rId9"/>
    <p:sldLayoutId id="2147483696" r:id="rId10"/>
    <p:sldLayoutId id="2147483699" r:id="rId11"/>
    <p:sldLayoutId id="2147483702" r:id="rId12"/>
    <p:sldLayoutId id="2147483706" r:id="rId13"/>
    <p:sldLayoutId id="2147483709" r:id="rId14"/>
    <p:sldLayoutId id="2147483710" r:id="rId15"/>
    <p:sldLayoutId id="2147483711" r:id="rId16"/>
    <p:sldLayoutId id="2147484064" r:id="rId17"/>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9pPr>
    </p:titleStyle>
    <p:bodyStyle>
      <a:lvl1pPr marL="0" marR="0" indent="0" algn="l" defTabSz="914400" rtl="0" latinLnBrk="0">
        <a:lnSpc>
          <a:spcPct val="120000"/>
        </a:lnSpc>
        <a:spcBef>
          <a:spcPts val="300"/>
        </a:spcBef>
        <a:spcAft>
          <a:spcPts val="0"/>
        </a:spcAft>
        <a:buClrTx/>
        <a:buSzTx/>
        <a:buFontTx/>
        <a:buNone/>
        <a:tabLst/>
        <a:defRPr sz="1600" b="0" i="0" u="none" strike="noStrike" cap="none" spc="-20" baseline="0">
          <a:ln>
            <a:noFill/>
          </a:ln>
          <a:solidFill>
            <a:schemeClr val="accent5"/>
          </a:solidFill>
          <a:uFillTx/>
          <a:latin typeface="+mj-lt"/>
          <a:ea typeface="+mj-ea"/>
          <a:cs typeface="+mj-cs"/>
          <a:sym typeface="Arial"/>
        </a:defRPr>
      </a:lvl1pPr>
      <a:lvl2pPr marL="165100" marR="0" indent="-165100" algn="l" defTabSz="914400" rtl="0" latinLnBrk="0">
        <a:lnSpc>
          <a:spcPct val="120000"/>
        </a:lnSpc>
        <a:spcBef>
          <a:spcPts val="300"/>
        </a:spcBef>
        <a:spcAft>
          <a:spcPts val="0"/>
        </a:spcAft>
        <a:buClrTx/>
        <a:buSzPct val="120000"/>
        <a:buFontTx/>
        <a:buChar char="•"/>
        <a:tabLst/>
        <a:defRPr sz="1600" b="0" i="0" u="none" strike="noStrike" cap="none" spc="-20" baseline="0">
          <a:ln>
            <a:noFill/>
          </a:ln>
          <a:solidFill>
            <a:schemeClr val="accent5"/>
          </a:solidFill>
          <a:uFillTx/>
          <a:latin typeface="+mj-lt"/>
          <a:ea typeface="+mj-ea"/>
          <a:cs typeface="+mj-cs"/>
          <a:sym typeface="Arial"/>
        </a:defRPr>
      </a:lvl2pPr>
      <a:lvl3pPr marL="444500"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3pPr>
      <a:lvl4pPr marL="627062" marR="0" indent="-130175"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4pPr>
      <a:lvl5pPr marL="809625"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5pPr>
      <a:lvl6pPr marL="24688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6pPr>
      <a:lvl7pPr marL="29260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7pPr>
      <a:lvl8pPr marL="3383279"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8pPr>
      <a:lvl9pPr marL="3840479" marR="0" indent="-182879"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281926039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4"/>
                </a:solidFill>
                <a:latin typeface="+mj-lt"/>
                <a:cs typeface="Calibri" panose="020F0502020204030204" pitchFamily="34" charset="0"/>
              </a:rPr>
              <a:t>ECONOMIC AND INVESTMENT</a:t>
            </a:r>
            <a:r>
              <a:rPr lang="en-ZA" sz="800" baseline="0" dirty="0">
                <a:solidFill>
                  <a:schemeClr val="accent4"/>
                </a:solidFill>
                <a:latin typeface="+mj-lt"/>
                <a:cs typeface="Calibri" panose="020F0502020204030204" pitchFamily="34" charset="0"/>
              </a:rPr>
              <a:t> STRATEGY  |  </a:t>
            </a:r>
            <a:fld id="{3027ADC6-51D0-4B42-9CA5-ECC45EDE0EDC}" type="slidenum">
              <a:rPr lang="en-ZA" sz="800" baseline="0" smtClean="0">
                <a:solidFill>
                  <a:schemeClr val="accent4"/>
                </a:solidFill>
                <a:latin typeface="+mj-lt"/>
                <a:cs typeface="Calibri" panose="020F0502020204030204" pitchFamily="34" charset="0"/>
              </a:rPr>
              <a:pPr algn="l"/>
              <a:t>‹#›</a:t>
            </a:fld>
            <a:endParaRPr lang="en-ZA" sz="800" dirty="0">
              <a:solidFill>
                <a:schemeClr val="accent4"/>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6876242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3"/>
                </a:solidFill>
                <a:latin typeface="+mj-lt"/>
                <a:cs typeface="Calibri" panose="020F0502020204030204" pitchFamily="34" charset="0"/>
              </a:rPr>
              <a:t>ECONOMIC AND INVESTMENT</a:t>
            </a:r>
            <a:r>
              <a:rPr lang="en-ZA" sz="800" baseline="0" dirty="0">
                <a:solidFill>
                  <a:schemeClr val="accent3"/>
                </a:solidFill>
                <a:latin typeface="+mj-lt"/>
                <a:cs typeface="Calibri" panose="020F0502020204030204" pitchFamily="34" charset="0"/>
              </a:rPr>
              <a:t> STRATEGY  |  </a:t>
            </a:r>
            <a:fld id="{3027ADC6-51D0-4B42-9CA5-ECC45EDE0EDC}" type="slidenum">
              <a:rPr lang="en-ZA" sz="800" baseline="0" smtClean="0">
                <a:solidFill>
                  <a:schemeClr val="accent3"/>
                </a:solidFill>
                <a:latin typeface="+mj-lt"/>
                <a:cs typeface="Calibri" panose="020F0502020204030204" pitchFamily="34" charset="0"/>
              </a:rPr>
              <a:pPr algn="l"/>
              <a:t>‹#›</a:t>
            </a:fld>
            <a:endParaRPr lang="en-ZA" sz="800" dirty="0">
              <a:solidFill>
                <a:schemeClr val="accent3"/>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29746242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bg2"/>
                </a:solidFill>
                <a:latin typeface="+mj-lt"/>
                <a:cs typeface="Calibri" panose="020F0502020204030204" pitchFamily="34" charset="0"/>
              </a:rPr>
              <a:t>ECONOMIC AND INVESTMENT</a:t>
            </a:r>
            <a:r>
              <a:rPr lang="en-ZA" sz="800" baseline="0" dirty="0">
                <a:solidFill>
                  <a:schemeClr val="bg2"/>
                </a:solidFill>
                <a:latin typeface="+mj-lt"/>
                <a:cs typeface="Calibri" panose="020F0502020204030204" pitchFamily="34" charset="0"/>
              </a:rPr>
              <a:t> STRATEGY  |  </a:t>
            </a:r>
            <a:fld id="{3027ADC6-51D0-4B42-9CA5-ECC45EDE0EDC}" type="slidenum">
              <a:rPr lang="en-ZA" sz="800" baseline="0" smtClean="0">
                <a:solidFill>
                  <a:schemeClr val="bg2"/>
                </a:solidFill>
                <a:latin typeface="+mj-lt"/>
                <a:cs typeface="Calibri" panose="020F0502020204030204" pitchFamily="34" charset="0"/>
              </a:rPr>
              <a:pPr algn="l"/>
              <a:t>‹#›</a:t>
            </a:fld>
            <a:endParaRPr lang="en-ZA" sz="800" dirty="0">
              <a:solidFill>
                <a:schemeClr val="bg2"/>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xmlns="" val="171822064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14125832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Tree>
    <p:extLst>
      <p:ext uri="{BB962C8B-B14F-4D97-AF65-F5344CB8AC3E}">
        <p14:creationId xmlns:p14="http://schemas.microsoft.com/office/powerpoint/2010/main" xmlns="" val="284211244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97" y="1773238"/>
            <a:ext cx="10741025" cy="4464051"/>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42"/>
            <a:ext cx="9565995" cy="826775"/>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0810784" y="479925"/>
            <a:ext cx="655737" cy="731341"/>
          </a:xfrm>
          <a:prstGeom prst="rect">
            <a:avLst/>
          </a:prstGeom>
        </p:spPr>
      </p:pic>
      <p:sp>
        <p:nvSpPr>
          <p:cNvPr id="8" name="Rectangle 7"/>
          <p:cNvSpPr/>
          <p:nvPr userDrawn="1"/>
        </p:nvSpPr>
        <p:spPr>
          <a:xfrm>
            <a:off x="3153" y="485738"/>
            <a:ext cx="203035" cy="738227"/>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119934847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Lst>
  <p:txStyles>
    <p:titleStyle>
      <a:lvl1pPr algn="l" defTabSz="685800" rtl="0" eaLnBrk="1" latinLnBrk="0" hangingPunct="1">
        <a:lnSpc>
          <a:spcPct val="90000"/>
        </a:lnSpc>
        <a:spcBef>
          <a:spcPct val="0"/>
        </a:spcBef>
        <a:buNone/>
        <a:defRPr lang="en-ZA" sz="2400" b="0" kern="1200" cap="none" spc="-15" baseline="0" dirty="0">
          <a:solidFill>
            <a:schemeClr val="accent5"/>
          </a:solidFill>
          <a:latin typeface="+mj-lt"/>
          <a:ea typeface="+mj-ea"/>
          <a:cs typeface="+mj-cs"/>
        </a:defRPr>
      </a:lvl1pPr>
    </p:titleStyle>
    <p:bodyStyle>
      <a:lvl1pPr marL="0" indent="0" algn="l" defTabSz="685800" rtl="0" eaLnBrk="1" latinLnBrk="0" hangingPunct="1">
        <a:lnSpc>
          <a:spcPct val="120000"/>
        </a:lnSpc>
        <a:spcBef>
          <a:spcPts val="0"/>
        </a:spcBef>
        <a:spcAft>
          <a:spcPts val="225"/>
        </a:spcAft>
        <a:buSzPct val="120000"/>
        <a:buFont typeface="Arial" pitchFamily="34" charset="0"/>
        <a:buNone/>
        <a:defRPr lang="en-US" sz="1200" kern="1200" spc="-15" baseline="0" dirty="0" smtClean="0">
          <a:solidFill>
            <a:schemeClr val="accent5"/>
          </a:solidFill>
          <a:latin typeface="+mj-lt"/>
          <a:ea typeface="+mn-ea"/>
          <a:cs typeface="Calibri" panose="020F0502020204030204" pitchFamily="34" charset="0"/>
        </a:defRPr>
      </a:lvl1pPr>
      <a:lvl2pPr marL="123825" indent="-123825" algn="l" defTabSz="685800" rtl="0" eaLnBrk="1" latinLnBrk="0" hangingPunct="1">
        <a:lnSpc>
          <a:spcPct val="120000"/>
        </a:lnSpc>
        <a:spcBef>
          <a:spcPts val="0"/>
        </a:spcBef>
        <a:spcAft>
          <a:spcPts val="225"/>
        </a:spcAft>
        <a:buClr>
          <a:schemeClr val="accent5"/>
        </a:buClr>
        <a:buSzPct val="120000"/>
        <a:buFont typeface="Arial" panose="020B0604020202020204" pitchFamily="34" charset="0"/>
        <a:buChar char="•"/>
        <a:defRPr lang="en-US" sz="1200" kern="1200" spc="-15" baseline="0" dirty="0" smtClean="0">
          <a:solidFill>
            <a:schemeClr val="accent5"/>
          </a:solidFill>
          <a:latin typeface="+mj-lt"/>
          <a:ea typeface="+mn-ea"/>
          <a:cs typeface="Calibri" panose="020F0502020204030204" pitchFamily="34" charset="0"/>
        </a:defRPr>
      </a:lvl2pPr>
      <a:lvl3pPr marL="333375" indent="-104775" algn="l" defTabSz="685800" rtl="0" eaLnBrk="1" latinLnBrk="0" hangingPunct="1">
        <a:lnSpc>
          <a:spcPct val="120000"/>
        </a:lnSpc>
        <a:spcBef>
          <a:spcPts val="0"/>
        </a:spcBef>
        <a:spcAft>
          <a:spcPts val="225"/>
        </a:spcAft>
        <a:buFont typeface="Calibri" panose="020F0502020204030204" pitchFamily="34" charset="0"/>
        <a:buChar char="‒"/>
        <a:tabLst/>
        <a:defRPr lang="en-US" sz="1200" kern="1200" spc="-15" baseline="0" dirty="0" smtClean="0">
          <a:solidFill>
            <a:schemeClr val="accent5"/>
          </a:solidFill>
          <a:latin typeface="+mj-lt"/>
          <a:ea typeface="+mn-ea"/>
          <a:cs typeface="Calibri" panose="020F0502020204030204" pitchFamily="34" charset="0"/>
        </a:defRPr>
      </a:lvl3pPr>
      <a:lvl4pPr marL="470297" indent="-97631" algn="l" defTabSz="685800" rtl="0" eaLnBrk="1" latinLnBrk="0" hangingPunct="1">
        <a:lnSpc>
          <a:spcPct val="120000"/>
        </a:lnSpc>
        <a:spcBef>
          <a:spcPts val="0"/>
        </a:spcBef>
        <a:spcAft>
          <a:spcPts val="225"/>
        </a:spcAft>
        <a:buFont typeface="Arial" panose="020B0604020202020204" pitchFamily="34" charset="0"/>
        <a:buChar char="•"/>
        <a:defRPr lang="en-US" sz="1200" kern="1200" spc="-15" baseline="0" dirty="0" smtClean="0">
          <a:solidFill>
            <a:schemeClr val="accent5"/>
          </a:solidFill>
          <a:latin typeface="+mj-lt"/>
          <a:ea typeface="+mn-ea"/>
          <a:cs typeface="Calibri" panose="020F0502020204030204" pitchFamily="34" charset="0"/>
        </a:defRPr>
      </a:lvl4pPr>
      <a:lvl5pPr marL="607219" indent="-104775" algn="l" defTabSz="685800" rtl="0" eaLnBrk="1" latinLnBrk="0" hangingPunct="1">
        <a:lnSpc>
          <a:spcPct val="120000"/>
        </a:lnSpc>
        <a:spcBef>
          <a:spcPts val="0"/>
        </a:spcBef>
        <a:spcAft>
          <a:spcPts val="225"/>
        </a:spcAft>
        <a:buFont typeface="Arial" panose="020B0604020202020204" pitchFamily="34" charset="0"/>
        <a:buChar char="−"/>
        <a:tabLst/>
        <a:defRPr lang="en-GB" sz="1200" kern="1200" spc="-15" baseline="0" dirty="0">
          <a:solidFill>
            <a:schemeClr val="accent5"/>
          </a:solidFill>
          <a:latin typeface="+mj-lt"/>
          <a:ea typeface="+mn-ea"/>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343">
          <p15:clr>
            <a:srgbClr val="F26B43"/>
          </p15:clr>
        </p15:guide>
        <p15:guide id="3" pos="5417">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sym typeface="Helvetica"/>
            </a:endParaRPr>
          </a:p>
        </p:txBody>
      </p:sp>
    </p:spTree>
    <p:extLst>
      <p:ext uri="{BB962C8B-B14F-4D97-AF65-F5344CB8AC3E}">
        <p14:creationId xmlns:p14="http://schemas.microsoft.com/office/powerpoint/2010/main" xmlns="" val="320695366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4684"/>
              </a:solidFill>
              <a:effectLst/>
              <a:uLnTx/>
              <a:uFillTx/>
              <a:latin typeface="Arial"/>
              <a:ea typeface="+mn-ea"/>
              <a:cs typeface="+mn-cs"/>
            </a:endParaRPr>
          </a:p>
        </p:txBody>
      </p:sp>
    </p:spTree>
    <p:extLst>
      <p:ext uri="{BB962C8B-B14F-4D97-AF65-F5344CB8AC3E}">
        <p14:creationId xmlns:p14="http://schemas.microsoft.com/office/powerpoint/2010/main" xmlns="" val="412132218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7143"/>
          </a:xfrm>
          <a:prstGeom prst="rect">
            <a:avLst/>
          </a:prstGeom>
        </p:spPr>
      </p:pic>
      <p:sp>
        <p:nvSpPr>
          <p:cNvPr id="3" name="Rectangle 2"/>
          <p:cNvSpPr/>
          <p:nvPr/>
        </p:nvSpPr>
        <p:spPr>
          <a:xfrm>
            <a:off x="0" y="4774343"/>
            <a:ext cx="12192000" cy="203200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a:endParaRPr>
          </a:p>
        </p:txBody>
      </p:sp>
      <p:sp>
        <p:nvSpPr>
          <p:cNvPr id="4" name="TextBox 3"/>
          <p:cNvSpPr txBox="1"/>
          <p:nvPr/>
        </p:nvSpPr>
        <p:spPr>
          <a:xfrm>
            <a:off x="-1" y="4774343"/>
            <a:ext cx="9124951"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2800" b="1" dirty="0">
                <a:latin typeface="+mj-lt"/>
              </a:rPr>
              <a:t>CITY OF EKURHULENI : EXECUTIVE MAYOR ALDERMAN T CAMPBELL </a:t>
            </a:r>
          </a:p>
          <a:p>
            <a:endParaRPr lang="en-US" sz="2800" b="1" dirty="0">
              <a:latin typeface="+mj-lt"/>
            </a:endParaRPr>
          </a:p>
          <a:p>
            <a:r>
              <a:rPr lang="en-US" sz="2800" b="1" dirty="0">
                <a:latin typeface="+mj-lt"/>
              </a:rPr>
              <a:t>PORTFOLIO COMMITTEE ON HUMAN SETTLEMENTS</a:t>
            </a:r>
          </a:p>
          <a:p>
            <a:r>
              <a:rPr lang="en-US" sz="2800" b="1" dirty="0">
                <a:latin typeface="+mj-lt"/>
              </a:rPr>
              <a:t>FEBRUARY 2023</a:t>
            </a:r>
          </a:p>
        </p:txBody>
      </p:sp>
      <p:graphicFrame>
        <p:nvGraphicFramePr>
          <p:cNvPr id="7" name="Object 6"/>
          <p:cNvGraphicFramePr>
            <a:graphicFrameLocks noChangeAspect="1"/>
          </p:cNvGraphicFramePr>
          <p:nvPr>
            <p:extLst>
              <p:ext uri="{D42A27DB-BD31-4B8C-83A1-F6EECF244321}">
                <p14:modId xmlns:p14="http://schemas.microsoft.com/office/powerpoint/2010/main" xmlns="" val="1441262202"/>
              </p:ext>
            </p:extLst>
          </p:nvPr>
        </p:nvGraphicFramePr>
        <p:xfrm>
          <a:off x="8820727" y="5263149"/>
          <a:ext cx="3094182" cy="1157702"/>
        </p:xfrm>
        <a:graphic>
          <a:graphicData uri="http://schemas.openxmlformats.org/presentationml/2006/ole">
            <p:oleObj spid="_x0000_s1026" name="CorelDRAW" r:id="rId4" imgW="4922280" imgH="1848240" progId="">
              <p:embed/>
            </p:oleObj>
          </a:graphicData>
        </a:graphic>
      </p:graphicFrame>
    </p:spTree>
    <p:extLst>
      <p:ext uri="{BB962C8B-B14F-4D97-AF65-F5344CB8AC3E}">
        <p14:creationId xmlns:p14="http://schemas.microsoft.com/office/powerpoint/2010/main" xmlns="" val="40528356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24475" y="2295525"/>
            <a:ext cx="6069465" cy="2039371"/>
          </a:xfrm>
        </p:spPr>
        <p:txBody>
          <a:bodyPr/>
          <a:lstStyle/>
          <a:p>
            <a:r>
              <a:rPr lang="en-US" sz="4000" b="1" dirty="0">
                <a:ea typeface="+mj-ea"/>
                <a:cs typeface="Helvetica" panose="020B0604020202020204" pitchFamily="34" charset="0"/>
              </a:rPr>
              <a:t>HUMAN SETTLEMENTS DEPARTMENT PERFORMANCE</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2449596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30106F-32C3-6A2D-409F-F1AD6140A07A}"/>
              </a:ext>
            </a:extLst>
          </p:cNvPr>
          <p:cNvSpPr>
            <a:spLocks noGrp="1"/>
          </p:cNvSpPr>
          <p:nvPr>
            <p:ph type="body" sz="quarter" idx="12"/>
          </p:nvPr>
        </p:nvSpPr>
        <p:spPr>
          <a:xfrm>
            <a:off x="725487" y="1562100"/>
            <a:ext cx="10741026" cy="5099815"/>
          </a:xfrm>
        </p:spPr>
        <p:txBody>
          <a:bodyPr/>
          <a:lstStyle/>
          <a:p>
            <a:pPr marL="285750" indent="-285750" algn="just">
              <a:buFont typeface="Arial" panose="020B0604020202020204" pitchFamily="34" charset="0"/>
              <a:buChar char="•"/>
            </a:pPr>
            <a:r>
              <a:rPr lang="en-ZA" sz="1800" dirty="0"/>
              <a:t>The City of Ekurhuleni (CoE) has since 2014 developed a strategy to implement mega projects through out the City in strategic locations, to facilitate housing development to address housing shortage within the city. To date 18 Mega project have been activated.</a:t>
            </a:r>
          </a:p>
          <a:p>
            <a:pPr marL="285750" indent="-285750" algn="just">
              <a:buFont typeface="Arial" panose="020B0604020202020204" pitchFamily="34" charset="0"/>
              <a:buChar char="•"/>
            </a:pPr>
            <a:r>
              <a:rPr lang="en-ZA" sz="1800" dirty="0"/>
              <a:t>The CoE has since implemented feasibilities studies to the 18 identified locations and established that, these locations would produces housing opportunities for  approximately 200 thousand house holds.</a:t>
            </a:r>
          </a:p>
          <a:p>
            <a:pPr marL="285750" indent="-285750" algn="just">
              <a:buFont typeface="Arial" panose="020B0604020202020204" pitchFamily="34" charset="0"/>
              <a:buChar char="•"/>
            </a:pPr>
            <a:r>
              <a:rPr lang="en-ZA" sz="1800" dirty="0"/>
              <a:t>Since 2014 to date 16 locations have progressed to constructing engineering services to the site and thus investing 1.9 billion to date. </a:t>
            </a:r>
          </a:p>
          <a:p>
            <a:pPr marL="285750" indent="-285750" algn="just">
              <a:buFont typeface="Arial" panose="020B0604020202020204" pitchFamily="34" charset="0"/>
              <a:buChar char="•"/>
            </a:pPr>
            <a:r>
              <a:rPr lang="en-ZA" sz="1800" dirty="0"/>
              <a:t>The </a:t>
            </a:r>
            <a:r>
              <a:rPr lang="en-ZA" sz="1800" dirty="0" err="1"/>
              <a:t>CoE</a:t>
            </a:r>
            <a:r>
              <a:rPr lang="en-ZA" sz="1800" dirty="0"/>
              <a:t> - Human Settlement Department (HSD) created a platform to include the community forums in the localized management of the projects through creating the Project Steering Committee to reduce uninformed interference and stoppage of project.</a:t>
            </a:r>
          </a:p>
          <a:p>
            <a:pPr marL="285750" indent="-285750" algn="just">
              <a:buFont typeface="Arial" panose="020B0604020202020204" pitchFamily="34" charset="0"/>
              <a:buChar char="•"/>
            </a:pPr>
            <a:r>
              <a:rPr lang="en-ZA" sz="1800" dirty="0"/>
              <a:t>Mega projects  are sensitive to budget injected to drive implementation, it is envisaged that the projects in this program will be completed within the time frame of the next 5 years in the 2027/28.</a:t>
            </a:r>
          </a:p>
          <a:p>
            <a:pPr marL="285750" indent="-285750" algn="just">
              <a:buFont typeface="Arial" panose="020B0604020202020204" pitchFamily="34" charset="0"/>
              <a:buChar char="•"/>
            </a:pPr>
            <a:endParaRPr lang="en-ZA" sz="20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p:txBody>
      </p:sp>
      <p:sp>
        <p:nvSpPr>
          <p:cNvPr id="3" name="Title 2">
            <a:extLst>
              <a:ext uri="{FF2B5EF4-FFF2-40B4-BE49-F238E27FC236}">
                <a16:creationId xmlns:a16="http://schemas.microsoft.com/office/drawing/2014/main" xmlns="" id="{3FD32710-D26A-7E35-39BE-4E34F481BB6C}"/>
              </a:ext>
            </a:extLst>
          </p:cNvPr>
          <p:cNvSpPr>
            <a:spLocks noGrp="1"/>
          </p:cNvSpPr>
          <p:nvPr>
            <p:ph type="title"/>
          </p:nvPr>
        </p:nvSpPr>
        <p:spPr>
          <a:xfrm>
            <a:off x="725487" y="196084"/>
            <a:ext cx="9571037" cy="849255"/>
          </a:xfrm>
        </p:spPr>
        <p:txBody>
          <a:bodyPr/>
          <a:lstStyle/>
          <a:p>
            <a:pPr algn="ctr"/>
            <a:r>
              <a:rPr lang="en-US" sz="3600" b="1" dirty="0">
                <a:cs typeface="Helvetica" panose="020B0604020202020204" pitchFamily="34" charset="0"/>
              </a:rPr>
              <a:t>MEGA PROJECTS </a:t>
            </a:r>
            <a:endParaRPr lang="en-ZA" sz="3600" dirty="0"/>
          </a:p>
        </p:txBody>
      </p:sp>
    </p:spTree>
    <p:extLst>
      <p:ext uri="{BB962C8B-B14F-4D97-AF65-F5344CB8AC3E}">
        <p14:creationId xmlns:p14="http://schemas.microsoft.com/office/powerpoint/2010/main" xmlns="" val="200727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30106F-32C3-6A2D-409F-F1AD6140A07A}"/>
              </a:ext>
            </a:extLst>
          </p:cNvPr>
          <p:cNvSpPr>
            <a:spLocks noGrp="1"/>
          </p:cNvSpPr>
          <p:nvPr>
            <p:ph type="body" sz="quarter" idx="12"/>
          </p:nvPr>
        </p:nvSpPr>
        <p:spPr>
          <a:xfrm>
            <a:off x="725487" y="1609725"/>
            <a:ext cx="10741026" cy="4695826"/>
          </a:xfrm>
        </p:spPr>
        <p:txBody>
          <a:bodyPr/>
          <a:lstStyle/>
          <a:p>
            <a:pPr marL="342900" lvl="0" indent="-342900" algn="just">
              <a:buFont typeface="Symbol" panose="05050102010706020507" pitchFamily="18" charset="2"/>
              <a:buChar char=""/>
            </a:pPr>
            <a:r>
              <a:rPr lang="en-US" sz="1800" dirty="0">
                <a:effectLst/>
                <a:ea typeface="Times New Roman" panose="02020603050405020304" pitchFamily="18" charset="0"/>
              </a:rPr>
              <a:t>Pre-Planning and Town Planning activities required as per applicable legislation and compliances.</a:t>
            </a:r>
            <a:endParaRPr lang="en-ZA"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Design of bulk/external </a:t>
            </a:r>
            <a:r>
              <a:rPr lang="en-US" sz="1800" dirty="0">
                <a:ea typeface="Times New Roman" panose="02020603050405020304" pitchFamily="18" charset="0"/>
              </a:rPr>
              <a:t>s</a:t>
            </a:r>
            <a:r>
              <a:rPr lang="en-US" sz="1800" dirty="0">
                <a:effectLst/>
                <a:ea typeface="Times New Roman" panose="02020603050405020304" pitchFamily="18" charset="0"/>
              </a:rPr>
              <a:t>ervices as well as internal </a:t>
            </a:r>
            <a:r>
              <a:rPr lang="en-US" sz="1800" dirty="0">
                <a:ea typeface="Times New Roman" panose="02020603050405020304" pitchFamily="18" charset="0"/>
              </a:rPr>
              <a:t>c</a:t>
            </a:r>
            <a:r>
              <a:rPr lang="en-US" sz="1800" dirty="0">
                <a:effectLst/>
                <a:ea typeface="Times New Roman" panose="02020603050405020304" pitchFamily="18" charset="0"/>
              </a:rPr>
              <a:t>ivil </a:t>
            </a:r>
            <a:r>
              <a:rPr lang="en-US" sz="1800" dirty="0">
                <a:ea typeface="Times New Roman" panose="02020603050405020304" pitchFamily="18" charset="0"/>
              </a:rPr>
              <a:t>e</a:t>
            </a:r>
            <a:r>
              <a:rPr lang="en-US" sz="1800" dirty="0">
                <a:effectLst/>
                <a:ea typeface="Times New Roman" panose="02020603050405020304" pitchFamily="18" charset="0"/>
              </a:rPr>
              <a:t>ngineering </a:t>
            </a:r>
            <a:r>
              <a:rPr lang="en-US" sz="1800" dirty="0">
                <a:ea typeface="Times New Roman" panose="02020603050405020304" pitchFamily="18" charset="0"/>
              </a:rPr>
              <a:t>s</a:t>
            </a:r>
            <a:r>
              <a:rPr lang="en-US" sz="1800" dirty="0">
                <a:effectLst/>
                <a:ea typeface="Times New Roman" panose="02020603050405020304" pitchFamily="18" charset="0"/>
              </a:rPr>
              <a:t>ervices required for the relevant human </a:t>
            </a:r>
            <a:r>
              <a:rPr lang="en-US" sz="1800" dirty="0">
                <a:ea typeface="Times New Roman" panose="02020603050405020304" pitchFamily="18" charset="0"/>
              </a:rPr>
              <a:t>s</a:t>
            </a:r>
            <a:r>
              <a:rPr lang="en-US" sz="1800" dirty="0">
                <a:effectLst/>
                <a:ea typeface="Times New Roman" panose="02020603050405020304" pitchFamily="18" charset="0"/>
              </a:rPr>
              <a:t>ettlement </a:t>
            </a:r>
            <a:r>
              <a:rPr lang="en-US" sz="1800" dirty="0">
                <a:ea typeface="Times New Roman" panose="02020603050405020304" pitchFamily="18" charset="0"/>
              </a:rPr>
              <a:t>d</a:t>
            </a:r>
            <a:r>
              <a:rPr lang="en-US" sz="1800" dirty="0">
                <a:effectLst/>
                <a:ea typeface="Times New Roman" panose="02020603050405020304" pitchFamily="18" charset="0"/>
              </a:rPr>
              <a:t>evelopments.</a:t>
            </a:r>
            <a:endParaRPr lang="en-ZA"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Construction of new </a:t>
            </a:r>
            <a:r>
              <a:rPr lang="en-US" sz="1800" dirty="0">
                <a:ea typeface="Times New Roman" panose="02020603050405020304" pitchFamily="18" charset="0"/>
              </a:rPr>
              <a:t>b</a:t>
            </a:r>
            <a:r>
              <a:rPr lang="en-US" sz="1800" dirty="0">
                <a:effectLst/>
                <a:ea typeface="Times New Roman" panose="02020603050405020304" pitchFamily="18" charset="0"/>
              </a:rPr>
              <a:t>ulk </a:t>
            </a:r>
            <a:r>
              <a:rPr lang="en-US" sz="1800" dirty="0">
                <a:ea typeface="Times New Roman" panose="02020603050405020304" pitchFamily="18" charset="0"/>
              </a:rPr>
              <a:t>w</a:t>
            </a:r>
            <a:r>
              <a:rPr lang="en-US" sz="1800" dirty="0">
                <a:effectLst/>
                <a:ea typeface="Times New Roman" panose="02020603050405020304" pitchFamily="18" charset="0"/>
              </a:rPr>
              <a:t>ater and sewer </a:t>
            </a:r>
            <a:r>
              <a:rPr lang="en-US" sz="1800" dirty="0">
                <a:ea typeface="Times New Roman" panose="02020603050405020304" pitchFamily="18" charset="0"/>
              </a:rPr>
              <a:t>n</a:t>
            </a:r>
            <a:r>
              <a:rPr lang="en-US" sz="1800" dirty="0">
                <a:effectLst/>
                <a:ea typeface="Times New Roman" panose="02020603050405020304" pitchFamily="18" charset="0"/>
              </a:rPr>
              <a:t>etworks and associated development compliances for human </a:t>
            </a:r>
            <a:r>
              <a:rPr lang="en-US" sz="1800" dirty="0">
                <a:ea typeface="Times New Roman" panose="02020603050405020304" pitchFamily="18" charset="0"/>
              </a:rPr>
              <a:t>s</a:t>
            </a:r>
            <a:r>
              <a:rPr lang="en-US" sz="1800" dirty="0">
                <a:effectLst/>
                <a:ea typeface="Times New Roman" panose="02020603050405020304" pitchFamily="18" charset="0"/>
              </a:rPr>
              <a:t>ettlement </a:t>
            </a:r>
            <a:r>
              <a:rPr lang="en-US" sz="1800" dirty="0">
                <a:ea typeface="Times New Roman" panose="02020603050405020304" pitchFamily="18" charset="0"/>
              </a:rPr>
              <a:t>d</a:t>
            </a:r>
            <a:r>
              <a:rPr lang="en-US" sz="1800" dirty="0">
                <a:effectLst/>
                <a:ea typeface="Times New Roman" panose="02020603050405020304" pitchFamily="18" charset="0"/>
              </a:rPr>
              <a:t>evelopments.</a:t>
            </a:r>
            <a:endParaRPr lang="en-ZA"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Upgrading of existing </a:t>
            </a:r>
            <a:r>
              <a:rPr lang="en-US" sz="1800" dirty="0">
                <a:ea typeface="Times New Roman" panose="02020603050405020304" pitchFamily="18" charset="0"/>
              </a:rPr>
              <a:t>w</a:t>
            </a:r>
            <a:r>
              <a:rPr lang="en-US" sz="1800" dirty="0">
                <a:effectLst/>
                <a:ea typeface="Times New Roman" panose="02020603050405020304" pitchFamily="18" charset="0"/>
              </a:rPr>
              <a:t>ater and sewer </a:t>
            </a:r>
            <a:r>
              <a:rPr lang="en-US" sz="1800" dirty="0">
                <a:ea typeface="Times New Roman" panose="02020603050405020304" pitchFamily="18" charset="0"/>
              </a:rPr>
              <a:t>n</a:t>
            </a:r>
            <a:r>
              <a:rPr lang="en-US" sz="1800" dirty="0">
                <a:effectLst/>
                <a:ea typeface="Times New Roman" panose="02020603050405020304" pitchFamily="18" charset="0"/>
              </a:rPr>
              <a:t>etworks and associated development compliances for human </a:t>
            </a:r>
            <a:r>
              <a:rPr lang="en-US" sz="1800" dirty="0">
                <a:ea typeface="Times New Roman" panose="02020603050405020304" pitchFamily="18" charset="0"/>
              </a:rPr>
              <a:t>s</a:t>
            </a:r>
            <a:r>
              <a:rPr lang="en-US" sz="1800" dirty="0">
                <a:effectLst/>
                <a:ea typeface="Times New Roman" panose="02020603050405020304" pitchFamily="18" charset="0"/>
              </a:rPr>
              <a:t>ettlement </a:t>
            </a:r>
            <a:r>
              <a:rPr lang="en-US" sz="1800" dirty="0">
                <a:ea typeface="Times New Roman" panose="02020603050405020304" pitchFamily="18" charset="0"/>
              </a:rPr>
              <a:t>d</a:t>
            </a:r>
            <a:r>
              <a:rPr lang="en-US" sz="1800" dirty="0">
                <a:effectLst/>
                <a:ea typeface="Times New Roman" panose="02020603050405020304" pitchFamily="18" charset="0"/>
              </a:rPr>
              <a:t>evelopment.</a:t>
            </a:r>
            <a:endParaRPr lang="en-ZA" sz="1800" dirty="0">
              <a:effectLst/>
              <a:ea typeface="Calibri" panose="020F0502020204030204" pitchFamily="34" charset="0"/>
            </a:endParaRPr>
          </a:p>
          <a:p>
            <a:pPr marL="342900" lvl="0" indent="-342900" algn="just">
              <a:buFont typeface="Symbol" panose="05050102010706020507" pitchFamily="18" charset="2"/>
              <a:buChar char=""/>
            </a:pPr>
            <a:r>
              <a:rPr lang="en-US" sz="1800" dirty="0">
                <a:effectLst/>
                <a:ea typeface="Times New Roman" panose="02020603050405020304" pitchFamily="18" charset="0"/>
              </a:rPr>
              <a:t>Internal water and </a:t>
            </a:r>
            <a:r>
              <a:rPr lang="en-US" sz="1800" dirty="0">
                <a:ea typeface="Times New Roman" panose="02020603050405020304" pitchFamily="18" charset="0"/>
              </a:rPr>
              <a:t>s</a:t>
            </a:r>
            <a:r>
              <a:rPr lang="en-US" sz="1800" dirty="0">
                <a:effectLst/>
                <a:ea typeface="Times New Roman" panose="02020603050405020304" pitchFamily="18" charset="0"/>
              </a:rPr>
              <a:t>ewer </a:t>
            </a:r>
            <a:r>
              <a:rPr lang="en-US" sz="1800" dirty="0">
                <a:ea typeface="Times New Roman" panose="02020603050405020304" pitchFamily="18" charset="0"/>
              </a:rPr>
              <a:t>n</a:t>
            </a:r>
            <a:r>
              <a:rPr lang="en-US" sz="1800" dirty="0">
                <a:effectLst/>
                <a:ea typeface="Times New Roman" panose="02020603050405020304" pitchFamily="18" charset="0"/>
              </a:rPr>
              <a:t>etworks and associated development compliances to human settlements </a:t>
            </a:r>
            <a:r>
              <a:rPr lang="en-US" sz="1800" dirty="0">
                <a:ea typeface="Times New Roman" panose="02020603050405020304" pitchFamily="18" charset="0"/>
              </a:rPr>
              <a:t>d</a:t>
            </a:r>
            <a:r>
              <a:rPr lang="en-US" sz="1800" dirty="0">
                <a:effectLst/>
                <a:ea typeface="Times New Roman" panose="02020603050405020304" pitchFamily="18" charset="0"/>
              </a:rPr>
              <a:t>evelopments.</a:t>
            </a:r>
            <a:endParaRPr lang="en-ZA" sz="1800" dirty="0">
              <a:effectLst/>
              <a:ea typeface="Calibri" panose="020F0502020204030204" pitchFamily="34" charset="0"/>
            </a:endParaRPr>
          </a:p>
          <a:p>
            <a:pPr marL="285750" indent="-285750" algn="just">
              <a:buFont typeface="Arial" panose="020B0604020202020204" pitchFamily="34" charset="0"/>
              <a:buChar char="•"/>
            </a:pPr>
            <a:r>
              <a:rPr lang="en-ZA" sz="1800" dirty="0"/>
              <a:t>Construction of Internal Roads and Stormwater Services and associated development compliances to human settlement developments.</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p:txBody>
      </p:sp>
      <p:sp>
        <p:nvSpPr>
          <p:cNvPr id="3" name="Title 2">
            <a:extLst>
              <a:ext uri="{FF2B5EF4-FFF2-40B4-BE49-F238E27FC236}">
                <a16:creationId xmlns:a16="http://schemas.microsoft.com/office/drawing/2014/main" xmlns="" id="{3FD32710-D26A-7E35-39BE-4E34F481BB6C}"/>
              </a:ext>
            </a:extLst>
          </p:cNvPr>
          <p:cNvSpPr>
            <a:spLocks noGrp="1"/>
          </p:cNvSpPr>
          <p:nvPr>
            <p:ph type="title"/>
          </p:nvPr>
        </p:nvSpPr>
        <p:spPr>
          <a:xfrm>
            <a:off x="630237" y="196083"/>
            <a:ext cx="9571037" cy="849255"/>
          </a:xfrm>
        </p:spPr>
        <p:txBody>
          <a:bodyPr/>
          <a:lstStyle/>
          <a:p>
            <a:pPr algn="ctr"/>
            <a:r>
              <a:rPr lang="en-US" sz="3600" b="1" dirty="0">
                <a:cs typeface="Helvetica" panose="020B0604020202020204" pitchFamily="34" charset="0"/>
              </a:rPr>
              <a:t>SERVICE STANDS </a:t>
            </a:r>
            <a:endParaRPr lang="en-ZA" sz="3600" dirty="0"/>
          </a:p>
        </p:txBody>
      </p:sp>
    </p:spTree>
    <p:extLst>
      <p:ext uri="{BB962C8B-B14F-4D97-AF65-F5344CB8AC3E}">
        <p14:creationId xmlns:p14="http://schemas.microsoft.com/office/powerpoint/2010/main" xmlns="" val="261029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30106F-32C3-6A2D-409F-F1AD6140A07A}"/>
              </a:ext>
            </a:extLst>
          </p:cNvPr>
          <p:cNvSpPr>
            <a:spLocks noGrp="1"/>
          </p:cNvSpPr>
          <p:nvPr>
            <p:ph type="body" sz="quarter" idx="12"/>
          </p:nvPr>
        </p:nvSpPr>
        <p:spPr>
          <a:xfrm>
            <a:off x="630237" y="1838325"/>
            <a:ext cx="10741026" cy="3381376"/>
          </a:xfrm>
        </p:spPr>
        <p:txBody>
          <a:bodyPr/>
          <a:lstStyle/>
          <a:p>
            <a:pPr marL="285750" indent="-285750" algn="just">
              <a:buFont typeface="Arial" panose="020B0604020202020204" pitchFamily="34" charset="0"/>
              <a:buChar char="•"/>
            </a:pPr>
            <a:r>
              <a:rPr lang="en-ZA" sz="1800" dirty="0"/>
              <a:t>Where allocation of stand (only) are done to qualifying beneficiaries, as part of the incremental approach to the provision of housing solutions, toilet/bathroom facilities are constructed for the end-beneficiary.</a:t>
            </a:r>
          </a:p>
          <a:p>
            <a:pPr marL="285750" indent="-285750" algn="just">
              <a:buFont typeface="Arial" panose="020B0604020202020204" pitchFamily="34" charset="0"/>
              <a:buChar char="•"/>
            </a:pPr>
            <a:r>
              <a:rPr lang="en-ZA" sz="1800" dirty="0"/>
              <a:t>In implementing the above, human settlement developments are made ready for the planning and construction of subsidized houses and/or housing units in accordance with the Human Settlement Development Grant (HSDG) and Housing Code and associated funding provisions to be made by the Provincial and National Department of Human Settlements.</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p:txBody>
      </p:sp>
      <p:sp>
        <p:nvSpPr>
          <p:cNvPr id="3" name="Title 2">
            <a:extLst>
              <a:ext uri="{FF2B5EF4-FFF2-40B4-BE49-F238E27FC236}">
                <a16:creationId xmlns:a16="http://schemas.microsoft.com/office/drawing/2014/main" xmlns="" id="{3FD32710-D26A-7E35-39BE-4E34F481BB6C}"/>
              </a:ext>
            </a:extLst>
          </p:cNvPr>
          <p:cNvSpPr>
            <a:spLocks noGrp="1"/>
          </p:cNvSpPr>
          <p:nvPr>
            <p:ph type="title"/>
          </p:nvPr>
        </p:nvSpPr>
        <p:spPr>
          <a:xfrm>
            <a:off x="630237" y="196083"/>
            <a:ext cx="9571037" cy="849255"/>
          </a:xfrm>
        </p:spPr>
        <p:txBody>
          <a:bodyPr/>
          <a:lstStyle/>
          <a:p>
            <a:pPr algn="ctr"/>
            <a:r>
              <a:rPr lang="en-US" sz="3600" b="1" dirty="0">
                <a:cs typeface="Helvetica" panose="020B0604020202020204" pitchFamily="34" charset="0"/>
              </a:rPr>
              <a:t>SERVICE STANDS …</a:t>
            </a:r>
            <a:r>
              <a:rPr lang="en-US" sz="3600" b="1" i="1" dirty="0">
                <a:cs typeface="Helvetica" panose="020B0604020202020204" pitchFamily="34" charset="0"/>
              </a:rPr>
              <a:t>cont.</a:t>
            </a:r>
            <a:endParaRPr lang="en-ZA" sz="3600" i="1" dirty="0"/>
          </a:p>
        </p:txBody>
      </p:sp>
    </p:spTree>
    <p:extLst>
      <p:ext uri="{BB962C8B-B14F-4D97-AF65-F5344CB8AC3E}">
        <p14:creationId xmlns:p14="http://schemas.microsoft.com/office/powerpoint/2010/main" xmlns="" val="263318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30106F-32C3-6A2D-409F-F1AD6140A07A}"/>
              </a:ext>
            </a:extLst>
          </p:cNvPr>
          <p:cNvSpPr>
            <a:spLocks noGrp="1"/>
          </p:cNvSpPr>
          <p:nvPr>
            <p:ph type="body" sz="quarter" idx="12"/>
          </p:nvPr>
        </p:nvSpPr>
        <p:spPr>
          <a:xfrm>
            <a:off x="725487" y="1790700"/>
            <a:ext cx="10741026" cy="4814286"/>
          </a:xfrm>
        </p:spPr>
        <p:txBody>
          <a:bodyPr/>
          <a:lstStyle/>
          <a:p>
            <a:pPr marL="342900" lvl="0" indent="-342900" algn="just">
              <a:spcBef>
                <a:spcPct val="0"/>
              </a:spcBef>
              <a:buFont typeface="Arial" panose="020B0604020202020204" pitchFamily="34" charset="0"/>
              <a:buChar char="•"/>
            </a:pPr>
            <a:r>
              <a:rPr lang="en-ZA" sz="1800" dirty="0">
                <a:solidFill>
                  <a:prstClr val="black"/>
                </a:solidFill>
                <a:cs typeface="Arial" panose="020B0604020202020204" pitchFamily="34" charset="0"/>
              </a:rPr>
              <a:t>Of </a:t>
            </a:r>
            <a:r>
              <a:rPr lang="en-ZA" sz="1800" dirty="0">
                <a:cs typeface="Arial" panose="020B0604020202020204" pitchFamily="34" charset="0"/>
              </a:rPr>
              <a:t>the 24 hostels </a:t>
            </a:r>
            <a:r>
              <a:rPr lang="en-ZA" sz="1800" dirty="0">
                <a:solidFill>
                  <a:prstClr val="black"/>
                </a:solidFill>
                <a:cs typeface="Arial" panose="020B0604020202020204" pitchFamily="34" charset="0"/>
              </a:rPr>
              <a:t>in Ekurhuleni, there are currently five (5) hostels  being upgraded through the CRU Programme. </a:t>
            </a:r>
          </a:p>
          <a:p>
            <a:pPr marL="342900" lvl="0" indent="-342900" algn="just">
              <a:spcBef>
                <a:spcPct val="0"/>
              </a:spcBef>
              <a:buFont typeface="Arial" panose="020B0604020202020204" pitchFamily="34" charset="0"/>
              <a:buChar char="•"/>
            </a:pPr>
            <a:r>
              <a:rPr lang="en-ZA" sz="1800" dirty="0">
                <a:solidFill>
                  <a:prstClr val="black"/>
                </a:solidFill>
                <a:cs typeface="Arial" panose="020B0604020202020204" pitchFamily="34" charset="0"/>
              </a:rPr>
              <a:t>The number of beneficiaries will vary after a social economic survey.</a:t>
            </a:r>
          </a:p>
          <a:p>
            <a:pPr marL="342900" indent="-342900" algn="just">
              <a:spcBef>
                <a:spcPct val="0"/>
              </a:spcBef>
              <a:buFont typeface="Arial" panose="020B0604020202020204" pitchFamily="34" charset="0"/>
              <a:buChar char="•"/>
            </a:pPr>
            <a:r>
              <a:rPr lang="en-US" sz="1800" dirty="0">
                <a:solidFill>
                  <a:prstClr val="black"/>
                </a:solidFill>
                <a:cs typeface="Arial" panose="020B0604020202020204" pitchFamily="34" charset="0"/>
              </a:rPr>
              <a:t>The hostels are currently occupied by approximately 5000 occupants as per the head count done in November 2021. After social economic studies, the accurate number will be endorsed in our report.</a:t>
            </a:r>
          </a:p>
          <a:p>
            <a:pPr marL="342900" indent="-342900" algn="just">
              <a:spcBef>
                <a:spcPct val="0"/>
              </a:spcBef>
              <a:buFont typeface="Arial" panose="020B0604020202020204" pitchFamily="34" charset="0"/>
              <a:buChar char="•"/>
            </a:pPr>
            <a:r>
              <a:rPr lang="en-ZA" sz="1800" dirty="0">
                <a:solidFill>
                  <a:prstClr val="black"/>
                </a:solidFill>
                <a:cs typeface="Arial" panose="020B0604020202020204" pitchFamily="34" charset="0"/>
              </a:rPr>
              <a:t>A Maintenance Management Plan (2013) is in place and there is budget allocated to maintenance yearly. About </a:t>
            </a:r>
            <a:r>
              <a:rPr lang="en-ZA" sz="1800" b="1" dirty="0">
                <a:solidFill>
                  <a:prstClr val="black"/>
                </a:solidFill>
                <a:cs typeface="Arial" panose="020B0604020202020204" pitchFamily="34" charset="0"/>
              </a:rPr>
              <a:t>R10 000 000.00 </a:t>
            </a:r>
            <a:r>
              <a:rPr lang="en-ZA" sz="1800" dirty="0">
                <a:solidFill>
                  <a:prstClr val="black"/>
                </a:solidFill>
                <a:cs typeface="Arial" panose="020B0604020202020204" pitchFamily="34" charset="0"/>
              </a:rPr>
              <a:t>has been spend on refurbishment.</a:t>
            </a:r>
            <a:endParaRPr lang="en-ZA" sz="1800" b="1" dirty="0">
              <a:solidFill>
                <a:prstClr val="black"/>
              </a:solidFill>
              <a:cs typeface="Arial" panose="020B0604020202020204" pitchFamily="34" charset="0"/>
            </a:endParaRP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p:txBody>
      </p:sp>
      <p:sp>
        <p:nvSpPr>
          <p:cNvPr id="3" name="Title 2">
            <a:extLst>
              <a:ext uri="{FF2B5EF4-FFF2-40B4-BE49-F238E27FC236}">
                <a16:creationId xmlns:a16="http://schemas.microsoft.com/office/drawing/2014/main" xmlns="" id="{3FD32710-D26A-7E35-39BE-4E34F481BB6C}"/>
              </a:ext>
            </a:extLst>
          </p:cNvPr>
          <p:cNvSpPr>
            <a:spLocks noGrp="1"/>
          </p:cNvSpPr>
          <p:nvPr>
            <p:ph type="title"/>
          </p:nvPr>
        </p:nvSpPr>
        <p:spPr>
          <a:xfrm>
            <a:off x="725487" y="142875"/>
            <a:ext cx="9571037" cy="849255"/>
          </a:xfrm>
        </p:spPr>
        <p:txBody>
          <a:bodyPr/>
          <a:lstStyle/>
          <a:p>
            <a:pPr algn="ctr"/>
            <a:r>
              <a:rPr lang="en-US" sz="3600" b="1" dirty="0">
                <a:cs typeface="Helvetica" panose="020B0604020202020204" pitchFamily="34" charset="0"/>
              </a:rPr>
              <a:t>HOSTELS RE-DEVELOPMENT </a:t>
            </a:r>
            <a:endParaRPr lang="en-ZA" sz="3600" dirty="0"/>
          </a:p>
        </p:txBody>
      </p:sp>
    </p:spTree>
    <p:extLst>
      <p:ext uri="{BB962C8B-B14F-4D97-AF65-F5344CB8AC3E}">
        <p14:creationId xmlns:p14="http://schemas.microsoft.com/office/powerpoint/2010/main" xmlns="" val="402543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F991DF-151D-44CD-BBDF-AD34D3548E9C}"/>
              </a:ext>
            </a:extLst>
          </p:cNvPr>
          <p:cNvSpPr>
            <a:spLocks noGrp="1"/>
          </p:cNvSpPr>
          <p:nvPr>
            <p:ph type="title"/>
          </p:nvPr>
        </p:nvSpPr>
        <p:spPr>
          <a:xfrm>
            <a:off x="666493" y="147484"/>
            <a:ext cx="10262062" cy="735214"/>
          </a:xfrm>
        </p:spPr>
        <p:txBody>
          <a:bodyPr/>
          <a:lstStyle/>
          <a:p>
            <a:pPr algn="ctr"/>
            <a:r>
              <a:rPr lang="en-US" sz="3600" b="1" dirty="0">
                <a:cs typeface="Helvetica" panose="020B0604020202020204" pitchFamily="34" charset="0"/>
              </a:rPr>
              <a:t>FIVE YEAR USDG PERFORMANCE</a:t>
            </a:r>
          </a:p>
        </p:txBody>
      </p:sp>
      <p:sp>
        <p:nvSpPr>
          <p:cNvPr id="6" name="TextBox 5">
            <a:extLst>
              <a:ext uri="{FF2B5EF4-FFF2-40B4-BE49-F238E27FC236}">
                <a16:creationId xmlns:a16="http://schemas.microsoft.com/office/drawing/2014/main" xmlns="" id="{3904D566-C9C5-4518-9E58-209FB917BA84}"/>
              </a:ext>
            </a:extLst>
          </p:cNvPr>
          <p:cNvSpPr txBox="1"/>
          <p:nvPr/>
        </p:nvSpPr>
        <p:spPr>
          <a:xfrm>
            <a:off x="666493" y="1396433"/>
            <a:ext cx="10583711" cy="4934558"/>
          </a:xfrm>
          <a:prstGeom prst="rect">
            <a:avLst/>
          </a:prstGeom>
          <a:noFill/>
        </p:spPr>
        <p:txBody>
          <a:bodyPr wrap="square" lIns="0" tIns="0" rIns="0" bIns="0" rtlCol="0">
            <a:noAutofit/>
          </a:bodyPr>
          <a:lstStyle/>
          <a:p>
            <a:pPr marL="342900" lvl="0" indent="-342900" algn="just" eaLnBrk="1" fontAlgn="auto" hangingPunct="1">
              <a:spcAft>
                <a:spcPts val="0"/>
              </a:spcAft>
              <a:buFont typeface="Arial" panose="020B0604020202020204" pitchFamily="34" charset="0"/>
              <a:buChar char="•"/>
            </a:pPr>
            <a:endParaRPr lang="en-ZA" sz="2000" b="1" i="1" kern="1200" dirty="0">
              <a:solidFill>
                <a:prstClr val="black"/>
              </a:solidFill>
              <a:latin typeface="+mj-lt"/>
              <a:cs typeface="Arial" panose="020B0604020202020204" pitchFamily="34" charset="0"/>
            </a:endParaRPr>
          </a:p>
          <a:p>
            <a:pPr lvl="0" algn="just" eaLnBrk="1" fontAlgn="auto" hangingPunct="1">
              <a:spcAft>
                <a:spcPts val="0"/>
              </a:spcAft>
            </a:pPr>
            <a:endParaRPr lang="en-ZA" sz="2000" b="1" i="1" kern="1200" dirty="0">
              <a:solidFill>
                <a:prstClr val="black"/>
              </a:solidFill>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xmlns="" id="{C32EA96A-15FD-09DA-2B72-5BA41293BEE6}"/>
              </a:ext>
            </a:extLst>
          </p:cNvPr>
          <p:cNvGraphicFramePr>
            <a:graphicFrameLocks noGrp="1"/>
          </p:cNvGraphicFramePr>
          <p:nvPr/>
        </p:nvGraphicFramePr>
        <p:xfrm>
          <a:off x="779707" y="1624613"/>
          <a:ext cx="10583711" cy="4385571"/>
        </p:xfrm>
        <a:graphic>
          <a:graphicData uri="http://schemas.openxmlformats.org/drawingml/2006/table">
            <a:tbl>
              <a:tblPr/>
              <a:tblGrid>
                <a:gridCol w="1322964">
                  <a:extLst>
                    <a:ext uri="{9D8B030D-6E8A-4147-A177-3AD203B41FA5}">
                      <a16:colId xmlns:a16="http://schemas.microsoft.com/office/drawing/2014/main" xmlns="" val="1860065117"/>
                    </a:ext>
                  </a:extLst>
                </a:gridCol>
                <a:gridCol w="6977567">
                  <a:extLst>
                    <a:ext uri="{9D8B030D-6E8A-4147-A177-3AD203B41FA5}">
                      <a16:colId xmlns:a16="http://schemas.microsoft.com/office/drawing/2014/main" xmlns="" val="4173978595"/>
                    </a:ext>
                  </a:extLst>
                </a:gridCol>
                <a:gridCol w="2283180">
                  <a:extLst>
                    <a:ext uri="{9D8B030D-6E8A-4147-A177-3AD203B41FA5}">
                      <a16:colId xmlns:a16="http://schemas.microsoft.com/office/drawing/2014/main" xmlns="" val="737130410"/>
                    </a:ext>
                  </a:extLst>
                </a:gridCol>
              </a:tblGrid>
              <a:tr h="603519">
                <a:tc gridSpan="3">
                  <a:txBody>
                    <a:bodyPr/>
                    <a:lstStyle/>
                    <a:p>
                      <a:pPr algn="ctr" fontAlgn="b"/>
                      <a:r>
                        <a:rPr lang="en-ZA" sz="2000" b="1" i="0" u="none" strike="noStrike" dirty="0">
                          <a:solidFill>
                            <a:srgbClr val="000000"/>
                          </a:solidFill>
                          <a:effectLst/>
                          <a:latin typeface="Calibri" panose="020F0502020204030204" pitchFamily="34" charset="0"/>
                        </a:rPr>
                        <a:t>HUMAN SETTLEMENTS FIVE YEAR USDG PERFORMANCE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53196691"/>
                  </a:ext>
                </a:extLst>
              </a:tr>
              <a:tr h="502932">
                <a:tc>
                  <a:txBody>
                    <a:bodyPr/>
                    <a:lstStyle/>
                    <a:p>
                      <a:pPr algn="ctr" fontAlgn="t"/>
                      <a:r>
                        <a:rPr lang="en-ZA" sz="2000" b="1" i="0" u="none" strike="noStrike" dirty="0">
                          <a:solidFill>
                            <a:srgbClr val="000000"/>
                          </a:solidFill>
                          <a:effectLst/>
                          <a:latin typeface="Calibri" panose="020F0502020204030204" pitchFamily="34" charset="0"/>
                        </a:rPr>
                        <a:t>Year</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2000" b="1" i="0" u="none" strike="noStrike" dirty="0">
                          <a:solidFill>
                            <a:srgbClr val="000000"/>
                          </a:solidFill>
                          <a:effectLst/>
                          <a:latin typeface="Calibri" panose="020F0502020204030204" pitchFamily="34" charset="0"/>
                        </a:rPr>
                        <a:t>Indicator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2000" b="1" i="0" u="none" strike="noStrike">
                          <a:solidFill>
                            <a:srgbClr val="000000"/>
                          </a:solidFill>
                          <a:effectLst/>
                          <a:latin typeface="Calibri" panose="020F0502020204030204" pitchFamily="34" charset="0"/>
                        </a:rPr>
                        <a:t>Annual Performance</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02454733"/>
                  </a:ext>
                </a:extLst>
              </a:tr>
              <a:tr h="462698">
                <a:tc>
                  <a:txBody>
                    <a:bodyPr/>
                    <a:lstStyle/>
                    <a:p>
                      <a:pPr algn="ctr" fontAlgn="t"/>
                      <a:r>
                        <a:rPr lang="en-ZA" sz="2000" b="0" i="0" u="none" strike="noStrike" dirty="0">
                          <a:solidFill>
                            <a:srgbClr val="000000"/>
                          </a:solidFill>
                          <a:effectLst/>
                          <a:latin typeface="Calibri" panose="020F0502020204030204" pitchFamily="34" charset="0"/>
                        </a:rPr>
                        <a:t>2017/18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effectLst/>
                          <a:latin typeface="Calibri" panose="020F0502020204030204" pitchFamily="34" charset="0"/>
                        </a:rPr>
                        <a:t>7000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50297667"/>
                  </a:ext>
                </a:extLst>
              </a:tr>
              <a:tr h="462698">
                <a:tc>
                  <a:txBody>
                    <a:bodyPr/>
                    <a:lstStyle/>
                    <a:p>
                      <a:pPr algn="ctr" fontAlgn="t"/>
                      <a:r>
                        <a:rPr lang="en-ZA" sz="2000" b="0" i="0" u="none" strike="noStrike" dirty="0">
                          <a:solidFill>
                            <a:srgbClr val="000000"/>
                          </a:solidFill>
                          <a:effectLst/>
                          <a:latin typeface="Calibri" panose="020F0502020204030204" pitchFamily="34" charset="0"/>
                        </a:rPr>
                        <a:t>2018/19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effectLst/>
                          <a:latin typeface="Calibri" panose="020F0502020204030204" pitchFamily="34" charset="0"/>
                        </a:rPr>
                        <a:t>4968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69258345"/>
                  </a:ext>
                </a:extLst>
              </a:tr>
              <a:tr h="462698">
                <a:tc>
                  <a:txBody>
                    <a:bodyPr/>
                    <a:lstStyle/>
                    <a:p>
                      <a:pPr algn="ctr" fontAlgn="t"/>
                      <a:r>
                        <a:rPr lang="en-ZA" sz="2000" b="0" i="0" u="none" strike="noStrike" dirty="0">
                          <a:solidFill>
                            <a:srgbClr val="000000"/>
                          </a:solidFill>
                          <a:effectLst/>
                          <a:latin typeface="Calibri" panose="020F0502020204030204" pitchFamily="34" charset="0"/>
                        </a:rPr>
                        <a:t>2019/20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effectLst/>
                          <a:latin typeface="Calibri" panose="020F0502020204030204" pitchFamily="34" charset="0"/>
                        </a:rPr>
                        <a:t>328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30070732"/>
                  </a:ext>
                </a:extLst>
              </a:tr>
              <a:tr h="462698">
                <a:tc>
                  <a:txBody>
                    <a:bodyPr/>
                    <a:lstStyle/>
                    <a:p>
                      <a:pPr algn="ctr" fontAlgn="t"/>
                      <a:r>
                        <a:rPr lang="en-ZA" sz="2000" b="0" i="0" u="none" strike="noStrike" dirty="0">
                          <a:solidFill>
                            <a:srgbClr val="000000"/>
                          </a:solidFill>
                          <a:effectLst/>
                          <a:latin typeface="Calibri" panose="020F0502020204030204" pitchFamily="34" charset="0"/>
                        </a:rPr>
                        <a:t>2020/21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effectLst/>
                          <a:latin typeface="Calibri" panose="020F0502020204030204" pitchFamily="34" charset="0"/>
                        </a:rPr>
                        <a:t>3 547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91443437"/>
                  </a:ext>
                </a:extLst>
              </a:tr>
              <a:tr h="462698">
                <a:tc>
                  <a:txBody>
                    <a:bodyPr/>
                    <a:lstStyle/>
                    <a:p>
                      <a:pPr algn="ctr" fontAlgn="t"/>
                      <a:r>
                        <a:rPr lang="en-ZA" sz="2000" b="0" i="0" u="none" strike="noStrike" dirty="0">
                          <a:solidFill>
                            <a:srgbClr val="000000"/>
                          </a:solidFill>
                          <a:effectLst/>
                          <a:latin typeface="Calibri" panose="020F0502020204030204" pitchFamily="34" charset="0"/>
                        </a:rPr>
                        <a:t>2021/2022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effectLst/>
                          <a:latin typeface="Calibri" panose="020F0502020204030204" pitchFamily="34" charset="0"/>
                        </a:rPr>
                        <a:t>1 869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03694637"/>
                  </a:ext>
                </a:extLst>
              </a:tr>
              <a:tr h="502932">
                <a:tc gridSpan="2">
                  <a:txBody>
                    <a:bodyPr/>
                    <a:lstStyle/>
                    <a:p>
                      <a:pPr algn="ctr" fontAlgn="t"/>
                      <a:r>
                        <a:rPr lang="en-ZA" sz="2000" b="1" i="0" u="none" strike="noStrike" dirty="0">
                          <a:solidFill>
                            <a:srgbClr val="000000"/>
                          </a:solidFill>
                          <a:effectLst/>
                          <a:latin typeface="Calibri" panose="020F0502020204030204" pitchFamily="34" charset="0"/>
                        </a:rPr>
                        <a:t>TOTAL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ctr" fontAlgn="t"/>
                      <a:r>
                        <a:rPr lang="en-ZA" sz="2000" b="1" i="0" u="none" strike="noStrike">
                          <a:solidFill>
                            <a:srgbClr val="000000"/>
                          </a:solidFill>
                          <a:effectLst/>
                          <a:latin typeface="Calibri" panose="020F0502020204030204" pitchFamily="34" charset="0"/>
                        </a:rPr>
                        <a:t>17 712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26790275"/>
                  </a:ext>
                </a:extLst>
              </a:tr>
              <a:tr h="462698">
                <a:tc>
                  <a:txBody>
                    <a:bodyPr/>
                    <a:lstStyle/>
                    <a:p>
                      <a:pPr algn="ctr" fontAlgn="t"/>
                      <a:r>
                        <a:rPr lang="en-ZA" sz="2000" b="0" i="0" u="none" strike="noStrike" dirty="0">
                          <a:solidFill>
                            <a:srgbClr val="000000"/>
                          </a:solidFill>
                          <a:effectLst/>
                          <a:latin typeface="Calibri" panose="020F0502020204030204" pitchFamily="34" charset="0"/>
                        </a:rPr>
                        <a:t>2022/2023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ZA" sz="2000" b="0" i="0" u="none" strike="noStrike" dirty="0">
                          <a:solidFill>
                            <a:srgbClr val="000000"/>
                          </a:solidFill>
                          <a:effectLst/>
                          <a:latin typeface="Calibri" panose="020F0502020204030204" pitchFamily="34" charset="0"/>
                        </a:rPr>
                        <a:t>Combined: Mega Projects and Service Stands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2000" b="0" i="0" u="none" strike="noStrike" dirty="0">
                          <a:solidFill>
                            <a:srgbClr val="000000"/>
                          </a:solidFill>
                          <a:effectLst/>
                          <a:latin typeface="Calibri" panose="020F0502020204030204" pitchFamily="34" charset="0"/>
                        </a:rPr>
                        <a:t>320 (6 months)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98026940"/>
                  </a:ext>
                </a:extLst>
              </a:tr>
            </a:tbl>
          </a:graphicData>
        </a:graphic>
      </p:graphicFrame>
    </p:spTree>
    <p:extLst>
      <p:ext uri="{BB962C8B-B14F-4D97-AF65-F5344CB8AC3E}">
        <p14:creationId xmlns:p14="http://schemas.microsoft.com/office/powerpoint/2010/main" xmlns="" val="259782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F991DF-151D-44CD-BBDF-AD34D3548E9C}"/>
              </a:ext>
            </a:extLst>
          </p:cNvPr>
          <p:cNvSpPr>
            <a:spLocks noGrp="1"/>
          </p:cNvSpPr>
          <p:nvPr>
            <p:ph type="title"/>
          </p:nvPr>
        </p:nvSpPr>
        <p:spPr>
          <a:xfrm>
            <a:off x="666493" y="147484"/>
            <a:ext cx="10262062" cy="735214"/>
          </a:xfrm>
        </p:spPr>
        <p:txBody>
          <a:bodyPr/>
          <a:lstStyle/>
          <a:p>
            <a:pPr algn="ctr"/>
            <a:r>
              <a:rPr lang="en-US" sz="3600" b="1" dirty="0">
                <a:cs typeface="Helvetica" panose="020B0604020202020204" pitchFamily="34" charset="0"/>
              </a:rPr>
              <a:t>FIVE YEAR USDG PERFORMANCE</a:t>
            </a:r>
          </a:p>
        </p:txBody>
      </p:sp>
      <p:sp>
        <p:nvSpPr>
          <p:cNvPr id="6" name="TextBox 5">
            <a:extLst>
              <a:ext uri="{FF2B5EF4-FFF2-40B4-BE49-F238E27FC236}">
                <a16:creationId xmlns:a16="http://schemas.microsoft.com/office/drawing/2014/main" xmlns="" id="{3904D566-C9C5-4518-9E58-209FB917BA84}"/>
              </a:ext>
            </a:extLst>
          </p:cNvPr>
          <p:cNvSpPr txBox="1"/>
          <p:nvPr/>
        </p:nvSpPr>
        <p:spPr>
          <a:xfrm>
            <a:off x="666493" y="1396433"/>
            <a:ext cx="10583711" cy="4934558"/>
          </a:xfrm>
          <a:prstGeom prst="rect">
            <a:avLst/>
          </a:prstGeom>
          <a:noFill/>
        </p:spPr>
        <p:txBody>
          <a:bodyPr wrap="square" lIns="0" tIns="0" rIns="0" bIns="0" rtlCol="0">
            <a:noAutofit/>
          </a:bodyPr>
          <a:lstStyle/>
          <a:p>
            <a:pPr marL="342900" lvl="0" indent="-342900" algn="just" eaLnBrk="1" fontAlgn="auto" hangingPunct="1">
              <a:spcAft>
                <a:spcPts val="0"/>
              </a:spcAft>
              <a:buFont typeface="Arial" panose="020B0604020202020204" pitchFamily="34" charset="0"/>
              <a:buChar char="•"/>
            </a:pPr>
            <a:endParaRPr lang="en-ZA" sz="2000" b="1" i="1" kern="1200" dirty="0">
              <a:solidFill>
                <a:prstClr val="black"/>
              </a:solidFill>
              <a:latin typeface="+mj-lt"/>
              <a:cs typeface="Arial" panose="020B0604020202020204" pitchFamily="34" charset="0"/>
            </a:endParaRPr>
          </a:p>
          <a:p>
            <a:pPr lvl="0" algn="just" eaLnBrk="1" fontAlgn="auto" hangingPunct="1">
              <a:spcAft>
                <a:spcPts val="0"/>
              </a:spcAft>
            </a:pPr>
            <a:endParaRPr lang="en-ZA" sz="2000" b="1" i="1" kern="1200" dirty="0">
              <a:solidFill>
                <a:prstClr val="black"/>
              </a:solidFill>
              <a:latin typeface="+mj-lt"/>
              <a:cs typeface="Arial" panose="020B0604020202020204" pitchFamily="34" charset="0"/>
            </a:endParaRPr>
          </a:p>
        </p:txBody>
      </p:sp>
      <p:graphicFrame>
        <p:nvGraphicFramePr>
          <p:cNvPr id="3" name="Table 2">
            <a:extLst>
              <a:ext uri="{FF2B5EF4-FFF2-40B4-BE49-F238E27FC236}">
                <a16:creationId xmlns:a16="http://schemas.microsoft.com/office/drawing/2014/main" xmlns="" id="{BA9373CB-0BC6-CC77-D00B-B32A8983DD8D}"/>
              </a:ext>
            </a:extLst>
          </p:cNvPr>
          <p:cNvGraphicFramePr>
            <a:graphicFrameLocks noGrp="1"/>
          </p:cNvGraphicFramePr>
          <p:nvPr/>
        </p:nvGraphicFramePr>
        <p:xfrm>
          <a:off x="1109710" y="1396434"/>
          <a:ext cx="10140496" cy="5078639"/>
        </p:xfrm>
        <a:graphic>
          <a:graphicData uri="http://schemas.openxmlformats.org/drawingml/2006/table">
            <a:tbl>
              <a:tblPr/>
              <a:tblGrid>
                <a:gridCol w="1267562">
                  <a:extLst>
                    <a:ext uri="{9D8B030D-6E8A-4147-A177-3AD203B41FA5}">
                      <a16:colId xmlns:a16="http://schemas.microsoft.com/office/drawing/2014/main" xmlns="" val="2989060067"/>
                    </a:ext>
                  </a:extLst>
                </a:gridCol>
                <a:gridCol w="6313967">
                  <a:extLst>
                    <a:ext uri="{9D8B030D-6E8A-4147-A177-3AD203B41FA5}">
                      <a16:colId xmlns:a16="http://schemas.microsoft.com/office/drawing/2014/main" xmlns="" val="3633942021"/>
                    </a:ext>
                  </a:extLst>
                </a:gridCol>
                <a:gridCol w="2558967">
                  <a:extLst>
                    <a:ext uri="{9D8B030D-6E8A-4147-A177-3AD203B41FA5}">
                      <a16:colId xmlns:a16="http://schemas.microsoft.com/office/drawing/2014/main" xmlns="" val="2835377768"/>
                    </a:ext>
                  </a:extLst>
                </a:gridCol>
              </a:tblGrid>
              <a:tr h="262371">
                <a:tc gridSpan="3">
                  <a:txBody>
                    <a:bodyPr/>
                    <a:lstStyle/>
                    <a:p>
                      <a:pPr algn="ctr" fontAlgn="b"/>
                      <a:r>
                        <a:rPr lang="en-ZA" sz="1500" b="1" i="0" u="none" strike="noStrike" dirty="0">
                          <a:solidFill>
                            <a:srgbClr val="000000"/>
                          </a:solidFill>
                          <a:effectLst/>
                          <a:latin typeface="Calibri" panose="020F0502020204030204" pitchFamily="34" charset="0"/>
                        </a:rPr>
                        <a:t>HUMAN SETTLEMENTS MEGA PROJECTS FIVE YEAR USDG PERFORMANCE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01781591"/>
                  </a:ext>
                </a:extLst>
              </a:tr>
              <a:tr h="280712">
                <a:tc>
                  <a:txBody>
                    <a:bodyPr/>
                    <a:lstStyle/>
                    <a:p>
                      <a:pPr algn="ctr" fontAlgn="t"/>
                      <a:r>
                        <a:rPr lang="en-ZA" sz="1800" b="1" i="0" u="none" strike="noStrike">
                          <a:solidFill>
                            <a:srgbClr val="000000"/>
                          </a:solidFill>
                          <a:effectLst/>
                          <a:latin typeface="Calibri" panose="020F0502020204030204" pitchFamily="34" charset="0"/>
                        </a:rPr>
                        <a:t>Year</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1500" b="1" i="0" u="none" strike="noStrike" dirty="0">
                          <a:solidFill>
                            <a:srgbClr val="000000"/>
                          </a:solidFill>
                          <a:effectLst/>
                          <a:latin typeface="Calibri" panose="020F0502020204030204" pitchFamily="34" charset="0"/>
                        </a:rPr>
                        <a:t>Indicator</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1500" b="1" i="0" u="none" strike="noStrike">
                          <a:solidFill>
                            <a:srgbClr val="000000"/>
                          </a:solidFill>
                          <a:effectLst/>
                          <a:latin typeface="Calibri" panose="020F0502020204030204" pitchFamily="34" charset="0"/>
                        </a:rPr>
                        <a:t>Annual Performance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xmlns="" val="630021409"/>
                  </a:ext>
                </a:extLst>
              </a:tr>
              <a:tr h="518341">
                <a:tc>
                  <a:txBody>
                    <a:bodyPr/>
                    <a:lstStyle/>
                    <a:p>
                      <a:pPr algn="ctr" fontAlgn="t"/>
                      <a:r>
                        <a:rPr lang="en-ZA" sz="1800" b="1" i="0" u="none" strike="noStrike">
                          <a:solidFill>
                            <a:srgbClr val="000000"/>
                          </a:solidFill>
                          <a:effectLst/>
                          <a:latin typeface="Calibri" panose="020F0502020204030204" pitchFamily="34" charset="0"/>
                        </a:rPr>
                        <a:t>2017/18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Detailed Designs for all engineering services were started and completed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a:solidFill>
                            <a:srgbClr val="000000"/>
                          </a:solidFill>
                          <a:effectLst/>
                          <a:latin typeface="Calibri" panose="020F0502020204030204" pitchFamily="34" charset="0"/>
                        </a:rPr>
                        <a:t>Stage 1-4 Detailed deisgns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1344118"/>
                  </a:ext>
                </a:extLst>
              </a:tr>
              <a:tr h="512162">
                <a:tc>
                  <a:txBody>
                    <a:bodyPr/>
                    <a:lstStyle/>
                    <a:p>
                      <a:pPr algn="ctr" fontAlgn="t"/>
                      <a:r>
                        <a:rPr lang="en-ZA" sz="1800" b="1" i="0" u="none" strike="noStrike">
                          <a:solidFill>
                            <a:srgbClr val="000000"/>
                          </a:solidFill>
                          <a:effectLst/>
                          <a:latin typeface="Calibri" panose="020F0502020204030204" pitchFamily="34" charset="0"/>
                        </a:rPr>
                        <a:t>2018/19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Commencement of construction for bulk and link water, sewer, roads and storm water and electrical networks.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a:solidFill>
                            <a:srgbClr val="000000"/>
                          </a:solidFill>
                          <a:effectLst/>
                          <a:latin typeface="Calibri" panose="020F0502020204030204" pitchFamily="34" charset="0"/>
                        </a:rPr>
                        <a:t>10% completion of the bulk and link infrastructure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5519298"/>
                  </a:ext>
                </a:extLst>
              </a:tr>
              <a:tr h="479780">
                <a:tc>
                  <a:txBody>
                    <a:bodyPr/>
                    <a:lstStyle/>
                    <a:p>
                      <a:pPr algn="ctr" fontAlgn="t"/>
                      <a:r>
                        <a:rPr lang="en-ZA" sz="1800" b="1" i="0" u="none" strike="noStrike">
                          <a:solidFill>
                            <a:srgbClr val="000000"/>
                          </a:solidFill>
                          <a:effectLst/>
                          <a:latin typeface="Calibri" panose="020F0502020204030204" pitchFamily="34" charset="0"/>
                        </a:rPr>
                        <a:t>2019/20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Continuation of construction for bulk and link water, sewer, roads and storm water and electrical networks.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a:solidFill>
                            <a:srgbClr val="000000"/>
                          </a:solidFill>
                          <a:effectLst/>
                          <a:latin typeface="Calibri" panose="020F0502020204030204" pitchFamily="34" charset="0"/>
                        </a:rPr>
                        <a:t>30% completion of the bulk and link infrastructure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2273236"/>
                  </a:ext>
                </a:extLst>
              </a:tr>
              <a:tr h="462796">
                <a:tc>
                  <a:txBody>
                    <a:bodyPr/>
                    <a:lstStyle/>
                    <a:p>
                      <a:pPr algn="ctr" fontAlgn="t"/>
                      <a:r>
                        <a:rPr lang="en-ZA" sz="1800" b="1" i="0" u="none" strike="noStrike">
                          <a:solidFill>
                            <a:srgbClr val="000000"/>
                          </a:solidFill>
                          <a:effectLst/>
                          <a:latin typeface="Calibri" panose="020F0502020204030204" pitchFamily="34" charset="0"/>
                        </a:rPr>
                        <a:t>2020/21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Continuation of construction for bulk and link water, sewer, roads and storm water and electrical networks.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dirty="0">
                          <a:solidFill>
                            <a:srgbClr val="000000"/>
                          </a:solidFill>
                          <a:effectLst/>
                          <a:latin typeface="Calibri" panose="020F0502020204030204" pitchFamily="34" charset="0"/>
                        </a:rPr>
                        <a:t>50% completion of the bulk and link infrastructure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183559"/>
                  </a:ext>
                </a:extLst>
              </a:tr>
              <a:tr h="1016998">
                <a:tc>
                  <a:txBody>
                    <a:bodyPr/>
                    <a:lstStyle/>
                    <a:p>
                      <a:pPr algn="ctr" fontAlgn="t"/>
                      <a:r>
                        <a:rPr lang="en-ZA" sz="1800" b="1" i="0" u="none" strike="noStrike" dirty="0">
                          <a:solidFill>
                            <a:srgbClr val="000000"/>
                          </a:solidFill>
                          <a:effectLst/>
                          <a:latin typeface="Calibri" panose="020F0502020204030204" pitchFamily="34" charset="0"/>
                        </a:rPr>
                        <a:t>2021/2022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Continuation of construction for bulk and link water, sewer, roads and storm water and electrical networks. In addition we commenced with detailed designs for five Waste Water Treatment Plants (WWTPs)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dirty="0">
                          <a:solidFill>
                            <a:srgbClr val="000000"/>
                          </a:solidFill>
                          <a:effectLst/>
                          <a:latin typeface="Calibri" panose="020F0502020204030204" pitchFamily="34" charset="0"/>
                        </a:rPr>
                        <a:t>60% completion of the bulk and link infrastructure. Stage 1 detailed designs for WWTPs completed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9123184"/>
                  </a:ext>
                </a:extLst>
              </a:tr>
              <a:tr h="1542227">
                <a:tc>
                  <a:txBody>
                    <a:bodyPr/>
                    <a:lstStyle/>
                    <a:p>
                      <a:pPr algn="ctr" fontAlgn="t"/>
                      <a:r>
                        <a:rPr lang="en-ZA" sz="1800" b="1" i="0" u="none" strike="noStrike" dirty="0">
                          <a:solidFill>
                            <a:srgbClr val="000000"/>
                          </a:solidFill>
                          <a:effectLst/>
                          <a:latin typeface="Calibri" panose="020F0502020204030204" pitchFamily="34" charset="0"/>
                        </a:rPr>
                        <a:t>2021/2023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1500" b="0" i="0" u="none" strike="noStrike" dirty="0">
                          <a:solidFill>
                            <a:srgbClr val="000000"/>
                          </a:solidFill>
                          <a:effectLst/>
                          <a:latin typeface="Calibri" panose="020F0502020204030204" pitchFamily="34" charset="0"/>
                        </a:rPr>
                        <a:t>Continuation of construction for bulk and link water, sewer, roads and storm water and electrical networks. In addition we continued with detailed designs for five Waste Water Treatment Plants (WWTPs)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500" b="0" i="0" u="none" strike="noStrike" dirty="0">
                          <a:solidFill>
                            <a:srgbClr val="000000"/>
                          </a:solidFill>
                          <a:effectLst/>
                          <a:latin typeface="Calibri" panose="020F0502020204030204" pitchFamily="34" charset="0"/>
                        </a:rPr>
                        <a:t>70% completion of the bulk and link infrastructure. Stage 2 detailed designs for WWTPs underway</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94454"/>
                  </a:ext>
                </a:extLst>
              </a:tr>
            </a:tbl>
          </a:graphicData>
        </a:graphic>
      </p:graphicFrame>
    </p:spTree>
    <p:extLst>
      <p:ext uri="{BB962C8B-B14F-4D97-AF65-F5344CB8AC3E}">
        <p14:creationId xmlns:p14="http://schemas.microsoft.com/office/powerpoint/2010/main" xmlns="" val="230031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48275" y="2523105"/>
            <a:ext cx="6145665" cy="1811791"/>
          </a:xfrm>
        </p:spPr>
        <p:txBody>
          <a:bodyPr/>
          <a:lstStyle/>
          <a:p>
            <a:r>
              <a:rPr lang="en-US" sz="4000" b="1" dirty="0">
                <a:ea typeface="+mj-ea"/>
                <a:cs typeface="Helvetica" panose="020B0604020202020204" pitchFamily="34" charset="0"/>
              </a:rPr>
              <a:t>WATER AND SANITATION DEPARTMENT PERFORMANCE</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38328101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0AF1-06C6-BE3E-A400-D6C3AC1A107E}"/>
              </a:ext>
            </a:extLst>
          </p:cNvPr>
          <p:cNvSpPr>
            <a:spLocks noGrp="1"/>
          </p:cNvSpPr>
          <p:nvPr>
            <p:ph type="title"/>
          </p:nvPr>
        </p:nvSpPr>
        <p:spPr>
          <a:xfrm>
            <a:off x="1022350" y="190501"/>
            <a:ext cx="9571037" cy="628650"/>
          </a:xfrm>
        </p:spPr>
        <p:txBody>
          <a:bodyPr/>
          <a:lstStyle/>
          <a:p>
            <a:pPr algn="ctr"/>
            <a:r>
              <a:rPr lang="en-ZA" sz="3600" b="1" dirty="0"/>
              <a:t>WATER &amp; SANITATION  PERFORMANCE</a:t>
            </a:r>
          </a:p>
        </p:txBody>
      </p:sp>
      <p:pic>
        <p:nvPicPr>
          <p:cNvPr id="4" name="Picture 3">
            <a:extLst>
              <a:ext uri="{FF2B5EF4-FFF2-40B4-BE49-F238E27FC236}">
                <a16:creationId xmlns:a16="http://schemas.microsoft.com/office/drawing/2014/main" xmlns="" id="{FCED0A8A-5C94-FBC1-3240-610C5B0E91CB}"/>
              </a:ext>
            </a:extLst>
          </p:cNvPr>
          <p:cNvPicPr>
            <a:picLocks noChangeAspect="1"/>
          </p:cNvPicPr>
          <p:nvPr/>
        </p:nvPicPr>
        <p:blipFill>
          <a:blip r:embed="rId2" cstate="print"/>
          <a:stretch>
            <a:fillRect/>
          </a:stretch>
        </p:blipFill>
        <p:spPr>
          <a:xfrm>
            <a:off x="650240" y="1177924"/>
            <a:ext cx="10088880" cy="5344795"/>
          </a:xfrm>
          <a:prstGeom prst="rect">
            <a:avLst/>
          </a:prstGeom>
        </p:spPr>
      </p:pic>
    </p:spTree>
    <p:extLst>
      <p:ext uri="{BB962C8B-B14F-4D97-AF65-F5344CB8AC3E}">
        <p14:creationId xmlns:p14="http://schemas.microsoft.com/office/powerpoint/2010/main" xmlns="" val="123448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67325" y="1943101"/>
            <a:ext cx="6753225" cy="2391796"/>
          </a:xfrm>
        </p:spPr>
        <p:txBody>
          <a:bodyPr/>
          <a:lstStyle/>
          <a:p>
            <a:pPr algn="just"/>
            <a:r>
              <a:rPr lang="en-US" sz="4000" b="1" dirty="0">
                <a:ea typeface="+mj-ea"/>
                <a:cs typeface="Helvetica" panose="020B0604020202020204" pitchFamily="34" charset="0"/>
              </a:rPr>
              <a:t>ENVIRONMENTAL RESOURCES AND WASTE MANAGEMENT PERFORMANCE</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35637426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30106F-32C3-6A2D-409F-F1AD6140A07A}"/>
              </a:ext>
            </a:extLst>
          </p:cNvPr>
          <p:cNvSpPr>
            <a:spLocks noGrp="1"/>
          </p:cNvSpPr>
          <p:nvPr>
            <p:ph type="body" sz="quarter" idx="12"/>
          </p:nvPr>
        </p:nvSpPr>
        <p:spPr>
          <a:xfrm>
            <a:off x="563562" y="1249364"/>
            <a:ext cx="10741026" cy="5608636"/>
          </a:xfrm>
        </p:spPr>
        <p:txBody>
          <a:bodyPr/>
          <a:lstStyle/>
          <a:p>
            <a:pPr marL="342900" indent="-342900" algn="just">
              <a:buAutoNum type="arabicPeriod"/>
            </a:pPr>
            <a:r>
              <a:rPr lang="en-ZA" b="1" dirty="0"/>
              <a:t>INTRODUCTION</a:t>
            </a:r>
          </a:p>
          <a:p>
            <a:pPr marL="342900" indent="-342900" algn="just">
              <a:buAutoNum type="arabicPeriod"/>
            </a:pPr>
            <a:r>
              <a:rPr lang="en-ZA" b="1" dirty="0"/>
              <a:t>HIGHLIGHTS OF THE PAST FIVE YEARS FOR USDG AND ISUPG</a:t>
            </a:r>
          </a:p>
          <a:p>
            <a:pPr marL="342900" indent="-342900" algn="just">
              <a:buAutoNum type="arabicPeriod"/>
            </a:pPr>
            <a:r>
              <a:rPr lang="en-ZA" b="1" dirty="0"/>
              <a:t>URBAN SETTLEMENTS DEVELOPMENT GRANT (USDG)</a:t>
            </a:r>
          </a:p>
          <a:p>
            <a:pPr marL="285750" indent="-285750" algn="just">
              <a:buFont typeface="Arial" panose="020B0604020202020204" pitchFamily="34" charset="0"/>
              <a:buChar char="•"/>
            </a:pPr>
            <a:r>
              <a:rPr lang="en-ZA" dirty="0"/>
              <a:t>USDG Overview</a:t>
            </a:r>
          </a:p>
          <a:p>
            <a:pPr marL="285750" indent="-285750" algn="just">
              <a:buFont typeface="Arial" panose="020B0604020202020204" pitchFamily="34" charset="0"/>
              <a:buChar char="•"/>
            </a:pPr>
            <a:r>
              <a:rPr lang="en-ZA" dirty="0"/>
              <a:t>USDG Overall Financial Performance</a:t>
            </a:r>
          </a:p>
          <a:p>
            <a:pPr marL="285750" indent="-285750" algn="just">
              <a:buFont typeface="Arial" panose="020B0604020202020204" pitchFamily="34" charset="0"/>
              <a:buChar char="•"/>
            </a:pPr>
            <a:r>
              <a:rPr lang="en-ZA" dirty="0"/>
              <a:t>Energy Department Performance</a:t>
            </a:r>
          </a:p>
          <a:p>
            <a:pPr marL="285750" indent="-285750" algn="just">
              <a:buFont typeface="Arial" panose="020B0604020202020204" pitchFamily="34" charset="0"/>
              <a:buChar char="•"/>
            </a:pPr>
            <a:r>
              <a:rPr lang="en-ZA" dirty="0"/>
              <a:t>Human Settlements Department Performance</a:t>
            </a:r>
          </a:p>
          <a:p>
            <a:pPr marL="285750" indent="-285750" algn="just">
              <a:buFont typeface="Arial" panose="020B0604020202020204" pitchFamily="34" charset="0"/>
              <a:buChar char="•"/>
            </a:pPr>
            <a:r>
              <a:rPr lang="en-ZA" dirty="0"/>
              <a:t>Water and Sanitation Department Performance</a:t>
            </a:r>
          </a:p>
          <a:p>
            <a:pPr marL="285750" indent="-285750" algn="just">
              <a:buFont typeface="Arial" panose="020B0604020202020204" pitchFamily="34" charset="0"/>
              <a:buChar char="•"/>
            </a:pPr>
            <a:r>
              <a:rPr lang="en-ZA" dirty="0"/>
              <a:t>Environmental Resources and Waste Management Department Performance</a:t>
            </a:r>
          </a:p>
          <a:p>
            <a:pPr marL="285750" indent="-285750" algn="just">
              <a:buFont typeface="Arial" panose="020B0604020202020204" pitchFamily="34" charset="0"/>
              <a:buChar char="•"/>
            </a:pPr>
            <a:r>
              <a:rPr lang="en-ZA" dirty="0"/>
              <a:t>Roads and Storm Water Department Performance</a:t>
            </a:r>
          </a:p>
          <a:p>
            <a:pPr algn="just"/>
            <a:r>
              <a:rPr lang="en-ZA" b="1" dirty="0"/>
              <a:t>4. INFORMAL SETTLEMENTS UPGRADING PARTNERSHIP GRANT (ISUPG)</a:t>
            </a:r>
          </a:p>
          <a:p>
            <a:pPr marL="285750" indent="-285750" algn="just">
              <a:buFont typeface="Arial" panose="020B0604020202020204" pitchFamily="34" charset="0"/>
              <a:buChar char="•"/>
            </a:pPr>
            <a:r>
              <a:rPr lang="en-ZA" dirty="0"/>
              <a:t>ISUPG Overview</a:t>
            </a:r>
          </a:p>
          <a:p>
            <a:pPr marL="285750" indent="-285750" algn="just">
              <a:buFont typeface="Arial" panose="020B0604020202020204" pitchFamily="34" charset="0"/>
              <a:buChar char="•"/>
            </a:pPr>
            <a:r>
              <a:rPr lang="en-ZA" dirty="0"/>
              <a:t>ISUPG FINANCIAL PERFORMANCE</a:t>
            </a:r>
          </a:p>
          <a:p>
            <a:pPr marL="285750" indent="-285750" algn="just">
              <a:buFont typeface="Arial" panose="020B0604020202020204" pitchFamily="34" charset="0"/>
              <a:buChar char="•"/>
            </a:pPr>
            <a:r>
              <a:rPr lang="en-ZA" dirty="0"/>
              <a:t>ISUPG Overall Performance</a:t>
            </a:r>
          </a:p>
          <a:p>
            <a:pPr algn="just"/>
            <a:r>
              <a:rPr lang="en-ZA" b="1" dirty="0"/>
              <a:t>5. PLANS TO CURB LAND INVASION</a:t>
            </a:r>
          </a:p>
          <a:p>
            <a:pPr marL="285750" indent="-285750" algn="just">
              <a:buFont typeface="Arial" panose="020B0604020202020204" pitchFamily="34" charset="0"/>
              <a:buChar char="•"/>
            </a:pPr>
            <a:r>
              <a:rPr lang="en-ZA" dirty="0"/>
              <a:t>Overview of Land Invasion Measures</a:t>
            </a:r>
          </a:p>
          <a:p>
            <a:pPr marL="285750" indent="-285750" algn="just">
              <a:buFont typeface="Arial" panose="020B0604020202020204" pitchFamily="34" charset="0"/>
              <a:buChar char="•"/>
            </a:pPr>
            <a:r>
              <a:rPr lang="en-ZA" dirty="0"/>
              <a:t>Land Invasion Prevention Activities</a:t>
            </a:r>
            <a:endParaRPr lang="en-ZA" sz="2400" dirty="0"/>
          </a:p>
          <a:p>
            <a:pPr marL="285750" indent="-285750">
              <a:buFont typeface="Arial" panose="020B0604020202020204" pitchFamily="34" charset="0"/>
              <a:buChar char="•"/>
            </a:pPr>
            <a:endParaRPr lang="en-ZA" sz="2400" dirty="0"/>
          </a:p>
          <a:p>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endParaRPr lang="en-ZA" sz="2400" dirty="0"/>
          </a:p>
        </p:txBody>
      </p:sp>
      <p:sp>
        <p:nvSpPr>
          <p:cNvPr id="3" name="Title 2">
            <a:extLst>
              <a:ext uri="{FF2B5EF4-FFF2-40B4-BE49-F238E27FC236}">
                <a16:creationId xmlns:a16="http://schemas.microsoft.com/office/drawing/2014/main" xmlns="" id="{3FD32710-D26A-7E35-39BE-4E34F481BB6C}"/>
              </a:ext>
            </a:extLst>
          </p:cNvPr>
          <p:cNvSpPr>
            <a:spLocks noGrp="1"/>
          </p:cNvSpPr>
          <p:nvPr>
            <p:ph type="title"/>
          </p:nvPr>
        </p:nvSpPr>
        <p:spPr>
          <a:xfrm>
            <a:off x="725487" y="123826"/>
            <a:ext cx="9571037" cy="552450"/>
          </a:xfrm>
        </p:spPr>
        <p:txBody>
          <a:bodyPr/>
          <a:lstStyle/>
          <a:p>
            <a:pPr algn="ctr"/>
            <a:r>
              <a:rPr lang="en-US" sz="3600" b="1" dirty="0">
                <a:cs typeface="Helvetica" panose="020B0604020202020204" pitchFamily="34" charset="0"/>
              </a:rPr>
              <a:t>PRESENTATION OUTLINE </a:t>
            </a:r>
            <a:endParaRPr lang="en-ZA" sz="3600" dirty="0"/>
          </a:p>
        </p:txBody>
      </p:sp>
    </p:spTree>
    <p:extLst>
      <p:ext uri="{BB962C8B-B14F-4D97-AF65-F5344CB8AC3E}">
        <p14:creationId xmlns:p14="http://schemas.microsoft.com/office/powerpoint/2010/main" xmlns="" val="31924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0AF1-06C6-BE3E-A400-D6C3AC1A107E}"/>
              </a:ext>
            </a:extLst>
          </p:cNvPr>
          <p:cNvSpPr>
            <a:spLocks noGrp="1"/>
          </p:cNvSpPr>
          <p:nvPr>
            <p:ph type="title"/>
          </p:nvPr>
        </p:nvSpPr>
        <p:spPr>
          <a:xfrm>
            <a:off x="1022350" y="190500"/>
            <a:ext cx="9571037" cy="1028700"/>
          </a:xfrm>
        </p:spPr>
        <p:txBody>
          <a:bodyPr/>
          <a:lstStyle/>
          <a:p>
            <a:pPr algn="ctr"/>
            <a:r>
              <a:rPr lang="en-ZA" sz="3600" b="1" dirty="0"/>
              <a:t>ENVIRONMENTAL RESOURCES AND WASTE MANAGEMENT PERFORMANCE</a:t>
            </a:r>
          </a:p>
        </p:txBody>
      </p:sp>
      <p:pic>
        <p:nvPicPr>
          <p:cNvPr id="3" name="Picture 2">
            <a:extLst>
              <a:ext uri="{FF2B5EF4-FFF2-40B4-BE49-F238E27FC236}">
                <a16:creationId xmlns:a16="http://schemas.microsoft.com/office/drawing/2014/main" xmlns="" id="{72A4157D-31C0-D47E-46EA-9D86473AEF89}"/>
              </a:ext>
            </a:extLst>
          </p:cNvPr>
          <p:cNvPicPr>
            <a:picLocks noChangeAspect="1"/>
          </p:cNvPicPr>
          <p:nvPr/>
        </p:nvPicPr>
        <p:blipFill>
          <a:blip r:embed="rId2" cstate="print"/>
          <a:stretch>
            <a:fillRect/>
          </a:stretch>
        </p:blipFill>
        <p:spPr>
          <a:xfrm>
            <a:off x="1178560" y="1889760"/>
            <a:ext cx="9414827" cy="2499360"/>
          </a:xfrm>
          <a:prstGeom prst="rect">
            <a:avLst/>
          </a:prstGeom>
        </p:spPr>
      </p:pic>
    </p:spTree>
    <p:extLst>
      <p:ext uri="{BB962C8B-B14F-4D97-AF65-F5344CB8AC3E}">
        <p14:creationId xmlns:p14="http://schemas.microsoft.com/office/powerpoint/2010/main" xmlns="" val="181243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62550" y="2495551"/>
            <a:ext cx="6915150" cy="1839346"/>
          </a:xfrm>
        </p:spPr>
        <p:txBody>
          <a:bodyPr/>
          <a:lstStyle/>
          <a:p>
            <a:pPr algn="just"/>
            <a:r>
              <a:rPr lang="en-US" sz="4000" b="1" dirty="0">
                <a:ea typeface="+mj-ea"/>
                <a:cs typeface="Helvetica" panose="020B0604020202020204" pitchFamily="34" charset="0"/>
              </a:rPr>
              <a:t>ROADS AND STORM WATER DEPARTMENT PERFORMANCE</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9349017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0AF1-06C6-BE3E-A400-D6C3AC1A107E}"/>
              </a:ext>
            </a:extLst>
          </p:cNvPr>
          <p:cNvSpPr>
            <a:spLocks noGrp="1"/>
          </p:cNvSpPr>
          <p:nvPr>
            <p:ph type="title"/>
          </p:nvPr>
        </p:nvSpPr>
        <p:spPr>
          <a:xfrm>
            <a:off x="725487" y="142876"/>
            <a:ext cx="9571037" cy="1163580"/>
          </a:xfrm>
        </p:spPr>
        <p:txBody>
          <a:bodyPr/>
          <a:lstStyle/>
          <a:p>
            <a:pPr algn="ctr"/>
            <a:r>
              <a:rPr lang="en-ZA" sz="3600" b="1" dirty="0"/>
              <a:t>ROADS AND STORM WATER PERFORMANCE</a:t>
            </a:r>
          </a:p>
        </p:txBody>
      </p:sp>
      <p:pic>
        <p:nvPicPr>
          <p:cNvPr id="6" name="Picture 5">
            <a:extLst>
              <a:ext uri="{FF2B5EF4-FFF2-40B4-BE49-F238E27FC236}">
                <a16:creationId xmlns:a16="http://schemas.microsoft.com/office/drawing/2014/main" xmlns="" id="{8D35F805-B2F5-2D42-52D9-D9F1228DB1C6}"/>
              </a:ext>
            </a:extLst>
          </p:cNvPr>
          <p:cNvPicPr>
            <a:picLocks noChangeAspect="1"/>
          </p:cNvPicPr>
          <p:nvPr/>
        </p:nvPicPr>
        <p:blipFill>
          <a:blip r:embed="rId2" cstate="print"/>
          <a:stretch>
            <a:fillRect/>
          </a:stretch>
        </p:blipFill>
        <p:spPr>
          <a:xfrm>
            <a:off x="1400175" y="1979902"/>
            <a:ext cx="9217062" cy="2773073"/>
          </a:xfrm>
          <a:prstGeom prst="rect">
            <a:avLst/>
          </a:prstGeom>
        </p:spPr>
      </p:pic>
    </p:spTree>
    <p:extLst>
      <p:ext uri="{BB962C8B-B14F-4D97-AF65-F5344CB8AC3E}">
        <p14:creationId xmlns:p14="http://schemas.microsoft.com/office/powerpoint/2010/main" xmlns="" val="84250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24475" y="1990725"/>
            <a:ext cx="6600825" cy="2933700"/>
          </a:xfrm>
        </p:spPr>
        <p:txBody>
          <a:bodyPr/>
          <a:lstStyle/>
          <a:p>
            <a:r>
              <a:rPr lang="en-US" sz="4000" b="1" dirty="0">
                <a:ea typeface="+mj-ea"/>
                <a:cs typeface="Helvetica" panose="020B0604020202020204" pitchFamily="34" charset="0"/>
              </a:rPr>
              <a:t>4. INFORMAL SETTLEMENTS UPGRADING PARTNERSHIP GRANT (ISUPG)</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3225743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EB03275-AE98-A3CC-43F3-8074E35DAC72}"/>
              </a:ext>
            </a:extLst>
          </p:cNvPr>
          <p:cNvSpPr>
            <a:spLocks noGrp="1"/>
          </p:cNvSpPr>
          <p:nvPr>
            <p:ph type="body" sz="quarter" idx="12"/>
          </p:nvPr>
        </p:nvSpPr>
        <p:spPr/>
        <p:txBody>
          <a:bodyPr/>
          <a:lstStyle/>
          <a:p>
            <a:pPr algn="just"/>
            <a:r>
              <a:rPr lang="en-US" sz="2000" b="1" kern="1200" dirty="0">
                <a:solidFill>
                  <a:prstClr val="black"/>
                </a:solidFill>
                <a:cs typeface="Arial" panose="020B0604020202020204" pitchFamily="34" charset="0"/>
              </a:rPr>
              <a:t>The Informal Settlement Upgrading Partnership Grant (ISUPG) purpose:</a:t>
            </a:r>
          </a:p>
          <a:p>
            <a:pPr algn="just"/>
            <a:endParaRPr lang="en-US" sz="2000" dirty="0">
              <a:effectLst/>
              <a:ea typeface="Times New Roman" panose="02020603050405020304" pitchFamily="18" charset="0"/>
              <a:cs typeface="Times New Roman" panose="02020603050405020304" pitchFamily="18" charset="0"/>
            </a:endParaRPr>
          </a:p>
          <a:p>
            <a:pPr algn="just"/>
            <a:r>
              <a:rPr lang="en-US" sz="1800" dirty="0">
                <a:effectLst/>
                <a:latin typeface="+mn-lt"/>
                <a:ea typeface="Times New Roman" panose="02020603050405020304" pitchFamily="18" charset="0"/>
                <a:cs typeface="Times New Roman" panose="02020603050405020304" pitchFamily="18" charset="0"/>
              </a:rPr>
              <a:t>To provide municipalities with guidance to allow them to implement the following sections of the 2021 Division of Revenue Act which relate to the evaluation of the conditional grant </a:t>
            </a:r>
            <a:r>
              <a:rPr lang="en-US" sz="1800" dirty="0" err="1">
                <a:effectLst/>
                <a:latin typeface="+mn-lt"/>
                <a:ea typeface="Times New Roman" panose="02020603050405020304" pitchFamily="18" charset="0"/>
                <a:cs typeface="Times New Roman" panose="02020603050405020304" pitchFamily="18" charset="0"/>
              </a:rPr>
              <a:t>programmes</a:t>
            </a:r>
            <a:r>
              <a:rPr lang="en-US" sz="1800" dirty="0">
                <a:effectLst/>
                <a:latin typeface="+mn-lt"/>
                <a:ea typeface="Times New Roman" panose="02020603050405020304" pitchFamily="18" charset="0"/>
                <a:cs typeface="Times New Roman" panose="02020603050405020304" pitchFamily="18" charset="0"/>
              </a:rPr>
              <a:t>:</a:t>
            </a:r>
          </a:p>
          <a:p>
            <a:pPr algn="just"/>
            <a:endParaRPr lang="en-ZA" sz="1800" dirty="0">
              <a:effectLst/>
              <a:latin typeface="+mn-lt"/>
              <a:ea typeface="Times New Roman" panose="02020603050405020304" pitchFamily="18" charset="0"/>
              <a:cs typeface="Times New Roman" panose="02020603050405020304" pitchFamily="18" charset="0"/>
            </a:endParaRPr>
          </a:p>
          <a:p>
            <a:pPr algn="just"/>
            <a:r>
              <a:rPr lang="en-US" sz="1800" dirty="0">
                <a:effectLst/>
                <a:latin typeface="+mn-lt"/>
                <a:ea typeface="Times New Roman" panose="02020603050405020304" pitchFamily="18" charset="0"/>
                <a:cs typeface="Times New Roman" panose="02020603050405020304" pitchFamily="18" charset="0"/>
              </a:rPr>
              <a:t>Section 10(8) </a:t>
            </a:r>
            <a:r>
              <a:rPr lang="en-US" sz="1800" dirty="0">
                <a:latin typeface="+mn-lt"/>
                <a:ea typeface="Times New Roman" panose="02020603050405020304" pitchFamily="18" charset="0"/>
                <a:cs typeface="Times New Roman" panose="02020603050405020304" pitchFamily="18" charset="0"/>
              </a:rPr>
              <a:t>state that</a:t>
            </a:r>
            <a:r>
              <a:rPr lang="en-US" sz="1800" dirty="0">
                <a:effectLst/>
                <a:latin typeface="+mn-lt"/>
                <a:ea typeface="Times New Roman" panose="02020603050405020304" pitchFamily="18" charset="0"/>
                <a:cs typeface="Times New Roman" panose="02020603050405020304" pitchFamily="18" charset="0"/>
              </a:rPr>
              <a:t> transferring officer must evaluate the performance of all programmes partially or fully funded by a Schedule 5 or 6 allocation and submit such evaluations to the National Treasury within two months after the end of the 2021/22 financial year applicable to a provincial Department or a municipality</a:t>
            </a:r>
            <a:r>
              <a:rPr lang="en-US" sz="2000" dirty="0">
                <a:effectLst/>
                <a:ea typeface="Times New Roman" panose="02020603050405020304" pitchFamily="18" charset="0"/>
                <a:cs typeface="Times New Roman" panose="02020603050405020304" pitchFamily="18" charset="0"/>
              </a:rPr>
              <a:t>.</a:t>
            </a:r>
            <a:endParaRPr lang="en-ZA" sz="2000" dirty="0">
              <a:effectLst/>
              <a:ea typeface="Times New Roman" panose="02020603050405020304" pitchFamily="18"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xmlns="" id="{0E27CED3-F871-F108-0A83-B11FF61144BB}"/>
              </a:ext>
            </a:extLst>
          </p:cNvPr>
          <p:cNvSpPr>
            <a:spLocks noGrp="1"/>
          </p:cNvSpPr>
          <p:nvPr>
            <p:ph type="title"/>
          </p:nvPr>
        </p:nvSpPr>
        <p:spPr>
          <a:xfrm>
            <a:off x="725487" y="196084"/>
            <a:ext cx="9571037" cy="849255"/>
          </a:xfrm>
        </p:spPr>
        <p:txBody>
          <a:bodyPr/>
          <a:lstStyle/>
          <a:p>
            <a:pPr algn="ctr"/>
            <a:r>
              <a:rPr lang="en-ZA" sz="3600" b="1" dirty="0"/>
              <a:t>ISUPG OVERVIEW</a:t>
            </a:r>
          </a:p>
        </p:txBody>
      </p:sp>
    </p:spTree>
    <p:extLst>
      <p:ext uri="{BB962C8B-B14F-4D97-AF65-F5344CB8AC3E}">
        <p14:creationId xmlns:p14="http://schemas.microsoft.com/office/powerpoint/2010/main" xmlns="" val="26426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9E454-7F33-8620-3E47-1033B46A9733}"/>
              </a:ext>
            </a:extLst>
          </p:cNvPr>
          <p:cNvSpPr>
            <a:spLocks noGrp="1"/>
          </p:cNvSpPr>
          <p:nvPr>
            <p:ph type="title"/>
          </p:nvPr>
        </p:nvSpPr>
        <p:spPr/>
        <p:txBody>
          <a:bodyPr/>
          <a:lstStyle/>
          <a:p>
            <a:pPr algn="ctr"/>
            <a:r>
              <a:rPr lang="en-ZA" sz="3600" b="1" dirty="0"/>
              <a:t>OVERALL FINANCIAL PERFORMANCE</a:t>
            </a:r>
          </a:p>
        </p:txBody>
      </p:sp>
      <p:pic>
        <p:nvPicPr>
          <p:cNvPr id="6" name="Picture 5">
            <a:extLst>
              <a:ext uri="{FF2B5EF4-FFF2-40B4-BE49-F238E27FC236}">
                <a16:creationId xmlns:a16="http://schemas.microsoft.com/office/drawing/2014/main" xmlns="" id="{C086DFCB-39A4-5328-1AA9-2F50A1E0571A}"/>
              </a:ext>
            </a:extLst>
          </p:cNvPr>
          <p:cNvPicPr>
            <a:picLocks noChangeAspect="1"/>
          </p:cNvPicPr>
          <p:nvPr/>
        </p:nvPicPr>
        <p:blipFill>
          <a:blip r:embed="rId2" cstate="print"/>
          <a:stretch>
            <a:fillRect/>
          </a:stretch>
        </p:blipFill>
        <p:spPr>
          <a:xfrm>
            <a:off x="1019175" y="1899920"/>
            <a:ext cx="9780905" cy="2630070"/>
          </a:xfrm>
          <a:prstGeom prst="rect">
            <a:avLst/>
          </a:prstGeom>
        </p:spPr>
      </p:pic>
    </p:spTree>
    <p:extLst>
      <p:ext uri="{BB962C8B-B14F-4D97-AF65-F5344CB8AC3E}">
        <p14:creationId xmlns:p14="http://schemas.microsoft.com/office/powerpoint/2010/main" xmlns="" val="134989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0AF1-06C6-BE3E-A400-D6C3AC1A107E}"/>
              </a:ext>
            </a:extLst>
          </p:cNvPr>
          <p:cNvSpPr>
            <a:spLocks noGrp="1"/>
          </p:cNvSpPr>
          <p:nvPr>
            <p:ph type="title"/>
          </p:nvPr>
        </p:nvSpPr>
        <p:spPr>
          <a:xfrm>
            <a:off x="1022350" y="190500"/>
            <a:ext cx="9571037" cy="849255"/>
          </a:xfrm>
        </p:spPr>
        <p:txBody>
          <a:bodyPr/>
          <a:lstStyle/>
          <a:p>
            <a:pPr algn="ctr"/>
            <a:r>
              <a:rPr lang="en-ZA" sz="3600" b="1" dirty="0"/>
              <a:t>ISUPG OVERALL PERFORMANCE</a:t>
            </a:r>
          </a:p>
        </p:txBody>
      </p:sp>
      <p:pic>
        <p:nvPicPr>
          <p:cNvPr id="3" name="Picture 2">
            <a:extLst>
              <a:ext uri="{FF2B5EF4-FFF2-40B4-BE49-F238E27FC236}">
                <a16:creationId xmlns:a16="http://schemas.microsoft.com/office/drawing/2014/main" xmlns="" id="{34C25718-4557-D76B-B95D-D1B5D5E61A92}"/>
              </a:ext>
            </a:extLst>
          </p:cNvPr>
          <p:cNvPicPr>
            <a:picLocks noChangeAspect="1"/>
          </p:cNvPicPr>
          <p:nvPr/>
        </p:nvPicPr>
        <p:blipFill>
          <a:blip r:embed="rId2" cstate="print"/>
          <a:stretch>
            <a:fillRect/>
          </a:stretch>
        </p:blipFill>
        <p:spPr>
          <a:xfrm>
            <a:off x="1470024" y="1513840"/>
            <a:ext cx="9258935" cy="3180080"/>
          </a:xfrm>
          <a:prstGeom prst="rect">
            <a:avLst/>
          </a:prstGeom>
        </p:spPr>
      </p:pic>
    </p:spTree>
    <p:extLst>
      <p:ext uri="{BB962C8B-B14F-4D97-AF65-F5344CB8AC3E}">
        <p14:creationId xmlns:p14="http://schemas.microsoft.com/office/powerpoint/2010/main" xmlns="" val="419104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17133CD-CACE-DF40-3A29-051B0E479E83}"/>
              </a:ext>
            </a:extLst>
          </p:cNvPr>
          <p:cNvSpPr>
            <a:spLocks noGrp="1"/>
          </p:cNvSpPr>
          <p:nvPr>
            <p:ph type="body" sz="quarter" idx="10"/>
          </p:nvPr>
        </p:nvSpPr>
        <p:spPr>
          <a:xfrm>
            <a:off x="5191125" y="2076451"/>
            <a:ext cx="6934200" cy="2258446"/>
          </a:xfrm>
        </p:spPr>
        <p:txBody>
          <a:bodyPr/>
          <a:lstStyle/>
          <a:p>
            <a:pPr algn="ctr"/>
            <a:r>
              <a:rPr lang="en-ZA" sz="4000" b="1" dirty="0"/>
              <a:t>5. PLANS TO CURB LAND INVASION</a:t>
            </a:r>
          </a:p>
        </p:txBody>
      </p:sp>
    </p:spTree>
    <p:extLst>
      <p:ext uri="{BB962C8B-B14F-4D97-AF65-F5344CB8AC3E}">
        <p14:creationId xmlns:p14="http://schemas.microsoft.com/office/powerpoint/2010/main" xmlns="" val="24496201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329D695-E87E-37CB-DE9D-EC169ABA3FC1}"/>
              </a:ext>
            </a:extLst>
          </p:cNvPr>
          <p:cNvSpPr>
            <a:spLocks noGrp="1"/>
          </p:cNvSpPr>
          <p:nvPr>
            <p:ph type="body" sz="quarter" idx="12"/>
          </p:nvPr>
        </p:nvSpPr>
        <p:spPr/>
        <p:txBody>
          <a:bodyPr/>
          <a:lstStyle/>
          <a:p>
            <a:pPr marL="285750" indent="-285750" algn="just">
              <a:buFont typeface="Arial" panose="020B0604020202020204" pitchFamily="34" charset="0"/>
              <a:buChar char="•"/>
            </a:pPr>
            <a:r>
              <a:rPr lang="en-ZA" sz="1800" dirty="0"/>
              <a:t>The Department of Human Settlements collaborates with EMPD to curb the unlawful occupation of houses and land ear marked for housing developments. </a:t>
            </a:r>
          </a:p>
          <a:p>
            <a:pPr algn="just"/>
            <a:endParaRPr lang="en-ZA" sz="1800" dirty="0"/>
          </a:p>
          <a:p>
            <a:pPr marL="285750" indent="-285750" algn="just">
              <a:buFont typeface="Arial" panose="020B0604020202020204" pitchFamily="34" charset="0"/>
              <a:buChar char="•"/>
            </a:pPr>
            <a:r>
              <a:rPr lang="en-ZA" sz="1800" dirty="0"/>
              <a:t>The Ekurhuleni Metro Police Department (EMPD) undertake security assessments as well as regular patrols and policing to ensure effective and efficient law enforcement. Additionally, the department  support the implementation of court orders and interdicts.</a:t>
            </a:r>
          </a:p>
          <a:p>
            <a:pPr algn="just"/>
            <a:endParaRPr lang="en-ZA" sz="1800" dirty="0"/>
          </a:p>
          <a:p>
            <a:pPr marL="285750" indent="-285750" algn="just">
              <a:buFont typeface="Arial" panose="020B0604020202020204" pitchFamily="34" charset="0"/>
              <a:buChar char="•"/>
            </a:pPr>
            <a:r>
              <a:rPr lang="en-ZA" sz="1800" dirty="0"/>
              <a:t>It has been established over a period of time that failure to do proper land invasion management results in exorbitant project and litigation costs.</a:t>
            </a:r>
          </a:p>
          <a:p>
            <a:pPr marL="285750" indent="-285750" algn="just">
              <a:buFont typeface="Arial" panose="020B0604020202020204" pitchFamily="34" charset="0"/>
              <a:buChar char="•"/>
            </a:pPr>
            <a:endParaRPr lang="en-ZA" sz="1800" dirty="0"/>
          </a:p>
          <a:p>
            <a:pPr marL="285750" indent="-285750" algn="just">
              <a:buFont typeface="Arial" panose="020B0604020202020204" pitchFamily="34" charset="0"/>
              <a:buChar char="•"/>
            </a:pPr>
            <a:r>
              <a:rPr lang="en-ZA" sz="1800" dirty="0"/>
              <a:t>It is important to mention that the city has developed the by-law for the management of informal settlements which includes management of land invasion.</a:t>
            </a:r>
          </a:p>
          <a:p>
            <a:pPr marL="285750" indent="-285750">
              <a:buFont typeface="Arial" panose="020B0604020202020204" pitchFamily="34" charset="0"/>
              <a:buChar char="•"/>
            </a:pPr>
            <a:endParaRPr lang="en-ZA" dirty="0"/>
          </a:p>
          <a:p>
            <a:endParaRPr lang="en-ZA" dirty="0"/>
          </a:p>
        </p:txBody>
      </p:sp>
      <p:sp>
        <p:nvSpPr>
          <p:cNvPr id="3" name="Title 2">
            <a:extLst>
              <a:ext uri="{FF2B5EF4-FFF2-40B4-BE49-F238E27FC236}">
                <a16:creationId xmlns:a16="http://schemas.microsoft.com/office/drawing/2014/main" xmlns="" id="{C3466869-4FAA-D538-561D-A6F1AC1D7BB2}"/>
              </a:ext>
            </a:extLst>
          </p:cNvPr>
          <p:cNvSpPr>
            <a:spLocks noGrp="1"/>
          </p:cNvSpPr>
          <p:nvPr>
            <p:ph type="title"/>
          </p:nvPr>
        </p:nvSpPr>
        <p:spPr>
          <a:xfrm>
            <a:off x="496887" y="196085"/>
            <a:ext cx="9571037" cy="584966"/>
          </a:xfrm>
        </p:spPr>
        <p:txBody>
          <a:bodyPr/>
          <a:lstStyle/>
          <a:p>
            <a:pPr algn="ctr"/>
            <a:r>
              <a:rPr lang="en-ZA" b="1" dirty="0"/>
              <a:t>OVERVIEW OF LAND INVASION MEASURES</a:t>
            </a:r>
          </a:p>
        </p:txBody>
      </p:sp>
    </p:spTree>
    <p:extLst>
      <p:ext uri="{BB962C8B-B14F-4D97-AF65-F5344CB8AC3E}">
        <p14:creationId xmlns:p14="http://schemas.microsoft.com/office/powerpoint/2010/main" xmlns="" val="13386093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5DC409-559F-0508-2310-F2FD39D89BA5}"/>
              </a:ext>
            </a:extLst>
          </p:cNvPr>
          <p:cNvSpPr>
            <a:spLocks noGrp="1"/>
          </p:cNvSpPr>
          <p:nvPr>
            <p:ph type="body" sz="quarter" idx="12"/>
          </p:nvPr>
        </p:nvSpPr>
        <p:spPr>
          <a:xfrm>
            <a:off x="725487" y="1333500"/>
            <a:ext cx="10741026" cy="5524499"/>
          </a:xfrm>
        </p:spPr>
        <p:txBody>
          <a:bodyPr/>
          <a:lstStyle/>
          <a:p>
            <a:pPr algn="just"/>
            <a:r>
              <a:rPr lang="en-ZA" sz="1800" dirty="0"/>
              <a:t>The City of Ekurhuleni undertakes the following activities to curb the spread of unlawful occupation of houses and land:</a:t>
            </a:r>
          </a:p>
          <a:p>
            <a:pPr algn="just"/>
            <a:endParaRPr lang="en-ZA" sz="1800" dirty="0"/>
          </a:p>
          <a:p>
            <a:pPr marL="285750" indent="-285750" algn="just">
              <a:buFont typeface="Arial" panose="020B0604020202020204" pitchFamily="34" charset="0"/>
              <a:buChar char="•"/>
            </a:pPr>
            <a:r>
              <a:rPr lang="en-ZA" sz="1800" dirty="0"/>
              <a:t>Undertake security assessments.</a:t>
            </a:r>
          </a:p>
          <a:p>
            <a:pPr marL="285750" indent="-285750" algn="just">
              <a:buFont typeface="Arial" panose="020B0604020202020204" pitchFamily="34" charset="0"/>
              <a:buChar char="•"/>
            </a:pPr>
            <a:r>
              <a:rPr lang="en-ZA" sz="1800" dirty="0"/>
              <a:t>Patrol and police projects earmarked for housing developments.</a:t>
            </a:r>
          </a:p>
          <a:p>
            <a:pPr marL="285750" indent="-285750" algn="just">
              <a:buFont typeface="Arial" panose="020B0604020202020204" pitchFamily="34" charset="0"/>
              <a:buChar char="•"/>
            </a:pPr>
            <a:r>
              <a:rPr lang="en-ZA" sz="1800" dirty="0"/>
              <a:t>Removal of illegal occupiers of land and houses.</a:t>
            </a:r>
          </a:p>
          <a:p>
            <a:pPr marL="285750" indent="-285750" algn="just">
              <a:buFont typeface="Arial" panose="020B0604020202020204" pitchFamily="34" charset="0"/>
              <a:buChar char="•"/>
            </a:pPr>
            <a:r>
              <a:rPr lang="en-ZA" sz="1800" dirty="0"/>
              <a:t>Facilitate the appointment of security companies.</a:t>
            </a:r>
          </a:p>
          <a:p>
            <a:pPr marL="285750" indent="-285750" algn="just">
              <a:buFont typeface="Arial" panose="020B0604020202020204" pitchFamily="34" charset="0"/>
              <a:buChar char="•"/>
            </a:pPr>
            <a:r>
              <a:rPr lang="en-ZA" sz="1800" dirty="0"/>
              <a:t>Facilitate the investigation of alleged invasions of houses and serviced residential sites.</a:t>
            </a:r>
          </a:p>
          <a:p>
            <a:pPr marL="285750" indent="-285750" algn="just">
              <a:buFont typeface="Arial" panose="020B0604020202020204" pitchFamily="34" charset="0"/>
              <a:buChar char="•"/>
            </a:pPr>
            <a:r>
              <a:rPr lang="en-ZA" sz="1800" dirty="0"/>
              <a:t>Implements the court orders in conjunction with the sheriff.</a:t>
            </a:r>
          </a:p>
          <a:p>
            <a:pPr marL="285750" indent="-285750" algn="just">
              <a:buFont typeface="Arial" panose="020B0604020202020204" pitchFamily="34" charset="0"/>
              <a:buChar char="•"/>
            </a:pPr>
            <a:r>
              <a:rPr lang="en-ZA" sz="1800" dirty="0"/>
              <a:t>Liaise and communicate with other law enforcement agencies.</a:t>
            </a:r>
          </a:p>
          <a:p>
            <a:pPr marL="285750" indent="-285750" algn="just">
              <a:buFont typeface="Arial" panose="020B0604020202020204" pitchFamily="34" charset="0"/>
              <a:buChar char="•"/>
            </a:pPr>
            <a:r>
              <a:rPr lang="en-ZA" sz="1800" dirty="0"/>
              <a:t>Enforcing interdict, evictions and demolishing of illegal properties or encroachments.</a:t>
            </a:r>
          </a:p>
          <a:p>
            <a:pPr marL="285750" indent="-285750" algn="just">
              <a:buFont typeface="Arial" panose="020B0604020202020204" pitchFamily="34" charset="0"/>
              <a:buChar char="•"/>
            </a:pPr>
            <a:r>
              <a:rPr lang="en-ZA" sz="1800" dirty="0"/>
              <a:t>Prevent the illegal occupation of land and houses.</a:t>
            </a:r>
          </a:p>
          <a:p>
            <a:pPr marL="285750" indent="-285750" algn="just">
              <a:buFont typeface="Arial" panose="020B0604020202020204" pitchFamily="34" charset="0"/>
              <a:buChar char="•"/>
            </a:pPr>
            <a:r>
              <a:rPr lang="en-ZA" sz="1800" dirty="0"/>
              <a:t>Issuing of legal notices.</a:t>
            </a:r>
          </a:p>
          <a:p>
            <a:pPr marL="285750" indent="-285750" algn="just">
              <a:buFont typeface="Arial" panose="020B0604020202020204" pitchFamily="34" charset="0"/>
              <a:buChar char="•"/>
            </a:pPr>
            <a:r>
              <a:rPr lang="en-ZA" sz="1800" dirty="0"/>
              <a:t>Direct the implementation of court orders.</a:t>
            </a:r>
          </a:p>
          <a:p>
            <a:pPr marL="285750" indent="-285750" algn="just">
              <a:buFont typeface="Arial" panose="020B0604020202020204" pitchFamily="34" charset="0"/>
              <a:buChar char="•"/>
            </a:pPr>
            <a:r>
              <a:rPr lang="en-ZA" sz="1800" dirty="0"/>
              <a:t>implementation of eviction orders</a:t>
            </a:r>
          </a:p>
          <a:p>
            <a:endParaRPr lang="en-ZA" dirty="0"/>
          </a:p>
          <a:p>
            <a:endParaRPr lang="en-ZA" dirty="0"/>
          </a:p>
          <a:p>
            <a:endParaRPr lang="en-ZA" dirty="0"/>
          </a:p>
        </p:txBody>
      </p:sp>
      <p:sp>
        <p:nvSpPr>
          <p:cNvPr id="3" name="Title 2">
            <a:extLst>
              <a:ext uri="{FF2B5EF4-FFF2-40B4-BE49-F238E27FC236}">
                <a16:creationId xmlns:a16="http://schemas.microsoft.com/office/drawing/2014/main" xmlns="" id="{79EB4B33-B4AE-5B8A-AE93-6BC324C2F4CD}"/>
              </a:ext>
            </a:extLst>
          </p:cNvPr>
          <p:cNvSpPr>
            <a:spLocks noGrp="1"/>
          </p:cNvSpPr>
          <p:nvPr>
            <p:ph type="title"/>
          </p:nvPr>
        </p:nvSpPr>
        <p:spPr>
          <a:xfrm>
            <a:off x="639762" y="114300"/>
            <a:ext cx="9571037" cy="849255"/>
          </a:xfrm>
        </p:spPr>
        <p:txBody>
          <a:bodyPr/>
          <a:lstStyle/>
          <a:p>
            <a:pPr algn="ctr"/>
            <a:r>
              <a:rPr lang="en-ZA" sz="3600" b="1" dirty="0"/>
              <a:t>LAND INVASION PREVENTION ACTIVITIES</a:t>
            </a:r>
          </a:p>
        </p:txBody>
      </p:sp>
    </p:spTree>
    <p:extLst>
      <p:ext uri="{BB962C8B-B14F-4D97-AF65-F5344CB8AC3E}">
        <p14:creationId xmlns:p14="http://schemas.microsoft.com/office/powerpoint/2010/main" xmlns="" val="582640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D396AD-8AD9-FCEE-24AA-9349E22C2F30}"/>
              </a:ext>
            </a:extLst>
          </p:cNvPr>
          <p:cNvSpPr>
            <a:spLocks noGrp="1"/>
          </p:cNvSpPr>
          <p:nvPr>
            <p:ph type="body" sz="quarter" idx="12"/>
          </p:nvPr>
        </p:nvSpPr>
        <p:spPr>
          <a:xfrm>
            <a:off x="658812" y="1239839"/>
            <a:ext cx="10741026" cy="5618161"/>
          </a:xfrm>
        </p:spPr>
        <p:txBody>
          <a:bodyPr/>
          <a:lstStyle/>
          <a:p>
            <a:pPr marL="285750" indent="-285750" algn="just">
              <a:buFont typeface="Arial" panose="020B0604020202020204" pitchFamily="34" charset="0"/>
              <a:buChar char="•"/>
            </a:pPr>
            <a:r>
              <a:rPr lang="en-ZA" sz="1800" dirty="0"/>
              <a:t>The purpose of the presentation is to brief the Portfolio Committee of Human Settlements on service delivery matters relating to the utilisation of Urban Settlements Development Grant, Informal Settlements Upgrading Programme, Service Stands and plans to curb land invasion.</a:t>
            </a:r>
          </a:p>
          <a:p>
            <a:pPr marL="285750" indent="-285750" algn="just">
              <a:buFont typeface="Arial" panose="020B0604020202020204" pitchFamily="34" charset="0"/>
              <a:buChar char="•"/>
            </a:pPr>
            <a:r>
              <a:rPr lang="en-ZA" sz="1800" dirty="0"/>
              <a:t>The city was allocated a total of  9,124 billion over the past five years on USDG and an amount of 8,949 (98%) was spent.</a:t>
            </a:r>
          </a:p>
          <a:p>
            <a:pPr marL="285750" indent="-285750" algn="just">
              <a:buFont typeface="Arial" panose="020B0604020202020204" pitchFamily="34" charset="0"/>
              <a:buChar char="•"/>
            </a:pPr>
            <a:r>
              <a:rPr lang="en-ZA" sz="1800" dirty="0"/>
              <a:t>The city received the ISUPG grant during 2021/2022 and an amount of  R672,899million was allocated, and amount of R665,851million (98,95%) was spent. </a:t>
            </a:r>
          </a:p>
          <a:p>
            <a:pPr marL="285750" indent="-285750">
              <a:buFont typeface="Arial" panose="020B0604020202020204" pitchFamily="34" charset="0"/>
              <a:buChar char="•"/>
            </a:pPr>
            <a:r>
              <a:rPr lang="en-ZA" sz="1800" dirty="0"/>
              <a:t>The Department of Human Settlements in the city is hundred percent funded from USDG and ISUPG, the balance of the grants are split to other departments within the city such as Water and Sanitation, Roads and Storm Water Department, Energy and Waste Management.</a:t>
            </a:r>
          </a:p>
          <a:p>
            <a:pPr marL="285750" indent="-285750">
              <a:buFont typeface="Arial" panose="020B0604020202020204" pitchFamily="34" charset="0"/>
              <a:buChar char="•"/>
            </a:pPr>
            <a:r>
              <a:rPr lang="en-ZA" sz="1800" dirty="0"/>
              <a:t>The business plans are submitted annually to National Department of Human Settlements for assessments and approval. </a:t>
            </a:r>
          </a:p>
          <a:p>
            <a:pPr marL="285750" indent="-285750">
              <a:buFont typeface="Arial" panose="020B0604020202020204" pitchFamily="34" charset="0"/>
              <a:buChar char="•"/>
            </a:pPr>
            <a:r>
              <a:rPr lang="en-ZA" sz="1800" dirty="0"/>
              <a:t>The city only implement approved projects and always complies with the conditions of the grants.</a:t>
            </a:r>
          </a:p>
          <a:p>
            <a:pPr marL="285750" indent="-285750">
              <a:buFont typeface="Arial" panose="020B0604020202020204" pitchFamily="34" charset="0"/>
              <a:buChar char="•"/>
            </a:pPr>
            <a:r>
              <a:rPr lang="en-ZA" sz="1800" dirty="0"/>
              <a:t>The site visits are conducted by both National and Provincial Department Human Settlements on a quarterly basis to ensure that only projects that are approved are implemented.</a:t>
            </a:r>
          </a:p>
          <a:p>
            <a:endParaRPr lang="en-ZA" dirty="0"/>
          </a:p>
          <a:p>
            <a:endParaRPr lang="en-ZA" dirty="0"/>
          </a:p>
          <a:p>
            <a:endParaRPr lang="en-ZA" dirty="0"/>
          </a:p>
        </p:txBody>
      </p:sp>
      <p:sp>
        <p:nvSpPr>
          <p:cNvPr id="3" name="Title 2">
            <a:extLst>
              <a:ext uri="{FF2B5EF4-FFF2-40B4-BE49-F238E27FC236}">
                <a16:creationId xmlns:a16="http://schemas.microsoft.com/office/drawing/2014/main" xmlns="" id="{EA32B293-AD07-3A17-738A-BB56D99EC469}"/>
              </a:ext>
            </a:extLst>
          </p:cNvPr>
          <p:cNvSpPr>
            <a:spLocks noGrp="1"/>
          </p:cNvSpPr>
          <p:nvPr>
            <p:ph type="title"/>
          </p:nvPr>
        </p:nvSpPr>
        <p:spPr>
          <a:xfrm>
            <a:off x="725487" y="123826"/>
            <a:ext cx="9571037" cy="628650"/>
          </a:xfrm>
        </p:spPr>
        <p:txBody>
          <a:bodyPr/>
          <a:lstStyle/>
          <a:p>
            <a:pPr algn="ctr"/>
            <a:r>
              <a:rPr lang="en-ZA" sz="3600" b="1" dirty="0"/>
              <a:t>1. INTRODUCTION</a:t>
            </a:r>
          </a:p>
        </p:txBody>
      </p:sp>
    </p:spTree>
    <p:extLst>
      <p:ext uri="{BB962C8B-B14F-4D97-AF65-F5344CB8AC3E}">
        <p14:creationId xmlns:p14="http://schemas.microsoft.com/office/powerpoint/2010/main" xmlns="" val="171177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9425" y="2523105"/>
            <a:ext cx="4564515" cy="1811791"/>
          </a:xfrm>
        </p:spPr>
        <p:txBody>
          <a:bodyPr/>
          <a:lstStyle/>
          <a:p>
            <a:r>
              <a:rPr lang="en-ZA" sz="4000" b="1" dirty="0"/>
              <a:t>THANK YOU</a:t>
            </a:r>
          </a:p>
        </p:txBody>
      </p:sp>
    </p:spTree>
    <p:extLst>
      <p:ext uri="{BB962C8B-B14F-4D97-AF65-F5344CB8AC3E}">
        <p14:creationId xmlns:p14="http://schemas.microsoft.com/office/powerpoint/2010/main" xmlns="" val="267225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47124E3-0233-1DC5-9F06-8DE841F6E079}"/>
              </a:ext>
            </a:extLst>
          </p:cNvPr>
          <p:cNvSpPr>
            <a:spLocks noGrp="1"/>
          </p:cNvSpPr>
          <p:nvPr>
            <p:ph type="body" sz="quarter" idx="12"/>
          </p:nvPr>
        </p:nvSpPr>
        <p:spPr>
          <a:xfrm>
            <a:off x="496093" y="1301185"/>
            <a:ext cx="11199813" cy="5556815"/>
          </a:xfrm>
        </p:spPr>
        <p:txBody>
          <a:bodyPr/>
          <a:lstStyle/>
          <a:p>
            <a:pPr algn="just">
              <a:lnSpc>
                <a:spcPct val="120000"/>
              </a:lnSpc>
            </a:pPr>
            <a:r>
              <a:rPr lang="en-US" sz="1800" dirty="0">
                <a:solidFill>
                  <a:schemeClr val="accent1">
                    <a:lumMod val="50000"/>
                  </a:schemeClr>
                </a:solidFill>
                <a:effectLst/>
                <a:ea typeface="Times New Roman" panose="02020603050405020304" pitchFamily="18" charset="0"/>
              </a:rPr>
              <a:t> In its efforts to re-urbanize, the City is focused on improving service delivery across all areas of service delivery. The resultant effects of these efforts included:</a:t>
            </a:r>
          </a:p>
          <a:p>
            <a:pPr marL="285750" indent="-285750">
              <a:buFont typeface="Arial" panose="020B0604020202020204" pitchFamily="34" charset="0"/>
              <a:buChar char="•"/>
            </a:pPr>
            <a:r>
              <a:rPr lang="en-US" sz="1800" dirty="0">
                <a:solidFill>
                  <a:schemeClr val="accent1">
                    <a:lumMod val="50000"/>
                  </a:schemeClr>
                </a:solidFill>
                <a:effectLst/>
                <a:ea typeface="Times New Roman" panose="02020603050405020304" pitchFamily="18" charset="0"/>
              </a:rPr>
              <a:t>Significant improvement in the connection of households to water and sewer services.</a:t>
            </a:r>
          </a:p>
          <a:p>
            <a:pPr marL="285750" indent="-285750">
              <a:buFont typeface="Arial" panose="020B0604020202020204" pitchFamily="34" charset="0"/>
              <a:buChar char="•"/>
            </a:pPr>
            <a:r>
              <a:rPr lang="en-US" sz="1800" dirty="0">
                <a:solidFill>
                  <a:schemeClr val="accent1">
                    <a:lumMod val="50000"/>
                  </a:schemeClr>
                </a:solidFill>
                <a:ea typeface="Times New Roman" panose="02020603050405020304" pitchFamily="18" charset="0"/>
                <a:cs typeface="Times New Roman" panose="02020603050405020304" pitchFamily="18" charset="0"/>
              </a:rPr>
              <a:t>Improved </a:t>
            </a:r>
            <a:r>
              <a:rPr lang="en-US" sz="1800" b="0" dirty="0">
                <a:solidFill>
                  <a:schemeClr val="accent1">
                    <a:lumMod val="50000"/>
                  </a:schemeClr>
                </a:solidFill>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ea typeface="Times New Roman" panose="02020603050405020304" pitchFamily="18" charset="0"/>
              </a:rPr>
              <a:t>ccess to energy.</a:t>
            </a:r>
          </a:p>
          <a:p>
            <a:pPr marL="285750" indent="-285750" algn="just">
              <a:buFont typeface="Arial" panose="020B0604020202020204" pitchFamily="34" charset="0"/>
              <a:buChar char="•"/>
            </a:pPr>
            <a:r>
              <a:rPr lang="en-US" sz="1800" dirty="0">
                <a:solidFill>
                  <a:schemeClr val="accent1">
                    <a:lumMod val="50000"/>
                  </a:schemeClr>
                </a:solidFill>
                <a:ea typeface="Times New Roman" panose="02020603050405020304" pitchFamily="18" charset="0"/>
              </a:rPr>
              <a:t>P</a:t>
            </a:r>
            <a:r>
              <a:rPr lang="en-US" sz="1800" dirty="0">
                <a:solidFill>
                  <a:schemeClr val="accent1">
                    <a:lumMod val="50000"/>
                  </a:schemeClr>
                </a:solidFill>
                <a:effectLst/>
                <a:ea typeface="Times New Roman" panose="02020603050405020304" pitchFamily="18" charset="0"/>
              </a:rPr>
              <a:t>rovision of bulk services in all the Mega Projects ( Leeuwpoort), Tembisa Ext 25,Chief Albert Luthuli Ext 6,Esselen Park, Daggafontein, Van Dyk Park, Brakpan Old Location, John Dube Village Ext 1), Palm Ridge Ext 10 &amp; 12.</a:t>
            </a:r>
          </a:p>
          <a:p>
            <a:pPr marL="285750" indent="-285750" algn="just">
              <a:buFont typeface="Arial" panose="020B0604020202020204" pitchFamily="34" charset="0"/>
              <a:buChar char="•"/>
            </a:pPr>
            <a:r>
              <a:rPr lang="en-US" sz="1800" dirty="0">
                <a:solidFill>
                  <a:schemeClr val="accent1">
                    <a:lumMod val="50000"/>
                  </a:schemeClr>
                </a:solidFill>
                <a:ea typeface="Times New Roman" panose="02020603050405020304" pitchFamily="18" charset="0"/>
              </a:rPr>
              <a:t>Construction of, inter-alia, Internal Water &amp; Sanitation Services for the allocation of individual stands and/or as enabler for the construction of Subsidized RDP Houses or Housing Units, in projects such as Alliance Ext 1, Palm Ridge Ext 9 and Mayfield Ext 46.</a:t>
            </a:r>
          </a:p>
          <a:p>
            <a:pPr marL="285750" indent="-285750" algn="just">
              <a:buFont typeface="Arial" panose="020B0604020202020204" pitchFamily="34" charset="0"/>
              <a:buChar char="•"/>
            </a:pPr>
            <a:r>
              <a:rPr lang="en-ZA" sz="1800" dirty="0">
                <a:solidFill>
                  <a:schemeClr val="accent1">
                    <a:lumMod val="50000"/>
                  </a:schemeClr>
                </a:solidFill>
                <a:effectLst/>
                <a:ea typeface="Times New Roman" panose="02020603050405020304" pitchFamily="18" charset="0"/>
              </a:rPr>
              <a:t>The City has also contributed to social housing programme, through provision of bulk services </a:t>
            </a:r>
          </a:p>
          <a:p>
            <a:pPr marL="285750" indent="-285750" algn="just">
              <a:buFont typeface="Arial" panose="020B0604020202020204" pitchFamily="34" charset="0"/>
              <a:buChar char="•"/>
            </a:pPr>
            <a:r>
              <a:rPr lang="en-ZA" sz="1800" dirty="0">
                <a:solidFill>
                  <a:schemeClr val="accent1">
                    <a:lumMod val="50000"/>
                  </a:schemeClr>
                </a:solidFill>
                <a:effectLst/>
                <a:ea typeface="Times New Roman" panose="02020603050405020304" pitchFamily="18" charset="0"/>
              </a:rPr>
              <a:t> Improved access to essential basic services (water, sanitation, energy, roads and storm water) to most of the informal settlements.  </a:t>
            </a:r>
          </a:p>
          <a:p>
            <a:pPr marL="285750" indent="-285750" algn="just">
              <a:buFont typeface="Arial" panose="020B0604020202020204" pitchFamily="34" charset="0"/>
              <a:buChar char="•"/>
            </a:pPr>
            <a:r>
              <a:rPr lang="en-ZA" sz="1800" dirty="0">
                <a:solidFill>
                  <a:schemeClr val="accent1">
                    <a:lumMod val="50000"/>
                  </a:schemeClr>
                </a:solidFill>
                <a:effectLst/>
                <a:ea typeface="Times New Roman" panose="02020603050405020304" pitchFamily="18" charset="0"/>
              </a:rPr>
              <a:t>Provision of bulk-in-containers in informal settlements.</a:t>
            </a:r>
          </a:p>
          <a:p>
            <a:pPr marL="285750" indent="-285750" algn="just">
              <a:buFont typeface="Arial" panose="020B0604020202020204" pitchFamily="34" charset="0"/>
              <a:buChar char="•"/>
            </a:pPr>
            <a:r>
              <a:rPr lang="en-ZA" sz="1800" dirty="0">
                <a:solidFill>
                  <a:schemeClr val="accent1">
                    <a:lumMod val="50000"/>
                  </a:schemeClr>
                </a:solidFill>
                <a:effectLst/>
                <a:ea typeface="Times New Roman" panose="02020603050405020304" pitchFamily="18" charset="0"/>
              </a:rPr>
              <a:t>Improved access to roads and storm water infrastructure.</a:t>
            </a:r>
          </a:p>
          <a:p>
            <a:pPr marL="285750" indent="-285750" algn="just">
              <a:buFont typeface="Arial" panose="020B0604020202020204" pitchFamily="34" charset="0"/>
              <a:buChar char="•"/>
            </a:pPr>
            <a:endParaRPr lang="en-US" sz="1800" dirty="0">
              <a:solidFill>
                <a:schemeClr val="accent1">
                  <a:lumMod val="50000"/>
                </a:schemeClr>
              </a:solidFill>
              <a:effectLst/>
              <a:ea typeface="Times New Roman" panose="02020603050405020304" pitchFamily="18" charset="0"/>
            </a:endParaRPr>
          </a:p>
          <a:p>
            <a:pPr marL="285750" indent="-285750">
              <a:buFont typeface="Arial" panose="020B0604020202020204" pitchFamily="34" charset="0"/>
              <a:buChar char="•"/>
            </a:pPr>
            <a:endParaRPr lang="en-US" sz="2400" dirty="0">
              <a:solidFill>
                <a:schemeClr val="accent1">
                  <a:lumMod val="50000"/>
                </a:schemeClr>
              </a:solidFill>
              <a:effectLst/>
              <a:latin typeface="+mn-lt"/>
              <a:ea typeface="Times New Roman" panose="02020603050405020304" pitchFamily="18" charset="0"/>
            </a:endParaRPr>
          </a:p>
          <a:p>
            <a:pPr marL="285750" indent="-285750" algn="just">
              <a:buFont typeface="Arial" panose="020B0604020202020204" pitchFamily="34" charset="0"/>
              <a:buChar char="•"/>
            </a:pPr>
            <a:endParaRPr lang="en-US" sz="2000" dirty="0">
              <a:solidFill>
                <a:schemeClr val="accent1">
                  <a:lumMod val="50000"/>
                </a:schemeClr>
              </a:solidFill>
              <a:effectLst/>
              <a:latin typeface="+mn-lt"/>
              <a:ea typeface="Times New Roman" panose="02020603050405020304" pitchFamily="18" charset="0"/>
            </a:endParaRPr>
          </a:p>
          <a:p>
            <a:pPr algn="just">
              <a:lnSpc>
                <a:spcPct val="120000"/>
              </a:lnSpc>
            </a:pPr>
            <a:endParaRPr lang="en-US" sz="2000" dirty="0">
              <a:solidFill>
                <a:schemeClr val="accent1">
                  <a:lumMod val="50000"/>
                </a:schemeClr>
              </a:solidFill>
              <a:effectLst/>
              <a:latin typeface="+mn-lt"/>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xmlns="" id="{8E0E3FED-643D-66F1-2064-E6A099C59881}"/>
              </a:ext>
            </a:extLst>
          </p:cNvPr>
          <p:cNvSpPr>
            <a:spLocks noGrp="1"/>
          </p:cNvSpPr>
          <p:nvPr>
            <p:ph type="title"/>
          </p:nvPr>
        </p:nvSpPr>
        <p:spPr>
          <a:xfrm>
            <a:off x="495300" y="0"/>
            <a:ext cx="10267949" cy="986859"/>
          </a:xfrm>
        </p:spPr>
        <p:txBody>
          <a:bodyPr/>
          <a:lstStyle/>
          <a:p>
            <a:pPr algn="ctr"/>
            <a:r>
              <a:rPr lang="en-US" sz="3600" b="1" dirty="0">
                <a:cs typeface="Helvetica" panose="020B0604020202020204" pitchFamily="34" charset="0"/>
              </a:rPr>
              <a:t>2. HIGHLIGHTS OF THE PAST FIVE YEARS FOR USDG AND ISUPG</a:t>
            </a:r>
            <a:endParaRPr lang="en-ZA" sz="3600" dirty="0"/>
          </a:p>
        </p:txBody>
      </p:sp>
    </p:spTree>
    <p:extLst>
      <p:ext uri="{BB962C8B-B14F-4D97-AF65-F5344CB8AC3E}">
        <p14:creationId xmlns:p14="http://schemas.microsoft.com/office/powerpoint/2010/main" xmlns="" val="336513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67325" y="2181225"/>
            <a:ext cx="6715125" cy="2028825"/>
          </a:xfrm>
        </p:spPr>
        <p:txBody>
          <a:bodyPr/>
          <a:lstStyle/>
          <a:p>
            <a:pPr algn="just"/>
            <a:r>
              <a:rPr lang="en-US" sz="4000" b="1" dirty="0">
                <a:ea typeface="+mj-ea"/>
                <a:cs typeface="Helvetica" panose="020B0604020202020204" pitchFamily="34" charset="0"/>
              </a:rPr>
              <a:t>3. URBAN SETTLEMENTS DEVELOPMENT GRANT</a:t>
            </a:r>
          </a:p>
          <a:p>
            <a:pPr algn="just"/>
            <a:r>
              <a:rPr lang="en-US" sz="4000" b="1" dirty="0">
                <a:ea typeface="+mj-ea"/>
                <a:cs typeface="Helvetica" panose="020B0604020202020204" pitchFamily="34" charset="0"/>
              </a:rPr>
              <a:t>(USDG)</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2737398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F991DF-151D-44CD-BBDF-AD34D3548E9C}"/>
              </a:ext>
            </a:extLst>
          </p:cNvPr>
          <p:cNvSpPr>
            <a:spLocks noGrp="1"/>
          </p:cNvSpPr>
          <p:nvPr>
            <p:ph type="title"/>
          </p:nvPr>
        </p:nvSpPr>
        <p:spPr>
          <a:xfrm>
            <a:off x="666493" y="147484"/>
            <a:ext cx="10262062" cy="735214"/>
          </a:xfrm>
        </p:spPr>
        <p:txBody>
          <a:bodyPr/>
          <a:lstStyle/>
          <a:p>
            <a:pPr algn="ctr"/>
            <a:r>
              <a:rPr lang="en-US" sz="3600" b="1" dirty="0">
                <a:cs typeface="Helvetica" panose="020B0604020202020204" pitchFamily="34" charset="0"/>
              </a:rPr>
              <a:t>USDG: OVERVIEW</a:t>
            </a:r>
          </a:p>
        </p:txBody>
      </p:sp>
      <p:sp>
        <p:nvSpPr>
          <p:cNvPr id="6" name="TextBox 5">
            <a:extLst>
              <a:ext uri="{FF2B5EF4-FFF2-40B4-BE49-F238E27FC236}">
                <a16:creationId xmlns:a16="http://schemas.microsoft.com/office/drawing/2014/main" xmlns="" id="{3904D566-C9C5-4518-9E58-209FB917BA84}"/>
              </a:ext>
            </a:extLst>
          </p:cNvPr>
          <p:cNvSpPr txBox="1"/>
          <p:nvPr/>
        </p:nvSpPr>
        <p:spPr>
          <a:xfrm>
            <a:off x="666493" y="1396433"/>
            <a:ext cx="10583711" cy="4934558"/>
          </a:xfrm>
          <a:prstGeom prst="rect">
            <a:avLst/>
          </a:prstGeom>
          <a:noFill/>
        </p:spPr>
        <p:txBody>
          <a:bodyPr wrap="square" lIns="0" tIns="0" rIns="0" bIns="0" rtlCol="0">
            <a:noAutofit/>
          </a:bodyPr>
          <a:lstStyle/>
          <a:p>
            <a:pPr lvl="0" algn="just" eaLnBrk="1" fontAlgn="auto" hangingPunct="1">
              <a:spcAft>
                <a:spcPts val="0"/>
              </a:spcAft>
            </a:pPr>
            <a:r>
              <a:rPr lang="en-US" sz="2000" b="1" kern="1200" dirty="0">
                <a:solidFill>
                  <a:prstClr val="black"/>
                </a:solidFill>
                <a:latin typeface="+mj-lt"/>
                <a:cs typeface="Arial" panose="020B0604020202020204" pitchFamily="34" charset="0"/>
              </a:rPr>
              <a:t>The Urban Settlements Development Grant (USDG) purpose is:</a:t>
            </a:r>
          </a:p>
          <a:p>
            <a:pPr lvl="0" algn="just" eaLnBrk="1" fontAlgn="auto" hangingPunct="1">
              <a:spcAft>
                <a:spcPts val="0"/>
              </a:spcAft>
            </a:pPr>
            <a:endParaRPr lang="en-US" sz="2000" kern="1200" dirty="0">
              <a:solidFill>
                <a:prstClr val="black"/>
              </a:solidFill>
              <a:latin typeface="+mj-lt"/>
              <a:cs typeface="Arial" panose="020B0604020202020204" pitchFamily="34" charset="0"/>
            </a:endParaRPr>
          </a:p>
          <a:p>
            <a:pPr marL="285750" lvl="0" indent="-285750" algn="just" eaLnBrk="1" fontAlgn="auto" hangingPunct="1">
              <a:spcAft>
                <a:spcPts val="0"/>
              </a:spcAft>
              <a:buFont typeface="Arial" panose="020B0604020202020204" pitchFamily="34" charset="0"/>
              <a:buChar char="•"/>
            </a:pPr>
            <a:r>
              <a:rPr lang="en-US" sz="2000" kern="1200" dirty="0">
                <a:solidFill>
                  <a:prstClr val="black"/>
                </a:solidFill>
                <a:latin typeface="+mj-lt"/>
                <a:cs typeface="Arial" panose="020B0604020202020204" pitchFamily="34" charset="0"/>
              </a:rPr>
              <a:t>To Supplementary Capital Revenues of the Metropolitan Municipalities in order to implement infrastructure projects that promotes equitable, integrated, productive inclusive and sustainable urban development.</a:t>
            </a:r>
          </a:p>
          <a:p>
            <a:pPr lvl="0" algn="just" eaLnBrk="1" fontAlgn="auto" hangingPunct="1">
              <a:spcAft>
                <a:spcPts val="0"/>
              </a:spcAft>
            </a:pPr>
            <a:endParaRPr lang="en-US" sz="2000" kern="1200" dirty="0">
              <a:solidFill>
                <a:prstClr val="black"/>
              </a:solidFill>
              <a:latin typeface="+mj-lt"/>
              <a:cs typeface="Arial" panose="020B0604020202020204" pitchFamily="34" charset="0"/>
            </a:endParaRPr>
          </a:p>
          <a:p>
            <a:pPr marL="285750" indent="-285750" algn="just" hangingPunct="1">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rPr>
              <a:t>The City endeavors to adhere to conditions of the Urban Settlements Development Grant and </a:t>
            </a:r>
            <a:r>
              <a:rPr lang="en-US" dirty="0">
                <a:effectLst/>
                <a:latin typeface="Arial" panose="020B0604020202020204" pitchFamily="34" charset="0"/>
                <a:ea typeface="Times New Roman" panose="02020603050405020304" pitchFamily="18" charset="0"/>
              </a:rPr>
              <a:t>rendered the </a:t>
            </a:r>
            <a:r>
              <a:rPr lang="en-US" dirty="0">
                <a:effectLst/>
                <a:latin typeface="+mj-lt"/>
                <a:ea typeface="Times New Roman" panose="02020603050405020304" pitchFamily="18" charset="0"/>
              </a:rPr>
              <a:t>necessary essential services to informal settlements as part of the pro-poor agenda.  </a:t>
            </a:r>
            <a:endParaRPr lang="en-ZA" dirty="0">
              <a:effectLst/>
              <a:latin typeface="+mj-lt"/>
              <a:ea typeface="Times New Roman" panose="02020603050405020304" pitchFamily="18" charset="0"/>
            </a:endParaRPr>
          </a:p>
          <a:p>
            <a:pPr lvl="0" algn="just" eaLnBrk="1" fontAlgn="auto" hangingPunct="1">
              <a:spcAft>
                <a:spcPts val="0"/>
              </a:spcAft>
            </a:pPr>
            <a:endParaRPr lang="en-ZA" b="1" i="1" kern="1200" dirty="0">
              <a:solidFill>
                <a:prstClr val="black"/>
              </a:solidFill>
              <a:latin typeface="+mj-lt"/>
              <a:cs typeface="Arial" panose="020B0604020202020204" pitchFamily="34" charset="0"/>
            </a:endParaRPr>
          </a:p>
          <a:p>
            <a:pPr lvl="0" algn="just" eaLnBrk="1" fontAlgn="auto" hangingPunct="1">
              <a:spcAft>
                <a:spcPts val="0"/>
              </a:spcAft>
            </a:pPr>
            <a:endParaRPr lang="en-ZA" sz="2000" b="1" i="1" kern="12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xmlns="" val="86756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15BF9DD-2AD2-3F41-B55A-3BC549F145C2}"/>
              </a:ext>
            </a:extLst>
          </p:cNvPr>
          <p:cNvSpPr>
            <a:spLocks noGrp="1"/>
          </p:cNvSpPr>
          <p:nvPr>
            <p:ph type="body" sz="quarter" idx="12"/>
          </p:nvPr>
        </p:nvSpPr>
        <p:spPr>
          <a:xfrm>
            <a:off x="619127" y="5714233"/>
            <a:ext cx="10847386" cy="962025"/>
          </a:xfrm>
        </p:spPr>
        <p:txBody>
          <a:bodyPr/>
          <a:lstStyle/>
          <a:p>
            <a:pPr algn="just"/>
            <a:r>
              <a:rPr lang="en-ZA" sz="1100" b="1" i="1" dirty="0"/>
              <a:t>The City of Ekurhuleni applied and obtained approval for the reallocation of funds for COVID related matters during 2019/2020 financial year. Furthermore, the relocated funds were allocated to Real Estates, Human Resource Management, Health Services, Environmental Resources and Waste Management Water and Sanitation Department.</a:t>
            </a:r>
          </a:p>
        </p:txBody>
      </p:sp>
      <p:sp>
        <p:nvSpPr>
          <p:cNvPr id="2" name="Title 1">
            <a:extLst>
              <a:ext uri="{FF2B5EF4-FFF2-40B4-BE49-F238E27FC236}">
                <a16:creationId xmlns:a16="http://schemas.microsoft.com/office/drawing/2014/main" xmlns="" id="{F279E454-7F33-8620-3E47-1033B46A9733}"/>
              </a:ext>
            </a:extLst>
          </p:cNvPr>
          <p:cNvSpPr>
            <a:spLocks noGrp="1"/>
          </p:cNvSpPr>
          <p:nvPr>
            <p:ph type="title"/>
          </p:nvPr>
        </p:nvSpPr>
        <p:spPr>
          <a:xfrm>
            <a:off x="619127" y="124633"/>
            <a:ext cx="9801223" cy="1075517"/>
          </a:xfrm>
        </p:spPr>
        <p:txBody>
          <a:bodyPr/>
          <a:lstStyle/>
          <a:p>
            <a:pPr algn="ctr"/>
            <a:r>
              <a:rPr lang="en-ZA" sz="3600" b="1" dirty="0"/>
              <a:t>USDG OVERALL FINANCIAL PERFORMANCE</a:t>
            </a:r>
          </a:p>
        </p:txBody>
      </p:sp>
      <p:pic>
        <p:nvPicPr>
          <p:cNvPr id="6" name="Picture 5">
            <a:extLst>
              <a:ext uri="{FF2B5EF4-FFF2-40B4-BE49-F238E27FC236}">
                <a16:creationId xmlns:a16="http://schemas.microsoft.com/office/drawing/2014/main" xmlns="" id="{00597AA8-A0A8-DCF2-D3A2-36BCA46254A6}"/>
              </a:ext>
            </a:extLst>
          </p:cNvPr>
          <p:cNvPicPr>
            <a:picLocks noChangeAspect="1"/>
          </p:cNvPicPr>
          <p:nvPr/>
        </p:nvPicPr>
        <p:blipFill>
          <a:blip r:embed="rId2" cstate="print"/>
          <a:stretch>
            <a:fillRect/>
          </a:stretch>
        </p:blipFill>
        <p:spPr>
          <a:xfrm>
            <a:off x="619127" y="1509626"/>
            <a:ext cx="10966450" cy="4039536"/>
          </a:xfrm>
          <a:prstGeom prst="rect">
            <a:avLst/>
          </a:prstGeom>
        </p:spPr>
      </p:pic>
    </p:spTree>
    <p:extLst>
      <p:ext uri="{BB962C8B-B14F-4D97-AF65-F5344CB8AC3E}">
        <p14:creationId xmlns:p14="http://schemas.microsoft.com/office/powerpoint/2010/main" xmlns="" val="175523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38775" y="2523105"/>
            <a:ext cx="5955165" cy="1811791"/>
          </a:xfrm>
        </p:spPr>
        <p:txBody>
          <a:bodyPr/>
          <a:lstStyle/>
          <a:p>
            <a:r>
              <a:rPr lang="en-US" sz="4000" b="1" dirty="0">
                <a:ea typeface="+mj-ea"/>
                <a:cs typeface="Helvetica" panose="020B0604020202020204" pitchFamily="34" charset="0"/>
              </a:rPr>
              <a:t>ENERGY DEPARTMENT PERFORMANCE</a:t>
            </a:r>
            <a:endParaRPr lang="en-ZA" sz="4000" dirty="0">
              <a:cs typeface="Helvetica" panose="020B0604020202020204" pitchFamily="34" charset="0"/>
            </a:endParaRPr>
          </a:p>
        </p:txBody>
      </p:sp>
      <p:sp>
        <p:nvSpPr>
          <p:cNvPr id="3" name="Title 2"/>
          <p:cNvSpPr>
            <a:spLocks noGrp="1"/>
          </p:cNvSpPr>
          <p:nvPr>
            <p:ph type="title" idx="4294967295"/>
          </p:nvPr>
        </p:nvSpPr>
        <p:spPr>
          <a:xfrm>
            <a:off x="0" y="974725"/>
            <a:ext cx="9571038" cy="849313"/>
          </a:xfrm>
        </p:spPr>
        <p:txBody>
          <a:bodyPr/>
          <a:lstStyle/>
          <a:p>
            <a:r>
              <a:rPr lang="en-US" b="1" dirty="0"/>
              <a:t>	</a:t>
            </a:r>
            <a:r>
              <a:rPr lang="en-US" b="1" u="sng" dirty="0"/>
              <a:t> </a:t>
            </a:r>
            <a:endParaRPr lang="en-ZA" b="1" u="sng" dirty="0"/>
          </a:p>
        </p:txBody>
      </p:sp>
    </p:spTree>
    <p:extLst>
      <p:ext uri="{BB962C8B-B14F-4D97-AF65-F5344CB8AC3E}">
        <p14:creationId xmlns:p14="http://schemas.microsoft.com/office/powerpoint/2010/main" xmlns="" val="37870277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0AF1-06C6-BE3E-A400-D6C3AC1A107E}"/>
              </a:ext>
            </a:extLst>
          </p:cNvPr>
          <p:cNvSpPr>
            <a:spLocks noGrp="1"/>
          </p:cNvSpPr>
          <p:nvPr>
            <p:ph type="title"/>
          </p:nvPr>
        </p:nvSpPr>
        <p:spPr>
          <a:xfrm>
            <a:off x="1022350" y="171450"/>
            <a:ext cx="9571037" cy="849255"/>
          </a:xfrm>
        </p:spPr>
        <p:txBody>
          <a:bodyPr/>
          <a:lstStyle/>
          <a:p>
            <a:pPr algn="ctr"/>
            <a:r>
              <a:rPr lang="en-ZA" sz="3600" b="1" dirty="0"/>
              <a:t>ENERGY PERFORMANCE</a:t>
            </a:r>
          </a:p>
        </p:txBody>
      </p:sp>
      <p:pic>
        <p:nvPicPr>
          <p:cNvPr id="4" name="Picture 3">
            <a:extLst>
              <a:ext uri="{FF2B5EF4-FFF2-40B4-BE49-F238E27FC236}">
                <a16:creationId xmlns:a16="http://schemas.microsoft.com/office/drawing/2014/main" xmlns="" id="{D47CD1FF-353C-85C6-A040-0F8A44AB1A68}"/>
              </a:ext>
            </a:extLst>
          </p:cNvPr>
          <p:cNvPicPr>
            <a:picLocks noChangeAspect="1"/>
          </p:cNvPicPr>
          <p:nvPr/>
        </p:nvPicPr>
        <p:blipFill>
          <a:blip r:embed="rId2" cstate="print"/>
          <a:stretch>
            <a:fillRect/>
          </a:stretch>
        </p:blipFill>
        <p:spPr>
          <a:xfrm>
            <a:off x="1117600" y="1513840"/>
            <a:ext cx="9946640" cy="3942080"/>
          </a:xfrm>
          <a:prstGeom prst="rect">
            <a:avLst/>
          </a:prstGeom>
        </p:spPr>
      </p:pic>
    </p:spTree>
    <p:extLst>
      <p:ext uri="{BB962C8B-B14F-4D97-AF65-F5344CB8AC3E}">
        <p14:creationId xmlns:p14="http://schemas.microsoft.com/office/powerpoint/2010/main" xmlns="" val="36589833"/>
      </p:ext>
    </p:extLst>
  </p:cSld>
  <p:clrMapOvr>
    <a:masterClrMapping/>
  </p:clrMapOvr>
</p:sld>
</file>

<file path=ppt/theme/theme1.xml><?xml version="1.0" encoding="utf-8"?>
<a:theme xmlns:a="http://schemas.openxmlformats.org/drawingml/2006/main" name="White">
  <a:themeElements>
    <a:clrScheme name="White">
      <a:dk1>
        <a:srgbClr val="FFFFFF"/>
      </a:dk1>
      <a:lt1>
        <a:srgbClr val="FFFFFF"/>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1_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11.xml><?xml version="1.0" encoding="utf-8"?>
<a:theme xmlns:a="http://schemas.openxmlformats.org/drawingml/2006/main" name="White">
  <a:themeElements>
    <a:clrScheme name="White">
      <a:dk1>
        <a:srgbClr val="83280D"/>
      </a:dk1>
      <a:lt1>
        <a:srgbClr val="768083"/>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3.xml><?xml version="1.0" encoding="utf-8"?>
<a:theme xmlns:a="http://schemas.openxmlformats.org/drawingml/2006/main" name="Green">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4.xml><?xml version="1.0" encoding="utf-8"?>
<a:theme xmlns:a="http://schemas.openxmlformats.org/drawingml/2006/main" name="Grey">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5.xml><?xml version="1.0" encoding="utf-8"?>
<a:theme xmlns:a="http://schemas.openxmlformats.org/drawingml/2006/main" name="Blue">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6.xml><?xml version="1.0" encoding="utf-8"?>
<a:theme xmlns:a="http://schemas.openxmlformats.org/drawingml/2006/main" name="12_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7.xml><?xml version="1.0" encoding="utf-8"?>
<a:theme xmlns:a="http://schemas.openxmlformats.org/drawingml/2006/main" name="1_Green">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8.xml><?xml version="1.0" encoding="utf-8"?>
<a:theme xmlns:a="http://schemas.openxmlformats.org/drawingml/2006/main" name="5_Blue">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ppt/theme/theme9.xml><?xml version="1.0" encoding="utf-8"?>
<a:theme xmlns:a="http://schemas.openxmlformats.org/drawingml/2006/main" name="Yellow">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xmlns="" name="Edge PPT_20.01.14" id="{F9896C87-8FFC-4CA3-BC8A-7FD94EB6D418}" vid="{3175F0C5-51E6-4F1B-8045-5618B3698F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EFE11A4470D42B331FD3AD21A2A64" ma:contentTypeVersion="11" ma:contentTypeDescription="Create a new document." ma:contentTypeScope="" ma:versionID="69e51bb9a93e05201f16b395ebf8c65b">
  <xsd:schema xmlns:xsd="http://www.w3.org/2001/XMLSchema" xmlns:xs="http://www.w3.org/2001/XMLSchema" xmlns:p="http://schemas.microsoft.com/office/2006/metadata/properties" xmlns:ns3="d6257ab9-3c47-4448-84a6-29fa44ed78d1" xmlns:ns4="8c640530-082b-4406-b86e-d2bee5408723" targetNamespace="http://schemas.microsoft.com/office/2006/metadata/properties" ma:root="true" ma:fieldsID="7f0256dee791655c8c7e3d557ade3f94" ns3:_="" ns4:_="">
    <xsd:import namespace="d6257ab9-3c47-4448-84a6-29fa44ed78d1"/>
    <xsd:import namespace="8c640530-082b-4406-b86e-d2bee54087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57ab9-3c47-4448-84a6-29fa44ed7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40530-082b-4406-b86e-d2bee54087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257ab9-3c47-4448-84a6-29fa44ed78d1" xsi:nil="true"/>
  </documentManagement>
</p:properties>
</file>

<file path=customXml/itemProps1.xml><?xml version="1.0" encoding="utf-8"?>
<ds:datastoreItem xmlns:ds="http://schemas.openxmlformats.org/officeDocument/2006/customXml" ds:itemID="{F6302689-F60D-4500-BE05-EA1950C6F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57ab9-3c47-4448-84a6-29fa44ed78d1"/>
    <ds:schemaRef ds:uri="8c640530-082b-4406-b86e-d2bee5408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19F67B-6F6E-473A-83EF-195F1D8FF5F7}">
  <ds:schemaRefs>
    <ds:schemaRef ds:uri="http://schemas.microsoft.com/sharepoint/v3/contenttype/forms"/>
  </ds:schemaRefs>
</ds:datastoreItem>
</file>

<file path=customXml/itemProps3.xml><?xml version="1.0" encoding="utf-8"?>
<ds:datastoreItem xmlns:ds="http://schemas.openxmlformats.org/officeDocument/2006/customXml" ds:itemID="{3EB9AEEC-1E2E-416C-BE0F-7613E9708D54}">
  <ds:schemaRefs>
    <ds:schemaRef ds:uri="http://schemas.microsoft.com/office/2006/documentManagement/types"/>
    <ds:schemaRef ds:uri="http://schemas.microsoft.com/office/infopath/2007/PartnerControls"/>
    <ds:schemaRef ds:uri="d6257ab9-3c47-4448-84a6-29fa44ed78d1"/>
    <ds:schemaRef ds:uri="8c640530-082b-4406-b86e-d2bee5408723"/>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18565</TotalTime>
  <Words>1618</Words>
  <Application>Microsoft Office PowerPoint</Application>
  <PresentationFormat>Custom</PresentationFormat>
  <Paragraphs>215</Paragraphs>
  <Slides>30</Slides>
  <Notes>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30</vt:i4>
      </vt:variant>
    </vt:vector>
  </HeadingPairs>
  <TitlesOfParts>
    <vt:vector size="41" baseType="lpstr">
      <vt:lpstr>White</vt:lpstr>
      <vt:lpstr>Red</vt:lpstr>
      <vt:lpstr>Green</vt:lpstr>
      <vt:lpstr>Grey</vt:lpstr>
      <vt:lpstr>Blue</vt:lpstr>
      <vt:lpstr>12_Red</vt:lpstr>
      <vt:lpstr>1_Green</vt:lpstr>
      <vt:lpstr>5_Blue</vt:lpstr>
      <vt:lpstr>Yellow</vt:lpstr>
      <vt:lpstr>1_Red</vt:lpstr>
      <vt:lpstr>CorelDRAW</vt:lpstr>
      <vt:lpstr>Slide 1</vt:lpstr>
      <vt:lpstr>PRESENTATION OUTLINE </vt:lpstr>
      <vt:lpstr>1. INTRODUCTION</vt:lpstr>
      <vt:lpstr>2. HIGHLIGHTS OF THE PAST FIVE YEARS FOR USDG AND ISUPG</vt:lpstr>
      <vt:lpstr>  </vt:lpstr>
      <vt:lpstr>USDG: OVERVIEW</vt:lpstr>
      <vt:lpstr>USDG OVERALL FINANCIAL PERFORMANCE</vt:lpstr>
      <vt:lpstr>  </vt:lpstr>
      <vt:lpstr>ENERGY PERFORMANCE</vt:lpstr>
      <vt:lpstr>  </vt:lpstr>
      <vt:lpstr>MEGA PROJECTS </vt:lpstr>
      <vt:lpstr>SERVICE STANDS </vt:lpstr>
      <vt:lpstr>SERVICE STANDS …cont.</vt:lpstr>
      <vt:lpstr>HOSTELS RE-DEVELOPMENT </vt:lpstr>
      <vt:lpstr>FIVE YEAR USDG PERFORMANCE</vt:lpstr>
      <vt:lpstr>FIVE YEAR USDG PERFORMANCE</vt:lpstr>
      <vt:lpstr>  </vt:lpstr>
      <vt:lpstr>WATER &amp; SANITATION  PERFORMANCE</vt:lpstr>
      <vt:lpstr>  </vt:lpstr>
      <vt:lpstr>ENVIRONMENTAL RESOURCES AND WASTE MANAGEMENT PERFORMANCE</vt:lpstr>
      <vt:lpstr>  </vt:lpstr>
      <vt:lpstr>ROADS AND STORM WATER PERFORMANCE</vt:lpstr>
      <vt:lpstr>  </vt:lpstr>
      <vt:lpstr>ISUPG OVERVIEW</vt:lpstr>
      <vt:lpstr>OVERALL FINANCIAL PERFORMANCE</vt:lpstr>
      <vt:lpstr>ISUPG OVERALL PERFORMANCE</vt:lpstr>
      <vt:lpstr>Slide 27</vt:lpstr>
      <vt:lpstr>OVERVIEW OF LAND INVASION MEASURES</vt:lpstr>
      <vt:lpstr>LAND INVASION PREVENTION ACTIVITIES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 Mey</dc:creator>
  <cp:lastModifiedBy>USER</cp:lastModifiedBy>
  <cp:revision>508</cp:revision>
  <cp:lastPrinted>2018-03-13T09:07:40Z</cp:lastPrinted>
  <dcterms:modified xsi:type="dcterms:W3CDTF">2023-02-22T13:53:11Z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0x0101003E7EFE11A4470D42B331FD3AD21A2A64</vt:lpwstr>
  </property>
</Properties>
</file>