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diagrams/drawing3.xml" ContentType="application/vnd.ms-office.drawingml.diagramDrawing+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ppt/slideLayouts/slideLayout61.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quickStyle6.xml" ContentType="application/vnd.openxmlformats-officedocument.drawingml.diagramStyl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heme/themeOverride3.xml" ContentType="application/vnd.openxmlformats-officedocument.themeOverr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Masters/slideMaster6.xml" ContentType="application/vnd.openxmlformats-officedocument.presentationml.slideMaster+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charts/chart1.xml" ContentType="application/vnd.openxmlformats-officedocument.drawingml.chart+xml"/>
  <Override PartName="/ppt/diagrams/layout11.xml" ContentType="application/vnd.openxmlformats-officedocument.drawingml.diagram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Default Extension="tiff" ContentType="image/tiff"/>
  <Override PartName="/ppt/diagrams/drawing6.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4" r:id="rId2"/>
    <p:sldMasterId id="2147483756" r:id="rId3"/>
    <p:sldMasterId id="2147483768" r:id="rId4"/>
    <p:sldMasterId id="2147483787" r:id="rId5"/>
    <p:sldMasterId id="2147483799" r:id="rId6"/>
  </p:sldMasterIdLst>
  <p:notesMasterIdLst>
    <p:notesMasterId r:id="rId37"/>
  </p:notesMasterIdLst>
  <p:sldIdLst>
    <p:sldId id="256" r:id="rId7"/>
    <p:sldId id="281" r:id="rId8"/>
    <p:sldId id="370" r:id="rId9"/>
    <p:sldId id="318" r:id="rId10"/>
    <p:sldId id="371" r:id="rId11"/>
    <p:sldId id="346" r:id="rId12"/>
    <p:sldId id="347" r:id="rId13"/>
    <p:sldId id="348" r:id="rId14"/>
    <p:sldId id="349" r:id="rId15"/>
    <p:sldId id="361" r:id="rId16"/>
    <p:sldId id="376" r:id="rId17"/>
    <p:sldId id="377" r:id="rId18"/>
    <p:sldId id="378" r:id="rId19"/>
    <p:sldId id="379" r:id="rId20"/>
    <p:sldId id="383" r:id="rId21"/>
    <p:sldId id="380" r:id="rId22"/>
    <p:sldId id="339" r:id="rId23"/>
    <p:sldId id="340" r:id="rId24"/>
    <p:sldId id="341" r:id="rId25"/>
    <p:sldId id="381" r:id="rId26"/>
    <p:sldId id="375" r:id="rId27"/>
    <p:sldId id="385" r:id="rId28"/>
    <p:sldId id="382" r:id="rId29"/>
    <p:sldId id="384" r:id="rId30"/>
    <p:sldId id="353" r:id="rId31"/>
    <p:sldId id="354" r:id="rId32"/>
    <p:sldId id="355" r:id="rId33"/>
    <p:sldId id="362" r:id="rId34"/>
    <p:sldId id="336" r:id="rId35"/>
    <p:sldId id="363" r:id="rId36"/>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D3D2E"/>
    <a:srgbClr val="ED7D31"/>
    <a:srgbClr val="F8DF61"/>
    <a:srgbClr val="C4E8C7"/>
    <a:srgbClr val="009057"/>
    <a:srgbClr val="B3C9E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37" autoAdjust="0"/>
    <p:restoredTop sz="92811" autoAdjust="0"/>
  </p:normalViewPr>
  <p:slideViewPr>
    <p:cSldViewPr snapToGrid="0" snapToObjects="1">
      <p:cViewPr varScale="1">
        <p:scale>
          <a:sx n="68" d="100"/>
          <a:sy n="68" d="100"/>
        </p:scale>
        <p:origin x="-1746" y="-9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1" d="100"/>
          <a:sy n="81" d="100"/>
        </p:scale>
        <p:origin x="2816" y="20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charts/_rels/chart1.xml.rels><?xml version="1.0" encoding="UTF-8" standalone="yes"?>
<Relationships xmlns="http://schemas.openxmlformats.org/package/2006/relationships"><Relationship Id="rId1" Type="http://schemas.openxmlformats.org/officeDocument/2006/relationships/oleObject" Target="file:///E:\SO\Sexual%20Offence%20Apr%20-%20Sep%202017\SO%20quarter%201%2020172018%20tabl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Malatja\Documents\C%20Drive\Sexual%20Offences%20Apr%20-%20Dec%202022\SO%20Apr%20-%20Dec%202022%20Tab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ZA"/>
  <c:style val="8"/>
  <c:chart>
    <c:title>
      <c:tx>
        <c:rich>
          <a:bodyPr/>
          <a:lstStyle/>
          <a:p>
            <a:pPr>
              <a:defRPr/>
            </a:pPr>
            <a:r>
              <a:rPr lang="en-US" dirty="0"/>
              <a:t>Finalised Cases</a:t>
            </a:r>
          </a:p>
        </c:rich>
      </c:tx>
    </c:title>
    <c:view3D>
      <c:rotX val="30"/>
      <c:perspective val="30"/>
    </c:view3D>
    <c:plotArea>
      <c:layout/>
      <c:pie3DChart>
        <c:varyColors val="1"/>
        <c:dLbls/>
      </c:pie3DChart>
    </c:plotArea>
    <c:legend>
      <c:legendPos val="b"/>
      <c:txPr>
        <a:bodyPr/>
        <a:lstStyle/>
        <a:p>
          <a:pPr>
            <a:defRPr sz="1400"/>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style val="8"/>
  <c:chart>
    <c:title>
      <c:tx>
        <c:rich>
          <a:bodyPr/>
          <a:lstStyle/>
          <a:p>
            <a:pPr>
              <a:defRPr/>
            </a:pPr>
            <a:r>
              <a:rPr lang="en-US"/>
              <a:t>Finalised Cases</a:t>
            </a:r>
          </a:p>
        </c:rich>
      </c:tx>
    </c:title>
    <c:view3D>
      <c:rAngAx val="1"/>
    </c:view3D>
    <c:plotArea>
      <c:layout/>
      <c:bar3DChart>
        <c:barDir val="col"/>
        <c:grouping val="clustered"/>
        <c:ser>
          <c:idx val="0"/>
          <c:order val="0"/>
          <c:tx>
            <c:strRef>
              <c:f>'Presentation D'!$J$39</c:f>
              <c:strCache>
                <c:ptCount val="1"/>
                <c:pt idx="0">
                  <c:v>Apr - Dec 2021</c:v>
                </c:pt>
              </c:strCache>
            </c:strRef>
          </c:tx>
          <c:cat>
            <c:strRef>
              <c:f>'Presentation D'!$K$38:$M$38</c:f>
              <c:strCache>
                <c:ptCount val="3"/>
                <c:pt idx="0">
                  <c:v>Guilty</c:v>
                </c:pt>
                <c:pt idx="1">
                  <c:v>Not Guilty</c:v>
                </c:pt>
                <c:pt idx="2">
                  <c:v>Other Finalised</c:v>
                </c:pt>
              </c:strCache>
            </c:strRef>
          </c:cat>
          <c:val>
            <c:numRef>
              <c:f>'Presentation D'!$K$39:$M$39</c:f>
              <c:numCache>
                <c:formatCode>0.00</c:formatCode>
                <c:ptCount val="3"/>
                <c:pt idx="0">
                  <c:v>59.676375404530759</c:v>
                </c:pt>
                <c:pt idx="1">
                  <c:v>30.841423948220061</c:v>
                </c:pt>
                <c:pt idx="2">
                  <c:v>9.4822006472491918</c:v>
                </c:pt>
              </c:numCache>
            </c:numRef>
          </c:val>
          <c:extLst xmlns:c16r2="http://schemas.microsoft.com/office/drawing/2015/06/chart">
            <c:ext xmlns:c16="http://schemas.microsoft.com/office/drawing/2014/chart" uri="{C3380CC4-5D6E-409C-BE32-E72D297353CC}">
              <c16:uniqueId val="{00000000-3729-BB40-B1AA-7A9E371AE18B}"/>
            </c:ext>
          </c:extLst>
        </c:ser>
        <c:ser>
          <c:idx val="1"/>
          <c:order val="1"/>
          <c:tx>
            <c:strRef>
              <c:f>'Presentation D'!$J$40</c:f>
              <c:strCache>
                <c:ptCount val="1"/>
                <c:pt idx="0">
                  <c:v>Apr - Dec 2022</c:v>
                </c:pt>
              </c:strCache>
            </c:strRef>
          </c:tx>
          <c:cat>
            <c:strRef>
              <c:f>'Presentation D'!$K$38:$M$38</c:f>
              <c:strCache>
                <c:ptCount val="3"/>
                <c:pt idx="0">
                  <c:v>Guilty</c:v>
                </c:pt>
                <c:pt idx="1">
                  <c:v>Not Guilty</c:v>
                </c:pt>
                <c:pt idx="2">
                  <c:v>Other Finalised</c:v>
                </c:pt>
              </c:strCache>
            </c:strRef>
          </c:cat>
          <c:val>
            <c:numRef>
              <c:f>'Presentation D'!$K$40:$M$40</c:f>
              <c:numCache>
                <c:formatCode>0.00</c:formatCode>
                <c:ptCount val="3"/>
                <c:pt idx="0">
                  <c:v>60.254854368932044</c:v>
                </c:pt>
                <c:pt idx="1">
                  <c:v>30.673543689320383</c:v>
                </c:pt>
                <c:pt idx="2">
                  <c:v>9.0716019417475717</c:v>
                </c:pt>
              </c:numCache>
            </c:numRef>
          </c:val>
          <c:extLst xmlns:c16r2="http://schemas.microsoft.com/office/drawing/2015/06/chart">
            <c:ext xmlns:c16="http://schemas.microsoft.com/office/drawing/2014/chart" uri="{C3380CC4-5D6E-409C-BE32-E72D297353CC}">
              <c16:uniqueId val="{00000001-3729-BB40-B1AA-7A9E371AE18B}"/>
            </c:ext>
          </c:extLst>
        </c:ser>
        <c:dLbls/>
        <c:shape val="box"/>
        <c:axId val="89372928"/>
        <c:axId val="89440256"/>
        <c:axId val="0"/>
      </c:bar3DChart>
      <c:catAx>
        <c:axId val="89372928"/>
        <c:scaling>
          <c:orientation val="minMax"/>
        </c:scaling>
        <c:axPos val="b"/>
        <c:numFmt formatCode="General" sourceLinked="0"/>
        <c:tickLblPos val="nextTo"/>
        <c:crossAx val="89440256"/>
        <c:crosses val="autoZero"/>
        <c:auto val="1"/>
        <c:lblAlgn val="ctr"/>
        <c:lblOffset val="100"/>
      </c:catAx>
      <c:valAx>
        <c:axId val="89440256"/>
        <c:scaling>
          <c:orientation val="minMax"/>
        </c:scaling>
        <c:axPos val="l"/>
        <c:majorGridlines/>
        <c:numFmt formatCode="0.00" sourceLinked="1"/>
        <c:tickLblPos val="nextTo"/>
        <c:crossAx val="89372928"/>
        <c:crosses val="autoZero"/>
        <c:crossBetween val="between"/>
      </c:valAx>
      <c:dTable>
        <c:showHorzBorder val="1"/>
        <c:showVertBorder val="1"/>
        <c:showOutline val="1"/>
        <c:showKeys val="1"/>
      </c:dTable>
    </c:plotArea>
    <c:plotVisOnly val="1"/>
    <c:dispBlanksAs val="gap"/>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en-US"/>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ata10.xml.rels><?xml version="1.0" encoding="UTF-8" standalone="yes"?>
<Relationships xmlns="http://schemas.openxmlformats.org/package/2006/relationships"><Relationship Id="rId1" Type="http://schemas.openxmlformats.org/officeDocument/2006/relationships/image" Target="../media/image24.png"/></Relationships>
</file>

<file path=ppt/diagrams/_rels/data11.xml.rels><?xml version="1.0" encoding="UTF-8" standalone="yes"?>
<Relationships xmlns="http://schemas.openxmlformats.org/package/2006/relationships"><Relationship Id="rId1" Type="http://schemas.openxmlformats.org/officeDocument/2006/relationships/image" Target="../media/image30.png"/></Relationships>
</file>

<file path=ppt/diagrams/_rels/data3.xml.rels><?xml version="1.0" encoding="UTF-8" standalone="yes"?>
<Relationships xmlns="http://schemas.openxmlformats.org/package/2006/relationships"><Relationship Id="rId1" Type="http://schemas.openxmlformats.org/officeDocument/2006/relationships/image" Target="../media/image12.png"/></Relationships>
</file>

<file path=ppt/diagrams/_rels/data7.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F7A321-94C3-4CE3-AA26-D46C16BE66C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ZA"/>
        </a:p>
      </dgm:t>
    </dgm:pt>
    <dgm:pt modelId="{E5985550-CB80-44A2-92F5-648694B8F2AF}">
      <dgm:prSet custT="1">
        <dgm:style>
          <a:lnRef idx="2">
            <a:schemeClr val="accent2"/>
          </a:lnRef>
          <a:fillRef idx="1">
            <a:schemeClr val="lt1"/>
          </a:fillRef>
          <a:effectRef idx="0">
            <a:schemeClr val="accent2"/>
          </a:effectRef>
          <a:fontRef idx="minor">
            <a:schemeClr val="dk1"/>
          </a:fontRef>
        </dgm:style>
      </dgm:prSet>
      <dgm:spPr>
        <a:xfrm>
          <a:off x="365383" y="239053"/>
          <a:ext cx="5473517" cy="477925"/>
        </a:xfrm>
      </dgm:spPr>
      <dgm:t>
        <a:bodyPr/>
        <a:lstStyle/>
        <a:p>
          <a:pPr rtl="0"/>
          <a:r>
            <a:rPr lang="en-ZA" sz="2000" dirty="0">
              <a:solidFill>
                <a:schemeClr val="tx1"/>
              </a:solidFill>
              <a:latin typeface="Calibri"/>
              <a:ea typeface="+mn-ea"/>
              <a:cs typeface="+mn-cs"/>
            </a:rPr>
            <a:t>3 GBV Amendment Acts enhancing the protection of children’s rights</a:t>
          </a:r>
        </a:p>
      </dgm:t>
    </dgm:pt>
    <dgm:pt modelId="{30404DA2-D8FB-4C81-BF2E-8E0E538BAB97}" type="parTrans" cxnId="{5A4F100D-4C0B-4BAA-910A-C23EFE45B7D9}">
      <dgm:prSet/>
      <dgm:spPr/>
      <dgm:t>
        <a:bodyPr/>
        <a:lstStyle/>
        <a:p>
          <a:endParaRPr lang="en-ZA" sz="2000">
            <a:solidFill>
              <a:schemeClr val="tx1"/>
            </a:solidFill>
          </a:endParaRPr>
        </a:p>
      </dgm:t>
    </dgm:pt>
    <dgm:pt modelId="{17091EA6-E097-429D-919C-DD342B9106B1}" type="sibTrans" cxnId="{5A4F100D-4C0B-4BAA-910A-C23EFE45B7D9}">
      <dgm:prSet/>
      <dgm:spPr>
        <a:xfrm>
          <a:off x="-5132385" y="-786205"/>
          <a:ext cx="6111980" cy="6111980"/>
        </a:xfrm>
        <a:prstGeom prst="blockArc">
          <a:avLst>
            <a:gd name="adj1" fmla="val 18900000"/>
            <a:gd name="adj2" fmla="val 2700000"/>
            <a:gd name="adj3" fmla="val 353"/>
          </a:avLst>
        </a:prstGeom>
      </dgm:spPr>
      <dgm:t>
        <a:bodyPr/>
        <a:lstStyle/>
        <a:p>
          <a:endParaRPr lang="en-ZA" sz="2000">
            <a:solidFill>
              <a:schemeClr val="tx1"/>
            </a:solidFill>
          </a:endParaRPr>
        </a:p>
      </dgm:t>
    </dgm:pt>
    <dgm:pt modelId="{0CB9B010-FA58-449A-BD20-A0D549CA51BE}">
      <dgm:prSet custT="1">
        <dgm:style>
          <a:lnRef idx="2">
            <a:schemeClr val="accent2"/>
          </a:lnRef>
          <a:fillRef idx="1">
            <a:schemeClr val="lt1"/>
          </a:fillRef>
          <a:effectRef idx="0">
            <a:schemeClr val="accent2"/>
          </a:effectRef>
          <a:fontRef idx="minor">
            <a:schemeClr val="dk1"/>
          </a:fontRef>
        </dgm:style>
      </dgm:prSet>
      <dgm:spPr>
        <a:xfrm>
          <a:off x="758510" y="955851"/>
          <a:ext cx="5080390" cy="477925"/>
        </a:xfrm>
      </dgm:spPr>
      <dgm:t>
        <a:bodyPr/>
        <a:lstStyle/>
        <a:p>
          <a:pPr rtl="0"/>
          <a:r>
            <a:rPr lang="en-ZA" sz="2000" dirty="0">
              <a:latin typeface="Calibri"/>
              <a:ea typeface="+mn-ea"/>
              <a:cs typeface="+mn-cs"/>
            </a:rPr>
            <a:t>Child Justice Courts and Statistics</a:t>
          </a:r>
        </a:p>
      </dgm:t>
    </dgm:pt>
    <dgm:pt modelId="{0FA57D89-9A6D-4079-9546-EC85CDB8DE6F}" type="parTrans" cxnId="{6E76D76E-18A6-4AE5-BC11-ECC2252E5C8D}">
      <dgm:prSet/>
      <dgm:spPr/>
      <dgm:t>
        <a:bodyPr/>
        <a:lstStyle/>
        <a:p>
          <a:endParaRPr lang="en-ZA" sz="2000">
            <a:solidFill>
              <a:schemeClr val="tx1"/>
            </a:solidFill>
          </a:endParaRPr>
        </a:p>
      </dgm:t>
    </dgm:pt>
    <dgm:pt modelId="{54EAE118-D09F-4FB0-A3F1-AE45D3516816}" type="sibTrans" cxnId="{6E76D76E-18A6-4AE5-BC11-ECC2252E5C8D}">
      <dgm:prSet/>
      <dgm:spPr/>
      <dgm:t>
        <a:bodyPr/>
        <a:lstStyle/>
        <a:p>
          <a:endParaRPr lang="en-ZA" sz="2000">
            <a:solidFill>
              <a:schemeClr val="tx1"/>
            </a:solidFill>
          </a:endParaRPr>
        </a:p>
      </dgm:t>
    </dgm:pt>
    <dgm:pt modelId="{F4CAE875-6667-4F3F-8E40-310B2878ADCF}">
      <dgm:prSet custT="1">
        <dgm:style>
          <a:lnRef idx="2">
            <a:schemeClr val="accent2"/>
          </a:lnRef>
          <a:fillRef idx="1">
            <a:schemeClr val="lt1"/>
          </a:fillRef>
          <a:effectRef idx="0">
            <a:schemeClr val="accent2"/>
          </a:effectRef>
          <a:fontRef idx="minor">
            <a:schemeClr val="dk1"/>
          </a:fontRef>
        </dgm:style>
      </dgm:prSet>
      <dgm:spPr>
        <a:xfrm>
          <a:off x="365383" y="3822589"/>
          <a:ext cx="5473517" cy="477925"/>
        </a:xfrm>
      </dgm:spPr>
      <dgm:t>
        <a:bodyPr/>
        <a:lstStyle/>
        <a:p>
          <a:endParaRPr lang="en-US"/>
        </a:p>
      </dgm:t>
    </dgm:pt>
    <dgm:pt modelId="{D70A9A05-FA65-451D-ACD4-BE77E0EFC627}" type="sibTrans" cxnId="{C67D163C-19A9-4135-BA7A-FB16298DA8D0}">
      <dgm:prSet/>
      <dgm:spPr/>
      <dgm:t>
        <a:bodyPr/>
        <a:lstStyle/>
        <a:p>
          <a:endParaRPr lang="en-ZA" sz="2000">
            <a:solidFill>
              <a:schemeClr val="tx1"/>
            </a:solidFill>
          </a:endParaRPr>
        </a:p>
      </dgm:t>
    </dgm:pt>
    <dgm:pt modelId="{056AC374-D694-4B64-BB80-1469159FDCA0}" type="parTrans" cxnId="{C67D163C-19A9-4135-BA7A-FB16298DA8D0}">
      <dgm:prSet/>
      <dgm:spPr/>
      <dgm:t>
        <a:bodyPr/>
        <a:lstStyle/>
        <a:p>
          <a:endParaRPr lang="en-ZA" sz="2000">
            <a:solidFill>
              <a:schemeClr val="tx1"/>
            </a:solidFill>
          </a:endParaRPr>
        </a:p>
      </dgm:t>
    </dgm:pt>
    <dgm:pt modelId="{F3AB2215-8D86-4227-AF1B-D90573F62022}">
      <dgm:prSet custT="1">
        <dgm:style>
          <a:lnRef idx="2">
            <a:schemeClr val="accent2"/>
          </a:lnRef>
          <a:fillRef idx="1">
            <a:schemeClr val="lt1"/>
          </a:fillRef>
          <a:effectRef idx="0">
            <a:schemeClr val="accent2"/>
          </a:effectRef>
          <a:fontRef idx="minor">
            <a:schemeClr val="dk1"/>
          </a:fontRef>
        </dgm:style>
      </dgm:prSet>
      <dgm:spPr>
        <a:xfrm>
          <a:off x="758510" y="3105791"/>
          <a:ext cx="5080390" cy="477925"/>
        </a:xfrm>
      </dgm:spPr>
      <dgm:t>
        <a:bodyPr/>
        <a:lstStyle/>
        <a:p>
          <a:pPr rtl="0"/>
          <a:r>
            <a:rPr lang="en-ZA" sz="2000" dirty="0">
              <a:latin typeface="Calibri"/>
              <a:ea typeface="+mn-ea"/>
              <a:cs typeface="+mn-cs"/>
            </a:rPr>
            <a:t>Femicide Watch, Schools </a:t>
          </a:r>
          <a:r>
            <a:rPr lang="en-ZA" sz="2000" dirty="0" err="1">
              <a:latin typeface="Calibri"/>
              <a:ea typeface="+mn-ea"/>
              <a:cs typeface="+mn-cs"/>
            </a:rPr>
            <a:t>Edu</a:t>
          </a:r>
          <a:r>
            <a:rPr lang="en-ZA" sz="2000" dirty="0">
              <a:latin typeface="Calibri"/>
              <a:ea typeface="+mn-ea"/>
              <a:cs typeface="+mn-cs"/>
            </a:rPr>
            <a:t>-Campaign, Challenges and </a:t>
          </a:r>
          <a:r>
            <a:rPr lang="en-ZA" sz="2000" dirty="0" err="1">
              <a:latin typeface="Calibri"/>
              <a:ea typeface="+mn-ea"/>
              <a:cs typeface="+mn-cs"/>
            </a:rPr>
            <a:t>TakeAways</a:t>
          </a:r>
          <a:endParaRPr lang="en-ZA" sz="2000" dirty="0">
            <a:latin typeface="Calibri"/>
            <a:ea typeface="+mn-ea"/>
            <a:cs typeface="+mn-cs"/>
          </a:endParaRPr>
        </a:p>
      </dgm:t>
    </dgm:pt>
    <dgm:pt modelId="{99B9D304-739C-42B3-B298-C70BBCEF63E7}" type="sibTrans" cxnId="{D4C96A84-2278-428B-8B57-F8235A95C885}">
      <dgm:prSet/>
      <dgm:spPr/>
      <dgm:t>
        <a:bodyPr/>
        <a:lstStyle/>
        <a:p>
          <a:endParaRPr lang="en-ZA"/>
        </a:p>
      </dgm:t>
    </dgm:pt>
    <dgm:pt modelId="{A834D8C0-FB3B-4AF8-8AA3-EF3E315998B9}" type="parTrans" cxnId="{D4C96A84-2278-428B-8B57-F8235A95C885}">
      <dgm:prSet/>
      <dgm:spPr/>
      <dgm:t>
        <a:bodyPr/>
        <a:lstStyle/>
        <a:p>
          <a:endParaRPr lang="en-ZA"/>
        </a:p>
      </dgm:t>
    </dgm:pt>
    <dgm:pt modelId="{B7D768F8-2B89-4EF7-9802-3DD1FD81A3FE}">
      <dgm:prSet custT="1">
        <dgm:style>
          <a:lnRef idx="2">
            <a:schemeClr val="accent2"/>
          </a:lnRef>
          <a:fillRef idx="1">
            <a:schemeClr val="lt1"/>
          </a:fillRef>
          <a:effectRef idx="0">
            <a:schemeClr val="accent2"/>
          </a:effectRef>
          <a:fontRef idx="minor">
            <a:schemeClr val="dk1"/>
          </a:fontRef>
        </dgm:style>
      </dgm:prSet>
      <dgm:spPr>
        <a:xfrm>
          <a:off x="938277" y="2388993"/>
          <a:ext cx="4900624" cy="477925"/>
        </a:xfrm>
      </dgm:spPr>
      <dgm:t>
        <a:bodyPr/>
        <a:lstStyle/>
        <a:p>
          <a:pPr rtl="0"/>
          <a:r>
            <a:rPr lang="en-ZA" sz="2000" dirty="0">
              <a:latin typeface="Calibri"/>
              <a:ea typeface="+mn-ea"/>
              <a:cs typeface="+mn-cs"/>
            </a:rPr>
            <a:t>Support Services offered to Child Victims of Domestic Violence</a:t>
          </a:r>
        </a:p>
      </dgm:t>
    </dgm:pt>
    <dgm:pt modelId="{7C0CDDE2-8796-4F62-B69E-3712EE059D6F}" type="sibTrans" cxnId="{E987756B-A1EE-4FBC-80ED-E4B7C405616E}">
      <dgm:prSet/>
      <dgm:spPr/>
      <dgm:t>
        <a:bodyPr/>
        <a:lstStyle/>
        <a:p>
          <a:endParaRPr lang="en-ZA" sz="2000">
            <a:solidFill>
              <a:schemeClr val="tx1"/>
            </a:solidFill>
          </a:endParaRPr>
        </a:p>
      </dgm:t>
    </dgm:pt>
    <dgm:pt modelId="{8C8DF901-9D13-4E36-8713-D0B0C3B33E7C}" type="parTrans" cxnId="{E987756B-A1EE-4FBC-80ED-E4B7C405616E}">
      <dgm:prSet/>
      <dgm:spPr/>
      <dgm:t>
        <a:bodyPr/>
        <a:lstStyle/>
        <a:p>
          <a:endParaRPr lang="en-ZA" sz="2000">
            <a:solidFill>
              <a:schemeClr val="tx1"/>
            </a:solidFill>
          </a:endParaRPr>
        </a:p>
      </dgm:t>
    </dgm:pt>
    <dgm:pt modelId="{D8D47087-483F-4E1B-BA63-677FD94B4931}">
      <dgm:prSet custT="1">
        <dgm:style>
          <a:lnRef idx="2">
            <a:schemeClr val="accent2"/>
          </a:lnRef>
          <a:fillRef idx="1">
            <a:schemeClr val="lt1"/>
          </a:fillRef>
          <a:effectRef idx="0">
            <a:schemeClr val="accent2"/>
          </a:effectRef>
          <a:fontRef idx="minor">
            <a:schemeClr val="dk1"/>
          </a:fontRef>
        </dgm:style>
      </dgm:prSet>
      <dgm:spPr/>
      <dgm:t>
        <a:bodyPr/>
        <a:lstStyle/>
        <a:p>
          <a:endParaRPr lang="en-US"/>
        </a:p>
      </dgm:t>
    </dgm:pt>
    <dgm:pt modelId="{A8BD3D5B-EEC3-4A6B-B4CE-849CBF025424}" type="parTrans" cxnId="{C2B38BB6-C12F-4D44-9616-A0698B092B2E}">
      <dgm:prSet/>
      <dgm:spPr/>
      <dgm:t>
        <a:bodyPr/>
        <a:lstStyle/>
        <a:p>
          <a:endParaRPr lang="en-US"/>
        </a:p>
      </dgm:t>
    </dgm:pt>
    <dgm:pt modelId="{EB239ADC-AF63-4F0D-9A4A-C989FBCF8794}" type="sibTrans" cxnId="{C2B38BB6-C12F-4D44-9616-A0698B092B2E}">
      <dgm:prSet/>
      <dgm:spPr/>
      <dgm:t>
        <a:bodyPr/>
        <a:lstStyle/>
        <a:p>
          <a:endParaRPr lang="en-US"/>
        </a:p>
      </dgm:t>
    </dgm:pt>
    <dgm:pt modelId="{256BA1CB-D8C5-4408-BB77-D5CFA8FA73BE}">
      <dgm:prSet custT="1">
        <dgm:style>
          <a:lnRef idx="2">
            <a:schemeClr val="accent2"/>
          </a:lnRef>
          <a:fillRef idx="1">
            <a:schemeClr val="lt1"/>
          </a:fillRef>
          <a:effectRef idx="0">
            <a:schemeClr val="accent2"/>
          </a:effectRef>
          <a:fontRef idx="minor">
            <a:schemeClr val="dk1"/>
          </a:fontRef>
        </dgm:style>
      </dgm:prSet>
      <dgm:spPr/>
      <dgm:t>
        <a:bodyPr/>
        <a:lstStyle/>
        <a:p>
          <a:r>
            <a:rPr lang="en-US" sz="2000" dirty="0"/>
            <a:t>Purpose of the presentation</a:t>
          </a:r>
        </a:p>
      </dgm:t>
    </dgm:pt>
    <dgm:pt modelId="{40C67DFC-DBC0-4D03-8548-5EFEC7FA7BCE}" type="parTrans" cxnId="{1C0473DB-A56D-41D0-A491-8678971D0096}">
      <dgm:prSet/>
      <dgm:spPr/>
      <dgm:t>
        <a:bodyPr/>
        <a:lstStyle/>
        <a:p>
          <a:endParaRPr lang="en-US"/>
        </a:p>
      </dgm:t>
    </dgm:pt>
    <dgm:pt modelId="{A8AB1740-9406-4C1E-9D7F-65E0F5DB8546}" type="sibTrans" cxnId="{1C0473DB-A56D-41D0-A491-8678971D0096}">
      <dgm:prSet/>
      <dgm:spPr/>
      <dgm:t>
        <a:bodyPr/>
        <a:lstStyle/>
        <a:p>
          <a:endParaRPr lang="en-US"/>
        </a:p>
      </dgm:t>
    </dgm:pt>
    <dgm:pt modelId="{910CA6E8-0897-4726-8C5A-CE93D3CA2115}">
      <dgm:prSet>
        <dgm:style>
          <a:lnRef idx="2">
            <a:schemeClr val="accent2"/>
          </a:lnRef>
          <a:fillRef idx="1">
            <a:schemeClr val="lt1"/>
          </a:fillRef>
          <a:effectRef idx="0">
            <a:schemeClr val="accent2"/>
          </a:effectRef>
          <a:fontRef idx="minor">
            <a:schemeClr val="dk1"/>
          </a:fontRef>
        </dgm:style>
      </dgm:prSet>
      <dgm:spPr/>
      <dgm:t>
        <a:bodyPr/>
        <a:lstStyle/>
        <a:p>
          <a:pPr rtl="0"/>
          <a:r>
            <a:rPr lang="en-ZA" dirty="0">
              <a:latin typeface="Calibri"/>
              <a:ea typeface="+mn-ea"/>
              <a:cs typeface="+mn-cs"/>
            </a:rPr>
            <a:t>The Child-Centric Sexual Offences Courts and Statistics</a:t>
          </a:r>
        </a:p>
      </dgm:t>
    </dgm:pt>
    <dgm:pt modelId="{AD4EC5B5-84C5-4874-9680-535D9A356818}" type="parTrans" cxnId="{F10796E7-14EB-498A-B47D-4C0253332A74}">
      <dgm:prSet/>
      <dgm:spPr/>
      <dgm:t>
        <a:bodyPr/>
        <a:lstStyle/>
        <a:p>
          <a:endParaRPr lang="en-US"/>
        </a:p>
      </dgm:t>
    </dgm:pt>
    <dgm:pt modelId="{26A6F694-ED74-4889-B673-CA496B2F8FB6}" type="sibTrans" cxnId="{F10796E7-14EB-498A-B47D-4C0253332A74}">
      <dgm:prSet/>
      <dgm:spPr/>
      <dgm:t>
        <a:bodyPr/>
        <a:lstStyle/>
        <a:p>
          <a:endParaRPr lang="en-US"/>
        </a:p>
      </dgm:t>
    </dgm:pt>
    <dgm:pt modelId="{6C0FAD22-8EEC-4900-94D7-CE9B47DEC48B}">
      <dgm:prSet>
        <dgm:style>
          <a:lnRef idx="2">
            <a:schemeClr val="accent2"/>
          </a:lnRef>
          <a:fillRef idx="1">
            <a:schemeClr val="lt1"/>
          </a:fillRef>
          <a:effectRef idx="0">
            <a:schemeClr val="accent2"/>
          </a:effectRef>
          <a:fontRef idx="minor">
            <a:schemeClr val="dk1"/>
          </a:fontRef>
        </dgm:style>
      </dgm:prSet>
      <dgm:spPr/>
      <dgm:t>
        <a:bodyPr/>
        <a:lstStyle/>
        <a:p>
          <a:pPr rtl="0"/>
          <a:r>
            <a:rPr lang="en-ZA" dirty="0">
              <a:latin typeface="Calibri"/>
              <a:ea typeface="+mn-ea"/>
              <a:cs typeface="+mn-cs"/>
            </a:rPr>
            <a:t>Support services offered by Children’s Courts and Challenges</a:t>
          </a:r>
        </a:p>
      </dgm:t>
    </dgm:pt>
    <dgm:pt modelId="{ED34DC75-EC10-44AB-8140-54DF20FD4780}" type="parTrans" cxnId="{CFA8AA96-8602-4C62-84C2-A6FDC6661F94}">
      <dgm:prSet/>
      <dgm:spPr/>
      <dgm:t>
        <a:bodyPr/>
        <a:lstStyle/>
        <a:p>
          <a:endParaRPr lang="en-US"/>
        </a:p>
      </dgm:t>
    </dgm:pt>
    <dgm:pt modelId="{537AFDDD-DB06-4E31-9423-9453B82202EE}" type="sibTrans" cxnId="{CFA8AA96-8602-4C62-84C2-A6FDC6661F94}">
      <dgm:prSet/>
      <dgm:spPr/>
      <dgm:t>
        <a:bodyPr/>
        <a:lstStyle/>
        <a:p>
          <a:endParaRPr lang="en-US"/>
        </a:p>
      </dgm:t>
    </dgm:pt>
    <dgm:pt modelId="{CE38D11C-2F44-482D-81BC-799E6B9C3179}" type="pres">
      <dgm:prSet presAssocID="{82F7A321-94C3-4CE3-AA26-D46C16BE66C7}" presName="Name0" presStyleCnt="0">
        <dgm:presLayoutVars>
          <dgm:chMax val="7"/>
          <dgm:chPref val="7"/>
          <dgm:dir/>
        </dgm:presLayoutVars>
      </dgm:prSet>
      <dgm:spPr/>
      <dgm:t>
        <a:bodyPr/>
        <a:lstStyle/>
        <a:p>
          <a:endParaRPr lang="en-US"/>
        </a:p>
      </dgm:t>
    </dgm:pt>
    <dgm:pt modelId="{65CA37F9-8BCD-4473-88F0-86C59D5F51BB}" type="pres">
      <dgm:prSet presAssocID="{82F7A321-94C3-4CE3-AA26-D46C16BE66C7}" presName="Name1" presStyleCnt="0"/>
      <dgm:spPr/>
    </dgm:pt>
    <dgm:pt modelId="{59F81D2A-DF77-4129-ADB4-20262AE40C76}" type="pres">
      <dgm:prSet presAssocID="{82F7A321-94C3-4CE3-AA26-D46C16BE66C7}" presName="cycle" presStyleCnt="0"/>
      <dgm:spPr/>
    </dgm:pt>
    <dgm:pt modelId="{3DC94769-2BEC-4DF5-92D5-C2EB17A3AB4B}" type="pres">
      <dgm:prSet presAssocID="{82F7A321-94C3-4CE3-AA26-D46C16BE66C7}" presName="srcNode" presStyleLbl="node1" presStyleIdx="0" presStyleCnt="7"/>
      <dgm:spPr/>
    </dgm:pt>
    <dgm:pt modelId="{F75A730D-BEFE-4E26-9195-B20009A0A5BE}" type="pres">
      <dgm:prSet presAssocID="{82F7A321-94C3-4CE3-AA26-D46C16BE66C7}" presName="conn" presStyleLbl="parChTrans1D2" presStyleIdx="0" presStyleCnt="1"/>
      <dgm:spPr/>
      <dgm:t>
        <a:bodyPr/>
        <a:lstStyle/>
        <a:p>
          <a:endParaRPr lang="en-US"/>
        </a:p>
      </dgm:t>
    </dgm:pt>
    <dgm:pt modelId="{F20C7BC3-B13C-4DC5-B92A-6D7FAB070F3F}" type="pres">
      <dgm:prSet presAssocID="{82F7A321-94C3-4CE3-AA26-D46C16BE66C7}" presName="extraNode" presStyleLbl="node1" presStyleIdx="0" presStyleCnt="7"/>
      <dgm:spPr/>
    </dgm:pt>
    <dgm:pt modelId="{F10E9859-F97A-4C7D-9774-4DD7F11FA3B5}" type="pres">
      <dgm:prSet presAssocID="{82F7A321-94C3-4CE3-AA26-D46C16BE66C7}" presName="dstNode" presStyleLbl="node1" presStyleIdx="0" presStyleCnt="7"/>
      <dgm:spPr/>
    </dgm:pt>
    <dgm:pt modelId="{1201FEE7-780E-494C-87C6-19B763A1A7CD}" type="pres">
      <dgm:prSet presAssocID="{256BA1CB-D8C5-4408-BB77-D5CFA8FA73BE}" presName="text_1" presStyleLbl="node1" presStyleIdx="0" presStyleCnt="7" custLinFactNeighborY="-7218">
        <dgm:presLayoutVars>
          <dgm:bulletEnabled val="1"/>
        </dgm:presLayoutVars>
      </dgm:prSet>
      <dgm:spPr/>
      <dgm:t>
        <a:bodyPr/>
        <a:lstStyle/>
        <a:p>
          <a:endParaRPr lang="en-US"/>
        </a:p>
      </dgm:t>
    </dgm:pt>
    <dgm:pt modelId="{9DC82B31-51EA-4273-9D87-8283C5F0F7E9}" type="pres">
      <dgm:prSet presAssocID="{256BA1CB-D8C5-4408-BB77-D5CFA8FA73BE}" presName="accent_1" presStyleCnt="0"/>
      <dgm:spPr/>
    </dgm:pt>
    <dgm:pt modelId="{877EDB39-F4A9-48E6-954A-E562EF315FB7}" type="pres">
      <dgm:prSet presAssocID="{256BA1CB-D8C5-4408-BB77-D5CFA8FA73BE}" presName="accentRepeatNode" presStyleLbl="solidFgAcc1" presStyleIdx="0" presStyleCnt="7"/>
      <dgm:spPr>
        <a:blipFill rotWithShape="0">
          <a:blip xmlns:r="http://schemas.openxmlformats.org/officeDocument/2006/relationships" r:embed="rId1"/>
          <a:stretch>
            <a:fillRect/>
          </a:stretch>
        </a:blipFill>
      </dgm:spPr>
    </dgm:pt>
    <dgm:pt modelId="{C8D744A3-0CB6-480C-85FB-025794190EC8}" type="pres">
      <dgm:prSet presAssocID="{E5985550-CB80-44A2-92F5-648694B8F2AF}" presName="text_2" presStyleLbl="node1" presStyleIdx="1" presStyleCnt="7">
        <dgm:presLayoutVars>
          <dgm:bulletEnabled val="1"/>
        </dgm:presLayoutVars>
      </dgm:prSet>
      <dgm:spPr>
        <a:prstGeom prst="rect">
          <a:avLst/>
        </a:prstGeom>
      </dgm:spPr>
      <dgm:t>
        <a:bodyPr/>
        <a:lstStyle/>
        <a:p>
          <a:endParaRPr lang="en-US"/>
        </a:p>
      </dgm:t>
    </dgm:pt>
    <dgm:pt modelId="{E3FF0B92-F764-49EB-8DF8-66C0B544CB4F}" type="pres">
      <dgm:prSet presAssocID="{E5985550-CB80-44A2-92F5-648694B8F2AF}" presName="accent_2" presStyleCnt="0"/>
      <dgm:spPr/>
    </dgm:pt>
    <dgm:pt modelId="{DF9541D7-5C58-47D8-9C6A-C3189BA2ED9A}" type="pres">
      <dgm:prSet presAssocID="{E5985550-CB80-44A2-92F5-648694B8F2AF}" presName="accentRepeatNode" presStyleLbl="solidFgAcc1" presStyleIdx="1" presStyleCnt="7"/>
      <dgm:spPr>
        <a:xfrm>
          <a:off x="66680" y="179312"/>
          <a:ext cx="597407" cy="597407"/>
        </a:xfrm>
        <a:prstGeom prst="ellipse">
          <a:avLst/>
        </a:prstGeom>
        <a:blipFill rotWithShape="0">
          <a:blip xmlns:r="http://schemas.openxmlformats.org/officeDocument/2006/relationships" r:embed="rId2"/>
          <a:stretch>
            <a:fillRect/>
          </a:stretch>
        </a:blipFill>
      </dgm:spPr>
    </dgm:pt>
    <dgm:pt modelId="{8AD1C074-880D-423C-9AAF-01076052D771}" type="pres">
      <dgm:prSet presAssocID="{6C0FAD22-8EEC-4900-94D7-CE9B47DEC48B}" presName="text_3" presStyleLbl="node1" presStyleIdx="2" presStyleCnt="7">
        <dgm:presLayoutVars>
          <dgm:bulletEnabled val="1"/>
        </dgm:presLayoutVars>
      </dgm:prSet>
      <dgm:spPr/>
      <dgm:t>
        <a:bodyPr/>
        <a:lstStyle/>
        <a:p>
          <a:endParaRPr lang="en-US"/>
        </a:p>
      </dgm:t>
    </dgm:pt>
    <dgm:pt modelId="{88BADB2A-DE91-4A23-AD5E-BE3A61CC2D2F}" type="pres">
      <dgm:prSet presAssocID="{6C0FAD22-8EEC-4900-94D7-CE9B47DEC48B}" presName="accent_3" presStyleCnt="0"/>
      <dgm:spPr/>
    </dgm:pt>
    <dgm:pt modelId="{C153F7B3-4D54-4586-A342-0DB2CEF7450B}" type="pres">
      <dgm:prSet presAssocID="{6C0FAD22-8EEC-4900-94D7-CE9B47DEC48B}" presName="accentRepeatNode" presStyleLbl="solidFgAcc1" presStyleIdx="2" presStyleCnt="7" custLinFactNeighborY="4329"/>
      <dgm:spPr>
        <a:blipFill rotWithShape="0">
          <a:blip xmlns:r="http://schemas.openxmlformats.org/officeDocument/2006/relationships" r:embed="rId3"/>
          <a:stretch>
            <a:fillRect/>
          </a:stretch>
        </a:blipFill>
      </dgm:spPr>
    </dgm:pt>
    <dgm:pt modelId="{FD218EC2-D04F-44A1-A4C2-C2F72F8AA58D}" type="pres">
      <dgm:prSet presAssocID="{910CA6E8-0897-4726-8C5A-CE93D3CA2115}" presName="text_4" presStyleLbl="node1" presStyleIdx="3" presStyleCnt="7" custLinFactNeighborX="-259" custLinFactNeighborY="-7215">
        <dgm:presLayoutVars>
          <dgm:bulletEnabled val="1"/>
        </dgm:presLayoutVars>
      </dgm:prSet>
      <dgm:spPr/>
      <dgm:t>
        <a:bodyPr/>
        <a:lstStyle/>
        <a:p>
          <a:endParaRPr lang="en-US"/>
        </a:p>
      </dgm:t>
    </dgm:pt>
    <dgm:pt modelId="{3A222D24-C729-4D11-B02A-A0B69012397C}" type="pres">
      <dgm:prSet presAssocID="{910CA6E8-0897-4726-8C5A-CE93D3CA2115}" presName="accent_4" presStyleCnt="0"/>
      <dgm:spPr/>
    </dgm:pt>
    <dgm:pt modelId="{3871C633-041A-4833-8F25-7FB31A291A74}" type="pres">
      <dgm:prSet presAssocID="{910CA6E8-0897-4726-8C5A-CE93D3CA2115}" presName="accentRepeatNode" presStyleLbl="solidFgAcc1" presStyleIdx="3" presStyleCnt="7"/>
      <dgm:spPr>
        <a:blipFill rotWithShape="0">
          <a:blip xmlns:r="http://schemas.openxmlformats.org/officeDocument/2006/relationships" r:embed="rId3"/>
          <a:stretch>
            <a:fillRect/>
          </a:stretch>
        </a:blipFill>
      </dgm:spPr>
    </dgm:pt>
    <dgm:pt modelId="{ED7B181F-A56A-4B00-9385-02B71BB7745C}" type="pres">
      <dgm:prSet presAssocID="{0CB9B010-FA58-449A-BD20-A0D549CA51BE}" presName="text_5" presStyleLbl="node1" presStyleIdx="4" presStyleCnt="7">
        <dgm:presLayoutVars>
          <dgm:bulletEnabled val="1"/>
        </dgm:presLayoutVars>
      </dgm:prSet>
      <dgm:spPr/>
      <dgm:t>
        <a:bodyPr/>
        <a:lstStyle/>
        <a:p>
          <a:endParaRPr lang="en-US"/>
        </a:p>
      </dgm:t>
    </dgm:pt>
    <dgm:pt modelId="{6E57CD1D-FF21-4812-A004-07C8427C80DB}" type="pres">
      <dgm:prSet presAssocID="{0CB9B010-FA58-449A-BD20-A0D549CA51BE}" presName="accent_5" presStyleCnt="0"/>
      <dgm:spPr/>
    </dgm:pt>
    <dgm:pt modelId="{76786921-79A4-4595-8DC6-4686B2FF5312}" type="pres">
      <dgm:prSet presAssocID="{0CB9B010-FA58-449A-BD20-A0D549CA51BE}" presName="accentRepeatNode" presStyleLbl="solidFgAcc1" presStyleIdx="4" presStyleCnt="7"/>
      <dgm:spPr>
        <a:xfrm>
          <a:off x="459806" y="896110"/>
          <a:ext cx="597407" cy="597407"/>
        </a:xfrm>
        <a:prstGeom prst="ellipse">
          <a:avLst/>
        </a:prstGeom>
        <a:blipFill rotWithShape="0">
          <a:blip xmlns:r="http://schemas.openxmlformats.org/officeDocument/2006/relationships" r:embed="rId2"/>
          <a:stretch>
            <a:fillRect/>
          </a:stretch>
        </a:blipFill>
      </dgm:spPr>
    </dgm:pt>
    <dgm:pt modelId="{579D9891-7A69-4ED1-BA6C-A770E8CA07B4}" type="pres">
      <dgm:prSet presAssocID="{B7D768F8-2B89-4EF7-9802-3DD1FD81A3FE}" presName="text_6" presStyleLbl="node1" presStyleIdx="5" presStyleCnt="7">
        <dgm:presLayoutVars>
          <dgm:bulletEnabled val="1"/>
        </dgm:presLayoutVars>
      </dgm:prSet>
      <dgm:spPr/>
      <dgm:t>
        <a:bodyPr/>
        <a:lstStyle/>
        <a:p>
          <a:endParaRPr lang="en-US"/>
        </a:p>
      </dgm:t>
    </dgm:pt>
    <dgm:pt modelId="{82CECC03-218F-4861-99A1-400C7281F0FF}" type="pres">
      <dgm:prSet presAssocID="{B7D768F8-2B89-4EF7-9802-3DD1FD81A3FE}" presName="accent_6" presStyleCnt="0"/>
      <dgm:spPr/>
    </dgm:pt>
    <dgm:pt modelId="{605B5B70-9344-40C7-8151-07466A01292A}" type="pres">
      <dgm:prSet presAssocID="{B7D768F8-2B89-4EF7-9802-3DD1FD81A3FE}" presName="accentRepeatNode" presStyleLbl="solidFgAcc1" presStyleIdx="5" presStyleCnt="7"/>
      <dgm:spPr>
        <a:xfrm>
          <a:off x="639573" y="2329252"/>
          <a:ext cx="597407" cy="597407"/>
        </a:xfrm>
        <a:prstGeom prst="ellipse">
          <a:avLst/>
        </a:prstGeom>
        <a:blipFill rotWithShape="0">
          <a:blip xmlns:r="http://schemas.openxmlformats.org/officeDocument/2006/relationships" r:embed="rId2"/>
          <a:stretch>
            <a:fillRect/>
          </a:stretch>
        </a:blipFill>
      </dgm:spPr>
    </dgm:pt>
    <dgm:pt modelId="{2E49B504-BC1A-41F3-9E26-B9E47D212357}" type="pres">
      <dgm:prSet presAssocID="{F3AB2215-8D86-4227-AF1B-D90573F62022}" presName="text_7" presStyleLbl="node1" presStyleIdx="6" presStyleCnt="7">
        <dgm:presLayoutVars>
          <dgm:bulletEnabled val="1"/>
        </dgm:presLayoutVars>
      </dgm:prSet>
      <dgm:spPr/>
      <dgm:t>
        <a:bodyPr/>
        <a:lstStyle/>
        <a:p>
          <a:endParaRPr lang="en-US"/>
        </a:p>
      </dgm:t>
    </dgm:pt>
    <dgm:pt modelId="{976D047E-8B7D-432C-8CB0-7A5AA7279CF4}" type="pres">
      <dgm:prSet presAssocID="{F3AB2215-8D86-4227-AF1B-D90573F62022}" presName="accent_7" presStyleCnt="0"/>
      <dgm:spPr/>
    </dgm:pt>
    <dgm:pt modelId="{AC17B7B9-7A61-46AC-9D81-D03DE3B683E2}" type="pres">
      <dgm:prSet presAssocID="{F3AB2215-8D86-4227-AF1B-D90573F62022}" presName="accentRepeatNode" presStyleLbl="solidFgAcc1" presStyleIdx="6" presStyleCnt="7"/>
      <dgm:spPr>
        <a:xfrm>
          <a:off x="459806" y="3046050"/>
          <a:ext cx="597407" cy="597407"/>
        </a:xfrm>
        <a:prstGeom prst="ellipse">
          <a:avLst/>
        </a:prstGeom>
        <a:blipFill rotWithShape="0">
          <a:blip xmlns:r="http://schemas.openxmlformats.org/officeDocument/2006/relationships" r:embed="rId4"/>
          <a:stretch>
            <a:fillRect/>
          </a:stretch>
        </a:blipFill>
      </dgm:spPr>
    </dgm:pt>
  </dgm:ptLst>
  <dgm:cxnLst>
    <dgm:cxn modelId="{F470B684-E260-4AE3-A725-0EA811EE6470}" type="presOf" srcId="{0CB9B010-FA58-449A-BD20-A0D549CA51BE}" destId="{ED7B181F-A56A-4B00-9385-02B71BB7745C}" srcOrd="0" destOrd="0" presId="urn:microsoft.com/office/officeart/2008/layout/VerticalCurvedList"/>
    <dgm:cxn modelId="{6E76D76E-18A6-4AE5-BC11-ECC2252E5C8D}" srcId="{82F7A321-94C3-4CE3-AA26-D46C16BE66C7}" destId="{0CB9B010-FA58-449A-BD20-A0D549CA51BE}" srcOrd="4" destOrd="0" parTransId="{0FA57D89-9A6D-4079-9546-EC85CDB8DE6F}" sibTransId="{54EAE118-D09F-4FB0-A3F1-AE45D3516816}"/>
    <dgm:cxn modelId="{9BAAEAF8-736B-442C-8B1D-79B92BD7FE1E}" type="presOf" srcId="{F3AB2215-8D86-4227-AF1B-D90573F62022}" destId="{2E49B504-BC1A-41F3-9E26-B9E47D212357}" srcOrd="0" destOrd="0" presId="urn:microsoft.com/office/officeart/2008/layout/VerticalCurvedList"/>
    <dgm:cxn modelId="{F10796E7-14EB-498A-B47D-4C0253332A74}" srcId="{82F7A321-94C3-4CE3-AA26-D46C16BE66C7}" destId="{910CA6E8-0897-4726-8C5A-CE93D3CA2115}" srcOrd="3" destOrd="0" parTransId="{AD4EC5B5-84C5-4874-9680-535D9A356818}" sibTransId="{26A6F694-ED74-4889-B673-CA496B2F8FB6}"/>
    <dgm:cxn modelId="{F688F4D4-9B38-4F9F-B6CE-DBEB705C3BFB}" type="presOf" srcId="{82F7A321-94C3-4CE3-AA26-D46C16BE66C7}" destId="{CE38D11C-2F44-482D-81BC-799E6B9C3179}" srcOrd="0" destOrd="0" presId="urn:microsoft.com/office/officeart/2008/layout/VerticalCurvedList"/>
    <dgm:cxn modelId="{122F82EA-1321-42CC-8429-C8E39FB214FE}" type="presOf" srcId="{E5985550-CB80-44A2-92F5-648694B8F2AF}" destId="{C8D744A3-0CB6-480C-85FB-025794190EC8}" srcOrd="0" destOrd="0" presId="urn:microsoft.com/office/officeart/2008/layout/VerticalCurvedList"/>
    <dgm:cxn modelId="{AB0BDB7D-C526-484A-B4FF-8F0166569A7D}" type="presOf" srcId="{910CA6E8-0897-4726-8C5A-CE93D3CA2115}" destId="{FD218EC2-D04F-44A1-A4C2-C2F72F8AA58D}" srcOrd="0" destOrd="0" presId="urn:microsoft.com/office/officeart/2008/layout/VerticalCurvedList"/>
    <dgm:cxn modelId="{C67D163C-19A9-4135-BA7A-FB16298DA8D0}" srcId="{82F7A321-94C3-4CE3-AA26-D46C16BE66C7}" destId="{F4CAE875-6667-4F3F-8E40-310B2878ADCF}" srcOrd="7" destOrd="0" parTransId="{056AC374-D694-4B64-BB80-1469159FDCA0}" sibTransId="{D70A9A05-FA65-451D-ACD4-BE77E0EFC627}"/>
    <dgm:cxn modelId="{1C0473DB-A56D-41D0-A491-8678971D0096}" srcId="{82F7A321-94C3-4CE3-AA26-D46C16BE66C7}" destId="{256BA1CB-D8C5-4408-BB77-D5CFA8FA73BE}" srcOrd="0" destOrd="0" parTransId="{40C67DFC-DBC0-4D03-8548-5EFEC7FA7BCE}" sibTransId="{A8AB1740-9406-4C1E-9D7F-65E0F5DB8546}"/>
    <dgm:cxn modelId="{5A4F100D-4C0B-4BAA-910A-C23EFE45B7D9}" srcId="{82F7A321-94C3-4CE3-AA26-D46C16BE66C7}" destId="{E5985550-CB80-44A2-92F5-648694B8F2AF}" srcOrd="1" destOrd="0" parTransId="{30404DA2-D8FB-4C81-BF2E-8E0E538BAB97}" sibTransId="{17091EA6-E097-429D-919C-DD342B9106B1}"/>
    <dgm:cxn modelId="{D4C96A84-2278-428B-8B57-F8235A95C885}" srcId="{82F7A321-94C3-4CE3-AA26-D46C16BE66C7}" destId="{F3AB2215-8D86-4227-AF1B-D90573F62022}" srcOrd="6" destOrd="0" parTransId="{A834D8C0-FB3B-4AF8-8AA3-EF3E315998B9}" sibTransId="{99B9D304-739C-42B3-B298-C70BBCEF63E7}"/>
    <dgm:cxn modelId="{2EC44281-6BF3-450B-92B2-BDF453CED9E7}" type="presOf" srcId="{256BA1CB-D8C5-4408-BB77-D5CFA8FA73BE}" destId="{1201FEE7-780E-494C-87C6-19B763A1A7CD}" srcOrd="0" destOrd="0" presId="urn:microsoft.com/office/officeart/2008/layout/VerticalCurvedList"/>
    <dgm:cxn modelId="{33144F7D-936A-492C-8940-C16DA3A6EEC9}" type="presOf" srcId="{A8AB1740-9406-4C1E-9D7F-65E0F5DB8546}" destId="{F75A730D-BEFE-4E26-9195-B20009A0A5BE}" srcOrd="0" destOrd="0" presId="urn:microsoft.com/office/officeart/2008/layout/VerticalCurvedList"/>
    <dgm:cxn modelId="{4208E7F2-30B2-4E1D-BA08-AE8DD462BE81}" type="presOf" srcId="{6C0FAD22-8EEC-4900-94D7-CE9B47DEC48B}" destId="{8AD1C074-880D-423C-9AAF-01076052D771}" srcOrd="0" destOrd="0" presId="urn:microsoft.com/office/officeart/2008/layout/VerticalCurvedList"/>
    <dgm:cxn modelId="{C2B38BB6-C12F-4D44-9616-A0698B092B2E}" srcId="{82F7A321-94C3-4CE3-AA26-D46C16BE66C7}" destId="{D8D47087-483F-4E1B-BA63-677FD94B4931}" srcOrd="8" destOrd="0" parTransId="{A8BD3D5B-EEC3-4A6B-B4CE-849CBF025424}" sibTransId="{EB239ADC-AF63-4F0D-9A4A-C989FBCF8794}"/>
    <dgm:cxn modelId="{8B0063E8-2D9B-4099-B1E9-CC399362A9B2}" type="presOf" srcId="{B7D768F8-2B89-4EF7-9802-3DD1FD81A3FE}" destId="{579D9891-7A69-4ED1-BA6C-A770E8CA07B4}" srcOrd="0" destOrd="0" presId="urn:microsoft.com/office/officeart/2008/layout/VerticalCurvedList"/>
    <dgm:cxn modelId="{CFA8AA96-8602-4C62-84C2-A6FDC6661F94}" srcId="{82F7A321-94C3-4CE3-AA26-D46C16BE66C7}" destId="{6C0FAD22-8EEC-4900-94D7-CE9B47DEC48B}" srcOrd="2" destOrd="0" parTransId="{ED34DC75-EC10-44AB-8140-54DF20FD4780}" sibTransId="{537AFDDD-DB06-4E31-9423-9453B82202EE}"/>
    <dgm:cxn modelId="{E987756B-A1EE-4FBC-80ED-E4B7C405616E}" srcId="{82F7A321-94C3-4CE3-AA26-D46C16BE66C7}" destId="{B7D768F8-2B89-4EF7-9802-3DD1FD81A3FE}" srcOrd="5" destOrd="0" parTransId="{8C8DF901-9D13-4E36-8713-D0B0C3B33E7C}" sibTransId="{7C0CDDE2-8796-4F62-B69E-3712EE059D6F}"/>
    <dgm:cxn modelId="{63EC1316-F72A-4212-80E8-52ECE707B959}" type="presParOf" srcId="{CE38D11C-2F44-482D-81BC-799E6B9C3179}" destId="{65CA37F9-8BCD-4473-88F0-86C59D5F51BB}" srcOrd="0" destOrd="0" presId="urn:microsoft.com/office/officeart/2008/layout/VerticalCurvedList"/>
    <dgm:cxn modelId="{48338E80-CCAE-4CE0-BCEB-733F5844ADB0}" type="presParOf" srcId="{65CA37F9-8BCD-4473-88F0-86C59D5F51BB}" destId="{59F81D2A-DF77-4129-ADB4-20262AE40C76}" srcOrd="0" destOrd="0" presId="urn:microsoft.com/office/officeart/2008/layout/VerticalCurvedList"/>
    <dgm:cxn modelId="{F29B4B00-C158-49D6-BAC3-BC73755CDC45}" type="presParOf" srcId="{59F81D2A-DF77-4129-ADB4-20262AE40C76}" destId="{3DC94769-2BEC-4DF5-92D5-C2EB17A3AB4B}" srcOrd="0" destOrd="0" presId="urn:microsoft.com/office/officeart/2008/layout/VerticalCurvedList"/>
    <dgm:cxn modelId="{EDA09879-A69D-4BDE-AC34-C08592DFCB7A}" type="presParOf" srcId="{59F81D2A-DF77-4129-ADB4-20262AE40C76}" destId="{F75A730D-BEFE-4E26-9195-B20009A0A5BE}" srcOrd="1" destOrd="0" presId="urn:microsoft.com/office/officeart/2008/layout/VerticalCurvedList"/>
    <dgm:cxn modelId="{5D4B9899-E074-4F76-ACB9-8F8CACCF54FA}" type="presParOf" srcId="{59F81D2A-DF77-4129-ADB4-20262AE40C76}" destId="{F20C7BC3-B13C-4DC5-B92A-6D7FAB070F3F}" srcOrd="2" destOrd="0" presId="urn:microsoft.com/office/officeart/2008/layout/VerticalCurvedList"/>
    <dgm:cxn modelId="{6FE7E098-CFCF-4EDD-A8C3-01A23DD189AE}" type="presParOf" srcId="{59F81D2A-DF77-4129-ADB4-20262AE40C76}" destId="{F10E9859-F97A-4C7D-9774-4DD7F11FA3B5}" srcOrd="3" destOrd="0" presId="urn:microsoft.com/office/officeart/2008/layout/VerticalCurvedList"/>
    <dgm:cxn modelId="{0B297842-123D-465D-B9EE-FAD556D5B1BB}" type="presParOf" srcId="{65CA37F9-8BCD-4473-88F0-86C59D5F51BB}" destId="{1201FEE7-780E-494C-87C6-19B763A1A7CD}" srcOrd="1" destOrd="0" presId="urn:microsoft.com/office/officeart/2008/layout/VerticalCurvedList"/>
    <dgm:cxn modelId="{65A073E0-3594-4C51-B0E5-470C5DF7CCB4}" type="presParOf" srcId="{65CA37F9-8BCD-4473-88F0-86C59D5F51BB}" destId="{9DC82B31-51EA-4273-9D87-8283C5F0F7E9}" srcOrd="2" destOrd="0" presId="urn:microsoft.com/office/officeart/2008/layout/VerticalCurvedList"/>
    <dgm:cxn modelId="{5609A09D-F241-4C2C-AB60-85696EEEDE15}" type="presParOf" srcId="{9DC82B31-51EA-4273-9D87-8283C5F0F7E9}" destId="{877EDB39-F4A9-48E6-954A-E562EF315FB7}" srcOrd="0" destOrd="0" presId="urn:microsoft.com/office/officeart/2008/layout/VerticalCurvedList"/>
    <dgm:cxn modelId="{65F3A968-2318-4842-A77F-FA19625B659A}" type="presParOf" srcId="{65CA37F9-8BCD-4473-88F0-86C59D5F51BB}" destId="{C8D744A3-0CB6-480C-85FB-025794190EC8}" srcOrd="3" destOrd="0" presId="urn:microsoft.com/office/officeart/2008/layout/VerticalCurvedList"/>
    <dgm:cxn modelId="{0B351A6D-5E58-4A29-A993-0418276CD3A4}" type="presParOf" srcId="{65CA37F9-8BCD-4473-88F0-86C59D5F51BB}" destId="{E3FF0B92-F764-49EB-8DF8-66C0B544CB4F}" srcOrd="4" destOrd="0" presId="urn:microsoft.com/office/officeart/2008/layout/VerticalCurvedList"/>
    <dgm:cxn modelId="{C1E52A65-4AA0-42FB-91F8-32B5D97B5125}" type="presParOf" srcId="{E3FF0B92-F764-49EB-8DF8-66C0B544CB4F}" destId="{DF9541D7-5C58-47D8-9C6A-C3189BA2ED9A}" srcOrd="0" destOrd="0" presId="urn:microsoft.com/office/officeart/2008/layout/VerticalCurvedList"/>
    <dgm:cxn modelId="{7C870029-B2A3-4059-B8C6-F363A56128D3}" type="presParOf" srcId="{65CA37F9-8BCD-4473-88F0-86C59D5F51BB}" destId="{8AD1C074-880D-423C-9AAF-01076052D771}" srcOrd="5" destOrd="0" presId="urn:microsoft.com/office/officeart/2008/layout/VerticalCurvedList"/>
    <dgm:cxn modelId="{686C3299-05DB-4C44-93A3-1A3B3CD1FB39}" type="presParOf" srcId="{65CA37F9-8BCD-4473-88F0-86C59D5F51BB}" destId="{88BADB2A-DE91-4A23-AD5E-BE3A61CC2D2F}" srcOrd="6" destOrd="0" presId="urn:microsoft.com/office/officeart/2008/layout/VerticalCurvedList"/>
    <dgm:cxn modelId="{DE3292FC-3DED-4B34-AB2A-CA10349913A2}" type="presParOf" srcId="{88BADB2A-DE91-4A23-AD5E-BE3A61CC2D2F}" destId="{C153F7B3-4D54-4586-A342-0DB2CEF7450B}" srcOrd="0" destOrd="0" presId="urn:microsoft.com/office/officeart/2008/layout/VerticalCurvedList"/>
    <dgm:cxn modelId="{FC22AB7C-5BF0-4CC5-BC57-ADF2D345D987}" type="presParOf" srcId="{65CA37F9-8BCD-4473-88F0-86C59D5F51BB}" destId="{FD218EC2-D04F-44A1-A4C2-C2F72F8AA58D}" srcOrd="7" destOrd="0" presId="urn:microsoft.com/office/officeart/2008/layout/VerticalCurvedList"/>
    <dgm:cxn modelId="{0757ACA1-087B-43B8-8B8C-37D3464CE6DB}" type="presParOf" srcId="{65CA37F9-8BCD-4473-88F0-86C59D5F51BB}" destId="{3A222D24-C729-4D11-B02A-A0B69012397C}" srcOrd="8" destOrd="0" presId="urn:microsoft.com/office/officeart/2008/layout/VerticalCurvedList"/>
    <dgm:cxn modelId="{12CC01BD-3E3F-4771-ACBD-7695B11C9D0F}" type="presParOf" srcId="{3A222D24-C729-4D11-B02A-A0B69012397C}" destId="{3871C633-041A-4833-8F25-7FB31A291A74}" srcOrd="0" destOrd="0" presId="urn:microsoft.com/office/officeart/2008/layout/VerticalCurvedList"/>
    <dgm:cxn modelId="{891EE7D7-464E-4426-A060-BC719FB8764C}" type="presParOf" srcId="{65CA37F9-8BCD-4473-88F0-86C59D5F51BB}" destId="{ED7B181F-A56A-4B00-9385-02B71BB7745C}" srcOrd="9" destOrd="0" presId="urn:microsoft.com/office/officeart/2008/layout/VerticalCurvedList"/>
    <dgm:cxn modelId="{9AA16FBF-998F-496B-B346-CEFEDFE296D7}" type="presParOf" srcId="{65CA37F9-8BCD-4473-88F0-86C59D5F51BB}" destId="{6E57CD1D-FF21-4812-A004-07C8427C80DB}" srcOrd="10" destOrd="0" presId="urn:microsoft.com/office/officeart/2008/layout/VerticalCurvedList"/>
    <dgm:cxn modelId="{B81CBD27-64FA-4978-9C51-52CF262E639F}" type="presParOf" srcId="{6E57CD1D-FF21-4812-A004-07C8427C80DB}" destId="{76786921-79A4-4595-8DC6-4686B2FF5312}" srcOrd="0" destOrd="0" presId="urn:microsoft.com/office/officeart/2008/layout/VerticalCurvedList"/>
    <dgm:cxn modelId="{9AE26788-C9A0-472F-AE8C-9401644CEAA5}" type="presParOf" srcId="{65CA37F9-8BCD-4473-88F0-86C59D5F51BB}" destId="{579D9891-7A69-4ED1-BA6C-A770E8CA07B4}" srcOrd="11" destOrd="0" presId="urn:microsoft.com/office/officeart/2008/layout/VerticalCurvedList"/>
    <dgm:cxn modelId="{7E11DF1C-A4B7-44F6-BD6A-CC3BC1B85583}" type="presParOf" srcId="{65CA37F9-8BCD-4473-88F0-86C59D5F51BB}" destId="{82CECC03-218F-4861-99A1-400C7281F0FF}" srcOrd="12" destOrd="0" presId="urn:microsoft.com/office/officeart/2008/layout/VerticalCurvedList"/>
    <dgm:cxn modelId="{40F92A25-A54A-458B-91F3-600B0B7203E9}" type="presParOf" srcId="{82CECC03-218F-4861-99A1-400C7281F0FF}" destId="{605B5B70-9344-40C7-8151-07466A01292A}" srcOrd="0" destOrd="0" presId="urn:microsoft.com/office/officeart/2008/layout/VerticalCurvedList"/>
    <dgm:cxn modelId="{2A944DE6-AA12-4C20-A082-345FE8BEC926}" type="presParOf" srcId="{65CA37F9-8BCD-4473-88F0-86C59D5F51BB}" destId="{2E49B504-BC1A-41F3-9E26-B9E47D212357}" srcOrd="13" destOrd="0" presId="urn:microsoft.com/office/officeart/2008/layout/VerticalCurvedList"/>
    <dgm:cxn modelId="{D1F2FCFC-3BE4-466D-9373-D501C6198BF5}" type="presParOf" srcId="{65CA37F9-8BCD-4473-88F0-86C59D5F51BB}" destId="{976D047E-8B7D-432C-8CB0-7A5AA7279CF4}" srcOrd="14" destOrd="0" presId="urn:microsoft.com/office/officeart/2008/layout/VerticalCurvedList"/>
    <dgm:cxn modelId="{54BAAD6F-7AB9-42A6-B6FD-97A12E7CBCC4}" type="presParOf" srcId="{976D047E-8B7D-432C-8CB0-7A5AA7279CF4}" destId="{AC17B7B9-7A61-46AC-9D81-D03DE3B683E2}" srcOrd="0" destOrd="0" presId="urn:microsoft.com/office/officeart/2008/layout/VerticalCurvedList"/>
  </dgm:cxnLst>
  <dgm:bg>
    <a:solidFill>
      <a:schemeClr val="bg1"/>
    </a:solidFill>
  </dgm:bg>
  <dgm:whole>
    <a:ln>
      <a:solidFill>
        <a:schemeClr val="bg1"/>
      </a:solid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612268-6D0A-42A3-B061-770B006C8D9C}" type="doc">
      <dgm:prSet loTypeId="urn:microsoft.com/office/officeart/2005/8/layout/hProcess10#1" loCatId="picture" qsTypeId="urn:microsoft.com/office/officeart/2005/8/quickstyle/3d1" qsCatId="3D" csTypeId="urn:microsoft.com/office/officeart/2005/8/colors/colorful3" csCatId="colorful" phldr="1"/>
      <dgm:spPr/>
      <dgm:t>
        <a:bodyPr/>
        <a:lstStyle/>
        <a:p>
          <a:endParaRPr lang="en-US"/>
        </a:p>
      </dgm:t>
    </dgm:pt>
    <dgm:pt modelId="{63F145D8-F9CF-4F54-874A-9024C207E302}">
      <dgm:prSet phldrT="[Text]"/>
      <dgm:spPr/>
      <dgm:t>
        <a:bodyPr/>
        <a:lstStyle/>
        <a:p>
          <a:r>
            <a:rPr lang="en-US" b="1" dirty="0"/>
            <a:t>Domestic Violence Child Victims</a:t>
          </a:r>
        </a:p>
      </dgm:t>
    </dgm:pt>
    <dgm:pt modelId="{7C2E9299-F8B1-429D-A800-76C3B761B7C9}" type="parTrans" cxnId="{E352296E-B9B9-4924-A1C8-F636D00AB52B}">
      <dgm:prSet/>
      <dgm:spPr/>
      <dgm:t>
        <a:bodyPr/>
        <a:lstStyle/>
        <a:p>
          <a:endParaRPr lang="en-US"/>
        </a:p>
      </dgm:t>
    </dgm:pt>
    <dgm:pt modelId="{98D82D74-C7E9-4006-8182-2D3B7D821913}" type="sibTrans" cxnId="{E352296E-B9B9-4924-A1C8-F636D00AB52B}">
      <dgm:prSet/>
      <dgm:spPr/>
      <dgm:t>
        <a:bodyPr/>
        <a:lstStyle/>
        <a:p>
          <a:endParaRPr lang="en-US"/>
        </a:p>
      </dgm:t>
    </dgm:pt>
    <dgm:pt modelId="{D300ACF4-1433-497C-BCB2-CBF3BAF95837}">
      <dgm:prSet phldrT="[Text]"/>
      <dgm:spPr/>
      <dgm:t>
        <a:bodyPr/>
        <a:lstStyle/>
        <a:p>
          <a:r>
            <a:rPr lang="en-US" dirty="0"/>
            <a:t>No disaggregated data for child victims of domestic violence.</a:t>
          </a:r>
        </a:p>
      </dgm:t>
    </dgm:pt>
    <dgm:pt modelId="{B29B7F36-D878-4B84-B2EA-C57BABB6AEE7}" type="parTrans" cxnId="{EAC4518C-ADBA-42B8-A40F-705D2299500A}">
      <dgm:prSet/>
      <dgm:spPr/>
      <dgm:t>
        <a:bodyPr/>
        <a:lstStyle/>
        <a:p>
          <a:endParaRPr lang="en-US"/>
        </a:p>
      </dgm:t>
    </dgm:pt>
    <dgm:pt modelId="{9C41486A-E9DE-4C4A-A5E7-F84C08929713}" type="sibTrans" cxnId="{EAC4518C-ADBA-42B8-A40F-705D2299500A}">
      <dgm:prSet/>
      <dgm:spPr/>
      <dgm:t>
        <a:bodyPr/>
        <a:lstStyle/>
        <a:p>
          <a:endParaRPr lang="en-US"/>
        </a:p>
      </dgm:t>
    </dgm:pt>
    <dgm:pt modelId="{8CE8E4F7-AD47-470A-924B-7C45947242B2}">
      <dgm:prSet phldrT="[Text]"/>
      <dgm:spPr/>
      <dgm:t>
        <a:bodyPr/>
        <a:lstStyle/>
        <a:p>
          <a:r>
            <a:rPr lang="en-US" dirty="0"/>
            <a:t>Integrated Case Management System (ICMS):DV is being upgraded</a:t>
          </a:r>
        </a:p>
      </dgm:t>
    </dgm:pt>
    <dgm:pt modelId="{BE8E9F77-E425-4EE4-A49F-7B4951335F65}" type="parTrans" cxnId="{21D33499-E8C1-4104-957B-AC4C7C3CA629}">
      <dgm:prSet/>
      <dgm:spPr/>
      <dgm:t>
        <a:bodyPr/>
        <a:lstStyle/>
        <a:p>
          <a:endParaRPr lang="en-US"/>
        </a:p>
      </dgm:t>
    </dgm:pt>
    <dgm:pt modelId="{F07D5890-085E-44ED-B2C6-EF40A20939B1}" type="sibTrans" cxnId="{21D33499-E8C1-4104-957B-AC4C7C3CA629}">
      <dgm:prSet/>
      <dgm:spPr/>
      <dgm:t>
        <a:bodyPr/>
        <a:lstStyle/>
        <a:p>
          <a:endParaRPr lang="en-US"/>
        </a:p>
      </dgm:t>
    </dgm:pt>
    <dgm:pt modelId="{A86E13C3-1D34-4441-93AB-61AD43354B8E}">
      <dgm:prSet phldrT="[Text]"/>
      <dgm:spPr/>
      <dgm:t>
        <a:bodyPr/>
        <a:lstStyle/>
        <a:p>
          <a:r>
            <a:rPr lang="en-US" b="1" dirty="0"/>
            <a:t>Child Murders</a:t>
          </a:r>
        </a:p>
      </dgm:t>
    </dgm:pt>
    <dgm:pt modelId="{B8D196BB-5F12-4E22-91E0-014DF193682D}" type="parTrans" cxnId="{8BE1F430-0AE6-43E6-852D-427F5F8CD9EF}">
      <dgm:prSet/>
      <dgm:spPr/>
      <dgm:t>
        <a:bodyPr/>
        <a:lstStyle/>
        <a:p>
          <a:endParaRPr lang="en-US"/>
        </a:p>
      </dgm:t>
    </dgm:pt>
    <dgm:pt modelId="{B2F7803A-E0AB-4118-A432-88D676F44128}" type="sibTrans" cxnId="{8BE1F430-0AE6-43E6-852D-427F5F8CD9EF}">
      <dgm:prSet/>
      <dgm:spPr/>
      <dgm:t>
        <a:bodyPr/>
        <a:lstStyle/>
        <a:p>
          <a:endParaRPr lang="en-US"/>
        </a:p>
      </dgm:t>
    </dgm:pt>
    <dgm:pt modelId="{DDC40816-E570-4AAC-AA06-D3D00B92AD26}">
      <dgm:prSet phldrT="[Text]"/>
      <dgm:spPr/>
      <dgm:t>
        <a:bodyPr/>
        <a:lstStyle/>
        <a:p>
          <a:r>
            <a:rPr lang="en-US" dirty="0"/>
            <a:t>ICMS: Criminal does NOT capture stats for child homicide cases.</a:t>
          </a:r>
        </a:p>
      </dgm:t>
    </dgm:pt>
    <dgm:pt modelId="{763CBEBC-4314-4ED1-B90F-F2C9D858D847}" type="parTrans" cxnId="{B4F70813-21B4-4F6B-82CD-101471B42A54}">
      <dgm:prSet/>
      <dgm:spPr/>
      <dgm:t>
        <a:bodyPr/>
        <a:lstStyle/>
        <a:p>
          <a:endParaRPr lang="en-US"/>
        </a:p>
      </dgm:t>
    </dgm:pt>
    <dgm:pt modelId="{FC925A8D-2476-47D6-9665-73DED5C2F016}" type="sibTrans" cxnId="{B4F70813-21B4-4F6B-82CD-101471B42A54}">
      <dgm:prSet/>
      <dgm:spPr/>
      <dgm:t>
        <a:bodyPr/>
        <a:lstStyle/>
        <a:p>
          <a:endParaRPr lang="en-US"/>
        </a:p>
      </dgm:t>
    </dgm:pt>
    <dgm:pt modelId="{87190AF6-2185-4A95-98CD-DC4C75B64097}">
      <dgm:prSet phldrT="[Text]"/>
      <dgm:spPr/>
      <dgm:t>
        <a:bodyPr/>
        <a:lstStyle/>
        <a:p>
          <a:r>
            <a:rPr lang="en-US" dirty="0"/>
            <a:t>The system is being upgraded</a:t>
          </a:r>
        </a:p>
      </dgm:t>
    </dgm:pt>
    <dgm:pt modelId="{C7D9F478-5420-4F45-A503-3FC6D5F74F6B}" type="parTrans" cxnId="{16270239-045C-48F7-9FCF-63B1CAEF6AC1}">
      <dgm:prSet/>
      <dgm:spPr/>
      <dgm:t>
        <a:bodyPr/>
        <a:lstStyle/>
        <a:p>
          <a:endParaRPr lang="en-US"/>
        </a:p>
      </dgm:t>
    </dgm:pt>
    <dgm:pt modelId="{077798F2-F434-44E9-AE2F-834B938EB824}" type="sibTrans" cxnId="{16270239-045C-48F7-9FCF-63B1CAEF6AC1}">
      <dgm:prSet/>
      <dgm:spPr/>
      <dgm:t>
        <a:bodyPr/>
        <a:lstStyle/>
        <a:p>
          <a:endParaRPr lang="en-US"/>
        </a:p>
      </dgm:t>
    </dgm:pt>
    <dgm:pt modelId="{648342BF-644F-41C0-AAE7-F2F96154D302}">
      <dgm:prSet phldrT="[Text]"/>
      <dgm:spPr/>
      <dgm:t>
        <a:bodyPr/>
        <a:lstStyle/>
        <a:p>
          <a:r>
            <a:rPr lang="en-US" sz="2100" b="1" dirty="0"/>
            <a:t>Child Sex Offenders</a:t>
          </a:r>
        </a:p>
      </dgm:t>
    </dgm:pt>
    <dgm:pt modelId="{AE4DA016-FE39-4EC0-847B-F8C030EC112F}" type="parTrans" cxnId="{2AA6676F-D136-4472-86B9-BB60CE465A99}">
      <dgm:prSet/>
      <dgm:spPr/>
      <dgm:t>
        <a:bodyPr/>
        <a:lstStyle/>
        <a:p>
          <a:endParaRPr lang="en-US"/>
        </a:p>
      </dgm:t>
    </dgm:pt>
    <dgm:pt modelId="{2B5163D5-53C4-4E02-BBEF-FB8749A2316C}" type="sibTrans" cxnId="{2AA6676F-D136-4472-86B9-BB60CE465A99}">
      <dgm:prSet/>
      <dgm:spPr/>
      <dgm:t>
        <a:bodyPr/>
        <a:lstStyle/>
        <a:p>
          <a:endParaRPr lang="en-US"/>
        </a:p>
      </dgm:t>
    </dgm:pt>
    <dgm:pt modelId="{FF7BACE6-AA33-48D3-A0A7-3210066CE756}">
      <dgm:prSet phldrT="[Text]"/>
      <dgm:spPr/>
      <dgm:t>
        <a:bodyPr/>
        <a:lstStyle/>
        <a:p>
          <a:r>
            <a:rPr lang="en-US" sz="1600" dirty="0"/>
            <a:t>April to Dec 22 </a:t>
          </a:r>
        </a:p>
      </dgm:t>
    </dgm:pt>
    <dgm:pt modelId="{560DD8EE-5A7E-4204-9FE6-421B7F862A5B}" type="parTrans" cxnId="{26064C72-94DD-4B0A-9823-AF414BD7BECF}">
      <dgm:prSet/>
      <dgm:spPr/>
      <dgm:t>
        <a:bodyPr/>
        <a:lstStyle/>
        <a:p>
          <a:endParaRPr lang="en-US"/>
        </a:p>
      </dgm:t>
    </dgm:pt>
    <dgm:pt modelId="{AF998251-1A7F-4ADC-9EAB-6A980F9844D5}" type="sibTrans" cxnId="{26064C72-94DD-4B0A-9823-AF414BD7BECF}">
      <dgm:prSet/>
      <dgm:spPr/>
      <dgm:t>
        <a:bodyPr/>
        <a:lstStyle/>
        <a:p>
          <a:endParaRPr lang="en-US"/>
        </a:p>
      </dgm:t>
    </dgm:pt>
    <dgm:pt modelId="{DE2DF719-2460-428D-8186-6DE81B762530}">
      <dgm:prSet phldrT="[Text]" custT="1"/>
      <dgm:spPr/>
      <dgm:t>
        <a:bodyPr/>
        <a:lstStyle/>
        <a:p>
          <a:r>
            <a:rPr lang="en-US" sz="2800" b="1" dirty="0"/>
            <a:t>136</a:t>
          </a:r>
          <a:r>
            <a:rPr lang="en-US" sz="1600" dirty="0"/>
            <a:t> children charged with sexual offences</a:t>
          </a:r>
        </a:p>
      </dgm:t>
    </dgm:pt>
    <dgm:pt modelId="{AA3B5A48-E7E0-4804-B0CB-CE7815E7EA0D}" type="parTrans" cxnId="{820F5495-B0CA-4ED0-A01B-7F8180922450}">
      <dgm:prSet/>
      <dgm:spPr/>
      <dgm:t>
        <a:bodyPr/>
        <a:lstStyle/>
        <a:p>
          <a:endParaRPr lang="en-US"/>
        </a:p>
      </dgm:t>
    </dgm:pt>
    <dgm:pt modelId="{99E2F688-89F3-4252-9FE4-5303C5EFC7C4}" type="sibTrans" cxnId="{820F5495-B0CA-4ED0-A01B-7F8180922450}">
      <dgm:prSet/>
      <dgm:spPr/>
      <dgm:t>
        <a:bodyPr/>
        <a:lstStyle/>
        <a:p>
          <a:endParaRPr lang="en-US"/>
        </a:p>
      </dgm:t>
    </dgm:pt>
    <dgm:pt modelId="{E72B3FDE-D6BF-4376-A7D7-5636C2DB020B}">
      <dgm:prSet phldrT="[Text]" custT="1"/>
      <dgm:spPr/>
      <dgm:t>
        <a:bodyPr/>
        <a:lstStyle/>
        <a:p>
          <a:r>
            <a:rPr lang="en-US" sz="3200" b="1" dirty="0"/>
            <a:t>105</a:t>
          </a:r>
          <a:r>
            <a:rPr lang="en-US" sz="1600" dirty="0"/>
            <a:t> children charged with RAPE</a:t>
          </a:r>
        </a:p>
      </dgm:t>
    </dgm:pt>
    <dgm:pt modelId="{B7197DE2-069D-402A-923A-076F3E861B0F}" type="parTrans" cxnId="{35A8E1E5-6551-40ED-B2A8-83745DC91C0A}">
      <dgm:prSet/>
      <dgm:spPr/>
      <dgm:t>
        <a:bodyPr/>
        <a:lstStyle/>
        <a:p>
          <a:endParaRPr lang="en-US"/>
        </a:p>
      </dgm:t>
    </dgm:pt>
    <dgm:pt modelId="{0ACC8062-04E7-426B-944A-A4663EFBFA2B}" type="sibTrans" cxnId="{35A8E1E5-6551-40ED-B2A8-83745DC91C0A}">
      <dgm:prSet/>
      <dgm:spPr/>
      <dgm:t>
        <a:bodyPr/>
        <a:lstStyle/>
        <a:p>
          <a:endParaRPr lang="en-US"/>
        </a:p>
      </dgm:t>
    </dgm:pt>
    <dgm:pt modelId="{4C6AEC3E-BBF8-4A56-B75C-339BBB951666}" type="pres">
      <dgm:prSet presAssocID="{20612268-6D0A-42A3-B061-770B006C8D9C}" presName="Name0" presStyleCnt="0">
        <dgm:presLayoutVars>
          <dgm:dir/>
          <dgm:resizeHandles val="exact"/>
        </dgm:presLayoutVars>
      </dgm:prSet>
      <dgm:spPr/>
      <dgm:t>
        <a:bodyPr/>
        <a:lstStyle/>
        <a:p>
          <a:endParaRPr lang="en-US"/>
        </a:p>
      </dgm:t>
    </dgm:pt>
    <dgm:pt modelId="{2497DD05-166A-4D51-88B8-D4C5BAC923E3}" type="pres">
      <dgm:prSet presAssocID="{63F145D8-F9CF-4F54-874A-9024C207E302}" presName="composite" presStyleCnt="0"/>
      <dgm:spPr/>
    </dgm:pt>
    <dgm:pt modelId="{521040BC-5B02-48D7-8888-9DCFBA51E117}" type="pres">
      <dgm:prSet presAssocID="{63F145D8-F9CF-4F54-874A-9024C207E302}" presName="imagSh" presStyleLbl="bgImgPlace1" presStyleIdx="0" presStyleCnt="3" custLinFactNeighborX="4907" custLinFactNeighborY="-37232"/>
      <dgm:spPr>
        <a:blipFill rotWithShape="1">
          <a:blip xmlns:r="http://schemas.openxmlformats.org/officeDocument/2006/relationships" r:embed="rId1">
            <a:duotone>
              <a:schemeClr val="accent4">
                <a:shade val="45000"/>
                <a:satMod val="135000"/>
              </a:schemeClr>
              <a:prstClr val="white"/>
            </a:duotone>
          </a:blip>
          <a:stretch>
            <a:fillRect/>
          </a:stretch>
        </a:blipFill>
      </dgm:spPr>
    </dgm:pt>
    <dgm:pt modelId="{8CB6A6BB-101C-4625-BFA5-1358DEFE9C4C}" type="pres">
      <dgm:prSet presAssocID="{63F145D8-F9CF-4F54-874A-9024C207E302}" presName="txNode" presStyleLbl="node1" presStyleIdx="0" presStyleCnt="3" custScaleY="159455" custLinFactNeighborX="-1862" custLinFactNeighborY="27005">
        <dgm:presLayoutVars>
          <dgm:bulletEnabled val="1"/>
        </dgm:presLayoutVars>
      </dgm:prSet>
      <dgm:spPr/>
      <dgm:t>
        <a:bodyPr/>
        <a:lstStyle/>
        <a:p>
          <a:endParaRPr lang="en-US"/>
        </a:p>
      </dgm:t>
    </dgm:pt>
    <dgm:pt modelId="{57834C8A-45E1-4079-A846-2C85A1E3916F}" type="pres">
      <dgm:prSet presAssocID="{98D82D74-C7E9-4006-8182-2D3B7D821913}" presName="sibTrans" presStyleLbl="sibTrans2D1" presStyleIdx="0" presStyleCnt="2"/>
      <dgm:spPr/>
      <dgm:t>
        <a:bodyPr/>
        <a:lstStyle/>
        <a:p>
          <a:endParaRPr lang="en-US"/>
        </a:p>
      </dgm:t>
    </dgm:pt>
    <dgm:pt modelId="{4CDE554C-C022-4373-9E1D-F2A6845033DE}" type="pres">
      <dgm:prSet presAssocID="{98D82D74-C7E9-4006-8182-2D3B7D821913}" presName="connTx" presStyleLbl="sibTrans2D1" presStyleIdx="0" presStyleCnt="2"/>
      <dgm:spPr/>
      <dgm:t>
        <a:bodyPr/>
        <a:lstStyle/>
        <a:p>
          <a:endParaRPr lang="en-US"/>
        </a:p>
      </dgm:t>
    </dgm:pt>
    <dgm:pt modelId="{33895FB7-24EE-4DB4-AEFD-5679E924A585}" type="pres">
      <dgm:prSet presAssocID="{A86E13C3-1D34-4441-93AB-61AD43354B8E}" presName="composite" presStyleCnt="0"/>
      <dgm:spPr/>
    </dgm:pt>
    <dgm:pt modelId="{5A8CB10D-7AD3-460C-B67C-5F43815ECCE8}" type="pres">
      <dgm:prSet presAssocID="{A86E13C3-1D34-4441-93AB-61AD43354B8E}" presName="imagSh" presStyleLbl="bgImgPlace1" presStyleIdx="1" presStyleCnt="3" custLinFactNeighborX="-1862" custLinFactNeighborY="-41869"/>
      <dgm:spPr>
        <a:blipFill rotWithShape="1">
          <a:blip xmlns:r="http://schemas.openxmlformats.org/officeDocument/2006/relationships" r:embed="rId1">
            <a:duotone>
              <a:schemeClr val="accent4">
                <a:shade val="45000"/>
                <a:satMod val="135000"/>
              </a:schemeClr>
              <a:prstClr val="white"/>
            </a:duotone>
          </a:blip>
          <a:stretch>
            <a:fillRect/>
          </a:stretch>
        </a:blipFill>
      </dgm:spPr>
    </dgm:pt>
    <dgm:pt modelId="{A5A590B0-2027-4952-B6D6-AFB4F89A559F}" type="pres">
      <dgm:prSet presAssocID="{A86E13C3-1D34-4441-93AB-61AD43354B8E}" presName="txNode" presStyleLbl="node1" presStyleIdx="1" presStyleCnt="3" custScaleY="161754" custLinFactNeighborX="-465" custLinFactNeighborY="31182">
        <dgm:presLayoutVars>
          <dgm:bulletEnabled val="1"/>
        </dgm:presLayoutVars>
      </dgm:prSet>
      <dgm:spPr/>
      <dgm:t>
        <a:bodyPr/>
        <a:lstStyle/>
        <a:p>
          <a:endParaRPr lang="en-US"/>
        </a:p>
      </dgm:t>
    </dgm:pt>
    <dgm:pt modelId="{69496551-AC42-4DD9-85AA-C2A03ECD5DF1}" type="pres">
      <dgm:prSet presAssocID="{B2F7803A-E0AB-4118-A432-88D676F44128}" presName="sibTrans" presStyleLbl="sibTrans2D1" presStyleIdx="1" presStyleCnt="2"/>
      <dgm:spPr/>
      <dgm:t>
        <a:bodyPr/>
        <a:lstStyle/>
        <a:p>
          <a:endParaRPr lang="en-US"/>
        </a:p>
      </dgm:t>
    </dgm:pt>
    <dgm:pt modelId="{0F2219D4-19FD-4772-AA3D-A25B063B1ED7}" type="pres">
      <dgm:prSet presAssocID="{B2F7803A-E0AB-4118-A432-88D676F44128}" presName="connTx" presStyleLbl="sibTrans2D1" presStyleIdx="1" presStyleCnt="2"/>
      <dgm:spPr/>
      <dgm:t>
        <a:bodyPr/>
        <a:lstStyle/>
        <a:p>
          <a:endParaRPr lang="en-US"/>
        </a:p>
      </dgm:t>
    </dgm:pt>
    <dgm:pt modelId="{0A44D29E-92B8-4B8E-BE76-F85307BAECEF}" type="pres">
      <dgm:prSet presAssocID="{648342BF-644F-41C0-AAE7-F2F96154D302}" presName="composite" presStyleCnt="0"/>
      <dgm:spPr/>
    </dgm:pt>
    <dgm:pt modelId="{AB601A73-5E50-4BF2-8054-2B6EBAE0962F}" type="pres">
      <dgm:prSet presAssocID="{648342BF-644F-41C0-AAE7-F2F96154D302}" presName="imagSh" presStyleLbl="bgImgPlace1" presStyleIdx="2" presStyleCnt="3" custLinFactNeighborY="-29786"/>
      <dgm:spPr>
        <a:blipFill rotWithShape="1">
          <a:blip xmlns:r="http://schemas.openxmlformats.org/officeDocument/2006/relationships" r:embed="rId1">
            <a:duotone>
              <a:schemeClr val="accent4">
                <a:shade val="45000"/>
                <a:satMod val="135000"/>
              </a:schemeClr>
              <a:prstClr val="white"/>
            </a:duotone>
          </a:blip>
          <a:stretch>
            <a:fillRect/>
          </a:stretch>
        </a:blipFill>
      </dgm:spPr>
    </dgm:pt>
    <dgm:pt modelId="{52BCEB09-36CF-4165-B007-4EB6697C39C2}" type="pres">
      <dgm:prSet presAssocID="{648342BF-644F-41C0-AAE7-F2F96154D302}" presName="txNode" presStyleLbl="node1" presStyleIdx="2" presStyleCnt="3" custScaleY="162247" custLinFactNeighborX="212" custLinFactNeighborY="26307">
        <dgm:presLayoutVars>
          <dgm:bulletEnabled val="1"/>
        </dgm:presLayoutVars>
      </dgm:prSet>
      <dgm:spPr/>
      <dgm:t>
        <a:bodyPr/>
        <a:lstStyle/>
        <a:p>
          <a:endParaRPr lang="en-US"/>
        </a:p>
      </dgm:t>
    </dgm:pt>
  </dgm:ptLst>
  <dgm:cxnLst>
    <dgm:cxn modelId="{B0E49646-AA64-4FED-AB96-CE7CC2F2EA03}" type="presOf" srcId="{98D82D74-C7E9-4006-8182-2D3B7D821913}" destId="{57834C8A-45E1-4079-A846-2C85A1E3916F}" srcOrd="0" destOrd="0" presId="urn:microsoft.com/office/officeart/2005/8/layout/hProcess10#1"/>
    <dgm:cxn modelId="{2AA6676F-D136-4472-86B9-BB60CE465A99}" srcId="{20612268-6D0A-42A3-B061-770B006C8D9C}" destId="{648342BF-644F-41C0-AAE7-F2F96154D302}" srcOrd="2" destOrd="0" parTransId="{AE4DA016-FE39-4EC0-847B-F8C030EC112F}" sibTransId="{2B5163D5-53C4-4E02-BBEF-FB8749A2316C}"/>
    <dgm:cxn modelId="{B4F70813-21B4-4F6B-82CD-101471B42A54}" srcId="{A86E13C3-1D34-4441-93AB-61AD43354B8E}" destId="{DDC40816-E570-4AAC-AA06-D3D00B92AD26}" srcOrd="0" destOrd="0" parTransId="{763CBEBC-4314-4ED1-B90F-F2C9D858D847}" sibTransId="{FC925A8D-2476-47D6-9665-73DED5C2F016}"/>
    <dgm:cxn modelId="{92B407E0-1C89-4711-B62C-0C9F6A10951E}" type="presOf" srcId="{B2F7803A-E0AB-4118-A432-88D676F44128}" destId="{69496551-AC42-4DD9-85AA-C2A03ECD5DF1}" srcOrd="0" destOrd="0" presId="urn:microsoft.com/office/officeart/2005/8/layout/hProcess10#1"/>
    <dgm:cxn modelId="{494C38EC-3AFD-402D-9506-B1506F0A5619}" type="presOf" srcId="{98D82D74-C7E9-4006-8182-2D3B7D821913}" destId="{4CDE554C-C022-4373-9E1D-F2A6845033DE}" srcOrd="1" destOrd="0" presId="urn:microsoft.com/office/officeart/2005/8/layout/hProcess10#1"/>
    <dgm:cxn modelId="{E352296E-B9B9-4924-A1C8-F636D00AB52B}" srcId="{20612268-6D0A-42A3-B061-770B006C8D9C}" destId="{63F145D8-F9CF-4F54-874A-9024C207E302}" srcOrd="0" destOrd="0" parTransId="{7C2E9299-F8B1-429D-A800-76C3B761B7C9}" sibTransId="{98D82D74-C7E9-4006-8182-2D3B7D821913}"/>
    <dgm:cxn modelId="{DC1D43DD-741C-4C1D-BC04-8785F65283F6}" type="presOf" srcId="{648342BF-644F-41C0-AAE7-F2F96154D302}" destId="{52BCEB09-36CF-4165-B007-4EB6697C39C2}" srcOrd="0" destOrd="0" presId="urn:microsoft.com/office/officeart/2005/8/layout/hProcess10#1"/>
    <dgm:cxn modelId="{D9BE5048-0FD6-469E-9269-19C5B4F52E60}" type="presOf" srcId="{D300ACF4-1433-497C-BCB2-CBF3BAF95837}" destId="{8CB6A6BB-101C-4625-BFA5-1358DEFE9C4C}" srcOrd="0" destOrd="1" presId="urn:microsoft.com/office/officeart/2005/8/layout/hProcess10#1"/>
    <dgm:cxn modelId="{63D518B5-E628-4E41-906B-0EA8249FA610}" type="presOf" srcId="{FF7BACE6-AA33-48D3-A0A7-3210066CE756}" destId="{52BCEB09-36CF-4165-B007-4EB6697C39C2}" srcOrd="0" destOrd="1" presId="urn:microsoft.com/office/officeart/2005/8/layout/hProcess10#1"/>
    <dgm:cxn modelId="{820F5495-B0CA-4ED0-A01B-7F8180922450}" srcId="{648342BF-644F-41C0-AAE7-F2F96154D302}" destId="{DE2DF719-2460-428D-8186-6DE81B762530}" srcOrd="1" destOrd="0" parTransId="{AA3B5A48-E7E0-4804-B0CB-CE7815E7EA0D}" sibTransId="{99E2F688-89F3-4252-9FE4-5303C5EFC7C4}"/>
    <dgm:cxn modelId="{65291DF6-B98C-4B41-B091-0C65ADC75FB5}" type="presOf" srcId="{DE2DF719-2460-428D-8186-6DE81B762530}" destId="{52BCEB09-36CF-4165-B007-4EB6697C39C2}" srcOrd="0" destOrd="2" presId="urn:microsoft.com/office/officeart/2005/8/layout/hProcess10#1"/>
    <dgm:cxn modelId="{EAC4518C-ADBA-42B8-A40F-705D2299500A}" srcId="{63F145D8-F9CF-4F54-874A-9024C207E302}" destId="{D300ACF4-1433-497C-BCB2-CBF3BAF95837}" srcOrd="0" destOrd="0" parTransId="{B29B7F36-D878-4B84-B2EA-C57BABB6AEE7}" sibTransId="{9C41486A-E9DE-4C4A-A5E7-F84C08929713}"/>
    <dgm:cxn modelId="{E20DDAB8-53EF-4630-83F8-D0447888E2A4}" type="presOf" srcId="{A86E13C3-1D34-4441-93AB-61AD43354B8E}" destId="{A5A590B0-2027-4952-B6D6-AFB4F89A559F}" srcOrd="0" destOrd="0" presId="urn:microsoft.com/office/officeart/2005/8/layout/hProcess10#1"/>
    <dgm:cxn modelId="{16270239-045C-48F7-9FCF-63B1CAEF6AC1}" srcId="{A86E13C3-1D34-4441-93AB-61AD43354B8E}" destId="{87190AF6-2185-4A95-98CD-DC4C75B64097}" srcOrd="1" destOrd="0" parTransId="{C7D9F478-5420-4F45-A503-3FC6D5F74F6B}" sibTransId="{077798F2-F434-44E9-AE2F-834B938EB824}"/>
    <dgm:cxn modelId="{958DF617-4183-4A05-A3A8-244437C7E454}" type="presOf" srcId="{8CE8E4F7-AD47-470A-924B-7C45947242B2}" destId="{8CB6A6BB-101C-4625-BFA5-1358DEFE9C4C}" srcOrd="0" destOrd="2" presId="urn:microsoft.com/office/officeart/2005/8/layout/hProcess10#1"/>
    <dgm:cxn modelId="{EA16F8FC-AF6F-44A3-99CE-4BAB48398ACE}" type="presOf" srcId="{20612268-6D0A-42A3-B061-770B006C8D9C}" destId="{4C6AEC3E-BBF8-4A56-B75C-339BBB951666}" srcOrd="0" destOrd="0" presId="urn:microsoft.com/office/officeart/2005/8/layout/hProcess10#1"/>
    <dgm:cxn modelId="{8BE1F430-0AE6-43E6-852D-427F5F8CD9EF}" srcId="{20612268-6D0A-42A3-B061-770B006C8D9C}" destId="{A86E13C3-1D34-4441-93AB-61AD43354B8E}" srcOrd="1" destOrd="0" parTransId="{B8D196BB-5F12-4E22-91E0-014DF193682D}" sibTransId="{B2F7803A-E0AB-4118-A432-88D676F44128}"/>
    <dgm:cxn modelId="{2DB1AF71-10F8-4BFD-9FF1-AB4CB72B8AE1}" type="presOf" srcId="{87190AF6-2185-4A95-98CD-DC4C75B64097}" destId="{A5A590B0-2027-4952-B6D6-AFB4F89A559F}" srcOrd="0" destOrd="2" presId="urn:microsoft.com/office/officeart/2005/8/layout/hProcess10#1"/>
    <dgm:cxn modelId="{26064C72-94DD-4B0A-9823-AF414BD7BECF}" srcId="{648342BF-644F-41C0-AAE7-F2F96154D302}" destId="{FF7BACE6-AA33-48D3-A0A7-3210066CE756}" srcOrd="0" destOrd="0" parTransId="{560DD8EE-5A7E-4204-9FE6-421B7F862A5B}" sibTransId="{AF998251-1A7F-4ADC-9EAB-6A980F9844D5}"/>
    <dgm:cxn modelId="{35A8E1E5-6551-40ED-B2A8-83745DC91C0A}" srcId="{648342BF-644F-41C0-AAE7-F2F96154D302}" destId="{E72B3FDE-D6BF-4376-A7D7-5636C2DB020B}" srcOrd="2" destOrd="0" parTransId="{B7197DE2-069D-402A-923A-076F3E861B0F}" sibTransId="{0ACC8062-04E7-426B-944A-A4663EFBFA2B}"/>
    <dgm:cxn modelId="{69FB9E32-7FCC-4794-BBA2-C42C6F97E6C4}" type="presOf" srcId="{63F145D8-F9CF-4F54-874A-9024C207E302}" destId="{8CB6A6BB-101C-4625-BFA5-1358DEFE9C4C}" srcOrd="0" destOrd="0" presId="urn:microsoft.com/office/officeart/2005/8/layout/hProcess10#1"/>
    <dgm:cxn modelId="{21D33499-E8C1-4104-957B-AC4C7C3CA629}" srcId="{63F145D8-F9CF-4F54-874A-9024C207E302}" destId="{8CE8E4F7-AD47-470A-924B-7C45947242B2}" srcOrd="1" destOrd="0" parTransId="{BE8E9F77-E425-4EE4-A49F-7B4951335F65}" sibTransId="{F07D5890-085E-44ED-B2C6-EF40A20939B1}"/>
    <dgm:cxn modelId="{F3BB90F2-3B0E-47A3-AB2A-F253E0B46EE7}" type="presOf" srcId="{B2F7803A-E0AB-4118-A432-88D676F44128}" destId="{0F2219D4-19FD-4772-AA3D-A25B063B1ED7}" srcOrd="1" destOrd="0" presId="urn:microsoft.com/office/officeart/2005/8/layout/hProcess10#1"/>
    <dgm:cxn modelId="{8DEE246E-754F-4EE2-BB49-A606C92316AB}" type="presOf" srcId="{E72B3FDE-D6BF-4376-A7D7-5636C2DB020B}" destId="{52BCEB09-36CF-4165-B007-4EB6697C39C2}" srcOrd="0" destOrd="3" presId="urn:microsoft.com/office/officeart/2005/8/layout/hProcess10#1"/>
    <dgm:cxn modelId="{720A61B6-B740-47EC-B3F0-4A1BA545A6AA}" type="presOf" srcId="{DDC40816-E570-4AAC-AA06-D3D00B92AD26}" destId="{A5A590B0-2027-4952-B6D6-AFB4F89A559F}" srcOrd="0" destOrd="1" presId="urn:microsoft.com/office/officeart/2005/8/layout/hProcess10#1"/>
    <dgm:cxn modelId="{E83C933D-9797-46A2-BF8E-CCE428D203C1}" type="presParOf" srcId="{4C6AEC3E-BBF8-4A56-B75C-339BBB951666}" destId="{2497DD05-166A-4D51-88B8-D4C5BAC923E3}" srcOrd="0" destOrd="0" presId="urn:microsoft.com/office/officeart/2005/8/layout/hProcess10#1"/>
    <dgm:cxn modelId="{A90859D5-BF2A-44D8-BFCE-F27570B97D56}" type="presParOf" srcId="{2497DD05-166A-4D51-88B8-D4C5BAC923E3}" destId="{521040BC-5B02-48D7-8888-9DCFBA51E117}" srcOrd="0" destOrd="0" presId="urn:microsoft.com/office/officeart/2005/8/layout/hProcess10#1"/>
    <dgm:cxn modelId="{2F2572FC-54A2-4732-BE93-05FF23728DF4}" type="presParOf" srcId="{2497DD05-166A-4D51-88B8-D4C5BAC923E3}" destId="{8CB6A6BB-101C-4625-BFA5-1358DEFE9C4C}" srcOrd="1" destOrd="0" presId="urn:microsoft.com/office/officeart/2005/8/layout/hProcess10#1"/>
    <dgm:cxn modelId="{05DCE379-E5BE-4B2F-A538-4987BF3F31D3}" type="presParOf" srcId="{4C6AEC3E-BBF8-4A56-B75C-339BBB951666}" destId="{57834C8A-45E1-4079-A846-2C85A1E3916F}" srcOrd="1" destOrd="0" presId="urn:microsoft.com/office/officeart/2005/8/layout/hProcess10#1"/>
    <dgm:cxn modelId="{17D1154C-DB26-41D1-B668-2160D1DBB848}" type="presParOf" srcId="{57834C8A-45E1-4079-A846-2C85A1E3916F}" destId="{4CDE554C-C022-4373-9E1D-F2A6845033DE}" srcOrd="0" destOrd="0" presId="urn:microsoft.com/office/officeart/2005/8/layout/hProcess10#1"/>
    <dgm:cxn modelId="{28AE8C38-CF54-457E-95C1-58829758C91F}" type="presParOf" srcId="{4C6AEC3E-BBF8-4A56-B75C-339BBB951666}" destId="{33895FB7-24EE-4DB4-AEFD-5679E924A585}" srcOrd="2" destOrd="0" presId="urn:microsoft.com/office/officeart/2005/8/layout/hProcess10#1"/>
    <dgm:cxn modelId="{58805DC7-5256-4CA2-952C-02D70BF046D0}" type="presParOf" srcId="{33895FB7-24EE-4DB4-AEFD-5679E924A585}" destId="{5A8CB10D-7AD3-460C-B67C-5F43815ECCE8}" srcOrd="0" destOrd="0" presId="urn:microsoft.com/office/officeart/2005/8/layout/hProcess10#1"/>
    <dgm:cxn modelId="{3EC62B1B-202A-4AB0-8BDC-6840149446EA}" type="presParOf" srcId="{33895FB7-24EE-4DB4-AEFD-5679E924A585}" destId="{A5A590B0-2027-4952-B6D6-AFB4F89A559F}" srcOrd="1" destOrd="0" presId="urn:microsoft.com/office/officeart/2005/8/layout/hProcess10#1"/>
    <dgm:cxn modelId="{B21B7136-3131-4D52-904A-EDC4CEE5926F}" type="presParOf" srcId="{4C6AEC3E-BBF8-4A56-B75C-339BBB951666}" destId="{69496551-AC42-4DD9-85AA-C2A03ECD5DF1}" srcOrd="3" destOrd="0" presId="urn:microsoft.com/office/officeart/2005/8/layout/hProcess10#1"/>
    <dgm:cxn modelId="{7080D865-DF33-4A86-8B75-9B891F67A5B8}" type="presParOf" srcId="{69496551-AC42-4DD9-85AA-C2A03ECD5DF1}" destId="{0F2219D4-19FD-4772-AA3D-A25B063B1ED7}" srcOrd="0" destOrd="0" presId="urn:microsoft.com/office/officeart/2005/8/layout/hProcess10#1"/>
    <dgm:cxn modelId="{81D9D0D7-F891-4B99-9FD9-429DEDC20E6E}" type="presParOf" srcId="{4C6AEC3E-BBF8-4A56-B75C-339BBB951666}" destId="{0A44D29E-92B8-4B8E-BE76-F85307BAECEF}" srcOrd="4" destOrd="0" presId="urn:microsoft.com/office/officeart/2005/8/layout/hProcess10#1"/>
    <dgm:cxn modelId="{D49A6E8B-C4B6-4AEB-95D8-13B2BC5E213F}" type="presParOf" srcId="{0A44D29E-92B8-4B8E-BE76-F85307BAECEF}" destId="{AB601A73-5E50-4BF2-8054-2B6EBAE0962F}" srcOrd="0" destOrd="0" presId="urn:microsoft.com/office/officeart/2005/8/layout/hProcess10#1"/>
    <dgm:cxn modelId="{76006D53-65B2-40BC-92F4-3463B0193B58}" type="presParOf" srcId="{0A44D29E-92B8-4B8E-BE76-F85307BAECEF}" destId="{52BCEB09-36CF-4165-B007-4EB6697C39C2}" srcOrd="1" destOrd="0" presId="urn:microsoft.com/office/officeart/2005/8/layout/hProcess10#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AC243DF-8030-49EB-BC6A-592302C5F451}" type="doc">
      <dgm:prSet loTypeId="urn:microsoft.com/office/officeart/2009/3/layout/FramedTextPicture" loCatId="picture" qsTypeId="urn:microsoft.com/office/officeart/2005/8/quickstyle/simple5" qsCatId="simple" csTypeId="urn:microsoft.com/office/officeart/2005/8/colors/accent1_2" csCatId="accent1" phldr="1"/>
      <dgm:spPr/>
      <dgm:t>
        <a:bodyPr/>
        <a:lstStyle/>
        <a:p>
          <a:endParaRPr lang="en-ZA"/>
        </a:p>
      </dgm:t>
    </dgm:pt>
    <dgm:pt modelId="{2B504921-C129-4680-A229-0E515A4D8742}">
      <dgm:prSet phldrT="[Text]"/>
      <dgm:spPr>
        <a:xfrm>
          <a:off x="1598097" y="3166182"/>
          <a:ext cx="5593729" cy="2199302"/>
        </a:xfrm>
        <a:prstGeom prst="rect">
          <a:avLst/>
        </a:prstGeom>
        <a:noFill/>
        <a:ln>
          <a:noFill/>
        </a:ln>
        <a:effectLst/>
      </dgm:spPr>
      <dgm:t>
        <a:bodyPr/>
        <a:lstStyle/>
        <a:p>
          <a:r>
            <a:rPr lang="en-ZA" dirty="0">
              <a:solidFill>
                <a:sysClr val="windowText" lastClr="000000"/>
              </a:solidFill>
              <a:latin typeface="Century Schoolbook"/>
              <a:ea typeface="+mn-ea"/>
              <a:cs typeface="+mn-cs"/>
            </a:rPr>
            <a:t>Thank You</a:t>
          </a:r>
        </a:p>
      </dgm:t>
    </dgm:pt>
    <dgm:pt modelId="{B8EA8941-74B6-44F8-8751-B9AD859C391B}" type="parTrans" cxnId="{949833E3-C584-4767-9E0C-99C66E90430D}">
      <dgm:prSet/>
      <dgm:spPr/>
      <dgm:t>
        <a:bodyPr/>
        <a:lstStyle/>
        <a:p>
          <a:endParaRPr lang="en-ZA"/>
        </a:p>
      </dgm:t>
    </dgm:pt>
    <dgm:pt modelId="{11D09690-B359-4E8C-9CF9-D8E1E7F5005A}" type="sibTrans" cxnId="{949833E3-C584-4767-9E0C-99C66E90430D}">
      <dgm:prSet/>
      <dgm:spPr/>
      <dgm:t>
        <a:bodyPr/>
        <a:lstStyle/>
        <a:p>
          <a:endParaRPr lang="en-ZA"/>
        </a:p>
      </dgm:t>
    </dgm:pt>
    <dgm:pt modelId="{113EC222-BFA6-413B-889A-64906C4C3DB6}" type="pres">
      <dgm:prSet presAssocID="{4AC243DF-8030-49EB-BC6A-592302C5F451}" presName="Name0" presStyleCnt="0">
        <dgm:presLayoutVars>
          <dgm:chMax/>
          <dgm:chPref/>
          <dgm:dir/>
        </dgm:presLayoutVars>
      </dgm:prSet>
      <dgm:spPr/>
      <dgm:t>
        <a:bodyPr/>
        <a:lstStyle/>
        <a:p>
          <a:endParaRPr lang="en-US"/>
        </a:p>
      </dgm:t>
    </dgm:pt>
    <dgm:pt modelId="{77A04593-60BE-4F66-9013-E56770062BE8}" type="pres">
      <dgm:prSet presAssocID="{2B504921-C129-4680-A229-0E515A4D8742}" presName="composite" presStyleCnt="0">
        <dgm:presLayoutVars>
          <dgm:chMax/>
          <dgm:chPref/>
        </dgm:presLayoutVars>
      </dgm:prSet>
      <dgm:spPr/>
    </dgm:pt>
    <dgm:pt modelId="{1E5FC8AE-8BCB-4C55-BCFF-4C8D4229D86B}" type="pres">
      <dgm:prSet presAssocID="{2B504921-C129-4680-A229-0E515A4D8742}" presName="Image" presStyleLbl="bgImgPlace1" presStyleIdx="0" presStyleCnt="1" custScaleX="181456" custScaleY="133855" custLinFactNeighborX="66215" custLinFactNeighborY="-12176"/>
      <dgm:spPr>
        <a:xfrm>
          <a:off x="1664313" y="649865"/>
          <a:ext cx="4560337" cy="2242679"/>
        </a:xfrm>
        <a:prstGeom prst="rect">
          <a:avLst/>
        </a:prstGeom>
        <a:blipFill rotWithShape="1">
          <a:blip xmlns:r="http://schemas.openxmlformats.org/officeDocument/2006/relationships" r:embed="rId1"/>
          <a:stretch>
            <a:fillRect/>
          </a:stretch>
        </a:blip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ysClr val="window" lastClr="FFFFFF"/>
          </a:contourClr>
        </a:sp3d>
      </dgm:spPr>
    </dgm:pt>
    <dgm:pt modelId="{52B3BB4C-348A-4EF6-B148-8B51B9CFE434}" type="pres">
      <dgm:prSet presAssocID="{2B504921-C129-4680-A229-0E515A4D8742}" presName="ParentText" presStyleLbl="revTx" presStyleIdx="0" presStyleCnt="1" custScaleX="157102" custLinFactNeighborX="-28850" custLinFactNeighborY="11298">
        <dgm:presLayoutVars>
          <dgm:chMax val="0"/>
          <dgm:chPref val="0"/>
          <dgm:bulletEnabled val="1"/>
        </dgm:presLayoutVars>
      </dgm:prSet>
      <dgm:spPr/>
      <dgm:t>
        <a:bodyPr/>
        <a:lstStyle/>
        <a:p>
          <a:endParaRPr lang="en-US"/>
        </a:p>
      </dgm:t>
    </dgm:pt>
    <dgm:pt modelId="{06F05A1C-5B1F-4699-9175-79F91396A1C8}" type="pres">
      <dgm:prSet presAssocID="{2B504921-C129-4680-A229-0E515A4D8742}" presName="tlFrame" presStyleLbl="node1" presStyleIdx="0" presStyleCnt="4" custLinFactX="-118429" custLinFactY="-20060" custLinFactNeighborX="-200000" custLinFactNeighborY="-100000"/>
      <dgm:spPr>
        <a:xfrm>
          <a:off x="604831" y="1576914"/>
          <a:ext cx="855110" cy="855332"/>
        </a:xfrm>
        <a:prstGeom prst="halfFrame">
          <a:avLst>
            <a:gd name="adj1" fmla="val 25770"/>
            <a:gd name="adj2" fmla="val 25770"/>
          </a:avLst>
        </a:prstGeom>
        <a:gradFill rotWithShape="0">
          <a:gsLst>
            <a:gs pos="0">
              <a:srgbClr val="F0A22E">
                <a:hueOff val="0"/>
                <a:satOff val="0"/>
                <a:lumOff val="0"/>
                <a:alphaOff val="0"/>
                <a:shade val="63000"/>
                <a:satMod val="165000"/>
              </a:srgbClr>
            </a:gs>
            <a:gs pos="30000">
              <a:srgbClr val="F0A22E">
                <a:hueOff val="0"/>
                <a:satOff val="0"/>
                <a:lumOff val="0"/>
                <a:alphaOff val="0"/>
                <a:shade val="58000"/>
                <a:satMod val="165000"/>
              </a:srgbClr>
            </a:gs>
            <a:gs pos="75000">
              <a:srgbClr val="F0A22E">
                <a:hueOff val="0"/>
                <a:satOff val="0"/>
                <a:lumOff val="0"/>
                <a:alphaOff val="0"/>
                <a:shade val="30000"/>
                <a:satMod val="175000"/>
              </a:srgbClr>
            </a:gs>
            <a:gs pos="100000">
              <a:srgbClr val="F0A22E">
                <a:hueOff val="0"/>
                <a:satOff val="0"/>
                <a:lumOff val="0"/>
                <a:alphaOff val="0"/>
                <a:shade val="15000"/>
                <a:satMod val="175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ysClr val="window" lastClr="FFFFFF"/>
          </a:contourClr>
        </a:sp3d>
      </dgm:spPr>
    </dgm:pt>
    <dgm:pt modelId="{C63492F5-A3AF-4052-8A61-D5A460C3319D}" type="pres">
      <dgm:prSet presAssocID="{2B504921-C129-4680-A229-0E515A4D8742}" presName="trFrame" presStyleLbl="node1" presStyleIdx="1" presStyleCnt="4" custLinFactY="-9082" custLinFactNeighborX="-25220" custLinFactNeighborY="-100000"/>
      <dgm:spPr>
        <a:xfrm rot="5400000">
          <a:off x="6470508" y="1670923"/>
          <a:ext cx="855332" cy="855110"/>
        </a:xfrm>
        <a:prstGeom prst="halfFrame">
          <a:avLst>
            <a:gd name="adj1" fmla="val 25770"/>
            <a:gd name="adj2" fmla="val 25770"/>
          </a:avLst>
        </a:prstGeom>
        <a:gradFill rotWithShape="0">
          <a:gsLst>
            <a:gs pos="0">
              <a:srgbClr val="F0A22E">
                <a:hueOff val="0"/>
                <a:satOff val="0"/>
                <a:lumOff val="0"/>
                <a:alphaOff val="0"/>
                <a:shade val="63000"/>
                <a:satMod val="165000"/>
              </a:srgbClr>
            </a:gs>
            <a:gs pos="30000">
              <a:srgbClr val="F0A22E">
                <a:hueOff val="0"/>
                <a:satOff val="0"/>
                <a:lumOff val="0"/>
                <a:alphaOff val="0"/>
                <a:shade val="58000"/>
                <a:satMod val="165000"/>
              </a:srgbClr>
            </a:gs>
            <a:gs pos="75000">
              <a:srgbClr val="F0A22E">
                <a:hueOff val="0"/>
                <a:satOff val="0"/>
                <a:lumOff val="0"/>
                <a:alphaOff val="0"/>
                <a:shade val="30000"/>
                <a:satMod val="175000"/>
              </a:srgbClr>
            </a:gs>
            <a:gs pos="100000">
              <a:srgbClr val="F0A22E">
                <a:hueOff val="0"/>
                <a:satOff val="0"/>
                <a:lumOff val="0"/>
                <a:alphaOff val="0"/>
                <a:shade val="15000"/>
                <a:satMod val="175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ysClr val="window" lastClr="FFFFFF"/>
          </a:contourClr>
        </a:sp3d>
      </dgm:spPr>
    </dgm:pt>
    <dgm:pt modelId="{C809CA48-2CE7-4619-9552-B41111582C6F}" type="pres">
      <dgm:prSet presAssocID="{2B504921-C129-4680-A229-0E515A4D8742}" presName="blFrame" presStyleLbl="node1" presStyleIdx="2" presStyleCnt="4" custLinFactX="-100000" custLinFactNeighborX="-187454" custLinFactNeighborY="-56444"/>
      <dgm:spPr>
        <a:xfrm rot="16200000">
          <a:off x="869591" y="4093311"/>
          <a:ext cx="855332" cy="855110"/>
        </a:xfrm>
        <a:prstGeom prst="halfFrame">
          <a:avLst>
            <a:gd name="adj1" fmla="val 25770"/>
            <a:gd name="adj2" fmla="val 25770"/>
          </a:avLst>
        </a:prstGeom>
        <a:gradFill rotWithShape="0">
          <a:gsLst>
            <a:gs pos="0">
              <a:srgbClr val="F0A22E">
                <a:hueOff val="0"/>
                <a:satOff val="0"/>
                <a:lumOff val="0"/>
                <a:alphaOff val="0"/>
                <a:shade val="63000"/>
                <a:satMod val="165000"/>
              </a:srgbClr>
            </a:gs>
            <a:gs pos="30000">
              <a:srgbClr val="F0A22E">
                <a:hueOff val="0"/>
                <a:satOff val="0"/>
                <a:lumOff val="0"/>
                <a:alphaOff val="0"/>
                <a:shade val="58000"/>
                <a:satMod val="165000"/>
              </a:srgbClr>
            </a:gs>
            <a:gs pos="75000">
              <a:srgbClr val="F0A22E">
                <a:hueOff val="0"/>
                <a:satOff val="0"/>
                <a:lumOff val="0"/>
                <a:alphaOff val="0"/>
                <a:shade val="30000"/>
                <a:satMod val="175000"/>
              </a:srgbClr>
            </a:gs>
            <a:gs pos="100000">
              <a:srgbClr val="F0A22E">
                <a:hueOff val="0"/>
                <a:satOff val="0"/>
                <a:lumOff val="0"/>
                <a:alphaOff val="0"/>
                <a:shade val="15000"/>
                <a:satMod val="175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ysClr val="window" lastClr="FFFFFF"/>
          </a:contourClr>
        </a:sp3d>
      </dgm:spPr>
    </dgm:pt>
    <dgm:pt modelId="{2789FBB5-6269-4540-8FC0-154D5605CC3C}" type="pres">
      <dgm:prSet presAssocID="{2B504921-C129-4680-A229-0E515A4D8742}" presName="brFrame" presStyleLbl="node1" presStyleIdx="3" presStyleCnt="4" custLinFactNeighborX="-31917" custLinFactNeighborY="-58448"/>
      <dgm:spPr>
        <a:xfrm rot="10800000">
          <a:off x="6413352" y="4076060"/>
          <a:ext cx="855110" cy="855332"/>
        </a:xfrm>
        <a:prstGeom prst="halfFrame">
          <a:avLst>
            <a:gd name="adj1" fmla="val 25770"/>
            <a:gd name="adj2" fmla="val 25770"/>
          </a:avLst>
        </a:prstGeom>
        <a:gradFill rotWithShape="0">
          <a:gsLst>
            <a:gs pos="0">
              <a:srgbClr val="F0A22E">
                <a:hueOff val="0"/>
                <a:satOff val="0"/>
                <a:lumOff val="0"/>
                <a:alphaOff val="0"/>
                <a:shade val="63000"/>
                <a:satMod val="165000"/>
              </a:srgbClr>
            </a:gs>
            <a:gs pos="30000">
              <a:srgbClr val="F0A22E">
                <a:hueOff val="0"/>
                <a:satOff val="0"/>
                <a:lumOff val="0"/>
                <a:alphaOff val="0"/>
                <a:shade val="58000"/>
                <a:satMod val="165000"/>
              </a:srgbClr>
            </a:gs>
            <a:gs pos="75000">
              <a:srgbClr val="F0A22E">
                <a:hueOff val="0"/>
                <a:satOff val="0"/>
                <a:lumOff val="0"/>
                <a:alphaOff val="0"/>
                <a:shade val="30000"/>
                <a:satMod val="175000"/>
              </a:srgbClr>
            </a:gs>
            <a:gs pos="100000">
              <a:srgbClr val="F0A22E">
                <a:hueOff val="0"/>
                <a:satOff val="0"/>
                <a:lumOff val="0"/>
                <a:alphaOff val="0"/>
                <a:shade val="15000"/>
                <a:satMod val="175000"/>
              </a:srgb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ysClr val="window" lastClr="FFFFFF"/>
          </a:contourClr>
        </a:sp3d>
      </dgm:spPr>
    </dgm:pt>
  </dgm:ptLst>
  <dgm:cxnLst>
    <dgm:cxn modelId="{09508B1C-838A-445C-BB82-94D6CD3D4BFA}" type="presOf" srcId="{2B504921-C129-4680-A229-0E515A4D8742}" destId="{52B3BB4C-348A-4EF6-B148-8B51B9CFE434}" srcOrd="0" destOrd="0" presId="urn:microsoft.com/office/officeart/2009/3/layout/FramedTextPicture"/>
    <dgm:cxn modelId="{0DD16126-7D61-4CCA-8431-C42A9D7FEDC0}" type="presOf" srcId="{4AC243DF-8030-49EB-BC6A-592302C5F451}" destId="{113EC222-BFA6-413B-889A-64906C4C3DB6}" srcOrd="0" destOrd="0" presId="urn:microsoft.com/office/officeart/2009/3/layout/FramedTextPicture"/>
    <dgm:cxn modelId="{949833E3-C584-4767-9E0C-99C66E90430D}" srcId="{4AC243DF-8030-49EB-BC6A-592302C5F451}" destId="{2B504921-C129-4680-A229-0E515A4D8742}" srcOrd="0" destOrd="0" parTransId="{B8EA8941-74B6-44F8-8751-B9AD859C391B}" sibTransId="{11D09690-B359-4E8C-9CF9-D8E1E7F5005A}"/>
    <dgm:cxn modelId="{1CADE736-2810-4B65-9280-6C2703815413}" type="presParOf" srcId="{113EC222-BFA6-413B-889A-64906C4C3DB6}" destId="{77A04593-60BE-4F66-9013-E56770062BE8}" srcOrd="0" destOrd="0" presId="urn:microsoft.com/office/officeart/2009/3/layout/FramedTextPicture"/>
    <dgm:cxn modelId="{E3E0D0A2-CD69-45FF-BE59-68339719DC29}" type="presParOf" srcId="{77A04593-60BE-4F66-9013-E56770062BE8}" destId="{1E5FC8AE-8BCB-4C55-BCFF-4C8D4229D86B}" srcOrd="0" destOrd="0" presId="urn:microsoft.com/office/officeart/2009/3/layout/FramedTextPicture"/>
    <dgm:cxn modelId="{91941C14-C587-4BF0-B697-E4E5661D362F}" type="presParOf" srcId="{77A04593-60BE-4F66-9013-E56770062BE8}" destId="{52B3BB4C-348A-4EF6-B148-8B51B9CFE434}" srcOrd="1" destOrd="0" presId="urn:microsoft.com/office/officeart/2009/3/layout/FramedTextPicture"/>
    <dgm:cxn modelId="{03EA2D76-410D-4981-8A4A-EE9693A6B9DB}" type="presParOf" srcId="{77A04593-60BE-4F66-9013-E56770062BE8}" destId="{06F05A1C-5B1F-4699-9175-79F91396A1C8}" srcOrd="2" destOrd="0" presId="urn:microsoft.com/office/officeart/2009/3/layout/FramedTextPicture"/>
    <dgm:cxn modelId="{B1063562-1C0E-4113-9554-579E95BF5EC3}" type="presParOf" srcId="{77A04593-60BE-4F66-9013-E56770062BE8}" destId="{C63492F5-A3AF-4052-8A61-D5A460C3319D}" srcOrd="3" destOrd="0" presId="urn:microsoft.com/office/officeart/2009/3/layout/FramedTextPicture"/>
    <dgm:cxn modelId="{8C83C711-625E-4BB3-BFE7-8F3345B910F8}" type="presParOf" srcId="{77A04593-60BE-4F66-9013-E56770062BE8}" destId="{C809CA48-2CE7-4619-9552-B41111582C6F}" srcOrd="4" destOrd="0" presId="urn:microsoft.com/office/officeart/2009/3/layout/FramedTextPicture"/>
    <dgm:cxn modelId="{8CF003BE-6061-4FFA-B1A2-78629549ACBE}" type="presParOf" srcId="{77A04593-60BE-4F66-9013-E56770062BE8}" destId="{2789FBB5-6269-4540-8FC0-154D5605CC3C}" srcOrd="5" destOrd="0" presId="urn:microsoft.com/office/officeart/2009/3/layout/FramedTextPicture"/>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B90C84-D0CE-477D-A3EB-5B7F01A794B0}" type="doc">
      <dgm:prSet loTypeId="urn:microsoft.com/office/officeart/2005/8/layout/venn3" loCatId="relationship" qsTypeId="urn:microsoft.com/office/officeart/2005/8/quickstyle/simple5" qsCatId="simple" csTypeId="urn:microsoft.com/office/officeart/2005/8/colors/accent2_1" csCatId="accent2" phldr="1"/>
      <dgm:spPr/>
      <dgm:t>
        <a:bodyPr/>
        <a:lstStyle/>
        <a:p>
          <a:endParaRPr lang="en-ZA"/>
        </a:p>
      </dgm:t>
    </dgm:pt>
    <dgm:pt modelId="{42C3DDC7-A095-4426-BC52-D4553A66F5E1}">
      <dgm:prSet custT="1"/>
      <dgm:spPr>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gradFill>
      </dgm:spPr>
      <dgm:t>
        <a:bodyPr/>
        <a:lstStyle/>
        <a:p>
          <a:pPr algn="l"/>
          <a:r>
            <a:rPr lang="en-US" sz="2000" dirty="0"/>
            <a:t>Children’s Act, 2006</a:t>
          </a:r>
        </a:p>
      </dgm:t>
    </dgm:pt>
    <dgm:pt modelId="{7A071250-5CD8-4D01-8BFA-7F29B0473BB9}" type="parTrans" cxnId="{9EEE04FD-331A-4357-A3A3-690DD91CFBC6}">
      <dgm:prSet/>
      <dgm:spPr/>
      <dgm:t>
        <a:bodyPr/>
        <a:lstStyle/>
        <a:p>
          <a:endParaRPr lang="en-US"/>
        </a:p>
      </dgm:t>
    </dgm:pt>
    <dgm:pt modelId="{9948B6D5-1508-4E63-8D21-453D378C7511}" type="sibTrans" cxnId="{9EEE04FD-331A-4357-A3A3-690DD91CFBC6}">
      <dgm:prSet/>
      <dgm:spPr/>
      <dgm:t>
        <a:bodyPr/>
        <a:lstStyle/>
        <a:p>
          <a:endParaRPr lang="en-US"/>
        </a:p>
      </dgm:t>
    </dgm:pt>
    <dgm:pt modelId="{62309B52-D535-4E30-8D20-C78C236B4425}">
      <dgm:prSet custT="1"/>
      <dgm:spPr>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gradFill>
      </dgm:spPr>
      <dgm:t>
        <a:bodyPr/>
        <a:lstStyle/>
        <a:p>
          <a:pPr algn="l"/>
          <a:r>
            <a:rPr lang="en-US" sz="1800" dirty="0"/>
            <a:t>Child Justice Act, 1998</a:t>
          </a:r>
        </a:p>
      </dgm:t>
    </dgm:pt>
    <dgm:pt modelId="{F3E9E3FE-8D15-4CE9-AEFF-F7E72C288686}" type="parTrans" cxnId="{7AF3CF7E-B563-404F-8711-A8AD452D17B3}">
      <dgm:prSet/>
      <dgm:spPr/>
      <dgm:t>
        <a:bodyPr/>
        <a:lstStyle/>
        <a:p>
          <a:endParaRPr lang="en-US"/>
        </a:p>
      </dgm:t>
    </dgm:pt>
    <dgm:pt modelId="{2A860C76-A95B-4A1F-8F79-BE34A6699958}" type="sibTrans" cxnId="{7AF3CF7E-B563-404F-8711-A8AD452D17B3}">
      <dgm:prSet/>
      <dgm:spPr/>
      <dgm:t>
        <a:bodyPr/>
        <a:lstStyle/>
        <a:p>
          <a:endParaRPr lang="en-US"/>
        </a:p>
      </dgm:t>
    </dgm:pt>
    <dgm:pt modelId="{117E3D05-859B-4195-B06C-47A781C433CC}">
      <dgm:prSet custT="1"/>
      <dgm:spPr>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gradFill>
      </dgm:spPr>
      <dgm:t>
        <a:bodyPr/>
        <a:lstStyle/>
        <a:p>
          <a:r>
            <a:rPr lang="en-US" sz="2000" dirty="0"/>
            <a:t>Domestic Violence Act, 1998, as amended</a:t>
          </a:r>
        </a:p>
      </dgm:t>
    </dgm:pt>
    <dgm:pt modelId="{0CF8D3CA-FF88-4E3E-B98C-A753C6F4F57F}" type="parTrans" cxnId="{1AC1250B-1D65-43D7-88A8-5F03CB9946D7}">
      <dgm:prSet/>
      <dgm:spPr/>
      <dgm:t>
        <a:bodyPr/>
        <a:lstStyle/>
        <a:p>
          <a:endParaRPr lang="en-US"/>
        </a:p>
      </dgm:t>
    </dgm:pt>
    <dgm:pt modelId="{4834D0A0-63BD-40B2-BD88-D13F3460F51D}" type="sibTrans" cxnId="{1AC1250B-1D65-43D7-88A8-5F03CB9946D7}">
      <dgm:prSet/>
      <dgm:spPr/>
      <dgm:t>
        <a:bodyPr/>
        <a:lstStyle/>
        <a:p>
          <a:endParaRPr lang="en-US"/>
        </a:p>
      </dgm:t>
    </dgm:pt>
    <dgm:pt modelId="{D55326EE-90C7-4178-890A-FD58E7792F84}">
      <dgm:prSet custT="1"/>
      <dgm:spPr>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gradFill>
      </dgm:spPr>
      <dgm:t>
        <a:bodyPr/>
        <a:lstStyle/>
        <a:p>
          <a:r>
            <a:rPr lang="en-US" sz="1800" dirty="0"/>
            <a:t>Prevention and Combating of Trafficking in Persons Act, 2013 </a:t>
          </a:r>
        </a:p>
      </dgm:t>
    </dgm:pt>
    <dgm:pt modelId="{898846A9-58FE-450D-8F50-3FB6AF4269D9}" type="parTrans" cxnId="{1F286778-7604-4CDF-BE81-BB01C7CA20C8}">
      <dgm:prSet/>
      <dgm:spPr/>
      <dgm:t>
        <a:bodyPr/>
        <a:lstStyle/>
        <a:p>
          <a:endParaRPr lang="en-US"/>
        </a:p>
      </dgm:t>
    </dgm:pt>
    <dgm:pt modelId="{D7E025D5-379B-4929-9D54-0F6D7E580AD6}" type="sibTrans" cxnId="{1F286778-7604-4CDF-BE81-BB01C7CA20C8}">
      <dgm:prSet/>
      <dgm:spPr/>
      <dgm:t>
        <a:bodyPr/>
        <a:lstStyle/>
        <a:p>
          <a:endParaRPr lang="en-US"/>
        </a:p>
      </dgm:t>
    </dgm:pt>
    <dgm:pt modelId="{E7110F74-744A-4AB7-BD89-2022C8497E32}">
      <dgm:prSet/>
      <dgm:spPr>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gradFill>
      </dgm:spPr>
      <dgm:t>
        <a:bodyPr/>
        <a:lstStyle/>
        <a:p>
          <a:r>
            <a:rPr lang="en-US" dirty="0"/>
            <a:t>Criminal Law (Sexual Offences and Related Matters) Amendment Act, 2007</a:t>
          </a:r>
        </a:p>
      </dgm:t>
    </dgm:pt>
    <dgm:pt modelId="{A0D7E6D9-C4DF-436A-8D23-64D6FECBF1B0}" type="parTrans" cxnId="{E8EC3008-7CF6-4599-8C72-BEB13168B2C7}">
      <dgm:prSet/>
      <dgm:spPr/>
      <dgm:t>
        <a:bodyPr/>
        <a:lstStyle/>
        <a:p>
          <a:endParaRPr lang="en-US"/>
        </a:p>
      </dgm:t>
    </dgm:pt>
    <dgm:pt modelId="{2328F611-F5F4-4CE7-A5AA-40AEFB26EA72}" type="sibTrans" cxnId="{E8EC3008-7CF6-4599-8C72-BEB13168B2C7}">
      <dgm:prSet/>
      <dgm:spPr/>
      <dgm:t>
        <a:bodyPr/>
        <a:lstStyle/>
        <a:p>
          <a:endParaRPr lang="en-US"/>
        </a:p>
      </dgm:t>
    </dgm:pt>
    <dgm:pt modelId="{9F5838B3-1FEF-4814-A0E4-907459E1AE62}" type="pres">
      <dgm:prSet presAssocID="{6CB90C84-D0CE-477D-A3EB-5B7F01A794B0}" presName="Name0" presStyleCnt="0">
        <dgm:presLayoutVars>
          <dgm:dir/>
          <dgm:resizeHandles val="exact"/>
        </dgm:presLayoutVars>
      </dgm:prSet>
      <dgm:spPr/>
      <dgm:t>
        <a:bodyPr/>
        <a:lstStyle/>
        <a:p>
          <a:endParaRPr lang="en-US"/>
        </a:p>
      </dgm:t>
    </dgm:pt>
    <dgm:pt modelId="{84A18073-D601-4C9E-9994-93B0DDFC83F3}" type="pres">
      <dgm:prSet presAssocID="{117E3D05-859B-4195-B06C-47A781C433CC}" presName="Name5" presStyleLbl="vennNode1" presStyleIdx="0" presStyleCnt="5" custLinFactNeighborX="-20638" custLinFactNeighborY="-8180">
        <dgm:presLayoutVars>
          <dgm:bulletEnabled val="1"/>
        </dgm:presLayoutVars>
      </dgm:prSet>
      <dgm:spPr/>
      <dgm:t>
        <a:bodyPr/>
        <a:lstStyle/>
        <a:p>
          <a:endParaRPr lang="en-US"/>
        </a:p>
      </dgm:t>
    </dgm:pt>
    <dgm:pt modelId="{0EB8FDA8-6068-4E2A-9052-F9110B5FA34C}" type="pres">
      <dgm:prSet presAssocID="{4834D0A0-63BD-40B2-BD88-D13F3460F51D}" presName="space" presStyleCnt="0"/>
      <dgm:spPr/>
    </dgm:pt>
    <dgm:pt modelId="{A10BD6CB-2378-4F11-8B66-58084AE6F23B}" type="pres">
      <dgm:prSet presAssocID="{42C3DDC7-A095-4426-BC52-D4553A66F5E1}" presName="Name5" presStyleLbl="vennNode1" presStyleIdx="1" presStyleCnt="5" custLinFactNeighborX="-15977" custLinFactNeighborY="-8684">
        <dgm:presLayoutVars>
          <dgm:bulletEnabled val="1"/>
        </dgm:presLayoutVars>
      </dgm:prSet>
      <dgm:spPr/>
      <dgm:t>
        <a:bodyPr/>
        <a:lstStyle/>
        <a:p>
          <a:endParaRPr lang="en-US"/>
        </a:p>
      </dgm:t>
    </dgm:pt>
    <dgm:pt modelId="{27E07589-5ADE-4809-A141-16A15EF21DB8}" type="pres">
      <dgm:prSet presAssocID="{9948B6D5-1508-4E63-8D21-453D378C7511}" presName="space" presStyleCnt="0"/>
      <dgm:spPr/>
    </dgm:pt>
    <dgm:pt modelId="{159933C8-F530-497F-8478-CD2066BAFBA1}" type="pres">
      <dgm:prSet presAssocID="{E7110F74-744A-4AB7-BD89-2022C8497E32}" presName="Name5" presStyleLbl="vennNode1" presStyleIdx="2" presStyleCnt="5" custLinFactNeighborX="-2261" custLinFactNeighborY="-7688">
        <dgm:presLayoutVars>
          <dgm:bulletEnabled val="1"/>
        </dgm:presLayoutVars>
      </dgm:prSet>
      <dgm:spPr/>
      <dgm:t>
        <a:bodyPr/>
        <a:lstStyle/>
        <a:p>
          <a:endParaRPr lang="en-US"/>
        </a:p>
      </dgm:t>
    </dgm:pt>
    <dgm:pt modelId="{96DB0ADD-B75B-43B1-B154-4C52FBE96DC5}" type="pres">
      <dgm:prSet presAssocID="{2328F611-F5F4-4CE7-A5AA-40AEFB26EA72}" presName="space" presStyleCnt="0"/>
      <dgm:spPr/>
    </dgm:pt>
    <dgm:pt modelId="{019626C9-28BD-4F4F-8C55-C05A9558B68D}" type="pres">
      <dgm:prSet presAssocID="{62309B52-D535-4E30-8D20-C78C236B4425}" presName="Name5" presStyleLbl="vennNode1" presStyleIdx="3" presStyleCnt="5" custLinFactNeighborX="-13881" custLinFactNeighborY="-10430">
        <dgm:presLayoutVars>
          <dgm:bulletEnabled val="1"/>
        </dgm:presLayoutVars>
      </dgm:prSet>
      <dgm:spPr/>
      <dgm:t>
        <a:bodyPr/>
        <a:lstStyle/>
        <a:p>
          <a:endParaRPr lang="en-US"/>
        </a:p>
      </dgm:t>
    </dgm:pt>
    <dgm:pt modelId="{5F7B8254-81D9-40EA-AB30-464DF632A0CE}" type="pres">
      <dgm:prSet presAssocID="{2A860C76-A95B-4A1F-8F79-BE34A6699958}" presName="space" presStyleCnt="0"/>
      <dgm:spPr/>
    </dgm:pt>
    <dgm:pt modelId="{EBF4AEBC-3C90-4D98-9F77-D4B26BC056A7}" type="pres">
      <dgm:prSet presAssocID="{D55326EE-90C7-4178-890A-FD58E7792F84}" presName="Name5" presStyleLbl="vennNode1" presStyleIdx="4" presStyleCnt="5" custLinFactNeighborX="257" custLinFactNeighborY="-6332">
        <dgm:presLayoutVars>
          <dgm:bulletEnabled val="1"/>
        </dgm:presLayoutVars>
      </dgm:prSet>
      <dgm:spPr/>
      <dgm:t>
        <a:bodyPr/>
        <a:lstStyle/>
        <a:p>
          <a:endParaRPr lang="en-US"/>
        </a:p>
      </dgm:t>
    </dgm:pt>
  </dgm:ptLst>
  <dgm:cxnLst>
    <dgm:cxn modelId="{CD8FCC86-101F-446B-951E-4A3D89EDD5D9}" type="presOf" srcId="{D55326EE-90C7-4178-890A-FD58E7792F84}" destId="{EBF4AEBC-3C90-4D98-9F77-D4B26BC056A7}" srcOrd="0" destOrd="0" presId="urn:microsoft.com/office/officeart/2005/8/layout/venn3"/>
    <dgm:cxn modelId="{9EEE04FD-331A-4357-A3A3-690DD91CFBC6}" srcId="{6CB90C84-D0CE-477D-A3EB-5B7F01A794B0}" destId="{42C3DDC7-A095-4426-BC52-D4553A66F5E1}" srcOrd="1" destOrd="0" parTransId="{7A071250-5CD8-4D01-8BFA-7F29B0473BB9}" sibTransId="{9948B6D5-1508-4E63-8D21-453D378C7511}"/>
    <dgm:cxn modelId="{9531C240-F192-45F2-A992-D5B7117857ED}" type="presOf" srcId="{62309B52-D535-4E30-8D20-C78C236B4425}" destId="{019626C9-28BD-4F4F-8C55-C05A9558B68D}" srcOrd="0" destOrd="0" presId="urn:microsoft.com/office/officeart/2005/8/layout/venn3"/>
    <dgm:cxn modelId="{E8EC3008-7CF6-4599-8C72-BEB13168B2C7}" srcId="{6CB90C84-D0CE-477D-A3EB-5B7F01A794B0}" destId="{E7110F74-744A-4AB7-BD89-2022C8497E32}" srcOrd="2" destOrd="0" parTransId="{A0D7E6D9-C4DF-436A-8D23-64D6FECBF1B0}" sibTransId="{2328F611-F5F4-4CE7-A5AA-40AEFB26EA72}"/>
    <dgm:cxn modelId="{B81BB2AD-E7FF-40CB-AA1A-D82AF8041FCF}" type="presOf" srcId="{6CB90C84-D0CE-477D-A3EB-5B7F01A794B0}" destId="{9F5838B3-1FEF-4814-A0E4-907459E1AE62}" srcOrd="0" destOrd="0" presId="urn:microsoft.com/office/officeart/2005/8/layout/venn3"/>
    <dgm:cxn modelId="{1AC1250B-1D65-43D7-88A8-5F03CB9946D7}" srcId="{6CB90C84-D0CE-477D-A3EB-5B7F01A794B0}" destId="{117E3D05-859B-4195-B06C-47A781C433CC}" srcOrd="0" destOrd="0" parTransId="{0CF8D3CA-FF88-4E3E-B98C-A753C6F4F57F}" sibTransId="{4834D0A0-63BD-40B2-BD88-D13F3460F51D}"/>
    <dgm:cxn modelId="{B1A9D165-EE96-4D75-A60E-027E00AB58D0}" type="presOf" srcId="{117E3D05-859B-4195-B06C-47A781C433CC}" destId="{84A18073-D601-4C9E-9994-93B0DDFC83F3}" srcOrd="0" destOrd="0" presId="urn:microsoft.com/office/officeart/2005/8/layout/venn3"/>
    <dgm:cxn modelId="{2917E7D8-53DD-4446-B2ED-B57F9651AAE4}" type="presOf" srcId="{E7110F74-744A-4AB7-BD89-2022C8497E32}" destId="{159933C8-F530-497F-8478-CD2066BAFBA1}" srcOrd="0" destOrd="0" presId="urn:microsoft.com/office/officeart/2005/8/layout/venn3"/>
    <dgm:cxn modelId="{1F286778-7604-4CDF-BE81-BB01C7CA20C8}" srcId="{6CB90C84-D0CE-477D-A3EB-5B7F01A794B0}" destId="{D55326EE-90C7-4178-890A-FD58E7792F84}" srcOrd="4" destOrd="0" parTransId="{898846A9-58FE-450D-8F50-3FB6AF4269D9}" sibTransId="{D7E025D5-379B-4929-9D54-0F6D7E580AD6}"/>
    <dgm:cxn modelId="{7AF3CF7E-B563-404F-8711-A8AD452D17B3}" srcId="{6CB90C84-D0CE-477D-A3EB-5B7F01A794B0}" destId="{62309B52-D535-4E30-8D20-C78C236B4425}" srcOrd="3" destOrd="0" parTransId="{F3E9E3FE-8D15-4CE9-AEFF-F7E72C288686}" sibTransId="{2A860C76-A95B-4A1F-8F79-BE34A6699958}"/>
    <dgm:cxn modelId="{C84F4320-DEAD-49C3-8C1A-AAE17071F698}" type="presOf" srcId="{42C3DDC7-A095-4426-BC52-D4553A66F5E1}" destId="{A10BD6CB-2378-4F11-8B66-58084AE6F23B}" srcOrd="0" destOrd="0" presId="urn:microsoft.com/office/officeart/2005/8/layout/venn3"/>
    <dgm:cxn modelId="{7E00B571-E538-41C2-90B2-76106D6B9CD9}" type="presParOf" srcId="{9F5838B3-1FEF-4814-A0E4-907459E1AE62}" destId="{84A18073-D601-4C9E-9994-93B0DDFC83F3}" srcOrd="0" destOrd="0" presId="urn:microsoft.com/office/officeart/2005/8/layout/venn3"/>
    <dgm:cxn modelId="{1FFD8BA7-F8D1-4028-BC72-F67479ABDF76}" type="presParOf" srcId="{9F5838B3-1FEF-4814-A0E4-907459E1AE62}" destId="{0EB8FDA8-6068-4E2A-9052-F9110B5FA34C}" srcOrd="1" destOrd="0" presId="urn:microsoft.com/office/officeart/2005/8/layout/venn3"/>
    <dgm:cxn modelId="{17B0BE3B-FFA9-410F-A37B-6FED199EFA13}" type="presParOf" srcId="{9F5838B3-1FEF-4814-A0E4-907459E1AE62}" destId="{A10BD6CB-2378-4F11-8B66-58084AE6F23B}" srcOrd="2" destOrd="0" presId="urn:microsoft.com/office/officeart/2005/8/layout/venn3"/>
    <dgm:cxn modelId="{665A2FE2-9752-4B43-AC2A-AF7954A00589}" type="presParOf" srcId="{9F5838B3-1FEF-4814-A0E4-907459E1AE62}" destId="{27E07589-5ADE-4809-A141-16A15EF21DB8}" srcOrd="3" destOrd="0" presId="urn:microsoft.com/office/officeart/2005/8/layout/venn3"/>
    <dgm:cxn modelId="{1FD26D10-DFAD-46E6-A90D-10A1464C5DBC}" type="presParOf" srcId="{9F5838B3-1FEF-4814-A0E4-907459E1AE62}" destId="{159933C8-F530-497F-8478-CD2066BAFBA1}" srcOrd="4" destOrd="0" presId="urn:microsoft.com/office/officeart/2005/8/layout/venn3"/>
    <dgm:cxn modelId="{E0880897-B9F1-413C-8D0A-E352DE4ABFB4}" type="presParOf" srcId="{9F5838B3-1FEF-4814-A0E4-907459E1AE62}" destId="{96DB0ADD-B75B-43B1-B154-4C52FBE96DC5}" srcOrd="5" destOrd="0" presId="urn:microsoft.com/office/officeart/2005/8/layout/venn3"/>
    <dgm:cxn modelId="{28A23A08-7124-4817-819E-92369FC2CDC1}" type="presParOf" srcId="{9F5838B3-1FEF-4814-A0E4-907459E1AE62}" destId="{019626C9-28BD-4F4F-8C55-C05A9558B68D}" srcOrd="6" destOrd="0" presId="urn:microsoft.com/office/officeart/2005/8/layout/venn3"/>
    <dgm:cxn modelId="{35D58998-C1E5-4280-A4E6-74FF36E3DCF1}" type="presParOf" srcId="{9F5838B3-1FEF-4814-A0E4-907459E1AE62}" destId="{5F7B8254-81D9-40EA-AB30-464DF632A0CE}" srcOrd="7" destOrd="0" presId="urn:microsoft.com/office/officeart/2005/8/layout/venn3"/>
    <dgm:cxn modelId="{E54CFC03-06A7-413B-B32F-33A77E982139}" type="presParOf" srcId="{9F5838B3-1FEF-4814-A0E4-907459E1AE62}" destId="{EBF4AEBC-3C90-4D98-9F77-D4B26BC056A7}" srcOrd="8"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C243DF-8030-49EB-BC6A-592302C5F451}" type="doc">
      <dgm:prSet loTypeId="urn:microsoft.com/office/officeart/2009/3/layout/FramedTextPicture" loCatId="picture" qsTypeId="urn:microsoft.com/office/officeart/2005/8/quickstyle/simple5" qsCatId="simple" csTypeId="urn:microsoft.com/office/officeart/2005/8/colors/accent1_2" csCatId="accent1" phldr="1"/>
      <dgm:spPr/>
      <dgm:t>
        <a:bodyPr/>
        <a:lstStyle/>
        <a:p>
          <a:endParaRPr lang="en-ZA"/>
        </a:p>
      </dgm:t>
    </dgm:pt>
    <dgm:pt modelId="{2B504921-C129-4680-A229-0E515A4D8742}">
      <dgm:prSet phldrT="[Text]"/>
      <dgm:spPr/>
      <dgm:t>
        <a:bodyPr/>
        <a:lstStyle/>
        <a:p>
          <a:r>
            <a:rPr lang="en-ZA" dirty="0">
              <a:solidFill>
                <a:schemeClr val="accent2"/>
              </a:solidFill>
            </a:rPr>
            <a:t>3 GBV Amendment Acts Enhancing the Protection of Children</a:t>
          </a:r>
        </a:p>
      </dgm:t>
    </dgm:pt>
    <dgm:pt modelId="{B8EA8941-74B6-44F8-8751-B9AD859C391B}" type="parTrans" cxnId="{949833E3-C584-4767-9E0C-99C66E90430D}">
      <dgm:prSet/>
      <dgm:spPr/>
      <dgm:t>
        <a:bodyPr/>
        <a:lstStyle/>
        <a:p>
          <a:endParaRPr lang="en-ZA"/>
        </a:p>
      </dgm:t>
    </dgm:pt>
    <dgm:pt modelId="{11D09690-B359-4E8C-9CF9-D8E1E7F5005A}" type="sibTrans" cxnId="{949833E3-C584-4767-9E0C-99C66E90430D}">
      <dgm:prSet/>
      <dgm:spPr/>
      <dgm:t>
        <a:bodyPr/>
        <a:lstStyle/>
        <a:p>
          <a:endParaRPr lang="en-ZA"/>
        </a:p>
      </dgm:t>
    </dgm:pt>
    <dgm:pt modelId="{113EC222-BFA6-413B-889A-64906C4C3DB6}" type="pres">
      <dgm:prSet presAssocID="{4AC243DF-8030-49EB-BC6A-592302C5F451}" presName="Name0" presStyleCnt="0">
        <dgm:presLayoutVars>
          <dgm:chMax/>
          <dgm:chPref/>
          <dgm:dir/>
        </dgm:presLayoutVars>
      </dgm:prSet>
      <dgm:spPr/>
      <dgm:t>
        <a:bodyPr/>
        <a:lstStyle/>
        <a:p>
          <a:endParaRPr lang="en-US"/>
        </a:p>
      </dgm:t>
    </dgm:pt>
    <dgm:pt modelId="{77A04593-60BE-4F66-9013-E56770062BE8}" type="pres">
      <dgm:prSet presAssocID="{2B504921-C129-4680-A229-0E515A4D8742}" presName="composite" presStyleCnt="0">
        <dgm:presLayoutVars>
          <dgm:chMax/>
          <dgm:chPref/>
        </dgm:presLayoutVars>
      </dgm:prSet>
      <dgm:spPr/>
    </dgm:pt>
    <dgm:pt modelId="{1E5FC8AE-8BCB-4C55-BCFF-4C8D4229D86B}" type="pres">
      <dgm:prSet presAssocID="{2B504921-C129-4680-A229-0E515A4D8742}" presName="Image" presStyleLbl="bgImgPlace1" presStyleIdx="0" presStyleCnt="1" custScaleY="120972" custLinFactNeighborX="79240" custLinFactNeighborY="-13325"/>
      <dgm:spPr>
        <a:blipFill rotWithShape="1">
          <a:blip xmlns:r="http://schemas.openxmlformats.org/officeDocument/2006/relationships" r:embed="rId1">
            <a:duotone>
              <a:schemeClr val="accent1">
                <a:shade val="45000"/>
                <a:satMod val="135000"/>
              </a:schemeClr>
              <a:prstClr val="white"/>
            </a:duotone>
          </a:blip>
          <a:stretch>
            <a:fillRect/>
          </a:stretch>
        </a:blipFill>
      </dgm:spPr>
    </dgm:pt>
    <dgm:pt modelId="{52B3BB4C-348A-4EF6-B148-8B51B9CFE434}" type="pres">
      <dgm:prSet presAssocID="{2B504921-C129-4680-A229-0E515A4D8742}" presName="ParentText" presStyleLbl="revTx" presStyleIdx="0" presStyleCnt="1" custScaleX="150303" custLinFactNeighborX="-29622" custLinFactNeighborY="-7221">
        <dgm:presLayoutVars>
          <dgm:chMax val="0"/>
          <dgm:chPref val="0"/>
          <dgm:bulletEnabled val="1"/>
        </dgm:presLayoutVars>
      </dgm:prSet>
      <dgm:spPr/>
      <dgm:t>
        <a:bodyPr/>
        <a:lstStyle/>
        <a:p>
          <a:endParaRPr lang="en-US"/>
        </a:p>
      </dgm:t>
    </dgm:pt>
    <dgm:pt modelId="{06F05A1C-5B1F-4699-9175-79F91396A1C8}" type="pres">
      <dgm:prSet presAssocID="{2B504921-C129-4680-A229-0E515A4D8742}" presName="tlFrame" presStyleLbl="node1" presStyleIdx="0" presStyleCnt="4" custLinFactX="-100000" custLinFactY="-9082" custLinFactNeighborX="-148597" custLinFactNeighborY="-100000"/>
      <dgm:spPr/>
    </dgm:pt>
    <dgm:pt modelId="{C63492F5-A3AF-4052-8A61-D5A460C3319D}" type="pres">
      <dgm:prSet presAssocID="{2B504921-C129-4680-A229-0E515A4D8742}" presName="trFrame" presStyleLbl="node1" presStyleIdx="1" presStyleCnt="4" custLinFactY="-9082" custLinFactNeighborX="-25220" custLinFactNeighborY="-100000"/>
      <dgm:spPr/>
    </dgm:pt>
    <dgm:pt modelId="{C809CA48-2CE7-4619-9552-B41111582C6F}" type="pres">
      <dgm:prSet presAssocID="{2B504921-C129-4680-A229-0E515A4D8742}" presName="blFrame" presStyleLbl="node1" presStyleIdx="2" presStyleCnt="4" custLinFactX="-100000" custLinFactNeighborX="-135203" custLinFactNeighborY="-51753"/>
      <dgm:spPr/>
    </dgm:pt>
    <dgm:pt modelId="{2789FBB5-6269-4540-8FC0-154D5605CC3C}" type="pres">
      <dgm:prSet presAssocID="{2B504921-C129-4680-A229-0E515A4D8742}" presName="brFrame" presStyleLbl="node1" presStyleIdx="3" presStyleCnt="4" custLinFactNeighborX="-31917" custLinFactNeighborY="-58448"/>
      <dgm:spPr/>
    </dgm:pt>
  </dgm:ptLst>
  <dgm:cxnLst>
    <dgm:cxn modelId="{7CA1C24E-123E-467E-84B5-CACD922DA5EF}" type="presOf" srcId="{2B504921-C129-4680-A229-0E515A4D8742}" destId="{52B3BB4C-348A-4EF6-B148-8B51B9CFE434}" srcOrd="0" destOrd="0" presId="urn:microsoft.com/office/officeart/2009/3/layout/FramedTextPicture"/>
    <dgm:cxn modelId="{949833E3-C584-4767-9E0C-99C66E90430D}" srcId="{4AC243DF-8030-49EB-BC6A-592302C5F451}" destId="{2B504921-C129-4680-A229-0E515A4D8742}" srcOrd="0" destOrd="0" parTransId="{B8EA8941-74B6-44F8-8751-B9AD859C391B}" sibTransId="{11D09690-B359-4E8C-9CF9-D8E1E7F5005A}"/>
    <dgm:cxn modelId="{837FEBF7-A23E-49C9-92AA-124B2876F9E6}" type="presOf" srcId="{4AC243DF-8030-49EB-BC6A-592302C5F451}" destId="{113EC222-BFA6-413B-889A-64906C4C3DB6}" srcOrd="0" destOrd="0" presId="urn:microsoft.com/office/officeart/2009/3/layout/FramedTextPicture"/>
    <dgm:cxn modelId="{A5BE263A-1999-4BE1-81A0-8EC533A8E27F}" type="presParOf" srcId="{113EC222-BFA6-413B-889A-64906C4C3DB6}" destId="{77A04593-60BE-4F66-9013-E56770062BE8}" srcOrd="0" destOrd="0" presId="urn:microsoft.com/office/officeart/2009/3/layout/FramedTextPicture"/>
    <dgm:cxn modelId="{C8981C5E-B783-486F-A7DE-997BCDA813A1}" type="presParOf" srcId="{77A04593-60BE-4F66-9013-E56770062BE8}" destId="{1E5FC8AE-8BCB-4C55-BCFF-4C8D4229D86B}" srcOrd="0" destOrd="0" presId="urn:microsoft.com/office/officeart/2009/3/layout/FramedTextPicture"/>
    <dgm:cxn modelId="{2956BAD1-4C72-4908-B7E6-6501C389B194}" type="presParOf" srcId="{77A04593-60BE-4F66-9013-E56770062BE8}" destId="{52B3BB4C-348A-4EF6-B148-8B51B9CFE434}" srcOrd="1" destOrd="0" presId="urn:microsoft.com/office/officeart/2009/3/layout/FramedTextPicture"/>
    <dgm:cxn modelId="{DE95B201-9A35-4E9D-A252-62F3C1F94FCC}" type="presParOf" srcId="{77A04593-60BE-4F66-9013-E56770062BE8}" destId="{06F05A1C-5B1F-4699-9175-79F91396A1C8}" srcOrd="2" destOrd="0" presId="urn:microsoft.com/office/officeart/2009/3/layout/FramedTextPicture"/>
    <dgm:cxn modelId="{131470EE-29EB-48C8-8A17-8FD17CC830B2}" type="presParOf" srcId="{77A04593-60BE-4F66-9013-E56770062BE8}" destId="{C63492F5-A3AF-4052-8A61-D5A460C3319D}" srcOrd="3" destOrd="0" presId="urn:microsoft.com/office/officeart/2009/3/layout/FramedTextPicture"/>
    <dgm:cxn modelId="{8BA06B94-6593-485B-87E0-662D276454AB}" type="presParOf" srcId="{77A04593-60BE-4F66-9013-E56770062BE8}" destId="{C809CA48-2CE7-4619-9552-B41111582C6F}" srcOrd="4" destOrd="0" presId="urn:microsoft.com/office/officeart/2009/3/layout/FramedTextPicture"/>
    <dgm:cxn modelId="{0E47B640-93E1-4058-A57A-750D405E4669}" type="presParOf" srcId="{77A04593-60BE-4F66-9013-E56770062BE8}" destId="{2789FBB5-6269-4540-8FC0-154D5605CC3C}" srcOrd="5" destOrd="0" presId="urn:microsoft.com/office/officeart/2009/3/layout/FramedTextPicture"/>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0BC243-C1EE-40E9-8291-8C5EAEA4A0AA}"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B47AC688-D0CF-4812-A96A-71B0A9B0C3B9}">
      <dgm:prSet phldrT="[Text]" custT="1"/>
      <dgm:spPr>
        <a:solidFill>
          <a:schemeClr val="accent4">
            <a:lumMod val="75000"/>
          </a:schemeClr>
        </a:solidFill>
      </dgm:spPr>
      <dgm:t>
        <a:bodyPr/>
        <a:lstStyle/>
        <a:p>
          <a:r>
            <a:rPr lang="en-US" sz="2000" b="1" dirty="0"/>
            <a:t>Domestic Violence Amendment Act 14 of 2021</a:t>
          </a:r>
        </a:p>
      </dgm:t>
    </dgm:pt>
    <dgm:pt modelId="{F99E7ED8-30FC-4A08-9A7A-64A1F48C6249}" type="parTrans" cxnId="{97C0A66F-857E-4DCE-9B9F-4BA1FFA407CD}">
      <dgm:prSet/>
      <dgm:spPr/>
      <dgm:t>
        <a:bodyPr/>
        <a:lstStyle/>
        <a:p>
          <a:endParaRPr lang="en-US"/>
        </a:p>
      </dgm:t>
    </dgm:pt>
    <dgm:pt modelId="{56F2D689-C2D3-49E8-8AB4-6AF7A1C2C28E}" type="sibTrans" cxnId="{97C0A66F-857E-4DCE-9B9F-4BA1FFA407CD}">
      <dgm:prSet/>
      <dgm:spPr/>
      <dgm:t>
        <a:bodyPr/>
        <a:lstStyle/>
        <a:p>
          <a:endParaRPr lang="en-US"/>
        </a:p>
      </dgm:t>
    </dgm:pt>
    <dgm:pt modelId="{C70AC635-2B58-4607-AF42-083C997FE5CF}">
      <dgm:prSet phldrT="[Text]" custT="1"/>
      <dgm:spPr>
        <a:solidFill>
          <a:schemeClr val="accent4">
            <a:lumMod val="60000"/>
            <a:lumOff val="40000"/>
            <a:alpha val="90000"/>
          </a:schemeClr>
        </a:solidFill>
      </dgm:spPr>
      <dgm:t>
        <a:bodyPr/>
        <a:lstStyle/>
        <a:p>
          <a:r>
            <a:rPr lang="en-US" sz="1600" b="0" dirty="0"/>
            <a:t>Introduces </a:t>
          </a:r>
          <a:r>
            <a:rPr lang="en-US" sz="1600" b="1" dirty="0"/>
            <a:t>‘exposing a child to domestic violence’ </a:t>
          </a:r>
          <a:r>
            <a:rPr lang="en-US" sz="1600" b="0" dirty="0"/>
            <a:t>as an additional act of domestic violence;</a:t>
          </a:r>
        </a:p>
      </dgm:t>
    </dgm:pt>
    <dgm:pt modelId="{8D0B1F7C-AA49-4BA2-97F1-D535F786F54C}" type="parTrans" cxnId="{BDE27243-6C6F-48BB-A732-83B668636E3C}">
      <dgm:prSet/>
      <dgm:spPr/>
      <dgm:t>
        <a:bodyPr/>
        <a:lstStyle/>
        <a:p>
          <a:endParaRPr lang="en-US"/>
        </a:p>
      </dgm:t>
    </dgm:pt>
    <dgm:pt modelId="{13FAA2C5-D9C8-4E70-8B66-AA7EE90ABB8A}" type="sibTrans" cxnId="{BDE27243-6C6F-48BB-A732-83B668636E3C}">
      <dgm:prSet/>
      <dgm:spPr/>
      <dgm:t>
        <a:bodyPr/>
        <a:lstStyle/>
        <a:p>
          <a:endParaRPr lang="en-US"/>
        </a:p>
      </dgm:t>
    </dgm:pt>
    <dgm:pt modelId="{B37BE64E-CC89-430C-8CF8-FF6C352580CB}">
      <dgm:prSet phldrT="[Text]" custT="1"/>
      <dgm:spPr>
        <a:solidFill>
          <a:schemeClr val="accent4">
            <a:lumMod val="60000"/>
            <a:lumOff val="40000"/>
            <a:alpha val="90000"/>
          </a:schemeClr>
        </a:solidFill>
      </dgm:spPr>
      <dgm:t>
        <a:bodyPr/>
        <a:lstStyle/>
        <a:p>
          <a:r>
            <a:rPr lang="en-US" sz="1600" b="1" dirty="0"/>
            <a:t>Intermediary services </a:t>
          </a:r>
          <a:r>
            <a:rPr lang="en-US" sz="1600" b="0" dirty="0"/>
            <a:t>are available to children when testifying in both civil and criminal proceedings; </a:t>
          </a:r>
        </a:p>
      </dgm:t>
    </dgm:pt>
    <dgm:pt modelId="{2F5E9FBD-31A8-4928-87F0-71665B63A0C9}" type="parTrans" cxnId="{A3536155-6EF1-4544-8D89-3C56A1C148A0}">
      <dgm:prSet/>
      <dgm:spPr/>
      <dgm:t>
        <a:bodyPr/>
        <a:lstStyle/>
        <a:p>
          <a:endParaRPr lang="en-US"/>
        </a:p>
      </dgm:t>
    </dgm:pt>
    <dgm:pt modelId="{16FC8021-4DA1-4294-969D-5E3CB314C148}" type="sibTrans" cxnId="{A3536155-6EF1-4544-8D89-3C56A1C148A0}">
      <dgm:prSet/>
      <dgm:spPr/>
      <dgm:t>
        <a:bodyPr/>
        <a:lstStyle/>
        <a:p>
          <a:endParaRPr lang="en-US"/>
        </a:p>
      </dgm:t>
    </dgm:pt>
    <dgm:pt modelId="{A8523517-E6B5-4C0D-8A20-2D3DACE6C5CA}">
      <dgm:prSet phldrT="[Text]" custT="1"/>
      <dgm:spPr>
        <a:solidFill>
          <a:schemeClr val="accent4">
            <a:lumMod val="60000"/>
            <a:lumOff val="40000"/>
            <a:alpha val="90000"/>
          </a:schemeClr>
        </a:solidFill>
      </dgm:spPr>
      <dgm:t>
        <a:bodyPr/>
        <a:lstStyle/>
        <a:p>
          <a:r>
            <a:rPr lang="en-US" sz="1600" b="1" dirty="0"/>
            <a:t>Safety Monitoring Notice </a:t>
          </a:r>
          <a:r>
            <a:rPr lang="en-US" sz="1600" b="0" dirty="0"/>
            <a:t>may be issued to police to ensure constant contact with a survivor who shares residence with the respondent;</a:t>
          </a:r>
        </a:p>
      </dgm:t>
    </dgm:pt>
    <dgm:pt modelId="{A2D4A248-73FE-4152-8812-D8B437905BBD}" type="parTrans" cxnId="{B141B368-6235-4AC0-ADAF-6C2983C87032}">
      <dgm:prSet/>
      <dgm:spPr/>
      <dgm:t>
        <a:bodyPr/>
        <a:lstStyle/>
        <a:p>
          <a:endParaRPr lang="en-US"/>
        </a:p>
      </dgm:t>
    </dgm:pt>
    <dgm:pt modelId="{5C594AFA-DAE3-4472-9274-035CCCC7D668}" type="sibTrans" cxnId="{B141B368-6235-4AC0-ADAF-6C2983C87032}">
      <dgm:prSet/>
      <dgm:spPr/>
      <dgm:t>
        <a:bodyPr/>
        <a:lstStyle/>
        <a:p>
          <a:endParaRPr lang="en-US"/>
        </a:p>
      </dgm:t>
    </dgm:pt>
    <dgm:pt modelId="{563680C4-A8D0-4951-B6B9-AB31CA60C694}">
      <dgm:prSet phldrT="[Text]" custT="1"/>
      <dgm:spPr>
        <a:solidFill>
          <a:schemeClr val="accent4">
            <a:lumMod val="60000"/>
            <a:lumOff val="40000"/>
            <a:alpha val="90000"/>
          </a:schemeClr>
        </a:solidFill>
      </dgm:spPr>
      <dgm:t>
        <a:bodyPr/>
        <a:lstStyle/>
        <a:p>
          <a:r>
            <a:rPr lang="en-US" sz="1600" b="1" dirty="0"/>
            <a:t>National Directives </a:t>
          </a:r>
          <a:r>
            <a:rPr lang="en-US" sz="1600" dirty="0"/>
            <a:t>must be issued with adequate disciplinary measures against non-compliance. DSD is among Departments that must develop directives.</a:t>
          </a:r>
          <a:endParaRPr lang="en-US" sz="1600" b="0" dirty="0"/>
        </a:p>
      </dgm:t>
    </dgm:pt>
    <dgm:pt modelId="{736F2A15-7416-48AB-84F9-CDBD346BED60}" type="parTrans" cxnId="{32D96DFB-3973-4C6F-A0D3-8980419B7989}">
      <dgm:prSet/>
      <dgm:spPr/>
      <dgm:t>
        <a:bodyPr/>
        <a:lstStyle/>
        <a:p>
          <a:endParaRPr lang="en-US"/>
        </a:p>
      </dgm:t>
    </dgm:pt>
    <dgm:pt modelId="{31428635-4C01-4EE8-8496-68AF42E876DA}" type="sibTrans" cxnId="{32D96DFB-3973-4C6F-A0D3-8980419B7989}">
      <dgm:prSet/>
      <dgm:spPr/>
      <dgm:t>
        <a:bodyPr/>
        <a:lstStyle/>
        <a:p>
          <a:endParaRPr lang="en-US"/>
        </a:p>
      </dgm:t>
    </dgm:pt>
    <dgm:pt modelId="{BE42BC21-1D87-4584-8FF0-A0EDD55145B3}">
      <dgm:prSet phldrT="[Text]" custT="1"/>
      <dgm:spPr>
        <a:solidFill>
          <a:schemeClr val="accent4">
            <a:lumMod val="60000"/>
            <a:lumOff val="40000"/>
            <a:alpha val="90000"/>
          </a:schemeClr>
        </a:solidFill>
      </dgm:spPr>
      <dgm:t>
        <a:bodyPr/>
        <a:lstStyle/>
        <a:p>
          <a:r>
            <a:rPr lang="en-US" sz="1600" b="1" dirty="0"/>
            <a:t>Legal aid services </a:t>
          </a:r>
          <a:r>
            <a:rPr lang="en-US" sz="1600" b="0" dirty="0"/>
            <a:t>may </a:t>
          </a:r>
          <a:r>
            <a:rPr lang="en-US" sz="1600" dirty="0"/>
            <a:t>be offered in appropriate cases to complainant, respondent or child when applying for PO</a:t>
          </a:r>
          <a:endParaRPr lang="en-US" sz="1600" b="0" dirty="0"/>
        </a:p>
      </dgm:t>
    </dgm:pt>
    <dgm:pt modelId="{54FA574B-3DF0-4FC8-B87E-E52DADC9691D}" type="parTrans" cxnId="{472D76DD-9080-476D-8FA5-451A7CFCA170}">
      <dgm:prSet/>
      <dgm:spPr/>
      <dgm:t>
        <a:bodyPr/>
        <a:lstStyle/>
        <a:p>
          <a:endParaRPr lang="en-US"/>
        </a:p>
      </dgm:t>
    </dgm:pt>
    <dgm:pt modelId="{C52F2045-2AF4-4315-9952-EA07D3AE4882}" type="sibTrans" cxnId="{472D76DD-9080-476D-8FA5-451A7CFCA170}">
      <dgm:prSet/>
      <dgm:spPr/>
      <dgm:t>
        <a:bodyPr/>
        <a:lstStyle/>
        <a:p>
          <a:endParaRPr lang="en-US"/>
        </a:p>
      </dgm:t>
    </dgm:pt>
    <dgm:pt modelId="{F8DB9688-D00F-4BC6-B981-AEC4158CD9AF}">
      <dgm:prSet phldrT="[Text]" custT="1"/>
      <dgm:spPr>
        <a:solidFill>
          <a:schemeClr val="accent4">
            <a:lumMod val="60000"/>
            <a:lumOff val="40000"/>
            <a:alpha val="90000"/>
          </a:schemeClr>
        </a:solidFill>
      </dgm:spPr>
      <dgm:t>
        <a:bodyPr/>
        <a:lstStyle/>
        <a:p>
          <a:r>
            <a:rPr lang="en-US" sz="1600" b="1" dirty="0" err="1"/>
            <a:t>Bystandarism</a:t>
          </a:r>
          <a:r>
            <a:rPr lang="en-US" sz="1600" b="1" dirty="0"/>
            <a:t> </a:t>
          </a:r>
          <a:r>
            <a:rPr lang="en-US" sz="1600" b="0" dirty="0"/>
            <a:t>in domestic violence perpetrated against a child is prohibited, and failure to do so is a CRIME. </a:t>
          </a:r>
          <a:r>
            <a:rPr lang="en-ZA" sz="1600" dirty="0">
              <a:effectLst/>
              <a:latin typeface="Calibri" panose="020F0502020204030204" pitchFamily="34" charset="0"/>
              <a:ea typeface="Calibri" panose="020F0502020204030204" pitchFamily="34" charset="0"/>
              <a:cs typeface="Times New Roman" panose="02020603050405020304" pitchFamily="18" charset="0"/>
            </a:rPr>
            <a:t>No civil or criminal action can be instituted against the reporter or whistle blower if the report of the alleged or suspected abuse was made in good faith. DV is NOT a family matter!</a:t>
          </a:r>
          <a:endParaRPr lang="en-US" sz="1600" b="0" dirty="0"/>
        </a:p>
      </dgm:t>
    </dgm:pt>
    <dgm:pt modelId="{25AF0732-A6F9-41D9-81D0-38F87AC540A2}" type="parTrans" cxnId="{C7433B2E-AB34-43EC-8BC2-D0379093FE0D}">
      <dgm:prSet/>
      <dgm:spPr/>
      <dgm:t>
        <a:bodyPr/>
        <a:lstStyle/>
        <a:p>
          <a:endParaRPr lang="en-US"/>
        </a:p>
      </dgm:t>
    </dgm:pt>
    <dgm:pt modelId="{4E13C194-C4F3-4786-9C7E-202D3DD94518}" type="sibTrans" cxnId="{C7433B2E-AB34-43EC-8BC2-D0379093FE0D}">
      <dgm:prSet/>
      <dgm:spPr/>
      <dgm:t>
        <a:bodyPr/>
        <a:lstStyle/>
        <a:p>
          <a:endParaRPr lang="en-US"/>
        </a:p>
      </dgm:t>
    </dgm:pt>
    <dgm:pt modelId="{EA915C60-6736-4EBF-94D1-40F486A668F5}">
      <dgm:prSet phldrT="[Text]" custT="1"/>
      <dgm:spPr>
        <a:solidFill>
          <a:schemeClr val="accent4">
            <a:lumMod val="60000"/>
            <a:lumOff val="40000"/>
            <a:alpha val="90000"/>
          </a:schemeClr>
        </a:solidFill>
      </dgm:spPr>
      <dgm:t>
        <a:bodyPr/>
        <a:lstStyle/>
        <a:p>
          <a:r>
            <a:rPr lang="en-US" sz="1600" b="1" dirty="0"/>
            <a:t>A child </a:t>
          </a:r>
          <a:r>
            <a:rPr lang="en-US" sz="1600" b="0" dirty="0"/>
            <a:t>may apply for PO, whether assisted or not; </a:t>
          </a:r>
        </a:p>
      </dgm:t>
    </dgm:pt>
    <dgm:pt modelId="{2DD79F66-F1A0-4E0D-8527-39F7AB51155C}" type="parTrans" cxnId="{9B56391D-A9D6-49CC-B958-33266F3BAE79}">
      <dgm:prSet/>
      <dgm:spPr/>
      <dgm:t>
        <a:bodyPr/>
        <a:lstStyle/>
        <a:p>
          <a:endParaRPr lang="en-US"/>
        </a:p>
      </dgm:t>
    </dgm:pt>
    <dgm:pt modelId="{473ADA13-4090-4370-9DFA-296D3BC06819}" type="sibTrans" cxnId="{9B56391D-A9D6-49CC-B958-33266F3BAE79}">
      <dgm:prSet/>
      <dgm:spPr/>
      <dgm:t>
        <a:bodyPr/>
        <a:lstStyle/>
        <a:p>
          <a:endParaRPr lang="en-US"/>
        </a:p>
      </dgm:t>
    </dgm:pt>
    <dgm:pt modelId="{587A56EC-BAE5-48A2-AB57-62EBCA41D138}">
      <dgm:prSet phldrT="[Text]" custT="1"/>
      <dgm:spPr>
        <a:solidFill>
          <a:schemeClr val="accent4">
            <a:lumMod val="60000"/>
            <a:lumOff val="40000"/>
            <a:alpha val="90000"/>
          </a:schemeClr>
        </a:solidFill>
      </dgm:spPr>
      <dgm:t>
        <a:bodyPr/>
        <a:lstStyle/>
        <a:p>
          <a:r>
            <a:rPr lang="en-US" sz="1600" b="1" dirty="0"/>
            <a:t>A functionary </a:t>
          </a:r>
          <a:r>
            <a:rPr lang="en-US" sz="1600" b="0" dirty="0"/>
            <a:t>who believes or reasonably suspects that a child is abused, may report such to a social worker or police officer; </a:t>
          </a:r>
        </a:p>
      </dgm:t>
    </dgm:pt>
    <dgm:pt modelId="{5DB2C636-9101-405C-8E68-CF9C1314907A}" type="parTrans" cxnId="{DCFA8140-EA98-40B2-A374-6F6C0BC23BDF}">
      <dgm:prSet/>
      <dgm:spPr/>
      <dgm:t>
        <a:bodyPr/>
        <a:lstStyle/>
        <a:p>
          <a:endParaRPr lang="en-US"/>
        </a:p>
      </dgm:t>
    </dgm:pt>
    <dgm:pt modelId="{2070426E-6C19-4621-AC2A-E583438053FC}" type="sibTrans" cxnId="{DCFA8140-EA98-40B2-A374-6F6C0BC23BDF}">
      <dgm:prSet/>
      <dgm:spPr/>
      <dgm:t>
        <a:bodyPr/>
        <a:lstStyle/>
        <a:p>
          <a:endParaRPr lang="en-US"/>
        </a:p>
      </dgm:t>
    </dgm:pt>
    <dgm:pt modelId="{DD26A15D-4FA1-4D5A-ADCB-A4DDA1ED37C2}">
      <dgm:prSet phldrT="[Text]" custT="1"/>
      <dgm:spPr>
        <a:solidFill>
          <a:schemeClr val="accent4">
            <a:lumMod val="60000"/>
            <a:lumOff val="40000"/>
            <a:alpha val="90000"/>
          </a:schemeClr>
        </a:solidFill>
      </dgm:spPr>
      <dgm:t>
        <a:bodyPr/>
        <a:lstStyle/>
        <a:p>
          <a:r>
            <a:rPr lang="en-US" sz="1600" b="1" dirty="0"/>
            <a:t>Third Party applicants: </a:t>
          </a:r>
          <a:r>
            <a:rPr lang="en-US" sz="1600" b="0" dirty="0"/>
            <a:t>Any person may apply for PO on behalf a child without a written consent of such child;</a:t>
          </a:r>
        </a:p>
      </dgm:t>
    </dgm:pt>
    <dgm:pt modelId="{BED488AF-1942-4D64-B824-90D1DA565376}" type="parTrans" cxnId="{DFDB2DA4-3392-4271-AB89-D7DBA9336675}">
      <dgm:prSet/>
      <dgm:spPr/>
      <dgm:t>
        <a:bodyPr/>
        <a:lstStyle/>
        <a:p>
          <a:endParaRPr lang="en-US"/>
        </a:p>
      </dgm:t>
    </dgm:pt>
    <dgm:pt modelId="{E1FE4722-3CCF-4D59-9E02-77D49EE37F18}" type="sibTrans" cxnId="{DFDB2DA4-3392-4271-AB89-D7DBA9336675}">
      <dgm:prSet/>
      <dgm:spPr/>
      <dgm:t>
        <a:bodyPr/>
        <a:lstStyle/>
        <a:p>
          <a:endParaRPr lang="en-US"/>
        </a:p>
      </dgm:t>
    </dgm:pt>
    <dgm:pt modelId="{AD70E1A7-0B3B-47AE-9307-F9FEA1676F47}">
      <dgm:prSet phldrT="[Text]" custT="1"/>
      <dgm:spPr>
        <a:solidFill>
          <a:schemeClr val="accent4">
            <a:lumMod val="60000"/>
            <a:lumOff val="40000"/>
            <a:alpha val="90000"/>
          </a:schemeClr>
        </a:solidFill>
      </dgm:spPr>
      <dgm:t>
        <a:bodyPr/>
        <a:lstStyle/>
        <a:p>
          <a:r>
            <a:rPr lang="en-US" sz="1600" b="0" dirty="0"/>
            <a:t>Application for protection order may be made</a:t>
          </a:r>
          <a:r>
            <a:rPr lang="en-US" sz="1600" b="1" dirty="0"/>
            <a:t> online</a:t>
          </a:r>
          <a:r>
            <a:rPr lang="en-US" sz="1600" b="0" dirty="0"/>
            <a:t>; </a:t>
          </a:r>
        </a:p>
      </dgm:t>
    </dgm:pt>
    <dgm:pt modelId="{76B4E47A-8662-43D7-88C0-4F67E6DB0FCC}" type="parTrans" cxnId="{5ADE0AEA-CFA6-4509-AFFE-1E0B8E86E9FA}">
      <dgm:prSet/>
      <dgm:spPr/>
      <dgm:t>
        <a:bodyPr/>
        <a:lstStyle/>
        <a:p>
          <a:endParaRPr lang="en-US"/>
        </a:p>
      </dgm:t>
    </dgm:pt>
    <dgm:pt modelId="{6E731158-2219-4C0A-922B-5286C6218D64}" type="sibTrans" cxnId="{5ADE0AEA-CFA6-4509-AFFE-1E0B8E86E9FA}">
      <dgm:prSet/>
      <dgm:spPr/>
      <dgm:t>
        <a:bodyPr/>
        <a:lstStyle/>
        <a:p>
          <a:endParaRPr lang="en-US"/>
        </a:p>
      </dgm:t>
    </dgm:pt>
    <dgm:pt modelId="{5675DECE-DB41-4F6D-8A35-BC038314D3D8}">
      <dgm:prSet phldrT="[Text]" custT="1"/>
      <dgm:spPr>
        <a:solidFill>
          <a:schemeClr val="accent4">
            <a:lumMod val="60000"/>
            <a:lumOff val="40000"/>
            <a:alpha val="90000"/>
          </a:schemeClr>
        </a:solidFill>
      </dgm:spPr>
      <dgm:t>
        <a:bodyPr/>
        <a:lstStyle/>
        <a:p>
          <a:r>
            <a:rPr lang="en-ZA" sz="1600" b="1" dirty="0">
              <a:effectLst/>
              <a:latin typeface="Calibri" panose="020F0502020204030204" pitchFamily="34" charset="0"/>
              <a:ea typeface="Calibri" panose="020F0502020204030204" pitchFamily="34" charset="0"/>
              <a:cs typeface="Times New Roman" panose="02020603050405020304" pitchFamily="18" charset="0"/>
            </a:rPr>
            <a:t>An abused child in need of care: </a:t>
          </a:r>
          <a:r>
            <a:rPr lang="en-ZA" sz="1600" dirty="0">
              <a:effectLst/>
              <a:latin typeface="Calibri" panose="020F0502020204030204" pitchFamily="34" charset="0"/>
              <a:ea typeface="Calibri" panose="020F0502020204030204" pitchFamily="34" charset="0"/>
              <a:cs typeface="Times New Roman" panose="02020603050405020304" pitchFamily="18" charset="0"/>
            </a:rPr>
            <a:t>The court considering an application for protection order which involves a child who is in need of care may order a social worker to conduct an investigation in terms of the relevant Act.</a:t>
          </a:r>
          <a:endParaRPr lang="en-US" sz="1600" b="0" dirty="0"/>
        </a:p>
      </dgm:t>
    </dgm:pt>
    <dgm:pt modelId="{4A85AEA6-0876-4192-B37A-E6DE705C0A9C}" type="parTrans" cxnId="{BD97B45F-29E1-4706-976A-DFCC4F298899}">
      <dgm:prSet/>
      <dgm:spPr/>
      <dgm:t>
        <a:bodyPr/>
        <a:lstStyle/>
        <a:p>
          <a:endParaRPr lang="en-US"/>
        </a:p>
      </dgm:t>
    </dgm:pt>
    <dgm:pt modelId="{C0F0D992-22FA-4729-A9A1-2CD040C905C4}" type="sibTrans" cxnId="{BD97B45F-29E1-4706-976A-DFCC4F298899}">
      <dgm:prSet/>
      <dgm:spPr/>
      <dgm:t>
        <a:bodyPr/>
        <a:lstStyle/>
        <a:p>
          <a:endParaRPr lang="en-US"/>
        </a:p>
      </dgm:t>
    </dgm:pt>
    <dgm:pt modelId="{A2FC1C61-EE39-4385-BFCA-C78AD5821B8E}" type="pres">
      <dgm:prSet presAssocID="{510BC243-C1EE-40E9-8291-8C5EAEA4A0AA}" presName="Name0" presStyleCnt="0">
        <dgm:presLayoutVars>
          <dgm:dir/>
          <dgm:animLvl val="lvl"/>
          <dgm:resizeHandles val="exact"/>
        </dgm:presLayoutVars>
      </dgm:prSet>
      <dgm:spPr/>
      <dgm:t>
        <a:bodyPr/>
        <a:lstStyle/>
        <a:p>
          <a:endParaRPr lang="en-US"/>
        </a:p>
      </dgm:t>
    </dgm:pt>
    <dgm:pt modelId="{F6C7188E-AC25-4C55-A4B7-01EEC8A19859}" type="pres">
      <dgm:prSet presAssocID="{B47AC688-D0CF-4812-A96A-71B0A9B0C3B9}" presName="linNode" presStyleCnt="0"/>
      <dgm:spPr/>
    </dgm:pt>
    <dgm:pt modelId="{F177BFA0-68F3-4752-85A6-1B64130D1C2B}" type="pres">
      <dgm:prSet presAssocID="{B47AC688-D0CF-4812-A96A-71B0A9B0C3B9}" presName="parentText" presStyleLbl="node1" presStyleIdx="0" presStyleCnt="1" custScaleX="131748" custLinFactNeighborX="-50" custLinFactNeighborY="1343">
        <dgm:presLayoutVars>
          <dgm:chMax val="1"/>
          <dgm:bulletEnabled val="1"/>
        </dgm:presLayoutVars>
      </dgm:prSet>
      <dgm:spPr/>
      <dgm:t>
        <a:bodyPr/>
        <a:lstStyle/>
        <a:p>
          <a:endParaRPr lang="en-US"/>
        </a:p>
      </dgm:t>
    </dgm:pt>
    <dgm:pt modelId="{101A11AF-9FF7-46AF-9792-5C916495F972}" type="pres">
      <dgm:prSet presAssocID="{B47AC688-D0CF-4812-A96A-71B0A9B0C3B9}" presName="descendantText" presStyleLbl="alignAccFollowNode1" presStyleIdx="0" presStyleCnt="1" custScaleX="328308" custScaleY="125122" custLinFactNeighborX="89" custLinFactNeighborY="6347">
        <dgm:presLayoutVars>
          <dgm:bulletEnabled val="1"/>
        </dgm:presLayoutVars>
      </dgm:prSet>
      <dgm:spPr/>
      <dgm:t>
        <a:bodyPr/>
        <a:lstStyle/>
        <a:p>
          <a:endParaRPr lang="en-US"/>
        </a:p>
      </dgm:t>
    </dgm:pt>
  </dgm:ptLst>
  <dgm:cxnLst>
    <dgm:cxn modelId="{5ADE0AEA-CFA6-4509-AFFE-1E0B8E86E9FA}" srcId="{B47AC688-D0CF-4812-A96A-71B0A9B0C3B9}" destId="{AD70E1A7-0B3B-47AE-9307-F9FEA1676F47}" srcOrd="4" destOrd="0" parTransId="{76B4E47A-8662-43D7-88C0-4F67E6DB0FCC}" sibTransId="{6E731158-2219-4C0A-922B-5286C6218D64}"/>
    <dgm:cxn modelId="{A3A27403-1225-4C44-BF2E-494C4388508C}" type="presOf" srcId="{510BC243-C1EE-40E9-8291-8C5EAEA4A0AA}" destId="{A2FC1C61-EE39-4385-BFCA-C78AD5821B8E}" srcOrd="0" destOrd="0" presId="urn:microsoft.com/office/officeart/2005/8/layout/vList5"/>
    <dgm:cxn modelId="{F5FC0296-41D4-4A1F-8025-F873A10044C3}" type="presOf" srcId="{AD70E1A7-0B3B-47AE-9307-F9FEA1676F47}" destId="{101A11AF-9FF7-46AF-9792-5C916495F972}" srcOrd="0" destOrd="4" presId="urn:microsoft.com/office/officeart/2005/8/layout/vList5"/>
    <dgm:cxn modelId="{E9235794-8B7A-41EE-8EB6-2DDD28A99B8C}" type="presOf" srcId="{A8523517-E6B5-4C0D-8A20-2D3DACE6C5CA}" destId="{101A11AF-9FF7-46AF-9792-5C916495F972}" srcOrd="0" destOrd="7" presId="urn:microsoft.com/office/officeart/2005/8/layout/vList5"/>
    <dgm:cxn modelId="{75FED974-85B9-4282-BA7E-F86454222E2B}" type="presOf" srcId="{DD26A15D-4FA1-4D5A-ADCB-A4DDA1ED37C2}" destId="{101A11AF-9FF7-46AF-9792-5C916495F972}" srcOrd="0" destOrd="2" presId="urn:microsoft.com/office/officeart/2005/8/layout/vList5"/>
    <dgm:cxn modelId="{BDE27243-6C6F-48BB-A732-83B668636E3C}" srcId="{B47AC688-D0CF-4812-A96A-71B0A9B0C3B9}" destId="{C70AC635-2B58-4607-AF42-083C997FE5CF}" srcOrd="0" destOrd="0" parTransId="{8D0B1F7C-AA49-4BA2-97F1-D535F786F54C}" sibTransId="{13FAA2C5-D9C8-4E70-8B66-AA7EE90ABB8A}"/>
    <dgm:cxn modelId="{B141B368-6235-4AC0-ADAF-6C2983C87032}" srcId="{B47AC688-D0CF-4812-A96A-71B0A9B0C3B9}" destId="{A8523517-E6B5-4C0D-8A20-2D3DACE6C5CA}" srcOrd="7" destOrd="0" parTransId="{A2D4A248-73FE-4152-8812-D8B437905BBD}" sibTransId="{5C594AFA-DAE3-4472-9274-035CCCC7D668}"/>
    <dgm:cxn modelId="{A3536155-6EF1-4544-8D89-3C56A1C148A0}" srcId="{B47AC688-D0CF-4812-A96A-71B0A9B0C3B9}" destId="{B37BE64E-CC89-430C-8CF8-FF6C352580CB}" srcOrd="8" destOrd="0" parTransId="{2F5E9FBD-31A8-4928-87F0-71665B63A0C9}" sibTransId="{16FC8021-4DA1-4294-969D-5E3CB314C148}"/>
    <dgm:cxn modelId="{9B56391D-A9D6-49CC-B958-33266F3BAE79}" srcId="{B47AC688-D0CF-4812-A96A-71B0A9B0C3B9}" destId="{EA915C60-6736-4EBF-94D1-40F486A668F5}" srcOrd="1" destOrd="0" parTransId="{2DD79F66-F1A0-4E0D-8527-39F7AB51155C}" sibTransId="{473ADA13-4090-4370-9DFA-296D3BC06819}"/>
    <dgm:cxn modelId="{BEA9DB53-2B23-4E60-9F61-4CD3AF326B21}" type="presOf" srcId="{B37BE64E-CC89-430C-8CF8-FF6C352580CB}" destId="{101A11AF-9FF7-46AF-9792-5C916495F972}" srcOrd="0" destOrd="8" presId="urn:microsoft.com/office/officeart/2005/8/layout/vList5"/>
    <dgm:cxn modelId="{4E7A52AA-BD66-43F6-9A99-4F0D556D40EE}" type="presOf" srcId="{563680C4-A8D0-4951-B6B9-AB31CA60C694}" destId="{101A11AF-9FF7-46AF-9792-5C916495F972}" srcOrd="0" destOrd="10" presId="urn:microsoft.com/office/officeart/2005/8/layout/vList5"/>
    <dgm:cxn modelId="{54879FEC-0E38-4D85-88B8-5CFCADFB224B}" type="presOf" srcId="{F8DB9688-D00F-4BC6-B981-AEC4158CD9AF}" destId="{101A11AF-9FF7-46AF-9792-5C916495F972}" srcOrd="0" destOrd="6" presId="urn:microsoft.com/office/officeart/2005/8/layout/vList5"/>
    <dgm:cxn modelId="{DFDB2DA4-3392-4271-AB89-D7DBA9336675}" srcId="{B47AC688-D0CF-4812-A96A-71B0A9B0C3B9}" destId="{DD26A15D-4FA1-4D5A-ADCB-A4DDA1ED37C2}" srcOrd="2" destOrd="0" parTransId="{BED488AF-1942-4D64-B824-90D1DA565376}" sibTransId="{E1FE4722-3CCF-4D59-9E02-77D49EE37F18}"/>
    <dgm:cxn modelId="{9C6F186E-9EB3-4243-90B7-2DD9B93F7BE4}" type="presOf" srcId="{B47AC688-D0CF-4812-A96A-71B0A9B0C3B9}" destId="{F177BFA0-68F3-4752-85A6-1B64130D1C2B}" srcOrd="0" destOrd="0" presId="urn:microsoft.com/office/officeart/2005/8/layout/vList5"/>
    <dgm:cxn modelId="{C7433B2E-AB34-43EC-8BC2-D0379093FE0D}" srcId="{B47AC688-D0CF-4812-A96A-71B0A9B0C3B9}" destId="{F8DB9688-D00F-4BC6-B981-AEC4158CD9AF}" srcOrd="6" destOrd="0" parTransId="{25AF0732-A6F9-41D9-81D0-38F87AC540A2}" sibTransId="{4E13C194-C4F3-4786-9C7E-202D3DD94518}"/>
    <dgm:cxn modelId="{010CAB08-3A20-40A6-82A9-9D9642B61F3D}" type="presOf" srcId="{C70AC635-2B58-4607-AF42-083C997FE5CF}" destId="{101A11AF-9FF7-46AF-9792-5C916495F972}" srcOrd="0" destOrd="0" presId="urn:microsoft.com/office/officeart/2005/8/layout/vList5"/>
    <dgm:cxn modelId="{F137BCAE-1FE5-4FB1-9A90-B15EF572CE08}" type="presOf" srcId="{BE42BC21-1D87-4584-8FF0-A0EDD55145B3}" destId="{101A11AF-9FF7-46AF-9792-5C916495F972}" srcOrd="0" destOrd="5" presId="urn:microsoft.com/office/officeart/2005/8/layout/vList5"/>
    <dgm:cxn modelId="{BD97B45F-29E1-4706-976A-DFCC4F298899}" srcId="{B47AC688-D0CF-4812-A96A-71B0A9B0C3B9}" destId="{5675DECE-DB41-4F6D-8A35-BC038314D3D8}" srcOrd="9" destOrd="0" parTransId="{4A85AEA6-0876-4192-B37A-E6DE705C0A9C}" sibTransId="{C0F0D992-22FA-4729-A9A1-2CD040C905C4}"/>
    <dgm:cxn modelId="{B9A0DE58-1521-40A6-A443-ED0CA203ED74}" type="presOf" srcId="{EA915C60-6736-4EBF-94D1-40F486A668F5}" destId="{101A11AF-9FF7-46AF-9792-5C916495F972}" srcOrd="0" destOrd="1" presId="urn:microsoft.com/office/officeart/2005/8/layout/vList5"/>
    <dgm:cxn modelId="{42BDE6EA-FD0C-4A72-9EA2-F1782EAA9CAA}" type="presOf" srcId="{587A56EC-BAE5-48A2-AB57-62EBCA41D138}" destId="{101A11AF-9FF7-46AF-9792-5C916495F972}" srcOrd="0" destOrd="3" presId="urn:microsoft.com/office/officeart/2005/8/layout/vList5"/>
    <dgm:cxn modelId="{E21A4B65-08A1-4693-9195-DD378F911B58}" type="presOf" srcId="{5675DECE-DB41-4F6D-8A35-BC038314D3D8}" destId="{101A11AF-9FF7-46AF-9792-5C916495F972}" srcOrd="0" destOrd="9" presId="urn:microsoft.com/office/officeart/2005/8/layout/vList5"/>
    <dgm:cxn modelId="{DCFA8140-EA98-40B2-A374-6F6C0BC23BDF}" srcId="{B47AC688-D0CF-4812-A96A-71B0A9B0C3B9}" destId="{587A56EC-BAE5-48A2-AB57-62EBCA41D138}" srcOrd="3" destOrd="0" parTransId="{5DB2C636-9101-405C-8E68-CF9C1314907A}" sibTransId="{2070426E-6C19-4621-AC2A-E583438053FC}"/>
    <dgm:cxn modelId="{32D96DFB-3973-4C6F-A0D3-8980419B7989}" srcId="{B47AC688-D0CF-4812-A96A-71B0A9B0C3B9}" destId="{563680C4-A8D0-4951-B6B9-AB31CA60C694}" srcOrd="10" destOrd="0" parTransId="{736F2A15-7416-48AB-84F9-CDBD346BED60}" sibTransId="{31428635-4C01-4EE8-8496-68AF42E876DA}"/>
    <dgm:cxn modelId="{97C0A66F-857E-4DCE-9B9F-4BA1FFA407CD}" srcId="{510BC243-C1EE-40E9-8291-8C5EAEA4A0AA}" destId="{B47AC688-D0CF-4812-A96A-71B0A9B0C3B9}" srcOrd="0" destOrd="0" parTransId="{F99E7ED8-30FC-4A08-9A7A-64A1F48C6249}" sibTransId="{56F2D689-C2D3-49E8-8AB4-6AF7A1C2C28E}"/>
    <dgm:cxn modelId="{472D76DD-9080-476D-8FA5-451A7CFCA170}" srcId="{B47AC688-D0CF-4812-A96A-71B0A9B0C3B9}" destId="{BE42BC21-1D87-4584-8FF0-A0EDD55145B3}" srcOrd="5" destOrd="0" parTransId="{54FA574B-3DF0-4FC8-B87E-E52DADC9691D}" sibTransId="{C52F2045-2AF4-4315-9952-EA07D3AE4882}"/>
    <dgm:cxn modelId="{A98A2EF2-0AB5-4473-ABDB-4C0483CD11C2}" type="presParOf" srcId="{A2FC1C61-EE39-4385-BFCA-C78AD5821B8E}" destId="{F6C7188E-AC25-4C55-A4B7-01EEC8A19859}" srcOrd="0" destOrd="0" presId="urn:microsoft.com/office/officeart/2005/8/layout/vList5"/>
    <dgm:cxn modelId="{F107C949-59F6-4B52-8F2D-54BD3BEAEC10}" type="presParOf" srcId="{F6C7188E-AC25-4C55-A4B7-01EEC8A19859}" destId="{F177BFA0-68F3-4752-85A6-1B64130D1C2B}" srcOrd="0" destOrd="0" presId="urn:microsoft.com/office/officeart/2005/8/layout/vList5"/>
    <dgm:cxn modelId="{1A196CBC-B59B-4841-A0D6-BE0E159CE58D}" type="presParOf" srcId="{F6C7188E-AC25-4C55-A4B7-01EEC8A19859}" destId="{101A11AF-9FF7-46AF-9792-5C916495F972}"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0BC243-C1EE-40E9-8291-8C5EAEA4A0AA}"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B47AC688-D0CF-4812-A96A-71B0A9B0C3B9}">
      <dgm:prSet phldrT="[Text]" custT="1"/>
      <dgm:spPr>
        <a:solidFill>
          <a:schemeClr val="accent4">
            <a:lumMod val="75000"/>
          </a:schemeClr>
        </a:solidFill>
      </dgm:spPr>
      <dgm:t>
        <a:bodyPr/>
        <a:lstStyle/>
        <a:p>
          <a:r>
            <a:rPr lang="en-US" sz="2000" b="1" dirty="0"/>
            <a:t>Criminal and Related Matters Amendment Act, 2021 </a:t>
          </a:r>
        </a:p>
        <a:p>
          <a:r>
            <a:rPr lang="en-US" sz="2000" b="1" dirty="0"/>
            <a:t>(Act No 12 of 2021)</a:t>
          </a:r>
        </a:p>
      </dgm:t>
    </dgm:pt>
    <dgm:pt modelId="{F99E7ED8-30FC-4A08-9A7A-64A1F48C6249}" type="parTrans" cxnId="{97C0A66F-857E-4DCE-9B9F-4BA1FFA407CD}">
      <dgm:prSet/>
      <dgm:spPr/>
      <dgm:t>
        <a:bodyPr/>
        <a:lstStyle/>
        <a:p>
          <a:endParaRPr lang="en-US"/>
        </a:p>
      </dgm:t>
    </dgm:pt>
    <dgm:pt modelId="{56F2D689-C2D3-49E8-8AB4-6AF7A1C2C28E}" type="sibTrans" cxnId="{97C0A66F-857E-4DCE-9B9F-4BA1FFA407CD}">
      <dgm:prSet/>
      <dgm:spPr/>
      <dgm:t>
        <a:bodyPr/>
        <a:lstStyle/>
        <a:p>
          <a:endParaRPr lang="en-US"/>
        </a:p>
      </dgm:t>
    </dgm:pt>
    <dgm:pt modelId="{C70AC635-2B58-4607-AF42-083C997FE5CF}">
      <dgm:prSet phldrT="[Text]" custT="1"/>
      <dgm:spPr>
        <a:solidFill>
          <a:schemeClr val="accent4">
            <a:lumMod val="60000"/>
            <a:lumOff val="40000"/>
            <a:alpha val="90000"/>
          </a:schemeClr>
        </a:solidFill>
      </dgm:spPr>
      <dgm:t>
        <a:bodyPr/>
        <a:lstStyle/>
        <a:p>
          <a:r>
            <a:rPr lang="en-US" sz="2000" b="0" dirty="0"/>
            <a:t>Introduces </a:t>
          </a:r>
          <a:r>
            <a:rPr lang="en-US" sz="2000" b="1" dirty="0"/>
            <a:t>virtual proceedings</a:t>
          </a:r>
          <a:r>
            <a:rPr lang="en-US" sz="2000" b="0" dirty="0"/>
            <a:t>. Children may testify in the safety of their homes;</a:t>
          </a:r>
        </a:p>
      </dgm:t>
    </dgm:pt>
    <dgm:pt modelId="{8D0B1F7C-AA49-4BA2-97F1-D535F786F54C}" type="parTrans" cxnId="{BDE27243-6C6F-48BB-A732-83B668636E3C}">
      <dgm:prSet/>
      <dgm:spPr/>
      <dgm:t>
        <a:bodyPr/>
        <a:lstStyle/>
        <a:p>
          <a:endParaRPr lang="en-US"/>
        </a:p>
      </dgm:t>
    </dgm:pt>
    <dgm:pt modelId="{13FAA2C5-D9C8-4E70-8B66-AA7EE90ABB8A}" type="sibTrans" cxnId="{BDE27243-6C6F-48BB-A732-83B668636E3C}">
      <dgm:prSet/>
      <dgm:spPr/>
      <dgm:t>
        <a:bodyPr/>
        <a:lstStyle/>
        <a:p>
          <a:endParaRPr lang="en-US"/>
        </a:p>
      </dgm:t>
    </dgm:pt>
    <dgm:pt modelId="{93621E67-6037-4E42-910D-65C881A2209A}">
      <dgm:prSet phldrT="[Text]" custT="1"/>
      <dgm:spPr>
        <a:solidFill>
          <a:schemeClr val="accent4">
            <a:lumMod val="60000"/>
            <a:lumOff val="40000"/>
            <a:alpha val="90000"/>
          </a:schemeClr>
        </a:solidFill>
      </dgm:spPr>
      <dgm:t>
        <a:bodyPr/>
        <a:lstStyle/>
        <a:p>
          <a:endParaRPr lang="en-US" sz="1600" b="0" dirty="0"/>
        </a:p>
      </dgm:t>
    </dgm:pt>
    <dgm:pt modelId="{9B2AC1CB-47A7-4A7C-94E9-2FB0B012D5DE}" type="parTrans" cxnId="{2F89FF6C-F2AE-48B1-9EAB-7645D2AD65C5}">
      <dgm:prSet/>
      <dgm:spPr/>
      <dgm:t>
        <a:bodyPr/>
        <a:lstStyle/>
        <a:p>
          <a:endParaRPr lang="en-US"/>
        </a:p>
      </dgm:t>
    </dgm:pt>
    <dgm:pt modelId="{640F1337-567D-49E1-9B25-7B6D5304B8DD}" type="sibTrans" cxnId="{2F89FF6C-F2AE-48B1-9EAB-7645D2AD65C5}">
      <dgm:prSet/>
      <dgm:spPr/>
      <dgm:t>
        <a:bodyPr/>
        <a:lstStyle/>
        <a:p>
          <a:endParaRPr lang="en-US"/>
        </a:p>
      </dgm:t>
    </dgm:pt>
    <dgm:pt modelId="{B8C09AC9-8445-455C-90B0-43AAECBF4D9E}">
      <dgm:prSet phldrT="[Text]" custT="1"/>
      <dgm:spPr>
        <a:solidFill>
          <a:schemeClr val="accent4">
            <a:lumMod val="60000"/>
            <a:lumOff val="40000"/>
            <a:alpha val="90000"/>
          </a:schemeClr>
        </a:solidFill>
      </dgm:spPr>
      <dgm:t>
        <a:bodyPr/>
        <a:lstStyle/>
        <a:p>
          <a:r>
            <a:rPr lang="en-US" sz="2000" b="0" dirty="0"/>
            <a:t>Extends </a:t>
          </a:r>
          <a:r>
            <a:rPr lang="en-US" sz="2000" b="1" dirty="0"/>
            <a:t>intermediary services </a:t>
          </a:r>
          <a:r>
            <a:rPr lang="en-US" sz="2000" b="0" dirty="0"/>
            <a:t>to civil and family law proceedings; </a:t>
          </a:r>
        </a:p>
      </dgm:t>
    </dgm:pt>
    <dgm:pt modelId="{A8ED8448-01AC-4EDA-BBE8-C54C8E271B04}" type="parTrans" cxnId="{AF762CAB-C90A-4764-96A5-4AF276932FD3}">
      <dgm:prSet/>
      <dgm:spPr/>
      <dgm:t>
        <a:bodyPr/>
        <a:lstStyle/>
        <a:p>
          <a:endParaRPr lang="en-US"/>
        </a:p>
      </dgm:t>
    </dgm:pt>
    <dgm:pt modelId="{A23FE8FC-1B3E-4186-A7B2-CB9081433ABE}" type="sibTrans" cxnId="{AF762CAB-C90A-4764-96A5-4AF276932FD3}">
      <dgm:prSet/>
      <dgm:spPr/>
      <dgm:t>
        <a:bodyPr/>
        <a:lstStyle/>
        <a:p>
          <a:endParaRPr lang="en-US"/>
        </a:p>
      </dgm:t>
    </dgm:pt>
    <dgm:pt modelId="{7226E5A1-19D8-43C3-B1B2-17FE84103899}">
      <dgm:prSet phldrT="[Text]" custT="1"/>
      <dgm:spPr>
        <a:solidFill>
          <a:schemeClr val="accent4">
            <a:lumMod val="60000"/>
            <a:lumOff val="40000"/>
            <a:alpha val="90000"/>
          </a:schemeClr>
        </a:solidFill>
      </dgm:spPr>
      <dgm: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No police bail</a:t>
          </a:r>
          <a:r>
            <a:rPr lang="en-US" sz="2000" dirty="0">
              <a:effectLst/>
              <a:latin typeface="Calibri" panose="020F0502020204030204" pitchFamily="34" charset="0"/>
              <a:ea typeface="Calibri" panose="020F0502020204030204" pitchFamily="34" charset="0"/>
              <a:cs typeface="Times New Roman" panose="02020603050405020304" pitchFamily="18" charset="0"/>
            </a:rPr>
            <a:t> in cases of rape or compelled rape involving, among others, a child victim, a victim with a disability or a victim who is/ was in a domestic relationship with the accused person.</a:t>
          </a:r>
          <a:endParaRPr lang="en-US" sz="2000" b="0" dirty="0"/>
        </a:p>
      </dgm:t>
    </dgm:pt>
    <dgm:pt modelId="{C889D71D-E798-4891-B05D-7D9B3C09D112}" type="parTrans" cxnId="{811A2260-B5D5-4F25-A409-20550FC30158}">
      <dgm:prSet/>
      <dgm:spPr/>
      <dgm:t>
        <a:bodyPr/>
        <a:lstStyle/>
        <a:p>
          <a:endParaRPr lang="en-US"/>
        </a:p>
      </dgm:t>
    </dgm:pt>
    <dgm:pt modelId="{8AC60486-83D7-41FB-8E6B-675FA161439F}" type="sibTrans" cxnId="{811A2260-B5D5-4F25-A409-20550FC30158}">
      <dgm:prSet/>
      <dgm:spPr/>
      <dgm:t>
        <a:bodyPr/>
        <a:lstStyle/>
        <a:p>
          <a:endParaRPr lang="en-US"/>
        </a:p>
      </dgm:t>
    </dgm:pt>
    <dgm:pt modelId="{F3AFF36E-C672-4DB4-B337-1F3BA6133B03}">
      <dgm:prSet phldrT="[Text]" custT="1"/>
      <dgm:spPr>
        <a:solidFill>
          <a:schemeClr val="accent4">
            <a:lumMod val="60000"/>
            <a:lumOff val="40000"/>
            <a:alpha val="90000"/>
          </a:schemeClr>
        </a:solidFill>
      </dgm:spPr>
      <dgm: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No police bail </a:t>
          </a:r>
          <a:r>
            <a:rPr lang="en-US" sz="2000" dirty="0">
              <a:effectLst/>
              <a:latin typeface="Calibri" panose="020F0502020204030204" pitchFamily="34" charset="0"/>
              <a:ea typeface="Calibri" panose="020F0502020204030204" pitchFamily="34" charset="0"/>
              <a:cs typeface="Times New Roman" panose="02020603050405020304" pitchFamily="18" charset="0"/>
            </a:rPr>
            <a:t>in cases of assault with intent to do grievious bodily harm against a child under the age of 16 years or a child who is 16 or 17 years old and the accused is 4 years older, and where the victim is or was in a domestic relationship with the accused. </a:t>
          </a:r>
          <a:endParaRPr lang="en-US" sz="2000" b="0" dirty="0"/>
        </a:p>
      </dgm:t>
    </dgm:pt>
    <dgm:pt modelId="{8532302C-D188-4905-9D92-5A428F016DB4}" type="parTrans" cxnId="{8EB63E7B-8EC3-4BB1-B388-555FB1733DF0}">
      <dgm:prSet/>
      <dgm:spPr/>
      <dgm:t>
        <a:bodyPr/>
        <a:lstStyle/>
        <a:p>
          <a:endParaRPr lang="en-US"/>
        </a:p>
      </dgm:t>
    </dgm:pt>
    <dgm:pt modelId="{88F0223A-EE33-40C8-A3EE-706B6B16E7A1}" type="sibTrans" cxnId="{8EB63E7B-8EC3-4BB1-B388-555FB1733DF0}">
      <dgm:prSet/>
      <dgm:spPr/>
      <dgm:t>
        <a:bodyPr/>
        <a:lstStyle/>
        <a:p>
          <a:endParaRPr lang="en-US"/>
        </a:p>
      </dgm:t>
    </dgm:pt>
    <dgm:pt modelId="{DE771874-CAE9-4AE0-A6A0-E78205EAE061}">
      <dgm:prSet phldrT="[Text]" custT="1"/>
      <dgm:spPr>
        <a:solidFill>
          <a:schemeClr val="accent4">
            <a:lumMod val="60000"/>
            <a:lumOff val="40000"/>
            <a:alpha val="90000"/>
          </a:schemeClr>
        </a:solidFill>
      </dgm:spPr>
      <dgm:t>
        <a:bodyPr/>
        <a:lstStyle/>
        <a:p>
          <a:r>
            <a:rPr lang="en-ZA" sz="2000" b="1" dirty="0">
              <a:effectLst/>
              <a:latin typeface="Calibri" panose="020F0502020204030204" pitchFamily="34" charset="0"/>
              <a:ea typeface="Calibri" panose="020F0502020204030204" pitchFamily="34" charset="0"/>
              <a:cs typeface="Times New Roman" panose="02020603050405020304" pitchFamily="18" charset="0"/>
            </a:rPr>
            <a:t>An abused child is often in need of care</a:t>
          </a:r>
          <a:r>
            <a:rPr lang="en-ZA" sz="2000" dirty="0">
              <a:effectLst/>
              <a:latin typeface="Calibri" panose="020F0502020204030204" pitchFamily="34" charset="0"/>
              <a:ea typeface="Calibri" panose="020F0502020204030204" pitchFamily="34" charset="0"/>
              <a:cs typeface="Times New Roman" panose="02020603050405020304" pitchFamily="18" charset="0"/>
            </a:rPr>
            <a:t>. The court considering an application for protection order which involves a child who is in need of care may order a social worker to conduct an investigation in terms of the relevant Act.</a:t>
          </a:r>
          <a:endParaRPr lang="en-US" sz="2000" b="0" dirty="0"/>
        </a:p>
      </dgm:t>
    </dgm:pt>
    <dgm:pt modelId="{6675FC3D-0964-4195-8EAF-B2B440E853FD}" type="parTrans" cxnId="{E656C328-AF92-421E-9AB3-ECC0F47A3806}">
      <dgm:prSet/>
      <dgm:spPr/>
      <dgm:t>
        <a:bodyPr/>
        <a:lstStyle/>
        <a:p>
          <a:endParaRPr lang="en-US"/>
        </a:p>
      </dgm:t>
    </dgm:pt>
    <dgm:pt modelId="{7FC23C04-71BA-40D4-9B40-0E7620D6F727}" type="sibTrans" cxnId="{E656C328-AF92-421E-9AB3-ECC0F47A3806}">
      <dgm:prSet/>
      <dgm:spPr/>
      <dgm:t>
        <a:bodyPr/>
        <a:lstStyle/>
        <a:p>
          <a:endParaRPr lang="en-US"/>
        </a:p>
      </dgm:t>
    </dgm:pt>
    <dgm:pt modelId="{A2FC1C61-EE39-4385-BFCA-C78AD5821B8E}" type="pres">
      <dgm:prSet presAssocID="{510BC243-C1EE-40E9-8291-8C5EAEA4A0AA}" presName="Name0" presStyleCnt="0">
        <dgm:presLayoutVars>
          <dgm:dir/>
          <dgm:animLvl val="lvl"/>
          <dgm:resizeHandles val="exact"/>
        </dgm:presLayoutVars>
      </dgm:prSet>
      <dgm:spPr/>
      <dgm:t>
        <a:bodyPr/>
        <a:lstStyle/>
        <a:p>
          <a:endParaRPr lang="en-US"/>
        </a:p>
      </dgm:t>
    </dgm:pt>
    <dgm:pt modelId="{F6C7188E-AC25-4C55-A4B7-01EEC8A19859}" type="pres">
      <dgm:prSet presAssocID="{B47AC688-D0CF-4812-A96A-71B0A9B0C3B9}" presName="linNode" presStyleCnt="0"/>
      <dgm:spPr/>
    </dgm:pt>
    <dgm:pt modelId="{F177BFA0-68F3-4752-85A6-1B64130D1C2B}" type="pres">
      <dgm:prSet presAssocID="{B47AC688-D0CF-4812-A96A-71B0A9B0C3B9}" presName="parentText" presStyleLbl="node1" presStyleIdx="0" presStyleCnt="1" custScaleX="162603">
        <dgm:presLayoutVars>
          <dgm:chMax val="1"/>
          <dgm:bulletEnabled val="1"/>
        </dgm:presLayoutVars>
      </dgm:prSet>
      <dgm:spPr/>
      <dgm:t>
        <a:bodyPr/>
        <a:lstStyle/>
        <a:p>
          <a:endParaRPr lang="en-US"/>
        </a:p>
      </dgm:t>
    </dgm:pt>
    <dgm:pt modelId="{101A11AF-9FF7-46AF-9792-5C916495F972}" type="pres">
      <dgm:prSet presAssocID="{B47AC688-D0CF-4812-A96A-71B0A9B0C3B9}" presName="descendantText" presStyleLbl="alignAccFollowNode1" presStyleIdx="0" presStyleCnt="1" custScaleX="328308" custScaleY="123109" custLinFactNeighborX="0" custLinFactNeighborY="5175">
        <dgm:presLayoutVars>
          <dgm:bulletEnabled val="1"/>
        </dgm:presLayoutVars>
      </dgm:prSet>
      <dgm:spPr/>
      <dgm:t>
        <a:bodyPr/>
        <a:lstStyle/>
        <a:p>
          <a:endParaRPr lang="en-US"/>
        </a:p>
      </dgm:t>
    </dgm:pt>
  </dgm:ptLst>
  <dgm:cxnLst>
    <dgm:cxn modelId="{D81E5370-257F-41B5-AD37-A8523C9BB8D4}" type="presOf" srcId="{510BC243-C1EE-40E9-8291-8C5EAEA4A0AA}" destId="{A2FC1C61-EE39-4385-BFCA-C78AD5821B8E}" srcOrd="0" destOrd="0" presId="urn:microsoft.com/office/officeart/2005/8/layout/vList5"/>
    <dgm:cxn modelId="{BDE27243-6C6F-48BB-A732-83B668636E3C}" srcId="{B47AC688-D0CF-4812-A96A-71B0A9B0C3B9}" destId="{C70AC635-2B58-4607-AF42-083C997FE5CF}" srcOrd="0" destOrd="0" parTransId="{8D0B1F7C-AA49-4BA2-97F1-D535F786F54C}" sibTransId="{13FAA2C5-D9C8-4E70-8B66-AA7EE90ABB8A}"/>
    <dgm:cxn modelId="{92700591-9C1F-42BB-8F8F-1CECC50A78E0}" type="presOf" srcId="{B47AC688-D0CF-4812-A96A-71B0A9B0C3B9}" destId="{F177BFA0-68F3-4752-85A6-1B64130D1C2B}" srcOrd="0" destOrd="0" presId="urn:microsoft.com/office/officeart/2005/8/layout/vList5"/>
    <dgm:cxn modelId="{7E6479C0-76DF-4105-BF15-58307F05C6E6}" type="presOf" srcId="{DE771874-CAE9-4AE0-A6A0-E78205EAE061}" destId="{101A11AF-9FF7-46AF-9792-5C916495F972}" srcOrd="0" destOrd="4" presId="urn:microsoft.com/office/officeart/2005/8/layout/vList5"/>
    <dgm:cxn modelId="{811A2260-B5D5-4F25-A409-20550FC30158}" srcId="{B47AC688-D0CF-4812-A96A-71B0A9B0C3B9}" destId="{7226E5A1-19D8-43C3-B1B2-17FE84103899}" srcOrd="2" destOrd="0" parTransId="{C889D71D-E798-4891-B05D-7D9B3C09D112}" sibTransId="{8AC60486-83D7-41FB-8E6B-675FA161439F}"/>
    <dgm:cxn modelId="{8EB63E7B-8EC3-4BB1-B388-555FB1733DF0}" srcId="{B47AC688-D0CF-4812-A96A-71B0A9B0C3B9}" destId="{F3AFF36E-C672-4DB4-B337-1F3BA6133B03}" srcOrd="3" destOrd="0" parTransId="{8532302C-D188-4905-9D92-5A428F016DB4}" sibTransId="{88F0223A-EE33-40C8-A3EE-706B6B16E7A1}"/>
    <dgm:cxn modelId="{56F421C7-BE43-41F1-BAFD-EC85FD2E54C6}" type="presOf" srcId="{7226E5A1-19D8-43C3-B1B2-17FE84103899}" destId="{101A11AF-9FF7-46AF-9792-5C916495F972}" srcOrd="0" destOrd="2" presId="urn:microsoft.com/office/officeart/2005/8/layout/vList5"/>
    <dgm:cxn modelId="{D101020E-20F1-4CC0-879C-694CE9FD88AC}" type="presOf" srcId="{93621E67-6037-4E42-910D-65C881A2209A}" destId="{101A11AF-9FF7-46AF-9792-5C916495F972}" srcOrd="0" destOrd="5" presId="urn:microsoft.com/office/officeart/2005/8/layout/vList5"/>
    <dgm:cxn modelId="{4C521342-191B-44EE-8CE7-F604D11FE21F}" type="presOf" srcId="{F3AFF36E-C672-4DB4-B337-1F3BA6133B03}" destId="{101A11AF-9FF7-46AF-9792-5C916495F972}" srcOrd="0" destOrd="3" presId="urn:microsoft.com/office/officeart/2005/8/layout/vList5"/>
    <dgm:cxn modelId="{2F89FF6C-F2AE-48B1-9EAB-7645D2AD65C5}" srcId="{B47AC688-D0CF-4812-A96A-71B0A9B0C3B9}" destId="{93621E67-6037-4E42-910D-65C881A2209A}" srcOrd="5" destOrd="0" parTransId="{9B2AC1CB-47A7-4A7C-94E9-2FB0B012D5DE}" sibTransId="{640F1337-567D-49E1-9B25-7B6D5304B8DD}"/>
    <dgm:cxn modelId="{AF762CAB-C90A-4764-96A5-4AF276932FD3}" srcId="{B47AC688-D0CF-4812-A96A-71B0A9B0C3B9}" destId="{B8C09AC9-8445-455C-90B0-43AAECBF4D9E}" srcOrd="1" destOrd="0" parTransId="{A8ED8448-01AC-4EDA-BBE8-C54C8E271B04}" sibTransId="{A23FE8FC-1B3E-4186-A7B2-CB9081433ABE}"/>
    <dgm:cxn modelId="{E656C328-AF92-421E-9AB3-ECC0F47A3806}" srcId="{B47AC688-D0CF-4812-A96A-71B0A9B0C3B9}" destId="{DE771874-CAE9-4AE0-A6A0-E78205EAE061}" srcOrd="4" destOrd="0" parTransId="{6675FC3D-0964-4195-8EAF-B2B440E853FD}" sibTransId="{7FC23C04-71BA-40D4-9B40-0E7620D6F727}"/>
    <dgm:cxn modelId="{58595B42-42DA-4793-8E28-09D20C508A34}" type="presOf" srcId="{B8C09AC9-8445-455C-90B0-43AAECBF4D9E}" destId="{101A11AF-9FF7-46AF-9792-5C916495F972}" srcOrd="0" destOrd="1" presId="urn:microsoft.com/office/officeart/2005/8/layout/vList5"/>
    <dgm:cxn modelId="{97C0A66F-857E-4DCE-9B9F-4BA1FFA407CD}" srcId="{510BC243-C1EE-40E9-8291-8C5EAEA4A0AA}" destId="{B47AC688-D0CF-4812-A96A-71B0A9B0C3B9}" srcOrd="0" destOrd="0" parTransId="{F99E7ED8-30FC-4A08-9A7A-64A1F48C6249}" sibTransId="{56F2D689-C2D3-49E8-8AB4-6AF7A1C2C28E}"/>
    <dgm:cxn modelId="{DBE454C8-4E1C-4D79-AB2F-B2B3C6CFE2CE}" type="presOf" srcId="{C70AC635-2B58-4607-AF42-083C997FE5CF}" destId="{101A11AF-9FF7-46AF-9792-5C916495F972}" srcOrd="0" destOrd="0" presId="urn:microsoft.com/office/officeart/2005/8/layout/vList5"/>
    <dgm:cxn modelId="{9AB37F6B-FCF7-438C-B621-250C028A354F}" type="presParOf" srcId="{A2FC1C61-EE39-4385-BFCA-C78AD5821B8E}" destId="{F6C7188E-AC25-4C55-A4B7-01EEC8A19859}" srcOrd="0" destOrd="0" presId="urn:microsoft.com/office/officeart/2005/8/layout/vList5"/>
    <dgm:cxn modelId="{5A58BDB6-A9CF-4494-8AC3-A935D6FE6847}" type="presParOf" srcId="{F6C7188E-AC25-4C55-A4B7-01EEC8A19859}" destId="{F177BFA0-68F3-4752-85A6-1B64130D1C2B}" srcOrd="0" destOrd="0" presId="urn:microsoft.com/office/officeart/2005/8/layout/vList5"/>
    <dgm:cxn modelId="{B8B535A4-B9D5-4983-9F82-9CC3216B31D8}" type="presParOf" srcId="{F6C7188E-AC25-4C55-A4B7-01EEC8A19859}" destId="{101A11AF-9FF7-46AF-9792-5C916495F972}"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0BC243-C1EE-40E9-8291-8C5EAEA4A0AA}"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B47AC688-D0CF-4812-A96A-71B0A9B0C3B9}">
      <dgm:prSet phldrT="[Text]" custT="1"/>
      <dgm:spPr>
        <a:solidFill>
          <a:schemeClr val="accent4">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b="1" dirty="0"/>
            <a:t>Criminal Law (Sexual Offences) and Related Matters) Amendment, 2007 </a:t>
          </a:r>
        </a:p>
      </dgm:t>
    </dgm:pt>
    <dgm:pt modelId="{F99E7ED8-30FC-4A08-9A7A-64A1F48C6249}" type="parTrans" cxnId="{97C0A66F-857E-4DCE-9B9F-4BA1FFA407CD}">
      <dgm:prSet/>
      <dgm:spPr/>
      <dgm:t>
        <a:bodyPr/>
        <a:lstStyle/>
        <a:p>
          <a:endParaRPr lang="en-US"/>
        </a:p>
      </dgm:t>
    </dgm:pt>
    <dgm:pt modelId="{56F2D689-C2D3-49E8-8AB4-6AF7A1C2C28E}" type="sibTrans" cxnId="{97C0A66F-857E-4DCE-9B9F-4BA1FFA407CD}">
      <dgm:prSet/>
      <dgm:spPr/>
      <dgm:t>
        <a:bodyPr/>
        <a:lstStyle/>
        <a:p>
          <a:endParaRPr lang="en-US"/>
        </a:p>
      </dgm:t>
    </dgm:pt>
    <dgm:pt modelId="{C70AC635-2B58-4607-AF42-083C997FE5CF}">
      <dgm:prSet phldrT="[Text]" custT="1"/>
      <dgm:spPr>
        <a:solidFill>
          <a:schemeClr val="accent4">
            <a:lumMod val="60000"/>
            <a:lumOff val="40000"/>
            <a:alpha val="90000"/>
          </a:schemeClr>
        </a:solidFill>
      </dgm:spPr>
      <dgm:t>
        <a:bodyPr/>
        <a:lstStyle/>
        <a:p>
          <a:r>
            <a:rPr lang="en-US" sz="2400" b="0" dirty="0"/>
            <a:t>The details of the convicted sex offender against a child must be entered in the </a:t>
          </a:r>
          <a:r>
            <a:rPr lang="en-US" sz="2400" b="1" dirty="0"/>
            <a:t>National Register for Sex Offenders;</a:t>
          </a:r>
        </a:p>
      </dgm:t>
    </dgm:pt>
    <dgm:pt modelId="{8D0B1F7C-AA49-4BA2-97F1-D535F786F54C}" type="parTrans" cxnId="{BDE27243-6C6F-48BB-A732-83B668636E3C}">
      <dgm:prSet/>
      <dgm:spPr/>
      <dgm:t>
        <a:bodyPr/>
        <a:lstStyle/>
        <a:p>
          <a:endParaRPr lang="en-US"/>
        </a:p>
      </dgm:t>
    </dgm:pt>
    <dgm:pt modelId="{13FAA2C5-D9C8-4E70-8B66-AA7EE90ABB8A}" type="sibTrans" cxnId="{BDE27243-6C6F-48BB-A732-83B668636E3C}">
      <dgm:prSet/>
      <dgm:spPr/>
      <dgm:t>
        <a:bodyPr/>
        <a:lstStyle/>
        <a:p>
          <a:endParaRPr lang="en-US"/>
        </a:p>
      </dgm:t>
    </dgm:pt>
    <dgm:pt modelId="{28DCE658-91AE-4E45-83F0-729AB38AE641}">
      <dgm:prSet phldrT="[Text]" custT="1"/>
      <dgm:spPr>
        <a:solidFill>
          <a:schemeClr val="accent4">
            <a:lumMod val="60000"/>
            <a:lumOff val="40000"/>
            <a:alpha val="90000"/>
          </a:schemeClr>
        </a:solidFill>
      </dgm:spPr>
      <dgm:t>
        <a:bodyPr/>
        <a:lstStyle/>
        <a:p>
          <a:r>
            <a:rPr lang="en-US" sz="2400" b="1" dirty="0"/>
            <a:t>A registered sex offender </a:t>
          </a:r>
          <a:r>
            <a:rPr lang="en-US" sz="2400" b="0" dirty="0"/>
            <a:t>is prohibited from working at environment with direct access to vulnerable persons, including children.</a:t>
          </a:r>
        </a:p>
      </dgm:t>
    </dgm:pt>
    <dgm:pt modelId="{4B437418-C841-4EEF-B629-27D9C7A3B292}" type="parTrans" cxnId="{4F7408B6-D41E-4DA1-95EE-9E810DFD0CEE}">
      <dgm:prSet/>
      <dgm:spPr/>
      <dgm:t>
        <a:bodyPr/>
        <a:lstStyle/>
        <a:p>
          <a:endParaRPr lang="en-US"/>
        </a:p>
      </dgm:t>
    </dgm:pt>
    <dgm:pt modelId="{0F695C0E-0637-4FB1-9F7F-BB29D6D6FE95}" type="sibTrans" cxnId="{4F7408B6-D41E-4DA1-95EE-9E810DFD0CEE}">
      <dgm:prSet/>
      <dgm:spPr/>
      <dgm:t>
        <a:bodyPr/>
        <a:lstStyle/>
        <a:p>
          <a:endParaRPr lang="en-US"/>
        </a:p>
      </dgm:t>
    </dgm:pt>
    <dgm:pt modelId="{05ED4F56-FEA1-4EC1-A44E-25B8CB59B185}">
      <dgm:prSet phldrT="[Text]" custT="1"/>
      <dgm:spPr>
        <a:solidFill>
          <a:schemeClr val="accent4">
            <a:lumMod val="60000"/>
            <a:lumOff val="40000"/>
            <a:alpha val="90000"/>
          </a:schemeClr>
        </a:solidFill>
      </dgm:spPr>
      <dgm:t>
        <a:bodyPr/>
        <a:lstStyle/>
        <a:p>
          <a:r>
            <a:rPr lang="en-US" sz="2400" b="1" dirty="0"/>
            <a:t>The vetting of all persons </a:t>
          </a:r>
          <a:r>
            <a:rPr lang="en-US" sz="2400" b="0" dirty="0"/>
            <a:t>who work at spaces that expose them to children and other vulnerable persons is compulsory. These include social workers, probation officers, shelter workers, educators, health care workers, nannies, SAPS officials, intermediaries; etc. </a:t>
          </a:r>
        </a:p>
      </dgm:t>
    </dgm:pt>
    <dgm:pt modelId="{02F6FF50-F8CC-4E1A-8E4C-0E7F84833EFB}" type="parTrans" cxnId="{7DABDEBD-63DA-45A7-BCA0-89F83D73EA51}">
      <dgm:prSet/>
      <dgm:spPr/>
      <dgm:t>
        <a:bodyPr/>
        <a:lstStyle/>
        <a:p>
          <a:endParaRPr lang="en-US"/>
        </a:p>
      </dgm:t>
    </dgm:pt>
    <dgm:pt modelId="{AF88AB28-6FCB-4E7A-8F53-8BB2AE3672CF}" type="sibTrans" cxnId="{7DABDEBD-63DA-45A7-BCA0-89F83D73EA51}">
      <dgm:prSet/>
      <dgm:spPr/>
      <dgm:t>
        <a:bodyPr/>
        <a:lstStyle/>
        <a:p>
          <a:endParaRPr lang="en-US"/>
        </a:p>
      </dgm:t>
    </dgm:pt>
    <dgm:pt modelId="{D5B83564-BD86-406C-A02C-48FD98D17168}">
      <dgm:prSet phldrT="[Text]" custT="1"/>
      <dgm:spPr>
        <a:solidFill>
          <a:schemeClr val="accent4">
            <a:lumMod val="60000"/>
            <a:lumOff val="40000"/>
            <a:alpha val="90000"/>
          </a:schemeClr>
        </a:solidFill>
      </dgm:spPr>
      <dgm:t>
        <a:bodyPr/>
        <a:lstStyle/>
        <a:p>
          <a:r>
            <a:rPr lang="en-US" sz="2400" b="1" dirty="0"/>
            <a:t>Failure of an employer </a:t>
          </a:r>
          <a:r>
            <a:rPr lang="en-US" sz="2400" b="0" dirty="0"/>
            <a:t>to vet such employees commits an offence and is liable upon conviction to a fine or to imprisonment for a period not exceeding 7 years or to both a fine and such imprisonment</a:t>
          </a:r>
          <a:r>
            <a:rPr lang="en-US" sz="2000" b="0" dirty="0"/>
            <a:t>. </a:t>
          </a:r>
        </a:p>
      </dgm:t>
    </dgm:pt>
    <dgm:pt modelId="{4E7354B5-51C1-4339-922F-B671D5C37636}" type="parTrans" cxnId="{6A4AA75C-20D1-4882-91E6-09158A27F3D7}">
      <dgm:prSet/>
      <dgm:spPr/>
      <dgm:t>
        <a:bodyPr/>
        <a:lstStyle/>
        <a:p>
          <a:endParaRPr lang="en-US"/>
        </a:p>
      </dgm:t>
    </dgm:pt>
    <dgm:pt modelId="{8C997622-16AB-43CF-995F-3B57FB201200}" type="sibTrans" cxnId="{6A4AA75C-20D1-4882-91E6-09158A27F3D7}">
      <dgm:prSet/>
      <dgm:spPr/>
      <dgm:t>
        <a:bodyPr/>
        <a:lstStyle/>
        <a:p>
          <a:endParaRPr lang="en-US"/>
        </a:p>
      </dgm:t>
    </dgm:pt>
    <dgm:pt modelId="{A2FC1C61-EE39-4385-BFCA-C78AD5821B8E}" type="pres">
      <dgm:prSet presAssocID="{510BC243-C1EE-40E9-8291-8C5EAEA4A0AA}" presName="Name0" presStyleCnt="0">
        <dgm:presLayoutVars>
          <dgm:dir/>
          <dgm:animLvl val="lvl"/>
          <dgm:resizeHandles val="exact"/>
        </dgm:presLayoutVars>
      </dgm:prSet>
      <dgm:spPr/>
      <dgm:t>
        <a:bodyPr/>
        <a:lstStyle/>
        <a:p>
          <a:endParaRPr lang="en-US"/>
        </a:p>
      </dgm:t>
    </dgm:pt>
    <dgm:pt modelId="{F6C7188E-AC25-4C55-A4B7-01EEC8A19859}" type="pres">
      <dgm:prSet presAssocID="{B47AC688-D0CF-4812-A96A-71B0A9B0C3B9}" presName="linNode" presStyleCnt="0"/>
      <dgm:spPr/>
    </dgm:pt>
    <dgm:pt modelId="{F177BFA0-68F3-4752-85A6-1B64130D1C2B}" type="pres">
      <dgm:prSet presAssocID="{B47AC688-D0CF-4812-A96A-71B0A9B0C3B9}" presName="parentText" presStyleLbl="node1" presStyleIdx="0" presStyleCnt="1" custScaleX="162603">
        <dgm:presLayoutVars>
          <dgm:chMax val="1"/>
          <dgm:bulletEnabled val="1"/>
        </dgm:presLayoutVars>
      </dgm:prSet>
      <dgm:spPr/>
      <dgm:t>
        <a:bodyPr/>
        <a:lstStyle/>
        <a:p>
          <a:endParaRPr lang="en-US"/>
        </a:p>
      </dgm:t>
    </dgm:pt>
    <dgm:pt modelId="{101A11AF-9FF7-46AF-9792-5C916495F972}" type="pres">
      <dgm:prSet presAssocID="{B47AC688-D0CF-4812-A96A-71B0A9B0C3B9}" presName="descendantText" presStyleLbl="alignAccFollowNode1" presStyleIdx="0" presStyleCnt="1" custScaleX="328308" custScaleY="123109" custLinFactNeighborX="-5704" custLinFactNeighborY="-945">
        <dgm:presLayoutVars>
          <dgm:bulletEnabled val="1"/>
        </dgm:presLayoutVars>
      </dgm:prSet>
      <dgm:spPr/>
      <dgm:t>
        <a:bodyPr/>
        <a:lstStyle/>
        <a:p>
          <a:endParaRPr lang="en-US"/>
        </a:p>
      </dgm:t>
    </dgm:pt>
  </dgm:ptLst>
  <dgm:cxnLst>
    <dgm:cxn modelId="{BDE27243-6C6F-48BB-A732-83B668636E3C}" srcId="{B47AC688-D0CF-4812-A96A-71B0A9B0C3B9}" destId="{C70AC635-2B58-4607-AF42-083C997FE5CF}" srcOrd="0" destOrd="0" parTransId="{8D0B1F7C-AA49-4BA2-97F1-D535F786F54C}" sibTransId="{13FAA2C5-D9C8-4E70-8B66-AA7EE90ABB8A}"/>
    <dgm:cxn modelId="{4F7408B6-D41E-4DA1-95EE-9E810DFD0CEE}" srcId="{B47AC688-D0CF-4812-A96A-71B0A9B0C3B9}" destId="{28DCE658-91AE-4E45-83F0-729AB38AE641}" srcOrd="1" destOrd="0" parTransId="{4B437418-C841-4EEF-B629-27D9C7A3B292}" sibTransId="{0F695C0E-0637-4FB1-9F7F-BB29D6D6FE95}"/>
    <dgm:cxn modelId="{DC5A56AA-70F8-48DD-9888-BFDC8B8B21C6}" type="presOf" srcId="{D5B83564-BD86-406C-A02C-48FD98D17168}" destId="{101A11AF-9FF7-46AF-9792-5C916495F972}" srcOrd="0" destOrd="3" presId="urn:microsoft.com/office/officeart/2005/8/layout/vList5"/>
    <dgm:cxn modelId="{B30C9ABE-C4CA-4B26-852D-B19E0B960B13}" type="presOf" srcId="{510BC243-C1EE-40E9-8291-8C5EAEA4A0AA}" destId="{A2FC1C61-EE39-4385-BFCA-C78AD5821B8E}" srcOrd="0" destOrd="0" presId="urn:microsoft.com/office/officeart/2005/8/layout/vList5"/>
    <dgm:cxn modelId="{403393CD-BCD4-4CE7-8DBC-945F72E47A5B}" type="presOf" srcId="{B47AC688-D0CF-4812-A96A-71B0A9B0C3B9}" destId="{F177BFA0-68F3-4752-85A6-1B64130D1C2B}" srcOrd="0" destOrd="0" presId="urn:microsoft.com/office/officeart/2005/8/layout/vList5"/>
    <dgm:cxn modelId="{6A4AA75C-20D1-4882-91E6-09158A27F3D7}" srcId="{B47AC688-D0CF-4812-A96A-71B0A9B0C3B9}" destId="{D5B83564-BD86-406C-A02C-48FD98D17168}" srcOrd="3" destOrd="0" parTransId="{4E7354B5-51C1-4339-922F-B671D5C37636}" sibTransId="{8C997622-16AB-43CF-995F-3B57FB201200}"/>
    <dgm:cxn modelId="{F9BA7D2C-15BF-4548-B781-AE5EDAA3EE2D}" type="presOf" srcId="{05ED4F56-FEA1-4EC1-A44E-25B8CB59B185}" destId="{101A11AF-9FF7-46AF-9792-5C916495F972}" srcOrd="0" destOrd="2" presId="urn:microsoft.com/office/officeart/2005/8/layout/vList5"/>
    <dgm:cxn modelId="{65082A68-8A52-4184-8997-2F3FC0D413F9}" type="presOf" srcId="{C70AC635-2B58-4607-AF42-083C997FE5CF}" destId="{101A11AF-9FF7-46AF-9792-5C916495F972}" srcOrd="0" destOrd="0" presId="urn:microsoft.com/office/officeart/2005/8/layout/vList5"/>
    <dgm:cxn modelId="{7DABDEBD-63DA-45A7-BCA0-89F83D73EA51}" srcId="{B47AC688-D0CF-4812-A96A-71B0A9B0C3B9}" destId="{05ED4F56-FEA1-4EC1-A44E-25B8CB59B185}" srcOrd="2" destOrd="0" parTransId="{02F6FF50-F8CC-4E1A-8E4C-0E7F84833EFB}" sibTransId="{AF88AB28-6FCB-4E7A-8F53-8BB2AE3672CF}"/>
    <dgm:cxn modelId="{97C0A66F-857E-4DCE-9B9F-4BA1FFA407CD}" srcId="{510BC243-C1EE-40E9-8291-8C5EAEA4A0AA}" destId="{B47AC688-D0CF-4812-A96A-71B0A9B0C3B9}" srcOrd="0" destOrd="0" parTransId="{F99E7ED8-30FC-4A08-9A7A-64A1F48C6249}" sibTransId="{56F2D689-C2D3-49E8-8AB4-6AF7A1C2C28E}"/>
    <dgm:cxn modelId="{0AA8A03C-D20D-4003-8CB4-B91B9D08C11A}" type="presOf" srcId="{28DCE658-91AE-4E45-83F0-729AB38AE641}" destId="{101A11AF-9FF7-46AF-9792-5C916495F972}" srcOrd="0" destOrd="1" presId="urn:microsoft.com/office/officeart/2005/8/layout/vList5"/>
    <dgm:cxn modelId="{E446F5F8-3A44-4C58-AEBD-E1397E4D9568}" type="presParOf" srcId="{A2FC1C61-EE39-4385-BFCA-C78AD5821B8E}" destId="{F6C7188E-AC25-4C55-A4B7-01EEC8A19859}" srcOrd="0" destOrd="0" presId="urn:microsoft.com/office/officeart/2005/8/layout/vList5"/>
    <dgm:cxn modelId="{C60985D8-60DC-4863-AA64-5FC495B9C4B5}" type="presParOf" srcId="{F6C7188E-AC25-4C55-A4B7-01EEC8A19859}" destId="{F177BFA0-68F3-4752-85A6-1B64130D1C2B}" srcOrd="0" destOrd="0" presId="urn:microsoft.com/office/officeart/2005/8/layout/vList5"/>
    <dgm:cxn modelId="{A858CA6D-0681-49DF-B045-EB4EA951EE8D}" type="presParOf" srcId="{F6C7188E-AC25-4C55-A4B7-01EEC8A19859}" destId="{101A11AF-9FF7-46AF-9792-5C916495F972}"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C243DF-8030-49EB-BC6A-592302C5F451}" type="doc">
      <dgm:prSet loTypeId="urn:microsoft.com/office/officeart/2009/3/layout/FramedTextPicture" loCatId="picture" qsTypeId="urn:microsoft.com/office/officeart/2005/8/quickstyle/simple5" qsCatId="simple" csTypeId="urn:microsoft.com/office/officeart/2005/8/colors/accent1_2" csCatId="accent1" phldr="1"/>
      <dgm:spPr/>
      <dgm:t>
        <a:bodyPr/>
        <a:lstStyle/>
        <a:p>
          <a:endParaRPr lang="en-ZA"/>
        </a:p>
      </dgm:t>
    </dgm:pt>
    <dgm:pt modelId="{2B504921-C129-4680-A229-0E515A4D8742}">
      <dgm:prSet phldrT="[Text]"/>
      <dgm:spPr/>
      <dgm:t>
        <a:bodyPr/>
        <a:lstStyle/>
        <a:p>
          <a:r>
            <a:rPr lang="en-ZA" dirty="0">
              <a:solidFill>
                <a:schemeClr val="accent2"/>
              </a:solidFill>
            </a:rPr>
            <a:t>Programmatic Interventions</a:t>
          </a:r>
        </a:p>
      </dgm:t>
    </dgm:pt>
    <dgm:pt modelId="{B8EA8941-74B6-44F8-8751-B9AD859C391B}" type="parTrans" cxnId="{949833E3-C584-4767-9E0C-99C66E90430D}">
      <dgm:prSet/>
      <dgm:spPr/>
      <dgm:t>
        <a:bodyPr/>
        <a:lstStyle/>
        <a:p>
          <a:endParaRPr lang="en-ZA"/>
        </a:p>
      </dgm:t>
    </dgm:pt>
    <dgm:pt modelId="{11D09690-B359-4E8C-9CF9-D8E1E7F5005A}" type="sibTrans" cxnId="{949833E3-C584-4767-9E0C-99C66E90430D}">
      <dgm:prSet/>
      <dgm:spPr/>
      <dgm:t>
        <a:bodyPr/>
        <a:lstStyle/>
        <a:p>
          <a:endParaRPr lang="en-ZA"/>
        </a:p>
      </dgm:t>
    </dgm:pt>
    <dgm:pt modelId="{113EC222-BFA6-413B-889A-64906C4C3DB6}" type="pres">
      <dgm:prSet presAssocID="{4AC243DF-8030-49EB-BC6A-592302C5F451}" presName="Name0" presStyleCnt="0">
        <dgm:presLayoutVars>
          <dgm:chMax/>
          <dgm:chPref/>
          <dgm:dir/>
        </dgm:presLayoutVars>
      </dgm:prSet>
      <dgm:spPr/>
      <dgm:t>
        <a:bodyPr/>
        <a:lstStyle/>
        <a:p>
          <a:endParaRPr lang="en-US"/>
        </a:p>
      </dgm:t>
    </dgm:pt>
    <dgm:pt modelId="{77A04593-60BE-4F66-9013-E56770062BE8}" type="pres">
      <dgm:prSet presAssocID="{2B504921-C129-4680-A229-0E515A4D8742}" presName="composite" presStyleCnt="0">
        <dgm:presLayoutVars>
          <dgm:chMax/>
          <dgm:chPref/>
        </dgm:presLayoutVars>
      </dgm:prSet>
      <dgm:spPr/>
    </dgm:pt>
    <dgm:pt modelId="{1E5FC8AE-8BCB-4C55-BCFF-4C8D4229D86B}" type="pres">
      <dgm:prSet presAssocID="{2B504921-C129-4680-A229-0E515A4D8742}" presName="Image" presStyleLbl="bgImgPlace1" presStyleIdx="0" presStyleCnt="1" custScaleY="120972" custLinFactNeighborX="79240" custLinFactNeighborY="-13325"/>
      <dgm:spPr>
        <a:blipFill rotWithShape="1">
          <a:blip xmlns:r="http://schemas.openxmlformats.org/officeDocument/2006/relationships" r:embed="rId1">
            <a:duotone>
              <a:schemeClr val="accent1">
                <a:shade val="45000"/>
                <a:satMod val="135000"/>
              </a:schemeClr>
              <a:prstClr val="white"/>
            </a:duotone>
          </a:blip>
          <a:stretch>
            <a:fillRect/>
          </a:stretch>
        </a:blipFill>
      </dgm:spPr>
    </dgm:pt>
    <dgm:pt modelId="{52B3BB4C-348A-4EF6-B148-8B51B9CFE434}" type="pres">
      <dgm:prSet presAssocID="{2B504921-C129-4680-A229-0E515A4D8742}" presName="ParentText" presStyleLbl="revTx" presStyleIdx="0" presStyleCnt="1" custScaleX="150303" custLinFactNeighborX="-29622" custLinFactNeighborY="-7221">
        <dgm:presLayoutVars>
          <dgm:chMax val="0"/>
          <dgm:chPref val="0"/>
          <dgm:bulletEnabled val="1"/>
        </dgm:presLayoutVars>
      </dgm:prSet>
      <dgm:spPr/>
      <dgm:t>
        <a:bodyPr/>
        <a:lstStyle/>
        <a:p>
          <a:endParaRPr lang="en-US"/>
        </a:p>
      </dgm:t>
    </dgm:pt>
    <dgm:pt modelId="{06F05A1C-5B1F-4699-9175-79F91396A1C8}" type="pres">
      <dgm:prSet presAssocID="{2B504921-C129-4680-A229-0E515A4D8742}" presName="tlFrame" presStyleLbl="node1" presStyleIdx="0" presStyleCnt="4" custLinFactX="-100000" custLinFactY="-9082" custLinFactNeighborX="-148597" custLinFactNeighborY="-100000"/>
      <dgm:spPr/>
    </dgm:pt>
    <dgm:pt modelId="{C63492F5-A3AF-4052-8A61-D5A460C3319D}" type="pres">
      <dgm:prSet presAssocID="{2B504921-C129-4680-A229-0E515A4D8742}" presName="trFrame" presStyleLbl="node1" presStyleIdx="1" presStyleCnt="4" custLinFactY="-9082" custLinFactNeighborX="-25220" custLinFactNeighborY="-100000"/>
      <dgm:spPr/>
    </dgm:pt>
    <dgm:pt modelId="{C809CA48-2CE7-4619-9552-B41111582C6F}" type="pres">
      <dgm:prSet presAssocID="{2B504921-C129-4680-A229-0E515A4D8742}" presName="blFrame" presStyleLbl="node1" presStyleIdx="2" presStyleCnt="4" custLinFactX="-100000" custLinFactNeighborX="-135203" custLinFactNeighborY="-51753"/>
      <dgm:spPr/>
    </dgm:pt>
    <dgm:pt modelId="{2789FBB5-6269-4540-8FC0-154D5605CC3C}" type="pres">
      <dgm:prSet presAssocID="{2B504921-C129-4680-A229-0E515A4D8742}" presName="brFrame" presStyleLbl="node1" presStyleIdx="3" presStyleCnt="4" custLinFactNeighborX="-31917" custLinFactNeighborY="-58448"/>
      <dgm:spPr/>
    </dgm:pt>
  </dgm:ptLst>
  <dgm:cxnLst>
    <dgm:cxn modelId="{F1F4D6B8-BC59-4105-BEBD-FA5709810175}" type="presOf" srcId="{4AC243DF-8030-49EB-BC6A-592302C5F451}" destId="{113EC222-BFA6-413B-889A-64906C4C3DB6}" srcOrd="0" destOrd="0" presId="urn:microsoft.com/office/officeart/2009/3/layout/FramedTextPicture"/>
    <dgm:cxn modelId="{949833E3-C584-4767-9E0C-99C66E90430D}" srcId="{4AC243DF-8030-49EB-BC6A-592302C5F451}" destId="{2B504921-C129-4680-A229-0E515A4D8742}" srcOrd="0" destOrd="0" parTransId="{B8EA8941-74B6-44F8-8751-B9AD859C391B}" sibTransId="{11D09690-B359-4E8C-9CF9-D8E1E7F5005A}"/>
    <dgm:cxn modelId="{3BC6D5D8-5E7B-4653-A08F-4C005F398151}" type="presOf" srcId="{2B504921-C129-4680-A229-0E515A4D8742}" destId="{52B3BB4C-348A-4EF6-B148-8B51B9CFE434}" srcOrd="0" destOrd="0" presId="urn:microsoft.com/office/officeart/2009/3/layout/FramedTextPicture"/>
    <dgm:cxn modelId="{5CC9593A-E6B2-4CB5-8A02-1C0719D60635}" type="presParOf" srcId="{113EC222-BFA6-413B-889A-64906C4C3DB6}" destId="{77A04593-60BE-4F66-9013-E56770062BE8}" srcOrd="0" destOrd="0" presId="urn:microsoft.com/office/officeart/2009/3/layout/FramedTextPicture"/>
    <dgm:cxn modelId="{A004232C-D604-4FC3-82FB-8F8E8F535942}" type="presParOf" srcId="{77A04593-60BE-4F66-9013-E56770062BE8}" destId="{1E5FC8AE-8BCB-4C55-BCFF-4C8D4229D86B}" srcOrd="0" destOrd="0" presId="urn:microsoft.com/office/officeart/2009/3/layout/FramedTextPicture"/>
    <dgm:cxn modelId="{306D3A24-D828-498D-A1DD-275ECC83A345}" type="presParOf" srcId="{77A04593-60BE-4F66-9013-E56770062BE8}" destId="{52B3BB4C-348A-4EF6-B148-8B51B9CFE434}" srcOrd="1" destOrd="0" presId="urn:microsoft.com/office/officeart/2009/3/layout/FramedTextPicture"/>
    <dgm:cxn modelId="{FF282B63-B449-4845-9D9A-8A5780B19E94}" type="presParOf" srcId="{77A04593-60BE-4F66-9013-E56770062BE8}" destId="{06F05A1C-5B1F-4699-9175-79F91396A1C8}" srcOrd="2" destOrd="0" presId="urn:microsoft.com/office/officeart/2009/3/layout/FramedTextPicture"/>
    <dgm:cxn modelId="{09D49765-E60B-4A1D-BE5C-BA052AE58E83}" type="presParOf" srcId="{77A04593-60BE-4F66-9013-E56770062BE8}" destId="{C63492F5-A3AF-4052-8A61-D5A460C3319D}" srcOrd="3" destOrd="0" presId="urn:microsoft.com/office/officeart/2009/3/layout/FramedTextPicture"/>
    <dgm:cxn modelId="{89538334-AFE1-45A9-A441-4B262DD541AA}" type="presParOf" srcId="{77A04593-60BE-4F66-9013-E56770062BE8}" destId="{C809CA48-2CE7-4619-9552-B41111582C6F}" srcOrd="4" destOrd="0" presId="urn:microsoft.com/office/officeart/2009/3/layout/FramedTextPicture"/>
    <dgm:cxn modelId="{1DF91909-DB8D-4DB2-8FB3-9653DB828E3A}" type="presParOf" srcId="{77A04593-60BE-4F66-9013-E56770062BE8}" destId="{2789FBB5-6269-4540-8FC0-154D5605CC3C}" srcOrd="5" destOrd="0" presId="urn:microsoft.com/office/officeart/2009/3/layout/FramedTextPicture"/>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5FEF80A-6DF0-45F8-9568-CB20A1CFBC82}" type="doc">
      <dgm:prSet loTypeId="urn:microsoft.com/office/officeart/2005/8/layout/bProcess3" loCatId="process" qsTypeId="urn:microsoft.com/office/officeart/2005/8/quickstyle/3d2" qsCatId="3D" csTypeId="urn:microsoft.com/office/officeart/2005/8/colors/colorful3" csCatId="colorful" phldr="1"/>
      <dgm:spPr/>
      <dgm:t>
        <a:bodyPr/>
        <a:lstStyle/>
        <a:p>
          <a:endParaRPr lang="en-US"/>
        </a:p>
      </dgm:t>
    </dgm:pt>
    <dgm:pt modelId="{E8A83D39-9540-4DCC-89E5-55EB1C2BABD7}">
      <dgm:prSet/>
      <dgm:spPr/>
      <dgm:t>
        <a:bodyPr/>
        <a:lstStyle/>
        <a:p>
          <a:r>
            <a:rPr lang="en-US" dirty="0"/>
            <a:t>Eliminate secondary victimisation often suffered by children from court system</a:t>
          </a:r>
        </a:p>
      </dgm:t>
    </dgm:pt>
    <dgm:pt modelId="{C520FBD6-C3AA-4CBC-BD32-F569EE6AA41B}" type="parTrans" cxnId="{82F68797-404E-4754-9334-8415AA06A673}">
      <dgm:prSet/>
      <dgm:spPr/>
      <dgm:t>
        <a:bodyPr/>
        <a:lstStyle/>
        <a:p>
          <a:endParaRPr lang="en-US"/>
        </a:p>
      </dgm:t>
    </dgm:pt>
    <dgm:pt modelId="{4C3F53A0-D53B-4329-826B-19CEF4F1EE71}" type="sibTrans" cxnId="{82F68797-404E-4754-9334-8415AA06A673}">
      <dgm:prSet/>
      <dgm:spPr>
        <a:ln w="38100">
          <a:solidFill>
            <a:schemeClr val="accent2">
              <a:lumMod val="75000"/>
            </a:schemeClr>
          </a:solidFill>
        </a:ln>
      </dgm:spPr>
      <dgm:t>
        <a:bodyPr/>
        <a:lstStyle/>
        <a:p>
          <a:endParaRPr lang="en-US"/>
        </a:p>
      </dgm:t>
    </dgm:pt>
    <dgm:pt modelId="{DBCFE3FE-F80F-4DEC-9F41-908741AB2911}">
      <dgm:prSet/>
      <dgm:spPr/>
      <dgm:t>
        <a:bodyPr/>
        <a:lstStyle/>
        <a:p>
          <a:r>
            <a:rPr lang="en-US" dirty="0"/>
            <a:t>Provide dedicated specialist human capital and matching resources</a:t>
          </a:r>
        </a:p>
      </dgm:t>
    </dgm:pt>
    <dgm:pt modelId="{D635A634-53EE-4807-ABB6-FD3E0119562C}" type="parTrans" cxnId="{199BAD84-C0A5-4FE9-A458-C53439FF450B}">
      <dgm:prSet/>
      <dgm:spPr/>
      <dgm:t>
        <a:bodyPr/>
        <a:lstStyle/>
        <a:p>
          <a:endParaRPr lang="en-US"/>
        </a:p>
      </dgm:t>
    </dgm:pt>
    <dgm:pt modelId="{671EC772-8A4D-46DD-BADD-E892052AE572}" type="sibTrans" cxnId="{199BAD84-C0A5-4FE9-A458-C53439FF450B}">
      <dgm:prSet/>
      <dgm:spPr>
        <a:ln w="38100">
          <a:solidFill>
            <a:schemeClr val="accent2">
              <a:lumMod val="75000"/>
            </a:schemeClr>
          </a:solidFill>
        </a:ln>
      </dgm:spPr>
      <dgm:t>
        <a:bodyPr/>
        <a:lstStyle/>
        <a:p>
          <a:endParaRPr lang="en-US"/>
        </a:p>
      </dgm:t>
    </dgm:pt>
    <dgm:pt modelId="{56128701-6802-4F55-AB18-94E5199A0D8A}">
      <dgm:prSet/>
      <dgm:spPr/>
      <dgm:t>
        <a:bodyPr/>
        <a:lstStyle/>
        <a:p>
          <a:r>
            <a:rPr lang="en-US" dirty="0"/>
            <a:t>Improve prosecution and adjudication of cases involving child victims</a:t>
          </a:r>
        </a:p>
      </dgm:t>
    </dgm:pt>
    <dgm:pt modelId="{58777D8E-3F5C-4327-8128-CA70AB3C79D5}" type="parTrans" cxnId="{FE66782D-59A7-49AF-859B-6E5834FCF61E}">
      <dgm:prSet/>
      <dgm:spPr/>
      <dgm:t>
        <a:bodyPr/>
        <a:lstStyle/>
        <a:p>
          <a:endParaRPr lang="en-US"/>
        </a:p>
      </dgm:t>
    </dgm:pt>
    <dgm:pt modelId="{D36CEC8D-5C70-4D04-96C6-7AB5052B1D82}" type="sibTrans" cxnId="{FE66782D-59A7-49AF-859B-6E5834FCF61E}">
      <dgm:prSet/>
      <dgm:spPr>
        <a:ln w="57150">
          <a:solidFill>
            <a:schemeClr val="accent2">
              <a:lumMod val="75000"/>
            </a:schemeClr>
          </a:solidFill>
        </a:ln>
      </dgm:spPr>
      <dgm:t>
        <a:bodyPr/>
        <a:lstStyle/>
        <a:p>
          <a:endParaRPr lang="en-US"/>
        </a:p>
      </dgm:t>
    </dgm:pt>
    <dgm:pt modelId="{1BFFB2CF-B5E2-4CAC-9B93-5D2A0D395AFF}">
      <dgm:prSet/>
      <dgm:spPr/>
      <dgm:t>
        <a:bodyPr/>
        <a:lstStyle/>
        <a:p>
          <a:r>
            <a:rPr lang="en-US" dirty="0"/>
            <a:t>Agile and effective finalisation of cases</a:t>
          </a:r>
        </a:p>
      </dgm:t>
    </dgm:pt>
    <dgm:pt modelId="{69146BFF-121B-42C5-9CC0-10E49F4C54E8}" type="parTrans" cxnId="{88ACBE18-4C97-42CA-AA14-A1B286B52498}">
      <dgm:prSet/>
      <dgm:spPr/>
      <dgm:t>
        <a:bodyPr/>
        <a:lstStyle/>
        <a:p>
          <a:endParaRPr lang="en-US"/>
        </a:p>
      </dgm:t>
    </dgm:pt>
    <dgm:pt modelId="{C91D36FB-511B-410F-AF13-58BBFEA3CCB5}" type="sibTrans" cxnId="{88ACBE18-4C97-42CA-AA14-A1B286B52498}">
      <dgm:prSet/>
      <dgm:spPr/>
      <dgm:t>
        <a:bodyPr/>
        <a:lstStyle/>
        <a:p>
          <a:endParaRPr lang="en-US"/>
        </a:p>
      </dgm:t>
    </dgm:pt>
    <dgm:pt modelId="{64B4E84E-1F3A-47CE-AE9E-040009974D36}">
      <dgm:prSet/>
      <dgm:spPr/>
      <dgm:t>
        <a:bodyPr/>
        <a:lstStyle/>
        <a:p>
          <a:r>
            <a:rPr lang="en-US" dirty="0"/>
            <a:t>Ultimately prevent peodophilia and repeat sex offending</a:t>
          </a:r>
        </a:p>
      </dgm:t>
    </dgm:pt>
    <dgm:pt modelId="{CDF342DF-1DC3-4BAE-8A9D-3DE08C4DE936}" type="parTrans" cxnId="{AB9BBD89-8E63-4299-A326-48EF370A8B33}">
      <dgm:prSet/>
      <dgm:spPr/>
      <dgm:t>
        <a:bodyPr/>
        <a:lstStyle/>
        <a:p>
          <a:endParaRPr lang="en-US"/>
        </a:p>
      </dgm:t>
    </dgm:pt>
    <dgm:pt modelId="{84620BC2-E5A7-45EA-8CFA-35781EE3C4AB}" type="sibTrans" cxnId="{AB9BBD89-8E63-4299-A326-48EF370A8B33}">
      <dgm:prSet/>
      <dgm:spPr/>
      <dgm:t>
        <a:bodyPr/>
        <a:lstStyle/>
        <a:p>
          <a:endParaRPr lang="en-US"/>
        </a:p>
      </dgm:t>
    </dgm:pt>
    <dgm:pt modelId="{525DA398-F52D-414A-89DA-08679BC315AB}" type="pres">
      <dgm:prSet presAssocID="{C5FEF80A-6DF0-45F8-9568-CB20A1CFBC82}" presName="Name0" presStyleCnt="0">
        <dgm:presLayoutVars>
          <dgm:dir/>
          <dgm:resizeHandles val="exact"/>
        </dgm:presLayoutVars>
      </dgm:prSet>
      <dgm:spPr/>
      <dgm:t>
        <a:bodyPr/>
        <a:lstStyle/>
        <a:p>
          <a:endParaRPr lang="en-US"/>
        </a:p>
      </dgm:t>
    </dgm:pt>
    <dgm:pt modelId="{6F216223-3F5B-4FE0-B64C-20090EFE1286}" type="pres">
      <dgm:prSet presAssocID="{E8A83D39-9540-4DCC-89E5-55EB1C2BABD7}" presName="node" presStyleLbl="node1" presStyleIdx="0" presStyleCnt="5">
        <dgm:presLayoutVars>
          <dgm:bulletEnabled val="1"/>
        </dgm:presLayoutVars>
      </dgm:prSet>
      <dgm:spPr/>
      <dgm:t>
        <a:bodyPr/>
        <a:lstStyle/>
        <a:p>
          <a:endParaRPr lang="en-US"/>
        </a:p>
      </dgm:t>
    </dgm:pt>
    <dgm:pt modelId="{B97662A1-5900-49E0-BAA2-C9DDCCEAC843}" type="pres">
      <dgm:prSet presAssocID="{4C3F53A0-D53B-4329-826B-19CEF4F1EE71}" presName="sibTrans" presStyleLbl="sibTrans1D1" presStyleIdx="0" presStyleCnt="4"/>
      <dgm:spPr/>
      <dgm:t>
        <a:bodyPr/>
        <a:lstStyle/>
        <a:p>
          <a:endParaRPr lang="en-US"/>
        </a:p>
      </dgm:t>
    </dgm:pt>
    <dgm:pt modelId="{E3CAE013-AC61-4343-8D63-1869DB51DF1A}" type="pres">
      <dgm:prSet presAssocID="{4C3F53A0-D53B-4329-826B-19CEF4F1EE71}" presName="connectorText" presStyleLbl="sibTrans1D1" presStyleIdx="0" presStyleCnt="4"/>
      <dgm:spPr/>
      <dgm:t>
        <a:bodyPr/>
        <a:lstStyle/>
        <a:p>
          <a:endParaRPr lang="en-US"/>
        </a:p>
      </dgm:t>
    </dgm:pt>
    <dgm:pt modelId="{11955400-1D8E-4A4A-99B5-926051844728}" type="pres">
      <dgm:prSet presAssocID="{DBCFE3FE-F80F-4DEC-9F41-908741AB2911}" presName="node" presStyleLbl="node1" presStyleIdx="1" presStyleCnt="5">
        <dgm:presLayoutVars>
          <dgm:bulletEnabled val="1"/>
        </dgm:presLayoutVars>
      </dgm:prSet>
      <dgm:spPr/>
      <dgm:t>
        <a:bodyPr/>
        <a:lstStyle/>
        <a:p>
          <a:endParaRPr lang="en-US"/>
        </a:p>
      </dgm:t>
    </dgm:pt>
    <dgm:pt modelId="{7818C157-BDBA-466A-800A-34D68E6B59A8}" type="pres">
      <dgm:prSet presAssocID="{671EC772-8A4D-46DD-BADD-E892052AE572}" presName="sibTrans" presStyleLbl="sibTrans1D1" presStyleIdx="1" presStyleCnt="4"/>
      <dgm:spPr/>
      <dgm:t>
        <a:bodyPr/>
        <a:lstStyle/>
        <a:p>
          <a:endParaRPr lang="en-US"/>
        </a:p>
      </dgm:t>
    </dgm:pt>
    <dgm:pt modelId="{308ACD0E-4856-472A-A70F-13644298F4AA}" type="pres">
      <dgm:prSet presAssocID="{671EC772-8A4D-46DD-BADD-E892052AE572}" presName="connectorText" presStyleLbl="sibTrans1D1" presStyleIdx="1" presStyleCnt="4"/>
      <dgm:spPr/>
      <dgm:t>
        <a:bodyPr/>
        <a:lstStyle/>
        <a:p>
          <a:endParaRPr lang="en-US"/>
        </a:p>
      </dgm:t>
    </dgm:pt>
    <dgm:pt modelId="{E3E82AD2-4EAD-42BE-86EA-085A32AC352C}" type="pres">
      <dgm:prSet presAssocID="{56128701-6802-4F55-AB18-94E5199A0D8A}" presName="node" presStyleLbl="node1" presStyleIdx="2" presStyleCnt="5">
        <dgm:presLayoutVars>
          <dgm:bulletEnabled val="1"/>
        </dgm:presLayoutVars>
      </dgm:prSet>
      <dgm:spPr/>
      <dgm:t>
        <a:bodyPr/>
        <a:lstStyle/>
        <a:p>
          <a:endParaRPr lang="en-US"/>
        </a:p>
      </dgm:t>
    </dgm:pt>
    <dgm:pt modelId="{1860079B-DF25-4249-B2F2-5A14BD2AD3EF}" type="pres">
      <dgm:prSet presAssocID="{D36CEC8D-5C70-4D04-96C6-7AB5052B1D82}" presName="sibTrans" presStyleLbl="sibTrans1D1" presStyleIdx="2" presStyleCnt="4"/>
      <dgm:spPr/>
      <dgm:t>
        <a:bodyPr/>
        <a:lstStyle/>
        <a:p>
          <a:endParaRPr lang="en-US"/>
        </a:p>
      </dgm:t>
    </dgm:pt>
    <dgm:pt modelId="{E35FE133-9A26-46A2-A7A5-7212D84EF316}" type="pres">
      <dgm:prSet presAssocID="{D36CEC8D-5C70-4D04-96C6-7AB5052B1D82}" presName="connectorText" presStyleLbl="sibTrans1D1" presStyleIdx="2" presStyleCnt="4"/>
      <dgm:spPr/>
      <dgm:t>
        <a:bodyPr/>
        <a:lstStyle/>
        <a:p>
          <a:endParaRPr lang="en-US"/>
        </a:p>
      </dgm:t>
    </dgm:pt>
    <dgm:pt modelId="{E4842E3B-02BF-4A32-97E0-B0B8B699C869}" type="pres">
      <dgm:prSet presAssocID="{1BFFB2CF-B5E2-4CAC-9B93-5D2A0D395AFF}" presName="node" presStyleLbl="node1" presStyleIdx="3" presStyleCnt="5">
        <dgm:presLayoutVars>
          <dgm:bulletEnabled val="1"/>
        </dgm:presLayoutVars>
      </dgm:prSet>
      <dgm:spPr/>
      <dgm:t>
        <a:bodyPr/>
        <a:lstStyle/>
        <a:p>
          <a:endParaRPr lang="en-US"/>
        </a:p>
      </dgm:t>
    </dgm:pt>
    <dgm:pt modelId="{6289198E-71BC-484C-82D8-7D856269B734}" type="pres">
      <dgm:prSet presAssocID="{C91D36FB-511B-410F-AF13-58BBFEA3CCB5}" presName="sibTrans" presStyleLbl="sibTrans1D1" presStyleIdx="3" presStyleCnt="4"/>
      <dgm:spPr/>
      <dgm:t>
        <a:bodyPr/>
        <a:lstStyle/>
        <a:p>
          <a:endParaRPr lang="en-US"/>
        </a:p>
      </dgm:t>
    </dgm:pt>
    <dgm:pt modelId="{B56D7BC5-3426-453F-9E5A-0F8951C2925C}" type="pres">
      <dgm:prSet presAssocID="{C91D36FB-511B-410F-AF13-58BBFEA3CCB5}" presName="connectorText" presStyleLbl="sibTrans1D1" presStyleIdx="3" presStyleCnt="4"/>
      <dgm:spPr/>
      <dgm:t>
        <a:bodyPr/>
        <a:lstStyle/>
        <a:p>
          <a:endParaRPr lang="en-US"/>
        </a:p>
      </dgm:t>
    </dgm:pt>
    <dgm:pt modelId="{DB04F672-6DA9-4DD0-A1CA-43332F9AC598}" type="pres">
      <dgm:prSet presAssocID="{64B4E84E-1F3A-47CE-AE9E-040009974D36}" presName="node" presStyleLbl="node1" presStyleIdx="4" presStyleCnt="5">
        <dgm:presLayoutVars>
          <dgm:bulletEnabled val="1"/>
        </dgm:presLayoutVars>
      </dgm:prSet>
      <dgm:spPr/>
      <dgm:t>
        <a:bodyPr/>
        <a:lstStyle/>
        <a:p>
          <a:endParaRPr lang="en-US"/>
        </a:p>
      </dgm:t>
    </dgm:pt>
  </dgm:ptLst>
  <dgm:cxnLst>
    <dgm:cxn modelId="{7F6679AF-5016-40FF-B011-0DAA5BE67338}" type="presOf" srcId="{D36CEC8D-5C70-4D04-96C6-7AB5052B1D82}" destId="{E35FE133-9A26-46A2-A7A5-7212D84EF316}" srcOrd="1" destOrd="0" presId="urn:microsoft.com/office/officeart/2005/8/layout/bProcess3"/>
    <dgm:cxn modelId="{34ACDA07-6A87-43DA-B314-425AEC44F67D}" type="presOf" srcId="{4C3F53A0-D53B-4329-826B-19CEF4F1EE71}" destId="{B97662A1-5900-49E0-BAA2-C9DDCCEAC843}" srcOrd="0" destOrd="0" presId="urn:microsoft.com/office/officeart/2005/8/layout/bProcess3"/>
    <dgm:cxn modelId="{AB9BBD89-8E63-4299-A326-48EF370A8B33}" srcId="{C5FEF80A-6DF0-45F8-9568-CB20A1CFBC82}" destId="{64B4E84E-1F3A-47CE-AE9E-040009974D36}" srcOrd="4" destOrd="0" parTransId="{CDF342DF-1DC3-4BAE-8A9D-3DE08C4DE936}" sibTransId="{84620BC2-E5A7-45EA-8CFA-35781EE3C4AB}"/>
    <dgm:cxn modelId="{199BAD84-C0A5-4FE9-A458-C53439FF450B}" srcId="{C5FEF80A-6DF0-45F8-9568-CB20A1CFBC82}" destId="{DBCFE3FE-F80F-4DEC-9F41-908741AB2911}" srcOrd="1" destOrd="0" parTransId="{D635A634-53EE-4807-ABB6-FD3E0119562C}" sibTransId="{671EC772-8A4D-46DD-BADD-E892052AE572}"/>
    <dgm:cxn modelId="{5CABB64D-C899-44CD-B769-EB3ED892DEEF}" type="presOf" srcId="{56128701-6802-4F55-AB18-94E5199A0D8A}" destId="{E3E82AD2-4EAD-42BE-86EA-085A32AC352C}" srcOrd="0" destOrd="0" presId="urn:microsoft.com/office/officeart/2005/8/layout/bProcess3"/>
    <dgm:cxn modelId="{FE66782D-59A7-49AF-859B-6E5834FCF61E}" srcId="{C5FEF80A-6DF0-45F8-9568-CB20A1CFBC82}" destId="{56128701-6802-4F55-AB18-94E5199A0D8A}" srcOrd="2" destOrd="0" parTransId="{58777D8E-3F5C-4327-8128-CA70AB3C79D5}" sibTransId="{D36CEC8D-5C70-4D04-96C6-7AB5052B1D82}"/>
    <dgm:cxn modelId="{82F68797-404E-4754-9334-8415AA06A673}" srcId="{C5FEF80A-6DF0-45F8-9568-CB20A1CFBC82}" destId="{E8A83D39-9540-4DCC-89E5-55EB1C2BABD7}" srcOrd="0" destOrd="0" parTransId="{C520FBD6-C3AA-4CBC-BD32-F569EE6AA41B}" sibTransId="{4C3F53A0-D53B-4329-826B-19CEF4F1EE71}"/>
    <dgm:cxn modelId="{D65766C3-6349-4CC2-93FC-A03F18AE3AC5}" type="presOf" srcId="{1BFFB2CF-B5E2-4CAC-9B93-5D2A0D395AFF}" destId="{E4842E3B-02BF-4A32-97E0-B0B8B699C869}" srcOrd="0" destOrd="0" presId="urn:microsoft.com/office/officeart/2005/8/layout/bProcess3"/>
    <dgm:cxn modelId="{DBCAD93B-5F9F-424E-BA4E-FF80327BA841}" type="presOf" srcId="{64B4E84E-1F3A-47CE-AE9E-040009974D36}" destId="{DB04F672-6DA9-4DD0-A1CA-43332F9AC598}" srcOrd="0" destOrd="0" presId="urn:microsoft.com/office/officeart/2005/8/layout/bProcess3"/>
    <dgm:cxn modelId="{88ACBE18-4C97-42CA-AA14-A1B286B52498}" srcId="{C5FEF80A-6DF0-45F8-9568-CB20A1CFBC82}" destId="{1BFFB2CF-B5E2-4CAC-9B93-5D2A0D395AFF}" srcOrd="3" destOrd="0" parTransId="{69146BFF-121B-42C5-9CC0-10E49F4C54E8}" sibTransId="{C91D36FB-511B-410F-AF13-58BBFEA3CCB5}"/>
    <dgm:cxn modelId="{AA51DA3E-B022-45B4-B5DA-1260F55E0388}" type="presOf" srcId="{C5FEF80A-6DF0-45F8-9568-CB20A1CFBC82}" destId="{525DA398-F52D-414A-89DA-08679BC315AB}" srcOrd="0" destOrd="0" presId="urn:microsoft.com/office/officeart/2005/8/layout/bProcess3"/>
    <dgm:cxn modelId="{E49DBF5C-528D-4A3E-BB9B-676757A505C3}" type="presOf" srcId="{E8A83D39-9540-4DCC-89E5-55EB1C2BABD7}" destId="{6F216223-3F5B-4FE0-B64C-20090EFE1286}" srcOrd="0" destOrd="0" presId="urn:microsoft.com/office/officeart/2005/8/layout/bProcess3"/>
    <dgm:cxn modelId="{A9A4E0FC-2C35-461D-9309-84A62DEEA8EA}" type="presOf" srcId="{671EC772-8A4D-46DD-BADD-E892052AE572}" destId="{308ACD0E-4856-472A-A70F-13644298F4AA}" srcOrd="1" destOrd="0" presId="urn:microsoft.com/office/officeart/2005/8/layout/bProcess3"/>
    <dgm:cxn modelId="{D73AD592-F542-4085-965F-804D6251DEF9}" type="presOf" srcId="{671EC772-8A4D-46DD-BADD-E892052AE572}" destId="{7818C157-BDBA-466A-800A-34D68E6B59A8}" srcOrd="0" destOrd="0" presId="urn:microsoft.com/office/officeart/2005/8/layout/bProcess3"/>
    <dgm:cxn modelId="{3FAA75D2-B634-4615-822B-67208CE26291}" type="presOf" srcId="{DBCFE3FE-F80F-4DEC-9F41-908741AB2911}" destId="{11955400-1D8E-4A4A-99B5-926051844728}" srcOrd="0" destOrd="0" presId="urn:microsoft.com/office/officeart/2005/8/layout/bProcess3"/>
    <dgm:cxn modelId="{484E0A57-11EB-4B62-AFE0-AED9AE7E2876}" type="presOf" srcId="{C91D36FB-511B-410F-AF13-58BBFEA3CCB5}" destId="{6289198E-71BC-484C-82D8-7D856269B734}" srcOrd="0" destOrd="0" presId="urn:microsoft.com/office/officeart/2005/8/layout/bProcess3"/>
    <dgm:cxn modelId="{7C753E01-6CA4-4447-8E4F-AAAB920DC997}" type="presOf" srcId="{4C3F53A0-D53B-4329-826B-19CEF4F1EE71}" destId="{E3CAE013-AC61-4343-8D63-1869DB51DF1A}" srcOrd="1" destOrd="0" presId="urn:microsoft.com/office/officeart/2005/8/layout/bProcess3"/>
    <dgm:cxn modelId="{CE277D4F-4F4F-4CBD-A92B-91BF2AA7BC47}" type="presOf" srcId="{C91D36FB-511B-410F-AF13-58BBFEA3CCB5}" destId="{B56D7BC5-3426-453F-9E5A-0F8951C2925C}" srcOrd="1" destOrd="0" presId="urn:microsoft.com/office/officeart/2005/8/layout/bProcess3"/>
    <dgm:cxn modelId="{9164D448-DF46-4403-A86D-C9232AD8F41D}" type="presOf" srcId="{D36CEC8D-5C70-4D04-96C6-7AB5052B1D82}" destId="{1860079B-DF25-4249-B2F2-5A14BD2AD3EF}" srcOrd="0" destOrd="0" presId="urn:microsoft.com/office/officeart/2005/8/layout/bProcess3"/>
    <dgm:cxn modelId="{36AAB4F6-5942-423E-ABD8-83054C82539E}" type="presParOf" srcId="{525DA398-F52D-414A-89DA-08679BC315AB}" destId="{6F216223-3F5B-4FE0-B64C-20090EFE1286}" srcOrd="0" destOrd="0" presId="urn:microsoft.com/office/officeart/2005/8/layout/bProcess3"/>
    <dgm:cxn modelId="{0934B565-230F-49AA-9EC7-38008FBDDEAD}" type="presParOf" srcId="{525DA398-F52D-414A-89DA-08679BC315AB}" destId="{B97662A1-5900-49E0-BAA2-C9DDCCEAC843}" srcOrd="1" destOrd="0" presId="urn:microsoft.com/office/officeart/2005/8/layout/bProcess3"/>
    <dgm:cxn modelId="{1A0F1A6C-40C0-4403-AA79-798E9F934906}" type="presParOf" srcId="{B97662A1-5900-49E0-BAA2-C9DDCCEAC843}" destId="{E3CAE013-AC61-4343-8D63-1869DB51DF1A}" srcOrd="0" destOrd="0" presId="urn:microsoft.com/office/officeart/2005/8/layout/bProcess3"/>
    <dgm:cxn modelId="{5E47E6D9-E325-4700-96C1-DC05A953BFD7}" type="presParOf" srcId="{525DA398-F52D-414A-89DA-08679BC315AB}" destId="{11955400-1D8E-4A4A-99B5-926051844728}" srcOrd="2" destOrd="0" presId="urn:microsoft.com/office/officeart/2005/8/layout/bProcess3"/>
    <dgm:cxn modelId="{28B3D25D-7AD2-4D69-BA7E-3619690B642F}" type="presParOf" srcId="{525DA398-F52D-414A-89DA-08679BC315AB}" destId="{7818C157-BDBA-466A-800A-34D68E6B59A8}" srcOrd="3" destOrd="0" presId="urn:microsoft.com/office/officeart/2005/8/layout/bProcess3"/>
    <dgm:cxn modelId="{9FDA0B00-E035-4C12-AD0F-22AB3A2B838A}" type="presParOf" srcId="{7818C157-BDBA-466A-800A-34D68E6B59A8}" destId="{308ACD0E-4856-472A-A70F-13644298F4AA}" srcOrd="0" destOrd="0" presId="urn:microsoft.com/office/officeart/2005/8/layout/bProcess3"/>
    <dgm:cxn modelId="{3A8F26DE-2ED0-47C4-B52B-F88BAD3BA4FD}" type="presParOf" srcId="{525DA398-F52D-414A-89DA-08679BC315AB}" destId="{E3E82AD2-4EAD-42BE-86EA-085A32AC352C}" srcOrd="4" destOrd="0" presId="urn:microsoft.com/office/officeart/2005/8/layout/bProcess3"/>
    <dgm:cxn modelId="{EC2861D7-9E85-4DB2-ACBB-7EBC72014B04}" type="presParOf" srcId="{525DA398-F52D-414A-89DA-08679BC315AB}" destId="{1860079B-DF25-4249-B2F2-5A14BD2AD3EF}" srcOrd="5" destOrd="0" presId="urn:microsoft.com/office/officeart/2005/8/layout/bProcess3"/>
    <dgm:cxn modelId="{6EC5F3FD-5BD4-462B-B9BE-D2EE96F3E176}" type="presParOf" srcId="{1860079B-DF25-4249-B2F2-5A14BD2AD3EF}" destId="{E35FE133-9A26-46A2-A7A5-7212D84EF316}" srcOrd="0" destOrd="0" presId="urn:microsoft.com/office/officeart/2005/8/layout/bProcess3"/>
    <dgm:cxn modelId="{E36CB8E9-75EE-440D-A379-5EED9D278CB8}" type="presParOf" srcId="{525DA398-F52D-414A-89DA-08679BC315AB}" destId="{E4842E3B-02BF-4A32-97E0-B0B8B699C869}" srcOrd="6" destOrd="0" presId="urn:microsoft.com/office/officeart/2005/8/layout/bProcess3"/>
    <dgm:cxn modelId="{9167593D-A15B-4844-A949-5E6C073797C8}" type="presParOf" srcId="{525DA398-F52D-414A-89DA-08679BC315AB}" destId="{6289198E-71BC-484C-82D8-7D856269B734}" srcOrd="7" destOrd="0" presId="urn:microsoft.com/office/officeart/2005/8/layout/bProcess3"/>
    <dgm:cxn modelId="{CAE8B19A-316B-4A1A-8C28-5EA0C304FA38}" type="presParOf" srcId="{6289198E-71BC-484C-82D8-7D856269B734}" destId="{B56D7BC5-3426-453F-9E5A-0F8951C2925C}" srcOrd="0" destOrd="0" presId="urn:microsoft.com/office/officeart/2005/8/layout/bProcess3"/>
    <dgm:cxn modelId="{848C6D64-C333-4C91-B624-9ABAF18FEA47}" type="presParOf" srcId="{525DA398-F52D-414A-89DA-08679BC315AB}" destId="{DB04F672-6DA9-4DD0-A1CA-43332F9AC598}" srcOrd="8" destOrd="0" presId="urn:microsoft.com/office/officeart/2005/8/layout/b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98085E-8419-41F5-A347-43ABDC1569CC}" type="doc">
      <dgm:prSet loTypeId="urn:microsoft.com/office/officeart/2005/8/layout/hProcess4" loCatId="process" qsTypeId="urn:microsoft.com/office/officeart/2005/8/quickstyle/simple5" qsCatId="simple" csTypeId="urn:microsoft.com/office/officeart/2005/8/colors/accent6_4" csCatId="accent6" phldr="1"/>
      <dgm:spPr/>
      <dgm:t>
        <a:bodyPr/>
        <a:lstStyle/>
        <a:p>
          <a:endParaRPr lang="en-US"/>
        </a:p>
      </dgm:t>
    </dgm:pt>
    <dgm:pt modelId="{462EAEE9-6F20-4EB9-A63A-9EC3ABC86E9F}">
      <dgm:prSet phldrT="[Text]"/>
      <dgm:spPr>
        <a:xfrm>
          <a:off x="378330" y="2057786"/>
          <a:ext cx="1459573" cy="580424"/>
        </a:xfr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ysClr val="window" lastClr="FFFFFF"/>
              </a:solidFill>
              <a:latin typeface="Calibri"/>
              <a:ea typeface="+mn-ea"/>
              <a:cs typeface="+mn-cs"/>
            </a:rPr>
            <a:t>Before Testimony</a:t>
          </a:r>
        </a:p>
      </dgm:t>
    </dgm:pt>
    <dgm:pt modelId="{F2E46B20-7317-42A5-AC25-F6FDBF2AA51F}" type="parTrans" cxnId="{D8FAFC5C-348A-4559-8CF7-1A28B954FF7B}">
      <dgm:prSet/>
      <dgm:spPr/>
      <dgm:t>
        <a:bodyPr/>
        <a:lstStyle/>
        <a:p>
          <a:endParaRPr lang="en-US"/>
        </a:p>
      </dgm:t>
    </dgm:pt>
    <dgm:pt modelId="{53308289-7A5B-4EE5-B7F4-CE4C0F9B0C6B}" type="sibTrans" cxnId="{D8FAFC5C-348A-4559-8CF7-1A28B954FF7B}">
      <dgm:prSet/>
      <dgm:spPr>
        <a:xfrm>
          <a:off x="912848" y="1289312"/>
          <a:ext cx="1786454" cy="1786454"/>
        </a:xfrm>
        <a:gradFill rotWithShape="0">
          <a:gsLst>
            <a:gs pos="0">
              <a:srgbClr val="F79646">
                <a:shade val="90000"/>
                <a:hueOff val="0"/>
                <a:satOff val="0"/>
                <a:lumOff val="0"/>
                <a:alphaOff val="0"/>
                <a:shade val="51000"/>
                <a:satMod val="130000"/>
              </a:srgbClr>
            </a:gs>
            <a:gs pos="80000">
              <a:srgbClr val="F79646">
                <a:shade val="90000"/>
                <a:hueOff val="0"/>
                <a:satOff val="0"/>
                <a:lumOff val="0"/>
                <a:alphaOff val="0"/>
                <a:shade val="93000"/>
                <a:satMod val="130000"/>
              </a:srgbClr>
            </a:gs>
            <a:gs pos="100000">
              <a:srgbClr val="F79646">
                <a:shade val="9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p>
      </dgm:t>
    </dgm:pt>
    <dgm:pt modelId="{74ECD731-DBC1-4CBE-A861-225900656F40}">
      <dgm:prSet phldrT="[Text]" custT="1">
        <dgm:style>
          <a:lnRef idx="2">
            <a:schemeClr val="accent2"/>
          </a:lnRef>
          <a:fillRef idx="1">
            <a:schemeClr val="lt1"/>
          </a:fillRef>
          <a:effectRef idx="0">
            <a:schemeClr val="accent2"/>
          </a:effectRef>
          <a:fontRef idx="minor">
            <a:schemeClr val="dk1"/>
          </a:fontRef>
        </dgm:style>
      </dgm:prSet>
      <dgm:spPr>
        <a:xfrm>
          <a:off x="2884" y="903988"/>
          <a:ext cx="1642019" cy="1354322"/>
        </a:xfrm>
        <a:ln w="38100"/>
      </dgm:spPr>
      <dgm:t>
        <a:bodyPr/>
        <a:lstStyle/>
        <a:p>
          <a:r>
            <a:rPr lang="en-US" sz="1500" dirty="0">
              <a:solidFill>
                <a:sysClr val="windowText" lastClr="000000">
                  <a:hueOff val="0"/>
                  <a:satOff val="0"/>
                  <a:lumOff val="0"/>
                  <a:alphaOff val="0"/>
                </a:sysClr>
              </a:solidFill>
              <a:latin typeface="Calibri"/>
              <a:ea typeface="+mn-ea"/>
              <a:cs typeface="+mn-cs"/>
            </a:rPr>
            <a:t>Information service (including braille and large font material)</a:t>
          </a:r>
        </a:p>
      </dgm:t>
    </dgm:pt>
    <dgm:pt modelId="{E6FFE2BC-AB61-4BE9-B20C-D93446B5E98C}" type="parTrans" cxnId="{DEBFB75F-586A-4153-BEAA-8235EC68824F}">
      <dgm:prSet/>
      <dgm:spPr/>
      <dgm:t>
        <a:bodyPr/>
        <a:lstStyle/>
        <a:p>
          <a:endParaRPr lang="en-US"/>
        </a:p>
      </dgm:t>
    </dgm:pt>
    <dgm:pt modelId="{59633815-5DAF-49B3-957E-2F99C6F957A8}" type="sibTrans" cxnId="{DEBFB75F-586A-4153-BEAA-8235EC68824F}">
      <dgm:prSet/>
      <dgm:spPr/>
      <dgm:t>
        <a:bodyPr/>
        <a:lstStyle/>
        <a:p>
          <a:endParaRPr lang="en-US"/>
        </a:p>
      </dgm:t>
    </dgm:pt>
    <dgm:pt modelId="{D67711FF-89BD-43B2-8A60-C40AD76DAC85}">
      <dgm:prSet phldrT="[Text]" custT="1">
        <dgm:style>
          <a:lnRef idx="2">
            <a:schemeClr val="accent2"/>
          </a:lnRef>
          <a:fillRef idx="1">
            <a:schemeClr val="lt1"/>
          </a:fillRef>
          <a:effectRef idx="0">
            <a:schemeClr val="accent2"/>
          </a:effectRef>
          <a:fontRef idx="minor">
            <a:schemeClr val="dk1"/>
          </a:fontRef>
        </dgm:style>
      </dgm:prSet>
      <dgm:spPr>
        <a:xfrm>
          <a:off x="2884" y="903988"/>
          <a:ext cx="1642019" cy="1354322"/>
        </a:xfrm>
        <a:ln w="38100"/>
      </dgm:spPr>
      <dgm:t>
        <a:bodyPr/>
        <a:lstStyle/>
        <a:p>
          <a:r>
            <a:rPr lang="en-US" sz="1500" dirty="0">
              <a:solidFill>
                <a:sysClr val="windowText" lastClr="000000">
                  <a:hueOff val="0"/>
                  <a:satOff val="0"/>
                  <a:lumOff val="0"/>
                  <a:alphaOff val="0"/>
                </a:sysClr>
              </a:solidFill>
              <a:latin typeface="Calibri"/>
              <a:ea typeface="+mn-ea"/>
              <a:cs typeface="+mn-cs"/>
            </a:rPr>
            <a:t>Court preparation service, </a:t>
          </a:r>
          <a:r>
            <a:rPr lang="en-US" sz="1500" dirty="0" err="1">
              <a:solidFill>
                <a:sysClr val="windowText" lastClr="000000">
                  <a:hueOff val="0"/>
                  <a:satOff val="0"/>
                  <a:lumOff val="0"/>
                  <a:alphaOff val="0"/>
                </a:sysClr>
              </a:solidFill>
              <a:latin typeface="Calibri"/>
              <a:ea typeface="+mn-ea"/>
              <a:cs typeface="+mn-cs"/>
            </a:rPr>
            <a:t>incl</a:t>
          </a:r>
          <a:r>
            <a:rPr lang="en-US" sz="1500" dirty="0">
              <a:solidFill>
                <a:sysClr val="windowText" lastClr="000000">
                  <a:hueOff val="0"/>
                  <a:satOff val="0"/>
                  <a:lumOff val="0"/>
                  <a:alphaOff val="0"/>
                </a:sysClr>
              </a:solidFill>
              <a:latin typeface="Calibri"/>
              <a:ea typeface="+mn-ea"/>
              <a:cs typeface="+mn-cs"/>
            </a:rPr>
            <a:t> Pre-trial Emotional Containment Service</a:t>
          </a:r>
        </a:p>
      </dgm:t>
    </dgm:pt>
    <dgm:pt modelId="{12A30707-E3E7-45B6-84DD-997173FD112E}" type="parTrans" cxnId="{294E014A-1E1F-424B-9457-FAD2A0191EC0}">
      <dgm:prSet/>
      <dgm:spPr/>
      <dgm:t>
        <a:bodyPr/>
        <a:lstStyle/>
        <a:p>
          <a:endParaRPr lang="en-US"/>
        </a:p>
      </dgm:t>
    </dgm:pt>
    <dgm:pt modelId="{914C0618-40DF-4FEF-BAC3-F969E80BDE6F}" type="sibTrans" cxnId="{294E014A-1E1F-424B-9457-FAD2A0191EC0}">
      <dgm:prSet/>
      <dgm:spPr/>
      <dgm:t>
        <a:bodyPr/>
        <a:lstStyle/>
        <a:p>
          <a:endParaRPr lang="en-US"/>
        </a:p>
      </dgm:t>
    </dgm:pt>
    <dgm:pt modelId="{C4377A7B-2BD0-4EE9-AF21-21C69A7DCD9D}">
      <dgm:prSet phldrT="[Text]"/>
      <dgm:spPr>
        <a:xfrm>
          <a:off x="2454622" y="613776"/>
          <a:ext cx="1459573" cy="580424"/>
        </a:xfrm>
        <a:solidFill>
          <a:schemeClr val="accent4">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ysClr val="window" lastClr="FFFFFF"/>
              </a:solidFill>
              <a:latin typeface="Calibri"/>
              <a:ea typeface="+mn-ea"/>
              <a:cs typeface="+mn-cs"/>
            </a:rPr>
            <a:t>During Testimony</a:t>
          </a:r>
        </a:p>
      </dgm:t>
    </dgm:pt>
    <dgm:pt modelId="{75913263-4031-43FA-9050-84C5FC676CD7}" type="parTrans" cxnId="{8D16A7D5-6896-484C-8A31-41BC52E4D9FA}">
      <dgm:prSet/>
      <dgm:spPr/>
      <dgm:t>
        <a:bodyPr/>
        <a:lstStyle/>
        <a:p>
          <a:endParaRPr lang="en-US"/>
        </a:p>
      </dgm:t>
    </dgm:pt>
    <dgm:pt modelId="{DB563BD0-27A9-4393-8638-7B3F1D237A9B}" type="sibTrans" cxnId="{8D16A7D5-6896-484C-8A31-41BC52E4D9FA}">
      <dgm:prSet/>
      <dgm:spPr>
        <a:xfrm>
          <a:off x="3004411" y="78760"/>
          <a:ext cx="1987017" cy="1987017"/>
        </a:xfr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US"/>
        </a:p>
      </dgm:t>
    </dgm:pt>
    <dgm:pt modelId="{1EDB3E42-CCE9-4DF5-9B5B-01154AC1C279}">
      <dgm:prSet phldrT="[Text]" custT="1">
        <dgm:style>
          <a:lnRef idx="2">
            <a:schemeClr val="accent2"/>
          </a:lnRef>
          <a:fillRef idx="1">
            <a:schemeClr val="lt1"/>
          </a:fillRef>
          <a:effectRef idx="0">
            <a:schemeClr val="accent2"/>
          </a:effectRef>
          <a:fontRef idx="minor">
            <a:schemeClr val="dk1"/>
          </a:fontRef>
        </dgm:style>
      </dgm:prSet>
      <dgm:spPr>
        <a:xfrm>
          <a:off x="2089729" y="903988"/>
          <a:ext cx="1642019" cy="1354322"/>
        </a:xfrm>
        <a:ln w="28575"/>
      </dgm:spPr>
      <dgm:t>
        <a:bodyPr/>
        <a:lstStyle/>
        <a:p>
          <a:r>
            <a:rPr lang="en-US" sz="1600" dirty="0">
              <a:solidFill>
                <a:sysClr val="windowText" lastClr="000000">
                  <a:hueOff val="0"/>
                  <a:satOff val="0"/>
                  <a:lumOff val="0"/>
                  <a:alphaOff val="0"/>
                </a:sysClr>
              </a:solidFill>
              <a:latin typeface="Calibri"/>
              <a:ea typeface="+mn-ea"/>
              <a:cs typeface="+mn-cs"/>
            </a:rPr>
            <a:t>Private testifying service</a:t>
          </a:r>
        </a:p>
      </dgm:t>
    </dgm:pt>
    <dgm:pt modelId="{3442E7D7-E33C-44EA-9FED-3F275A419E54}" type="parTrans" cxnId="{3DAF04E0-7222-424F-869E-394A5D0B5957}">
      <dgm:prSet/>
      <dgm:spPr/>
      <dgm:t>
        <a:bodyPr/>
        <a:lstStyle/>
        <a:p>
          <a:endParaRPr lang="en-US"/>
        </a:p>
      </dgm:t>
    </dgm:pt>
    <dgm:pt modelId="{A2615451-98C7-4A71-A0F8-2E0FFB977F9F}" type="sibTrans" cxnId="{3DAF04E0-7222-424F-869E-394A5D0B5957}">
      <dgm:prSet/>
      <dgm:spPr/>
      <dgm:t>
        <a:bodyPr/>
        <a:lstStyle/>
        <a:p>
          <a:endParaRPr lang="en-US"/>
        </a:p>
      </dgm:t>
    </dgm:pt>
    <dgm:pt modelId="{8352B907-FE13-4710-A6C0-791E82DE3210}">
      <dgm:prSet phldrT="[Text]" custT="1">
        <dgm:style>
          <a:lnRef idx="2">
            <a:schemeClr val="accent2"/>
          </a:lnRef>
          <a:fillRef idx="1">
            <a:schemeClr val="lt1"/>
          </a:fillRef>
          <a:effectRef idx="0">
            <a:schemeClr val="accent2"/>
          </a:effectRef>
          <a:fontRef idx="minor">
            <a:schemeClr val="dk1"/>
          </a:fontRef>
        </dgm:style>
      </dgm:prSet>
      <dgm:spPr>
        <a:xfrm>
          <a:off x="2089729" y="903988"/>
          <a:ext cx="1642019" cy="1354322"/>
        </a:xfrm>
        <a:ln w="28575"/>
      </dgm:spPr>
      <dgm:t>
        <a:bodyPr/>
        <a:lstStyle/>
        <a:p>
          <a:r>
            <a:rPr lang="en-US" sz="1600" dirty="0">
              <a:solidFill>
                <a:sysClr val="windowText" lastClr="000000">
                  <a:hueOff val="0"/>
                  <a:satOff val="0"/>
                  <a:lumOff val="0"/>
                  <a:alphaOff val="0"/>
                </a:sysClr>
              </a:solidFill>
              <a:latin typeface="Calibri"/>
              <a:ea typeface="+mn-ea"/>
              <a:cs typeface="+mn-cs"/>
            </a:rPr>
            <a:t>Intermediary service</a:t>
          </a:r>
        </a:p>
      </dgm:t>
    </dgm:pt>
    <dgm:pt modelId="{8370BA49-C6BB-46EA-8446-A2DFBFEC014E}" type="parTrans" cxnId="{1D948D04-BE99-40A1-8773-8E7C288F67FB}">
      <dgm:prSet/>
      <dgm:spPr/>
      <dgm:t>
        <a:bodyPr/>
        <a:lstStyle/>
        <a:p>
          <a:endParaRPr lang="en-US"/>
        </a:p>
      </dgm:t>
    </dgm:pt>
    <dgm:pt modelId="{5EFB17B1-F34B-4A3B-B642-4A8EEAF4AADE}" type="sibTrans" cxnId="{1D948D04-BE99-40A1-8773-8E7C288F67FB}">
      <dgm:prSet/>
      <dgm:spPr/>
      <dgm:t>
        <a:bodyPr/>
        <a:lstStyle/>
        <a:p>
          <a:endParaRPr lang="en-US"/>
        </a:p>
      </dgm:t>
    </dgm:pt>
    <dgm:pt modelId="{5DB78DD1-32D6-451C-9852-61D6C3F07286}">
      <dgm:prSet phldrT="[Text]"/>
      <dgm:spPr>
        <a:xfrm>
          <a:off x="4541467" y="1968099"/>
          <a:ext cx="1459573" cy="580424"/>
        </a:xfr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a:solidFill>
                <a:sysClr val="window" lastClr="FFFFFF"/>
              </a:solidFill>
              <a:latin typeface="Calibri"/>
              <a:ea typeface="+mn-ea"/>
              <a:cs typeface="+mn-cs"/>
            </a:rPr>
            <a:t>After Testimony</a:t>
          </a:r>
        </a:p>
      </dgm:t>
    </dgm:pt>
    <dgm:pt modelId="{F4DB2D2D-2E08-45AC-81CE-98EF3E72B29E}" type="parTrans" cxnId="{4BC85470-3E6E-47C9-B8D0-9ACDE6F4021D}">
      <dgm:prSet/>
      <dgm:spPr/>
      <dgm:t>
        <a:bodyPr/>
        <a:lstStyle/>
        <a:p>
          <a:endParaRPr lang="en-US"/>
        </a:p>
      </dgm:t>
    </dgm:pt>
    <dgm:pt modelId="{E1602487-78B0-4537-AB60-D60564380075}" type="sibTrans" cxnId="{4BC85470-3E6E-47C9-B8D0-9ACDE6F4021D}">
      <dgm:prSet/>
      <dgm:spPr/>
      <dgm:t>
        <a:bodyPr/>
        <a:lstStyle/>
        <a:p>
          <a:endParaRPr lang="en-US"/>
        </a:p>
      </dgm:t>
    </dgm:pt>
    <dgm:pt modelId="{A0BBAA13-3409-4CE6-80E7-C7527C4CB867}">
      <dgm:prSet phldrT="[Text]" custT="1"/>
      <dgm:spPr>
        <a:xfrm>
          <a:off x="4160745" y="898706"/>
          <a:ext cx="1642019" cy="1354322"/>
        </a:xfrm>
        <a:solidFill>
          <a:sysClr val="window" lastClr="FFFFFF">
            <a:alpha val="90000"/>
            <a:hueOff val="0"/>
            <a:satOff val="0"/>
            <a:lumOff val="0"/>
            <a:alphaOff val="0"/>
          </a:sysClr>
        </a:solidFill>
        <a:ln w="38100" cap="flat" cmpd="sng" algn="ctr">
          <a:solidFill>
            <a:srgbClr val="F79646">
              <a:shade val="50000"/>
              <a:hueOff val="-307797"/>
              <a:satOff val="20520"/>
              <a:lumOff val="26790"/>
              <a:alphaOff val="0"/>
            </a:srgbClr>
          </a:solidFill>
          <a:prstDash val="solid"/>
        </a:ln>
        <a:effectLst>
          <a:outerShdw blurRad="40000" dist="23000" dir="5400000" rotWithShape="0">
            <a:srgbClr val="000000">
              <a:alpha val="35000"/>
            </a:srgbClr>
          </a:outerShdw>
        </a:effectLst>
      </dgm:spPr>
      <dgm:t>
        <a:bodyPr/>
        <a:lstStyle/>
        <a:p>
          <a:r>
            <a:rPr lang="en-US" sz="1800" dirty="0">
              <a:solidFill>
                <a:sysClr val="windowText" lastClr="000000">
                  <a:hueOff val="0"/>
                  <a:satOff val="0"/>
                  <a:lumOff val="0"/>
                  <a:alphaOff val="0"/>
                </a:sysClr>
              </a:solidFill>
              <a:latin typeface="Calibri"/>
              <a:ea typeface="+mn-ea"/>
              <a:cs typeface="+mn-cs"/>
            </a:rPr>
            <a:t>Post-trial emotional containment service</a:t>
          </a:r>
        </a:p>
      </dgm:t>
    </dgm:pt>
    <dgm:pt modelId="{8D130033-13F7-45E6-BD61-5D5FDE4C5FEB}" type="parTrans" cxnId="{314B86AA-F7A9-4970-8032-0BE368D3EB4E}">
      <dgm:prSet/>
      <dgm:spPr/>
      <dgm:t>
        <a:bodyPr/>
        <a:lstStyle/>
        <a:p>
          <a:endParaRPr lang="en-US"/>
        </a:p>
      </dgm:t>
    </dgm:pt>
    <dgm:pt modelId="{14715837-0FEA-4868-85B8-33FF477085C8}" type="sibTrans" cxnId="{314B86AA-F7A9-4970-8032-0BE368D3EB4E}">
      <dgm:prSet/>
      <dgm:spPr/>
      <dgm:t>
        <a:bodyPr/>
        <a:lstStyle/>
        <a:p>
          <a:endParaRPr lang="en-US"/>
        </a:p>
      </dgm:t>
    </dgm:pt>
    <dgm:pt modelId="{17BEFB91-1A20-4F9C-BD83-661A4ECFD6BD}">
      <dgm:prSet phldrT="[Text]" custT="1"/>
      <dgm:spPr>
        <a:xfrm>
          <a:off x="4160745" y="898706"/>
          <a:ext cx="1642019" cy="1354322"/>
        </a:xfrm>
        <a:solidFill>
          <a:sysClr val="window" lastClr="FFFFFF">
            <a:alpha val="90000"/>
            <a:hueOff val="0"/>
            <a:satOff val="0"/>
            <a:lumOff val="0"/>
            <a:alphaOff val="0"/>
          </a:sysClr>
        </a:solidFill>
        <a:ln w="38100" cap="flat" cmpd="sng" algn="ctr">
          <a:solidFill>
            <a:srgbClr val="F79646">
              <a:shade val="50000"/>
              <a:hueOff val="-307797"/>
              <a:satOff val="20520"/>
              <a:lumOff val="26790"/>
              <a:alphaOff val="0"/>
            </a:srgbClr>
          </a:solidFill>
          <a:prstDash val="solid"/>
        </a:ln>
        <a:effectLst>
          <a:outerShdw blurRad="40000" dist="23000" dir="5400000" rotWithShape="0">
            <a:srgbClr val="000000">
              <a:alpha val="35000"/>
            </a:srgbClr>
          </a:outerShdw>
        </a:effectLst>
      </dgm:spPr>
      <dgm:t>
        <a:bodyPr/>
        <a:lstStyle/>
        <a:p>
          <a:r>
            <a:rPr lang="en-US" sz="1800" dirty="0">
              <a:solidFill>
                <a:sysClr val="windowText" lastClr="000000">
                  <a:hueOff val="0"/>
                  <a:satOff val="0"/>
                  <a:lumOff val="0"/>
                  <a:alphaOff val="0"/>
                </a:sysClr>
              </a:solidFill>
              <a:latin typeface="Calibri"/>
              <a:ea typeface="+mn-ea"/>
              <a:cs typeface="+mn-cs"/>
            </a:rPr>
            <a:t>Referral to social workers for counselling services;</a:t>
          </a:r>
        </a:p>
      </dgm:t>
    </dgm:pt>
    <dgm:pt modelId="{8FBED77E-B6C9-47D9-9968-8A3EB5F2AC31}" type="parTrans" cxnId="{0E30FC02-04D1-4F0B-A836-62F835925BFD}">
      <dgm:prSet/>
      <dgm:spPr/>
      <dgm:t>
        <a:bodyPr/>
        <a:lstStyle/>
        <a:p>
          <a:endParaRPr lang="en-US"/>
        </a:p>
      </dgm:t>
    </dgm:pt>
    <dgm:pt modelId="{43F64D37-2E55-45C8-A7BF-113AF80431B4}" type="sibTrans" cxnId="{0E30FC02-04D1-4F0B-A836-62F835925BFD}">
      <dgm:prSet/>
      <dgm:spPr/>
      <dgm:t>
        <a:bodyPr/>
        <a:lstStyle/>
        <a:p>
          <a:endParaRPr lang="en-US"/>
        </a:p>
      </dgm:t>
    </dgm:pt>
    <dgm:pt modelId="{570415C1-A13E-41A5-8713-82B8E090EB4E}">
      <dgm:prSet phldrT="[Text]" custT="1">
        <dgm:style>
          <a:lnRef idx="2">
            <a:schemeClr val="accent2"/>
          </a:lnRef>
          <a:fillRef idx="1">
            <a:schemeClr val="lt1"/>
          </a:fillRef>
          <a:effectRef idx="0">
            <a:schemeClr val="accent2"/>
          </a:effectRef>
          <a:fontRef idx="minor">
            <a:schemeClr val="dk1"/>
          </a:fontRef>
        </dgm:style>
      </dgm:prSet>
      <dgm:spPr>
        <a:xfrm>
          <a:off x="2884" y="903988"/>
          <a:ext cx="1642019" cy="1354322"/>
        </a:xfrm>
        <a:ln w="38100"/>
      </dgm:spPr>
      <dgm:t>
        <a:bodyPr/>
        <a:lstStyle/>
        <a:p>
          <a:r>
            <a:rPr lang="en-US" sz="1500" dirty="0">
              <a:solidFill>
                <a:sysClr val="windowText" lastClr="000000">
                  <a:hueOff val="0"/>
                  <a:satOff val="0"/>
                  <a:lumOff val="0"/>
                  <a:alphaOff val="0"/>
                </a:sysClr>
              </a:solidFill>
              <a:latin typeface="Calibri"/>
              <a:ea typeface="+mn-ea"/>
              <a:cs typeface="+mn-cs"/>
            </a:rPr>
            <a:t>Private waiting room service</a:t>
          </a:r>
        </a:p>
      </dgm:t>
    </dgm:pt>
    <dgm:pt modelId="{8F451AAE-3BC8-4F85-97C4-DEE9E0DF6D19}" type="parTrans" cxnId="{4B4978CD-5393-4758-B856-1C5E060D474B}">
      <dgm:prSet/>
      <dgm:spPr/>
      <dgm:t>
        <a:bodyPr/>
        <a:lstStyle/>
        <a:p>
          <a:endParaRPr lang="en-US"/>
        </a:p>
      </dgm:t>
    </dgm:pt>
    <dgm:pt modelId="{F7D040FD-AF7C-48F9-863E-136E027E96B5}" type="sibTrans" cxnId="{4B4978CD-5393-4758-B856-1C5E060D474B}">
      <dgm:prSet/>
      <dgm:spPr/>
      <dgm:t>
        <a:bodyPr/>
        <a:lstStyle/>
        <a:p>
          <a:endParaRPr lang="en-US"/>
        </a:p>
      </dgm:t>
    </dgm:pt>
    <dgm:pt modelId="{9C6D85C5-F4CF-4AA3-995D-6BDBF55AB994}">
      <dgm:prSet phldrT="[Text]" custT="1">
        <dgm:style>
          <a:lnRef idx="2">
            <a:schemeClr val="accent2"/>
          </a:lnRef>
          <a:fillRef idx="1">
            <a:schemeClr val="lt1"/>
          </a:fillRef>
          <a:effectRef idx="0">
            <a:schemeClr val="accent2"/>
          </a:effectRef>
          <a:fontRef idx="minor">
            <a:schemeClr val="dk1"/>
          </a:fontRef>
        </dgm:style>
      </dgm:prSet>
      <dgm:spPr>
        <a:xfrm>
          <a:off x="2089729" y="903988"/>
          <a:ext cx="1642019" cy="1354322"/>
        </a:xfrm>
        <a:ln w="28575"/>
      </dgm:spPr>
      <dgm:t>
        <a:bodyPr/>
        <a:lstStyle/>
        <a:p>
          <a:r>
            <a:rPr lang="en-US" sz="1600" dirty="0">
              <a:solidFill>
                <a:sysClr val="windowText" lastClr="000000">
                  <a:hueOff val="0"/>
                  <a:satOff val="0"/>
                  <a:lumOff val="0"/>
                  <a:alphaOff val="0"/>
                </a:sysClr>
              </a:solidFill>
              <a:latin typeface="Calibri"/>
              <a:ea typeface="+mn-ea"/>
              <a:cs typeface="+mn-cs"/>
            </a:rPr>
            <a:t>Use of anatomical dolls as testimony assistive tool for children and persons with mental disabilities</a:t>
          </a:r>
        </a:p>
      </dgm:t>
    </dgm:pt>
    <dgm:pt modelId="{8DDF65DC-1148-46EC-BD74-03E51E2228A1}" type="parTrans" cxnId="{73F266C2-7F38-41ED-B0A7-76D9B6ECA604}">
      <dgm:prSet/>
      <dgm:spPr/>
      <dgm:t>
        <a:bodyPr/>
        <a:lstStyle/>
        <a:p>
          <a:endParaRPr lang="en-US"/>
        </a:p>
      </dgm:t>
    </dgm:pt>
    <dgm:pt modelId="{F5603816-5C6B-4F76-A01A-E8318D6A4169}" type="sibTrans" cxnId="{73F266C2-7F38-41ED-B0A7-76D9B6ECA604}">
      <dgm:prSet/>
      <dgm:spPr/>
      <dgm:t>
        <a:bodyPr/>
        <a:lstStyle/>
        <a:p>
          <a:endParaRPr lang="en-US"/>
        </a:p>
      </dgm:t>
    </dgm:pt>
    <dgm:pt modelId="{006F4565-6060-44DB-8325-E29866F045A7}">
      <dgm:prSet phldrT="[Text]" custT="1">
        <dgm:style>
          <a:lnRef idx="2">
            <a:schemeClr val="accent2"/>
          </a:lnRef>
          <a:fillRef idx="1">
            <a:schemeClr val="lt1"/>
          </a:fillRef>
          <a:effectRef idx="0">
            <a:schemeClr val="accent2"/>
          </a:effectRef>
          <a:fontRef idx="minor">
            <a:schemeClr val="dk1"/>
          </a:fontRef>
        </dgm:style>
      </dgm:prSet>
      <dgm:spPr>
        <a:xfrm>
          <a:off x="2884" y="903988"/>
          <a:ext cx="1642019" cy="1354322"/>
        </a:xfrm>
        <a:ln w="38100"/>
      </dgm:spPr>
      <dgm:t>
        <a:bodyPr/>
        <a:lstStyle/>
        <a:p>
          <a:r>
            <a:rPr lang="en-US" sz="1500" dirty="0">
              <a:solidFill>
                <a:sysClr val="windowText" lastClr="000000">
                  <a:hueOff val="0"/>
                  <a:satOff val="0"/>
                  <a:lumOff val="0"/>
                  <a:alphaOff val="0"/>
                </a:sysClr>
              </a:solidFill>
              <a:latin typeface="Calibri"/>
              <a:ea typeface="+mn-ea"/>
              <a:cs typeface="+mn-cs"/>
            </a:rPr>
            <a:t>Certain disability services, including the reasonable accommodation of a guide dog</a:t>
          </a:r>
        </a:p>
      </dgm:t>
    </dgm:pt>
    <dgm:pt modelId="{1CF461D6-328A-4269-ABB5-3AAB335EE717}" type="parTrans" cxnId="{29D8809C-17F5-481D-82A7-C888C896108E}">
      <dgm:prSet/>
      <dgm:spPr/>
      <dgm:t>
        <a:bodyPr/>
        <a:lstStyle/>
        <a:p>
          <a:endParaRPr lang="en-US"/>
        </a:p>
      </dgm:t>
    </dgm:pt>
    <dgm:pt modelId="{A1FF2099-CAB4-4BAB-BBF1-44243CC167C3}" type="sibTrans" cxnId="{29D8809C-17F5-481D-82A7-C888C896108E}">
      <dgm:prSet/>
      <dgm:spPr/>
      <dgm:t>
        <a:bodyPr/>
        <a:lstStyle/>
        <a:p>
          <a:endParaRPr lang="en-US"/>
        </a:p>
      </dgm:t>
    </dgm:pt>
    <dgm:pt modelId="{286C6D56-90C0-42CF-995D-65188EB00631}">
      <dgm:prSet phldrT="[Text]" custT="1">
        <dgm:style>
          <a:lnRef idx="2">
            <a:schemeClr val="accent2"/>
          </a:lnRef>
          <a:fillRef idx="1">
            <a:schemeClr val="lt1"/>
          </a:fillRef>
          <a:effectRef idx="0">
            <a:schemeClr val="accent2"/>
          </a:effectRef>
          <a:fontRef idx="minor">
            <a:schemeClr val="dk1"/>
          </a:fontRef>
        </dgm:style>
      </dgm:prSet>
      <dgm:spPr>
        <a:xfrm>
          <a:off x="2884" y="903988"/>
          <a:ext cx="1642019" cy="1354322"/>
        </a:xfrm>
        <a:ln w="38100"/>
      </dgm:spPr>
      <dgm:t>
        <a:bodyPr/>
        <a:lstStyle/>
        <a:p>
          <a:r>
            <a:rPr lang="en-US" sz="1500" dirty="0">
              <a:solidFill>
                <a:sysClr val="windowText" lastClr="000000">
                  <a:hueOff val="0"/>
                  <a:satOff val="0"/>
                  <a:lumOff val="0"/>
                  <a:alphaOff val="0"/>
                </a:sysClr>
              </a:solidFill>
              <a:latin typeface="Calibri"/>
              <a:ea typeface="+mn-ea"/>
              <a:cs typeface="+mn-cs"/>
            </a:rPr>
            <a:t>Court support services, including court accompaniment service</a:t>
          </a:r>
        </a:p>
      </dgm:t>
    </dgm:pt>
    <dgm:pt modelId="{C422BE4C-842C-4CC5-AF66-98B26E432333}" type="parTrans" cxnId="{148365B1-032D-4662-9839-B60954791E7A}">
      <dgm:prSet/>
      <dgm:spPr/>
      <dgm:t>
        <a:bodyPr/>
        <a:lstStyle/>
        <a:p>
          <a:endParaRPr lang="en-US"/>
        </a:p>
      </dgm:t>
    </dgm:pt>
    <dgm:pt modelId="{D8643F13-C097-4B97-BA83-BE854E461400}" type="sibTrans" cxnId="{148365B1-032D-4662-9839-B60954791E7A}">
      <dgm:prSet/>
      <dgm:spPr/>
      <dgm:t>
        <a:bodyPr/>
        <a:lstStyle/>
        <a:p>
          <a:endParaRPr lang="en-US"/>
        </a:p>
      </dgm:t>
    </dgm:pt>
    <dgm:pt modelId="{4F5A28B2-5276-4C17-8073-F4F987B9200B}">
      <dgm:prSet phldrT="[Text]" custT="1"/>
      <dgm:spPr>
        <a:xfrm>
          <a:off x="4160745" y="898706"/>
          <a:ext cx="1642019" cy="1354322"/>
        </a:xfrm>
        <a:solidFill>
          <a:sysClr val="window" lastClr="FFFFFF">
            <a:alpha val="90000"/>
            <a:hueOff val="0"/>
            <a:satOff val="0"/>
            <a:lumOff val="0"/>
            <a:alphaOff val="0"/>
          </a:sysClr>
        </a:solidFill>
        <a:ln w="38100" cap="flat" cmpd="sng" algn="ctr">
          <a:solidFill>
            <a:srgbClr val="F79646">
              <a:shade val="50000"/>
              <a:hueOff val="-307797"/>
              <a:satOff val="20520"/>
              <a:lumOff val="26790"/>
              <a:alphaOff val="0"/>
            </a:srgbClr>
          </a:solidFill>
          <a:prstDash val="solid"/>
        </a:ln>
        <a:effectLst>
          <a:outerShdw blurRad="40000" dist="23000" dir="5400000" rotWithShape="0">
            <a:srgbClr val="000000">
              <a:alpha val="35000"/>
            </a:srgbClr>
          </a:outerShdw>
        </a:effectLst>
      </dgm:spPr>
      <dgm:t>
        <a:bodyPr/>
        <a:lstStyle/>
        <a:p>
          <a:r>
            <a:rPr lang="en-US" sz="1800" dirty="0">
              <a:solidFill>
                <a:sysClr val="windowText" lastClr="000000">
                  <a:hueOff val="0"/>
                  <a:satOff val="0"/>
                  <a:lumOff val="0"/>
                  <a:alphaOff val="0"/>
                </a:sysClr>
              </a:solidFill>
              <a:latin typeface="Calibri"/>
              <a:ea typeface="+mn-ea"/>
              <a:cs typeface="+mn-cs"/>
            </a:rPr>
            <a:t>Other relevant support services</a:t>
          </a:r>
        </a:p>
      </dgm:t>
    </dgm:pt>
    <dgm:pt modelId="{600826A7-766F-4C42-B2F3-FB9A3AFE3C1D}" type="parTrans" cxnId="{26C3B6F4-2647-435C-9FC2-74C1F841EB5A}">
      <dgm:prSet/>
      <dgm:spPr/>
      <dgm:t>
        <a:bodyPr/>
        <a:lstStyle/>
        <a:p>
          <a:endParaRPr lang="en-US"/>
        </a:p>
      </dgm:t>
    </dgm:pt>
    <dgm:pt modelId="{25304713-6C93-4324-B866-0B409443E73A}" type="sibTrans" cxnId="{26C3B6F4-2647-435C-9FC2-74C1F841EB5A}">
      <dgm:prSet/>
      <dgm:spPr/>
      <dgm:t>
        <a:bodyPr/>
        <a:lstStyle/>
        <a:p>
          <a:endParaRPr lang="en-US"/>
        </a:p>
      </dgm:t>
    </dgm:pt>
    <dgm:pt modelId="{FCEC3229-55DA-4DE0-B2E1-5F37BC9FD446}">
      <dgm:prSet phldrT="[Text]" custT="1"/>
      <dgm:spPr>
        <a:xfrm>
          <a:off x="4160745" y="898706"/>
          <a:ext cx="1642019" cy="1354322"/>
        </a:xfrm>
        <a:solidFill>
          <a:sysClr val="window" lastClr="FFFFFF">
            <a:alpha val="90000"/>
            <a:hueOff val="0"/>
            <a:satOff val="0"/>
            <a:lumOff val="0"/>
            <a:alphaOff val="0"/>
          </a:sysClr>
        </a:solidFill>
        <a:ln w="38100" cap="flat" cmpd="sng" algn="ctr">
          <a:solidFill>
            <a:srgbClr val="F79646">
              <a:shade val="50000"/>
              <a:hueOff val="-307797"/>
              <a:satOff val="20520"/>
              <a:lumOff val="26790"/>
              <a:alphaOff val="0"/>
            </a:srgbClr>
          </a:solidFill>
          <a:prstDash val="solid"/>
        </a:ln>
        <a:effectLst>
          <a:outerShdw blurRad="40000" dist="23000" dir="5400000" rotWithShape="0">
            <a:srgbClr val="000000">
              <a:alpha val="35000"/>
            </a:srgbClr>
          </a:outerShdw>
        </a:effectLst>
      </dgm:spPr>
      <dgm:t>
        <a:bodyPr/>
        <a:lstStyle/>
        <a:p>
          <a:r>
            <a:rPr lang="en-US" sz="1800" dirty="0">
              <a:solidFill>
                <a:sysClr val="windowText" lastClr="000000">
                  <a:hueOff val="0"/>
                  <a:satOff val="0"/>
                  <a:lumOff val="0"/>
                  <a:alphaOff val="0"/>
                </a:sysClr>
              </a:solidFill>
              <a:latin typeface="Calibri"/>
              <a:ea typeface="+mn-ea"/>
              <a:cs typeface="+mn-cs"/>
            </a:rPr>
            <a:t>Witness fee service (food and travel allowances)</a:t>
          </a:r>
        </a:p>
      </dgm:t>
    </dgm:pt>
    <dgm:pt modelId="{071E4535-85D4-421C-B037-89605E166013}" type="parTrans" cxnId="{D26D4586-1FAF-4495-9ABC-40A7F56BE2A0}">
      <dgm:prSet/>
      <dgm:spPr/>
      <dgm:t>
        <a:bodyPr/>
        <a:lstStyle/>
        <a:p>
          <a:endParaRPr lang="en-US"/>
        </a:p>
      </dgm:t>
    </dgm:pt>
    <dgm:pt modelId="{542AF8B8-8FD4-4624-98D5-5E73863AFC1B}" type="sibTrans" cxnId="{D26D4586-1FAF-4495-9ABC-40A7F56BE2A0}">
      <dgm:prSet/>
      <dgm:spPr/>
      <dgm:t>
        <a:bodyPr/>
        <a:lstStyle/>
        <a:p>
          <a:endParaRPr lang="en-US"/>
        </a:p>
      </dgm:t>
    </dgm:pt>
    <dgm:pt modelId="{B720361C-BFDC-43D4-9E2D-8F82B36352FA}">
      <dgm:prSet phldrT="[Text]" custT="1">
        <dgm:style>
          <a:lnRef idx="2">
            <a:schemeClr val="accent2"/>
          </a:lnRef>
          <a:fillRef idx="1">
            <a:schemeClr val="lt1"/>
          </a:fillRef>
          <a:effectRef idx="0">
            <a:schemeClr val="accent2"/>
          </a:effectRef>
          <a:fontRef idx="minor">
            <a:schemeClr val="dk1"/>
          </a:fontRef>
        </dgm:style>
      </dgm:prSet>
      <dgm:spPr>
        <a:xfrm>
          <a:off x="2089729" y="903988"/>
          <a:ext cx="1642019" cy="1354322"/>
        </a:xfrm>
        <a:ln w="28575"/>
      </dgm:spPr>
      <dgm:t>
        <a:bodyPr/>
        <a:lstStyle/>
        <a:p>
          <a:r>
            <a:rPr lang="en-US" sz="1600" dirty="0">
              <a:solidFill>
                <a:sysClr val="windowText" lastClr="000000">
                  <a:hueOff val="0"/>
                  <a:satOff val="0"/>
                  <a:lumOff val="0"/>
                  <a:alphaOff val="0"/>
                </a:sysClr>
              </a:solidFill>
              <a:latin typeface="Calibri"/>
              <a:ea typeface="+mn-ea"/>
              <a:cs typeface="+mn-cs"/>
            </a:rPr>
            <a:t>Language interpretation services, including sign language interpretation service</a:t>
          </a:r>
        </a:p>
      </dgm:t>
    </dgm:pt>
    <dgm:pt modelId="{920E6450-109B-40F1-A54D-B43E62A126C6}" type="parTrans" cxnId="{B4FC087A-8ED6-4E32-A1F8-0967F0A288C8}">
      <dgm:prSet/>
      <dgm:spPr/>
      <dgm:t>
        <a:bodyPr/>
        <a:lstStyle/>
        <a:p>
          <a:endParaRPr lang="en-US"/>
        </a:p>
      </dgm:t>
    </dgm:pt>
    <dgm:pt modelId="{017D287F-29A3-4AF3-8C3E-83C8A363B945}" type="sibTrans" cxnId="{B4FC087A-8ED6-4E32-A1F8-0967F0A288C8}">
      <dgm:prSet/>
      <dgm:spPr/>
      <dgm:t>
        <a:bodyPr/>
        <a:lstStyle/>
        <a:p>
          <a:endParaRPr lang="en-US"/>
        </a:p>
      </dgm:t>
    </dgm:pt>
    <dgm:pt modelId="{7097ED2F-0070-47CE-B831-B7C970EAE010}">
      <dgm:prSet phldrT="[Text]" custT="1">
        <dgm:style>
          <a:lnRef idx="2">
            <a:schemeClr val="accent2"/>
          </a:lnRef>
          <a:fillRef idx="1">
            <a:schemeClr val="lt1"/>
          </a:fillRef>
          <a:effectRef idx="0">
            <a:schemeClr val="accent2"/>
          </a:effectRef>
          <a:fontRef idx="minor">
            <a:schemeClr val="dk1"/>
          </a:fontRef>
        </dgm:style>
      </dgm:prSet>
      <dgm:spPr>
        <a:xfrm>
          <a:off x="2089729" y="903988"/>
          <a:ext cx="1642019" cy="1354322"/>
        </a:xfrm>
        <a:ln w="28575"/>
      </dgm:spPr>
      <dgm:t>
        <a:bodyPr/>
        <a:lstStyle/>
        <a:p>
          <a:endParaRPr lang="en-US" sz="1400" dirty="0">
            <a:solidFill>
              <a:sysClr val="windowText" lastClr="000000">
                <a:hueOff val="0"/>
                <a:satOff val="0"/>
                <a:lumOff val="0"/>
                <a:alphaOff val="0"/>
              </a:sysClr>
            </a:solidFill>
            <a:latin typeface="Calibri"/>
            <a:ea typeface="+mn-ea"/>
            <a:cs typeface="+mn-cs"/>
          </a:endParaRPr>
        </a:p>
      </dgm:t>
    </dgm:pt>
    <dgm:pt modelId="{C5EB4261-5442-410B-8DF3-73A3C3A9AEA4}" type="parTrans" cxnId="{68B3B71E-1EDB-40FA-B82C-D4B467EC8545}">
      <dgm:prSet/>
      <dgm:spPr/>
      <dgm:t>
        <a:bodyPr/>
        <a:lstStyle/>
        <a:p>
          <a:endParaRPr lang="en-US"/>
        </a:p>
      </dgm:t>
    </dgm:pt>
    <dgm:pt modelId="{1E381978-3BAE-45E5-B225-C1A6FFE57154}" type="sibTrans" cxnId="{68B3B71E-1EDB-40FA-B82C-D4B467EC8545}">
      <dgm:prSet/>
      <dgm:spPr/>
      <dgm:t>
        <a:bodyPr/>
        <a:lstStyle/>
        <a:p>
          <a:endParaRPr lang="en-US"/>
        </a:p>
      </dgm:t>
    </dgm:pt>
    <dgm:pt modelId="{E2908EDF-3020-4168-842D-EBBA2C7D25AD}" type="pres">
      <dgm:prSet presAssocID="{5F98085E-8419-41F5-A347-43ABDC1569CC}" presName="Name0" presStyleCnt="0">
        <dgm:presLayoutVars>
          <dgm:dir/>
          <dgm:animLvl val="lvl"/>
          <dgm:resizeHandles val="exact"/>
        </dgm:presLayoutVars>
      </dgm:prSet>
      <dgm:spPr/>
      <dgm:t>
        <a:bodyPr/>
        <a:lstStyle/>
        <a:p>
          <a:endParaRPr lang="en-US"/>
        </a:p>
      </dgm:t>
    </dgm:pt>
    <dgm:pt modelId="{1D76ACFC-D843-4E7D-937D-F82A7E1C336B}" type="pres">
      <dgm:prSet presAssocID="{5F98085E-8419-41F5-A347-43ABDC1569CC}" presName="tSp" presStyleCnt="0"/>
      <dgm:spPr/>
    </dgm:pt>
    <dgm:pt modelId="{0AD49B65-77E5-4D00-906F-ADF94DAE2B53}" type="pres">
      <dgm:prSet presAssocID="{5F98085E-8419-41F5-A347-43ABDC1569CC}" presName="bSp" presStyleCnt="0"/>
      <dgm:spPr/>
    </dgm:pt>
    <dgm:pt modelId="{5F7ACB98-161C-4DB8-BEF4-077AE320D199}" type="pres">
      <dgm:prSet presAssocID="{5F98085E-8419-41F5-A347-43ABDC1569CC}" presName="process" presStyleCnt="0"/>
      <dgm:spPr/>
    </dgm:pt>
    <dgm:pt modelId="{C5920BD0-FF09-4C36-AEA8-CEF3E616F1A5}" type="pres">
      <dgm:prSet presAssocID="{462EAEE9-6F20-4EB9-A63A-9EC3ABC86E9F}" presName="composite1" presStyleCnt="0"/>
      <dgm:spPr/>
    </dgm:pt>
    <dgm:pt modelId="{B58B7431-CFED-446A-8416-71705C1B4743}" type="pres">
      <dgm:prSet presAssocID="{462EAEE9-6F20-4EB9-A63A-9EC3ABC86E9F}" presName="dummyNode1" presStyleLbl="node1" presStyleIdx="0" presStyleCnt="3"/>
      <dgm:spPr/>
    </dgm:pt>
    <dgm:pt modelId="{DABA5140-FF02-44AB-B017-A7B68E363B9F}" type="pres">
      <dgm:prSet presAssocID="{462EAEE9-6F20-4EB9-A63A-9EC3ABC86E9F}" presName="childNode1" presStyleLbl="bgAcc1" presStyleIdx="0" presStyleCnt="3" custScaleX="121853" custScaleY="196460" custLinFactNeighborX="5365" custLinFactNeighborY="-7506">
        <dgm:presLayoutVars>
          <dgm:bulletEnabled val="1"/>
        </dgm:presLayoutVars>
      </dgm:prSet>
      <dgm:spPr>
        <a:prstGeom prst="roundRect">
          <a:avLst>
            <a:gd name="adj" fmla="val 10000"/>
          </a:avLst>
        </a:prstGeom>
      </dgm:spPr>
      <dgm:t>
        <a:bodyPr/>
        <a:lstStyle/>
        <a:p>
          <a:endParaRPr lang="en-US"/>
        </a:p>
      </dgm:t>
    </dgm:pt>
    <dgm:pt modelId="{B8902B62-1188-4B2B-AA6F-381BDC95AA77}" type="pres">
      <dgm:prSet presAssocID="{462EAEE9-6F20-4EB9-A63A-9EC3ABC86E9F}" presName="childNode1tx" presStyleLbl="bgAcc1" presStyleIdx="0" presStyleCnt="3">
        <dgm:presLayoutVars>
          <dgm:bulletEnabled val="1"/>
        </dgm:presLayoutVars>
      </dgm:prSet>
      <dgm:spPr/>
      <dgm:t>
        <a:bodyPr/>
        <a:lstStyle/>
        <a:p>
          <a:endParaRPr lang="en-US"/>
        </a:p>
      </dgm:t>
    </dgm:pt>
    <dgm:pt modelId="{C709567D-3DAF-42D7-B753-CEA5165D4667}" type="pres">
      <dgm:prSet presAssocID="{462EAEE9-6F20-4EB9-A63A-9EC3ABC86E9F}" presName="parentNode1" presStyleLbl="node1" presStyleIdx="0" presStyleCnt="3" custLinFactY="53018" custLinFactNeighborX="-15613" custLinFactNeighborY="100000">
        <dgm:presLayoutVars>
          <dgm:chMax val="1"/>
          <dgm:bulletEnabled val="1"/>
        </dgm:presLayoutVars>
      </dgm:prSet>
      <dgm:spPr>
        <a:prstGeom prst="roundRect">
          <a:avLst>
            <a:gd name="adj" fmla="val 10000"/>
          </a:avLst>
        </a:prstGeom>
      </dgm:spPr>
      <dgm:t>
        <a:bodyPr/>
        <a:lstStyle/>
        <a:p>
          <a:endParaRPr lang="en-US"/>
        </a:p>
      </dgm:t>
    </dgm:pt>
    <dgm:pt modelId="{D10D6334-3046-4D81-BDB3-08CA2D6A0F30}" type="pres">
      <dgm:prSet presAssocID="{462EAEE9-6F20-4EB9-A63A-9EC3ABC86E9F}" presName="connSite1" presStyleCnt="0"/>
      <dgm:spPr/>
    </dgm:pt>
    <dgm:pt modelId="{ACA678A3-83A2-4A11-A4AF-460A0A6665D0}" type="pres">
      <dgm:prSet presAssocID="{53308289-7A5B-4EE5-B7F4-CE4C0F9B0C6B}" presName="Name9" presStyleLbl="sibTrans2D1" presStyleIdx="0" presStyleCnt="2" custLinFactNeighborX="21880" custLinFactNeighborY="450"/>
      <dgm:spPr>
        <a:prstGeom prst="leftCircularArrow">
          <a:avLst>
            <a:gd name="adj1" fmla="val 3084"/>
            <a:gd name="adj2" fmla="val 378936"/>
            <a:gd name="adj3" fmla="val 1941620"/>
            <a:gd name="adj4" fmla="val 8811663"/>
            <a:gd name="adj5" fmla="val 3598"/>
          </a:avLst>
        </a:prstGeom>
      </dgm:spPr>
      <dgm:t>
        <a:bodyPr/>
        <a:lstStyle/>
        <a:p>
          <a:endParaRPr lang="en-US"/>
        </a:p>
      </dgm:t>
    </dgm:pt>
    <dgm:pt modelId="{9C3F6936-E766-44C0-90F4-20CA112AE722}" type="pres">
      <dgm:prSet presAssocID="{C4377A7B-2BD0-4EE9-AF21-21C69A7DCD9D}" presName="composite2" presStyleCnt="0"/>
      <dgm:spPr/>
    </dgm:pt>
    <dgm:pt modelId="{5652A252-7859-49B8-A565-4396F41DEE2D}" type="pres">
      <dgm:prSet presAssocID="{C4377A7B-2BD0-4EE9-AF21-21C69A7DCD9D}" presName="dummyNode2" presStyleLbl="node1" presStyleIdx="0" presStyleCnt="3"/>
      <dgm:spPr/>
    </dgm:pt>
    <dgm:pt modelId="{5AAD2D28-9326-4684-AC65-603D44A7F540}" type="pres">
      <dgm:prSet presAssocID="{C4377A7B-2BD0-4EE9-AF21-21C69A7DCD9D}" presName="childNode2" presStyleLbl="bgAcc1" presStyleIdx="1" presStyleCnt="3" custScaleX="135820" custScaleY="208229" custLinFactNeighborX="3376" custLinFactNeighborY="-2184">
        <dgm:presLayoutVars>
          <dgm:bulletEnabled val="1"/>
        </dgm:presLayoutVars>
      </dgm:prSet>
      <dgm:spPr>
        <a:prstGeom prst="roundRect">
          <a:avLst>
            <a:gd name="adj" fmla="val 10000"/>
          </a:avLst>
        </a:prstGeom>
      </dgm:spPr>
      <dgm:t>
        <a:bodyPr/>
        <a:lstStyle/>
        <a:p>
          <a:endParaRPr lang="en-US"/>
        </a:p>
      </dgm:t>
    </dgm:pt>
    <dgm:pt modelId="{0D0ACE31-396B-40EC-A535-4D0F751A4790}" type="pres">
      <dgm:prSet presAssocID="{C4377A7B-2BD0-4EE9-AF21-21C69A7DCD9D}" presName="childNode2tx" presStyleLbl="bgAcc1" presStyleIdx="1" presStyleCnt="3">
        <dgm:presLayoutVars>
          <dgm:bulletEnabled val="1"/>
        </dgm:presLayoutVars>
      </dgm:prSet>
      <dgm:spPr/>
      <dgm:t>
        <a:bodyPr/>
        <a:lstStyle/>
        <a:p>
          <a:endParaRPr lang="en-US"/>
        </a:p>
      </dgm:t>
    </dgm:pt>
    <dgm:pt modelId="{2199E3D6-C58A-42E5-8F70-740C388A54E0}" type="pres">
      <dgm:prSet presAssocID="{C4377A7B-2BD0-4EE9-AF21-21C69A7DCD9D}" presName="parentNode2" presStyleLbl="node1" presStyleIdx="1" presStyleCnt="3" custLinFactNeighborX="-39064" custLinFactNeighborY="-70263">
        <dgm:presLayoutVars>
          <dgm:chMax val="0"/>
          <dgm:bulletEnabled val="1"/>
        </dgm:presLayoutVars>
      </dgm:prSet>
      <dgm:spPr>
        <a:prstGeom prst="roundRect">
          <a:avLst>
            <a:gd name="adj" fmla="val 10000"/>
          </a:avLst>
        </a:prstGeom>
      </dgm:spPr>
      <dgm:t>
        <a:bodyPr/>
        <a:lstStyle/>
        <a:p>
          <a:endParaRPr lang="en-US"/>
        </a:p>
      </dgm:t>
    </dgm:pt>
    <dgm:pt modelId="{4D09FB74-9A7F-416B-B934-931AF3A892AC}" type="pres">
      <dgm:prSet presAssocID="{C4377A7B-2BD0-4EE9-AF21-21C69A7DCD9D}" presName="connSite2" presStyleCnt="0"/>
      <dgm:spPr/>
    </dgm:pt>
    <dgm:pt modelId="{2A2AEF44-0658-4F93-8847-4A343074B45F}" type="pres">
      <dgm:prSet presAssocID="{DB563BD0-27A9-4393-8638-7B3F1D237A9B}" presName="Name18" presStyleLbl="sibTrans2D1" presStyleIdx="1" presStyleCnt="2" custLinFactNeighborX="23418" custLinFactNeighborY="-8435"/>
      <dgm:spPr>
        <a:prstGeom prst="circularArrow">
          <a:avLst>
            <a:gd name="adj1" fmla="val 2773"/>
            <a:gd name="adj2" fmla="val 338208"/>
            <a:gd name="adj3" fmla="val 19475101"/>
            <a:gd name="adj4" fmla="val 12564330"/>
            <a:gd name="adj5" fmla="val 3235"/>
          </a:avLst>
        </a:prstGeom>
      </dgm:spPr>
      <dgm:t>
        <a:bodyPr/>
        <a:lstStyle/>
        <a:p>
          <a:endParaRPr lang="en-US"/>
        </a:p>
      </dgm:t>
    </dgm:pt>
    <dgm:pt modelId="{C2937739-92D7-41A1-A40D-D21376DFA44F}" type="pres">
      <dgm:prSet presAssocID="{5DB78DD1-32D6-451C-9852-61D6C3F07286}" presName="composite1" presStyleCnt="0"/>
      <dgm:spPr/>
    </dgm:pt>
    <dgm:pt modelId="{D0AFC23C-63D0-47DD-A44C-FF1AF203A76C}" type="pres">
      <dgm:prSet presAssocID="{5DB78DD1-32D6-451C-9852-61D6C3F07286}" presName="dummyNode1" presStyleLbl="node1" presStyleIdx="1" presStyleCnt="3"/>
      <dgm:spPr/>
    </dgm:pt>
    <dgm:pt modelId="{0891C477-B331-46CE-A758-A64D0BE7D985}" type="pres">
      <dgm:prSet presAssocID="{5DB78DD1-32D6-451C-9852-61D6C3F07286}" presName="childNode1" presStyleLbl="bgAcc1" presStyleIdx="2" presStyleCnt="3" custScaleX="112698" custScaleY="203901" custLinFactNeighborX="-964" custLinFactNeighborY="-390">
        <dgm:presLayoutVars>
          <dgm:bulletEnabled val="1"/>
        </dgm:presLayoutVars>
      </dgm:prSet>
      <dgm:spPr>
        <a:prstGeom prst="roundRect">
          <a:avLst>
            <a:gd name="adj" fmla="val 10000"/>
          </a:avLst>
        </a:prstGeom>
      </dgm:spPr>
      <dgm:t>
        <a:bodyPr/>
        <a:lstStyle/>
        <a:p>
          <a:endParaRPr lang="en-US"/>
        </a:p>
      </dgm:t>
    </dgm:pt>
    <dgm:pt modelId="{2F4E2B17-AA84-4851-A192-948601201B63}" type="pres">
      <dgm:prSet presAssocID="{5DB78DD1-32D6-451C-9852-61D6C3F07286}" presName="childNode1tx" presStyleLbl="bgAcc1" presStyleIdx="2" presStyleCnt="3">
        <dgm:presLayoutVars>
          <dgm:bulletEnabled val="1"/>
        </dgm:presLayoutVars>
      </dgm:prSet>
      <dgm:spPr/>
      <dgm:t>
        <a:bodyPr/>
        <a:lstStyle/>
        <a:p>
          <a:endParaRPr lang="en-US"/>
        </a:p>
      </dgm:t>
    </dgm:pt>
    <dgm:pt modelId="{7E4BB0C0-A632-4884-A3AD-ED58FCFEAA94}" type="pres">
      <dgm:prSet presAssocID="{5DB78DD1-32D6-451C-9852-61D6C3F07286}" presName="parentNode1" presStyleLbl="node1" presStyleIdx="2" presStyleCnt="3" custLinFactY="75833" custLinFactNeighborX="-21900" custLinFactNeighborY="100000">
        <dgm:presLayoutVars>
          <dgm:chMax val="1"/>
          <dgm:bulletEnabled val="1"/>
        </dgm:presLayoutVars>
      </dgm:prSet>
      <dgm:spPr>
        <a:prstGeom prst="roundRect">
          <a:avLst>
            <a:gd name="adj" fmla="val 10000"/>
          </a:avLst>
        </a:prstGeom>
      </dgm:spPr>
      <dgm:t>
        <a:bodyPr/>
        <a:lstStyle/>
        <a:p>
          <a:endParaRPr lang="en-US"/>
        </a:p>
      </dgm:t>
    </dgm:pt>
    <dgm:pt modelId="{72820EE7-3F4C-4751-B981-995F59BC899D}" type="pres">
      <dgm:prSet presAssocID="{5DB78DD1-32D6-451C-9852-61D6C3F07286}" presName="connSite1" presStyleCnt="0"/>
      <dgm:spPr/>
    </dgm:pt>
  </dgm:ptLst>
  <dgm:cxnLst>
    <dgm:cxn modelId="{F66F04C1-2803-4AC1-9213-B346EB826A13}" type="presOf" srcId="{A0BBAA13-3409-4CE6-80E7-C7527C4CB867}" destId="{2F4E2B17-AA84-4851-A192-948601201B63}" srcOrd="1" destOrd="0" presId="urn:microsoft.com/office/officeart/2005/8/layout/hProcess4"/>
    <dgm:cxn modelId="{4AE0D4CD-19DE-4BC7-8129-872162D1913C}" type="presOf" srcId="{B720361C-BFDC-43D4-9E2D-8F82B36352FA}" destId="{5AAD2D28-9326-4684-AC65-603D44A7F540}" srcOrd="0" destOrd="0" presId="urn:microsoft.com/office/officeart/2005/8/layout/hProcess4"/>
    <dgm:cxn modelId="{2E3672A3-0B23-442F-9246-0F9E10BB63C2}" type="presOf" srcId="{5DB78DD1-32D6-451C-9852-61D6C3F07286}" destId="{7E4BB0C0-A632-4884-A3AD-ED58FCFEAA94}" srcOrd="0" destOrd="0" presId="urn:microsoft.com/office/officeart/2005/8/layout/hProcess4"/>
    <dgm:cxn modelId="{B4FC087A-8ED6-4E32-A1F8-0967F0A288C8}" srcId="{C4377A7B-2BD0-4EE9-AF21-21C69A7DCD9D}" destId="{B720361C-BFDC-43D4-9E2D-8F82B36352FA}" srcOrd="0" destOrd="0" parTransId="{920E6450-109B-40F1-A54D-B43E62A126C6}" sibTransId="{017D287F-29A3-4AF3-8C3E-83C8A363B945}"/>
    <dgm:cxn modelId="{D083E113-3B3B-4A18-A475-FA385D0F6174}" type="presOf" srcId="{006F4565-6060-44DB-8325-E29866F045A7}" destId="{DABA5140-FF02-44AB-B017-A7B68E363B9F}" srcOrd="0" destOrd="3" presId="urn:microsoft.com/office/officeart/2005/8/layout/hProcess4"/>
    <dgm:cxn modelId="{F8E12F30-184C-4187-8FDF-633E2B2C7AC9}" type="presOf" srcId="{7097ED2F-0070-47CE-B831-B7C970EAE010}" destId="{5AAD2D28-9326-4684-AC65-603D44A7F540}" srcOrd="0" destOrd="4" presId="urn:microsoft.com/office/officeart/2005/8/layout/hProcess4"/>
    <dgm:cxn modelId="{8FDA6DF3-2363-436B-955F-69537BB7491C}" type="presOf" srcId="{17BEFB91-1A20-4F9C-BD83-661A4ECFD6BD}" destId="{2F4E2B17-AA84-4851-A192-948601201B63}" srcOrd="1" destOrd="2" presId="urn:microsoft.com/office/officeart/2005/8/layout/hProcess4"/>
    <dgm:cxn modelId="{1D948D04-BE99-40A1-8773-8E7C288F67FB}" srcId="{C4377A7B-2BD0-4EE9-AF21-21C69A7DCD9D}" destId="{8352B907-FE13-4710-A6C0-791E82DE3210}" srcOrd="2" destOrd="0" parTransId="{8370BA49-C6BB-46EA-8446-A2DFBFEC014E}" sibTransId="{5EFB17B1-F34B-4A3B-B642-4A8EEAF4AADE}"/>
    <dgm:cxn modelId="{D26D4586-1FAF-4495-9ABC-40A7F56BE2A0}" srcId="{5DB78DD1-32D6-451C-9852-61D6C3F07286}" destId="{FCEC3229-55DA-4DE0-B2E1-5F37BC9FD446}" srcOrd="1" destOrd="0" parTransId="{071E4535-85D4-421C-B037-89605E166013}" sibTransId="{542AF8B8-8FD4-4624-98D5-5E73863AFC1B}"/>
    <dgm:cxn modelId="{6AA4BB7B-4B09-443D-AFC7-530FB59EE760}" type="presOf" srcId="{1EDB3E42-CCE9-4DF5-9B5B-01154AC1C279}" destId="{0D0ACE31-396B-40EC-A535-4D0F751A4790}" srcOrd="1" destOrd="1" presId="urn:microsoft.com/office/officeart/2005/8/layout/hProcess4"/>
    <dgm:cxn modelId="{26C3B6F4-2647-435C-9FC2-74C1F841EB5A}" srcId="{5DB78DD1-32D6-451C-9852-61D6C3F07286}" destId="{4F5A28B2-5276-4C17-8073-F4F987B9200B}" srcOrd="3" destOrd="0" parTransId="{600826A7-766F-4C42-B2F3-FB9A3AFE3C1D}" sibTransId="{25304713-6C93-4324-B866-0B409443E73A}"/>
    <dgm:cxn modelId="{D5A39EF6-16E7-4B68-9430-9A5ACACBC8D6}" type="presOf" srcId="{006F4565-6060-44DB-8325-E29866F045A7}" destId="{B8902B62-1188-4B2B-AA6F-381BDC95AA77}" srcOrd="1" destOrd="3" presId="urn:microsoft.com/office/officeart/2005/8/layout/hProcess4"/>
    <dgm:cxn modelId="{EF37DB7F-0B09-48EC-BA92-E4FC4C8513BA}" type="presOf" srcId="{4F5A28B2-5276-4C17-8073-F4F987B9200B}" destId="{0891C477-B331-46CE-A758-A64D0BE7D985}" srcOrd="0" destOrd="3" presId="urn:microsoft.com/office/officeart/2005/8/layout/hProcess4"/>
    <dgm:cxn modelId="{4BC85470-3E6E-47C9-B8D0-9ACDE6F4021D}" srcId="{5F98085E-8419-41F5-A347-43ABDC1569CC}" destId="{5DB78DD1-32D6-451C-9852-61D6C3F07286}" srcOrd="2" destOrd="0" parTransId="{F4DB2D2D-2E08-45AC-81CE-98EF3E72B29E}" sibTransId="{E1602487-78B0-4537-AB60-D60564380075}"/>
    <dgm:cxn modelId="{C43CEA7D-225B-47D5-BF04-A0EECDC15444}" type="presOf" srcId="{B720361C-BFDC-43D4-9E2D-8F82B36352FA}" destId="{0D0ACE31-396B-40EC-A535-4D0F751A4790}" srcOrd="1" destOrd="0" presId="urn:microsoft.com/office/officeart/2005/8/layout/hProcess4"/>
    <dgm:cxn modelId="{294E014A-1E1F-424B-9457-FAD2A0191EC0}" srcId="{462EAEE9-6F20-4EB9-A63A-9EC3ABC86E9F}" destId="{D67711FF-89BD-43B2-8A60-C40AD76DAC85}" srcOrd="2" destOrd="0" parTransId="{12A30707-E3E7-45B6-84DD-997173FD112E}" sibTransId="{914C0618-40DF-4FEF-BAC3-F969E80BDE6F}"/>
    <dgm:cxn modelId="{A14E4996-14DB-4A0B-A9A4-6C28308F4B63}" type="presOf" srcId="{17BEFB91-1A20-4F9C-BD83-661A4ECFD6BD}" destId="{0891C477-B331-46CE-A758-A64D0BE7D985}" srcOrd="0" destOrd="2" presId="urn:microsoft.com/office/officeart/2005/8/layout/hProcess4"/>
    <dgm:cxn modelId="{27BBEAC6-035A-4E7F-AFC1-63013865CD86}" type="presOf" srcId="{8352B907-FE13-4710-A6C0-791E82DE3210}" destId="{0D0ACE31-396B-40EC-A535-4D0F751A4790}" srcOrd="1" destOrd="2" presId="urn:microsoft.com/office/officeart/2005/8/layout/hProcess4"/>
    <dgm:cxn modelId="{A7933DCC-0567-4C39-8826-28A186DFF19A}" type="presOf" srcId="{D67711FF-89BD-43B2-8A60-C40AD76DAC85}" destId="{B8902B62-1188-4B2B-AA6F-381BDC95AA77}" srcOrd="1" destOrd="2" presId="urn:microsoft.com/office/officeart/2005/8/layout/hProcess4"/>
    <dgm:cxn modelId="{8D16A7D5-6896-484C-8A31-41BC52E4D9FA}" srcId="{5F98085E-8419-41F5-A347-43ABDC1569CC}" destId="{C4377A7B-2BD0-4EE9-AF21-21C69A7DCD9D}" srcOrd="1" destOrd="0" parTransId="{75913263-4031-43FA-9050-84C5FC676CD7}" sibTransId="{DB563BD0-27A9-4393-8638-7B3F1D237A9B}"/>
    <dgm:cxn modelId="{314B86AA-F7A9-4970-8032-0BE368D3EB4E}" srcId="{5DB78DD1-32D6-451C-9852-61D6C3F07286}" destId="{A0BBAA13-3409-4CE6-80E7-C7527C4CB867}" srcOrd="0" destOrd="0" parTransId="{8D130033-13F7-45E6-BD61-5D5FDE4C5FEB}" sibTransId="{14715837-0FEA-4868-85B8-33FF477085C8}"/>
    <dgm:cxn modelId="{88CD8FBC-9A32-4451-93B2-63112960854D}" type="presOf" srcId="{9C6D85C5-F4CF-4AA3-995D-6BDBF55AB994}" destId="{0D0ACE31-396B-40EC-A535-4D0F751A4790}" srcOrd="1" destOrd="3" presId="urn:microsoft.com/office/officeart/2005/8/layout/hProcess4"/>
    <dgm:cxn modelId="{73F266C2-7F38-41ED-B0A7-76D9B6ECA604}" srcId="{C4377A7B-2BD0-4EE9-AF21-21C69A7DCD9D}" destId="{9C6D85C5-F4CF-4AA3-995D-6BDBF55AB994}" srcOrd="3" destOrd="0" parTransId="{8DDF65DC-1148-46EC-BD74-03E51E2228A1}" sibTransId="{F5603816-5C6B-4F76-A01A-E8318D6A4169}"/>
    <dgm:cxn modelId="{0E30FC02-04D1-4F0B-A836-62F835925BFD}" srcId="{5DB78DD1-32D6-451C-9852-61D6C3F07286}" destId="{17BEFB91-1A20-4F9C-BD83-661A4ECFD6BD}" srcOrd="2" destOrd="0" parTransId="{8FBED77E-B6C9-47D9-9968-8A3EB5F2AC31}" sibTransId="{43F64D37-2E55-45C8-A7BF-113AF80431B4}"/>
    <dgm:cxn modelId="{0E2E89E0-66B0-4FA5-A998-44D6F175E2AA}" type="presOf" srcId="{570415C1-A13E-41A5-8713-82B8E090EB4E}" destId="{B8902B62-1188-4B2B-AA6F-381BDC95AA77}" srcOrd="1" destOrd="1" presId="urn:microsoft.com/office/officeart/2005/8/layout/hProcess4"/>
    <dgm:cxn modelId="{29D8809C-17F5-481D-82A7-C888C896108E}" srcId="{462EAEE9-6F20-4EB9-A63A-9EC3ABC86E9F}" destId="{006F4565-6060-44DB-8325-E29866F045A7}" srcOrd="3" destOrd="0" parTransId="{1CF461D6-328A-4269-ABB5-3AAB335EE717}" sibTransId="{A1FF2099-CAB4-4BAB-BBF1-44243CC167C3}"/>
    <dgm:cxn modelId="{7A5F6E2F-7839-4C27-9CCC-C805D6B2DB33}" type="presOf" srcId="{570415C1-A13E-41A5-8713-82B8E090EB4E}" destId="{DABA5140-FF02-44AB-B017-A7B68E363B9F}" srcOrd="0" destOrd="1" presId="urn:microsoft.com/office/officeart/2005/8/layout/hProcess4"/>
    <dgm:cxn modelId="{2BCA8BD4-B6CE-4467-A456-CBFEA2ACFD8A}" type="presOf" srcId="{C4377A7B-2BD0-4EE9-AF21-21C69A7DCD9D}" destId="{2199E3D6-C58A-42E5-8F70-740C388A54E0}" srcOrd="0" destOrd="0" presId="urn:microsoft.com/office/officeart/2005/8/layout/hProcess4"/>
    <dgm:cxn modelId="{2DD21F25-0B56-4237-8DC2-26EEA09FBEBF}" type="presOf" srcId="{5F98085E-8419-41F5-A347-43ABDC1569CC}" destId="{E2908EDF-3020-4168-842D-EBBA2C7D25AD}" srcOrd="0" destOrd="0" presId="urn:microsoft.com/office/officeart/2005/8/layout/hProcess4"/>
    <dgm:cxn modelId="{4F4F1D7F-DDB1-41E8-8507-7BF9F9B989E4}" type="presOf" srcId="{1EDB3E42-CCE9-4DF5-9B5B-01154AC1C279}" destId="{5AAD2D28-9326-4684-AC65-603D44A7F540}" srcOrd="0" destOrd="1" presId="urn:microsoft.com/office/officeart/2005/8/layout/hProcess4"/>
    <dgm:cxn modelId="{148365B1-032D-4662-9839-B60954791E7A}" srcId="{462EAEE9-6F20-4EB9-A63A-9EC3ABC86E9F}" destId="{286C6D56-90C0-42CF-995D-65188EB00631}" srcOrd="4" destOrd="0" parTransId="{C422BE4C-842C-4CC5-AF66-98B26E432333}" sibTransId="{D8643F13-C097-4B97-BA83-BE854E461400}"/>
    <dgm:cxn modelId="{D63D6FA6-E6F2-4167-B3C1-CCB7D7A98A58}" type="presOf" srcId="{D67711FF-89BD-43B2-8A60-C40AD76DAC85}" destId="{DABA5140-FF02-44AB-B017-A7B68E363B9F}" srcOrd="0" destOrd="2" presId="urn:microsoft.com/office/officeart/2005/8/layout/hProcess4"/>
    <dgm:cxn modelId="{643719A0-4326-49EB-934B-9F3E39258DB4}" type="presOf" srcId="{FCEC3229-55DA-4DE0-B2E1-5F37BC9FD446}" destId="{2F4E2B17-AA84-4851-A192-948601201B63}" srcOrd="1" destOrd="1" presId="urn:microsoft.com/office/officeart/2005/8/layout/hProcess4"/>
    <dgm:cxn modelId="{AE18DF5E-5BFA-4945-B54A-6AFDEBD4C746}" type="presOf" srcId="{A0BBAA13-3409-4CE6-80E7-C7527C4CB867}" destId="{0891C477-B331-46CE-A758-A64D0BE7D985}" srcOrd="0" destOrd="0" presId="urn:microsoft.com/office/officeart/2005/8/layout/hProcess4"/>
    <dgm:cxn modelId="{DEBFB75F-586A-4153-BEAA-8235EC68824F}" srcId="{462EAEE9-6F20-4EB9-A63A-9EC3ABC86E9F}" destId="{74ECD731-DBC1-4CBE-A861-225900656F40}" srcOrd="0" destOrd="0" parTransId="{E6FFE2BC-AB61-4BE9-B20C-D93446B5E98C}" sibTransId="{59633815-5DAF-49B3-957E-2F99C6F957A8}"/>
    <dgm:cxn modelId="{43D6A813-409B-4D69-875A-4D9CF49BC80B}" type="presOf" srcId="{9C6D85C5-F4CF-4AA3-995D-6BDBF55AB994}" destId="{5AAD2D28-9326-4684-AC65-603D44A7F540}" srcOrd="0" destOrd="3" presId="urn:microsoft.com/office/officeart/2005/8/layout/hProcess4"/>
    <dgm:cxn modelId="{3DAF04E0-7222-424F-869E-394A5D0B5957}" srcId="{C4377A7B-2BD0-4EE9-AF21-21C69A7DCD9D}" destId="{1EDB3E42-CCE9-4DF5-9B5B-01154AC1C279}" srcOrd="1" destOrd="0" parTransId="{3442E7D7-E33C-44EA-9FED-3F275A419E54}" sibTransId="{A2615451-98C7-4A71-A0F8-2E0FFB977F9F}"/>
    <dgm:cxn modelId="{E7C1FC0A-096C-4CAC-BAA9-53BC8183BAC4}" type="presOf" srcId="{74ECD731-DBC1-4CBE-A861-225900656F40}" destId="{B8902B62-1188-4B2B-AA6F-381BDC95AA77}" srcOrd="1" destOrd="0" presId="urn:microsoft.com/office/officeart/2005/8/layout/hProcess4"/>
    <dgm:cxn modelId="{EA63AF3A-77B7-483C-921D-99508290F809}" type="presOf" srcId="{DB563BD0-27A9-4393-8638-7B3F1D237A9B}" destId="{2A2AEF44-0658-4F93-8847-4A343074B45F}" srcOrd="0" destOrd="0" presId="urn:microsoft.com/office/officeart/2005/8/layout/hProcess4"/>
    <dgm:cxn modelId="{AE28F006-C6D7-4FD6-87B5-91FF1C117713}" type="presOf" srcId="{286C6D56-90C0-42CF-995D-65188EB00631}" destId="{DABA5140-FF02-44AB-B017-A7B68E363B9F}" srcOrd="0" destOrd="4" presId="urn:microsoft.com/office/officeart/2005/8/layout/hProcess4"/>
    <dgm:cxn modelId="{4B4978CD-5393-4758-B856-1C5E060D474B}" srcId="{462EAEE9-6F20-4EB9-A63A-9EC3ABC86E9F}" destId="{570415C1-A13E-41A5-8713-82B8E090EB4E}" srcOrd="1" destOrd="0" parTransId="{8F451AAE-3BC8-4F85-97C4-DEE9E0DF6D19}" sibTransId="{F7D040FD-AF7C-48F9-863E-136E027E96B5}"/>
    <dgm:cxn modelId="{D3564895-B6F8-4D59-AA1A-E9027064F5AF}" type="presOf" srcId="{8352B907-FE13-4710-A6C0-791E82DE3210}" destId="{5AAD2D28-9326-4684-AC65-603D44A7F540}" srcOrd="0" destOrd="2" presId="urn:microsoft.com/office/officeart/2005/8/layout/hProcess4"/>
    <dgm:cxn modelId="{EC12A3B0-DD00-4C5A-A204-00B80B909CD7}" type="presOf" srcId="{462EAEE9-6F20-4EB9-A63A-9EC3ABC86E9F}" destId="{C709567D-3DAF-42D7-B753-CEA5165D4667}" srcOrd="0" destOrd="0" presId="urn:microsoft.com/office/officeart/2005/8/layout/hProcess4"/>
    <dgm:cxn modelId="{7BAD81F6-334D-43C0-99ED-FF4FAFE5D92A}" type="presOf" srcId="{286C6D56-90C0-42CF-995D-65188EB00631}" destId="{B8902B62-1188-4B2B-AA6F-381BDC95AA77}" srcOrd="1" destOrd="4" presId="urn:microsoft.com/office/officeart/2005/8/layout/hProcess4"/>
    <dgm:cxn modelId="{D8FAFC5C-348A-4559-8CF7-1A28B954FF7B}" srcId="{5F98085E-8419-41F5-A347-43ABDC1569CC}" destId="{462EAEE9-6F20-4EB9-A63A-9EC3ABC86E9F}" srcOrd="0" destOrd="0" parTransId="{F2E46B20-7317-42A5-AC25-F6FDBF2AA51F}" sibTransId="{53308289-7A5B-4EE5-B7F4-CE4C0F9B0C6B}"/>
    <dgm:cxn modelId="{6C17D3FC-13A6-4BC8-A9D1-203D9E602E60}" type="presOf" srcId="{4F5A28B2-5276-4C17-8073-F4F987B9200B}" destId="{2F4E2B17-AA84-4851-A192-948601201B63}" srcOrd="1" destOrd="3" presId="urn:microsoft.com/office/officeart/2005/8/layout/hProcess4"/>
    <dgm:cxn modelId="{68B3B71E-1EDB-40FA-B82C-D4B467EC8545}" srcId="{C4377A7B-2BD0-4EE9-AF21-21C69A7DCD9D}" destId="{7097ED2F-0070-47CE-B831-B7C970EAE010}" srcOrd="4" destOrd="0" parTransId="{C5EB4261-5442-410B-8DF3-73A3C3A9AEA4}" sibTransId="{1E381978-3BAE-45E5-B225-C1A6FFE57154}"/>
    <dgm:cxn modelId="{9425978C-C014-44EB-81E3-CDB59F74897A}" type="presOf" srcId="{74ECD731-DBC1-4CBE-A861-225900656F40}" destId="{DABA5140-FF02-44AB-B017-A7B68E363B9F}" srcOrd="0" destOrd="0" presId="urn:microsoft.com/office/officeart/2005/8/layout/hProcess4"/>
    <dgm:cxn modelId="{0FA4A088-DEAB-424B-BF58-C3BD7C2A8EA8}" type="presOf" srcId="{FCEC3229-55DA-4DE0-B2E1-5F37BC9FD446}" destId="{0891C477-B331-46CE-A758-A64D0BE7D985}" srcOrd="0" destOrd="1" presId="urn:microsoft.com/office/officeart/2005/8/layout/hProcess4"/>
    <dgm:cxn modelId="{74C2A1B6-1A1D-4182-98FF-E88DDA0A6AB1}" type="presOf" srcId="{7097ED2F-0070-47CE-B831-B7C970EAE010}" destId="{0D0ACE31-396B-40EC-A535-4D0F751A4790}" srcOrd="1" destOrd="4" presId="urn:microsoft.com/office/officeart/2005/8/layout/hProcess4"/>
    <dgm:cxn modelId="{4F2377C0-6932-45E2-B46C-B93082004C5A}" type="presOf" srcId="{53308289-7A5B-4EE5-B7F4-CE4C0F9B0C6B}" destId="{ACA678A3-83A2-4A11-A4AF-460A0A6665D0}" srcOrd="0" destOrd="0" presId="urn:microsoft.com/office/officeart/2005/8/layout/hProcess4"/>
    <dgm:cxn modelId="{6CAB6E30-B90B-43E3-8C03-1103C9A8EBE7}" type="presParOf" srcId="{E2908EDF-3020-4168-842D-EBBA2C7D25AD}" destId="{1D76ACFC-D843-4E7D-937D-F82A7E1C336B}" srcOrd="0" destOrd="0" presId="urn:microsoft.com/office/officeart/2005/8/layout/hProcess4"/>
    <dgm:cxn modelId="{3EBFB081-0672-4141-9726-4707EF4B7488}" type="presParOf" srcId="{E2908EDF-3020-4168-842D-EBBA2C7D25AD}" destId="{0AD49B65-77E5-4D00-906F-ADF94DAE2B53}" srcOrd="1" destOrd="0" presId="urn:microsoft.com/office/officeart/2005/8/layout/hProcess4"/>
    <dgm:cxn modelId="{40CCD4D2-26DE-4E03-B6A4-A217B45C2545}" type="presParOf" srcId="{E2908EDF-3020-4168-842D-EBBA2C7D25AD}" destId="{5F7ACB98-161C-4DB8-BEF4-077AE320D199}" srcOrd="2" destOrd="0" presId="urn:microsoft.com/office/officeart/2005/8/layout/hProcess4"/>
    <dgm:cxn modelId="{271E0C24-B9F8-4457-AACA-805EFE206991}" type="presParOf" srcId="{5F7ACB98-161C-4DB8-BEF4-077AE320D199}" destId="{C5920BD0-FF09-4C36-AEA8-CEF3E616F1A5}" srcOrd="0" destOrd="0" presId="urn:microsoft.com/office/officeart/2005/8/layout/hProcess4"/>
    <dgm:cxn modelId="{2C3A2572-718E-4EFA-BFC0-6F46BE2FF4D5}" type="presParOf" srcId="{C5920BD0-FF09-4C36-AEA8-CEF3E616F1A5}" destId="{B58B7431-CFED-446A-8416-71705C1B4743}" srcOrd="0" destOrd="0" presId="urn:microsoft.com/office/officeart/2005/8/layout/hProcess4"/>
    <dgm:cxn modelId="{6E29FF66-12A1-4A84-AE5D-1DA3F0F10B7F}" type="presParOf" srcId="{C5920BD0-FF09-4C36-AEA8-CEF3E616F1A5}" destId="{DABA5140-FF02-44AB-B017-A7B68E363B9F}" srcOrd="1" destOrd="0" presId="urn:microsoft.com/office/officeart/2005/8/layout/hProcess4"/>
    <dgm:cxn modelId="{E6208057-FCD7-4FB4-A6F8-C58B27EE61F6}" type="presParOf" srcId="{C5920BD0-FF09-4C36-AEA8-CEF3E616F1A5}" destId="{B8902B62-1188-4B2B-AA6F-381BDC95AA77}" srcOrd="2" destOrd="0" presId="urn:microsoft.com/office/officeart/2005/8/layout/hProcess4"/>
    <dgm:cxn modelId="{14CD315B-73D1-4EC2-97E0-C96A5B8A09AF}" type="presParOf" srcId="{C5920BD0-FF09-4C36-AEA8-CEF3E616F1A5}" destId="{C709567D-3DAF-42D7-B753-CEA5165D4667}" srcOrd="3" destOrd="0" presId="urn:microsoft.com/office/officeart/2005/8/layout/hProcess4"/>
    <dgm:cxn modelId="{FF9CA937-CCAA-4621-A9BD-39EAF391676C}" type="presParOf" srcId="{C5920BD0-FF09-4C36-AEA8-CEF3E616F1A5}" destId="{D10D6334-3046-4D81-BDB3-08CA2D6A0F30}" srcOrd="4" destOrd="0" presId="urn:microsoft.com/office/officeart/2005/8/layout/hProcess4"/>
    <dgm:cxn modelId="{14EF3451-8F6E-47B5-A7EF-76B7ECB70567}" type="presParOf" srcId="{5F7ACB98-161C-4DB8-BEF4-077AE320D199}" destId="{ACA678A3-83A2-4A11-A4AF-460A0A6665D0}" srcOrd="1" destOrd="0" presId="urn:microsoft.com/office/officeart/2005/8/layout/hProcess4"/>
    <dgm:cxn modelId="{17C01A87-AA31-494F-ABC4-7E87B8942871}" type="presParOf" srcId="{5F7ACB98-161C-4DB8-BEF4-077AE320D199}" destId="{9C3F6936-E766-44C0-90F4-20CA112AE722}" srcOrd="2" destOrd="0" presId="urn:microsoft.com/office/officeart/2005/8/layout/hProcess4"/>
    <dgm:cxn modelId="{1E0B5B8C-952E-466F-8649-FCFC730E4DD3}" type="presParOf" srcId="{9C3F6936-E766-44C0-90F4-20CA112AE722}" destId="{5652A252-7859-49B8-A565-4396F41DEE2D}" srcOrd="0" destOrd="0" presId="urn:microsoft.com/office/officeart/2005/8/layout/hProcess4"/>
    <dgm:cxn modelId="{50F1A897-2174-4758-9DC5-B644780F2599}" type="presParOf" srcId="{9C3F6936-E766-44C0-90F4-20CA112AE722}" destId="{5AAD2D28-9326-4684-AC65-603D44A7F540}" srcOrd="1" destOrd="0" presId="urn:microsoft.com/office/officeart/2005/8/layout/hProcess4"/>
    <dgm:cxn modelId="{5DB552F7-3300-40EB-AB4B-2F16864E9F0F}" type="presParOf" srcId="{9C3F6936-E766-44C0-90F4-20CA112AE722}" destId="{0D0ACE31-396B-40EC-A535-4D0F751A4790}" srcOrd="2" destOrd="0" presId="urn:microsoft.com/office/officeart/2005/8/layout/hProcess4"/>
    <dgm:cxn modelId="{67239235-494E-4910-97E2-A8A0A5524505}" type="presParOf" srcId="{9C3F6936-E766-44C0-90F4-20CA112AE722}" destId="{2199E3D6-C58A-42E5-8F70-740C388A54E0}" srcOrd="3" destOrd="0" presId="urn:microsoft.com/office/officeart/2005/8/layout/hProcess4"/>
    <dgm:cxn modelId="{87FDC8C2-A4B6-4804-B227-EFBF115B641F}" type="presParOf" srcId="{9C3F6936-E766-44C0-90F4-20CA112AE722}" destId="{4D09FB74-9A7F-416B-B934-931AF3A892AC}" srcOrd="4" destOrd="0" presId="urn:microsoft.com/office/officeart/2005/8/layout/hProcess4"/>
    <dgm:cxn modelId="{EC4AF5CC-E69C-4A5F-89C2-D308918A6651}" type="presParOf" srcId="{5F7ACB98-161C-4DB8-BEF4-077AE320D199}" destId="{2A2AEF44-0658-4F93-8847-4A343074B45F}" srcOrd="3" destOrd="0" presId="urn:microsoft.com/office/officeart/2005/8/layout/hProcess4"/>
    <dgm:cxn modelId="{4B9EF82E-D819-4E1B-ABA5-E274E19DC6C8}" type="presParOf" srcId="{5F7ACB98-161C-4DB8-BEF4-077AE320D199}" destId="{C2937739-92D7-41A1-A40D-D21376DFA44F}" srcOrd="4" destOrd="0" presId="urn:microsoft.com/office/officeart/2005/8/layout/hProcess4"/>
    <dgm:cxn modelId="{45300EC9-3E6F-451B-AF71-0CF9EB2600B7}" type="presParOf" srcId="{C2937739-92D7-41A1-A40D-D21376DFA44F}" destId="{D0AFC23C-63D0-47DD-A44C-FF1AF203A76C}" srcOrd="0" destOrd="0" presId="urn:microsoft.com/office/officeart/2005/8/layout/hProcess4"/>
    <dgm:cxn modelId="{07D1666D-215D-4353-877C-DEDB369C8EFA}" type="presParOf" srcId="{C2937739-92D7-41A1-A40D-D21376DFA44F}" destId="{0891C477-B331-46CE-A758-A64D0BE7D985}" srcOrd="1" destOrd="0" presId="urn:microsoft.com/office/officeart/2005/8/layout/hProcess4"/>
    <dgm:cxn modelId="{79C61569-7A41-4786-B3F0-105ED9AF1517}" type="presParOf" srcId="{C2937739-92D7-41A1-A40D-D21376DFA44F}" destId="{2F4E2B17-AA84-4851-A192-948601201B63}" srcOrd="2" destOrd="0" presId="urn:microsoft.com/office/officeart/2005/8/layout/hProcess4"/>
    <dgm:cxn modelId="{01FBFCEE-5F88-4F24-9DEF-A6F8ECAC2EFE}" type="presParOf" srcId="{C2937739-92D7-41A1-A40D-D21376DFA44F}" destId="{7E4BB0C0-A632-4884-A3AD-ED58FCFEAA94}" srcOrd="3" destOrd="0" presId="urn:microsoft.com/office/officeart/2005/8/layout/hProcess4"/>
    <dgm:cxn modelId="{A92318A2-435C-4272-8ADB-99A4420D1D7B}" type="presParOf" srcId="{C2937739-92D7-41A1-A40D-D21376DFA44F}" destId="{72820EE7-3F4C-4751-B981-995F59BC899D}" srcOrd="4" destOrd="0" presId="urn:microsoft.com/office/officeart/2005/8/layout/h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75A730D-BEFE-4E26-9195-B20009A0A5BE}">
      <dsp:nvSpPr>
        <dsp:cNvPr id="0" name=""/>
        <dsp:cNvSpPr/>
      </dsp:nvSpPr>
      <dsp:spPr>
        <a:xfrm>
          <a:off x="-6704490" y="-1026043"/>
          <a:ext cx="7986063" cy="7986063"/>
        </a:xfrm>
        <a:prstGeom prst="blockArc">
          <a:avLst>
            <a:gd name="adj1" fmla="val 18900000"/>
            <a:gd name="adj2" fmla="val 2700000"/>
            <a:gd name="adj3" fmla="val 270"/>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01FEE7-780E-494C-87C6-19B763A1A7CD}">
      <dsp:nvSpPr>
        <dsp:cNvPr id="0" name=""/>
        <dsp:cNvSpPr/>
      </dsp:nvSpPr>
      <dsp:spPr>
        <a:xfrm>
          <a:off x="416268" y="230833"/>
          <a:ext cx="8340504" cy="539279"/>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28053" tIns="50800" rIns="50800" bIns="50800" numCol="1" spcCol="1270" anchor="ctr" anchorCtr="0">
          <a:noAutofit/>
        </a:bodyPr>
        <a:lstStyle/>
        <a:p>
          <a:pPr lvl="0" algn="l" defTabSz="889000">
            <a:lnSpc>
              <a:spcPct val="90000"/>
            </a:lnSpc>
            <a:spcBef>
              <a:spcPct val="0"/>
            </a:spcBef>
            <a:spcAft>
              <a:spcPct val="35000"/>
            </a:spcAft>
          </a:pPr>
          <a:r>
            <a:rPr lang="en-US" sz="2000" kern="1200" dirty="0"/>
            <a:t>Purpose of the presentation</a:t>
          </a:r>
        </a:p>
      </dsp:txBody>
      <dsp:txXfrm>
        <a:off x="416268" y="230833"/>
        <a:ext cx="8340504" cy="539279"/>
      </dsp:txXfrm>
    </dsp:sp>
    <dsp:sp modelId="{877EDB39-F4A9-48E6-954A-E562EF315FB7}">
      <dsp:nvSpPr>
        <dsp:cNvPr id="0" name=""/>
        <dsp:cNvSpPr/>
      </dsp:nvSpPr>
      <dsp:spPr>
        <a:xfrm>
          <a:off x="79218" y="202348"/>
          <a:ext cx="674099" cy="674099"/>
        </a:xfrm>
        <a:prstGeom prst="ellipse">
          <a:avLst/>
        </a:prstGeom>
        <a:blipFill rotWithShape="0">
          <a:blip xmlns:r="http://schemas.openxmlformats.org/officeDocument/2006/relationships" r:embed="rId1"/>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D744A3-0CB6-480C-85FB-025794190EC8}">
      <dsp:nvSpPr>
        <dsp:cNvPr id="0" name=""/>
        <dsp:cNvSpPr/>
      </dsp:nvSpPr>
      <dsp:spPr>
        <a:xfrm>
          <a:off x="904634" y="1079152"/>
          <a:ext cx="7852137" cy="539279"/>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28053" tIns="50800" rIns="50800" bIns="50800" numCol="1" spcCol="1270" anchor="ctr" anchorCtr="0">
          <a:noAutofit/>
        </a:bodyPr>
        <a:lstStyle/>
        <a:p>
          <a:pPr lvl="0" algn="l" defTabSz="889000" rtl="0">
            <a:lnSpc>
              <a:spcPct val="90000"/>
            </a:lnSpc>
            <a:spcBef>
              <a:spcPct val="0"/>
            </a:spcBef>
            <a:spcAft>
              <a:spcPct val="35000"/>
            </a:spcAft>
          </a:pPr>
          <a:r>
            <a:rPr lang="en-ZA" sz="2000" kern="1200" dirty="0">
              <a:solidFill>
                <a:schemeClr val="tx1"/>
              </a:solidFill>
              <a:latin typeface="Calibri"/>
              <a:ea typeface="+mn-ea"/>
              <a:cs typeface="+mn-cs"/>
            </a:rPr>
            <a:t>3 GBV Amendment Acts enhancing the protection of children’s rights</a:t>
          </a:r>
        </a:p>
      </dsp:txBody>
      <dsp:txXfrm>
        <a:off x="904634" y="1079152"/>
        <a:ext cx="7852137" cy="539279"/>
      </dsp:txXfrm>
    </dsp:sp>
    <dsp:sp modelId="{DF9541D7-5C58-47D8-9C6A-C3189BA2ED9A}">
      <dsp:nvSpPr>
        <dsp:cNvPr id="0" name=""/>
        <dsp:cNvSpPr/>
      </dsp:nvSpPr>
      <dsp:spPr>
        <a:xfrm>
          <a:off x="567584" y="1011742"/>
          <a:ext cx="674099" cy="674099"/>
        </a:xfrm>
        <a:prstGeom prst="ellipse">
          <a:avLst/>
        </a:prstGeom>
        <a:blipFill rotWithShape="0">
          <a:blip xmlns:r="http://schemas.openxmlformats.org/officeDocument/2006/relationships" r:embed="rId2"/>
          <a:stretch>
            <a:fillRect/>
          </a:stretch>
        </a:blip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D1C074-880D-423C-9AAF-01076052D771}">
      <dsp:nvSpPr>
        <dsp:cNvPr id="0" name=""/>
        <dsp:cNvSpPr/>
      </dsp:nvSpPr>
      <dsp:spPr>
        <a:xfrm>
          <a:off x="1172256" y="1887953"/>
          <a:ext cx="7584515" cy="539279"/>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28053" tIns="55880" rIns="55880" bIns="55880" numCol="1" spcCol="1270" anchor="ctr" anchorCtr="0">
          <a:noAutofit/>
        </a:bodyPr>
        <a:lstStyle/>
        <a:p>
          <a:pPr lvl="0" algn="l" defTabSz="977900" rtl="0">
            <a:lnSpc>
              <a:spcPct val="90000"/>
            </a:lnSpc>
            <a:spcBef>
              <a:spcPct val="0"/>
            </a:spcBef>
            <a:spcAft>
              <a:spcPct val="35000"/>
            </a:spcAft>
          </a:pPr>
          <a:r>
            <a:rPr lang="en-ZA" sz="2200" kern="1200" dirty="0">
              <a:latin typeface="Calibri"/>
              <a:ea typeface="+mn-ea"/>
              <a:cs typeface="+mn-cs"/>
            </a:rPr>
            <a:t>Support services offered by Children’s Courts and Challenges</a:t>
          </a:r>
        </a:p>
      </dsp:txBody>
      <dsp:txXfrm>
        <a:off x="1172256" y="1887953"/>
        <a:ext cx="7584515" cy="539279"/>
      </dsp:txXfrm>
    </dsp:sp>
    <dsp:sp modelId="{C153F7B3-4D54-4586-A342-0DB2CEF7450B}">
      <dsp:nvSpPr>
        <dsp:cNvPr id="0" name=""/>
        <dsp:cNvSpPr/>
      </dsp:nvSpPr>
      <dsp:spPr>
        <a:xfrm>
          <a:off x="835207" y="1849725"/>
          <a:ext cx="674099" cy="674099"/>
        </a:xfrm>
        <a:prstGeom prst="ellipse">
          <a:avLst/>
        </a:prstGeom>
        <a:blipFill rotWithShape="0">
          <a:blip xmlns:r="http://schemas.openxmlformats.org/officeDocument/2006/relationships" r:embed="rId3"/>
          <a:stretch>
            <a:fillRect/>
          </a:stretch>
        </a:blip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218EC2-D04F-44A1-A4C2-C2F72F8AA58D}">
      <dsp:nvSpPr>
        <dsp:cNvPr id="0" name=""/>
        <dsp:cNvSpPr/>
      </dsp:nvSpPr>
      <dsp:spPr>
        <a:xfrm>
          <a:off x="1238283" y="2658439"/>
          <a:ext cx="7499066" cy="539279"/>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28053" tIns="55880" rIns="55880" bIns="55880" numCol="1" spcCol="1270" anchor="ctr" anchorCtr="0">
          <a:noAutofit/>
        </a:bodyPr>
        <a:lstStyle/>
        <a:p>
          <a:pPr lvl="0" algn="l" defTabSz="977900" rtl="0">
            <a:lnSpc>
              <a:spcPct val="90000"/>
            </a:lnSpc>
            <a:spcBef>
              <a:spcPct val="0"/>
            </a:spcBef>
            <a:spcAft>
              <a:spcPct val="35000"/>
            </a:spcAft>
          </a:pPr>
          <a:r>
            <a:rPr lang="en-ZA" sz="2200" kern="1200" dirty="0">
              <a:latin typeface="Calibri"/>
              <a:ea typeface="+mn-ea"/>
              <a:cs typeface="+mn-cs"/>
            </a:rPr>
            <a:t>The Child-Centric Sexual Offences Courts and Statistics</a:t>
          </a:r>
        </a:p>
      </dsp:txBody>
      <dsp:txXfrm>
        <a:off x="1238283" y="2658439"/>
        <a:ext cx="7499066" cy="539279"/>
      </dsp:txXfrm>
    </dsp:sp>
    <dsp:sp modelId="{3871C633-041A-4833-8F25-7FB31A291A74}">
      <dsp:nvSpPr>
        <dsp:cNvPr id="0" name=""/>
        <dsp:cNvSpPr/>
      </dsp:nvSpPr>
      <dsp:spPr>
        <a:xfrm>
          <a:off x="920656" y="2629938"/>
          <a:ext cx="674099" cy="674099"/>
        </a:xfrm>
        <a:prstGeom prst="ellipse">
          <a:avLst/>
        </a:prstGeom>
        <a:blipFill rotWithShape="0">
          <a:blip xmlns:r="http://schemas.openxmlformats.org/officeDocument/2006/relationships" r:embed="rId3"/>
          <a:stretch>
            <a:fillRect/>
          </a:stretch>
        </a:blip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7B181F-A56A-4B00-9385-02B71BB7745C}">
      <dsp:nvSpPr>
        <dsp:cNvPr id="0" name=""/>
        <dsp:cNvSpPr/>
      </dsp:nvSpPr>
      <dsp:spPr>
        <a:xfrm>
          <a:off x="1172256" y="3506742"/>
          <a:ext cx="7584515" cy="539279"/>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28053" tIns="50800" rIns="50800" bIns="50800" numCol="1" spcCol="1270" anchor="ctr" anchorCtr="0">
          <a:noAutofit/>
        </a:bodyPr>
        <a:lstStyle/>
        <a:p>
          <a:pPr lvl="0" algn="l" defTabSz="889000" rtl="0">
            <a:lnSpc>
              <a:spcPct val="90000"/>
            </a:lnSpc>
            <a:spcBef>
              <a:spcPct val="0"/>
            </a:spcBef>
            <a:spcAft>
              <a:spcPct val="35000"/>
            </a:spcAft>
          </a:pPr>
          <a:r>
            <a:rPr lang="en-ZA" sz="2000" kern="1200" dirty="0">
              <a:latin typeface="Calibri"/>
              <a:ea typeface="+mn-ea"/>
              <a:cs typeface="+mn-cs"/>
            </a:rPr>
            <a:t>Child Justice Courts and Statistics</a:t>
          </a:r>
        </a:p>
      </dsp:txBody>
      <dsp:txXfrm>
        <a:off x="1172256" y="3506742"/>
        <a:ext cx="7584515" cy="539279"/>
      </dsp:txXfrm>
    </dsp:sp>
    <dsp:sp modelId="{76786921-79A4-4595-8DC6-4686B2FF5312}">
      <dsp:nvSpPr>
        <dsp:cNvPr id="0" name=""/>
        <dsp:cNvSpPr/>
      </dsp:nvSpPr>
      <dsp:spPr>
        <a:xfrm>
          <a:off x="835207" y="3439332"/>
          <a:ext cx="674099" cy="674099"/>
        </a:xfrm>
        <a:prstGeom prst="ellipse">
          <a:avLst/>
        </a:prstGeom>
        <a:blipFill rotWithShape="0">
          <a:blip xmlns:r="http://schemas.openxmlformats.org/officeDocument/2006/relationships" r:embed="rId2"/>
          <a:stretch>
            <a:fillRect/>
          </a:stretch>
        </a:blip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9D9891-7A69-4ED1-BA6C-A770E8CA07B4}">
      <dsp:nvSpPr>
        <dsp:cNvPr id="0" name=""/>
        <dsp:cNvSpPr/>
      </dsp:nvSpPr>
      <dsp:spPr>
        <a:xfrm>
          <a:off x="904634" y="4315543"/>
          <a:ext cx="7852137" cy="539279"/>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28053" tIns="50800" rIns="50800" bIns="50800" numCol="1" spcCol="1270" anchor="ctr" anchorCtr="0">
          <a:noAutofit/>
        </a:bodyPr>
        <a:lstStyle/>
        <a:p>
          <a:pPr lvl="0" algn="l" defTabSz="889000" rtl="0">
            <a:lnSpc>
              <a:spcPct val="90000"/>
            </a:lnSpc>
            <a:spcBef>
              <a:spcPct val="0"/>
            </a:spcBef>
            <a:spcAft>
              <a:spcPct val="35000"/>
            </a:spcAft>
          </a:pPr>
          <a:r>
            <a:rPr lang="en-ZA" sz="2000" kern="1200" dirty="0">
              <a:latin typeface="Calibri"/>
              <a:ea typeface="+mn-ea"/>
              <a:cs typeface="+mn-cs"/>
            </a:rPr>
            <a:t>Support Services offered to Child Victims of Domestic Violence</a:t>
          </a:r>
        </a:p>
      </dsp:txBody>
      <dsp:txXfrm>
        <a:off x="904634" y="4315543"/>
        <a:ext cx="7852137" cy="539279"/>
      </dsp:txXfrm>
    </dsp:sp>
    <dsp:sp modelId="{605B5B70-9344-40C7-8151-07466A01292A}">
      <dsp:nvSpPr>
        <dsp:cNvPr id="0" name=""/>
        <dsp:cNvSpPr/>
      </dsp:nvSpPr>
      <dsp:spPr>
        <a:xfrm>
          <a:off x="567584" y="4248133"/>
          <a:ext cx="674099" cy="674099"/>
        </a:xfrm>
        <a:prstGeom prst="ellipse">
          <a:avLst/>
        </a:prstGeom>
        <a:blipFill rotWithShape="0">
          <a:blip xmlns:r="http://schemas.openxmlformats.org/officeDocument/2006/relationships" r:embed="rId2"/>
          <a:stretch>
            <a:fillRect/>
          </a:stretch>
        </a:blip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49B504-BC1A-41F3-9E26-B9E47D212357}">
      <dsp:nvSpPr>
        <dsp:cNvPr id="0" name=""/>
        <dsp:cNvSpPr/>
      </dsp:nvSpPr>
      <dsp:spPr>
        <a:xfrm>
          <a:off x="416268" y="5124937"/>
          <a:ext cx="8340504" cy="539279"/>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28053" tIns="50800" rIns="50800" bIns="50800" numCol="1" spcCol="1270" anchor="ctr" anchorCtr="0">
          <a:noAutofit/>
        </a:bodyPr>
        <a:lstStyle/>
        <a:p>
          <a:pPr lvl="0" algn="l" defTabSz="889000" rtl="0">
            <a:lnSpc>
              <a:spcPct val="90000"/>
            </a:lnSpc>
            <a:spcBef>
              <a:spcPct val="0"/>
            </a:spcBef>
            <a:spcAft>
              <a:spcPct val="35000"/>
            </a:spcAft>
          </a:pPr>
          <a:r>
            <a:rPr lang="en-ZA" sz="2000" kern="1200" dirty="0">
              <a:latin typeface="Calibri"/>
              <a:ea typeface="+mn-ea"/>
              <a:cs typeface="+mn-cs"/>
            </a:rPr>
            <a:t>Femicide Watch, Schools </a:t>
          </a:r>
          <a:r>
            <a:rPr lang="en-ZA" sz="2000" kern="1200" dirty="0" err="1">
              <a:latin typeface="Calibri"/>
              <a:ea typeface="+mn-ea"/>
              <a:cs typeface="+mn-cs"/>
            </a:rPr>
            <a:t>Edu</a:t>
          </a:r>
          <a:r>
            <a:rPr lang="en-ZA" sz="2000" kern="1200" dirty="0">
              <a:latin typeface="Calibri"/>
              <a:ea typeface="+mn-ea"/>
              <a:cs typeface="+mn-cs"/>
            </a:rPr>
            <a:t>-Campaign, Challenges and </a:t>
          </a:r>
          <a:r>
            <a:rPr lang="en-ZA" sz="2000" kern="1200" dirty="0" err="1">
              <a:latin typeface="Calibri"/>
              <a:ea typeface="+mn-ea"/>
              <a:cs typeface="+mn-cs"/>
            </a:rPr>
            <a:t>TakeAways</a:t>
          </a:r>
          <a:endParaRPr lang="en-ZA" sz="2000" kern="1200" dirty="0">
            <a:latin typeface="Calibri"/>
            <a:ea typeface="+mn-ea"/>
            <a:cs typeface="+mn-cs"/>
          </a:endParaRPr>
        </a:p>
      </dsp:txBody>
      <dsp:txXfrm>
        <a:off x="416268" y="5124937"/>
        <a:ext cx="8340504" cy="539279"/>
      </dsp:txXfrm>
    </dsp:sp>
    <dsp:sp modelId="{AC17B7B9-7A61-46AC-9D81-D03DE3B683E2}">
      <dsp:nvSpPr>
        <dsp:cNvPr id="0" name=""/>
        <dsp:cNvSpPr/>
      </dsp:nvSpPr>
      <dsp:spPr>
        <a:xfrm>
          <a:off x="79218" y="5057527"/>
          <a:ext cx="674099" cy="674099"/>
        </a:xfrm>
        <a:prstGeom prst="ellipse">
          <a:avLst/>
        </a:prstGeom>
        <a:blipFill rotWithShape="0">
          <a:blip xmlns:r="http://schemas.openxmlformats.org/officeDocument/2006/relationships" r:embed="rId4"/>
          <a:stretch>
            <a:fillRect/>
          </a:stretch>
        </a:blip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4A18073-D601-4C9E-9994-93B0DDFC83F3}">
      <dsp:nvSpPr>
        <dsp:cNvPr id="0" name=""/>
        <dsp:cNvSpPr/>
      </dsp:nvSpPr>
      <dsp:spPr>
        <a:xfrm>
          <a:off x="0" y="1260491"/>
          <a:ext cx="2151142" cy="2151142"/>
        </a:xfrm>
        <a:prstGeom prst="ellipse">
          <a:avLst/>
        </a:prstGeom>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18385" tIns="25400" rIns="118385" bIns="25400" numCol="1" spcCol="1270" anchor="ctr" anchorCtr="0">
          <a:noAutofit/>
        </a:bodyPr>
        <a:lstStyle/>
        <a:p>
          <a:pPr lvl="0" algn="ctr" defTabSz="889000">
            <a:lnSpc>
              <a:spcPct val="90000"/>
            </a:lnSpc>
            <a:spcBef>
              <a:spcPct val="0"/>
            </a:spcBef>
            <a:spcAft>
              <a:spcPct val="35000"/>
            </a:spcAft>
          </a:pPr>
          <a:r>
            <a:rPr lang="en-US" sz="2000" kern="1200" dirty="0"/>
            <a:t>Domestic Violence Act, 1998, as amended</a:t>
          </a:r>
        </a:p>
      </dsp:txBody>
      <dsp:txXfrm>
        <a:off x="0" y="1260491"/>
        <a:ext cx="2151142" cy="2151142"/>
      </dsp:txXfrm>
    </dsp:sp>
    <dsp:sp modelId="{A10BD6CB-2378-4F11-8B66-58084AE6F23B}">
      <dsp:nvSpPr>
        <dsp:cNvPr id="0" name=""/>
        <dsp:cNvSpPr/>
      </dsp:nvSpPr>
      <dsp:spPr>
        <a:xfrm>
          <a:off x="1653279" y="1249650"/>
          <a:ext cx="2151142" cy="2151142"/>
        </a:xfrm>
        <a:prstGeom prst="ellipse">
          <a:avLst/>
        </a:prstGeom>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18385" tIns="25400" rIns="118385" bIns="25400" numCol="1" spcCol="1270" anchor="ctr" anchorCtr="0">
          <a:noAutofit/>
        </a:bodyPr>
        <a:lstStyle/>
        <a:p>
          <a:pPr lvl="0" algn="l" defTabSz="889000">
            <a:lnSpc>
              <a:spcPct val="90000"/>
            </a:lnSpc>
            <a:spcBef>
              <a:spcPct val="0"/>
            </a:spcBef>
            <a:spcAft>
              <a:spcPct val="35000"/>
            </a:spcAft>
          </a:pPr>
          <a:r>
            <a:rPr lang="en-US" sz="2000" kern="1200" dirty="0"/>
            <a:t>Children’s Act, 2006</a:t>
          </a:r>
        </a:p>
      </dsp:txBody>
      <dsp:txXfrm>
        <a:off x="1653279" y="1249650"/>
        <a:ext cx="2151142" cy="2151142"/>
      </dsp:txXfrm>
    </dsp:sp>
    <dsp:sp modelId="{159933C8-F530-497F-8478-CD2066BAFBA1}">
      <dsp:nvSpPr>
        <dsp:cNvPr id="0" name=""/>
        <dsp:cNvSpPr/>
      </dsp:nvSpPr>
      <dsp:spPr>
        <a:xfrm>
          <a:off x="3433203" y="1271075"/>
          <a:ext cx="2151142" cy="2151142"/>
        </a:xfrm>
        <a:prstGeom prst="ellipse">
          <a:avLst/>
        </a:prstGeom>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18385" tIns="19050" rIns="118385" bIns="19050" numCol="1" spcCol="1270" anchor="ctr" anchorCtr="0">
          <a:noAutofit/>
        </a:bodyPr>
        <a:lstStyle/>
        <a:p>
          <a:pPr lvl="0" algn="ctr" defTabSz="666750">
            <a:lnSpc>
              <a:spcPct val="90000"/>
            </a:lnSpc>
            <a:spcBef>
              <a:spcPct val="0"/>
            </a:spcBef>
            <a:spcAft>
              <a:spcPct val="35000"/>
            </a:spcAft>
          </a:pPr>
          <a:r>
            <a:rPr lang="en-US" sz="1500" kern="1200" dirty="0"/>
            <a:t>Criminal Law (Sexual Offences and Related Matters) Amendment Act, 2007</a:t>
          </a:r>
        </a:p>
      </dsp:txBody>
      <dsp:txXfrm>
        <a:off x="3433203" y="1271075"/>
        <a:ext cx="2151142" cy="2151142"/>
      </dsp:txXfrm>
    </dsp:sp>
    <dsp:sp modelId="{019626C9-28BD-4F4F-8C55-C05A9558B68D}">
      <dsp:nvSpPr>
        <dsp:cNvPr id="0" name=""/>
        <dsp:cNvSpPr/>
      </dsp:nvSpPr>
      <dsp:spPr>
        <a:xfrm>
          <a:off x="5104124" y="1212091"/>
          <a:ext cx="2151142" cy="2151142"/>
        </a:xfrm>
        <a:prstGeom prst="ellipse">
          <a:avLst/>
        </a:prstGeom>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18385" tIns="22860" rIns="118385" bIns="22860" numCol="1" spcCol="1270" anchor="ctr" anchorCtr="0">
          <a:noAutofit/>
        </a:bodyPr>
        <a:lstStyle/>
        <a:p>
          <a:pPr lvl="0" algn="l" defTabSz="800100">
            <a:lnSpc>
              <a:spcPct val="90000"/>
            </a:lnSpc>
            <a:spcBef>
              <a:spcPct val="0"/>
            </a:spcBef>
            <a:spcAft>
              <a:spcPct val="35000"/>
            </a:spcAft>
          </a:pPr>
          <a:r>
            <a:rPr lang="en-US" sz="1800" kern="1200" dirty="0"/>
            <a:t>Child Justice Act, 1998</a:t>
          </a:r>
        </a:p>
      </dsp:txBody>
      <dsp:txXfrm>
        <a:off x="5104124" y="1212091"/>
        <a:ext cx="2151142" cy="2151142"/>
      </dsp:txXfrm>
    </dsp:sp>
    <dsp:sp modelId="{EBF4AEBC-3C90-4D98-9F77-D4B26BC056A7}">
      <dsp:nvSpPr>
        <dsp:cNvPr id="0" name=""/>
        <dsp:cNvSpPr/>
      </dsp:nvSpPr>
      <dsp:spPr>
        <a:xfrm>
          <a:off x="6885861" y="1300245"/>
          <a:ext cx="2151142" cy="2151142"/>
        </a:xfrm>
        <a:prstGeom prst="ellipse">
          <a:avLst/>
        </a:prstGeom>
        <a:gradFill rotWithShape="0">
          <a:gsLst>
            <a:gs pos="0">
              <a:schemeClr val="accent4">
                <a:lumMod val="75000"/>
              </a:schemeClr>
            </a:gs>
            <a:gs pos="50000">
              <a:schemeClr val="lt1">
                <a:alpha val="50000"/>
                <a:hueOff val="0"/>
                <a:satOff val="0"/>
                <a:lumOff val="0"/>
                <a:alphaOff val="0"/>
                <a:satMod val="110000"/>
                <a:lumMod val="100000"/>
                <a:shade val="100000"/>
              </a:schemeClr>
            </a:gs>
            <a:gs pos="100000">
              <a:schemeClr val="lt1">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118385" tIns="22860" rIns="118385" bIns="22860" numCol="1" spcCol="1270" anchor="ctr" anchorCtr="0">
          <a:noAutofit/>
        </a:bodyPr>
        <a:lstStyle/>
        <a:p>
          <a:pPr lvl="0" algn="ctr" defTabSz="800100">
            <a:lnSpc>
              <a:spcPct val="90000"/>
            </a:lnSpc>
            <a:spcBef>
              <a:spcPct val="0"/>
            </a:spcBef>
            <a:spcAft>
              <a:spcPct val="35000"/>
            </a:spcAft>
          </a:pPr>
          <a:r>
            <a:rPr lang="en-US" sz="1800" kern="1200" dirty="0"/>
            <a:t>Prevention and Combating of Trafficking in Persons Act, 2013 </a:t>
          </a:r>
        </a:p>
      </dsp:txBody>
      <dsp:txXfrm>
        <a:off x="6885861" y="1300245"/>
        <a:ext cx="2151142" cy="215114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E5FC8AE-8BCB-4C55-BCFF-4C8D4229D86B}">
      <dsp:nvSpPr>
        <dsp:cNvPr id="0" name=""/>
        <dsp:cNvSpPr/>
      </dsp:nvSpPr>
      <dsp:spPr>
        <a:xfrm>
          <a:off x="2314601" y="288024"/>
          <a:ext cx="2918644" cy="2353819"/>
        </a:xfrm>
        <a:prstGeom prst="rect">
          <a:avLst/>
        </a:prstGeom>
        <a:blipFill rotWithShape="1">
          <a:blip xmlns:r="http://schemas.openxmlformats.org/officeDocument/2006/relationships" r:embed="rId1">
            <a:duotone>
              <a:schemeClr val="accent1">
                <a:shade val="45000"/>
                <a:satMod val="135000"/>
              </a:schemeClr>
              <a:prstClr val="white"/>
            </a:duotone>
          </a:blip>
          <a:stretch>
            <a:fillRect/>
          </a:stretch>
        </a:blip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1">
          <a:scrgbClr r="0" g="0" b="0"/>
        </a:fillRef>
        <a:effectRef idx="3">
          <a:scrgbClr r="0" g="0" b="0"/>
        </a:effectRef>
        <a:fontRef idx="minor"/>
      </dsp:style>
    </dsp:sp>
    <dsp:sp modelId="{52B3BB4C-348A-4EF6-B148-8B51B9CFE434}">
      <dsp:nvSpPr>
        <dsp:cNvPr id="0" name=""/>
        <dsp:cNvSpPr/>
      </dsp:nvSpPr>
      <dsp:spPr>
        <a:xfrm>
          <a:off x="777491" y="2634323"/>
          <a:ext cx="6215028" cy="255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ZA" sz="4700" kern="1200" dirty="0">
              <a:solidFill>
                <a:schemeClr val="accent2"/>
              </a:solidFill>
            </a:rPr>
            <a:t>3 GBV Amendment Acts Enhancing the Protection of Children</a:t>
          </a:r>
        </a:p>
      </dsp:txBody>
      <dsp:txXfrm>
        <a:off x="777491" y="2634323"/>
        <a:ext cx="6215028" cy="2554116"/>
      </dsp:txXfrm>
    </dsp:sp>
    <dsp:sp modelId="{06F05A1C-5B1F-4699-9175-79F91396A1C8}">
      <dsp:nvSpPr>
        <dsp:cNvPr id="0" name=""/>
        <dsp:cNvSpPr/>
      </dsp:nvSpPr>
      <dsp:spPr>
        <a:xfrm>
          <a:off x="208812" y="1370702"/>
          <a:ext cx="993065" cy="993322"/>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 modelId="{C63492F5-A3AF-4052-8A61-D5A460C3319D}">
      <dsp:nvSpPr>
        <dsp:cNvPr id="0" name=""/>
        <dsp:cNvSpPr/>
      </dsp:nvSpPr>
      <dsp:spPr>
        <a:xfrm rot="5400000">
          <a:off x="6327321" y="1370830"/>
          <a:ext cx="993322" cy="993065"/>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 modelId="{C809CA48-2CE7-4619-9552-B41111582C6F}">
      <dsp:nvSpPr>
        <dsp:cNvPr id="0" name=""/>
        <dsp:cNvSpPr/>
      </dsp:nvSpPr>
      <dsp:spPr>
        <a:xfrm rot="16200000">
          <a:off x="341694" y="4230619"/>
          <a:ext cx="993322" cy="993065"/>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 modelId="{2789FBB5-6269-4540-8FC0-154D5605CC3C}">
      <dsp:nvSpPr>
        <dsp:cNvPr id="0" name=""/>
        <dsp:cNvSpPr/>
      </dsp:nvSpPr>
      <dsp:spPr>
        <a:xfrm rot="10800000">
          <a:off x="6260944" y="4163988"/>
          <a:ext cx="993065" cy="993322"/>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01A11AF-9FF7-46AF-9792-5C916495F972}">
      <dsp:nvSpPr>
        <dsp:cNvPr id="0" name=""/>
        <dsp:cNvSpPr/>
      </dsp:nvSpPr>
      <dsp:spPr>
        <a:xfrm rot="5400000">
          <a:off x="1892365" y="-249315"/>
          <a:ext cx="6770439" cy="7269092"/>
        </a:xfrm>
        <a:prstGeom prst="round2SameRect">
          <a:avLst/>
        </a:prstGeom>
        <a:solidFill>
          <a:schemeClr val="accent4">
            <a:lumMod val="60000"/>
            <a:lumOff val="40000"/>
            <a:alpha val="9000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t>Introduces </a:t>
          </a:r>
          <a:r>
            <a:rPr lang="en-US" sz="1600" b="1" kern="1200" dirty="0"/>
            <a:t>‘exposing a child to domestic violence’ </a:t>
          </a:r>
          <a:r>
            <a:rPr lang="en-US" sz="1600" b="0" kern="1200" dirty="0"/>
            <a:t>as an additional act of domestic violence;</a:t>
          </a:r>
        </a:p>
        <a:p>
          <a:pPr marL="171450" lvl="1" indent="-171450" algn="l" defTabSz="711200">
            <a:lnSpc>
              <a:spcPct val="90000"/>
            </a:lnSpc>
            <a:spcBef>
              <a:spcPct val="0"/>
            </a:spcBef>
            <a:spcAft>
              <a:spcPct val="15000"/>
            </a:spcAft>
            <a:buChar char="••"/>
          </a:pPr>
          <a:r>
            <a:rPr lang="en-US" sz="1600" b="1" kern="1200" dirty="0"/>
            <a:t>A child </a:t>
          </a:r>
          <a:r>
            <a:rPr lang="en-US" sz="1600" b="0" kern="1200" dirty="0"/>
            <a:t>may apply for PO, whether assisted or not; </a:t>
          </a:r>
        </a:p>
        <a:p>
          <a:pPr marL="171450" lvl="1" indent="-171450" algn="l" defTabSz="711200">
            <a:lnSpc>
              <a:spcPct val="90000"/>
            </a:lnSpc>
            <a:spcBef>
              <a:spcPct val="0"/>
            </a:spcBef>
            <a:spcAft>
              <a:spcPct val="15000"/>
            </a:spcAft>
            <a:buChar char="••"/>
          </a:pPr>
          <a:r>
            <a:rPr lang="en-US" sz="1600" b="1" kern="1200" dirty="0"/>
            <a:t>Third Party applicants: </a:t>
          </a:r>
          <a:r>
            <a:rPr lang="en-US" sz="1600" b="0" kern="1200" dirty="0"/>
            <a:t>Any person may apply for PO on behalf a child without a written consent of such child;</a:t>
          </a:r>
        </a:p>
        <a:p>
          <a:pPr marL="171450" lvl="1" indent="-171450" algn="l" defTabSz="711200">
            <a:lnSpc>
              <a:spcPct val="90000"/>
            </a:lnSpc>
            <a:spcBef>
              <a:spcPct val="0"/>
            </a:spcBef>
            <a:spcAft>
              <a:spcPct val="15000"/>
            </a:spcAft>
            <a:buChar char="••"/>
          </a:pPr>
          <a:r>
            <a:rPr lang="en-US" sz="1600" b="1" kern="1200" dirty="0"/>
            <a:t>A functionary </a:t>
          </a:r>
          <a:r>
            <a:rPr lang="en-US" sz="1600" b="0" kern="1200" dirty="0"/>
            <a:t>who believes or reasonably suspects that a child is abused, may report such to a social worker or police officer; </a:t>
          </a:r>
        </a:p>
        <a:p>
          <a:pPr marL="171450" lvl="1" indent="-171450" algn="l" defTabSz="711200">
            <a:lnSpc>
              <a:spcPct val="90000"/>
            </a:lnSpc>
            <a:spcBef>
              <a:spcPct val="0"/>
            </a:spcBef>
            <a:spcAft>
              <a:spcPct val="15000"/>
            </a:spcAft>
            <a:buChar char="••"/>
          </a:pPr>
          <a:r>
            <a:rPr lang="en-US" sz="1600" b="0" kern="1200" dirty="0"/>
            <a:t>Application for protection order may be made</a:t>
          </a:r>
          <a:r>
            <a:rPr lang="en-US" sz="1600" b="1" kern="1200" dirty="0"/>
            <a:t> online</a:t>
          </a:r>
          <a:r>
            <a:rPr lang="en-US" sz="1600" b="0" kern="1200" dirty="0"/>
            <a:t>; </a:t>
          </a:r>
        </a:p>
        <a:p>
          <a:pPr marL="171450" lvl="1" indent="-171450" algn="l" defTabSz="711200">
            <a:lnSpc>
              <a:spcPct val="90000"/>
            </a:lnSpc>
            <a:spcBef>
              <a:spcPct val="0"/>
            </a:spcBef>
            <a:spcAft>
              <a:spcPct val="15000"/>
            </a:spcAft>
            <a:buChar char="••"/>
          </a:pPr>
          <a:r>
            <a:rPr lang="en-US" sz="1600" b="1" kern="1200" dirty="0"/>
            <a:t>Legal aid services </a:t>
          </a:r>
          <a:r>
            <a:rPr lang="en-US" sz="1600" b="0" kern="1200" dirty="0"/>
            <a:t>may </a:t>
          </a:r>
          <a:r>
            <a:rPr lang="en-US" sz="1600" kern="1200" dirty="0"/>
            <a:t>be offered in appropriate cases to complainant, respondent or child when applying for PO</a:t>
          </a:r>
          <a:endParaRPr lang="en-US" sz="1600" b="0" kern="1200" dirty="0"/>
        </a:p>
        <a:p>
          <a:pPr marL="171450" lvl="1" indent="-171450" algn="l" defTabSz="711200">
            <a:lnSpc>
              <a:spcPct val="90000"/>
            </a:lnSpc>
            <a:spcBef>
              <a:spcPct val="0"/>
            </a:spcBef>
            <a:spcAft>
              <a:spcPct val="15000"/>
            </a:spcAft>
            <a:buChar char="••"/>
          </a:pPr>
          <a:r>
            <a:rPr lang="en-US" sz="1600" b="1" kern="1200" dirty="0" err="1"/>
            <a:t>Bystandarism</a:t>
          </a:r>
          <a:r>
            <a:rPr lang="en-US" sz="1600" b="1" kern="1200" dirty="0"/>
            <a:t> </a:t>
          </a:r>
          <a:r>
            <a:rPr lang="en-US" sz="1600" b="0" kern="1200" dirty="0"/>
            <a:t>in domestic violence perpetrated against a child is prohibited, and failure to do so is a CRIME. </a:t>
          </a:r>
          <a:r>
            <a:rPr lang="en-ZA" sz="1600" kern="1200" dirty="0">
              <a:effectLst/>
              <a:latin typeface="Calibri" panose="020F0502020204030204" pitchFamily="34" charset="0"/>
              <a:ea typeface="Calibri" panose="020F0502020204030204" pitchFamily="34" charset="0"/>
              <a:cs typeface="Times New Roman" panose="02020603050405020304" pitchFamily="18" charset="0"/>
            </a:rPr>
            <a:t>No civil or criminal action can be instituted against the reporter or whistle blower if the report of the alleged or suspected abuse was made in good faith. DV is NOT a family matter!</a:t>
          </a:r>
          <a:endParaRPr lang="en-US" sz="1600" b="0" kern="1200" dirty="0"/>
        </a:p>
        <a:p>
          <a:pPr marL="171450" lvl="1" indent="-171450" algn="l" defTabSz="711200">
            <a:lnSpc>
              <a:spcPct val="90000"/>
            </a:lnSpc>
            <a:spcBef>
              <a:spcPct val="0"/>
            </a:spcBef>
            <a:spcAft>
              <a:spcPct val="15000"/>
            </a:spcAft>
            <a:buChar char="••"/>
          </a:pPr>
          <a:r>
            <a:rPr lang="en-US" sz="1600" b="1" kern="1200" dirty="0"/>
            <a:t>Safety Monitoring Notice </a:t>
          </a:r>
          <a:r>
            <a:rPr lang="en-US" sz="1600" b="0" kern="1200" dirty="0"/>
            <a:t>may be issued to police to ensure constant contact with a survivor who shares residence with the respondent;</a:t>
          </a:r>
        </a:p>
        <a:p>
          <a:pPr marL="171450" lvl="1" indent="-171450" algn="l" defTabSz="711200">
            <a:lnSpc>
              <a:spcPct val="90000"/>
            </a:lnSpc>
            <a:spcBef>
              <a:spcPct val="0"/>
            </a:spcBef>
            <a:spcAft>
              <a:spcPct val="15000"/>
            </a:spcAft>
            <a:buChar char="••"/>
          </a:pPr>
          <a:r>
            <a:rPr lang="en-US" sz="1600" b="1" kern="1200" dirty="0"/>
            <a:t>Intermediary services </a:t>
          </a:r>
          <a:r>
            <a:rPr lang="en-US" sz="1600" b="0" kern="1200" dirty="0"/>
            <a:t>are available to children when testifying in both civil and criminal proceedings; </a:t>
          </a:r>
        </a:p>
        <a:p>
          <a:pPr marL="171450" lvl="1" indent="-171450" algn="l" defTabSz="711200">
            <a:lnSpc>
              <a:spcPct val="90000"/>
            </a:lnSpc>
            <a:spcBef>
              <a:spcPct val="0"/>
            </a:spcBef>
            <a:spcAft>
              <a:spcPct val="15000"/>
            </a:spcAft>
            <a:buChar char="••"/>
          </a:pPr>
          <a:r>
            <a:rPr lang="en-ZA" sz="1600" b="1" kern="1200" dirty="0">
              <a:effectLst/>
              <a:latin typeface="Calibri" panose="020F0502020204030204" pitchFamily="34" charset="0"/>
              <a:ea typeface="Calibri" panose="020F0502020204030204" pitchFamily="34" charset="0"/>
              <a:cs typeface="Times New Roman" panose="02020603050405020304" pitchFamily="18" charset="0"/>
            </a:rPr>
            <a:t>An abused child in need of care: </a:t>
          </a:r>
          <a:r>
            <a:rPr lang="en-ZA" sz="1600" kern="1200" dirty="0">
              <a:effectLst/>
              <a:latin typeface="Calibri" panose="020F0502020204030204" pitchFamily="34" charset="0"/>
              <a:ea typeface="Calibri" panose="020F0502020204030204" pitchFamily="34" charset="0"/>
              <a:cs typeface="Times New Roman" panose="02020603050405020304" pitchFamily="18" charset="0"/>
            </a:rPr>
            <a:t>The court considering an application for protection order which involves a child who is in need of care may order a social worker to conduct an investigation in terms of the relevant Act.</a:t>
          </a:r>
          <a:endParaRPr lang="en-US" sz="1600" b="0" kern="1200" dirty="0"/>
        </a:p>
        <a:p>
          <a:pPr marL="171450" lvl="1" indent="-171450" algn="l" defTabSz="711200">
            <a:lnSpc>
              <a:spcPct val="90000"/>
            </a:lnSpc>
            <a:spcBef>
              <a:spcPct val="0"/>
            </a:spcBef>
            <a:spcAft>
              <a:spcPct val="15000"/>
            </a:spcAft>
            <a:buChar char="••"/>
          </a:pPr>
          <a:r>
            <a:rPr lang="en-US" sz="1600" b="1" kern="1200" dirty="0"/>
            <a:t>National Directives </a:t>
          </a:r>
          <a:r>
            <a:rPr lang="en-US" sz="1600" kern="1200" dirty="0"/>
            <a:t>must be issued with adequate disciplinary measures against non-compliance. DSD is among Departments that must develop directives.</a:t>
          </a:r>
          <a:endParaRPr lang="en-US" sz="1600" b="0" kern="1200" dirty="0"/>
        </a:p>
      </dsp:txBody>
      <dsp:txXfrm rot="5400000">
        <a:off x="1892365" y="-249315"/>
        <a:ext cx="6770439" cy="7269092"/>
      </dsp:txXfrm>
    </dsp:sp>
    <dsp:sp modelId="{F177BFA0-68F3-4752-85A6-1B64130D1C2B}">
      <dsp:nvSpPr>
        <dsp:cNvPr id="0" name=""/>
        <dsp:cNvSpPr/>
      </dsp:nvSpPr>
      <dsp:spPr>
        <a:xfrm>
          <a:off x="0" y="6611"/>
          <a:ext cx="1640836" cy="6763838"/>
        </a:xfrm>
        <a:prstGeom prst="roundRect">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Domestic Violence Amendment Act 14 of 2021</a:t>
          </a:r>
        </a:p>
      </dsp:txBody>
      <dsp:txXfrm>
        <a:off x="0" y="6611"/>
        <a:ext cx="1640836" cy="676383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01A11AF-9FF7-46AF-9792-5C916495F972}">
      <dsp:nvSpPr>
        <dsp:cNvPr id="0" name=""/>
        <dsp:cNvSpPr/>
      </dsp:nvSpPr>
      <dsp:spPr>
        <a:xfrm rot="5400000">
          <a:off x="2552596" y="-515685"/>
          <a:ext cx="5747992" cy="6967356"/>
        </a:xfrm>
        <a:prstGeom prst="round2SameRect">
          <a:avLst/>
        </a:prstGeom>
        <a:solidFill>
          <a:schemeClr val="accent4">
            <a:lumMod val="60000"/>
            <a:lumOff val="40000"/>
            <a:alpha val="9000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dirty="0"/>
            <a:t>Introduces </a:t>
          </a:r>
          <a:r>
            <a:rPr lang="en-US" sz="2000" b="1" kern="1200" dirty="0"/>
            <a:t>virtual proceedings</a:t>
          </a:r>
          <a:r>
            <a:rPr lang="en-US" sz="2000" b="0" kern="1200" dirty="0"/>
            <a:t>. Children may testify in the safety of their homes;</a:t>
          </a:r>
        </a:p>
        <a:p>
          <a:pPr marL="228600" lvl="1" indent="-228600" algn="l" defTabSz="889000">
            <a:lnSpc>
              <a:spcPct val="90000"/>
            </a:lnSpc>
            <a:spcBef>
              <a:spcPct val="0"/>
            </a:spcBef>
            <a:spcAft>
              <a:spcPct val="15000"/>
            </a:spcAft>
            <a:buChar char="••"/>
          </a:pPr>
          <a:r>
            <a:rPr lang="en-US" sz="2000" b="0" kern="1200" dirty="0"/>
            <a:t>Extends </a:t>
          </a:r>
          <a:r>
            <a:rPr lang="en-US" sz="2000" b="1" kern="1200" dirty="0"/>
            <a:t>intermediary services </a:t>
          </a:r>
          <a:r>
            <a:rPr lang="en-US" sz="2000" b="0" kern="1200" dirty="0"/>
            <a:t>to civil and family law proceedings; </a:t>
          </a:r>
        </a:p>
        <a:p>
          <a:pPr marL="228600" lvl="1" indent="-228600" algn="l" defTabSz="889000">
            <a:lnSpc>
              <a:spcPct val="90000"/>
            </a:lnSpc>
            <a:spcBef>
              <a:spcPct val="0"/>
            </a:spcBef>
            <a:spcAft>
              <a:spcPct val="15000"/>
            </a:spcAft>
            <a:buChar char="••"/>
          </a:pPr>
          <a:r>
            <a:rPr lang="en-US" sz="2000" b="1" kern="1200" dirty="0">
              <a:effectLst/>
              <a:latin typeface="Calibri" panose="020F0502020204030204" pitchFamily="34" charset="0"/>
              <a:ea typeface="Calibri" panose="020F0502020204030204" pitchFamily="34" charset="0"/>
              <a:cs typeface="Times New Roman" panose="02020603050405020304" pitchFamily="18" charset="0"/>
            </a:rPr>
            <a:t>No police bail</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in cases of rape or compelled rape involving, among others, a child victim, a victim with a disability or a victim who is/ was in a domestic relationship with the accused person.</a:t>
          </a:r>
          <a:endParaRPr lang="en-US" sz="2000" b="0" kern="1200" dirty="0"/>
        </a:p>
        <a:p>
          <a:pPr marL="228600" lvl="1" indent="-228600" algn="l" defTabSz="889000">
            <a:lnSpc>
              <a:spcPct val="90000"/>
            </a:lnSpc>
            <a:spcBef>
              <a:spcPct val="0"/>
            </a:spcBef>
            <a:spcAft>
              <a:spcPct val="15000"/>
            </a:spcAft>
            <a:buChar char="••"/>
          </a:pPr>
          <a:r>
            <a:rPr lang="en-US" sz="2000" b="1" kern="1200" dirty="0">
              <a:effectLst/>
              <a:latin typeface="Calibri" panose="020F0502020204030204" pitchFamily="34" charset="0"/>
              <a:ea typeface="Calibri" panose="020F0502020204030204" pitchFamily="34" charset="0"/>
              <a:cs typeface="Times New Roman" panose="02020603050405020304" pitchFamily="18" charset="0"/>
            </a:rPr>
            <a:t>No police bail </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in cases of assault with intent to do grievious bodily harm against a child under the age of 16 years or a child who is 16 or 17 years old and the accused is 4 years older, and where the victim is or was in a domestic relationship with the accused. </a:t>
          </a:r>
          <a:endParaRPr lang="en-US" sz="2000" b="0" kern="1200" dirty="0"/>
        </a:p>
        <a:p>
          <a:pPr marL="228600" lvl="1" indent="-228600" algn="l" defTabSz="889000">
            <a:lnSpc>
              <a:spcPct val="90000"/>
            </a:lnSpc>
            <a:spcBef>
              <a:spcPct val="0"/>
            </a:spcBef>
            <a:spcAft>
              <a:spcPct val="15000"/>
            </a:spcAft>
            <a:buChar char="••"/>
          </a:pPr>
          <a:r>
            <a:rPr lang="en-ZA" sz="2000" b="1" kern="1200" dirty="0">
              <a:effectLst/>
              <a:latin typeface="Calibri" panose="020F0502020204030204" pitchFamily="34" charset="0"/>
              <a:ea typeface="Calibri" panose="020F0502020204030204" pitchFamily="34" charset="0"/>
              <a:cs typeface="Times New Roman" panose="02020603050405020304" pitchFamily="18" charset="0"/>
            </a:rPr>
            <a:t>An abused child is often in need of care</a:t>
          </a:r>
          <a:r>
            <a:rPr lang="en-ZA" sz="2000" kern="1200" dirty="0">
              <a:effectLst/>
              <a:latin typeface="Calibri" panose="020F0502020204030204" pitchFamily="34" charset="0"/>
              <a:ea typeface="Calibri" panose="020F0502020204030204" pitchFamily="34" charset="0"/>
              <a:cs typeface="Times New Roman" panose="02020603050405020304" pitchFamily="18" charset="0"/>
            </a:rPr>
            <a:t>. The court considering an application for protection order which involves a child who is in need of care may order a social worker to conduct an investigation in terms of the relevant Act.</a:t>
          </a:r>
          <a:endParaRPr lang="en-US" sz="2000" b="0" kern="1200" dirty="0"/>
        </a:p>
        <a:p>
          <a:pPr marL="171450" lvl="1" indent="-171450" algn="l" defTabSz="711200">
            <a:lnSpc>
              <a:spcPct val="90000"/>
            </a:lnSpc>
            <a:spcBef>
              <a:spcPct val="0"/>
            </a:spcBef>
            <a:spcAft>
              <a:spcPct val="15000"/>
            </a:spcAft>
            <a:buChar char="••"/>
          </a:pPr>
          <a:endParaRPr lang="en-US" sz="1600" b="0" kern="1200" dirty="0"/>
        </a:p>
      </dsp:txBody>
      <dsp:txXfrm rot="5400000">
        <a:off x="2552596" y="-515685"/>
        <a:ext cx="5747992" cy="6967356"/>
      </dsp:txXfrm>
    </dsp:sp>
    <dsp:sp modelId="{F177BFA0-68F3-4752-85A6-1B64130D1C2B}">
      <dsp:nvSpPr>
        <dsp:cNvPr id="0" name=""/>
        <dsp:cNvSpPr/>
      </dsp:nvSpPr>
      <dsp:spPr>
        <a:xfrm>
          <a:off x="1860" y="2852"/>
          <a:ext cx="1941054" cy="5836283"/>
        </a:xfrm>
        <a:prstGeom prst="roundRect">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t>Criminal and Related Matters Amendment Act, 2021 </a:t>
          </a:r>
        </a:p>
        <a:p>
          <a:pPr lvl="0" algn="ctr" defTabSz="889000">
            <a:lnSpc>
              <a:spcPct val="90000"/>
            </a:lnSpc>
            <a:spcBef>
              <a:spcPct val="0"/>
            </a:spcBef>
            <a:spcAft>
              <a:spcPct val="35000"/>
            </a:spcAft>
          </a:pPr>
          <a:r>
            <a:rPr lang="en-US" sz="2000" b="1" kern="1200" dirty="0"/>
            <a:t>(Act No 12 of 2021)</a:t>
          </a:r>
        </a:p>
      </dsp:txBody>
      <dsp:txXfrm>
        <a:off x="1860" y="2852"/>
        <a:ext cx="1941054" cy="5836283"/>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01A11AF-9FF7-46AF-9792-5C916495F972}">
      <dsp:nvSpPr>
        <dsp:cNvPr id="0" name=""/>
        <dsp:cNvSpPr/>
      </dsp:nvSpPr>
      <dsp:spPr>
        <a:xfrm rot="5400000">
          <a:off x="2571277" y="-644747"/>
          <a:ext cx="5853274" cy="7148626"/>
        </a:xfrm>
        <a:prstGeom prst="round2SameRect">
          <a:avLst/>
        </a:prstGeom>
        <a:solidFill>
          <a:schemeClr val="accent4">
            <a:lumMod val="60000"/>
            <a:lumOff val="40000"/>
            <a:alpha val="9000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t>The details of the convicted sex offender against a child must be entered in the </a:t>
          </a:r>
          <a:r>
            <a:rPr lang="en-US" sz="2400" b="1" kern="1200" dirty="0"/>
            <a:t>National Register for Sex Offenders;</a:t>
          </a:r>
        </a:p>
        <a:p>
          <a:pPr marL="228600" lvl="1" indent="-228600" algn="l" defTabSz="1066800">
            <a:lnSpc>
              <a:spcPct val="90000"/>
            </a:lnSpc>
            <a:spcBef>
              <a:spcPct val="0"/>
            </a:spcBef>
            <a:spcAft>
              <a:spcPct val="15000"/>
            </a:spcAft>
            <a:buChar char="••"/>
          </a:pPr>
          <a:r>
            <a:rPr lang="en-US" sz="2400" b="1" kern="1200" dirty="0"/>
            <a:t>A registered sex offender </a:t>
          </a:r>
          <a:r>
            <a:rPr lang="en-US" sz="2400" b="0" kern="1200" dirty="0"/>
            <a:t>is prohibited from working at environment with direct access to vulnerable persons, including children.</a:t>
          </a:r>
        </a:p>
        <a:p>
          <a:pPr marL="228600" lvl="1" indent="-228600" algn="l" defTabSz="1066800">
            <a:lnSpc>
              <a:spcPct val="90000"/>
            </a:lnSpc>
            <a:spcBef>
              <a:spcPct val="0"/>
            </a:spcBef>
            <a:spcAft>
              <a:spcPct val="15000"/>
            </a:spcAft>
            <a:buChar char="••"/>
          </a:pPr>
          <a:r>
            <a:rPr lang="en-US" sz="2400" b="1" kern="1200" dirty="0"/>
            <a:t>The vetting of all persons </a:t>
          </a:r>
          <a:r>
            <a:rPr lang="en-US" sz="2400" b="0" kern="1200" dirty="0"/>
            <a:t>who work at spaces that expose them to children and other vulnerable persons is compulsory. These include social workers, probation officers, shelter workers, educators, health care workers, nannies, SAPS officials, intermediaries; etc. </a:t>
          </a:r>
        </a:p>
        <a:p>
          <a:pPr marL="228600" lvl="1" indent="-228600" algn="l" defTabSz="1066800">
            <a:lnSpc>
              <a:spcPct val="90000"/>
            </a:lnSpc>
            <a:spcBef>
              <a:spcPct val="0"/>
            </a:spcBef>
            <a:spcAft>
              <a:spcPct val="15000"/>
            </a:spcAft>
            <a:buChar char="••"/>
          </a:pPr>
          <a:r>
            <a:rPr lang="en-US" sz="2400" b="1" kern="1200" dirty="0"/>
            <a:t>Failure of an employer </a:t>
          </a:r>
          <a:r>
            <a:rPr lang="en-US" sz="2400" b="0" kern="1200" dirty="0"/>
            <a:t>to vet such employees commits an offence and is liable upon conviction to a fine or to imprisonment for a period not exceeding 7 years or to both a fine and such imprisonment</a:t>
          </a:r>
          <a:r>
            <a:rPr lang="en-US" sz="2000" b="0" kern="1200" dirty="0"/>
            <a:t>. </a:t>
          </a:r>
        </a:p>
      </dsp:txBody>
      <dsp:txXfrm rot="5400000">
        <a:off x="2571277" y="-644747"/>
        <a:ext cx="5853274" cy="7148626"/>
      </dsp:txXfrm>
    </dsp:sp>
    <dsp:sp modelId="{F177BFA0-68F3-4752-85A6-1B64130D1C2B}">
      <dsp:nvSpPr>
        <dsp:cNvPr id="0" name=""/>
        <dsp:cNvSpPr/>
      </dsp:nvSpPr>
      <dsp:spPr>
        <a:xfrm>
          <a:off x="1908" y="2904"/>
          <a:ext cx="1991554" cy="5943183"/>
        </a:xfrm>
        <a:prstGeom prst="roundRect">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000" b="1" kern="1200" dirty="0"/>
            <a:t>Criminal Law (Sexual Offences) and Related Matters) Amendment, 2007 </a:t>
          </a:r>
        </a:p>
      </dsp:txBody>
      <dsp:txXfrm>
        <a:off x="1908" y="2904"/>
        <a:ext cx="1991554" cy="5943183"/>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E5FC8AE-8BCB-4C55-BCFF-4C8D4229D86B}">
      <dsp:nvSpPr>
        <dsp:cNvPr id="0" name=""/>
        <dsp:cNvSpPr/>
      </dsp:nvSpPr>
      <dsp:spPr>
        <a:xfrm>
          <a:off x="2314601" y="288024"/>
          <a:ext cx="2918644" cy="2353819"/>
        </a:xfrm>
        <a:prstGeom prst="rect">
          <a:avLst/>
        </a:prstGeom>
        <a:blipFill rotWithShape="1">
          <a:blip xmlns:r="http://schemas.openxmlformats.org/officeDocument/2006/relationships" r:embed="rId1">
            <a:duotone>
              <a:schemeClr val="accent1">
                <a:shade val="45000"/>
                <a:satMod val="135000"/>
              </a:schemeClr>
              <a:prstClr val="white"/>
            </a:duotone>
          </a:blip>
          <a:stretch>
            <a:fillRect/>
          </a:stretch>
        </a:blip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1">
          <a:scrgbClr r="0" g="0" b="0"/>
        </a:fillRef>
        <a:effectRef idx="3">
          <a:scrgbClr r="0" g="0" b="0"/>
        </a:effectRef>
        <a:fontRef idx="minor"/>
      </dsp:style>
    </dsp:sp>
    <dsp:sp modelId="{52B3BB4C-348A-4EF6-B148-8B51B9CFE434}">
      <dsp:nvSpPr>
        <dsp:cNvPr id="0" name=""/>
        <dsp:cNvSpPr/>
      </dsp:nvSpPr>
      <dsp:spPr>
        <a:xfrm>
          <a:off x="777491" y="2634323"/>
          <a:ext cx="6215028" cy="255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r>
            <a:rPr lang="en-ZA" sz="6400" kern="1200" dirty="0">
              <a:solidFill>
                <a:schemeClr val="accent2"/>
              </a:solidFill>
            </a:rPr>
            <a:t>Programmatic Interventions</a:t>
          </a:r>
        </a:p>
      </dsp:txBody>
      <dsp:txXfrm>
        <a:off x="777491" y="2634323"/>
        <a:ext cx="6215028" cy="2554116"/>
      </dsp:txXfrm>
    </dsp:sp>
    <dsp:sp modelId="{06F05A1C-5B1F-4699-9175-79F91396A1C8}">
      <dsp:nvSpPr>
        <dsp:cNvPr id="0" name=""/>
        <dsp:cNvSpPr/>
      </dsp:nvSpPr>
      <dsp:spPr>
        <a:xfrm>
          <a:off x="208812" y="1370702"/>
          <a:ext cx="993065" cy="993322"/>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 modelId="{C63492F5-A3AF-4052-8A61-D5A460C3319D}">
      <dsp:nvSpPr>
        <dsp:cNvPr id="0" name=""/>
        <dsp:cNvSpPr/>
      </dsp:nvSpPr>
      <dsp:spPr>
        <a:xfrm rot="5400000">
          <a:off x="6327321" y="1370830"/>
          <a:ext cx="993322" cy="993065"/>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 modelId="{C809CA48-2CE7-4619-9552-B41111582C6F}">
      <dsp:nvSpPr>
        <dsp:cNvPr id="0" name=""/>
        <dsp:cNvSpPr/>
      </dsp:nvSpPr>
      <dsp:spPr>
        <a:xfrm rot="16200000">
          <a:off x="341694" y="4230619"/>
          <a:ext cx="993322" cy="993065"/>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 modelId="{2789FBB5-6269-4540-8FC0-154D5605CC3C}">
      <dsp:nvSpPr>
        <dsp:cNvPr id="0" name=""/>
        <dsp:cNvSpPr/>
      </dsp:nvSpPr>
      <dsp:spPr>
        <a:xfrm rot="10800000">
          <a:off x="6260944" y="4163988"/>
          <a:ext cx="993065" cy="993322"/>
        </a:xfrm>
        <a:prstGeom prst="halfFrame">
          <a:avLst>
            <a:gd name="adj1" fmla="val 25770"/>
            <a:gd name="adj2" fmla="val 25770"/>
          </a:avLst>
        </a:prstGeom>
        <a:gradFill rotWithShape="0">
          <a:gsLst>
            <a:gs pos="0">
              <a:schemeClr val="accent1">
                <a:hueOff val="0"/>
                <a:satOff val="0"/>
                <a:lumOff val="0"/>
                <a:alphaOff val="0"/>
                <a:shade val="63000"/>
                <a:satMod val="165000"/>
              </a:schemeClr>
            </a:gs>
            <a:gs pos="30000">
              <a:schemeClr val="accent1">
                <a:hueOff val="0"/>
                <a:satOff val="0"/>
                <a:lumOff val="0"/>
                <a:alphaOff val="0"/>
                <a:shade val="58000"/>
                <a:satMod val="165000"/>
              </a:schemeClr>
            </a:gs>
            <a:gs pos="75000">
              <a:schemeClr val="accent1">
                <a:hueOff val="0"/>
                <a:satOff val="0"/>
                <a:lumOff val="0"/>
                <a:alphaOff val="0"/>
                <a:shade val="30000"/>
                <a:satMod val="175000"/>
              </a:schemeClr>
            </a:gs>
            <a:gs pos="100000">
              <a:schemeClr val="accent1">
                <a:hueOff val="0"/>
                <a:satOff val="0"/>
                <a:lumOff val="0"/>
                <a:alphaOff val="0"/>
                <a:shade val="15000"/>
                <a:satMod val="175000"/>
              </a:schemeClr>
            </a:gs>
          </a:gsLst>
          <a:path path="circle">
            <a:fillToRect l="5000" t="100000" r="120000" b="10000"/>
          </a:path>
        </a:gradFill>
        <a:ln>
          <a:noFill/>
        </a:ln>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dsp:spPr>
      <dsp:style>
        <a:lnRef idx="0">
          <a:scrgbClr r="0" g="0" b="0"/>
        </a:lnRef>
        <a:fillRef idx="3">
          <a:scrgbClr r="0" g="0" b="0"/>
        </a:fillRef>
        <a:effectRef idx="3">
          <a:scrgbClr r="0" g="0" b="0"/>
        </a:effectRef>
        <a:fontRef idx="minor">
          <a:schemeClr val="lt1"/>
        </a:fontRef>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7662A1-5900-49E0-BAA2-C9DDCCEAC843}">
      <dsp:nvSpPr>
        <dsp:cNvPr id="0" name=""/>
        <dsp:cNvSpPr/>
      </dsp:nvSpPr>
      <dsp:spPr>
        <a:xfrm>
          <a:off x="2552248" y="929158"/>
          <a:ext cx="555274" cy="91440"/>
        </a:xfrm>
        <a:custGeom>
          <a:avLst/>
          <a:gdLst/>
          <a:ahLst/>
          <a:cxnLst/>
          <a:rect l="0" t="0" r="0" b="0"/>
          <a:pathLst>
            <a:path>
              <a:moveTo>
                <a:pt x="0" y="45720"/>
              </a:moveTo>
              <a:lnTo>
                <a:pt x="555274" y="45720"/>
              </a:lnTo>
            </a:path>
          </a:pathLst>
        </a:custGeom>
        <a:noFill/>
        <a:ln w="38100" cap="flat" cmpd="sng" algn="ctr">
          <a:solidFill>
            <a:schemeClr val="accent2">
              <a:lumMod val="7500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15239" y="971948"/>
        <a:ext cx="29293" cy="5858"/>
      </dsp:txXfrm>
    </dsp:sp>
    <dsp:sp modelId="{6F216223-3F5B-4FE0-B64C-20090EFE1286}">
      <dsp:nvSpPr>
        <dsp:cNvPr id="0" name=""/>
        <dsp:cNvSpPr/>
      </dsp:nvSpPr>
      <dsp:spPr>
        <a:xfrm>
          <a:off x="6766" y="210693"/>
          <a:ext cx="2547281" cy="152836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Eliminate secondary victimisation often suffered by children from court system</a:t>
          </a:r>
        </a:p>
      </dsp:txBody>
      <dsp:txXfrm>
        <a:off x="6766" y="210693"/>
        <a:ext cx="2547281" cy="1528369"/>
      </dsp:txXfrm>
    </dsp:sp>
    <dsp:sp modelId="{7818C157-BDBA-466A-800A-34D68E6B59A8}">
      <dsp:nvSpPr>
        <dsp:cNvPr id="0" name=""/>
        <dsp:cNvSpPr/>
      </dsp:nvSpPr>
      <dsp:spPr>
        <a:xfrm>
          <a:off x="5685405" y="929158"/>
          <a:ext cx="555274" cy="91440"/>
        </a:xfrm>
        <a:custGeom>
          <a:avLst/>
          <a:gdLst/>
          <a:ahLst/>
          <a:cxnLst/>
          <a:rect l="0" t="0" r="0" b="0"/>
          <a:pathLst>
            <a:path>
              <a:moveTo>
                <a:pt x="0" y="45720"/>
              </a:moveTo>
              <a:lnTo>
                <a:pt x="555274" y="45720"/>
              </a:lnTo>
            </a:path>
          </a:pathLst>
        </a:custGeom>
        <a:noFill/>
        <a:ln w="38100" cap="flat" cmpd="sng" algn="ctr">
          <a:solidFill>
            <a:schemeClr val="accent2">
              <a:lumMod val="7500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48395" y="971948"/>
        <a:ext cx="29293" cy="5858"/>
      </dsp:txXfrm>
    </dsp:sp>
    <dsp:sp modelId="{11955400-1D8E-4A4A-99B5-926051844728}">
      <dsp:nvSpPr>
        <dsp:cNvPr id="0" name=""/>
        <dsp:cNvSpPr/>
      </dsp:nvSpPr>
      <dsp:spPr>
        <a:xfrm>
          <a:off x="3139923" y="210693"/>
          <a:ext cx="2547281" cy="1528369"/>
        </a:xfrm>
        <a:prstGeom prst="rect">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Provide dedicated specialist human capital and matching resources</a:t>
          </a:r>
        </a:p>
      </dsp:txBody>
      <dsp:txXfrm>
        <a:off x="3139923" y="210693"/>
        <a:ext cx="2547281" cy="1528369"/>
      </dsp:txXfrm>
    </dsp:sp>
    <dsp:sp modelId="{1860079B-DF25-4249-B2F2-5A14BD2AD3EF}">
      <dsp:nvSpPr>
        <dsp:cNvPr id="0" name=""/>
        <dsp:cNvSpPr/>
      </dsp:nvSpPr>
      <dsp:spPr>
        <a:xfrm>
          <a:off x="1280407" y="1737262"/>
          <a:ext cx="6266313" cy="555274"/>
        </a:xfrm>
        <a:custGeom>
          <a:avLst/>
          <a:gdLst/>
          <a:ahLst/>
          <a:cxnLst/>
          <a:rect l="0" t="0" r="0" b="0"/>
          <a:pathLst>
            <a:path>
              <a:moveTo>
                <a:pt x="6266313" y="0"/>
              </a:moveTo>
              <a:lnTo>
                <a:pt x="6266313" y="294737"/>
              </a:lnTo>
              <a:lnTo>
                <a:pt x="0" y="294737"/>
              </a:lnTo>
              <a:lnTo>
                <a:pt x="0" y="555274"/>
              </a:lnTo>
            </a:path>
          </a:pathLst>
        </a:custGeom>
        <a:noFill/>
        <a:ln w="57150" cap="flat" cmpd="sng" algn="ctr">
          <a:solidFill>
            <a:schemeClr val="accent2">
              <a:lumMod val="7500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56223" y="2011970"/>
        <a:ext cx="314682" cy="5858"/>
      </dsp:txXfrm>
    </dsp:sp>
    <dsp:sp modelId="{E3E82AD2-4EAD-42BE-86EA-085A32AC352C}">
      <dsp:nvSpPr>
        <dsp:cNvPr id="0" name=""/>
        <dsp:cNvSpPr/>
      </dsp:nvSpPr>
      <dsp:spPr>
        <a:xfrm>
          <a:off x="6273080" y="210693"/>
          <a:ext cx="2547281" cy="1528369"/>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Improve prosecution and adjudication of cases involving child victims</a:t>
          </a:r>
        </a:p>
      </dsp:txBody>
      <dsp:txXfrm>
        <a:off x="6273080" y="210693"/>
        <a:ext cx="2547281" cy="1528369"/>
      </dsp:txXfrm>
    </dsp:sp>
    <dsp:sp modelId="{6289198E-71BC-484C-82D8-7D856269B734}">
      <dsp:nvSpPr>
        <dsp:cNvPr id="0" name=""/>
        <dsp:cNvSpPr/>
      </dsp:nvSpPr>
      <dsp:spPr>
        <a:xfrm>
          <a:off x="2552248" y="3043401"/>
          <a:ext cx="555274" cy="91440"/>
        </a:xfrm>
        <a:custGeom>
          <a:avLst/>
          <a:gdLst/>
          <a:ahLst/>
          <a:cxnLst/>
          <a:rect l="0" t="0" r="0" b="0"/>
          <a:pathLst>
            <a:path>
              <a:moveTo>
                <a:pt x="0" y="45720"/>
              </a:moveTo>
              <a:lnTo>
                <a:pt x="555274" y="45720"/>
              </a:lnTo>
            </a:path>
          </a:pathLst>
        </a:custGeom>
        <a:noFill/>
        <a:ln w="6350" cap="flat" cmpd="sng" algn="ctr">
          <a:solidFill>
            <a:schemeClr val="accent3">
              <a:hueOff val="2710599"/>
              <a:satOff val="100000"/>
              <a:lumOff val="-14706"/>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15239" y="3086192"/>
        <a:ext cx="29293" cy="5858"/>
      </dsp:txXfrm>
    </dsp:sp>
    <dsp:sp modelId="{E4842E3B-02BF-4A32-97E0-B0B8B699C869}">
      <dsp:nvSpPr>
        <dsp:cNvPr id="0" name=""/>
        <dsp:cNvSpPr/>
      </dsp:nvSpPr>
      <dsp:spPr>
        <a:xfrm>
          <a:off x="6766" y="2324937"/>
          <a:ext cx="2547281" cy="1528369"/>
        </a:xfrm>
        <a:prstGeom prst="rect">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Agile and effective finalisation of cases</a:t>
          </a:r>
        </a:p>
      </dsp:txBody>
      <dsp:txXfrm>
        <a:off x="6766" y="2324937"/>
        <a:ext cx="2547281" cy="1528369"/>
      </dsp:txXfrm>
    </dsp:sp>
    <dsp:sp modelId="{DB04F672-6DA9-4DD0-A1CA-43332F9AC598}">
      <dsp:nvSpPr>
        <dsp:cNvPr id="0" name=""/>
        <dsp:cNvSpPr/>
      </dsp:nvSpPr>
      <dsp:spPr>
        <a:xfrm>
          <a:off x="3139923" y="2324937"/>
          <a:ext cx="2547281" cy="1528369"/>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a:t>Ultimately prevent peodophilia and repeat sex offending</a:t>
          </a:r>
        </a:p>
      </dsp:txBody>
      <dsp:txXfrm>
        <a:off x="3139923" y="2324937"/>
        <a:ext cx="2547281" cy="152836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BA5140-FF02-44AB-B017-A7B68E363B9F}">
      <dsp:nvSpPr>
        <dsp:cNvPr id="0" name=""/>
        <dsp:cNvSpPr/>
      </dsp:nvSpPr>
      <dsp:spPr>
        <a:xfrm>
          <a:off x="121581" y="817715"/>
          <a:ext cx="2630927" cy="3498570"/>
        </a:xfrm>
        <a:prstGeom prst="roundRect">
          <a:avLst>
            <a:gd name="adj" fmla="val 10000"/>
          </a:avLst>
        </a:prstGeom>
        <a:solidFill>
          <a:schemeClr val="lt1"/>
        </a:solidFill>
        <a:ln w="381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3825" tIns="123825" rIns="123825" bIns="1238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a:ea typeface="+mn-ea"/>
              <a:cs typeface="+mn-cs"/>
            </a:rPr>
            <a:t>Information service (including braille and large font material)</a:t>
          </a:r>
        </a:p>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a:ea typeface="+mn-ea"/>
              <a:cs typeface="+mn-cs"/>
            </a:rPr>
            <a:t>Private waiting room service</a:t>
          </a:r>
        </a:p>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a:ea typeface="+mn-ea"/>
              <a:cs typeface="+mn-cs"/>
            </a:rPr>
            <a:t>Court preparation service, </a:t>
          </a:r>
          <a:r>
            <a:rPr lang="en-US" sz="1500" kern="1200" dirty="0" err="1">
              <a:solidFill>
                <a:sysClr val="windowText" lastClr="000000">
                  <a:hueOff val="0"/>
                  <a:satOff val="0"/>
                  <a:lumOff val="0"/>
                  <a:alphaOff val="0"/>
                </a:sysClr>
              </a:solidFill>
              <a:latin typeface="Calibri"/>
              <a:ea typeface="+mn-ea"/>
              <a:cs typeface="+mn-cs"/>
            </a:rPr>
            <a:t>incl</a:t>
          </a:r>
          <a:r>
            <a:rPr lang="en-US" sz="1500" kern="1200" dirty="0">
              <a:solidFill>
                <a:sysClr val="windowText" lastClr="000000">
                  <a:hueOff val="0"/>
                  <a:satOff val="0"/>
                  <a:lumOff val="0"/>
                  <a:alphaOff val="0"/>
                </a:sysClr>
              </a:solidFill>
              <a:latin typeface="Calibri"/>
              <a:ea typeface="+mn-ea"/>
              <a:cs typeface="+mn-cs"/>
            </a:rPr>
            <a:t> Pre-trial Emotional Containment Service</a:t>
          </a:r>
        </a:p>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a:ea typeface="+mn-ea"/>
              <a:cs typeface="+mn-cs"/>
            </a:rPr>
            <a:t>Certain disability services, including the reasonable accommodation of a guide dog</a:t>
          </a:r>
        </a:p>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a:ea typeface="+mn-ea"/>
              <a:cs typeface="+mn-cs"/>
            </a:rPr>
            <a:t>Court support services, including court accompaniment service</a:t>
          </a:r>
        </a:p>
      </dsp:txBody>
      <dsp:txXfrm>
        <a:off x="121581" y="817715"/>
        <a:ext cx="2630927" cy="2748876"/>
      </dsp:txXfrm>
    </dsp:sp>
    <dsp:sp modelId="{ACA678A3-83A2-4A11-A4AF-460A0A6665D0}">
      <dsp:nvSpPr>
        <dsp:cNvPr id="0" name=""/>
        <dsp:cNvSpPr/>
      </dsp:nvSpPr>
      <dsp:spPr>
        <a:xfrm>
          <a:off x="1384951" y="2091048"/>
          <a:ext cx="3447245" cy="3447245"/>
        </a:xfrm>
        <a:prstGeom prst="leftCircularArrow">
          <a:avLst>
            <a:gd name="adj1" fmla="val 3084"/>
            <a:gd name="adj2" fmla="val 378936"/>
            <a:gd name="adj3" fmla="val 1941620"/>
            <a:gd name="adj4" fmla="val 8811663"/>
            <a:gd name="adj5" fmla="val 3598"/>
          </a:avLst>
        </a:prstGeom>
        <a:gradFill rotWithShape="0">
          <a:gsLst>
            <a:gs pos="0">
              <a:srgbClr val="F79646">
                <a:shade val="90000"/>
                <a:hueOff val="0"/>
                <a:satOff val="0"/>
                <a:lumOff val="0"/>
                <a:alphaOff val="0"/>
                <a:shade val="51000"/>
                <a:satMod val="130000"/>
              </a:srgbClr>
            </a:gs>
            <a:gs pos="80000">
              <a:srgbClr val="F79646">
                <a:shade val="90000"/>
                <a:hueOff val="0"/>
                <a:satOff val="0"/>
                <a:lumOff val="0"/>
                <a:alphaOff val="0"/>
                <a:shade val="93000"/>
                <a:satMod val="130000"/>
              </a:srgbClr>
            </a:gs>
            <a:gs pos="100000">
              <a:srgbClr val="F79646">
                <a:shade val="9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709567D-3DAF-42D7-B753-CEA5165D4667}">
      <dsp:nvSpPr>
        <dsp:cNvPr id="0" name=""/>
        <dsp:cNvSpPr/>
      </dsp:nvSpPr>
      <dsp:spPr>
        <a:xfrm>
          <a:off x="421814" y="4377305"/>
          <a:ext cx="1919199" cy="763202"/>
        </a:xfrm>
        <a:prstGeom prst="roundRect">
          <a:avLst>
            <a:gd name="adj" fmla="val 1000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a:solidFill>
                <a:sysClr val="window" lastClr="FFFFFF"/>
              </a:solidFill>
              <a:latin typeface="Calibri"/>
              <a:ea typeface="+mn-ea"/>
              <a:cs typeface="+mn-cs"/>
            </a:rPr>
            <a:t>Before Testimony</a:t>
          </a:r>
        </a:p>
      </dsp:txBody>
      <dsp:txXfrm>
        <a:off x="421814" y="4377305"/>
        <a:ext cx="1919199" cy="763202"/>
      </dsp:txXfrm>
    </dsp:sp>
    <dsp:sp modelId="{5AAD2D28-9326-4684-AC65-603D44A7F540}">
      <dsp:nvSpPr>
        <dsp:cNvPr id="0" name=""/>
        <dsp:cNvSpPr/>
      </dsp:nvSpPr>
      <dsp:spPr>
        <a:xfrm>
          <a:off x="3006253" y="807698"/>
          <a:ext cx="2932488" cy="3708153"/>
        </a:xfrm>
        <a:prstGeom prst="roundRect">
          <a:avLst>
            <a:gd name="adj" fmla="val 10000"/>
          </a:avLst>
        </a:prstGeom>
        <a:solidFill>
          <a:schemeClr val="lt1"/>
        </a:solidFill>
        <a:ln w="28575"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a:ea typeface="+mn-ea"/>
              <a:cs typeface="+mn-cs"/>
            </a:rPr>
            <a:t>Language interpretation services, including sign language interpretation service</a:t>
          </a: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a:ea typeface="+mn-ea"/>
              <a:cs typeface="+mn-cs"/>
            </a:rPr>
            <a:t>Private testifying service</a:t>
          </a: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a:ea typeface="+mn-ea"/>
              <a:cs typeface="+mn-cs"/>
            </a:rPr>
            <a:t>Intermediary service</a:t>
          </a: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Calibri"/>
              <a:ea typeface="+mn-ea"/>
              <a:cs typeface="+mn-cs"/>
            </a:rPr>
            <a:t>Use of anatomical dolls as testimony assistive tool for children and persons with mental disabilities</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a:ea typeface="+mn-ea"/>
            <a:cs typeface="+mn-cs"/>
          </a:endParaRPr>
        </a:p>
      </dsp:txBody>
      <dsp:txXfrm>
        <a:off x="3006253" y="1602302"/>
        <a:ext cx="2932488" cy="2913548"/>
      </dsp:txXfrm>
    </dsp:sp>
    <dsp:sp modelId="{2A2AEF44-0658-4F93-8847-4A343074B45F}">
      <dsp:nvSpPr>
        <dsp:cNvPr id="0" name=""/>
        <dsp:cNvSpPr/>
      </dsp:nvSpPr>
      <dsp:spPr>
        <a:xfrm>
          <a:off x="4420425" y="-165352"/>
          <a:ext cx="3766220" cy="3766220"/>
        </a:xfrm>
        <a:prstGeom prst="circularArrow">
          <a:avLst>
            <a:gd name="adj1" fmla="val 2773"/>
            <a:gd name="adj2" fmla="val 338208"/>
            <a:gd name="adj3" fmla="val 19475101"/>
            <a:gd name="adj4" fmla="val 12564330"/>
            <a:gd name="adj5" fmla="val 3235"/>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199E3D6-C58A-42E5-8F70-740C388A54E0}">
      <dsp:nvSpPr>
        <dsp:cNvPr id="0" name=""/>
        <dsp:cNvSpPr/>
      </dsp:nvSpPr>
      <dsp:spPr>
        <a:xfrm>
          <a:off x="3050140" y="892414"/>
          <a:ext cx="1919199" cy="763202"/>
        </a:xfrm>
        <a:prstGeom prst="roundRect">
          <a:avLst>
            <a:gd name="adj" fmla="val 10000"/>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a:solidFill>
                <a:sysClr val="window" lastClr="FFFFFF"/>
              </a:solidFill>
              <a:latin typeface="Calibri"/>
              <a:ea typeface="+mn-ea"/>
              <a:cs typeface="+mn-cs"/>
            </a:rPr>
            <a:t>During Testimony</a:t>
          </a:r>
        </a:p>
      </dsp:txBody>
      <dsp:txXfrm>
        <a:off x="3050140" y="892414"/>
        <a:ext cx="1919199" cy="763202"/>
      </dsp:txXfrm>
    </dsp:sp>
    <dsp:sp modelId="{0891C477-B331-46CE-A758-A64D0BE7D985}">
      <dsp:nvSpPr>
        <dsp:cNvPr id="0" name=""/>
        <dsp:cNvSpPr/>
      </dsp:nvSpPr>
      <dsp:spPr>
        <a:xfrm>
          <a:off x="6137740" y="878182"/>
          <a:ext cx="2433261" cy="3631079"/>
        </a:xfrm>
        <a:prstGeom prst="roundRect">
          <a:avLst>
            <a:gd name="adj" fmla="val 10000"/>
          </a:avLst>
        </a:prstGeom>
        <a:solidFill>
          <a:sysClr val="window" lastClr="FFFFFF">
            <a:alpha val="90000"/>
            <a:hueOff val="0"/>
            <a:satOff val="0"/>
            <a:lumOff val="0"/>
            <a:alphaOff val="0"/>
          </a:sysClr>
        </a:solidFill>
        <a:ln w="38100" cap="flat" cmpd="sng" algn="ctr">
          <a:solidFill>
            <a:srgbClr val="F79646">
              <a:shade val="50000"/>
              <a:hueOff val="-307797"/>
              <a:satOff val="20520"/>
              <a:lumOff val="2679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Calibri"/>
              <a:ea typeface="+mn-ea"/>
              <a:cs typeface="+mn-cs"/>
            </a:rPr>
            <a:t>Post-trial emotional containment service</a:t>
          </a:r>
        </a:p>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Calibri"/>
              <a:ea typeface="+mn-ea"/>
              <a:cs typeface="+mn-cs"/>
            </a:rPr>
            <a:t>Witness fee service (food and travel allowances)</a:t>
          </a:r>
        </a:p>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Calibri"/>
              <a:ea typeface="+mn-ea"/>
              <a:cs typeface="+mn-cs"/>
            </a:rPr>
            <a:t>Referral to social workers for counselling services;</a:t>
          </a:r>
        </a:p>
        <a:p>
          <a:pPr marL="171450" lvl="1" indent="-171450" algn="l" defTabSz="800100">
            <a:lnSpc>
              <a:spcPct val="90000"/>
            </a:lnSpc>
            <a:spcBef>
              <a:spcPct val="0"/>
            </a:spcBef>
            <a:spcAft>
              <a:spcPct val="15000"/>
            </a:spcAft>
            <a:buChar char="••"/>
          </a:pPr>
          <a:r>
            <a:rPr lang="en-US" sz="1800" kern="1200" dirty="0">
              <a:solidFill>
                <a:sysClr val="windowText" lastClr="000000">
                  <a:hueOff val="0"/>
                  <a:satOff val="0"/>
                  <a:lumOff val="0"/>
                  <a:alphaOff val="0"/>
                </a:sysClr>
              </a:solidFill>
              <a:latin typeface="Calibri"/>
              <a:ea typeface="+mn-ea"/>
              <a:cs typeface="+mn-cs"/>
            </a:rPr>
            <a:t>Other relevant support services</a:t>
          </a:r>
        </a:p>
      </dsp:txBody>
      <dsp:txXfrm>
        <a:off x="6137740" y="878182"/>
        <a:ext cx="2433261" cy="2852991"/>
      </dsp:txXfrm>
    </dsp:sp>
    <dsp:sp modelId="{7E4BB0C0-A632-4884-A3AD-ED58FCFEAA94}">
      <dsp:nvSpPr>
        <dsp:cNvPr id="0" name=""/>
        <dsp:cNvSpPr/>
      </dsp:nvSpPr>
      <dsp:spPr>
        <a:xfrm>
          <a:off x="6355130" y="4551430"/>
          <a:ext cx="1919199" cy="763202"/>
        </a:xfrm>
        <a:prstGeom prst="roundRect">
          <a:avLst>
            <a:gd name="adj" fmla="val 10000"/>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n-US" sz="2300" kern="1200" dirty="0">
              <a:solidFill>
                <a:sysClr val="window" lastClr="FFFFFF"/>
              </a:solidFill>
              <a:latin typeface="Calibri"/>
              <a:ea typeface="+mn-ea"/>
              <a:cs typeface="+mn-cs"/>
            </a:rPr>
            <a:t>After Testimony</a:t>
          </a:r>
        </a:p>
      </dsp:txBody>
      <dsp:txXfrm>
        <a:off x="6355130" y="4551430"/>
        <a:ext cx="1919199" cy="76320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553FD0FD-6CC0-EB4A-98C8-D58B3E0829A6}" type="datetimeFigureOut">
              <a:rPr lang="en-US" smtClean="0"/>
              <a:pPr/>
              <a:t>2/23/2023</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BE1BA81D-FCE7-674B-913D-48FF0CABD880}" type="slidenum">
              <a:rPr lang="en-US" smtClean="0"/>
              <a:pPr/>
              <a:t>‹#›</a:t>
            </a:fld>
            <a:endParaRPr lang="en-US"/>
          </a:p>
        </p:txBody>
      </p:sp>
    </p:spTree>
    <p:extLst>
      <p:ext uri="{BB962C8B-B14F-4D97-AF65-F5344CB8AC3E}">
        <p14:creationId xmlns:p14="http://schemas.microsoft.com/office/powerpoint/2010/main" xmlns="" val="66318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BA81D-FCE7-674B-913D-48FF0CABD880}" type="slidenum">
              <a:rPr lang="en-US" smtClean="0"/>
              <a:pPr/>
              <a:t>1</a:t>
            </a:fld>
            <a:endParaRPr lang="en-US"/>
          </a:p>
        </p:txBody>
      </p:sp>
    </p:spTree>
    <p:extLst>
      <p:ext uri="{BB962C8B-B14F-4D97-AF65-F5344CB8AC3E}">
        <p14:creationId xmlns:p14="http://schemas.microsoft.com/office/powerpoint/2010/main" xmlns="" val="121903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BA81D-FCE7-674B-913D-48FF0CABD88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391273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BA81D-FCE7-674B-913D-48FF0CABD88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xmlns="" val="232787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BA81D-FCE7-674B-913D-48FF0CABD88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xmlns="" val="2407260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6" descr="Chart, sunburst chart&#10;&#10;Description automatically generated">
            <a:extLst>
              <a:ext uri="{FF2B5EF4-FFF2-40B4-BE49-F238E27FC236}">
                <a16:creationId xmlns:a16="http://schemas.microsoft.com/office/drawing/2014/main" xmlns="" id="{D3C591A4-D287-C243-AE3E-328F41BA3271}"/>
              </a:ext>
            </a:extLst>
          </p:cNvPr>
          <p:cNvPicPr>
            <a:picLocks noChangeAspect="1"/>
          </p:cNvPicPr>
          <p:nvPr userDrawn="1"/>
        </p:nvPicPr>
        <p:blipFill>
          <a:blip r:embed="rId2"/>
          <a:stretch>
            <a:fillRect/>
          </a:stretch>
        </p:blipFill>
        <p:spPr>
          <a:xfrm>
            <a:off x="0" y="1382"/>
            <a:ext cx="9144000" cy="6855236"/>
          </a:xfrm>
          <a:prstGeom prst="rect">
            <a:avLst/>
          </a:prstGeom>
        </p:spPr>
      </p:pic>
      <p:sp>
        <p:nvSpPr>
          <p:cNvPr id="6" name="Slide Number Placeholder 5">
            <a:extLst>
              <a:ext uri="{FF2B5EF4-FFF2-40B4-BE49-F238E27FC236}">
                <a16:creationId xmlns:a16="http://schemas.microsoft.com/office/drawing/2014/main" xmlns="" id="{BD09EA44-A795-DA49-BEF7-6D9D4D9283CD}"/>
              </a:ext>
            </a:extLst>
          </p:cNvPr>
          <p:cNvSpPr txBox="1">
            <a:spLocks/>
          </p:cNvSpPr>
          <p:nvPr userDrawn="1"/>
        </p:nvSpPr>
        <p:spPr>
          <a:xfrm>
            <a:off x="8356921" y="129156"/>
            <a:ext cx="78707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E34363-8C5D-9F4F-B52D-5FD886689947}" type="slidenum">
              <a:rPr lang="en-US" sz="1800" smtClean="0">
                <a:solidFill>
                  <a:schemeClr val="bg1"/>
                </a:solidFill>
              </a:rPr>
              <a:pPr algn="ctr"/>
              <a:t>‹#›</a:t>
            </a:fld>
            <a:r>
              <a:rPr lang="en-US" sz="1800" dirty="0">
                <a:solidFill>
                  <a:schemeClr val="bg1"/>
                </a:solidFill>
              </a:rPr>
              <a:t> </a:t>
            </a:r>
          </a:p>
        </p:txBody>
      </p:sp>
    </p:spTree>
    <p:extLst>
      <p:ext uri="{BB962C8B-B14F-4D97-AF65-F5344CB8AC3E}">
        <p14:creationId xmlns:p14="http://schemas.microsoft.com/office/powerpoint/2010/main" xmlns="" val="6752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0CE02-BF85-9948-A2DE-D04BBBE2D8BB}"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3948603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0CE02-BF85-9948-A2DE-D04BBBE2D8BB}"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127280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ZA"/>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1438BDB-FE8E-46A7-A1DB-98A1A225426B}" type="datetime1">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458B1643-474A-44AA-9EA2-A3C95FCF9CD4}" type="slidenum">
              <a:rPr lang="en-US"/>
              <a:pPr>
                <a:defRPr/>
              </a:pPr>
              <a:t>‹#›</a:t>
            </a:fld>
            <a:endParaRPr lang="en-US"/>
          </a:p>
        </p:txBody>
      </p:sp>
    </p:spTree>
    <p:extLst>
      <p:ext uri="{BB962C8B-B14F-4D97-AF65-F5344CB8AC3E}">
        <p14:creationId xmlns:p14="http://schemas.microsoft.com/office/powerpoint/2010/main" xmlns="" val="104713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8B6434E-0EBA-4A46-870D-B47235226503}" type="datetime1">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35B789F-FC9B-447A-A156-87C63630A904}" type="slidenum">
              <a:rPr lang="en-US"/>
              <a:pPr>
                <a:defRPr/>
              </a:pPr>
              <a:t>‹#›</a:t>
            </a:fld>
            <a:endParaRPr lang="en-US"/>
          </a:p>
        </p:txBody>
      </p:sp>
    </p:spTree>
    <p:extLst>
      <p:ext uri="{BB962C8B-B14F-4D97-AF65-F5344CB8AC3E}">
        <p14:creationId xmlns:p14="http://schemas.microsoft.com/office/powerpoint/2010/main" xmlns="" val="1168812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025"/>
            <a:ext cx="7886700" cy="2852737"/>
          </a:xfrm>
        </p:spPr>
        <p:txBody>
          <a:bodyPr anchor="b"/>
          <a:lstStyle>
            <a:lvl1pPr>
              <a:defRPr sz="4500"/>
            </a:lvl1pPr>
          </a:lstStyle>
          <a:p>
            <a:r>
              <a:rPr lang="en-US"/>
              <a:t>Click to edit Master title style</a:t>
            </a:r>
            <a:endParaRPr lang="en-ZA"/>
          </a:p>
        </p:txBody>
      </p:sp>
      <p:sp>
        <p:nvSpPr>
          <p:cNvPr id="3" name="Text Placeholder 2"/>
          <p:cNvSpPr>
            <a:spLocks noGrp="1"/>
          </p:cNvSpPr>
          <p:nvPr>
            <p:ph type="body" idx="1"/>
          </p:nvPr>
        </p:nvSpPr>
        <p:spPr>
          <a:xfrm>
            <a:off x="623888" y="4589772"/>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C3D0324-DA4B-45D9-A1E0-CEDD57F3B541}" type="datetime1">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8CE4F5F-BBA7-42BC-B2A5-7788AFDD789C}" type="slidenum">
              <a:rPr lang="en-ZA"/>
              <a:pPr>
                <a:defRPr/>
              </a:pPr>
              <a:t>‹#›</a:t>
            </a:fld>
            <a:endParaRPr lang="en-ZA"/>
          </a:p>
        </p:txBody>
      </p:sp>
    </p:spTree>
    <p:extLst>
      <p:ext uri="{BB962C8B-B14F-4D97-AF65-F5344CB8AC3E}">
        <p14:creationId xmlns:p14="http://schemas.microsoft.com/office/powerpoint/2010/main" xmlns="" val="3001830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9B18206-B776-4485-862A-8D1199D39217}" type="datetime1">
              <a:rPr lang="en-ZA"/>
              <a:pPr>
                <a:defRPr/>
              </a:pPr>
              <a:t>2023/02/23</a:t>
            </a:fld>
            <a:endParaRPr lang="en-ZA"/>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5790AAAC-1B30-41AD-BAC2-9891AAA47884}" type="slidenum">
              <a:rPr lang="en-ZA"/>
              <a:pPr>
                <a:defRPr/>
              </a:pPr>
              <a:t>‹#›</a:t>
            </a:fld>
            <a:endParaRPr lang="en-ZA"/>
          </a:p>
        </p:txBody>
      </p:sp>
    </p:spTree>
    <p:extLst>
      <p:ext uri="{BB962C8B-B14F-4D97-AF65-F5344CB8AC3E}">
        <p14:creationId xmlns:p14="http://schemas.microsoft.com/office/powerpoint/2010/main" xmlns="" val="3110368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3F2F895-840C-4296-B7B8-140DEAE174B7}" type="datetime1">
              <a:rPr lang="en-ZA"/>
              <a:pPr>
                <a:defRPr/>
              </a:pPr>
              <a:t>2023/02/23</a:t>
            </a:fld>
            <a:endParaRPr lang="en-ZA"/>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98BF0C6A-84F5-4131-915A-FED0EDEF6763}" type="slidenum">
              <a:rPr lang="en-ZA"/>
              <a:pPr>
                <a:defRPr/>
              </a:pPr>
              <a:t>‹#›</a:t>
            </a:fld>
            <a:endParaRPr lang="en-ZA"/>
          </a:p>
        </p:txBody>
      </p:sp>
    </p:spTree>
    <p:extLst>
      <p:ext uri="{BB962C8B-B14F-4D97-AF65-F5344CB8AC3E}">
        <p14:creationId xmlns:p14="http://schemas.microsoft.com/office/powerpoint/2010/main" xmlns="" val="2572665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154ECA3-14C8-4077-9B22-8A3CC60BE119}" type="datetime1">
              <a:rPr lang="en-ZA"/>
              <a:pPr>
                <a:defRPr/>
              </a:pPr>
              <a:t>2023/02/23</a:t>
            </a:fld>
            <a:endParaRPr lang="en-ZA"/>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E77716BD-A805-48B8-B9C2-BDF4AC261491}" type="slidenum">
              <a:rPr lang="en-ZA"/>
              <a:pPr>
                <a:defRPr/>
              </a:pPr>
              <a:t>‹#›</a:t>
            </a:fld>
            <a:endParaRPr lang="en-ZA"/>
          </a:p>
        </p:txBody>
      </p:sp>
    </p:spTree>
    <p:extLst>
      <p:ext uri="{BB962C8B-B14F-4D97-AF65-F5344CB8AC3E}">
        <p14:creationId xmlns:p14="http://schemas.microsoft.com/office/powerpoint/2010/main" xmlns="" val="112151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A6DA45F-1CBD-4E43-831B-AF7214A04A2F}" type="datetime1">
              <a:rPr lang="en-ZA"/>
              <a:pPr>
                <a:defRPr/>
              </a:pPr>
              <a:t>2023/02/23</a:t>
            </a:fld>
            <a:endParaRPr lang="en-ZA"/>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21019AE7-F05C-4E80-B363-905ED10F6B69}" type="slidenum">
              <a:rPr lang="en-ZA"/>
              <a:pPr>
                <a:defRPr/>
              </a:pPr>
              <a:t>‹#›</a:t>
            </a:fld>
            <a:endParaRPr lang="en-ZA"/>
          </a:p>
        </p:txBody>
      </p:sp>
    </p:spTree>
    <p:extLst>
      <p:ext uri="{BB962C8B-B14F-4D97-AF65-F5344CB8AC3E}">
        <p14:creationId xmlns:p14="http://schemas.microsoft.com/office/powerpoint/2010/main" xmlns="" val="50213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ZA"/>
          </a:p>
        </p:txBody>
      </p:sp>
      <p:sp>
        <p:nvSpPr>
          <p:cNvPr id="3" name="Content Placeholder 2"/>
          <p:cNvSpPr>
            <a:spLocks noGrp="1"/>
          </p:cNvSpPr>
          <p:nvPr>
            <p:ph idx="1"/>
          </p:nvPr>
        </p:nvSpPr>
        <p:spPr>
          <a:xfrm>
            <a:off x="3887391" y="98770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23342FA-CA0C-4890-998B-B33699CDF5A3}" type="datetime1">
              <a:rPr lang="en-ZA"/>
              <a:pPr>
                <a:defRPr/>
              </a:pPr>
              <a:t>2023/02/23</a:t>
            </a:fld>
            <a:endParaRPr lang="en-ZA"/>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19D61AE7-6681-4E5C-BF2B-FF5723F5137D}" type="slidenum">
              <a:rPr lang="en-ZA"/>
              <a:pPr>
                <a:defRPr/>
              </a:pPr>
              <a:t>‹#›</a:t>
            </a:fld>
            <a:endParaRPr lang="en-ZA"/>
          </a:p>
        </p:txBody>
      </p:sp>
    </p:spTree>
    <p:extLst>
      <p:ext uri="{BB962C8B-B14F-4D97-AF65-F5344CB8AC3E}">
        <p14:creationId xmlns:p14="http://schemas.microsoft.com/office/powerpoint/2010/main" xmlns="" val="1570093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78288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ZA"/>
          </a:p>
        </p:txBody>
      </p:sp>
      <p:sp>
        <p:nvSpPr>
          <p:cNvPr id="3" name="Picture Placeholder 2"/>
          <p:cNvSpPr>
            <a:spLocks noGrp="1"/>
          </p:cNvSpPr>
          <p:nvPr>
            <p:ph type="pic" idx="1"/>
          </p:nvPr>
        </p:nvSpPr>
        <p:spPr>
          <a:xfrm>
            <a:off x="3887391" y="98770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ZA"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B7D0B86-5D52-4A59-A71E-933E75781D6A}" type="datetime1">
              <a:rPr lang="en-ZA"/>
              <a:pPr>
                <a:defRPr/>
              </a:pPr>
              <a:t>2023/02/23</a:t>
            </a:fld>
            <a:endParaRPr lang="en-ZA"/>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B9126098-CE9D-4DA3-B505-E3D9BA665595}" type="slidenum">
              <a:rPr lang="en-ZA"/>
              <a:pPr>
                <a:defRPr/>
              </a:pPr>
              <a:t>‹#›</a:t>
            </a:fld>
            <a:endParaRPr lang="en-ZA"/>
          </a:p>
        </p:txBody>
      </p:sp>
    </p:spTree>
    <p:extLst>
      <p:ext uri="{BB962C8B-B14F-4D97-AF65-F5344CB8AC3E}">
        <p14:creationId xmlns:p14="http://schemas.microsoft.com/office/powerpoint/2010/main" xmlns="" val="2181331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8B900AF-E1BA-4CC6-9B7C-7165157692FF}" type="datetime1">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2BF9560-2D1E-4CA8-8B09-4749ED9E651F}" type="slidenum">
              <a:rPr lang="en-ZA"/>
              <a:pPr>
                <a:defRPr/>
              </a:pPr>
              <a:t>‹#›</a:t>
            </a:fld>
            <a:endParaRPr lang="en-ZA"/>
          </a:p>
        </p:txBody>
      </p:sp>
    </p:spTree>
    <p:extLst>
      <p:ext uri="{BB962C8B-B14F-4D97-AF65-F5344CB8AC3E}">
        <p14:creationId xmlns:p14="http://schemas.microsoft.com/office/powerpoint/2010/main" xmlns="" val="2932174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DF1FBA5-B8AA-419B-8561-0F65FE374EF3}" type="datetime1">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ZA"/>
              <a:t>SECRET</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B17F0CE-FF0D-4A1E-8EFF-04049955B164}" type="slidenum">
              <a:rPr lang="en-ZA"/>
              <a:pPr>
                <a:defRPr/>
              </a:pPr>
              <a:t>‹#›</a:t>
            </a:fld>
            <a:endParaRPr lang="en-ZA"/>
          </a:p>
        </p:txBody>
      </p:sp>
    </p:spTree>
    <p:extLst>
      <p:ext uri="{BB962C8B-B14F-4D97-AF65-F5344CB8AC3E}">
        <p14:creationId xmlns:p14="http://schemas.microsoft.com/office/powerpoint/2010/main" xmlns="" val="239474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A27DEBE-A726-41E3-AC8E-2F877C1E5BB8}" type="datetimeFigureOut">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05A0601-F7C1-4323-BE01-F85551126B0E}" type="slidenum">
              <a:rPr lang="en-ZA"/>
              <a:pPr>
                <a:defRPr/>
              </a:pPr>
              <a:t>‹#›</a:t>
            </a:fld>
            <a:endParaRPr lang="en-ZA"/>
          </a:p>
        </p:txBody>
      </p:sp>
    </p:spTree>
    <p:extLst>
      <p:ext uri="{BB962C8B-B14F-4D97-AF65-F5344CB8AC3E}">
        <p14:creationId xmlns:p14="http://schemas.microsoft.com/office/powerpoint/2010/main" xmlns="" val="3456635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12D7451-1346-4894-B1C6-44099F46EAE7}" type="datetimeFigureOut">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298AFF9-6DCF-42D2-8026-16FE60384BAD}" type="slidenum">
              <a:rPr lang="en-ZA"/>
              <a:pPr>
                <a:defRPr/>
              </a:pPr>
              <a:t>‹#›</a:t>
            </a:fld>
            <a:endParaRPr lang="en-ZA"/>
          </a:p>
        </p:txBody>
      </p:sp>
    </p:spTree>
    <p:extLst>
      <p:ext uri="{BB962C8B-B14F-4D97-AF65-F5344CB8AC3E}">
        <p14:creationId xmlns:p14="http://schemas.microsoft.com/office/powerpoint/2010/main" xmlns="" val="3188167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074"/>
            <a:ext cx="78867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623888" y="458983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2DC1DD3-B228-4BEF-87D2-9E6511827318}" type="datetimeFigureOut">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05F18FE7-0A68-4090-9E3B-ECD651CA922A}" type="slidenum">
              <a:rPr lang="en-ZA"/>
              <a:pPr>
                <a:defRPr/>
              </a:pPr>
              <a:t>‹#›</a:t>
            </a:fld>
            <a:endParaRPr lang="en-ZA"/>
          </a:p>
        </p:txBody>
      </p:sp>
    </p:spTree>
    <p:extLst>
      <p:ext uri="{BB962C8B-B14F-4D97-AF65-F5344CB8AC3E}">
        <p14:creationId xmlns:p14="http://schemas.microsoft.com/office/powerpoint/2010/main" xmlns="" val="638312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DC94308-FD34-456B-8462-A3D7040551B7}" type="datetimeFigureOut">
              <a:rPr lang="en-ZA"/>
              <a:pPr>
                <a:defRPr/>
              </a:pPr>
              <a:t>2023/02/23</a:t>
            </a:fld>
            <a:endParaRPr lang="en-ZA"/>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9835FFD-F8B9-442C-9331-81B92E29E7FC}" type="slidenum">
              <a:rPr lang="en-ZA"/>
              <a:pPr>
                <a:defRPr/>
              </a:pPr>
              <a:t>‹#›</a:t>
            </a:fld>
            <a:endParaRPr lang="en-ZA"/>
          </a:p>
        </p:txBody>
      </p:sp>
    </p:spTree>
    <p:extLst>
      <p:ext uri="{BB962C8B-B14F-4D97-AF65-F5344CB8AC3E}">
        <p14:creationId xmlns:p14="http://schemas.microsoft.com/office/powerpoint/2010/main" xmlns="" val="965937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3D387DF-7D51-4643-A3CF-DC2B71D79515}" type="datetimeFigureOut">
              <a:rPr lang="en-ZA"/>
              <a:pPr>
                <a:defRPr/>
              </a:pPr>
              <a:t>2023/02/23</a:t>
            </a:fld>
            <a:endParaRPr lang="en-ZA"/>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770D0065-D6EE-4574-9891-F80914E60A22}" type="slidenum">
              <a:rPr lang="en-ZA"/>
              <a:pPr>
                <a:defRPr/>
              </a:pPr>
              <a:t>‹#›</a:t>
            </a:fld>
            <a:endParaRPr lang="en-ZA"/>
          </a:p>
        </p:txBody>
      </p:sp>
    </p:spTree>
    <p:extLst>
      <p:ext uri="{BB962C8B-B14F-4D97-AF65-F5344CB8AC3E}">
        <p14:creationId xmlns:p14="http://schemas.microsoft.com/office/powerpoint/2010/main" xmlns="" val="1494128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CB909FE-268A-4D80-8969-C7A2E6859373}" type="datetimeFigureOut">
              <a:rPr lang="en-ZA"/>
              <a:pPr>
                <a:defRPr/>
              </a:pPr>
              <a:t>2023/02/23</a:t>
            </a:fld>
            <a:endParaRPr lang="en-ZA"/>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88B5F8D0-7CA9-4CD8-85A2-08EB86F538F5}" type="slidenum">
              <a:rPr lang="en-ZA"/>
              <a:pPr>
                <a:defRPr/>
              </a:pPr>
              <a:t>‹#›</a:t>
            </a:fld>
            <a:endParaRPr lang="en-ZA"/>
          </a:p>
        </p:txBody>
      </p:sp>
    </p:spTree>
    <p:extLst>
      <p:ext uri="{BB962C8B-B14F-4D97-AF65-F5344CB8AC3E}">
        <p14:creationId xmlns:p14="http://schemas.microsoft.com/office/powerpoint/2010/main" xmlns="" val="2160948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5189E29-3C96-4FDF-AAB0-7A1F03E6667C}" type="datetimeFigureOut">
              <a:rPr lang="en-ZA"/>
              <a:pPr>
                <a:defRPr/>
              </a:pPr>
              <a:t>2023/02/23</a:t>
            </a:fld>
            <a:endParaRPr lang="en-ZA"/>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F3E93E84-A403-44FF-953D-8A044785BD9D}" type="slidenum">
              <a:rPr lang="en-ZA"/>
              <a:pPr>
                <a:defRPr/>
              </a:pPr>
              <a:t>‹#›</a:t>
            </a:fld>
            <a:endParaRPr lang="en-ZA"/>
          </a:p>
        </p:txBody>
      </p:sp>
    </p:spTree>
    <p:extLst>
      <p:ext uri="{BB962C8B-B14F-4D97-AF65-F5344CB8AC3E}">
        <p14:creationId xmlns:p14="http://schemas.microsoft.com/office/powerpoint/2010/main" xmlns="" val="348329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3E0CE02-BF85-9948-A2DE-D04BBBE2D8BB}" type="datetimeFigureOut">
              <a:rPr lang="en-US" smtClean="0"/>
              <a:pPr/>
              <a:t>2/23/2023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983971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3887391" y="98775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7ED2B7F-64A3-4DE5-A589-7AFEECC5D40F}" type="datetimeFigureOut">
              <a:rPr lang="en-ZA"/>
              <a:pPr>
                <a:defRPr/>
              </a:pPr>
              <a:t>2023/02/23</a:t>
            </a:fld>
            <a:endParaRPr lang="en-ZA"/>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1D4C2C5C-57FD-4C73-8A6B-6F1F5EFC7D96}" type="slidenum">
              <a:rPr lang="en-ZA"/>
              <a:pPr>
                <a:defRPr/>
              </a:pPr>
              <a:t>‹#›</a:t>
            </a:fld>
            <a:endParaRPr lang="en-ZA"/>
          </a:p>
        </p:txBody>
      </p:sp>
    </p:spTree>
    <p:extLst>
      <p:ext uri="{BB962C8B-B14F-4D97-AF65-F5344CB8AC3E}">
        <p14:creationId xmlns:p14="http://schemas.microsoft.com/office/powerpoint/2010/main" xmlns="" val="405418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3887391" y="98775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7800DC3-9FAB-4816-9BFE-517109E7D511}" type="datetimeFigureOut">
              <a:rPr lang="en-ZA"/>
              <a:pPr>
                <a:defRPr/>
              </a:pPr>
              <a:t>2023/02/23</a:t>
            </a:fld>
            <a:endParaRPr lang="en-ZA"/>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E94E119F-B5A2-4E3E-80A2-0B16CD8A5D7D}" type="slidenum">
              <a:rPr lang="en-ZA"/>
              <a:pPr>
                <a:defRPr/>
              </a:pPr>
              <a:t>‹#›</a:t>
            </a:fld>
            <a:endParaRPr lang="en-ZA"/>
          </a:p>
        </p:txBody>
      </p:sp>
    </p:spTree>
    <p:extLst>
      <p:ext uri="{BB962C8B-B14F-4D97-AF65-F5344CB8AC3E}">
        <p14:creationId xmlns:p14="http://schemas.microsoft.com/office/powerpoint/2010/main" xmlns="" val="3364691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4C40374-C2A9-447E-8568-B06AC83E512C}" type="datetimeFigureOut">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5CD8BE4-6017-41A8-A6D1-F639B19B8C5B}" type="slidenum">
              <a:rPr lang="en-ZA"/>
              <a:pPr>
                <a:defRPr/>
              </a:pPr>
              <a:t>‹#›</a:t>
            </a:fld>
            <a:endParaRPr lang="en-ZA"/>
          </a:p>
        </p:txBody>
      </p:sp>
    </p:spTree>
    <p:extLst>
      <p:ext uri="{BB962C8B-B14F-4D97-AF65-F5344CB8AC3E}">
        <p14:creationId xmlns:p14="http://schemas.microsoft.com/office/powerpoint/2010/main" xmlns="" val="2547843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3192E09-E397-475A-9394-658B7CBC12B4}" type="datetimeFigureOut">
              <a:rPr lang="en-ZA"/>
              <a:pPr>
                <a:defRPr/>
              </a:pPr>
              <a:t>2023/02/23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90A9F8A-8069-4E93-BCD7-AFFBCF94A2BE}" type="slidenum">
              <a:rPr lang="en-ZA"/>
              <a:pPr>
                <a:defRPr/>
              </a:pPr>
              <a:t>‹#›</a:t>
            </a:fld>
            <a:endParaRPr lang="en-ZA"/>
          </a:p>
        </p:txBody>
      </p:sp>
    </p:spTree>
    <p:extLst>
      <p:ext uri="{BB962C8B-B14F-4D97-AF65-F5344CB8AC3E}">
        <p14:creationId xmlns:p14="http://schemas.microsoft.com/office/powerpoint/2010/main" xmlns="" val="300126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7" name="Oval 16"/>
          <p:cNvSpPr/>
          <p:nvPr/>
        </p:nvSpPr>
        <p:spPr bwMode="auto">
          <a:xfrm>
            <a:off x="609600" y="32131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8" name="Oval 17"/>
          <p:cNvSpPr/>
          <p:nvPr/>
        </p:nvSpPr>
        <p:spPr bwMode="auto">
          <a:xfrm>
            <a:off x="1309688" y="46513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Oval 18"/>
          <p:cNvSpPr/>
          <p:nvPr/>
        </p:nvSpPr>
        <p:spPr bwMode="auto">
          <a:xfrm>
            <a:off x="1090613" y="52847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0" name="Oval 19"/>
          <p:cNvSpPr/>
          <p:nvPr/>
        </p:nvSpPr>
        <p:spPr bwMode="auto">
          <a:xfrm>
            <a:off x="1663700" y="55721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1" name="Oval 20"/>
          <p:cNvSpPr/>
          <p:nvPr/>
        </p:nvSpPr>
        <p:spPr>
          <a:xfrm>
            <a:off x="1905000" y="42799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pic>
        <p:nvPicPr>
          <p:cNvPr id="22" name="Picture 32" descr="DOJCD ppt temp_2011_07.gif"/>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ctrTitle"/>
          </p:nvPr>
        </p:nvSpPr>
        <p:spPr>
          <a:xfrm>
            <a:off x="2555776" y="2554542"/>
            <a:ext cx="5902424" cy="1894362"/>
          </a:xfrm>
        </p:spPr>
        <p:txBody>
          <a:bodyPr/>
          <a:lstStyle>
            <a:lvl1pPr>
              <a:defRPr b="1">
                <a:latin typeface="Arial" pitchFamily="34" charset="0"/>
                <a:cs typeface="Arial" pitchFamily="34" charset="0"/>
              </a:defRPr>
            </a:lvl1pPr>
          </a:lstStyle>
          <a:p>
            <a:r>
              <a:rPr lang="en-US"/>
              <a:t>Click to edit Master title style</a:t>
            </a:r>
          </a:p>
        </p:txBody>
      </p:sp>
      <p:sp>
        <p:nvSpPr>
          <p:cNvPr id="9" name="Subtitle 8"/>
          <p:cNvSpPr>
            <a:spLocks noGrp="1"/>
          </p:cNvSpPr>
          <p:nvPr>
            <p:ph type="subTitle" idx="1"/>
          </p:nvPr>
        </p:nvSpPr>
        <p:spPr>
          <a:xfrm>
            <a:off x="2555776" y="4433664"/>
            <a:ext cx="5902424" cy="1371600"/>
          </a:xfrm>
        </p:spPr>
        <p:txBody>
          <a:bodyPr/>
          <a:lstStyle>
            <a:lvl1pPr marL="0" indent="0" algn="l">
              <a:buNone/>
              <a:defRPr sz="1800" b="1">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23" name="Date Placeholder 27"/>
          <p:cNvSpPr>
            <a:spLocks noGrp="1"/>
          </p:cNvSpPr>
          <p:nvPr>
            <p:ph type="dt" sz="half" idx="10"/>
          </p:nvPr>
        </p:nvSpPr>
        <p:spPr bwMode="auto">
          <a:xfrm rot="5400000">
            <a:off x="7764463" y="2671763"/>
            <a:ext cx="2286000" cy="381000"/>
          </a:xfrm>
          <a:prstGeom prst="rect">
            <a:avLst/>
          </a:prstGeom>
        </p:spPr>
        <p:txBody>
          <a:bodyPr/>
          <a:lstStyle>
            <a:lvl1pPr algn="l" eaLnBrk="1" hangingPunct="1">
              <a:defRPr>
                <a:solidFill>
                  <a:prstClr val="black"/>
                </a:solidFill>
                <a:latin typeface="Arial" charset="0"/>
              </a:defRPr>
            </a:lvl1pPr>
          </a:lstStyle>
          <a:p>
            <a:pPr fontAlgn="base">
              <a:spcBef>
                <a:spcPct val="0"/>
              </a:spcBef>
              <a:spcAft>
                <a:spcPct val="0"/>
              </a:spcAft>
              <a:defRPr/>
            </a:pPr>
            <a:endParaRPr lang="en-US"/>
          </a:p>
        </p:txBody>
      </p:sp>
      <p:sp>
        <p:nvSpPr>
          <p:cNvPr id="24" name="Footer Placeholder 16"/>
          <p:cNvSpPr>
            <a:spLocks noGrp="1"/>
          </p:cNvSpPr>
          <p:nvPr>
            <p:ph type="ftr" sz="quarter" idx="11"/>
          </p:nvPr>
        </p:nvSpPr>
        <p:spPr bwMode="auto">
          <a:xfrm rot="5400000">
            <a:off x="7843044" y="4947444"/>
            <a:ext cx="2125663" cy="384175"/>
          </a:xfrm>
        </p:spPr>
        <p:txBody>
          <a:bodyPr/>
          <a:lstStyle>
            <a:lvl1pPr>
              <a:defRPr/>
            </a:lvl1pPr>
          </a:lstStyle>
          <a:p>
            <a:pPr>
              <a:defRPr/>
            </a:pPr>
            <a:endParaRPr lang="en-US"/>
          </a:p>
        </p:txBody>
      </p:sp>
      <p:sp>
        <p:nvSpPr>
          <p:cNvPr id="25" name="Slide Number Placeholder 28"/>
          <p:cNvSpPr>
            <a:spLocks noGrp="1"/>
          </p:cNvSpPr>
          <p:nvPr>
            <p:ph type="sldNum" sz="quarter" idx="12"/>
          </p:nvPr>
        </p:nvSpPr>
        <p:spPr bwMode="auto">
          <a:xfrm>
            <a:off x="1325563" y="4713288"/>
            <a:ext cx="609600" cy="5175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0ED76F3B-FF70-4750-A010-54A3D32DEDD3}"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Tree>
    <p:extLst>
      <p:ext uri="{BB962C8B-B14F-4D97-AF65-F5344CB8AC3E}">
        <p14:creationId xmlns:p14="http://schemas.microsoft.com/office/powerpoint/2010/main" xmlns="" val="154970798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980728"/>
            <a:ext cx="7467600" cy="54932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8"/>
          <p:cNvSpPr>
            <a:spLocks noGrp="1"/>
          </p:cNvSpPr>
          <p:nvPr>
            <p:ph type="sldNum" sz="quarter" idx="10"/>
          </p:nvPr>
        </p:nvSpPr>
        <p:spPr>
          <a:xfrm>
            <a:off x="8215313" y="576580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pPr fontAlgn="base">
              <a:spcBef>
                <a:spcPct val="0"/>
              </a:spcBef>
              <a:spcAft>
                <a:spcPct val="0"/>
              </a:spcAft>
              <a:defRPr/>
            </a:pPr>
            <a:fld id="{098E4C0F-290C-4446-8769-5EDD46007B02}"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
        <p:nvSpPr>
          <p:cNvPr id="5" name="Footer Placeholder 9"/>
          <p:cNvSpPr>
            <a:spLocks noGrp="1"/>
          </p:cNvSpPr>
          <p:nvPr>
            <p:ph type="ftr" sz="quarter" idx="11"/>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3004977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Straight Connector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9" name="Straight Connector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10" name="Straight Connector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11" name="Straight Connector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12" name="Straight Connector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Ov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Ova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Ova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7" name="Ov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8" name="Ova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Straight Connector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7762875" y="1169988"/>
            <a:ext cx="2286000" cy="381000"/>
          </a:xfrm>
          <a:prstGeom prst="rect">
            <a:avLst/>
          </a:prstGeom>
        </p:spPr>
        <p:txBody>
          <a:bodyPr/>
          <a:lstStyle>
            <a:lvl1pPr eaLnBrk="1" hangingPunct="1">
              <a:defRPr>
                <a:solidFill>
                  <a:prstClr val="white"/>
                </a:solidFill>
                <a:latin typeface="Arial" charset="0"/>
              </a:defRPr>
            </a:lvl1pPr>
          </a:lstStyle>
          <a:p>
            <a:pPr fontAlgn="base">
              <a:spcBef>
                <a:spcPct val="0"/>
              </a:spcBef>
              <a:spcAft>
                <a:spcPct val="0"/>
              </a:spcAft>
              <a:defRPr/>
            </a:pPr>
            <a:endParaRPr lang="en-US"/>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solidFill>
                  <a:srgbClr val="FBEEC9"/>
                </a:solidFill>
              </a:defRPr>
            </a:lvl1pPr>
          </a:lstStyle>
          <a:p>
            <a:pPr>
              <a:defRPr/>
            </a:pPr>
            <a:endParaRPr lang="en-US"/>
          </a:p>
        </p:txBody>
      </p:sp>
      <p:sp>
        <p:nvSpPr>
          <p:cNvPr id="22" name="Slide Number Placeholder 5"/>
          <p:cNvSpPr>
            <a:spLocks noGrp="1"/>
          </p:cNvSpPr>
          <p:nvPr>
            <p:ph type="sldNum" sz="quarter" idx="12"/>
          </p:nvPr>
        </p:nvSpPr>
        <p:spPr bwMode="auto">
          <a:xfrm>
            <a:off x="1339850" y="4929188"/>
            <a:ext cx="609600" cy="5175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pPr fontAlgn="base">
              <a:spcBef>
                <a:spcPct val="0"/>
              </a:spcBef>
              <a:spcAft>
                <a:spcPct val="0"/>
              </a:spcAft>
              <a:defRPr/>
            </a:pPr>
            <a:fld id="{C981E2CE-3E01-4BC7-B858-3C826A02AED1}"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Tree>
    <p:extLst>
      <p:ext uri="{BB962C8B-B14F-4D97-AF65-F5344CB8AC3E}">
        <p14:creationId xmlns:p14="http://schemas.microsoft.com/office/powerpoint/2010/main" xmlns="" val="12450716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052736"/>
            <a:ext cx="3657600" cy="5119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052736"/>
            <a:ext cx="3657600" cy="51194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8129588" y="576580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C59128F7-EF05-42AB-98E0-87BD524A0C4B}"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Tree>
    <p:extLst>
      <p:ext uri="{BB962C8B-B14F-4D97-AF65-F5344CB8AC3E}">
        <p14:creationId xmlns:p14="http://schemas.microsoft.com/office/powerpoint/2010/main" xmlns="" val="1201381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a:xfrm>
            <a:off x="457200" y="273050"/>
            <a:ext cx="75438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8" name="Date Placeholder 6"/>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DAD7C511-4975-4071-80A2-850862351A51}"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Tree>
    <p:extLst>
      <p:ext uri="{BB962C8B-B14F-4D97-AF65-F5344CB8AC3E}">
        <p14:creationId xmlns:p14="http://schemas.microsoft.com/office/powerpoint/2010/main" xmlns="" val="566048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4" name="Date Placeholder 5"/>
          <p:cNvSpPr>
            <a:spLocks noGrp="1"/>
          </p:cNvSpPr>
          <p:nvPr>
            <p:ph type="dt" sz="half" idx="10"/>
          </p:nvPr>
        </p:nvSpPr>
        <p:spPr>
          <a:xfrm rot="5400000">
            <a:off x="7589045" y="1081881"/>
            <a:ext cx="2011362" cy="384175"/>
          </a:xfrm>
          <a:prstGeom prst="rect">
            <a:avLst/>
          </a:prstGeom>
        </p:spPr>
        <p:txBody>
          <a:bodyPr rtlCol="0"/>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5" name="Slide Number Placeholder 6"/>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92AAE121-095F-417F-9817-FFB83A789AC1}"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
        <p:nvSpPr>
          <p:cNvPr id="6" name="Footer Placeholder 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291333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E0CE02-BF85-9948-A2DE-D04BBBE2D8BB}"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3357832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3" name="Date Placeholder 1"/>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95922C81-2E56-46DA-9C1A-73FC57351DFF}"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Tree>
    <p:extLst>
      <p:ext uri="{BB962C8B-B14F-4D97-AF65-F5344CB8AC3E}">
        <p14:creationId xmlns:p14="http://schemas.microsoft.com/office/powerpoint/2010/main" xmlns="" val="3804998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6" name="Straight Connector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7" name="Straight Connector 14"/>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8" name="Straight Connector 16"/>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Straight Connector 18"/>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1" name="Ova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2"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20"/>
          <p:cNvSpPr>
            <a:spLocks noGrp="1"/>
          </p:cNvSpPr>
          <p:nvPr>
            <p:ph type="dt" sz="half" idx="10"/>
          </p:nvPr>
        </p:nvSpPr>
        <p:spPr>
          <a:xfrm rot="5400000">
            <a:off x="7589045" y="1081881"/>
            <a:ext cx="2011362" cy="384175"/>
          </a:xfrm>
          <a:prstGeom prst="rect">
            <a:avLst/>
          </a:prstGeom>
        </p:spPr>
        <p:txBody>
          <a:bodyPr rtlCol="0"/>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14" name="Slide Number Placeholder 21"/>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B446A9C4-69E7-4E2B-BFF4-004FE1AEA889}"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
        <p:nvSpPr>
          <p:cNvPr id="15" name="Footer Placeholder 22"/>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102450676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6" name="Ova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Straight Connector 14"/>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9" name="Straight Connector 17"/>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0" name="Straight Connector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1" name="Straight Connector 19"/>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2"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3" name="Date Placeholder 16"/>
          <p:cNvSpPr>
            <a:spLocks noGrp="1"/>
          </p:cNvSpPr>
          <p:nvPr>
            <p:ph type="dt" sz="half" idx="10"/>
          </p:nvPr>
        </p:nvSpPr>
        <p:spPr>
          <a:xfrm rot="5400000">
            <a:off x="7589045" y="1081881"/>
            <a:ext cx="2011362" cy="384175"/>
          </a:xfrm>
          <a:prstGeom prst="rect">
            <a:avLst/>
          </a:prstGeom>
        </p:spPr>
        <p:txBody>
          <a:bodyPr rtlCol="0"/>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14" name="Slide Number Placeholder 17"/>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C7051147-7D2B-4EA5-8A18-DB6165FE2762}"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
        <p:nvSpPr>
          <p:cNvPr id="15" name="Footer Placeholder 20"/>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2420998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45834D5A-A33E-4CDD-AEE5-B56D8B3F1EC1}"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Tree>
    <p:extLst>
      <p:ext uri="{BB962C8B-B14F-4D97-AF65-F5344CB8AC3E}">
        <p14:creationId xmlns:p14="http://schemas.microsoft.com/office/powerpoint/2010/main" xmlns="" val="1804650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fontAlgn="base">
              <a:spcBef>
                <a:spcPct val="0"/>
              </a:spcBef>
              <a:spcAft>
                <a:spcPct val="0"/>
              </a:spcAft>
              <a:defRPr/>
            </a:pPr>
            <a:fld id="{4BE2E768-63DC-4E62-A19E-CEBAFDA10441}" type="slidenum">
              <a:rPr lang="en-GB">
                <a:latin typeface="Arial" panose="020B0604020202020204" pitchFamily="34" charset="0"/>
              </a:rPr>
              <a:pPr fontAlgn="base">
                <a:spcBef>
                  <a:spcPct val="0"/>
                </a:spcBef>
                <a:spcAft>
                  <a:spcPct val="0"/>
                </a:spcAft>
                <a:defRPr/>
              </a:pPr>
              <a:t>‹#›</a:t>
            </a:fld>
            <a:endParaRPr lang="en-GB">
              <a:latin typeface="Arial" panose="020B0604020202020204" pitchFamily="34" charset="0"/>
            </a:endParaRPr>
          </a:p>
        </p:txBody>
      </p:sp>
    </p:spTree>
    <p:extLst>
      <p:ext uri="{BB962C8B-B14F-4D97-AF65-F5344CB8AC3E}">
        <p14:creationId xmlns:p14="http://schemas.microsoft.com/office/powerpoint/2010/main" xmlns="" val="795818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7" name="Oval 16"/>
          <p:cNvSpPr/>
          <p:nvPr/>
        </p:nvSpPr>
        <p:spPr bwMode="auto">
          <a:xfrm>
            <a:off x="609600" y="32131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8" name="Oval 17"/>
          <p:cNvSpPr/>
          <p:nvPr/>
        </p:nvSpPr>
        <p:spPr bwMode="auto">
          <a:xfrm>
            <a:off x="1309688" y="46513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Oval 18"/>
          <p:cNvSpPr/>
          <p:nvPr/>
        </p:nvSpPr>
        <p:spPr bwMode="auto">
          <a:xfrm>
            <a:off x="1090613" y="52847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0" name="Oval 19"/>
          <p:cNvSpPr/>
          <p:nvPr/>
        </p:nvSpPr>
        <p:spPr bwMode="auto">
          <a:xfrm>
            <a:off x="1663700" y="55721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1" name="Oval 20"/>
          <p:cNvSpPr/>
          <p:nvPr/>
        </p:nvSpPr>
        <p:spPr>
          <a:xfrm>
            <a:off x="1905000" y="42799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pic>
        <p:nvPicPr>
          <p:cNvPr id="22" name="Picture 32" descr="DOJCD ppt temp_2011_07.gif"/>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ctrTitle"/>
          </p:nvPr>
        </p:nvSpPr>
        <p:spPr>
          <a:xfrm>
            <a:off x="2555776" y="2554542"/>
            <a:ext cx="5902424" cy="1894362"/>
          </a:xfrm>
        </p:spPr>
        <p:txBody>
          <a:bodyPr/>
          <a:lstStyle>
            <a:lvl1pPr>
              <a:defRPr b="1">
                <a:latin typeface="Arial" pitchFamily="34" charset="0"/>
                <a:cs typeface="Arial" pitchFamily="34" charset="0"/>
              </a:defRPr>
            </a:lvl1pPr>
          </a:lstStyle>
          <a:p>
            <a:r>
              <a:rPr lang="en-US"/>
              <a:t>Click to edit Master title style</a:t>
            </a:r>
          </a:p>
        </p:txBody>
      </p:sp>
      <p:sp>
        <p:nvSpPr>
          <p:cNvPr id="9" name="Subtitle 8"/>
          <p:cNvSpPr>
            <a:spLocks noGrp="1"/>
          </p:cNvSpPr>
          <p:nvPr>
            <p:ph type="subTitle" idx="1"/>
          </p:nvPr>
        </p:nvSpPr>
        <p:spPr>
          <a:xfrm>
            <a:off x="2555776" y="4433664"/>
            <a:ext cx="5902424" cy="1371600"/>
          </a:xfrm>
        </p:spPr>
        <p:txBody>
          <a:bodyPr/>
          <a:lstStyle>
            <a:lvl1pPr marL="0" indent="0" algn="l">
              <a:buNone/>
              <a:defRPr sz="1800" b="1">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23" name="Date Placeholder 27"/>
          <p:cNvSpPr>
            <a:spLocks noGrp="1"/>
          </p:cNvSpPr>
          <p:nvPr>
            <p:ph type="dt" sz="half" idx="10"/>
          </p:nvPr>
        </p:nvSpPr>
        <p:spPr bwMode="auto">
          <a:xfrm rot="5400000">
            <a:off x="7764463" y="2671763"/>
            <a:ext cx="2286000" cy="381000"/>
          </a:xfrm>
          <a:prstGeom prst="rect">
            <a:avLst/>
          </a:prstGeom>
        </p:spPr>
        <p:txBody>
          <a:bodyPr/>
          <a:lstStyle>
            <a:lvl1pPr algn="l" eaLnBrk="1" hangingPunct="1">
              <a:defRPr>
                <a:solidFill>
                  <a:prstClr val="black"/>
                </a:solidFill>
                <a:latin typeface="Arial" charset="0"/>
              </a:defRPr>
            </a:lvl1pPr>
          </a:lstStyle>
          <a:p>
            <a:pPr fontAlgn="base">
              <a:spcBef>
                <a:spcPct val="0"/>
              </a:spcBef>
              <a:spcAft>
                <a:spcPct val="0"/>
              </a:spcAft>
              <a:defRPr/>
            </a:pPr>
            <a:endParaRPr lang="en-US"/>
          </a:p>
        </p:txBody>
      </p:sp>
      <p:sp>
        <p:nvSpPr>
          <p:cNvPr id="24" name="Footer Placeholder 16"/>
          <p:cNvSpPr>
            <a:spLocks noGrp="1"/>
          </p:cNvSpPr>
          <p:nvPr>
            <p:ph type="ftr" sz="quarter" idx="11"/>
          </p:nvPr>
        </p:nvSpPr>
        <p:spPr bwMode="auto">
          <a:xfrm rot="5400000">
            <a:off x="7843044" y="4947444"/>
            <a:ext cx="2125663" cy="384175"/>
          </a:xfrm>
        </p:spPr>
        <p:txBody>
          <a:bodyPr/>
          <a:lstStyle>
            <a:lvl1pPr>
              <a:defRPr/>
            </a:lvl1pPr>
          </a:lstStyle>
          <a:p>
            <a:pPr>
              <a:defRPr/>
            </a:pPr>
            <a:endParaRPr lang="en-US"/>
          </a:p>
        </p:txBody>
      </p:sp>
      <p:sp>
        <p:nvSpPr>
          <p:cNvPr id="25" name="Slide Number Placeholder 28"/>
          <p:cNvSpPr>
            <a:spLocks noGrp="1"/>
          </p:cNvSpPr>
          <p:nvPr>
            <p:ph type="sldNum" sz="quarter" idx="12"/>
          </p:nvPr>
        </p:nvSpPr>
        <p:spPr bwMode="auto">
          <a:xfrm>
            <a:off x="1325563" y="4713288"/>
            <a:ext cx="609600" cy="51752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fld id="{21E3CC99-7BA1-4DC0-9EB5-40E35AFDB5A3}" type="slidenum">
              <a:rPr lang="en-GB"/>
              <a:pPr fontAlgn="base">
                <a:spcBef>
                  <a:spcPct val="0"/>
                </a:spcBef>
                <a:spcAft>
                  <a:spcPct val="0"/>
                </a:spcAft>
                <a:defRPr/>
              </a:pPr>
              <a:t>‹#›</a:t>
            </a:fld>
            <a:endParaRPr lang="en-GB" dirty="0"/>
          </a:p>
        </p:txBody>
      </p:sp>
    </p:spTree>
    <p:extLst>
      <p:ext uri="{BB962C8B-B14F-4D97-AF65-F5344CB8AC3E}">
        <p14:creationId xmlns:p14="http://schemas.microsoft.com/office/powerpoint/2010/main" xmlns="" val="64716428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980728"/>
            <a:ext cx="7467600" cy="54932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8"/>
          <p:cNvSpPr>
            <a:spLocks noGrp="1"/>
          </p:cNvSpPr>
          <p:nvPr>
            <p:ph type="sldNum" sz="quarter" idx="10"/>
          </p:nvPr>
        </p:nvSpPr>
        <p:spPr>
          <a:xfrm>
            <a:off x="8215313" y="5765800"/>
            <a:ext cx="609600" cy="520700"/>
          </a:xfrm>
          <a:prstGeom prst="rect">
            <a:avLst/>
          </a:prstGeom>
        </p:spPr>
        <p:txBody>
          <a:bodyPr rtlCol="0"/>
          <a:lstStyle>
            <a:lvl1pPr eaLnBrk="1" hangingPunct="1">
              <a:defRPr>
                <a:solidFill>
                  <a:prstClr val="white"/>
                </a:solidFill>
                <a:latin typeface="Arial" charset="0"/>
              </a:defRPr>
            </a:lvl1pPr>
          </a:lstStyle>
          <a:p>
            <a:pPr fontAlgn="base">
              <a:spcBef>
                <a:spcPct val="0"/>
              </a:spcBef>
              <a:spcAft>
                <a:spcPct val="0"/>
              </a:spcAft>
              <a:defRPr/>
            </a:pPr>
            <a:fld id="{00A3EA5B-1E30-43BB-AAE1-CE074D1BB5CD}" type="slidenum">
              <a:rPr lang="en-GB"/>
              <a:pPr fontAlgn="base">
                <a:spcBef>
                  <a:spcPct val="0"/>
                </a:spcBef>
                <a:spcAft>
                  <a:spcPct val="0"/>
                </a:spcAft>
                <a:defRPr/>
              </a:pPr>
              <a:t>‹#›</a:t>
            </a:fld>
            <a:endParaRPr lang="en-GB" dirty="0"/>
          </a:p>
        </p:txBody>
      </p:sp>
      <p:sp>
        <p:nvSpPr>
          <p:cNvPr id="5" name="Footer Placeholder 9"/>
          <p:cNvSpPr>
            <a:spLocks noGrp="1"/>
          </p:cNvSpPr>
          <p:nvPr>
            <p:ph type="ftr" sz="quarter" idx="11"/>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3324091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Straight Connector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9" name="Straight Connector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10" name="Straight Connector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11" name="Straight Connector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12" name="Straight Connector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Ov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Ova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Ova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7" name="Ov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8" name="Ova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Straight Connector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white"/>
              </a:solidFill>
              <a:latin typeface="Arial" charset="0"/>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7762875" y="1169988"/>
            <a:ext cx="2286000" cy="381000"/>
          </a:xfrm>
          <a:prstGeom prst="rect">
            <a:avLst/>
          </a:prstGeom>
        </p:spPr>
        <p:txBody>
          <a:bodyPr/>
          <a:lstStyle>
            <a:lvl1pPr eaLnBrk="1" hangingPunct="1">
              <a:defRPr>
                <a:solidFill>
                  <a:prstClr val="white"/>
                </a:solidFill>
                <a:latin typeface="Arial" charset="0"/>
              </a:defRPr>
            </a:lvl1pPr>
          </a:lstStyle>
          <a:p>
            <a:pPr fontAlgn="base">
              <a:spcBef>
                <a:spcPct val="0"/>
              </a:spcBef>
              <a:spcAft>
                <a:spcPct val="0"/>
              </a:spcAft>
              <a:defRPr/>
            </a:pPr>
            <a:endParaRPr lang="en-US"/>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solidFill>
                  <a:srgbClr val="FBEEC9"/>
                </a:solidFill>
              </a:defRPr>
            </a:lvl1pPr>
          </a:lstStyle>
          <a:p>
            <a:pPr>
              <a:defRPr/>
            </a:pPr>
            <a:endParaRPr lang="en-US"/>
          </a:p>
        </p:txBody>
      </p:sp>
      <p:sp>
        <p:nvSpPr>
          <p:cNvPr id="22" name="Slide Number Placeholder 5"/>
          <p:cNvSpPr>
            <a:spLocks noGrp="1"/>
          </p:cNvSpPr>
          <p:nvPr>
            <p:ph type="sldNum" sz="quarter" idx="12"/>
          </p:nvPr>
        </p:nvSpPr>
        <p:spPr bwMode="auto">
          <a:xfrm>
            <a:off x="1339850" y="4929188"/>
            <a:ext cx="609600" cy="517525"/>
          </a:xfrm>
          <a:prstGeom prst="rect">
            <a:avLst/>
          </a:prstGeom>
        </p:spPr>
        <p:txBody>
          <a:bodyPr/>
          <a:lstStyle>
            <a:lvl1pPr eaLnBrk="1" hangingPunct="1">
              <a:defRPr>
                <a:solidFill>
                  <a:prstClr val="white"/>
                </a:solidFill>
                <a:latin typeface="Arial" charset="0"/>
              </a:defRPr>
            </a:lvl1pPr>
          </a:lstStyle>
          <a:p>
            <a:pPr fontAlgn="base">
              <a:spcBef>
                <a:spcPct val="0"/>
              </a:spcBef>
              <a:spcAft>
                <a:spcPct val="0"/>
              </a:spcAft>
              <a:defRPr/>
            </a:pPr>
            <a:fld id="{83CD84DA-284F-4F31-99C8-F0CB4D1A3FF1}" type="slidenum">
              <a:rPr lang="en-GB"/>
              <a:pPr fontAlgn="base">
                <a:spcBef>
                  <a:spcPct val="0"/>
                </a:spcBef>
                <a:spcAft>
                  <a:spcPct val="0"/>
                </a:spcAft>
                <a:defRPr/>
              </a:pPr>
              <a:t>‹#›</a:t>
            </a:fld>
            <a:endParaRPr lang="en-GB" dirty="0"/>
          </a:p>
        </p:txBody>
      </p:sp>
    </p:spTree>
    <p:extLst>
      <p:ext uri="{BB962C8B-B14F-4D97-AF65-F5344CB8AC3E}">
        <p14:creationId xmlns:p14="http://schemas.microsoft.com/office/powerpoint/2010/main" xmlns="" val="337367974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052736"/>
            <a:ext cx="3657600" cy="5119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052736"/>
            <a:ext cx="3657600" cy="51194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8129588" y="5765800"/>
            <a:ext cx="609600" cy="520700"/>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fld id="{3F949FCE-92AB-4A26-A8EE-2A801D92C8CA}" type="slidenum">
              <a:rPr lang="en-GB"/>
              <a:pPr fontAlgn="base">
                <a:spcBef>
                  <a:spcPct val="0"/>
                </a:spcBef>
                <a:spcAft>
                  <a:spcPct val="0"/>
                </a:spcAft>
                <a:defRPr/>
              </a:pPr>
              <a:t>‹#›</a:t>
            </a:fld>
            <a:endParaRPr lang="en-GB" dirty="0"/>
          </a:p>
        </p:txBody>
      </p:sp>
    </p:spTree>
    <p:extLst>
      <p:ext uri="{BB962C8B-B14F-4D97-AF65-F5344CB8AC3E}">
        <p14:creationId xmlns:p14="http://schemas.microsoft.com/office/powerpoint/2010/main" xmlns="" val="1645771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a:xfrm>
            <a:off x="457200" y="273050"/>
            <a:ext cx="75438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8" name="Date Placeholder 6"/>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a:xfrm>
            <a:off x="8129588" y="5734050"/>
            <a:ext cx="609600" cy="520700"/>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fld id="{E45DE073-D0BE-422C-A5A8-54B701B51D9F}" type="slidenum">
              <a:rPr lang="en-GB"/>
              <a:pPr fontAlgn="base">
                <a:spcBef>
                  <a:spcPct val="0"/>
                </a:spcBef>
                <a:spcAft>
                  <a:spcPct val="0"/>
                </a:spcAft>
                <a:defRPr/>
              </a:pPr>
              <a:t>‹#›</a:t>
            </a:fld>
            <a:endParaRPr lang="en-GB" dirty="0"/>
          </a:p>
        </p:txBody>
      </p:sp>
    </p:spTree>
    <p:extLst>
      <p:ext uri="{BB962C8B-B14F-4D97-AF65-F5344CB8AC3E}">
        <p14:creationId xmlns:p14="http://schemas.microsoft.com/office/powerpoint/2010/main" xmlns="" val="71991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E0CE02-BF85-9948-A2DE-D04BBBE2D8BB}" type="datetimeFigureOut">
              <a:rPr lang="en-US" smtClean="0"/>
              <a:pPr/>
              <a:t>2/23/2023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719555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4" name="Date Placeholder 5"/>
          <p:cNvSpPr>
            <a:spLocks noGrp="1"/>
          </p:cNvSpPr>
          <p:nvPr>
            <p:ph type="dt" sz="half" idx="10"/>
          </p:nvPr>
        </p:nvSpPr>
        <p:spPr>
          <a:xfrm rot="5400000">
            <a:off x="7589045" y="1081881"/>
            <a:ext cx="2011362" cy="384175"/>
          </a:xfrm>
          <a:prstGeom prst="rect">
            <a:avLst/>
          </a:prstGeom>
        </p:spPr>
        <p:txBody>
          <a:bodyPr rtlCol="0"/>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5" name="Slide Number Placeholder 6"/>
          <p:cNvSpPr>
            <a:spLocks noGrp="1"/>
          </p:cNvSpPr>
          <p:nvPr>
            <p:ph type="sldNum" sz="quarter" idx="11"/>
          </p:nvPr>
        </p:nvSpPr>
        <p:spPr>
          <a:xfrm>
            <a:off x="8129588" y="5734050"/>
            <a:ext cx="609600" cy="520700"/>
          </a:xfrm>
          <a:prstGeom prst="rect">
            <a:avLst/>
          </a:prstGeom>
        </p:spPr>
        <p:txBody>
          <a:bodyPr rtlCol="0"/>
          <a:lstStyle>
            <a:lvl1pPr eaLnBrk="1" hangingPunct="1">
              <a:defRPr>
                <a:solidFill>
                  <a:prstClr val="black"/>
                </a:solidFill>
                <a:latin typeface="Arial" charset="0"/>
              </a:defRPr>
            </a:lvl1pPr>
          </a:lstStyle>
          <a:p>
            <a:pPr fontAlgn="base">
              <a:spcBef>
                <a:spcPct val="0"/>
              </a:spcBef>
              <a:spcAft>
                <a:spcPct val="0"/>
              </a:spcAft>
              <a:defRPr/>
            </a:pPr>
            <a:fld id="{993466C2-3F86-4195-BAE6-F347BB543F6F}" type="slidenum">
              <a:rPr lang="en-GB"/>
              <a:pPr fontAlgn="base">
                <a:spcBef>
                  <a:spcPct val="0"/>
                </a:spcBef>
                <a:spcAft>
                  <a:spcPct val="0"/>
                </a:spcAft>
                <a:defRPr/>
              </a:pPr>
              <a:t>‹#›</a:t>
            </a:fld>
            <a:endParaRPr lang="en-GB" dirty="0"/>
          </a:p>
        </p:txBody>
      </p:sp>
      <p:sp>
        <p:nvSpPr>
          <p:cNvPr id="6" name="Footer Placeholder 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2110212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3" name="Date Placeholder 1"/>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a:xfrm>
            <a:off x="8129588" y="5734050"/>
            <a:ext cx="609600" cy="520700"/>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fld id="{1F0D0B67-08D7-4903-946D-A5DF6DD85AEA}" type="slidenum">
              <a:rPr lang="en-GB"/>
              <a:pPr fontAlgn="base">
                <a:spcBef>
                  <a:spcPct val="0"/>
                </a:spcBef>
                <a:spcAft>
                  <a:spcPct val="0"/>
                </a:spcAft>
                <a:defRPr/>
              </a:pPr>
              <a:t>‹#›</a:t>
            </a:fld>
            <a:endParaRPr lang="en-GB" dirty="0"/>
          </a:p>
        </p:txBody>
      </p:sp>
    </p:spTree>
    <p:extLst>
      <p:ext uri="{BB962C8B-B14F-4D97-AF65-F5344CB8AC3E}">
        <p14:creationId xmlns:p14="http://schemas.microsoft.com/office/powerpoint/2010/main" xmlns="" val="3999151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6" name="Straight Connector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7" name="Straight Connector 14"/>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8" name="Straight Connector 16"/>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Straight Connector 18"/>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1" name="Ova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2"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20"/>
          <p:cNvSpPr>
            <a:spLocks noGrp="1"/>
          </p:cNvSpPr>
          <p:nvPr>
            <p:ph type="dt" sz="half" idx="10"/>
          </p:nvPr>
        </p:nvSpPr>
        <p:spPr>
          <a:xfrm rot="5400000">
            <a:off x="7589045" y="1081881"/>
            <a:ext cx="2011362" cy="384175"/>
          </a:xfrm>
          <a:prstGeom prst="rect">
            <a:avLst/>
          </a:prstGeom>
        </p:spPr>
        <p:txBody>
          <a:bodyPr rtlCol="0"/>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14" name="Slide Number Placeholder 21"/>
          <p:cNvSpPr>
            <a:spLocks noGrp="1"/>
          </p:cNvSpPr>
          <p:nvPr>
            <p:ph type="sldNum" sz="quarter" idx="11"/>
          </p:nvPr>
        </p:nvSpPr>
        <p:spPr>
          <a:xfrm>
            <a:off x="8129588" y="5734050"/>
            <a:ext cx="609600" cy="520700"/>
          </a:xfrm>
          <a:prstGeom prst="rect">
            <a:avLst/>
          </a:prstGeom>
        </p:spPr>
        <p:txBody>
          <a:bodyPr rtlCol="0"/>
          <a:lstStyle>
            <a:lvl1pPr eaLnBrk="1" hangingPunct="1">
              <a:defRPr>
                <a:solidFill>
                  <a:prstClr val="black"/>
                </a:solidFill>
                <a:latin typeface="Arial" charset="0"/>
              </a:defRPr>
            </a:lvl1pPr>
          </a:lstStyle>
          <a:p>
            <a:pPr fontAlgn="base">
              <a:spcBef>
                <a:spcPct val="0"/>
              </a:spcBef>
              <a:spcAft>
                <a:spcPct val="0"/>
              </a:spcAft>
              <a:defRPr/>
            </a:pPr>
            <a:fld id="{9097674C-774A-4927-91C0-7AC0E3688CFF}" type="slidenum">
              <a:rPr lang="en-GB"/>
              <a:pPr fontAlgn="base">
                <a:spcBef>
                  <a:spcPct val="0"/>
                </a:spcBef>
                <a:spcAft>
                  <a:spcPct val="0"/>
                </a:spcAft>
                <a:defRPr/>
              </a:pPr>
              <a:t>‹#›</a:t>
            </a:fld>
            <a:endParaRPr lang="en-GB" dirty="0"/>
          </a:p>
        </p:txBody>
      </p:sp>
      <p:sp>
        <p:nvSpPr>
          <p:cNvPr id="15" name="Footer Placeholder 22"/>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243564578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6" name="Ova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Straight Connector 14"/>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9" name="Straight Connector 17"/>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0" name="Straight Connector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1" name="Straight Connector 19"/>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2" name="Rectangle 6"/>
          <p:cNvSpPr txBox="1">
            <a:spLocks noChangeArrowheads="1"/>
          </p:cNvSpPr>
          <p:nvPr userDrawn="1"/>
        </p:nvSpPr>
        <p:spPr bwMode="auto">
          <a:xfrm>
            <a:off x="107950" y="6524625"/>
            <a:ext cx="2133600" cy="288925"/>
          </a:xfrm>
          <a:prstGeom prst="rect">
            <a:avLst/>
          </a:prstGeom>
          <a:noFill/>
          <a:ln w="9525">
            <a:noFill/>
            <a:miter lim="800000"/>
            <a:headEnd/>
            <a:tailEnd/>
          </a:ln>
          <a:effectLst/>
        </p:spPr>
        <p:txBody>
          <a:bodyPr/>
          <a:lstStyle>
            <a:lvl1pPr algn="r">
              <a:defRPr sz="1200" b="1"/>
            </a:lvl1pPr>
          </a:lstStyle>
          <a:p>
            <a:pPr algn="l" fontAlgn="base">
              <a:spcBef>
                <a:spcPct val="0"/>
              </a:spcBef>
              <a:spcAft>
                <a:spcPct val="0"/>
              </a:spcAft>
              <a:defRPr/>
            </a:pPr>
            <a:r>
              <a:rPr lang="en-ZA" dirty="0">
                <a:solidFill>
                  <a:prstClr val="black"/>
                </a:solidFill>
                <a:latin typeface="Arial" charset="0"/>
              </a:rPr>
              <a:t>22 February 2011</a:t>
            </a:r>
            <a:endParaRPr lang="en-GB" dirty="0">
              <a:solidFill>
                <a:prstClr val="black"/>
              </a:solidFill>
              <a:latin typeface="Arial" charset="0"/>
            </a:endParaRPr>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dirty="0"/>
              <a:t>Click icon to add picture</a:t>
            </a:r>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3" name="Date Placeholder 16"/>
          <p:cNvSpPr>
            <a:spLocks noGrp="1"/>
          </p:cNvSpPr>
          <p:nvPr>
            <p:ph type="dt" sz="half" idx="10"/>
          </p:nvPr>
        </p:nvSpPr>
        <p:spPr>
          <a:xfrm rot="5400000">
            <a:off x="7589045" y="1081881"/>
            <a:ext cx="2011362" cy="384175"/>
          </a:xfrm>
          <a:prstGeom prst="rect">
            <a:avLst/>
          </a:prstGeom>
        </p:spPr>
        <p:txBody>
          <a:bodyPr rtlCol="0"/>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14" name="Slide Number Placeholder 17"/>
          <p:cNvSpPr>
            <a:spLocks noGrp="1"/>
          </p:cNvSpPr>
          <p:nvPr>
            <p:ph type="sldNum" sz="quarter" idx="11"/>
          </p:nvPr>
        </p:nvSpPr>
        <p:spPr>
          <a:xfrm>
            <a:off x="8129588" y="5734050"/>
            <a:ext cx="609600" cy="520700"/>
          </a:xfrm>
          <a:prstGeom prst="rect">
            <a:avLst/>
          </a:prstGeom>
        </p:spPr>
        <p:txBody>
          <a:bodyPr rtlCol="0"/>
          <a:lstStyle>
            <a:lvl1pPr eaLnBrk="1" hangingPunct="1">
              <a:defRPr>
                <a:solidFill>
                  <a:prstClr val="black"/>
                </a:solidFill>
                <a:latin typeface="Arial" charset="0"/>
              </a:defRPr>
            </a:lvl1pPr>
          </a:lstStyle>
          <a:p>
            <a:pPr fontAlgn="base">
              <a:spcBef>
                <a:spcPct val="0"/>
              </a:spcBef>
              <a:spcAft>
                <a:spcPct val="0"/>
              </a:spcAft>
              <a:defRPr/>
            </a:pPr>
            <a:fld id="{A93982A2-76DF-4D18-80A1-4923EF5FF5C2}" type="slidenum">
              <a:rPr lang="en-GB"/>
              <a:pPr fontAlgn="base">
                <a:spcBef>
                  <a:spcPct val="0"/>
                </a:spcBef>
                <a:spcAft>
                  <a:spcPct val="0"/>
                </a:spcAft>
                <a:defRPr/>
              </a:pPr>
              <a:t>‹#›</a:t>
            </a:fld>
            <a:endParaRPr lang="en-GB" dirty="0"/>
          </a:p>
        </p:txBody>
      </p:sp>
      <p:sp>
        <p:nvSpPr>
          <p:cNvPr id="15" name="Footer Placeholder 20"/>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xmlns="" val="2870628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a:xfrm>
            <a:off x="8129588" y="5734050"/>
            <a:ext cx="609600" cy="520700"/>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fld id="{BC2276E6-E49E-4679-BBEF-F4B2731EFA3E}" type="slidenum">
              <a:rPr lang="en-GB"/>
              <a:pPr fontAlgn="base">
                <a:spcBef>
                  <a:spcPct val="0"/>
                </a:spcBef>
                <a:spcAft>
                  <a:spcPct val="0"/>
                </a:spcAft>
                <a:defRPr/>
              </a:pPr>
              <a:t>‹#›</a:t>
            </a:fld>
            <a:endParaRPr lang="en-GB" dirty="0"/>
          </a:p>
        </p:txBody>
      </p:sp>
    </p:spTree>
    <p:extLst>
      <p:ext uri="{BB962C8B-B14F-4D97-AF65-F5344CB8AC3E}">
        <p14:creationId xmlns:p14="http://schemas.microsoft.com/office/powerpoint/2010/main" xmlns="" val="241342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a:xfrm rot="5400000">
            <a:off x="7589045" y="1081881"/>
            <a:ext cx="2011362" cy="384175"/>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a:xfrm>
            <a:off x="8129588" y="5734050"/>
            <a:ext cx="609600" cy="520700"/>
          </a:xfrm>
          <a:prstGeom prst="rect">
            <a:avLst/>
          </a:prstGeom>
        </p:spPr>
        <p:txBody>
          <a:bodyPr/>
          <a:lstStyle>
            <a:lvl1pPr eaLnBrk="1" hangingPunct="1">
              <a:defRPr>
                <a:solidFill>
                  <a:prstClr val="black"/>
                </a:solidFill>
                <a:latin typeface="Arial" charset="0"/>
              </a:defRPr>
            </a:lvl1pPr>
          </a:lstStyle>
          <a:p>
            <a:pPr fontAlgn="base">
              <a:spcBef>
                <a:spcPct val="0"/>
              </a:spcBef>
              <a:spcAft>
                <a:spcPct val="0"/>
              </a:spcAft>
              <a:defRPr/>
            </a:pPr>
            <a:fld id="{0AA76653-0D18-423B-A0B5-E2128997A5C4}" type="slidenum">
              <a:rPr lang="en-GB"/>
              <a:pPr fontAlgn="base">
                <a:spcBef>
                  <a:spcPct val="0"/>
                </a:spcBef>
                <a:spcAft>
                  <a:spcPct val="0"/>
                </a:spcAft>
                <a:defRPr/>
              </a:pPr>
              <a:t>‹#›</a:t>
            </a:fld>
            <a:endParaRPr lang="en-GB" dirty="0"/>
          </a:p>
        </p:txBody>
      </p:sp>
    </p:spTree>
    <p:extLst>
      <p:ext uri="{BB962C8B-B14F-4D97-AF65-F5344CB8AC3E}">
        <p14:creationId xmlns:p14="http://schemas.microsoft.com/office/powerpoint/2010/main" xmlns="" val="2605644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5902424"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683568" y="3861048"/>
            <a:ext cx="5904656"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64AFF6A-0227-4FC4-883A-6C9F7C1BB66E}" type="datetimeFigureOut">
              <a:rPr lang="en-US">
                <a:solidFill>
                  <a:prstClr val="black"/>
                </a:solidFill>
              </a:rPr>
              <a:pPr>
                <a:defRPr/>
              </a:pPr>
              <a:t>2/23/2023</a:t>
            </a:fld>
            <a:endParaRPr lang="en-US" dirty="0">
              <a:solidFill>
                <a:prstClr val="black"/>
              </a:solidFill>
            </a:endParaRPr>
          </a:p>
        </p:txBody>
      </p:sp>
      <p:sp>
        <p:nvSpPr>
          <p:cNvPr id="5" name="Slide Number Placeholder 5"/>
          <p:cNvSpPr>
            <a:spLocks noGrp="1"/>
          </p:cNvSpPr>
          <p:nvPr>
            <p:ph type="sldNum" sz="quarter" idx="11"/>
          </p:nvPr>
        </p:nvSpPr>
        <p:spPr/>
        <p:txBody>
          <a:bodyPr/>
          <a:lstStyle>
            <a:lvl1pPr>
              <a:defRPr/>
            </a:lvl1pPr>
          </a:lstStyle>
          <a:p>
            <a:pPr>
              <a:defRPr/>
            </a:pPr>
            <a:fld id="{BE5633BF-F5E5-4BD2-8174-3C550BFF5BC2}" type="slidenum">
              <a:rPr lang="en-GB">
                <a:solidFill>
                  <a:prstClr val="white"/>
                </a:solidFill>
              </a:rPr>
              <a:pPr>
                <a:defRPr/>
              </a:pPr>
              <a:t>‹#›</a:t>
            </a:fld>
            <a:endParaRPr lang="en-GB" dirty="0">
              <a:solidFill>
                <a:prstClr val="white"/>
              </a:solidFill>
            </a:endParaRPr>
          </a:p>
        </p:txBody>
      </p:sp>
    </p:spTree>
    <p:extLst>
      <p:ext uri="{BB962C8B-B14F-4D97-AF65-F5344CB8AC3E}">
        <p14:creationId xmlns:p14="http://schemas.microsoft.com/office/powerpoint/2010/main" xmlns="" val="1317165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6491064" cy="54726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p:cNvSpPr>
            <a:spLocks noGrp="1"/>
          </p:cNvSpPr>
          <p:nvPr>
            <p:ph type="title"/>
          </p:nvPr>
        </p:nvSpPr>
        <p:spPr>
          <a:xfrm>
            <a:off x="467544" y="188640"/>
            <a:ext cx="5492750" cy="417512"/>
          </a:xfrm>
          <a:prstGeom prst="rect">
            <a:avLst/>
          </a:prstGeom>
        </p:spPr>
        <p:txBody>
          <a:bodyPr/>
          <a:lstStyle>
            <a:lvl1pPr algn="l">
              <a:defRPr sz="2800" b="1"/>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lvl1pPr>
              <a:defRPr/>
            </a:lvl1pPr>
          </a:lstStyle>
          <a:p>
            <a:pPr>
              <a:defRPr/>
            </a:pPr>
            <a:fld id="{FF746F1C-151C-4329-8190-77280E644737}" type="datetimeFigureOut">
              <a:rPr lang="en-US">
                <a:solidFill>
                  <a:prstClr val="black"/>
                </a:solidFill>
              </a:rPr>
              <a:pPr>
                <a:defRPr/>
              </a:pPr>
              <a:t>2/23/2023</a:t>
            </a:fld>
            <a:endParaRPr lang="en-US" dirty="0">
              <a:solidFill>
                <a:prstClr val="black"/>
              </a:solidFill>
            </a:endParaRPr>
          </a:p>
        </p:txBody>
      </p:sp>
      <p:sp>
        <p:nvSpPr>
          <p:cNvPr id="5" name="Slide Number Placeholder 5"/>
          <p:cNvSpPr>
            <a:spLocks noGrp="1"/>
          </p:cNvSpPr>
          <p:nvPr>
            <p:ph type="sldNum" sz="quarter" idx="11"/>
          </p:nvPr>
        </p:nvSpPr>
        <p:spPr/>
        <p:txBody>
          <a:bodyPr/>
          <a:lstStyle>
            <a:lvl1pPr>
              <a:defRPr/>
            </a:lvl1pPr>
          </a:lstStyle>
          <a:p>
            <a:pPr>
              <a:defRPr/>
            </a:pPr>
            <a:fld id="{3180DF66-C1D3-4A20-80BD-B6BDFF8EE052}" type="slidenum">
              <a:rPr lang="en-GB">
                <a:solidFill>
                  <a:prstClr val="white"/>
                </a:solidFill>
              </a:rPr>
              <a:pPr>
                <a:defRPr/>
              </a:pPr>
              <a:t>‹#›</a:t>
            </a:fld>
            <a:endParaRPr lang="en-GB" dirty="0">
              <a:solidFill>
                <a:prstClr val="white"/>
              </a:solidFill>
            </a:endParaRPr>
          </a:p>
        </p:txBody>
      </p:sp>
    </p:spTree>
    <p:extLst>
      <p:ext uri="{BB962C8B-B14F-4D97-AF65-F5344CB8AC3E}">
        <p14:creationId xmlns:p14="http://schemas.microsoft.com/office/powerpoint/2010/main" xmlns="" val="42192908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itle 1"/>
          <p:cNvSpPr txBox="1">
            <a:spLocks/>
          </p:cNvSpPr>
          <p:nvPr userDrawn="1"/>
        </p:nvSpPr>
        <p:spPr>
          <a:xfrm>
            <a:off x="468313" y="188913"/>
            <a:ext cx="5492750" cy="417512"/>
          </a:xfrm>
          <a:prstGeom prst="rect">
            <a:avLst/>
          </a:prstGeom>
        </p:spPr>
        <p:txBody>
          <a:bodyPr/>
          <a:lstStyle>
            <a:lvl1pPr algn="l">
              <a:defRPr sz="2800" b="1"/>
            </a:lvl1pPr>
          </a:lstStyle>
          <a:p>
            <a:pPr eaLnBrk="0" fontAlgn="base" hangingPunct="0">
              <a:spcBef>
                <a:spcPct val="0"/>
              </a:spcBef>
              <a:spcAft>
                <a:spcPct val="0"/>
              </a:spcAft>
              <a:defRPr/>
            </a:pPr>
            <a:r>
              <a:rPr lang="en-US" dirty="0">
                <a:solidFill>
                  <a:prstClr val="black"/>
                </a:solidFill>
                <a:ea typeface="+mj-ea"/>
                <a:cs typeface="+mj-cs"/>
              </a:rPr>
              <a:t>Click to edit Master title style</a:t>
            </a:r>
            <a:endParaRPr lang="en-GB" dirty="0">
              <a:solidFill>
                <a:prstClr val="black"/>
              </a:solidFill>
              <a:ea typeface="+mj-ea"/>
              <a:cs typeface="+mj-cs"/>
            </a:endParaRPr>
          </a:p>
        </p:txBody>
      </p:sp>
      <p:sp>
        <p:nvSpPr>
          <p:cNvPr id="2" name="Title 1"/>
          <p:cNvSpPr>
            <a:spLocks noGrp="1"/>
          </p:cNvSpPr>
          <p:nvPr>
            <p:ph type="title"/>
          </p:nvPr>
        </p:nvSpPr>
        <p:spPr>
          <a:xfrm>
            <a:off x="722313" y="4406900"/>
            <a:ext cx="6153943"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615394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64B257-1A60-4467-AAAB-F3E33968FFAD}" type="datetimeFigureOut">
              <a:rPr lang="en-US">
                <a:solidFill>
                  <a:prstClr val="black"/>
                </a:solidFill>
              </a:rPr>
              <a:pPr>
                <a:defRPr/>
              </a:pPr>
              <a:t>2/23/2023</a:t>
            </a:fld>
            <a:endParaRPr 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pPr>
              <a:defRPr/>
            </a:pPr>
            <a:fld id="{2E8A2BD3-7562-4399-A9D0-83B598AFF917}" type="slidenum">
              <a:rPr lang="en-GB">
                <a:solidFill>
                  <a:prstClr val="white"/>
                </a:solidFill>
              </a:rPr>
              <a:pPr>
                <a:defRPr/>
              </a:pPr>
              <a:t>‹#›</a:t>
            </a:fld>
            <a:endParaRPr lang="en-GB" dirty="0">
              <a:solidFill>
                <a:prstClr val="white"/>
              </a:solidFill>
            </a:endParaRPr>
          </a:p>
        </p:txBody>
      </p:sp>
    </p:spTree>
    <p:extLst>
      <p:ext uri="{BB962C8B-B14F-4D97-AF65-F5344CB8AC3E}">
        <p14:creationId xmlns:p14="http://schemas.microsoft.com/office/powerpoint/2010/main" xmlns="" val="5245669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467544" y="188640"/>
            <a:ext cx="5492750" cy="417512"/>
          </a:xfrm>
          <a:prstGeom prst="rect">
            <a:avLst/>
          </a:prstGeom>
        </p:spPr>
        <p:txBody>
          <a:bodyPr/>
          <a:lstStyle>
            <a:lvl1pPr algn="l">
              <a:defRPr sz="2800" b="1"/>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a:defRPr/>
            </a:lvl1pPr>
          </a:lstStyle>
          <a:p>
            <a:pPr>
              <a:defRPr/>
            </a:pPr>
            <a:fld id="{5F835C5F-BF40-47A6-AD49-1E049417C428}" type="datetimeFigureOut">
              <a:rPr lang="en-US">
                <a:solidFill>
                  <a:prstClr val="black"/>
                </a:solidFill>
              </a:rPr>
              <a:pPr>
                <a:defRPr/>
              </a:pPr>
              <a:t>2/23/2023</a:t>
            </a:fld>
            <a:endParaRPr lang="en-US" dirty="0">
              <a:solidFill>
                <a:prstClr val="black"/>
              </a:solidFill>
            </a:endParaRPr>
          </a:p>
        </p:txBody>
      </p:sp>
      <p:sp>
        <p:nvSpPr>
          <p:cNvPr id="4" name="Slide Number Placeholder 4"/>
          <p:cNvSpPr>
            <a:spLocks noGrp="1"/>
          </p:cNvSpPr>
          <p:nvPr>
            <p:ph type="sldNum" sz="quarter" idx="11"/>
          </p:nvPr>
        </p:nvSpPr>
        <p:spPr/>
        <p:txBody>
          <a:bodyPr/>
          <a:lstStyle>
            <a:lvl1pPr>
              <a:defRPr/>
            </a:lvl1pPr>
          </a:lstStyle>
          <a:p>
            <a:pPr>
              <a:defRPr/>
            </a:pPr>
            <a:fld id="{74B3A2AB-5F37-406A-930A-3011D21A6632}" type="slidenum">
              <a:rPr lang="en-GB">
                <a:solidFill>
                  <a:prstClr val="white"/>
                </a:solidFill>
              </a:rPr>
              <a:pPr>
                <a:defRPr/>
              </a:pPr>
              <a:t>‹#›</a:t>
            </a:fld>
            <a:endParaRPr lang="en-GB" dirty="0">
              <a:solidFill>
                <a:prstClr val="white"/>
              </a:solidFill>
            </a:endParaRPr>
          </a:p>
        </p:txBody>
      </p:sp>
    </p:spTree>
    <p:extLst>
      <p:ext uri="{BB962C8B-B14F-4D97-AF65-F5344CB8AC3E}">
        <p14:creationId xmlns:p14="http://schemas.microsoft.com/office/powerpoint/2010/main" xmlns="" val="3913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E0CE02-BF85-9948-A2DE-D04BBBE2D8BB}" type="datetimeFigureOut">
              <a:rPr lang="en-US" smtClean="0"/>
              <a:pPr/>
              <a:t>2/23/2023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670021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467544" y="188640"/>
            <a:ext cx="5492750" cy="417512"/>
          </a:xfrm>
          <a:prstGeom prst="rect">
            <a:avLst/>
          </a:prstGeom>
        </p:spPr>
        <p:txBody>
          <a:bodyPr/>
          <a:lstStyle>
            <a:lvl1pPr algn="l">
              <a:defRPr sz="2800" b="1"/>
            </a:lvl1pPr>
          </a:lstStyle>
          <a:p>
            <a:r>
              <a:rPr lang="en-US" dirty="0"/>
              <a:t>Click to edit Master title style</a:t>
            </a:r>
            <a:endParaRPr lang="en-GB" dirty="0"/>
          </a:p>
        </p:txBody>
      </p:sp>
      <p:sp>
        <p:nvSpPr>
          <p:cNvPr id="3" name="Date Placeholder 1"/>
          <p:cNvSpPr>
            <a:spLocks noGrp="1"/>
          </p:cNvSpPr>
          <p:nvPr>
            <p:ph type="dt" sz="half" idx="10"/>
          </p:nvPr>
        </p:nvSpPr>
        <p:spPr/>
        <p:txBody>
          <a:bodyPr/>
          <a:lstStyle>
            <a:lvl1pPr>
              <a:defRPr/>
            </a:lvl1pPr>
          </a:lstStyle>
          <a:p>
            <a:pPr>
              <a:defRPr/>
            </a:pPr>
            <a:fld id="{78DD8459-7A1A-4FF2-80C4-68F1E9D61AB1}" type="datetimeFigureOut">
              <a:rPr lang="en-US">
                <a:solidFill>
                  <a:prstClr val="black"/>
                </a:solidFill>
              </a:rPr>
              <a:pPr>
                <a:defRPr/>
              </a:pPr>
              <a:t>2/23/2023</a:t>
            </a:fld>
            <a:endParaRPr lang="en-US" dirty="0">
              <a:solidFill>
                <a:prstClr val="black"/>
              </a:solidFill>
            </a:endParaRPr>
          </a:p>
        </p:txBody>
      </p:sp>
      <p:sp>
        <p:nvSpPr>
          <p:cNvPr id="4" name="Slide Number Placeholder 3"/>
          <p:cNvSpPr>
            <a:spLocks noGrp="1"/>
          </p:cNvSpPr>
          <p:nvPr>
            <p:ph type="sldNum" sz="quarter" idx="11"/>
          </p:nvPr>
        </p:nvSpPr>
        <p:spPr/>
        <p:txBody>
          <a:bodyPr/>
          <a:lstStyle>
            <a:lvl1pPr>
              <a:defRPr/>
            </a:lvl1pPr>
          </a:lstStyle>
          <a:p>
            <a:pPr>
              <a:defRPr/>
            </a:pPr>
            <a:fld id="{6E270EFC-A3E3-48EB-9F51-78DA1F0A1DA2}" type="slidenum">
              <a:rPr lang="en-GB">
                <a:solidFill>
                  <a:prstClr val="white"/>
                </a:solidFill>
              </a:rPr>
              <a:pPr>
                <a:defRPr/>
              </a:pPr>
              <a:t>‹#›</a:t>
            </a:fld>
            <a:endParaRPr lang="en-GB" dirty="0">
              <a:solidFill>
                <a:prstClr val="white"/>
              </a:solidFill>
            </a:endParaRPr>
          </a:p>
        </p:txBody>
      </p:sp>
    </p:spTree>
    <p:extLst>
      <p:ext uri="{BB962C8B-B14F-4D97-AF65-F5344CB8AC3E}">
        <p14:creationId xmlns:p14="http://schemas.microsoft.com/office/powerpoint/2010/main" xmlns="" val="3148479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19250" y="117475"/>
            <a:ext cx="7345363" cy="431800"/>
          </a:xfrm>
          <a:prstGeom prst="rect">
            <a:avLst/>
          </a:prstGeom>
        </p:spPr>
        <p:txBody>
          <a:bodyPr/>
          <a:lstStyle/>
          <a:p>
            <a:r>
              <a:rPr lang="en-US"/>
              <a:t>Click to edit Master title style</a:t>
            </a:r>
            <a:endParaRPr lang="en-ZA"/>
          </a:p>
        </p:txBody>
      </p:sp>
      <p:sp>
        <p:nvSpPr>
          <p:cNvPr id="3" name="Content Placeholder 2"/>
          <p:cNvSpPr>
            <a:spLocks noGrp="1"/>
          </p:cNvSpPr>
          <p:nvPr>
            <p:ph sz="half" idx="1"/>
          </p:nvPr>
        </p:nvSpPr>
        <p:spPr>
          <a:xfrm>
            <a:off x="250825" y="1196975"/>
            <a:ext cx="42799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83125" y="1196975"/>
            <a:ext cx="4281488"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Slide Number Placeholder 4"/>
          <p:cNvSpPr>
            <a:spLocks noGrp="1"/>
          </p:cNvSpPr>
          <p:nvPr>
            <p:ph type="sldNum" sz="quarter" idx="10"/>
          </p:nvPr>
        </p:nvSpPr>
        <p:spPr/>
        <p:txBody>
          <a:bodyPr/>
          <a:lstStyle>
            <a:lvl1pPr>
              <a:defRPr/>
            </a:lvl1pPr>
          </a:lstStyle>
          <a:p>
            <a:fld id="{1E1076F0-D2BE-4A5B-A4BC-3C3FBE013F2D}" type="slidenum">
              <a:rPr lang="en-ZA">
                <a:solidFill>
                  <a:prstClr val="white"/>
                </a:solidFill>
              </a:rPr>
              <a:pPr/>
              <a:t>‹#›</a:t>
            </a:fld>
            <a:endParaRPr lang="en-ZA" dirty="0">
              <a:solidFill>
                <a:prstClr val="white"/>
              </a:solidFill>
            </a:endParaRPr>
          </a:p>
        </p:txBody>
      </p:sp>
    </p:spTree>
    <p:extLst>
      <p:ext uri="{BB962C8B-B14F-4D97-AF65-F5344CB8AC3E}">
        <p14:creationId xmlns:p14="http://schemas.microsoft.com/office/powerpoint/2010/main" xmlns="" val="3789830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0CE02-BF85-9948-A2DE-D04BBBE2D8BB}" type="datetimeFigureOut">
              <a:rPr lang="en-US" smtClean="0"/>
              <a:pPr/>
              <a:t>2/23/2023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290476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E0CE02-BF85-9948-A2DE-D04BBBE2D8BB}"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1608985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E0CE02-BF85-9948-A2DE-D04BBBE2D8BB}" type="datetimeFigureOut">
              <a:rPr lang="en-US" smtClean="0"/>
              <a:pPr/>
              <a:t>2/23/2023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153782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0CE02-BF85-9948-A2DE-D04BBBE2D8BB}" type="datetimeFigureOut">
              <a:rPr lang="en-US" smtClean="0"/>
              <a:pPr/>
              <a:t>2/23/2023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21475-5BEA-064C-9422-4F0393A80284}" type="slidenum">
              <a:rPr lang="en-US" smtClean="0"/>
              <a:pPr/>
              <a:t>‹#›</a:t>
            </a:fld>
            <a:endParaRPr lang="en-US"/>
          </a:p>
        </p:txBody>
      </p:sp>
    </p:spTree>
    <p:extLst>
      <p:ext uri="{BB962C8B-B14F-4D97-AF65-F5344CB8AC3E}">
        <p14:creationId xmlns:p14="http://schemas.microsoft.com/office/powerpoint/2010/main" xmlns="" val="428387443"/>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C9D96DE0-AB60-4FB5-ABEA-D3C6B3A02FA8}" type="datetime1">
              <a:rPr lang="en-ZA"/>
              <a:pPr>
                <a:defRPr/>
              </a:pPr>
              <a:t>2023/02/23</a:t>
            </a:fld>
            <a:endParaRPr lang="en-Z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r>
              <a:rPr lang="en-ZA"/>
              <a:t>SECRET</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fontAlgn="base">
              <a:spcBef>
                <a:spcPct val="0"/>
              </a:spcBef>
              <a:spcAft>
                <a:spcPct val="0"/>
              </a:spcAft>
              <a:defRPr/>
            </a:pPr>
            <a:fld id="{B364DD5C-01C9-410C-9379-9B6932579CAA}"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xmlns="" val="363883582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white">
                    <a:tint val="75000"/>
                  </a:prstClr>
                </a:solidFill>
                <a:latin typeface="Calibri" panose="020F0502020204030204"/>
              </a:defRPr>
            </a:lvl1pPr>
          </a:lstStyle>
          <a:p>
            <a:pPr>
              <a:defRPr/>
            </a:pPr>
            <a:fld id="{22497F32-6AD8-4559-A751-ACFE43F09FD2}" type="datetimeFigureOut">
              <a:rPr lang="en-ZA"/>
              <a:pPr>
                <a:defRPr/>
              </a:pPr>
              <a:t>2023/02/23</a:t>
            </a:fld>
            <a:endParaRPr lang="en-Z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white">
                    <a:tint val="75000"/>
                  </a:prstClr>
                </a:solidFill>
                <a:latin typeface="Calibri" panose="020F0502020204030204"/>
              </a:defRPr>
            </a:lvl1pPr>
          </a:lstStyle>
          <a:p>
            <a:pPr>
              <a:defRPr/>
            </a:pPr>
            <a:endParaRPr lang="en-ZA"/>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fontAlgn="base">
              <a:spcBef>
                <a:spcPct val="0"/>
              </a:spcBef>
              <a:spcAft>
                <a:spcPct val="0"/>
              </a:spcAft>
              <a:defRPr/>
            </a:pPr>
            <a:fld id="{03BC4030-17BF-4F7D-A0C2-EC861C348BBD}" type="slidenum">
              <a:rPr lang="en-ZA"/>
              <a:pPr fontAlgn="base">
                <a:spcBef>
                  <a:spcPct val="0"/>
                </a:spcBef>
                <a:spcAft>
                  <a:spcPct val="0"/>
                </a:spcAft>
                <a:defRPr/>
              </a:pPr>
              <a:t>‹#›</a:t>
            </a:fld>
            <a:endParaRPr lang="en-ZA"/>
          </a:p>
        </p:txBody>
      </p:sp>
    </p:spTree>
    <p:extLst>
      <p:ext uri="{BB962C8B-B14F-4D97-AF65-F5344CB8AC3E}">
        <p14:creationId xmlns:p14="http://schemas.microsoft.com/office/powerpoint/2010/main" xmlns="" val="3190648144"/>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22" name="Title Placeholder 21"/>
          <p:cNvSpPr>
            <a:spLocks noGrp="1"/>
          </p:cNvSpPr>
          <p:nvPr>
            <p:ph type="title"/>
          </p:nvPr>
        </p:nvSpPr>
        <p:spPr>
          <a:xfrm>
            <a:off x="457200" y="274638"/>
            <a:ext cx="7467600" cy="633412"/>
          </a:xfrm>
          <a:prstGeom prst="rect">
            <a:avLst/>
          </a:prstGeom>
        </p:spPr>
        <p:txBody>
          <a:bodyPr vert="horz" anchor="b">
            <a:normAutofit/>
          </a:bodyPr>
          <a:lstStyle/>
          <a:p>
            <a:r>
              <a:rPr lang="en-US" dirty="0"/>
              <a:t>Click to edit Master title style</a:t>
            </a:r>
          </a:p>
        </p:txBody>
      </p:sp>
      <p:sp>
        <p:nvSpPr>
          <p:cNvPr id="2052" name="Text Placeholder 12"/>
          <p:cNvSpPr>
            <a:spLocks noGrp="1"/>
          </p:cNvSpPr>
          <p:nvPr>
            <p:ph type="body" idx="1"/>
          </p:nvPr>
        </p:nvSpPr>
        <p:spPr bwMode="auto">
          <a:xfrm>
            <a:off x="457200" y="981075"/>
            <a:ext cx="7467600" cy="549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Footer Placeholder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rgbClr val="4E3B30"/>
                </a:solidFill>
                <a:latin typeface="Arial" charset="0"/>
              </a:defRPr>
            </a:lvl1pPr>
          </a:lstStyle>
          <a:p>
            <a:pPr fontAlgn="base">
              <a:spcBef>
                <a:spcPct val="0"/>
              </a:spcBef>
              <a:spcAft>
                <a:spcPct val="0"/>
              </a:spcAft>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2055" name="Straight Connector 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057" name="Straight Connector 1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2"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Tree>
    <p:extLst>
      <p:ext uri="{BB962C8B-B14F-4D97-AF65-F5344CB8AC3E}">
        <p14:creationId xmlns:p14="http://schemas.microsoft.com/office/powerpoint/2010/main" xmlns="" val="344547919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0" fontAlgn="base" hangingPunct="0">
        <a:spcBef>
          <a:spcPct val="0"/>
        </a:spcBef>
        <a:spcAft>
          <a:spcPct val="0"/>
        </a:spcAft>
        <a:defRPr sz="3000" kern="1200" cap="small">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000">
          <a:solidFill>
            <a:schemeClr val="tx2"/>
          </a:solidFill>
          <a:latin typeface="Arial" charset="0"/>
          <a:cs typeface="Arial" charset="0"/>
        </a:defRPr>
      </a:lvl2pPr>
      <a:lvl3pPr algn="l" rtl="0" eaLnBrk="0" fontAlgn="base" hangingPunct="0">
        <a:spcBef>
          <a:spcPct val="0"/>
        </a:spcBef>
        <a:spcAft>
          <a:spcPct val="0"/>
        </a:spcAft>
        <a:defRPr sz="3000">
          <a:solidFill>
            <a:schemeClr val="tx2"/>
          </a:solidFill>
          <a:latin typeface="Arial" charset="0"/>
          <a:cs typeface="Arial" charset="0"/>
        </a:defRPr>
      </a:lvl3pPr>
      <a:lvl4pPr algn="l" rtl="0" eaLnBrk="0" fontAlgn="base" hangingPunct="0">
        <a:spcBef>
          <a:spcPct val="0"/>
        </a:spcBef>
        <a:spcAft>
          <a:spcPct val="0"/>
        </a:spcAft>
        <a:defRPr sz="3000">
          <a:solidFill>
            <a:schemeClr val="tx2"/>
          </a:solidFill>
          <a:latin typeface="Arial" charset="0"/>
          <a:cs typeface="Arial" charset="0"/>
        </a:defRPr>
      </a:lvl4pPr>
      <a:lvl5pPr algn="l" rtl="0" eaLnBrk="0" fontAlgn="base" hangingPunct="0">
        <a:spcBef>
          <a:spcPct val="0"/>
        </a:spcBef>
        <a:spcAft>
          <a:spcPct val="0"/>
        </a:spcAft>
        <a:defRPr sz="3000">
          <a:solidFill>
            <a:schemeClr val="tx2"/>
          </a:solidFill>
          <a:latin typeface="Arial" charset="0"/>
          <a:cs typeface="Arial" charset="0"/>
        </a:defRPr>
      </a:lvl5pPr>
      <a:lvl6pPr marL="457200" algn="l" rtl="0" fontAlgn="base">
        <a:spcBef>
          <a:spcPct val="0"/>
        </a:spcBef>
        <a:spcAft>
          <a:spcPct val="0"/>
        </a:spcAft>
        <a:defRPr sz="3000">
          <a:solidFill>
            <a:schemeClr val="tx2"/>
          </a:solidFill>
          <a:latin typeface="Arial" charset="0"/>
          <a:cs typeface="Arial" charset="0"/>
        </a:defRPr>
      </a:lvl6pPr>
      <a:lvl7pPr marL="914400" algn="l" rtl="0" fontAlgn="base">
        <a:spcBef>
          <a:spcPct val="0"/>
        </a:spcBef>
        <a:spcAft>
          <a:spcPct val="0"/>
        </a:spcAft>
        <a:defRPr sz="3000">
          <a:solidFill>
            <a:schemeClr val="tx2"/>
          </a:solidFill>
          <a:latin typeface="Arial" charset="0"/>
          <a:cs typeface="Arial" charset="0"/>
        </a:defRPr>
      </a:lvl7pPr>
      <a:lvl8pPr marL="1371600" algn="l" rtl="0" fontAlgn="base">
        <a:spcBef>
          <a:spcPct val="0"/>
        </a:spcBef>
        <a:spcAft>
          <a:spcPct val="0"/>
        </a:spcAft>
        <a:defRPr sz="3000">
          <a:solidFill>
            <a:schemeClr val="tx2"/>
          </a:solidFill>
          <a:latin typeface="Arial" charset="0"/>
          <a:cs typeface="Arial" charset="0"/>
        </a:defRPr>
      </a:lvl8pPr>
      <a:lvl9pPr marL="1828800" algn="l" rtl="0" fontAlgn="base">
        <a:spcBef>
          <a:spcPct val="0"/>
        </a:spcBef>
        <a:spcAft>
          <a:spcPct val="0"/>
        </a:spcAft>
        <a:defRPr sz="3000">
          <a:solidFill>
            <a:schemeClr val="tx2"/>
          </a:solidFill>
          <a:latin typeface="Arial" charset="0"/>
          <a:cs typeface="Arial"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Arial" pitchFamily="34" charset="0"/>
          <a:ea typeface="+mn-ea"/>
          <a:cs typeface="Arial" pitchFamily="34" charset="0"/>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Arial" pitchFamily="34" charset="0"/>
          <a:ea typeface="+mn-ea"/>
          <a:cs typeface="Arial" pitchFamily="34" charset="0"/>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Arial" pitchFamily="34" charset="0"/>
          <a:ea typeface="+mn-ea"/>
          <a:cs typeface="Arial" pitchFamily="34" charset="0"/>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Arial" pitchFamily="34" charset="0"/>
          <a:ea typeface="+mn-ea"/>
          <a:cs typeface="Arial" pitchFamily="34" charset="0"/>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Arial" pitchFamily="34" charset="0"/>
          <a:ea typeface="+mn-ea"/>
          <a:cs typeface="Arial"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22" name="Title Placeholder 21"/>
          <p:cNvSpPr>
            <a:spLocks noGrp="1"/>
          </p:cNvSpPr>
          <p:nvPr>
            <p:ph type="title"/>
          </p:nvPr>
        </p:nvSpPr>
        <p:spPr>
          <a:xfrm>
            <a:off x="457200" y="274638"/>
            <a:ext cx="7467600" cy="633412"/>
          </a:xfrm>
          <a:prstGeom prst="rect">
            <a:avLst/>
          </a:prstGeom>
        </p:spPr>
        <p:txBody>
          <a:bodyPr vert="horz" anchor="b">
            <a:normAutofit/>
          </a:bodyPr>
          <a:lstStyle/>
          <a:p>
            <a:r>
              <a:rPr lang="en-US" dirty="0"/>
              <a:t>Click to edit Master title style</a:t>
            </a:r>
          </a:p>
        </p:txBody>
      </p:sp>
      <p:sp>
        <p:nvSpPr>
          <p:cNvPr id="10244" name="Text Placeholder 12"/>
          <p:cNvSpPr>
            <a:spLocks noGrp="1"/>
          </p:cNvSpPr>
          <p:nvPr>
            <p:ph type="body" idx="1"/>
          </p:nvPr>
        </p:nvSpPr>
        <p:spPr bwMode="auto">
          <a:xfrm>
            <a:off x="457200" y="981075"/>
            <a:ext cx="7467600" cy="549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Footer Placeholder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rgbClr val="4E3B30"/>
                </a:solidFill>
                <a:latin typeface="Arial" charset="0"/>
              </a:defRPr>
            </a:lvl1pPr>
          </a:lstStyle>
          <a:p>
            <a:pPr fontAlgn="base">
              <a:spcBef>
                <a:spcPct val="0"/>
              </a:spcBef>
              <a:spcAft>
                <a:spcPct val="0"/>
              </a:spcAft>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endParaRPr>
          </a:p>
        </p:txBody>
      </p:sp>
      <p:sp>
        <p:nvSpPr>
          <p:cNvPr id="10247" name="Straight Connector 8"/>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249" name="Straight Connector 10"/>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2"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Tree>
    <p:extLst>
      <p:ext uri="{BB962C8B-B14F-4D97-AF65-F5344CB8AC3E}">
        <p14:creationId xmlns:p14="http://schemas.microsoft.com/office/powerpoint/2010/main" xmlns="" val="377425361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l" rtl="0" eaLnBrk="0" fontAlgn="base" hangingPunct="0">
        <a:spcBef>
          <a:spcPct val="0"/>
        </a:spcBef>
        <a:spcAft>
          <a:spcPct val="0"/>
        </a:spcAft>
        <a:defRPr sz="3000" kern="1200" cap="small">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3000">
          <a:solidFill>
            <a:schemeClr val="tx2"/>
          </a:solidFill>
          <a:latin typeface="Arial" charset="0"/>
          <a:cs typeface="Arial" charset="0"/>
        </a:defRPr>
      </a:lvl2pPr>
      <a:lvl3pPr algn="l" rtl="0" eaLnBrk="0" fontAlgn="base" hangingPunct="0">
        <a:spcBef>
          <a:spcPct val="0"/>
        </a:spcBef>
        <a:spcAft>
          <a:spcPct val="0"/>
        </a:spcAft>
        <a:defRPr sz="3000">
          <a:solidFill>
            <a:schemeClr val="tx2"/>
          </a:solidFill>
          <a:latin typeface="Arial" charset="0"/>
          <a:cs typeface="Arial" charset="0"/>
        </a:defRPr>
      </a:lvl3pPr>
      <a:lvl4pPr algn="l" rtl="0" eaLnBrk="0" fontAlgn="base" hangingPunct="0">
        <a:spcBef>
          <a:spcPct val="0"/>
        </a:spcBef>
        <a:spcAft>
          <a:spcPct val="0"/>
        </a:spcAft>
        <a:defRPr sz="3000">
          <a:solidFill>
            <a:schemeClr val="tx2"/>
          </a:solidFill>
          <a:latin typeface="Arial" charset="0"/>
          <a:cs typeface="Arial" charset="0"/>
        </a:defRPr>
      </a:lvl4pPr>
      <a:lvl5pPr algn="l" rtl="0" eaLnBrk="0" fontAlgn="base" hangingPunct="0">
        <a:spcBef>
          <a:spcPct val="0"/>
        </a:spcBef>
        <a:spcAft>
          <a:spcPct val="0"/>
        </a:spcAft>
        <a:defRPr sz="3000">
          <a:solidFill>
            <a:schemeClr val="tx2"/>
          </a:solidFill>
          <a:latin typeface="Arial" charset="0"/>
          <a:cs typeface="Arial" charset="0"/>
        </a:defRPr>
      </a:lvl5pPr>
      <a:lvl6pPr marL="457200" algn="l" rtl="0" fontAlgn="base">
        <a:spcBef>
          <a:spcPct val="0"/>
        </a:spcBef>
        <a:spcAft>
          <a:spcPct val="0"/>
        </a:spcAft>
        <a:defRPr sz="3000">
          <a:solidFill>
            <a:schemeClr val="tx2"/>
          </a:solidFill>
          <a:latin typeface="Arial" charset="0"/>
          <a:cs typeface="Arial" charset="0"/>
        </a:defRPr>
      </a:lvl6pPr>
      <a:lvl7pPr marL="914400" algn="l" rtl="0" fontAlgn="base">
        <a:spcBef>
          <a:spcPct val="0"/>
        </a:spcBef>
        <a:spcAft>
          <a:spcPct val="0"/>
        </a:spcAft>
        <a:defRPr sz="3000">
          <a:solidFill>
            <a:schemeClr val="tx2"/>
          </a:solidFill>
          <a:latin typeface="Arial" charset="0"/>
          <a:cs typeface="Arial" charset="0"/>
        </a:defRPr>
      </a:lvl7pPr>
      <a:lvl8pPr marL="1371600" algn="l" rtl="0" fontAlgn="base">
        <a:spcBef>
          <a:spcPct val="0"/>
        </a:spcBef>
        <a:spcAft>
          <a:spcPct val="0"/>
        </a:spcAft>
        <a:defRPr sz="3000">
          <a:solidFill>
            <a:schemeClr val="tx2"/>
          </a:solidFill>
          <a:latin typeface="Arial" charset="0"/>
          <a:cs typeface="Arial" charset="0"/>
        </a:defRPr>
      </a:lvl8pPr>
      <a:lvl9pPr marL="1828800" algn="l" rtl="0" fontAlgn="base">
        <a:spcBef>
          <a:spcPct val="0"/>
        </a:spcBef>
        <a:spcAft>
          <a:spcPct val="0"/>
        </a:spcAft>
        <a:defRPr sz="3000">
          <a:solidFill>
            <a:schemeClr val="tx2"/>
          </a:solidFill>
          <a:latin typeface="Arial" charset="0"/>
          <a:cs typeface="Arial"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Arial" pitchFamily="34" charset="0"/>
          <a:ea typeface="+mn-ea"/>
          <a:cs typeface="Arial" pitchFamily="34" charset="0"/>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Arial" pitchFamily="34" charset="0"/>
          <a:ea typeface="+mn-ea"/>
          <a:cs typeface="Arial" pitchFamily="34" charset="0"/>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Arial" pitchFamily="34" charset="0"/>
          <a:ea typeface="+mn-ea"/>
          <a:cs typeface="Arial" pitchFamily="34" charset="0"/>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Arial" pitchFamily="34" charset="0"/>
          <a:ea typeface="+mn-ea"/>
          <a:cs typeface="Arial" pitchFamily="34" charset="0"/>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Arial" pitchFamily="34" charset="0"/>
          <a:ea typeface="+mn-ea"/>
          <a:cs typeface="Arial" pitchFamily="34" charset="0"/>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908050"/>
            <a:ext cx="634682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24625"/>
            <a:ext cx="2133600" cy="288925"/>
          </a:xfrm>
          <a:prstGeom prst="rect">
            <a:avLst/>
          </a:prstGeom>
        </p:spPr>
        <p:txBody>
          <a:bodyPr vert="horz" lIns="91440" tIns="45720" rIns="91440" bIns="45720" rtlCol="0" anchor="ctr"/>
          <a:lstStyle>
            <a:lvl1pPr algn="l">
              <a:defRPr sz="1200" b="1">
                <a:solidFill>
                  <a:schemeClr val="tx1"/>
                </a:solidFill>
              </a:defRPr>
            </a:lvl1pPr>
          </a:lstStyle>
          <a:p>
            <a:pPr fontAlgn="base">
              <a:spcBef>
                <a:spcPct val="0"/>
              </a:spcBef>
              <a:spcAft>
                <a:spcPct val="0"/>
              </a:spcAft>
              <a:defRPr/>
            </a:pPr>
            <a:fld id="{834B3ABC-0972-48BF-BF0A-0D3EB0BF9C76}" type="datetimeFigureOut">
              <a:rPr lang="en-US">
                <a:solidFill>
                  <a:prstClr val="black"/>
                </a:solidFill>
                <a:latin typeface="Arial" charset="0"/>
              </a:rPr>
              <a:pPr fontAlgn="base">
                <a:spcBef>
                  <a:spcPct val="0"/>
                </a:spcBef>
                <a:spcAft>
                  <a:spcPct val="0"/>
                </a:spcAft>
                <a:defRPr/>
              </a:pPr>
              <a:t>2/23/2023</a:t>
            </a:fld>
            <a:endParaRPr lang="en-US" sz="1400" dirty="0">
              <a:solidFill>
                <a:prstClr val="black"/>
              </a:solidFill>
              <a:latin typeface="Arial" charset="0"/>
            </a:endParaRPr>
          </a:p>
        </p:txBody>
      </p:sp>
      <p:sp>
        <p:nvSpPr>
          <p:cNvPr id="6" name="Slide Number Placeholder 5"/>
          <p:cNvSpPr>
            <a:spLocks noGrp="1"/>
          </p:cNvSpPr>
          <p:nvPr>
            <p:ph type="sldNum" sz="quarter" idx="4"/>
          </p:nvPr>
        </p:nvSpPr>
        <p:spPr>
          <a:xfrm>
            <a:off x="6553200" y="6524625"/>
            <a:ext cx="2133600" cy="293688"/>
          </a:xfrm>
          <a:prstGeom prst="rect">
            <a:avLst/>
          </a:prstGeom>
        </p:spPr>
        <p:txBody>
          <a:bodyPr vert="horz" lIns="91440" tIns="45720" rIns="91440" bIns="45720" rtlCol="0" anchor="ctr"/>
          <a:lstStyle>
            <a:lvl1pPr algn="r">
              <a:defRPr sz="1200" b="1">
                <a:solidFill>
                  <a:schemeClr val="bg1"/>
                </a:solidFill>
              </a:defRPr>
            </a:lvl1pPr>
          </a:lstStyle>
          <a:p>
            <a:pPr fontAlgn="base">
              <a:spcBef>
                <a:spcPct val="0"/>
              </a:spcBef>
              <a:spcAft>
                <a:spcPct val="0"/>
              </a:spcAft>
              <a:defRPr/>
            </a:pPr>
            <a:fld id="{F38D2DBB-85D5-4EDE-990F-019E6BBC4BAD}" type="slidenum">
              <a:rPr lang="en-GB">
                <a:solidFill>
                  <a:prstClr val="white"/>
                </a:solidFill>
                <a:latin typeface="Arial" charset="0"/>
              </a:rPr>
              <a:pPr fontAlgn="base">
                <a:spcBef>
                  <a:spcPct val="0"/>
                </a:spcBef>
                <a:spcAft>
                  <a:spcPct val="0"/>
                </a:spcAft>
                <a:defRPr/>
              </a:pPr>
              <a:t>‹#›</a:t>
            </a:fld>
            <a:endParaRPr lang="en-GB" dirty="0">
              <a:solidFill>
                <a:prstClr val="white"/>
              </a:solidFill>
              <a:latin typeface="Arial" charset="0"/>
            </a:endParaRPr>
          </a:p>
        </p:txBody>
      </p:sp>
      <p:sp>
        <p:nvSpPr>
          <p:cNvPr id="1029" name="Rectangle 9"/>
          <p:cNvSpPr>
            <a:spLocks noChangeArrowheads="1"/>
          </p:cNvSpPr>
          <p:nvPr userDrawn="1"/>
        </p:nvSpPr>
        <p:spPr bwMode="auto">
          <a:xfrm>
            <a:off x="8101013" y="144463"/>
            <a:ext cx="909637"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fontAlgn="base">
              <a:spcBef>
                <a:spcPct val="0"/>
              </a:spcBef>
              <a:spcAft>
                <a:spcPct val="0"/>
              </a:spcAft>
            </a:pPr>
            <a:fld id="{69D8083D-3FFC-49E2-BD07-C4B79B4C5430}" type="slidenum">
              <a:rPr lang="en-US" sz="1400" b="1">
                <a:solidFill>
                  <a:prstClr val="white"/>
                </a:solidFill>
                <a:latin typeface="Arial" charset="0"/>
              </a:rPr>
              <a:pPr algn="r" fontAlgn="base">
                <a:spcBef>
                  <a:spcPct val="0"/>
                </a:spcBef>
                <a:spcAft>
                  <a:spcPct val="0"/>
                </a:spcAft>
              </a:pPr>
              <a:t>‹#›</a:t>
            </a:fld>
            <a:endParaRPr lang="en-US" sz="1400" b="1" dirty="0">
              <a:solidFill>
                <a:prstClr val="white"/>
              </a:solidFill>
              <a:latin typeface="Arial" charset="0"/>
            </a:endParaRPr>
          </a:p>
        </p:txBody>
      </p:sp>
    </p:spTree>
    <p:extLst>
      <p:ext uri="{BB962C8B-B14F-4D97-AF65-F5344CB8AC3E}">
        <p14:creationId xmlns:p14="http://schemas.microsoft.com/office/powerpoint/2010/main" xmlns="" val="428575374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Chart, sunburst chart&#10;&#10;Description automatically generated">
            <a:extLst>
              <a:ext uri="{FF2B5EF4-FFF2-40B4-BE49-F238E27FC236}">
                <a16:creationId xmlns:a16="http://schemas.microsoft.com/office/drawing/2014/main" xmlns="" id="{067D6229-F62B-A44B-BEB4-6EAA3D2CAD16}"/>
              </a:ext>
            </a:extLst>
          </p:cNvPr>
          <p:cNvPicPr>
            <a:picLocks noChangeAspect="1"/>
          </p:cNvPicPr>
          <p:nvPr/>
        </p:nvPicPr>
        <p:blipFill>
          <a:blip r:embed="rId3"/>
          <a:stretch>
            <a:fillRect/>
          </a:stretch>
        </p:blipFill>
        <p:spPr>
          <a:xfrm>
            <a:off x="0" y="-177796"/>
            <a:ext cx="9144000" cy="6855236"/>
          </a:xfrm>
          <a:prstGeom prst="rect">
            <a:avLst/>
          </a:prstGeom>
        </p:spPr>
      </p:pic>
      <p:sp>
        <p:nvSpPr>
          <p:cNvPr id="2" name="Title 1">
            <a:extLst>
              <a:ext uri="{FF2B5EF4-FFF2-40B4-BE49-F238E27FC236}">
                <a16:creationId xmlns:a16="http://schemas.microsoft.com/office/drawing/2014/main" xmlns="" id="{1F994D50-045B-344D-B8CC-7AD51AA9A508}"/>
              </a:ext>
            </a:extLst>
          </p:cNvPr>
          <p:cNvSpPr>
            <a:spLocks noGrp="1"/>
          </p:cNvSpPr>
          <p:nvPr>
            <p:ph type="ctrTitle" idx="4294967295"/>
          </p:nvPr>
        </p:nvSpPr>
        <p:spPr>
          <a:xfrm>
            <a:off x="2805133" y="5059844"/>
            <a:ext cx="4963733" cy="542059"/>
          </a:xfrm>
        </p:spPr>
        <p:txBody>
          <a:bodyPr>
            <a:noAutofit/>
          </a:bodyPr>
          <a:lstStyle/>
          <a:p>
            <a:pPr algn="ct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endParaRPr lang="en-US" sz="32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85425991-37C3-3E44-ACC8-F39A69A3E4EB}"/>
              </a:ext>
            </a:extLst>
          </p:cNvPr>
          <p:cNvSpPr>
            <a:spLocks noGrp="1"/>
          </p:cNvSpPr>
          <p:nvPr>
            <p:ph type="subTitle" idx="4294967295"/>
          </p:nvPr>
        </p:nvSpPr>
        <p:spPr>
          <a:xfrm>
            <a:off x="155643" y="5059844"/>
            <a:ext cx="7383293" cy="1132725"/>
          </a:xfrm>
        </p:spPr>
        <p:txBody>
          <a:bodyPr>
            <a:noAutofit/>
          </a:bodyPr>
          <a:lstStyle/>
          <a:p>
            <a:pPr marL="0" indent="0" algn="ctr">
              <a:buNone/>
            </a:pPr>
            <a:r>
              <a:rPr lang="en-US" sz="2000" b="1" dirty="0">
                <a:latin typeface="Times New Roman" panose="02020603050405020304" pitchFamily="18" charset="0"/>
                <a:cs typeface="Times New Roman" panose="02020603050405020304" pitchFamily="18" charset="0"/>
              </a:rPr>
              <a:t>PRESENTATION TO THE </a:t>
            </a:r>
          </a:p>
          <a:p>
            <a:pPr marL="0" indent="0" algn="ctr">
              <a:buNone/>
            </a:pPr>
            <a:r>
              <a:rPr lang="en-US" sz="2000" b="1" dirty="0">
                <a:latin typeface="Times New Roman" panose="02020603050405020304" pitchFamily="18" charset="0"/>
                <a:cs typeface="Times New Roman" panose="02020603050405020304" pitchFamily="18" charset="0"/>
              </a:rPr>
              <a:t>PORTFOLIO ON SOCIAL DEVELOPMENT</a:t>
            </a:r>
          </a:p>
          <a:p>
            <a:pPr marL="0" indent="0" algn="ctr">
              <a:buNone/>
            </a:pPr>
            <a:r>
              <a:rPr lang="en-US" sz="2000" b="1" dirty="0">
                <a:latin typeface="Times New Roman" panose="02020603050405020304" pitchFamily="18" charset="0"/>
                <a:cs typeface="Times New Roman" panose="02020603050405020304" pitchFamily="18" charset="0"/>
              </a:rPr>
              <a:t>22 FEBRUARY 2023</a:t>
            </a:r>
          </a:p>
        </p:txBody>
      </p:sp>
      <p:pic>
        <p:nvPicPr>
          <p:cNvPr id="6" name="Picture 5"/>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xmlns="">
                  <a14:imgLayer r:embed="rId5">
                    <a14:imgEffect>
                      <a14:artisticPencilSketch/>
                    </a14:imgEffect>
                    <a14:imgEffect>
                      <a14:colorTemperature colorTemp="11200"/>
                    </a14:imgEffect>
                  </a14:imgLayer>
                </a14:imgProps>
              </a:ext>
            </a:extLst>
          </a:blip>
          <a:stretch>
            <a:fillRect/>
          </a:stretch>
        </p:blipFill>
        <p:spPr>
          <a:xfrm>
            <a:off x="2085874" y="642316"/>
            <a:ext cx="4493141" cy="4206605"/>
          </a:xfrm>
          <a:prstGeom prst="rect">
            <a:avLst/>
          </a:prstGeom>
        </p:spPr>
      </p:pic>
      <p:sp>
        <p:nvSpPr>
          <p:cNvPr id="4" name="TextBox 3"/>
          <p:cNvSpPr txBox="1"/>
          <p:nvPr/>
        </p:nvSpPr>
        <p:spPr>
          <a:xfrm>
            <a:off x="2372008" y="1056029"/>
            <a:ext cx="3954173" cy="923330"/>
          </a:xfrm>
          <a:prstGeom prst="rect">
            <a:avLst/>
          </a:prstGeom>
          <a:noFill/>
        </p:spPr>
        <p:txBody>
          <a:bodyPr wrap="square" rtlCol="0">
            <a:spAutoFit/>
          </a:bodyPr>
          <a:lstStyle/>
          <a:p>
            <a:pPr algn="ctr"/>
            <a:r>
              <a:rPr lang="en-US" b="1" dirty="0"/>
              <a:t>VIOLENCE AND MURDER OF CHILDREN: MANDATE, PROGRAMMATIC INTERVENTIONS AND IMPACT</a:t>
            </a:r>
          </a:p>
        </p:txBody>
      </p:sp>
      <p:pic>
        <p:nvPicPr>
          <p:cNvPr id="9" name="Picture 1" descr="page1image7183952">
            <a:extLst>
              <a:ext uri="{FF2B5EF4-FFF2-40B4-BE49-F238E27FC236}">
                <a16:creationId xmlns:a16="http://schemas.microsoft.com/office/drawing/2014/main" xmlns="" id="{1F09E9E2-9225-194D-AB82-680406CCC312}"/>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711077" y="3988389"/>
            <a:ext cx="2388409" cy="21031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165539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19250" y="836613"/>
            <a:ext cx="2808288" cy="4895850"/>
          </a:xfrm>
        </p:spPr>
        <p:txBody>
          <a:bodyPr>
            <a:normAutofit/>
          </a:bodyPr>
          <a:lstStyle/>
          <a:p>
            <a:pPr>
              <a:defRPr/>
            </a:pPr>
            <a:r>
              <a:rPr lang="en-US" sz="2600" b="0" dirty="0">
                <a:solidFill>
                  <a:schemeClr val="tx1"/>
                </a:solidFill>
              </a:rPr>
              <a:t>FAILURE TO REPORT SEXUAL OFFENCES PERPETRATED AGAINST A CHILD IS A PUNISHABLE CRIME</a:t>
            </a:r>
            <a:r>
              <a:rPr lang="en-US" b="0" dirty="0">
                <a:solidFill>
                  <a:schemeClr val="tx1"/>
                </a:solidFill>
              </a:rPr>
              <a:t/>
            </a:r>
            <a:br>
              <a:rPr lang="en-US" b="0" dirty="0">
                <a:solidFill>
                  <a:schemeClr val="tx1"/>
                </a:solidFill>
              </a:rPr>
            </a:br>
            <a:endParaRPr lang="en-US" b="0" dirty="0">
              <a:solidFill>
                <a:schemeClr val="tx1"/>
              </a:solidFill>
            </a:endParaRPr>
          </a:p>
        </p:txBody>
      </p:sp>
      <p:pic>
        <p:nvPicPr>
          <p:cNvPr id="153603" name="Picture 2"/>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4427538" y="1989138"/>
            <a:ext cx="4314825" cy="286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56773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nvPr>
        </p:nvGraphicFramePr>
        <p:xfrm>
          <a:off x="457200" y="188640"/>
          <a:ext cx="8219256" cy="6285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8547"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C8107A-A743-42EE-A47F-FBFE9A4C8DBF}" type="slidenum">
              <a:rPr lang="en-GB" altLang="en-US" smtClean="0">
                <a:solidFill>
                  <a:srgbClr val="FFFFFF"/>
                </a:solidFill>
                <a:cs typeface="Arial" panose="020B0604020202020204" pitchFamily="34" charset="0"/>
              </a:rPr>
              <a:pPr/>
              <a:t>11</a:t>
            </a:fld>
            <a:endParaRPr lang="en-GB" altLang="en-US">
              <a:solidFill>
                <a:srgbClr val="FFFFFF"/>
              </a:solidFill>
              <a:cs typeface="Arial" panose="020B0604020202020204" pitchFamily="34" charset="0"/>
            </a:endParaRPr>
          </a:p>
        </p:txBody>
      </p:sp>
    </p:spTree>
    <p:extLst>
      <p:ext uri="{BB962C8B-B14F-4D97-AF65-F5344CB8AC3E}">
        <p14:creationId xmlns:p14="http://schemas.microsoft.com/office/powerpoint/2010/main" xmlns="" val="1438584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19" y="143459"/>
            <a:ext cx="984738" cy="663672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a:solidFill>
                  <a:prstClr val="white"/>
                </a:solidFill>
              </a:rPr>
              <a:t>CHILDREN’S COURTS</a:t>
            </a:r>
          </a:p>
        </p:txBody>
      </p:sp>
      <p:sp>
        <p:nvSpPr>
          <p:cNvPr id="3" name="Rectangle 2"/>
          <p:cNvSpPr/>
          <p:nvPr/>
        </p:nvSpPr>
        <p:spPr>
          <a:xfrm>
            <a:off x="1090492" y="133732"/>
            <a:ext cx="7965959" cy="56666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Most Common Services offered by Children’s Courts </a:t>
            </a:r>
            <a:r>
              <a:rPr lang="en-US" sz="2400" dirty="0">
                <a:solidFill>
                  <a:prstClr val="white"/>
                </a:solidFill>
              </a:rPr>
              <a:t> </a:t>
            </a:r>
          </a:p>
        </p:txBody>
      </p:sp>
      <p:sp>
        <p:nvSpPr>
          <p:cNvPr id="4" name="Rectangle 3"/>
          <p:cNvSpPr/>
          <p:nvPr/>
        </p:nvSpPr>
        <p:spPr>
          <a:xfrm>
            <a:off x="5073599" y="820163"/>
            <a:ext cx="3982852" cy="5891922"/>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Challenges, as Reported by Judiciary</a:t>
            </a:r>
          </a:p>
          <a:p>
            <a:pPr marL="285750" indent="-285750">
              <a:buFont typeface="Arial" panose="020B0604020202020204" pitchFamily="34" charset="0"/>
              <a:buChar char="•"/>
            </a:pPr>
            <a:r>
              <a:rPr lang="en-US" sz="2000" dirty="0">
                <a:solidFill>
                  <a:prstClr val="white"/>
                </a:solidFill>
              </a:rPr>
              <a:t>Delayed submission of social work investigation report; </a:t>
            </a:r>
          </a:p>
          <a:p>
            <a:pPr marL="285750" indent="-285750">
              <a:buFont typeface="Arial" panose="020B0604020202020204" pitchFamily="34" charset="0"/>
              <a:buChar char="•"/>
            </a:pPr>
            <a:r>
              <a:rPr lang="en-US" sz="2000" dirty="0">
                <a:solidFill>
                  <a:prstClr val="white"/>
                </a:solidFill>
              </a:rPr>
              <a:t>Submission of reports with incomplete information by social workers;</a:t>
            </a:r>
          </a:p>
          <a:p>
            <a:pPr marL="285750" indent="-285750">
              <a:buFont typeface="Arial" panose="020B0604020202020204" pitchFamily="34" charset="0"/>
              <a:buChar char="•"/>
            </a:pPr>
            <a:r>
              <a:rPr lang="en-US" sz="2000" dirty="0">
                <a:solidFill>
                  <a:prstClr val="white"/>
                </a:solidFill>
              </a:rPr>
              <a:t>Regulation 56 adverts;</a:t>
            </a:r>
          </a:p>
          <a:p>
            <a:pPr marL="285750" indent="-285750">
              <a:buFont typeface="Arial" panose="020B0604020202020204" pitchFamily="34" charset="0"/>
              <a:buChar char="•"/>
            </a:pPr>
            <a:r>
              <a:rPr lang="en-US" sz="2000" dirty="0">
                <a:solidFill>
                  <a:prstClr val="white"/>
                </a:solidFill>
              </a:rPr>
              <a:t>Delayed submission of school letters;</a:t>
            </a:r>
          </a:p>
          <a:p>
            <a:pPr marL="285750" indent="-285750">
              <a:buFont typeface="Arial" panose="020B0604020202020204" pitchFamily="34" charset="0"/>
              <a:buChar char="•"/>
            </a:pPr>
            <a:r>
              <a:rPr lang="en-US" sz="2000" dirty="0">
                <a:solidFill>
                  <a:prstClr val="white"/>
                </a:solidFill>
              </a:rPr>
              <a:t>Non-submission/ late submission of foster care extension reports by social workers; </a:t>
            </a:r>
          </a:p>
          <a:p>
            <a:pPr marL="285750" indent="-285750">
              <a:buFont typeface="Arial" panose="020B0604020202020204" pitchFamily="34" charset="0"/>
              <a:buChar char="•"/>
            </a:pPr>
            <a:r>
              <a:rPr lang="en-US" sz="2000" dirty="0">
                <a:solidFill>
                  <a:prstClr val="white"/>
                </a:solidFill>
              </a:rPr>
              <a:t>Shortage of intermediary services; </a:t>
            </a:r>
          </a:p>
          <a:p>
            <a:pPr marL="285750" indent="-285750">
              <a:buFont typeface="Arial" panose="020B0604020202020204" pitchFamily="34" charset="0"/>
              <a:buChar char="•"/>
            </a:pPr>
            <a:r>
              <a:rPr lang="en-US" sz="2000" dirty="0">
                <a:solidFill>
                  <a:prstClr val="white"/>
                </a:solidFill>
              </a:rPr>
              <a:t>Shortage of social workers, </a:t>
            </a:r>
          </a:p>
          <a:p>
            <a:pPr marL="285750" indent="-285750">
              <a:buFont typeface="Arial" panose="020B0604020202020204" pitchFamily="34" charset="0"/>
              <a:buChar char="•"/>
            </a:pPr>
            <a:r>
              <a:rPr lang="en-US" sz="2000" dirty="0">
                <a:solidFill>
                  <a:prstClr val="white"/>
                </a:solidFill>
              </a:rPr>
              <a:t>Poor quality of services offered at Child and Youth Care Centres, etc.</a:t>
            </a:r>
          </a:p>
          <a:p>
            <a:endParaRPr lang="en-US" dirty="0">
              <a:solidFill>
                <a:prstClr val="white"/>
              </a:solidFill>
            </a:endParaRPr>
          </a:p>
        </p:txBody>
      </p:sp>
      <p:sp>
        <p:nvSpPr>
          <p:cNvPr id="5" name="Rectangle 4"/>
          <p:cNvSpPr/>
          <p:nvPr/>
        </p:nvSpPr>
        <p:spPr>
          <a:xfrm>
            <a:off x="1090492" y="820163"/>
            <a:ext cx="3863004" cy="589192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prstClr val="white"/>
                </a:solidFill>
              </a:rPr>
              <a:t>When a Child is Abused/ In Need of Care and protection, </a:t>
            </a:r>
            <a:r>
              <a:rPr lang="en-US" sz="2600" dirty="0">
                <a:solidFill>
                  <a:prstClr val="white"/>
                </a:solidFill>
              </a:rPr>
              <a:t>the Children’s Courts attends to certain applications, which include:</a:t>
            </a:r>
          </a:p>
          <a:p>
            <a:endParaRPr lang="en-US" sz="2600" dirty="0">
              <a:solidFill>
                <a:prstClr val="white"/>
              </a:solidFill>
            </a:endParaRPr>
          </a:p>
          <a:p>
            <a:pPr marL="285750" indent="-285750">
              <a:buFont typeface="Arial" panose="020B0604020202020204" pitchFamily="34" charset="0"/>
              <a:buChar char="•"/>
            </a:pPr>
            <a:r>
              <a:rPr lang="en-US" sz="2600" dirty="0">
                <a:solidFill>
                  <a:prstClr val="white"/>
                </a:solidFill>
              </a:rPr>
              <a:t>Urgent removal of a child;</a:t>
            </a:r>
          </a:p>
          <a:p>
            <a:pPr marL="285750" indent="-285750">
              <a:buFont typeface="Arial" panose="020B0604020202020204" pitchFamily="34" charset="0"/>
              <a:buChar char="•"/>
            </a:pPr>
            <a:r>
              <a:rPr lang="en-US" sz="2600" dirty="0">
                <a:solidFill>
                  <a:prstClr val="white"/>
                </a:solidFill>
              </a:rPr>
              <a:t>Parenting plan;</a:t>
            </a:r>
          </a:p>
          <a:p>
            <a:pPr marL="285750" indent="-285750">
              <a:buFont typeface="Arial" panose="020B0604020202020204" pitchFamily="34" charset="0"/>
              <a:buChar char="•"/>
            </a:pPr>
            <a:r>
              <a:rPr lang="en-US" sz="2600" dirty="0">
                <a:solidFill>
                  <a:prstClr val="white"/>
                </a:solidFill>
              </a:rPr>
              <a:t>Foster care applications;</a:t>
            </a:r>
          </a:p>
          <a:p>
            <a:pPr marL="285750" indent="-285750">
              <a:buFont typeface="Arial" panose="020B0604020202020204" pitchFamily="34" charset="0"/>
              <a:buChar char="•"/>
            </a:pPr>
            <a:r>
              <a:rPr lang="en-US" sz="2600" dirty="0">
                <a:solidFill>
                  <a:prstClr val="white"/>
                </a:solidFill>
              </a:rPr>
              <a:t>Contribution order;</a:t>
            </a:r>
          </a:p>
          <a:p>
            <a:pPr marL="285750" indent="-285750">
              <a:buFont typeface="Arial" panose="020B0604020202020204" pitchFamily="34" charset="0"/>
              <a:buChar char="•"/>
            </a:pPr>
            <a:r>
              <a:rPr lang="en-US" sz="2600" dirty="0">
                <a:solidFill>
                  <a:prstClr val="white"/>
                </a:solidFill>
              </a:rPr>
              <a:t>Adoptions; etc.</a:t>
            </a:r>
          </a:p>
          <a:p>
            <a:pPr marL="285750" indent="-285750">
              <a:buFont typeface="Arial" panose="020B0604020202020204" pitchFamily="34" charset="0"/>
              <a:buChar char="•"/>
            </a:pPr>
            <a:endParaRPr lang="en-US" dirty="0">
              <a:solidFill>
                <a:prstClr val="white"/>
              </a:solidFill>
            </a:endParaRPr>
          </a:p>
        </p:txBody>
      </p:sp>
    </p:spTree>
    <p:extLst>
      <p:ext uri="{BB962C8B-B14F-4D97-AF65-F5344CB8AC3E}">
        <p14:creationId xmlns:p14="http://schemas.microsoft.com/office/powerpoint/2010/main" xmlns="" val="2353319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81069" y="1397000"/>
          <a:ext cx="882712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79834" y="579421"/>
            <a:ext cx="7368812" cy="954107"/>
          </a:xfrm>
          <a:prstGeom prst="rect">
            <a:avLst/>
          </a:prstGeom>
          <a:noFill/>
        </p:spPr>
        <p:txBody>
          <a:bodyPr wrap="none" rtlCol="0">
            <a:spAutoFit/>
          </a:bodyPr>
          <a:lstStyle/>
          <a:p>
            <a:pPr algn="ctr"/>
            <a:r>
              <a:rPr lang="en-US" sz="2800" b="1" dirty="0">
                <a:ln w="22225">
                  <a:solidFill>
                    <a:srgbClr val="ED7D31"/>
                  </a:solidFill>
                  <a:prstDash val="solid"/>
                </a:ln>
                <a:solidFill>
                  <a:srgbClr val="ED7D31">
                    <a:lumMod val="40000"/>
                    <a:lumOff val="60000"/>
                  </a:srgbClr>
                </a:solidFill>
              </a:rPr>
              <a:t>SEXUAL OFFENCES COURTS GIVING SUPPORT TO</a:t>
            </a:r>
          </a:p>
          <a:p>
            <a:pPr algn="ctr"/>
            <a:r>
              <a:rPr lang="en-US" sz="2800" b="1" dirty="0">
                <a:ln w="22225">
                  <a:solidFill>
                    <a:srgbClr val="ED7D31"/>
                  </a:solidFill>
                  <a:prstDash val="solid"/>
                </a:ln>
                <a:solidFill>
                  <a:srgbClr val="ED7D31">
                    <a:lumMod val="40000"/>
                    <a:lumOff val="60000"/>
                  </a:srgbClr>
                </a:solidFill>
              </a:rPr>
              <a:t> CHILD VICTIMS OF SEX CRIMES</a:t>
            </a:r>
          </a:p>
        </p:txBody>
      </p:sp>
      <p:sp>
        <p:nvSpPr>
          <p:cNvPr id="4" name="Smiley Face 3"/>
          <p:cNvSpPr/>
          <p:nvPr/>
        </p:nvSpPr>
        <p:spPr>
          <a:xfrm>
            <a:off x="6346479" y="3734554"/>
            <a:ext cx="1593410" cy="1425921"/>
          </a:xfrm>
          <a:prstGeom prst="smileyFac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5" name="Rectangle 4"/>
          <p:cNvSpPr/>
          <p:nvPr/>
        </p:nvSpPr>
        <p:spPr>
          <a:xfrm>
            <a:off x="181069" y="5321029"/>
            <a:ext cx="8962930" cy="9144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prstClr val="white"/>
                </a:solidFill>
              </a:rPr>
              <a:t>A child witness may leave the court space without knowing that he/ she was in court testifying</a:t>
            </a:r>
          </a:p>
        </p:txBody>
      </p:sp>
    </p:spTree>
    <p:extLst>
      <p:ext uri="{BB962C8B-B14F-4D97-AF65-F5344CB8AC3E}">
        <p14:creationId xmlns:p14="http://schemas.microsoft.com/office/powerpoint/2010/main" xmlns="" val="2488107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98766" y="941561"/>
          <a:ext cx="8700380" cy="5401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lowchart: Off-page Connector 2"/>
          <p:cNvSpPr/>
          <p:nvPr/>
        </p:nvSpPr>
        <p:spPr>
          <a:xfrm>
            <a:off x="0" y="17433"/>
            <a:ext cx="9144000" cy="1217980"/>
          </a:xfrm>
          <a:prstGeom prst="flowChartOffpageConnec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Support Services for Child Victims </a:t>
            </a:r>
            <a:r>
              <a:rPr lang="en-US" sz="2000" b="1" dirty="0">
                <a:solidFill>
                  <a:prstClr val="white"/>
                </a:solidFill>
              </a:rPr>
              <a:t>of Sexual Offences at Sexual Offences Courts</a:t>
            </a:r>
            <a:r>
              <a:rPr lang="en-US" sz="2000" dirty="0">
                <a:solidFill>
                  <a:prstClr val="white"/>
                </a:solidFill>
              </a:rPr>
              <a:t>: </a:t>
            </a:r>
            <a:r>
              <a:rPr lang="en-US" sz="2000" i="1" dirty="0">
                <a:solidFill>
                  <a:prstClr val="white"/>
                </a:solidFill>
              </a:rPr>
              <a:t>Regulations relating to Sexual Offences Courts</a:t>
            </a:r>
          </a:p>
        </p:txBody>
      </p:sp>
    </p:spTree>
    <p:extLst>
      <p:ext uri="{BB962C8B-B14F-4D97-AF65-F5344CB8AC3E}">
        <p14:creationId xmlns:p14="http://schemas.microsoft.com/office/powerpoint/2010/main" xmlns="" val="3768526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SSA – Representing the attorneys profession in South Africa"/>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057" y="-120950"/>
            <a:ext cx="9144000" cy="697895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108355" y="4568378"/>
            <a:ext cx="1463645" cy="914400"/>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prstClr val="black"/>
                </a:solidFill>
              </a:rPr>
              <a:t>Private Adult Waiting Room </a:t>
            </a:r>
          </a:p>
        </p:txBody>
      </p:sp>
      <p:sp>
        <p:nvSpPr>
          <p:cNvPr id="4" name="Rectangle 3"/>
          <p:cNvSpPr/>
          <p:nvPr/>
        </p:nvSpPr>
        <p:spPr>
          <a:xfrm>
            <a:off x="4698748" y="4584221"/>
            <a:ext cx="1566246" cy="914400"/>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prstClr val="black"/>
                </a:solidFill>
              </a:rPr>
              <a:t>Private Child Waiting Room</a:t>
            </a:r>
          </a:p>
        </p:txBody>
      </p:sp>
      <p:sp>
        <p:nvSpPr>
          <p:cNvPr id="5" name="Rectangle 4"/>
          <p:cNvSpPr/>
          <p:nvPr/>
        </p:nvSpPr>
        <p:spPr>
          <a:xfrm>
            <a:off x="6357786" y="4600364"/>
            <a:ext cx="1720158" cy="914400"/>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prstClr val="black"/>
                </a:solidFill>
              </a:rPr>
              <a:t>Separate ablution facility for witnesses</a:t>
            </a:r>
          </a:p>
        </p:txBody>
      </p:sp>
      <p:sp>
        <p:nvSpPr>
          <p:cNvPr id="6" name="Rectangle 5"/>
          <p:cNvSpPr/>
          <p:nvPr/>
        </p:nvSpPr>
        <p:spPr>
          <a:xfrm>
            <a:off x="4673849" y="3610069"/>
            <a:ext cx="1591145" cy="914400"/>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prstClr val="black"/>
                </a:solidFill>
              </a:rPr>
              <a:t>Court preparation room</a:t>
            </a:r>
          </a:p>
        </p:txBody>
      </p:sp>
      <p:sp>
        <p:nvSpPr>
          <p:cNvPr id="7" name="Rectangle 6"/>
          <p:cNvSpPr/>
          <p:nvPr/>
        </p:nvSpPr>
        <p:spPr>
          <a:xfrm>
            <a:off x="2858632" y="3606447"/>
            <a:ext cx="1722425" cy="914400"/>
          </a:xfrm>
          <a:prstGeom prst="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prstClr val="black"/>
                </a:solidFill>
              </a:rPr>
              <a:t>Prosecutor’s Consultation room</a:t>
            </a:r>
          </a:p>
        </p:txBody>
      </p:sp>
      <p:sp>
        <p:nvSpPr>
          <p:cNvPr id="8" name="Rectangle 7"/>
          <p:cNvSpPr/>
          <p:nvPr/>
        </p:nvSpPr>
        <p:spPr>
          <a:xfrm>
            <a:off x="3847439" y="2598759"/>
            <a:ext cx="1511923" cy="914400"/>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prstClr val="black"/>
                </a:solidFill>
              </a:rPr>
              <a:t>Private Testifying Room</a:t>
            </a:r>
          </a:p>
        </p:txBody>
      </p:sp>
      <p:sp>
        <p:nvSpPr>
          <p:cNvPr id="9" name="TextBox 8"/>
          <p:cNvSpPr txBox="1"/>
          <p:nvPr/>
        </p:nvSpPr>
        <p:spPr>
          <a:xfrm>
            <a:off x="760491" y="1424656"/>
            <a:ext cx="7731659" cy="1384995"/>
          </a:xfrm>
          <a:prstGeom prst="rect">
            <a:avLst/>
          </a:prstGeom>
          <a:noFill/>
        </p:spPr>
        <p:txBody>
          <a:bodyPr wrap="square" rtlCol="0">
            <a:spAutoFit/>
          </a:bodyPr>
          <a:lstStyle/>
          <a:p>
            <a:pPr algn="ctr"/>
            <a:r>
              <a:rPr lang="en-US" sz="2400" b="1" dirty="0">
                <a:solidFill>
                  <a:prstClr val="black"/>
                </a:solidFill>
              </a:rPr>
              <a:t>Sexual Offences Court:</a:t>
            </a:r>
          </a:p>
          <a:p>
            <a:pPr algn="ctr"/>
            <a:r>
              <a:rPr lang="en-US" sz="2400" b="1" dirty="0">
                <a:solidFill>
                  <a:prstClr val="black"/>
                </a:solidFill>
              </a:rPr>
              <a:t>Infrastructural Resources</a:t>
            </a:r>
          </a:p>
          <a:p>
            <a:r>
              <a:rPr lang="en-US" sz="3600" b="1" dirty="0">
                <a:solidFill>
                  <a:prstClr val="black"/>
                </a:solidFill>
              </a:rPr>
              <a:t> </a:t>
            </a:r>
          </a:p>
        </p:txBody>
      </p:sp>
      <p:pic>
        <p:nvPicPr>
          <p:cNvPr id="10" name="Picture 8" descr="flag of South Africa | Britannic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78365" y="645605"/>
            <a:ext cx="1095909" cy="73152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Private No Public Access from Safety Sign Supplie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04122" y="4524469"/>
            <a:ext cx="2171701" cy="96012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1234010" y="3594846"/>
            <a:ext cx="1511923" cy="914400"/>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prstClr val="black"/>
                </a:solidFill>
              </a:rPr>
              <a:t>Intermediary  Room (Optional)</a:t>
            </a:r>
          </a:p>
        </p:txBody>
      </p:sp>
      <p:sp>
        <p:nvSpPr>
          <p:cNvPr id="15" name="Rectangle 14"/>
          <p:cNvSpPr/>
          <p:nvPr/>
        </p:nvSpPr>
        <p:spPr>
          <a:xfrm>
            <a:off x="6357786" y="3610069"/>
            <a:ext cx="1720158" cy="914400"/>
          </a:xfrm>
          <a:prstGeom prst="rect">
            <a:avLst/>
          </a:prstGeom>
          <a:ln w="28575">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prstClr val="black"/>
                </a:solidFill>
              </a:rPr>
              <a:t>Private Witness Kitchenette (Optional)</a:t>
            </a:r>
          </a:p>
        </p:txBody>
      </p:sp>
    </p:spTree>
    <p:extLst>
      <p:ext uri="{BB962C8B-B14F-4D97-AF65-F5344CB8AC3E}">
        <p14:creationId xmlns:p14="http://schemas.microsoft.com/office/powerpoint/2010/main" xmlns="" val="335556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Kambula\Documents\SEXUAL OFFENCES\INTERMEDIARIES\BROCHURE PHOTOS\IMG_3318.jpg"/>
          <p:cNvPicPr/>
          <p:nvPr/>
        </p:nvPicPr>
        <p:blipFill>
          <a:blip r:embed="rId2">
            <a:extLst>
              <a:ext uri="{28A0092B-C50C-407E-A947-70E740481C1C}">
                <a14:useLocalDpi xmlns:a14="http://schemas.microsoft.com/office/drawing/2010/main" xmlns="" val="0"/>
              </a:ext>
            </a:extLst>
          </a:blip>
          <a:srcRect/>
          <a:stretch>
            <a:fillRect/>
          </a:stretch>
        </p:blipFill>
        <p:spPr bwMode="auto">
          <a:xfrm>
            <a:off x="31960" y="0"/>
            <a:ext cx="4389120" cy="3337560"/>
          </a:xfrm>
          <a:prstGeom prst="rect">
            <a:avLst/>
          </a:prstGeom>
          <a:noFill/>
          <a:ln>
            <a:noFill/>
          </a:ln>
        </p:spPr>
      </p:pic>
      <p:pic>
        <p:nvPicPr>
          <p:cNvPr id="5" name="Content Placeholder 4" descr="C:\Users\PKambula\Documents\SEXUAL OFFENCES\INTERMEDIARIES\BROCHURE PHOTOS\IMG_3372.jpg"/>
          <p:cNvPicPr>
            <a:picLocks/>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97109" y="3324885"/>
            <a:ext cx="4675425" cy="3657600"/>
          </a:xfrm>
          <a:prstGeom prst="rect">
            <a:avLst/>
          </a:prstGeom>
          <a:noFill/>
          <a:ln>
            <a:noFill/>
          </a:ln>
          <a:effectLst>
            <a:glow rad="101600">
              <a:srgbClr val="F79646">
                <a:satMod val="175000"/>
                <a:alpha val="40000"/>
              </a:srgbClr>
            </a:glow>
            <a:innerShdw blurRad="63500" dist="50800" dir="16200000">
              <a:srgbClr val="F79646">
                <a:alpha val="50000"/>
              </a:srgbClr>
            </a:inn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le 7"/>
          <p:cNvSpPr/>
          <p:nvPr/>
        </p:nvSpPr>
        <p:spPr>
          <a:xfrm>
            <a:off x="4173648" y="32592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a:off x="247772" y="0"/>
            <a:ext cx="3748134" cy="6251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prstClr val="black"/>
                </a:solidFill>
              </a:rPr>
              <a:t>SEXUAL OFFENCES COURTS</a:t>
            </a:r>
          </a:p>
        </p:txBody>
      </p:sp>
      <p:pic>
        <p:nvPicPr>
          <p:cNvPr id="10" name="Picture 9"/>
          <p:cNvPicPr>
            <a:picLocks noChangeAspect="1"/>
          </p:cNvPicPr>
          <p:nvPr/>
        </p:nvPicPr>
        <p:blipFill>
          <a:blip r:embed="rId4"/>
          <a:stretch>
            <a:fillRect/>
          </a:stretch>
        </p:blipFill>
        <p:spPr>
          <a:xfrm>
            <a:off x="4397109" y="16380"/>
            <a:ext cx="4746891" cy="3292125"/>
          </a:xfrm>
          <a:prstGeom prst="rect">
            <a:avLst/>
          </a:prstGeom>
        </p:spPr>
      </p:pic>
      <p:pic>
        <p:nvPicPr>
          <p:cNvPr id="11" name="Picture 10"/>
          <p:cNvPicPr>
            <a:picLocks noChangeAspect="1"/>
          </p:cNvPicPr>
          <p:nvPr/>
        </p:nvPicPr>
        <p:blipFill>
          <a:blip r:embed="rId5"/>
          <a:stretch>
            <a:fillRect/>
          </a:stretch>
        </p:blipFill>
        <p:spPr>
          <a:xfrm>
            <a:off x="31960" y="3345441"/>
            <a:ext cx="4846740" cy="3657600"/>
          </a:xfrm>
          <a:prstGeom prst="rect">
            <a:avLst/>
          </a:prstGeom>
        </p:spPr>
      </p:pic>
    </p:spTree>
    <p:extLst>
      <p:ext uri="{BB962C8B-B14F-4D97-AF65-F5344CB8AC3E}">
        <p14:creationId xmlns:p14="http://schemas.microsoft.com/office/powerpoint/2010/main" xmlns="" val="687161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tistics - Child Saf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663429"/>
            <a:ext cx="3657600" cy="42412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ounded Rectangle 1"/>
          <p:cNvSpPr/>
          <p:nvPr/>
        </p:nvSpPr>
        <p:spPr>
          <a:xfrm>
            <a:off x="0" y="749029"/>
            <a:ext cx="9144000"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STATISTICS OF SEXUAL OFFENCES AGAINST CHILDREN </a:t>
            </a:r>
          </a:p>
        </p:txBody>
      </p:sp>
      <p:sp>
        <p:nvSpPr>
          <p:cNvPr id="3" name="Rectangle 2"/>
          <p:cNvSpPr/>
          <p:nvPr/>
        </p:nvSpPr>
        <p:spPr>
          <a:xfrm>
            <a:off x="3774330" y="4230356"/>
            <a:ext cx="4405027" cy="207643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April to Dec 2021</a:t>
            </a:r>
          </a:p>
          <a:p>
            <a:r>
              <a:rPr lang="en-US" sz="4400" b="1" dirty="0">
                <a:solidFill>
                  <a:schemeClr val="bg1"/>
                </a:solidFill>
              </a:rPr>
              <a:t>77</a:t>
            </a:r>
            <a:r>
              <a:rPr lang="en-US" dirty="0">
                <a:solidFill>
                  <a:schemeClr val="bg1"/>
                </a:solidFill>
              </a:rPr>
              <a:t> registered cases</a:t>
            </a:r>
          </a:p>
          <a:p>
            <a:pPr algn="ctr"/>
            <a:r>
              <a:rPr lang="en-US" sz="3600" b="1" dirty="0">
                <a:solidFill>
                  <a:schemeClr val="bg1"/>
                </a:solidFill>
              </a:rPr>
              <a:t>2.68% </a:t>
            </a:r>
            <a:r>
              <a:rPr lang="en-US" dirty="0">
                <a:solidFill>
                  <a:schemeClr val="bg1"/>
                </a:solidFill>
              </a:rPr>
              <a:t>of all registered sexual offences</a:t>
            </a:r>
          </a:p>
          <a:p>
            <a:pPr algn="ctr"/>
            <a:endParaRPr lang="en-US" dirty="0">
              <a:solidFill>
                <a:schemeClr val="bg1"/>
              </a:solidFill>
            </a:endParaRPr>
          </a:p>
        </p:txBody>
      </p:sp>
      <p:sp>
        <p:nvSpPr>
          <p:cNvPr id="5" name="Rectangle 4"/>
          <p:cNvSpPr/>
          <p:nvPr/>
        </p:nvSpPr>
        <p:spPr>
          <a:xfrm>
            <a:off x="6226130" y="1686538"/>
            <a:ext cx="2866986" cy="228256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April to Dec 2022</a:t>
            </a:r>
          </a:p>
          <a:p>
            <a:r>
              <a:rPr lang="en-US" sz="3200" b="1" dirty="0"/>
              <a:t>139 </a:t>
            </a:r>
            <a:r>
              <a:rPr lang="en-US" b="1" dirty="0"/>
              <a:t>registered cases</a:t>
            </a:r>
          </a:p>
          <a:p>
            <a:r>
              <a:rPr lang="en-US" sz="3200" b="1" dirty="0"/>
              <a:t>3.12%  </a:t>
            </a:r>
            <a:r>
              <a:rPr lang="en-US" b="1" dirty="0"/>
              <a:t>of all registered cases</a:t>
            </a:r>
          </a:p>
          <a:p>
            <a:endParaRPr lang="en-US" b="1" dirty="0"/>
          </a:p>
        </p:txBody>
      </p:sp>
      <p:cxnSp>
        <p:nvCxnSpPr>
          <p:cNvPr id="6" name="Elbow Connector 5"/>
          <p:cNvCxnSpPr/>
          <p:nvPr/>
        </p:nvCxnSpPr>
        <p:spPr>
          <a:xfrm rot="5400000" flipH="1" flipV="1">
            <a:off x="4836310" y="3089252"/>
            <a:ext cx="1236038" cy="1045028"/>
          </a:xfrm>
          <a:prstGeom prst="bentConnector3">
            <a:avLst>
              <a:gd name="adj1" fmla="val 50000"/>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3774332" y="1805517"/>
            <a:ext cx="2335066" cy="1077218"/>
          </a:xfrm>
          <a:prstGeom prst="rect">
            <a:avLst/>
          </a:prstGeom>
          <a:noFill/>
        </p:spPr>
        <p:txBody>
          <a:bodyPr wrap="square" rtlCol="0">
            <a:spAutoFit/>
          </a:bodyPr>
          <a:lstStyle/>
          <a:p>
            <a:r>
              <a:rPr lang="en-US" sz="3200" b="1" dirty="0"/>
              <a:t>STATUTORY RAPE CASES</a:t>
            </a:r>
          </a:p>
        </p:txBody>
      </p:sp>
    </p:spTree>
    <p:extLst>
      <p:ext uri="{BB962C8B-B14F-4D97-AF65-F5344CB8AC3E}">
        <p14:creationId xmlns:p14="http://schemas.microsoft.com/office/powerpoint/2010/main" xmlns="" val="3723064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749029"/>
            <a:ext cx="9144000" cy="9144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STATISTICS OF SEXUAL OFFENCES AGAINST CHILDREN </a:t>
            </a:r>
          </a:p>
        </p:txBody>
      </p:sp>
      <p:sp>
        <p:nvSpPr>
          <p:cNvPr id="3" name="Rectangle 2"/>
          <p:cNvSpPr/>
          <p:nvPr/>
        </p:nvSpPr>
        <p:spPr>
          <a:xfrm>
            <a:off x="257409" y="3235569"/>
            <a:ext cx="4405027" cy="279991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white"/>
                </a:solidFill>
              </a:rPr>
              <a:t>April to Dec 2021</a:t>
            </a:r>
          </a:p>
          <a:p>
            <a:r>
              <a:rPr lang="en-US" sz="4400" b="1" dirty="0">
                <a:solidFill>
                  <a:prstClr val="white"/>
                </a:solidFill>
              </a:rPr>
              <a:t>30</a:t>
            </a:r>
            <a:r>
              <a:rPr lang="en-US" dirty="0">
                <a:solidFill>
                  <a:prstClr val="white"/>
                </a:solidFill>
              </a:rPr>
              <a:t> registered cases</a:t>
            </a:r>
          </a:p>
          <a:p>
            <a:pPr algn="ctr"/>
            <a:r>
              <a:rPr lang="en-US" sz="3600" b="1" dirty="0">
                <a:solidFill>
                  <a:prstClr val="white"/>
                </a:solidFill>
              </a:rPr>
              <a:t>1.04% </a:t>
            </a:r>
            <a:r>
              <a:rPr lang="en-US" dirty="0">
                <a:solidFill>
                  <a:prstClr val="white"/>
                </a:solidFill>
              </a:rPr>
              <a:t>of all registered sexual offences</a:t>
            </a:r>
          </a:p>
          <a:p>
            <a:pPr algn="ctr"/>
            <a:endParaRPr lang="en-US" dirty="0">
              <a:solidFill>
                <a:prstClr val="white"/>
              </a:solidFill>
            </a:endParaRPr>
          </a:p>
        </p:txBody>
      </p:sp>
      <p:sp>
        <p:nvSpPr>
          <p:cNvPr id="5" name="Rectangle 4"/>
          <p:cNvSpPr/>
          <p:nvPr/>
        </p:nvSpPr>
        <p:spPr>
          <a:xfrm>
            <a:off x="6226130" y="1686538"/>
            <a:ext cx="2866986" cy="29558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white"/>
                </a:solidFill>
              </a:rPr>
              <a:t>April to Dec 2022</a:t>
            </a:r>
          </a:p>
          <a:p>
            <a:r>
              <a:rPr lang="en-US" sz="3200" b="1" dirty="0">
                <a:solidFill>
                  <a:prstClr val="white"/>
                </a:solidFill>
              </a:rPr>
              <a:t>71 </a:t>
            </a:r>
            <a:r>
              <a:rPr lang="en-US" b="1" dirty="0">
                <a:solidFill>
                  <a:prstClr val="white"/>
                </a:solidFill>
              </a:rPr>
              <a:t>registered cases</a:t>
            </a:r>
          </a:p>
          <a:p>
            <a:r>
              <a:rPr lang="en-US" sz="3200" b="1" dirty="0">
                <a:solidFill>
                  <a:prstClr val="white"/>
                </a:solidFill>
              </a:rPr>
              <a:t>1.59%  </a:t>
            </a:r>
            <a:r>
              <a:rPr lang="en-US" b="1" dirty="0">
                <a:solidFill>
                  <a:prstClr val="white"/>
                </a:solidFill>
              </a:rPr>
              <a:t>of all registered cases</a:t>
            </a:r>
          </a:p>
          <a:p>
            <a:endParaRPr lang="en-US" b="1" dirty="0">
              <a:solidFill>
                <a:prstClr val="white"/>
              </a:solidFill>
            </a:endParaRPr>
          </a:p>
        </p:txBody>
      </p:sp>
      <p:cxnSp>
        <p:nvCxnSpPr>
          <p:cNvPr id="6" name="Elbow Connector 5"/>
          <p:cNvCxnSpPr/>
          <p:nvPr/>
        </p:nvCxnSpPr>
        <p:spPr>
          <a:xfrm flipV="1">
            <a:off x="4588331" y="2827818"/>
            <a:ext cx="1711905" cy="1506682"/>
          </a:xfrm>
          <a:prstGeom prst="bentConnector3">
            <a:avLst>
              <a:gd name="adj1" fmla="val 50000"/>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257408" y="1805517"/>
            <a:ext cx="3621255" cy="1077218"/>
          </a:xfrm>
          <a:prstGeom prst="rect">
            <a:avLst/>
          </a:prstGeom>
          <a:noFill/>
        </p:spPr>
        <p:txBody>
          <a:bodyPr wrap="square" rtlCol="0">
            <a:spAutoFit/>
          </a:bodyPr>
          <a:lstStyle/>
          <a:p>
            <a:r>
              <a:rPr lang="en-US" sz="3200" b="1" dirty="0">
                <a:solidFill>
                  <a:prstClr val="black"/>
                </a:solidFill>
              </a:rPr>
              <a:t>STATUTORY SEXUAL ASSAULT CASES</a:t>
            </a:r>
          </a:p>
        </p:txBody>
      </p:sp>
    </p:spTree>
    <p:extLst>
      <p:ext uri="{BB962C8B-B14F-4D97-AF65-F5344CB8AC3E}">
        <p14:creationId xmlns:p14="http://schemas.microsoft.com/office/powerpoint/2010/main" xmlns="" val="2024266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748141211"/>
              </p:ext>
            </p:extLst>
          </p:nvPr>
        </p:nvGraphicFramePr>
        <p:xfrm>
          <a:off x="30145" y="2"/>
          <a:ext cx="9113856" cy="6877142"/>
        </p:xfrm>
        <a:graphic>
          <a:graphicData uri="http://schemas.openxmlformats.org/drawingml/2006/table">
            <a:tbl>
              <a:tblPr>
                <a:tableStyleId>{ED083AE6-46FA-4A59-8FB0-9F97EB10719F}</a:tableStyleId>
              </a:tblPr>
              <a:tblGrid>
                <a:gridCol w="2693599">
                  <a:extLst>
                    <a:ext uri="{9D8B030D-6E8A-4147-A177-3AD203B41FA5}">
                      <a16:colId xmlns:a16="http://schemas.microsoft.com/office/drawing/2014/main" xmlns="" val="20000"/>
                    </a:ext>
                  </a:extLst>
                </a:gridCol>
                <a:gridCol w="1016983">
                  <a:extLst>
                    <a:ext uri="{9D8B030D-6E8A-4147-A177-3AD203B41FA5}">
                      <a16:colId xmlns:a16="http://schemas.microsoft.com/office/drawing/2014/main" xmlns="" val="20001"/>
                    </a:ext>
                  </a:extLst>
                </a:gridCol>
                <a:gridCol w="948005">
                  <a:extLst>
                    <a:ext uri="{9D8B030D-6E8A-4147-A177-3AD203B41FA5}">
                      <a16:colId xmlns:a16="http://schemas.microsoft.com/office/drawing/2014/main" xmlns="" val="20002"/>
                    </a:ext>
                  </a:extLst>
                </a:gridCol>
                <a:gridCol w="2377087">
                  <a:extLst>
                    <a:ext uri="{9D8B030D-6E8A-4147-A177-3AD203B41FA5}">
                      <a16:colId xmlns:a16="http://schemas.microsoft.com/office/drawing/2014/main" xmlns="" val="20003"/>
                    </a:ext>
                  </a:extLst>
                </a:gridCol>
                <a:gridCol w="1039091">
                  <a:extLst>
                    <a:ext uri="{9D8B030D-6E8A-4147-A177-3AD203B41FA5}">
                      <a16:colId xmlns:a16="http://schemas.microsoft.com/office/drawing/2014/main" xmlns="" val="20004"/>
                    </a:ext>
                  </a:extLst>
                </a:gridCol>
                <a:gridCol w="1039091">
                  <a:extLst>
                    <a:ext uri="{9D8B030D-6E8A-4147-A177-3AD203B41FA5}">
                      <a16:colId xmlns:a16="http://schemas.microsoft.com/office/drawing/2014/main" xmlns="" val="20005"/>
                    </a:ext>
                  </a:extLst>
                </a:gridCol>
              </a:tblGrid>
              <a:tr h="408560">
                <a:tc gridSpan="3">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400" u="none" strike="noStrike" dirty="0">
                          <a:effectLst/>
                        </a:rPr>
                        <a:t> </a:t>
                      </a:r>
                      <a:endParaRPr lang="en-US" sz="1600" u="none" strike="noStrike" dirty="0">
                        <a:effectLst/>
                      </a:endParaRPr>
                    </a:p>
                    <a:p>
                      <a:pPr algn="ctr" rtl="0" fontAlgn="b"/>
                      <a:r>
                        <a:rPr lang="en-US" sz="1800" b="1" u="none" strike="noStrike" dirty="0">
                          <a:effectLst/>
                        </a:rPr>
                        <a:t>Apr - Dec 2021</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hMerge="1">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rtl="0" fontAlgn="b"/>
                      <a:endParaRPr lang="en-US" sz="1400" b="1" i="0" u="none" strike="noStrike" dirty="0">
                        <a:solidFill>
                          <a:srgbClr val="000000"/>
                        </a:solidFill>
                        <a:effectLst/>
                        <a:latin typeface="Calibri"/>
                      </a:endParaRPr>
                    </a:p>
                  </a:txBody>
                  <a:tcPr marL="9001" marR="9001" marT="9001" marB="0" anchor="b">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3">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rtl="0" fontAlgn="b"/>
                      <a:r>
                        <a:rPr lang="en-US" sz="1800" u="none" strike="noStrike" dirty="0">
                          <a:effectLst/>
                        </a:rPr>
                        <a:t> </a:t>
                      </a:r>
                    </a:p>
                    <a:p>
                      <a:pPr algn="ctr" rtl="0" fontAlgn="b"/>
                      <a:r>
                        <a:rPr lang="en-US" sz="1800" b="1" u="none" strike="noStrike" dirty="0">
                          <a:effectLst/>
                        </a:rPr>
                        <a:t>Apr - Dec 2022</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hMerge="1">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ctr" rtl="0" fontAlgn="b"/>
                      <a:endParaRPr lang="en-US" sz="1400" b="1" i="0" u="none" strike="noStrike" dirty="0">
                        <a:solidFill>
                          <a:srgbClr val="000000"/>
                        </a:solidFill>
                        <a:effectLst/>
                        <a:latin typeface="Calibri"/>
                      </a:endParaRPr>
                    </a:p>
                  </a:txBody>
                  <a:tcPr marL="9001" marR="9001" marT="9001" marB="0" anchor="b">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xmlns="" val="10000"/>
                  </a:ext>
                </a:extLst>
              </a:tr>
              <a:tr h="594713">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ctr"/>
                      <a:r>
                        <a:rPr lang="en-US" sz="1800" u="none" strike="noStrike" dirty="0">
                          <a:effectLst/>
                        </a:rPr>
                        <a:t>Charge Name</a:t>
                      </a:r>
                      <a:endParaRPr lang="en-US" sz="1800" b="1" i="0" u="none" strike="noStrike" dirty="0">
                        <a:solidFill>
                          <a:srgbClr val="000000"/>
                        </a:solidFill>
                        <a:effectLst/>
                        <a:latin typeface="Calibri"/>
                      </a:endParaRPr>
                    </a:p>
                  </a:txBody>
                  <a:tcPr marL="9001" marR="9001" marT="9001" marB="0" anchor="ct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ctr"/>
                      <a:r>
                        <a:rPr lang="en-US" sz="1800" u="none" strike="noStrike" dirty="0">
                          <a:effectLst/>
                        </a:rPr>
                        <a:t>Total No of Cases</a:t>
                      </a:r>
                      <a:endParaRPr lang="en-US" sz="1800" b="1" i="0" u="none" strike="noStrike" dirty="0">
                        <a:solidFill>
                          <a:srgbClr val="000000"/>
                        </a:solidFill>
                        <a:effectLst/>
                        <a:latin typeface="Calibri"/>
                      </a:endParaRPr>
                    </a:p>
                  </a:txBody>
                  <a:tcPr marL="9001" marR="9001" marT="9001" marB="0" anchor="ct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ctr"/>
                      <a:r>
                        <a:rPr lang="en-US" sz="1800" u="none" strike="noStrike" dirty="0">
                          <a:effectLst/>
                        </a:rPr>
                        <a:t>%</a:t>
                      </a:r>
                      <a:endParaRPr lang="en-US" sz="1800" b="1" i="0" u="none" strike="noStrike" dirty="0">
                        <a:solidFill>
                          <a:srgbClr val="000000"/>
                        </a:solidFill>
                        <a:effectLst/>
                        <a:latin typeface="Calibri"/>
                      </a:endParaRPr>
                    </a:p>
                  </a:txBody>
                  <a:tcPr marL="9001" marR="9001" marT="9001" marB="0" anchor="ct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Charge Name</a:t>
                      </a:r>
                      <a:endParaRPr lang="en-US" sz="1800" b="1"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Total No of Cases</a:t>
                      </a:r>
                      <a:endParaRPr lang="en-US" sz="1800" b="1"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a:t>
                      </a:r>
                      <a:endParaRPr lang="en-US" sz="1800" b="1" i="0" u="none" strike="noStrike" dirty="0">
                        <a:solidFill>
                          <a:srgbClr val="000000"/>
                        </a:solidFill>
                        <a:effectLst/>
                        <a:latin typeface="Calibri"/>
                      </a:endParaRPr>
                    </a:p>
                  </a:txBody>
                  <a:tcPr marL="9001" marR="9001" marT="9001" marB="0" anchor="b"/>
                </a:tc>
                <a:extLst>
                  <a:ext uri="{0D108BD9-81ED-4DB2-BD59-A6C34878D82A}">
                    <a16:rowId xmlns:a16="http://schemas.microsoft.com/office/drawing/2014/main" xmlns="" val="10001"/>
                  </a:ext>
                </a:extLst>
              </a:tr>
              <a:tr h="38097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Rape</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2 082</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72.52</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Rape</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3 318</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74.41</a:t>
                      </a:r>
                      <a:endParaRPr lang="en-US" sz="1800" b="0" i="0" u="none" strike="noStrike" dirty="0">
                        <a:solidFill>
                          <a:srgbClr val="000000"/>
                        </a:solidFill>
                        <a:effectLst/>
                        <a:latin typeface="Calibri"/>
                      </a:endParaRPr>
                    </a:p>
                  </a:txBody>
                  <a:tcPr marL="9001" marR="9001" marT="9001" marB="0" anchor="b"/>
                </a:tc>
                <a:extLst>
                  <a:ext uri="{0D108BD9-81ED-4DB2-BD59-A6C34878D82A}">
                    <a16:rowId xmlns:a16="http://schemas.microsoft.com/office/drawing/2014/main" xmlns="" val="10002"/>
                  </a:ext>
                </a:extLst>
              </a:tr>
              <a:tr h="594713">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Sexual Violation of Person</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312</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10.87</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Sexual Violation of Person</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a:effectLst/>
                        </a:rPr>
                        <a:t>493</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11.06</a:t>
                      </a:r>
                      <a:endParaRPr lang="en-US" sz="1800" b="0" i="0" u="none" strike="noStrike" dirty="0">
                        <a:solidFill>
                          <a:srgbClr val="000000"/>
                        </a:solidFill>
                        <a:effectLst/>
                        <a:latin typeface="Calibri"/>
                      </a:endParaRPr>
                    </a:p>
                  </a:txBody>
                  <a:tcPr marL="9001" marR="9001" marT="9001" marB="0" anchor="b"/>
                </a:tc>
                <a:extLst>
                  <a:ext uri="{0D108BD9-81ED-4DB2-BD59-A6C34878D82A}">
                    <a16:rowId xmlns:a16="http://schemas.microsoft.com/office/drawing/2014/main" xmlns="" val="10003"/>
                  </a:ext>
                </a:extLst>
              </a:tr>
              <a:tr h="88727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Attempt/induce another person to commit a sexual offence</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111</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3.87</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Compelled Sexual Assault</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156</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3.50</a:t>
                      </a:r>
                      <a:endParaRPr lang="en-US" sz="1800" b="0" i="0" u="none" strike="noStrike" dirty="0">
                        <a:solidFill>
                          <a:srgbClr val="000000"/>
                        </a:solidFill>
                        <a:effectLst/>
                        <a:latin typeface="Calibri"/>
                      </a:endParaRPr>
                    </a:p>
                  </a:txBody>
                  <a:tcPr marL="9001" marR="9001" marT="9001" marB="0" anchor="b"/>
                </a:tc>
                <a:extLst>
                  <a:ext uri="{0D108BD9-81ED-4DB2-BD59-A6C34878D82A}">
                    <a16:rowId xmlns:a16="http://schemas.microsoft.com/office/drawing/2014/main" xmlns="" val="10004"/>
                  </a:ext>
                </a:extLst>
              </a:tr>
              <a:tr h="594713">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a:effectLst/>
                        </a:rPr>
                        <a:t>Compelled Sexual Assault</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77</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2.68</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Statutory Rape of a Child</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139</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3.12</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extLst>
                  <a:ext uri="{0D108BD9-81ED-4DB2-BD59-A6C34878D82A}">
                    <a16:rowId xmlns:a16="http://schemas.microsoft.com/office/drawing/2014/main" xmlns="" val="10005"/>
                  </a:ext>
                </a:extLst>
              </a:tr>
              <a:tr h="35920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Statutory Rape of a Child</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77</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2.68</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Attempted Rape</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110</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2.47</a:t>
                      </a:r>
                      <a:endParaRPr lang="en-US" sz="1800" b="0" i="0" u="none" strike="noStrike" dirty="0">
                        <a:solidFill>
                          <a:srgbClr val="000000"/>
                        </a:solidFill>
                        <a:effectLst/>
                        <a:latin typeface="Calibri"/>
                      </a:endParaRPr>
                    </a:p>
                  </a:txBody>
                  <a:tcPr marL="9001" marR="9001" marT="9001" marB="0" anchor="b"/>
                </a:tc>
                <a:extLst>
                  <a:ext uri="{0D108BD9-81ED-4DB2-BD59-A6C34878D82A}">
                    <a16:rowId xmlns:a16="http://schemas.microsoft.com/office/drawing/2014/main" xmlns="" val="10006"/>
                  </a:ext>
                </a:extLst>
              </a:tr>
              <a:tr h="35920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Attempted Rape</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65</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2.26</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Statutory Sexual Assault</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71</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1.59</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extLst>
                  <a:ext uri="{0D108BD9-81ED-4DB2-BD59-A6C34878D82A}">
                    <a16:rowId xmlns:a16="http://schemas.microsoft.com/office/drawing/2014/main" xmlns="" val="10007"/>
                  </a:ext>
                </a:extLst>
              </a:tr>
              <a:tr h="35920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Statutory Sexual Assault</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30</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1.04</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a:effectLst/>
                        </a:rPr>
                        <a:t>Compelled Rape</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60</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1.35</a:t>
                      </a:r>
                      <a:endParaRPr lang="en-US" sz="1800" b="0" i="0" u="none" strike="noStrike" dirty="0">
                        <a:solidFill>
                          <a:srgbClr val="000000"/>
                        </a:solidFill>
                        <a:effectLst/>
                        <a:latin typeface="Calibri"/>
                      </a:endParaRPr>
                    </a:p>
                  </a:txBody>
                  <a:tcPr marL="9001" marR="9001" marT="9001" marB="0" anchor="b"/>
                </a:tc>
                <a:extLst>
                  <a:ext uri="{0D108BD9-81ED-4DB2-BD59-A6C34878D82A}">
                    <a16:rowId xmlns:a16="http://schemas.microsoft.com/office/drawing/2014/main" xmlns="" val="10008"/>
                  </a:ext>
                </a:extLst>
              </a:tr>
              <a:tr h="594713">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Compelled Rape</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29</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1.01</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a:effectLst/>
                        </a:rPr>
                        <a:t>Housebreaking with the Intent to Rape</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26</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0.58</a:t>
                      </a:r>
                      <a:endParaRPr lang="en-US" sz="1800" b="0" i="0" u="none" strike="noStrike" dirty="0">
                        <a:solidFill>
                          <a:srgbClr val="000000"/>
                        </a:solidFill>
                        <a:effectLst/>
                        <a:latin typeface="Calibri"/>
                      </a:endParaRPr>
                    </a:p>
                  </a:txBody>
                  <a:tcPr marL="9001" marR="9001" marT="9001" marB="0" anchor="b"/>
                </a:tc>
                <a:extLst>
                  <a:ext uri="{0D108BD9-81ED-4DB2-BD59-A6C34878D82A}">
                    <a16:rowId xmlns:a16="http://schemas.microsoft.com/office/drawing/2014/main" xmlns="" val="10009"/>
                  </a:ext>
                </a:extLst>
              </a:tr>
              <a:tr h="63126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a:effectLst/>
                        </a:rPr>
                        <a:t>Housebreaking with the Intent to Rape</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a:effectLst/>
                        </a:rPr>
                        <a:t>20</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0.70</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Exposure or displaying pornography to a child</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10</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0.22</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extLst>
                  <a:ext uri="{0D108BD9-81ED-4DB2-BD59-A6C34878D82A}">
                    <a16:rowId xmlns:a16="http://schemas.microsoft.com/office/drawing/2014/main" xmlns="" val="10010"/>
                  </a:ext>
                </a:extLst>
              </a:tr>
              <a:tr h="35920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a:effectLst/>
                        </a:rPr>
                        <a:t>Abduction</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a:effectLst/>
                        </a:rPr>
                        <a:t>9</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0.31</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Indecent Assault</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a:effectLst/>
                        </a:rPr>
                        <a:t>10</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0.22</a:t>
                      </a:r>
                      <a:endParaRPr lang="en-US" sz="1800" b="0" i="0" u="none" strike="noStrike" dirty="0">
                        <a:solidFill>
                          <a:srgbClr val="000000"/>
                        </a:solidFill>
                        <a:effectLst/>
                        <a:latin typeface="Calibri"/>
                      </a:endParaRPr>
                    </a:p>
                  </a:txBody>
                  <a:tcPr marL="9001" marR="9001" marT="9001" marB="0" anchor="b"/>
                </a:tc>
                <a:extLst>
                  <a:ext uri="{0D108BD9-81ED-4DB2-BD59-A6C34878D82A}">
                    <a16:rowId xmlns:a16="http://schemas.microsoft.com/office/drawing/2014/main" xmlns="" val="10011"/>
                  </a:ext>
                </a:extLst>
              </a:tr>
              <a:tr h="302157">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a:effectLst/>
                        </a:rPr>
                        <a:t>Other</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a:effectLst/>
                        </a:rPr>
                        <a:t>59</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2.06</a:t>
                      </a:r>
                      <a:endParaRPr lang="en-US" sz="1800" b="0" i="0" u="none" strike="noStrike" dirty="0">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a:effectLst/>
                        </a:rPr>
                        <a:t>Other</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a:effectLst/>
                        </a:rPr>
                        <a:t>66</a:t>
                      </a:r>
                      <a:endParaRPr lang="en-US" sz="1800" b="0" i="0" u="none" strike="noStrike">
                        <a:solidFill>
                          <a:srgbClr val="000000"/>
                        </a:solidFill>
                        <a:effectLst/>
                        <a:latin typeface="Calibri"/>
                      </a:endParaRPr>
                    </a:p>
                  </a:txBody>
                  <a:tcPr marL="9001" marR="9001" marT="9001" marB="0" anchor="b"/>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1.48</a:t>
                      </a:r>
                      <a:endParaRPr lang="en-US" sz="1800" b="0" i="0" u="none" strike="noStrike" dirty="0">
                        <a:solidFill>
                          <a:srgbClr val="000000"/>
                        </a:solidFill>
                        <a:effectLst/>
                        <a:latin typeface="Calibri"/>
                      </a:endParaRPr>
                    </a:p>
                  </a:txBody>
                  <a:tcPr marL="9001" marR="9001" marT="9001" marB="0" anchor="b"/>
                </a:tc>
                <a:extLst>
                  <a:ext uri="{0D108BD9-81ED-4DB2-BD59-A6C34878D82A}">
                    <a16:rowId xmlns:a16="http://schemas.microsoft.com/office/drawing/2014/main" xmlns="" val="10012"/>
                  </a:ext>
                </a:extLst>
              </a:tr>
              <a:tr h="302157">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Grand Total</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2 871</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100.00</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l" fontAlgn="b"/>
                      <a:r>
                        <a:rPr lang="en-US" sz="1800" u="none" strike="noStrike" dirty="0">
                          <a:effectLst/>
                        </a:rPr>
                        <a:t>Grand Total</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4 459</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algn="r" fontAlgn="b"/>
                      <a:r>
                        <a:rPr lang="en-US" sz="1800" u="none" strike="noStrike" dirty="0">
                          <a:effectLst/>
                        </a:rPr>
                        <a:t>100.00</a:t>
                      </a:r>
                      <a:endParaRPr lang="en-US" sz="1800" b="1" i="0" u="none" strike="noStrike" dirty="0">
                        <a:solidFill>
                          <a:srgbClr val="000000"/>
                        </a:solidFill>
                        <a:effectLst/>
                        <a:latin typeface="Calibri"/>
                      </a:endParaRPr>
                    </a:p>
                  </a:txBody>
                  <a:tcPr marL="9001" marR="9001" marT="9001" marB="0" anchor="b">
                    <a:solidFill>
                      <a:schemeClr val="accent4">
                        <a:lumMod val="75000"/>
                      </a:schemeClr>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xmlns="" val="1059932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ontent Placeholder 5"/>
          <p:cNvGraphicFramePr>
            <a:graphicFrameLocks/>
          </p:cNvGraphicFramePr>
          <p:nvPr>
            <p:extLst>
              <p:ext uri="{D42A27DB-BD31-4B8C-83A1-F6EECF244321}">
                <p14:modId xmlns:p14="http://schemas.microsoft.com/office/powerpoint/2010/main" xmlns="" val="2384801364"/>
              </p:ext>
            </p:extLst>
          </p:nvPr>
        </p:nvGraphicFramePr>
        <p:xfrm>
          <a:off x="211756" y="447481"/>
          <a:ext cx="8835991" cy="5933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002055" y="216649"/>
            <a:ext cx="5284269" cy="461665"/>
          </a:xfrm>
          <a:prstGeom prst="rect">
            <a:avLst/>
          </a:prstGeom>
          <a:noFill/>
        </p:spPr>
        <p:txBody>
          <a:bodyPr wrap="square" rtlCol="0">
            <a:spAutoFit/>
          </a:bodyPr>
          <a:lstStyle/>
          <a:p>
            <a:r>
              <a:rPr lang="en-US" sz="2400" b="1" dirty="0">
                <a:solidFill>
                  <a:schemeClr val="accent4">
                    <a:lumMod val="75000"/>
                  </a:schemeClr>
                </a:solidFill>
              </a:rPr>
              <a:t>OUR PRESENTATION AT A GLANCE…</a:t>
            </a:r>
          </a:p>
        </p:txBody>
      </p:sp>
    </p:spTree>
    <p:extLst>
      <p:ext uri="{BB962C8B-B14F-4D97-AF65-F5344CB8AC3E}">
        <p14:creationId xmlns:p14="http://schemas.microsoft.com/office/powerpoint/2010/main" xmlns="" val="355498956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6912768" cy="417512"/>
          </a:xfrm>
        </p:spPr>
        <p:txBody>
          <a:bodyPr/>
          <a:lstStyle/>
          <a:p>
            <a:r>
              <a:rPr lang="en-ZA" sz="2400" dirty="0"/>
              <a:t>Impact: National Court Performance in Sex Crimes</a:t>
            </a:r>
          </a:p>
        </p:txBody>
      </p:sp>
      <p:graphicFrame>
        <p:nvGraphicFramePr>
          <p:cNvPr id="8" name="Chart 7"/>
          <p:cNvGraphicFramePr>
            <a:graphicFrameLocks/>
          </p:cNvGraphicFramePr>
          <p:nvPr/>
        </p:nvGraphicFramePr>
        <p:xfrm>
          <a:off x="179512" y="1424769"/>
          <a:ext cx="324036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nvGraphicFramePr>
        <p:xfrm>
          <a:off x="179513" y="692696"/>
          <a:ext cx="6766036" cy="33151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179512" y="4090148"/>
            <a:ext cx="6766036" cy="2077187"/>
          </a:xfrm>
          <a:prstGeom prst="rect">
            <a:avLst/>
          </a:prstGeom>
          <a:solidFill>
            <a:sysClr val="window" lastClr="FFFFFF"/>
          </a:solidFill>
          <a:ln w="28575" cap="flat" cmpd="sng" algn="ctr">
            <a:solidFill>
              <a:srgbClr val="ED7D31"/>
            </a:solidFill>
            <a:prstDash val="solid"/>
            <a:miter lim="800000"/>
          </a:ln>
          <a:effectLst/>
        </p:spPr>
        <p:txBody>
          <a:bodyPr rtlCol="0" anchor="ctr"/>
          <a:lstStyle/>
          <a:p>
            <a:pPr algn="ctr">
              <a:defRPr/>
            </a:pPr>
            <a:r>
              <a:rPr lang="en-US" sz="2000" b="1" kern="0" dirty="0">
                <a:solidFill>
                  <a:prstClr val="black"/>
                </a:solidFill>
              </a:rPr>
              <a:t>Courts attached to Thuthuzela Care Centres (TCCs)</a:t>
            </a:r>
          </a:p>
          <a:p>
            <a:pPr algn="ctr">
              <a:defRPr/>
            </a:pPr>
            <a:r>
              <a:rPr lang="en-US" sz="3600" b="1" kern="0" dirty="0">
                <a:solidFill>
                  <a:srgbClr val="F79646">
                    <a:lumMod val="75000"/>
                  </a:srgbClr>
                </a:solidFill>
              </a:rPr>
              <a:t>75.1%</a:t>
            </a:r>
          </a:p>
          <a:p>
            <a:pPr algn="ctr">
              <a:defRPr/>
            </a:pPr>
            <a:r>
              <a:rPr lang="en-US" b="1" kern="0" dirty="0">
                <a:solidFill>
                  <a:prstClr val="black"/>
                </a:solidFill>
              </a:rPr>
              <a:t>Conviction rate achieved as at 30 June 22</a:t>
            </a:r>
          </a:p>
          <a:p>
            <a:pPr algn="ctr">
              <a:defRPr/>
            </a:pPr>
            <a:r>
              <a:rPr lang="en-US" kern="0" dirty="0">
                <a:solidFill>
                  <a:prstClr val="black"/>
                </a:solidFill>
              </a:rPr>
              <a:t>(source: NPA)</a:t>
            </a:r>
            <a:r>
              <a:rPr lang="en-US" b="1" kern="0" dirty="0">
                <a:solidFill>
                  <a:prstClr val="black"/>
                </a:solidFill>
              </a:rPr>
              <a:t> </a:t>
            </a:r>
          </a:p>
        </p:txBody>
      </p:sp>
    </p:spTree>
    <p:extLst>
      <p:ext uri="{BB962C8B-B14F-4D97-AF65-F5344CB8AC3E}">
        <p14:creationId xmlns:p14="http://schemas.microsoft.com/office/powerpoint/2010/main" xmlns="" val="1868072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4002521964"/>
              </p:ext>
            </p:extLst>
          </p:nvPr>
        </p:nvGraphicFramePr>
        <p:xfrm>
          <a:off x="126458" y="1089500"/>
          <a:ext cx="8725712" cy="4855655"/>
        </p:xfrm>
        <a:graphic>
          <a:graphicData uri="http://schemas.openxmlformats.org/drawingml/2006/table">
            <a:tbl>
              <a:tblPr firstRow="1" firstCol="1" bandRow="1"/>
              <a:tblGrid>
                <a:gridCol w="4321689">
                  <a:extLst>
                    <a:ext uri="{9D8B030D-6E8A-4147-A177-3AD203B41FA5}">
                      <a16:colId xmlns:a16="http://schemas.microsoft.com/office/drawing/2014/main" xmlns="" val="20000"/>
                    </a:ext>
                  </a:extLst>
                </a:gridCol>
                <a:gridCol w="588881">
                  <a:extLst>
                    <a:ext uri="{9D8B030D-6E8A-4147-A177-3AD203B41FA5}">
                      <a16:colId xmlns:a16="http://schemas.microsoft.com/office/drawing/2014/main" xmlns="" val="20001"/>
                    </a:ext>
                  </a:extLst>
                </a:gridCol>
                <a:gridCol w="635857">
                  <a:extLst>
                    <a:ext uri="{9D8B030D-6E8A-4147-A177-3AD203B41FA5}">
                      <a16:colId xmlns:a16="http://schemas.microsoft.com/office/drawing/2014/main" xmlns="" val="20002"/>
                    </a:ext>
                  </a:extLst>
                </a:gridCol>
                <a:gridCol w="635857">
                  <a:extLst>
                    <a:ext uri="{9D8B030D-6E8A-4147-A177-3AD203B41FA5}">
                      <a16:colId xmlns:a16="http://schemas.microsoft.com/office/drawing/2014/main" xmlns="" val="20003"/>
                    </a:ext>
                  </a:extLst>
                </a:gridCol>
                <a:gridCol w="635857">
                  <a:extLst>
                    <a:ext uri="{9D8B030D-6E8A-4147-A177-3AD203B41FA5}">
                      <a16:colId xmlns:a16="http://schemas.microsoft.com/office/drawing/2014/main" xmlns="" val="20004"/>
                    </a:ext>
                  </a:extLst>
                </a:gridCol>
                <a:gridCol w="635857">
                  <a:extLst>
                    <a:ext uri="{9D8B030D-6E8A-4147-A177-3AD203B41FA5}">
                      <a16:colId xmlns:a16="http://schemas.microsoft.com/office/drawing/2014/main" xmlns="" val="20005"/>
                    </a:ext>
                  </a:extLst>
                </a:gridCol>
                <a:gridCol w="635857">
                  <a:extLst>
                    <a:ext uri="{9D8B030D-6E8A-4147-A177-3AD203B41FA5}">
                      <a16:colId xmlns:a16="http://schemas.microsoft.com/office/drawing/2014/main" xmlns="" val="20006"/>
                    </a:ext>
                  </a:extLst>
                </a:gridCol>
                <a:gridCol w="635857">
                  <a:extLst>
                    <a:ext uri="{9D8B030D-6E8A-4147-A177-3AD203B41FA5}">
                      <a16:colId xmlns:a16="http://schemas.microsoft.com/office/drawing/2014/main" xmlns="" val="20007"/>
                    </a:ext>
                  </a:extLst>
                </a:gridCol>
              </a:tblGrid>
              <a:tr h="535019">
                <a:tc gridSpan="8">
                  <a:txBody>
                    <a:bodyPr/>
                    <a:lstStyle/>
                    <a:p>
                      <a:pPr marL="0" marR="0">
                        <a:lnSpc>
                          <a:spcPct val="115000"/>
                        </a:lnSpc>
                        <a:spcBef>
                          <a:spcPts val="0"/>
                        </a:spcBef>
                        <a:spcAft>
                          <a:spcPts val="0"/>
                        </a:spcAft>
                      </a:pPr>
                      <a:r>
                        <a:rPr lang="en-US" sz="1800" b="1"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rPr>
                        <a:t>CHILD</a:t>
                      </a:r>
                      <a:r>
                        <a:rPr lang="en-US" sz="1800" b="1" baseline="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rPr>
                        <a:t> JUSTICE COURTS: TOP 9 CONVICTIONS PER AGES OF CHILDREN: 2021/2022 FY </a:t>
                      </a:r>
                      <a:endParaRPr lang="en-US" sz="1800" b="1"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extLst>
                  <a:ext uri="{0D108BD9-81ED-4DB2-BD59-A6C34878D82A}">
                    <a16:rowId xmlns:a16="http://schemas.microsoft.com/office/drawing/2014/main" xmlns="" val="10000"/>
                  </a:ext>
                </a:extLst>
              </a:tr>
              <a:tr h="267510">
                <a:tc rowSpan="2">
                  <a:txBody>
                    <a:bodyPr/>
                    <a:lstStyle/>
                    <a:p>
                      <a:pPr marL="0" marR="0">
                        <a:lnSpc>
                          <a:spcPct val="115000"/>
                        </a:lnSpc>
                        <a:spcBef>
                          <a:spcPts val="0"/>
                        </a:spcBef>
                        <a:spcAft>
                          <a:spcPts val="0"/>
                        </a:spcAft>
                      </a:pPr>
                      <a:r>
                        <a:rPr lang="en-ZA"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Charges</a:t>
                      </a: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gridSpan="6">
                  <a:txBody>
                    <a:bodyPr/>
                    <a:lstStyle/>
                    <a:p>
                      <a:pPr marL="0" marR="0" algn="ctr">
                        <a:lnSpc>
                          <a:spcPct val="115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AGE</a:t>
                      </a: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rowSpan="2">
                  <a:txBody>
                    <a:bodyPr/>
                    <a:lstStyle/>
                    <a:p>
                      <a:pPr marL="0" marR="0">
                        <a:lnSpc>
                          <a:spcPct val="115000"/>
                        </a:lnSpc>
                        <a:spcBef>
                          <a:spcPts val="0"/>
                        </a:spcBef>
                        <a:spcAft>
                          <a:spcPts val="0"/>
                        </a:spcAft>
                      </a:pPr>
                      <a:r>
                        <a:rPr lang="en-ZA"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Total</a:t>
                      </a: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extLst>
                  <a:ext uri="{0D108BD9-81ED-4DB2-BD59-A6C34878D82A}">
                    <a16:rowId xmlns:a16="http://schemas.microsoft.com/office/drawing/2014/main" xmlns="" val="10001"/>
                  </a:ext>
                </a:extLst>
              </a:tr>
              <a:tr h="267510">
                <a:tc vMerge="1">
                  <a:txBody>
                    <a:bodyPr/>
                    <a:lstStyle/>
                    <a:p>
                      <a:pPr marL="0" marR="0">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a:t>
                      </a: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13</a:t>
                      </a: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17</a:t>
                      </a: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tc vMerge="1">
                  <a:txBody>
                    <a:bodyPr/>
                    <a:lstStyle/>
                    <a:p>
                      <a:pPr marL="0" marR="0">
                        <a:lnSpc>
                          <a:spcPct val="115000"/>
                        </a:lnSpc>
                        <a:spcBef>
                          <a:spcPts val="0"/>
                        </a:spcBef>
                        <a:spcAft>
                          <a:spcPts val="0"/>
                        </a:spcAft>
                      </a:pPr>
                      <a:endParaRPr lang="en-US" sz="14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rgbClr val="FABF8F"/>
                      </a:solidFill>
                      <a:prstDash val="solid"/>
                      <a:round/>
                      <a:headEnd type="none" w="med" len="med"/>
                      <a:tailEnd type="none" w="med" len="med"/>
                    </a:lnB>
                  </a:tcPr>
                </a:tc>
                <a:extLst>
                  <a:ext uri="{0D108BD9-81ED-4DB2-BD59-A6C34878D82A}">
                    <a16:rowId xmlns:a16="http://schemas.microsoft.com/office/drawing/2014/main" xmlns="" val="10002"/>
                  </a:ext>
                </a:extLst>
              </a:tr>
              <a:tr h="252237">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Rape </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15</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22</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17</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27</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86</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905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extLst>
                  <a:ext uri="{0D108BD9-81ED-4DB2-BD59-A6C34878D82A}">
                    <a16:rowId xmlns:a16="http://schemas.microsoft.com/office/drawing/2014/main" xmlns="" val="10003"/>
                  </a:ext>
                </a:extLst>
              </a:tr>
              <a:tr h="504474">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Housebreaking with the Intent to Steal and Theft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19</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27</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30</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80</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xmlns="" val="10004"/>
                  </a:ext>
                </a:extLst>
              </a:tr>
              <a:tr h="296602">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Murder</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11</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16</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20</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50</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extLst>
                  <a:ext uri="{0D108BD9-81ED-4DB2-BD59-A6C34878D82A}">
                    <a16:rowId xmlns:a16="http://schemas.microsoft.com/office/drawing/2014/main" xmlns="" val="10005"/>
                  </a:ext>
                </a:extLst>
              </a:tr>
              <a:tr h="504474">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Robbery with Aggravating Circumstances</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8</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24</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34</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xmlns="" val="10006"/>
                  </a:ext>
                </a:extLst>
              </a:tr>
              <a:tr h="504474">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Assault with the intent to do Grievous Bodily Harm</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4</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12</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15</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31</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extLst>
                  <a:ext uri="{0D108BD9-81ED-4DB2-BD59-A6C34878D82A}">
                    <a16:rowId xmlns:a16="http://schemas.microsoft.com/office/drawing/2014/main" xmlns="" val="10007"/>
                  </a:ext>
                </a:extLst>
              </a:tr>
              <a:tr h="252237">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Theft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8</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16</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30</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xmlns="" val="10008"/>
                  </a:ext>
                </a:extLst>
              </a:tr>
              <a:tr h="252237">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Robbery</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endParaRPr lang="en-US" sz="1800">
                        <a:solidFill>
                          <a:srgbClr val="E36C0A"/>
                        </a:solidFill>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20</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ZA" sz="18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25</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extLst>
                  <a:ext uri="{0D108BD9-81ED-4DB2-BD59-A6C34878D82A}">
                    <a16:rowId xmlns:a16="http://schemas.microsoft.com/office/drawing/2014/main" xmlns="" val="10009"/>
                  </a:ext>
                </a:extLst>
              </a:tr>
              <a:tr h="252237">
                <a:tc>
                  <a:txBody>
                    <a:bodyPr/>
                    <a:lstStyle/>
                    <a:p>
                      <a:pPr marL="0" marR="0">
                        <a:lnSpc>
                          <a:spcPct val="115000"/>
                        </a:lnSpc>
                        <a:spcBef>
                          <a:spcPts val="0"/>
                        </a:spcBef>
                        <a:spcAft>
                          <a:spcPts val="0"/>
                        </a:spcAft>
                      </a:pPr>
                      <a:r>
                        <a:rPr lang="en-US"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Assault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7</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13</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tcPr>
                </a:tc>
                <a:extLst>
                  <a:ext uri="{0D108BD9-81ED-4DB2-BD59-A6C34878D82A}">
                    <a16:rowId xmlns:a16="http://schemas.microsoft.com/office/drawing/2014/main" xmlns="" val="10010"/>
                  </a:ext>
                </a:extLst>
              </a:tr>
              <a:tr h="252237">
                <a:tc>
                  <a:txBody>
                    <a:bodyPr/>
                    <a:lstStyle/>
                    <a:p>
                      <a:pPr marL="0" marR="0">
                        <a:lnSpc>
                          <a:spcPct val="115000"/>
                        </a:lnSpc>
                        <a:spcBef>
                          <a:spcPts val="0"/>
                        </a:spcBef>
                        <a:spcAft>
                          <a:spcPts val="0"/>
                        </a:spcAft>
                      </a:pPr>
                      <a:r>
                        <a:rPr lang="en-US"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Attempted Murder</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nSpc>
                          <a:spcPct val="115000"/>
                        </a:lnSpc>
                        <a:spcBef>
                          <a:spcPts val="0"/>
                        </a:spcBef>
                        <a:spcAft>
                          <a:spcPts val="0"/>
                        </a:spcAft>
                      </a:pPr>
                      <a:r>
                        <a:rPr lang="en-ZA" sz="18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US"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5</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US"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US" sz="180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5</a:t>
                      </a:r>
                      <a:endParaRPr lang="en-US" sz="180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tc>
                  <a:txBody>
                    <a:bodyPr/>
                    <a:lstStyle/>
                    <a:p>
                      <a:pPr marL="0" marR="0" algn="r">
                        <a:lnSpc>
                          <a:spcPct val="115000"/>
                        </a:lnSpc>
                        <a:spcBef>
                          <a:spcPts val="0"/>
                        </a:spcBef>
                        <a:spcAft>
                          <a:spcPts val="0"/>
                        </a:spcAft>
                      </a:pPr>
                      <a:r>
                        <a:rPr lang="en-US"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13</a:t>
                      </a:r>
                      <a:endParaRPr lang="en-US" sz="1800" dirty="0">
                        <a:solidFill>
                          <a:srgbClr val="E36C0A"/>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FABF8F"/>
                      </a:solidFill>
                      <a:prstDash val="solid"/>
                      <a:round/>
                      <a:headEnd type="none" w="med" len="med"/>
                      <a:tailEnd type="none" w="med" len="med"/>
                    </a:lnL>
                    <a:lnR w="12700" cap="flat" cmpd="sng" algn="ctr">
                      <a:solidFill>
                        <a:srgbClr val="FABF8F"/>
                      </a:solidFill>
                      <a:prstDash val="solid"/>
                      <a:round/>
                      <a:headEnd type="none" w="med" len="med"/>
                      <a:tailEnd type="none" w="med" len="med"/>
                    </a:lnR>
                    <a:lnT w="12700" cap="flat" cmpd="sng" algn="ctr">
                      <a:solidFill>
                        <a:srgbClr val="FABF8F"/>
                      </a:solidFill>
                      <a:prstDash val="solid"/>
                      <a:round/>
                      <a:headEnd type="none" w="med" len="med"/>
                      <a:tailEnd type="none" w="med" len="med"/>
                    </a:lnT>
                    <a:lnB w="12700" cap="flat" cmpd="sng" algn="ctr">
                      <a:solidFill>
                        <a:srgbClr val="FABF8F"/>
                      </a:solidFill>
                      <a:prstDash val="solid"/>
                      <a:round/>
                      <a:headEnd type="none" w="med" len="med"/>
                      <a:tailEnd type="none" w="med" len="med"/>
                    </a:lnB>
                    <a:solidFill>
                      <a:srgbClr val="FDE9D9"/>
                    </a:solidFill>
                  </a:tcPr>
                </a:tc>
                <a:extLst>
                  <a:ext uri="{0D108BD9-81ED-4DB2-BD59-A6C34878D82A}">
                    <a16:rowId xmlns:a16="http://schemas.microsoft.com/office/drawing/2014/main" xmlns="" val="10011"/>
                  </a:ext>
                </a:extLst>
              </a:tr>
            </a:tbl>
          </a:graphicData>
        </a:graphic>
      </p:graphicFrame>
      <p:sp>
        <p:nvSpPr>
          <p:cNvPr id="4" name="TextBox 3"/>
          <p:cNvSpPr txBox="1"/>
          <p:nvPr/>
        </p:nvSpPr>
        <p:spPr>
          <a:xfrm>
            <a:off x="2500010" y="398834"/>
            <a:ext cx="3774330" cy="523220"/>
          </a:xfrm>
          <a:prstGeom prst="rect">
            <a:avLst/>
          </a:prstGeom>
          <a:solidFill>
            <a:schemeClr val="accent1">
              <a:lumMod val="40000"/>
              <a:lumOff val="60000"/>
            </a:schemeClr>
          </a:solidFill>
        </p:spPr>
        <p:txBody>
          <a:bodyPr wrap="square" rtlCol="0">
            <a:spAutoFit/>
          </a:bodyPr>
          <a:lstStyle/>
          <a:p>
            <a:r>
              <a:rPr lang="en-US" sz="2800" b="1" dirty="0"/>
              <a:t>CHILD JUSTICE COURTS</a:t>
            </a:r>
          </a:p>
        </p:txBody>
      </p:sp>
    </p:spTree>
    <p:extLst>
      <p:ext uri="{BB962C8B-B14F-4D97-AF65-F5344CB8AC3E}">
        <p14:creationId xmlns:p14="http://schemas.microsoft.com/office/powerpoint/2010/main" xmlns="" val="50554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1252301448"/>
              </p:ext>
            </p:extLst>
          </p:nvPr>
        </p:nvGraphicFramePr>
        <p:xfrm>
          <a:off x="126458" y="963038"/>
          <a:ext cx="8842446" cy="5033082"/>
        </p:xfrm>
        <a:graphic>
          <a:graphicData uri="http://schemas.openxmlformats.org/drawingml/2006/table">
            <a:tbl>
              <a:tblPr firstRow="1" firstCol="1" bandRow="1"/>
              <a:tblGrid>
                <a:gridCol w="4053428">
                  <a:extLst>
                    <a:ext uri="{9D8B030D-6E8A-4147-A177-3AD203B41FA5}">
                      <a16:colId xmlns:a16="http://schemas.microsoft.com/office/drawing/2014/main" xmlns="" val="20000"/>
                    </a:ext>
                  </a:extLst>
                </a:gridCol>
                <a:gridCol w="614273">
                  <a:extLst>
                    <a:ext uri="{9D8B030D-6E8A-4147-A177-3AD203B41FA5}">
                      <a16:colId xmlns:a16="http://schemas.microsoft.com/office/drawing/2014/main" xmlns="" val="20001"/>
                    </a:ext>
                  </a:extLst>
                </a:gridCol>
                <a:gridCol w="380956">
                  <a:extLst>
                    <a:ext uri="{9D8B030D-6E8A-4147-A177-3AD203B41FA5}">
                      <a16:colId xmlns:a16="http://schemas.microsoft.com/office/drawing/2014/main" xmlns="" val="20002"/>
                    </a:ext>
                  </a:extLst>
                </a:gridCol>
                <a:gridCol w="576078">
                  <a:extLst>
                    <a:ext uri="{9D8B030D-6E8A-4147-A177-3AD203B41FA5}">
                      <a16:colId xmlns:a16="http://schemas.microsoft.com/office/drawing/2014/main" xmlns="" val="20003"/>
                    </a:ext>
                  </a:extLst>
                </a:gridCol>
                <a:gridCol w="478517">
                  <a:extLst>
                    <a:ext uri="{9D8B030D-6E8A-4147-A177-3AD203B41FA5}">
                      <a16:colId xmlns:a16="http://schemas.microsoft.com/office/drawing/2014/main" xmlns="" val="20004"/>
                    </a:ext>
                  </a:extLst>
                </a:gridCol>
                <a:gridCol w="605608">
                  <a:extLst>
                    <a:ext uri="{9D8B030D-6E8A-4147-A177-3AD203B41FA5}">
                      <a16:colId xmlns:a16="http://schemas.microsoft.com/office/drawing/2014/main" xmlns="" val="20005"/>
                    </a:ext>
                  </a:extLst>
                </a:gridCol>
                <a:gridCol w="605608">
                  <a:extLst>
                    <a:ext uri="{9D8B030D-6E8A-4147-A177-3AD203B41FA5}">
                      <a16:colId xmlns:a16="http://schemas.microsoft.com/office/drawing/2014/main" xmlns="" val="20006"/>
                    </a:ext>
                  </a:extLst>
                </a:gridCol>
                <a:gridCol w="1527978">
                  <a:extLst>
                    <a:ext uri="{9D8B030D-6E8A-4147-A177-3AD203B41FA5}">
                      <a16:colId xmlns:a16="http://schemas.microsoft.com/office/drawing/2014/main" xmlns="" val="20007"/>
                    </a:ext>
                  </a:extLst>
                </a:gridCol>
              </a:tblGrid>
              <a:tr h="393822">
                <a:tc gridSpan="8">
                  <a:txBody>
                    <a:bodyPr/>
                    <a:lstStyle/>
                    <a:p>
                      <a:pPr marL="0" marR="0">
                        <a:lnSpc>
                          <a:spcPct val="115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CHILD</a:t>
                      </a:r>
                      <a:r>
                        <a:rPr lang="en-US" sz="2000" b="1" baseline="0" dirty="0">
                          <a:effectLst/>
                          <a:latin typeface="Calibri" panose="020F0502020204030204" pitchFamily="34" charset="0"/>
                          <a:ea typeface="Calibri" panose="020F0502020204030204" pitchFamily="34" charset="0"/>
                          <a:cs typeface="Times New Roman" panose="02020603050405020304" pitchFamily="18" charset="0"/>
                        </a:rPr>
                        <a:t> JUSTICE COURTS SENTENCING: 2021/ 2022 FY</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hMerge="1">
                  <a:txBody>
                    <a:bodyPr/>
                    <a:lstStyle/>
                    <a:p>
                      <a:pPr marL="0" marR="0" algn="r">
                        <a:lnSpc>
                          <a:spcPct val="115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0"/>
                  </a:ext>
                </a:extLst>
              </a:tr>
              <a:tr h="393822">
                <a:tc>
                  <a:txBody>
                    <a:bodyPr/>
                    <a:lstStyle/>
                    <a:p>
                      <a:pPr marL="0" marR="0">
                        <a:lnSpc>
                          <a:spcPct val="115000"/>
                        </a:lnSpc>
                        <a:spcBef>
                          <a:spcPts val="0"/>
                        </a:spcBef>
                        <a:spcAft>
                          <a:spcPts val="0"/>
                        </a:spcAft>
                      </a:pPr>
                      <a:r>
                        <a:rPr lang="en-ZA" sz="20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Sentencing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1"/>
                  </a:ext>
                </a:extLst>
              </a:tr>
              <a:tr h="393822">
                <a:tc>
                  <a:txBody>
                    <a:bodyPr/>
                    <a:lstStyle/>
                    <a:p>
                      <a:pPr marL="0" marR="0">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Community Service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extLst>
                  <a:ext uri="{0D108BD9-81ED-4DB2-BD59-A6C34878D82A}">
                    <a16:rowId xmlns:a16="http://schemas.microsoft.com/office/drawing/2014/main" xmlns="" val="10002"/>
                  </a:ext>
                </a:extLst>
              </a:tr>
              <a:tr h="393822">
                <a:tc>
                  <a:txBody>
                    <a:bodyPr/>
                    <a:lstStyle/>
                    <a:p>
                      <a:pPr marL="0" marR="0">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Correctional Supervision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3"/>
                  </a:ext>
                </a:extLst>
              </a:tr>
              <a:tr h="393822">
                <a:tc>
                  <a:txBody>
                    <a:bodyPr/>
                    <a:lstStyle/>
                    <a:p>
                      <a:pPr marL="0" marR="0">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Court Fine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extLst>
                  <a:ext uri="{0D108BD9-81ED-4DB2-BD59-A6C34878D82A}">
                    <a16:rowId xmlns:a16="http://schemas.microsoft.com/office/drawing/2014/main" xmlns="" val="10004"/>
                  </a:ext>
                </a:extLst>
              </a:tr>
              <a:tr h="393822">
                <a:tc>
                  <a:txBody>
                    <a:bodyPr/>
                    <a:lstStyle/>
                    <a:p>
                      <a:pPr marL="0" marR="0">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Imprisonment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62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5"/>
                  </a:ext>
                </a:extLst>
              </a:tr>
              <a:tr h="393822">
                <a:tc>
                  <a:txBody>
                    <a:bodyPr/>
                    <a:lstStyle/>
                    <a:p>
                      <a:pPr marL="0" marR="0">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Restorative Justice Sentence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extLst>
                  <a:ext uri="{0D108BD9-81ED-4DB2-BD59-A6C34878D82A}">
                    <a16:rowId xmlns:a16="http://schemas.microsoft.com/office/drawing/2014/main" xmlns="" val="10006"/>
                  </a:ext>
                </a:extLst>
              </a:tr>
              <a:tr h="787644">
                <a:tc>
                  <a:txBody>
                    <a:bodyPr/>
                    <a:lstStyle/>
                    <a:p>
                      <a:pPr marL="0" marR="0">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Sentence of compulsory residence in child youth centre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7"/>
                  </a:ext>
                </a:extLst>
              </a:tr>
              <a:tr h="393822">
                <a:tc>
                  <a:txBody>
                    <a:bodyPr/>
                    <a:lstStyle/>
                    <a:p>
                      <a:pPr marL="0" marR="0">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Sentence Postponed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extLst>
                  <a:ext uri="{0D108BD9-81ED-4DB2-BD59-A6C34878D82A}">
                    <a16:rowId xmlns:a16="http://schemas.microsoft.com/office/drawing/2014/main" xmlns="" val="10008"/>
                  </a:ext>
                </a:extLst>
              </a:tr>
              <a:tr h="393822">
                <a:tc>
                  <a:txBody>
                    <a:bodyPr/>
                    <a:lstStyle/>
                    <a:p>
                      <a:pPr marL="0" marR="0">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Suspended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0" marR="0" algn="r">
                        <a:lnSpc>
                          <a:spcPct val="115000"/>
                        </a:lnSpc>
                        <a:spcBef>
                          <a:spcPts val="0"/>
                        </a:spcBef>
                        <a:spcAft>
                          <a:spcPts val="0"/>
                        </a:spcAft>
                      </a:pPr>
                      <a:r>
                        <a:rPr lang="en-ZA" sz="20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extLst>
                  <a:ext uri="{0D108BD9-81ED-4DB2-BD59-A6C34878D82A}">
                    <a16:rowId xmlns:a16="http://schemas.microsoft.com/office/drawing/2014/main" xmlns="" val="10009"/>
                  </a:ext>
                </a:extLst>
              </a:tr>
              <a:tr h="393822">
                <a:tc>
                  <a:txBody>
                    <a:bodyPr/>
                    <a:lstStyle/>
                    <a:p>
                      <a:pPr marL="0" marR="0">
                        <a:lnSpc>
                          <a:spcPct val="115000"/>
                        </a:lnSpc>
                        <a:spcBef>
                          <a:spcPts val="0"/>
                        </a:spcBef>
                        <a:spcAft>
                          <a:spcPts val="0"/>
                        </a:spcAft>
                      </a:pPr>
                      <a:r>
                        <a:rPr lang="en-ZA" sz="20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Grand 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30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82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140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252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0" marR="0" algn="r">
                        <a:lnSpc>
                          <a:spcPct val="115000"/>
                        </a:lnSpc>
                        <a:spcBef>
                          <a:spcPts val="0"/>
                        </a:spcBef>
                        <a:spcAft>
                          <a:spcPts val="0"/>
                        </a:spcAft>
                      </a:pPr>
                      <a:r>
                        <a:rPr lang="en-ZA" sz="20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510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xmlns="" val="1115852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LD police will use AI to 'predict' domestic violence before it happens.  Beware the unintended consequence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66928" y="77821"/>
            <a:ext cx="8375515" cy="1077218"/>
          </a:xfrm>
          <a:prstGeom prst="rect">
            <a:avLst/>
          </a:prstGeom>
          <a:solidFill>
            <a:schemeClr val="bg1"/>
          </a:solidFill>
        </p:spPr>
        <p:txBody>
          <a:bodyPr wrap="square" rtlCol="0">
            <a:spAutoFit/>
          </a:bodyPr>
          <a:lstStyle/>
          <a:p>
            <a:r>
              <a:rPr lang="en-US" sz="3200" dirty="0">
                <a:solidFill>
                  <a:prstClr val="black"/>
                </a:solidFill>
              </a:rPr>
              <a:t>Support Services to Child Victims of Domestic Violence </a:t>
            </a:r>
          </a:p>
        </p:txBody>
      </p:sp>
      <p:sp>
        <p:nvSpPr>
          <p:cNvPr id="3" name="TextBox 2"/>
          <p:cNvSpPr txBox="1"/>
          <p:nvPr/>
        </p:nvSpPr>
        <p:spPr>
          <a:xfrm>
            <a:off x="738096" y="1439852"/>
            <a:ext cx="7986866" cy="4862870"/>
          </a:xfrm>
          <a:prstGeom prst="rect">
            <a:avLst/>
          </a:prstGeom>
          <a:noFill/>
        </p:spPr>
        <p:txBody>
          <a:bodyPr wrap="none" rtlCol="0">
            <a:spAutoFit/>
          </a:bodyPr>
          <a:lstStyle/>
          <a:p>
            <a:pPr marL="285750" indent="-285750">
              <a:buFont typeface="Arial" panose="020B0604020202020204" pitchFamily="34" charset="0"/>
              <a:buChar char="•"/>
            </a:pPr>
            <a:r>
              <a:rPr lang="en-US" sz="3200" dirty="0">
                <a:solidFill>
                  <a:prstClr val="white"/>
                </a:solidFill>
              </a:rPr>
              <a:t>Child’s rights are explained in the language </a:t>
            </a:r>
          </a:p>
          <a:p>
            <a:r>
              <a:rPr lang="en-US" sz="3200" dirty="0">
                <a:solidFill>
                  <a:prstClr val="white"/>
                </a:solidFill>
              </a:rPr>
              <a:t>    of choice and level of understanding;</a:t>
            </a:r>
          </a:p>
          <a:p>
            <a:pPr marL="285750" indent="-285750">
              <a:buFont typeface="Arial" panose="020B0604020202020204" pitchFamily="34" charset="0"/>
              <a:buChar char="•"/>
            </a:pPr>
            <a:r>
              <a:rPr lang="en-US" sz="3200" dirty="0">
                <a:solidFill>
                  <a:prstClr val="white"/>
                </a:solidFill>
              </a:rPr>
              <a:t> The Clerk of Court assists child to complete </a:t>
            </a:r>
          </a:p>
          <a:p>
            <a:r>
              <a:rPr lang="en-US" sz="3200" dirty="0">
                <a:solidFill>
                  <a:prstClr val="white"/>
                </a:solidFill>
              </a:rPr>
              <a:t>    Order;</a:t>
            </a:r>
          </a:p>
          <a:p>
            <a:pPr marL="285750" indent="-285750">
              <a:buFont typeface="Arial" panose="020B0604020202020204" pitchFamily="34" charset="0"/>
              <a:buChar char="•"/>
            </a:pPr>
            <a:r>
              <a:rPr lang="en-US" sz="3200" dirty="0">
                <a:solidFill>
                  <a:prstClr val="white"/>
                </a:solidFill>
              </a:rPr>
              <a:t> Child testifies with the assistance of an </a:t>
            </a:r>
          </a:p>
          <a:p>
            <a:r>
              <a:rPr lang="en-US" sz="3200" dirty="0">
                <a:solidFill>
                  <a:prstClr val="white"/>
                </a:solidFill>
              </a:rPr>
              <a:t>    Intermediary</a:t>
            </a:r>
          </a:p>
          <a:p>
            <a:pPr marL="285750" indent="-285750">
              <a:buFont typeface="Arial" panose="020B0604020202020204" pitchFamily="34" charset="0"/>
              <a:buChar char="•"/>
            </a:pPr>
            <a:r>
              <a:rPr lang="en-US" sz="3200" dirty="0">
                <a:solidFill>
                  <a:prstClr val="white"/>
                </a:solidFill>
              </a:rPr>
              <a:t> Court accompaniment services permitted </a:t>
            </a:r>
          </a:p>
          <a:p>
            <a:pPr marL="285750" indent="-285750">
              <a:buFont typeface="Arial" panose="020B0604020202020204" pitchFamily="34" charset="0"/>
              <a:buChar char="•"/>
            </a:pPr>
            <a:r>
              <a:rPr lang="en-US" sz="3200" dirty="0">
                <a:solidFill>
                  <a:prstClr val="white"/>
                </a:solidFill>
              </a:rPr>
              <a:t> Witness fees (Food and travelling allowance)</a:t>
            </a:r>
          </a:p>
          <a:p>
            <a:pPr marL="285750" indent="-285750">
              <a:buFont typeface="Arial" panose="020B0604020202020204" pitchFamily="34" charset="0"/>
              <a:buChar char="•"/>
            </a:pPr>
            <a:endParaRPr lang="en-US" dirty="0">
              <a:solidFill>
                <a:prstClr val="white"/>
              </a:solidFill>
            </a:endParaRPr>
          </a:p>
          <a:p>
            <a:pPr marL="285750" indent="-285750">
              <a:buFont typeface="Arial" panose="020B0604020202020204" pitchFamily="34" charset="0"/>
              <a:buChar char="•"/>
            </a:pPr>
            <a:endParaRPr lang="en-US" dirty="0">
              <a:solidFill>
                <a:prstClr val="white"/>
              </a:solidFill>
            </a:endParaRPr>
          </a:p>
          <a:p>
            <a:pPr marL="285750" indent="-285750">
              <a:buFont typeface="Arial" panose="020B0604020202020204" pitchFamily="34" charset="0"/>
              <a:buChar char="•"/>
            </a:pPr>
            <a:endParaRPr lang="en-US" dirty="0">
              <a:solidFill>
                <a:prstClr val="white"/>
              </a:solidFill>
            </a:endParaRPr>
          </a:p>
        </p:txBody>
      </p:sp>
    </p:spTree>
    <p:extLst>
      <p:ext uri="{BB962C8B-B14F-4D97-AF65-F5344CB8AC3E}">
        <p14:creationId xmlns:p14="http://schemas.microsoft.com/office/powerpoint/2010/main" xmlns="" val="139712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45915" y="723481"/>
          <a:ext cx="8920264" cy="5094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863304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xmlns="" val="0"/>
              </a:ext>
            </a:extLst>
          </a:blip>
          <a:stretch>
            <a:fillRect/>
          </a:stretch>
        </p:blipFill>
        <p:spPr>
          <a:xfrm>
            <a:off x="-418289" y="0"/>
            <a:ext cx="10466832" cy="6858000"/>
          </a:xfrm>
          <a:prstGeom prst="rect">
            <a:avLst/>
          </a:prstGeom>
        </p:spPr>
      </p:pic>
      <p:sp>
        <p:nvSpPr>
          <p:cNvPr id="3" name="TextBox 2"/>
          <p:cNvSpPr txBox="1"/>
          <p:nvPr/>
        </p:nvSpPr>
        <p:spPr>
          <a:xfrm>
            <a:off x="97277" y="126460"/>
            <a:ext cx="9046723" cy="1200329"/>
          </a:xfrm>
          <a:prstGeom prst="rect">
            <a:avLst/>
          </a:prstGeom>
          <a:noFill/>
        </p:spPr>
        <p:txBody>
          <a:bodyPr wrap="square" rtlCol="0">
            <a:spAutoFit/>
          </a:bodyPr>
          <a:lstStyle/>
          <a:p>
            <a:pPr algn="ctr"/>
            <a:r>
              <a:rPr lang="en-US" sz="2400" b="1" dirty="0">
                <a:solidFill>
                  <a:schemeClr val="bg1"/>
                </a:solidFill>
              </a:rPr>
              <a:t>The Department is finalizing the development of the Femicide Watch: A National Repository for GBV- Related Femicide Cases, which include CHILD FEMICIDE cases</a:t>
            </a:r>
          </a:p>
        </p:txBody>
      </p:sp>
      <p:sp>
        <p:nvSpPr>
          <p:cNvPr id="4" name="TextBox 3"/>
          <p:cNvSpPr txBox="1"/>
          <p:nvPr/>
        </p:nvSpPr>
        <p:spPr>
          <a:xfrm flipH="1">
            <a:off x="687742" y="5690681"/>
            <a:ext cx="7084657" cy="461665"/>
          </a:xfrm>
          <a:prstGeom prst="rect">
            <a:avLst/>
          </a:prstGeom>
          <a:noFill/>
        </p:spPr>
        <p:txBody>
          <a:bodyPr wrap="square" rtlCol="0">
            <a:spAutoFit/>
          </a:bodyPr>
          <a:lstStyle/>
          <a:p>
            <a:r>
              <a:rPr lang="en-US" sz="2400" b="1" dirty="0">
                <a:solidFill>
                  <a:schemeClr val="accent4">
                    <a:lumMod val="50000"/>
                  </a:schemeClr>
                </a:solidFill>
              </a:rPr>
              <a:t>The Plan is to Publish Femicide Watch in 2023/2024 FY</a:t>
            </a:r>
          </a:p>
        </p:txBody>
      </p:sp>
    </p:spTree>
    <p:extLst>
      <p:ext uri="{BB962C8B-B14F-4D97-AF65-F5344CB8AC3E}">
        <p14:creationId xmlns:p14="http://schemas.microsoft.com/office/powerpoint/2010/main" xmlns="" val="2768467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2">
                <a:shade val="45000"/>
                <a:satMod val="135000"/>
              </a:schemeClr>
              <a:prstClr val="white"/>
            </a:duotone>
          </a:blip>
          <a:srcRect l="42140" t="28456" r="18912" b="19427"/>
          <a:stretch/>
        </p:blipFill>
        <p:spPr>
          <a:xfrm>
            <a:off x="66318" y="0"/>
            <a:ext cx="9111166" cy="6858000"/>
          </a:xfrm>
          <a:prstGeom prst="rect">
            <a:avLst/>
          </a:prstGeom>
        </p:spPr>
      </p:pic>
    </p:spTree>
    <p:extLst>
      <p:ext uri="{BB962C8B-B14F-4D97-AF65-F5344CB8AC3E}">
        <p14:creationId xmlns:p14="http://schemas.microsoft.com/office/powerpoint/2010/main" xmlns="" val="1100002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466420" cy="6893824"/>
            <a:chOff x="66879" y="1457607"/>
            <a:chExt cx="9466420" cy="6893824"/>
          </a:xfrm>
        </p:grpSpPr>
        <p:grpSp>
          <p:nvGrpSpPr>
            <p:cNvPr id="3" name="Group 2"/>
            <p:cNvGrpSpPr/>
            <p:nvPr/>
          </p:nvGrpSpPr>
          <p:grpSpPr>
            <a:xfrm>
              <a:off x="66879" y="1457607"/>
              <a:ext cx="9466420" cy="6893824"/>
              <a:chOff x="223433" y="1815775"/>
              <a:chExt cx="7831506" cy="5923992"/>
            </a:xfrm>
          </p:grpSpPr>
          <p:pic>
            <p:nvPicPr>
              <p:cNvPr id="5" name="Picture 4">
                <a:extLst>
                  <a:ext uri="{FF2B5EF4-FFF2-40B4-BE49-F238E27FC236}">
                    <a16:creationId xmlns:a16="http://schemas.microsoft.com/office/drawing/2014/main" xmlns="" id="{79C513AF-4151-3C44-9889-B18CAE0B8AE6}"/>
                  </a:ext>
                </a:extLst>
              </p:cNvPr>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223433" y="1815775"/>
                <a:ext cx="7831506" cy="5923992"/>
              </a:xfrm>
              <a:prstGeom prst="rect">
                <a:avLst/>
              </a:prstGeom>
            </p:spPr>
          </p:pic>
          <p:pic>
            <p:nvPicPr>
              <p:cNvPr id="6" name="Picture 5"/>
              <p:cNvPicPr>
                <a:picLocks noChangeAspect="1"/>
              </p:cNvPicPr>
              <p:nvPr/>
            </p:nvPicPr>
            <p:blipFill rotWithShape="1">
              <a:blip r:embed="rId3"/>
              <a:srcRect l="3733" t="6299" r="6826" b="10458"/>
              <a:stretch/>
            </p:blipFill>
            <p:spPr>
              <a:xfrm>
                <a:off x="462013" y="2233061"/>
                <a:ext cx="7360618" cy="3853447"/>
              </a:xfrm>
              <a:prstGeom prst="rect">
                <a:avLst/>
              </a:prstGeom>
            </p:spPr>
          </p:pic>
        </p:grpSp>
        <p:sp>
          <p:nvSpPr>
            <p:cNvPr id="4" name="Oval 3"/>
            <p:cNvSpPr/>
            <p:nvPr/>
          </p:nvSpPr>
          <p:spPr>
            <a:xfrm>
              <a:off x="190123" y="5044544"/>
              <a:ext cx="2806574" cy="1711104"/>
            </a:xfrm>
            <a:prstGeom prst="ellipse">
              <a:avLst/>
            </a:prstGeom>
            <a:noFill/>
            <a:ln w="57150" cap="flat" cmpd="sng" algn="ctr">
              <a:solidFill>
                <a:srgbClr val="FFC00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noFill/>
                <a:effectLst/>
                <a:uLnTx/>
                <a:uFillTx/>
                <a:latin typeface="Calibri" panose="020F0502020204030204"/>
              </a:endParaRPr>
            </a:p>
          </p:txBody>
        </p:sp>
      </p:grpSp>
    </p:spTree>
    <p:extLst>
      <p:ext uri="{BB962C8B-B14F-4D97-AF65-F5344CB8AC3E}">
        <p14:creationId xmlns:p14="http://schemas.microsoft.com/office/powerpoint/2010/main" xmlns="" val="1889743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NBevrley\AppData\Local\Microsoft\Windows\Temporary Internet Files\Content.Outlook\D0ST3V33\IMG_7635 (3).jpg"/>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4494180"/>
          </a:xfrm>
          <a:prstGeom prst="rect">
            <a:avLst/>
          </a:prstGeom>
          <a:noFill/>
          <a:ln>
            <a:noFill/>
          </a:ln>
        </p:spPr>
      </p:pic>
      <p:sp>
        <p:nvSpPr>
          <p:cNvPr id="3" name="TextBox 2"/>
          <p:cNvSpPr txBox="1"/>
          <p:nvPr/>
        </p:nvSpPr>
        <p:spPr>
          <a:xfrm>
            <a:off x="2067126" y="134113"/>
            <a:ext cx="5539903" cy="523220"/>
          </a:xfrm>
          <a:prstGeom prst="rect">
            <a:avLst/>
          </a:prstGeom>
          <a:solidFill>
            <a:schemeClr val="bg1"/>
          </a:solidFill>
        </p:spPr>
        <p:txBody>
          <a:bodyPr wrap="square" rtlCol="0">
            <a:spAutoFit/>
          </a:bodyPr>
          <a:lstStyle/>
          <a:p>
            <a:r>
              <a:rPr lang="en-US" sz="2800" b="1" dirty="0"/>
              <a:t>ANNUAL SCHOOLS EDU- CAMPAIGN </a:t>
            </a:r>
          </a:p>
        </p:txBody>
      </p:sp>
      <p:sp>
        <p:nvSpPr>
          <p:cNvPr id="4" name="Rectangle 3"/>
          <p:cNvSpPr/>
          <p:nvPr/>
        </p:nvSpPr>
        <p:spPr>
          <a:xfrm>
            <a:off x="2616739" y="2869658"/>
            <a:ext cx="2645924" cy="1517515"/>
          </a:xfrm>
          <a:prstGeom prst="rect">
            <a:avLst/>
          </a:prstGeom>
          <a:ln w="57150">
            <a:solidFill>
              <a:srgbClr val="ED7D3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t>100</a:t>
            </a:r>
            <a:r>
              <a:rPr lang="en-US" dirty="0"/>
              <a:t> schools reached</a:t>
            </a:r>
          </a:p>
        </p:txBody>
      </p:sp>
      <p:sp>
        <p:nvSpPr>
          <p:cNvPr id="5" name="Rectangle 4"/>
          <p:cNvSpPr/>
          <p:nvPr/>
        </p:nvSpPr>
        <p:spPr>
          <a:xfrm>
            <a:off x="5778230" y="2869657"/>
            <a:ext cx="2645924" cy="1517515"/>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GB" sz="4000" b="1" dirty="0">
                <a:latin typeface="Calibri" panose="020F0502020204030204" pitchFamily="34" charset="0"/>
                <a:ea typeface="Calibri" panose="020F0502020204030204" pitchFamily="34" charset="0"/>
                <a:cs typeface="Calibri" panose="020F0502020204030204" pitchFamily="34" charset="0"/>
              </a:rPr>
              <a:t>27 841 </a:t>
            </a:r>
          </a:p>
          <a:p>
            <a:pPr algn="ctr"/>
            <a:r>
              <a:rPr lang="en-GB" b="1" dirty="0">
                <a:latin typeface="Calibri Light" panose="020F0302020204030204" pitchFamily="34" charset="0"/>
                <a:ea typeface="Calibri" panose="020F0502020204030204" pitchFamily="34" charset="0"/>
                <a:cs typeface="Times New Roman" panose="02020603050405020304" pitchFamily="18" charset="0"/>
              </a:rPr>
              <a:t>learners reached</a:t>
            </a:r>
            <a:endParaRPr lang="en-US" dirty="0"/>
          </a:p>
        </p:txBody>
      </p:sp>
      <p:sp>
        <p:nvSpPr>
          <p:cNvPr id="6" name="Flowchart: Sequential Access Storage 5"/>
          <p:cNvSpPr/>
          <p:nvPr/>
        </p:nvSpPr>
        <p:spPr>
          <a:xfrm>
            <a:off x="87550" y="2981527"/>
            <a:ext cx="2281134" cy="1293779"/>
          </a:xfrm>
          <a:prstGeom prst="flowChartMagneticTap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t>2021/2022</a:t>
            </a:r>
          </a:p>
        </p:txBody>
      </p:sp>
      <p:sp>
        <p:nvSpPr>
          <p:cNvPr id="7" name="Flowchart: Sequential Access Storage 6"/>
          <p:cNvSpPr/>
          <p:nvPr/>
        </p:nvSpPr>
        <p:spPr>
          <a:xfrm>
            <a:off x="87550" y="4552094"/>
            <a:ext cx="2234119" cy="1632626"/>
          </a:xfrm>
          <a:prstGeom prst="flowChartMagneticTap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t>Q1-Q3</a:t>
            </a:r>
          </a:p>
          <a:p>
            <a:pPr algn="ctr"/>
            <a:r>
              <a:rPr lang="en-US" sz="2400" b="1" dirty="0"/>
              <a:t>2022/2023</a:t>
            </a:r>
          </a:p>
        </p:txBody>
      </p:sp>
      <p:sp>
        <p:nvSpPr>
          <p:cNvPr id="8" name="Rectangle 7"/>
          <p:cNvSpPr/>
          <p:nvPr/>
        </p:nvSpPr>
        <p:spPr>
          <a:xfrm>
            <a:off x="2616739" y="4628293"/>
            <a:ext cx="2645924" cy="1517515"/>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t>54</a:t>
            </a:r>
            <a:r>
              <a:rPr lang="en-US" dirty="0"/>
              <a:t> schools reached</a:t>
            </a:r>
          </a:p>
        </p:txBody>
      </p:sp>
      <p:sp>
        <p:nvSpPr>
          <p:cNvPr id="11" name="Rectangle 10"/>
          <p:cNvSpPr/>
          <p:nvPr/>
        </p:nvSpPr>
        <p:spPr>
          <a:xfrm>
            <a:off x="5778230" y="4667205"/>
            <a:ext cx="2645924" cy="1517515"/>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en-GB" sz="4000" b="1" dirty="0">
                <a:latin typeface="Calibri" panose="020F0502020204030204" pitchFamily="34" charset="0"/>
                <a:ea typeface="Calibri" panose="020F0502020204030204" pitchFamily="34" charset="0"/>
                <a:cs typeface="Calibri" panose="020F0502020204030204" pitchFamily="34" charset="0"/>
              </a:rPr>
              <a:t>20 281 </a:t>
            </a:r>
          </a:p>
          <a:p>
            <a:pPr algn="ctr"/>
            <a:r>
              <a:rPr lang="en-GB" b="1" dirty="0">
                <a:latin typeface="Calibri Light" panose="020F0302020204030204" pitchFamily="34" charset="0"/>
                <a:ea typeface="Calibri" panose="020F0502020204030204" pitchFamily="34" charset="0"/>
                <a:cs typeface="Times New Roman" panose="02020603050405020304" pitchFamily="18" charset="0"/>
              </a:rPr>
              <a:t>learners reached</a:t>
            </a:r>
            <a:endParaRPr lang="en-US" dirty="0"/>
          </a:p>
        </p:txBody>
      </p:sp>
    </p:spTree>
    <p:extLst>
      <p:ext uri="{BB962C8B-B14F-4D97-AF65-F5344CB8AC3E}">
        <p14:creationId xmlns:p14="http://schemas.microsoft.com/office/powerpoint/2010/main" xmlns="" val="49338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305" y="995767"/>
            <a:ext cx="8939604" cy="6740307"/>
          </a:xfrm>
          <a:prstGeom prst="rect">
            <a:avLst/>
          </a:prstGeom>
          <a:noFill/>
        </p:spPr>
        <p:txBody>
          <a:bodyPr wrap="square" rtlCol="0">
            <a:spAutoFit/>
          </a:bodyPr>
          <a:lstStyle/>
          <a:p>
            <a:pPr marL="285750" indent="-285750">
              <a:buFont typeface="Arial" panose="020B0604020202020204" pitchFamily="34" charset="0"/>
              <a:buChar char="•"/>
            </a:pPr>
            <a:r>
              <a:rPr lang="en-US" dirty="0"/>
              <a:t>The 3 GBV Amendment Acts create a more child-centric criminal justice system; </a:t>
            </a:r>
          </a:p>
          <a:p>
            <a:pPr marL="285750" indent="-285750">
              <a:buFont typeface="Arial" panose="020B0604020202020204" pitchFamily="34" charset="0"/>
              <a:buChar char="•"/>
            </a:pPr>
            <a:r>
              <a:rPr lang="en-US" dirty="0"/>
              <a:t>The ICMS: Criminal does NOT have data metrics for child victims, and this is a lacuna that is being addressed. It is for this reason that the Department cannot provide statistics of child homicide cases. The Criminal Module is being upgraded. </a:t>
            </a:r>
          </a:p>
          <a:p>
            <a:pPr marL="285750" indent="-285750">
              <a:buFont typeface="Arial" panose="020B0604020202020204" pitchFamily="34" charset="0"/>
              <a:buChar char="•"/>
            </a:pPr>
            <a:r>
              <a:rPr lang="en-US" dirty="0"/>
              <a:t>The age of a perpetrator of sex crimes is getting younger in SA. As at 31 Dec 22, out of 136 children charged with sexual offences, 105 were charged with RAPE;</a:t>
            </a:r>
          </a:p>
          <a:p>
            <a:pPr marL="285750" indent="-285750">
              <a:buFont typeface="Arial" panose="020B0604020202020204" pitchFamily="34" charset="0"/>
              <a:buChar char="•"/>
            </a:pPr>
            <a:r>
              <a:rPr lang="en-US" dirty="0"/>
              <a:t>Victim support services often increase the effectiveness of child witnesses in court; hence the conviction rate in sex crimes reported at TCCs linked to Sexual Offences Courts is registered at 75.1%, as reported by NPA</a:t>
            </a:r>
          </a:p>
          <a:p>
            <a:pPr marL="285750" indent="-285750">
              <a:buFont typeface="Arial" panose="020B0604020202020204" pitchFamily="34" charset="0"/>
              <a:buChar char="•"/>
            </a:pPr>
            <a:r>
              <a:rPr lang="en-US" dirty="0"/>
              <a:t>The Femicide Watch dashboard provides data for femicide cases involving child victims;</a:t>
            </a:r>
          </a:p>
          <a:p>
            <a:pPr marL="285750" indent="-285750">
              <a:buFont typeface="Arial" panose="020B0604020202020204" pitchFamily="34" charset="0"/>
              <a:buChar char="•"/>
            </a:pPr>
            <a:r>
              <a:rPr lang="en-US" dirty="0"/>
              <a:t>All social workers, probation officers, shelter workers, and other DSD officials working at service points that give them access to children and other vulnerable persons must be vetted against the National Register for Sex Offenders (NRSO). Failure to do so amounts to a punishable offence; </a:t>
            </a:r>
          </a:p>
          <a:p>
            <a:pPr marL="285750" indent="-285750">
              <a:buFont typeface="Arial" panose="020B0604020202020204" pitchFamily="34" charset="0"/>
              <a:buChar char="•"/>
            </a:pPr>
            <a:r>
              <a:rPr lang="en-US" dirty="0"/>
              <a:t>DSD Social workers are encouraged to provide intermediary services to our courts, particularly in the Children’s Courts. </a:t>
            </a:r>
          </a:p>
          <a:p>
            <a:pPr marL="285750" indent="-285750">
              <a:buFont typeface="Arial" panose="020B0604020202020204" pitchFamily="34" charset="0"/>
              <a:buChar char="•"/>
            </a:pPr>
            <a:r>
              <a:rPr lang="en-US" dirty="0"/>
              <a:t>The Department appreciates the consistent support received from DSD in all intersectoral engagements.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Rectangle 3"/>
          <p:cNvSpPr/>
          <p:nvPr/>
        </p:nvSpPr>
        <p:spPr>
          <a:xfrm>
            <a:off x="1667436" y="355002"/>
            <a:ext cx="5819886" cy="494850"/>
          </a:xfrm>
          <a:prstGeom prst="rect">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Challenges and Takeaways</a:t>
            </a:r>
          </a:p>
        </p:txBody>
      </p:sp>
    </p:spTree>
    <p:extLst>
      <p:ext uri="{BB962C8B-B14F-4D97-AF65-F5344CB8AC3E}">
        <p14:creationId xmlns:p14="http://schemas.microsoft.com/office/powerpoint/2010/main" xmlns="" val="62572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8528" y="457200"/>
            <a:ext cx="5622587" cy="523220"/>
          </a:xfrm>
          <a:prstGeom prst="rect">
            <a:avLst/>
          </a:prstGeom>
          <a:solidFill>
            <a:schemeClr val="accent4">
              <a:lumMod val="75000"/>
            </a:schemeClr>
          </a:solidFill>
        </p:spPr>
        <p:txBody>
          <a:bodyPr wrap="square" rtlCol="0">
            <a:spAutoFit/>
          </a:bodyPr>
          <a:lstStyle/>
          <a:p>
            <a:r>
              <a:rPr lang="en-US" sz="2800" dirty="0"/>
              <a:t>PURPOSE OF THE PRESENTATION</a:t>
            </a:r>
          </a:p>
        </p:txBody>
      </p:sp>
      <p:sp>
        <p:nvSpPr>
          <p:cNvPr id="3" name="TextBox 2"/>
          <p:cNvSpPr txBox="1"/>
          <p:nvPr/>
        </p:nvSpPr>
        <p:spPr>
          <a:xfrm>
            <a:off x="126459" y="980420"/>
            <a:ext cx="8813259" cy="5170646"/>
          </a:xfrm>
          <a:prstGeom prst="rect">
            <a:avLst/>
          </a:prstGeom>
          <a:noFill/>
        </p:spPr>
        <p:txBody>
          <a:bodyPr wrap="square" rtlCol="0">
            <a:spAutoFit/>
          </a:bodyPr>
          <a:lstStyle/>
          <a:p>
            <a:pPr marL="285750" indent="-285750" algn="just">
              <a:buFont typeface="Arial" panose="020B0604020202020204" pitchFamily="34" charset="0"/>
              <a:buChar char="•"/>
            </a:pPr>
            <a:r>
              <a:rPr lang="en-US" dirty="0"/>
              <a:t>To brief this Committee on </a:t>
            </a:r>
            <a:r>
              <a:rPr lang="en-US" i="1" dirty="0"/>
              <a:t>‘violence and murder of children – mandates, programmes and interventions, statistics and impact of interventions and programmes.’</a:t>
            </a:r>
          </a:p>
          <a:p>
            <a:pPr marL="285750" indent="-285750" algn="just">
              <a:buFont typeface="Arial" panose="020B0604020202020204" pitchFamily="34" charset="0"/>
              <a:buChar char="•"/>
            </a:pPr>
            <a:r>
              <a:rPr lang="en-US" dirty="0"/>
              <a:t>The mandate of DoJ&amp;CD is </a:t>
            </a:r>
            <a:r>
              <a:rPr lang="en-US" sz="2000" dirty="0">
                <a:solidFill>
                  <a:prstClr val="black"/>
                </a:solidFill>
                <a:latin typeface="Calibri" panose="020F0502020204030204" pitchFamily="34" charset="0"/>
                <a:cs typeface="Times New Roman" panose="02020603050405020304" pitchFamily="18" charset="0"/>
              </a:rPr>
              <a:t>to </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safeguard the constitutional rights of all persons living in South Africa, and most importantly, </a:t>
            </a:r>
            <a:r>
              <a:rPr lang="en-US" sz="2000" dirty="0">
                <a:solidFill>
                  <a:prstClr val="black"/>
                </a:solidFill>
                <a:latin typeface="Calibri" panose="020F0502020204030204" pitchFamily="34" charset="0"/>
                <a:cs typeface="Times New Roman" panose="02020603050405020304" pitchFamily="18" charset="0"/>
              </a:rPr>
              <a:t>p</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rovide an accessible justice system for all, including children.  </a:t>
            </a:r>
            <a:endParaRPr lang="en-US" dirty="0"/>
          </a:p>
          <a:p>
            <a:pPr marL="285750" indent="-285750" algn="just">
              <a:buFont typeface="Arial" panose="020B0604020202020204" pitchFamily="34" charset="0"/>
              <a:buChar char="•"/>
            </a:pPr>
            <a:r>
              <a:rPr lang="en-US" dirty="0"/>
              <a:t>The Department established the Integrated Case Management System (ICMS), which is a national repository of cases captured from our lower courts, mainly to monitor the life cycle of each case and also determine the effectiveness of the justice system. </a:t>
            </a:r>
          </a:p>
          <a:p>
            <a:pPr marL="285750" indent="-285750" algn="just">
              <a:buFont typeface="Arial" panose="020B0604020202020204" pitchFamily="34" charset="0"/>
              <a:buChar char="•"/>
            </a:pPr>
            <a:r>
              <a:rPr lang="en-US" dirty="0"/>
              <a:t>The ICMS provides distinct modules of the Criminal Matters, Child Justice, Domestic Violence, Sexual Offences, National Register for Sex Crimes, Children’s Courts, etc. However, the </a:t>
            </a:r>
            <a:r>
              <a:rPr lang="en-US" i="1" dirty="0"/>
              <a:t>ICMS: Criminal Matters </a:t>
            </a:r>
            <a:r>
              <a:rPr lang="en-US" dirty="0"/>
              <a:t>does not capture child murder cases yet, and for this reason, the focus of this presentation will, among other things, be on other violent crimes that predominantly impact on children (i.e. domestic violence and sexual offences). </a:t>
            </a:r>
          </a:p>
          <a:p>
            <a:pPr marL="285750" indent="-285750" algn="just">
              <a:buFont typeface="Arial" panose="020B0604020202020204" pitchFamily="34" charset="0"/>
              <a:buChar char="•"/>
            </a:pPr>
            <a:r>
              <a:rPr lang="en-US" dirty="0"/>
              <a:t>The Department is currently upgrading the ICMS to incorporate additional data metrics, which will include different age categories of children as victims of murder and other violent crimes.  </a:t>
            </a:r>
          </a:p>
          <a:p>
            <a:pPr marL="285750" indent="-285750" algn="just">
              <a:buFont typeface="Arial" panose="020B0604020202020204" pitchFamily="34" charset="0"/>
              <a:buChar char="•"/>
            </a:pPr>
            <a:endParaRPr lang="en-US" i="1" dirty="0"/>
          </a:p>
        </p:txBody>
      </p:sp>
    </p:spTree>
    <p:extLst>
      <p:ext uri="{BB962C8B-B14F-4D97-AF65-F5344CB8AC3E}">
        <p14:creationId xmlns:p14="http://schemas.microsoft.com/office/powerpoint/2010/main" xmlns="" val="4026323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xmlns="" val="2624924187"/>
              </p:ext>
            </p:extLst>
          </p:nvPr>
        </p:nvGraphicFramePr>
        <p:xfrm>
          <a:off x="457200" y="188922"/>
          <a:ext cx="8219256" cy="6285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067944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7" name="Diagram 16"/>
          <p:cNvGraphicFramePr/>
          <p:nvPr>
            <p:extLst>
              <p:ext uri="{D42A27DB-BD31-4B8C-83A1-F6EECF244321}">
                <p14:modId xmlns:p14="http://schemas.microsoft.com/office/powerpoint/2010/main" xmlns="" val="2729897356"/>
              </p:ext>
            </p:extLst>
          </p:nvPr>
        </p:nvGraphicFramePr>
        <p:xfrm>
          <a:off x="-46557" y="730749"/>
          <a:ext cx="9037004" cy="5024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579916" y="679954"/>
            <a:ext cx="7129463" cy="566737"/>
          </a:xfrm>
          <a:solidFill>
            <a:schemeClr val="tx2">
              <a:lumMod val="20000"/>
              <a:lumOff val="80000"/>
            </a:schemeClr>
          </a:solidFill>
        </p:spPr>
        <p:txBody>
          <a:bodyPr rtlCol="0">
            <a:noAutofit/>
          </a:bodyPr>
          <a:lstStyle/>
          <a:p>
            <a:pPr algn="ctr" eaLnBrk="1" fontAlgn="auto" hangingPunct="1">
              <a:spcAft>
                <a:spcPts val="0"/>
              </a:spcAft>
              <a:defRPr/>
            </a:pPr>
            <a:r>
              <a:rPr lang="en-ZA" sz="2000" b="1" dirty="0">
                <a:latin typeface="Calibri" panose="020F0502020204030204" pitchFamily="34" charset="0"/>
              </a:rPr>
              <a:t/>
            </a:r>
            <a:br>
              <a:rPr lang="en-ZA" sz="2000" b="1" dirty="0">
                <a:latin typeface="Calibri" panose="020F0502020204030204" pitchFamily="34" charset="0"/>
              </a:rPr>
            </a:br>
            <a:r>
              <a:rPr lang="en-ZA" sz="2000" b="1" dirty="0">
                <a:latin typeface="Calibri" panose="020F0502020204030204" pitchFamily="34" charset="0"/>
              </a:rPr>
              <a:t> THE CONSTITUTION OF THE REPUBLIC OF SA</a:t>
            </a:r>
            <a:br>
              <a:rPr lang="en-ZA" sz="2000" b="1" dirty="0">
                <a:latin typeface="Calibri" panose="020F0502020204030204" pitchFamily="34" charset="0"/>
              </a:rPr>
            </a:br>
            <a:endParaRPr lang="en-ZA" sz="2000" b="1" dirty="0">
              <a:latin typeface="Calibri" panose="020F0502020204030204" pitchFamily="34" charset="0"/>
            </a:endParaRPr>
          </a:p>
        </p:txBody>
      </p:sp>
      <p:grpSp>
        <p:nvGrpSpPr>
          <p:cNvPr id="79876" name="Group 27"/>
          <p:cNvGrpSpPr>
            <a:grpSpLocks/>
          </p:cNvGrpSpPr>
          <p:nvPr/>
        </p:nvGrpSpPr>
        <p:grpSpPr bwMode="auto">
          <a:xfrm>
            <a:off x="615636" y="1228018"/>
            <a:ext cx="7056437" cy="657225"/>
            <a:chOff x="899592" y="2266753"/>
            <a:chExt cx="7056784" cy="658191"/>
          </a:xfrm>
        </p:grpSpPr>
        <p:cxnSp>
          <p:nvCxnSpPr>
            <p:cNvPr id="20" name="Straight Connector 19"/>
            <p:cNvCxnSpPr/>
            <p:nvPr/>
          </p:nvCxnSpPr>
          <p:spPr>
            <a:xfrm>
              <a:off x="2844375" y="2266753"/>
              <a:ext cx="0" cy="648652"/>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428778" y="2266753"/>
              <a:ext cx="0" cy="648652"/>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227504" y="2276292"/>
              <a:ext cx="0" cy="648652"/>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956376" y="2266753"/>
              <a:ext cx="0" cy="648652"/>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99592" y="2266753"/>
              <a:ext cx="0" cy="648652"/>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79878" name="Picture 13" descr="page1image718395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183208" y="42798"/>
            <a:ext cx="1836737" cy="136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 y="33069"/>
            <a:ext cx="7402750" cy="65603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rPr>
              <a:t>The Most Relevant Legal Framework Protecting the Rights of Children</a:t>
            </a:r>
          </a:p>
        </p:txBody>
      </p:sp>
      <p:sp>
        <p:nvSpPr>
          <p:cNvPr id="4" name="Rounded Rectangle 3"/>
          <p:cNvSpPr/>
          <p:nvPr/>
        </p:nvSpPr>
        <p:spPr>
          <a:xfrm>
            <a:off x="106995" y="4280170"/>
            <a:ext cx="8912949" cy="228359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945" marR="0" indent="-342900">
              <a:lnSpc>
                <a:spcPct val="115000"/>
              </a:lnSpc>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DoJ&amp;CD l</a:t>
            </a: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eads the intersectoral implementation of all these pieces of legislation, except the Children’s Act, 2006;</a:t>
            </a:r>
          </a:p>
          <a:p>
            <a:pPr marL="702945" marR="0" indent="-342900">
              <a:lnSpc>
                <a:spcPct val="115000"/>
              </a:lnSpc>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DG: Justice and Constitutional Development chairs the DGs Intersectoral Committees for Sexual Offences and Child Justice, which have the representation of the DG: Social Development;</a:t>
            </a:r>
          </a:p>
          <a:p>
            <a:pPr marL="702945" marR="0" indent="-342900">
              <a:lnSpc>
                <a:spcPct val="115000"/>
              </a:lnSpc>
              <a:spcBef>
                <a:spcPts val="0"/>
              </a:spcBef>
              <a:spcAft>
                <a:spcPts val="0"/>
              </a:spcAft>
              <a:buFont typeface="Arial" panose="020B0604020202020204" pitchFamily="34" charset="0"/>
              <a:buChar char="•"/>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DSD is further represented in other intersectoral committees chaired by DoJ&amp;CD.</a:t>
            </a:r>
          </a:p>
        </p:txBody>
      </p:sp>
    </p:spTree>
    <p:extLst>
      <p:ext uri="{BB962C8B-B14F-4D97-AF65-F5344CB8AC3E}">
        <p14:creationId xmlns:p14="http://schemas.microsoft.com/office/powerpoint/2010/main" xmlns="" val="177358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xmlns="" val="2435915962"/>
              </p:ext>
            </p:extLst>
          </p:nvPr>
        </p:nvGraphicFramePr>
        <p:xfrm>
          <a:off x="457200" y="188640"/>
          <a:ext cx="8219256" cy="6285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8547"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C8107A-A743-42EE-A47F-FBFE9A4C8DBF}" type="slidenum">
              <a:rPr lang="en-GB" altLang="en-US" smtClean="0">
                <a:solidFill>
                  <a:srgbClr val="FFFFFF"/>
                </a:solidFill>
                <a:cs typeface="Arial" panose="020B0604020202020204" pitchFamily="34" charset="0"/>
              </a:rPr>
              <a:pPr/>
              <a:t>5</a:t>
            </a:fld>
            <a:endParaRPr lang="en-GB" altLang="en-US">
              <a:solidFill>
                <a:srgbClr val="FFFFFF"/>
              </a:solidFill>
              <a:cs typeface="Arial" panose="020B0604020202020204" pitchFamily="34" charset="0"/>
            </a:endParaRPr>
          </a:p>
        </p:txBody>
      </p:sp>
    </p:spTree>
    <p:extLst>
      <p:ext uri="{BB962C8B-B14F-4D97-AF65-F5344CB8AC3E}">
        <p14:creationId xmlns:p14="http://schemas.microsoft.com/office/powerpoint/2010/main" xmlns="" val="1780228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315756782"/>
              </p:ext>
            </p:extLst>
          </p:nvPr>
        </p:nvGraphicFramePr>
        <p:xfrm>
          <a:off x="132281" y="1"/>
          <a:ext cx="8912131" cy="6770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85577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3911947487"/>
              </p:ext>
            </p:extLst>
          </p:nvPr>
        </p:nvGraphicFramePr>
        <p:xfrm>
          <a:off x="132281" y="486383"/>
          <a:ext cx="8912131" cy="5841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7450828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9746" name="Title 1"/>
          <p:cNvSpPr>
            <a:spLocks noGrp="1"/>
          </p:cNvSpPr>
          <p:nvPr>
            <p:ph type="title"/>
          </p:nvPr>
        </p:nvSpPr>
        <p:spPr>
          <a:xfrm>
            <a:off x="606291" y="9728"/>
            <a:ext cx="8414527" cy="1148640"/>
          </a:xfrm>
        </p:spPr>
        <p:txBody>
          <a:bodyPr/>
          <a:lstStyle/>
          <a:p>
            <a:r>
              <a:rPr lang="en-US" b="1" dirty="0">
                <a:solidFill>
                  <a:schemeClr val="accent4">
                    <a:lumMod val="75000"/>
                  </a:schemeClr>
                </a:solidFill>
              </a:rPr>
              <a:t>Tougher Sentences in Cases involving Children</a:t>
            </a:r>
          </a:p>
        </p:txBody>
      </p:sp>
      <p:sp>
        <p:nvSpPr>
          <p:cNvPr id="4" name="Text Placeholder 3"/>
          <p:cNvSpPr>
            <a:spLocks noGrp="1"/>
          </p:cNvSpPr>
          <p:nvPr>
            <p:ph type="body" sz="half" idx="2"/>
          </p:nvPr>
        </p:nvSpPr>
        <p:spPr>
          <a:xfrm>
            <a:off x="630238" y="1250003"/>
            <a:ext cx="4013200" cy="4868695"/>
          </a:xfrm>
        </p:spPr>
        <p:txBody>
          <a:bodyPr/>
          <a:lstStyle/>
          <a:p>
            <a:pPr>
              <a:defRPr/>
            </a:pPr>
            <a:r>
              <a:rPr lang="en-US" sz="2400" b="1" dirty="0">
                <a:solidFill>
                  <a:schemeClr val="bg1"/>
                </a:solidFill>
              </a:rPr>
              <a:t>LIFE IMPRISONMENT </a:t>
            </a:r>
            <a:r>
              <a:rPr lang="en-US" sz="2400" dirty="0">
                <a:solidFill>
                  <a:schemeClr val="bg1"/>
                </a:solidFill>
              </a:rPr>
              <a:t>may be imposed on the accused convicted of: </a:t>
            </a:r>
          </a:p>
          <a:p>
            <a:pPr marL="285750" indent="-285750">
              <a:buFont typeface="Arial" panose="020B0604020202020204" pitchFamily="34" charset="0"/>
              <a:buChar char="•"/>
              <a:defRPr/>
            </a:pPr>
            <a:r>
              <a:rPr lang="en-US" sz="2400" dirty="0">
                <a:solidFill>
                  <a:schemeClr val="bg1"/>
                </a:solidFill>
              </a:rPr>
              <a:t>Murder of children,</a:t>
            </a:r>
          </a:p>
          <a:p>
            <a:pPr marL="285750" lvl="0" indent="-285750">
              <a:buFont typeface="Arial" panose="020B0604020202020204" pitchFamily="34" charset="0"/>
              <a:buChar char="•"/>
              <a:defRPr/>
            </a:pPr>
            <a:r>
              <a:rPr lang="en-US" sz="2400" dirty="0">
                <a:solidFill>
                  <a:prstClr val="black"/>
                </a:solidFill>
              </a:rPr>
              <a:t>Rape of a child, </a:t>
            </a:r>
          </a:p>
          <a:p>
            <a:pPr marL="285750" lvl="0" indent="-285750">
              <a:buFont typeface="Arial" panose="020B0604020202020204" pitchFamily="34" charset="0"/>
              <a:buChar char="•"/>
              <a:defRPr/>
            </a:pPr>
            <a:r>
              <a:rPr lang="en-US" sz="2400" dirty="0">
                <a:solidFill>
                  <a:prstClr val="black"/>
                </a:solidFill>
              </a:rPr>
              <a:t>Rape in a domestic relationship,</a:t>
            </a:r>
          </a:p>
          <a:p>
            <a:pPr marL="285750" lvl="0" indent="-285750">
              <a:buFont typeface="Arial" panose="020B0604020202020204" pitchFamily="34" charset="0"/>
              <a:buChar char="•"/>
              <a:defRPr/>
            </a:pPr>
            <a:r>
              <a:rPr lang="en-US" sz="2400" dirty="0">
                <a:solidFill>
                  <a:prstClr val="black"/>
                </a:solidFill>
              </a:rPr>
              <a:t>Gang rape,</a:t>
            </a:r>
          </a:p>
          <a:p>
            <a:pPr marL="285750" lvl="0" indent="-285750">
              <a:buFont typeface="Arial" panose="020B0604020202020204" pitchFamily="34" charset="0"/>
              <a:buChar char="•"/>
              <a:defRPr/>
            </a:pPr>
            <a:r>
              <a:rPr lang="en-US" sz="2400" dirty="0">
                <a:solidFill>
                  <a:prstClr val="black"/>
                </a:solidFill>
              </a:rPr>
              <a:t>Serial rape,</a:t>
            </a:r>
          </a:p>
          <a:p>
            <a:pPr marL="285750" lvl="0" indent="-285750">
              <a:buFont typeface="Arial" panose="020B0604020202020204" pitchFamily="34" charset="0"/>
              <a:buChar char="•"/>
              <a:defRPr/>
            </a:pPr>
            <a:r>
              <a:rPr lang="en-US" sz="2400" dirty="0">
                <a:solidFill>
                  <a:schemeClr val="bg1"/>
                </a:solidFill>
              </a:rPr>
              <a:t>Femicide,</a:t>
            </a:r>
          </a:p>
          <a:p>
            <a:pPr marL="285750" indent="-285750">
              <a:buFont typeface="Arial" panose="020B0604020202020204" pitchFamily="34" charset="0"/>
              <a:buChar char="•"/>
              <a:defRPr/>
            </a:pPr>
            <a:r>
              <a:rPr lang="en-US" sz="2400" dirty="0">
                <a:solidFill>
                  <a:schemeClr val="bg1"/>
                </a:solidFill>
              </a:rPr>
              <a:t>Domestic homicide,</a:t>
            </a:r>
          </a:p>
        </p:txBody>
      </p:sp>
      <p:pic>
        <p:nvPicPr>
          <p:cNvPr id="159748" name="Picture 2" descr="There's racial bias in our police systems. Here's the overwhelming proof. -  Washington Post"/>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4533089" y="1449421"/>
            <a:ext cx="4331765" cy="4328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81577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xmlns="" val="3646980430"/>
              </p:ext>
            </p:extLst>
          </p:nvPr>
        </p:nvGraphicFramePr>
        <p:xfrm>
          <a:off x="0" y="379379"/>
          <a:ext cx="9143999" cy="5948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0556807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riel">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6_Oriel">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7339</TotalTime>
  <Words>2301</Words>
  <Application>Microsoft Office PowerPoint</Application>
  <PresentationFormat>On-screen Show (4:3)</PresentationFormat>
  <Paragraphs>438</Paragraphs>
  <Slides>30</Slides>
  <Notes>4</Notes>
  <HiddenSlides>0</HiddenSlides>
  <MMClips>0</MMClips>
  <ScaleCrop>false</ScaleCrop>
  <HeadingPairs>
    <vt:vector size="4" baseType="variant">
      <vt:variant>
        <vt:lpstr>Theme</vt:lpstr>
      </vt:variant>
      <vt:variant>
        <vt:i4>6</vt:i4>
      </vt:variant>
      <vt:variant>
        <vt:lpstr>Slide Titles</vt:lpstr>
      </vt:variant>
      <vt:variant>
        <vt:i4>30</vt:i4>
      </vt:variant>
    </vt:vector>
  </HeadingPairs>
  <TitlesOfParts>
    <vt:vector size="36" baseType="lpstr">
      <vt:lpstr>Office Theme</vt:lpstr>
      <vt:lpstr>2_Office Theme</vt:lpstr>
      <vt:lpstr>3_Office Theme</vt:lpstr>
      <vt:lpstr>3_Oriel</vt:lpstr>
      <vt:lpstr>6_Oriel</vt:lpstr>
      <vt:lpstr>1_Office Theme</vt:lpstr>
      <vt:lpstr>   </vt:lpstr>
      <vt:lpstr>Slide 2</vt:lpstr>
      <vt:lpstr>Slide 3</vt:lpstr>
      <vt:lpstr>  THE CONSTITUTION OF THE REPUBLIC OF SA </vt:lpstr>
      <vt:lpstr>Slide 5</vt:lpstr>
      <vt:lpstr>Slide 6</vt:lpstr>
      <vt:lpstr>Slide 7</vt:lpstr>
      <vt:lpstr>Tougher Sentences in Cases involving Children</vt:lpstr>
      <vt:lpstr>Slide 9</vt:lpstr>
      <vt:lpstr>FAILURE TO REPORT SEXUAL OFFENCES PERPETRATED AGAINST A CHILD IS A PUNISHABLE CRIME </vt:lpstr>
      <vt:lpstr>Slide 11</vt:lpstr>
      <vt:lpstr>Slide 12</vt:lpstr>
      <vt:lpstr>Slide 13</vt:lpstr>
      <vt:lpstr>Slide 14</vt:lpstr>
      <vt:lpstr>Slide 15</vt:lpstr>
      <vt:lpstr>Slide 16</vt:lpstr>
      <vt:lpstr>Slide 17</vt:lpstr>
      <vt:lpstr>Slide 18</vt:lpstr>
      <vt:lpstr>Slide 19</vt:lpstr>
      <vt:lpstr>Impact: National Court Performance in Sex Crimes</vt:lpstr>
      <vt:lpstr>Slide 21</vt:lpstr>
      <vt:lpstr>Slide 22</vt:lpstr>
      <vt:lpstr>Slide 23</vt:lpstr>
      <vt:lpstr>Slide 24</vt:lpstr>
      <vt:lpstr>Slide 25</vt:lpstr>
      <vt:lpstr>Slide 26</vt:lpstr>
      <vt:lpstr>Slide 27</vt:lpstr>
      <vt:lpstr>Slide 28</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lynne.hambury@gmail.com</dc:creator>
  <cp:lastModifiedBy>USER</cp:lastModifiedBy>
  <cp:revision>385</cp:revision>
  <cp:lastPrinted>2022-09-21T18:31:16Z</cp:lastPrinted>
  <dcterms:created xsi:type="dcterms:W3CDTF">2021-06-03T14:19:43Z</dcterms:created>
  <dcterms:modified xsi:type="dcterms:W3CDTF">2023-02-23T16:32:32Z</dcterms:modified>
</cp:coreProperties>
</file>