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71" r:id="rId2"/>
  </p:sldMasterIdLst>
  <p:notesMasterIdLst>
    <p:notesMasterId r:id="rId37"/>
  </p:notesMasterIdLst>
  <p:sldIdLst>
    <p:sldId id="423" r:id="rId3"/>
    <p:sldId id="259" r:id="rId4"/>
    <p:sldId id="422" r:id="rId5"/>
    <p:sldId id="426" r:id="rId6"/>
    <p:sldId id="424" r:id="rId7"/>
    <p:sldId id="269" r:id="rId8"/>
    <p:sldId id="287" r:id="rId9"/>
    <p:sldId id="434" r:id="rId10"/>
    <p:sldId id="288" r:id="rId11"/>
    <p:sldId id="313" r:id="rId12"/>
    <p:sldId id="429" r:id="rId13"/>
    <p:sldId id="289" r:id="rId14"/>
    <p:sldId id="428" r:id="rId15"/>
    <p:sldId id="278" r:id="rId16"/>
    <p:sldId id="268" r:id="rId17"/>
    <p:sldId id="431" r:id="rId18"/>
    <p:sldId id="430" r:id="rId19"/>
    <p:sldId id="314" r:id="rId20"/>
    <p:sldId id="384" r:id="rId21"/>
    <p:sldId id="433" r:id="rId22"/>
    <p:sldId id="320" r:id="rId23"/>
    <p:sldId id="316" r:id="rId24"/>
    <p:sldId id="358" r:id="rId25"/>
    <p:sldId id="306" r:id="rId26"/>
    <p:sldId id="355" r:id="rId27"/>
    <p:sldId id="381" r:id="rId28"/>
    <p:sldId id="359" r:id="rId29"/>
    <p:sldId id="322" r:id="rId30"/>
    <p:sldId id="323" r:id="rId31"/>
    <p:sldId id="382" r:id="rId32"/>
    <p:sldId id="298" r:id="rId33"/>
    <p:sldId id="260" r:id="rId34"/>
    <p:sldId id="435" r:id="rId35"/>
    <p:sldId id="432" r:id="rId3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ze, Janeli" initials="" lastIdx="0" clrIdx="0"/>
  <p:cmAuthor id="2" name="Manona, Kulula" initials="MK" lastIdx="4" clrIdx="1">
    <p:extLst>
      <p:ext uri="{19B8F6BF-5375-455C-9EA6-DF929625EA0E}">
        <p15:presenceInfo xmlns:p15="http://schemas.microsoft.com/office/powerpoint/2012/main" xmlns="" userId="S-1-5-21-1035630543-1431987748-622671684-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8C02"/>
    <a:srgbClr val="92D050"/>
    <a:srgbClr val="CCCC00"/>
    <a:srgbClr val="31EF90"/>
    <a:srgbClr val="0C3936"/>
    <a:srgbClr val="9537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3979" autoAdjust="0"/>
  </p:normalViewPr>
  <p:slideViewPr>
    <p:cSldViewPr snapToGrid="0">
      <p:cViewPr varScale="1">
        <p:scale>
          <a:sx n="68" d="100"/>
          <a:sy n="68" d="100"/>
        </p:scale>
        <p:origin x="-78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04529-592C-4D9F-803B-18172A59A074}"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ZA"/>
        </a:p>
      </dgm:t>
    </dgm:pt>
    <dgm:pt modelId="{BA8EBDFC-A57A-411C-8DDA-519994DAC278}">
      <dgm:prSet phldrT="[Text]"/>
      <dgm:spPr/>
      <dgm:t>
        <a:bodyPr/>
        <a:lstStyle/>
        <a:p>
          <a:r>
            <a:rPr lang="en-ZA" dirty="0"/>
            <a:t>Home </a:t>
          </a:r>
        </a:p>
      </dgm:t>
    </dgm:pt>
    <dgm:pt modelId="{D61D4101-E1E2-4541-8163-4A3A22BDC1AE}" type="parTrans" cxnId="{0937FE7D-8601-437F-99C7-D5A37D7F0F60}">
      <dgm:prSet/>
      <dgm:spPr/>
      <dgm:t>
        <a:bodyPr/>
        <a:lstStyle/>
        <a:p>
          <a:endParaRPr lang="en-ZA"/>
        </a:p>
      </dgm:t>
    </dgm:pt>
    <dgm:pt modelId="{6440B1A5-2C53-427A-8375-FF44946D501F}" type="sibTrans" cxnId="{0937FE7D-8601-437F-99C7-D5A37D7F0F60}">
      <dgm:prSet/>
      <dgm:spPr/>
      <dgm:t>
        <a:bodyPr/>
        <a:lstStyle/>
        <a:p>
          <a:endParaRPr lang="en-ZA"/>
        </a:p>
      </dgm:t>
    </dgm:pt>
    <dgm:pt modelId="{2CF53FBA-BB84-476D-8CCD-ADCE35D8C34E}">
      <dgm:prSet phldrT="[Text]"/>
      <dgm:spPr/>
      <dgm:t>
        <a:bodyPr/>
        <a:lstStyle/>
        <a:p>
          <a:r>
            <a:rPr lang="en-ZA" dirty="0"/>
            <a:t>Schools</a:t>
          </a:r>
        </a:p>
      </dgm:t>
    </dgm:pt>
    <dgm:pt modelId="{CFF16C5C-1F61-4EDD-AC16-35F06335BAB2}" type="parTrans" cxnId="{ED4C9436-5BBE-4138-A5D0-1962C17B6B2B}">
      <dgm:prSet/>
      <dgm:spPr/>
      <dgm:t>
        <a:bodyPr/>
        <a:lstStyle/>
        <a:p>
          <a:endParaRPr lang="en-ZA"/>
        </a:p>
      </dgm:t>
    </dgm:pt>
    <dgm:pt modelId="{69E8B2C4-4177-4166-93F3-9182BFF2EDE8}" type="sibTrans" cxnId="{ED4C9436-5BBE-4138-A5D0-1962C17B6B2B}">
      <dgm:prSet/>
      <dgm:spPr/>
      <dgm:t>
        <a:bodyPr/>
        <a:lstStyle/>
        <a:p>
          <a:endParaRPr lang="en-ZA"/>
        </a:p>
      </dgm:t>
    </dgm:pt>
    <dgm:pt modelId="{03DC1CE4-23CF-4CDD-AD65-458474D1DB6D}">
      <dgm:prSet phldrT="[Text]"/>
      <dgm:spPr/>
      <dgm:t>
        <a:bodyPr/>
        <a:lstStyle/>
        <a:p>
          <a:r>
            <a:rPr lang="en-ZA" dirty="0"/>
            <a:t>Community</a:t>
          </a:r>
        </a:p>
      </dgm:t>
    </dgm:pt>
    <dgm:pt modelId="{D40B587F-BF44-44E1-9E5E-0DF010240F5B}" type="parTrans" cxnId="{D3CADEE6-6908-4A47-93D1-1B81B64A5F1D}">
      <dgm:prSet/>
      <dgm:spPr/>
      <dgm:t>
        <a:bodyPr/>
        <a:lstStyle/>
        <a:p>
          <a:endParaRPr lang="en-ZA"/>
        </a:p>
      </dgm:t>
    </dgm:pt>
    <dgm:pt modelId="{8D142EB3-83B4-4928-9C0E-EE5BCBBE241A}" type="sibTrans" cxnId="{D3CADEE6-6908-4A47-93D1-1B81B64A5F1D}">
      <dgm:prSet/>
      <dgm:spPr/>
      <dgm:t>
        <a:bodyPr/>
        <a:lstStyle/>
        <a:p>
          <a:endParaRPr lang="en-ZA"/>
        </a:p>
      </dgm:t>
    </dgm:pt>
    <dgm:pt modelId="{5C098F01-66C5-457B-A0D4-969E7371B738}" type="pres">
      <dgm:prSet presAssocID="{C8204529-592C-4D9F-803B-18172A59A074}" presName="diagram" presStyleCnt="0">
        <dgm:presLayoutVars>
          <dgm:dir/>
          <dgm:resizeHandles val="exact"/>
        </dgm:presLayoutVars>
      </dgm:prSet>
      <dgm:spPr/>
      <dgm:t>
        <a:bodyPr/>
        <a:lstStyle/>
        <a:p>
          <a:endParaRPr lang="en-US"/>
        </a:p>
      </dgm:t>
    </dgm:pt>
    <dgm:pt modelId="{6823A0CA-1F25-49CF-B399-FF5CE352E51E}" type="pres">
      <dgm:prSet presAssocID="{BA8EBDFC-A57A-411C-8DDA-519994DAC278}" presName="node" presStyleLbl="node1" presStyleIdx="0" presStyleCnt="3" custScaleX="93195" custLinFactNeighborX="2598" custLinFactNeighborY="-30809">
        <dgm:presLayoutVars>
          <dgm:bulletEnabled val="1"/>
        </dgm:presLayoutVars>
      </dgm:prSet>
      <dgm:spPr/>
      <dgm:t>
        <a:bodyPr/>
        <a:lstStyle/>
        <a:p>
          <a:endParaRPr lang="en-US"/>
        </a:p>
      </dgm:t>
    </dgm:pt>
    <dgm:pt modelId="{34ED3BAC-4F2D-44D2-BFF4-BEE8E054210A}" type="pres">
      <dgm:prSet presAssocID="{6440B1A5-2C53-427A-8375-FF44946D501F}" presName="sibTrans" presStyleCnt="0"/>
      <dgm:spPr/>
    </dgm:pt>
    <dgm:pt modelId="{3DE2C802-52ED-4D2F-9D7B-9D8BF9D8AF71}" type="pres">
      <dgm:prSet presAssocID="{2CF53FBA-BB84-476D-8CCD-ADCE35D8C34E}" presName="node" presStyleLbl="node1" presStyleIdx="1" presStyleCnt="3" custScaleX="92367" custLinFactNeighborX="2274" custLinFactNeighborY="-27699">
        <dgm:presLayoutVars>
          <dgm:bulletEnabled val="1"/>
        </dgm:presLayoutVars>
      </dgm:prSet>
      <dgm:spPr/>
      <dgm:t>
        <a:bodyPr/>
        <a:lstStyle/>
        <a:p>
          <a:endParaRPr lang="en-US"/>
        </a:p>
      </dgm:t>
    </dgm:pt>
    <dgm:pt modelId="{B3DEC124-6872-4E36-9FFE-B3EC4D54D93E}" type="pres">
      <dgm:prSet presAssocID="{69E8B2C4-4177-4166-93F3-9182BFF2EDE8}" presName="sibTrans" presStyleCnt="0"/>
      <dgm:spPr/>
    </dgm:pt>
    <dgm:pt modelId="{4DD290C9-D36D-49D6-B86E-AA123E316F23}" type="pres">
      <dgm:prSet presAssocID="{03DC1CE4-23CF-4CDD-AD65-458474D1DB6D}" presName="node" presStyleLbl="node1" presStyleIdx="2" presStyleCnt="3" custScaleX="85210" custLinFactX="56080" custLinFactY="-8815" custLinFactNeighborX="100000" custLinFactNeighborY="-100000">
        <dgm:presLayoutVars>
          <dgm:bulletEnabled val="1"/>
        </dgm:presLayoutVars>
      </dgm:prSet>
      <dgm:spPr/>
      <dgm:t>
        <a:bodyPr/>
        <a:lstStyle/>
        <a:p>
          <a:endParaRPr lang="en-US"/>
        </a:p>
      </dgm:t>
    </dgm:pt>
  </dgm:ptLst>
  <dgm:cxnLst>
    <dgm:cxn modelId="{9127047A-A01C-44B8-AAF9-35FE118D419B}" type="presOf" srcId="{BA8EBDFC-A57A-411C-8DDA-519994DAC278}" destId="{6823A0CA-1F25-49CF-B399-FF5CE352E51E}" srcOrd="0" destOrd="0" presId="urn:microsoft.com/office/officeart/2005/8/layout/default#1"/>
    <dgm:cxn modelId="{D867E98E-585B-4210-B2B6-46DE5A03EE9F}" type="presOf" srcId="{C8204529-592C-4D9F-803B-18172A59A074}" destId="{5C098F01-66C5-457B-A0D4-969E7371B738}" srcOrd="0" destOrd="0" presId="urn:microsoft.com/office/officeart/2005/8/layout/default#1"/>
    <dgm:cxn modelId="{1971B678-52D1-4769-ABF4-0716F794EA22}" type="presOf" srcId="{03DC1CE4-23CF-4CDD-AD65-458474D1DB6D}" destId="{4DD290C9-D36D-49D6-B86E-AA123E316F23}" srcOrd="0" destOrd="0" presId="urn:microsoft.com/office/officeart/2005/8/layout/default#1"/>
    <dgm:cxn modelId="{ED4C9436-5BBE-4138-A5D0-1962C17B6B2B}" srcId="{C8204529-592C-4D9F-803B-18172A59A074}" destId="{2CF53FBA-BB84-476D-8CCD-ADCE35D8C34E}" srcOrd="1" destOrd="0" parTransId="{CFF16C5C-1F61-4EDD-AC16-35F06335BAB2}" sibTransId="{69E8B2C4-4177-4166-93F3-9182BFF2EDE8}"/>
    <dgm:cxn modelId="{0937FE7D-8601-437F-99C7-D5A37D7F0F60}" srcId="{C8204529-592C-4D9F-803B-18172A59A074}" destId="{BA8EBDFC-A57A-411C-8DDA-519994DAC278}" srcOrd="0" destOrd="0" parTransId="{D61D4101-E1E2-4541-8163-4A3A22BDC1AE}" sibTransId="{6440B1A5-2C53-427A-8375-FF44946D501F}"/>
    <dgm:cxn modelId="{D3CADEE6-6908-4A47-93D1-1B81B64A5F1D}" srcId="{C8204529-592C-4D9F-803B-18172A59A074}" destId="{03DC1CE4-23CF-4CDD-AD65-458474D1DB6D}" srcOrd="2" destOrd="0" parTransId="{D40B587F-BF44-44E1-9E5E-0DF010240F5B}" sibTransId="{8D142EB3-83B4-4928-9C0E-EE5BCBBE241A}"/>
    <dgm:cxn modelId="{48147EFD-D343-4FDD-97E0-84E39944CE81}" type="presOf" srcId="{2CF53FBA-BB84-476D-8CCD-ADCE35D8C34E}" destId="{3DE2C802-52ED-4D2F-9D7B-9D8BF9D8AF71}" srcOrd="0" destOrd="0" presId="urn:microsoft.com/office/officeart/2005/8/layout/default#1"/>
    <dgm:cxn modelId="{BE338307-40AE-49F8-BC80-836E1D7263A8}" type="presParOf" srcId="{5C098F01-66C5-457B-A0D4-969E7371B738}" destId="{6823A0CA-1F25-49CF-B399-FF5CE352E51E}" srcOrd="0" destOrd="0" presId="urn:microsoft.com/office/officeart/2005/8/layout/default#1"/>
    <dgm:cxn modelId="{36EE3CAF-3812-4A54-9B10-88B9E6C7E88C}" type="presParOf" srcId="{5C098F01-66C5-457B-A0D4-969E7371B738}" destId="{34ED3BAC-4F2D-44D2-BFF4-BEE8E054210A}" srcOrd="1" destOrd="0" presId="urn:microsoft.com/office/officeart/2005/8/layout/default#1"/>
    <dgm:cxn modelId="{9AF88487-DF68-431F-ADF5-A2227ADF40E0}" type="presParOf" srcId="{5C098F01-66C5-457B-A0D4-969E7371B738}" destId="{3DE2C802-52ED-4D2F-9D7B-9D8BF9D8AF71}" srcOrd="2" destOrd="0" presId="urn:microsoft.com/office/officeart/2005/8/layout/default#1"/>
    <dgm:cxn modelId="{F4A5B117-E694-46AA-814A-ECF349930B66}" type="presParOf" srcId="{5C098F01-66C5-457B-A0D4-969E7371B738}" destId="{B3DEC124-6872-4E36-9FFE-B3EC4D54D93E}" srcOrd="3" destOrd="0" presId="urn:microsoft.com/office/officeart/2005/8/layout/default#1"/>
    <dgm:cxn modelId="{BBED4971-E86B-413C-B488-9585CC6E3188}" type="presParOf" srcId="{5C098F01-66C5-457B-A0D4-969E7371B738}" destId="{4DD290C9-D36D-49D6-B86E-AA123E316F23}"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4FDD3-52C6-47E2-A017-2FE54180CFC6}"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en-US"/>
        </a:p>
      </dgm:t>
    </dgm:pt>
    <dgm:pt modelId="{D04A2915-C03A-48F3-AB4F-CC817156D4F1}">
      <dgm:prSet phldrT="[Text]" custT="1"/>
      <dgm:spPr>
        <a:solidFill>
          <a:schemeClr val="accent2"/>
        </a:solidFill>
      </dgm:spPr>
      <dgm:t>
        <a:bodyPr/>
        <a:lstStyle/>
        <a:p>
          <a:pPr algn="l"/>
          <a:r>
            <a:rPr lang="en-US" sz="1400" b="1" dirty="0">
              <a:solidFill>
                <a:schemeClr val="tx1"/>
              </a:solidFill>
            </a:rPr>
            <a:t>         </a:t>
          </a:r>
          <a:r>
            <a:rPr lang="en-US" sz="1400" b="1" dirty="0" err="1">
              <a:solidFill>
                <a:schemeClr val="tx1"/>
              </a:solidFill>
            </a:rPr>
            <a:t>Risiha</a:t>
          </a:r>
          <a:endParaRPr lang="en-US" sz="1400" b="1" dirty="0">
            <a:solidFill>
              <a:schemeClr val="tx1"/>
            </a:solidFill>
          </a:endParaRPr>
        </a:p>
      </dgm:t>
    </dgm:pt>
    <dgm:pt modelId="{9E035BFF-589D-4A74-A113-673CFDFFE3BC}" type="parTrans" cxnId="{18DB520C-F5C9-4607-96AE-029525A15023}">
      <dgm:prSet/>
      <dgm:spPr/>
      <dgm:t>
        <a:bodyPr/>
        <a:lstStyle/>
        <a:p>
          <a:endParaRPr lang="en-US"/>
        </a:p>
      </dgm:t>
    </dgm:pt>
    <dgm:pt modelId="{7534F6E9-7DA6-47ED-A517-AA989FFB811D}" type="sibTrans" cxnId="{18DB520C-F5C9-4607-96AE-029525A15023}">
      <dgm:prSet/>
      <dgm:spPr/>
      <dgm:t>
        <a:bodyPr/>
        <a:lstStyle/>
        <a:p>
          <a:endParaRPr lang="en-US"/>
        </a:p>
      </dgm:t>
    </dgm:pt>
    <dgm:pt modelId="{03F29E0C-FAA7-4FC0-8FCE-A72FB9D0C52F}">
      <dgm:prSet phldrT="[Text]" custT="1"/>
      <dgm:spPr>
        <a:solidFill>
          <a:schemeClr val="accent2"/>
        </a:solidFill>
      </dgm:spPr>
      <dgm:t>
        <a:bodyPr/>
        <a:lstStyle/>
        <a:p>
          <a:r>
            <a:rPr lang="en-US" sz="1400" b="1" dirty="0" err="1">
              <a:solidFill>
                <a:schemeClr val="tx1"/>
              </a:solidFill>
            </a:rPr>
            <a:t>Sinovuyo</a:t>
          </a:r>
          <a:r>
            <a:rPr lang="en-US" sz="1600" dirty="0">
              <a:solidFill>
                <a:schemeClr val="tx1"/>
              </a:solidFill>
            </a:rPr>
            <a:t>  </a:t>
          </a:r>
        </a:p>
      </dgm:t>
    </dgm:pt>
    <dgm:pt modelId="{353F67A8-BE54-4BA0-BCAE-887925FE3084}" type="parTrans" cxnId="{E7C554FF-4D05-418F-9004-C04E2196341A}">
      <dgm:prSet/>
      <dgm:spPr/>
      <dgm:t>
        <a:bodyPr/>
        <a:lstStyle/>
        <a:p>
          <a:endParaRPr lang="en-US"/>
        </a:p>
      </dgm:t>
    </dgm:pt>
    <dgm:pt modelId="{9F1A2A30-C2CC-4F99-8D19-54C4B3E5D7AE}" type="sibTrans" cxnId="{E7C554FF-4D05-418F-9004-C04E2196341A}">
      <dgm:prSet/>
      <dgm:spPr/>
      <dgm:t>
        <a:bodyPr/>
        <a:lstStyle/>
        <a:p>
          <a:endParaRPr lang="en-US"/>
        </a:p>
      </dgm:t>
    </dgm:pt>
    <dgm:pt modelId="{B555FB80-9F32-49F6-A99D-D5040285EBB6}">
      <dgm:prSet phldrT="[Text]" custT="1"/>
      <dgm:spPr/>
      <dgm:t>
        <a:bodyPr/>
        <a:lstStyle/>
        <a:p>
          <a:r>
            <a:rPr lang="en-US" sz="1100" b="1" i="1" dirty="0"/>
            <a:t>What does the </a:t>
          </a:r>
          <a:r>
            <a:rPr lang="en-US" sz="1100" b="1" i="1" dirty="0" err="1"/>
            <a:t>programme</a:t>
          </a:r>
          <a:r>
            <a:rPr lang="en-US" sz="1100" b="1" i="1" dirty="0"/>
            <a:t> seek to achieve</a:t>
          </a:r>
          <a:endParaRPr lang="en-US" sz="1100" b="0" dirty="0"/>
        </a:p>
      </dgm:t>
    </dgm:pt>
    <dgm:pt modelId="{23EF7749-4B53-403B-8A25-486F8A6BCD8F}" type="parTrans" cxnId="{8660D382-1C4B-407A-B1D4-DA51D7324414}">
      <dgm:prSet/>
      <dgm:spPr/>
      <dgm:t>
        <a:bodyPr/>
        <a:lstStyle/>
        <a:p>
          <a:endParaRPr lang="en-US"/>
        </a:p>
      </dgm:t>
    </dgm:pt>
    <dgm:pt modelId="{063AD975-49F2-4132-AF00-ADE84A7A8911}" type="sibTrans" cxnId="{8660D382-1C4B-407A-B1D4-DA51D7324414}">
      <dgm:prSet/>
      <dgm:spPr/>
      <dgm:t>
        <a:bodyPr/>
        <a:lstStyle/>
        <a:p>
          <a:endParaRPr lang="en-US"/>
        </a:p>
      </dgm:t>
    </dgm:pt>
    <dgm:pt modelId="{71AD20CC-6F01-4106-ACB4-FFF6B37E7B69}">
      <dgm:prSet phldrT="[Text]" custT="1"/>
      <dgm:spPr>
        <a:solidFill>
          <a:schemeClr val="accent2"/>
        </a:solidFill>
      </dgm:spPr>
      <dgm:t>
        <a:bodyPr/>
        <a:lstStyle/>
        <a:p>
          <a:r>
            <a:rPr lang="en-US" sz="1400" b="1" dirty="0">
              <a:solidFill>
                <a:schemeClr val="tx1"/>
              </a:solidFill>
            </a:rPr>
            <a:t>Education &amp; Awareness</a:t>
          </a:r>
        </a:p>
        <a:p>
          <a:r>
            <a:rPr lang="en-US" sz="1400" b="1" dirty="0">
              <a:solidFill>
                <a:schemeClr val="tx1"/>
              </a:solidFill>
            </a:rPr>
            <a:t>Policy &amp; Legislation</a:t>
          </a:r>
        </a:p>
        <a:p>
          <a:endParaRPr lang="en-US" sz="1400" b="1" dirty="0">
            <a:solidFill>
              <a:schemeClr val="tx1"/>
            </a:solidFill>
          </a:endParaRPr>
        </a:p>
        <a:p>
          <a:r>
            <a:rPr lang="en-US" sz="1400" b="1" dirty="0">
              <a:solidFill>
                <a:schemeClr val="tx1"/>
              </a:solidFill>
            </a:rPr>
            <a:t>Psychosocial support</a:t>
          </a:r>
        </a:p>
      </dgm:t>
    </dgm:pt>
    <dgm:pt modelId="{642D3B12-D8B4-4A6A-B964-B7F4CC674D6F}" type="parTrans" cxnId="{485F97FE-556C-4B84-97EC-B6A2A994BF84}">
      <dgm:prSet/>
      <dgm:spPr/>
      <dgm:t>
        <a:bodyPr/>
        <a:lstStyle/>
        <a:p>
          <a:endParaRPr lang="en-US"/>
        </a:p>
      </dgm:t>
    </dgm:pt>
    <dgm:pt modelId="{AF07ABD0-67E0-4DDB-B8B3-C88D4807F5A5}" type="sibTrans" cxnId="{485F97FE-556C-4B84-97EC-B6A2A994BF84}">
      <dgm:prSet/>
      <dgm:spPr/>
      <dgm:t>
        <a:bodyPr/>
        <a:lstStyle/>
        <a:p>
          <a:endParaRPr lang="en-US"/>
        </a:p>
      </dgm:t>
    </dgm:pt>
    <dgm:pt modelId="{D0DCBC58-8FDB-4AE5-BE82-4FCD7808EF17}">
      <dgm:prSet phldrT="[Text]" custT="1"/>
      <dgm:spPr/>
      <dgm:t>
        <a:bodyPr/>
        <a:lstStyle/>
        <a:p>
          <a:r>
            <a:rPr lang="en-US" sz="1200" dirty="0"/>
            <a:t>Continuous education and awareness campaigns</a:t>
          </a:r>
        </a:p>
      </dgm:t>
    </dgm:pt>
    <dgm:pt modelId="{5CB7277F-6CAB-4EC2-A036-95A3DF5EE06B}" type="parTrans" cxnId="{018CC2C8-C071-4123-BEC6-C1AF1B05D2BF}">
      <dgm:prSet/>
      <dgm:spPr/>
      <dgm:t>
        <a:bodyPr/>
        <a:lstStyle/>
        <a:p>
          <a:endParaRPr lang="en-US"/>
        </a:p>
      </dgm:t>
    </dgm:pt>
    <dgm:pt modelId="{D40A14B7-44AC-4FDF-B77F-F97EF66B3EAA}" type="sibTrans" cxnId="{018CC2C8-C071-4123-BEC6-C1AF1B05D2BF}">
      <dgm:prSet/>
      <dgm:spPr/>
      <dgm:t>
        <a:bodyPr/>
        <a:lstStyle/>
        <a:p>
          <a:endParaRPr lang="en-US"/>
        </a:p>
      </dgm:t>
    </dgm:pt>
    <dgm:pt modelId="{D6261855-C796-4DA5-9C8E-105CAD8025E1}">
      <dgm:prSet phldrT="[Text]" custT="1"/>
      <dgm:spPr>
        <a:solidFill>
          <a:schemeClr val="accent2"/>
        </a:solidFill>
      </dgm:spPr>
      <dgm:t>
        <a:bodyPr/>
        <a:lstStyle/>
        <a:p>
          <a:endParaRPr lang="en-US" sz="1800" dirty="0">
            <a:solidFill>
              <a:schemeClr val="tx1"/>
            </a:solidFill>
          </a:endParaRPr>
        </a:p>
        <a:p>
          <a:r>
            <a:rPr lang="en-US" sz="1400" b="1" dirty="0" err="1">
              <a:solidFill>
                <a:schemeClr val="tx1"/>
              </a:solidFill>
            </a:rPr>
            <a:t>Asikhulume</a:t>
          </a:r>
          <a:r>
            <a:rPr lang="en-US" sz="1400" b="1" dirty="0">
              <a:solidFill>
                <a:schemeClr val="tx1"/>
              </a:solidFill>
            </a:rPr>
            <a:t> </a:t>
          </a:r>
        </a:p>
        <a:p>
          <a:r>
            <a:rPr lang="en-US" sz="1400" dirty="0">
              <a:solidFill>
                <a:schemeClr val="tx1"/>
              </a:solidFill>
            </a:rPr>
            <a:t> </a:t>
          </a:r>
        </a:p>
      </dgm:t>
    </dgm:pt>
    <dgm:pt modelId="{A15B0CA1-026E-4372-AFE5-4F4CD0951C44}" type="parTrans" cxnId="{5784CC15-6C57-4580-9A86-B8B467262D33}">
      <dgm:prSet/>
      <dgm:spPr/>
      <dgm:t>
        <a:bodyPr/>
        <a:lstStyle/>
        <a:p>
          <a:endParaRPr lang="en-US"/>
        </a:p>
      </dgm:t>
    </dgm:pt>
    <dgm:pt modelId="{9EB770D5-BFCE-4F5E-A6E4-02570A17E043}" type="sibTrans" cxnId="{5784CC15-6C57-4580-9A86-B8B467262D33}">
      <dgm:prSet/>
      <dgm:spPr/>
      <dgm:t>
        <a:bodyPr/>
        <a:lstStyle/>
        <a:p>
          <a:endParaRPr lang="en-US"/>
        </a:p>
      </dgm:t>
    </dgm:pt>
    <dgm:pt modelId="{997B5746-F3A2-4B77-8057-D89DECB42DC5}">
      <dgm:prSet phldrT="[Text]" custT="1"/>
      <dgm:spPr/>
      <dgm:t>
        <a:bodyPr/>
        <a:lstStyle/>
        <a:p>
          <a:r>
            <a:rPr lang="en-US" sz="1100" b="1" i="1" dirty="0"/>
            <a:t>What does the </a:t>
          </a:r>
          <a:r>
            <a:rPr lang="en-US" sz="1100" b="1" i="1" dirty="0" err="1"/>
            <a:t>programme</a:t>
          </a:r>
          <a:r>
            <a:rPr lang="en-US" sz="1100" b="1" i="1" dirty="0"/>
            <a:t> seek to achieve</a:t>
          </a:r>
          <a:endParaRPr lang="en-US" sz="1100" b="1" dirty="0"/>
        </a:p>
      </dgm:t>
    </dgm:pt>
    <dgm:pt modelId="{FB0920A1-75CF-4D7F-A192-6F018278A219}" type="parTrans" cxnId="{CB0CC572-9B00-49C5-B984-A4A388F0BFE2}">
      <dgm:prSet/>
      <dgm:spPr/>
      <dgm:t>
        <a:bodyPr/>
        <a:lstStyle/>
        <a:p>
          <a:endParaRPr lang="en-US"/>
        </a:p>
      </dgm:t>
    </dgm:pt>
    <dgm:pt modelId="{8E0FB2A4-412C-4BEA-A1F5-2AD86348BDE3}" type="sibTrans" cxnId="{CB0CC572-9B00-49C5-B984-A4A388F0BFE2}">
      <dgm:prSet/>
      <dgm:spPr/>
      <dgm:t>
        <a:bodyPr/>
        <a:lstStyle/>
        <a:p>
          <a:endParaRPr lang="en-US"/>
        </a:p>
      </dgm:t>
    </dgm:pt>
    <dgm:pt modelId="{AD9F83EC-592C-48A7-8084-9DA2061B0040}">
      <dgm:prSet phldrT="[Text]"/>
      <dgm:spPr/>
      <dgm:t>
        <a:bodyPr/>
        <a:lstStyle/>
        <a:p>
          <a:endParaRPr lang="en-US" sz="1300" b="0" dirty="0"/>
        </a:p>
      </dgm:t>
    </dgm:pt>
    <dgm:pt modelId="{F71EE403-A841-4555-B336-44F70EB00304}" type="parTrans" cxnId="{912184E2-FDF3-4198-BF14-1C08519E8DE0}">
      <dgm:prSet/>
      <dgm:spPr/>
      <dgm:t>
        <a:bodyPr/>
        <a:lstStyle/>
        <a:p>
          <a:endParaRPr lang="en-US"/>
        </a:p>
      </dgm:t>
    </dgm:pt>
    <dgm:pt modelId="{5965BB59-F840-409F-85FD-5789911024AC}" type="sibTrans" cxnId="{912184E2-FDF3-4198-BF14-1C08519E8DE0}">
      <dgm:prSet/>
      <dgm:spPr/>
      <dgm:t>
        <a:bodyPr/>
        <a:lstStyle/>
        <a:p>
          <a:endParaRPr lang="en-US"/>
        </a:p>
      </dgm:t>
    </dgm:pt>
    <dgm:pt modelId="{495A9302-BD58-40EF-AF1B-2366320C6EE9}">
      <dgm:prSet phldrT="[Text]"/>
      <dgm:spPr/>
      <dgm:t>
        <a:bodyPr/>
        <a:lstStyle/>
        <a:p>
          <a:endParaRPr lang="en-US" sz="1300" b="0" dirty="0"/>
        </a:p>
      </dgm:t>
    </dgm:pt>
    <dgm:pt modelId="{6AE8C0F6-CA9F-4447-A86C-23F4B850068D}" type="parTrans" cxnId="{379E5DC3-7EAE-4653-8829-63F73AB676A8}">
      <dgm:prSet/>
      <dgm:spPr/>
      <dgm:t>
        <a:bodyPr/>
        <a:lstStyle/>
        <a:p>
          <a:endParaRPr lang="en-US"/>
        </a:p>
      </dgm:t>
    </dgm:pt>
    <dgm:pt modelId="{0B5377E0-9F36-4EF0-9756-AA6960D47B2B}" type="sibTrans" cxnId="{379E5DC3-7EAE-4653-8829-63F73AB676A8}">
      <dgm:prSet/>
      <dgm:spPr/>
      <dgm:t>
        <a:bodyPr/>
        <a:lstStyle/>
        <a:p>
          <a:endParaRPr lang="en-US"/>
        </a:p>
      </dgm:t>
    </dgm:pt>
    <dgm:pt modelId="{D327F667-CD78-409D-8C5E-CE7CE64C7BA1}">
      <dgm:prSet phldrT="[Text]" custT="1"/>
      <dgm:spPr/>
      <dgm:t>
        <a:bodyPr/>
        <a:lstStyle/>
        <a:p>
          <a:r>
            <a:rPr lang="en-US" sz="1100" b="0" i="1" dirty="0"/>
            <a:t>What does the </a:t>
          </a:r>
          <a:r>
            <a:rPr lang="en-US" sz="1100" b="0" i="1" dirty="0" err="1"/>
            <a:t>programme</a:t>
          </a:r>
          <a:r>
            <a:rPr lang="en-US" sz="1100" b="0" i="1" dirty="0"/>
            <a:t> seek to achieve</a:t>
          </a:r>
          <a:endParaRPr lang="en-US" sz="1100" b="0" dirty="0"/>
        </a:p>
      </dgm:t>
    </dgm:pt>
    <dgm:pt modelId="{03F9733C-7EEE-4CA7-A7BA-A0EB5B8E47C8}" type="parTrans" cxnId="{46991CE9-05AF-4001-A675-2198DD1B3D7A}">
      <dgm:prSet/>
      <dgm:spPr/>
      <dgm:t>
        <a:bodyPr/>
        <a:lstStyle/>
        <a:p>
          <a:endParaRPr lang="en-US"/>
        </a:p>
      </dgm:t>
    </dgm:pt>
    <dgm:pt modelId="{48B04B38-9B67-41D5-8EA2-35EE31FC9D7F}" type="sibTrans" cxnId="{46991CE9-05AF-4001-A675-2198DD1B3D7A}">
      <dgm:prSet/>
      <dgm:spPr/>
      <dgm:t>
        <a:bodyPr/>
        <a:lstStyle/>
        <a:p>
          <a:endParaRPr lang="en-US"/>
        </a:p>
      </dgm:t>
    </dgm:pt>
    <dgm:pt modelId="{554B3956-E3C1-4D3A-A5AA-3E585F34CF99}">
      <dgm:prSet phldrT="[Text]" custT="1"/>
      <dgm:spPr/>
      <dgm:t>
        <a:bodyPr/>
        <a:lstStyle/>
        <a:p>
          <a:endParaRPr lang="en-US" sz="1100" b="0" dirty="0"/>
        </a:p>
      </dgm:t>
    </dgm:pt>
    <dgm:pt modelId="{0AC4A12D-A900-4141-988A-DAB99CA2DD2B}" type="parTrans" cxnId="{A9799BEA-D7BC-4917-8933-2A1D79BBEF5E}">
      <dgm:prSet/>
      <dgm:spPr/>
      <dgm:t>
        <a:bodyPr/>
        <a:lstStyle/>
        <a:p>
          <a:endParaRPr lang="en-US"/>
        </a:p>
      </dgm:t>
    </dgm:pt>
    <dgm:pt modelId="{86663533-9E85-417F-B742-4E9464A4549D}" type="sibTrans" cxnId="{A9799BEA-D7BC-4917-8933-2A1D79BBEF5E}">
      <dgm:prSet/>
      <dgm:spPr/>
      <dgm:t>
        <a:bodyPr/>
        <a:lstStyle/>
        <a:p>
          <a:endParaRPr lang="en-US"/>
        </a:p>
      </dgm:t>
    </dgm:pt>
    <dgm:pt modelId="{3AE46D53-9F02-41E0-8AEE-668459D8A058}">
      <dgm:prSet custT="1"/>
      <dgm:spPr/>
      <dgm:t>
        <a:bodyPr/>
        <a:lstStyle/>
        <a:p>
          <a:r>
            <a:rPr lang="en-US" sz="1100" b="0" dirty="0"/>
            <a:t>Moving children from vulnerability to resilience</a:t>
          </a:r>
        </a:p>
      </dgm:t>
    </dgm:pt>
    <dgm:pt modelId="{08656FD3-9CC5-411C-96DE-E524DF8E9D5A}" type="parTrans" cxnId="{8B85CB37-D110-410E-81A8-E9DF68A57883}">
      <dgm:prSet/>
      <dgm:spPr/>
      <dgm:t>
        <a:bodyPr/>
        <a:lstStyle/>
        <a:p>
          <a:endParaRPr lang="en-US"/>
        </a:p>
      </dgm:t>
    </dgm:pt>
    <dgm:pt modelId="{6DAEF4D6-E75C-40B5-B31F-9697F30A3EBB}" type="sibTrans" cxnId="{8B85CB37-D110-410E-81A8-E9DF68A57883}">
      <dgm:prSet/>
      <dgm:spPr/>
      <dgm:t>
        <a:bodyPr/>
        <a:lstStyle/>
        <a:p>
          <a:endParaRPr lang="en-US"/>
        </a:p>
      </dgm:t>
    </dgm:pt>
    <dgm:pt modelId="{C062A20B-4A16-43BA-A746-61FE8422992E}">
      <dgm:prSet custT="1"/>
      <dgm:spPr/>
      <dgm:t>
        <a:bodyPr/>
        <a:lstStyle/>
        <a:p>
          <a:r>
            <a:rPr lang="en-US" sz="1100" b="0" i="1" dirty="0"/>
            <a:t>How is it implemented</a:t>
          </a:r>
        </a:p>
      </dgm:t>
    </dgm:pt>
    <dgm:pt modelId="{9D11D25D-E01D-4BC7-831E-30E9A9FC7E69}" type="parTrans" cxnId="{48612103-9673-4333-AB70-99B47017207A}">
      <dgm:prSet/>
      <dgm:spPr/>
      <dgm:t>
        <a:bodyPr/>
        <a:lstStyle/>
        <a:p>
          <a:endParaRPr lang="en-US"/>
        </a:p>
      </dgm:t>
    </dgm:pt>
    <dgm:pt modelId="{481CBB87-9241-4990-B747-14EF0CAE45AD}" type="sibTrans" cxnId="{48612103-9673-4333-AB70-99B47017207A}">
      <dgm:prSet/>
      <dgm:spPr/>
      <dgm:t>
        <a:bodyPr/>
        <a:lstStyle/>
        <a:p>
          <a:endParaRPr lang="en-US"/>
        </a:p>
      </dgm:t>
    </dgm:pt>
    <dgm:pt modelId="{31A07CB6-5912-4152-B686-F0D4F47777D2}">
      <dgm:prSet custT="1"/>
      <dgm:spPr/>
      <dgm:t>
        <a:bodyPr/>
        <a:lstStyle/>
        <a:p>
          <a:r>
            <a:rPr lang="en-ZA" sz="1100" b="0" dirty="0">
              <a:solidFill>
                <a:schemeClr val="tx1"/>
              </a:solidFill>
            </a:rPr>
            <a:t>Children receive services within the social context of their family/household.</a:t>
          </a:r>
          <a:endParaRPr lang="en-US" sz="1100" b="0" i="1" dirty="0"/>
        </a:p>
      </dgm:t>
    </dgm:pt>
    <dgm:pt modelId="{077EE52B-4CA5-4BD4-A7CF-79EEEE7A1F65}" type="parTrans" cxnId="{6F5A5B99-924C-4591-9C05-E2A45C9CDBCE}">
      <dgm:prSet/>
      <dgm:spPr/>
      <dgm:t>
        <a:bodyPr/>
        <a:lstStyle/>
        <a:p>
          <a:endParaRPr lang="en-US"/>
        </a:p>
      </dgm:t>
    </dgm:pt>
    <dgm:pt modelId="{40C7A306-111C-43F2-9260-FB8910C6321F}" type="sibTrans" cxnId="{6F5A5B99-924C-4591-9C05-E2A45C9CDBCE}">
      <dgm:prSet/>
      <dgm:spPr/>
      <dgm:t>
        <a:bodyPr/>
        <a:lstStyle/>
        <a:p>
          <a:endParaRPr lang="en-US"/>
        </a:p>
      </dgm:t>
    </dgm:pt>
    <dgm:pt modelId="{B9D48F43-B2FD-40A5-8009-1D6931B32CE2}">
      <dgm:prSet custT="1"/>
      <dgm:spPr/>
      <dgm:t>
        <a:bodyPr/>
        <a:lstStyle/>
        <a:p>
          <a:r>
            <a:rPr lang="en-ZA" sz="1100" b="0" dirty="0">
              <a:solidFill>
                <a:schemeClr val="tx1"/>
              </a:solidFill>
            </a:rPr>
            <a:t>Provision of core package of services through the 1200 drop in centres as a method of delivery of services</a:t>
          </a:r>
          <a:endParaRPr lang="en-US" sz="1100" b="0" i="1" dirty="0"/>
        </a:p>
      </dgm:t>
    </dgm:pt>
    <dgm:pt modelId="{59B8EF87-CFCF-463E-91DD-8F0AF2C50587}" type="parTrans" cxnId="{3A0508E8-F61C-420C-8C1F-FECC29FFB5AF}">
      <dgm:prSet/>
      <dgm:spPr/>
      <dgm:t>
        <a:bodyPr/>
        <a:lstStyle/>
        <a:p>
          <a:endParaRPr lang="en-US"/>
        </a:p>
      </dgm:t>
    </dgm:pt>
    <dgm:pt modelId="{2745F3F7-5562-4B1C-B274-8568EFE11ABE}" type="sibTrans" cxnId="{3A0508E8-F61C-420C-8C1F-FECC29FFB5AF}">
      <dgm:prSet/>
      <dgm:spPr/>
      <dgm:t>
        <a:bodyPr/>
        <a:lstStyle/>
        <a:p>
          <a:endParaRPr lang="en-US"/>
        </a:p>
      </dgm:t>
    </dgm:pt>
    <dgm:pt modelId="{12539459-8831-444B-9576-DE4FE1F4F580}">
      <dgm:prSet custT="1"/>
      <dgm:spPr/>
      <dgm:t>
        <a:bodyPr/>
        <a:lstStyle/>
        <a:p>
          <a:r>
            <a:rPr lang="en-US" sz="1100" b="0" i="0" dirty="0"/>
            <a:t>Services are provided through social service practitioners</a:t>
          </a:r>
        </a:p>
      </dgm:t>
    </dgm:pt>
    <dgm:pt modelId="{956141EB-02B0-472E-B2E6-D6E52E1D8BFD}" type="parTrans" cxnId="{701F2FCE-A523-4CA9-BEF2-259C1427F2F4}">
      <dgm:prSet/>
      <dgm:spPr/>
      <dgm:t>
        <a:bodyPr/>
        <a:lstStyle/>
        <a:p>
          <a:endParaRPr lang="en-US"/>
        </a:p>
      </dgm:t>
    </dgm:pt>
    <dgm:pt modelId="{0610E7D1-F13E-490E-8A69-6DAC392ABB36}" type="sibTrans" cxnId="{701F2FCE-A523-4CA9-BEF2-259C1427F2F4}">
      <dgm:prSet/>
      <dgm:spPr/>
      <dgm:t>
        <a:bodyPr/>
        <a:lstStyle/>
        <a:p>
          <a:endParaRPr lang="en-US"/>
        </a:p>
      </dgm:t>
    </dgm:pt>
    <dgm:pt modelId="{C25E14CA-1BDA-40E1-9459-7FEFFC8EF9F7}">
      <dgm:prSet custT="1"/>
      <dgm:spPr/>
      <dgm:t>
        <a:bodyPr/>
        <a:lstStyle/>
        <a:p>
          <a:r>
            <a:rPr lang="en-ZA" sz="1100" b="0" dirty="0">
              <a:solidFill>
                <a:schemeClr val="tx1"/>
              </a:solidFill>
            </a:rPr>
            <a:t>This is aimed at addressing the holistic needs of vulnerable children emanating from the high level of poverty, inequality and social exclusion in the country</a:t>
          </a:r>
          <a:endParaRPr lang="en-US" sz="1100" b="0" i="1" dirty="0"/>
        </a:p>
      </dgm:t>
    </dgm:pt>
    <dgm:pt modelId="{2F1E52F7-6ECE-465A-B7B9-17C63982E0D6}" type="parTrans" cxnId="{4B566A48-6D12-4BB4-83C6-BA4FC6655410}">
      <dgm:prSet/>
      <dgm:spPr/>
      <dgm:t>
        <a:bodyPr/>
        <a:lstStyle/>
        <a:p>
          <a:endParaRPr lang="en-US"/>
        </a:p>
      </dgm:t>
    </dgm:pt>
    <dgm:pt modelId="{C0FD92C3-83DC-4F03-A87A-636E6A380EBC}" type="sibTrans" cxnId="{4B566A48-6D12-4BB4-83C6-BA4FC6655410}">
      <dgm:prSet/>
      <dgm:spPr/>
      <dgm:t>
        <a:bodyPr/>
        <a:lstStyle/>
        <a:p>
          <a:endParaRPr lang="en-US"/>
        </a:p>
      </dgm:t>
    </dgm:pt>
    <dgm:pt modelId="{F46AA97E-7660-442A-8743-95120FE5000B}">
      <dgm:prSet custT="1"/>
      <dgm:spPr/>
      <dgm:t>
        <a:bodyPr/>
        <a:lstStyle/>
        <a:p>
          <a:r>
            <a:rPr lang="en-US" sz="1100" b="0" i="1" dirty="0"/>
            <a:t>What is the reach</a:t>
          </a:r>
        </a:p>
      </dgm:t>
    </dgm:pt>
    <dgm:pt modelId="{45A8E286-4909-4D23-8A64-27E6408EB9FF}" type="parTrans" cxnId="{BE8B78CB-C7A2-4C52-A8C5-F1DC315FEC76}">
      <dgm:prSet/>
      <dgm:spPr/>
      <dgm:t>
        <a:bodyPr/>
        <a:lstStyle/>
        <a:p>
          <a:endParaRPr lang="en-US"/>
        </a:p>
      </dgm:t>
    </dgm:pt>
    <dgm:pt modelId="{7E59557A-B444-46A1-AE70-3E80BF7B2F27}" type="sibTrans" cxnId="{BE8B78CB-C7A2-4C52-A8C5-F1DC315FEC76}">
      <dgm:prSet/>
      <dgm:spPr/>
      <dgm:t>
        <a:bodyPr/>
        <a:lstStyle/>
        <a:p>
          <a:endParaRPr lang="en-US"/>
        </a:p>
      </dgm:t>
    </dgm:pt>
    <dgm:pt modelId="{16FBCFF6-741E-4B61-8AE9-7B37D59FA74A}">
      <dgm:prSet custT="1"/>
      <dgm:spPr/>
      <dgm:t>
        <a:bodyPr/>
        <a:lstStyle/>
        <a:p>
          <a:r>
            <a:rPr lang="en-ZA" sz="1100" b="0" dirty="0">
              <a:solidFill>
                <a:schemeClr val="tx1"/>
              </a:solidFill>
            </a:rPr>
            <a:t>448 410 children have been reached during 2022/23 financial year </a:t>
          </a:r>
          <a:endParaRPr lang="en-US" sz="1100" b="0" i="1" dirty="0"/>
        </a:p>
      </dgm:t>
    </dgm:pt>
    <dgm:pt modelId="{DA485DB5-8D6A-45DC-AE7D-D2E474E64682}" type="parTrans" cxnId="{4C2EE618-7D15-484F-942C-2AF3B472E879}">
      <dgm:prSet/>
      <dgm:spPr/>
      <dgm:t>
        <a:bodyPr/>
        <a:lstStyle/>
        <a:p>
          <a:endParaRPr lang="en-US"/>
        </a:p>
      </dgm:t>
    </dgm:pt>
    <dgm:pt modelId="{713D5BD7-5062-44E3-840E-0E373B362BEE}" type="sibTrans" cxnId="{4C2EE618-7D15-484F-942C-2AF3B472E879}">
      <dgm:prSet/>
      <dgm:spPr/>
      <dgm:t>
        <a:bodyPr/>
        <a:lstStyle/>
        <a:p>
          <a:endParaRPr lang="en-US"/>
        </a:p>
      </dgm:t>
    </dgm:pt>
    <dgm:pt modelId="{2ADAC1E0-B5DB-4DAB-BEF0-4351770031A4}">
      <dgm:prSet custT="1"/>
      <dgm:spPr/>
      <dgm:t>
        <a:bodyPr/>
        <a:lstStyle/>
        <a:p>
          <a:r>
            <a:rPr lang="en-US" sz="1100" b="0" i="1" dirty="0"/>
            <a:t>Impact</a:t>
          </a:r>
        </a:p>
      </dgm:t>
    </dgm:pt>
    <dgm:pt modelId="{2DD8DCBC-2EF6-4DAA-B638-1AD7195560D8}" type="parTrans" cxnId="{98ECC67E-34DE-42BE-90FE-EC3601BFF317}">
      <dgm:prSet/>
      <dgm:spPr/>
      <dgm:t>
        <a:bodyPr/>
        <a:lstStyle/>
        <a:p>
          <a:endParaRPr lang="en-US"/>
        </a:p>
      </dgm:t>
    </dgm:pt>
    <dgm:pt modelId="{5A5E1EDF-0829-4CF5-B786-407D655B5ECD}" type="sibTrans" cxnId="{98ECC67E-34DE-42BE-90FE-EC3601BFF317}">
      <dgm:prSet/>
      <dgm:spPr/>
      <dgm:t>
        <a:bodyPr/>
        <a:lstStyle/>
        <a:p>
          <a:endParaRPr lang="en-US"/>
        </a:p>
      </dgm:t>
    </dgm:pt>
    <dgm:pt modelId="{D7DE3A7C-98F4-47A8-9BC9-D09FF06C29DD}">
      <dgm:prSet custT="1"/>
      <dgm:spPr/>
      <dgm:t>
        <a:bodyPr/>
        <a:lstStyle/>
        <a:p>
          <a:r>
            <a:rPr lang="en-US" sz="1100" b="0" i="0" dirty="0"/>
            <a:t>Protection and safety of children</a:t>
          </a:r>
        </a:p>
      </dgm:t>
    </dgm:pt>
    <dgm:pt modelId="{F5629B0F-1069-4AF7-8044-F15DDD897059}" type="parTrans" cxnId="{9946BE69-F202-4B36-B3D8-EA05925E3C72}">
      <dgm:prSet/>
      <dgm:spPr/>
      <dgm:t>
        <a:bodyPr/>
        <a:lstStyle/>
        <a:p>
          <a:endParaRPr lang="en-US"/>
        </a:p>
      </dgm:t>
    </dgm:pt>
    <dgm:pt modelId="{8CEE6B86-E64A-474F-878B-02797482A16B}" type="sibTrans" cxnId="{9946BE69-F202-4B36-B3D8-EA05925E3C72}">
      <dgm:prSet/>
      <dgm:spPr/>
      <dgm:t>
        <a:bodyPr/>
        <a:lstStyle/>
        <a:p>
          <a:endParaRPr lang="en-US"/>
        </a:p>
      </dgm:t>
    </dgm:pt>
    <dgm:pt modelId="{4335E66D-3BDC-4F9E-B920-A2021285DA0E}">
      <dgm:prSet custT="1"/>
      <dgm:spPr/>
      <dgm:t>
        <a:bodyPr/>
        <a:lstStyle/>
        <a:p>
          <a:r>
            <a:rPr lang="en-US" sz="1100" b="1" i="1" dirty="0"/>
            <a:t>How is it implemented</a:t>
          </a:r>
          <a:endParaRPr lang="en-US" sz="1100" b="0" dirty="0"/>
        </a:p>
      </dgm:t>
    </dgm:pt>
    <dgm:pt modelId="{A07DAF8A-55A5-4491-97B2-00BCF0EE7072}" type="parTrans" cxnId="{7DA755F3-CD90-471F-B7BA-0E4BDA4AE05A}">
      <dgm:prSet/>
      <dgm:spPr/>
      <dgm:t>
        <a:bodyPr/>
        <a:lstStyle/>
        <a:p>
          <a:endParaRPr lang="en-US"/>
        </a:p>
      </dgm:t>
    </dgm:pt>
    <dgm:pt modelId="{C270C49A-FBCA-4397-ABB3-3E0E4E6964D2}" type="sibTrans" cxnId="{7DA755F3-CD90-471F-B7BA-0E4BDA4AE05A}">
      <dgm:prSet/>
      <dgm:spPr/>
      <dgm:t>
        <a:bodyPr/>
        <a:lstStyle/>
        <a:p>
          <a:endParaRPr lang="en-US"/>
        </a:p>
      </dgm:t>
    </dgm:pt>
    <dgm:pt modelId="{B9703DFD-4066-45DD-9E3E-76259B08DB21}">
      <dgm:prSet custT="1"/>
      <dgm:spPr/>
      <dgm:t>
        <a:bodyPr/>
        <a:lstStyle/>
        <a:p>
          <a:r>
            <a:rPr lang="en-US" sz="1100" b="1" i="1" dirty="0"/>
            <a:t>What is the reach</a:t>
          </a:r>
        </a:p>
      </dgm:t>
    </dgm:pt>
    <dgm:pt modelId="{21A48144-4E9A-4E3D-B616-8B9D0D92C301}" type="parTrans" cxnId="{5AE5383D-E9F0-44D2-AFD2-DBD988625039}">
      <dgm:prSet/>
      <dgm:spPr/>
      <dgm:t>
        <a:bodyPr/>
        <a:lstStyle/>
        <a:p>
          <a:endParaRPr lang="en-US"/>
        </a:p>
      </dgm:t>
    </dgm:pt>
    <dgm:pt modelId="{24C9F5B3-1615-47C2-AC5C-7D7CBAFA67B0}" type="sibTrans" cxnId="{5AE5383D-E9F0-44D2-AFD2-DBD988625039}">
      <dgm:prSet/>
      <dgm:spPr/>
      <dgm:t>
        <a:bodyPr/>
        <a:lstStyle/>
        <a:p>
          <a:endParaRPr lang="en-US"/>
        </a:p>
      </dgm:t>
    </dgm:pt>
    <dgm:pt modelId="{07DED92E-152D-4549-96E6-10BB1CEEDDB3}">
      <dgm:prSet custT="1"/>
      <dgm:spPr/>
      <dgm:t>
        <a:bodyPr/>
        <a:lstStyle/>
        <a:p>
          <a:r>
            <a:rPr lang="en-US" sz="1100" b="1" i="1" dirty="0"/>
            <a:t>Impact</a:t>
          </a:r>
        </a:p>
      </dgm:t>
    </dgm:pt>
    <dgm:pt modelId="{F922C6C1-1C1E-470D-A6E1-BD7B39C11C27}" type="parTrans" cxnId="{24DB45BF-0125-4CDD-8576-02F23FBCB2C8}">
      <dgm:prSet/>
      <dgm:spPr/>
      <dgm:t>
        <a:bodyPr/>
        <a:lstStyle/>
        <a:p>
          <a:endParaRPr lang="en-US"/>
        </a:p>
      </dgm:t>
    </dgm:pt>
    <dgm:pt modelId="{F580D422-C205-4831-9C0B-CA4EC4685906}" type="sibTrans" cxnId="{24DB45BF-0125-4CDD-8576-02F23FBCB2C8}">
      <dgm:prSet/>
      <dgm:spPr/>
      <dgm:t>
        <a:bodyPr/>
        <a:lstStyle/>
        <a:p>
          <a:endParaRPr lang="en-US"/>
        </a:p>
      </dgm:t>
    </dgm:pt>
    <dgm:pt modelId="{C56374DC-EDB6-4975-94F2-B5A18AEE44F7}">
      <dgm:prSet phldrT="[Text]" custT="1"/>
      <dgm:spPr/>
      <dgm:t>
        <a:bodyPr/>
        <a:lstStyle/>
        <a:p>
          <a:r>
            <a:rPr lang="en-US" sz="1100" b="0" dirty="0"/>
            <a:t>Building strong families that care, protect, support each other and uphold its values</a:t>
          </a:r>
        </a:p>
      </dgm:t>
    </dgm:pt>
    <dgm:pt modelId="{598BD81D-EE04-4B87-800B-0A45C0A4A7FD}" type="parTrans" cxnId="{4AD46A86-721C-47E5-B104-240C6E6CDE2D}">
      <dgm:prSet/>
      <dgm:spPr/>
      <dgm:t>
        <a:bodyPr/>
        <a:lstStyle/>
        <a:p>
          <a:endParaRPr lang="en-US"/>
        </a:p>
      </dgm:t>
    </dgm:pt>
    <dgm:pt modelId="{A9F77E3C-56FF-4E86-A734-FDCE6B689984}" type="sibTrans" cxnId="{4AD46A86-721C-47E5-B104-240C6E6CDE2D}">
      <dgm:prSet/>
      <dgm:spPr/>
      <dgm:t>
        <a:bodyPr/>
        <a:lstStyle/>
        <a:p>
          <a:endParaRPr lang="en-US"/>
        </a:p>
      </dgm:t>
    </dgm:pt>
    <dgm:pt modelId="{BE9743D3-AD4A-4F78-81DE-D91DAB0A922C}">
      <dgm:prSet custT="1"/>
      <dgm:spPr/>
      <dgm:t>
        <a:bodyPr/>
        <a:lstStyle/>
        <a:p>
          <a:r>
            <a:rPr lang="en-US" sz="1100" b="0" i="0" dirty="0"/>
            <a:t>Reached 66 880 parents/caregivers during 2022/23 financial year</a:t>
          </a:r>
        </a:p>
      </dgm:t>
    </dgm:pt>
    <dgm:pt modelId="{40625B5C-1BED-40F1-9A4B-2BFCC312C01A}" type="parTrans" cxnId="{7A876B79-0C74-4A7B-96DF-4EA0F7AF555A}">
      <dgm:prSet/>
      <dgm:spPr/>
      <dgm:t>
        <a:bodyPr/>
        <a:lstStyle/>
        <a:p>
          <a:endParaRPr lang="en-US"/>
        </a:p>
      </dgm:t>
    </dgm:pt>
    <dgm:pt modelId="{5F9DDAE5-6B6E-4774-8B9F-457F8505E315}" type="sibTrans" cxnId="{7A876B79-0C74-4A7B-96DF-4EA0F7AF555A}">
      <dgm:prSet/>
      <dgm:spPr/>
      <dgm:t>
        <a:bodyPr/>
        <a:lstStyle/>
        <a:p>
          <a:endParaRPr lang="en-US"/>
        </a:p>
      </dgm:t>
    </dgm:pt>
    <dgm:pt modelId="{1F9A1146-8480-4345-AC26-849B3E64A728}">
      <dgm:prSet custT="1"/>
      <dgm:spPr/>
      <dgm:t>
        <a:bodyPr/>
        <a:lstStyle/>
        <a:p>
          <a:r>
            <a:rPr lang="en-ZA" sz="1100" dirty="0">
              <a:solidFill>
                <a:schemeClr val="tx1"/>
              </a:solidFill>
              <a:ea typeface="Calibri" panose="020F0502020204030204" pitchFamily="34" charset="0"/>
              <a:cs typeface="Times New Roman" panose="02020603050405020304" pitchFamily="18" charset="0"/>
            </a:rPr>
            <a:t>Enhancing positive interaction and relationship between parents/caregivers and children. </a:t>
          </a:r>
          <a:endParaRPr lang="en-US" sz="1100" b="1" i="1" dirty="0">
            <a:solidFill>
              <a:schemeClr val="tx1"/>
            </a:solidFill>
          </a:endParaRPr>
        </a:p>
      </dgm:t>
    </dgm:pt>
    <dgm:pt modelId="{8B341118-2741-44AB-A948-CB7A65E67438}" type="parTrans" cxnId="{4AD6378C-31E4-4BCB-AEE3-461463BC4B67}">
      <dgm:prSet/>
      <dgm:spPr/>
      <dgm:t>
        <a:bodyPr/>
        <a:lstStyle/>
        <a:p>
          <a:endParaRPr lang="en-US"/>
        </a:p>
      </dgm:t>
    </dgm:pt>
    <dgm:pt modelId="{51C96433-7FE0-43F0-8305-A4D92AB1E7DF}" type="sibTrans" cxnId="{4AD6378C-31E4-4BCB-AEE3-461463BC4B67}">
      <dgm:prSet/>
      <dgm:spPr/>
      <dgm:t>
        <a:bodyPr/>
        <a:lstStyle/>
        <a:p>
          <a:endParaRPr lang="en-US"/>
        </a:p>
      </dgm:t>
    </dgm:pt>
    <dgm:pt modelId="{F474C837-A9DD-4690-9C19-A169456BAAD0}">
      <dgm:prSet phldrT="[Text]" custT="1"/>
      <dgm:spPr/>
      <dgm:t>
        <a:bodyPr/>
        <a:lstStyle/>
        <a:p>
          <a:r>
            <a:rPr lang="en-US" sz="1100" b="1" i="1" dirty="0"/>
            <a:t>How is it implemented</a:t>
          </a:r>
          <a:endParaRPr lang="en-US" sz="1100" b="0" dirty="0"/>
        </a:p>
      </dgm:t>
    </dgm:pt>
    <dgm:pt modelId="{D6F0986D-1FC1-43BA-BDE6-45522183BD06}" type="parTrans" cxnId="{B0C9806A-E84F-4CC7-973C-E6A6298D0C84}">
      <dgm:prSet/>
      <dgm:spPr/>
      <dgm:t>
        <a:bodyPr/>
        <a:lstStyle/>
        <a:p>
          <a:endParaRPr lang="en-US"/>
        </a:p>
      </dgm:t>
    </dgm:pt>
    <dgm:pt modelId="{9CEE50CA-EEF4-4C87-B815-DA4B228F2DED}" type="sibTrans" cxnId="{B0C9806A-E84F-4CC7-973C-E6A6298D0C84}">
      <dgm:prSet/>
      <dgm:spPr/>
      <dgm:t>
        <a:bodyPr/>
        <a:lstStyle/>
        <a:p>
          <a:endParaRPr lang="en-US"/>
        </a:p>
      </dgm:t>
    </dgm:pt>
    <dgm:pt modelId="{6BEB7A62-13E0-4175-B91F-7DEF0D31AD16}">
      <dgm:prSet phldrT="[Text]" custT="1"/>
      <dgm:spPr/>
      <dgm:t>
        <a:bodyPr/>
        <a:lstStyle/>
        <a:p>
          <a:r>
            <a:rPr lang="en-US" sz="1100" b="1" i="1" dirty="0"/>
            <a:t>What is the reach</a:t>
          </a:r>
        </a:p>
      </dgm:t>
    </dgm:pt>
    <dgm:pt modelId="{01A4817D-19A0-414D-8FCD-851C3F2FA4D6}" type="parTrans" cxnId="{3F1B070C-2904-4B11-B6F3-85EC21CE498D}">
      <dgm:prSet/>
      <dgm:spPr/>
      <dgm:t>
        <a:bodyPr/>
        <a:lstStyle/>
        <a:p>
          <a:endParaRPr lang="en-US"/>
        </a:p>
      </dgm:t>
    </dgm:pt>
    <dgm:pt modelId="{F14D9996-E492-4A89-9F0A-E166A46069D4}" type="sibTrans" cxnId="{3F1B070C-2904-4B11-B6F3-85EC21CE498D}">
      <dgm:prSet/>
      <dgm:spPr/>
      <dgm:t>
        <a:bodyPr/>
        <a:lstStyle/>
        <a:p>
          <a:endParaRPr lang="en-US"/>
        </a:p>
      </dgm:t>
    </dgm:pt>
    <dgm:pt modelId="{422F4C6C-CB46-4800-8A27-1DBD649A7C88}">
      <dgm:prSet phldrT="[Text]" custT="1"/>
      <dgm:spPr/>
      <dgm:t>
        <a:bodyPr/>
        <a:lstStyle/>
        <a:p>
          <a:r>
            <a:rPr lang="en-ZA" sz="1100" dirty="0"/>
            <a:t>Build strong partnership with and mobilize the religious sector to take responsibility and fight violence against women and children in their places of worship</a:t>
          </a:r>
          <a:endParaRPr lang="en-US" sz="1100" b="1" dirty="0"/>
        </a:p>
      </dgm:t>
    </dgm:pt>
    <dgm:pt modelId="{ECDF951B-1822-495F-8C64-E134ABCDDD87}" type="parTrans" cxnId="{334EFB9C-1879-487B-B2B8-3849A6BB7D3D}">
      <dgm:prSet/>
      <dgm:spPr/>
      <dgm:t>
        <a:bodyPr/>
        <a:lstStyle/>
        <a:p>
          <a:endParaRPr lang="en-US"/>
        </a:p>
      </dgm:t>
    </dgm:pt>
    <dgm:pt modelId="{DA71BB32-92CD-43BA-81B2-74A8B42BEE77}" type="sibTrans" cxnId="{334EFB9C-1879-487B-B2B8-3849A6BB7D3D}">
      <dgm:prSet/>
      <dgm:spPr/>
      <dgm:t>
        <a:bodyPr/>
        <a:lstStyle/>
        <a:p>
          <a:endParaRPr lang="en-US"/>
        </a:p>
      </dgm:t>
    </dgm:pt>
    <dgm:pt modelId="{7C7025D2-EE00-4596-9BE4-0212CAB87DE8}">
      <dgm:prSet phldrT="[Text]" custT="1"/>
      <dgm:spPr/>
      <dgm:t>
        <a:bodyPr/>
        <a:lstStyle/>
        <a:p>
          <a:r>
            <a:rPr lang="en-ZA" sz="1100" dirty="0"/>
            <a:t>capacitate &amp; empowerment of the religious sector on how to curb the GBVF in their sector </a:t>
          </a:r>
          <a:endParaRPr lang="en-US" sz="1100" b="0" dirty="0"/>
        </a:p>
      </dgm:t>
    </dgm:pt>
    <dgm:pt modelId="{8522F250-3551-4992-BAD8-2E27567704AD}" type="parTrans" cxnId="{DBD951E6-8C24-445C-8491-EB2E4D06AF3E}">
      <dgm:prSet/>
      <dgm:spPr/>
      <dgm:t>
        <a:bodyPr/>
        <a:lstStyle/>
        <a:p>
          <a:endParaRPr lang="en-US"/>
        </a:p>
      </dgm:t>
    </dgm:pt>
    <dgm:pt modelId="{ACED80EB-1A78-459B-9A17-75A7C16BFA62}" type="sibTrans" cxnId="{DBD951E6-8C24-445C-8491-EB2E4D06AF3E}">
      <dgm:prSet/>
      <dgm:spPr/>
      <dgm:t>
        <a:bodyPr/>
        <a:lstStyle/>
        <a:p>
          <a:endParaRPr lang="en-US"/>
        </a:p>
      </dgm:t>
    </dgm:pt>
    <dgm:pt modelId="{A61C9D73-3187-4860-8ED3-A9CDF61CAFA3}">
      <dgm:prSet phldrT="[Text]" custT="1"/>
      <dgm:spPr/>
      <dgm:t>
        <a:bodyPr/>
        <a:lstStyle/>
        <a:p>
          <a:r>
            <a:rPr lang="en-ZA" sz="1100" dirty="0"/>
            <a:t>referral of cases to social workers for further services</a:t>
          </a:r>
          <a:endParaRPr lang="en-US" sz="1100" b="0" dirty="0"/>
        </a:p>
      </dgm:t>
    </dgm:pt>
    <dgm:pt modelId="{27411677-4ADB-4784-B9C4-BC0C266ED3CC}" type="parTrans" cxnId="{F6D7D50D-A0D6-4010-859C-5F198A4A33A5}">
      <dgm:prSet/>
      <dgm:spPr/>
      <dgm:t>
        <a:bodyPr/>
        <a:lstStyle/>
        <a:p>
          <a:endParaRPr lang="en-US"/>
        </a:p>
      </dgm:t>
    </dgm:pt>
    <dgm:pt modelId="{C5C3B328-2509-48B9-9D7C-B8FCD4D5B67E}" type="sibTrans" cxnId="{F6D7D50D-A0D6-4010-859C-5F198A4A33A5}">
      <dgm:prSet/>
      <dgm:spPr/>
      <dgm:t>
        <a:bodyPr/>
        <a:lstStyle/>
        <a:p>
          <a:endParaRPr lang="en-US"/>
        </a:p>
      </dgm:t>
    </dgm:pt>
    <dgm:pt modelId="{5D3A97AA-F290-40E9-8A30-E4FF19D7E042}">
      <dgm:prSet phldrT="[Text]" custT="1"/>
      <dgm:spPr/>
      <dgm:t>
        <a:bodyPr/>
        <a:lstStyle/>
        <a:p>
          <a:r>
            <a:rPr lang="en-US" sz="1100" b="0" i="1" dirty="0"/>
            <a:t>The </a:t>
          </a:r>
          <a:r>
            <a:rPr lang="en-US" sz="1100" b="0" i="1" dirty="0" err="1"/>
            <a:t>programme</a:t>
          </a:r>
          <a:r>
            <a:rPr lang="en-US" sz="1100" b="0" i="1" dirty="0"/>
            <a:t> has been launched in KZN</a:t>
          </a:r>
        </a:p>
      </dgm:t>
    </dgm:pt>
    <dgm:pt modelId="{55AAB5E0-E871-4990-A290-19D7FC9C2E31}" type="parTrans" cxnId="{CF29C5CC-22F9-40A5-ACC9-A71A1255673B}">
      <dgm:prSet/>
      <dgm:spPr/>
      <dgm:t>
        <a:bodyPr/>
        <a:lstStyle/>
        <a:p>
          <a:endParaRPr lang="en-US"/>
        </a:p>
      </dgm:t>
    </dgm:pt>
    <dgm:pt modelId="{F7E415DF-4DE9-4624-9A68-A8BAE198C2F0}" type="sibTrans" cxnId="{CF29C5CC-22F9-40A5-ACC9-A71A1255673B}">
      <dgm:prSet/>
      <dgm:spPr/>
      <dgm:t>
        <a:bodyPr/>
        <a:lstStyle/>
        <a:p>
          <a:endParaRPr lang="en-US"/>
        </a:p>
      </dgm:t>
    </dgm:pt>
    <dgm:pt modelId="{073015DE-7936-46E9-8023-464127684EC7}">
      <dgm:prSet phldrT="[Text]" custT="1"/>
      <dgm:spPr/>
      <dgm:t>
        <a:bodyPr/>
        <a:lstStyle/>
        <a:p>
          <a:endParaRPr lang="en-US" sz="1100" b="0" i="0" dirty="0"/>
        </a:p>
      </dgm:t>
    </dgm:pt>
    <dgm:pt modelId="{647C9977-C8CA-48CC-9D0B-A7914103FE53}" type="parTrans" cxnId="{0CDBE9B5-D2B3-41C5-A2F8-626087F15A69}">
      <dgm:prSet/>
      <dgm:spPr/>
      <dgm:t>
        <a:bodyPr/>
        <a:lstStyle/>
        <a:p>
          <a:endParaRPr lang="en-US"/>
        </a:p>
      </dgm:t>
    </dgm:pt>
    <dgm:pt modelId="{2B1EB83B-934E-4339-9964-F5ED52A49664}" type="sibTrans" cxnId="{0CDBE9B5-D2B3-41C5-A2F8-626087F15A69}">
      <dgm:prSet/>
      <dgm:spPr/>
      <dgm:t>
        <a:bodyPr/>
        <a:lstStyle/>
        <a:p>
          <a:endParaRPr lang="en-US"/>
        </a:p>
      </dgm:t>
    </dgm:pt>
    <dgm:pt modelId="{0BECE2F6-2703-45D3-B013-9464839E5B4E}">
      <dgm:prSet phldrT="[Text]" custT="1"/>
      <dgm:spPr/>
      <dgm:t>
        <a:bodyPr/>
        <a:lstStyle/>
        <a:p>
          <a:r>
            <a:rPr lang="en-US" sz="1200" dirty="0"/>
            <a:t>(365 days campaign which include the national and international education and Awareness days</a:t>
          </a:r>
          <a:endParaRPr lang="en-US" sz="1200" b="1" i="1" dirty="0"/>
        </a:p>
      </dgm:t>
    </dgm:pt>
    <dgm:pt modelId="{7CBBDB91-FC3C-49BC-8D98-EC5DDFFD533E}" type="parTrans" cxnId="{30BBAB71-A389-4F2E-A7C9-60E5A37C0984}">
      <dgm:prSet/>
      <dgm:spPr/>
      <dgm:t>
        <a:bodyPr/>
        <a:lstStyle/>
        <a:p>
          <a:endParaRPr lang="en-US"/>
        </a:p>
      </dgm:t>
    </dgm:pt>
    <dgm:pt modelId="{1B8CA62C-B462-4A46-8854-B433B3F6C6C9}" type="sibTrans" cxnId="{30BBAB71-A389-4F2E-A7C9-60E5A37C0984}">
      <dgm:prSet/>
      <dgm:spPr/>
      <dgm:t>
        <a:bodyPr/>
        <a:lstStyle/>
        <a:p>
          <a:endParaRPr lang="en-US"/>
        </a:p>
      </dgm:t>
    </dgm:pt>
    <dgm:pt modelId="{E9C715C6-453A-4B33-A3AD-2682186E4EB8}">
      <dgm:prSet phldrT="[Text]" custT="1"/>
      <dgm:spPr/>
      <dgm:t>
        <a:bodyPr/>
        <a:lstStyle/>
        <a:p>
          <a:r>
            <a:rPr lang="en-US" sz="1200" dirty="0"/>
            <a:t>Has developed the draft Victim Support Services Bill</a:t>
          </a:r>
        </a:p>
      </dgm:t>
    </dgm:pt>
    <dgm:pt modelId="{B6F3EDE8-62E1-4F17-9CEB-32C3C0B1B5B3}" type="parTrans" cxnId="{6466A54C-2F67-4691-9687-E167F867E704}">
      <dgm:prSet/>
      <dgm:spPr/>
      <dgm:t>
        <a:bodyPr/>
        <a:lstStyle/>
        <a:p>
          <a:endParaRPr lang="en-US"/>
        </a:p>
      </dgm:t>
    </dgm:pt>
    <dgm:pt modelId="{BC6941C4-C2B4-4B57-9BED-89D1FCDD2424}" type="sibTrans" cxnId="{6466A54C-2F67-4691-9687-E167F867E704}">
      <dgm:prSet/>
      <dgm:spPr/>
      <dgm:t>
        <a:bodyPr/>
        <a:lstStyle/>
        <a:p>
          <a:endParaRPr lang="en-US"/>
        </a:p>
      </dgm:t>
    </dgm:pt>
    <dgm:pt modelId="{7F8A42B6-76AC-44A7-AAE1-6CCBBDDBD121}">
      <dgm:prSet phldrT="[Text]" custT="1"/>
      <dgm:spPr/>
      <dgm:t>
        <a:bodyPr/>
        <a:lstStyle/>
        <a:p>
          <a:r>
            <a:rPr lang="en-US" sz="1200" b="1" i="1" dirty="0"/>
            <a:t>Policy &amp; legislation</a:t>
          </a:r>
        </a:p>
      </dgm:t>
    </dgm:pt>
    <dgm:pt modelId="{89F856B5-0C39-484A-BDD6-9977469EA5CB}" type="parTrans" cxnId="{140F154E-4303-45FF-AE4C-0F9278D09593}">
      <dgm:prSet/>
      <dgm:spPr/>
      <dgm:t>
        <a:bodyPr/>
        <a:lstStyle/>
        <a:p>
          <a:endParaRPr lang="en-US"/>
        </a:p>
      </dgm:t>
    </dgm:pt>
    <dgm:pt modelId="{AE458DE2-A752-49CB-96FD-85DEEDC81A1F}" type="sibTrans" cxnId="{140F154E-4303-45FF-AE4C-0F9278D09593}">
      <dgm:prSet/>
      <dgm:spPr/>
      <dgm:t>
        <a:bodyPr/>
        <a:lstStyle/>
        <a:p>
          <a:endParaRPr lang="en-US"/>
        </a:p>
      </dgm:t>
    </dgm:pt>
    <dgm:pt modelId="{903EFBB8-043A-4052-B3A5-0275D4E3753D}">
      <dgm:prSet phldrT="[Text]" custT="1"/>
      <dgm:spPr/>
      <dgm:t>
        <a:bodyPr/>
        <a:lstStyle/>
        <a:p>
          <a:r>
            <a:rPr lang="en-US" sz="1200" b="1" i="1" dirty="0"/>
            <a:t>Education &amp; Awareness</a:t>
          </a:r>
        </a:p>
      </dgm:t>
    </dgm:pt>
    <dgm:pt modelId="{8C737831-8183-4839-A2D9-291B689489BC}" type="parTrans" cxnId="{780A62C6-C6CB-4D89-B219-28100AD35228}">
      <dgm:prSet/>
      <dgm:spPr/>
      <dgm:t>
        <a:bodyPr/>
        <a:lstStyle/>
        <a:p>
          <a:endParaRPr lang="en-US"/>
        </a:p>
      </dgm:t>
    </dgm:pt>
    <dgm:pt modelId="{05B4A75A-E8C9-4B57-9308-2D032C3023C7}" type="sibTrans" cxnId="{780A62C6-C6CB-4D89-B219-28100AD35228}">
      <dgm:prSet/>
      <dgm:spPr/>
      <dgm:t>
        <a:bodyPr/>
        <a:lstStyle/>
        <a:p>
          <a:endParaRPr lang="en-US"/>
        </a:p>
      </dgm:t>
    </dgm:pt>
    <dgm:pt modelId="{94555D8B-F69B-431E-9D73-E9550DEE03B5}">
      <dgm:prSet phldrT="[Text]" custT="1"/>
      <dgm:spPr/>
      <dgm:t>
        <a:bodyPr/>
        <a:lstStyle/>
        <a:p>
          <a:endParaRPr lang="en-US" sz="1200" dirty="0"/>
        </a:p>
      </dgm:t>
    </dgm:pt>
    <dgm:pt modelId="{803ADC6B-A49D-4180-9721-5F0BE161688A}" type="parTrans" cxnId="{C37D55F0-F465-4CED-B880-0E35C318EF70}">
      <dgm:prSet/>
      <dgm:spPr/>
      <dgm:t>
        <a:bodyPr/>
        <a:lstStyle/>
        <a:p>
          <a:endParaRPr lang="en-US"/>
        </a:p>
      </dgm:t>
    </dgm:pt>
    <dgm:pt modelId="{04C75D94-AC3F-4922-AE5A-6EC5F457A26C}" type="sibTrans" cxnId="{C37D55F0-F465-4CED-B880-0E35C318EF70}">
      <dgm:prSet/>
      <dgm:spPr/>
      <dgm:t>
        <a:bodyPr/>
        <a:lstStyle/>
        <a:p>
          <a:endParaRPr lang="en-US"/>
        </a:p>
      </dgm:t>
    </dgm:pt>
    <dgm:pt modelId="{E7485BF3-9D96-4064-A19C-CFF87A1472A0}">
      <dgm:prSet phldrT="[Text]" custT="1"/>
      <dgm:spPr/>
      <dgm:t>
        <a:bodyPr/>
        <a:lstStyle/>
        <a:p>
          <a:r>
            <a:rPr lang="en-US" sz="1200" b="1" i="1" dirty="0"/>
            <a:t>Provision of Psychosocial support</a:t>
          </a:r>
        </a:p>
      </dgm:t>
    </dgm:pt>
    <dgm:pt modelId="{4C30AFCE-6999-44D7-B0E9-29FA1AA82FE3}" type="parTrans" cxnId="{E167C49B-BA81-4537-902A-EBD5D6D6540E}">
      <dgm:prSet/>
      <dgm:spPr/>
      <dgm:t>
        <a:bodyPr/>
        <a:lstStyle/>
        <a:p>
          <a:endParaRPr lang="en-US"/>
        </a:p>
      </dgm:t>
    </dgm:pt>
    <dgm:pt modelId="{38A7B1A3-3FF8-4560-8FBC-E1D3053B2EB7}" type="sibTrans" cxnId="{E167C49B-BA81-4537-902A-EBD5D6D6540E}">
      <dgm:prSet/>
      <dgm:spPr/>
      <dgm:t>
        <a:bodyPr/>
        <a:lstStyle/>
        <a:p>
          <a:endParaRPr lang="en-US"/>
        </a:p>
      </dgm:t>
    </dgm:pt>
    <dgm:pt modelId="{9D5E6810-3235-402A-8B19-030977331CBA}">
      <dgm:prSet phldrT="[Text]" custT="1"/>
      <dgm:spPr/>
      <dgm:t>
        <a:bodyPr/>
        <a:lstStyle/>
        <a:p>
          <a:endParaRPr lang="en-US" sz="1200" b="1" i="1" dirty="0"/>
        </a:p>
      </dgm:t>
    </dgm:pt>
    <dgm:pt modelId="{69D4D6F0-4368-40F9-A3E7-2D2032477DE5}" type="parTrans" cxnId="{8284E060-47FE-439E-9F85-4CF2BDB09088}">
      <dgm:prSet/>
      <dgm:spPr/>
      <dgm:t>
        <a:bodyPr/>
        <a:lstStyle/>
        <a:p>
          <a:endParaRPr lang="en-US"/>
        </a:p>
      </dgm:t>
    </dgm:pt>
    <dgm:pt modelId="{98243B70-AAB6-4E90-820E-4469E2373839}" type="sibTrans" cxnId="{8284E060-47FE-439E-9F85-4CF2BDB09088}">
      <dgm:prSet/>
      <dgm:spPr/>
      <dgm:t>
        <a:bodyPr/>
        <a:lstStyle/>
        <a:p>
          <a:endParaRPr lang="en-US"/>
        </a:p>
      </dgm:t>
    </dgm:pt>
    <dgm:pt modelId="{4160D2E7-83C4-478F-8AD4-25F1EDB4AF6C}" type="pres">
      <dgm:prSet presAssocID="{A6D4FDD3-52C6-47E2-A017-2FE54180CFC6}" presName="cycleMatrixDiagram" presStyleCnt="0">
        <dgm:presLayoutVars>
          <dgm:chMax val="1"/>
          <dgm:dir/>
          <dgm:animLvl val="lvl"/>
          <dgm:resizeHandles val="exact"/>
        </dgm:presLayoutVars>
      </dgm:prSet>
      <dgm:spPr/>
      <dgm:t>
        <a:bodyPr/>
        <a:lstStyle/>
        <a:p>
          <a:endParaRPr lang="en-US"/>
        </a:p>
      </dgm:t>
    </dgm:pt>
    <dgm:pt modelId="{5C052D01-3C57-4D0A-874D-2BE601B39604}" type="pres">
      <dgm:prSet presAssocID="{A6D4FDD3-52C6-47E2-A017-2FE54180CFC6}" presName="children" presStyleCnt="0"/>
      <dgm:spPr/>
    </dgm:pt>
    <dgm:pt modelId="{FD8E6B88-FE6E-423F-A7E5-8A263D80EDD0}" type="pres">
      <dgm:prSet presAssocID="{A6D4FDD3-52C6-47E2-A017-2FE54180CFC6}" presName="child1group" presStyleCnt="0"/>
      <dgm:spPr/>
    </dgm:pt>
    <dgm:pt modelId="{3F30C8FE-90F5-4052-9F79-93FC029EAF0D}" type="pres">
      <dgm:prSet presAssocID="{A6D4FDD3-52C6-47E2-A017-2FE54180CFC6}" presName="child1" presStyleLbl="bgAcc1" presStyleIdx="0" presStyleCnt="4" custScaleX="165621" custScaleY="184740" custLinFactNeighborX="-60392" custLinFactNeighborY="21543"/>
      <dgm:spPr/>
      <dgm:t>
        <a:bodyPr/>
        <a:lstStyle/>
        <a:p>
          <a:endParaRPr lang="en-US"/>
        </a:p>
      </dgm:t>
    </dgm:pt>
    <dgm:pt modelId="{BB120BD1-5391-40A5-B81C-DBEA7EB9B6BD}" type="pres">
      <dgm:prSet presAssocID="{A6D4FDD3-52C6-47E2-A017-2FE54180CFC6}" presName="child1Text" presStyleLbl="bgAcc1" presStyleIdx="0" presStyleCnt="4">
        <dgm:presLayoutVars>
          <dgm:bulletEnabled val="1"/>
        </dgm:presLayoutVars>
      </dgm:prSet>
      <dgm:spPr/>
      <dgm:t>
        <a:bodyPr/>
        <a:lstStyle/>
        <a:p>
          <a:endParaRPr lang="en-US"/>
        </a:p>
      </dgm:t>
    </dgm:pt>
    <dgm:pt modelId="{1318CE76-575E-4002-AA96-38298493F7C6}" type="pres">
      <dgm:prSet presAssocID="{A6D4FDD3-52C6-47E2-A017-2FE54180CFC6}" presName="child2group" presStyleCnt="0"/>
      <dgm:spPr/>
    </dgm:pt>
    <dgm:pt modelId="{EB97EB38-4DA1-4819-9414-596235DC3EC6}" type="pres">
      <dgm:prSet presAssocID="{A6D4FDD3-52C6-47E2-A017-2FE54180CFC6}" presName="child2" presStyleLbl="bgAcc1" presStyleIdx="1" presStyleCnt="4" custScaleX="147928" custScaleY="162035" custLinFactNeighborX="48850" custLinFactNeighborY="29533"/>
      <dgm:spPr/>
      <dgm:t>
        <a:bodyPr/>
        <a:lstStyle/>
        <a:p>
          <a:endParaRPr lang="en-US"/>
        </a:p>
      </dgm:t>
    </dgm:pt>
    <dgm:pt modelId="{8CA937D4-C931-4D1C-B7D3-7B7A3A88DA25}" type="pres">
      <dgm:prSet presAssocID="{A6D4FDD3-52C6-47E2-A017-2FE54180CFC6}" presName="child2Text" presStyleLbl="bgAcc1" presStyleIdx="1" presStyleCnt="4">
        <dgm:presLayoutVars>
          <dgm:bulletEnabled val="1"/>
        </dgm:presLayoutVars>
      </dgm:prSet>
      <dgm:spPr/>
      <dgm:t>
        <a:bodyPr/>
        <a:lstStyle/>
        <a:p>
          <a:endParaRPr lang="en-US"/>
        </a:p>
      </dgm:t>
    </dgm:pt>
    <dgm:pt modelId="{BF420533-93ED-4C7A-912D-7547E6A8B119}" type="pres">
      <dgm:prSet presAssocID="{A6D4FDD3-52C6-47E2-A017-2FE54180CFC6}" presName="child3group" presStyleCnt="0"/>
      <dgm:spPr/>
    </dgm:pt>
    <dgm:pt modelId="{4AB173CD-0774-486C-992F-E9A4C67C7CD8}" type="pres">
      <dgm:prSet presAssocID="{A6D4FDD3-52C6-47E2-A017-2FE54180CFC6}" presName="child3" presStyleLbl="bgAcc1" presStyleIdx="2" presStyleCnt="4" custScaleX="138168" custScaleY="153162" custLinFactNeighborX="38167" custLinFactNeighborY="-47146"/>
      <dgm:spPr/>
      <dgm:t>
        <a:bodyPr/>
        <a:lstStyle/>
        <a:p>
          <a:endParaRPr lang="en-US"/>
        </a:p>
      </dgm:t>
    </dgm:pt>
    <dgm:pt modelId="{0CECBDD3-86C5-49F8-9532-D5B6F1C9AD11}" type="pres">
      <dgm:prSet presAssocID="{A6D4FDD3-52C6-47E2-A017-2FE54180CFC6}" presName="child3Text" presStyleLbl="bgAcc1" presStyleIdx="2" presStyleCnt="4">
        <dgm:presLayoutVars>
          <dgm:bulletEnabled val="1"/>
        </dgm:presLayoutVars>
      </dgm:prSet>
      <dgm:spPr/>
      <dgm:t>
        <a:bodyPr/>
        <a:lstStyle/>
        <a:p>
          <a:endParaRPr lang="en-US"/>
        </a:p>
      </dgm:t>
    </dgm:pt>
    <dgm:pt modelId="{5CC95127-8889-42A0-984C-ED8C0CDA4559}" type="pres">
      <dgm:prSet presAssocID="{A6D4FDD3-52C6-47E2-A017-2FE54180CFC6}" presName="child4group" presStyleCnt="0"/>
      <dgm:spPr/>
    </dgm:pt>
    <dgm:pt modelId="{37BEB710-22EE-488E-9636-19F5BBD6748D}" type="pres">
      <dgm:prSet presAssocID="{A6D4FDD3-52C6-47E2-A017-2FE54180CFC6}" presName="child4" presStyleLbl="bgAcc1" presStyleIdx="3" presStyleCnt="4" custScaleX="176316" custScaleY="197755" custLinFactNeighborX="-55045" custLinFactNeighborY="-30537"/>
      <dgm:spPr/>
      <dgm:t>
        <a:bodyPr/>
        <a:lstStyle/>
        <a:p>
          <a:endParaRPr lang="en-US"/>
        </a:p>
      </dgm:t>
    </dgm:pt>
    <dgm:pt modelId="{55BE15F8-2691-44DB-A1B2-B4FA9EECF63D}" type="pres">
      <dgm:prSet presAssocID="{A6D4FDD3-52C6-47E2-A017-2FE54180CFC6}" presName="child4Text" presStyleLbl="bgAcc1" presStyleIdx="3" presStyleCnt="4">
        <dgm:presLayoutVars>
          <dgm:bulletEnabled val="1"/>
        </dgm:presLayoutVars>
      </dgm:prSet>
      <dgm:spPr/>
      <dgm:t>
        <a:bodyPr/>
        <a:lstStyle/>
        <a:p>
          <a:endParaRPr lang="en-US"/>
        </a:p>
      </dgm:t>
    </dgm:pt>
    <dgm:pt modelId="{130669E3-43CB-41B5-8314-CB89BD07B0A8}" type="pres">
      <dgm:prSet presAssocID="{A6D4FDD3-52C6-47E2-A017-2FE54180CFC6}" presName="childPlaceholder" presStyleCnt="0"/>
      <dgm:spPr/>
    </dgm:pt>
    <dgm:pt modelId="{8FD757F6-241B-4F88-B1A3-5E1E940A4311}" type="pres">
      <dgm:prSet presAssocID="{A6D4FDD3-52C6-47E2-A017-2FE54180CFC6}" presName="circle" presStyleCnt="0"/>
      <dgm:spPr/>
    </dgm:pt>
    <dgm:pt modelId="{228D63D9-EE5F-406C-A7E1-78D9672E7676}" type="pres">
      <dgm:prSet presAssocID="{A6D4FDD3-52C6-47E2-A017-2FE54180CFC6}" presName="quadrant1" presStyleLbl="node1" presStyleIdx="0" presStyleCnt="4" custScaleX="91766" custScaleY="79824" custLinFactNeighborX="-6227" custLinFactNeighborY="-8952">
        <dgm:presLayoutVars>
          <dgm:chMax val="1"/>
          <dgm:bulletEnabled val="1"/>
        </dgm:presLayoutVars>
      </dgm:prSet>
      <dgm:spPr>
        <a:prstGeom prst="flowChartConnector">
          <a:avLst/>
        </a:prstGeom>
      </dgm:spPr>
      <dgm:t>
        <a:bodyPr/>
        <a:lstStyle/>
        <a:p>
          <a:endParaRPr lang="en-US"/>
        </a:p>
      </dgm:t>
    </dgm:pt>
    <dgm:pt modelId="{54C6F49C-EC31-4D68-8DBF-3E01E314DFEA}" type="pres">
      <dgm:prSet presAssocID="{A6D4FDD3-52C6-47E2-A017-2FE54180CFC6}" presName="quadrant2" presStyleLbl="node1" presStyleIdx="1" presStyleCnt="4" custScaleY="77368" custLinFactNeighborX="2167" custLinFactNeighborY="-8174">
        <dgm:presLayoutVars>
          <dgm:chMax val="1"/>
          <dgm:bulletEnabled val="1"/>
        </dgm:presLayoutVars>
      </dgm:prSet>
      <dgm:spPr>
        <a:prstGeom prst="flowChartConnector">
          <a:avLst/>
        </a:prstGeom>
      </dgm:spPr>
      <dgm:t>
        <a:bodyPr/>
        <a:lstStyle/>
        <a:p>
          <a:endParaRPr lang="en-US"/>
        </a:p>
      </dgm:t>
    </dgm:pt>
    <dgm:pt modelId="{629887DA-D57F-4D6B-B0CF-A331A9254592}" type="pres">
      <dgm:prSet presAssocID="{A6D4FDD3-52C6-47E2-A017-2FE54180CFC6}" presName="quadrant3" presStyleLbl="node1" presStyleIdx="2" presStyleCnt="4" custScaleY="79866" custLinFactNeighborX="1910" custLinFactNeighborY="1579">
        <dgm:presLayoutVars>
          <dgm:chMax val="1"/>
          <dgm:bulletEnabled val="1"/>
        </dgm:presLayoutVars>
      </dgm:prSet>
      <dgm:spPr>
        <a:prstGeom prst="flowChartConnector">
          <a:avLst/>
        </a:prstGeom>
      </dgm:spPr>
      <dgm:t>
        <a:bodyPr/>
        <a:lstStyle/>
        <a:p>
          <a:endParaRPr lang="en-US"/>
        </a:p>
      </dgm:t>
    </dgm:pt>
    <dgm:pt modelId="{98F5C9F2-9787-4405-9EE9-B783FD7D5C94}" type="pres">
      <dgm:prSet presAssocID="{A6D4FDD3-52C6-47E2-A017-2FE54180CFC6}" presName="quadrant4" presStyleLbl="node1" presStyleIdx="3" presStyleCnt="4" custScaleX="101116" custScaleY="81224" custLinFactNeighborX="0">
        <dgm:presLayoutVars>
          <dgm:chMax val="1"/>
          <dgm:bulletEnabled val="1"/>
        </dgm:presLayoutVars>
      </dgm:prSet>
      <dgm:spPr>
        <a:prstGeom prst="flowChartConnector">
          <a:avLst/>
        </a:prstGeom>
      </dgm:spPr>
      <dgm:t>
        <a:bodyPr/>
        <a:lstStyle/>
        <a:p>
          <a:endParaRPr lang="en-US"/>
        </a:p>
      </dgm:t>
    </dgm:pt>
    <dgm:pt modelId="{079DB917-383D-4BD0-94B7-FBC354C2BA37}" type="pres">
      <dgm:prSet presAssocID="{A6D4FDD3-52C6-47E2-A017-2FE54180CFC6}" presName="quadrantPlaceholder" presStyleCnt="0"/>
      <dgm:spPr/>
    </dgm:pt>
    <dgm:pt modelId="{F1094650-8232-44A4-ADC4-C82083EFCBB8}" type="pres">
      <dgm:prSet presAssocID="{A6D4FDD3-52C6-47E2-A017-2FE54180CFC6}" presName="center1" presStyleLbl="fgShp" presStyleIdx="0" presStyleCnt="2" custScaleX="133023" custScaleY="78548" custLinFactY="-101687" custLinFactNeighborX="-4410" custLinFactNeighborY="-200000"/>
      <dgm:spPr>
        <a:prstGeom prst="circularArrow">
          <a:avLst/>
        </a:prstGeom>
      </dgm:spPr>
    </dgm:pt>
    <dgm:pt modelId="{D0D20AE1-3205-4A9D-BDB9-54642F6730BA}" type="pres">
      <dgm:prSet presAssocID="{A6D4FDD3-52C6-47E2-A017-2FE54180CFC6}" presName="center2" presStyleLbl="fgShp" presStyleIdx="1" presStyleCnt="2" custScaleX="131518" custLinFactY="100000" custLinFactNeighborX="-4410" custLinFactNeighborY="182068"/>
      <dgm:spPr/>
    </dgm:pt>
  </dgm:ptLst>
  <dgm:cxnLst>
    <dgm:cxn modelId="{701F2FCE-A523-4CA9-BEF2-259C1427F2F4}" srcId="{D04A2915-C03A-48F3-AB4F-CC817156D4F1}" destId="{12539459-8831-444B-9576-DE4FE1F4F580}" srcOrd="5" destOrd="0" parTransId="{956141EB-02B0-472E-B2E6-D6E52E1D8BFD}" sibTransId="{0610E7D1-F13E-490E-8A69-6DAC392ABB36}"/>
    <dgm:cxn modelId="{64D98C2B-379A-48B4-B23B-9D2BA73350BE}" type="presOf" srcId="{12539459-8831-444B-9576-DE4FE1F4F580}" destId="{BB120BD1-5391-40A5-B81C-DBEA7EB9B6BD}" srcOrd="1" destOrd="5" presId="urn:microsoft.com/office/officeart/2005/8/layout/cycle4#1"/>
    <dgm:cxn modelId="{23865109-AB9A-4AFB-A5CF-D8A05D40AE53}" type="presOf" srcId="{554B3956-E3C1-4D3A-A5AA-3E585F34CF99}" destId="{3F30C8FE-90F5-4052-9F79-93FC029EAF0D}" srcOrd="0" destOrd="11" presId="urn:microsoft.com/office/officeart/2005/8/layout/cycle4#1"/>
    <dgm:cxn modelId="{51AE826A-6C51-4B02-B2D9-288C151179E0}" type="presOf" srcId="{903EFBB8-043A-4052-B3A5-0275D4E3753D}" destId="{4AB173CD-0774-486C-992F-E9A4C67C7CD8}" srcOrd="0" destOrd="0" presId="urn:microsoft.com/office/officeart/2005/8/layout/cycle4#1"/>
    <dgm:cxn modelId="{6403A9D3-AC02-4DC9-8C8C-6AC12029977D}" type="presOf" srcId="{F46AA97E-7660-442A-8743-95120FE5000B}" destId="{BB120BD1-5391-40A5-B81C-DBEA7EB9B6BD}" srcOrd="1" destOrd="7" presId="urn:microsoft.com/office/officeart/2005/8/layout/cycle4#1"/>
    <dgm:cxn modelId="{E7C554FF-4D05-418F-9004-C04E2196341A}" srcId="{A6D4FDD3-52C6-47E2-A017-2FE54180CFC6}" destId="{03F29E0C-FAA7-4FC0-8FCE-A72FB9D0C52F}" srcOrd="1" destOrd="0" parTransId="{353F67A8-BE54-4BA0-BCAE-887925FE3084}" sibTransId="{9F1A2A30-C2CC-4F99-8D19-54C4B3E5D7AE}"/>
    <dgm:cxn modelId="{A70B1DF8-9FA5-4228-9FD1-09FF8284F9D5}" type="presOf" srcId="{3AE46D53-9F02-41E0-8AEE-668459D8A058}" destId="{BB120BD1-5391-40A5-B81C-DBEA7EB9B6BD}" srcOrd="1" destOrd="1" presId="urn:microsoft.com/office/officeart/2005/8/layout/cycle4#1"/>
    <dgm:cxn modelId="{3A0508E8-F61C-420C-8C1F-FECC29FFB5AF}" srcId="{D04A2915-C03A-48F3-AB4F-CC817156D4F1}" destId="{B9D48F43-B2FD-40A5-8009-1D6931B32CE2}" srcOrd="4" destOrd="0" parTransId="{59B8EF87-CFCF-463E-91DD-8F0AF2C50587}" sibTransId="{2745F3F7-5562-4B1C-B274-8568EFE11ABE}"/>
    <dgm:cxn modelId="{60A3581B-38B6-4CB4-B885-79622FAAE754}" type="presOf" srcId="{1F9A1146-8480-4345-AC26-849B3E64A728}" destId="{8CA937D4-C931-4D1C-B7D3-7B7A3A88DA25}" srcOrd="1" destOrd="6" presId="urn:microsoft.com/office/officeart/2005/8/layout/cycle4#1"/>
    <dgm:cxn modelId="{5B51B7ED-4E6B-448C-BDD1-64A6704122CE}" type="presOf" srcId="{B9D48F43-B2FD-40A5-8009-1D6931B32CE2}" destId="{BB120BD1-5391-40A5-B81C-DBEA7EB9B6BD}" srcOrd="1" destOrd="4" presId="urn:microsoft.com/office/officeart/2005/8/layout/cycle4#1"/>
    <dgm:cxn modelId="{7C04B40B-2771-4F0C-A147-6514AC4CB2FD}" type="presOf" srcId="{C56374DC-EDB6-4975-94F2-B5A18AEE44F7}" destId="{EB97EB38-4DA1-4819-9414-596235DC3EC6}" srcOrd="0" destOrd="1" presId="urn:microsoft.com/office/officeart/2005/8/layout/cycle4#1"/>
    <dgm:cxn modelId="{DDB59019-4414-4055-BAA9-B66F8BBBF485}" type="presOf" srcId="{07DED92E-152D-4549-96E6-10BB1CEEDDB3}" destId="{8CA937D4-C931-4D1C-B7D3-7B7A3A88DA25}" srcOrd="1" destOrd="5" presId="urn:microsoft.com/office/officeart/2005/8/layout/cycle4#1"/>
    <dgm:cxn modelId="{7729536F-F1B2-4801-B47C-AE3D57002309}" type="presOf" srcId="{D0DCBC58-8FDB-4AE5-BE82-4FCD7808EF17}" destId="{0CECBDD3-86C5-49F8-9532-D5B6F1C9AD11}" srcOrd="1" destOrd="1" presId="urn:microsoft.com/office/officeart/2005/8/layout/cycle4#1"/>
    <dgm:cxn modelId="{48612103-9673-4333-AB70-99B47017207A}" srcId="{D04A2915-C03A-48F3-AB4F-CC817156D4F1}" destId="{C062A20B-4A16-43BA-A746-61FE8422992E}" srcOrd="2" destOrd="0" parTransId="{9D11D25D-E01D-4BC7-831E-30E9A9FC7E69}" sibTransId="{481CBB87-9241-4990-B747-14EF0CAE45AD}"/>
    <dgm:cxn modelId="{140F154E-4303-45FF-AE4C-0F9278D09593}" srcId="{71AD20CC-6F01-4106-ACB4-FFF6B37E7B69}" destId="{7F8A42B6-76AC-44A7-AAE1-6CCBBDDBD121}" srcOrd="3" destOrd="0" parTransId="{89F856B5-0C39-484A-BDD6-9977469EA5CB}" sibTransId="{AE458DE2-A752-49CB-96FD-85DEEDC81A1F}"/>
    <dgm:cxn modelId="{98ECC67E-34DE-42BE-90FE-EC3601BFF317}" srcId="{D04A2915-C03A-48F3-AB4F-CC817156D4F1}" destId="{2ADAC1E0-B5DB-4DAB-BEF0-4351770031A4}" srcOrd="9" destOrd="0" parTransId="{2DD8DCBC-2EF6-4DAA-B638-1AD7195560D8}" sibTransId="{5A5E1EDF-0829-4CF5-B786-407D655B5ECD}"/>
    <dgm:cxn modelId="{24DB45BF-0125-4CDD-8576-02F23FBCB2C8}" srcId="{03F29E0C-FAA7-4FC0-8FCE-A72FB9D0C52F}" destId="{07DED92E-152D-4549-96E6-10BB1CEEDDB3}" srcOrd="5" destOrd="0" parTransId="{F922C6C1-1C1E-470D-A6E1-BD7B39C11C27}" sibTransId="{F580D422-C205-4831-9C0B-CA4EC4685906}"/>
    <dgm:cxn modelId="{8660D382-1C4B-407A-B1D4-DA51D7324414}" srcId="{03F29E0C-FAA7-4FC0-8FCE-A72FB9D0C52F}" destId="{B555FB80-9F32-49F6-A99D-D5040285EBB6}" srcOrd="0" destOrd="0" parTransId="{23EF7749-4B53-403B-8A25-486F8A6BCD8F}" sibTransId="{063AD975-49F2-4132-AF00-ADE84A7A8911}"/>
    <dgm:cxn modelId="{780A62C6-C6CB-4D89-B219-28100AD35228}" srcId="{71AD20CC-6F01-4106-ACB4-FFF6B37E7B69}" destId="{903EFBB8-043A-4052-B3A5-0275D4E3753D}" srcOrd="0" destOrd="0" parTransId="{8C737831-8183-4839-A2D9-291B689489BC}" sibTransId="{05B4A75A-E8C9-4B57-9308-2D032C3023C7}"/>
    <dgm:cxn modelId="{42E186C0-2F04-445B-B646-F9AECDBEF8A1}" type="presOf" srcId="{BE9743D3-AD4A-4F78-81DE-D91DAB0A922C}" destId="{8CA937D4-C931-4D1C-B7D3-7B7A3A88DA25}" srcOrd="1" destOrd="4" presId="urn:microsoft.com/office/officeart/2005/8/layout/cycle4#1"/>
    <dgm:cxn modelId="{7A876B79-0C74-4A7B-96DF-4EA0F7AF555A}" srcId="{03F29E0C-FAA7-4FC0-8FCE-A72FB9D0C52F}" destId="{BE9743D3-AD4A-4F78-81DE-D91DAB0A922C}" srcOrd="4" destOrd="0" parTransId="{40625B5C-1BED-40F1-9A4B-2BFCC312C01A}" sibTransId="{5F9DDAE5-6B6E-4774-8B9F-457F8505E315}"/>
    <dgm:cxn modelId="{5C10562A-3580-433B-9CEE-7E8E9FF669EC}" type="presOf" srcId="{E9C715C6-453A-4B33-A3AD-2682186E4EB8}" destId="{0CECBDD3-86C5-49F8-9532-D5B6F1C9AD11}" srcOrd="1" destOrd="4" presId="urn:microsoft.com/office/officeart/2005/8/layout/cycle4#1"/>
    <dgm:cxn modelId="{18DB520C-F5C9-4607-96AE-029525A15023}" srcId="{A6D4FDD3-52C6-47E2-A017-2FE54180CFC6}" destId="{D04A2915-C03A-48F3-AB4F-CC817156D4F1}" srcOrd="0" destOrd="0" parTransId="{9E035BFF-589D-4A74-A113-673CFDFFE3BC}" sibTransId="{7534F6E9-7DA6-47ED-A517-AA989FFB811D}"/>
    <dgm:cxn modelId="{334EFB9C-1879-487B-B2B8-3849A6BB7D3D}" srcId="{D6261855-C796-4DA5-9C8E-105CAD8025E1}" destId="{422F4C6C-CB46-4800-8A27-1DBD649A7C88}" srcOrd="1" destOrd="0" parTransId="{ECDF951B-1822-495F-8C64-E134ABCDDD87}" sibTransId="{DA71BB32-92CD-43BA-81B2-74A8B42BEE77}"/>
    <dgm:cxn modelId="{FF6D5092-F17D-4481-8F26-A540B0BF69ED}" type="presOf" srcId="{422F4C6C-CB46-4800-8A27-1DBD649A7C88}" destId="{55BE15F8-2691-44DB-A1B2-B4FA9EECF63D}" srcOrd="1" destOrd="1" presId="urn:microsoft.com/office/officeart/2005/8/layout/cycle4#1"/>
    <dgm:cxn modelId="{575E48B0-B62D-497B-8A5D-5B054DC669B8}" type="presOf" srcId="{D0DCBC58-8FDB-4AE5-BE82-4FCD7808EF17}" destId="{4AB173CD-0774-486C-992F-E9A4C67C7CD8}" srcOrd="0" destOrd="1" presId="urn:microsoft.com/office/officeart/2005/8/layout/cycle4#1"/>
    <dgm:cxn modelId="{F6D7D50D-A0D6-4010-859C-5F198A4A33A5}" srcId="{D6261855-C796-4DA5-9C8E-105CAD8025E1}" destId="{A61C9D73-3187-4860-8ED3-A9CDF61CAFA3}" srcOrd="4" destOrd="0" parTransId="{27411677-4ADB-4784-B9C4-BC0C266ED3CC}" sibTransId="{C5C3B328-2509-48B9-9D7C-B8FCD4D5B67E}"/>
    <dgm:cxn modelId="{1991CA7D-AA6E-4D77-B8CF-40D81E3B40F3}" type="presOf" srcId="{B9D48F43-B2FD-40A5-8009-1D6931B32CE2}" destId="{3F30C8FE-90F5-4052-9F79-93FC029EAF0D}" srcOrd="0" destOrd="4" presId="urn:microsoft.com/office/officeart/2005/8/layout/cycle4#1"/>
    <dgm:cxn modelId="{485F97FE-556C-4B84-97EC-B6A2A994BF84}" srcId="{A6D4FDD3-52C6-47E2-A017-2FE54180CFC6}" destId="{71AD20CC-6F01-4106-ACB4-FFF6B37E7B69}" srcOrd="2" destOrd="0" parTransId="{642D3B12-D8B4-4A6A-B964-B7F4CC674D6F}" sibTransId="{AF07ABD0-67E0-4DDB-B8B3-C88D4807F5A5}"/>
    <dgm:cxn modelId="{30BBAB71-A389-4F2E-A7C9-60E5A37C0984}" srcId="{71AD20CC-6F01-4106-ACB4-FFF6B37E7B69}" destId="{0BECE2F6-2703-45D3-B013-9464839E5B4E}" srcOrd="2" destOrd="0" parTransId="{7CBBDB91-FC3C-49BC-8D98-EC5DDFFD533E}" sibTransId="{1B8CA62C-B462-4A46-8854-B433B3F6C6C9}"/>
    <dgm:cxn modelId="{4AD6378C-31E4-4BCB-AEE3-461463BC4B67}" srcId="{03F29E0C-FAA7-4FC0-8FCE-A72FB9D0C52F}" destId="{1F9A1146-8480-4345-AC26-849B3E64A728}" srcOrd="6" destOrd="0" parTransId="{8B341118-2741-44AB-A948-CB7A65E67438}" sibTransId="{51C96433-7FE0-43F0-8305-A4D92AB1E7DF}"/>
    <dgm:cxn modelId="{107AC5A1-496A-4FF5-B491-BDD008FE9A97}" type="presOf" srcId="{2ADAC1E0-B5DB-4DAB-BEF0-4351770031A4}" destId="{BB120BD1-5391-40A5-B81C-DBEA7EB9B6BD}" srcOrd="1" destOrd="9" presId="urn:microsoft.com/office/officeart/2005/8/layout/cycle4#1"/>
    <dgm:cxn modelId="{8FC3084F-8D68-48F4-A098-65F809421C46}" type="presOf" srcId="{31A07CB6-5912-4152-B686-F0D4F47777D2}" destId="{BB120BD1-5391-40A5-B81C-DBEA7EB9B6BD}" srcOrd="1" destOrd="3" presId="urn:microsoft.com/office/officeart/2005/8/layout/cycle4#1"/>
    <dgm:cxn modelId="{9D968E75-A03B-4361-8F1C-144EC036993B}" type="presOf" srcId="{495A9302-BD58-40EF-AF1B-2366320C6EE9}" destId="{3F30C8FE-90F5-4052-9F79-93FC029EAF0D}" srcOrd="0" destOrd="12" presId="urn:microsoft.com/office/officeart/2005/8/layout/cycle4#1"/>
    <dgm:cxn modelId="{DF9B6BCB-D8AA-45BB-962E-D18E87C1C9B5}" type="presOf" srcId="{1F9A1146-8480-4345-AC26-849B3E64A728}" destId="{EB97EB38-4DA1-4819-9414-596235DC3EC6}" srcOrd="0" destOrd="6" presId="urn:microsoft.com/office/officeart/2005/8/layout/cycle4#1"/>
    <dgm:cxn modelId="{DC83069C-CA81-44CA-A2FA-D8018B5AE1F0}" type="presOf" srcId="{073015DE-7936-46E9-8023-464127684EC7}" destId="{55BE15F8-2691-44DB-A1B2-B4FA9EECF63D}" srcOrd="1" destOrd="7" presId="urn:microsoft.com/office/officeart/2005/8/layout/cycle4#1"/>
    <dgm:cxn modelId="{5AE02B2A-D6DC-4307-87B0-86D8F1A6E56E}" type="presOf" srcId="{495A9302-BD58-40EF-AF1B-2366320C6EE9}" destId="{BB120BD1-5391-40A5-B81C-DBEA7EB9B6BD}" srcOrd="1" destOrd="12" presId="urn:microsoft.com/office/officeart/2005/8/layout/cycle4#1"/>
    <dgm:cxn modelId="{3AC66885-A26F-4A49-959A-4FA9CDD904FE}" type="presOf" srcId="{6BEB7A62-13E0-4175-B91F-7DEF0D31AD16}" destId="{37BEB710-22EE-488E-9636-19F5BBD6748D}" srcOrd="0" destOrd="5" presId="urn:microsoft.com/office/officeart/2005/8/layout/cycle4#1"/>
    <dgm:cxn modelId="{6F5A5B99-924C-4591-9C05-E2A45C9CDBCE}" srcId="{D04A2915-C03A-48F3-AB4F-CC817156D4F1}" destId="{31A07CB6-5912-4152-B686-F0D4F47777D2}" srcOrd="3" destOrd="0" parTransId="{077EE52B-4CA5-4BD4-A7CF-79EEEE7A1F65}" sibTransId="{40C7A306-111C-43F2-9260-FB8910C6321F}"/>
    <dgm:cxn modelId="{F5E680FF-DF7F-4190-B503-980D6F0D2EE4}" type="presOf" srcId="{03F29E0C-FAA7-4FC0-8FCE-A72FB9D0C52F}" destId="{54C6F49C-EC31-4D68-8DBF-3E01E314DFEA}" srcOrd="0" destOrd="0" presId="urn:microsoft.com/office/officeart/2005/8/layout/cycle4#1"/>
    <dgm:cxn modelId="{9946BE69-F202-4B36-B3D8-EA05925E3C72}" srcId="{D04A2915-C03A-48F3-AB4F-CC817156D4F1}" destId="{D7DE3A7C-98F4-47A8-9BC9-D09FF06C29DD}" srcOrd="10" destOrd="0" parTransId="{F5629B0F-1069-4AF7-8044-F15DDD897059}" sibTransId="{8CEE6B86-E64A-474F-878B-02797482A16B}"/>
    <dgm:cxn modelId="{F82CBC45-0B15-4523-AB94-B10EA6F78710}" type="presOf" srcId="{D7DE3A7C-98F4-47A8-9BC9-D09FF06C29DD}" destId="{BB120BD1-5391-40A5-B81C-DBEA7EB9B6BD}" srcOrd="1" destOrd="10" presId="urn:microsoft.com/office/officeart/2005/8/layout/cycle4#1"/>
    <dgm:cxn modelId="{881FD507-507F-4208-ADC8-6F9C25B61688}" type="presOf" srcId="{D327F667-CD78-409D-8C5E-CE7CE64C7BA1}" destId="{BB120BD1-5391-40A5-B81C-DBEA7EB9B6BD}" srcOrd="1" destOrd="0" presId="urn:microsoft.com/office/officeart/2005/8/layout/cycle4#1"/>
    <dgm:cxn modelId="{F3A6E307-A5C8-4FE4-A6E2-E3589F64DE29}" type="presOf" srcId="{16FBCFF6-741E-4B61-8AE9-7B37D59FA74A}" destId="{3F30C8FE-90F5-4052-9F79-93FC029EAF0D}" srcOrd="0" destOrd="8" presId="urn:microsoft.com/office/officeart/2005/8/layout/cycle4#1"/>
    <dgm:cxn modelId="{5F159C49-4392-4C2E-90C9-A70B5A7BF6ED}" type="presOf" srcId="{D6261855-C796-4DA5-9C8E-105CAD8025E1}" destId="{98F5C9F2-9787-4405-9EE9-B783FD7D5C94}" srcOrd="0" destOrd="0" presId="urn:microsoft.com/office/officeart/2005/8/layout/cycle4#1"/>
    <dgm:cxn modelId="{85E42A5A-9D41-499A-AAE0-EE3691F6B997}" type="presOf" srcId="{4335E66D-3BDC-4F9E-B920-A2021285DA0E}" destId="{EB97EB38-4DA1-4819-9414-596235DC3EC6}" srcOrd="0" destOrd="2" presId="urn:microsoft.com/office/officeart/2005/8/layout/cycle4#1"/>
    <dgm:cxn modelId="{F7457135-FE2B-416A-B941-085A712DDF5F}" type="presOf" srcId="{AD9F83EC-592C-48A7-8084-9DA2061B0040}" destId="{BB120BD1-5391-40A5-B81C-DBEA7EB9B6BD}" srcOrd="1" destOrd="13" presId="urn:microsoft.com/office/officeart/2005/8/layout/cycle4#1"/>
    <dgm:cxn modelId="{0042740F-37E8-4258-8DE6-438212742622}" type="presOf" srcId="{07DED92E-152D-4549-96E6-10BB1CEEDDB3}" destId="{EB97EB38-4DA1-4819-9414-596235DC3EC6}" srcOrd="0" destOrd="5" presId="urn:microsoft.com/office/officeart/2005/8/layout/cycle4#1"/>
    <dgm:cxn modelId="{DE6B563B-23A8-43C0-9247-BA0293F5C619}" type="presOf" srcId="{7F8A42B6-76AC-44A7-AAE1-6CCBBDDBD121}" destId="{0CECBDD3-86C5-49F8-9532-D5B6F1C9AD11}" srcOrd="1" destOrd="3" presId="urn:microsoft.com/office/officeart/2005/8/layout/cycle4#1"/>
    <dgm:cxn modelId="{2932B74E-2967-4952-BA7A-4C13DAA50C1D}" type="presOf" srcId="{AD9F83EC-592C-48A7-8084-9DA2061B0040}" destId="{3F30C8FE-90F5-4052-9F79-93FC029EAF0D}" srcOrd="0" destOrd="13" presId="urn:microsoft.com/office/officeart/2005/8/layout/cycle4#1"/>
    <dgm:cxn modelId="{FD8534A0-6616-4C31-B320-DDE3D81AEE3E}" type="presOf" srcId="{A61C9D73-3187-4860-8ED3-A9CDF61CAFA3}" destId="{37BEB710-22EE-488E-9636-19F5BBD6748D}" srcOrd="0" destOrd="4" presId="urn:microsoft.com/office/officeart/2005/8/layout/cycle4#1"/>
    <dgm:cxn modelId="{E167C49B-BA81-4537-902A-EBD5D6D6540E}" srcId="{71AD20CC-6F01-4106-ACB4-FFF6B37E7B69}" destId="{E7485BF3-9D96-4064-A19C-CFF87A1472A0}" srcOrd="5" destOrd="0" parTransId="{4C30AFCE-6999-44D7-B0E9-29FA1AA82FE3}" sibTransId="{38A7B1A3-3FF8-4560-8FBC-E1D3053B2EB7}"/>
    <dgm:cxn modelId="{D2826510-8ABF-44D6-9EE2-12489BC563F9}" type="presOf" srcId="{94555D8B-F69B-431E-9D73-E9550DEE03B5}" destId="{4AB173CD-0774-486C-992F-E9A4C67C7CD8}" srcOrd="0" destOrd="7" presId="urn:microsoft.com/office/officeart/2005/8/layout/cycle4#1"/>
    <dgm:cxn modelId="{58E9E4D7-3F28-4D9D-A4CD-D7EDE942D226}" type="presOf" srcId="{5D3A97AA-F290-40E9-8A30-E4FF19D7E042}" destId="{37BEB710-22EE-488E-9636-19F5BBD6748D}" srcOrd="0" destOrd="6" presId="urn:microsoft.com/office/officeart/2005/8/layout/cycle4#1"/>
    <dgm:cxn modelId="{CF29C5CC-22F9-40A5-ACC9-A71A1255673B}" srcId="{D6261855-C796-4DA5-9C8E-105CAD8025E1}" destId="{5D3A97AA-F290-40E9-8A30-E4FF19D7E042}" srcOrd="6" destOrd="0" parTransId="{55AAB5E0-E871-4990-A290-19D7FC9C2E31}" sibTransId="{F7E415DF-4DE9-4624-9A68-A8BAE198C2F0}"/>
    <dgm:cxn modelId="{496ACD81-4409-4AA5-BA51-699EE43C31C6}" type="presOf" srcId="{7F8A42B6-76AC-44A7-AAE1-6CCBBDDBD121}" destId="{4AB173CD-0774-486C-992F-E9A4C67C7CD8}" srcOrd="0" destOrd="3" presId="urn:microsoft.com/office/officeart/2005/8/layout/cycle4#1"/>
    <dgm:cxn modelId="{7DA755F3-CD90-471F-B7BA-0E4BDA4AE05A}" srcId="{03F29E0C-FAA7-4FC0-8FCE-A72FB9D0C52F}" destId="{4335E66D-3BDC-4F9E-B920-A2021285DA0E}" srcOrd="2" destOrd="0" parTransId="{A07DAF8A-55A5-4491-97B2-00BCF0EE7072}" sibTransId="{C270C49A-FBCA-4397-ABB3-3E0E4E6964D2}"/>
    <dgm:cxn modelId="{409CFE82-828F-458B-ACC4-DB41DE34F3AA}" type="presOf" srcId="{E9C715C6-453A-4B33-A3AD-2682186E4EB8}" destId="{4AB173CD-0774-486C-992F-E9A4C67C7CD8}" srcOrd="0" destOrd="4" presId="urn:microsoft.com/office/officeart/2005/8/layout/cycle4#1"/>
    <dgm:cxn modelId="{736B6B7A-6263-4131-8CBC-0DC540AEBDA5}" type="presOf" srcId="{4335E66D-3BDC-4F9E-B920-A2021285DA0E}" destId="{8CA937D4-C931-4D1C-B7D3-7B7A3A88DA25}" srcOrd="1" destOrd="2" presId="urn:microsoft.com/office/officeart/2005/8/layout/cycle4#1"/>
    <dgm:cxn modelId="{BE8B78CB-C7A2-4C52-A8C5-F1DC315FEC76}" srcId="{D04A2915-C03A-48F3-AB4F-CC817156D4F1}" destId="{F46AA97E-7660-442A-8743-95120FE5000B}" srcOrd="7" destOrd="0" parTransId="{45A8E286-4909-4D23-8A64-27E6408EB9FF}" sibTransId="{7E59557A-B444-46A1-AE70-3E80BF7B2F27}"/>
    <dgm:cxn modelId="{8284E060-47FE-439E-9F85-4CF2BDB09088}" srcId="{71AD20CC-6F01-4106-ACB4-FFF6B37E7B69}" destId="{9D5E6810-3235-402A-8B19-030977331CBA}" srcOrd="6" destOrd="0" parTransId="{69D4D6F0-4368-40F9-A3E7-2D2032477DE5}" sibTransId="{98243B70-AAB6-4E90-820E-4469E2373839}"/>
    <dgm:cxn modelId="{CB0CC572-9B00-49C5-B984-A4A388F0BFE2}" srcId="{D6261855-C796-4DA5-9C8E-105CAD8025E1}" destId="{997B5746-F3A2-4B77-8057-D89DECB42DC5}" srcOrd="0" destOrd="0" parTransId="{FB0920A1-75CF-4D7F-A192-6F018278A219}" sibTransId="{8E0FB2A4-412C-4BEA-A1F5-2AD86348BDE3}"/>
    <dgm:cxn modelId="{0CDBE9B5-D2B3-41C5-A2F8-626087F15A69}" srcId="{D6261855-C796-4DA5-9C8E-105CAD8025E1}" destId="{073015DE-7936-46E9-8023-464127684EC7}" srcOrd="7" destOrd="0" parTransId="{647C9977-C8CA-48CC-9D0B-A7914103FE53}" sibTransId="{2B1EB83B-934E-4339-9964-F5ED52A49664}"/>
    <dgm:cxn modelId="{1C5365E4-315B-49CD-97B7-5247B1F5E3A0}" type="presOf" srcId="{F46AA97E-7660-442A-8743-95120FE5000B}" destId="{3F30C8FE-90F5-4052-9F79-93FC029EAF0D}" srcOrd="0" destOrd="7" presId="urn:microsoft.com/office/officeart/2005/8/layout/cycle4#1"/>
    <dgm:cxn modelId="{C7A88E86-FD3E-47A9-AFAE-1FA8E8901FB4}" type="presOf" srcId="{0BECE2F6-2703-45D3-B013-9464839E5B4E}" destId="{4AB173CD-0774-486C-992F-E9A4C67C7CD8}" srcOrd="0" destOrd="2" presId="urn:microsoft.com/office/officeart/2005/8/layout/cycle4#1"/>
    <dgm:cxn modelId="{B18C17CE-879C-4807-93E2-0D28E0A191EB}" type="presOf" srcId="{E7485BF3-9D96-4064-A19C-CFF87A1472A0}" destId="{4AB173CD-0774-486C-992F-E9A4C67C7CD8}" srcOrd="0" destOrd="5" presId="urn:microsoft.com/office/officeart/2005/8/layout/cycle4#1"/>
    <dgm:cxn modelId="{55FE96E3-55EF-412A-BAA8-C7DCBADA331D}" type="presOf" srcId="{0BECE2F6-2703-45D3-B013-9464839E5B4E}" destId="{0CECBDD3-86C5-49F8-9532-D5B6F1C9AD11}" srcOrd="1" destOrd="2" presId="urn:microsoft.com/office/officeart/2005/8/layout/cycle4#1"/>
    <dgm:cxn modelId="{4AD46A86-721C-47E5-B104-240C6E6CDE2D}" srcId="{03F29E0C-FAA7-4FC0-8FCE-A72FB9D0C52F}" destId="{C56374DC-EDB6-4975-94F2-B5A18AEE44F7}" srcOrd="1" destOrd="0" parTransId="{598BD81D-EE04-4B87-800B-0A45C0A4A7FD}" sibTransId="{A9F77E3C-56FF-4E86-A734-FDCE6B689984}"/>
    <dgm:cxn modelId="{DBD951E6-8C24-445C-8491-EB2E4D06AF3E}" srcId="{D6261855-C796-4DA5-9C8E-105CAD8025E1}" destId="{7C7025D2-EE00-4596-9BE4-0212CAB87DE8}" srcOrd="3" destOrd="0" parTransId="{8522F250-3551-4992-BAD8-2E27567704AD}" sibTransId="{ACED80EB-1A78-459B-9A17-75A7C16BFA62}"/>
    <dgm:cxn modelId="{5F0493F3-CD9B-4973-A30F-B8A64B848A8A}" type="presOf" srcId="{A6D4FDD3-52C6-47E2-A017-2FE54180CFC6}" destId="{4160D2E7-83C4-478F-8AD4-25F1EDB4AF6C}" srcOrd="0" destOrd="0" presId="urn:microsoft.com/office/officeart/2005/8/layout/cycle4#1"/>
    <dgm:cxn modelId="{A7BC3545-1277-49E6-B160-A6A62972DF67}" type="presOf" srcId="{16FBCFF6-741E-4B61-8AE9-7B37D59FA74A}" destId="{BB120BD1-5391-40A5-B81C-DBEA7EB9B6BD}" srcOrd="1" destOrd="8" presId="urn:microsoft.com/office/officeart/2005/8/layout/cycle4#1"/>
    <dgm:cxn modelId="{16B59A79-E80A-4AC9-808D-F35B8A643C2E}" type="presOf" srcId="{C25E14CA-1BDA-40E1-9459-7FEFFC8EF9F7}" destId="{BB120BD1-5391-40A5-B81C-DBEA7EB9B6BD}" srcOrd="1" destOrd="6" presId="urn:microsoft.com/office/officeart/2005/8/layout/cycle4#1"/>
    <dgm:cxn modelId="{80770624-FA46-4BE1-AFBE-784A704A57DF}" type="presOf" srcId="{D04A2915-C03A-48F3-AB4F-CC817156D4F1}" destId="{228D63D9-EE5F-406C-A7E1-78D9672E7676}" srcOrd="0" destOrd="0" presId="urn:microsoft.com/office/officeart/2005/8/layout/cycle4#1"/>
    <dgm:cxn modelId="{018CC2C8-C071-4123-BEC6-C1AF1B05D2BF}" srcId="{71AD20CC-6F01-4106-ACB4-FFF6B37E7B69}" destId="{D0DCBC58-8FDB-4AE5-BE82-4FCD7808EF17}" srcOrd="1" destOrd="0" parTransId="{5CB7277F-6CAB-4EC2-A036-95A3DF5EE06B}" sibTransId="{D40A14B7-44AC-4FDF-B77F-F97EF66B3EAA}"/>
    <dgm:cxn modelId="{EAFC85A9-194B-421F-8431-C3DA814398A4}" type="presOf" srcId="{B555FB80-9F32-49F6-A99D-D5040285EBB6}" destId="{EB97EB38-4DA1-4819-9414-596235DC3EC6}" srcOrd="0" destOrd="0" presId="urn:microsoft.com/office/officeart/2005/8/layout/cycle4#1"/>
    <dgm:cxn modelId="{2319F888-B27C-4066-88B3-98E896D27335}" type="presOf" srcId="{31A07CB6-5912-4152-B686-F0D4F47777D2}" destId="{3F30C8FE-90F5-4052-9F79-93FC029EAF0D}" srcOrd="0" destOrd="3" presId="urn:microsoft.com/office/officeart/2005/8/layout/cycle4#1"/>
    <dgm:cxn modelId="{A06AE5C1-A836-4326-92C2-BA4B70F45063}" type="presOf" srcId="{997B5746-F3A2-4B77-8057-D89DECB42DC5}" destId="{37BEB710-22EE-488E-9636-19F5BBD6748D}" srcOrd="0" destOrd="0" presId="urn:microsoft.com/office/officeart/2005/8/layout/cycle4#1"/>
    <dgm:cxn modelId="{1326B380-0F65-43DC-B51F-AA3547CC6763}" type="presOf" srcId="{073015DE-7936-46E9-8023-464127684EC7}" destId="{37BEB710-22EE-488E-9636-19F5BBD6748D}" srcOrd="0" destOrd="7" presId="urn:microsoft.com/office/officeart/2005/8/layout/cycle4#1"/>
    <dgm:cxn modelId="{F3A6D02A-7752-4E33-93A8-69A197CBA275}" type="presOf" srcId="{F474C837-A9DD-4690-9C19-A169456BAAD0}" destId="{55BE15F8-2691-44DB-A1B2-B4FA9EECF63D}" srcOrd="1" destOrd="2" presId="urn:microsoft.com/office/officeart/2005/8/layout/cycle4#1"/>
    <dgm:cxn modelId="{4B566A48-6D12-4BB4-83C6-BA4FC6655410}" srcId="{D04A2915-C03A-48F3-AB4F-CC817156D4F1}" destId="{C25E14CA-1BDA-40E1-9459-7FEFFC8EF9F7}" srcOrd="6" destOrd="0" parTransId="{2F1E52F7-6ECE-465A-B7B9-17C63982E0D6}" sibTransId="{C0FD92C3-83DC-4F03-A87A-636E6A380EBC}"/>
    <dgm:cxn modelId="{EC973C73-0E4B-4FB0-AACC-81992564A8A3}" type="presOf" srcId="{422F4C6C-CB46-4800-8A27-1DBD649A7C88}" destId="{37BEB710-22EE-488E-9636-19F5BBD6748D}" srcOrd="0" destOrd="1" presId="urn:microsoft.com/office/officeart/2005/8/layout/cycle4#1"/>
    <dgm:cxn modelId="{D0B3DA12-7087-4E46-8489-035336297C32}" type="presOf" srcId="{3AE46D53-9F02-41E0-8AEE-668459D8A058}" destId="{3F30C8FE-90F5-4052-9F79-93FC029EAF0D}" srcOrd="0" destOrd="1" presId="urn:microsoft.com/office/officeart/2005/8/layout/cycle4#1"/>
    <dgm:cxn modelId="{8B85CB37-D110-410E-81A8-E9DF68A57883}" srcId="{D04A2915-C03A-48F3-AB4F-CC817156D4F1}" destId="{3AE46D53-9F02-41E0-8AEE-668459D8A058}" srcOrd="1" destOrd="0" parTransId="{08656FD3-9CC5-411C-96DE-E524DF8E9D5A}" sibTransId="{6DAEF4D6-E75C-40B5-B31F-9697F30A3EBB}"/>
    <dgm:cxn modelId="{F4E99AEA-7B35-4B2B-B583-4D5F1D1D9BD6}" type="presOf" srcId="{A61C9D73-3187-4860-8ED3-A9CDF61CAFA3}" destId="{55BE15F8-2691-44DB-A1B2-B4FA9EECF63D}" srcOrd="1" destOrd="4" presId="urn:microsoft.com/office/officeart/2005/8/layout/cycle4#1"/>
    <dgm:cxn modelId="{054B16EF-8D14-4E84-A3FD-EFF33CE35AC9}" type="presOf" srcId="{9D5E6810-3235-402A-8B19-030977331CBA}" destId="{4AB173CD-0774-486C-992F-E9A4C67C7CD8}" srcOrd="0" destOrd="6" presId="urn:microsoft.com/office/officeart/2005/8/layout/cycle4#1"/>
    <dgm:cxn modelId="{3F1B070C-2904-4B11-B6F3-85EC21CE498D}" srcId="{D6261855-C796-4DA5-9C8E-105CAD8025E1}" destId="{6BEB7A62-13E0-4175-B91F-7DEF0D31AD16}" srcOrd="5" destOrd="0" parTransId="{01A4817D-19A0-414D-8FCD-851C3F2FA4D6}" sibTransId="{F14D9996-E492-4A89-9F0A-E166A46069D4}"/>
    <dgm:cxn modelId="{75D75528-F4E4-4715-9158-42237D8800E7}" type="presOf" srcId="{B9703DFD-4066-45DD-9E3E-76259B08DB21}" destId="{EB97EB38-4DA1-4819-9414-596235DC3EC6}" srcOrd="0" destOrd="3" presId="urn:microsoft.com/office/officeart/2005/8/layout/cycle4#1"/>
    <dgm:cxn modelId="{CF9E5F93-17C7-431E-A87F-3B22D6E9D9CF}" type="presOf" srcId="{2ADAC1E0-B5DB-4DAB-BEF0-4351770031A4}" destId="{3F30C8FE-90F5-4052-9F79-93FC029EAF0D}" srcOrd="0" destOrd="9" presId="urn:microsoft.com/office/officeart/2005/8/layout/cycle4#1"/>
    <dgm:cxn modelId="{4C2EE618-7D15-484F-942C-2AF3B472E879}" srcId="{D04A2915-C03A-48F3-AB4F-CC817156D4F1}" destId="{16FBCFF6-741E-4B61-8AE9-7B37D59FA74A}" srcOrd="8" destOrd="0" parTransId="{DA485DB5-8D6A-45DC-AE7D-D2E474E64682}" sibTransId="{713D5BD7-5062-44E3-840E-0E373B362BEE}"/>
    <dgm:cxn modelId="{355D6F87-3880-4665-AF9D-257C783232DC}" type="presOf" srcId="{C062A20B-4A16-43BA-A746-61FE8422992E}" destId="{BB120BD1-5391-40A5-B81C-DBEA7EB9B6BD}" srcOrd="1" destOrd="2" presId="urn:microsoft.com/office/officeart/2005/8/layout/cycle4#1"/>
    <dgm:cxn modelId="{5784CC15-6C57-4580-9A86-B8B467262D33}" srcId="{A6D4FDD3-52C6-47E2-A017-2FE54180CFC6}" destId="{D6261855-C796-4DA5-9C8E-105CAD8025E1}" srcOrd="3" destOrd="0" parTransId="{A15B0CA1-026E-4372-AFE5-4F4CD0951C44}" sibTransId="{9EB770D5-BFCE-4F5E-A6E4-02570A17E043}"/>
    <dgm:cxn modelId="{FDFE3C64-461B-4B72-8BB2-559D219D665C}" type="presOf" srcId="{997B5746-F3A2-4B77-8057-D89DECB42DC5}" destId="{55BE15F8-2691-44DB-A1B2-B4FA9EECF63D}" srcOrd="1" destOrd="0" presId="urn:microsoft.com/office/officeart/2005/8/layout/cycle4#1"/>
    <dgm:cxn modelId="{FF76B4F3-5166-4E99-8F95-9441C8A10C75}" type="presOf" srcId="{903EFBB8-043A-4052-B3A5-0275D4E3753D}" destId="{0CECBDD3-86C5-49F8-9532-D5B6F1C9AD11}" srcOrd="1" destOrd="0" presId="urn:microsoft.com/office/officeart/2005/8/layout/cycle4#1"/>
    <dgm:cxn modelId="{64767AFF-3170-43CE-8E27-4EAF99B8BF9E}" type="presOf" srcId="{12539459-8831-444B-9576-DE4FE1F4F580}" destId="{3F30C8FE-90F5-4052-9F79-93FC029EAF0D}" srcOrd="0" destOrd="5" presId="urn:microsoft.com/office/officeart/2005/8/layout/cycle4#1"/>
    <dgm:cxn modelId="{33952DB1-5772-458E-8363-0B4E3ACC8C3F}" type="presOf" srcId="{7C7025D2-EE00-4596-9BE4-0212CAB87DE8}" destId="{55BE15F8-2691-44DB-A1B2-B4FA9EECF63D}" srcOrd="1" destOrd="3" presId="urn:microsoft.com/office/officeart/2005/8/layout/cycle4#1"/>
    <dgm:cxn modelId="{BC2E7877-1153-4A8C-9C2D-38B8A3A54FD9}" type="presOf" srcId="{B555FB80-9F32-49F6-A99D-D5040285EBB6}" destId="{8CA937D4-C931-4D1C-B7D3-7B7A3A88DA25}" srcOrd="1" destOrd="0" presId="urn:microsoft.com/office/officeart/2005/8/layout/cycle4#1"/>
    <dgm:cxn modelId="{7984A497-B7F3-4CEC-A448-F62DE62070A5}" type="presOf" srcId="{E7485BF3-9D96-4064-A19C-CFF87A1472A0}" destId="{0CECBDD3-86C5-49F8-9532-D5B6F1C9AD11}" srcOrd="1" destOrd="5" presId="urn:microsoft.com/office/officeart/2005/8/layout/cycle4#1"/>
    <dgm:cxn modelId="{358BBA9C-5247-4CCE-B144-8C2D02FD1E0D}" type="presOf" srcId="{9D5E6810-3235-402A-8B19-030977331CBA}" destId="{0CECBDD3-86C5-49F8-9532-D5B6F1C9AD11}" srcOrd="1" destOrd="6" presId="urn:microsoft.com/office/officeart/2005/8/layout/cycle4#1"/>
    <dgm:cxn modelId="{912184E2-FDF3-4198-BF14-1C08519E8DE0}" srcId="{D04A2915-C03A-48F3-AB4F-CC817156D4F1}" destId="{AD9F83EC-592C-48A7-8084-9DA2061B0040}" srcOrd="13" destOrd="0" parTransId="{F71EE403-A841-4555-B336-44F70EB00304}" sibTransId="{5965BB59-F840-409F-85FD-5789911024AC}"/>
    <dgm:cxn modelId="{5AE5383D-E9F0-44D2-AFD2-DBD988625039}" srcId="{03F29E0C-FAA7-4FC0-8FCE-A72FB9D0C52F}" destId="{B9703DFD-4066-45DD-9E3E-76259B08DB21}" srcOrd="3" destOrd="0" parTransId="{21A48144-4E9A-4E3D-B616-8B9D0D92C301}" sibTransId="{24C9F5B3-1615-47C2-AC5C-7D7CBAFA67B0}"/>
    <dgm:cxn modelId="{EA5C0528-9C39-406C-8111-5D373C3B49EE}" type="presOf" srcId="{F474C837-A9DD-4690-9C19-A169456BAAD0}" destId="{37BEB710-22EE-488E-9636-19F5BBD6748D}" srcOrd="0" destOrd="2" presId="urn:microsoft.com/office/officeart/2005/8/layout/cycle4#1"/>
    <dgm:cxn modelId="{46991CE9-05AF-4001-A675-2198DD1B3D7A}" srcId="{D04A2915-C03A-48F3-AB4F-CC817156D4F1}" destId="{D327F667-CD78-409D-8C5E-CE7CE64C7BA1}" srcOrd="0" destOrd="0" parTransId="{03F9733C-7EEE-4CA7-A7BA-A0EB5B8E47C8}" sibTransId="{48B04B38-9B67-41D5-8EA2-35EE31FC9D7F}"/>
    <dgm:cxn modelId="{D5730396-CEF1-4113-8629-B16F626A4B05}" type="presOf" srcId="{BE9743D3-AD4A-4F78-81DE-D91DAB0A922C}" destId="{EB97EB38-4DA1-4819-9414-596235DC3EC6}" srcOrd="0" destOrd="4" presId="urn:microsoft.com/office/officeart/2005/8/layout/cycle4#1"/>
    <dgm:cxn modelId="{4F26B935-2C31-4CA2-97E8-9EBD54BD6346}" type="presOf" srcId="{C25E14CA-1BDA-40E1-9459-7FEFFC8EF9F7}" destId="{3F30C8FE-90F5-4052-9F79-93FC029EAF0D}" srcOrd="0" destOrd="6" presId="urn:microsoft.com/office/officeart/2005/8/layout/cycle4#1"/>
    <dgm:cxn modelId="{A9799BEA-D7BC-4917-8933-2A1D79BBEF5E}" srcId="{D04A2915-C03A-48F3-AB4F-CC817156D4F1}" destId="{554B3956-E3C1-4D3A-A5AA-3E585F34CF99}" srcOrd="11" destOrd="0" parTransId="{0AC4A12D-A900-4141-988A-DAB99CA2DD2B}" sibTransId="{86663533-9E85-417F-B742-4E9464A4549D}"/>
    <dgm:cxn modelId="{3FE6BEC7-999B-415A-89A2-7F75BF166625}" type="presOf" srcId="{554B3956-E3C1-4D3A-A5AA-3E585F34CF99}" destId="{BB120BD1-5391-40A5-B81C-DBEA7EB9B6BD}" srcOrd="1" destOrd="11" presId="urn:microsoft.com/office/officeart/2005/8/layout/cycle4#1"/>
    <dgm:cxn modelId="{B0C9806A-E84F-4CC7-973C-E6A6298D0C84}" srcId="{D6261855-C796-4DA5-9C8E-105CAD8025E1}" destId="{F474C837-A9DD-4690-9C19-A169456BAAD0}" srcOrd="2" destOrd="0" parTransId="{D6F0986D-1FC1-43BA-BDE6-45522183BD06}" sibTransId="{9CEE50CA-EEF4-4C87-B815-DA4B228F2DED}"/>
    <dgm:cxn modelId="{F4C5D4EF-8DAB-4FC1-B92D-70D9C007F259}" type="presOf" srcId="{D327F667-CD78-409D-8C5E-CE7CE64C7BA1}" destId="{3F30C8FE-90F5-4052-9F79-93FC029EAF0D}" srcOrd="0" destOrd="0" presId="urn:microsoft.com/office/officeart/2005/8/layout/cycle4#1"/>
    <dgm:cxn modelId="{27FEA1CB-B54C-48BD-91D7-A1A2C6D7617F}" type="presOf" srcId="{D7DE3A7C-98F4-47A8-9BC9-D09FF06C29DD}" destId="{3F30C8FE-90F5-4052-9F79-93FC029EAF0D}" srcOrd="0" destOrd="10" presId="urn:microsoft.com/office/officeart/2005/8/layout/cycle4#1"/>
    <dgm:cxn modelId="{6466A54C-2F67-4691-9687-E167F867E704}" srcId="{71AD20CC-6F01-4106-ACB4-FFF6B37E7B69}" destId="{E9C715C6-453A-4B33-A3AD-2682186E4EB8}" srcOrd="4" destOrd="0" parTransId="{B6F3EDE8-62E1-4F17-9CEB-32C3C0B1B5B3}" sibTransId="{BC6941C4-C2B4-4B57-9BED-89D1FCDD2424}"/>
    <dgm:cxn modelId="{1D96B380-69C0-4D28-8906-78FB1972674E}" type="presOf" srcId="{6BEB7A62-13E0-4175-B91F-7DEF0D31AD16}" destId="{55BE15F8-2691-44DB-A1B2-B4FA9EECF63D}" srcOrd="1" destOrd="5" presId="urn:microsoft.com/office/officeart/2005/8/layout/cycle4#1"/>
    <dgm:cxn modelId="{C37D55F0-F465-4CED-B880-0E35C318EF70}" srcId="{71AD20CC-6F01-4106-ACB4-FFF6B37E7B69}" destId="{94555D8B-F69B-431E-9D73-E9550DEE03B5}" srcOrd="7" destOrd="0" parTransId="{803ADC6B-A49D-4180-9721-5F0BE161688A}" sibTransId="{04C75D94-AC3F-4922-AE5A-6EC5F457A26C}"/>
    <dgm:cxn modelId="{6F2CA2DD-3336-4B86-A1DB-928358956500}" type="presOf" srcId="{B9703DFD-4066-45DD-9E3E-76259B08DB21}" destId="{8CA937D4-C931-4D1C-B7D3-7B7A3A88DA25}" srcOrd="1" destOrd="3" presId="urn:microsoft.com/office/officeart/2005/8/layout/cycle4#1"/>
    <dgm:cxn modelId="{D9198A33-07BB-4A61-8526-23B70B9200DE}" type="presOf" srcId="{71AD20CC-6F01-4106-ACB4-FFF6B37E7B69}" destId="{629887DA-D57F-4D6B-B0CF-A331A9254592}" srcOrd="0" destOrd="0" presId="urn:microsoft.com/office/officeart/2005/8/layout/cycle4#1"/>
    <dgm:cxn modelId="{2FBA9CEB-3C09-45D8-932E-6A7FED05CBEC}" type="presOf" srcId="{5D3A97AA-F290-40E9-8A30-E4FF19D7E042}" destId="{55BE15F8-2691-44DB-A1B2-B4FA9EECF63D}" srcOrd="1" destOrd="6" presId="urn:microsoft.com/office/officeart/2005/8/layout/cycle4#1"/>
    <dgm:cxn modelId="{E7AF6345-35A4-4B4E-8635-11F589F9B621}" type="presOf" srcId="{94555D8B-F69B-431E-9D73-E9550DEE03B5}" destId="{0CECBDD3-86C5-49F8-9532-D5B6F1C9AD11}" srcOrd="1" destOrd="7" presId="urn:microsoft.com/office/officeart/2005/8/layout/cycle4#1"/>
    <dgm:cxn modelId="{F201DA94-E35C-4CAB-9C8C-B3F6C237A6B2}" type="presOf" srcId="{C062A20B-4A16-43BA-A746-61FE8422992E}" destId="{3F30C8FE-90F5-4052-9F79-93FC029EAF0D}" srcOrd="0" destOrd="2" presId="urn:microsoft.com/office/officeart/2005/8/layout/cycle4#1"/>
    <dgm:cxn modelId="{379E5DC3-7EAE-4653-8829-63F73AB676A8}" srcId="{D04A2915-C03A-48F3-AB4F-CC817156D4F1}" destId="{495A9302-BD58-40EF-AF1B-2366320C6EE9}" srcOrd="12" destOrd="0" parTransId="{6AE8C0F6-CA9F-4447-A86C-23F4B850068D}" sibTransId="{0B5377E0-9F36-4EF0-9756-AA6960D47B2B}"/>
    <dgm:cxn modelId="{35A92C96-DCA9-488F-9794-BDC3B77D95E3}" type="presOf" srcId="{7C7025D2-EE00-4596-9BE4-0212CAB87DE8}" destId="{37BEB710-22EE-488E-9636-19F5BBD6748D}" srcOrd="0" destOrd="3" presId="urn:microsoft.com/office/officeart/2005/8/layout/cycle4#1"/>
    <dgm:cxn modelId="{964FAECC-63DE-49F3-820D-E19877FD3CED}" type="presOf" srcId="{C56374DC-EDB6-4975-94F2-B5A18AEE44F7}" destId="{8CA937D4-C931-4D1C-B7D3-7B7A3A88DA25}" srcOrd="1" destOrd="1" presId="urn:microsoft.com/office/officeart/2005/8/layout/cycle4#1"/>
    <dgm:cxn modelId="{879BE5C3-923A-4BC0-B13D-0243B9CA64B0}" type="presParOf" srcId="{4160D2E7-83C4-478F-8AD4-25F1EDB4AF6C}" destId="{5C052D01-3C57-4D0A-874D-2BE601B39604}" srcOrd="0" destOrd="0" presId="urn:microsoft.com/office/officeart/2005/8/layout/cycle4#1"/>
    <dgm:cxn modelId="{A6E3B56F-F6BB-4003-93C2-D772791BBECC}" type="presParOf" srcId="{5C052D01-3C57-4D0A-874D-2BE601B39604}" destId="{FD8E6B88-FE6E-423F-A7E5-8A263D80EDD0}" srcOrd="0" destOrd="0" presId="urn:microsoft.com/office/officeart/2005/8/layout/cycle4#1"/>
    <dgm:cxn modelId="{04CC8AA8-A4CA-4061-AB33-9D103D283862}" type="presParOf" srcId="{FD8E6B88-FE6E-423F-A7E5-8A263D80EDD0}" destId="{3F30C8FE-90F5-4052-9F79-93FC029EAF0D}" srcOrd="0" destOrd="0" presId="urn:microsoft.com/office/officeart/2005/8/layout/cycle4#1"/>
    <dgm:cxn modelId="{1BF4D397-2A68-4081-9077-1AD68ED3875C}" type="presParOf" srcId="{FD8E6B88-FE6E-423F-A7E5-8A263D80EDD0}" destId="{BB120BD1-5391-40A5-B81C-DBEA7EB9B6BD}" srcOrd="1" destOrd="0" presId="urn:microsoft.com/office/officeart/2005/8/layout/cycle4#1"/>
    <dgm:cxn modelId="{62A9597B-763E-420D-B96D-C70A85498A3A}" type="presParOf" srcId="{5C052D01-3C57-4D0A-874D-2BE601B39604}" destId="{1318CE76-575E-4002-AA96-38298493F7C6}" srcOrd="1" destOrd="0" presId="urn:microsoft.com/office/officeart/2005/8/layout/cycle4#1"/>
    <dgm:cxn modelId="{14901B56-E6CA-46A5-A26B-1371F86EC102}" type="presParOf" srcId="{1318CE76-575E-4002-AA96-38298493F7C6}" destId="{EB97EB38-4DA1-4819-9414-596235DC3EC6}" srcOrd="0" destOrd="0" presId="urn:microsoft.com/office/officeart/2005/8/layout/cycle4#1"/>
    <dgm:cxn modelId="{073FA16E-340A-4579-ADAC-4A19415D4691}" type="presParOf" srcId="{1318CE76-575E-4002-AA96-38298493F7C6}" destId="{8CA937D4-C931-4D1C-B7D3-7B7A3A88DA25}" srcOrd="1" destOrd="0" presId="urn:microsoft.com/office/officeart/2005/8/layout/cycle4#1"/>
    <dgm:cxn modelId="{7875749A-FF3E-4F49-9C55-452EE2B10C5A}" type="presParOf" srcId="{5C052D01-3C57-4D0A-874D-2BE601B39604}" destId="{BF420533-93ED-4C7A-912D-7547E6A8B119}" srcOrd="2" destOrd="0" presId="urn:microsoft.com/office/officeart/2005/8/layout/cycle4#1"/>
    <dgm:cxn modelId="{07FC137F-3F76-490D-BE77-B0C0819D5F7C}" type="presParOf" srcId="{BF420533-93ED-4C7A-912D-7547E6A8B119}" destId="{4AB173CD-0774-486C-992F-E9A4C67C7CD8}" srcOrd="0" destOrd="0" presId="urn:microsoft.com/office/officeart/2005/8/layout/cycle4#1"/>
    <dgm:cxn modelId="{EDDA67D6-4AA3-46BF-96A6-DD37E682BCBD}" type="presParOf" srcId="{BF420533-93ED-4C7A-912D-7547E6A8B119}" destId="{0CECBDD3-86C5-49F8-9532-D5B6F1C9AD11}" srcOrd="1" destOrd="0" presId="urn:microsoft.com/office/officeart/2005/8/layout/cycle4#1"/>
    <dgm:cxn modelId="{60601D92-5D0E-4A13-B4EF-5044A627A128}" type="presParOf" srcId="{5C052D01-3C57-4D0A-874D-2BE601B39604}" destId="{5CC95127-8889-42A0-984C-ED8C0CDA4559}" srcOrd="3" destOrd="0" presId="urn:microsoft.com/office/officeart/2005/8/layout/cycle4#1"/>
    <dgm:cxn modelId="{7EE137D7-AD6A-4BAA-BDC5-07F7A10D3AD2}" type="presParOf" srcId="{5CC95127-8889-42A0-984C-ED8C0CDA4559}" destId="{37BEB710-22EE-488E-9636-19F5BBD6748D}" srcOrd="0" destOrd="0" presId="urn:microsoft.com/office/officeart/2005/8/layout/cycle4#1"/>
    <dgm:cxn modelId="{59574ADE-A593-4879-957D-9F93F63D4931}" type="presParOf" srcId="{5CC95127-8889-42A0-984C-ED8C0CDA4559}" destId="{55BE15F8-2691-44DB-A1B2-B4FA9EECF63D}" srcOrd="1" destOrd="0" presId="urn:microsoft.com/office/officeart/2005/8/layout/cycle4#1"/>
    <dgm:cxn modelId="{0D4335ED-7938-4CD8-B1B4-A9CD51D8CDBA}" type="presParOf" srcId="{5C052D01-3C57-4D0A-874D-2BE601B39604}" destId="{130669E3-43CB-41B5-8314-CB89BD07B0A8}" srcOrd="4" destOrd="0" presId="urn:microsoft.com/office/officeart/2005/8/layout/cycle4#1"/>
    <dgm:cxn modelId="{58C6421E-A975-4E21-9EE6-E3FB98C1867D}" type="presParOf" srcId="{4160D2E7-83C4-478F-8AD4-25F1EDB4AF6C}" destId="{8FD757F6-241B-4F88-B1A3-5E1E940A4311}" srcOrd="1" destOrd="0" presId="urn:microsoft.com/office/officeart/2005/8/layout/cycle4#1"/>
    <dgm:cxn modelId="{D7E98619-64F2-45CE-9D09-B394877DF694}" type="presParOf" srcId="{8FD757F6-241B-4F88-B1A3-5E1E940A4311}" destId="{228D63D9-EE5F-406C-A7E1-78D9672E7676}" srcOrd="0" destOrd="0" presId="urn:microsoft.com/office/officeart/2005/8/layout/cycle4#1"/>
    <dgm:cxn modelId="{2E9C4635-5D0A-4DD3-B411-0BA1BCA7E63F}" type="presParOf" srcId="{8FD757F6-241B-4F88-B1A3-5E1E940A4311}" destId="{54C6F49C-EC31-4D68-8DBF-3E01E314DFEA}" srcOrd="1" destOrd="0" presId="urn:microsoft.com/office/officeart/2005/8/layout/cycle4#1"/>
    <dgm:cxn modelId="{51F2FD08-6C91-4D47-9373-972F1B18BB4B}" type="presParOf" srcId="{8FD757F6-241B-4F88-B1A3-5E1E940A4311}" destId="{629887DA-D57F-4D6B-B0CF-A331A9254592}" srcOrd="2" destOrd="0" presId="urn:microsoft.com/office/officeart/2005/8/layout/cycle4#1"/>
    <dgm:cxn modelId="{1FB13AC3-26C3-4B93-866B-E6E547A5A169}" type="presParOf" srcId="{8FD757F6-241B-4F88-B1A3-5E1E940A4311}" destId="{98F5C9F2-9787-4405-9EE9-B783FD7D5C94}" srcOrd="3" destOrd="0" presId="urn:microsoft.com/office/officeart/2005/8/layout/cycle4#1"/>
    <dgm:cxn modelId="{B47C7E66-A761-4324-94F5-AF7039057663}" type="presParOf" srcId="{8FD757F6-241B-4F88-B1A3-5E1E940A4311}" destId="{079DB917-383D-4BD0-94B7-FBC354C2BA37}" srcOrd="4" destOrd="0" presId="urn:microsoft.com/office/officeart/2005/8/layout/cycle4#1"/>
    <dgm:cxn modelId="{E98C5E96-7F5C-47CA-849E-75F093C706FA}" type="presParOf" srcId="{4160D2E7-83C4-478F-8AD4-25F1EDB4AF6C}" destId="{F1094650-8232-44A4-ADC4-C82083EFCBB8}" srcOrd="2" destOrd="0" presId="urn:microsoft.com/office/officeart/2005/8/layout/cycle4#1"/>
    <dgm:cxn modelId="{BF5370BA-9FD1-4792-BA50-4694DA5BBA8F}" type="presParOf" srcId="{4160D2E7-83C4-478F-8AD4-25F1EDB4AF6C}" destId="{D0D20AE1-3205-4A9D-BDB9-54642F6730BA}"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57A77-2874-4A92-BDFD-44DDD4E5CBF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548A7CB-B5F2-4D34-8CB5-B557B3904060}">
      <dgm:prSet custT="1"/>
      <dgm:spPr/>
      <dgm:t>
        <a:bodyPr/>
        <a:lstStyle/>
        <a:p>
          <a:r>
            <a:rPr lang="en-ZA" sz="1400" i="1" dirty="0"/>
            <a:t>The Department developed the Men Championing Change programme to respond to issues of violence against women and children,</a:t>
          </a:r>
          <a:endParaRPr lang="en-US" sz="1400" dirty="0"/>
        </a:p>
      </dgm:t>
    </dgm:pt>
    <dgm:pt modelId="{C16F5A42-354F-4665-BAB2-DC31CB7C2058}" type="parTrans" cxnId="{240BB4E3-2727-490E-8418-82DD3BE5CF33}">
      <dgm:prSet/>
      <dgm:spPr/>
      <dgm:t>
        <a:bodyPr/>
        <a:lstStyle/>
        <a:p>
          <a:endParaRPr lang="en-US"/>
        </a:p>
      </dgm:t>
    </dgm:pt>
    <dgm:pt modelId="{E3054CCF-4744-4792-9BB8-B78C22921C01}" type="sibTrans" cxnId="{240BB4E3-2727-490E-8418-82DD3BE5CF33}">
      <dgm:prSet/>
      <dgm:spPr/>
      <dgm:t>
        <a:bodyPr/>
        <a:lstStyle/>
        <a:p>
          <a:endParaRPr lang="en-US"/>
        </a:p>
      </dgm:t>
    </dgm:pt>
    <dgm:pt modelId="{69FACA75-E78B-47B8-A36C-A78D9A583DD0}">
      <dgm:prSet custT="1"/>
      <dgm:spPr/>
      <dgm:t>
        <a:bodyPr/>
        <a:lstStyle/>
        <a:p>
          <a:r>
            <a:rPr lang="en-ZA" sz="1050" i="1" dirty="0"/>
            <a:t>Galvanise men to effectively prevent and efficiently respond to issues that adversely affect our communities; and for men to be positive role models in their families (in particular children) and to act as progressive leaders in communities,</a:t>
          </a:r>
          <a:endParaRPr lang="en-US" sz="1050" dirty="0"/>
        </a:p>
      </dgm:t>
    </dgm:pt>
    <dgm:pt modelId="{A62EF8F6-186D-4622-B81A-14B35BD8EE45}" type="parTrans" cxnId="{39954900-F977-4A9C-80DB-3FD7D4B4A907}">
      <dgm:prSet/>
      <dgm:spPr/>
      <dgm:t>
        <a:bodyPr/>
        <a:lstStyle/>
        <a:p>
          <a:endParaRPr lang="en-US"/>
        </a:p>
      </dgm:t>
    </dgm:pt>
    <dgm:pt modelId="{16CC5294-852A-4E2A-9633-9A3148ACEED2}" type="sibTrans" cxnId="{39954900-F977-4A9C-80DB-3FD7D4B4A907}">
      <dgm:prSet/>
      <dgm:spPr/>
      <dgm:t>
        <a:bodyPr/>
        <a:lstStyle/>
        <a:p>
          <a:endParaRPr lang="en-US"/>
        </a:p>
      </dgm:t>
    </dgm:pt>
    <dgm:pt modelId="{DA6BA0A9-AD12-4594-9B84-49B17996A955}">
      <dgm:prSet custT="1"/>
      <dgm:spPr/>
      <dgm:t>
        <a:bodyPr/>
        <a:lstStyle/>
        <a:p>
          <a:r>
            <a:rPr lang="en-ZA" sz="900" dirty="0"/>
            <a:t>Targets men and boys</a:t>
          </a:r>
          <a:endParaRPr lang="en-US" sz="900" dirty="0"/>
        </a:p>
      </dgm:t>
    </dgm:pt>
    <dgm:pt modelId="{9FCBD7B2-4C7E-4608-A6CD-CD268B0548CE}" type="parTrans" cxnId="{CE7F5B97-41FE-4384-89BE-DC4DEE793D6D}">
      <dgm:prSet/>
      <dgm:spPr/>
      <dgm:t>
        <a:bodyPr/>
        <a:lstStyle/>
        <a:p>
          <a:endParaRPr lang="en-US"/>
        </a:p>
      </dgm:t>
    </dgm:pt>
    <dgm:pt modelId="{889D282D-1076-4E77-9502-67BCA546B3E3}" type="sibTrans" cxnId="{CE7F5B97-41FE-4384-89BE-DC4DEE793D6D}">
      <dgm:prSet/>
      <dgm:spPr/>
      <dgm:t>
        <a:bodyPr/>
        <a:lstStyle/>
        <a:p>
          <a:endParaRPr lang="en-US"/>
        </a:p>
      </dgm:t>
    </dgm:pt>
    <dgm:pt modelId="{62710402-13C1-417F-9611-7893F042CBB6}">
      <dgm:prSet custT="1"/>
      <dgm:spPr/>
      <dgm:t>
        <a:bodyPr/>
        <a:lstStyle/>
        <a:p>
          <a:r>
            <a:rPr lang="en-ZA" sz="900"/>
            <a:t>Men Sector: Men’s Parliaments</a:t>
          </a:r>
          <a:endParaRPr lang="en-US" sz="900"/>
        </a:p>
      </dgm:t>
    </dgm:pt>
    <dgm:pt modelId="{5A454910-4C85-4628-BFF5-CA58CCFE6176}" type="parTrans" cxnId="{1088B343-5298-4858-8EFE-20AB7F37AF75}">
      <dgm:prSet/>
      <dgm:spPr/>
      <dgm:t>
        <a:bodyPr/>
        <a:lstStyle/>
        <a:p>
          <a:endParaRPr lang="en-US"/>
        </a:p>
      </dgm:t>
    </dgm:pt>
    <dgm:pt modelId="{EC08C4EC-0BF5-4D23-98BF-5AFCF4E5101A}" type="sibTrans" cxnId="{1088B343-5298-4858-8EFE-20AB7F37AF75}">
      <dgm:prSet/>
      <dgm:spPr/>
      <dgm:t>
        <a:bodyPr/>
        <a:lstStyle/>
        <a:p>
          <a:endParaRPr lang="en-US"/>
        </a:p>
      </dgm:t>
    </dgm:pt>
    <dgm:pt modelId="{D245704B-8E6A-4AF0-9AD6-60D36588D0BF}">
      <dgm:prSet custT="1"/>
      <dgm:spPr/>
      <dgm:t>
        <a:bodyPr/>
        <a:lstStyle/>
        <a:p>
          <a:r>
            <a:rPr lang="en-ZA" sz="900" dirty="0"/>
            <a:t>Boys Assemblies: Boys Championing Change programme</a:t>
          </a:r>
          <a:endParaRPr lang="en-US" sz="900" dirty="0"/>
        </a:p>
      </dgm:t>
    </dgm:pt>
    <dgm:pt modelId="{9F3B087D-9E2C-4B5C-B8B1-72FC4E57E1A8}" type="parTrans" cxnId="{EFA3266C-DE05-47AD-B073-74D360DBBC5D}">
      <dgm:prSet/>
      <dgm:spPr/>
      <dgm:t>
        <a:bodyPr/>
        <a:lstStyle/>
        <a:p>
          <a:endParaRPr lang="en-US"/>
        </a:p>
      </dgm:t>
    </dgm:pt>
    <dgm:pt modelId="{0C325381-DDA3-41DE-86A2-159AB08B9FDF}" type="sibTrans" cxnId="{EFA3266C-DE05-47AD-B073-74D360DBBC5D}">
      <dgm:prSet/>
      <dgm:spPr/>
      <dgm:t>
        <a:bodyPr/>
        <a:lstStyle/>
        <a:p>
          <a:endParaRPr lang="en-US"/>
        </a:p>
      </dgm:t>
    </dgm:pt>
    <dgm:pt modelId="{E1C52E5F-695E-463D-A230-7E5C02C7C671}">
      <dgm:prSet custT="1"/>
      <dgm:spPr/>
      <dgm:t>
        <a:bodyPr/>
        <a:lstStyle/>
        <a:p>
          <a:r>
            <a:rPr lang="en-ZA" sz="1100" dirty="0"/>
            <a:t>The Department in partnership with the SANAC’s Men Sector, has conducted </a:t>
          </a:r>
          <a:r>
            <a:rPr lang="en-ZA" sz="1100" b="1" dirty="0"/>
            <a:t>04 National Men’s Parliaments, 22 District Parliaments and 11 Traditional Men’s Parliaments. Each Men’s Parliament was attended by an average of 250 men.</a:t>
          </a:r>
          <a:endParaRPr lang="en-US" sz="1100" dirty="0"/>
        </a:p>
      </dgm:t>
    </dgm:pt>
    <dgm:pt modelId="{8C679D9A-CE27-44BF-B2AA-E0B0EBFAC590}" type="parTrans" cxnId="{54D4FC6C-542A-46EB-A544-F2D0A679F2D6}">
      <dgm:prSet/>
      <dgm:spPr/>
      <dgm:t>
        <a:bodyPr/>
        <a:lstStyle/>
        <a:p>
          <a:endParaRPr lang="en-US"/>
        </a:p>
      </dgm:t>
    </dgm:pt>
    <dgm:pt modelId="{1476653C-3A90-44F2-B22D-C4C263891273}" type="sibTrans" cxnId="{54D4FC6C-542A-46EB-A544-F2D0A679F2D6}">
      <dgm:prSet/>
      <dgm:spPr/>
      <dgm:t>
        <a:bodyPr/>
        <a:lstStyle/>
        <a:p>
          <a:endParaRPr lang="en-US"/>
        </a:p>
      </dgm:t>
    </dgm:pt>
    <dgm:pt modelId="{F22232A6-B010-44FB-8E6B-06BD8D7BF3F8}" type="pres">
      <dgm:prSet presAssocID="{B7D57A77-2874-4A92-BDFD-44DDD4E5CBFB}" presName="cycle" presStyleCnt="0">
        <dgm:presLayoutVars>
          <dgm:dir/>
          <dgm:resizeHandles val="exact"/>
        </dgm:presLayoutVars>
      </dgm:prSet>
      <dgm:spPr/>
      <dgm:t>
        <a:bodyPr/>
        <a:lstStyle/>
        <a:p>
          <a:endParaRPr lang="en-US"/>
        </a:p>
      </dgm:t>
    </dgm:pt>
    <dgm:pt modelId="{1B8E1C5B-19EC-4B6F-8D5F-65CA4E251D7F}" type="pres">
      <dgm:prSet presAssocID="{E548A7CB-B5F2-4D34-8CB5-B557B3904060}" presName="dummy" presStyleCnt="0"/>
      <dgm:spPr/>
    </dgm:pt>
    <dgm:pt modelId="{8794516E-72EE-43BB-B95C-FB1CC265C55D}" type="pres">
      <dgm:prSet presAssocID="{E548A7CB-B5F2-4D34-8CB5-B557B3904060}" presName="node" presStyleLbl="revTx" presStyleIdx="0" presStyleCnt="3">
        <dgm:presLayoutVars>
          <dgm:bulletEnabled val="1"/>
        </dgm:presLayoutVars>
      </dgm:prSet>
      <dgm:spPr/>
      <dgm:t>
        <a:bodyPr/>
        <a:lstStyle/>
        <a:p>
          <a:endParaRPr lang="en-US"/>
        </a:p>
      </dgm:t>
    </dgm:pt>
    <dgm:pt modelId="{91DED52D-8444-4A4C-89D9-5DBA1C63D909}" type="pres">
      <dgm:prSet presAssocID="{E3054CCF-4744-4792-9BB8-B78C22921C01}" presName="sibTrans" presStyleLbl="node1" presStyleIdx="0" presStyleCnt="3"/>
      <dgm:spPr/>
      <dgm:t>
        <a:bodyPr/>
        <a:lstStyle/>
        <a:p>
          <a:endParaRPr lang="en-US"/>
        </a:p>
      </dgm:t>
    </dgm:pt>
    <dgm:pt modelId="{114829F8-A962-4ADF-A866-859F0DF28BCB}" type="pres">
      <dgm:prSet presAssocID="{69FACA75-E78B-47B8-A36C-A78D9A583DD0}" presName="dummy" presStyleCnt="0"/>
      <dgm:spPr/>
    </dgm:pt>
    <dgm:pt modelId="{561999BC-ABA2-4750-A5F6-F4AF7B528EB9}" type="pres">
      <dgm:prSet presAssocID="{69FACA75-E78B-47B8-A36C-A78D9A583DD0}" presName="node" presStyleLbl="revTx" presStyleIdx="1" presStyleCnt="3" custScaleY="212032">
        <dgm:presLayoutVars>
          <dgm:bulletEnabled val="1"/>
        </dgm:presLayoutVars>
      </dgm:prSet>
      <dgm:spPr/>
      <dgm:t>
        <a:bodyPr/>
        <a:lstStyle/>
        <a:p>
          <a:endParaRPr lang="en-US"/>
        </a:p>
      </dgm:t>
    </dgm:pt>
    <dgm:pt modelId="{A1E83E33-7C87-41BF-B387-BC83F394496A}" type="pres">
      <dgm:prSet presAssocID="{16CC5294-852A-4E2A-9633-9A3148ACEED2}" presName="sibTrans" presStyleLbl="node1" presStyleIdx="1" presStyleCnt="3"/>
      <dgm:spPr/>
      <dgm:t>
        <a:bodyPr/>
        <a:lstStyle/>
        <a:p>
          <a:endParaRPr lang="en-US"/>
        </a:p>
      </dgm:t>
    </dgm:pt>
    <dgm:pt modelId="{B788F278-B461-4E82-84C7-6C3FCC70F971}" type="pres">
      <dgm:prSet presAssocID="{E1C52E5F-695E-463D-A230-7E5C02C7C671}" presName="dummy" presStyleCnt="0"/>
      <dgm:spPr/>
    </dgm:pt>
    <dgm:pt modelId="{4A358641-5644-4D53-89ED-074FDFE71A86}" type="pres">
      <dgm:prSet presAssocID="{E1C52E5F-695E-463D-A230-7E5C02C7C671}" presName="node" presStyleLbl="revTx" presStyleIdx="2" presStyleCnt="3">
        <dgm:presLayoutVars>
          <dgm:bulletEnabled val="1"/>
        </dgm:presLayoutVars>
      </dgm:prSet>
      <dgm:spPr/>
      <dgm:t>
        <a:bodyPr/>
        <a:lstStyle/>
        <a:p>
          <a:endParaRPr lang="en-US"/>
        </a:p>
      </dgm:t>
    </dgm:pt>
    <dgm:pt modelId="{DA9A4700-43FF-4A2A-8536-56C45A10A575}" type="pres">
      <dgm:prSet presAssocID="{1476653C-3A90-44F2-B22D-C4C263891273}" presName="sibTrans" presStyleLbl="node1" presStyleIdx="2" presStyleCnt="3"/>
      <dgm:spPr/>
      <dgm:t>
        <a:bodyPr/>
        <a:lstStyle/>
        <a:p>
          <a:endParaRPr lang="en-US"/>
        </a:p>
      </dgm:t>
    </dgm:pt>
  </dgm:ptLst>
  <dgm:cxnLst>
    <dgm:cxn modelId="{CCC0F9DD-4BA5-4BE6-822A-DCEACD81937E}" type="presOf" srcId="{DA6BA0A9-AD12-4594-9B84-49B17996A955}" destId="{561999BC-ABA2-4750-A5F6-F4AF7B528EB9}" srcOrd="0" destOrd="1" presId="urn:microsoft.com/office/officeart/2005/8/layout/cycle1"/>
    <dgm:cxn modelId="{CE7F5B97-41FE-4384-89BE-DC4DEE793D6D}" srcId="{69FACA75-E78B-47B8-A36C-A78D9A583DD0}" destId="{DA6BA0A9-AD12-4594-9B84-49B17996A955}" srcOrd="0" destOrd="0" parTransId="{9FCBD7B2-4C7E-4608-A6CD-CD268B0548CE}" sibTransId="{889D282D-1076-4E77-9502-67BCA546B3E3}"/>
    <dgm:cxn modelId="{6F3391A7-04CB-43F7-A2A8-1657D3FEF4A6}" type="presOf" srcId="{62710402-13C1-417F-9611-7893F042CBB6}" destId="{561999BC-ABA2-4750-A5F6-F4AF7B528EB9}" srcOrd="0" destOrd="2" presId="urn:microsoft.com/office/officeart/2005/8/layout/cycle1"/>
    <dgm:cxn modelId="{FE8C1C47-B267-4EE6-B3F4-01E4AF9F77C9}" type="presOf" srcId="{E548A7CB-B5F2-4D34-8CB5-B557B3904060}" destId="{8794516E-72EE-43BB-B95C-FB1CC265C55D}" srcOrd="0" destOrd="0" presId="urn:microsoft.com/office/officeart/2005/8/layout/cycle1"/>
    <dgm:cxn modelId="{1088B343-5298-4858-8EFE-20AB7F37AF75}" srcId="{69FACA75-E78B-47B8-A36C-A78D9A583DD0}" destId="{62710402-13C1-417F-9611-7893F042CBB6}" srcOrd="1" destOrd="0" parTransId="{5A454910-4C85-4628-BFF5-CA58CCFE6176}" sibTransId="{EC08C4EC-0BF5-4D23-98BF-5AFCF4E5101A}"/>
    <dgm:cxn modelId="{240BB4E3-2727-490E-8418-82DD3BE5CF33}" srcId="{B7D57A77-2874-4A92-BDFD-44DDD4E5CBFB}" destId="{E548A7CB-B5F2-4D34-8CB5-B557B3904060}" srcOrd="0" destOrd="0" parTransId="{C16F5A42-354F-4665-BAB2-DC31CB7C2058}" sibTransId="{E3054CCF-4744-4792-9BB8-B78C22921C01}"/>
    <dgm:cxn modelId="{950CD40B-7CF4-4631-94EE-6091DA03AAF0}" type="presOf" srcId="{E3054CCF-4744-4792-9BB8-B78C22921C01}" destId="{91DED52D-8444-4A4C-89D9-5DBA1C63D909}" srcOrd="0" destOrd="0" presId="urn:microsoft.com/office/officeart/2005/8/layout/cycle1"/>
    <dgm:cxn modelId="{69A26E3F-6301-44C5-B164-75C0FC29200F}" type="presOf" srcId="{B7D57A77-2874-4A92-BDFD-44DDD4E5CBFB}" destId="{F22232A6-B010-44FB-8E6B-06BD8D7BF3F8}" srcOrd="0" destOrd="0" presId="urn:microsoft.com/office/officeart/2005/8/layout/cycle1"/>
    <dgm:cxn modelId="{39954900-F977-4A9C-80DB-3FD7D4B4A907}" srcId="{B7D57A77-2874-4A92-BDFD-44DDD4E5CBFB}" destId="{69FACA75-E78B-47B8-A36C-A78D9A583DD0}" srcOrd="1" destOrd="0" parTransId="{A62EF8F6-186D-4622-B81A-14B35BD8EE45}" sibTransId="{16CC5294-852A-4E2A-9633-9A3148ACEED2}"/>
    <dgm:cxn modelId="{EAAE004D-DB01-4275-99B9-4194950E0928}" type="presOf" srcId="{1476653C-3A90-44F2-B22D-C4C263891273}" destId="{DA9A4700-43FF-4A2A-8536-56C45A10A575}" srcOrd="0" destOrd="0" presId="urn:microsoft.com/office/officeart/2005/8/layout/cycle1"/>
    <dgm:cxn modelId="{B7913D1F-33F2-405D-886E-3451EFEC9DDA}" type="presOf" srcId="{E1C52E5F-695E-463D-A230-7E5C02C7C671}" destId="{4A358641-5644-4D53-89ED-074FDFE71A86}" srcOrd="0" destOrd="0" presId="urn:microsoft.com/office/officeart/2005/8/layout/cycle1"/>
    <dgm:cxn modelId="{04D6BC89-38EC-41B5-BB4C-ACEC6DD0FEE9}" type="presOf" srcId="{D245704B-8E6A-4AF0-9AD6-60D36588D0BF}" destId="{561999BC-ABA2-4750-A5F6-F4AF7B528EB9}" srcOrd="0" destOrd="3" presId="urn:microsoft.com/office/officeart/2005/8/layout/cycle1"/>
    <dgm:cxn modelId="{EFA3266C-DE05-47AD-B073-74D360DBBC5D}" srcId="{69FACA75-E78B-47B8-A36C-A78D9A583DD0}" destId="{D245704B-8E6A-4AF0-9AD6-60D36588D0BF}" srcOrd="2" destOrd="0" parTransId="{9F3B087D-9E2C-4B5C-B8B1-72FC4E57E1A8}" sibTransId="{0C325381-DDA3-41DE-86A2-159AB08B9FDF}"/>
    <dgm:cxn modelId="{48EEEE7F-1FAB-45D5-BF02-3EADB43B8316}" type="presOf" srcId="{16CC5294-852A-4E2A-9633-9A3148ACEED2}" destId="{A1E83E33-7C87-41BF-B387-BC83F394496A}" srcOrd="0" destOrd="0" presId="urn:microsoft.com/office/officeart/2005/8/layout/cycle1"/>
    <dgm:cxn modelId="{54D4FC6C-542A-46EB-A544-F2D0A679F2D6}" srcId="{B7D57A77-2874-4A92-BDFD-44DDD4E5CBFB}" destId="{E1C52E5F-695E-463D-A230-7E5C02C7C671}" srcOrd="2" destOrd="0" parTransId="{8C679D9A-CE27-44BF-B2AA-E0B0EBFAC590}" sibTransId="{1476653C-3A90-44F2-B22D-C4C263891273}"/>
    <dgm:cxn modelId="{371D47E0-7E5D-4494-ABA6-30EEA20D4702}" type="presOf" srcId="{69FACA75-E78B-47B8-A36C-A78D9A583DD0}" destId="{561999BC-ABA2-4750-A5F6-F4AF7B528EB9}" srcOrd="0" destOrd="0" presId="urn:microsoft.com/office/officeart/2005/8/layout/cycle1"/>
    <dgm:cxn modelId="{6671AE39-3811-4A00-A38D-AC240981C145}" type="presParOf" srcId="{F22232A6-B010-44FB-8E6B-06BD8D7BF3F8}" destId="{1B8E1C5B-19EC-4B6F-8D5F-65CA4E251D7F}" srcOrd="0" destOrd="0" presId="urn:microsoft.com/office/officeart/2005/8/layout/cycle1"/>
    <dgm:cxn modelId="{69AAC6CE-25DA-46EA-B48C-34CBF81FAE5A}" type="presParOf" srcId="{F22232A6-B010-44FB-8E6B-06BD8D7BF3F8}" destId="{8794516E-72EE-43BB-B95C-FB1CC265C55D}" srcOrd="1" destOrd="0" presId="urn:microsoft.com/office/officeart/2005/8/layout/cycle1"/>
    <dgm:cxn modelId="{1F59685A-A2E5-4A96-8552-B2EE74EB3FA2}" type="presParOf" srcId="{F22232A6-B010-44FB-8E6B-06BD8D7BF3F8}" destId="{91DED52D-8444-4A4C-89D9-5DBA1C63D909}" srcOrd="2" destOrd="0" presId="urn:microsoft.com/office/officeart/2005/8/layout/cycle1"/>
    <dgm:cxn modelId="{9167D01F-8B57-49A2-8D1B-03DA1ED31486}" type="presParOf" srcId="{F22232A6-B010-44FB-8E6B-06BD8D7BF3F8}" destId="{114829F8-A962-4ADF-A866-859F0DF28BCB}" srcOrd="3" destOrd="0" presId="urn:microsoft.com/office/officeart/2005/8/layout/cycle1"/>
    <dgm:cxn modelId="{EA4B05D4-EE3C-41E4-B213-7EBD0BBF0942}" type="presParOf" srcId="{F22232A6-B010-44FB-8E6B-06BD8D7BF3F8}" destId="{561999BC-ABA2-4750-A5F6-F4AF7B528EB9}" srcOrd="4" destOrd="0" presId="urn:microsoft.com/office/officeart/2005/8/layout/cycle1"/>
    <dgm:cxn modelId="{12D8488E-3A05-4C27-8919-24A1BD17111D}" type="presParOf" srcId="{F22232A6-B010-44FB-8E6B-06BD8D7BF3F8}" destId="{A1E83E33-7C87-41BF-B387-BC83F394496A}" srcOrd="5" destOrd="0" presId="urn:microsoft.com/office/officeart/2005/8/layout/cycle1"/>
    <dgm:cxn modelId="{068B33C3-1AB0-46D8-8DF9-761DECD76096}" type="presParOf" srcId="{F22232A6-B010-44FB-8E6B-06BD8D7BF3F8}" destId="{B788F278-B461-4E82-84C7-6C3FCC70F971}" srcOrd="6" destOrd="0" presId="urn:microsoft.com/office/officeart/2005/8/layout/cycle1"/>
    <dgm:cxn modelId="{23EE32D5-3378-4C81-B087-3BDBF0DCD571}" type="presParOf" srcId="{F22232A6-B010-44FB-8E6B-06BD8D7BF3F8}" destId="{4A358641-5644-4D53-89ED-074FDFE71A86}" srcOrd="7" destOrd="0" presId="urn:microsoft.com/office/officeart/2005/8/layout/cycle1"/>
    <dgm:cxn modelId="{B8C20B69-EB3B-43D2-9C27-7CFA313241DF}" type="presParOf" srcId="{F22232A6-B010-44FB-8E6B-06BD8D7BF3F8}" destId="{DA9A4700-43FF-4A2A-8536-56C45A10A575}"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49604-883F-4220-BD7D-FB0BE3C8A3F8}" type="doc">
      <dgm:prSet loTypeId="urn:microsoft.com/office/officeart/2005/8/layout/default#2" loCatId="list" qsTypeId="urn:microsoft.com/office/officeart/2005/8/quickstyle/simple1" qsCatId="simple" csTypeId="urn:microsoft.com/office/officeart/2005/8/colors/accent1_2" csCatId="accent1"/>
      <dgm:spPr/>
      <dgm:t>
        <a:bodyPr/>
        <a:lstStyle/>
        <a:p>
          <a:endParaRPr lang="en-US"/>
        </a:p>
      </dgm:t>
    </dgm:pt>
    <dgm:pt modelId="{75F0F63B-8C8A-444C-A55E-4F2E7CF9F5E1}">
      <dgm:prSet/>
      <dgm:spPr/>
      <dgm:t>
        <a:bodyPr/>
        <a:lstStyle/>
        <a:p>
          <a:r>
            <a:rPr lang="en-ZA"/>
            <a:t>The Boys Championing Change programme targets boys under the age of 18 years old. </a:t>
          </a:r>
          <a:endParaRPr lang="en-US"/>
        </a:p>
      </dgm:t>
    </dgm:pt>
    <dgm:pt modelId="{0A6EBAFF-D7AE-477B-9537-EA4172E9BDD0}" type="parTrans" cxnId="{DEFD01F1-DAFB-4D0A-920D-151158F92E6C}">
      <dgm:prSet/>
      <dgm:spPr/>
      <dgm:t>
        <a:bodyPr/>
        <a:lstStyle/>
        <a:p>
          <a:endParaRPr lang="en-US"/>
        </a:p>
      </dgm:t>
    </dgm:pt>
    <dgm:pt modelId="{F4CA69A6-FBD2-4761-BB91-367000F0297F}" type="sibTrans" cxnId="{DEFD01F1-DAFB-4D0A-920D-151158F92E6C}">
      <dgm:prSet/>
      <dgm:spPr/>
      <dgm:t>
        <a:bodyPr/>
        <a:lstStyle/>
        <a:p>
          <a:endParaRPr lang="en-US"/>
        </a:p>
      </dgm:t>
    </dgm:pt>
    <dgm:pt modelId="{1E41CE2F-D1E1-4544-B169-242719E6A8CA}">
      <dgm:prSet/>
      <dgm:spPr/>
      <dgm:t>
        <a:bodyPr/>
        <a:lstStyle/>
        <a:p>
          <a:r>
            <a:rPr lang="en-ZA"/>
            <a:t>The programme aims at developing an increased knowledge and awareness of HIV prevention, gender inequality and harmful gender norms for adolescent Boys.</a:t>
          </a:r>
          <a:endParaRPr lang="en-US"/>
        </a:p>
      </dgm:t>
    </dgm:pt>
    <dgm:pt modelId="{75DC77D7-ECE8-4E98-A5C6-5C21D9527525}" type="parTrans" cxnId="{C3F012AA-6BF3-47A9-BB81-B9F156A1024B}">
      <dgm:prSet/>
      <dgm:spPr/>
      <dgm:t>
        <a:bodyPr/>
        <a:lstStyle/>
        <a:p>
          <a:endParaRPr lang="en-US"/>
        </a:p>
      </dgm:t>
    </dgm:pt>
    <dgm:pt modelId="{43EB2498-1071-4EA0-ABD5-0ACE5F13C01F}" type="sibTrans" cxnId="{C3F012AA-6BF3-47A9-BB81-B9F156A1024B}">
      <dgm:prSet/>
      <dgm:spPr/>
      <dgm:t>
        <a:bodyPr/>
        <a:lstStyle/>
        <a:p>
          <a:endParaRPr lang="en-US"/>
        </a:p>
      </dgm:t>
    </dgm:pt>
    <dgm:pt modelId="{9CFFEA1E-A58B-4A77-A7D3-C541B0E928F2}">
      <dgm:prSet/>
      <dgm:spPr/>
      <dgm:t>
        <a:bodyPr/>
        <a:lstStyle/>
        <a:p>
          <a:r>
            <a:rPr lang="en-ZA" dirty="0"/>
            <a:t>Adolescent boys are empowered to express more favourable attitudes towards gender equity and an increased value of girls and women in the society.</a:t>
          </a:r>
          <a:endParaRPr lang="en-US" dirty="0"/>
        </a:p>
      </dgm:t>
    </dgm:pt>
    <dgm:pt modelId="{7F56EAC3-5269-40D1-B711-96BF8A48191D}" type="parTrans" cxnId="{5EE6D285-BFFA-4C54-8362-8C97541C8AB4}">
      <dgm:prSet/>
      <dgm:spPr/>
      <dgm:t>
        <a:bodyPr/>
        <a:lstStyle/>
        <a:p>
          <a:endParaRPr lang="en-US"/>
        </a:p>
      </dgm:t>
    </dgm:pt>
    <dgm:pt modelId="{7897DD87-71D0-4DBF-95B5-A9729248C62F}" type="sibTrans" cxnId="{5EE6D285-BFFA-4C54-8362-8C97541C8AB4}">
      <dgm:prSet/>
      <dgm:spPr/>
      <dgm:t>
        <a:bodyPr/>
        <a:lstStyle/>
        <a:p>
          <a:endParaRPr lang="en-US"/>
        </a:p>
      </dgm:t>
    </dgm:pt>
    <dgm:pt modelId="{A3E93950-EDF2-4F49-89DA-AF421296434C}">
      <dgm:prSet/>
      <dgm:spPr/>
      <dgm:t>
        <a:bodyPr/>
        <a:lstStyle/>
        <a:p>
          <a:r>
            <a:rPr lang="en-ZA"/>
            <a:t>The Department </a:t>
          </a:r>
          <a:r>
            <a:rPr lang="en-ZA" b="1"/>
            <a:t>conducted 10 National and District Boys Assemblies with an average of 500 boys per Boys Assembly</a:t>
          </a:r>
          <a:r>
            <a:rPr lang="en-ZA"/>
            <a:t>.</a:t>
          </a:r>
          <a:endParaRPr lang="en-US"/>
        </a:p>
      </dgm:t>
    </dgm:pt>
    <dgm:pt modelId="{BEA42296-A162-4742-AD25-07FF75F23CC4}" type="parTrans" cxnId="{7CA7B0C9-C115-482D-BB1F-44A126AF692A}">
      <dgm:prSet/>
      <dgm:spPr/>
      <dgm:t>
        <a:bodyPr/>
        <a:lstStyle/>
        <a:p>
          <a:endParaRPr lang="en-US"/>
        </a:p>
      </dgm:t>
    </dgm:pt>
    <dgm:pt modelId="{5FF78806-C253-41B9-A00B-D7B5C4D768C7}" type="sibTrans" cxnId="{7CA7B0C9-C115-482D-BB1F-44A126AF692A}">
      <dgm:prSet/>
      <dgm:spPr/>
      <dgm:t>
        <a:bodyPr/>
        <a:lstStyle/>
        <a:p>
          <a:endParaRPr lang="en-US"/>
        </a:p>
      </dgm:t>
    </dgm:pt>
    <dgm:pt modelId="{D3A91A91-F4EC-401F-8118-8DFCC24058FB}">
      <dgm:prSet/>
      <dgm:spPr/>
      <dgm:t>
        <a:bodyPr/>
        <a:lstStyle/>
        <a:p>
          <a:r>
            <a:rPr lang="en-ZA"/>
            <a:t>Further </a:t>
          </a:r>
          <a:r>
            <a:rPr lang="en-ZA" b="1"/>
            <a:t>29814 BCC sessions </a:t>
          </a:r>
          <a:r>
            <a:rPr lang="en-ZA"/>
            <a:t>were conducted in the past financial year by funded NPOs in the country. Each session was attended by an average of 25 boys.</a:t>
          </a:r>
          <a:endParaRPr lang="en-US"/>
        </a:p>
      </dgm:t>
    </dgm:pt>
    <dgm:pt modelId="{E5250A82-F7EA-4E24-BED5-F787A4E6846F}" type="parTrans" cxnId="{405006F3-123F-4B8E-9BA5-0A129CC3B6A5}">
      <dgm:prSet/>
      <dgm:spPr/>
      <dgm:t>
        <a:bodyPr/>
        <a:lstStyle/>
        <a:p>
          <a:endParaRPr lang="en-US"/>
        </a:p>
      </dgm:t>
    </dgm:pt>
    <dgm:pt modelId="{033077C9-1D9A-4D36-82C2-DD162C6C9546}" type="sibTrans" cxnId="{405006F3-123F-4B8E-9BA5-0A129CC3B6A5}">
      <dgm:prSet/>
      <dgm:spPr/>
      <dgm:t>
        <a:bodyPr/>
        <a:lstStyle/>
        <a:p>
          <a:endParaRPr lang="en-US"/>
        </a:p>
      </dgm:t>
    </dgm:pt>
    <dgm:pt modelId="{C429AD5B-EE42-40FA-BA48-10325358B2DD}" type="pres">
      <dgm:prSet presAssocID="{01A49604-883F-4220-BD7D-FB0BE3C8A3F8}" presName="diagram" presStyleCnt="0">
        <dgm:presLayoutVars>
          <dgm:dir/>
          <dgm:resizeHandles val="exact"/>
        </dgm:presLayoutVars>
      </dgm:prSet>
      <dgm:spPr/>
      <dgm:t>
        <a:bodyPr/>
        <a:lstStyle/>
        <a:p>
          <a:endParaRPr lang="en-US"/>
        </a:p>
      </dgm:t>
    </dgm:pt>
    <dgm:pt modelId="{FC6AAA5D-B7D1-4C70-85BC-60F8CA7A3528}" type="pres">
      <dgm:prSet presAssocID="{75F0F63B-8C8A-444C-A55E-4F2E7CF9F5E1}" presName="node" presStyleLbl="node1" presStyleIdx="0" presStyleCnt="5">
        <dgm:presLayoutVars>
          <dgm:bulletEnabled val="1"/>
        </dgm:presLayoutVars>
      </dgm:prSet>
      <dgm:spPr/>
      <dgm:t>
        <a:bodyPr/>
        <a:lstStyle/>
        <a:p>
          <a:endParaRPr lang="en-US"/>
        </a:p>
      </dgm:t>
    </dgm:pt>
    <dgm:pt modelId="{BB5E9965-6AFC-4820-9119-36330C05144A}" type="pres">
      <dgm:prSet presAssocID="{F4CA69A6-FBD2-4761-BB91-367000F0297F}" presName="sibTrans" presStyleCnt="0"/>
      <dgm:spPr/>
    </dgm:pt>
    <dgm:pt modelId="{573D90B5-49BB-4723-9E9C-6BF8F0C179BC}" type="pres">
      <dgm:prSet presAssocID="{1E41CE2F-D1E1-4544-B169-242719E6A8CA}" presName="node" presStyleLbl="node1" presStyleIdx="1" presStyleCnt="5">
        <dgm:presLayoutVars>
          <dgm:bulletEnabled val="1"/>
        </dgm:presLayoutVars>
      </dgm:prSet>
      <dgm:spPr/>
      <dgm:t>
        <a:bodyPr/>
        <a:lstStyle/>
        <a:p>
          <a:endParaRPr lang="en-US"/>
        </a:p>
      </dgm:t>
    </dgm:pt>
    <dgm:pt modelId="{A9675E52-2217-4B5E-BA72-8230D58A8F0C}" type="pres">
      <dgm:prSet presAssocID="{43EB2498-1071-4EA0-ABD5-0ACE5F13C01F}" presName="sibTrans" presStyleCnt="0"/>
      <dgm:spPr/>
    </dgm:pt>
    <dgm:pt modelId="{C6497A45-1604-481E-A518-4904D40D9F54}" type="pres">
      <dgm:prSet presAssocID="{9CFFEA1E-A58B-4A77-A7D3-C541B0E928F2}" presName="node" presStyleLbl="node1" presStyleIdx="2" presStyleCnt="5">
        <dgm:presLayoutVars>
          <dgm:bulletEnabled val="1"/>
        </dgm:presLayoutVars>
      </dgm:prSet>
      <dgm:spPr/>
      <dgm:t>
        <a:bodyPr/>
        <a:lstStyle/>
        <a:p>
          <a:endParaRPr lang="en-US"/>
        </a:p>
      </dgm:t>
    </dgm:pt>
    <dgm:pt modelId="{FE8665C2-A198-4619-B783-9D64FA665728}" type="pres">
      <dgm:prSet presAssocID="{7897DD87-71D0-4DBF-95B5-A9729248C62F}" presName="sibTrans" presStyleCnt="0"/>
      <dgm:spPr/>
    </dgm:pt>
    <dgm:pt modelId="{953385CA-61AC-441D-94EC-8638AD0856EF}" type="pres">
      <dgm:prSet presAssocID="{A3E93950-EDF2-4F49-89DA-AF421296434C}" presName="node" presStyleLbl="node1" presStyleIdx="3" presStyleCnt="5">
        <dgm:presLayoutVars>
          <dgm:bulletEnabled val="1"/>
        </dgm:presLayoutVars>
      </dgm:prSet>
      <dgm:spPr/>
      <dgm:t>
        <a:bodyPr/>
        <a:lstStyle/>
        <a:p>
          <a:endParaRPr lang="en-US"/>
        </a:p>
      </dgm:t>
    </dgm:pt>
    <dgm:pt modelId="{36C4F214-1BE8-4665-A5A1-CA24F2DEADF4}" type="pres">
      <dgm:prSet presAssocID="{5FF78806-C253-41B9-A00B-D7B5C4D768C7}" presName="sibTrans" presStyleCnt="0"/>
      <dgm:spPr/>
    </dgm:pt>
    <dgm:pt modelId="{30A540B7-DFAE-4E3A-8D1E-8C5CC22B34BB}" type="pres">
      <dgm:prSet presAssocID="{D3A91A91-F4EC-401F-8118-8DFCC24058FB}" presName="node" presStyleLbl="node1" presStyleIdx="4" presStyleCnt="5">
        <dgm:presLayoutVars>
          <dgm:bulletEnabled val="1"/>
        </dgm:presLayoutVars>
      </dgm:prSet>
      <dgm:spPr/>
      <dgm:t>
        <a:bodyPr/>
        <a:lstStyle/>
        <a:p>
          <a:endParaRPr lang="en-US"/>
        </a:p>
      </dgm:t>
    </dgm:pt>
  </dgm:ptLst>
  <dgm:cxnLst>
    <dgm:cxn modelId="{AC55FB90-9DAB-4D77-AA2A-35273FA9E23A}" type="presOf" srcId="{A3E93950-EDF2-4F49-89DA-AF421296434C}" destId="{953385CA-61AC-441D-94EC-8638AD0856EF}" srcOrd="0" destOrd="0" presId="urn:microsoft.com/office/officeart/2005/8/layout/default#2"/>
    <dgm:cxn modelId="{DEFD01F1-DAFB-4D0A-920D-151158F92E6C}" srcId="{01A49604-883F-4220-BD7D-FB0BE3C8A3F8}" destId="{75F0F63B-8C8A-444C-A55E-4F2E7CF9F5E1}" srcOrd="0" destOrd="0" parTransId="{0A6EBAFF-D7AE-477B-9537-EA4172E9BDD0}" sibTransId="{F4CA69A6-FBD2-4761-BB91-367000F0297F}"/>
    <dgm:cxn modelId="{0B43C53D-3F57-4D84-BFF8-121ACE1349CB}" type="presOf" srcId="{9CFFEA1E-A58B-4A77-A7D3-C541B0E928F2}" destId="{C6497A45-1604-481E-A518-4904D40D9F54}" srcOrd="0" destOrd="0" presId="urn:microsoft.com/office/officeart/2005/8/layout/default#2"/>
    <dgm:cxn modelId="{E9A62D04-11E3-4F0C-8B43-162373C479FB}" type="presOf" srcId="{D3A91A91-F4EC-401F-8118-8DFCC24058FB}" destId="{30A540B7-DFAE-4E3A-8D1E-8C5CC22B34BB}" srcOrd="0" destOrd="0" presId="urn:microsoft.com/office/officeart/2005/8/layout/default#2"/>
    <dgm:cxn modelId="{5EE6D285-BFFA-4C54-8362-8C97541C8AB4}" srcId="{01A49604-883F-4220-BD7D-FB0BE3C8A3F8}" destId="{9CFFEA1E-A58B-4A77-A7D3-C541B0E928F2}" srcOrd="2" destOrd="0" parTransId="{7F56EAC3-5269-40D1-B711-96BF8A48191D}" sibTransId="{7897DD87-71D0-4DBF-95B5-A9729248C62F}"/>
    <dgm:cxn modelId="{C3F012AA-6BF3-47A9-BB81-B9F156A1024B}" srcId="{01A49604-883F-4220-BD7D-FB0BE3C8A3F8}" destId="{1E41CE2F-D1E1-4544-B169-242719E6A8CA}" srcOrd="1" destOrd="0" parTransId="{75DC77D7-ECE8-4E98-A5C6-5C21D9527525}" sibTransId="{43EB2498-1071-4EA0-ABD5-0ACE5F13C01F}"/>
    <dgm:cxn modelId="{7CA7B0C9-C115-482D-BB1F-44A126AF692A}" srcId="{01A49604-883F-4220-BD7D-FB0BE3C8A3F8}" destId="{A3E93950-EDF2-4F49-89DA-AF421296434C}" srcOrd="3" destOrd="0" parTransId="{BEA42296-A162-4742-AD25-07FF75F23CC4}" sibTransId="{5FF78806-C253-41B9-A00B-D7B5C4D768C7}"/>
    <dgm:cxn modelId="{4222563E-A1B4-49B2-A1B4-4ADFC6463EB8}" type="presOf" srcId="{1E41CE2F-D1E1-4544-B169-242719E6A8CA}" destId="{573D90B5-49BB-4723-9E9C-6BF8F0C179BC}" srcOrd="0" destOrd="0" presId="urn:microsoft.com/office/officeart/2005/8/layout/default#2"/>
    <dgm:cxn modelId="{B0A31890-E5AE-4002-AD97-60AC3978ADBB}" type="presOf" srcId="{01A49604-883F-4220-BD7D-FB0BE3C8A3F8}" destId="{C429AD5B-EE42-40FA-BA48-10325358B2DD}" srcOrd="0" destOrd="0" presId="urn:microsoft.com/office/officeart/2005/8/layout/default#2"/>
    <dgm:cxn modelId="{405006F3-123F-4B8E-9BA5-0A129CC3B6A5}" srcId="{01A49604-883F-4220-BD7D-FB0BE3C8A3F8}" destId="{D3A91A91-F4EC-401F-8118-8DFCC24058FB}" srcOrd="4" destOrd="0" parTransId="{E5250A82-F7EA-4E24-BED5-F787A4E6846F}" sibTransId="{033077C9-1D9A-4D36-82C2-DD162C6C9546}"/>
    <dgm:cxn modelId="{900DB462-6175-4C9B-8AE7-8B689F358A97}" type="presOf" srcId="{75F0F63B-8C8A-444C-A55E-4F2E7CF9F5E1}" destId="{FC6AAA5D-B7D1-4C70-85BC-60F8CA7A3528}" srcOrd="0" destOrd="0" presId="urn:microsoft.com/office/officeart/2005/8/layout/default#2"/>
    <dgm:cxn modelId="{86295A0D-D704-4415-8E52-80EE01457EB6}" type="presParOf" srcId="{C429AD5B-EE42-40FA-BA48-10325358B2DD}" destId="{FC6AAA5D-B7D1-4C70-85BC-60F8CA7A3528}" srcOrd="0" destOrd="0" presId="urn:microsoft.com/office/officeart/2005/8/layout/default#2"/>
    <dgm:cxn modelId="{604DB024-7E76-429F-82F7-B06A4AD66FA2}" type="presParOf" srcId="{C429AD5B-EE42-40FA-BA48-10325358B2DD}" destId="{BB5E9965-6AFC-4820-9119-36330C05144A}" srcOrd="1" destOrd="0" presId="urn:microsoft.com/office/officeart/2005/8/layout/default#2"/>
    <dgm:cxn modelId="{4B84927E-705B-4E30-B76B-47F683DAD93E}" type="presParOf" srcId="{C429AD5B-EE42-40FA-BA48-10325358B2DD}" destId="{573D90B5-49BB-4723-9E9C-6BF8F0C179BC}" srcOrd="2" destOrd="0" presId="urn:microsoft.com/office/officeart/2005/8/layout/default#2"/>
    <dgm:cxn modelId="{8879D40F-244A-4FF5-9810-965420AFC43C}" type="presParOf" srcId="{C429AD5B-EE42-40FA-BA48-10325358B2DD}" destId="{A9675E52-2217-4B5E-BA72-8230D58A8F0C}" srcOrd="3" destOrd="0" presId="urn:microsoft.com/office/officeart/2005/8/layout/default#2"/>
    <dgm:cxn modelId="{E1A42C35-A1C7-4CAA-9A66-F3D888E67268}" type="presParOf" srcId="{C429AD5B-EE42-40FA-BA48-10325358B2DD}" destId="{C6497A45-1604-481E-A518-4904D40D9F54}" srcOrd="4" destOrd="0" presId="urn:microsoft.com/office/officeart/2005/8/layout/default#2"/>
    <dgm:cxn modelId="{E0479251-4B53-4C65-B443-B1D8235C4FDA}" type="presParOf" srcId="{C429AD5B-EE42-40FA-BA48-10325358B2DD}" destId="{FE8665C2-A198-4619-B783-9D64FA665728}" srcOrd="5" destOrd="0" presId="urn:microsoft.com/office/officeart/2005/8/layout/default#2"/>
    <dgm:cxn modelId="{AA5BCB5D-5D03-47C3-BF2E-16DBB41A0BAC}" type="presParOf" srcId="{C429AD5B-EE42-40FA-BA48-10325358B2DD}" destId="{953385CA-61AC-441D-94EC-8638AD0856EF}" srcOrd="6" destOrd="0" presId="urn:microsoft.com/office/officeart/2005/8/layout/default#2"/>
    <dgm:cxn modelId="{A0DE607A-AA56-4AD4-926C-F355F205E9AB}" type="presParOf" srcId="{C429AD5B-EE42-40FA-BA48-10325358B2DD}" destId="{36C4F214-1BE8-4665-A5A1-CA24F2DEADF4}" srcOrd="7" destOrd="0" presId="urn:microsoft.com/office/officeart/2005/8/layout/default#2"/>
    <dgm:cxn modelId="{9076351E-6349-4D70-8AB1-A8F35C078CEA}" type="presParOf" srcId="{C429AD5B-EE42-40FA-BA48-10325358B2DD}" destId="{30A540B7-DFAE-4E3A-8D1E-8C5CC22B34BB}"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550" tIns="45775" rIns="91550" bIns="45775" rtlCol="0"/>
          <a:lstStyle>
            <a:lvl1pPr algn="l">
              <a:defRPr sz="1200"/>
            </a:lvl1pPr>
          </a:lstStyle>
          <a:p>
            <a:endParaRPr lang="en-ZA" dirty="0"/>
          </a:p>
        </p:txBody>
      </p:sp>
      <p:sp>
        <p:nvSpPr>
          <p:cNvPr id="3" name="Date Placeholder 2"/>
          <p:cNvSpPr>
            <a:spLocks noGrp="1"/>
          </p:cNvSpPr>
          <p:nvPr>
            <p:ph type="dt" idx="1"/>
          </p:nvPr>
        </p:nvSpPr>
        <p:spPr>
          <a:xfrm>
            <a:off x="3855839" y="1"/>
            <a:ext cx="2949787" cy="498693"/>
          </a:xfrm>
          <a:prstGeom prst="rect">
            <a:avLst/>
          </a:prstGeom>
        </p:spPr>
        <p:txBody>
          <a:bodyPr vert="horz" lIns="91550" tIns="45775" rIns="91550" bIns="45775" rtlCol="0"/>
          <a:lstStyle>
            <a:lvl1pPr algn="r">
              <a:defRPr sz="1200"/>
            </a:lvl1pPr>
          </a:lstStyle>
          <a:p>
            <a:fld id="{B93BB30C-8FF9-4545-A8C1-F0F825B56272}" type="datetimeFigureOut">
              <a:rPr lang="en-ZA" smtClean="0"/>
              <a:pPr/>
              <a:t>2023/02/23</a:t>
            </a:fld>
            <a:endParaRPr lang="en-ZA"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0" tIns="45775" rIns="91550" bIns="45775" rtlCol="0" anchor="ctr"/>
          <a:lstStyle/>
          <a:p>
            <a:endParaRPr lang="en-ZA" dirty="0"/>
          </a:p>
        </p:txBody>
      </p:sp>
      <p:sp>
        <p:nvSpPr>
          <p:cNvPr id="5" name="Notes Placeholder 4"/>
          <p:cNvSpPr>
            <a:spLocks noGrp="1"/>
          </p:cNvSpPr>
          <p:nvPr>
            <p:ph type="body" sz="quarter" idx="3"/>
          </p:nvPr>
        </p:nvSpPr>
        <p:spPr>
          <a:xfrm>
            <a:off x="680721" y="4783306"/>
            <a:ext cx="5445760" cy="3913615"/>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40648"/>
            <a:ext cx="2949787" cy="498692"/>
          </a:xfrm>
          <a:prstGeom prst="rect">
            <a:avLst/>
          </a:prstGeom>
        </p:spPr>
        <p:txBody>
          <a:bodyPr vert="horz" lIns="91550" tIns="45775" rIns="91550" bIns="4577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1550" tIns="45775" rIns="91550" bIns="45775" rtlCol="0" anchor="b"/>
          <a:lstStyle>
            <a:lvl1pPr algn="r">
              <a:defRPr sz="1200"/>
            </a:lvl1pPr>
          </a:lstStyle>
          <a:p>
            <a:fld id="{0AD03525-B855-47D1-835E-BD2355D7435D}" type="slidenum">
              <a:rPr lang="en-ZA" smtClean="0"/>
              <a:pPr/>
              <a:t>‹#›</a:t>
            </a:fld>
            <a:endParaRPr lang="en-ZA" dirty="0"/>
          </a:p>
        </p:txBody>
      </p:sp>
    </p:spTree>
    <p:extLst>
      <p:ext uri="{BB962C8B-B14F-4D97-AF65-F5344CB8AC3E}">
        <p14:creationId xmlns:p14="http://schemas.microsoft.com/office/powerpoint/2010/main" xmlns="" val="34421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03525-B855-47D1-835E-BD2355D7435D}" type="slidenum">
              <a:rPr lang="en-ZA" smtClean="0"/>
              <a:pPr/>
              <a:t>6</a:t>
            </a:fld>
            <a:endParaRPr lang="en-ZA" dirty="0"/>
          </a:p>
        </p:txBody>
      </p:sp>
    </p:spTree>
    <p:extLst>
      <p:ext uri="{BB962C8B-B14F-4D97-AF65-F5344CB8AC3E}">
        <p14:creationId xmlns:p14="http://schemas.microsoft.com/office/powerpoint/2010/main" xmlns="" val="401087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DSD</a:t>
            </a:r>
            <a:r>
              <a:rPr lang="en-US" baseline="0" dirty="0"/>
              <a:t> does a lot </a:t>
            </a:r>
          </a:p>
          <a:p>
            <a:endParaRPr lang="en-US" baseline="0" dirty="0"/>
          </a:p>
          <a:p>
            <a:r>
              <a:rPr lang="en-US" baseline="0" dirty="0"/>
              <a:t>Click</a:t>
            </a:r>
          </a:p>
          <a:p>
            <a:r>
              <a:rPr lang="en-US" baseline="0" dirty="0"/>
              <a:t>But there is always more to be done… </a:t>
            </a:r>
          </a:p>
          <a:p>
            <a:endParaRPr lang="en-US" baseline="0" dirty="0"/>
          </a:p>
          <a:p>
            <a:r>
              <a:rPr lang="en-US" baseline="0" dirty="0"/>
              <a:t>Other factors that fall within the realm of </a:t>
            </a:r>
            <a:r>
              <a:rPr lang="en-US" baseline="0" dirty="0" err="1"/>
              <a:t>DSD</a:t>
            </a:r>
            <a:r>
              <a:rPr lang="en-US" baseline="0" dirty="0"/>
              <a:t> that could be addressed include: </a:t>
            </a:r>
          </a:p>
          <a:p>
            <a:endParaRPr lang="en-US" baseline="0" dirty="0"/>
          </a:p>
          <a:p>
            <a:r>
              <a:rPr lang="en-US" baseline="0" dirty="0"/>
              <a:t>Click </a:t>
            </a:r>
          </a:p>
          <a:p>
            <a:pPr marL="171450" indent="-171450">
              <a:buFontTx/>
              <a:buChar char="-"/>
            </a:pPr>
            <a:r>
              <a:rPr lang="en-US" baseline="0" dirty="0"/>
              <a:t>Building livelihoods of youth – focusing on career building in adolescents and </a:t>
            </a:r>
            <a:r>
              <a:rPr lang="en-US" baseline="0" dirty="0" err="1"/>
              <a:t>esp</a:t>
            </a:r>
            <a:r>
              <a:rPr lang="en-US" baseline="0" dirty="0"/>
              <a:t> young adulthood when grants stop  and sexual activity may escalate </a:t>
            </a:r>
          </a:p>
          <a:p>
            <a:pPr marL="0" indent="0">
              <a:buFontTx/>
              <a:buNone/>
            </a:pPr>
            <a:endParaRPr lang="en-US" baseline="0" dirty="0"/>
          </a:p>
          <a:p>
            <a:pPr marL="0" indent="0">
              <a:buFontTx/>
              <a:buNone/>
            </a:pPr>
            <a:r>
              <a:rPr lang="en-US" baseline="0" dirty="0"/>
              <a:t>Click </a:t>
            </a:r>
          </a:p>
          <a:p>
            <a:pPr marL="171450" indent="-171450">
              <a:buFontTx/>
              <a:buChar char="-"/>
            </a:pPr>
            <a:r>
              <a:rPr lang="en-US" baseline="0" dirty="0"/>
              <a:t>Mental health – in RSA depression has been shown to be linked with sex risk behavior. No future – why bother protecting it with a  condom?</a:t>
            </a:r>
          </a:p>
          <a:p>
            <a:pPr marL="0" indent="0">
              <a:buFontTx/>
              <a:buNone/>
            </a:pPr>
            <a:endParaRPr lang="en-US" baseline="0" dirty="0"/>
          </a:p>
          <a:p>
            <a:pPr marL="0" indent="0">
              <a:buFontTx/>
              <a:buNone/>
            </a:pPr>
            <a:r>
              <a:rPr lang="en-US" baseline="0" dirty="0"/>
              <a:t>Click </a:t>
            </a:r>
          </a:p>
          <a:p>
            <a:pPr marL="171450" indent="-171450">
              <a:buFontTx/>
              <a:buChar char="-"/>
            </a:pPr>
            <a:r>
              <a:rPr lang="en-US" baseline="0" dirty="0"/>
              <a:t>Family care – building a supportive environment in the home – ongoing protection from abuse and HIV </a:t>
            </a:r>
          </a:p>
          <a:p>
            <a:pPr marL="0" indent="0">
              <a:buFontTx/>
              <a:buNone/>
            </a:pPr>
            <a:endParaRPr lang="en-US" baseline="0" dirty="0"/>
          </a:p>
          <a:p>
            <a:pPr marL="0" indent="0">
              <a:buFontTx/>
              <a:buNone/>
            </a:pPr>
            <a:r>
              <a:rPr lang="en-US" baseline="0" dirty="0"/>
              <a:t>Click </a:t>
            </a:r>
          </a:p>
          <a:p>
            <a:pPr marL="171450" indent="-171450">
              <a:buFontTx/>
              <a:buChar char="-"/>
            </a:pPr>
            <a:r>
              <a:rPr lang="en-US" baseline="0" dirty="0"/>
              <a:t>Help to ensure adherence, among </a:t>
            </a:r>
            <a:r>
              <a:rPr lang="en-US" baseline="0" dirty="0" err="1"/>
              <a:t>caregivesr</a:t>
            </a:r>
            <a:r>
              <a:rPr lang="en-US" baseline="0" dirty="0"/>
              <a:t> and especially children and youth. </a:t>
            </a:r>
          </a:p>
          <a:p>
            <a:pPr marL="0" indent="0">
              <a:buFontTx/>
              <a:buNone/>
            </a:pPr>
            <a:endParaRPr lang="en-US" baseline="0" dirty="0"/>
          </a:p>
          <a:p>
            <a:pPr marL="0" indent="0">
              <a:buFontTx/>
              <a:buNone/>
            </a:pPr>
            <a:r>
              <a:rPr lang="en-US" baseline="0" dirty="0"/>
              <a:t>Click </a:t>
            </a:r>
          </a:p>
          <a:p>
            <a:pPr marL="171450" indent="-171450">
              <a:buFontTx/>
              <a:buChar char="-"/>
            </a:pPr>
            <a:r>
              <a:rPr lang="en-US" baseline="0" dirty="0"/>
              <a:t>Lastly, </a:t>
            </a:r>
            <a:r>
              <a:rPr lang="en-US" baseline="0" dirty="0" err="1"/>
              <a:t>GBV</a:t>
            </a:r>
            <a:r>
              <a:rPr lang="en-US" baseline="0" dirty="0"/>
              <a:t>. A major problem in our communities and something sorely impacting the epidemic. </a:t>
            </a:r>
          </a:p>
          <a:p>
            <a:pPr marL="171450" indent="-171450">
              <a:buFontTx/>
              <a:buChar char="-"/>
            </a:pPr>
            <a:endParaRPr lang="en-ZA" dirty="0"/>
          </a:p>
        </p:txBody>
      </p:sp>
      <p:sp>
        <p:nvSpPr>
          <p:cNvPr id="4" name="Slide Number Placeholder 3"/>
          <p:cNvSpPr>
            <a:spLocks noGrp="1"/>
          </p:cNvSpPr>
          <p:nvPr>
            <p:ph type="sldNum" sz="quarter" idx="10"/>
          </p:nvPr>
        </p:nvSpPr>
        <p:spPr/>
        <p:txBody>
          <a:bodyPr/>
          <a:lstStyle/>
          <a:p>
            <a:fld id="{350EE6C2-619B-484F-85B6-CFD566830C70}"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xmlns="" val="423643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154"/>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662"/>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en-US"/>
              <a:t>Click to edit Master subtitle style</a:t>
            </a:r>
          </a:p>
        </p:txBody>
      </p:sp>
    </p:spTree>
    <p:extLst>
      <p:ext uri="{BB962C8B-B14F-4D97-AF65-F5344CB8AC3E}">
        <p14:creationId xmlns:p14="http://schemas.microsoft.com/office/powerpoint/2010/main" xmlns="" val="91047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8757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031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6" descr="gcbs powerpoint mosiacs.BMP"/>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744200" y="0"/>
            <a:ext cx="1320800" cy="101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descr="gcbs powerpoint mosiacs.BMP"/>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22767" y="5818189"/>
            <a:ext cx="13208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gcbs logo.BMP"/>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83168" y="6243639"/>
            <a:ext cx="107103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542867" y="6227764"/>
            <a:ext cx="20066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1010900" y="6070601"/>
            <a:ext cx="100753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Object 11"/>
          <p:cNvGraphicFramePr>
            <a:graphicFrameLocks noChangeAspect="1"/>
          </p:cNvGraphicFramePr>
          <p:nvPr userDrawn="1"/>
        </p:nvGraphicFramePr>
        <p:xfrm>
          <a:off x="5729817" y="6018213"/>
          <a:ext cx="2351616" cy="792162"/>
        </p:xfrm>
        <a:graphic>
          <a:graphicData uri="http://schemas.openxmlformats.org/presentationml/2006/ole">
            <p:oleObj spid="_x0000_s1034" r:id="rId8" imgW="7830643" imgH="3543795" progId="">
              <p:embed/>
            </p:oleObj>
          </a:graphicData>
        </a:graphic>
      </p:graphicFrame>
    </p:spTree>
    <p:extLst>
      <p:ext uri="{BB962C8B-B14F-4D97-AF65-F5344CB8AC3E}">
        <p14:creationId xmlns:p14="http://schemas.microsoft.com/office/powerpoint/2010/main" xmlns="" val="26361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6" descr="gcbs powerpoint mosiacs.BMP"/>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744200" y="0"/>
            <a:ext cx="1320800" cy="101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descr="gcbs powerpoint mosiacs.BMP"/>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22767" y="5818189"/>
            <a:ext cx="13208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gcbs logo.BMP"/>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83168" y="6243639"/>
            <a:ext cx="107103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542867" y="6227764"/>
            <a:ext cx="20066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1010900" y="6070601"/>
            <a:ext cx="100753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Object 11"/>
          <p:cNvGraphicFramePr>
            <a:graphicFrameLocks noChangeAspect="1"/>
          </p:cNvGraphicFramePr>
          <p:nvPr userDrawn="1"/>
        </p:nvGraphicFramePr>
        <p:xfrm>
          <a:off x="5729817" y="6018213"/>
          <a:ext cx="2351616" cy="792162"/>
        </p:xfrm>
        <a:graphic>
          <a:graphicData uri="http://schemas.openxmlformats.org/presentationml/2006/ole">
            <p:oleObj spid="_x0000_s2058" r:id="rId8" imgW="7830643" imgH="3543795" progId="">
              <p:embed/>
            </p:oleObj>
          </a:graphicData>
        </a:graphic>
      </p:graphicFrame>
    </p:spTree>
    <p:extLst>
      <p:ext uri="{BB962C8B-B14F-4D97-AF65-F5344CB8AC3E}">
        <p14:creationId xmlns:p14="http://schemas.microsoft.com/office/powerpoint/2010/main" xmlns="" val="148749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20098" y="333375"/>
            <a:ext cx="10752499" cy="863600"/>
          </a:xfrm>
          <a:prstGeom prst="rect">
            <a:avLst/>
          </a:prstGeom>
        </p:spPr>
        <p:txBody>
          <a:bodyPr>
            <a:noAutofit/>
          </a:bodyPr>
          <a:lstStyle>
            <a:lvl1pPr marL="0" indent="0" algn="l">
              <a:buNone/>
              <a:defRPr sz="2585" b="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xmlns="" val="94621415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585"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xmlns="" val="3707936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813640"/>
            <a:ext cx="10552365" cy="870407"/>
          </a:xfrm>
        </p:spPr>
        <p:txBody>
          <a:bodyPr/>
          <a:lstStyle>
            <a:lvl1pPr>
              <a:defRPr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1892188"/>
            <a:ext cx="496656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1892188"/>
            <a:ext cx="496851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7348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993400"/>
            <a:ext cx="496656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993400"/>
            <a:ext cx="496851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2594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813640"/>
            <a:ext cx="10552365" cy="870407"/>
          </a:xfrm>
        </p:spPr>
        <p:txBody>
          <a:bodyPr/>
          <a:lstStyle>
            <a:lvl1pPr>
              <a:defRPr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1892188"/>
            <a:ext cx="496656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1892188"/>
            <a:ext cx="496851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54512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993400"/>
            <a:ext cx="496656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993400"/>
            <a:ext cx="496851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13162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56300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5421121"/>
            <a:ext cx="10552365" cy="794717"/>
          </a:xfrm>
        </p:spPr>
        <p:txBody>
          <a:bodyPr anchor="b" anchorCtr="0">
            <a:normAutofit/>
          </a:bodyPr>
          <a:lstStyle>
            <a:lvl1pPr>
              <a:defRPr sz="2500" b="1">
                <a:solidFill>
                  <a:srgbClr val="8B0E18"/>
                </a:solidFill>
              </a:defRPr>
            </a:lvl1pPr>
          </a:lstStyle>
          <a:p>
            <a:r>
              <a:rPr lang="en-US" dirty="0"/>
              <a:t>Click to edit Master title style</a:t>
            </a:r>
          </a:p>
        </p:txBody>
      </p:sp>
      <p:sp>
        <p:nvSpPr>
          <p:cNvPr id="8" name="Chart Placeholder 7"/>
          <p:cNvSpPr>
            <a:spLocks noGrp="1"/>
          </p:cNvSpPr>
          <p:nvPr>
            <p:ph type="chart" sz="quarter" idx="10"/>
          </p:nvPr>
        </p:nvSpPr>
        <p:spPr>
          <a:xfrm>
            <a:off x="823386" y="889328"/>
            <a:ext cx="10553700" cy="4437208"/>
          </a:xfrm>
        </p:spPr>
        <p:txBody>
          <a:bodyPr/>
          <a:lstStyle/>
          <a:p>
            <a:endParaRPr lang="en-US" dirty="0"/>
          </a:p>
        </p:txBody>
      </p:sp>
    </p:spTree>
    <p:extLst>
      <p:ext uri="{BB962C8B-B14F-4D97-AF65-F5344CB8AC3E}">
        <p14:creationId xmlns:p14="http://schemas.microsoft.com/office/powerpoint/2010/main" xmlns="" val="3605314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889329"/>
            <a:ext cx="10553700" cy="5307589"/>
          </a:xfrm>
        </p:spPr>
        <p:txBody>
          <a:bodyPr/>
          <a:lstStyle/>
          <a:p>
            <a:endParaRPr lang="en-US" dirty="0"/>
          </a:p>
        </p:txBody>
      </p:sp>
    </p:spTree>
    <p:extLst>
      <p:ext uri="{BB962C8B-B14F-4D97-AF65-F5344CB8AC3E}">
        <p14:creationId xmlns:p14="http://schemas.microsoft.com/office/powerpoint/2010/main" xmlns="" val="179173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5326510"/>
            <a:ext cx="10552365" cy="870407"/>
          </a:xfrm>
        </p:spPr>
        <p:txBody>
          <a:bodyPr anchor="b" anchorCtr="0">
            <a:normAutofit/>
          </a:bodyPr>
          <a:lstStyle>
            <a:lvl1pPr>
              <a:defRPr sz="25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747416"/>
            <a:ext cx="10553700" cy="4777775"/>
          </a:xfrm>
        </p:spPr>
        <p:txBody>
          <a:bodyPr/>
          <a:lstStyle/>
          <a:p>
            <a:endParaRPr lang="en-US" dirty="0"/>
          </a:p>
        </p:txBody>
      </p:sp>
    </p:spTree>
    <p:extLst>
      <p:ext uri="{BB962C8B-B14F-4D97-AF65-F5344CB8AC3E}">
        <p14:creationId xmlns:p14="http://schemas.microsoft.com/office/powerpoint/2010/main" xmlns="" val="365586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794720"/>
            <a:ext cx="10553700" cy="4853463"/>
          </a:xfrm>
        </p:spPr>
        <p:txBody>
          <a:bodyPr/>
          <a:lstStyle/>
          <a:p>
            <a:endParaRPr lang="en-US" dirty="0"/>
          </a:p>
        </p:txBody>
      </p:sp>
    </p:spTree>
    <p:extLst>
      <p:ext uri="{BB962C8B-B14F-4D97-AF65-F5344CB8AC3E}">
        <p14:creationId xmlns:p14="http://schemas.microsoft.com/office/powerpoint/2010/main" xmlns="" val="213129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311295"/>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250429" y="4966995"/>
            <a:ext cx="3878759" cy="1315071"/>
          </a:xfrm>
          <a:prstGeom prst="rect">
            <a:avLst/>
          </a:prstGeom>
        </p:spPr>
      </p:pic>
      <p:sp>
        <p:nvSpPr>
          <p:cNvPr id="5" name="TextBox 4"/>
          <p:cNvSpPr txBox="1"/>
          <p:nvPr userDrawn="1"/>
        </p:nvSpPr>
        <p:spPr>
          <a:xfrm>
            <a:off x="870537" y="425742"/>
            <a:ext cx="10398752" cy="3046988"/>
          </a:xfrm>
          <a:prstGeom prst="rect">
            <a:avLst/>
          </a:prstGeom>
          <a:noFill/>
        </p:spPr>
        <p:txBody>
          <a:bodyPr wrap="square" rtlCol="0">
            <a:spAutoFit/>
          </a:bodyPr>
          <a:lstStyle/>
          <a:p>
            <a:pPr algn="ctr" defTabSz="457200"/>
            <a:r>
              <a:rPr lang="en-US" sz="1200" dirty="0">
                <a:solidFill>
                  <a:srgbClr val="FFFFFF"/>
                </a:solidFill>
                <a:cs typeface="Arial"/>
              </a:rPr>
              <a:t>GTAC</a:t>
            </a:r>
          </a:p>
          <a:p>
            <a:pPr algn="ctr" defTabSz="457200"/>
            <a:r>
              <a:rPr lang="en-US" sz="1200" dirty="0">
                <a:solidFill>
                  <a:srgbClr val="FFFFFF"/>
                </a:solidFill>
                <a:cs typeface="Arial"/>
              </a:rPr>
              <a:t>Government Technical Advisory Centre</a:t>
            </a:r>
          </a:p>
          <a:p>
            <a:pPr algn="ctr" defTabSz="457200"/>
            <a:r>
              <a:rPr lang="en-US" sz="1200" dirty="0">
                <a:solidFill>
                  <a:srgbClr val="FFFFFF"/>
                </a:solidFill>
                <a:cs typeface="Arial"/>
              </a:rPr>
              <a:t>Private Bag X115</a:t>
            </a:r>
          </a:p>
          <a:p>
            <a:pPr algn="ctr" defTabSz="457200"/>
            <a:r>
              <a:rPr lang="en-US" sz="1200" dirty="0">
                <a:solidFill>
                  <a:srgbClr val="FFFFFF"/>
                </a:solidFill>
                <a:cs typeface="Arial"/>
              </a:rPr>
              <a:t>Pretoria 0001</a:t>
            </a:r>
          </a:p>
          <a:p>
            <a:pPr algn="ctr" defTabSz="457200"/>
            <a:endParaRPr lang="en-US" sz="1200" dirty="0">
              <a:solidFill>
                <a:srgbClr val="FFFFFF"/>
              </a:solidFill>
              <a:cs typeface="Arial"/>
            </a:endParaRPr>
          </a:p>
          <a:p>
            <a:pPr algn="ctr" defTabSz="457200"/>
            <a:r>
              <a:rPr lang="en-US" sz="1200" dirty="0">
                <a:solidFill>
                  <a:srgbClr val="FFFFFF"/>
                </a:solidFill>
                <a:cs typeface="Arial"/>
              </a:rPr>
              <a:t>GTAC</a:t>
            </a:r>
          </a:p>
          <a:p>
            <a:pPr algn="ctr" defTabSz="457200"/>
            <a:r>
              <a:rPr lang="en-US" sz="1200" dirty="0">
                <a:solidFill>
                  <a:srgbClr val="FFFFFF"/>
                </a:solidFill>
                <a:cs typeface="Arial"/>
              </a:rPr>
              <a:t>Government Technical Advisory Centre</a:t>
            </a:r>
          </a:p>
          <a:p>
            <a:pPr algn="ctr" defTabSz="457200"/>
            <a:r>
              <a:rPr lang="en-US" sz="1200" dirty="0">
                <a:solidFill>
                  <a:srgbClr val="FFFFFF"/>
                </a:solidFill>
                <a:cs typeface="Arial"/>
              </a:rPr>
              <a:t>240 Madiba Street </a:t>
            </a:r>
          </a:p>
          <a:p>
            <a:pPr algn="ctr" defTabSz="457200"/>
            <a:r>
              <a:rPr lang="en-US" sz="1200" dirty="0">
                <a:solidFill>
                  <a:srgbClr val="FFFFFF"/>
                </a:solidFill>
                <a:cs typeface="Arial"/>
              </a:rPr>
              <a:t>Pretoria 0002 </a:t>
            </a:r>
          </a:p>
          <a:p>
            <a:pPr algn="ctr" defTabSz="457200"/>
            <a:endParaRPr lang="en-US" sz="1200" dirty="0">
              <a:solidFill>
                <a:srgbClr val="FFFFFF"/>
              </a:solidFill>
              <a:cs typeface="Arial"/>
            </a:endParaRPr>
          </a:p>
          <a:p>
            <a:pPr algn="ctr" defTabSz="457200"/>
            <a:r>
              <a:rPr lang="en-US" sz="1500" dirty="0">
                <a:solidFill>
                  <a:srgbClr val="FFFFFF"/>
                </a:solidFill>
                <a:cs typeface="Arial"/>
              </a:rPr>
              <a:t>info@gtac.gov.za</a:t>
            </a:r>
            <a:br>
              <a:rPr lang="en-US" sz="1500" dirty="0">
                <a:solidFill>
                  <a:srgbClr val="FFFFFF"/>
                </a:solidFill>
                <a:cs typeface="Arial"/>
              </a:rPr>
            </a:br>
            <a:r>
              <a:rPr lang="en-US" sz="1500" dirty="0">
                <a:solidFill>
                  <a:srgbClr val="FFFFFF"/>
                </a:solidFill>
                <a:cs typeface="Arial"/>
              </a:rPr>
              <a:t/>
            </a:r>
            <a:br>
              <a:rPr lang="en-US" sz="1500" dirty="0">
                <a:solidFill>
                  <a:srgbClr val="FFFFFF"/>
                </a:solidFill>
                <a:cs typeface="Arial"/>
              </a:rPr>
            </a:br>
            <a:r>
              <a:rPr lang="en-US" sz="3000" dirty="0">
                <a:solidFill>
                  <a:srgbClr val="FFFFFF"/>
                </a:solidFill>
                <a:cs typeface="Arial"/>
              </a:rPr>
              <a:t>www.gtac.gov.za</a:t>
            </a:r>
          </a:p>
          <a:p>
            <a:pPr algn="ctr" defTabSz="457200"/>
            <a:endParaRPr lang="en-US" sz="1200" dirty="0">
              <a:solidFill>
                <a:srgbClr val="FFFFFF"/>
              </a:solidFill>
              <a:cs typeface="Arial"/>
            </a:endParaRPr>
          </a:p>
        </p:txBody>
      </p:sp>
    </p:spTree>
    <p:extLst>
      <p:ext uri="{BB962C8B-B14F-4D97-AF65-F5344CB8AC3E}">
        <p14:creationId xmlns:p14="http://schemas.microsoft.com/office/powerpoint/2010/main" xmlns="" val="340293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xmlns="" val="3510712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26453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9095509" y="6310312"/>
            <a:ext cx="2743200" cy="365125"/>
          </a:xfrm>
          <a:prstGeom prst="rect">
            <a:avLst/>
          </a:prstGeom>
        </p:spPr>
        <p:txBody>
          <a:bodyPr/>
          <a:lstStyle/>
          <a:p>
            <a:fld id="{01BA374B-96E1-4B69-AC0E-0EF63C3DFBAB}" type="slidenum">
              <a:rPr lang="en-US" smtClean="0"/>
              <a:pPr/>
              <a:t>‹#›</a:t>
            </a:fld>
            <a:endParaRPr lang="en-US" dirty="0"/>
          </a:p>
        </p:txBody>
      </p:sp>
    </p:spTree>
    <p:extLst>
      <p:ext uri="{BB962C8B-B14F-4D97-AF65-F5344CB8AC3E}">
        <p14:creationId xmlns:p14="http://schemas.microsoft.com/office/powerpoint/2010/main" xmlns="" val="4012225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5818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0425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4154"/>
            </a:lvl1pPr>
          </a:lstStyle>
          <a:p>
            <a:r>
              <a:rPr lang="en-US"/>
              <a:t>Click to edit Master title style</a:t>
            </a:r>
          </a:p>
        </p:txBody>
      </p:sp>
      <p:sp>
        <p:nvSpPr>
          <p:cNvPr id="3" name="Text Placeholder 2"/>
          <p:cNvSpPr>
            <a:spLocks noGrp="1"/>
          </p:cNvSpPr>
          <p:nvPr>
            <p:ph type="body" idx="1"/>
          </p:nvPr>
        </p:nvSpPr>
        <p:spPr>
          <a:xfrm>
            <a:off x="831852" y="4589467"/>
            <a:ext cx="10515600" cy="1500187"/>
          </a:xfrm>
        </p:spPr>
        <p:txBody>
          <a:bodyPr/>
          <a:lstStyle>
            <a:lvl1pPr marL="0" indent="0">
              <a:buNone/>
              <a:defRPr sz="1662">
                <a:solidFill>
                  <a:schemeClr val="tx1">
                    <a:tint val="75000"/>
                  </a:schemeClr>
                </a:solidFill>
              </a:defRPr>
            </a:lvl1pPr>
            <a:lvl2pPr marL="316531" indent="0">
              <a:buNone/>
              <a:defRPr sz="1385">
                <a:solidFill>
                  <a:schemeClr val="tx1">
                    <a:tint val="75000"/>
                  </a:schemeClr>
                </a:solidFill>
              </a:defRPr>
            </a:lvl2pPr>
            <a:lvl3pPr marL="633062" indent="0">
              <a:buNone/>
              <a:defRPr sz="1246">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endParaRPr lang="en-US" dirty="0"/>
          </a:p>
        </p:txBody>
      </p:sp>
      <p:sp>
        <p:nvSpPr>
          <p:cNvPr id="6" name="Slide Number Placeholder 5"/>
          <p:cNvSpPr>
            <a:spLocks noGrp="1"/>
          </p:cNvSpPr>
          <p:nvPr>
            <p:ph type="sldNum" sz="quarter" idx="12"/>
          </p:nvPr>
        </p:nvSpPr>
        <p:spPr>
          <a:xfrm>
            <a:off x="9095317" y="6310314"/>
            <a:ext cx="27432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fld id="{3F730144-8238-4589-96DD-D6195026929C}" type="slidenum">
              <a:rPr lang="en-US"/>
              <a:pPr>
                <a:defRPr/>
              </a:pPr>
              <a:t>‹#›</a:t>
            </a:fld>
            <a:endParaRPr lang="en-US" dirty="0"/>
          </a:p>
        </p:txBody>
      </p:sp>
    </p:spTree>
    <p:extLst>
      <p:ext uri="{BB962C8B-B14F-4D97-AF65-F5344CB8AC3E}">
        <p14:creationId xmlns:p14="http://schemas.microsoft.com/office/powerpoint/2010/main" xmlns="" val="168977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975515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7582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xmlns="" val="3059033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xmlns="" val="1270638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8348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6311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5317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569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22221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441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215"/>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xmlns="" val="164198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215"/>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xmlns="" val="94991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 Id="rId30"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17" Type="http://schemas.openxmlformats.org/officeDocument/2006/relationships/image" Target="../media/image22.png"/><Relationship Id="rId2" Type="http://schemas.openxmlformats.org/officeDocument/2006/relationships/slideLayout" Target="../slideLayouts/slideLayout26.xml"/><Relationship Id="rId16"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6"/>
            <a:ext cx="10515600" cy="368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Rectangle 12"/>
          <p:cNvSpPr/>
          <p:nvPr userDrawn="1"/>
        </p:nvSpPr>
        <p:spPr>
          <a:xfrm>
            <a:off x="9127067" y="5938839"/>
            <a:ext cx="2804584" cy="78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969" dirty="0">
              <a:solidFill>
                <a:prstClr val="white"/>
              </a:solidFill>
            </a:endParaRPr>
          </a:p>
        </p:txBody>
      </p:sp>
      <p:pic>
        <p:nvPicPr>
          <p:cNvPr id="1029" name="Picture 13"/>
          <p:cNvPicPr>
            <a:picLocks noChangeAspect="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auto">
          <a:xfrm>
            <a:off x="10240434" y="6024563"/>
            <a:ext cx="717551"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4"/>
          <p:cNvPicPr>
            <a:picLocks noChangeAspect="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a:off x="9306985" y="5773738"/>
            <a:ext cx="764116"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5"/>
          <p:cNvPicPr>
            <a:picLocks noChangeAspect="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10957985" y="5978525"/>
            <a:ext cx="1102783"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4" descr="National Development Agency"/>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8534401" y="5897564"/>
            <a:ext cx="5461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6" descr="Department of Social Development Bursaries and Financial ..."/>
          <p:cNvPicPr>
            <a:picLocks noChangeAspect="1"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auto">
          <a:xfrm>
            <a:off x="527051" y="5880101"/>
            <a:ext cx="1860549"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userDrawn="1"/>
        </p:nvSpPr>
        <p:spPr>
          <a:xfrm>
            <a:off x="1" y="-19050"/>
            <a:ext cx="5035551" cy="249238"/>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1246" dirty="0">
              <a:solidFill>
                <a:srgbClr val="B48138"/>
              </a:solidFill>
            </a:endParaRPr>
          </a:p>
        </p:txBody>
      </p:sp>
      <p:sp>
        <p:nvSpPr>
          <p:cNvPr id="20" name="Rectangle 19"/>
          <p:cNvSpPr/>
          <p:nvPr userDrawn="1"/>
        </p:nvSpPr>
        <p:spPr>
          <a:xfrm>
            <a:off x="7192434" y="5540375"/>
            <a:ext cx="4993217" cy="249238"/>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1246" dirty="0">
              <a:solidFill>
                <a:prstClr val="white"/>
              </a:solidFill>
            </a:endParaRPr>
          </a:p>
        </p:txBody>
      </p:sp>
      <p:sp>
        <p:nvSpPr>
          <p:cNvPr id="3084" name="TextBox 20"/>
          <p:cNvSpPr txBox="1">
            <a:spLocks noChangeArrowheads="1"/>
          </p:cNvSpPr>
          <p:nvPr userDrawn="1"/>
        </p:nvSpPr>
        <p:spPr bwMode="auto">
          <a:xfrm>
            <a:off x="3263900" y="5540376"/>
            <a:ext cx="3928533" cy="22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ea typeface="ヒラギノ角ゴ Pro W3" pitchFamily="4" charset="-128"/>
              </a:defRPr>
            </a:lvl1pPr>
            <a:lvl2pPr marL="742950" indent="-285750" defTabSz="685800">
              <a:defRPr sz="2400">
                <a:solidFill>
                  <a:schemeClr val="tx1"/>
                </a:solidFill>
                <a:latin typeface="Times New Roman" panose="02020603050405020304" pitchFamily="18" charset="0"/>
                <a:ea typeface="ヒラギノ角ゴ Pro W3" pitchFamily="4" charset="-128"/>
              </a:defRPr>
            </a:lvl2pPr>
            <a:lvl3pPr marL="1143000" indent="-228600" defTabSz="685800">
              <a:defRPr sz="2400">
                <a:solidFill>
                  <a:schemeClr val="tx1"/>
                </a:solidFill>
                <a:latin typeface="Times New Roman" panose="02020603050405020304" pitchFamily="18" charset="0"/>
                <a:ea typeface="ヒラギノ角ゴ Pro W3" pitchFamily="4" charset="-128"/>
              </a:defRPr>
            </a:lvl3pPr>
            <a:lvl4pPr marL="1600200" indent="-228600" defTabSz="685800">
              <a:defRPr sz="2400">
                <a:solidFill>
                  <a:schemeClr val="tx1"/>
                </a:solidFill>
                <a:latin typeface="Times New Roman" panose="02020603050405020304" pitchFamily="18" charset="0"/>
                <a:ea typeface="ヒラギノ角ゴ Pro W3" pitchFamily="4" charset="-128"/>
              </a:defRPr>
            </a:lvl4pPr>
            <a:lvl5pPr marL="2057400" indent="-228600" defTabSz="685800">
              <a:defRPr sz="2400">
                <a:solidFill>
                  <a:schemeClr val="tx1"/>
                </a:solidFill>
                <a:latin typeface="Times New Roman" panose="02020603050405020304" pitchFamily="18" charset="0"/>
                <a:ea typeface="ヒラギノ角ゴ Pro W3" pitchFamily="4" charset="-128"/>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9pPr>
          </a:lstStyle>
          <a:p>
            <a:pPr algn="ctr" fontAlgn="base">
              <a:spcBef>
                <a:spcPct val="0"/>
              </a:spcBef>
              <a:spcAft>
                <a:spcPct val="0"/>
              </a:spcAft>
              <a:defRPr/>
            </a:pPr>
            <a:r>
              <a:rPr lang="en-US" altLang="en-US" sz="831" b="1" dirty="0">
                <a:solidFill>
                  <a:srgbClr val="BD986E"/>
                </a:solidFill>
                <a:latin typeface="Arial" panose="020B0604020202020204" pitchFamily="34" charset="0"/>
              </a:rPr>
              <a:t>BUILDING A CARING SOCIETY TOGETHER</a:t>
            </a:r>
          </a:p>
        </p:txBody>
      </p:sp>
      <p:sp>
        <p:nvSpPr>
          <p:cNvPr id="22" name="Rectangle 21"/>
          <p:cNvSpPr/>
          <p:nvPr userDrawn="1"/>
        </p:nvSpPr>
        <p:spPr>
          <a:xfrm>
            <a:off x="10621433" y="5508625"/>
            <a:ext cx="1091966" cy="241476"/>
          </a:xfrm>
          <a:prstGeom prst="rect">
            <a:avLst/>
          </a:prstGeom>
        </p:spPr>
        <p:txBody>
          <a:bodyPr wrap="none">
            <a:spAutoFit/>
          </a:bodyPr>
          <a:lstStyle/>
          <a:p>
            <a:pPr defTabSz="633062">
              <a:defRPr/>
            </a:pPr>
            <a:r>
              <a:rPr lang="en-US" sz="969" dirty="0">
                <a:solidFill>
                  <a:prstClr val="white"/>
                </a:solidFill>
                <a:ea typeface="ヒラギノ角ゴ Pro W3" pitchFamily="4" charset="-128"/>
              </a:rPr>
              <a:t>www.dsd.gov.za</a:t>
            </a:r>
          </a:p>
        </p:txBody>
      </p:sp>
    </p:spTree>
    <p:extLst>
      <p:ext uri="{BB962C8B-B14F-4D97-AF65-F5344CB8AC3E}">
        <p14:creationId xmlns:p14="http://schemas.microsoft.com/office/powerpoint/2010/main" xmlns="" val="137155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p:hf hdr="0" ftr="0" dt="0"/>
  <p:txStyles>
    <p:titleStyle>
      <a:lvl1pPr algn="l" defTabSz="631825"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2pPr>
      <a:lvl3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3pPr>
      <a:lvl4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4pPr>
      <a:lvl5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5pPr>
      <a:lvl6pPr marL="422041" algn="l" defTabSz="633062" rtl="0" fontAlgn="base">
        <a:lnSpc>
          <a:spcPct val="90000"/>
        </a:lnSpc>
        <a:spcBef>
          <a:spcPct val="0"/>
        </a:spcBef>
        <a:spcAft>
          <a:spcPct val="0"/>
        </a:spcAft>
        <a:defRPr sz="2492">
          <a:solidFill>
            <a:schemeClr val="tx1"/>
          </a:solidFill>
          <a:latin typeface="Arial" panose="020B0604020202020204" pitchFamily="34" charset="0"/>
        </a:defRPr>
      </a:lvl6pPr>
      <a:lvl7pPr marL="844083" algn="l" defTabSz="633062" rtl="0" fontAlgn="base">
        <a:lnSpc>
          <a:spcPct val="90000"/>
        </a:lnSpc>
        <a:spcBef>
          <a:spcPct val="0"/>
        </a:spcBef>
        <a:spcAft>
          <a:spcPct val="0"/>
        </a:spcAft>
        <a:defRPr sz="2492">
          <a:solidFill>
            <a:schemeClr val="tx1"/>
          </a:solidFill>
          <a:latin typeface="Arial" panose="020B0604020202020204" pitchFamily="34" charset="0"/>
        </a:defRPr>
      </a:lvl7pPr>
      <a:lvl8pPr marL="1266124" algn="l" defTabSz="633062" rtl="0" fontAlgn="base">
        <a:lnSpc>
          <a:spcPct val="90000"/>
        </a:lnSpc>
        <a:spcBef>
          <a:spcPct val="0"/>
        </a:spcBef>
        <a:spcAft>
          <a:spcPct val="0"/>
        </a:spcAft>
        <a:defRPr sz="2492">
          <a:solidFill>
            <a:schemeClr val="tx1"/>
          </a:solidFill>
          <a:latin typeface="Arial" panose="020B0604020202020204" pitchFamily="34" charset="0"/>
        </a:defRPr>
      </a:lvl8pPr>
      <a:lvl9pPr marL="1688165" algn="l" defTabSz="633062" rtl="0" fontAlgn="base">
        <a:lnSpc>
          <a:spcPct val="90000"/>
        </a:lnSpc>
        <a:spcBef>
          <a:spcPct val="0"/>
        </a:spcBef>
        <a:spcAft>
          <a:spcPct val="0"/>
        </a:spcAft>
        <a:defRPr sz="2492">
          <a:solidFill>
            <a:schemeClr val="tx1"/>
          </a:solidFill>
          <a:latin typeface="Arial" panose="020B0604020202020204" pitchFamily="34" charset="0"/>
        </a:defRPr>
      </a:lvl9pPr>
    </p:titleStyle>
    <p:bodyStyle>
      <a:lvl1pPr marL="157163" indent="-157163" algn="l" defTabSz="631825" rtl="0" eaLnBrk="0" fontAlgn="base" hangingPunct="0">
        <a:lnSpc>
          <a:spcPct val="90000"/>
        </a:lnSpc>
        <a:spcBef>
          <a:spcPts val="688"/>
        </a:spcBef>
        <a:spcAft>
          <a:spcPct val="0"/>
        </a:spcAft>
        <a:buClr>
          <a:srgbClr val="B48138"/>
        </a:buClr>
        <a:buFont typeface="Arial" panose="020B0604020202020204" pitchFamily="34" charset="0"/>
        <a:buChar char="•"/>
        <a:defRPr sz="1300" kern="1200">
          <a:solidFill>
            <a:schemeClr val="tx1"/>
          </a:solidFill>
          <a:latin typeface="+mn-lt"/>
          <a:ea typeface="+mn-ea"/>
          <a:cs typeface="+mn-cs"/>
        </a:defRPr>
      </a:lvl1pPr>
      <a:lvl2pPr marL="474663"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1200" kern="1200">
          <a:solidFill>
            <a:schemeClr val="tx1"/>
          </a:solidFill>
          <a:latin typeface="+mn-lt"/>
          <a:ea typeface="+mn-ea"/>
          <a:cs typeface="+mn-cs"/>
        </a:defRPr>
      </a:lvl2pPr>
      <a:lvl3pPr marL="790575"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1100" kern="1200">
          <a:solidFill>
            <a:schemeClr val="tx1"/>
          </a:solidFill>
          <a:latin typeface="+mn-lt"/>
          <a:ea typeface="+mn-ea"/>
          <a:cs typeface="+mn-cs"/>
        </a:defRPr>
      </a:lvl3pPr>
      <a:lvl4pPr marL="1106488"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900" kern="1200">
          <a:solidFill>
            <a:schemeClr val="tx1"/>
          </a:solidFill>
          <a:latin typeface="+mn-lt"/>
          <a:ea typeface="+mn-ea"/>
          <a:cs typeface="+mn-cs"/>
        </a:defRPr>
      </a:lvl4pPr>
      <a:lvl5pPr marL="1423988"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900"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62" rtl="0" eaLnBrk="1" latinLnBrk="0" hangingPunct="1">
        <a:defRPr sz="1246" kern="1200">
          <a:solidFill>
            <a:schemeClr val="tx1"/>
          </a:solidFill>
          <a:latin typeface="+mn-lt"/>
          <a:ea typeface="+mn-ea"/>
          <a:cs typeface="+mn-cs"/>
        </a:defRPr>
      </a:lvl1pPr>
      <a:lvl2pPr marL="316531" algn="l" defTabSz="633062" rtl="0" eaLnBrk="1" latinLnBrk="0" hangingPunct="1">
        <a:defRPr sz="1246" kern="1200">
          <a:solidFill>
            <a:schemeClr val="tx1"/>
          </a:solidFill>
          <a:latin typeface="+mn-lt"/>
          <a:ea typeface="+mn-ea"/>
          <a:cs typeface="+mn-cs"/>
        </a:defRPr>
      </a:lvl2pPr>
      <a:lvl3pPr marL="633062" algn="l" defTabSz="633062" rtl="0" eaLnBrk="1" latinLnBrk="0" hangingPunct="1">
        <a:defRPr sz="1246" kern="1200">
          <a:solidFill>
            <a:schemeClr val="tx1"/>
          </a:solidFill>
          <a:latin typeface="+mn-lt"/>
          <a:ea typeface="+mn-ea"/>
          <a:cs typeface="+mn-cs"/>
        </a:defRPr>
      </a:lvl3pPr>
      <a:lvl4pPr marL="949593" algn="l" defTabSz="633062" rtl="0" eaLnBrk="1" latinLnBrk="0" hangingPunct="1">
        <a:defRPr sz="1246" kern="1200">
          <a:solidFill>
            <a:schemeClr val="tx1"/>
          </a:solidFill>
          <a:latin typeface="+mn-lt"/>
          <a:ea typeface="+mn-ea"/>
          <a:cs typeface="+mn-cs"/>
        </a:defRPr>
      </a:lvl4pPr>
      <a:lvl5pPr marL="1266124" algn="l" defTabSz="633062" rtl="0" eaLnBrk="1" latinLnBrk="0" hangingPunct="1">
        <a:defRPr sz="1246" kern="1200">
          <a:solidFill>
            <a:schemeClr val="tx1"/>
          </a:solidFill>
          <a:latin typeface="+mn-lt"/>
          <a:ea typeface="+mn-ea"/>
          <a:cs typeface="+mn-cs"/>
        </a:defRPr>
      </a:lvl5pPr>
      <a:lvl6pPr marL="1582655" algn="l" defTabSz="633062" rtl="0" eaLnBrk="1" latinLnBrk="0" hangingPunct="1">
        <a:defRPr sz="1246" kern="1200">
          <a:solidFill>
            <a:schemeClr val="tx1"/>
          </a:solidFill>
          <a:latin typeface="+mn-lt"/>
          <a:ea typeface="+mn-ea"/>
          <a:cs typeface="+mn-cs"/>
        </a:defRPr>
      </a:lvl6pPr>
      <a:lvl7pPr marL="1899186" algn="l" defTabSz="633062" rtl="0" eaLnBrk="1" latinLnBrk="0" hangingPunct="1">
        <a:defRPr sz="1246" kern="1200">
          <a:solidFill>
            <a:schemeClr val="tx1"/>
          </a:solidFill>
          <a:latin typeface="+mn-lt"/>
          <a:ea typeface="+mn-ea"/>
          <a:cs typeface="+mn-cs"/>
        </a:defRPr>
      </a:lvl7pPr>
      <a:lvl8pPr marL="2215717" algn="l" defTabSz="633062" rtl="0" eaLnBrk="1" latinLnBrk="0" hangingPunct="1">
        <a:defRPr sz="1246" kern="1200">
          <a:solidFill>
            <a:schemeClr val="tx1"/>
          </a:solidFill>
          <a:latin typeface="+mn-lt"/>
          <a:ea typeface="+mn-ea"/>
          <a:cs typeface="+mn-cs"/>
        </a:defRPr>
      </a:lvl8pPr>
      <a:lvl9pPr marL="2532248" algn="l" defTabSz="633062" rtl="0" eaLnBrk="1" latinLnBrk="0" hangingPunct="1">
        <a:defRPr sz="12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838200" y="1825625"/>
            <a:ext cx="105156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9125803" y="5938324"/>
            <a:ext cx="280715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0241055" y="6024241"/>
            <a:ext cx="715663"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9305549" y="5773013"/>
            <a:ext cx="766706"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0956716" y="5978695"/>
            <a:ext cx="1103478"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8533776" y="5897635"/>
            <a:ext cx="548246"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527444" y="5880822"/>
            <a:ext cx="1860707"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5036024"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7191361" y="5541098"/>
            <a:ext cx="499508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3264816" y="5541098"/>
            <a:ext cx="3926545" cy="276999"/>
          </a:xfrm>
          <a:prstGeom prst="rect">
            <a:avLst/>
          </a:prstGeom>
          <a:noFill/>
        </p:spPr>
        <p:txBody>
          <a:bodyPr wrap="square" rtlCol="0">
            <a:spAutoFit/>
          </a:bodyPr>
          <a:lstStyle/>
          <a:p>
            <a:pPr algn="ctr"/>
            <a:r>
              <a:rPr lang="en-US" sz="12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10620650" y="5508857"/>
            <a:ext cx="1466299" cy="307777"/>
          </a:xfrm>
          <a:prstGeom prst="rect">
            <a:avLst/>
          </a:prstGeom>
        </p:spPr>
        <p:txBody>
          <a:bodyPr wrap="none">
            <a:spAutoFit/>
          </a:bodyPr>
          <a:lstStyle/>
          <a:p>
            <a:r>
              <a:rPr lang="en-US" sz="1400" dirty="0">
                <a:solidFill>
                  <a:schemeClr val="bg1"/>
                </a:solidFill>
              </a:rPr>
              <a:t>www.dsd.gov.za</a:t>
            </a:r>
          </a:p>
        </p:txBody>
      </p:sp>
    </p:spTree>
    <p:extLst>
      <p:ext uri="{BB962C8B-B14F-4D97-AF65-F5344CB8AC3E}">
        <p14:creationId xmlns:p14="http://schemas.microsoft.com/office/powerpoint/2010/main" xmlns="" val="42930653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48138"/>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48138"/>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48138"/>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48138"/>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48138"/>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e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diagramLayout" Target="../diagrams/layout3.xml"/><Relationship Id="rId7" Type="http://schemas.openxmlformats.org/officeDocument/2006/relationships/image" Target="../media/image38.png"/><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4.xml"/><Relationship Id="rId7" Type="http://schemas.openxmlformats.org/officeDocument/2006/relationships/image" Target="../media/image40.png"/><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28.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32058F9-AB23-412A-B0AE-7DD4CC887D5D}"/>
              </a:ext>
            </a:extLst>
          </p:cNvPr>
          <p:cNvSpPr txBox="1">
            <a:spLocks/>
          </p:cNvSpPr>
          <p:nvPr/>
        </p:nvSpPr>
        <p:spPr>
          <a:xfrm>
            <a:off x="2052639" y="3024507"/>
            <a:ext cx="8543925" cy="978765"/>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2925" kern="1200">
                <a:solidFill>
                  <a:schemeClr val="tx1"/>
                </a:solidFill>
                <a:latin typeface="+mj-lt"/>
                <a:ea typeface="+mj-ea"/>
                <a:cs typeface="+mj-cs"/>
              </a:defRPr>
            </a:lvl1pPr>
          </a:lstStyle>
          <a:p>
            <a:pPr algn="ctr"/>
            <a:endParaRPr lang="en-ZA" b="1" dirty="0">
              <a:solidFill>
                <a:prstClr val="black"/>
              </a:solidFill>
            </a:endParaRPr>
          </a:p>
        </p:txBody>
      </p:sp>
      <p:sp>
        <p:nvSpPr>
          <p:cNvPr id="7" name="Title 1">
            <a:extLst>
              <a:ext uri="{FF2B5EF4-FFF2-40B4-BE49-F238E27FC236}">
                <a16:creationId xmlns:a16="http://schemas.microsoft.com/office/drawing/2014/main" xmlns="" id="{AA545965-3B8F-A62A-8E93-8DB8D4F235EA}"/>
              </a:ext>
            </a:extLst>
          </p:cNvPr>
          <p:cNvSpPr txBox="1">
            <a:spLocks/>
          </p:cNvSpPr>
          <p:nvPr/>
        </p:nvSpPr>
        <p:spPr>
          <a:xfrm>
            <a:off x="633971" y="477673"/>
            <a:ext cx="10986447" cy="4776716"/>
          </a:xfrm>
          <a:prstGeom prst="rect">
            <a:avLst/>
          </a:prstGeom>
          <a:solidFill>
            <a:schemeClr val="accent2">
              <a:lumMod val="40000"/>
              <a:lumOff val="60000"/>
            </a:schemeClr>
          </a:solidFill>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ZA" b="1" dirty="0">
                <a:solidFill>
                  <a:srgbClr val="000000"/>
                </a:solidFill>
                <a:latin typeface="Arial" panose="020B0604020202020204" pitchFamily="34" charset="0"/>
                <a:cs typeface="Arial" panose="020B0604020202020204" pitchFamily="34" charset="0"/>
              </a:rPr>
              <a:t/>
            </a:r>
            <a:br>
              <a:rPr lang="en-ZA" b="1" dirty="0">
                <a:solidFill>
                  <a:srgbClr val="000000"/>
                </a:solidFill>
                <a:latin typeface="Arial" panose="020B0604020202020204" pitchFamily="34" charset="0"/>
                <a:cs typeface="Arial" panose="020B0604020202020204" pitchFamily="34" charset="0"/>
              </a:rPr>
            </a:br>
            <a:r>
              <a:rPr lang="en-ZA" b="1" dirty="0">
                <a:solidFill>
                  <a:srgbClr val="000000"/>
                </a:solidFill>
                <a:latin typeface="Arial" panose="020B0604020202020204" pitchFamily="34" charset="0"/>
                <a:cs typeface="Arial" panose="020B0604020202020204" pitchFamily="34" charset="0"/>
              </a:rPr>
              <a:t/>
            </a:r>
            <a:br>
              <a:rPr lang="en-ZA" b="1" dirty="0">
                <a:solidFill>
                  <a:srgbClr val="000000"/>
                </a:solidFill>
                <a:latin typeface="Arial" panose="020B0604020202020204" pitchFamily="34" charset="0"/>
                <a:cs typeface="Arial" panose="020B0604020202020204" pitchFamily="34" charset="0"/>
              </a:rPr>
            </a:br>
            <a:r>
              <a:rPr lang="en-ZA" b="1" dirty="0">
                <a:solidFill>
                  <a:srgbClr val="000000"/>
                </a:solidFill>
                <a:latin typeface="Arial" panose="020B0604020202020204" pitchFamily="34" charset="0"/>
                <a:cs typeface="Arial" panose="020B0604020202020204" pitchFamily="34" charset="0"/>
              </a:rPr>
              <a:t/>
            </a:r>
            <a:br>
              <a:rPr lang="en-ZA" b="1" dirty="0">
                <a:solidFill>
                  <a:srgbClr val="000000"/>
                </a:solidFill>
                <a:latin typeface="Arial" panose="020B0604020202020204" pitchFamily="34" charset="0"/>
                <a:cs typeface="Arial" panose="020B0604020202020204" pitchFamily="34" charset="0"/>
              </a:rPr>
            </a:br>
            <a:endParaRPr lang="en-ZA" b="1" dirty="0">
              <a:solidFill>
                <a:srgbClr val="000000"/>
              </a:solidFill>
              <a:latin typeface="Arial" panose="020B0604020202020204" pitchFamily="34" charset="0"/>
              <a:cs typeface="Arial" panose="020B0604020202020204" pitchFamily="34" charset="0"/>
            </a:endParaRPr>
          </a:p>
          <a:p>
            <a:pPr algn="ctr"/>
            <a:r>
              <a:rPr lang="en-ZA" b="1" dirty="0">
                <a:solidFill>
                  <a:srgbClr val="000000"/>
                </a:solidFill>
                <a:latin typeface="Arial" panose="020B0604020202020204" pitchFamily="34" charset="0"/>
                <a:cs typeface="Arial" panose="020B0604020202020204" pitchFamily="34" charset="0"/>
              </a:rPr>
              <a:t/>
            </a:r>
            <a:br>
              <a:rPr lang="en-ZA" b="1" dirty="0">
                <a:solidFill>
                  <a:srgbClr val="000000"/>
                </a:solidFill>
                <a:latin typeface="Arial" panose="020B0604020202020204" pitchFamily="34" charset="0"/>
                <a:cs typeface="Arial" panose="020B0604020202020204" pitchFamily="34" charset="0"/>
              </a:rPr>
            </a:br>
            <a:r>
              <a:rPr lang="en-ZA" sz="5300" b="1" dirty="0">
                <a:solidFill>
                  <a:srgbClr val="000000"/>
                </a:solidFill>
                <a:latin typeface="Arial" panose="020B0604020202020204" pitchFamily="34" charset="0"/>
                <a:cs typeface="Arial" panose="020B0604020202020204" pitchFamily="34" charset="0"/>
              </a:rPr>
              <a:t/>
            </a:r>
            <a:br>
              <a:rPr lang="en-ZA" sz="5300" b="1" dirty="0">
                <a:solidFill>
                  <a:srgbClr val="000000"/>
                </a:solidFill>
                <a:latin typeface="Arial" panose="020B0604020202020204" pitchFamily="34" charset="0"/>
                <a:cs typeface="Arial" panose="020B0604020202020204" pitchFamily="34" charset="0"/>
              </a:rPr>
            </a:br>
            <a:endParaRPr lang="en-ZA" sz="5300" b="1" dirty="0">
              <a:solidFill>
                <a:srgbClr val="000000"/>
              </a:solidFill>
              <a:latin typeface="Arial" panose="020B0604020202020204" pitchFamily="34" charset="0"/>
              <a:cs typeface="Arial" panose="020B0604020202020204" pitchFamily="34" charset="0"/>
            </a:endParaRPr>
          </a:p>
          <a:p>
            <a:pPr algn="ctr"/>
            <a:r>
              <a:rPr lang="en-ZA" sz="5300" b="1" dirty="0">
                <a:solidFill>
                  <a:srgbClr val="000000"/>
                </a:solidFill>
                <a:latin typeface="Arial" panose="020B0604020202020204" pitchFamily="34" charset="0"/>
                <a:cs typeface="Arial" panose="020B0604020202020204" pitchFamily="34" charset="0"/>
              </a:rPr>
              <a:t>PRESENTATION TO THE PORTFOLIO COMMITTEE </a:t>
            </a:r>
          </a:p>
          <a:p>
            <a:pPr algn="ctr"/>
            <a:r>
              <a:rPr lang="en-ZA" sz="5300" b="1" dirty="0">
                <a:solidFill>
                  <a:srgbClr val="000000"/>
                </a:solidFill>
                <a:latin typeface="Arial" panose="020B0604020202020204" pitchFamily="34" charset="0"/>
                <a:cs typeface="Arial" panose="020B0604020202020204" pitchFamily="34" charset="0"/>
              </a:rPr>
              <a:t>ON SOCIAL DEVELOPMENT:</a:t>
            </a:r>
          </a:p>
          <a:p>
            <a:pPr algn="ctr"/>
            <a:endParaRPr lang="en-ZA" sz="5300" b="1" dirty="0">
              <a:solidFill>
                <a:srgbClr val="000000"/>
              </a:solidFill>
              <a:latin typeface="Arial" panose="020B0604020202020204" pitchFamily="34" charset="0"/>
              <a:cs typeface="Arial" panose="020B0604020202020204" pitchFamily="34" charset="0"/>
            </a:endParaRPr>
          </a:p>
          <a:p>
            <a:pPr algn="ctr"/>
            <a:endParaRPr lang="en-ZA" sz="5300" dirty="0">
              <a:solidFill>
                <a:srgbClr val="000000"/>
              </a:solidFill>
              <a:latin typeface="Arial" panose="020B0604020202020204" pitchFamily="34" charset="0"/>
              <a:cs typeface="Arial" panose="020B0604020202020204" pitchFamily="34" charset="0"/>
            </a:endParaRPr>
          </a:p>
          <a:p>
            <a:pPr algn="ctr"/>
            <a:r>
              <a:rPr lang="en-ZA" sz="5300" i="1" dirty="0">
                <a:solidFill>
                  <a:srgbClr val="000000"/>
                </a:solidFill>
                <a:latin typeface="Arial" panose="020B0604020202020204" pitchFamily="34" charset="0"/>
                <a:cs typeface="Arial" panose="020B0604020202020204" pitchFamily="34" charset="0"/>
              </a:rPr>
              <a:t>To brief the Portfolio Committee of Social Development on violence and murder of children in relation to DSD mandate, context, statistics and impact of interventions and programmes.</a:t>
            </a:r>
            <a:endParaRPr lang="en-ZA" sz="5300" i="1" dirty="0">
              <a:latin typeface="Arial" panose="020B0604020202020204" pitchFamily="34" charset="0"/>
              <a:ea typeface="Times New Roman" panose="02020603050405020304" pitchFamily="18" charset="0"/>
              <a:cs typeface="Arial" panose="020B0604020202020204" pitchFamily="34" charset="0"/>
            </a:endParaRPr>
          </a:p>
          <a:p>
            <a:pPr algn="ctr"/>
            <a:r>
              <a:rPr lang="en-ZA" sz="5300" dirty="0">
                <a:solidFill>
                  <a:srgbClr val="000000"/>
                </a:solidFill>
                <a:latin typeface="Arial" panose="020B0604020202020204" pitchFamily="34" charset="0"/>
                <a:cs typeface="Arial" panose="020B0604020202020204" pitchFamily="34" charset="0"/>
              </a:rPr>
              <a:t/>
            </a:r>
            <a:br>
              <a:rPr lang="en-ZA" sz="5300" dirty="0">
                <a:solidFill>
                  <a:srgbClr val="000000"/>
                </a:solidFill>
                <a:latin typeface="Arial" panose="020B0604020202020204" pitchFamily="34" charset="0"/>
                <a:cs typeface="Arial" panose="020B0604020202020204" pitchFamily="34" charset="0"/>
              </a:rPr>
            </a:br>
            <a:r>
              <a:rPr lang="en-ZA" sz="5300" b="1" dirty="0"/>
              <a:t> </a:t>
            </a:r>
            <a:br>
              <a:rPr lang="en-ZA" sz="5300" b="1" dirty="0"/>
            </a:br>
            <a:r>
              <a:rPr lang="en-ZA" sz="5300" b="1" dirty="0"/>
              <a:t/>
            </a:r>
            <a:br>
              <a:rPr lang="en-ZA" sz="5300" b="1" dirty="0"/>
            </a:br>
            <a:r>
              <a:rPr lang="en-ZA" sz="5300" b="1" dirty="0"/>
              <a:t>Wednesday 22 February 2023</a:t>
            </a:r>
            <a:br>
              <a:rPr lang="en-ZA" sz="5300" b="1" dirty="0"/>
            </a:br>
            <a:endParaRPr lang="en-ZA" sz="5300" b="1" dirty="0"/>
          </a:p>
        </p:txBody>
      </p:sp>
      <p:pic>
        <p:nvPicPr>
          <p:cNvPr id="8" name="Picture 2" descr="Home Page - Children's Services Directory">
            <a:extLst>
              <a:ext uri="{FF2B5EF4-FFF2-40B4-BE49-F238E27FC236}">
                <a16:creationId xmlns:a16="http://schemas.microsoft.com/office/drawing/2014/main" xmlns="" id="{7B52239D-4426-2C81-F643-54EB9C80195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6275" y="477673"/>
            <a:ext cx="3219450" cy="1181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8128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99513"/>
            <a:ext cx="9144000" cy="581323"/>
          </a:xfrm>
          <a:prstGeom prst="rect">
            <a:avLst/>
          </a:prstGeom>
          <a:solidFill>
            <a:srgbClr val="C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Myriad Pro"/>
              </a:rPr>
              <a:t>F</a:t>
            </a:r>
            <a:r>
              <a:rPr lang="en-ZA" sz="2800" b="1" dirty="0">
                <a:solidFill>
                  <a:schemeClr val="bg1"/>
                </a:solidFill>
                <a:latin typeface="Myriad Pro"/>
              </a:rPr>
              <a:t>ACTS ON VIOLENCE AND KILLING OF CHILDREN</a:t>
            </a:r>
            <a:endParaRPr lang="en-US" sz="2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693502" y="6037368"/>
            <a:ext cx="723900" cy="698500"/>
          </a:xfrm>
          <a:prstGeom prst="rect">
            <a:avLst/>
          </a:prstGeom>
        </p:spPr>
      </p:pic>
      <p:sp>
        <p:nvSpPr>
          <p:cNvPr id="7" name="TextBox 6">
            <a:extLst>
              <a:ext uri="{FF2B5EF4-FFF2-40B4-BE49-F238E27FC236}">
                <a16:creationId xmlns:a16="http://schemas.microsoft.com/office/drawing/2014/main" xmlns="" id="{A8AEC780-8483-4727-AA78-10DDFA488E6E}"/>
              </a:ext>
            </a:extLst>
          </p:cNvPr>
          <p:cNvSpPr txBox="1"/>
          <p:nvPr/>
        </p:nvSpPr>
        <p:spPr>
          <a:xfrm>
            <a:off x="234593" y="974880"/>
            <a:ext cx="11722813" cy="5411738"/>
          </a:xfrm>
          <a:prstGeom prst="rect">
            <a:avLst/>
          </a:prstGeom>
          <a:noFill/>
        </p:spPr>
        <p:txBody>
          <a:bodyPr wrap="square">
            <a:spAutoFit/>
          </a:bodyPr>
          <a:lstStyle/>
          <a:p>
            <a:pPr marL="228600" marR="0" lvl="0" indent="-228600" algn="just" defTabSz="914400" rtl="0" eaLnBrk="1" fontAlgn="auto" latinLnBrk="0" hangingPunct="1">
              <a:buClr>
                <a:srgbClr val="B48138"/>
              </a:buClr>
              <a:buSzTx/>
              <a:buFont typeface="Arial" panose="020B0604020202020204" pitchFamily="34" charset="0"/>
              <a:buChar char="•"/>
              <a:tabLst/>
              <a:defRPr/>
            </a:pPr>
            <a:r>
              <a:rPr lang="en-US" sz="2000" dirty="0">
                <a:solidFill>
                  <a:prstClr val="black"/>
                </a:solidFill>
                <a:ea typeface="Calibri" panose="020F0502020204030204" pitchFamily="34" charset="0"/>
                <a:cs typeface="Calibri" panose="020F0502020204030204" pitchFamily="34" charset="0"/>
              </a:rPr>
              <a:t>V</a:t>
            </a:r>
            <a:r>
              <a:rPr kumimoji="0" lang="en-US" sz="2000" b="0" i="0" u="none" strike="noStrike" kern="1200" cap="none" spc="0" normalizeH="0" baseline="0" noProof="0" dirty="0" err="1">
                <a:ln>
                  <a:noFill/>
                </a:ln>
                <a:solidFill>
                  <a:prstClr val="black"/>
                </a:solidFill>
                <a:effectLst/>
                <a:uLnTx/>
                <a:uFillTx/>
                <a:ea typeface="Calibri" panose="020F0502020204030204" pitchFamily="34" charset="0"/>
                <a:cs typeface="Calibri" panose="020F0502020204030204" pitchFamily="34" charset="0"/>
              </a:rPr>
              <a:t>iolence</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against children </a:t>
            </a:r>
            <a:r>
              <a:rPr lang="en-US" sz="2000" dirty="0">
                <a:solidFill>
                  <a:prstClr val="black"/>
                </a:solidFill>
                <a:ea typeface="Calibri" panose="020F0502020204030204" pitchFamily="34" charset="0"/>
                <a:cs typeface="Calibri" panose="020F0502020204030204" pitchFamily="34" charset="0"/>
              </a:rPr>
              <a:t>refers to</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all forms of physical which includes killings, injury or abuse, neglect or negligent treatment, maltreatment or exploitation, including sexual abuse.</a:t>
            </a:r>
          </a:p>
          <a:p>
            <a:pPr marL="228600" marR="0" lvl="0" indent="-228600" algn="just" defTabSz="914400" rtl="0" eaLnBrk="1" fontAlgn="auto" latinLnBrk="0" hangingPunct="1">
              <a:buClr>
                <a:srgbClr val="B48138"/>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28600" indent="-228600" algn="just">
              <a:buClr>
                <a:srgbClr val="B48138"/>
              </a:buClr>
              <a:buFont typeface="Arial" panose="020B0604020202020204" pitchFamily="34" charset="0"/>
              <a:buChar char="•"/>
              <a:defRPr/>
            </a:pPr>
            <a:r>
              <a:rPr lang="en-ZA" sz="2000" dirty="0">
                <a:ea typeface="Times New Roman" panose="02020603050405020304" pitchFamily="18" charset="0"/>
                <a:cs typeface="Calibri" panose="020F0502020204030204" pitchFamily="34" charset="0"/>
              </a:rPr>
              <a:t>Violence against children is mainly caused by the following:</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Rape-Murder i.e. Children are raped and murdered by people that they know</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Traditional/Cultural beliefs and myths e.g. Children with albinism</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Family and relationship breakdown i.e. where one spouse kill the other spouse and the children </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Burden of caring for children due to poverty or mental illness</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Unwanted pregnancies leads to infanticide (killing of new born children)</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bullying and physical fighting among peers (may result in child suicide)</a:t>
            </a:r>
          </a:p>
          <a:p>
            <a:pPr marL="800100" lvl="1" indent="-342900" algn="just">
              <a:buClr>
                <a:srgbClr val="B48138"/>
              </a:buClr>
              <a:buFont typeface="Wingdings" panose="05000000000000000000" pitchFamily="2" charset="2"/>
              <a:buChar char="ü"/>
              <a:defRPr/>
            </a:pPr>
            <a:r>
              <a:rPr lang="en-ZA" sz="2000" dirty="0">
                <a:ea typeface="Times New Roman" panose="02020603050405020304" pitchFamily="18" charset="0"/>
                <a:cs typeface="Calibri" panose="020F0502020204030204" pitchFamily="34" charset="0"/>
              </a:rPr>
              <a:t>Gang violence</a:t>
            </a:r>
          </a:p>
          <a:p>
            <a:pPr marL="800100" lvl="1" indent="-342900" algn="just">
              <a:buClr>
                <a:srgbClr val="B48138"/>
              </a:buClr>
              <a:buFont typeface="Wingdings" panose="05000000000000000000" pitchFamily="2" charset="2"/>
              <a:buChar char="ü"/>
              <a:defRPr/>
            </a:pPr>
            <a:endParaRPr lang="en-ZA" sz="2000" b="1" i="1" dirty="0">
              <a:effectLst/>
              <a:ea typeface="Calibri" panose="020F0502020204030204" pitchFamily="34" charset="0"/>
              <a:cs typeface="Calibri" panose="020F0502020204030204" pitchFamily="34" charset="0"/>
            </a:endParaRPr>
          </a:p>
          <a:p>
            <a:pPr algn="just">
              <a:buClr>
                <a:srgbClr val="B48138"/>
              </a:buClr>
              <a:defRPr/>
            </a:pPr>
            <a:r>
              <a:rPr lang="en-US" sz="2000" b="1" i="1" dirty="0">
                <a:effectLst/>
                <a:ea typeface="Calibri" panose="020F0502020204030204" pitchFamily="34" charset="0"/>
                <a:cs typeface="Calibri" panose="020F0502020204030204" pitchFamily="34" charset="0"/>
              </a:rPr>
              <a:t>Children are no longer free to play in the streets even though play is very important for every child’s development. </a:t>
            </a:r>
            <a:endParaRPr lang="en-ZA" dirty="0">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50000"/>
              </a:lnSpc>
              <a:spcBef>
                <a:spcPts val="1000"/>
              </a:spcBef>
              <a:spcAft>
                <a:spcPts val="800"/>
              </a:spcAft>
              <a:buClr>
                <a:srgbClr val="B48138"/>
              </a:buClr>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9</a:t>
            </a:r>
            <a:endParaRPr lang="en-ZA" dirty="0"/>
          </a:p>
        </p:txBody>
      </p:sp>
    </p:spTree>
    <p:extLst>
      <p:ext uri="{BB962C8B-B14F-4D97-AF65-F5344CB8AC3E}">
        <p14:creationId xmlns:p14="http://schemas.microsoft.com/office/powerpoint/2010/main" xmlns="" val="1178782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346151317"/>
              </p:ext>
            </p:extLst>
          </p:nvPr>
        </p:nvGraphicFramePr>
        <p:xfrm>
          <a:off x="157537" y="2379079"/>
          <a:ext cx="11876926" cy="393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0" y="199513"/>
            <a:ext cx="9144000" cy="1359307"/>
          </a:xfrm>
          <a:prstGeom prst="rect">
            <a:avLst/>
          </a:prstGeom>
          <a:solidFill>
            <a:srgbClr val="C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bg1"/>
                </a:solidFill>
                <a:latin typeface="Myriad Pro"/>
                <a:cs typeface="Myriad Pro"/>
              </a:rPr>
              <a:t>Where violence and murder against children occurs frequently…</a:t>
            </a:r>
            <a:endParaRPr lang="en-US" sz="3200"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9478759" y="5959987"/>
            <a:ext cx="723900" cy="698500"/>
          </a:xfrm>
          <a:prstGeom prst="rect">
            <a:avLst/>
          </a:prstGeom>
        </p:spPr>
      </p:pic>
      <p:sp>
        <p:nvSpPr>
          <p:cNvPr id="7" name="Rectangle 6"/>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10</a:t>
            </a:r>
            <a:endParaRPr lang="en-ZA" dirty="0"/>
          </a:p>
        </p:txBody>
      </p:sp>
    </p:spTree>
    <p:extLst>
      <p:ext uri="{BB962C8B-B14F-4D97-AF65-F5344CB8AC3E}">
        <p14:creationId xmlns:p14="http://schemas.microsoft.com/office/powerpoint/2010/main" xmlns="" val="3571980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0A8E9-C1B1-F428-3480-36E14A736233}"/>
              </a:ext>
            </a:extLst>
          </p:cNvPr>
          <p:cNvSpPr>
            <a:spLocks noGrp="1"/>
          </p:cNvSpPr>
          <p:nvPr>
            <p:ph type="title"/>
          </p:nvPr>
        </p:nvSpPr>
        <p:spPr>
          <a:xfrm>
            <a:off x="369868" y="114627"/>
            <a:ext cx="11650895" cy="799774"/>
          </a:xfrm>
        </p:spPr>
        <p:txBody>
          <a:bodyPr/>
          <a:lstStyle/>
          <a:p>
            <a:r>
              <a:rPr lang="en-US" dirty="0"/>
              <a:t>What are the effects of violence against children?</a:t>
            </a:r>
            <a:endParaRPr lang="en-ZA" dirty="0"/>
          </a:p>
        </p:txBody>
      </p:sp>
      <p:pic>
        <p:nvPicPr>
          <p:cNvPr id="5" name="Content Placeholder 4">
            <a:extLst>
              <a:ext uri="{FF2B5EF4-FFF2-40B4-BE49-F238E27FC236}">
                <a16:creationId xmlns:a16="http://schemas.microsoft.com/office/drawing/2014/main" xmlns="" id="{0ECE050E-CD74-5133-AEF3-2A0F87E6D353}"/>
              </a:ext>
            </a:extLst>
          </p:cNvPr>
          <p:cNvPicPr>
            <a:picLocks noGrp="1" noChangeAspect="1"/>
          </p:cNvPicPr>
          <p:nvPr>
            <p:ph idx="1"/>
          </p:nvPr>
        </p:nvPicPr>
        <p:blipFill>
          <a:blip r:embed="rId2" cstate="print"/>
          <a:stretch>
            <a:fillRect/>
          </a:stretch>
        </p:blipFill>
        <p:spPr>
          <a:xfrm>
            <a:off x="628466" y="1173090"/>
            <a:ext cx="10725334" cy="5063450"/>
          </a:xfrm>
        </p:spPr>
      </p:pic>
      <p:sp>
        <p:nvSpPr>
          <p:cNvPr id="4" name="Rectangle 3"/>
          <p:cNvSpPr/>
          <p:nvPr/>
        </p:nvSpPr>
        <p:spPr>
          <a:xfrm>
            <a:off x="5682342" y="6236540"/>
            <a:ext cx="1089915" cy="50171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11</a:t>
            </a:r>
            <a:endParaRPr lang="en-ZA" dirty="0"/>
          </a:p>
        </p:txBody>
      </p:sp>
    </p:spTree>
    <p:extLst>
      <p:ext uri="{BB962C8B-B14F-4D97-AF65-F5344CB8AC3E}">
        <p14:creationId xmlns:p14="http://schemas.microsoft.com/office/powerpoint/2010/main" xmlns="" val="291396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act of towns and regions to stop sexual violence against children - ONE in  FIVE">
            <a:extLst>
              <a:ext uri="{FF2B5EF4-FFF2-40B4-BE49-F238E27FC236}">
                <a16:creationId xmlns:a16="http://schemas.microsoft.com/office/drawing/2014/main" xmlns="" id="{905B11C1-D0AB-7AAC-0761-F29DB1D6B82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102" r="-1" b="8750"/>
          <a:stretch/>
        </p:blipFill>
        <p:spPr bwMode="auto">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a:noFill/>
          <a:extLst>
            <a:ext uri="{909E8E84-426E-40DD-AFC4-6F175D3DCCD1}">
              <a14:hiddenFill xmlns:a14="http://schemas.microsoft.com/office/drawing/2010/main" xmlns="">
                <a:solidFill>
                  <a:srgbClr val="FFFFFF"/>
                </a:solidFill>
              </a14:hiddenFill>
            </a:ext>
          </a:extLst>
        </p:spPr>
      </p:pic>
      <p:sp>
        <p:nvSpPr>
          <p:cNvPr id="4133" name="Freeform: Shape 4107">
            <a:extLst>
              <a:ext uri="{FF2B5EF4-FFF2-40B4-BE49-F238E27FC236}">
                <a16:creationId xmlns:a16="http://schemas.microsoft.com/office/drawing/2014/main" xmlns="" id="{0CBF71E6-C54A-4E15-90AD-354C394355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8569A27C-F99C-4859-853D-2DB5FEE5AA48}"/>
              </a:ext>
            </a:extLst>
          </p:cNvPr>
          <p:cNvSpPr>
            <a:spLocks noGrp="1"/>
          </p:cNvSpPr>
          <p:nvPr>
            <p:ph type="title"/>
          </p:nvPr>
        </p:nvSpPr>
        <p:spPr>
          <a:xfrm>
            <a:off x="4978589" y="1828800"/>
            <a:ext cx="6378259" cy="2027941"/>
          </a:xfrm>
        </p:spPr>
        <p:txBody>
          <a:bodyPr vert="horz" lIns="91440" tIns="45720" rIns="91440" bIns="45720" rtlCol="0" anchor="b">
            <a:normAutofit/>
          </a:bodyPr>
          <a:lstStyle/>
          <a:p>
            <a:r>
              <a:rPr lang="en-US" sz="3300" b="1" i="1" dirty="0">
                <a:solidFill>
                  <a:srgbClr val="FFFFFF"/>
                </a:solidFill>
              </a:rPr>
              <a:t>Violence against children is a societal issue and needs a multi-sectoral response …</a:t>
            </a:r>
          </a:p>
        </p:txBody>
      </p:sp>
      <p:sp>
        <p:nvSpPr>
          <p:cNvPr id="5" name="Rectangle 4"/>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12</a:t>
            </a:r>
            <a:endParaRPr lang="en-ZA" dirty="0"/>
          </a:p>
        </p:txBody>
      </p:sp>
    </p:spTree>
    <p:extLst>
      <p:ext uri="{BB962C8B-B14F-4D97-AF65-F5344CB8AC3E}">
        <p14:creationId xmlns:p14="http://schemas.microsoft.com/office/powerpoint/2010/main" xmlns="" val="243554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10725701" y="5610688"/>
            <a:ext cx="1466299" cy="307777"/>
          </a:xfrm>
          <a:prstGeom prst="rect">
            <a:avLst/>
          </a:prstGeom>
          <a:noFill/>
        </p:spPr>
        <p:txBody>
          <a:bodyPr wrap="none" rtlCol="0">
            <a:spAutoFit/>
          </a:bodyPr>
          <a:lstStyle/>
          <a:p>
            <a:r>
              <a:rPr lang="en-ZA" sz="1400" dirty="0">
                <a:solidFill>
                  <a:prstClr val="white"/>
                </a:solidFill>
              </a:rPr>
              <a:t>www.dsd.gov.za</a:t>
            </a:r>
          </a:p>
        </p:txBody>
      </p:sp>
      <p:sp>
        <p:nvSpPr>
          <p:cNvPr id="9" name="TextBox 8">
            <a:extLst>
              <a:ext uri="{FF2B5EF4-FFF2-40B4-BE49-F238E27FC236}">
                <a16:creationId xmlns:a16="http://schemas.microsoft.com/office/drawing/2014/main" xmlns="" id="{71344CF5-ECEF-481A-8FDA-A728E4D325EE}"/>
              </a:ext>
            </a:extLst>
          </p:cNvPr>
          <p:cNvSpPr txBox="1"/>
          <p:nvPr/>
        </p:nvSpPr>
        <p:spPr>
          <a:xfrm>
            <a:off x="2787588" y="5637618"/>
            <a:ext cx="4408579" cy="253916"/>
          </a:xfrm>
          <a:prstGeom prst="rect">
            <a:avLst/>
          </a:prstGeom>
          <a:noFill/>
        </p:spPr>
        <p:txBody>
          <a:bodyPr wrap="none" rtlCol="0">
            <a:spAutoFit/>
          </a:bodyPr>
          <a:lstStyle/>
          <a:p>
            <a:r>
              <a:rPr lang="en-ZA" sz="1050" b="1" spc="300" dirty="0">
                <a:solidFill>
                  <a:srgbClr val="AB7531"/>
                </a:solidFill>
              </a:rPr>
              <a:t>BUILDING A CARING SOCIETY. TOGETHER.</a:t>
            </a:r>
          </a:p>
        </p:txBody>
      </p:sp>
      <p:sp>
        <p:nvSpPr>
          <p:cNvPr id="2" name="Title 1"/>
          <p:cNvSpPr>
            <a:spLocks noGrp="1"/>
          </p:cNvSpPr>
          <p:nvPr>
            <p:ph type="title"/>
          </p:nvPr>
        </p:nvSpPr>
        <p:spPr>
          <a:xfrm>
            <a:off x="264204" y="100314"/>
            <a:ext cx="10461497" cy="395053"/>
          </a:xfrm>
        </p:spPr>
        <p:txBody>
          <a:bodyPr>
            <a:noAutofit/>
          </a:bodyPr>
          <a:lstStyle/>
          <a:p>
            <a:pPr algn="ctr"/>
            <a:r>
              <a:rPr lang="en-ZA" sz="3200" b="1" dirty="0"/>
              <a:t>Programmes and Interventions…</a:t>
            </a:r>
          </a:p>
        </p:txBody>
      </p:sp>
      <p:sp>
        <p:nvSpPr>
          <p:cNvPr id="3" name="Content Placeholder 2"/>
          <p:cNvSpPr>
            <a:spLocks noGrp="1"/>
          </p:cNvSpPr>
          <p:nvPr>
            <p:ph idx="1"/>
          </p:nvPr>
        </p:nvSpPr>
        <p:spPr>
          <a:xfrm>
            <a:off x="1" y="515507"/>
            <a:ext cx="12245544" cy="6224340"/>
          </a:xfrm>
          <a:solidFill>
            <a:schemeClr val="accent2"/>
          </a:solidFill>
        </p:spPr>
        <p:txBody>
          <a:bodyPr>
            <a:normAutofit/>
          </a:bodyPr>
          <a:lstStyle/>
          <a:p>
            <a:pPr algn="just">
              <a:lnSpc>
                <a:spcPct val="107000"/>
              </a:lnSpc>
              <a:spcAft>
                <a:spcPts val="800"/>
              </a:spcAft>
            </a:pPr>
            <a:r>
              <a:rPr lang="en-ZA" sz="1800" dirty="0">
                <a:ea typeface="Calibri" panose="020F0502020204030204" pitchFamily="34" charset="0"/>
                <a:cs typeface="Times New Roman" panose="02020603050405020304" pitchFamily="18" charset="0"/>
              </a:rPr>
              <a:t>The Department of Social Development has different programmes  to reduce the levels of VANE in line with strategic policy and legislation National Strategic Plan on Gender-Based Violence and Femicide (NSP-GBVF 2019-2024), and its objectives which amongst which comprise of the following objectives:</a:t>
            </a: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800" dirty="0">
              <a:ea typeface="Calibri" panose="020F0502020204030204" pitchFamily="34" charset="0"/>
              <a:cs typeface="Times New Roman" panose="02020603050405020304" pitchFamily="18" charset="0"/>
            </a:endParaRPr>
          </a:p>
          <a:p>
            <a:pPr marL="0" indent="0" algn="just">
              <a:lnSpc>
                <a:spcPct val="150000"/>
              </a:lnSpc>
              <a:buNone/>
            </a:pPr>
            <a:endParaRPr lang="en-ZA" sz="2400" dirty="0">
              <a:latin typeface="Arial" panose="020B0604020202020204" pitchFamily="34" charset="0"/>
              <a:cs typeface="Arial" panose="020B0604020202020204" pitchFamily="34" charset="0"/>
            </a:endParaRPr>
          </a:p>
        </p:txBody>
      </p:sp>
      <p:sp>
        <p:nvSpPr>
          <p:cNvPr id="5" name="Rounded Rectangle 4"/>
          <p:cNvSpPr/>
          <p:nvPr/>
        </p:nvSpPr>
        <p:spPr>
          <a:xfrm>
            <a:off x="192085" y="1462448"/>
            <a:ext cx="6071663" cy="488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solidFill>
                  <a:srgbClr val="FFFFFF"/>
                </a:solidFill>
                <a:latin typeface="Avenir-Heavy"/>
              </a:rPr>
              <a:t>PILLAR FOUR: Response,</a:t>
            </a:r>
          </a:p>
          <a:p>
            <a:r>
              <a:rPr lang="en-ZA" sz="1400" b="1" dirty="0">
                <a:solidFill>
                  <a:srgbClr val="FFFFFF"/>
                </a:solidFill>
                <a:latin typeface="Avenir-Heavy"/>
              </a:rPr>
              <a:t>Care, Support</a:t>
            </a:r>
          </a:p>
          <a:p>
            <a:r>
              <a:rPr lang="en-ZA" sz="1400" b="1" dirty="0">
                <a:solidFill>
                  <a:srgbClr val="FFFFFF"/>
                </a:solidFill>
                <a:latin typeface="Avenir-Heavy"/>
              </a:rPr>
              <a:t>and Healing</a:t>
            </a:r>
          </a:p>
          <a:p>
            <a:endParaRPr lang="en-ZA" sz="1400" b="1" dirty="0">
              <a:solidFill>
                <a:srgbClr val="FFFFFF"/>
              </a:solidFill>
              <a:latin typeface="Avenir-Heavy"/>
            </a:endParaRPr>
          </a:p>
          <a:p>
            <a:r>
              <a:rPr lang="en-ZA" sz="1400" b="1" dirty="0">
                <a:solidFill>
                  <a:srgbClr val="FFFFFF"/>
                </a:solidFill>
                <a:latin typeface="Avenir-Heavy"/>
              </a:rPr>
              <a:t>4.1 </a:t>
            </a:r>
            <a:r>
              <a:rPr lang="en-ZA" sz="1400" dirty="0">
                <a:solidFill>
                  <a:schemeClr val="bg1"/>
                </a:solidFill>
                <a:latin typeface="Avenir-Light"/>
              </a:rPr>
              <a:t>Strengthened existing response, care and support services by the state and civil society in ways that are victim-centred and survivor-focused to facilitate recovery</a:t>
            </a:r>
          </a:p>
          <a:p>
            <a:r>
              <a:rPr lang="en-ZA" sz="1400" dirty="0">
                <a:solidFill>
                  <a:schemeClr val="bg1"/>
                </a:solidFill>
                <a:latin typeface="Avenir-Light"/>
              </a:rPr>
              <a:t>and healing;</a:t>
            </a:r>
          </a:p>
          <a:p>
            <a:r>
              <a:rPr lang="en-ZA" sz="1400" dirty="0">
                <a:solidFill>
                  <a:schemeClr val="bg1"/>
                </a:solidFill>
                <a:latin typeface="Avenir-Light"/>
              </a:rPr>
              <a:t>4.2. Secondary victimisation is eliminated through addressing specific individual</a:t>
            </a:r>
          </a:p>
          <a:p>
            <a:r>
              <a:rPr lang="en-ZA" sz="1400" dirty="0">
                <a:solidFill>
                  <a:schemeClr val="bg1"/>
                </a:solidFill>
                <a:latin typeface="Avenir-Light"/>
              </a:rPr>
              <a:t>and systemic factors that drive it;</a:t>
            </a:r>
          </a:p>
          <a:p>
            <a:r>
              <a:rPr lang="en-ZA" sz="1400" dirty="0">
                <a:solidFill>
                  <a:schemeClr val="bg1"/>
                </a:solidFill>
                <a:latin typeface="Avenir-Light"/>
              </a:rPr>
              <a:t>4.3. Victims feel supported by the system to access the necessary psychosocial,</a:t>
            </a:r>
          </a:p>
          <a:p>
            <a:r>
              <a:rPr lang="en-ZA" sz="1400" dirty="0">
                <a:solidFill>
                  <a:schemeClr val="bg1"/>
                </a:solidFill>
                <a:latin typeface="Avenir-Light"/>
              </a:rPr>
              <a:t>material and other support required to assist them with their healing;</a:t>
            </a:r>
          </a:p>
          <a:p>
            <a:r>
              <a:rPr lang="en-ZA" sz="1400" dirty="0">
                <a:solidFill>
                  <a:schemeClr val="bg1"/>
                </a:solidFill>
                <a:latin typeface="Avenir-Light"/>
              </a:rPr>
              <a:t>4.4. Strengthened community and institutional responses to provide integrated care and support to GBV survivors and their families that takes into account linkages</a:t>
            </a:r>
          </a:p>
          <a:p>
            <a:r>
              <a:rPr lang="en-ZA" sz="1400" dirty="0">
                <a:solidFill>
                  <a:schemeClr val="bg1"/>
                </a:solidFill>
                <a:latin typeface="Avenir-Light"/>
              </a:rPr>
              <a:t>between substance abuse and HIV and AIDS.</a:t>
            </a:r>
            <a:endParaRPr lang="en-ZA" sz="1400" b="1" dirty="0">
              <a:solidFill>
                <a:schemeClr val="bg1"/>
              </a:solidFill>
              <a:latin typeface="Avenir-Heavy"/>
            </a:endParaRPr>
          </a:p>
        </p:txBody>
      </p:sp>
      <p:sp>
        <p:nvSpPr>
          <p:cNvPr id="10" name="Oval 9"/>
          <p:cNvSpPr/>
          <p:nvPr/>
        </p:nvSpPr>
        <p:spPr>
          <a:xfrm>
            <a:off x="7102812" y="1278893"/>
            <a:ext cx="4539049" cy="9359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ZA" sz="1400" b="1" dirty="0"/>
              <a:t>Provision of Statutory services within the continuum of care </a:t>
            </a:r>
          </a:p>
        </p:txBody>
      </p:sp>
      <p:sp>
        <p:nvSpPr>
          <p:cNvPr id="12" name="Isosceles Triangle 11"/>
          <p:cNvSpPr/>
          <p:nvPr/>
        </p:nvSpPr>
        <p:spPr>
          <a:xfrm>
            <a:off x="8485227" y="3312675"/>
            <a:ext cx="1882221" cy="1411420"/>
          </a:xfrm>
          <a:prstGeom prst="triangle">
            <a:avLst>
              <a:gd name="adj" fmla="val 476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t>Provision of </a:t>
            </a:r>
            <a:r>
              <a:rPr lang="en-ZA" sz="900" b="1" dirty="0">
                <a:latin typeface="Arial" panose="020B0604020202020204" pitchFamily="34" charset="0"/>
                <a:cs typeface="Arial" panose="020B0604020202020204" pitchFamily="34" charset="0"/>
              </a:rPr>
              <a:t> crime prevention programmes</a:t>
            </a:r>
          </a:p>
        </p:txBody>
      </p:sp>
      <p:sp>
        <p:nvSpPr>
          <p:cNvPr id="13" name="Freeform 12"/>
          <p:cNvSpPr/>
          <p:nvPr/>
        </p:nvSpPr>
        <p:spPr>
          <a:xfrm>
            <a:off x="8369643" y="2496065"/>
            <a:ext cx="90616" cy="74140"/>
          </a:xfrm>
          <a:custGeom>
            <a:avLst/>
            <a:gdLst>
              <a:gd name="connsiteX0" fmla="*/ 90616 w 90616"/>
              <a:gd name="connsiteY0" fmla="*/ 74140 h 74140"/>
              <a:gd name="connsiteX1" fmla="*/ 0 w 90616"/>
              <a:gd name="connsiteY1" fmla="*/ 0 h 74140"/>
            </a:gdLst>
            <a:ahLst/>
            <a:cxnLst>
              <a:cxn ang="0">
                <a:pos x="connsiteX0" y="connsiteY0"/>
              </a:cxn>
              <a:cxn ang="0">
                <a:pos x="connsiteX1" y="connsiteY1"/>
              </a:cxn>
            </a:cxnLst>
            <a:rect l="l" t="t" r="r" b="b"/>
            <a:pathLst>
              <a:path w="90616" h="74140">
                <a:moveTo>
                  <a:pt x="90616" y="7414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ardrop 14"/>
          <p:cNvSpPr/>
          <p:nvPr/>
        </p:nvSpPr>
        <p:spPr>
          <a:xfrm>
            <a:off x="9787772" y="2133521"/>
            <a:ext cx="2187774" cy="1689465"/>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Implementation of the Intersectoral Protocol on the management of child abuse, neglect and exploitation</a:t>
            </a:r>
          </a:p>
        </p:txBody>
      </p:sp>
      <p:sp>
        <p:nvSpPr>
          <p:cNvPr id="26" name="Freeform 25"/>
          <p:cNvSpPr/>
          <p:nvPr/>
        </p:nvSpPr>
        <p:spPr>
          <a:xfrm>
            <a:off x="8806249" y="4819135"/>
            <a:ext cx="444843" cy="148281"/>
          </a:xfrm>
          <a:custGeom>
            <a:avLst/>
            <a:gdLst>
              <a:gd name="connsiteX0" fmla="*/ 0 w 444843"/>
              <a:gd name="connsiteY0" fmla="*/ 0 h 148281"/>
              <a:gd name="connsiteX1" fmla="*/ 444843 w 444843"/>
              <a:gd name="connsiteY1" fmla="*/ 148281 h 148281"/>
            </a:gdLst>
            <a:ahLst/>
            <a:cxnLst>
              <a:cxn ang="0">
                <a:pos x="connsiteX0" y="connsiteY0"/>
              </a:cxn>
              <a:cxn ang="0">
                <a:pos x="connsiteX1" y="connsiteY1"/>
              </a:cxn>
            </a:cxnLst>
            <a:rect l="l" t="t" r="r" b="b"/>
            <a:pathLst>
              <a:path w="444843" h="148281">
                <a:moveTo>
                  <a:pt x="0" y="0"/>
                </a:moveTo>
                <a:lnTo>
                  <a:pt x="444843" y="1482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Snip Same Side Corner Rectangle 26"/>
          <p:cNvSpPr/>
          <p:nvPr/>
        </p:nvSpPr>
        <p:spPr>
          <a:xfrm>
            <a:off x="8674895" y="4820102"/>
            <a:ext cx="3570650" cy="1522391"/>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latin typeface="Arial" panose="020B0604020202020204" pitchFamily="34" charset="0"/>
                <a:cs typeface="Arial" panose="020B0604020202020204" pitchFamily="34" charset="0"/>
              </a:rPr>
              <a:t>Provision of Alternative Care services for children who are found to be in need of care and protection</a:t>
            </a:r>
          </a:p>
        </p:txBody>
      </p:sp>
      <p:sp>
        <p:nvSpPr>
          <p:cNvPr id="29" name="Left Arrow 28"/>
          <p:cNvSpPr/>
          <p:nvPr/>
        </p:nvSpPr>
        <p:spPr>
          <a:xfrm>
            <a:off x="6113814" y="1622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Up-Down Arrow 36"/>
          <p:cNvSpPr/>
          <p:nvPr/>
        </p:nvSpPr>
        <p:spPr>
          <a:xfrm>
            <a:off x="9027434" y="2214869"/>
            <a:ext cx="683227"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6398773" y="3389412"/>
            <a:ext cx="2259834" cy="1617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Capacity-building on the guidelines  for prevention of and response to Child Exploitation </a:t>
            </a:r>
          </a:p>
        </p:txBody>
      </p:sp>
      <p:sp>
        <p:nvSpPr>
          <p:cNvPr id="7" name="Folded Corner 6"/>
          <p:cNvSpPr/>
          <p:nvPr/>
        </p:nvSpPr>
        <p:spPr>
          <a:xfrm>
            <a:off x="6769127" y="2166802"/>
            <a:ext cx="2145553" cy="1262198"/>
          </a:xfrm>
          <a:prstGeom prst="foldedCorner">
            <a:avLst>
              <a:gd name="adj" fmla="val 107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Capacity-Building on the Therapeutic Services for children and families affected by child sexual abuse</a:t>
            </a:r>
          </a:p>
        </p:txBody>
      </p:sp>
      <p:sp>
        <p:nvSpPr>
          <p:cNvPr id="8" name="Folded Corner 7"/>
          <p:cNvSpPr/>
          <p:nvPr/>
        </p:nvSpPr>
        <p:spPr>
          <a:xfrm>
            <a:off x="6027301" y="4988076"/>
            <a:ext cx="2918052" cy="129382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Arial" panose="020B0604020202020204" pitchFamily="34" charset="0"/>
                <a:cs typeface="Arial" panose="020B0604020202020204" pitchFamily="34" charset="0"/>
              </a:rPr>
              <a:t>Family preservation programme</a:t>
            </a:r>
          </a:p>
          <a:p>
            <a:pPr algn="ctr"/>
            <a:r>
              <a:rPr lang="en-ZA" sz="1200" dirty="0">
                <a:latin typeface="Arial" panose="020B0604020202020204" pitchFamily="34" charset="0"/>
                <a:cs typeface="Arial" panose="020B0604020202020204" pitchFamily="34" charset="0"/>
              </a:rPr>
              <a:t>(</a:t>
            </a:r>
            <a:r>
              <a:rPr lang="en-ZA" sz="1200" dirty="0" err="1">
                <a:latin typeface="Arial" panose="020B0604020202020204" pitchFamily="34" charset="0"/>
                <a:cs typeface="Arial" panose="020B0604020202020204" pitchFamily="34" charset="0"/>
              </a:rPr>
              <a:t>i</a:t>
            </a:r>
            <a:r>
              <a:rPr lang="en-ZA" sz="1200" dirty="0">
                <a:latin typeface="Arial" panose="020B0604020202020204" pitchFamily="34" charset="0"/>
                <a:cs typeface="Arial" panose="020B0604020202020204" pitchFamily="34" charset="0"/>
              </a:rPr>
              <a:t>)Framework of positive values</a:t>
            </a:r>
          </a:p>
          <a:p>
            <a:pPr algn="ctr"/>
            <a:r>
              <a:rPr lang="en-ZA" sz="1200" dirty="0">
                <a:latin typeface="Arial" panose="020B0604020202020204" pitchFamily="34" charset="0"/>
                <a:cs typeface="Arial" panose="020B0604020202020204" pitchFamily="34" charset="0"/>
              </a:rPr>
              <a:t>(ii)Manual on families in crises</a:t>
            </a:r>
          </a:p>
          <a:p>
            <a:pPr algn="ctr"/>
            <a:r>
              <a:rPr lang="en-ZA" sz="1200" dirty="0">
                <a:latin typeface="Arial" panose="020B0604020202020204" pitchFamily="34" charset="0"/>
                <a:cs typeface="Arial" panose="020B0604020202020204" pitchFamily="34" charset="0"/>
              </a:rPr>
              <a:t>(iii)Integrated Parenting Framework</a:t>
            </a:r>
          </a:p>
          <a:p>
            <a:pPr algn="ctr"/>
            <a:r>
              <a:rPr lang="en-ZA" sz="1100" dirty="0">
                <a:latin typeface="Arial" panose="020B0604020202020204" pitchFamily="34" charset="0"/>
                <a:cs typeface="Arial" panose="020B0604020202020204" pitchFamily="34" charset="0"/>
              </a:rPr>
              <a:t> </a:t>
            </a:r>
          </a:p>
        </p:txBody>
      </p:sp>
      <p:sp>
        <p:nvSpPr>
          <p:cNvPr id="18" name="Oval 17">
            <a:extLst>
              <a:ext uri="{FF2B5EF4-FFF2-40B4-BE49-F238E27FC236}">
                <a16:creationId xmlns:a16="http://schemas.microsoft.com/office/drawing/2014/main" xmlns="" id="{AEBBC4EE-1BDC-4F98-814B-52125592D5BB}"/>
              </a:ext>
            </a:extLst>
          </p:cNvPr>
          <p:cNvSpPr/>
          <p:nvPr/>
        </p:nvSpPr>
        <p:spPr>
          <a:xfrm>
            <a:off x="10127663" y="3770617"/>
            <a:ext cx="2064336" cy="10293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Provision of psycho-social support</a:t>
            </a:r>
          </a:p>
        </p:txBody>
      </p:sp>
      <p:sp>
        <p:nvSpPr>
          <p:cNvPr id="19" name="Rectangle 18"/>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13</a:t>
            </a:r>
            <a:endParaRPr lang="en-ZA" dirty="0"/>
          </a:p>
        </p:txBody>
      </p:sp>
    </p:spTree>
    <p:extLst>
      <p:ext uri="{BB962C8B-B14F-4D97-AF65-F5344CB8AC3E}">
        <p14:creationId xmlns:p14="http://schemas.microsoft.com/office/powerpoint/2010/main" xmlns="" val="70601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10725701" y="5610688"/>
            <a:ext cx="1466299" cy="307777"/>
          </a:xfrm>
          <a:prstGeom prst="rect">
            <a:avLst/>
          </a:prstGeom>
          <a:noFill/>
        </p:spPr>
        <p:txBody>
          <a:bodyPr wrap="none" rtlCol="0">
            <a:spAutoFit/>
          </a:bodyPr>
          <a:lstStyle/>
          <a:p>
            <a:r>
              <a:rPr lang="en-ZA" sz="1400" dirty="0">
                <a:solidFill>
                  <a:prstClr val="white"/>
                </a:solidFill>
              </a:rPr>
              <a:t>www.dsd.gov.za</a:t>
            </a:r>
          </a:p>
        </p:txBody>
      </p:sp>
      <p:sp>
        <p:nvSpPr>
          <p:cNvPr id="9" name="TextBox 8">
            <a:extLst>
              <a:ext uri="{FF2B5EF4-FFF2-40B4-BE49-F238E27FC236}">
                <a16:creationId xmlns:a16="http://schemas.microsoft.com/office/drawing/2014/main" xmlns="" id="{71344CF5-ECEF-481A-8FDA-A728E4D325EE}"/>
              </a:ext>
            </a:extLst>
          </p:cNvPr>
          <p:cNvSpPr txBox="1"/>
          <p:nvPr/>
        </p:nvSpPr>
        <p:spPr>
          <a:xfrm>
            <a:off x="2787588" y="5637618"/>
            <a:ext cx="4408579" cy="253916"/>
          </a:xfrm>
          <a:prstGeom prst="rect">
            <a:avLst/>
          </a:prstGeom>
          <a:noFill/>
        </p:spPr>
        <p:txBody>
          <a:bodyPr wrap="none" rtlCol="0">
            <a:spAutoFit/>
          </a:bodyPr>
          <a:lstStyle/>
          <a:p>
            <a:r>
              <a:rPr lang="en-ZA" sz="1050" b="1" spc="300" dirty="0">
                <a:solidFill>
                  <a:srgbClr val="AB7531"/>
                </a:solidFill>
              </a:rPr>
              <a:t>BUILDING A CARING SOCIETY. TOGETHER.</a:t>
            </a:r>
          </a:p>
        </p:txBody>
      </p:sp>
      <p:sp>
        <p:nvSpPr>
          <p:cNvPr id="2" name="Title 1"/>
          <p:cNvSpPr>
            <a:spLocks noGrp="1"/>
          </p:cNvSpPr>
          <p:nvPr>
            <p:ph type="title"/>
          </p:nvPr>
        </p:nvSpPr>
        <p:spPr>
          <a:xfrm>
            <a:off x="264204" y="186165"/>
            <a:ext cx="10461497" cy="360734"/>
          </a:xfrm>
        </p:spPr>
        <p:txBody>
          <a:bodyPr>
            <a:noAutofit/>
          </a:bodyPr>
          <a:lstStyle/>
          <a:p>
            <a:pPr algn="ctr"/>
            <a:r>
              <a:rPr lang="en-ZA" sz="2800" b="1" dirty="0"/>
              <a:t>Programmes and Interventions </a:t>
            </a:r>
            <a:r>
              <a:rPr lang="en-ZA" sz="2800" b="1" dirty="0" err="1"/>
              <a:t>cont</a:t>
            </a:r>
            <a:r>
              <a:rPr lang="en-ZA" sz="2800" b="1" dirty="0"/>
              <a:t>…</a:t>
            </a:r>
          </a:p>
        </p:txBody>
      </p:sp>
      <p:sp>
        <p:nvSpPr>
          <p:cNvPr id="3" name="Content Placeholder 2"/>
          <p:cNvSpPr>
            <a:spLocks noGrp="1"/>
          </p:cNvSpPr>
          <p:nvPr>
            <p:ph idx="1"/>
          </p:nvPr>
        </p:nvSpPr>
        <p:spPr>
          <a:xfrm>
            <a:off x="1" y="515507"/>
            <a:ext cx="12245544" cy="5376027"/>
          </a:xfrm>
          <a:solidFill>
            <a:schemeClr val="accent2"/>
          </a:solidFill>
        </p:spPr>
        <p:txBody>
          <a:bodyPr>
            <a:normAutofit/>
          </a:bodyPr>
          <a:lstStyle/>
          <a:p>
            <a:pPr algn="just">
              <a:lnSpc>
                <a:spcPct val="107000"/>
              </a:lnSpc>
              <a:spcAft>
                <a:spcPts val="800"/>
              </a:spcAft>
            </a:pPr>
            <a:r>
              <a:rPr lang="en-ZA" sz="1800" dirty="0">
                <a:ea typeface="Calibri" panose="020F0502020204030204" pitchFamily="34" charset="0"/>
                <a:cs typeface="Times New Roman" panose="02020603050405020304" pitchFamily="18" charset="0"/>
              </a:rPr>
              <a:t>The Department of Social Development has different programmes  to reduce the levels of VANE in line with strategic policy and legislation National Strategic Plan on Gender-Based Violence and Femicide (NSP-GBVF 2019-2024), and its objectives which amongst which comprise of the following objectives:</a:t>
            </a: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2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4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800" dirty="0">
              <a:ea typeface="Calibri" panose="020F0502020204030204" pitchFamily="34" charset="0"/>
              <a:cs typeface="Times New Roman" panose="02020603050405020304" pitchFamily="18" charset="0"/>
            </a:endParaRPr>
          </a:p>
          <a:p>
            <a:pPr marL="0" indent="0" algn="just">
              <a:lnSpc>
                <a:spcPct val="150000"/>
              </a:lnSpc>
              <a:buNone/>
            </a:pPr>
            <a:endParaRPr lang="en-ZA" sz="2400" dirty="0">
              <a:latin typeface="Arial" panose="020B0604020202020204" pitchFamily="34" charset="0"/>
              <a:cs typeface="Arial" panose="020B0604020202020204" pitchFamily="34" charset="0"/>
            </a:endParaRPr>
          </a:p>
        </p:txBody>
      </p:sp>
      <p:sp>
        <p:nvSpPr>
          <p:cNvPr id="5" name="Rounded Rectangle 4"/>
          <p:cNvSpPr/>
          <p:nvPr/>
        </p:nvSpPr>
        <p:spPr>
          <a:xfrm>
            <a:off x="97903" y="1431018"/>
            <a:ext cx="6071663" cy="3824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1400" b="1" dirty="0">
                <a:solidFill>
                  <a:schemeClr val="tx1"/>
                </a:solidFill>
              </a:rPr>
              <a:t>PILLAR 1: Prevention and Rebuilding Social Cohesion</a:t>
            </a:r>
          </a:p>
          <a:p>
            <a:pPr algn="just"/>
            <a:r>
              <a:rPr lang="en-ZA" sz="1400" dirty="0">
                <a:solidFill>
                  <a:schemeClr val="tx1"/>
                </a:solidFill>
              </a:rPr>
              <a:t>2.1. Strengthened delivery capacity in South Africa to roll out evidence-based</a:t>
            </a:r>
          </a:p>
          <a:p>
            <a:pPr algn="just"/>
            <a:r>
              <a:rPr lang="en-ZA" sz="1400" dirty="0">
                <a:solidFill>
                  <a:schemeClr val="tx1"/>
                </a:solidFill>
              </a:rPr>
              <a:t>prevention programmes;</a:t>
            </a:r>
          </a:p>
          <a:p>
            <a:pPr algn="just"/>
            <a:r>
              <a:rPr lang="en-ZA" sz="1400" dirty="0">
                <a:solidFill>
                  <a:schemeClr val="tx1"/>
                </a:solidFill>
              </a:rPr>
              <a:t>2.2. Changed behaviour and social norms within key groups as a result of the rollout of evidence-based prevention interventions;</a:t>
            </a:r>
          </a:p>
          <a:p>
            <a:pPr algn="just"/>
            <a:r>
              <a:rPr lang="en-ZA" sz="1400" dirty="0">
                <a:solidFill>
                  <a:schemeClr val="tx1"/>
                </a:solidFill>
              </a:rPr>
              <a:t>2.4. Optimally harnessed Violence Against Children (VAC) programmes that have</a:t>
            </a:r>
          </a:p>
          <a:p>
            <a:pPr algn="just"/>
            <a:r>
              <a:rPr lang="en-ZA" sz="1400" dirty="0">
                <a:solidFill>
                  <a:schemeClr val="tx1"/>
                </a:solidFill>
              </a:rPr>
              <a:t>an impact on GBV eradication;</a:t>
            </a:r>
          </a:p>
          <a:p>
            <a:pPr algn="just"/>
            <a:r>
              <a:rPr lang="en-ZA" sz="1400" dirty="0">
                <a:solidFill>
                  <a:schemeClr val="tx1"/>
                </a:solidFill>
              </a:rPr>
              <a:t>2.5. Increased cross fertilisation and integration of prevention interventions on</a:t>
            </a:r>
          </a:p>
          <a:p>
            <a:pPr algn="just"/>
            <a:r>
              <a:rPr lang="en-ZA" sz="1400" dirty="0">
                <a:solidFill>
                  <a:schemeClr val="tx1"/>
                </a:solidFill>
              </a:rPr>
              <a:t>violence against LGBTQIA+ persons with broader GBVF prevention and violence</a:t>
            </a:r>
          </a:p>
          <a:p>
            <a:pPr algn="just"/>
            <a:r>
              <a:rPr lang="en-ZA" sz="1400" dirty="0">
                <a:solidFill>
                  <a:schemeClr val="tx1"/>
                </a:solidFill>
              </a:rPr>
              <a:t>prevention interventions;</a:t>
            </a:r>
          </a:p>
          <a:p>
            <a:pPr algn="just"/>
            <a:r>
              <a:rPr lang="en-ZA" sz="1400" dirty="0">
                <a:solidFill>
                  <a:schemeClr val="tx1"/>
                </a:solidFill>
              </a:rPr>
              <a:t>2.7. Public spaces are made safe and violent free for all, particularly women and</a:t>
            </a:r>
          </a:p>
          <a:p>
            <a:pPr algn="just"/>
            <a:r>
              <a:rPr lang="en-ZA" sz="1400" dirty="0">
                <a:solidFill>
                  <a:schemeClr val="tx1"/>
                </a:solidFill>
              </a:rPr>
              <a:t>children.</a:t>
            </a:r>
          </a:p>
        </p:txBody>
      </p:sp>
      <p:sp>
        <p:nvSpPr>
          <p:cNvPr id="10" name="Oval 9"/>
          <p:cNvSpPr/>
          <p:nvPr/>
        </p:nvSpPr>
        <p:spPr>
          <a:xfrm>
            <a:off x="5895511" y="1297354"/>
            <a:ext cx="5821475" cy="18911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Education and awareness </a:t>
            </a:r>
          </a:p>
          <a:p>
            <a:pPr marL="171450" indent="-171450" algn="ctr">
              <a:buFont typeface="Arial" panose="020B0604020202020204" pitchFamily="34" charset="0"/>
              <a:buChar char="•"/>
            </a:pPr>
            <a:r>
              <a:rPr lang="en-ZA" sz="1200" b="1" dirty="0">
                <a:solidFill>
                  <a:schemeClr val="tx1"/>
                </a:solidFill>
              </a:rPr>
              <a:t>365 Days Child </a:t>
            </a:r>
            <a:r>
              <a:rPr lang="en-ZA" sz="1200" dirty="0">
                <a:solidFill>
                  <a:schemeClr val="tx1"/>
                </a:solidFill>
              </a:rPr>
              <a:t>Protection Programme of Action against Violence; Child Abuse; Neglect and Exploitation (VCANE). Targeting the 30 GBVF HOTSPOTS</a:t>
            </a:r>
          </a:p>
          <a:p>
            <a:pPr marL="171450" indent="-171450" algn="ctr">
              <a:buFont typeface="Arial" panose="020B0604020202020204" pitchFamily="34" charset="0"/>
              <a:buChar char="•"/>
            </a:pPr>
            <a:r>
              <a:rPr lang="en-ZA" sz="1200" dirty="0">
                <a:solidFill>
                  <a:schemeClr val="tx1"/>
                </a:solidFill>
              </a:rPr>
              <a:t>Awareness programme also include Anti-Substance Day</a:t>
            </a:r>
          </a:p>
          <a:p>
            <a:pPr marL="171450" indent="-171450" algn="ctr">
              <a:buFont typeface="Arial" panose="020B0604020202020204" pitchFamily="34" charset="0"/>
              <a:buChar char="•"/>
            </a:pPr>
            <a:r>
              <a:rPr lang="en-ZA" sz="1200" dirty="0">
                <a:solidFill>
                  <a:schemeClr val="tx1"/>
                </a:solidFill>
              </a:rPr>
              <a:t>International Day for Families, international and National Children’s Day, Children’s Parliament,  Social Crime Prevention Awareness Raising, HIV/AIDS  Day</a:t>
            </a:r>
          </a:p>
        </p:txBody>
      </p:sp>
      <p:sp>
        <p:nvSpPr>
          <p:cNvPr id="12" name="Isosceles Triangle 11"/>
          <p:cNvSpPr/>
          <p:nvPr/>
        </p:nvSpPr>
        <p:spPr>
          <a:xfrm>
            <a:off x="7065850" y="3065592"/>
            <a:ext cx="2576231" cy="1061937"/>
          </a:xfrm>
          <a:prstGeom prst="triangle">
            <a:avLst>
              <a:gd name="adj" fmla="val 4299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 </a:t>
            </a:r>
            <a:r>
              <a:rPr lang="en-ZA" sz="1200" b="1" dirty="0" err="1">
                <a:solidFill>
                  <a:schemeClr val="tx1"/>
                </a:solidFill>
              </a:rPr>
              <a:t>Ezabasha</a:t>
            </a:r>
            <a:endParaRPr lang="en-ZA" sz="1200" b="1" dirty="0">
              <a:solidFill>
                <a:schemeClr val="tx1"/>
              </a:solidFill>
            </a:endParaRPr>
          </a:p>
        </p:txBody>
      </p:sp>
      <p:sp>
        <p:nvSpPr>
          <p:cNvPr id="15" name="Teardrop 14"/>
          <p:cNvSpPr/>
          <p:nvPr/>
        </p:nvSpPr>
        <p:spPr>
          <a:xfrm>
            <a:off x="9079709" y="3070622"/>
            <a:ext cx="1920100" cy="1689465"/>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err="1">
                <a:solidFill>
                  <a:schemeClr val="tx1"/>
                </a:solidFill>
              </a:rPr>
              <a:t>Sinovuyo</a:t>
            </a:r>
            <a:endParaRPr lang="en-ZA" sz="1400" b="1" dirty="0">
              <a:solidFill>
                <a:schemeClr val="tx1"/>
              </a:solidFill>
            </a:endParaRPr>
          </a:p>
        </p:txBody>
      </p:sp>
      <p:sp>
        <p:nvSpPr>
          <p:cNvPr id="16" name="Chord 15"/>
          <p:cNvSpPr/>
          <p:nvPr/>
        </p:nvSpPr>
        <p:spPr>
          <a:xfrm>
            <a:off x="5961148" y="3364860"/>
            <a:ext cx="2022413" cy="1965136"/>
          </a:xfrm>
          <a:prstGeom prst="chor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Risiha</a:t>
            </a:r>
          </a:p>
        </p:txBody>
      </p:sp>
      <p:sp>
        <p:nvSpPr>
          <p:cNvPr id="26" name="Freeform 25"/>
          <p:cNvSpPr/>
          <p:nvPr/>
        </p:nvSpPr>
        <p:spPr>
          <a:xfrm>
            <a:off x="8806249" y="4819135"/>
            <a:ext cx="444843" cy="148281"/>
          </a:xfrm>
          <a:custGeom>
            <a:avLst/>
            <a:gdLst>
              <a:gd name="connsiteX0" fmla="*/ 0 w 444843"/>
              <a:gd name="connsiteY0" fmla="*/ 0 h 148281"/>
              <a:gd name="connsiteX1" fmla="*/ 444843 w 444843"/>
              <a:gd name="connsiteY1" fmla="*/ 148281 h 148281"/>
            </a:gdLst>
            <a:ahLst/>
            <a:cxnLst>
              <a:cxn ang="0">
                <a:pos x="connsiteX0" y="connsiteY0"/>
              </a:cxn>
              <a:cxn ang="0">
                <a:pos x="connsiteX1" y="connsiteY1"/>
              </a:cxn>
            </a:cxnLst>
            <a:rect l="l" t="t" r="r" b="b"/>
            <a:pathLst>
              <a:path w="444843" h="148281">
                <a:moveTo>
                  <a:pt x="0" y="0"/>
                </a:moveTo>
                <a:lnTo>
                  <a:pt x="444843" y="1482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Snip Same Side Corner Rectangle 26"/>
          <p:cNvSpPr/>
          <p:nvPr/>
        </p:nvSpPr>
        <p:spPr>
          <a:xfrm>
            <a:off x="7143520" y="4358183"/>
            <a:ext cx="3762794" cy="1130924"/>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err="1">
                <a:solidFill>
                  <a:schemeClr val="tx1"/>
                </a:solidFill>
              </a:rPr>
              <a:t>Asikhulume</a:t>
            </a:r>
            <a:r>
              <a:rPr lang="en-ZA" sz="1400" b="1" dirty="0">
                <a:solidFill>
                  <a:schemeClr val="tx1"/>
                </a:solidFill>
              </a:rPr>
              <a:t>…</a:t>
            </a:r>
          </a:p>
        </p:txBody>
      </p:sp>
      <p:sp>
        <p:nvSpPr>
          <p:cNvPr id="13" name="Rectangle 12"/>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14</a:t>
            </a:r>
            <a:endParaRPr lang="en-ZA" dirty="0"/>
          </a:p>
        </p:txBody>
      </p:sp>
    </p:spTree>
    <p:extLst>
      <p:ext uri="{BB962C8B-B14F-4D97-AF65-F5344CB8AC3E}">
        <p14:creationId xmlns:p14="http://schemas.microsoft.com/office/powerpoint/2010/main" xmlns="" val="228490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424" y="0"/>
            <a:ext cx="8915400" cy="500743"/>
          </a:xfrm>
        </p:spPr>
        <p:txBody>
          <a:bodyPr>
            <a:noAutofit/>
          </a:bodyPr>
          <a:lstStyle/>
          <a:p>
            <a:pPr algn="ctr"/>
            <a:r>
              <a:rPr lang="en-ZA" sz="2000" b="1" dirty="0">
                <a:latin typeface="Arial" panose="020B0604020202020204" pitchFamily="34" charset="0"/>
                <a:cs typeface="Arial" panose="020B0604020202020204" pitchFamily="34" charset="0"/>
              </a:rPr>
              <a:t>Social Behaviour Change programmes …</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2559" y="484632"/>
            <a:ext cx="11239130" cy="4966257"/>
          </a:xfrm>
        </p:spPr>
        <p:txBody>
          <a:bodyPr>
            <a:normAutofit/>
          </a:bodyPr>
          <a:lstStyle/>
          <a:p>
            <a:pPr marL="0" indent="0" algn="just">
              <a:buNone/>
              <a:defRPr/>
            </a:pPr>
            <a:r>
              <a:rPr lang="en-ZA" sz="1800" dirty="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gn="just">
              <a:buNone/>
              <a:defRPr/>
            </a:pPr>
            <a:r>
              <a:rPr lang="en-US" sz="1600" dirty="0">
                <a:latin typeface="Arial" panose="020B0604020202020204" pitchFamily="34" charset="0"/>
                <a:cs typeface="Arial" panose="020B0604020202020204" pitchFamily="34" charset="0"/>
              </a:rPr>
              <a:t>					</a:t>
            </a:r>
            <a:endParaRPr lang="en-US" sz="1700" b="1" dirty="0">
              <a:latin typeface="Arial" panose="020B0604020202020204" pitchFamily="34" charset="0"/>
              <a:cs typeface="Arial" panose="020B0604020202020204" pitchFamily="34" charset="0"/>
            </a:endParaRPr>
          </a:p>
          <a:p>
            <a:pPr marL="0" indent="0" algn="just">
              <a:buNone/>
              <a:defRPr/>
            </a:pPr>
            <a:endParaRPr lang="en-US" sz="1600" dirty="0">
              <a:latin typeface="Arial" panose="020B0604020202020204" pitchFamily="34" charset="0"/>
              <a:cs typeface="Arial" panose="020B0604020202020204" pitchFamily="34" charset="0"/>
            </a:endParaRPr>
          </a:p>
          <a:p>
            <a:pPr marL="0" indent="0">
              <a:buNone/>
              <a:defRPr/>
            </a:pPr>
            <a:endParaRPr lang="en-US" sz="1600" dirty="0"/>
          </a:p>
          <a:p>
            <a:pPr marL="0" indent="0">
              <a:buNone/>
              <a:defRPr/>
            </a:pPr>
            <a:endParaRPr lang="en-ZA" sz="1600"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a:p>
            <a:pPr marL="0" indent="0">
              <a:buNone/>
            </a:pPr>
            <a:endParaRPr lang="en-US" dirty="0"/>
          </a:p>
        </p:txBody>
      </p:sp>
      <p:graphicFrame>
        <p:nvGraphicFramePr>
          <p:cNvPr id="10" name="Diagram 9"/>
          <p:cNvGraphicFramePr/>
          <p:nvPr>
            <p:extLst>
              <p:ext uri="{D42A27DB-BD31-4B8C-83A1-F6EECF244321}">
                <p14:modId xmlns:p14="http://schemas.microsoft.com/office/powerpoint/2010/main" xmlns="" val="2865979292"/>
              </p:ext>
            </p:extLst>
          </p:nvPr>
        </p:nvGraphicFramePr>
        <p:xfrm>
          <a:off x="612559" y="719666"/>
          <a:ext cx="11034943" cy="564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15</a:t>
            </a:r>
            <a:endParaRPr lang="en-ZA" dirty="0"/>
          </a:p>
        </p:txBody>
      </p:sp>
    </p:spTree>
    <p:extLst>
      <p:ext uri="{BB962C8B-B14F-4D97-AF65-F5344CB8AC3E}">
        <p14:creationId xmlns:p14="http://schemas.microsoft.com/office/powerpoint/2010/main" xmlns="" val="434210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3" name="Rectangle 5146">
            <a:extLst>
              <a:ext uri="{FF2B5EF4-FFF2-40B4-BE49-F238E27FC236}">
                <a16:creationId xmlns:a16="http://schemas.microsoft.com/office/drawing/2014/main" xmlns="" id="{F8446B12-7391-4711-8B31-112A0B896C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E5B5976-5D5C-45B5-95FF-188BCBF49BCD}"/>
              </a:ext>
            </a:extLst>
          </p:cNvPr>
          <p:cNvSpPr>
            <a:spLocks noGrp="1"/>
          </p:cNvSpPr>
          <p:nvPr>
            <p:ph type="title"/>
          </p:nvPr>
        </p:nvSpPr>
        <p:spPr>
          <a:xfrm>
            <a:off x="805542" y="4686118"/>
            <a:ext cx="7282544" cy="1175657"/>
          </a:xfrm>
        </p:spPr>
        <p:txBody>
          <a:bodyPr vert="horz" wrap="square" lIns="91440" tIns="45720" rIns="91440" bIns="45720" rtlCol="0" anchor="b">
            <a:normAutofit/>
          </a:bodyPr>
          <a:lstStyle/>
          <a:p>
            <a:r>
              <a:rPr lang="en-US" sz="2200" b="1" i="1" kern="1200" dirty="0">
                <a:solidFill>
                  <a:schemeClr val="bg1"/>
                </a:solidFill>
                <a:effectLst/>
                <a:latin typeface="+mj-lt"/>
                <a:ea typeface="+mj-ea"/>
                <a:cs typeface="+mj-cs"/>
              </a:rPr>
              <a:t>Every child deserves to live in a safe environment, Let’s protect our children…</a:t>
            </a:r>
            <a:br>
              <a:rPr lang="en-US" sz="2200" b="1" i="1" kern="1200" dirty="0">
                <a:solidFill>
                  <a:schemeClr val="bg1"/>
                </a:solidFill>
                <a:effectLst/>
                <a:latin typeface="+mj-lt"/>
                <a:ea typeface="+mj-ea"/>
                <a:cs typeface="+mj-cs"/>
              </a:rPr>
            </a:br>
            <a:endParaRPr lang="en-US" sz="2200" kern="1200" dirty="0">
              <a:solidFill>
                <a:schemeClr val="bg1"/>
              </a:solidFill>
              <a:latin typeface="+mj-lt"/>
              <a:ea typeface="+mj-ea"/>
              <a:cs typeface="+mj-cs"/>
            </a:endParaRPr>
          </a:p>
        </p:txBody>
      </p:sp>
      <p:pic>
        <p:nvPicPr>
          <p:cNvPr id="5122" name="Picture 2" descr="Childline Zimbabwe - every child deserves a safe environment to grow in,  these environments should be safe and friendly were children feel  respected, valued and encouraged to reach their full potential. As">
            <a:extLst>
              <a:ext uri="{FF2B5EF4-FFF2-40B4-BE49-F238E27FC236}">
                <a16:creationId xmlns:a16="http://schemas.microsoft.com/office/drawing/2014/main" xmlns="" id="{D7CE99AB-6602-F5B9-097D-DD143F08460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630"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xmlns="">
                <a:solidFill>
                  <a:srgbClr val="FFFFFF"/>
                </a:solidFill>
              </a14:hiddenFill>
            </a:ext>
          </a:extLst>
        </p:spPr>
      </p:pic>
      <p:pic>
        <p:nvPicPr>
          <p:cNvPr id="5124" name="Picture 4" descr="Creating Safe Environments for Children">
            <a:extLst>
              <a:ext uri="{FF2B5EF4-FFF2-40B4-BE49-F238E27FC236}">
                <a16:creationId xmlns:a16="http://schemas.microsoft.com/office/drawing/2014/main" xmlns="" id="{C30D2D04-504D-78E5-6F57-870F730C3D5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713" b="7627"/>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xmlns="">
                <a:solidFill>
                  <a:srgbClr val="FFFFFF"/>
                </a:solidFill>
              </a14:hiddenFill>
            </a:ext>
          </a:extLst>
        </p:spPr>
      </p:pic>
      <p:grpSp>
        <p:nvGrpSpPr>
          <p:cNvPr id="5214" name="Group 5148">
            <a:extLst>
              <a:ext uri="{FF2B5EF4-FFF2-40B4-BE49-F238E27FC236}">
                <a16:creationId xmlns:a16="http://schemas.microsoft.com/office/drawing/2014/main" xmlns="" id="{AC0B7807-0C83-4963-821A-69B172722E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528992"/>
            <a:ext cx="12192000" cy="757168"/>
            <a:chOff x="0" y="2959818"/>
            <a:chExt cx="12192000" cy="757168"/>
          </a:xfrm>
        </p:grpSpPr>
        <p:sp>
          <p:nvSpPr>
            <p:cNvPr id="5215" name="Freeform: Shape 5149">
              <a:extLst>
                <a:ext uri="{FF2B5EF4-FFF2-40B4-BE49-F238E27FC236}">
                  <a16:creationId xmlns:a16="http://schemas.microsoft.com/office/drawing/2014/main" xmlns="" id="{BB027EC7-3252-48A2-A7A4-1741F72E4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16" name="Freeform: Shape 5150">
              <a:extLst>
                <a:ext uri="{FF2B5EF4-FFF2-40B4-BE49-F238E27FC236}">
                  <a16:creationId xmlns:a16="http://schemas.microsoft.com/office/drawing/2014/main" xmlns="" id="{4EBC51E4-7477-4290-BBD0-18AD942C36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cstate="print">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Rectangle 8"/>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16</a:t>
            </a:r>
            <a:endParaRPr lang="en-ZA" dirty="0"/>
          </a:p>
        </p:txBody>
      </p:sp>
    </p:spTree>
    <p:extLst>
      <p:ext uri="{BB962C8B-B14F-4D97-AF65-F5344CB8AC3E}">
        <p14:creationId xmlns:p14="http://schemas.microsoft.com/office/powerpoint/2010/main" xmlns="" val="156094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47"/>
            <a:ext cx="12192000" cy="621474"/>
          </a:xfrm>
        </p:spPr>
        <p:txBody>
          <a:bodyPr>
            <a:noAutofit/>
          </a:bodyPr>
          <a:lstStyle/>
          <a:p>
            <a:pPr algn="ctr"/>
            <a:r>
              <a:rPr lang="en-ZA" sz="3200" b="1" dirty="0"/>
              <a:t>Compendium of Social and Behaviour Change Programmes…</a:t>
            </a:r>
          </a:p>
        </p:txBody>
      </p:sp>
      <p:sp>
        <p:nvSpPr>
          <p:cNvPr id="3" name="Content Placeholder 2"/>
          <p:cNvSpPr>
            <a:spLocks noGrp="1"/>
          </p:cNvSpPr>
          <p:nvPr>
            <p:ph idx="1"/>
          </p:nvPr>
        </p:nvSpPr>
        <p:spPr>
          <a:xfrm>
            <a:off x="87086" y="1074737"/>
            <a:ext cx="11952514" cy="4708526"/>
          </a:xfrm>
        </p:spPr>
        <p:txBody>
          <a:bodyPr>
            <a:normAutofit/>
          </a:bodyPr>
          <a:lstStyle/>
          <a:p>
            <a:pPr algn="just">
              <a:lnSpc>
                <a:spcPct val="120000"/>
              </a:lnSpc>
              <a:spcBef>
                <a:spcPts val="0"/>
              </a:spcBef>
              <a:spcAft>
                <a:spcPts val="800"/>
              </a:spcAft>
            </a:pPr>
            <a:r>
              <a:rPr lang="en-US" dirty="0">
                <a:effectLst/>
                <a:ea typeface="Calibri" panose="020F0502020204030204" pitchFamily="34" charset="0"/>
                <a:cs typeface="Times New Roman" panose="02020603050405020304" pitchFamily="18" charset="0"/>
              </a:rPr>
              <a:t>Violence against women and children also results in the increase of new HIV infections.</a:t>
            </a:r>
          </a:p>
          <a:p>
            <a:pPr algn="just">
              <a:lnSpc>
                <a:spcPct val="120000"/>
              </a:lnSpc>
              <a:spcBef>
                <a:spcPts val="0"/>
              </a:spcBef>
              <a:spcAft>
                <a:spcPts val="800"/>
              </a:spcAft>
            </a:pPr>
            <a:r>
              <a:rPr lang="en-US" dirty="0">
                <a:effectLst/>
                <a:ea typeface="Calibri" panose="020F0502020204030204" pitchFamily="34" charset="0"/>
                <a:cs typeface="Times New Roman" panose="02020603050405020304" pitchFamily="18" charset="0"/>
              </a:rPr>
              <a:t>The Department has developed a Compendium of Social and Behaviour Change (SBC) programmes which places the protection of children and young people between the ages of 10 and 24 at the </a:t>
            </a:r>
            <a:r>
              <a:rPr lang="en-US" dirty="0" err="1">
                <a:effectLst/>
                <a:ea typeface="Calibri" panose="020F0502020204030204" pitchFamily="34" charset="0"/>
                <a:cs typeface="Times New Roman" panose="02020603050405020304" pitchFamily="18" charset="0"/>
              </a:rPr>
              <a:t>centre</a:t>
            </a:r>
            <a:r>
              <a:rPr lang="en-US" dirty="0">
                <a:effectLst/>
                <a:ea typeface="Calibri" panose="020F0502020204030204" pitchFamily="34" charset="0"/>
                <a:cs typeface="Times New Roman" panose="02020603050405020304" pitchFamily="18" charset="0"/>
              </a:rPr>
              <a:t> of our interventions.</a:t>
            </a:r>
          </a:p>
          <a:p>
            <a:pPr algn="just">
              <a:lnSpc>
                <a:spcPct val="120000"/>
              </a:lnSpc>
              <a:spcBef>
                <a:spcPts val="0"/>
              </a:spcBef>
              <a:spcAft>
                <a:spcPts val="800"/>
              </a:spcAft>
            </a:pPr>
            <a:r>
              <a:rPr lang="en-US" dirty="0">
                <a:effectLst/>
                <a:ea typeface="Calibri" panose="020F0502020204030204" pitchFamily="34" charset="0"/>
                <a:cs typeface="Times New Roman" panose="02020603050405020304" pitchFamily="18" charset="0"/>
              </a:rPr>
              <a:t>The Compendium is a basket of 10 different but interrelated SBC programmes which target each individual and groups in the community to bring about positive change in the communities.</a:t>
            </a:r>
          </a:p>
          <a:p>
            <a:pPr algn="just">
              <a:lnSpc>
                <a:spcPct val="120000"/>
              </a:lnSpc>
              <a:spcBef>
                <a:spcPts val="0"/>
              </a:spcBef>
              <a:spcAft>
                <a:spcPts val="800"/>
              </a:spcAft>
            </a:pPr>
            <a:r>
              <a:rPr lang="en-GB" i="1" dirty="0"/>
              <a:t>The Package of SBC Programmes has been designed as an </a:t>
            </a:r>
            <a:r>
              <a:rPr lang="en-GB" b="1" i="1" dirty="0"/>
              <a:t>integrated and holistic interventions </a:t>
            </a:r>
            <a:r>
              <a:rPr lang="en-GB" i="1" dirty="0"/>
              <a:t>with clear linkages between the component parts…implemented as a </a:t>
            </a:r>
            <a:r>
              <a:rPr lang="en-GB" b="1" i="1" dirty="0"/>
              <a:t>basket of services</a:t>
            </a:r>
            <a:r>
              <a:rPr lang="en-GB" i="1" dirty="0"/>
              <a:t> delivered together in the </a:t>
            </a:r>
            <a:r>
              <a:rPr lang="en-GB" b="1" i="1" dirty="0"/>
              <a:t>same community. </a:t>
            </a:r>
          </a:p>
          <a:p>
            <a:pPr algn="just">
              <a:lnSpc>
                <a:spcPct val="120000"/>
              </a:lnSpc>
              <a:spcBef>
                <a:spcPts val="0"/>
              </a:spcBef>
              <a:spcAft>
                <a:spcPts val="800"/>
              </a:spcAft>
            </a:pPr>
            <a:r>
              <a:rPr lang="en-GB" dirty="0"/>
              <a:t>These SBC programmes </a:t>
            </a:r>
            <a:r>
              <a:rPr lang="en-GB" b="1" dirty="0"/>
              <a:t>create awareness </a:t>
            </a:r>
            <a:r>
              <a:rPr lang="en-GB" dirty="0"/>
              <a:t>and empower the children on issues of </a:t>
            </a:r>
            <a:r>
              <a:rPr lang="en-GB" b="1" dirty="0"/>
              <a:t>safety and protection. </a:t>
            </a:r>
          </a:p>
          <a:p>
            <a:pPr marL="0" indent="0" algn="just">
              <a:lnSpc>
                <a:spcPct val="120000"/>
              </a:lnSpc>
              <a:spcBef>
                <a:spcPts val="0"/>
              </a:spcBef>
              <a:spcAft>
                <a:spcPts val="800"/>
              </a:spcAft>
              <a:buNone/>
            </a:pPr>
            <a:endParaRPr lang="en-GB" sz="1800" dirty="0"/>
          </a:p>
        </p:txBody>
      </p:sp>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17</a:t>
            </a:r>
            <a:endParaRPr lang="en-ZA" dirty="0"/>
          </a:p>
        </p:txBody>
      </p:sp>
    </p:spTree>
    <p:extLst>
      <p:ext uri="{BB962C8B-B14F-4D97-AF65-F5344CB8AC3E}">
        <p14:creationId xmlns:p14="http://schemas.microsoft.com/office/powerpoint/2010/main" xmlns="" val="258028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276"/>
            <a:ext cx="12192000" cy="621474"/>
          </a:xfrm>
        </p:spPr>
        <p:txBody>
          <a:bodyPr>
            <a:noAutofit/>
          </a:bodyPr>
          <a:lstStyle/>
          <a:p>
            <a:pPr algn="ctr"/>
            <a:r>
              <a:rPr lang="en-ZA" sz="2800" b="1" dirty="0"/>
              <a:t>Compendium of Social and Behaviour Change Programmes Cont…</a:t>
            </a:r>
          </a:p>
        </p:txBody>
      </p:sp>
      <p:sp>
        <p:nvSpPr>
          <p:cNvPr id="3" name="Content Placeholder 2"/>
          <p:cNvSpPr>
            <a:spLocks noGrp="1"/>
          </p:cNvSpPr>
          <p:nvPr>
            <p:ph idx="1"/>
          </p:nvPr>
        </p:nvSpPr>
        <p:spPr>
          <a:xfrm>
            <a:off x="0" y="1074737"/>
            <a:ext cx="12192000" cy="4708526"/>
          </a:xfrm>
        </p:spPr>
        <p:txBody>
          <a:bodyPr>
            <a:normAutofit/>
          </a:bodyPr>
          <a:lstStyle/>
          <a:p>
            <a:pPr algn="just">
              <a:lnSpc>
                <a:spcPct val="120000"/>
              </a:lnSpc>
              <a:spcBef>
                <a:spcPts val="0"/>
              </a:spcBef>
            </a:pPr>
            <a:r>
              <a:rPr lang="en-GB" sz="2400" dirty="0"/>
              <a:t>The Department funds NPOs through provincial equitable share to implement the programmes. </a:t>
            </a:r>
            <a:r>
              <a:rPr lang="en-GB" sz="2400" b="1" dirty="0"/>
              <a:t>A total number of 42 NPOs </a:t>
            </a:r>
            <a:r>
              <a:rPr lang="en-GB" sz="2400" dirty="0"/>
              <a:t>are currently funded to implement the programme in 8 provinces, with the exception of Western Cape province.</a:t>
            </a:r>
          </a:p>
          <a:p>
            <a:pPr algn="just">
              <a:lnSpc>
                <a:spcPct val="120000"/>
              </a:lnSpc>
              <a:spcBef>
                <a:spcPts val="0"/>
              </a:spcBef>
            </a:pPr>
            <a:r>
              <a:rPr lang="en-ZA" sz="2400" dirty="0">
                <a:ea typeface="Calibri" panose="020F0502020204030204" pitchFamily="34" charset="0"/>
              </a:rPr>
              <a:t>There has been significant positive impact in communities where the SBC programmes are implemented. </a:t>
            </a:r>
          </a:p>
          <a:p>
            <a:pPr algn="just">
              <a:lnSpc>
                <a:spcPct val="120000"/>
              </a:lnSpc>
              <a:spcBef>
                <a:spcPts val="0"/>
              </a:spcBef>
            </a:pPr>
            <a:r>
              <a:rPr lang="en-ZA" sz="2400" dirty="0">
                <a:ea typeface="Calibri" panose="020F0502020204030204" pitchFamily="34" charset="0"/>
              </a:rPr>
              <a:t>The Department conducted a study to evaluate the effectiveness of the programmes and the findings showed an increase in knowledge post the programme implementation which led to positive behaviour change outcomes. </a:t>
            </a:r>
          </a:p>
          <a:p>
            <a:pPr algn="just">
              <a:lnSpc>
                <a:spcPct val="120000"/>
              </a:lnSpc>
              <a:spcBef>
                <a:spcPts val="0"/>
              </a:spcBef>
            </a:pPr>
            <a:r>
              <a:rPr lang="en-ZA" sz="2400" dirty="0"/>
              <a:t>The following slides depicts the different SBC programmes which are currently being implemented in the country:</a:t>
            </a:r>
            <a:endParaRPr lang="en-GB" sz="2400" dirty="0"/>
          </a:p>
          <a:p>
            <a:pPr marL="0" indent="0" algn="just">
              <a:lnSpc>
                <a:spcPct val="120000"/>
              </a:lnSpc>
              <a:spcBef>
                <a:spcPts val="0"/>
              </a:spcBef>
              <a:buNone/>
            </a:pPr>
            <a:endParaRPr lang="en-GB" dirty="0"/>
          </a:p>
          <a:p>
            <a:pPr marL="0" indent="0">
              <a:buNone/>
            </a:pPr>
            <a:endParaRPr lang="en-GB" b="1" i="1" dirty="0"/>
          </a:p>
        </p:txBody>
      </p:sp>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18</a:t>
            </a:r>
            <a:endParaRPr lang="en-ZA" dirty="0"/>
          </a:p>
        </p:txBody>
      </p:sp>
    </p:spTree>
    <p:extLst>
      <p:ext uri="{BB962C8B-B14F-4D97-AF65-F5344CB8AC3E}">
        <p14:creationId xmlns:p14="http://schemas.microsoft.com/office/powerpoint/2010/main" xmlns="" val="3804912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8E984-0227-48D8-8541-16057BCAF108}"/>
              </a:ext>
            </a:extLst>
          </p:cNvPr>
          <p:cNvSpPr>
            <a:spLocks noGrp="1"/>
          </p:cNvSpPr>
          <p:nvPr>
            <p:ph type="title"/>
          </p:nvPr>
        </p:nvSpPr>
        <p:spPr>
          <a:xfrm>
            <a:off x="962809" y="440015"/>
            <a:ext cx="9539417" cy="788172"/>
          </a:xfrm>
        </p:spPr>
        <p:txBody>
          <a:bodyPr>
            <a:normAutofit/>
          </a:bodyPr>
          <a:lstStyle/>
          <a:p>
            <a:pPr algn="ctr"/>
            <a:r>
              <a:rPr lang="en-ZA" sz="3200" b="1" dirty="0"/>
              <a:t>Presentation Outline</a:t>
            </a:r>
            <a:endParaRPr lang="en-ZA" sz="4000" b="1" dirty="0"/>
          </a:p>
        </p:txBody>
      </p:sp>
      <p:sp>
        <p:nvSpPr>
          <p:cNvPr id="3" name="Content Placeholder 2">
            <a:extLst>
              <a:ext uri="{FF2B5EF4-FFF2-40B4-BE49-F238E27FC236}">
                <a16:creationId xmlns:a16="http://schemas.microsoft.com/office/drawing/2014/main" xmlns="" id="{6DE8B251-9404-497E-A95E-9AC37786A5D2}"/>
              </a:ext>
            </a:extLst>
          </p:cNvPr>
          <p:cNvSpPr>
            <a:spLocks noGrp="1"/>
          </p:cNvSpPr>
          <p:nvPr>
            <p:ph idx="1"/>
          </p:nvPr>
        </p:nvSpPr>
        <p:spPr>
          <a:xfrm>
            <a:off x="510746" y="1387011"/>
            <a:ext cx="11335265" cy="3926393"/>
          </a:xfrm>
          <a:noFill/>
        </p:spPr>
        <p:txBody>
          <a:bodyPr>
            <a:normAutofit/>
          </a:bodyPr>
          <a:lstStyle/>
          <a:p>
            <a:pPr marL="0" indent="0" algn="just">
              <a:lnSpc>
                <a:spcPct val="150000"/>
              </a:lnSpc>
              <a:buNone/>
            </a:pPr>
            <a:r>
              <a:rPr lang="en-GB" sz="1900" dirty="0">
                <a:latin typeface="Arial" panose="020B0604020202020204" pitchFamily="34" charset="0"/>
                <a:cs typeface="Arial" panose="020B0604020202020204" pitchFamily="34" charset="0"/>
              </a:rPr>
              <a:t>1. Purpose</a:t>
            </a:r>
          </a:p>
          <a:p>
            <a:pPr marL="0" indent="0" algn="just">
              <a:lnSpc>
                <a:spcPct val="150000"/>
              </a:lnSpc>
              <a:buNone/>
            </a:pPr>
            <a:r>
              <a:rPr lang="en-GB" sz="1900" dirty="0">
                <a:latin typeface="Arial" panose="020B0604020202020204" pitchFamily="34" charset="0"/>
                <a:cs typeface="Arial" panose="020B0604020202020204" pitchFamily="34" charset="0"/>
              </a:rPr>
              <a:t>2. DSD’s Mandate</a:t>
            </a:r>
          </a:p>
          <a:p>
            <a:pPr marL="0" indent="0" algn="just">
              <a:lnSpc>
                <a:spcPct val="150000"/>
              </a:lnSpc>
              <a:buNone/>
            </a:pPr>
            <a:r>
              <a:rPr lang="en-GB" sz="1900" dirty="0">
                <a:latin typeface="Arial" panose="020B0604020202020204" pitchFamily="34" charset="0"/>
                <a:cs typeface="Arial" panose="020B0604020202020204" pitchFamily="34" charset="0"/>
              </a:rPr>
              <a:t>3. Contextual Analysis </a:t>
            </a:r>
            <a:endParaRPr lang="en-GB" sz="1900" dirty="0">
              <a:solidFill>
                <a:srgbClr val="000000"/>
              </a:solidFill>
              <a:latin typeface="Arial" panose="020B0604020202020204" pitchFamily="34" charset="0"/>
              <a:cs typeface="Arial" panose="020B0604020202020204" pitchFamily="34" charset="0"/>
            </a:endParaRPr>
          </a:p>
          <a:p>
            <a:pPr marL="0" indent="0" algn="just">
              <a:lnSpc>
                <a:spcPct val="150000"/>
              </a:lnSpc>
              <a:buNone/>
            </a:pPr>
            <a:r>
              <a:rPr lang="en-ZA" sz="1900" dirty="0">
                <a:solidFill>
                  <a:srgbClr val="000000"/>
                </a:solidFill>
                <a:latin typeface="Arial" panose="020B0604020202020204" pitchFamily="34" charset="0"/>
                <a:cs typeface="Arial" panose="020B0604020202020204" pitchFamily="34" charset="0"/>
              </a:rPr>
              <a:t>4. Programmes, interventions and impact</a:t>
            </a:r>
          </a:p>
          <a:p>
            <a:pPr marL="0" indent="0" algn="just">
              <a:lnSpc>
                <a:spcPct val="150000"/>
              </a:lnSpc>
              <a:buNone/>
            </a:pPr>
            <a:r>
              <a:rPr lang="en-ZA" sz="1900" dirty="0">
                <a:solidFill>
                  <a:srgbClr val="000000"/>
                </a:solidFill>
                <a:latin typeface="Arial" panose="020B0604020202020204" pitchFamily="34" charset="0"/>
                <a:cs typeface="Arial" panose="020B0604020202020204" pitchFamily="34" charset="0"/>
              </a:rPr>
              <a:t>5. Recommendations</a:t>
            </a:r>
          </a:p>
          <a:p>
            <a:pPr marL="457200" lvl="1" indent="0" algn="just">
              <a:lnSpc>
                <a:spcPct val="150000"/>
              </a:lnSpc>
              <a:buNone/>
            </a:pPr>
            <a:endParaRPr lang="en-ZA" sz="2800" dirty="0"/>
          </a:p>
        </p:txBody>
      </p:sp>
      <p:sp>
        <p:nvSpPr>
          <p:cNvPr id="4" name="Rectangle 3"/>
          <p:cNvSpPr/>
          <p:nvPr/>
        </p:nvSpPr>
        <p:spPr>
          <a:xfrm>
            <a:off x="5453743" y="576794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a:t>
            </a:r>
            <a:endParaRPr lang="en-ZA" dirty="0"/>
          </a:p>
        </p:txBody>
      </p:sp>
    </p:spTree>
    <p:extLst>
      <p:ext uri="{BB962C8B-B14F-4D97-AF65-F5344CB8AC3E}">
        <p14:creationId xmlns:p14="http://schemas.microsoft.com/office/powerpoint/2010/main" xmlns="" val="4285029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889" y="80882"/>
            <a:ext cx="7886700" cy="929693"/>
          </a:xfrm>
        </p:spPr>
        <p:txBody>
          <a:bodyPr>
            <a:normAutofit fontScale="90000"/>
          </a:bodyPr>
          <a:lstStyle/>
          <a:p>
            <a:r>
              <a:rPr lang="en-GB" b="1" dirty="0">
                <a:solidFill>
                  <a:prstClr val="black"/>
                </a:solidFill>
              </a:rPr>
              <a:t>Compendium of SBC Programmes…</a:t>
            </a:r>
            <a:endParaRPr lang="en-ZA" b="1" dirty="0"/>
          </a:p>
        </p:txBody>
      </p:sp>
      <p:sp>
        <p:nvSpPr>
          <p:cNvPr id="7" name="Oval 6"/>
          <p:cNvSpPr/>
          <p:nvPr/>
        </p:nvSpPr>
        <p:spPr>
          <a:xfrm>
            <a:off x="3608245" y="2080530"/>
            <a:ext cx="4206229" cy="26491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9" name="TextBox 8"/>
          <p:cNvSpPr txBox="1"/>
          <p:nvPr/>
        </p:nvSpPr>
        <p:spPr>
          <a:xfrm>
            <a:off x="3979930" y="3003380"/>
            <a:ext cx="3320826" cy="348109"/>
          </a:xfrm>
          <a:prstGeom prst="rect">
            <a:avLst/>
          </a:prstGeom>
          <a:noFill/>
        </p:spPr>
        <p:txBody>
          <a:bodyPr wrap="square" rtlCol="0">
            <a:spAutoFit/>
          </a:bodyPr>
          <a:lstStyle/>
          <a:p>
            <a:pPr defTabSz="844083"/>
            <a:r>
              <a:rPr lang="en-ZA" altLang="en-US" sz="1662" b="1" kern="0" dirty="0">
                <a:ea typeface="ヒラギノ角ゴ Pro W3" pitchFamily="4" charset="-128"/>
              </a:rPr>
              <a:t>Girls and young women(10-24)   </a:t>
            </a:r>
            <a:endParaRPr lang="en-GB" sz="1662" b="1" kern="0" dirty="0"/>
          </a:p>
        </p:txBody>
      </p:sp>
      <p:sp>
        <p:nvSpPr>
          <p:cNvPr id="15" name="Oval 14"/>
          <p:cNvSpPr/>
          <p:nvPr/>
        </p:nvSpPr>
        <p:spPr>
          <a:xfrm>
            <a:off x="1995139" y="3837450"/>
            <a:ext cx="2511317" cy="1115434"/>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6" name="TextBox 15"/>
          <p:cNvSpPr txBox="1"/>
          <p:nvPr/>
        </p:nvSpPr>
        <p:spPr>
          <a:xfrm>
            <a:off x="2811169" y="4178416"/>
            <a:ext cx="2185187" cy="461665"/>
          </a:xfrm>
          <a:prstGeom prst="rect">
            <a:avLst/>
          </a:prstGeom>
          <a:noFill/>
        </p:spPr>
        <p:txBody>
          <a:bodyPr wrap="square" rtlCol="0">
            <a:spAutoFit/>
          </a:bodyPr>
          <a:lstStyle/>
          <a:p>
            <a:r>
              <a:rPr lang="en-ZA" sz="2400" b="1" dirty="0">
                <a:solidFill>
                  <a:prstClr val="black"/>
                </a:solidFill>
              </a:rPr>
              <a:t>ChommY</a:t>
            </a:r>
          </a:p>
        </p:txBody>
      </p:sp>
      <p:sp>
        <p:nvSpPr>
          <p:cNvPr id="20" name="Oval 19"/>
          <p:cNvSpPr/>
          <p:nvPr/>
        </p:nvSpPr>
        <p:spPr>
          <a:xfrm>
            <a:off x="2047796" y="1800528"/>
            <a:ext cx="2345746" cy="1319278"/>
          </a:xfrm>
          <a:prstGeom prst="ellipse">
            <a:avLst/>
          </a:prstGeom>
          <a:solidFill>
            <a:srgbClr val="C000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1" name="TextBox 20"/>
          <p:cNvSpPr txBox="1"/>
          <p:nvPr/>
        </p:nvSpPr>
        <p:spPr>
          <a:xfrm>
            <a:off x="2077256" y="2049201"/>
            <a:ext cx="2369091" cy="830997"/>
          </a:xfrm>
          <a:prstGeom prst="rect">
            <a:avLst/>
          </a:prstGeom>
          <a:noFill/>
        </p:spPr>
        <p:txBody>
          <a:bodyPr wrap="square" rtlCol="0">
            <a:spAutoFit/>
          </a:bodyPr>
          <a:lstStyle/>
          <a:p>
            <a:pPr defTabSz="844083"/>
            <a:r>
              <a:rPr lang="en-GB" sz="1600" b="1" kern="0" dirty="0"/>
              <a:t>Community Capacity Enhancement (CCE); Social Mobilisation</a:t>
            </a:r>
          </a:p>
        </p:txBody>
      </p:sp>
      <p:sp>
        <p:nvSpPr>
          <p:cNvPr id="11" name="Oval 10"/>
          <p:cNvSpPr/>
          <p:nvPr/>
        </p:nvSpPr>
        <p:spPr>
          <a:xfrm>
            <a:off x="5643375" y="1061377"/>
            <a:ext cx="2171098" cy="1279108"/>
          </a:xfrm>
          <a:prstGeom prst="ellipse">
            <a:avLst/>
          </a:prstGeom>
          <a:solidFill>
            <a:schemeClr val="accent4">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2" name="Oval 11"/>
          <p:cNvSpPr/>
          <p:nvPr/>
        </p:nvSpPr>
        <p:spPr>
          <a:xfrm>
            <a:off x="7247539" y="2928928"/>
            <a:ext cx="2511317" cy="1286078"/>
          </a:xfrm>
          <a:prstGeom prst="ellipse">
            <a:avLst/>
          </a:prstGeom>
          <a:solidFill>
            <a:srgbClr val="7030A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4" name="TextBox 13"/>
          <p:cNvSpPr txBox="1"/>
          <p:nvPr/>
        </p:nvSpPr>
        <p:spPr>
          <a:xfrm>
            <a:off x="6175075" y="1091619"/>
            <a:ext cx="1328209" cy="1228541"/>
          </a:xfrm>
          <a:prstGeom prst="rect">
            <a:avLst/>
          </a:prstGeom>
          <a:noFill/>
        </p:spPr>
        <p:txBody>
          <a:bodyPr wrap="square" rtlCol="0">
            <a:spAutoFit/>
          </a:bodyPr>
          <a:lstStyle/>
          <a:p>
            <a:r>
              <a:rPr lang="en-GB" sz="1846" b="1" dirty="0">
                <a:solidFill>
                  <a:prstClr val="black"/>
                </a:solidFill>
              </a:rPr>
              <a:t>Families Matter programme</a:t>
            </a:r>
          </a:p>
        </p:txBody>
      </p:sp>
      <p:sp>
        <p:nvSpPr>
          <p:cNvPr id="17" name="TextBox 16"/>
          <p:cNvSpPr txBox="1"/>
          <p:nvPr/>
        </p:nvSpPr>
        <p:spPr>
          <a:xfrm>
            <a:off x="7510911" y="3267346"/>
            <a:ext cx="2270916" cy="546945"/>
          </a:xfrm>
          <a:prstGeom prst="rect">
            <a:avLst/>
          </a:prstGeom>
          <a:noFill/>
        </p:spPr>
        <p:txBody>
          <a:bodyPr wrap="square" rtlCol="0">
            <a:spAutoFit/>
          </a:bodyPr>
          <a:lstStyle/>
          <a:p>
            <a:pPr algn="ctr"/>
            <a:r>
              <a:rPr lang="en-US" sz="1477" dirty="0">
                <a:latin typeface="Arial Black" panose="020B0A04020102020204" pitchFamily="34" charset="0"/>
              </a:rPr>
              <a:t>Boys Championing Change Programme</a:t>
            </a:r>
            <a:endParaRPr lang="en-ZA" sz="1477" dirty="0">
              <a:latin typeface="Arial Black" panose="020B0A04020102020204" pitchFamily="34" charset="0"/>
            </a:endParaRPr>
          </a:p>
        </p:txBody>
      </p:sp>
      <p:sp>
        <p:nvSpPr>
          <p:cNvPr id="26" name="Oval 25"/>
          <p:cNvSpPr/>
          <p:nvPr/>
        </p:nvSpPr>
        <p:spPr>
          <a:xfrm>
            <a:off x="3695193" y="924695"/>
            <a:ext cx="2083333" cy="1340315"/>
          </a:xfrm>
          <a:prstGeom prst="ellipse">
            <a:avLst/>
          </a:prstGeom>
          <a:solidFill>
            <a:schemeClr val="bg2">
              <a:lumMod val="25000"/>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7" name="TextBox 26"/>
          <p:cNvSpPr txBox="1"/>
          <p:nvPr/>
        </p:nvSpPr>
        <p:spPr>
          <a:xfrm>
            <a:off x="3942780" y="1088178"/>
            <a:ext cx="1863878" cy="1077218"/>
          </a:xfrm>
          <a:prstGeom prst="rect">
            <a:avLst/>
          </a:prstGeom>
          <a:noFill/>
        </p:spPr>
        <p:txBody>
          <a:bodyPr wrap="square" rtlCol="0">
            <a:spAutoFit/>
          </a:bodyPr>
          <a:lstStyle/>
          <a:p>
            <a:r>
              <a:rPr lang="en-GB" sz="1600" b="1" dirty="0">
                <a:solidFill>
                  <a:prstClr val="black"/>
                </a:solidFill>
              </a:rPr>
              <a:t>Rock Leadership Programme for Traditional Leaders</a:t>
            </a:r>
          </a:p>
        </p:txBody>
      </p:sp>
      <p:sp>
        <p:nvSpPr>
          <p:cNvPr id="28" name="Oval 27"/>
          <p:cNvSpPr/>
          <p:nvPr/>
        </p:nvSpPr>
        <p:spPr>
          <a:xfrm>
            <a:off x="5457781" y="4578527"/>
            <a:ext cx="2270916" cy="1183643"/>
          </a:xfrm>
          <a:prstGeom prst="ellipse">
            <a:avLst/>
          </a:prstGeom>
          <a:solidFill>
            <a:schemeClr val="bg2">
              <a:lumMod val="25000"/>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9" name="TextBox 28"/>
          <p:cNvSpPr txBox="1"/>
          <p:nvPr/>
        </p:nvSpPr>
        <p:spPr>
          <a:xfrm>
            <a:off x="6142370" y="4893193"/>
            <a:ext cx="1531206" cy="400110"/>
          </a:xfrm>
          <a:prstGeom prst="rect">
            <a:avLst/>
          </a:prstGeom>
          <a:noFill/>
        </p:spPr>
        <p:txBody>
          <a:bodyPr wrap="square" rtlCol="0">
            <a:spAutoFit/>
          </a:bodyPr>
          <a:lstStyle/>
          <a:p>
            <a:pPr defTabSz="844083"/>
            <a:r>
              <a:rPr lang="en-GB" sz="2000" b="1" kern="0" dirty="0">
                <a:solidFill>
                  <a:sysClr val="windowText" lastClr="000000"/>
                </a:solidFill>
              </a:rPr>
              <a:t>YOLO</a:t>
            </a:r>
          </a:p>
        </p:txBody>
      </p:sp>
      <p:sp>
        <p:nvSpPr>
          <p:cNvPr id="33" name="Oval 32"/>
          <p:cNvSpPr/>
          <p:nvPr/>
        </p:nvSpPr>
        <p:spPr>
          <a:xfrm>
            <a:off x="6780749" y="2006834"/>
            <a:ext cx="2578440" cy="1150467"/>
          </a:xfrm>
          <a:prstGeom prst="ellipse">
            <a:avLst/>
          </a:prstGeom>
          <a:solidFill>
            <a:schemeClr val="accent4">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5" name="TextBox 34"/>
          <p:cNvSpPr txBox="1"/>
          <p:nvPr/>
        </p:nvSpPr>
        <p:spPr>
          <a:xfrm>
            <a:off x="7300756" y="1989857"/>
            <a:ext cx="2171098" cy="1228541"/>
          </a:xfrm>
          <a:prstGeom prst="rect">
            <a:avLst/>
          </a:prstGeom>
          <a:noFill/>
        </p:spPr>
        <p:txBody>
          <a:bodyPr wrap="square" rtlCol="0">
            <a:spAutoFit/>
          </a:bodyPr>
          <a:lstStyle/>
          <a:p>
            <a:r>
              <a:rPr lang="en-GB" sz="1846" b="1" dirty="0">
                <a:solidFill>
                  <a:prstClr val="black"/>
                </a:solidFill>
              </a:rPr>
              <a:t>Men Championing Change Programme</a:t>
            </a:r>
          </a:p>
        </p:txBody>
      </p:sp>
      <p:sp>
        <p:nvSpPr>
          <p:cNvPr id="39" name="Down Arrow 38"/>
          <p:cNvSpPr/>
          <p:nvPr/>
        </p:nvSpPr>
        <p:spPr>
          <a:xfrm rot="18080337">
            <a:off x="115507" y="988489"/>
            <a:ext cx="2773955" cy="1375283"/>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62" b="1" dirty="0">
                <a:solidFill>
                  <a:prstClr val="black"/>
                </a:solidFill>
              </a:rPr>
              <a:t>Implemented within same community</a:t>
            </a:r>
          </a:p>
        </p:txBody>
      </p:sp>
      <p:sp>
        <p:nvSpPr>
          <p:cNvPr id="30" name="Oval 29">
            <a:extLst>
              <a:ext uri="{FF2B5EF4-FFF2-40B4-BE49-F238E27FC236}">
                <a16:creationId xmlns:a16="http://schemas.microsoft.com/office/drawing/2014/main" xmlns="" id="{5DCBFCE8-6001-4603-BB6D-EC00D1F31933}"/>
              </a:ext>
            </a:extLst>
          </p:cNvPr>
          <p:cNvSpPr/>
          <p:nvPr/>
        </p:nvSpPr>
        <p:spPr>
          <a:xfrm>
            <a:off x="1404258" y="3040149"/>
            <a:ext cx="2936068" cy="104068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r>
              <a:rPr lang="en-US" sz="1600" b="1" dirty="0"/>
              <a:t>Let’s Talk: Families Programme</a:t>
            </a:r>
          </a:p>
        </p:txBody>
      </p:sp>
      <p:sp>
        <p:nvSpPr>
          <p:cNvPr id="31" name="Oval 30">
            <a:extLst>
              <a:ext uri="{FF2B5EF4-FFF2-40B4-BE49-F238E27FC236}">
                <a16:creationId xmlns:a16="http://schemas.microsoft.com/office/drawing/2014/main" xmlns="" id="{49E69645-7137-4F91-9C0B-512A65C71F14}"/>
              </a:ext>
            </a:extLst>
          </p:cNvPr>
          <p:cNvSpPr/>
          <p:nvPr/>
        </p:nvSpPr>
        <p:spPr>
          <a:xfrm>
            <a:off x="3395953" y="4629378"/>
            <a:ext cx="2511317" cy="99233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r>
              <a:rPr lang="en-US" sz="2000" b="1" dirty="0"/>
              <a:t>     </a:t>
            </a:r>
            <a:r>
              <a:rPr lang="en-US" sz="2000" b="1" dirty="0" err="1"/>
              <a:t>KeMoja</a:t>
            </a:r>
            <a:endParaRPr lang="en-US" sz="2000" b="1" dirty="0"/>
          </a:p>
        </p:txBody>
      </p:sp>
      <p:sp>
        <p:nvSpPr>
          <p:cNvPr id="32" name="Oval 31">
            <a:extLst>
              <a:ext uri="{FF2B5EF4-FFF2-40B4-BE49-F238E27FC236}">
                <a16:creationId xmlns:a16="http://schemas.microsoft.com/office/drawing/2014/main" xmlns="" id="{F6DFEE8D-0F09-457E-91EB-55404B899C4D}"/>
              </a:ext>
            </a:extLst>
          </p:cNvPr>
          <p:cNvSpPr/>
          <p:nvPr/>
        </p:nvSpPr>
        <p:spPr>
          <a:xfrm>
            <a:off x="7026867" y="3859117"/>
            <a:ext cx="2270916" cy="1183643"/>
          </a:xfrm>
          <a:prstGeom prst="ellipse">
            <a:avLst/>
          </a:prstGeom>
          <a:solidFill>
            <a:schemeClr val="bg2">
              <a:lumMod val="25000"/>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b="1" dirty="0"/>
          </a:p>
          <a:p>
            <a:r>
              <a:rPr lang="en-US" b="1" dirty="0"/>
              <a:t>        ZAZI</a:t>
            </a:r>
          </a:p>
        </p:txBody>
      </p:sp>
      <p:sp>
        <p:nvSpPr>
          <p:cNvPr id="23" name="Rectangle 22"/>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19</a:t>
            </a:r>
            <a:endParaRPr lang="en-ZA" dirty="0"/>
          </a:p>
        </p:txBody>
      </p:sp>
    </p:spTree>
    <p:extLst>
      <p:ext uri="{BB962C8B-B14F-4D97-AF65-F5344CB8AC3E}">
        <p14:creationId xmlns:p14="http://schemas.microsoft.com/office/powerpoint/2010/main" xmlns="" val="2203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76">
            <a:extLst>
              <a:ext uri="{FF2B5EF4-FFF2-40B4-BE49-F238E27FC236}">
                <a16:creationId xmlns:a16="http://schemas.microsoft.com/office/drawing/2014/main" xmlns=""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78">
            <a:extLst>
              <a:ext uri="{FF2B5EF4-FFF2-40B4-BE49-F238E27FC236}">
                <a16:creationId xmlns:a16="http://schemas.microsoft.com/office/drawing/2014/main" xmlns=""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Renay Weiner\Pictures\awassa3may060008_f750x502.jpg"/>
          <p:cNvPicPr>
            <a:picLocks noChangeAspect="1" noChangeArrowheads="1"/>
          </p:cNvPicPr>
          <p:nvPr/>
        </p:nvPicPr>
        <p:blipFill rotWithShape="1">
          <a:blip r:embed="rId2" cstate="print">
            <a:alphaModFix amt="40000"/>
          </a:blip>
          <a:srcRect b="16045"/>
          <a:stretch/>
        </p:blipFill>
        <p:spPr bwMode="auto">
          <a:xfrm>
            <a:off x="-3029" y="0"/>
            <a:ext cx="12191981" cy="6857990"/>
          </a:xfrm>
          <a:prstGeom prst="rect">
            <a:avLst/>
          </a:prstGeom>
          <a:noFill/>
        </p:spPr>
      </p:pic>
      <p:sp>
        <p:nvSpPr>
          <p:cNvPr id="2" name="TextBox 1"/>
          <p:cNvSpPr txBox="1"/>
          <p:nvPr/>
        </p:nvSpPr>
        <p:spPr>
          <a:xfrm>
            <a:off x="838343" y="365125"/>
            <a:ext cx="10515600" cy="132556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400" b="1" kern="1200">
                <a:solidFill>
                  <a:srgbClr val="FFFFFF"/>
                </a:solidFill>
                <a:effectLst>
                  <a:outerShdw blurRad="38100" dist="38100" dir="2700000" algn="tl">
                    <a:srgbClr val="000000">
                      <a:alpha val="43137"/>
                    </a:srgbClr>
                  </a:outerShdw>
                </a:effectLst>
                <a:latin typeface="+mj-lt"/>
                <a:ea typeface="+mj-ea"/>
                <a:cs typeface="+mj-cs"/>
              </a:rPr>
              <a:t>Community Capacity Enhancement (CCE): Social Mobilisation</a:t>
            </a:r>
            <a:endParaRPr lang="en-US" sz="4400" b="1"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6" name="Content Placeholder 5">
            <a:extLst>
              <a:ext uri="{FF2B5EF4-FFF2-40B4-BE49-F238E27FC236}">
                <a16:creationId xmlns:a16="http://schemas.microsoft.com/office/drawing/2014/main" xmlns="" id="{E1F9228E-6834-4683-81E4-728D1870FF9E}"/>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r="5707" b="-3"/>
          <a:stretch/>
        </p:blipFill>
        <p:spPr>
          <a:xfrm>
            <a:off x="8087135" y="3908990"/>
            <a:ext cx="3700840" cy="294901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0" name="Content Placeholder 16">
            <a:extLst>
              <a:ext uri="{FF2B5EF4-FFF2-40B4-BE49-F238E27FC236}">
                <a16:creationId xmlns:a16="http://schemas.microsoft.com/office/drawing/2014/main" xmlns="" id="{9F70AF11-0696-F64E-3E15-212C2950772E}"/>
              </a:ext>
            </a:extLst>
          </p:cNvPr>
          <p:cNvSpPr>
            <a:spLocks noGrp="1"/>
          </p:cNvSpPr>
          <p:nvPr>
            <p:ph sz="half" idx="2"/>
          </p:nvPr>
        </p:nvSpPr>
        <p:spPr>
          <a:xfrm>
            <a:off x="0" y="2694653"/>
            <a:ext cx="4614759" cy="4163337"/>
          </a:xfrm>
        </p:spPr>
        <p:txBody>
          <a:bodyPr vert="horz" lIns="91440" tIns="45720" rIns="91440" bIns="45720" rtlCol="0">
            <a:normAutofit/>
          </a:bodyPr>
          <a:lstStyle/>
          <a:p>
            <a:r>
              <a:rPr lang="en-US" sz="1700" i="1" dirty="0">
                <a:solidFill>
                  <a:srgbClr val="FFFFFF"/>
                </a:solidFill>
              </a:rPr>
              <a:t>The CCE methodology premises from the understanding that different communities have different challenges and through dialogues the programme seeks to enhance the communities' capacity to identify and provide solutions to their challenges</a:t>
            </a:r>
          </a:p>
          <a:p>
            <a:r>
              <a:rPr lang="en-US" sz="1700" i="1" dirty="0">
                <a:solidFill>
                  <a:srgbClr val="FFFFFF"/>
                </a:solidFill>
              </a:rPr>
              <a:t>Results to a positive shift from risky values, beliefs, actions and </a:t>
            </a:r>
            <a:r>
              <a:rPr lang="en-US" sz="1700" i="1" dirty="0" err="1">
                <a:solidFill>
                  <a:srgbClr val="FFFFFF"/>
                </a:solidFill>
              </a:rPr>
              <a:t>behaviours</a:t>
            </a:r>
            <a:endParaRPr lang="en-US" sz="1700" i="1" dirty="0">
              <a:solidFill>
                <a:srgbClr val="FFFFFF"/>
              </a:solidFill>
            </a:endParaRPr>
          </a:p>
          <a:p>
            <a:r>
              <a:rPr lang="en-US" sz="1700" i="1" dirty="0">
                <a:solidFill>
                  <a:srgbClr val="FFFFFF"/>
                </a:solidFill>
              </a:rPr>
              <a:t>Build AIDS competent communities</a:t>
            </a:r>
          </a:p>
          <a:p>
            <a:r>
              <a:rPr lang="en-US" sz="1700" i="1" dirty="0">
                <a:solidFill>
                  <a:srgbClr val="FFFFFF"/>
                </a:solidFill>
              </a:rPr>
              <a:t>Introduce the package of SBC programmes to the communities</a:t>
            </a:r>
          </a:p>
          <a:p>
            <a:r>
              <a:rPr lang="en-US" sz="1700" i="1" dirty="0">
                <a:solidFill>
                  <a:srgbClr val="FFFFFF"/>
                </a:solidFill>
              </a:rPr>
              <a:t>Get buy in of the package of the SBC programmes by the communities</a:t>
            </a:r>
          </a:p>
        </p:txBody>
      </p:sp>
      <p:sp>
        <p:nvSpPr>
          <p:cNvPr id="8" name="Rectangle 7"/>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20</a:t>
            </a:r>
            <a:endParaRPr lang="en-ZA" dirty="0"/>
          </a:p>
        </p:txBody>
      </p:sp>
    </p:spTree>
    <p:extLst>
      <p:ext uri="{BB962C8B-B14F-4D97-AF65-F5344CB8AC3E}">
        <p14:creationId xmlns:p14="http://schemas.microsoft.com/office/powerpoint/2010/main" xmlns="" val="3411980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xmlns="" id="{DCC5A901-C63B-478C-AAD5-62A0EBE2EC7A}"/>
              </a:ext>
            </a:extLst>
          </p:cNvPr>
          <p:cNvPicPr>
            <a:picLocks/>
          </p:cNvPicPr>
          <p:nvPr/>
        </p:nvPicPr>
        <p:blipFill rotWithShape="1">
          <a:blip r:embed="rId2" cstate="print">
            <a:extLst>
              <a:ext uri="{28A0092B-C50C-407E-A947-70E740481C1C}">
                <a14:useLocalDpi xmlns:a14="http://schemas.microsoft.com/office/drawing/2010/main" xmlns="" val="0"/>
              </a:ext>
            </a:extLst>
          </a:blip>
          <a:srcRect b="5436"/>
          <a:stretch/>
        </p:blipFill>
        <p:spPr>
          <a:xfrm>
            <a:off x="1" y="10"/>
            <a:ext cx="9669642" cy="6857990"/>
          </a:xfrm>
          <a:prstGeom prst="rect">
            <a:avLst/>
          </a:prstGeom>
        </p:spPr>
      </p:pic>
      <p:sp>
        <p:nvSpPr>
          <p:cNvPr id="24" name="Rectangle 2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758548" y="267145"/>
            <a:ext cx="3822189" cy="1899912"/>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100" b="1" dirty="0">
                <a:effectLst>
                  <a:outerShdw blurRad="38100" dist="38100" dir="2700000" algn="tl">
                    <a:srgbClr val="000000">
                      <a:alpha val="43137"/>
                    </a:srgbClr>
                  </a:outerShdw>
                </a:effectLst>
                <a:latin typeface="+mj-lt"/>
                <a:ea typeface="+mj-ea"/>
                <a:cs typeface="+mj-cs"/>
              </a:rPr>
              <a:t>Rock Leadership Programme for Traditional Leaders Programme …</a:t>
            </a:r>
          </a:p>
        </p:txBody>
      </p:sp>
      <p:sp>
        <p:nvSpPr>
          <p:cNvPr id="17" name="Content Placeholder 16">
            <a:extLst>
              <a:ext uri="{FF2B5EF4-FFF2-40B4-BE49-F238E27FC236}">
                <a16:creationId xmlns:a16="http://schemas.microsoft.com/office/drawing/2014/main" xmlns="" id="{BEAD2E34-FDB2-443A-B983-909BD36DA248}"/>
              </a:ext>
            </a:extLst>
          </p:cNvPr>
          <p:cNvSpPr>
            <a:spLocks noGrp="1"/>
          </p:cNvSpPr>
          <p:nvPr>
            <p:ph sz="half" idx="2"/>
          </p:nvPr>
        </p:nvSpPr>
        <p:spPr>
          <a:xfrm>
            <a:off x="7531610" y="2434201"/>
            <a:ext cx="4518876" cy="4156654"/>
          </a:xfrm>
        </p:spPr>
        <p:txBody>
          <a:bodyPr vert="horz" lIns="91440" tIns="45720" rIns="91440" bIns="45720" rtlCol="0">
            <a:normAutofit/>
          </a:bodyPr>
          <a:lstStyle/>
          <a:p>
            <a:r>
              <a:rPr lang="en-US" sz="1400" i="1" dirty="0"/>
              <a:t>DSD developed the Rock Leadership programme to train Traditional Leaders and foster a partnership with them to address social ills in their communities.</a:t>
            </a:r>
          </a:p>
          <a:p>
            <a:r>
              <a:rPr lang="en-US" sz="1400" i="1" dirty="0"/>
              <a:t>The programme supports and empowers Traditional Leaders with the knowledge and skills to assist their communities to address social issues such as HIV and GBVF through redressing harmful cultural practices, and promoting positive ones, so that they can have a substantial impact in mitigating these twin epidemics.</a:t>
            </a:r>
          </a:p>
          <a:p>
            <a:r>
              <a:rPr lang="en-US" sz="1400" b="1" i="1" dirty="0"/>
              <a:t>A total number of 3352 Traditional Leaders</a:t>
            </a:r>
            <a:r>
              <a:rPr lang="en-US" sz="1400" i="1" dirty="0"/>
              <a:t>, out of </a:t>
            </a:r>
            <a:r>
              <a:rPr lang="en-US" sz="1400" b="1" i="1" dirty="0"/>
              <a:t>8241</a:t>
            </a:r>
            <a:r>
              <a:rPr lang="en-US" sz="1400" i="1" dirty="0"/>
              <a:t> number of Traditional Leaders in the country, were trained on the Rock Leadership Programme</a:t>
            </a:r>
          </a:p>
        </p:txBody>
      </p:sp>
      <p:sp>
        <p:nvSpPr>
          <p:cNvPr id="7" name="Rectangle 6"/>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21</a:t>
            </a:r>
            <a:endParaRPr lang="en-ZA" dirty="0"/>
          </a:p>
        </p:txBody>
      </p:sp>
    </p:spTree>
    <p:extLst>
      <p:ext uri="{BB962C8B-B14F-4D97-AF65-F5344CB8AC3E}">
        <p14:creationId xmlns:p14="http://schemas.microsoft.com/office/powerpoint/2010/main" xmlns="" val="3826791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E1F9228E-6834-4683-81E4-728D1870FF9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t="14989" b="73"/>
          <a:stretch/>
        </p:blipFill>
        <p:spPr>
          <a:xfrm>
            <a:off x="1" y="10"/>
            <a:ext cx="9669642" cy="6857990"/>
          </a:xfrm>
          <a:prstGeom prst="rect">
            <a:avLst/>
          </a:prstGeom>
        </p:spPr>
      </p:pic>
      <p:sp>
        <p:nvSpPr>
          <p:cNvPr id="42" name="Rectangle 2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531610" y="365125"/>
            <a:ext cx="3822189" cy="1899912"/>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700" b="1">
                <a:effectLst>
                  <a:outerShdw blurRad="38100" dist="38100" dir="2700000" algn="tl">
                    <a:srgbClr val="000000">
                      <a:alpha val="43137"/>
                    </a:srgbClr>
                  </a:outerShdw>
                </a:effectLst>
                <a:latin typeface="+mj-lt"/>
                <a:ea typeface="+mj-ea"/>
                <a:cs typeface="+mj-cs"/>
              </a:rPr>
              <a:t>Families Matter! Programme (FMP) </a:t>
            </a:r>
          </a:p>
        </p:txBody>
      </p:sp>
      <p:sp>
        <p:nvSpPr>
          <p:cNvPr id="17" name="Content Placeholder 16">
            <a:extLst>
              <a:ext uri="{FF2B5EF4-FFF2-40B4-BE49-F238E27FC236}">
                <a16:creationId xmlns:a16="http://schemas.microsoft.com/office/drawing/2014/main" xmlns="" id="{BEAD2E34-FDB2-443A-B983-909BD36DA248}"/>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1400" i="1" dirty="0"/>
              <a:t>Enhancing protective parenting </a:t>
            </a:r>
            <a:r>
              <a:rPr lang="en-US" sz="1400" i="1" dirty="0" err="1"/>
              <a:t>practises</a:t>
            </a:r>
            <a:r>
              <a:rPr lang="en-US" sz="1400" i="1" dirty="0"/>
              <a:t> associated with reduced sexual risk among adolescents and promoting parent-child communication about sexuality and sexual risk reduction</a:t>
            </a:r>
          </a:p>
          <a:p>
            <a:r>
              <a:rPr lang="en-US" sz="1400" i="1" dirty="0"/>
              <a:t>Gives parents information about the risks their children face</a:t>
            </a:r>
          </a:p>
          <a:p>
            <a:r>
              <a:rPr lang="en-US" sz="1400" i="1" dirty="0"/>
              <a:t>Enhances positive parenting skills to:</a:t>
            </a:r>
          </a:p>
          <a:p>
            <a:pPr lvl="1"/>
            <a:r>
              <a:rPr lang="en-US" sz="1400" i="1" dirty="0"/>
              <a:t>Initiate conversations</a:t>
            </a:r>
          </a:p>
          <a:p>
            <a:pPr lvl="1"/>
            <a:r>
              <a:rPr lang="en-US" sz="1400" i="1" dirty="0"/>
              <a:t>Strengthen relationships</a:t>
            </a:r>
          </a:p>
          <a:p>
            <a:pPr lvl="1"/>
            <a:r>
              <a:rPr lang="en-US" sz="1400" i="1" dirty="0"/>
              <a:t>Protect children from health risks and peer pressure</a:t>
            </a:r>
          </a:p>
          <a:p>
            <a:r>
              <a:rPr lang="en-US" sz="1400" i="1" dirty="0"/>
              <a:t>In the past financial year, </a:t>
            </a:r>
            <a:r>
              <a:rPr lang="en-US" sz="1400" b="1" i="1" dirty="0"/>
              <a:t>24329 FMP sessions were conducted.</a:t>
            </a:r>
          </a:p>
          <a:p>
            <a:endParaRPr lang="en-US" sz="1400" i="1" dirty="0"/>
          </a:p>
          <a:p>
            <a:endParaRPr lang="en-US" sz="1400" i="1" dirty="0"/>
          </a:p>
        </p:txBody>
      </p:sp>
      <p:sp>
        <p:nvSpPr>
          <p:cNvPr id="7" name="Rectangle 6"/>
          <p:cNvSpPr/>
          <p:nvPr/>
        </p:nvSpPr>
        <p:spPr>
          <a:xfrm>
            <a:off x="5542572" y="6176963"/>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22</a:t>
            </a:r>
            <a:endParaRPr lang="en-ZA" dirty="0"/>
          </a:p>
        </p:txBody>
      </p:sp>
    </p:spTree>
    <p:extLst>
      <p:ext uri="{BB962C8B-B14F-4D97-AF65-F5344CB8AC3E}">
        <p14:creationId xmlns:p14="http://schemas.microsoft.com/office/powerpoint/2010/main" xmlns="" val="142850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4384039" y="365125"/>
            <a:ext cx="7164493" cy="1325563"/>
          </a:xfrm>
        </p:spPr>
        <p:txBody>
          <a:bodyPr vert="horz" lIns="91440" tIns="45720" rIns="91440" bIns="45720" rtlCol="0" anchor="ctr">
            <a:normAutofit/>
          </a:bodyPr>
          <a:lstStyle/>
          <a:p>
            <a:r>
              <a:rPr lang="en-US" sz="4400" b="1" kern="1200">
                <a:solidFill>
                  <a:schemeClr val="tx1"/>
                </a:solidFill>
                <a:latin typeface="+mj-lt"/>
                <a:ea typeface="+mj-ea"/>
                <a:cs typeface="+mj-cs"/>
              </a:rPr>
              <a:t>Let’s Talk family strengthening programme </a:t>
            </a:r>
          </a:p>
        </p:txBody>
      </p:sp>
      <p:pic>
        <p:nvPicPr>
          <p:cNvPr id="8" name="Content Placeholder 7"/>
          <p:cNvPicPr>
            <a:picLocks noGrp="1" noChangeAspect="1"/>
          </p:cNvPicPr>
          <p:nvPr>
            <p:ph sz="half" idx="1"/>
          </p:nvPr>
        </p:nvPicPr>
        <p:blipFill>
          <a:blip r:embed="rId2" cstate="print"/>
          <a:stretch>
            <a:fillRect/>
          </a:stretch>
        </p:blipFill>
        <p:spPr>
          <a:xfrm>
            <a:off x="648819" y="642988"/>
            <a:ext cx="3088439" cy="5571543"/>
          </a:xfrm>
          <a:prstGeom prst="rect">
            <a:avLst/>
          </a:prstGeom>
        </p:spPr>
      </p:pic>
      <p:sp>
        <p:nvSpPr>
          <p:cNvPr id="7" name="Content Placeholder 6"/>
          <p:cNvSpPr>
            <a:spLocks noGrp="1"/>
          </p:cNvSpPr>
          <p:nvPr>
            <p:ph sz="half" idx="2"/>
          </p:nvPr>
        </p:nvSpPr>
        <p:spPr>
          <a:xfrm>
            <a:off x="4387515" y="2022601"/>
            <a:ext cx="7161017" cy="4154361"/>
          </a:xfrm>
        </p:spPr>
        <p:txBody>
          <a:bodyPr vert="horz" lIns="91440" tIns="45720" rIns="91440" bIns="45720" rtlCol="0">
            <a:normAutofit/>
          </a:bodyPr>
          <a:lstStyle/>
          <a:p>
            <a:r>
              <a:rPr lang="en-US" dirty="0"/>
              <a:t>Adolescents  focus on building skills for better emotional coping, communication, and problem solving. They learn to identify the linkages between their thoughts, emotions, bodily sensations, and </a:t>
            </a:r>
            <a:r>
              <a:rPr lang="en-US"/>
              <a:t>behaviours</a:t>
            </a:r>
            <a:r>
              <a:rPr lang="en-US" dirty="0"/>
              <a:t> – and to use this knowledge to improve their responses to common stressors in their lives.</a:t>
            </a:r>
          </a:p>
          <a:p>
            <a:r>
              <a:rPr lang="en-US" dirty="0"/>
              <a:t>Adolescent participants learn about HIV and STI transmission, testing and prevention as well as family planning. </a:t>
            </a:r>
            <a:endParaRPr lang="en-US"/>
          </a:p>
        </p:txBody>
      </p:sp>
      <p:sp>
        <p:nvSpPr>
          <p:cNvPr id="9" name="Rectangle 8"/>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23</a:t>
            </a:r>
            <a:endParaRPr lang="en-ZA" dirty="0"/>
          </a:p>
        </p:txBody>
      </p:sp>
    </p:spTree>
    <p:extLst>
      <p:ext uri="{BB962C8B-B14F-4D97-AF65-F5344CB8AC3E}">
        <p14:creationId xmlns:p14="http://schemas.microsoft.com/office/powerpoint/2010/main" xmlns="" val="468786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16">
            <a:extLst>
              <a:ext uri="{FF2B5EF4-FFF2-40B4-BE49-F238E27FC236}">
                <a16:creationId xmlns:a16="http://schemas.microsoft.com/office/drawing/2014/main" xmlns="" id="{B02AF636-D2BE-3EB4-376F-A76E3CB80674}"/>
              </a:ext>
            </a:extLst>
          </p:cNvPr>
          <p:cNvGraphicFramePr>
            <a:graphicFrameLocks noGrp="1"/>
          </p:cNvGraphicFramePr>
          <p:nvPr>
            <p:ph sz="half" idx="2"/>
            <p:extLst>
              <p:ext uri="{D42A27DB-BD31-4B8C-83A1-F6EECF244321}">
                <p14:modId xmlns:p14="http://schemas.microsoft.com/office/powerpoint/2010/main" xmlns="" val="567567229"/>
              </p:ext>
            </p:extLst>
          </p:nvPr>
        </p:nvGraphicFramePr>
        <p:xfrm>
          <a:off x="5951984" y="0"/>
          <a:ext cx="4874512"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41425" y="326567"/>
            <a:ext cx="4120514" cy="2275282"/>
          </a:xfrm>
          <a:prstGeom prst="rect">
            <a:avLst/>
          </a:prstGeom>
          <a:noFill/>
        </p:spPr>
      </p:pic>
      <p:pic>
        <p:nvPicPr>
          <p:cNvPr id="8" name="Content Placeholder 7"/>
          <p:cNvPicPr>
            <a:picLocks noGrp="1"/>
          </p:cNvPicPr>
          <p:nvPr>
            <p:ph sz="half" idx="1"/>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65504" y="2606802"/>
            <a:ext cx="4375150" cy="2774823"/>
          </a:xfrm>
          <a:prstGeom prst="rect">
            <a:avLst/>
          </a:prstGeom>
          <a:noFill/>
          <a:ln>
            <a:noFill/>
          </a:ln>
        </p:spPr>
      </p:pic>
      <p:sp>
        <p:nvSpPr>
          <p:cNvPr id="5" name="Rectangle 4"/>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24</a:t>
            </a:r>
            <a:endParaRPr lang="en-ZA" dirty="0"/>
          </a:p>
        </p:txBody>
      </p:sp>
    </p:spTree>
    <p:extLst>
      <p:ext uri="{BB962C8B-B14F-4D97-AF65-F5344CB8AC3E}">
        <p14:creationId xmlns:p14="http://schemas.microsoft.com/office/powerpoint/2010/main" xmlns="" val="385930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xmlns="" id="{302D8514-9BAC-820A-2741-A5EA40CBBD6A}"/>
              </a:ext>
            </a:extLst>
          </p:cNvPr>
          <p:cNvGraphicFramePr>
            <a:graphicFrameLocks noGrp="1"/>
          </p:cNvGraphicFramePr>
          <p:nvPr>
            <p:ph idx="1"/>
            <p:extLst>
              <p:ext uri="{D42A27DB-BD31-4B8C-83A1-F6EECF244321}">
                <p14:modId xmlns:p14="http://schemas.microsoft.com/office/powerpoint/2010/main" xmlns="" val="1812240581"/>
              </p:ext>
            </p:extLst>
          </p:nvPr>
        </p:nvGraphicFramePr>
        <p:xfrm>
          <a:off x="5881116" y="452628"/>
          <a:ext cx="5067300" cy="51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1243584" y="3109660"/>
            <a:ext cx="3259006" cy="2020824"/>
          </a:xfrm>
        </p:spPr>
        <p:txBody>
          <a:bodyPr/>
          <a:lstStyle/>
          <a:p>
            <a:endParaRPr lang="en-ZA" dirty="0"/>
          </a:p>
        </p:txBody>
      </p:sp>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43000" y="254002"/>
            <a:ext cx="3754306" cy="2753613"/>
          </a:xfrm>
          <a:prstGeom prst="rect">
            <a:avLst/>
          </a:prstGeom>
        </p:spPr>
      </p:pic>
      <p:pic>
        <p:nvPicPr>
          <p:cNvPr id="9" name="Picture 8" descr="A large group of people in a room&#10;&#10;Description automatically generated with medium confidence">
            <a:extLst>
              <a:ext uri="{FF2B5EF4-FFF2-40B4-BE49-F238E27FC236}">
                <a16:creationId xmlns:a16="http://schemas.microsoft.com/office/drawing/2014/main" xmlns="" id="{8C37BF81-B266-46C1-A563-3D31DFE9272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43586" y="2928750"/>
            <a:ext cx="4395215" cy="2411349"/>
          </a:xfrm>
          <a:prstGeom prst="rect">
            <a:avLst/>
          </a:prstGeom>
        </p:spPr>
      </p:pic>
      <p:sp>
        <p:nvSpPr>
          <p:cNvPr id="7" name="Rectangle 6"/>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25</a:t>
            </a:r>
            <a:endParaRPr lang="en-ZA" dirty="0"/>
          </a:p>
        </p:txBody>
      </p:sp>
    </p:spTree>
    <p:extLst>
      <p:ext uri="{BB962C8B-B14F-4D97-AF65-F5344CB8AC3E}">
        <p14:creationId xmlns:p14="http://schemas.microsoft.com/office/powerpoint/2010/main" xmlns="" val="303199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xmlns="" id="{BEAD2E34-FDB2-443A-B983-909BD36DA248}"/>
              </a:ext>
            </a:extLst>
          </p:cNvPr>
          <p:cNvSpPr>
            <a:spLocks noGrp="1"/>
          </p:cNvSpPr>
          <p:nvPr>
            <p:ph sz="half" idx="2"/>
          </p:nvPr>
        </p:nvSpPr>
        <p:spPr>
          <a:xfrm>
            <a:off x="5153026" y="119743"/>
            <a:ext cx="5783198" cy="6030349"/>
          </a:xfrm>
        </p:spPr>
        <p:txBody>
          <a:bodyPr>
            <a:normAutofit fontScale="92500" lnSpcReduction="20000"/>
          </a:bodyPr>
          <a:lstStyle/>
          <a:p>
            <a:pPr algn="just"/>
            <a:r>
              <a:rPr lang="en-ZA" sz="2400" i="1" dirty="0"/>
              <a:t>ChommY is an SBC programme that targets children (both genders) between the ages of 10 and 14 under the theme </a:t>
            </a:r>
            <a:r>
              <a:rPr lang="en-ZA" sz="2400" b="1" i="1" dirty="0"/>
              <a:t>“Invest in my future, Protect me today”. </a:t>
            </a:r>
          </a:p>
          <a:p>
            <a:pPr algn="just"/>
            <a:r>
              <a:rPr lang="en-ZA" sz="2400" i="1" dirty="0"/>
              <a:t>It instils active citizenry by using indigenous games to stimulate dialogues on issues around child protection, HIV prevention, gender-based violence and substance abuse with a view to reduce HIV infection, teenage pregnancies and child protection.</a:t>
            </a:r>
          </a:p>
          <a:p>
            <a:pPr algn="just"/>
            <a:r>
              <a:rPr lang="en-ZA" sz="2400" i="1" dirty="0"/>
              <a:t>It equips pre-teens, adolescents and young people with knowledge, skills and values to make responsible choices about their sexual and social relationships.</a:t>
            </a:r>
          </a:p>
          <a:p>
            <a:pPr algn="just"/>
            <a:r>
              <a:rPr lang="en-ZA" sz="2400" i="1" dirty="0"/>
              <a:t>Funded NPOs conducts interactive sessions with groups of children in schools. Activation events are held in provinces </a:t>
            </a:r>
            <a:r>
              <a:rPr lang="en-ZA" sz="2400" b="1" i="1" dirty="0"/>
              <a:t>with each activation targeting 200 children.</a:t>
            </a:r>
          </a:p>
          <a:p>
            <a:pPr algn="just"/>
            <a:r>
              <a:rPr lang="en-ZA" sz="2400" i="1" dirty="0"/>
              <a:t>Recently, webinars for children between 10-14 years old from all provinces were conducted the DSD. </a:t>
            </a:r>
            <a:endParaRPr lang="en-GB" sz="2400" i="1" dirty="0"/>
          </a:p>
          <a:p>
            <a:pPr algn="just"/>
            <a:endParaRPr lang="en-GB" sz="2400" i="1" dirty="0"/>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5688" y="1287067"/>
            <a:ext cx="1885950" cy="1847850"/>
          </a:xfrm>
          <a:prstGeom prst="rect">
            <a:avLst/>
          </a:prstGeom>
          <a:noFill/>
          <a:ln>
            <a:noFill/>
          </a:ln>
        </p:spPr>
      </p:pic>
      <p:pic>
        <p:nvPicPr>
          <p:cNvPr id="9" name="Content Placeholder 3">
            <a:extLst>
              <a:ext uri="{FF2B5EF4-FFF2-40B4-BE49-F238E27FC236}">
                <a16:creationId xmlns:a16="http://schemas.microsoft.com/office/drawing/2014/main" xmlns="" id="{77319C75-9AB2-4D48-B129-68CFCF6D6F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4300" y="3296221"/>
            <a:ext cx="3810000" cy="2043558"/>
          </a:xfrm>
          <a:prstGeom prst="rect">
            <a:avLst/>
          </a:prstGeom>
        </p:spPr>
      </p:pic>
      <p:pic>
        <p:nvPicPr>
          <p:cNvPr id="6" name="Content Placeholder 3">
            <a:extLst>
              <a:ext uri="{FF2B5EF4-FFF2-40B4-BE49-F238E27FC236}">
                <a16:creationId xmlns:a16="http://schemas.microsoft.com/office/drawing/2014/main" xmlns="" id="{5579CC38-B7BF-30F0-1A91-0C80126EDE59}"/>
              </a:ext>
            </a:extLst>
          </p:cNvPr>
          <p:cNvPicPr>
            <a:picLocks noGrp="1" noChangeAspect="1"/>
          </p:cNvPicPr>
          <p:nvPr>
            <p:ph sz="half" idx="1"/>
          </p:nvPr>
        </p:nvPicPr>
        <p:blipFill>
          <a:blip r:embed="rId4" cstate="print">
            <a:extLst>
              <a:ext uri="{28A0092B-C50C-407E-A947-70E740481C1C}">
                <a14:useLocalDpi xmlns:a14="http://schemas.microsoft.com/office/drawing/2010/main" xmlns="" val="0"/>
              </a:ext>
            </a:extLst>
          </a:blip>
          <a:stretch>
            <a:fillRect/>
          </a:stretch>
        </p:blipFill>
        <p:spPr>
          <a:xfrm>
            <a:off x="1003663" y="0"/>
            <a:ext cx="3810000" cy="1448371"/>
          </a:xfrm>
        </p:spPr>
      </p:pic>
      <p:sp>
        <p:nvSpPr>
          <p:cNvPr id="7" name="Rectangle 6"/>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26</a:t>
            </a:r>
            <a:endParaRPr lang="en-ZA" dirty="0"/>
          </a:p>
        </p:txBody>
      </p:sp>
    </p:spTree>
    <p:extLst>
      <p:ext uri="{BB962C8B-B14F-4D97-AF65-F5344CB8AC3E}">
        <p14:creationId xmlns:p14="http://schemas.microsoft.com/office/powerpoint/2010/main" xmlns="" val="3949423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01099" y="1396289"/>
            <a:ext cx="4249006" cy="132556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400" b="1" kern="1200">
                <a:solidFill>
                  <a:schemeClr val="tx1"/>
                </a:solidFill>
                <a:effectLst>
                  <a:outerShdw blurRad="38100" dist="38100" dir="2700000" algn="tl">
                    <a:srgbClr val="000000">
                      <a:alpha val="43137"/>
                    </a:srgbClr>
                  </a:outerShdw>
                </a:effectLst>
                <a:latin typeface="+mj-lt"/>
                <a:ea typeface="+mj-ea"/>
                <a:cs typeface="+mj-cs"/>
              </a:rPr>
              <a:t>YOLO – “You only live once” </a:t>
            </a:r>
          </a:p>
        </p:txBody>
      </p:sp>
      <p:sp>
        <p:nvSpPr>
          <p:cNvPr id="17" name="Content Placeholder 16">
            <a:extLst>
              <a:ext uri="{FF2B5EF4-FFF2-40B4-BE49-F238E27FC236}">
                <a16:creationId xmlns:a16="http://schemas.microsoft.com/office/drawing/2014/main" xmlns="" id="{BEAD2E34-FDB2-443A-B983-909BD36DA248}"/>
              </a:ext>
            </a:extLst>
          </p:cNvPr>
          <p:cNvSpPr>
            <a:spLocks noGrp="1"/>
          </p:cNvSpPr>
          <p:nvPr>
            <p:ph sz="half" idx="2"/>
          </p:nvPr>
        </p:nvSpPr>
        <p:spPr>
          <a:xfrm>
            <a:off x="805544" y="2871982"/>
            <a:ext cx="4245428" cy="3181684"/>
          </a:xfrm>
        </p:spPr>
        <p:txBody>
          <a:bodyPr vert="horz" lIns="91440" tIns="45720" rIns="91440" bIns="45720" rtlCol="0" anchor="t">
            <a:normAutofit/>
          </a:bodyPr>
          <a:lstStyle/>
          <a:p>
            <a:r>
              <a:rPr lang="en-US" sz="1300" i="1"/>
              <a:t>The programme is based on the premise that young people with high levels of self- esteem and self-efficacy are less likely to become victims of violence.</a:t>
            </a:r>
          </a:p>
          <a:p>
            <a:r>
              <a:rPr lang="en-US" sz="1300" i="1"/>
              <a:t>YOLO creates a safe and enabling environment for youth dialogues, where young people can discuss social issues including HIV prevention, teenage pregnancy, gender-based violence, positive values and decision making around sex and sexuality.</a:t>
            </a:r>
          </a:p>
          <a:p>
            <a:r>
              <a:rPr lang="en-US" sz="1300" i="1"/>
              <a:t>Builds resiliency factors, increase their autonomy, self-esteem and self-efficacy to minimise risky behaviours.</a:t>
            </a:r>
          </a:p>
          <a:p>
            <a:r>
              <a:rPr lang="en-US" sz="1300" b="1" i="1"/>
              <a:t>A total number of 46204 young people were reached</a:t>
            </a:r>
            <a:r>
              <a:rPr lang="en-US" sz="1300" i="1"/>
              <a:t> in the past financial year.</a:t>
            </a:r>
          </a:p>
          <a:p>
            <a:endParaRPr lang="en-US" sz="1300" i="1"/>
          </a:p>
          <a:p>
            <a:endParaRPr lang="en-US" sz="1300" i="1"/>
          </a:p>
        </p:txBody>
      </p:sp>
      <p:sp>
        <p:nvSpPr>
          <p:cNvPr id="32" name="Freeform: Shape 21">
            <a:extLst>
              <a:ext uri="{FF2B5EF4-FFF2-40B4-BE49-F238E27FC236}">
                <a16:creationId xmlns:a16="http://schemas.microsoft.com/office/drawing/2014/main" xmlns=""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3">
            <a:extLst>
              <a:ext uri="{FF2B5EF4-FFF2-40B4-BE49-F238E27FC236}">
                <a16:creationId xmlns:a16="http://schemas.microsoft.com/office/drawing/2014/main" xmlns="" id="{FAC638DD-0705-4676-AC42-5576DA6DE63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284" b="697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33" name="Freeform: Shape 23">
            <a:extLst>
              <a:ext uri="{FF2B5EF4-FFF2-40B4-BE49-F238E27FC236}">
                <a16:creationId xmlns:a16="http://schemas.microsoft.com/office/drawing/2014/main" xmlns=""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xmlns="" id="{E1F9228E-6834-4683-81E4-728D1870FF9E}"/>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l="20617" r="6036" b="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8" name="Rectangle 7"/>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27</a:t>
            </a:r>
            <a:endParaRPr lang="en-ZA" dirty="0"/>
          </a:p>
        </p:txBody>
      </p:sp>
    </p:spTree>
    <p:extLst>
      <p:ext uri="{BB962C8B-B14F-4D97-AF65-F5344CB8AC3E}">
        <p14:creationId xmlns:p14="http://schemas.microsoft.com/office/powerpoint/2010/main" xmlns="" val="4196181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234330" y="803325"/>
            <a:ext cx="5314536" cy="1325563"/>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4400" b="1" dirty="0" err="1">
                <a:effectLst>
                  <a:outerShdw blurRad="38100" dist="38100" dir="2700000" algn="tl">
                    <a:srgbClr val="000000">
                      <a:alpha val="43137"/>
                    </a:srgbClr>
                  </a:outerShdw>
                </a:effectLst>
                <a:latin typeface="+mj-lt"/>
                <a:ea typeface="+mj-ea"/>
                <a:cs typeface="+mj-cs"/>
              </a:rPr>
              <a:t>Ke</a:t>
            </a:r>
            <a:r>
              <a:rPr lang="en-US" sz="4400" b="1" dirty="0">
                <a:effectLst>
                  <a:outerShdw blurRad="38100" dist="38100" dir="2700000" algn="tl">
                    <a:srgbClr val="000000">
                      <a:alpha val="43137"/>
                    </a:srgbClr>
                  </a:outerShdw>
                </a:effectLst>
                <a:latin typeface="+mj-lt"/>
                <a:ea typeface="+mj-ea"/>
                <a:cs typeface="+mj-cs"/>
              </a:rPr>
              <a:t> Moja !!! </a:t>
            </a:r>
          </a:p>
        </p:txBody>
      </p:sp>
      <p:sp>
        <p:nvSpPr>
          <p:cNvPr id="30" name="Freeform: Shape 21">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E1F9228E-6834-4683-81E4-728D1870FF9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t="2757" r="-3" b="2157"/>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7" name="Content Placeholder 16">
            <a:extLst>
              <a:ext uri="{FF2B5EF4-FFF2-40B4-BE49-F238E27FC236}">
                <a16:creationId xmlns:a16="http://schemas.microsoft.com/office/drawing/2014/main" xmlns="" id="{BEAD2E34-FDB2-443A-B983-909BD36DA248}"/>
              </a:ext>
            </a:extLst>
          </p:cNvPr>
          <p:cNvSpPr>
            <a:spLocks noGrp="1"/>
          </p:cNvSpPr>
          <p:nvPr>
            <p:ph sz="half" idx="2"/>
          </p:nvPr>
        </p:nvSpPr>
        <p:spPr>
          <a:xfrm>
            <a:off x="6234329" y="2279018"/>
            <a:ext cx="5314543" cy="3375920"/>
          </a:xfrm>
        </p:spPr>
        <p:txBody>
          <a:bodyPr vert="horz" lIns="91440" tIns="45720" rIns="91440" bIns="45720" rtlCol="0" anchor="t">
            <a:normAutofit/>
          </a:bodyPr>
          <a:lstStyle/>
          <a:p>
            <a:r>
              <a:rPr lang="en-US" sz="1800" i="1" dirty="0"/>
              <a:t>Creates awareness among young people about harmful effects of substance abuse</a:t>
            </a:r>
          </a:p>
          <a:p>
            <a:r>
              <a:rPr lang="en-US" sz="1800" i="1" dirty="0"/>
              <a:t>Preventing drug dependency, providing information to the young people on drug abuse, educating youth regarding drug abuse  </a:t>
            </a:r>
          </a:p>
          <a:p>
            <a:r>
              <a:rPr lang="en-US" sz="1800" i="1" dirty="0"/>
              <a:t>Focuses on healthy lifestyles and alternatives to drugs including alcohol abuse</a:t>
            </a:r>
          </a:p>
          <a:p>
            <a:r>
              <a:rPr lang="en-US" sz="1800" i="1" dirty="0"/>
              <a:t>Promote active citizenry</a:t>
            </a:r>
          </a:p>
        </p:txBody>
      </p:sp>
      <p:sp>
        <p:nvSpPr>
          <p:cNvPr id="7" name="Rectangle 6"/>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28</a:t>
            </a:r>
            <a:endParaRPr lang="en-ZA" dirty="0"/>
          </a:p>
        </p:txBody>
      </p:sp>
    </p:spTree>
    <p:extLst>
      <p:ext uri="{BB962C8B-B14F-4D97-AF65-F5344CB8AC3E}">
        <p14:creationId xmlns:p14="http://schemas.microsoft.com/office/powerpoint/2010/main" xmlns="" val="3938489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10725701" y="5610688"/>
            <a:ext cx="1466299" cy="307777"/>
          </a:xfrm>
          <a:prstGeom prst="rect">
            <a:avLst/>
          </a:prstGeom>
          <a:noFill/>
        </p:spPr>
        <p:txBody>
          <a:bodyPr wrap="none" rtlCol="0">
            <a:spAutoFit/>
          </a:bodyPr>
          <a:lstStyle/>
          <a:p>
            <a:r>
              <a:rPr lang="en-ZA" sz="1400" dirty="0">
                <a:solidFill>
                  <a:prstClr val="white"/>
                </a:solidFill>
              </a:rPr>
              <a:t>www.dsd.gov.za</a:t>
            </a:r>
          </a:p>
        </p:txBody>
      </p:sp>
      <p:sp>
        <p:nvSpPr>
          <p:cNvPr id="2" name="Title 1"/>
          <p:cNvSpPr>
            <a:spLocks noGrp="1"/>
          </p:cNvSpPr>
          <p:nvPr>
            <p:ph type="title"/>
          </p:nvPr>
        </p:nvSpPr>
        <p:spPr>
          <a:xfrm>
            <a:off x="783046" y="651701"/>
            <a:ext cx="11139616" cy="667809"/>
          </a:xfrm>
        </p:spPr>
        <p:txBody>
          <a:bodyPr>
            <a:normAutofit/>
          </a:bodyPr>
          <a:lstStyle/>
          <a:p>
            <a:r>
              <a:rPr lang="en-ZA" sz="3200" b="1" dirty="0"/>
              <a:t>Purpose</a:t>
            </a:r>
          </a:p>
        </p:txBody>
      </p:sp>
      <p:sp>
        <p:nvSpPr>
          <p:cNvPr id="3" name="Content Placeholder 2"/>
          <p:cNvSpPr>
            <a:spLocks noGrp="1"/>
          </p:cNvSpPr>
          <p:nvPr>
            <p:ph idx="1"/>
          </p:nvPr>
        </p:nvSpPr>
        <p:spPr>
          <a:xfrm>
            <a:off x="337845" y="1761105"/>
            <a:ext cx="10917195" cy="3398724"/>
          </a:xfrm>
        </p:spPr>
        <p:txBody>
          <a:bodyPr>
            <a:normAutofit/>
          </a:bodyPr>
          <a:lstStyle/>
          <a:p>
            <a:pPr>
              <a:lnSpc>
                <a:spcPct val="150000"/>
              </a:lnSpc>
            </a:pPr>
            <a:r>
              <a:rPr lang="en-ZA" sz="2400" dirty="0">
                <a:solidFill>
                  <a:srgbClr val="000000"/>
                </a:solidFill>
                <a:latin typeface="Arial" panose="020B0604020202020204" pitchFamily="34" charset="0"/>
                <a:cs typeface="Arial" panose="020B0604020202020204" pitchFamily="34" charset="0"/>
              </a:rPr>
              <a:t>To brief the Portfolio Committee of Social Development on violence and murder of children in relation to DSD mandate, context, statistics and impact of interventions and programmes.</a:t>
            </a:r>
            <a:endParaRPr lang="en-Z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453743" y="576794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a:t>
            </a:r>
            <a:endParaRPr lang="en-ZA" dirty="0"/>
          </a:p>
        </p:txBody>
      </p:sp>
    </p:spTree>
    <p:extLst>
      <p:ext uri="{BB962C8B-B14F-4D97-AF65-F5344CB8AC3E}">
        <p14:creationId xmlns:p14="http://schemas.microsoft.com/office/powerpoint/2010/main" xmlns="" val="354554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4E3CE-D59E-4C9F-B582-BECD994105D2}"/>
              </a:ext>
            </a:extLst>
          </p:cNvPr>
          <p:cNvSpPr>
            <a:spLocks noGrp="1"/>
          </p:cNvSpPr>
          <p:nvPr>
            <p:ph type="title"/>
          </p:nvPr>
        </p:nvSpPr>
        <p:spPr>
          <a:xfrm>
            <a:off x="0" y="365125"/>
            <a:ext cx="12192000" cy="1325563"/>
          </a:xfrm>
        </p:spPr>
        <p:txBody>
          <a:bodyPr>
            <a:normAutofit/>
          </a:bodyPr>
          <a:lstStyle/>
          <a:p>
            <a:pPr algn="ctr"/>
            <a:r>
              <a:rPr lang="en-US" b="1" dirty="0"/>
              <a:t>Government to Government Programme (G2G)…</a:t>
            </a:r>
          </a:p>
        </p:txBody>
      </p:sp>
      <p:sp>
        <p:nvSpPr>
          <p:cNvPr id="3" name="Content Placeholder 2">
            <a:extLst>
              <a:ext uri="{FF2B5EF4-FFF2-40B4-BE49-F238E27FC236}">
                <a16:creationId xmlns:a16="http://schemas.microsoft.com/office/drawing/2014/main" xmlns="" id="{AE099926-8B68-4D90-8E39-209930F82E30}"/>
              </a:ext>
            </a:extLst>
          </p:cNvPr>
          <p:cNvSpPr>
            <a:spLocks noGrp="1"/>
          </p:cNvSpPr>
          <p:nvPr>
            <p:ph idx="1"/>
          </p:nvPr>
        </p:nvSpPr>
        <p:spPr>
          <a:xfrm>
            <a:off x="0" y="1600202"/>
            <a:ext cx="12192000" cy="4525963"/>
          </a:xfrm>
        </p:spPr>
        <p:txBody>
          <a:bodyPr>
            <a:normAutofit/>
          </a:bodyPr>
          <a:lstStyle/>
          <a:p>
            <a:r>
              <a:rPr lang="en-US" sz="2400" dirty="0"/>
              <a:t>The United State of America Government has entered into a partnership with the Department to scale up the implementation of </a:t>
            </a:r>
            <a:r>
              <a:rPr lang="en-US" sz="2400" b="1" dirty="0"/>
              <a:t>YOLO and ChommY</a:t>
            </a:r>
            <a:r>
              <a:rPr lang="en-US" sz="2400" dirty="0"/>
              <a:t> programme in Free State, Gauteng and KZN.</a:t>
            </a:r>
          </a:p>
          <a:p>
            <a:r>
              <a:rPr lang="en-US" sz="2400" dirty="0"/>
              <a:t>The G2G programme is being expanded to 2 additional provinces i.e. Western Cape and North West.</a:t>
            </a:r>
          </a:p>
          <a:p>
            <a:r>
              <a:rPr lang="en-US" sz="2400" dirty="0"/>
              <a:t>The programme is assisting the Department to reach more children and young people to empower them on issues of violence against children and young women. </a:t>
            </a:r>
          </a:p>
          <a:p>
            <a:endParaRPr lang="en-US" sz="1800" dirty="0"/>
          </a:p>
        </p:txBody>
      </p:sp>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29</a:t>
            </a:r>
            <a:endParaRPr lang="en-ZA" dirty="0"/>
          </a:p>
        </p:txBody>
      </p:sp>
    </p:spTree>
    <p:extLst>
      <p:ext uri="{BB962C8B-B14F-4D97-AF65-F5344CB8AC3E}">
        <p14:creationId xmlns:p14="http://schemas.microsoft.com/office/powerpoint/2010/main" xmlns="" val="367929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75509" y="1265383"/>
            <a:ext cx="9374909" cy="4638487"/>
          </a:xfrm>
          <a:prstGeom prst="rect">
            <a:avLst/>
          </a:prstGeom>
        </p:spPr>
      </p:pic>
      <p:sp>
        <p:nvSpPr>
          <p:cNvPr id="3" name="Title 1"/>
          <p:cNvSpPr txBox="1">
            <a:spLocks/>
          </p:cNvSpPr>
          <p:nvPr/>
        </p:nvSpPr>
        <p:spPr>
          <a:xfrm>
            <a:off x="1484746" y="365128"/>
            <a:ext cx="9365673" cy="7569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Arial Black" panose="020B0A04020102020204" pitchFamily="34" charset="0"/>
              </a:rPr>
              <a:t>FY 2022/23 (Oct2022-Sep2023) </a:t>
            </a:r>
            <a:r>
              <a:rPr lang="en-US" sz="3200" b="1"/>
              <a:t/>
            </a:r>
            <a:br>
              <a:rPr lang="en-US" sz="3200" b="1"/>
            </a:br>
            <a:r>
              <a:rPr lang="en-US" sz="2400" b="1">
                <a:latin typeface="Arial" panose="020B0604020202020204" pitchFamily="34" charset="0"/>
                <a:cs typeface="Arial" panose="020B0604020202020204" pitchFamily="34" charset="0"/>
              </a:rPr>
              <a:t>Targets and NPOs financial allocations summary by District</a:t>
            </a:r>
            <a:endParaRPr lang="en-ZA" sz="2400" b="1" dirty="0">
              <a:latin typeface="Arial" panose="020B0604020202020204" pitchFamily="34" charset="0"/>
              <a:cs typeface="Arial" panose="020B0604020202020204" pitchFamily="34" charset="0"/>
            </a:endParaRPr>
          </a:p>
        </p:txBody>
      </p:sp>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30</a:t>
            </a:r>
            <a:endParaRPr lang="en-ZA" dirty="0"/>
          </a:p>
        </p:txBody>
      </p:sp>
    </p:spTree>
    <p:extLst>
      <p:ext uri="{BB962C8B-B14F-4D97-AF65-F5344CB8AC3E}">
        <p14:creationId xmlns:p14="http://schemas.microsoft.com/office/powerpoint/2010/main" xmlns="" val="1322927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16892" y="1052945"/>
          <a:ext cx="9832107" cy="2601889"/>
        </p:xfrm>
        <a:graphic>
          <a:graphicData uri="http://schemas.openxmlformats.org/drawingml/2006/table">
            <a:tbl>
              <a:tblPr bandRow="1"/>
              <a:tblGrid>
                <a:gridCol w="1147720">
                  <a:extLst>
                    <a:ext uri="{9D8B030D-6E8A-4147-A177-3AD203B41FA5}">
                      <a16:colId xmlns:a16="http://schemas.microsoft.com/office/drawing/2014/main" xmlns="" val="1899326533"/>
                    </a:ext>
                  </a:extLst>
                </a:gridCol>
                <a:gridCol w="1088075">
                  <a:extLst>
                    <a:ext uri="{9D8B030D-6E8A-4147-A177-3AD203B41FA5}">
                      <a16:colId xmlns:a16="http://schemas.microsoft.com/office/drawing/2014/main" xmlns="" val="4027549000"/>
                    </a:ext>
                  </a:extLst>
                </a:gridCol>
                <a:gridCol w="1156937">
                  <a:extLst>
                    <a:ext uri="{9D8B030D-6E8A-4147-A177-3AD203B41FA5}">
                      <a16:colId xmlns:a16="http://schemas.microsoft.com/office/drawing/2014/main" xmlns="" val="3269289721"/>
                    </a:ext>
                  </a:extLst>
                </a:gridCol>
                <a:gridCol w="1216623">
                  <a:extLst>
                    <a:ext uri="{9D8B030D-6E8A-4147-A177-3AD203B41FA5}">
                      <a16:colId xmlns:a16="http://schemas.microsoft.com/office/drawing/2014/main" xmlns="" val="1561335569"/>
                    </a:ext>
                  </a:extLst>
                </a:gridCol>
                <a:gridCol w="1305688">
                  <a:extLst>
                    <a:ext uri="{9D8B030D-6E8A-4147-A177-3AD203B41FA5}">
                      <a16:colId xmlns:a16="http://schemas.microsoft.com/office/drawing/2014/main" xmlns="" val="2520141710"/>
                    </a:ext>
                  </a:extLst>
                </a:gridCol>
                <a:gridCol w="1305688">
                  <a:extLst>
                    <a:ext uri="{9D8B030D-6E8A-4147-A177-3AD203B41FA5}">
                      <a16:colId xmlns:a16="http://schemas.microsoft.com/office/drawing/2014/main" xmlns="" val="210769979"/>
                    </a:ext>
                  </a:extLst>
                </a:gridCol>
                <a:gridCol w="1305688">
                  <a:extLst>
                    <a:ext uri="{9D8B030D-6E8A-4147-A177-3AD203B41FA5}">
                      <a16:colId xmlns:a16="http://schemas.microsoft.com/office/drawing/2014/main" xmlns="" val="1198652107"/>
                    </a:ext>
                  </a:extLst>
                </a:gridCol>
                <a:gridCol w="1305688">
                  <a:extLst>
                    <a:ext uri="{9D8B030D-6E8A-4147-A177-3AD203B41FA5}">
                      <a16:colId xmlns:a16="http://schemas.microsoft.com/office/drawing/2014/main" xmlns="" val="601752772"/>
                    </a:ext>
                  </a:extLst>
                </a:gridCol>
              </a:tblGrid>
              <a:tr h="41759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600" b="1" dirty="0">
                          <a:effectLst/>
                          <a:latin typeface="Arial" panose="020B0604020202020204" pitchFamily="34" charset="0"/>
                          <a:ea typeface="Arial" panose="020B0604020202020204" pitchFamily="34" charset="0"/>
                        </a:rPr>
                        <a:t>Indicator</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i="1" dirty="0">
                          <a:effectLst/>
                          <a:latin typeface="Arial" panose="020B0604020202020204" pitchFamily="34" charset="0"/>
                          <a:ea typeface="Arial" panose="020B0604020202020204" pitchFamily="34" charset="0"/>
                        </a:rPr>
                        <a:t>FY 2019/20</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ZA"/>
                    </a:p>
                  </a:txBody>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i="1" dirty="0">
                          <a:effectLst/>
                          <a:latin typeface="Arial" panose="020B0604020202020204" pitchFamily="34" charset="0"/>
                          <a:ea typeface="Arial" panose="020B0604020202020204" pitchFamily="34" charset="0"/>
                        </a:rPr>
                        <a:t>FY 2020/21</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ZA"/>
                    </a:p>
                  </a:txBody>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i="1" dirty="0">
                          <a:effectLst/>
                          <a:latin typeface="Arial" panose="020B0604020202020204" pitchFamily="34" charset="0"/>
                          <a:ea typeface="Arial" panose="020B0604020202020204" pitchFamily="34" charset="0"/>
                        </a:rPr>
                        <a:t>FY 2021/22</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i="1" dirty="0">
                          <a:effectLst/>
                          <a:latin typeface="Arial" panose="020B0604020202020204" pitchFamily="34" charset="0"/>
                          <a:ea typeface="Arial" panose="020B0604020202020204" pitchFamily="34" charset="0"/>
                        </a:rPr>
                        <a:t>FY22/23</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33563085"/>
                  </a:ext>
                </a:extLst>
              </a:tr>
              <a:tr h="674125">
                <a:tc vMerge="1">
                  <a:txBody>
                    <a:bodyPr/>
                    <a:lstStyle/>
                    <a:p>
                      <a:endParaRPr lang="en-ZA"/>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a:effectLst/>
                          <a:latin typeface="Arial" panose="020B0604020202020204" pitchFamily="34" charset="0"/>
                          <a:ea typeface="Arial" panose="020B0604020202020204" pitchFamily="34" charset="0"/>
                        </a:rPr>
                        <a:t>Target</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a:effectLst/>
                          <a:latin typeface="Arial" panose="020B0604020202020204" pitchFamily="34" charset="0"/>
                          <a:ea typeface="Arial" panose="020B0604020202020204" pitchFamily="34" charset="0"/>
                        </a:rPr>
                        <a:t>Achieved Result</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dirty="0">
                          <a:effectLst/>
                          <a:latin typeface="Arial" panose="020B0604020202020204" pitchFamily="34" charset="0"/>
                          <a:ea typeface="Arial" panose="020B0604020202020204" pitchFamily="34" charset="0"/>
                        </a:rPr>
                        <a:t>Target</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dirty="0">
                          <a:effectLst/>
                          <a:latin typeface="Arial" panose="020B0604020202020204" pitchFamily="34" charset="0"/>
                          <a:ea typeface="Arial" panose="020B0604020202020204" pitchFamily="34" charset="0"/>
                        </a:rPr>
                        <a:t>Achieved Result</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a:effectLst/>
                          <a:latin typeface="Arial" panose="020B0604020202020204" pitchFamily="34" charset="0"/>
                          <a:ea typeface="Arial" panose="020B0604020202020204" pitchFamily="34" charset="0"/>
                        </a:rPr>
                        <a:t>Planned target</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dirty="0">
                          <a:effectLst/>
                          <a:latin typeface="Arial" panose="020B0604020202020204" pitchFamily="34" charset="0"/>
                          <a:ea typeface="Arial" panose="020B0604020202020204" pitchFamily="34" charset="0"/>
                        </a:rPr>
                        <a:t>Achieved Result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800"/>
                        </a:spcAft>
                      </a:pPr>
                      <a:r>
                        <a:rPr lang="en-US" sz="1400" b="1" dirty="0">
                          <a:effectLst/>
                          <a:latin typeface="Arial" panose="020B0604020202020204" pitchFamily="34" charset="0"/>
                          <a:ea typeface="Arial" panose="020B0604020202020204" pitchFamily="34" charset="0"/>
                        </a:rPr>
                        <a:t>Planned target</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8333567"/>
                  </a:ext>
                </a:extLst>
              </a:tr>
              <a:tr h="293733">
                <a:tc grid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b="1">
                          <a:effectLst/>
                          <a:latin typeface="Arial" panose="020B0604020202020204" pitchFamily="34" charset="0"/>
                          <a:ea typeface="Arial" panose="020B0604020202020204" pitchFamily="34" charset="0"/>
                        </a:rPr>
                        <a:t>OVC_Serv</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800"/>
                        </a:spcAft>
                      </a:pPr>
                      <a:r>
                        <a:rPr lang="en-US" sz="1400">
                          <a:solidFill>
                            <a:srgbClr val="000000"/>
                          </a:solidFill>
                          <a:effectLst/>
                          <a:latin typeface="Arial" panose="020B0604020202020204" pitchFamily="34" charset="0"/>
                          <a:ea typeface="Arial" panose="020B0604020202020204" pitchFamily="34" charset="0"/>
                        </a:rPr>
                        <a:t> </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800"/>
                        </a:spcAft>
                      </a:pPr>
                      <a:r>
                        <a:rPr lang="en-US" sz="1400" dirty="0">
                          <a:solidFill>
                            <a:srgbClr val="000000"/>
                          </a:solidFill>
                          <a:effectLst/>
                          <a:latin typeface="Arial" panose="020B0604020202020204" pitchFamily="34" charset="0"/>
                          <a:ea typeface="Arial" panose="020B0604020202020204" pitchFamily="34" charset="0"/>
                        </a:rPr>
                        <a:t> </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xmlns="" val="420298058"/>
                  </a:ext>
                </a:extLst>
              </a:tr>
              <a:tr h="4498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 </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25 013</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effectLst/>
                          <a:latin typeface="Arial" panose="020B0604020202020204" pitchFamily="34" charset="0"/>
                          <a:ea typeface="Arial" panose="020B0604020202020204" pitchFamily="34" charset="0"/>
                        </a:rPr>
                        <a:t>35 584</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30 000</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effectLst/>
                          <a:latin typeface="Arial" panose="020B0604020202020204" pitchFamily="34" charset="0"/>
                          <a:ea typeface="Arial" panose="020B0604020202020204" pitchFamily="34" charset="0"/>
                        </a:rPr>
                        <a:t>37 330</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solidFill>
                            <a:srgbClr val="000000"/>
                          </a:solidFill>
                          <a:effectLst/>
                          <a:latin typeface="Arial" panose="020B0604020202020204" pitchFamily="34" charset="0"/>
                          <a:ea typeface="Arial" panose="020B0604020202020204" pitchFamily="34" charset="0"/>
                        </a:rPr>
                        <a:t>24 000</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solidFill>
                            <a:srgbClr val="000000"/>
                          </a:solidFill>
                          <a:effectLst/>
                          <a:latin typeface="Arial" panose="020B0604020202020204" pitchFamily="34" charset="0"/>
                          <a:ea typeface="Arial" panose="020B0604020202020204" pitchFamily="34" charset="0"/>
                        </a:rPr>
                        <a:t>42 869</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effectLst/>
                          <a:latin typeface="Arial" panose="020B0604020202020204" pitchFamily="34" charset="0"/>
                          <a:ea typeface="Arial" panose="020B0604020202020204" pitchFamily="34" charset="0"/>
                        </a:rPr>
                        <a:t>74,015</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51890659"/>
                  </a:ext>
                </a:extLst>
              </a:tr>
              <a:tr h="316803">
                <a:tc grid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b="1" dirty="0">
                          <a:effectLst/>
                          <a:latin typeface="Arial" panose="020B0604020202020204" pitchFamily="34" charset="0"/>
                          <a:ea typeface="Calibri" panose="020F0502020204030204" pitchFamily="34" charset="0"/>
                        </a:rPr>
                        <a:t>Known</a:t>
                      </a:r>
                      <a:r>
                        <a:rPr lang="en-US" sz="1400" b="1" baseline="0" dirty="0">
                          <a:effectLst/>
                          <a:latin typeface="Arial" panose="020B0604020202020204" pitchFamily="34" charset="0"/>
                          <a:ea typeface="Calibri" panose="020F0502020204030204" pitchFamily="34" charset="0"/>
                        </a:rPr>
                        <a:t> HIV Status </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800"/>
                        </a:spcAft>
                      </a:pPr>
                      <a:r>
                        <a:rPr lang="en-US" sz="1400">
                          <a:solidFill>
                            <a:srgbClr val="000000"/>
                          </a:solidFill>
                          <a:effectLst/>
                          <a:latin typeface="Arial" panose="020B0604020202020204" pitchFamily="34" charset="0"/>
                          <a:ea typeface="Arial" panose="020B0604020202020204" pitchFamily="34" charset="0"/>
                        </a:rPr>
                        <a:t> </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800"/>
                        </a:spcAft>
                      </a:pPr>
                      <a:r>
                        <a:rPr lang="en-US" sz="1400" dirty="0">
                          <a:solidFill>
                            <a:srgbClr val="000000"/>
                          </a:solidFill>
                          <a:effectLst/>
                          <a:latin typeface="Arial" panose="020B0604020202020204" pitchFamily="34" charset="0"/>
                          <a:ea typeface="Arial" panose="020B0604020202020204" pitchFamily="34" charset="0"/>
                        </a:rPr>
                        <a:t> </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xmlns="" val="1978967110"/>
                  </a:ext>
                </a:extLst>
              </a:tr>
              <a:tr h="4498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 </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23 789</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1442</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26 891</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6 071</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a:solidFill>
                            <a:srgbClr val="000000"/>
                          </a:solidFill>
                          <a:effectLst/>
                          <a:latin typeface="Arial" panose="020B0604020202020204" pitchFamily="34" charset="0"/>
                          <a:ea typeface="Arial" panose="020B0604020202020204" pitchFamily="34" charset="0"/>
                        </a:rPr>
                        <a:t>12 379</a:t>
                      </a:r>
                      <a:endParaRPr lang="en-ZA"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solidFill>
                            <a:srgbClr val="000000"/>
                          </a:solidFill>
                          <a:effectLst/>
                          <a:latin typeface="Arial" panose="020B0604020202020204" pitchFamily="34" charset="0"/>
                          <a:ea typeface="Arial" panose="020B0604020202020204" pitchFamily="34" charset="0"/>
                        </a:rPr>
                        <a:t> 26 400</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800"/>
                        </a:spcAft>
                      </a:pPr>
                      <a:r>
                        <a:rPr lang="en-US" sz="1400" dirty="0">
                          <a:effectLst/>
                          <a:latin typeface="Arial" panose="020B0604020202020204" pitchFamily="34" charset="0"/>
                          <a:ea typeface="Arial" panose="020B0604020202020204" pitchFamily="34" charset="0"/>
                        </a:rPr>
                        <a:t>51,799</a:t>
                      </a:r>
                      <a:endParaRPr lang="en-ZA"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10239594"/>
                  </a:ext>
                </a:extLst>
              </a:tr>
            </a:tbl>
          </a:graphicData>
        </a:graphic>
      </p:graphicFrame>
      <p:graphicFrame>
        <p:nvGraphicFramePr>
          <p:cNvPr id="4" name="Table 3">
            <a:extLst>
              <a:ext uri="{FF2B5EF4-FFF2-40B4-BE49-F238E27FC236}">
                <a16:creationId xmlns:a16="http://schemas.microsoft.com/office/drawing/2014/main" xmlns="" id="{73A544C7-245B-4D50-8874-9DE2D7124A17}"/>
              </a:ext>
            </a:extLst>
          </p:cNvPr>
          <p:cNvGraphicFramePr>
            <a:graphicFrameLocks noGrp="1"/>
          </p:cNvGraphicFramePr>
          <p:nvPr>
            <p:extLst>
              <p:ext uri="{D42A27DB-BD31-4B8C-83A1-F6EECF244321}">
                <p14:modId xmlns:p14="http://schemas.microsoft.com/office/powerpoint/2010/main" xmlns="" val="933280710"/>
              </p:ext>
            </p:extLst>
          </p:nvPr>
        </p:nvGraphicFramePr>
        <p:xfrm>
          <a:off x="7032832" y="3654834"/>
          <a:ext cx="4016167" cy="1680324"/>
        </p:xfrm>
        <a:graphic>
          <a:graphicData uri="http://schemas.openxmlformats.org/drawingml/2006/table">
            <a:tbl>
              <a:tblPr firstRow="1" bandRow="1">
                <a:tableStyleId>{9D7B26C5-4107-4FEC-AEDC-1716B250A1EF}</a:tableStyleId>
              </a:tblPr>
              <a:tblGrid>
                <a:gridCol w="1278086">
                  <a:extLst>
                    <a:ext uri="{9D8B030D-6E8A-4147-A177-3AD203B41FA5}">
                      <a16:colId xmlns:a16="http://schemas.microsoft.com/office/drawing/2014/main" xmlns="" val="20000"/>
                    </a:ext>
                  </a:extLst>
                </a:gridCol>
                <a:gridCol w="931512">
                  <a:extLst>
                    <a:ext uri="{9D8B030D-6E8A-4147-A177-3AD203B41FA5}">
                      <a16:colId xmlns:a16="http://schemas.microsoft.com/office/drawing/2014/main" xmlns="" val="20001"/>
                    </a:ext>
                  </a:extLst>
                </a:gridCol>
                <a:gridCol w="1806569">
                  <a:extLst>
                    <a:ext uri="{9D8B030D-6E8A-4147-A177-3AD203B41FA5}">
                      <a16:colId xmlns:a16="http://schemas.microsoft.com/office/drawing/2014/main" xmlns="" val="20002"/>
                    </a:ext>
                  </a:extLst>
                </a:gridCol>
              </a:tblGrid>
              <a:tr h="334356">
                <a:tc>
                  <a:txBody>
                    <a:bodyPr/>
                    <a:lstStyle/>
                    <a:p>
                      <a:r>
                        <a:rPr lang="en-ZA" sz="1800" dirty="0">
                          <a:solidFill>
                            <a:srgbClr val="3C3637"/>
                          </a:solidFill>
                        </a:rPr>
                        <a:t>FY</a:t>
                      </a:r>
                      <a:endParaRPr lang="en-ZA" sz="1800" dirty="0">
                        <a:solidFill>
                          <a:srgbClr val="3C3637"/>
                        </a:solidFill>
                        <a:latin typeface="Arial" panose="020B0604020202020204" pitchFamily="34" charset="0"/>
                        <a:cs typeface="Arial" panose="020B0604020202020204" pitchFamily="34" charset="0"/>
                      </a:endParaRPr>
                    </a:p>
                  </a:txBody>
                  <a:tcPr marL="68580" marR="68580" marT="34290" marB="34290">
                    <a:solidFill>
                      <a:schemeClr val="accent4">
                        <a:lumMod val="75000"/>
                      </a:schemeClr>
                    </a:solidFill>
                  </a:tcPr>
                </a:tc>
                <a:tc>
                  <a:txBody>
                    <a:bodyPr/>
                    <a:lstStyle/>
                    <a:p>
                      <a:r>
                        <a:rPr lang="en-ZA" sz="1800" dirty="0">
                          <a:solidFill>
                            <a:srgbClr val="3C3637"/>
                          </a:solidFill>
                        </a:rPr>
                        <a:t>Target </a:t>
                      </a:r>
                      <a:endParaRPr lang="en-ZA" sz="1800" dirty="0">
                        <a:solidFill>
                          <a:srgbClr val="3C3637"/>
                        </a:solidFill>
                        <a:latin typeface="Arial" panose="020B0604020202020204" pitchFamily="34" charset="0"/>
                        <a:cs typeface="Arial" panose="020B0604020202020204" pitchFamily="34" charset="0"/>
                      </a:endParaRPr>
                    </a:p>
                  </a:txBody>
                  <a:tcPr marL="68580" marR="68580" marT="34290" marB="34290">
                    <a:solidFill>
                      <a:schemeClr val="accent4">
                        <a:lumMod val="75000"/>
                      </a:schemeClr>
                    </a:solidFill>
                  </a:tcPr>
                </a:tc>
                <a:tc>
                  <a:txBody>
                    <a:bodyPr/>
                    <a:lstStyle/>
                    <a:p>
                      <a:r>
                        <a:rPr lang="en-ZA" sz="1800" dirty="0">
                          <a:solidFill>
                            <a:srgbClr val="3C3637"/>
                          </a:solidFill>
                        </a:rPr>
                        <a:t>Funding </a:t>
                      </a:r>
                      <a:endParaRPr lang="en-ZA" sz="1800" dirty="0">
                        <a:solidFill>
                          <a:srgbClr val="3C3637"/>
                        </a:solidFill>
                        <a:latin typeface="Arial" panose="020B0604020202020204" pitchFamily="34" charset="0"/>
                        <a:cs typeface="Arial" panose="020B0604020202020204" pitchFamily="34" charset="0"/>
                      </a:endParaRPr>
                    </a:p>
                  </a:txBody>
                  <a:tcPr marL="68580" marR="68580" marT="34290" marB="34290">
                    <a:solidFill>
                      <a:schemeClr val="accent4">
                        <a:lumMod val="75000"/>
                      </a:schemeClr>
                    </a:solidFill>
                  </a:tcPr>
                </a:tc>
                <a:extLst>
                  <a:ext uri="{0D108BD9-81ED-4DB2-BD59-A6C34878D82A}">
                    <a16:rowId xmlns:a16="http://schemas.microsoft.com/office/drawing/2014/main" xmlns="" val="10000"/>
                  </a:ext>
                </a:extLst>
              </a:tr>
              <a:tr h="334356">
                <a:tc>
                  <a:txBody>
                    <a:bodyPr/>
                    <a:lstStyle/>
                    <a:p>
                      <a:r>
                        <a:rPr lang="en-ZA" sz="1400" b="1" dirty="0">
                          <a:solidFill>
                            <a:srgbClr val="3C3637"/>
                          </a:solidFill>
                        </a:rPr>
                        <a:t>2019-2020</a:t>
                      </a:r>
                      <a:endParaRPr lang="en-ZA" sz="1400" b="1"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ZA" sz="1400" dirty="0">
                          <a:solidFill>
                            <a:srgbClr val="3C3637"/>
                          </a:solidFill>
                        </a:rPr>
                        <a:t>25 000</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ZA" sz="1400" dirty="0">
                          <a:solidFill>
                            <a:srgbClr val="3C3637"/>
                          </a:solidFill>
                        </a:rPr>
                        <a:t>US$</a:t>
                      </a:r>
                      <a:r>
                        <a:rPr lang="en-ZA" sz="1400" baseline="0" dirty="0">
                          <a:solidFill>
                            <a:srgbClr val="3C3637"/>
                          </a:solidFill>
                        </a:rPr>
                        <a:t> 1 Million </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1"/>
                  </a:ext>
                </a:extLst>
              </a:tr>
              <a:tr h="334356">
                <a:tc>
                  <a:txBody>
                    <a:bodyPr/>
                    <a:lstStyle/>
                    <a:p>
                      <a:r>
                        <a:rPr lang="en-ZA" sz="1400" b="1" dirty="0">
                          <a:solidFill>
                            <a:srgbClr val="3C3637"/>
                          </a:solidFill>
                        </a:rPr>
                        <a:t>2020-2021</a:t>
                      </a:r>
                      <a:endParaRPr lang="en-ZA" sz="1400" b="1"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ZA" sz="1400" dirty="0">
                          <a:solidFill>
                            <a:srgbClr val="3C3637"/>
                          </a:solidFill>
                        </a:rPr>
                        <a:t>30 000</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ZA" sz="1400" dirty="0">
                          <a:solidFill>
                            <a:srgbClr val="3C3637"/>
                          </a:solidFill>
                        </a:rPr>
                        <a:t>US$ 1.2 Million</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2"/>
                  </a:ext>
                </a:extLst>
              </a:tr>
              <a:tr h="334356">
                <a:tc>
                  <a:txBody>
                    <a:bodyPr/>
                    <a:lstStyle/>
                    <a:p>
                      <a:r>
                        <a:rPr lang="en-US" sz="1400" b="1" dirty="0">
                          <a:solidFill>
                            <a:srgbClr val="3C3637"/>
                          </a:solidFill>
                        </a:rPr>
                        <a:t>2021-2022</a:t>
                      </a:r>
                      <a:endParaRPr lang="en-ZA" sz="1400" b="1"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US" sz="1400" dirty="0">
                          <a:solidFill>
                            <a:srgbClr val="3C3637"/>
                          </a:solidFill>
                        </a:rPr>
                        <a:t>19 500*</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400" dirty="0">
                          <a:solidFill>
                            <a:srgbClr val="3C3637"/>
                          </a:solidFill>
                        </a:rPr>
                        <a:t>US$ 1 </a:t>
                      </a:r>
                      <a:r>
                        <a:rPr lang="en-ZA" sz="1400" dirty="0" smtClean="0">
                          <a:solidFill>
                            <a:srgbClr val="3C3637"/>
                          </a:solidFill>
                        </a:rPr>
                        <a:t>33</a:t>
                      </a:r>
                      <a:r>
                        <a:rPr lang="en-ZA" sz="1400" baseline="0" dirty="0" smtClean="0">
                          <a:solidFill>
                            <a:srgbClr val="3C3637"/>
                          </a:solidFill>
                        </a:rPr>
                        <a:t> Million</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378076297"/>
                  </a:ext>
                </a:extLst>
              </a:tr>
              <a:tr h="334356">
                <a:tc>
                  <a:txBody>
                    <a:bodyPr/>
                    <a:lstStyle/>
                    <a:p>
                      <a:r>
                        <a:rPr lang="en-US" sz="1400" b="1" dirty="0">
                          <a:solidFill>
                            <a:srgbClr val="3C3637"/>
                          </a:solidFill>
                          <a:latin typeface="Arial" panose="020B0604020202020204" pitchFamily="34" charset="0"/>
                          <a:cs typeface="Arial" panose="020B0604020202020204" pitchFamily="34" charset="0"/>
                        </a:rPr>
                        <a:t>2022-2023</a:t>
                      </a:r>
                      <a:endParaRPr lang="en-ZA" sz="1400" b="1"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r>
                        <a:rPr lang="en-US" sz="1400" dirty="0">
                          <a:solidFill>
                            <a:srgbClr val="3C3637"/>
                          </a:solidFill>
                          <a:latin typeface="Arial" panose="020B0604020202020204" pitchFamily="34" charset="0"/>
                          <a:cs typeface="Arial" panose="020B0604020202020204" pitchFamily="34" charset="0"/>
                        </a:rPr>
                        <a:t>74 015</a:t>
                      </a:r>
                      <a:endParaRPr lang="en-ZA" sz="1400" dirty="0">
                        <a:solidFill>
                          <a:srgbClr val="3C3637"/>
                        </a:solidFill>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3C3637"/>
                          </a:solidFill>
                          <a:latin typeface="+mn-lt"/>
                          <a:ea typeface="+mn-ea"/>
                          <a:cs typeface="+mn-cs"/>
                          <a:sym typeface="Arial"/>
                        </a:rPr>
                        <a:t>US$ </a:t>
                      </a:r>
                      <a:r>
                        <a:rPr lang="en-US" sz="1400" b="0" i="0" u="none" strike="noStrike" cap="none" dirty="0" smtClean="0">
                          <a:solidFill>
                            <a:srgbClr val="3C3637"/>
                          </a:solidFill>
                          <a:latin typeface="+mn-lt"/>
                          <a:ea typeface="+mn-ea"/>
                          <a:cs typeface="+mn-cs"/>
                          <a:sym typeface="Arial"/>
                        </a:rPr>
                        <a:t>3,6</a:t>
                      </a:r>
                      <a:r>
                        <a:rPr lang="en-US" sz="1400" b="0" i="0" u="none" strike="noStrike" cap="none" baseline="0" dirty="0" smtClean="0">
                          <a:solidFill>
                            <a:srgbClr val="3C3637"/>
                          </a:solidFill>
                          <a:latin typeface="+mn-lt"/>
                          <a:ea typeface="+mn-ea"/>
                          <a:cs typeface="+mn-cs"/>
                          <a:sym typeface="Arial"/>
                        </a:rPr>
                        <a:t> Million</a:t>
                      </a:r>
                      <a:endParaRPr lang="en-ZA" sz="1400" b="0" i="0" u="none" strike="noStrike" cap="none" dirty="0">
                        <a:solidFill>
                          <a:srgbClr val="3C3637"/>
                        </a:solidFill>
                        <a:latin typeface="+mn-lt"/>
                        <a:ea typeface="+mn-ea"/>
                        <a:cs typeface="+mn-cs"/>
                        <a:sym typeface="Arial"/>
                      </a:endParaRPr>
                    </a:p>
                  </a:txBody>
                  <a:tcPr marL="68580" marR="68580" marT="34290" marB="34290"/>
                </a:tc>
                <a:extLst>
                  <a:ext uri="{0D108BD9-81ED-4DB2-BD59-A6C34878D82A}">
                    <a16:rowId xmlns:a16="http://schemas.microsoft.com/office/drawing/2014/main" xmlns="" val="132839143"/>
                  </a:ext>
                </a:extLst>
              </a:tr>
            </a:tbl>
          </a:graphicData>
        </a:graphic>
      </p:graphicFrame>
      <p:sp>
        <p:nvSpPr>
          <p:cNvPr id="5" name="Rectangle 4"/>
          <p:cNvSpPr/>
          <p:nvPr/>
        </p:nvSpPr>
        <p:spPr>
          <a:xfrm>
            <a:off x="1143001" y="157019"/>
            <a:ext cx="9485745" cy="895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 </a:t>
            </a:r>
            <a:r>
              <a:rPr lang="en-US" sz="2800" b="1" u="sng" dirty="0">
                <a:solidFill>
                  <a:schemeClr val="accent2">
                    <a:lumMod val="50000"/>
                  </a:schemeClr>
                </a:solidFill>
              </a:rPr>
              <a:t>Targets &amp; Financial Allocation </a:t>
            </a:r>
            <a:r>
              <a:rPr lang="en-US" sz="2800" b="1" dirty="0">
                <a:solidFill>
                  <a:schemeClr val="accent2">
                    <a:lumMod val="50000"/>
                  </a:schemeClr>
                </a:solidFill>
              </a:rPr>
              <a:t>– Achieved Annual targets </a:t>
            </a:r>
            <a:endParaRPr lang="en-ZA" sz="2800" b="1" dirty="0">
              <a:solidFill>
                <a:schemeClr val="accent2">
                  <a:lumMod val="50000"/>
                </a:schemeClr>
              </a:solidFill>
            </a:endParaRPr>
          </a:p>
        </p:txBody>
      </p:sp>
      <p:sp>
        <p:nvSpPr>
          <p:cNvPr id="6" name="Rectangle 5"/>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31</a:t>
            </a:r>
            <a:endParaRPr lang="en-ZA" dirty="0"/>
          </a:p>
        </p:txBody>
      </p:sp>
    </p:spTree>
    <p:extLst>
      <p:ext uri="{BB962C8B-B14F-4D97-AF65-F5344CB8AC3E}">
        <p14:creationId xmlns:p14="http://schemas.microsoft.com/office/powerpoint/2010/main" xmlns="" val="1308197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4E3CE-D59E-4C9F-B582-BECD994105D2}"/>
              </a:ext>
            </a:extLst>
          </p:cNvPr>
          <p:cNvSpPr>
            <a:spLocks noGrp="1"/>
          </p:cNvSpPr>
          <p:nvPr>
            <p:ph type="title"/>
          </p:nvPr>
        </p:nvSpPr>
        <p:spPr>
          <a:xfrm>
            <a:off x="239486" y="365125"/>
            <a:ext cx="11538857" cy="941161"/>
          </a:xfrm>
        </p:spPr>
        <p:txBody>
          <a:bodyPr>
            <a:normAutofit/>
          </a:bodyPr>
          <a:lstStyle/>
          <a:p>
            <a:pPr algn="ctr"/>
            <a:r>
              <a:rPr lang="en-US" b="1" dirty="0" smtClean="0"/>
              <a:t>Impact of RISIHA, SBC and G2G </a:t>
            </a:r>
            <a:r>
              <a:rPr lang="en-US" b="1" dirty="0" err="1" smtClean="0"/>
              <a:t>Programmes</a:t>
            </a:r>
            <a:r>
              <a:rPr lang="en-US" b="1" dirty="0" smtClean="0"/>
              <a:t> </a:t>
            </a:r>
            <a:endParaRPr lang="en-US" b="1" dirty="0"/>
          </a:p>
        </p:txBody>
      </p:sp>
      <p:sp>
        <p:nvSpPr>
          <p:cNvPr id="3" name="Content Placeholder 2">
            <a:extLst>
              <a:ext uri="{FF2B5EF4-FFF2-40B4-BE49-F238E27FC236}">
                <a16:creationId xmlns:a16="http://schemas.microsoft.com/office/drawing/2014/main" xmlns="" id="{AE099926-8B68-4D90-8E39-209930F82E30}"/>
              </a:ext>
            </a:extLst>
          </p:cNvPr>
          <p:cNvSpPr>
            <a:spLocks noGrp="1"/>
          </p:cNvSpPr>
          <p:nvPr>
            <p:ph idx="1"/>
          </p:nvPr>
        </p:nvSpPr>
        <p:spPr>
          <a:xfrm>
            <a:off x="0" y="1077686"/>
            <a:ext cx="12192000" cy="5301343"/>
          </a:xfrm>
        </p:spPr>
        <p:txBody>
          <a:bodyPr>
            <a:normAutofit/>
          </a:bodyPr>
          <a:lstStyle/>
          <a:p>
            <a:endParaRPr lang="en-US" sz="2400" dirty="0" smtClean="0"/>
          </a:p>
          <a:p>
            <a:pPr algn="just">
              <a:lnSpc>
                <a:spcPct val="120000"/>
              </a:lnSpc>
              <a:spcBef>
                <a:spcPts val="0"/>
              </a:spcBef>
            </a:pPr>
            <a:r>
              <a:rPr lang="en-ZA" sz="2400" dirty="0">
                <a:ea typeface="Calibri" panose="020F0502020204030204" pitchFamily="34" charset="0"/>
              </a:rPr>
              <a:t>The Department conducted a study to evaluate the effectiveness of the </a:t>
            </a:r>
            <a:r>
              <a:rPr lang="en-ZA" sz="2400" dirty="0" smtClean="0">
                <a:ea typeface="Calibri" panose="020F0502020204030204" pitchFamily="34" charset="0"/>
              </a:rPr>
              <a:t>SBC programmes </a:t>
            </a:r>
            <a:r>
              <a:rPr lang="en-ZA" sz="2400" dirty="0">
                <a:ea typeface="Calibri" panose="020F0502020204030204" pitchFamily="34" charset="0"/>
              </a:rPr>
              <a:t>and the findings showed an increase in knowledge post the programme implementation which led to positive behaviour change outcomes.</a:t>
            </a:r>
            <a:endParaRPr lang="en-ZA" sz="2400" dirty="0" smtClean="0">
              <a:ea typeface="Calibri" panose="020F0502020204030204" pitchFamily="34" charset="0"/>
            </a:endParaRPr>
          </a:p>
          <a:p>
            <a:pPr algn="just">
              <a:lnSpc>
                <a:spcPct val="120000"/>
              </a:lnSpc>
              <a:spcBef>
                <a:spcPts val="0"/>
              </a:spcBef>
            </a:pPr>
            <a:r>
              <a:rPr lang="en-ZA" sz="2400" dirty="0" smtClean="0">
                <a:ea typeface="Calibri" panose="020F0502020204030204" pitchFamily="34" charset="0"/>
              </a:rPr>
              <a:t>There </a:t>
            </a:r>
            <a:r>
              <a:rPr lang="en-ZA" sz="2400" dirty="0">
                <a:ea typeface="Calibri" panose="020F0502020204030204" pitchFamily="34" charset="0"/>
              </a:rPr>
              <a:t>has been significant positive impact in communities where the SBC programmes are </a:t>
            </a:r>
            <a:r>
              <a:rPr lang="en-ZA" sz="2400" dirty="0" smtClean="0">
                <a:ea typeface="Calibri" panose="020F0502020204030204" pitchFamily="34" charset="0"/>
              </a:rPr>
              <a:t>implemented namely:</a:t>
            </a:r>
          </a:p>
          <a:p>
            <a:pPr lvl="1" algn="just">
              <a:lnSpc>
                <a:spcPct val="120000"/>
              </a:lnSpc>
              <a:spcBef>
                <a:spcPts val="0"/>
              </a:spcBef>
            </a:pPr>
            <a:r>
              <a:rPr lang="en-ZA" sz="2200" dirty="0" smtClean="0">
                <a:ea typeface="Calibri" panose="020F0502020204030204" pitchFamily="34" charset="0"/>
              </a:rPr>
              <a:t>Created safer spaces for children and reduced vulnerability to violence and murder</a:t>
            </a:r>
            <a:endParaRPr lang="en-ZA" sz="2200" dirty="0">
              <a:ea typeface="Calibri" panose="020F0502020204030204" pitchFamily="34" charset="0"/>
            </a:endParaRPr>
          </a:p>
          <a:p>
            <a:pPr lvl="1"/>
            <a:r>
              <a:rPr lang="en-US" sz="2200" dirty="0" smtClean="0"/>
              <a:t>Lead </a:t>
            </a:r>
            <a:r>
              <a:rPr lang="en-US" sz="2200" dirty="0"/>
              <a:t>to improved ability to identify and solve the problems children and youth face, skills for coping with difficult emotions, better communication within the children and youth -caregivers, and enhanced knowledge </a:t>
            </a:r>
            <a:r>
              <a:rPr lang="en-US" sz="2200" dirty="0" smtClean="0"/>
              <a:t>on sexual reproductive health such as </a:t>
            </a:r>
            <a:r>
              <a:rPr lang="en-US" sz="2200" dirty="0"/>
              <a:t>the prevention of HIV, other sexually transmitted infections, unintended pregnancy, safe spaces and minimization of exposure to dangerous places</a:t>
            </a:r>
            <a:r>
              <a:rPr lang="en-US" sz="2200" dirty="0" smtClean="0"/>
              <a:t>.</a:t>
            </a:r>
          </a:p>
          <a:p>
            <a:endParaRPr lang="en-US" sz="1800" dirty="0"/>
          </a:p>
        </p:txBody>
      </p:sp>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32</a:t>
            </a:r>
            <a:endParaRPr lang="en-ZA" dirty="0"/>
          </a:p>
        </p:txBody>
      </p:sp>
    </p:spTree>
    <p:extLst>
      <p:ext uri="{BB962C8B-B14F-4D97-AF65-F5344CB8AC3E}">
        <p14:creationId xmlns:p14="http://schemas.microsoft.com/office/powerpoint/2010/main" xmlns="" val="3002605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10725701" y="5610688"/>
            <a:ext cx="1466299" cy="307777"/>
          </a:xfrm>
          <a:prstGeom prst="rect">
            <a:avLst/>
          </a:prstGeom>
          <a:noFill/>
        </p:spPr>
        <p:txBody>
          <a:bodyPr wrap="none" rtlCol="0">
            <a:spAutoFit/>
          </a:bodyPr>
          <a:lstStyle/>
          <a:p>
            <a:r>
              <a:rPr lang="en-ZA" sz="1400" dirty="0">
                <a:solidFill>
                  <a:prstClr val="white"/>
                </a:solidFill>
              </a:rPr>
              <a:t>www.dsd.gov.za</a:t>
            </a:r>
          </a:p>
        </p:txBody>
      </p:sp>
      <p:sp>
        <p:nvSpPr>
          <p:cNvPr id="2" name="Title 1"/>
          <p:cNvSpPr>
            <a:spLocks noGrp="1"/>
          </p:cNvSpPr>
          <p:nvPr>
            <p:ph type="title"/>
          </p:nvPr>
        </p:nvSpPr>
        <p:spPr>
          <a:xfrm>
            <a:off x="783046" y="651701"/>
            <a:ext cx="11139616" cy="667809"/>
          </a:xfrm>
        </p:spPr>
        <p:txBody>
          <a:bodyPr>
            <a:normAutofit/>
          </a:bodyPr>
          <a:lstStyle/>
          <a:p>
            <a:r>
              <a:rPr lang="en-ZA" b="1" dirty="0" smtClean="0"/>
              <a:t>Recommendation(s).</a:t>
            </a:r>
            <a:endParaRPr lang="en-ZA" b="1" dirty="0"/>
          </a:p>
        </p:txBody>
      </p:sp>
      <p:sp>
        <p:nvSpPr>
          <p:cNvPr id="3" name="Content Placeholder 2"/>
          <p:cNvSpPr>
            <a:spLocks noGrp="1"/>
          </p:cNvSpPr>
          <p:nvPr>
            <p:ph idx="1"/>
          </p:nvPr>
        </p:nvSpPr>
        <p:spPr>
          <a:xfrm>
            <a:off x="337845" y="1761106"/>
            <a:ext cx="10917195" cy="1950924"/>
          </a:xfrm>
        </p:spPr>
        <p:txBody>
          <a:bodyPr>
            <a:normAutofit/>
          </a:bodyPr>
          <a:lstStyle/>
          <a:p>
            <a:pPr>
              <a:lnSpc>
                <a:spcPct val="150000"/>
              </a:lnSpc>
            </a:pPr>
            <a:r>
              <a:rPr lang="en-ZA" sz="2400" dirty="0">
                <a:solidFill>
                  <a:srgbClr val="000000"/>
                </a:solidFill>
                <a:latin typeface="Arial" panose="020B0604020202020204" pitchFamily="34" charset="0"/>
                <a:cs typeface="Arial" panose="020B0604020202020204" pitchFamily="34" charset="0"/>
              </a:rPr>
              <a:t>It is recommended that the Portfolio Committee members consider the DSD report on violence and murder of children in relation to DSD mandate, context, statistics and impact of interventions and programmes.</a:t>
            </a:r>
            <a:endParaRPr lang="en-Z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33</a:t>
            </a:r>
            <a:endParaRPr lang="en-ZA" dirty="0"/>
          </a:p>
        </p:txBody>
      </p:sp>
    </p:spTree>
    <p:extLst>
      <p:ext uri="{BB962C8B-B14F-4D97-AF65-F5344CB8AC3E}">
        <p14:creationId xmlns:p14="http://schemas.microsoft.com/office/powerpoint/2010/main" xmlns="" val="3224854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9BFD22-0AE3-462B-9B89-4581D38D589C}"/>
              </a:ext>
            </a:extLst>
          </p:cNvPr>
          <p:cNvSpPr>
            <a:spLocks noGrp="1"/>
          </p:cNvSpPr>
          <p:nvPr>
            <p:ph idx="1"/>
          </p:nvPr>
        </p:nvSpPr>
        <p:spPr>
          <a:xfrm>
            <a:off x="740228" y="1007814"/>
            <a:ext cx="10515600" cy="4718071"/>
          </a:xfrm>
        </p:spPr>
        <p:txBody>
          <a:bodyPr/>
          <a:lstStyle/>
          <a:p>
            <a:pPr algn="just">
              <a:lnSpc>
                <a:spcPct val="150000"/>
              </a:lnSpc>
            </a:pPr>
            <a:r>
              <a:rPr lang="en-US" sz="2000" b="1" i="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2000" b="1" i="1" dirty="0" smtClean="0">
                <a:effectLst/>
                <a:ea typeface="Calibri" panose="020F0502020204030204" pitchFamily="34" charset="0"/>
                <a:cs typeface="Times New Roman" panose="02020603050405020304" pitchFamily="18" charset="0"/>
              </a:rPr>
              <a:t>A </a:t>
            </a:r>
            <a:r>
              <a:rPr lang="en-US" sz="2000" b="1" i="1" dirty="0">
                <a:effectLst/>
                <a:ea typeface="Calibri" panose="020F0502020204030204" pitchFamily="34" charset="0"/>
                <a:cs typeface="Times New Roman" panose="02020603050405020304" pitchFamily="18" charset="0"/>
              </a:rPr>
              <a:t>murder of a child in the country is not only a gross violation of the Constitution, but a 	miscarriage of valuable contribution which this child was going to make to the 	betterment of our country and the whole world. </a:t>
            </a:r>
          </a:p>
          <a:p>
            <a:pPr marL="0" indent="0" algn="just">
              <a:lnSpc>
                <a:spcPct val="150000"/>
              </a:lnSpc>
              <a:buNone/>
            </a:pPr>
            <a:endParaRPr lang="en-US" sz="2000" b="1" i="1" dirty="0">
              <a:effectLst/>
              <a:ea typeface="Calibri" panose="020F0502020204030204" pitchFamily="34" charset="0"/>
              <a:cs typeface="Times New Roman" panose="02020603050405020304" pitchFamily="18" charset="0"/>
            </a:endParaRPr>
          </a:p>
          <a:p>
            <a:pPr algn="just">
              <a:lnSpc>
                <a:spcPct val="150000"/>
              </a:lnSpc>
            </a:pPr>
            <a:r>
              <a:rPr lang="en-US" sz="2000" b="1" i="1" dirty="0" smtClean="0">
                <a:effectLst/>
                <a:ea typeface="Calibri" panose="020F0502020204030204" pitchFamily="34" charset="0"/>
                <a:cs typeface="Times New Roman" panose="02020603050405020304" pitchFamily="18" charset="0"/>
              </a:rPr>
              <a:t>Violence </a:t>
            </a:r>
            <a:r>
              <a:rPr lang="en-US" sz="2000" b="1" i="1" dirty="0">
                <a:effectLst/>
                <a:ea typeface="Calibri" panose="020F0502020204030204" pitchFamily="34" charset="0"/>
                <a:cs typeface="Times New Roman" panose="02020603050405020304" pitchFamily="18" charset="0"/>
              </a:rPr>
              <a:t>against children cannot be tolerated, there is a need for everyone in the country </a:t>
            </a:r>
            <a:r>
              <a:rPr lang="en-US" sz="2000" b="1" i="1" dirty="0" smtClean="0">
                <a:effectLst/>
                <a:ea typeface="Calibri" panose="020F0502020204030204" pitchFamily="34" charset="0"/>
                <a:cs typeface="Times New Roman" panose="02020603050405020304" pitchFamily="18" charset="0"/>
              </a:rPr>
              <a:t>to </a:t>
            </a:r>
            <a:r>
              <a:rPr lang="en-US" sz="2000" b="1" i="1" dirty="0">
                <a:effectLst/>
                <a:ea typeface="Calibri" panose="020F0502020204030204" pitchFamily="34" charset="0"/>
                <a:cs typeface="Times New Roman" panose="02020603050405020304" pitchFamily="18" charset="0"/>
              </a:rPr>
              <a:t>join forces and stop this brutality.</a:t>
            </a:r>
          </a:p>
          <a:p>
            <a:endParaRPr lang="en-US" dirty="0"/>
          </a:p>
        </p:txBody>
      </p:sp>
      <p:sp>
        <p:nvSpPr>
          <p:cNvPr id="4" name="Rectangle 3"/>
          <p:cNvSpPr/>
          <p:nvPr/>
        </p:nvSpPr>
        <p:spPr>
          <a:xfrm>
            <a:off x="5453743" y="576794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Tree>
    <p:extLst>
      <p:ext uri="{BB962C8B-B14F-4D97-AF65-F5344CB8AC3E}">
        <p14:creationId xmlns:p14="http://schemas.microsoft.com/office/powerpoint/2010/main" xmlns="" val="100346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9568277" y="5065266"/>
            <a:ext cx="1167307" cy="253916"/>
          </a:xfrm>
          <a:prstGeom prst="rect">
            <a:avLst/>
          </a:prstGeom>
          <a:noFill/>
        </p:spPr>
        <p:txBody>
          <a:bodyPr wrap="none" rtlCol="0">
            <a:spAutoFit/>
          </a:bodyPr>
          <a:lstStyle/>
          <a:p>
            <a:r>
              <a:rPr lang="en-ZA" sz="1050" dirty="0">
                <a:solidFill>
                  <a:prstClr val="white"/>
                </a:solidFill>
              </a:rPr>
              <a:t>www.dsd.gov.za</a:t>
            </a:r>
          </a:p>
        </p:txBody>
      </p:sp>
      <p:sp>
        <p:nvSpPr>
          <p:cNvPr id="9" name="TextBox 8">
            <a:extLst>
              <a:ext uri="{FF2B5EF4-FFF2-40B4-BE49-F238E27FC236}">
                <a16:creationId xmlns:a16="http://schemas.microsoft.com/office/drawing/2014/main" xmlns="" id="{71344CF5-ECEF-481A-8FDA-A728E4D325EE}"/>
              </a:ext>
            </a:extLst>
          </p:cNvPr>
          <p:cNvSpPr txBox="1"/>
          <p:nvPr/>
        </p:nvSpPr>
        <p:spPr>
          <a:xfrm>
            <a:off x="3614692" y="5085465"/>
            <a:ext cx="3376245" cy="213585"/>
          </a:xfrm>
          <a:prstGeom prst="rect">
            <a:avLst/>
          </a:prstGeom>
          <a:noFill/>
        </p:spPr>
        <p:txBody>
          <a:bodyPr wrap="none" rtlCol="0">
            <a:spAutoFit/>
          </a:bodyPr>
          <a:lstStyle/>
          <a:p>
            <a:r>
              <a:rPr lang="en-ZA" sz="788" b="1" spc="225" dirty="0">
                <a:solidFill>
                  <a:srgbClr val="AB7531"/>
                </a:solidFill>
              </a:rPr>
              <a:t>BUILDING A CARING SOCIETY. TOGETHER.</a:t>
            </a:r>
          </a:p>
        </p:txBody>
      </p:sp>
      <p:sp>
        <p:nvSpPr>
          <p:cNvPr id="2" name="Title 1"/>
          <p:cNvSpPr>
            <a:spLocks noGrp="1"/>
          </p:cNvSpPr>
          <p:nvPr>
            <p:ph type="title"/>
          </p:nvPr>
        </p:nvSpPr>
        <p:spPr>
          <a:xfrm>
            <a:off x="-1" y="272145"/>
            <a:ext cx="12192000" cy="885673"/>
          </a:xfrm>
        </p:spPr>
        <p:txBody>
          <a:bodyPr>
            <a:noAutofit/>
          </a:bodyPr>
          <a:lstStyle/>
          <a:p>
            <a:pPr algn="ctr"/>
            <a:r>
              <a:rPr lang="en-ZA" sz="2800" b="1" dirty="0"/>
              <a:t>THE DEPARTMENT OF SOCIAL DEVELOPMENT’S MANDATE REGARDING CHILDREN</a:t>
            </a:r>
          </a:p>
        </p:txBody>
      </p:sp>
      <p:sp>
        <p:nvSpPr>
          <p:cNvPr id="3" name="Content Placeholder 2"/>
          <p:cNvSpPr>
            <a:spLocks noGrp="1"/>
          </p:cNvSpPr>
          <p:nvPr>
            <p:ph idx="1"/>
          </p:nvPr>
        </p:nvSpPr>
        <p:spPr>
          <a:xfrm>
            <a:off x="108856" y="1219199"/>
            <a:ext cx="11974285" cy="4550230"/>
          </a:xfrm>
        </p:spPr>
        <p:txBody>
          <a:bodyPr>
            <a:normAutofit fontScale="25000" lnSpcReduction="20000"/>
          </a:bodyPr>
          <a:lstStyle/>
          <a:p>
            <a:pPr algn="just">
              <a:lnSpc>
                <a:spcPct val="150000"/>
              </a:lnSpc>
            </a:pPr>
            <a:r>
              <a:rPr lang="en-ZA" sz="6400" dirty="0">
                <a:ea typeface="Times New Roman" panose="02020603050405020304" pitchFamily="18" charset="0"/>
                <a:cs typeface="Arial" panose="020B0604020202020204" pitchFamily="34" charset="0"/>
              </a:rPr>
              <a:t>The Department of Social Development (DSD) is the lead department in the care and protection of children.</a:t>
            </a:r>
          </a:p>
          <a:p>
            <a:pPr algn="just">
              <a:lnSpc>
                <a:spcPct val="150000"/>
              </a:lnSpc>
            </a:pPr>
            <a:r>
              <a:rPr lang="en-ZA" sz="6400" dirty="0"/>
              <a:t> Strengthening  existing response, care and support services  in ways that are victim centred, and survivor focused and trauma informed to facilitate recovery and healing;</a:t>
            </a:r>
            <a:endParaRPr lang="en-ZA" sz="6400" dirty="0">
              <a:ea typeface="Times New Roman" panose="02020603050405020304" pitchFamily="18" charset="0"/>
              <a:cs typeface="Arial" panose="020B0604020202020204" pitchFamily="34" charset="0"/>
            </a:endParaRPr>
          </a:p>
          <a:p>
            <a:pPr algn="just">
              <a:lnSpc>
                <a:spcPct val="150000"/>
              </a:lnSpc>
            </a:pPr>
            <a:r>
              <a:rPr lang="en-ZA" sz="6400" dirty="0">
                <a:ea typeface="Times New Roman" panose="02020603050405020304" pitchFamily="18" charset="0"/>
                <a:cs typeface="Arial" panose="020B0604020202020204" pitchFamily="34" charset="0"/>
              </a:rPr>
              <a:t>The Department derives its mandate on the care and protection of children from Section 28(1) and 28(2) of the South African Constitution (Act 108 of 1996)</a:t>
            </a:r>
          </a:p>
          <a:p>
            <a:pPr algn="just">
              <a:lnSpc>
                <a:spcPct val="150000"/>
              </a:lnSpc>
            </a:pPr>
            <a:r>
              <a:rPr lang="en-ZA" sz="6400" dirty="0">
                <a:ea typeface="Times New Roman" panose="02020603050405020304" pitchFamily="18" charset="0"/>
                <a:cs typeface="Arial" panose="020B0604020202020204" pitchFamily="34" charset="0"/>
              </a:rPr>
              <a:t>The Children’s Act 38 of 2005 gives effect to the rights of children as contained in the Constitution and it sets out principles relating to the care and protection of children</a:t>
            </a:r>
          </a:p>
          <a:p>
            <a:pPr algn="just">
              <a:lnSpc>
                <a:spcPct val="150000"/>
              </a:lnSpc>
            </a:pPr>
            <a:r>
              <a:rPr lang="en-ZA" sz="6400" dirty="0">
                <a:ea typeface="Times New Roman" panose="02020603050405020304" pitchFamily="18" charset="0"/>
                <a:cs typeface="Arial" panose="020B0604020202020204" pitchFamily="34" charset="0"/>
              </a:rPr>
              <a:t>National Strategic Plan on Gender-Based Violence and Femicide (NSP-GBVF 2019-2024) provides a multi-sectoral coherent strategic policy and programming framework to eliminate gender-based violence and femicide against women and children with DSD focusing on Pillar 4 and contributing to other pillars</a:t>
            </a:r>
          </a:p>
          <a:p>
            <a:pPr algn="just">
              <a:lnSpc>
                <a:spcPct val="150000"/>
              </a:lnSpc>
            </a:pPr>
            <a:r>
              <a:rPr lang="en-ZA" sz="6400" dirty="0">
                <a:ea typeface="Times New Roman" panose="02020603050405020304" pitchFamily="18" charset="0"/>
                <a:cs typeface="Arial" panose="020B0604020202020204" pitchFamily="34" charset="0"/>
              </a:rPr>
              <a:t>National Development Plan 2030 </a:t>
            </a:r>
          </a:p>
          <a:p>
            <a:pPr algn="just">
              <a:lnSpc>
                <a:spcPct val="150000"/>
              </a:lnSpc>
            </a:pPr>
            <a:r>
              <a:rPr lang="en-ZA" sz="6400" dirty="0">
                <a:ea typeface="Times New Roman" panose="02020603050405020304" pitchFamily="18" charset="0"/>
                <a:cs typeface="Arial" panose="020B0604020202020204" pitchFamily="34" charset="0"/>
              </a:rPr>
              <a:t>However, these Constitutional rights are infringed as the country is confronted with a scourge of violence against children, this include the worst form of violation seen in child murders. </a:t>
            </a:r>
          </a:p>
          <a:p>
            <a:pPr marL="0" indent="0" algn="just">
              <a:lnSpc>
                <a:spcPct val="150000"/>
              </a:lnSpc>
              <a:buNone/>
            </a:pPr>
            <a:endParaRPr lang="en-ZA" sz="135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en-ZA" sz="1350" dirty="0">
              <a:latin typeface="Arial" panose="020B0604020202020204" pitchFamily="34" charset="0"/>
              <a:cs typeface="Arial" panose="020B0604020202020204" pitchFamily="34" charset="0"/>
            </a:endParaRPr>
          </a:p>
        </p:txBody>
      </p:sp>
      <p:sp>
        <p:nvSpPr>
          <p:cNvPr id="6" name="Rectangle 5"/>
          <p:cNvSpPr/>
          <p:nvPr/>
        </p:nvSpPr>
        <p:spPr>
          <a:xfrm>
            <a:off x="5519055" y="6083629"/>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4</a:t>
            </a:r>
            <a:endParaRPr lang="en-ZA" dirty="0"/>
          </a:p>
        </p:txBody>
      </p:sp>
    </p:spTree>
    <p:extLst>
      <p:ext uri="{BB962C8B-B14F-4D97-AF65-F5344CB8AC3E}">
        <p14:creationId xmlns:p14="http://schemas.microsoft.com/office/powerpoint/2010/main" xmlns="" val="263149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F8BC16-581F-4356-B7B5-C58123E616E8}"/>
              </a:ext>
            </a:extLst>
          </p:cNvPr>
          <p:cNvSpPr txBox="1"/>
          <p:nvPr/>
        </p:nvSpPr>
        <p:spPr>
          <a:xfrm>
            <a:off x="10725701" y="5610688"/>
            <a:ext cx="1466299" cy="307777"/>
          </a:xfrm>
          <a:prstGeom prst="rect">
            <a:avLst/>
          </a:prstGeom>
          <a:noFill/>
        </p:spPr>
        <p:txBody>
          <a:bodyPr wrap="none" rtlCol="0">
            <a:spAutoFit/>
          </a:bodyPr>
          <a:lstStyle/>
          <a:p>
            <a:r>
              <a:rPr lang="en-ZA" sz="1400" dirty="0">
                <a:solidFill>
                  <a:prstClr val="white"/>
                </a:solidFill>
              </a:rPr>
              <a:t>www.dsd.gov.za</a:t>
            </a:r>
          </a:p>
        </p:txBody>
      </p:sp>
      <p:sp>
        <p:nvSpPr>
          <p:cNvPr id="9" name="TextBox 8">
            <a:extLst>
              <a:ext uri="{FF2B5EF4-FFF2-40B4-BE49-F238E27FC236}">
                <a16:creationId xmlns:a16="http://schemas.microsoft.com/office/drawing/2014/main" xmlns="" id="{71344CF5-ECEF-481A-8FDA-A728E4D325EE}"/>
              </a:ext>
            </a:extLst>
          </p:cNvPr>
          <p:cNvSpPr txBox="1"/>
          <p:nvPr/>
        </p:nvSpPr>
        <p:spPr>
          <a:xfrm>
            <a:off x="2787588" y="5637618"/>
            <a:ext cx="4408579" cy="253916"/>
          </a:xfrm>
          <a:prstGeom prst="rect">
            <a:avLst/>
          </a:prstGeom>
          <a:noFill/>
        </p:spPr>
        <p:txBody>
          <a:bodyPr wrap="none" rtlCol="0">
            <a:spAutoFit/>
          </a:bodyPr>
          <a:lstStyle/>
          <a:p>
            <a:r>
              <a:rPr lang="en-ZA" sz="1050" b="1" spc="300" dirty="0">
                <a:solidFill>
                  <a:srgbClr val="AB7531"/>
                </a:solidFill>
              </a:rPr>
              <a:t>BUILDING A CARING SOCIETY. TOGETHER.</a:t>
            </a:r>
          </a:p>
        </p:txBody>
      </p:sp>
      <p:sp>
        <p:nvSpPr>
          <p:cNvPr id="2" name="Title 1"/>
          <p:cNvSpPr>
            <a:spLocks noGrp="1"/>
          </p:cNvSpPr>
          <p:nvPr>
            <p:ph type="title"/>
          </p:nvPr>
        </p:nvSpPr>
        <p:spPr>
          <a:xfrm>
            <a:off x="425661" y="168148"/>
            <a:ext cx="10515600" cy="675503"/>
          </a:xfrm>
        </p:spPr>
        <p:txBody>
          <a:bodyPr/>
          <a:lstStyle/>
          <a:p>
            <a:pPr algn="ctr"/>
            <a:r>
              <a:rPr lang="en-ZA" b="1" dirty="0"/>
              <a:t>Contextual Analysis:</a:t>
            </a:r>
          </a:p>
        </p:txBody>
      </p:sp>
      <p:sp>
        <p:nvSpPr>
          <p:cNvPr id="3" name="Content Placeholder 2"/>
          <p:cNvSpPr>
            <a:spLocks noGrp="1"/>
          </p:cNvSpPr>
          <p:nvPr>
            <p:ph idx="1"/>
          </p:nvPr>
        </p:nvSpPr>
        <p:spPr>
          <a:xfrm>
            <a:off x="222424" y="812829"/>
            <a:ext cx="11839438" cy="5536599"/>
          </a:xfrm>
        </p:spPr>
        <p:txBody>
          <a:bodyPr>
            <a:normAutofit fontScale="92500"/>
          </a:bodyPr>
          <a:lstStyle/>
          <a:p>
            <a:pPr algn="just">
              <a:lnSpc>
                <a:spcPct val="107000"/>
              </a:lnSpc>
              <a:spcAft>
                <a:spcPts val="800"/>
              </a:spcAft>
            </a:pPr>
            <a:r>
              <a:rPr lang="en-ZA" sz="2200" dirty="0">
                <a:latin typeface="Arial" panose="020B0604020202020204" pitchFamily="34" charset="0"/>
                <a:ea typeface="Calibri" panose="020F0502020204030204" pitchFamily="34" charset="0"/>
                <a:cs typeface="Arial" panose="020B0604020202020204" pitchFamily="34" charset="0"/>
              </a:rPr>
              <a:t>Violence against children and gender-based violence issues have been called the country’s second pandemic and have reportedly worsened during and post the COVID-19 hard lockdown. </a:t>
            </a:r>
          </a:p>
          <a:p>
            <a:pPr algn="just">
              <a:lnSpc>
                <a:spcPct val="107000"/>
              </a:lnSpc>
              <a:spcAft>
                <a:spcPts val="800"/>
              </a:spcAft>
            </a:pPr>
            <a:r>
              <a:rPr lang="en-ZA" sz="2200" dirty="0">
                <a:latin typeface="Arial" panose="020B0604020202020204" pitchFamily="34" charset="0"/>
                <a:ea typeface="Calibri" panose="020F0502020204030204" pitchFamily="34" charset="0"/>
                <a:cs typeface="Arial" panose="020B0604020202020204" pitchFamily="34" charset="0"/>
              </a:rPr>
              <a:t>The scourge of violence against children in South Africa continues to have a negative impact on children and families and the rates of abuse are at an alarming rate, with specific reports of deaths of children allegedly happening at the hands of parents and caregivers. </a:t>
            </a:r>
          </a:p>
          <a:p>
            <a:pPr algn="just">
              <a:lnSpc>
                <a:spcPct val="107000"/>
              </a:lnSpc>
              <a:spcAft>
                <a:spcPts val="800"/>
              </a:spcAft>
            </a:pPr>
            <a:r>
              <a:rPr lang="en-ZA" sz="2200" dirty="0">
                <a:latin typeface="Arial" panose="020B0604020202020204" pitchFamily="34" charset="0"/>
                <a:ea typeface="Calibri" panose="020F0502020204030204" pitchFamily="34" charset="0"/>
                <a:cs typeface="Arial" panose="020B0604020202020204" pitchFamily="34" charset="0"/>
              </a:rPr>
              <a:t>Violence also harms families across generations, as well as communities and constitutes one of the key drivers of the HIV epidemic in the country.  </a:t>
            </a:r>
          </a:p>
          <a:p>
            <a:pPr algn="just">
              <a:lnSpc>
                <a:spcPct val="107000"/>
              </a:lnSpc>
              <a:spcAft>
                <a:spcPts val="800"/>
              </a:spcAft>
            </a:pPr>
            <a:r>
              <a:rPr lang="en-ZA" sz="2200" dirty="0">
                <a:latin typeface="Arial" panose="020B0604020202020204" pitchFamily="34" charset="0"/>
                <a:ea typeface="Calibri" panose="020F0502020204030204" pitchFamily="34" charset="0"/>
                <a:cs typeface="Arial" panose="020B0604020202020204" pitchFamily="34" charset="0"/>
              </a:rPr>
              <a:t>Substance dependency and abuse as well as unemployment perpetuate violence in families and communities.</a:t>
            </a:r>
          </a:p>
          <a:p>
            <a:pPr algn="just">
              <a:lnSpc>
                <a:spcPct val="107000"/>
              </a:lnSpc>
              <a:spcAft>
                <a:spcPts val="800"/>
              </a:spcAft>
            </a:pPr>
            <a:r>
              <a:rPr lang="en-ZA" sz="2200" dirty="0">
                <a:latin typeface="Arial" panose="020B0604020202020204" pitchFamily="34" charset="0"/>
                <a:ea typeface="Calibri" panose="020F0502020204030204" pitchFamily="34" charset="0"/>
                <a:cs typeface="Arial" panose="020B0604020202020204" pitchFamily="34" charset="0"/>
              </a:rPr>
              <a:t>Violence undermines social and economic development; it reinforces intergenerational cycles of poverty and inequalities and continues to impede progress towards achievement of the Sustainable Development Goals (SDGs), the National Development Plan 2030 (NDP 2030) and the realization of human rights.  </a:t>
            </a:r>
          </a:p>
          <a:p>
            <a:pPr algn="just">
              <a:lnSpc>
                <a:spcPct val="107000"/>
              </a:lnSpc>
              <a:spcAft>
                <a:spcPts val="800"/>
              </a:spcAft>
            </a:pPr>
            <a:endParaRPr lang="en-ZA" sz="24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24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100" dirty="0">
              <a:ea typeface="Calibri" panose="020F0502020204030204" pitchFamily="34" charset="0"/>
              <a:cs typeface="Times New Roman" panose="02020603050405020304" pitchFamily="18" charset="0"/>
            </a:endParaRPr>
          </a:p>
          <a:p>
            <a:pPr algn="just">
              <a:lnSpc>
                <a:spcPct val="107000"/>
              </a:lnSpc>
              <a:spcAft>
                <a:spcPts val="800"/>
              </a:spcAft>
            </a:pPr>
            <a:endParaRPr lang="en-ZA" sz="3800" dirty="0">
              <a:ea typeface="Calibri" panose="020F0502020204030204" pitchFamily="34" charset="0"/>
              <a:cs typeface="Times New Roman" panose="02020603050405020304" pitchFamily="18" charset="0"/>
            </a:endParaRPr>
          </a:p>
          <a:p>
            <a:pPr marL="0" indent="0" algn="just">
              <a:lnSpc>
                <a:spcPct val="150000"/>
              </a:lnSpc>
              <a:buNone/>
            </a:pPr>
            <a:endParaRPr lang="en-ZA" sz="2400" dirty="0">
              <a:latin typeface="Arial" panose="020B0604020202020204" pitchFamily="34" charset="0"/>
              <a:cs typeface="Arial" panose="020B0604020202020204" pitchFamily="34" charset="0"/>
            </a:endParaRPr>
          </a:p>
        </p:txBody>
      </p:sp>
      <p:sp>
        <p:nvSpPr>
          <p:cNvPr id="6" name="Rectangle 5"/>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spTree>
    <p:extLst>
      <p:ext uri="{BB962C8B-B14F-4D97-AF65-F5344CB8AC3E}">
        <p14:creationId xmlns:p14="http://schemas.microsoft.com/office/powerpoint/2010/main" xmlns="" val="370309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00564-2146-7EA4-74C9-19B2DC3B258A}"/>
              </a:ext>
            </a:extLst>
          </p:cNvPr>
          <p:cNvSpPr>
            <a:spLocks noGrp="1"/>
          </p:cNvSpPr>
          <p:nvPr>
            <p:ph type="title"/>
          </p:nvPr>
        </p:nvSpPr>
        <p:spPr>
          <a:xfrm>
            <a:off x="838200" y="180190"/>
            <a:ext cx="10515600" cy="682839"/>
          </a:xfrm>
        </p:spPr>
        <p:txBody>
          <a:bodyPr/>
          <a:lstStyle/>
          <a:p>
            <a:pPr algn="ctr"/>
            <a:r>
              <a:rPr lang="en-US" b="1" dirty="0"/>
              <a:t>Contextual Analysis Cont.</a:t>
            </a:r>
            <a:endParaRPr lang="en-ZA" b="1" dirty="0"/>
          </a:p>
        </p:txBody>
      </p:sp>
      <p:sp>
        <p:nvSpPr>
          <p:cNvPr id="3" name="Content Placeholder 2">
            <a:extLst>
              <a:ext uri="{FF2B5EF4-FFF2-40B4-BE49-F238E27FC236}">
                <a16:creationId xmlns:a16="http://schemas.microsoft.com/office/drawing/2014/main" xmlns="" id="{5E0FFA04-74C3-9AA7-24ED-7DEB7D74F67B}"/>
              </a:ext>
            </a:extLst>
          </p:cNvPr>
          <p:cNvSpPr>
            <a:spLocks noGrp="1"/>
          </p:cNvSpPr>
          <p:nvPr>
            <p:ph idx="1"/>
          </p:nvPr>
        </p:nvSpPr>
        <p:spPr>
          <a:xfrm>
            <a:off x="163286" y="983964"/>
            <a:ext cx="5257800" cy="2887980"/>
          </a:xfrm>
        </p:spPr>
        <p:txBody>
          <a:bodyPr>
            <a:normAutofit/>
          </a:bodyPr>
          <a:lstStyle/>
          <a:p>
            <a:pPr marL="0" indent="0" algn="just">
              <a:lnSpc>
                <a:spcPct val="120000"/>
              </a:lnSpc>
              <a:spcAft>
                <a:spcPts val="800"/>
              </a:spcAft>
              <a:buNone/>
            </a:pPr>
            <a:r>
              <a:rPr lang="en-ZA" sz="2000" b="1" dirty="0">
                <a:latin typeface="Arial" panose="020B0604020202020204" pitchFamily="34" charset="0"/>
                <a:ea typeface="Calibri" panose="020F0502020204030204" pitchFamily="34" charset="0"/>
                <a:cs typeface="Arial" panose="020B0604020202020204" pitchFamily="34" charset="0"/>
              </a:rPr>
              <a:t>According to the 2022/23 SAPS Annual Crime Statistics Report </a:t>
            </a:r>
          </a:p>
          <a:p>
            <a:pPr algn="just">
              <a:lnSpc>
                <a:spcPct val="120000"/>
              </a:lnSpc>
              <a:spcAft>
                <a:spcPts val="800"/>
              </a:spcAft>
            </a:pPr>
            <a:r>
              <a:rPr lang="en-ZA" dirty="0">
                <a:latin typeface="Arial" panose="020B0604020202020204" pitchFamily="34" charset="0"/>
                <a:ea typeface="Calibri" panose="020F0502020204030204" pitchFamily="34" charset="0"/>
                <a:cs typeface="Arial" panose="020B0604020202020204" pitchFamily="34" charset="0"/>
              </a:rPr>
              <a:t>This translates to an average of 9 children per day</a:t>
            </a:r>
            <a:r>
              <a:rPr lang="en-ZA" sz="2000" dirty="0">
                <a:latin typeface="Arial" panose="020B0604020202020204" pitchFamily="34" charset="0"/>
                <a:ea typeface="Calibri" panose="020F0502020204030204" pitchFamily="34" charset="0"/>
                <a:cs typeface="Arial" panose="020B0604020202020204" pitchFamily="34" charset="0"/>
              </a:rPr>
              <a:t>.</a:t>
            </a:r>
          </a:p>
          <a:p>
            <a:endParaRPr lang="en-ZA" dirty="0"/>
          </a:p>
        </p:txBody>
      </p:sp>
      <p:pic>
        <p:nvPicPr>
          <p:cNvPr id="5" name="Picture 4">
            <a:extLst>
              <a:ext uri="{FF2B5EF4-FFF2-40B4-BE49-F238E27FC236}">
                <a16:creationId xmlns:a16="http://schemas.microsoft.com/office/drawing/2014/main" xmlns="" id="{0C4FB6B3-29F0-5364-AAED-1D01F125B21D}"/>
              </a:ext>
            </a:extLst>
          </p:cNvPr>
          <p:cNvPicPr>
            <a:picLocks noChangeAspect="1"/>
          </p:cNvPicPr>
          <p:nvPr/>
        </p:nvPicPr>
        <p:blipFill>
          <a:blip r:embed="rId2" cstate="print"/>
          <a:stretch>
            <a:fillRect/>
          </a:stretch>
        </p:blipFill>
        <p:spPr>
          <a:xfrm>
            <a:off x="6096000" y="1104900"/>
            <a:ext cx="5823124" cy="2887980"/>
          </a:xfrm>
          <a:prstGeom prst="rect">
            <a:avLst/>
          </a:prstGeom>
        </p:spPr>
      </p:pic>
      <p:sp>
        <p:nvSpPr>
          <p:cNvPr id="8" name="Content Placeholder 2">
            <a:extLst>
              <a:ext uri="{FF2B5EF4-FFF2-40B4-BE49-F238E27FC236}">
                <a16:creationId xmlns:a16="http://schemas.microsoft.com/office/drawing/2014/main" xmlns="" id="{8D29B29B-E89D-6C5C-EEAF-10E9C85A41E7}"/>
              </a:ext>
            </a:extLst>
          </p:cNvPr>
          <p:cNvSpPr txBox="1">
            <a:spLocks/>
          </p:cNvSpPr>
          <p:nvPr/>
        </p:nvSpPr>
        <p:spPr>
          <a:xfrm>
            <a:off x="0" y="3992880"/>
            <a:ext cx="12192000" cy="2600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48138"/>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48138"/>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48138"/>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48138"/>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48138"/>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800"/>
              </a:spcAft>
              <a:buFont typeface="Arial" panose="020B0604020202020204" pitchFamily="34" charset="0"/>
              <a:buNone/>
            </a:pPr>
            <a:r>
              <a:rPr lang="en-US" b="1" dirty="0">
                <a:latin typeface="Arial" panose="020B0604020202020204" pitchFamily="34" charset="0"/>
                <a:cs typeface="Arial" panose="020B0604020202020204" pitchFamily="34" charset="0"/>
              </a:rPr>
              <a:t>According to the </a:t>
            </a:r>
            <a:r>
              <a:rPr lang="en-ZA" b="1" dirty="0">
                <a:latin typeface="Arial" panose="020B0604020202020204" pitchFamily="34" charset="0"/>
                <a:cs typeface="Arial" panose="020B0604020202020204" pitchFamily="34" charset="0"/>
              </a:rPr>
              <a:t>DSD Child Protection Register:</a:t>
            </a:r>
          </a:p>
          <a:p>
            <a:pPr marL="0" indent="0" algn="just">
              <a:lnSpc>
                <a:spcPct val="120000"/>
              </a:lnSpc>
              <a:spcAft>
                <a:spcPts val="800"/>
              </a:spcAft>
              <a:buFont typeface="Arial" panose="020B0604020202020204" pitchFamily="34" charset="0"/>
              <a:buNone/>
            </a:pPr>
            <a:r>
              <a:rPr lang="en-ZA" sz="2000" b="1" dirty="0">
                <a:latin typeface="Arial" panose="020B0604020202020204" pitchFamily="34" charset="0"/>
                <a:ea typeface="Calibri" panose="020F0502020204030204" pitchFamily="34" charset="0"/>
                <a:cs typeface="Arial" panose="020B0604020202020204" pitchFamily="34" charset="0"/>
              </a:rPr>
              <a:t>17 488 </a:t>
            </a:r>
            <a:r>
              <a:rPr lang="en-ZA" sz="2000" dirty="0">
                <a:latin typeface="Arial" panose="020B0604020202020204" pitchFamily="34" charset="0"/>
                <a:ea typeface="Calibri" panose="020F0502020204030204" pitchFamily="34" charset="0"/>
                <a:cs typeface="Arial" panose="020B0604020202020204" pitchFamily="34" charset="0"/>
              </a:rPr>
              <a:t>reported cases of </a:t>
            </a:r>
            <a:r>
              <a:rPr lang="en-ZA" sz="2000" b="1" dirty="0">
                <a:latin typeface="Arial" panose="020B0604020202020204" pitchFamily="34" charset="0"/>
                <a:ea typeface="Calibri" panose="020F0502020204030204" pitchFamily="34" charset="0"/>
                <a:cs typeface="Arial" panose="020B0604020202020204" pitchFamily="34" charset="0"/>
              </a:rPr>
              <a:t>child abuse and neglect </a:t>
            </a:r>
            <a:r>
              <a:rPr lang="en-ZA" sz="2000" dirty="0">
                <a:latin typeface="Arial" panose="020B0604020202020204" pitchFamily="34" charset="0"/>
                <a:ea typeface="Calibri" panose="020F0502020204030204" pitchFamily="34" charset="0"/>
                <a:cs typeface="Arial" panose="020B0604020202020204" pitchFamily="34" charset="0"/>
              </a:rPr>
              <a:t>with Western Cape leading with 6941 cases followed by Gauteng with 3104 cases and Kwa-Zulu Natal with 3065 cases reported</a:t>
            </a:r>
            <a:endParaRPr lang="en-ZA" b="1" dirty="0">
              <a:latin typeface="Arial" panose="020B0604020202020204" pitchFamily="34" charset="0"/>
              <a:cs typeface="Arial" panose="020B0604020202020204" pitchFamily="34" charset="0"/>
            </a:endParaRPr>
          </a:p>
          <a:p>
            <a:pPr marL="0" indent="0" algn="just">
              <a:lnSpc>
                <a:spcPct val="120000"/>
              </a:lnSpc>
              <a:spcAft>
                <a:spcPts val="800"/>
              </a:spcAft>
              <a:buFont typeface="Arial" panose="020B0604020202020204" pitchFamily="34" charset="0"/>
              <a:buNone/>
            </a:pPr>
            <a:endParaRPr lang="en-ZA" dirty="0"/>
          </a:p>
        </p:txBody>
      </p:sp>
      <p:sp>
        <p:nvSpPr>
          <p:cNvPr id="6" name="Rectangle 5"/>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a:t>
            </a:r>
            <a:endParaRPr lang="en-ZA" dirty="0"/>
          </a:p>
        </p:txBody>
      </p:sp>
    </p:spTree>
    <p:extLst>
      <p:ext uri="{BB962C8B-B14F-4D97-AF65-F5344CB8AC3E}">
        <p14:creationId xmlns:p14="http://schemas.microsoft.com/office/powerpoint/2010/main" xmlns="" val="273438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F97B24-4A04-5C0D-7867-31CC9FB398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a:solidFill>
                  <a:srgbClr val="FFFFFF"/>
                </a:solidFill>
                <a:latin typeface="+mj-lt"/>
                <a:ea typeface="+mj-ea"/>
                <a:cs typeface="+mj-cs"/>
              </a:rPr>
              <a:t>3</a:t>
            </a:r>
            <a:r>
              <a:rPr lang="en-US" kern="1200" baseline="30000">
                <a:solidFill>
                  <a:srgbClr val="FFFFFF"/>
                </a:solidFill>
                <a:latin typeface="+mj-lt"/>
                <a:ea typeface="+mj-ea"/>
                <a:cs typeface="+mj-cs"/>
              </a:rPr>
              <a:t>rd</a:t>
            </a:r>
            <a:r>
              <a:rPr lang="en-US" kern="1200">
                <a:solidFill>
                  <a:srgbClr val="FFFFFF"/>
                </a:solidFill>
                <a:latin typeface="+mj-lt"/>
                <a:ea typeface="+mj-ea"/>
                <a:cs typeface="+mj-cs"/>
              </a:rPr>
              <a:t> Quarter Crime statistics report</a:t>
            </a:r>
          </a:p>
        </p:txBody>
      </p:sp>
      <p:pic>
        <p:nvPicPr>
          <p:cNvPr id="5" name="Content Placeholder 4">
            <a:extLst>
              <a:ext uri="{FF2B5EF4-FFF2-40B4-BE49-F238E27FC236}">
                <a16:creationId xmlns:a16="http://schemas.microsoft.com/office/drawing/2014/main" xmlns="" id="{DF9C0229-535A-9FDF-473B-6DB3E1191120}"/>
              </a:ext>
            </a:extLst>
          </p:cNvPr>
          <p:cNvPicPr>
            <a:picLocks noGrp="1" noChangeAspect="1"/>
          </p:cNvPicPr>
          <p:nvPr>
            <p:ph idx="1"/>
          </p:nvPr>
        </p:nvPicPr>
        <p:blipFill>
          <a:blip r:embed="rId2" cstate="print"/>
          <a:stretch>
            <a:fillRect/>
          </a:stretch>
        </p:blipFill>
        <p:spPr>
          <a:xfrm>
            <a:off x="4178393" y="1273629"/>
            <a:ext cx="7379623" cy="3984994"/>
          </a:xfrm>
          <a:prstGeom prst="rect">
            <a:avLst/>
          </a:prstGeom>
        </p:spPr>
      </p:pic>
      <p:sp>
        <p:nvSpPr>
          <p:cNvPr id="6" name="Rectangle 5"/>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7</a:t>
            </a:r>
            <a:endParaRPr lang="en-ZA" dirty="0"/>
          </a:p>
        </p:txBody>
      </p:sp>
    </p:spTree>
    <p:extLst>
      <p:ext uri="{BB962C8B-B14F-4D97-AF65-F5344CB8AC3E}">
        <p14:creationId xmlns:p14="http://schemas.microsoft.com/office/powerpoint/2010/main" xmlns="" val="72789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xmlns="" id="{01A9B355-70B1-9131-D1F2-EFE6081B1923}"/>
              </a:ext>
            </a:extLst>
          </p:cNvPr>
          <p:cNvGraphicFramePr>
            <a:graphicFrameLocks noGrp="1"/>
          </p:cNvGraphicFramePr>
          <p:nvPr>
            <p:ph idx="1"/>
            <p:extLst>
              <p:ext uri="{D42A27DB-BD31-4B8C-83A1-F6EECF244321}">
                <p14:modId xmlns:p14="http://schemas.microsoft.com/office/powerpoint/2010/main" xmlns="" val="3327704968"/>
              </p:ext>
            </p:extLst>
          </p:nvPr>
        </p:nvGraphicFramePr>
        <p:xfrm>
          <a:off x="189062" y="706279"/>
          <a:ext cx="4973320" cy="4079240"/>
        </p:xfrm>
        <a:graphic>
          <a:graphicData uri="http://schemas.openxmlformats.org/drawingml/2006/table">
            <a:tbl>
              <a:tblPr firstRow="1" bandRow="1">
                <a:tableStyleId>{5C22544A-7EE6-4342-B048-85BDC9FD1C3A}</a:tableStyleId>
              </a:tblPr>
              <a:tblGrid>
                <a:gridCol w="924990">
                  <a:extLst>
                    <a:ext uri="{9D8B030D-6E8A-4147-A177-3AD203B41FA5}">
                      <a16:colId xmlns:a16="http://schemas.microsoft.com/office/drawing/2014/main" xmlns="" val="1125814565"/>
                    </a:ext>
                  </a:extLst>
                </a:gridCol>
                <a:gridCol w="4048330">
                  <a:extLst>
                    <a:ext uri="{9D8B030D-6E8A-4147-A177-3AD203B41FA5}">
                      <a16:colId xmlns:a16="http://schemas.microsoft.com/office/drawing/2014/main" xmlns="" val="2483902775"/>
                    </a:ext>
                  </a:extLst>
                </a:gridCol>
              </a:tblGrid>
              <a:tr h="370840">
                <a:tc>
                  <a:txBody>
                    <a:bodyPr/>
                    <a:lstStyle/>
                    <a:p>
                      <a:endParaRPr lang="en-ZA"/>
                    </a:p>
                  </a:txBody>
                  <a:tcPr/>
                </a:tc>
                <a:tc>
                  <a:txBody>
                    <a:bodyPr/>
                    <a:lstStyle/>
                    <a:p>
                      <a:r>
                        <a:rPr lang="en-US" dirty="0"/>
                        <a:t>SEXUAL ASSULT ON CHILDREN</a:t>
                      </a:r>
                      <a:endParaRPr lang="en-ZA" dirty="0"/>
                    </a:p>
                  </a:txBody>
                  <a:tcPr/>
                </a:tc>
                <a:extLst>
                  <a:ext uri="{0D108BD9-81ED-4DB2-BD59-A6C34878D82A}">
                    <a16:rowId xmlns:a16="http://schemas.microsoft.com/office/drawing/2014/main" xmlns="" val="3314033405"/>
                  </a:ext>
                </a:extLst>
              </a:tr>
              <a:tr h="370840">
                <a:tc>
                  <a:txBody>
                    <a:bodyPr/>
                    <a:lstStyle/>
                    <a:p>
                      <a:r>
                        <a:rPr lang="en-US" dirty="0"/>
                        <a:t>WP</a:t>
                      </a:r>
                      <a:endParaRPr lang="en-ZA" dirty="0"/>
                    </a:p>
                  </a:txBody>
                  <a:tcPr/>
                </a:tc>
                <a:tc>
                  <a:txBody>
                    <a:bodyPr/>
                    <a:lstStyle/>
                    <a:p>
                      <a:r>
                        <a:rPr lang="en-US" dirty="0"/>
                        <a:t>2341</a:t>
                      </a:r>
                      <a:endParaRPr lang="en-ZA" dirty="0"/>
                    </a:p>
                  </a:txBody>
                  <a:tcPr/>
                </a:tc>
                <a:extLst>
                  <a:ext uri="{0D108BD9-81ED-4DB2-BD59-A6C34878D82A}">
                    <a16:rowId xmlns:a16="http://schemas.microsoft.com/office/drawing/2014/main" xmlns="" val="3845165631"/>
                  </a:ext>
                </a:extLst>
              </a:tr>
              <a:tr h="370840">
                <a:tc>
                  <a:txBody>
                    <a:bodyPr/>
                    <a:lstStyle/>
                    <a:p>
                      <a:r>
                        <a:rPr lang="en-US" dirty="0"/>
                        <a:t>KZN</a:t>
                      </a:r>
                      <a:endParaRPr lang="en-ZA" dirty="0"/>
                    </a:p>
                  </a:txBody>
                  <a:tcPr/>
                </a:tc>
                <a:tc>
                  <a:txBody>
                    <a:bodyPr/>
                    <a:lstStyle/>
                    <a:p>
                      <a:r>
                        <a:rPr lang="en-US" dirty="0"/>
                        <a:t>1418</a:t>
                      </a:r>
                      <a:endParaRPr lang="en-ZA" dirty="0"/>
                    </a:p>
                  </a:txBody>
                  <a:tcPr/>
                </a:tc>
                <a:extLst>
                  <a:ext uri="{0D108BD9-81ED-4DB2-BD59-A6C34878D82A}">
                    <a16:rowId xmlns:a16="http://schemas.microsoft.com/office/drawing/2014/main" xmlns="" val="1334601546"/>
                  </a:ext>
                </a:extLst>
              </a:tr>
              <a:tr h="370840">
                <a:tc>
                  <a:txBody>
                    <a:bodyPr/>
                    <a:lstStyle/>
                    <a:p>
                      <a:r>
                        <a:rPr lang="en-US" dirty="0"/>
                        <a:t>GP</a:t>
                      </a:r>
                      <a:endParaRPr lang="en-ZA" dirty="0"/>
                    </a:p>
                  </a:txBody>
                  <a:tcPr/>
                </a:tc>
                <a:tc>
                  <a:txBody>
                    <a:bodyPr/>
                    <a:lstStyle/>
                    <a:p>
                      <a:r>
                        <a:rPr lang="en-US" dirty="0"/>
                        <a:t>1323</a:t>
                      </a:r>
                      <a:endParaRPr lang="en-ZA" dirty="0"/>
                    </a:p>
                  </a:txBody>
                  <a:tcPr/>
                </a:tc>
                <a:extLst>
                  <a:ext uri="{0D108BD9-81ED-4DB2-BD59-A6C34878D82A}">
                    <a16:rowId xmlns:a16="http://schemas.microsoft.com/office/drawing/2014/main" xmlns="" val="2308208558"/>
                  </a:ext>
                </a:extLst>
              </a:tr>
              <a:tr h="370840">
                <a:tc>
                  <a:txBody>
                    <a:bodyPr/>
                    <a:lstStyle/>
                    <a:p>
                      <a:r>
                        <a:rPr lang="en-US" dirty="0"/>
                        <a:t>EC</a:t>
                      </a:r>
                      <a:endParaRPr lang="en-ZA" dirty="0"/>
                    </a:p>
                  </a:txBody>
                  <a:tcPr/>
                </a:tc>
                <a:tc>
                  <a:txBody>
                    <a:bodyPr/>
                    <a:lstStyle/>
                    <a:p>
                      <a:r>
                        <a:rPr lang="en-US" dirty="0"/>
                        <a:t>869</a:t>
                      </a:r>
                      <a:endParaRPr lang="en-ZA" dirty="0"/>
                    </a:p>
                  </a:txBody>
                  <a:tcPr/>
                </a:tc>
                <a:extLst>
                  <a:ext uri="{0D108BD9-81ED-4DB2-BD59-A6C34878D82A}">
                    <a16:rowId xmlns:a16="http://schemas.microsoft.com/office/drawing/2014/main" xmlns="" val="759933724"/>
                  </a:ext>
                </a:extLst>
              </a:tr>
              <a:tr h="370840">
                <a:tc>
                  <a:txBody>
                    <a:bodyPr/>
                    <a:lstStyle/>
                    <a:p>
                      <a:r>
                        <a:rPr lang="en-US" dirty="0"/>
                        <a:t>MP</a:t>
                      </a:r>
                      <a:endParaRPr lang="en-ZA" dirty="0"/>
                    </a:p>
                  </a:txBody>
                  <a:tcPr/>
                </a:tc>
                <a:tc>
                  <a:txBody>
                    <a:bodyPr/>
                    <a:lstStyle/>
                    <a:p>
                      <a:r>
                        <a:rPr lang="en-US" dirty="0"/>
                        <a:t>605</a:t>
                      </a:r>
                      <a:endParaRPr lang="en-ZA" dirty="0"/>
                    </a:p>
                  </a:txBody>
                  <a:tcPr/>
                </a:tc>
                <a:extLst>
                  <a:ext uri="{0D108BD9-81ED-4DB2-BD59-A6C34878D82A}">
                    <a16:rowId xmlns:a16="http://schemas.microsoft.com/office/drawing/2014/main" xmlns="" val="333918140"/>
                  </a:ext>
                </a:extLst>
              </a:tr>
              <a:tr h="370840">
                <a:tc>
                  <a:txBody>
                    <a:bodyPr/>
                    <a:lstStyle/>
                    <a:p>
                      <a:r>
                        <a:rPr lang="en-US" dirty="0"/>
                        <a:t>FS</a:t>
                      </a:r>
                      <a:endParaRPr lang="en-ZA" dirty="0"/>
                    </a:p>
                  </a:txBody>
                  <a:tcPr/>
                </a:tc>
                <a:tc>
                  <a:txBody>
                    <a:bodyPr/>
                    <a:lstStyle/>
                    <a:p>
                      <a:r>
                        <a:rPr lang="en-US" dirty="0"/>
                        <a:t>256</a:t>
                      </a:r>
                      <a:endParaRPr lang="en-ZA" dirty="0"/>
                    </a:p>
                  </a:txBody>
                  <a:tcPr/>
                </a:tc>
                <a:extLst>
                  <a:ext uri="{0D108BD9-81ED-4DB2-BD59-A6C34878D82A}">
                    <a16:rowId xmlns:a16="http://schemas.microsoft.com/office/drawing/2014/main" xmlns="" val="1448662754"/>
                  </a:ext>
                </a:extLst>
              </a:tr>
              <a:tr h="370840">
                <a:tc>
                  <a:txBody>
                    <a:bodyPr/>
                    <a:lstStyle/>
                    <a:p>
                      <a:r>
                        <a:rPr lang="en-US" dirty="0"/>
                        <a:t>LM</a:t>
                      </a:r>
                      <a:endParaRPr lang="en-ZA" dirty="0"/>
                    </a:p>
                  </a:txBody>
                  <a:tcPr/>
                </a:tc>
                <a:tc>
                  <a:txBody>
                    <a:bodyPr/>
                    <a:lstStyle/>
                    <a:p>
                      <a:r>
                        <a:rPr lang="en-US" dirty="0"/>
                        <a:t>127</a:t>
                      </a:r>
                      <a:endParaRPr lang="en-ZA" dirty="0"/>
                    </a:p>
                  </a:txBody>
                  <a:tcPr/>
                </a:tc>
                <a:extLst>
                  <a:ext uri="{0D108BD9-81ED-4DB2-BD59-A6C34878D82A}">
                    <a16:rowId xmlns:a16="http://schemas.microsoft.com/office/drawing/2014/main" xmlns="" val="1507782310"/>
                  </a:ext>
                </a:extLst>
              </a:tr>
              <a:tr h="370840">
                <a:tc>
                  <a:txBody>
                    <a:bodyPr/>
                    <a:lstStyle/>
                    <a:p>
                      <a:r>
                        <a:rPr lang="en-US" dirty="0"/>
                        <a:t>NC</a:t>
                      </a:r>
                      <a:endParaRPr lang="en-ZA" dirty="0"/>
                    </a:p>
                  </a:txBody>
                  <a:tcPr/>
                </a:tc>
                <a:tc>
                  <a:txBody>
                    <a:bodyPr/>
                    <a:lstStyle/>
                    <a:p>
                      <a:r>
                        <a:rPr lang="en-US" dirty="0"/>
                        <a:t>28</a:t>
                      </a:r>
                      <a:endParaRPr lang="en-ZA" dirty="0"/>
                    </a:p>
                  </a:txBody>
                  <a:tcPr/>
                </a:tc>
                <a:extLst>
                  <a:ext uri="{0D108BD9-81ED-4DB2-BD59-A6C34878D82A}">
                    <a16:rowId xmlns:a16="http://schemas.microsoft.com/office/drawing/2014/main" xmlns="" val="2263007776"/>
                  </a:ext>
                </a:extLst>
              </a:tr>
              <a:tr h="370840">
                <a:tc>
                  <a:txBody>
                    <a:bodyPr/>
                    <a:lstStyle/>
                    <a:p>
                      <a:r>
                        <a:rPr lang="en-US" dirty="0"/>
                        <a:t>NW</a:t>
                      </a:r>
                      <a:endParaRPr lang="en-ZA" dirty="0"/>
                    </a:p>
                  </a:txBody>
                  <a:tcPr/>
                </a:tc>
                <a:tc>
                  <a:txBody>
                    <a:bodyPr/>
                    <a:lstStyle/>
                    <a:p>
                      <a:r>
                        <a:rPr lang="en-US" dirty="0"/>
                        <a:t>22</a:t>
                      </a:r>
                      <a:endParaRPr lang="en-ZA" dirty="0"/>
                    </a:p>
                  </a:txBody>
                  <a:tcPr/>
                </a:tc>
                <a:extLst>
                  <a:ext uri="{0D108BD9-81ED-4DB2-BD59-A6C34878D82A}">
                    <a16:rowId xmlns:a16="http://schemas.microsoft.com/office/drawing/2014/main" xmlns="" val="1632328915"/>
                  </a:ext>
                </a:extLst>
              </a:tr>
              <a:tr h="370840">
                <a:tc>
                  <a:txBody>
                    <a:bodyPr/>
                    <a:lstStyle/>
                    <a:p>
                      <a:r>
                        <a:rPr lang="en-US" dirty="0"/>
                        <a:t>RSA</a:t>
                      </a:r>
                      <a:endParaRPr lang="en-ZA" dirty="0"/>
                    </a:p>
                  </a:txBody>
                  <a:tcPr/>
                </a:tc>
                <a:tc>
                  <a:txBody>
                    <a:bodyPr/>
                    <a:lstStyle/>
                    <a:p>
                      <a:r>
                        <a:rPr lang="en-US" dirty="0"/>
                        <a:t>6989</a:t>
                      </a:r>
                      <a:endParaRPr lang="en-ZA" dirty="0"/>
                    </a:p>
                  </a:txBody>
                  <a:tcPr/>
                </a:tc>
                <a:extLst>
                  <a:ext uri="{0D108BD9-81ED-4DB2-BD59-A6C34878D82A}">
                    <a16:rowId xmlns:a16="http://schemas.microsoft.com/office/drawing/2014/main" xmlns="" val="1360331218"/>
                  </a:ext>
                </a:extLst>
              </a:tr>
            </a:tbl>
          </a:graphicData>
        </a:graphic>
      </p:graphicFrame>
      <p:pic>
        <p:nvPicPr>
          <p:cNvPr id="9" name="Picture 8">
            <a:extLst>
              <a:ext uri="{FF2B5EF4-FFF2-40B4-BE49-F238E27FC236}">
                <a16:creationId xmlns:a16="http://schemas.microsoft.com/office/drawing/2014/main" xmlns="" id="{3289C8A6-66C6-8683-59F7-977A5BEE3228}"/>
              </a:ext>
            </a:extLst>
          </p:cNvPr>
          <p:cNvPicPr>
            <a:picLocks noChangeAspect="1"/>
          </p:cNvPicPr>
          <p:nvPr/>
        </p:nvPicPr>
        <p:blipFill>
          <a:blip r:embed="rId2" cstate="print"/>
          <a:stretch>
            <a:fillRect/>
          </a:stretch>
        </p:blipFill>
        <p:spPr>
          <a:xfrm>
            <a:off x="5162382" y="72411"/>
            <a:ext cx="6540836" cy="5346975"/>
          </a:xfrm>
          <a:prstGeom prst="rect">
            <a:avLst/>
          </a:prstGeom>
        </p:spPr>
      </p:pic>
      <p:sp>
        <p:nvSpPr>
          <p:cNvPr id="4" name="Rectangle 3"/>
          <p:cNvSpPr/>
          <p:nvPr/>
        </p:nvSpPr>
        <p:spPr>
          <a:xfrm>
            <a:off x="5565200" y="5970384"/>
            <a:ext cx="1153886" cy="60799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8</a:t>
            </a:r>
            <a:endParaRPr lang="en-ZA" dirty="0"/>
          </a:p>
        </p:txBody>
      </p:sp>
    </p:spTree>
    <p:extLst>
      <p:ext uri="{BB962C8B-B14F-4D97-AF65-F5344CB8AC3E}">
        <p14:creationId xmlns:p14="http://schemas.microsoft.com/office/powerpoint/2010/main" xmlns="" val="143319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21732</TotalTime>
  <Words>3132</Words>
  <Application>Microsoft Office PowerPoint</Application>
  <PresentationFormat>Custom</PresentationFormat>
  <Paragraphs>395</Paragraphs>
  <Slides>34</Slides>
  <Notes>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34</vt:i4>
      </vt:variant>
    </vt:vector>
  </HeadingPairs>
  <TitlesOfParts>
    <vt:vector size="36" baseType="lpstr">
      <vt:lpstr>1_Custom Design</vt:lpstr>
      <vt:lpstr>2_Custom Design</vt:lpstr>
      <vt:lpstr>Slide 1</vt:lpstr>
      <vt:lpstr>Presentation Outline</vt:lpstr>
      <vt:lpstr>Purpose</vt:lpstr>
      <vt:lpstr>Slide 4</vt:lpstr>
      <vt:lpstr>THE DEPARTMENT OF SOCIAL DEVELOPMENT’S MANDATE REGARDING CHILDREN</vt:lpstr>
      <vt:lpstr>Contextual Analysis:</vt:lpstr>
      <vt:lpstr>Contextual Analysis Cont.</vt:lpstr>
      <vt:lpstr>3rd Quarter Crime statistics report</vt:lpstr>
      <vt:lpstr>Slide 9</vt:lpstr>
      <vt:lpstr>Slide 10</vt:lpstr>
      <vt:lpstr>Slide 11</vt:lpstr>
      <vt:lpstr>What are the effects of violence against children?</vt:lpstr>
      <vt:lpstr>Violence against children is a societal issue and needs a multi-sectoral response …</vt:lpstr>
      <vt:lpstr>Programmes and Interventions…</vt:lpstr>
      <vt:lpstr>Programmes and Interventions cont…</vt:lpstr>
      <vt:lpstr>Social Behaviour Change programmes …</vt:lpstr>
      <vt:lpstr>Every child deserves to live in a safe environment, Let’s protect our children… </vt:lpstr>
      <vt:lpstr>Compendium of Social and Behaviour Change Programmes…</vt:lpstr>
      <vt:lpstr>Compendium of Social and Behaviour Change Programmes Cont…</vt:lpstr>
      <vt:lpstr>Compendium of SBC Programmes…</vt:lpstr>
      <vt:lpstr>Slide 21</vt:lpstr>
      <vt:lpstr>Slide 22</vt:lpstr>
      <vt:lpstr>Slide 23</vt:lpstr>
      <vt:lpstr>Let’s Talk family strengthening programme </vt:lpstr>
      <vt:lpstr>Slide 25</vt:lpstr>
      <vt:lpstr>Slide 26</vt:lpstr>
      <vt:lpstr>Slide 27</vt:lpstr>
      <vt:lpstr>Slide 28</vt:lpstr>
      <vt:lpstr>Slide 29</vt:lpstr>
      <vt:lpstr>Government to Government Programme (G2G)…</vt:lpstr>
      <vt:lpstr>Slide 31</vt:lpstr>
      <vt:lpstr>Slide 32</vt:lpstr>
      <vt:lpstr>Impact of RISIHA, SBC and G2G Programmes </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HF&amp;NSP ASSET TRANSFER TO PROVINCES</dc:title>
  <dc:creator>Peter Netshipale</dc:creator>
  <cp:lastModifiedBy>USER</cp:lastModifiedBy>
  <cp:revision>860</cp:revision>
  <cp:lastPrinted>2022-12-14T06:13:41Z</cp:lastPrinted>
  <dcterms:created xsi:type="dcterms:W3CDTF">2021-06-24T11:48:54Z</dcterms:created>
  <dcterms:modified xsi:type="dcterms:W3CDTF">2023-02-23T16:31:22Z</dcterms:modified>
</cp:coreProperties>
</file>