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Default Extension="docx" ContentType="application/vnd.openxmlformats-officedocument.wordprocessingml.document"/>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8" r:id="rId15"/>
    <p:sldId id="280" r:id="rId16"/>
    <p:sldId id="277" r:id="rId17"/>
    <p:sldId id="270" r:id="rId18"/>
    <p:sldId id="281" r:id="rId19"/>
    <p:sldId id="271" r:id="rId20"/>
    <p:sldId id="272" r:id="rId21"/>
    <p:sldId id="273" r:id="rId22"/>
    <p:sldId id="279" r:id="rId23"/>
    <p:sldId id="274" r:id="rId24"/>
    <p:sldId id="275" r:id="rId25"/>
    <p:sldId id="28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openxmlformats.org/officeDocument/2006/relationships/package" Target="../embeddings/Microsoft_Office_Excel_Worksheet1.xlsx"/><Relationship Id="rId1" Type="http://schemas.openxmlformats.org/officeDocument/2006/relationships/themeOverride" Target="../theme/themeOverride1.xml"/><Relationship Id="rId4"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lang val="en-ZA"/>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r>
              <a:rPr lang="en-ZA" sz="1200"/>
              <a:t>SA Credit Gap </a:t>
            </a:r>
          </a:p>
        </c:rich>
      </c:tx>
      <c:spPr>
        <a:noFill/>
        <a:ln>
          <a:noFill/>
        </a:ln>
        <a:effectLst/>
      </c:spPr>
    </c:title>
    <c:plotArea>
      <c:layout>
        <c:manualLayout>
          <c:layoutTarget val="inner"/>
          <c:xMode val="edge"/>
          <c:yMode val="edge"/>
          <c:x val="0.11481850923343102"/>
          <c:y val="0.15578703703703708"/>
          <c:w val="0.58914905373670423"/>
          <c:h val="0.71516149023038811"/>
        </c:manualLayout>
      </c:layout>
      <c:pieChart>
        <c:varyColors val="1"/>
        <c:ser>
          <c:idx val="0"/>
          <c:order val="0"/>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5AAC-4C82-A782-B28BC2E9DCC9}"/>
              </c:ext>
            </c:extLst>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5AAC-4C82-A782-B28BC2E9DCC9}"/>
              </c:ext>
            </c:extLst>
          </c:dPt>
          <c:dLbls>
            <c:dLbl>
              <c:idx val="0"/>
              <c:layout>
                <c:manualLayout>
                  <c:x val="0.39519678683662307"/>
                  <c:y val="4.3936278798483511E-2"/>
                </c:manualLayout>
              </c:layout>
              <c:spPr>
                <a:noFill/>
                <a:ln>
                  <a:noFill/>
                </a:ln>
                <a:effectLst/>
              </c:spPr>
              <c:txPr>
                <a:bodyPr rot="0" spcFirstLastPara="1" vertOverflow="ellipsis" vert="horz" wrap="square" lIns="38100" tIns="19050" rIns="38100" bIns="19050" anchor="ctr" anchorCtr="1">
                  <a:noAutofit/>
                </a:bodyPr>
                <a:lstStyle/>
                <a:p>
                  <a:pPr>
                    <a:defRPr sz="10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bestFit"/>
              <c:showVal val="1"/>
              <c:showCatName val="1"/>
              <c:showPercent val="1"/>
              <c:extLst xmlns:c16r2="http://schemas.microsoft.com/office/drawing/2015/06/chart">
                <c:ext xmlns:c15="http://schemas.microsoft.com/office/drawing/2012/chart" uri="{CE6537A1-D6FC-4f65-9D91-7224C49458BB}">
                  <c15:layout>
                    <c:manualLayout>
                      <c:w val="0.28228228758400714"/>
                      <c:h val="0.1711574074074074"/>
                    </c:manualLayout>
                  </c15:layout>
                </c:ext>
                <c:ext xmlns:c16="http://schemas.microsoft.com/office/drawing/2014/chart" uri="{C3380CC4-5D6E-409C-BE32-E72D297353CC}">
                  <c16:uniqueId val="{00000001-5AAC-4C82-A782-B28BC2E9DCC9}"/>
                </c:ext>
              </c:extLst>
            </c:dLbl>
            <c:dLbl>
              <c:idx val="1"/>
              <c:layout>
                <c:manualLayout>
                  <c:x val="-3.1338582677165362E-2"/>
                  <c:y val="-0.27306794983960353"/>
                </c:manualLayout>
              </c:layout>
              <c:dLblPos val="bestFit"/>
              <c:showVal val="1"/>
              <c:showCatName val="1"/>
              <c:showPercent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5AAC-4C82-A782-B28BC2E9DCC9}"/>
                </c:ext>
              </c:extLst>
            </c:dLbl>
            <c:spPr>
              <a:noFill/>
              <a:ln>
                <a:noFill/>
              </a:ln>
              <a:effectLst/>
            </c:spPr>
            <c:txPr>
              <a:bodyPr rot="0" spcFirstLastPara="1" vertOverflow="ellipsis" vert="horz" wrap="square" lIns="38100" tIns="19050" rIns="38100" bIns="19050" anchor="ctr" anchorCtr="1">
                <a:spAutoFit/>
              </a:bodyPr>
              <a:lstStyle/>
              <a:p>
                <a:pPr>
                  <a:defRPr sz="105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ctr"/>
            <c:showVal val="1"/>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Sheet1!$A$2:$A$3</c:f>
              <c:strCache>
                <c:ptCount val="2"/>
                <c:pt idx="0">
                  <c:v>sefa</c:v>
                </c:pt>
                <c:pt idx="1">
                  <c:v>Credit gap</c:v>
                </c:pt>
              </c:strCache>
            </c:strRef>
          </c:cat>
          <c:val>
            <c:numRef>
              <c:f>Sheet1!$B$2:$B$3</c:f>
              <c:numCache>
                <c:formatCode>General</c:formatCode>
                <c:ptCount val="2"/>
                <c:pt idx="0">
                  <c:v>1.4</c:v>
                </c:pt>
                <c:pt idx="1">
                  <c:v>350</c:v>
                </c:pt>
              </c:numCache>
            </c:numRef>
          </c:val>
          <c:extLst xmlns:c16r2="http://schemas.microsoft.com/office/drawing/2015/06/chart">
            <c:ext xmlns:c16="http://schemas.microsoft.com/office/drawing/2014/chart" uri="{C3380CC4-5D6E-409C-BE32-E72D297353CC}">
              <c16:uniqueId val="{00000004-5AAC-4C82-A782-B28BC2E9DCC9}"/>
            </c:ext>
          </c:extLst>
        </c:ser>
        <c:dLbls>
          <c:showPercent val="1"/>
        </c:dLbls>
        <c:firstSliceAng val="0"/>
      </c:pieChart>
      <c:spPr>
        <a:noFill/>
        <a:ln>
          <a:noFill/>
        </a:ln>
        <a:effectLst/>
      </c:spPr>
    </c:plotArea>
    <c:legend>
      <c:legendPos val="b"/>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chart>
  <c:spPr>
    <a:solidFill>
      <a:schemeClr val="bg1"/>
    </a:solidFill>
    <a:ln w="9525" cap="flat" cmpd="sng" algn="ctr">
      <a:noFill/>
      <a:round/>
    </a:ln>
    <a:effectLst/>
  </c:spPr>
  <c:txPr>
    <a:bodyPr/>
    <a:lstStyle/>
    <a:p>
      <a:pPr>
        <a:defRPr/>
      </a:pPr>
      <a:endParaRPr lang="en-US"/>
    </a:p>
  </c:txPr>
  <c:externalData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2/27/2023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Office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katy-krump.weebly.com/blog-and-news" TargetMode="External"/><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30186" y="1649627"/>
            <a:ext cx="8915399" cy="2262781"/>
          </a:xfrm>
        </p:spPr>
        <p:txBody>
          <a:bodyPr/>
          <a:lstStyle/>
          <a:p>
            <a:pPr algn="ctr"/>
            <a:r>
              <a:rPr lang="en-US" dirty="0" smtClean="0"/>
              <a:t>SONA 2023 : </a:t>
            </a:r>
            <a:br>
              <a:rPr lang="en-US" dirty="0" smtClean="0"/>
            </a:br>
            <a:r>
              <a:rPr lang="en-US" dirty="0" smtClean="0"/>
              <a:t>SBD Perspective</a:t>
            </a:r>
            <a:endParaRPr lang="en-ZA" dirty="0"/>
          </a:p>
        </p:txBody>
      </p:sp>
      <p:sp>
        <p:nvSpPr>
          <p:cNvPr id="3" name="Subtitle 2"/>
          <p:cNvSpPr>
            <a:spLocks noGrp="1"/>
          </p:cNvSpPr>
          <p:nvPr>
            <p:ph type="subTitle" idx="1"/>
          </p:nvPr>
        </p:nvSpPr>
        <p:spPr>
          <a:xfrm>
            <a:off x="2589213" y="4777381"/>
            <a:ext cx="8915399" cy="1126283"/>
          </a:xfrm>
        </p:spPr>
        <p:txBody>
          <a:bodyPr>
            <a:normAutofit lnSpcReduction="10000"/>
          </a:bodyPr>
          <a:lstStyle/>
          <a:p>
            <a:r>
              <a:rPr lang="en-US" dirty="0" smtClean="0"/>
              <a:t>PC Researcher : Nwabisa Mbelekane</a:t>
            </a:r>
          </a:p>
          <a:p>
            <a:r>
              <a:rPr lang="en-US" dirty="0" smtClean="0"/>
              <a:t>22 February 2023</a:t>
            </a:r>
          </a:p>
          <a:p>
            <a:r>
              <a:rPr lang="en-US" b="1" dirty="0" smtClean="0"/>
              <a:t>PC on SBD Capacity Building Workshop</a:t>
            </a:r>
            <a:endParaRPr lang="en-ZA" b="1" dirty="0"/>
          </a:p>
        </p:txBody>
      </p:sp>
    </p:spTree>
    <p:extLst>
      <p:ext uri="{BB962C8B-B14F-4D97-AF65-F5344CB8AC3E}">
        <p14:creationId xmlns:p14="http://schemas.microsoft.com/office/powerpoint/2010/main" xmlns="" val="4291072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Finance</a:t>
            </a:r>
            <a:endParaRPr lang="en-ZA" dirty="0"/>
          </a:p>
        </p:txBody>
      </p:sp>
      <p:sp>
        <p:nvSpPr>
          <p:cNvPr id="3" name="Content Placeholder 2"/>
          <p:cNvSpPr>
            <a:spLocks noGrp="1"/>
          </p:cNvSpPr>
          <p:nvPr>
            <p:ph idx="1"/>
          </p:nvPr>
        </p:nvSpPr>
        <p:spPr/>
        <p:txBody>
          <a:bodyPr>
            <a:normAutofit fontScale="70000" lnSpcReduction="20000"/>
          </a:bodyPr>
          <a:lstStyle/>
          <a:p>
            <a:pPr marL="0" indent="0">
              <a:buNone/>
            </a:pPr>
            <a:r>
              <a:rPr lang="en-ZA" b="1" dirty="0" smtClean="0"/>
              <a:t> </a:t>
            </a:r>
            <a:r>
              <a:rPr lang="en-ZA" b="1" dirty="0"/>
              <a:t>The SA SME FUND</a:t>
            </a:r>
            <a:r>
              <a:rPr lang="en-ZA" dirty="0"/>
              <a:t/>
            </a:r>
            <a:br>
              <a:rPr lang="en-ZA" dirty="0"/>
            </a:br>
            <a:endParaRPr lang="en-ZA" dirty="0" smtClean="0"/>
          </a:p>
          <a:p>
            <a:r>
              <a:rPr lang="en-ZA" dirty="0" smtClean="0"/>
              <a:t>SA </a:t>
            </a:r>
            <a:r>
              <a:rPr lang="en-ZA" dirty="0"/>
              <a:t>SME Fund is working to establish a R10 billion fund to support SMME growth. Government is looking at the possibility of providing R2.5 billion for the fund and for the balance of R7.5 billion to be raised from the private sector.</a:t>
            </a:r>
            <a:br>
              <a:rPr lang="en-ZA" dirty="0"/>
            </a:br>
            <a:endParaRPr lang="en-ZA" dirty="0"/>
          </a:p>
          <a:p>
            <a:r>
              <a:rPr lang="en-GB" dirty="0"/>
              <a:t>The SA SME Fund was established in 2016 </a:t>
            </a:r>
            <a:r>
              <a:rPr lang="en-GB" dirty="0" smtClean="0"/>
              <a:t> : CEO </a:t>
            </a:r>
            <a:r>
              <a:rPr lang="en-GB" dirty="0"/>
              <a:t>Initiative in conjunction with National Treasury and Corporate South Africa. </a:t>
            </a:r>
            <a:r>
              <a:rPr lang="en-GB" dirty="0" smtClean="0"/>
              <a:t>Operates </a:t>
            </a:r>
            <a:r>
              <a:rPr lang="en-GB" dirty="0"/>
              <a:t>as a typical fund of funds in the private equity and venture capital </a:t>
            </a:r>
            <a:r>
              <a:rPr lang="en-GB" dirty="0" smtClean="0"/>
              <a:t>industry. </a:t>
            </a:r>
          </a:p>
          <a:p>
            <a:r>
              <a:rPr lang="en-GB" dirty="0" smtClean="0"/>
              <a:t>The </a:t>
            </a:r>
            <a:r>
              <a:rPr lang="en-GB" dirty="0"/>
              <a:t>Company’s objective is to invest in high-potential entrepreneurial enterprises in the Small Medium Enterprises (SME) Sector and to provide business and other forms of support to the SME sector and entrepreneurs funded by the Company.</a:t>
            </a:r>
            <a:endParaRPr lang="en-ZA" dirty="0"/>
          </a:p>
          <a:p>
            <a:r>
              <a:rPr lang="en-GB" dirty="0"/>
              <a:t> </a:t>
            </a:r>
            <a:r>
              <a:rPr lang="en-GB" dirty="0" smtClean="0"/>
              <a:t>Adrian </a:t>
            </a:r>
            <a:r>
              <a:rPr lang="en-GB" dirty="0"/>
              <a:t>Gore is the Chairperson its Board its Chief Executive Officer is </a:t>
            </a:r>
            <a:r>
              <a:rPr lang="en-GB" dirty="0" err="1"/>
              <a:t>Ketan</a:t>
            </a:r>
            <a:r>
              <a:rPr lang="en-GB" dirty="0"/>
              <a:t> </a:t>
            </a:r>
            <a:r>
              <a:rPr lang="en-GB" dirty="0" err="1"/>
              <a:t>Gordhan</a:t>
            </a:r>
            <a:r>
              <a:rPr lang="en-GB" dirty="0"/>
              <a:t>. </a:t>
            </a:r>
            <a:endParaRPr lang="en-GB" dirty="0" smtClean="0"/>
          </a:p>
          <a:p>
            <a:r>
              <a:rPr lang="en-GB" dirty="0" smtClean="0"/>
              <a:t>The </a:t>
            </a:r>
            <a:r>
              <a:rPr lang="en-GB" dirty="0"/>
              <a:t>Fund’s shareholders include the Unemployment Fund and the Public Investment Corporation.  It reports that more than 50 listed businesses and the PIC have committed approximately R1.4bn to the Fund, in support of the growth and strengthening of the SME sector in South Africa.</a:t>
            </a:r>
            <a:endParaRPr lang="en-ZA" dirty="0"/>
          </a:p>
          <a:p>
            <a:r>
              <a:rPr lang="en-GB" dirty="0" smtClean="0"/>
              <a:t>The Minister </a:t>
            </a:r>
            <a:r>
              <a:rPr lang="en-GB" dirty="0" err="1" smtClean="0"/>
              <a:t>Ndabeni</a:t>
            </a:r>
            <a:r>
              <a:rPr lang="en-GB" dirty="0" smtClean="0"/>
              <a:t>-Abrahams : step in the  </a:t>
            </a:r>
            <a:r>
              <a:rPr lang="en-GB" dirty="0"/>
              <a:t>direction </a:t>
            </a:r>
            <a:r>
              <a:rPr lang="en-GB" b="1" dirty="0"/>
              <a:t>if matched with good investment on business development support.</a:t>
            </a:r>
            <a:endParaRPr lang="en-ZA" b="1" dirty="0"/>
          </a:p>
          <a:p>
            <a:pPr marL="0" indent="0">
              <a:buNone/>
            </a:pPr>
            <a:endParaRPr lang="en-ZA" dirty="0"/>
          </a:p>
        </p:txBody>
      </p:sp>
    </p:spTree>
    <p:extLst>
      <p:ext uri="{BB962C8B-B14F-4D97-AF65-F5344CB8AC3E}">
        <p14:creationId xmlns:p14="http://schemas.microsoft.com/office/powerpoint/2010/main" xmlns="" val="180494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Finance</a:t>
            </a:r>
            <a:endParaRPr lang="en-ZA" dirty="0"/>
          </a:p>
        </p:txBody>
      </p:sp>
      <p:sp>
        <p:nvSpPr>
          <p:cNvPr id="3" name="Content Placeholder 2"/>
          <p:cNvSpPr>
            <a:spLocks noGrp="1"/>
          </p:cNvSpPr>
          <p:nvPr>
            <p:ph idx="1"/>
          </p:nvPr>
        </p:nvSpPr>
        <p:spPr/>
        <p:txBody>
          <a:bodyPr>
            <a:normAutofit fontScale="85000" lnSpcReduction="10000"/>
          </a:bodyPr>
          <a:lstStyle/>
          <a:p>
            <a:pPr marL="0" indent="0">
              <a:buNone/>
            </a:pPr>
            <a:r>
              <a:rPr lang="en-GB" b="1" dirty="0" err="1" smtClean="0"/>
              <a:t>PostBank</a:t>
            </a:r>
            <a:r>
              <a:rPr lang="en-GB" b="1" dirty="0"/>
              <a:t>: </a:t>
            </a:r>
            <a:endParaRPr lang="en-ZA" b="1" dirty="0"/>
          </a:p>
          <a:p>
            <a:pPr marL="0" indent="0">
              <a:buNone/>
            </a:pPr>
            <a:r>
              <a:rPr lang="en-GB" dirty="0"/>
              <a:t>The President announced, the following;</a:t>
            </a:r>
            <a:endParaRPr lang="en-ZA" b="1" dirty="0"/>
          </a:p>
          <a:p>
            <a:r>
              <a:rPr lang="en-GB" dirty="0" smtClean="0"/>
              <a:t>National </a:t>
            </a:r>
            <a:r>
              <a:rPr lang="en-GB" dirty="0"/>
              <a:t>Assembly </a:t>
            </a:r>
            <a:r>
              <a:rPr lang="en-GB" dirty="0" smtClean="0"/>
              <a:t>is considering </a:t>
            </a:r>
            <a:r>
              <a:rPr lang="en-GB" dirty="0"/>
              <a:t>the Postbank Amendment Bill, the Postbank is reviewing its service offerings so that it can provide a viable and affordable alternative to the commercial banks.</a:t>
            </a:r>
            <a:endParaRPr lang="en-ZA" b="1" dirty="0"/>
          </a:p>
          <a:p>
            <a:r>
              <a:rPr lang="en-GB" dirty="0" smtClean="0"/>
              <a:t>Licensing </a:t>
            </a:r>
            <a:r>
              <a:rPr lang="en-GB" dirty="0"/>
              <a:t>of the </a:t>
            </a:r>
            <a:r>
              <a:rPr lang="en-GB" dirty="0" err="1"/>
              <a:t>PostBank</a:t>
            </a:r>
            <a:r>
              <a:rPr lang="en-GB" dirty="0"/>
              <a:t> will lay the foundation for the creation of a state bank that will provide financial services to SMMEs, </a:t>
            </a:r>
            <a:r>
              <a:rPr lang="en-GB" dirty="0" smtClean="0"/>
              <a:t>youth-and </a:t>
            </a:r>
            <a:r>
              <a:rPr lang="en-GB" dirty="0"/>
              <a:t>women-owned businesses and underserved communities. </a:t>
            </a:r>
            <a:endParaRPr lang="en-GB" dirty="0" smtClean="0"/>
          </a:p>
          <a:p>
            <a:r>
              <a:rPr lang="en-GB" dirty="0" smtClean="0"/>
              <a:t>Example </a:t>
            </a:r>
            <a:r>
              <a:rPr lang="en-GB" dirty="0"/>
              <a:t>of </a:t>
            </a:r>
            <a:r>
              <a:rPr lang="en-GB" dirty="0" smtClean="0"/>
              <a:t>State </a:t>
            </a:r>
            <a:r>
              <a:rPr lang="en-GB" dirty="0"/>
              <a:t>Bank of India (SBI), </a:t>
            </a:r>
            <a:endParaRPr lang="en-GB" dirty="0" smtClean="0"/>
          </a:p>
          <a:p>
            <a:pPr lvl="1"/>
            <a:r>
              <a:rPr lang="en-GB" dirty="0" smtClean="0"/>
              <a:t> </a:t>
            </a:r>
            <a:r>
              <a:rPr lang="en-GB" dirty="0"/>
              <a:t>Fortune 500 company, which has been operating for over 200 years. </a:t>
            </a:r>
            <a:endParaRPr lang="en-GB" dirty="0" smtClean="0"/>
          </a:p>
          <a:p>
            <a:pPr lvl="1"/>
            <a:r>
              <a:rPr lang="en-ZA" dirty="0" smtClean="0"/>
              <a:t>Promote </a:t>
            </a:r>
            <a:r>
              <a:rPr lang="en-ZA" dirty="0"/>
              <a:t>rural credit and stimulate savings by setting up local branches in rural and semi-urban areas. </a:t>
            </a:r>
            <a:r>
              <a:rPr lang="en-ZA" dirty="0" smtClean="0"/>
              <a:t>“</a:t>
            </a:r>
            <a:r>
              <a:rPr lang="en-GB" dirty="0" smtClean="0"/>
              <a:t>The </a:t>
            </a:r>
            <a:r>
              <a:rPr lang="en-GB" dirty="0"/>
              <a:t>concept of banking as mere repositories of the community's savings and lenders to creditworthy parties was soon to give way to the concept of purposeful banking </a:t>
            </a:r>
            <a:r>
              <a:rPr lang="en-GB" dirty="0" err="1"/>
              <a:t>subserving</a:t>
            </a:r>
            <a:r>
              <a:rPr lang="en-GB" dirty="0"/>
              <a:t> the growing and diversified financial needs of planned economic development</a:t>
            </a:r>
            <a:r>
              <a:rPr lang="en-GB" dirty="0" smtClean="0"/>
              <a:t>.”</a:t>
            </a:r>
            <a:endParaRPr lang="en-ZA" dirty="0"/>
          </a:p>
          <a:p>
            <a:endParaRPr lang="en-ZA" b="1" dirty="0"/>
          </a:p>
          <a:p>
            <a:endParaRPr lang="en-ZA" dirty="0"/>
          </a:p>
        </p:txBody>
      </p:sp>
    </p:spTree>
    <p:extLst>
      <p:ext uri="{BB962C8B-B14F-4D97-AF65-F5344CB8AC3E}">
        <p14:creationId xmlns:p14="http://schemas.microsoft.com/office/powerpoint/2010/main" xmlns="" val="1330967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Red Tape Reduction</a:t>
            </a:r>
            <a:endParaRPr lang="en-ZA" b="1" dirty="0"/>
          </a:p>
        </p:txBody>
      </p:sp>
      <p:sp>
        <p:nvSpPr>
          <p:cNvPr id="3" name="Content Placeholder 2"/>
          <p:cNvSpPr>
            <a:spLocks noGrp="1"/>
          </p:cNvSpPr>
          <p:nvPr>
            <p:ph idx="1"/>
          </p:nvPr>
        </p:nvSpPr>
        <p:spPr>
          <a:xfrm>
            <a:off x="1954898" y="1905000"/>
            <a:ext cx="8915400" cy="4627605"/>
          </a:xfrm>
        </p:spPr>
        <p:txBody>
          <a:bodyPr>
            <a:normAutofit fontScale="92500"/>
          </a:bodyPr>
          <a:lstStyle/>
          <a:p>
            <a:pPr marL="0" indent="0">
              <a:buNone/>
            </a:pPr>
            <a:r>
              <a:rPr lang="en-ZA" b="1" dirty="0" smtClean="0"/>
              <a:t>Business </a:t>
            </a:r>
            <a:r>
              <a:rPr lang="en-ZA" b="1" dirty="0"/>
              <a:t>Act No. 71 of 1991</a:t>
            </a:r>
            <a:r>
              <a:rPr lang="en-ZA" dirty="0"/>
              <a:t>:  </a:t>
            </a:r>
          </a:p>
          <a:p>
            <a:r>
              <a:rPr lang="en-ZA" dirty="0" smtClean="0"/>
              <a:t>SONA 2023 : This </a:t>
            </a:r>
            <a:r>
              <a:rPr lang="en-ZA" dirty="0"/>
              <a:t>year, we will finalise amendments to the Businesses Act to reduce regulatory impediments for SMMEs and co-operatives and make it easier for entrepreneurs to start businesses. </a:t>
            </a:r>
          </a:p>
          <a:p>
            <a:r>
              <a:rPr lang="en-ZA" dirty="0" smtClean="0"/>
              <a:t>SONA 2022 : R</a:t>
            </a:r>
            <a:r>
              <a:rPr lang="en-GB" dirty="0" err="1" smtClean="0"/>
              <a:t>eviewing</a:t>
            </a:r>
            <a:r>
              <a:rPr lang="en-GB" dirty="0" smtClean="0"/>
              <a:t> </a:t>
            </a:r>
            <a:r>
              <a:rPr lang="en-GB" dirty="0"/>
              <a:t>the Business Act, alongside a broader review of legislation that affects </a:t>
            </a:r>
            <a:r>
              <a:rPr lang="en-GB" dirty="0" smtClean="0"/>
              <a:t>SMMEs</a:t>
            </a:r>
            <a:r>
              <a:rPr lang="en-GB" dirty="0"/>
              <a:t> </a:t>
            </a:r>
            <a:r>
              <a:rPr lang="en-GB" b="1" dirty="0" smtClean="0"/>
              <a:t>to </a:t>
            </a:r>
            <a:r>
              <a:rPr lang="en-GB" b="1" dirty="0"/>
              <a:t>reduce the regulatory burden on informal business</a:t>
            </a:r>
            <a:r>
              <a:rPr lang="en-GB" dirty="0" smtClean="0"/>
              <a:t>. </a:t>
            </a:r>
            <a:r>
              <a:rPr lang="en-GB" dirty="0"/>
              <a:t>There are too many regulations in this country that are unduly complicated, costly and difficult to comply with, preventing companies from growing and creating jobs</a:t>
            </a:r>
            <a:r>
              <a:rPr lang="en-GB" dirty="0" smtClean="0"/>
              <a:t>.</a:t>
            </a:r>
            <a:endParaRPr lang="en-ZA" dirty="0"/>
          </a:p>
          <a:p>
            <a:r>
              <a:rPr lang="en-GB" b="1" dirty="0" smtClean="0"/>
              <a:t>NISED </a:t>
            </a:r>
            <a:r>
              <a:rPr lang="en-GB" b="1" dirty="0"/>
              <a:t>Master </a:t>
            </a:r>
            <a:r>
              <a:rPr lang="en-GB" b="1" dirty="0" smtClean="0"/>
              <a:t>Plan  </a:t>
            </a:r>
            <a:r>
              <a:rPr lang="en-GB" dirty="0" smtClean="0"/>
              <a:t>-  </a:t>
            </a:r>
            <a:r>
              <a:rPr lang="en-GB" dirty="0"/>
              <a:t>DSBD notes that the environment in which small enterprises operate has become increasingly hostile to business, SMMEs carry a higher regulatory compliance cost burden than that of their larger counterparts. </a:t>
            </a:r>
            <a:endParaRPr lang="en-GB" dirty="0" smtClean="0"/>
          </a:p>
          <a:p>
            <a:pPr lvl="1"/>
            <a:r>
              <a:rPr lang="en-GB" dirty="0" smtClean="0"/>
              <a:t>The </a:t>
            </a:r>
            <a:r>
              <a:rPr lang="en-GB" dirty="0"/>
              <a:t>Business Act Review and reform/amend the Business Act of 1991 to establish common practices for licencing and better governance at local and district authorities. The DSBD reports that it is </a:t>
            </a:r>
            <a:r>
              <a:rPr lang="en-GB" b="1" dirty="0"/>
              <a:t>expecting the process to take 2-5 years to conclude</a:t>
            </a:r>
            <a:r>
              <a:rPr lang="en-GB" dirty="0"/>
              <a:t>. </a:t>
            </a:r>
            <a:endParaRPr lang="en-ZA" dirty="0"/>
          </a:p>
        </p:txBody>
      </p:sp>
    </p:spTree>
    <p:extLst>
      <p:ext uri="{BB962C8B-B14F-4D97-AF65-F5344CB8AC3E}">
        <p14:creationId xmlns:p14="http://schemas.microsoft.com/office/powerpoint/2010/main" xmlns="" val="2226216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Tape Reduction </a:t>
            </a:r>
            <a:endParaRPr lang="en-ZA" dirty="0"/>
          </a:p>
        </p:txBody>
      </p:sp>
      <p:sp>
        <p:nvSpPr>
          <p:cNvPr id="3" name="Content Placeholder 2"/>
          <p:cNvSpPr>
            <a:spLocks noGrp="1"/>
          </p:cNvSpPr>
          <p:nvPr>
            <p:ph idx="1"/>
          </p:nvPr>
        </p:nvSpPr>
        <p:spPr>
          <a:xfrm>
            <a:off x="2506833" y="1905000"/>
            <a:ext cx="8915400" cy="4572000"/>
          </a:xfrm>
        </p:spPr>
        <p:txBody>
          <a:bodyPr>
            <a:normAutofit fontScale="92500"/>
          </a:bodyPr>
          <a:lstStyle/>
          <a:p>
            <a:pPr marL="0" indent="0">
              <a:buNone/>
            </a:pPr>
            <a:r>
              <a:rPr lang="en-GB" b="1" dirty="0" smtClean="0"/>
              <a:t>Red </a:t>
            </a:r>
            <a:r>
              <a:rPr lang="en-GB" b="1" dirty="0"/>
              <a:t>Tape Reduction Team</a:t>
            </a:r>
            <a:endParaRPr lang="en-ZA" dirty="0"/>
          </a:p>
          <a:p>
            <a:r>
              <a:rPr lang="en-ZA" dirty="0" smtClean="0"/>
              <a:t>SONA 20223 : Report back – RTRT adopted collaborative </a:t>
            </a:r>
            <a:r>
              <a:rPr lang="en-ZA" dirty="0"/>
              <a:t>approach, working with departments and agencies in areas such as the mining rights system, tourism transport operator licenses, visas and work permits, early childhood development and the informal sector.</a:t>
            </a:r>
          </a:p>
          <a:p>
            <a:r>
              <a:rPr lang="en-GB" dirty="0" smtClean="0"/>
              <a:t>SONA 2022 : Mr </a:t>
            </a:r>
            <a:r>
              <a:rPr lang="en-GB" dirty="0" err="1"/>
              <a:t>Sipho</a:t>
            </a:r>
            <a:r>
              <a:rPr lang="en-GB" dirty="0"/>
              <a:t> </a:t>
            </a:r>
            <a:r>
              <a:rPr lang="en-GB" dirty="0" err="1"/>
              <a:t>Nkosi</a:t>
            </a:r>
            <a:r>
              <a:rPr lang="en-GB" dirty="0"/>
              <a:t> and his team </a:t>
            </a:r>
            <a:r>
              <a:rPr lang="en-GB" dirty="0" smtClean="0"/>
              <a:t>to focus </a:t>
            </a:r>
            <a:r>
              <a:rPr lang="en-GB" dirty="0"/>
              <a:t>on cutting red </a:t>
            </a:r>
            <a:r>
              <a:rPr lang="en-GB" dirty="0" smtClean="0"/>
              <a:t>tape</a:t>
            </a:r>
          </a:p>
          <a:p>
            <a:pPr lvl="1"/>
            <a:r>
              <a:rPr lang="en-GB" dirty="0" smtClean="0"/>
              <a:t>Focus areas : mechanisms </a:t>
            </a:r>
            <a:r>
              <a:rPr lang="en-GB" dirty="0"/>
              <a:t>to ensure government departments pay suppliers within the required 30 days, simplify processes relating to property registration, cross-border trade and construction permits.</a:t>
            </a:r>
            <a:endParaRPr lang="en-ZA" dirty="0"/>
          </a:p>
          <a:p>
            <a:r>
              <a:rPr lang="en-GB" dirty="0" smtClean="0"/>
              <a:t>PC 2022 : </a:t>
            </a:r>
            <a:r>
              <a:rPr lang="en-US" dirty="0" smtClean="0"/>
              <a:t> </a:t>
            </a:r>
            <a:r>
              <a:rPr lang="en-US" dirty="0"/>
              <a:t>RTR Team reported that “identified a long list of almost 100 potential red tape issues, which were subsequently reduced to a shortlist of 12 focus areas following engagement with the DTIC, DSBD and selected stakeholders.  </a:t>
            </a:r>
            <a:endParaRPr lang="en-US" dirty="0" smtClean="0"/>
          </a:p>
          <a:p>
            <a:r>
              <a:rPr lang="en-US" dirty="0" smtClean="0"/>
              <a:t>These </a:t>
            </a:r>
            <a:r>
              <a:rPr lang="en-US" dirty="0"/>
              <a:t>three areas are considered of high importance i.e. </a:t>
            </a:r>
            <a:r>
              <a:rPr lang="en-US" dirty="0" smtClean="0"/>
              <a:t> Tourism </a:t>
            </a:r>
            <a:r>
              <a:rPr lang="en-US" dirty="0"/>
              <a:t>travel </a:t>
            </a:r>
            <a:r>
              <a:rPr lang="en-US" dirty="0" smtClean="0"/>
              <a:t>permits, Mining </a:t>
            </a:r>
            <a:r>
              <a:rPr lang="en-US" dirty="0"/>
              <a:t>and prospecting rights </a:t>
            </a:r>
            <a:r>
              <a:rPr lang="en-US" dirty="0" smtClean="0"/>
              <a:t>license system, Work </a:t>
            </a:r>
            <a:r>
              <a:rPr lang="en-US" dirty="0"/>
              <a:t>permit and visa administration.”</a:t>
            </a:r>
            <a:endParaRPr lang="en-ZA" dirty="0"/>
          </a:p>
          <a:p>
            <a:pPr marL="0" indent="0">
              <a:buNone/>
            </a:pPr>
            <a:endParaRPr lang="en-ZA" dirty="0"/>
          </a:p>
        </p:txBody>
      </p:sp>
    </p:spTree>
    <p:extLst>
      <p:ext uri="{BB962C8B-B14F-4D97-AF65-F5344CB8AC3E}">
        <p14:creationId xmlns:p14="http://schemas.microsoft.com/office/powerpoint/2010/main" xmlns="" val="717129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Tape and GEM ranking</a:t>
            </a:r>
            <a:endParaRPr lang="en-ZA" dirty="0"/>
          </a:p>
        </p:txBody>
      </p:sp>
      <p:sp>
        <p:nvSpPr>
          <p:cNvPr id="3" name="Content Placeholder 2"/>
          <p:cNvSpPr>
            <a:spLocks noGrp="1"/>
          </p:cNvSpPr>
          <p:nvPr>
            <p:ph idx="1"/>
          </p:nvPr>
        </p:nvSpPr>
        <p:spPr>
          <a:xfrm>
            <a:off x="1415878" y="1507524"/>
            <a:ext cx="8915400" cy="3777622"/>
          </a:xfrm>
        </p:spPr>
        <p:txBody>
          <a:bodyPr>
            <a:normAutofit fontScale="62500" lnSpcReduction="20000"/>
          </a:bodyPr>
          <a:lstStyle/>
          <a:p>
            <a:r>
              <a:rPr lang="en-US" dirty="0" smtClean="0"/>
              <a:t>Global Entrepreneurship Monitor  (SA)</a:t>
            </a:r>
          </a:p>
          <a:p>
            <a:endParaRPr lang="en-US" dirty="0"/>
          </a:p>
          <a:p>
            <a:pPr marL="0" indent="0">
              <a:buNone/>
            </a:pPr>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ZA" dirty="0"/>
              <a:t>The top 5 countries on the GEM rankings in 2022 were;</a:t>
            </a:r>
          </a:p>
          <a:p>
            <a:r>
              <a:rPr lang="en-ZA" b="1" dirty="0"/>
              <a:t>1.United Arab Emirates:  score - 7.2 </a:t>
            </a:r>
          </a:p>
          <a:p>
            <a:r>
              <a:rPr lang="en-ZA" b="1" dirty="0"/>
              <a:t>2.Saudi Arabia: score - 6.3 </a:t>
            </a:r>
          </a:p>
          <a:p>
            <a:r>
              <a:rPr lang="en-ZA" b="1" dirty="0"/>
              <a:t>3.Taiwan: score – 6.2  </a:t>
            </a:r>
          </a:p>
          <a:p>
            <a:r>
              <a:rPr lang="en-ZA" b="1" dirty="0"/>
              <a:t>4.India: score - 6.1</a:t>
            </a:r>
          </a:p>
          <a:p>
            <a:r>
              <a:rPr lang="en-ZA" b="1" dirty="0"/>
              <a:t>5.Netherlands: score – </a:t>
            </a:r>
            <a:r>
              <a:rPr lang="en-ZA" b="1" dirty="0" smtClean="0"/>
              <a:t>5.9</a:t>
            </a:r>
            <a:endParaRPr lang="en-ZA" b="1" dirty="0"/>
          </a:p>
          <a:p>
            <a:endParaRPr lang="en-ZA" b="1" dirty="0"/>
          </a:p>
        </p:txBody>
      </p:sp>
      <p:graphicFrame>
        <p:nvGraphicFramePr>
          <p:cNvPr id="4" name="Object 3"/>
          <p:cNvGraphicFramePr>
            <a:graphicFrameLocks noChangeAspect="1"/>
          </p:cNvGraphicFramePr>
          <p:nvPr>
            <p:extLst>
              <p:ext uri="{D42A27DB-BD31-4B8C-83A1-F6EECF244321}">
                <p14:modId xmlns:p14="http://schemas.microsoft.com/office/powerpoint/2010/main" xmlns="" val="3022093779"/>
              </p:ext>
            </p:extLst>
          </p:nvPr>
        </p:nvGraphicFramePr>
        <p:xfrm>
          <a:off x="1524000" y="1848651"/>
          <a:ext cx="8056605" cy="1746421"/>
        </p:xfrm>
        <a:graphic>
          <a:graphicData uri="http://schemas.openxmlformats.org/presentationml/2006/ole">
            <p:oleObj spid="_x0000_s2066" name="Document" r:id="rId3" imgW="5860415" imgH="941820" progId="Word.Document.12">
              <p:embed/>
            </p:oleObj>
          </a:graphicData>
        </a:graphic>
      </p:graphicFrame>
    </p:spTree>
    <p:extLst>
      <p:ext uri="{BB962C8B-B14F-4D97-AF65-F5344CB8AC3E}">
        <p14:creationId xmlns:p14="http://schemas.microsoft.com/office/powerpoint/2010/main" xmlns="" val="2477759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Red Tape and GEM ranking</a:t>
            </a:r>
            <a:endParaRPr lang="en-ZA" dirty="0"/>
          </a:p>
        </p:txBody>
      </p:sp>
      <p:sp>
        <p:nvSpPr>
          <p:cNvPr id="3" name="Content Placeholder 2"/>
          <p:cNvSpPr>
            <a:spLocks noGrp="1"/>
          </p:cNvSpPr>
          <p:nvPr>
            <p:ph idx="1"/>
          </p:nvPr>
        </p:nvSpPr>
        <p:spPr>
          <a:xfrm>
            <a:off x="987510" y="1905000"/>
            <a:ext cx="8915400" cy="3777622"/>
          </a:xfrm>
        </p:spPr>
        <p:txBody>
          <a:bodyPr>
            <a:normAutofit/>
          </a:bodyPr>
          <a:lstStyle/>
          <a:p>
            <a:r>
              <a:rPr lang="en-US" dirty="0" smtClean="0"/>
              <a:t>Global Entrepreneurship Monitor  (SA)</a:t>
            </a:r>
            <a:endParaRPr lang="en-US" dirty="0"/>
          </a:p>
          <a:p>
            <a:pPr marL="0" indent="0">
              <a:buNone/>
            </a:pPr>
            <a:r>
              <a:rPr lang="en-ZA" dirty="0"/>
              <a:t>The top 5 countries on the GEM rankings in 2022 were;</a:t>
            </a:r>
          </a:p>
          <a:p>
            <a:r>
              <a:rPr lang="en-ZA" b="1" dirty="0"/>
              <a:t>1.United Arab Emirates:  score - 7.2 </a:t>
            </a:r>
          </a:p>
          <a:p>
            <a:r>
              <a:rPr lang="en-ZA" b="1" dirty="0"/>
              <a:t>2.Saudi Arabia: score - 6.3 </a:t>
            </a:r>
          </a:p>
          <a:p>
            <a:r>
              <a:rPr lang="en-ZA" b="1" dirty="0"/>
              <a:t>3.Taiwan: score – 6.2  </a:t>
            </a:r>
          </a:p>
          <a:p>
            <a:r>
              <a:rPr lang="en-ZA" b="1" dirty="0"/>
              <a:t>4.India: score - 6.1</a:t>
            </a:r>
          </a:p>
          <a:p>
            <a:r>
              <a:rPr lang="en-ZA" b="1" dirty="0"/>
              <a:t>5.Netherlands: score – </a:t>
            </a:r>
            <a:r>
              <a:rPr lang="en-ZA" b="1" dirty="0" smtClean="0"/>
              <a:t>5.9</a:t>
            </a:r>
            <a:endParaRPr lang="en-ZA" b="1" dirty="0"/>
          </a:p>
          <a:p>
            <a:endParaRPr lang="en-ZA" b="1" dirty="0"/>
          </a:p>
        </p:txBody>
      </p:sp>
      <p:sp>
        <p:nvSpPr>
          <p:cNvPr id="5" name="Rectangle 4"/>
          <p:cNvSpPr/>
          <p:nvPr/>
        </p:nvSpPr>
        <p:spPr>
          <a:xfrm>
            <a:off x="6871386" y="2622837"/>
            <a:ext cx="4933435" cy="2497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400" b="1" dirty="0" smtClean="0">
                <a:solidFill>
                  <a:schemeClr val="bg1"/>
                </a:solidFill>
                <a:latin typeface="Arial" panose="020B0604020202020204" pitchFamily="34" charset="0"/>
                <a:cs typeface="Arial" panose="020B0604020202020204" pitchFamily="34" charset="0"/>
              </a:rPr>
              <a:t>BRICS </a:t>
            </a:r>
            <a:r>
              <a:rPr lang="en-ZA" sz="1400" b="1" dirty="0">
                <a:solidFill>
                  <a:schemeClr val="bg1"/>
                </a:solidFill>
                <a:latin typeface="Arial" panose="020B0604020202020204" pitchFamily="34" charset="0"/>
                <a:cs typeface="Arial" panose="020B0604020202020204" pitchFamily="34" charset="0"/>
              </a:rPr>
              <a:t>countries </a:t>
            </a:r>
            <a:endParaRPr lang="en-ZA" sz="1400" b="1" dirty="0" smtClean="0">
              <a:solidFill>
                <a:schemeClr val="bg1"/>
              </a:solidFill>
              <a:latin typeface="Arial" panose="020B0604020202020204" pitchFamily="34" charset="0"/>
              <a:cs typeface="Arial" panose="020B0604020202020204" pitchFamily="34" charset="0"/>
            </a:endParaRPr>
          </a:p>
          <a:p>
            <a:endParaRPr lang="en-US" sz="1400"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400" dirty="0" smtClean="0">
                <a:solidFill>
                  <a:schemeClr val="bg1"/>
                </a:solidFill>
                <a:latin typeface="Arial" panose="020B0604020202020204" pitchFamily="34" charset="0"/>
                <a:cs typeface="Arial" panose="020B0604020202020204" pitchFamily="34" charset="0"/>
              </a:rPr>
              <a:t>India was </a:t>
            </a:r>
            <a:r>
              <a:rPr lang="en-ZA" sz="1400" dirty="0">
                <a:solidFill>
                  <a:schemeClr val="bg1"/>
                </a:solidFill>
                <a:latin typeface="Arial" panose="020B0604020202020204" pitchFamily="34" charset="0"/>
                <a:cs typeface="Arial" panose="020B0604020202020204" pitchFamily="34" charset="0"/>
              </a:rPr>
              <a:t>ranked </a:t>
            </a:r>
            <a:r>
              <a:rPr lang="en-ZA" sz="1400" dirty="0" smtClean="0">
                <a:solidFill>
                  <a:schemeClr val="bg1"/>
                </a:solidFill>
                <a:latin typeface="Arial" panose="020B0604020202020204" pitchFamily="34" charset="0"/>
                <a:cs typeface="Arial" panose="020B0604020202020204" pitchFamily="34" charset="0"/>
              </a:rPr>
              <a:t>4</a:t>
            </a:r>
            <a:r>
              <a:rPr lang="en-ZA" sz="1400" baseline="30000" dirty="0" smtClean="0">
                <a:solidFill>
                  <a:schemeClr val="bg1"/>
                </a:solidFill>
                <a:latin typeface="Arial" panose="020B0604020202020204" pitchFamily="34" charset="0"/>
                <a:cs typeface="Arial" panose="020B0604020202020204" pitchFamily="34" charset="0"/>
              </a:rPr>
              <a:t>th</a:t>
            </a:r>
            <a:r>
              <a:rPr lang="en-ZA" sz="1400" dirty="0" smtClean="0">
                <a:solidFill>
                  <a:schemeClr val="bg1"/>
                </a:solidFill>
                <a:latin typeface="Arial" panose="020B0604020202020204" pitchFamily="34" charset="0"/>
                <a:cs typeface="Arial" panose="020B0604020202020204" pitchFamily="34" charset="0"/>
              </a:rPr>
              <a:t> </a:t>
            </a:r>
            <a:r>
              <a:rPr lang="en-ZA" sz="1400" dirty="0">
                <a:solidFill>
                  <a:schemeClr val="bg1"/>
                </a:solidFill>
                <a:latin typeface="Arial" panose="020B0604020202020204" pitchFamily="34" charset="0"/>
                <a:cs typeface="Arial" panose="020B0604020202020204" pitchFamily="34" charset="0"/>
              </a:rPr>
              <a:t>with an average score of </a:t>
            </a:r>
            <a:r>
              <a:rPr lang="en-ZA" sz="1400" dirty="0" smtClean="0">
                <a:solidFill>
                  <a:schemeClr val="bg1"/>
                </a:solidFill>
                <a:latin typeface="Arial" panose="020B0604020202020204" pitchFamily="34" charset="0"/>
                <a:cs typeface="Arial" panose="020B0604020202020204" pitchFamily="34" charset="0"/>
              </a:rPr>
              <a:t>6.1.</a:t>
            </a:r>
          </a:p>
          <a:p>
            <a:pPr marL="285750" indent="-285750">
              <a:buFont typeface="Arial" panose="020B0604020202020204" pitchFamily="34" charset="0"/>
              <a:buChar char="•"/>
            </a:pPr>
            <a:r>
              <a:rPr lang="en-ZA" sz="1400" dirty="0" smtClean="0">
                <a:solidFill>
                  <a:schemeClr val="bg1"/>
                </a:solidFill>
                <a:latin typeface="Arial" panose="020B0604020202020204" pitchFamily="34" charset="0"/>
                <a:cs typeface="Arial" panose="020B0604020202020204" pitchFamily="34" charset="0"/>
              </a:rPr>
              <a:t>China </a:t>
            </a:r>
            <a:r>
              <a:rPr lang="en-ZA" sz="1400" dirty="0">
                <a:solidFill>
                  <a:schemeClr val="bg1"/>
                </a:solidFill>
                <a:latin typeface="Arial" panose="020B0604020202020204" pitchFamily="34" charset="0"/>
                <a:cs typeface="Arial" panose="020B0604020202020204" pitchFamily="34" charset="0"/>
              </a:rPr>
              <a:t>which was ranked 11</a:t>
            </a:r>
            <a:r>
              <a:rPr lang="en-ZA" sz="1400" baseline="30000" dirty="0">
                <a:solidFill>
                  <a:schemeClr val="bg1"/>
                </a:solidFill>
                <a:latin typeface="Arial" panose="020B0604020202020204" pitchFamily="34" charset="0"/>
                <a:cs typeface="Arial" panose="020B0604020202020204" pitchFamily="34" charset="0"/>
              </a:rPr>
              <a:t>th</a:t>
            </a:r>
            <a:r>
              <a:rPr lang="en-ZA" sz="1400" dirty="0">
                <a:solidFill>
                  <a:schemeClr val="bg1"/>
                </a:solidFill>
                <a:latin typeface="Arial" panose="020B0604020202020204" pitchFamily="34" charset="0"/>
                <a:cs typeface="Arial" panose="020B0604020202020204" pitchFamily="34" charset="0"/>
              </a:rPr>
              <a:t> with an average score of 5.6. </a:t>
            </a:r>
            <a:r>
              <a:rPr lang="en-ZA" sz="1400" dirty="0" smtClean="0">
                <a:solidFill>
                  <a:schemeClr val="bg1"/>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en-ZA" sz="1400" dirty="0" smtClean="0">
                <a:solidFill>
                  <a:schemeClr val="bg1"/>
                </a:solidFill>
                <a:latin typeface="Arial" panose="020B0604020202020204" pitchFamily="34" charset="0"/>
                <a:cs typeface="Arial" panose="020B0604020202020204" pitchFamily="34" charset="0"/>
              </a:rPr>
              <a:t>Brazil </a:t>
            </a:r>
            <a:r>
              <a:rPr lang="en-ZA" sz="1400" dirty="0">
                <a:solidFill>
                  <a:schemeClr val="bg1"/>
                </a:solidFill>
                <a:latin typeface="Arial" panose="020B0604020202020204" pitchFamily="34" charset="0"/>
                <a:cs typeface="Arial" panose="020B0604020202020204" pitchFamily="34" charset="0"/>
              </a:rPr>
              <a:t>which ranked 48</a:t>
            </a:r>
            <a:r>
              <a:rPr lang="en-ZA" sz="1400" baseline="30000" dirty="0">
                <a:solidFill>
                  <a:schemeClr val="bg1"/>
                </a:solidFill>
                <a:latin typeface="Arial" panose="020B0604020202020204" pitchFamily="34" charset="0"/>
                <a:cs typeface="Arial" panose="020B0604020202020204" pitchFamily="34" charset="0"/>
              </a:rPr>
              <a:t>th</a:t>
            </a:r>
            <a:r>
              <a:rPr lang="en-ZA" sz="1400" dirty="0">
                <a:solidFill>
                  <a:schemeClr val="bg1"/>
                </a:solidFill>
                <a:latin typeface="Arial" panose="020B0604020202020204" pitchFamily="34" charset="0"/>
                <a:cs typeface="Arial" panose="020B0604020202020204" pitchFamily="34" charset="0"/>
              </a:rPr>
              <a:t> with an average score of 3.6. </a:t>
            </a:r>
            <a:endParaRPr lang="en-ZA" sz="1400" dirty="0" smtClean="0">
              <a:solidFill>
                <a:schemeClr val="bg1"/>
              </a:solidFill>
              <a:latin typeface="Arial" panose="020B0604020202020204" pitchFamily="34" charset="0"/>
              <a:cs typeface="Arial" panose="020B0604020202020204" pitchFamily="34" charset="0"/>
            </a:endParaRPr>
          </a:p>
          <a:p>
            <a:endParaRPr lang="en-ZA" sz="1400" dirty="0" smtClean="0">
              <a:solidFill>
                <a:schemeClr val="bg1"/>
              </a:solidFill>
              <a:latin typeface="Arial" panose="020B0604020202020204" pitchFamily="34" charset="0"/>
              <a:cs typeface="Arial" panose="020B0604020202020204" pitchFamily="34" charset="0"/>
            </a:endParaRPr>
          </a:p>
          <a:p>
            <a:r>
              <a:rPr lang="en-ZA" sz="1400" b="1" dirty="0" smtClean="0">
                <a:solidFill>
                  <a:schemeClr val="bg1"/>
                </a:solidFill>
                <a:latin typeface="Arial" panose="020B0604020202020204" pitchFamily="34" charset="0"/>
                <a:cs typeface="Arial" panose="020B0604020202020204" pitchFamily="34" charset="0"/>
              </a:rPr>
              <a:t>African neighbours</a:t>
            </a:r>
          </a:p>
          <a:p>
            <a:pPr marL="285750" indent="-285750">
              <a:buFont typeface="Arial" panose="020B0604020202020204" pitchFamily="34" charset="0"/>
              <a:buChar char="•"/>
            </a:pPr>
            <a:r>
              <a:rPr lang="en-ZA" sz="1400" dirty="0" smtClean="0">
                <a:solidFill>
                  <a:schemeClr val="bg1"/>
                </a:solidFill>
                <a:latin typeface="Arial" panose="020B0604020202020204" pitchFamily="34" charset="0"/>
                <a:cs typeface="Arial" panose="020B0604020202020204" pitchFamily="34" charset="0"/>
              </a:rPr>
              <a:t>Egypt </a:t>
            </a:r>
            <a:r>
              <a:rPr lang="en-ZA" sz="1400" dirty="0">
                <a:solidFill>
                  <a:schemeClr val="bg1"/>
                </a:solidFill>
                <a:latin typeface="Arial" panose="020B0604020202020204" pitchFamily="34" charset="0"/>
                <a:cs typeface="Arial" panose="020B0604020202020204" pitchFamily="34" charset="0"/>
              </a:rPr>
              <a:t>was </a:t>
            </a:r>
            <a:r>
              <a:rPr lang="en-ZA" sz="1400" dirty="0" smtClean="0">
                <a:solidFill>
                  <a:schemeClr val="bg1"/>
                </a:solidFill>
                <a:latin typeface="Arial" panose="020B0604020202020204" pitchFamily="34" charset="0"/>
                <a:cs typeface="Arial" panose="020B0604020202020204" pitchFamily="34" charset="0"/>
              </a:rPr>
              <a:t>ranked 32</a:t>
            </a:r>
            <a:r>
              <a:rPr lang="en-ZA" sz="1400" baseline="30000" dirty="0" smtClean="0">
                <a:solidFill>
                  <a:schemeClr val="bg1"/>
                </a:solidFill>
                <a:latin typeface="Arial" panose="020B0604020202020204" pitchFamily="34" charset="0"/>
                <a:cs typeface="Arial" panose="020B0604020202020204" pitchFamily="34" charset="0"/>
              </a:rPr>
              <a:t>nd</a:t>
            </a:r>
            <a:r>
              <a:rPr lang="en-ZA" sz="1400" dirty="0" smtClean="0">
                <a:solidFill>
                  <a:schemeClr val="bg1"/>
                </a:solidFill>
                <a:latin typeface="Arial" panose="020B0604020202020204" pitchFamily="34" charset="0"/>
                <a:cs typeface="Arial" panose="020B0604020202020204" pitchFamily="34" charset="0"/>
              </a:rPr>
              <a:t> </a:t>
            </a:r>
            <a:r>
              <a:rPr lang="en-ZA" sz="1400" dirty="0">
                <a:solidFill>
                  <a:schemeClr val="bg1"/>
                </a:solidFill>
                <a:latin typeface="Arial" panose="020B0604020202020204" pitchFamily="34" charset="0"/>
                <a:cs typeface="Arial" panose="020B0604020202020204" pitchFamily="34" charset="0"/>
              </a:rPr>
              <a:t>with a score of 4.3 and </a:t>
            </a:r>
            <a:endParaRPr lang="en-ZA" sz="1400" dirty="0" smtClean="0">
              <a:solidFill>
                <a:schemeClr val="bg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ZA" sz="1400" dirty="0" smtClean="0">
                <a:solidFill>
                  <a:schemeClr val="bg1"/>
                </a:solidFill>
                <a:latin typeface="Arial" panose="020B0604020202020204" pitchFamily="34" charset="0"/>
                <a:cs typeface="Arial" panose="020B0604020202020204" pitchFamily="34" charset="0"/>
              </a:rPr>
              <a:t>Morocco ranked  </a:t>
            </a:r>
            <a:r>
              <a:rPr lang="en-ZA" sz="1400" dirty="0">
                <a:solidFill>
                  <a:schemeClr val="bg1"/>
                </a:solidFill>
                <a:latin typeface="Arial" panose="020B0604020202020204" pitchFamily="34" charset="0"/>
                <a:cs typeface="Arial" panose="020B0604020202020204" pitchFamily="34" charset="0"/>
              </a:rPr>
              <a:t>35</a:t>
            </a:r>
            <a:r>
              <a:rPr lang="en-ZA" sz="1400" baseline="30000" dirty="0">
                <a:solidFill>
                  <a:schemeClr val="bg1"/>
                </a:solidFill>
                <a:latin typeface="Arial" panose="020B0604020202020204" pitchFamily="34" charset="0"/>
                <a:cs typeface="Arial" panose="020B0604020202020204" pitchFamily="34" charset="0"/>
              </a:rPr>
              <a:t>th</a:t>
            </a:r>
            <a:r>
              <a:rPr lang="en-ZA" sz="1400" dirty="0">
                <a:solidFill>
                  <a:schemeClr val="bg1"/>
                </a:solidFill>
                <a:latin typeface="Arial" panose="020B0604020202020204" pitchFamily="34" charset="0"/>
                <a:cs typeface="Arial" panose="020B0604020202020204" pitchFamily="34" charset="0"/>
              </a:rPr>
              <a:t> with a score of approximately 4.3. </a:t>
            </a:r>
            <a:endParaRPr lang="en-ZA" sz="1400" dirty="0" smtClean="0">
              <a:solidFill>
                <a:schemeClr val="bg1"/>
              </a:solidFill>
              <a:latin typeface="Arial" panose="020B0604020202020204" pitchFamily="34" charset="0"/>
              <a:cs typeface="Arial" panose="020B0604020202020204" pitchFamily="34" charset="0"/>
            </a:endParaRPr>
          </a:p>
          <a:p>
            <a:endParaRPr lang="en-ZA" sz="14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799864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66939"/>
          </a:xfrm>
        </p:spPr>
        <p:txBody>
          <a:bodyPr/>
          <a:lstStyle/>
          <a:p>
            <a:endParaRPr lang="en-ZA" dirty="0"/>
          </a:p>
        </p:txBody>
      </p:sp>
      <p:pic>
        <p:nvPicPr>
          <p:cNvPr id="14" name="Content Placeholder 13"/>
          <p:cNvPicPr>
            <a:picLocks noGrp="1" noChangeAspect="1"/>
          </p:cNvPicPr>
          <p:nvPr>
            <p:ph idx="1"/>
          </p:nvPr>
        </p:nvPicPr>
        <p:blipFill>
          <a:blip r:embed="rId2"/>
          <a:stretch>
            <a:fillRect/>
          </a:stretch>
        </p:blipFill>
        <p:spPr>
          <a:xfrm>
            <a:off x="1802092" y="74140"/>
            <a:ext cx="9702519" cy="6664411"/>
          </a:xfrm>
          <a:prstGeom prst="rect">
            <a:avLst/>
          </a:prstGeom>
        </p:spPr>
      </p:pic>
    </p:spTree>
    <p:extLst>
      <p:ext uri="{BB962C8B-B14F-4D97-AF65-F5344CB8AC3E}">
        <p14:creationId xmlns:p14="http://schemas.microsoft.com/office/powerpoint/2010/main" xmlns="" val="22582528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relevant SONA 2023 commitments</a:t>
            </a:r>
            <a:endParaRPr lang="en-ZA" dirty="0"/>
          </a:p>
        </p:txBody>
      </p:sp>
      <p:sp>
        <p:nvSpPr>
          <p:cNvPr id="3" name="Content Placeholder 2"/>
          <p:cNvSpPr>
            <a:spLocks noGrp="1"/>
          </p:cNvSpPr>
          <p:nvPr>
            <p:ph idx="1"/>
          </p:nvPr>
        </p:nvSpPr>
        <p:spPr>
          <a:xfrm>
            <a:off x="2589212" y="1946191"/>
            <a:ext cx="8915400" cy="4652318"/>
          </a:xfrm>
        </p:spPr>
        <p:txBody>
          <a:bodyPr>
            <a:normAutofit fontScale="85000" lnSpcReduction="10000"/>
          </a:bodyPr>
          <a:lstStyle/>
          <a:p>
            <a:pPr marL="0" indent="0">
              <a:buNone/>
            </a:pPr>
            <a:r>
              <a:rPr lang="en-GB" dirty="0"/>
              <a:t>The President announced that;</a:t>
            </a:r>
            <a:endParaRPr lang="en-ZA" dirty="0"/>
          </a:p>
          <a:p>
            <a:pPr lvl="0"/>
            <a:r>
              <a:rPr lang="en-ZA" dirty="0"/>
              <a:t>Government is declaring </a:t>
            </a:r>
            <a:r>
              <a:rPr lang="en-ZA" b="1" dirty="0"/>
              <a:t>a state of national disaster </a:t>
            </a:r>
            <a:r>
              <a:rPr lang="en-ZA" dirty="0"/>
              <a:t>with immediate effect. The aim is to mitigate the effects of </a:t>
            </a:r>
            <a:r>
              <a:rPr lang="en-ZA" dirty="0" err="1"/>
              <a:t>loadshedding</a:t>
            </a:r>
            <a:r>
              <a:rPr lang="en-ZA" dirty="0"/>
              <a:t>/energy crisis on, among others, SMMEs in affected sectors e.g. retail, food production and storage. </a:t>
            </a:r>
            <a:endParaRPr lang="en-ZA" dirty="0" smtClean="0"/>
          </a:p>
          <a:p>
            <a:pPr marL="0" lvl="0" indent="0">
              <a:buNone/>
            </a:pPr>
            <a:endParaRPr lang="en-ZA" dirty="0"/>
          </a:p>
          <a:p>
            <a:pPr lvl="0"/>
            <a:r>
              <a:rPr lang="en-ZA" dirty="0"/>
              <a:t>A key aspect of the National Strategic Plan is the economic empowerment of women. Therefore, IDC has earmarked </a:t>
            </a:r>
            <a:r>
              <a:rPr lang="en-ZA" b="1" dirty="0"/>
              <a:t>R9 billion to invest in women-led businesses</a:t>
            </a:r>
            <a:r>
              <a:rPr lang="en-ZA" dirty="0"/>
              <a:t>. </a:t>
            </a:r>
            <a:r>
              <a:rPr lang="en-ZA" b="1" dirty="0" err="1"/>
              <a:t>sefa</a:t>
            </a:r>
            <a:r>
              <a:rPr lang="en-ZA" dirty="0"/>
              <a:t> is a subsidiary of the IDC and therefore this amount should include SMMEs and cooperatives</a:t>
            </a:r>
            <a:r>
              <a:rPr lang="en-ZA" dirty="0" smtClean="0"/>
              <a:t>.</a:t>
            </a:r>
          </a:p>
          <a:p>
            <a:pPr marL="0" lvl="0" indent="0">
              <a:buNone/>
            </a:pPr>
            <a:r>
              <a:rPr lang="en-ZA" dirty="0" smtClean="0"/>
              <a:t> </a:t>
            </a:r>
          </a:p>
          <a:p>
            <a:pPr lvl="0"/>
            <a:r>
              <a:rPr lang="en-ZA" dirty="0"/>
              <a:t>Through the </a:t>
            </a:r>
            <a:r>
              <a:rPr lang="en-ZA" b="1" dirty="0"/>
              <a:t>Just Energy Transition Investment Plan, R1.5 trillion </a:t>
            </a:r>
            <a:r>
              <a:rPr lang="en-ZA" dirty="0"/>
              <a:t>will be invested </a:t>
            </a:r>
            <a:r>
              <a:rPr lang="en-ZA" dirty="0" smtClean="0"/>
              <a:t>over </a:t>
            </a:r>
            <a:r>
              <a:rPr lang="en-ZA" dirty="0"/>
              <a:t>the next five years in new </a:t>
            </a:r>
            <a:r>
              <a:rPr lang="en-ZA" dirty="0" smtClean="0"/>
              <a:t>sectors such </a:t>
            </a:r>
            <a:r>
              <a:rPr lang="en-ZA" dirty="0"/>
              <a:t>as renewable energy, green hydrogen and electric </a:t>
            </a:r>
            <a:r>
              <a:rPr lang="en-ZA" dirty="0" smtClean="0"/>
              <a:t>vehicles and </a:t>
            </a:r>
            <a:r>
              <a:rPr lang="en-ZA" dirty="0"/>
              <a:t>fuel </a:t>
            </a:r>
            <a:r>
              <a:rPr lang="en-ZA" dirty="0" smtClean="0"/>
              <a:t>cells which create </a:t>
            </a:r>
            <a:r>
              <a:rPr lang="en-ZA" dirty="0"/>
              <a:t>jobs and stimulate local economies the Eastern Cape, Western Cape and Mpumalanga</a:t>
            </a:r>
            <a:r>
              <a:rPr lang="en-ZA" dirty="0" smtClean="0"/>
              <a:t>.  </a:t>
            </a:r>
            <a:r>
              <a:rPr lang="en-ZA" dirty="0"/>
              <a:t>The Northern Cape has already attracted well over R100 billion in investments in renewable energy projects.</a:t>
            </a:r>
            <a:br>
              <a:rPr lang="en-ZA" dirty="0"/>
            </a:br>
            <a:r>
              <a:rPr lang="en-ZA" dirty="0" smtClean="0"/>
              <a:t>,</a:t>
            </a:r>
            <a:r>
              <a:rPr lang="en-ZA" dirty="0"/>
              <a:t/>
            </a:r>
            <a:br>
              <a:rPr lang="en-ZA" dirty="0"/>
            </a:br>
            <a:r>
              <a:rPr lang="en-ZA" dirty="0" smtClean="0"/>
              <a:t/>
            </a:r>
            <a:br>
              <a:rPr lang="en-ZA" dirty="0" smtClean="0"/>
            </a:br>
            <a:endParaRPr lang="en-ZA" dirty="0" smtClean="0"/>
          </a:p>
          <a:p>
            <a:pPr lvl="0"/>
            <a:endParaRPr lang="en-ZA" dirty="0"/>
          </a:p>
          <a:p>
            <a:endParaRPr lang="en-ZA" dirty="0"/>
          </a:p>
        </p:txBody>
      </p:sp>
    </p:spTree>
    <p:extLst>
      <p:ext uri="{BB962C8B-B14F-4D97-AF65-F5344CB8AC3E}">
        <p14:creationId xmlns:p14="http://schemas.microsoft.com/office/powerpoint/2010/main" xmlns="" val="1169113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relevant SONA 2023 commitments</a:t>
            </a:r>
            <a:endParaRPr lang="en-ZA" dirty="0"/>
          </a:p>
        </p:txBody>
      </p:sp>
      <p:sp>
        <p:nvSpPr>
          <p:cNvPr id="3" name="Content Placeholder 2"/>
          <p:cNvSpPr>
            <a:spLocks noGrp="1"/>
          </p:cNvSpPr>
          <p:nvPr>
            <p:ph idx="1"/>
          </p:nvPr>
        </p:nvSpPr>
        <p:spPr/>
        <p:txBody>
          <a:bodyPr>
            <a:normAutofit fontScale="92500" lnSpcReduction="10000"/>
          </a:bodyPr>
          <a:lstStyle/>
          <a:p>
            <a:pPr marL="0" indent="0">
              <a:buNone/>
            </a:pPr>
            <a:r>
              <a:rPr lang="en-ZA" dirty="0"/>
              <a:t>Around 140,000 small-scale farmers have received input vouchers to buy seeds, fertiliser and equipment, providing a boost for food security and agricultural reform</a:t>
            </a:r>
            <a:r>
              <a:rPr lang="en-ZA" dirty="0" smtClean="0"/>
              <a:t>. This </a:t>
            </a:r>
            <a:r>
              <a:rPr lang="en-ZA" dirty="0"/>
              <a:t>initiative has led to the cultivation of some 640,000 hectares of land</a:t>
            </a:r>
            <a:r>
              <a:rPr lang="en-ZA" dirty="0" smtClean="0"/>
              <a:t>. An </a:t>
            </a:r>
            <a:r>
              <a:rPr lang="en-ZA" dirty="0"/>
              <a:t>impressive 68 per cent of these farmers are women</a:t>
            </a:r>
            <a:r>
              <a:rPr lang="en-ZA" dirty="0" smtClean="0"/>
              <a:t>. This </a:t>
            </a:r>
            <a:r>
              <a:rPr lang="en-ZA" dirty="0"/>
              <a:t>year, we aim to </a:t>
            </a:r>
            <a:r>
              <a:rPr lang="en-ZA" b="1" dirty="0"/>
              <a:t>provide 250,000 more vouchers to small-scale farmers</a:t>
            </a:r>
            <a:r>
              <a:rPr lang="en-ZA" b="1" dirty="0" smtClean="0"/>
              <a:t>.</a:t>
            </a:r>
          </a:p>
          <a:p>
            <a:endParaRPr lang="en-ZA" dirty="0"/>
          </a:p>
          <a:p>
            <a:r>
              <a:rPr lang="en-ZA" dirty="0" smtClean="0"/>
              <a:t>Minister </a:t>
            </a:r>
            <a:r>
              <a:rPr lang="en-ZA" dirty="0" err="1" smtClean="0"/>
              <a:t>Ndabeni</a:t>
            </a:r>
            <a:r>
              <a:rPr lang="en-ZA" dirty="0" smtClean="0"/>
              <a:t>-Abrahams The DSBD together with Department </a:t>
            </a:r>
            <a:r>
              <a:rPr lang="en-ZA" dirty="0"/>
              <a:t>of Agriculture, Land Reform and Rural Development (DALRRD) </a:t>
            </a:r>
            <a:r>
              <a:rPr lang="en-ZA" dirty="0" smtClean="0"/>
              <a:t>provide financial </a:t>
            </a:r>
            <a:r>
              <a:rPr lang="en-ZA" dirty="0"/>
              <a:t>and </a:t>
            </a:r>
            <a:r>
              <a:rPr lang="en-ZA" dirty="0" smtClean="0"/>
              <a:t>services: </a:t>
            </a:r>
          </a:p>
          <a:p>
            <a:pPr lvl="1"/>
            <a:r>
              <a:rPr lang="en-ZA" dirty="0" smtClean="0"/>
              <a:t>Comprehensive </a:t>
            </a:r>
            <a:r>
              <a:rPr lang="en-ZA" dirty="0"/>
              <a:t>Agriculture Support Programme (CASP) to assist new entrant farmers with infrastructure; </a:t>
            </a:r>
            <a:endParaRPr lang="en-ZA" dirty="0" smtClean="0"/>
          </a:p>
          <a:p>
            <a:pPr lvl="1"/>
            <a:r>
              <a:rPr lang="en-ZA" dirty="0" err="1" smtClean="0"/>
              <a:t>AgriBEE</a:t>
            </a:r>
            <a:r>
              <a:rPr lang="en-ZA" dirty="0" smtClean="0"/>
              <a:t> </a:t>
            </a:r>
            <a:r>
              <a:rPr lang="en-ZA" dirty="0"/>
              <a:t>which is a fund aimed at supporting farmers and </a:t>
            </a:r>
            <a:r>
              <a:rPr lang="en-ZA" dirty="0" err="1"/>
              <a:t>agripreneurs</a:t>
            </a:r>
            <a:r>
              <a:rPr lang="en-ZA" dirty="0"/>
              <a:t> to acquire equity in existing; and the Blended Finance Scheme (BFS) which is a combination of loan (60%) and grant (40%)</a:t>
            </a:r>
            <a:br>
              <a:rPr lang="en-ZA" dirty="0"/>
            </a:br>
            <a:endParaRPr lang="en-ZA" dirty="0"/>
          </a:p>
        </p:txBody>
      </p:sp>
    </p:spTree>
    <p:extLst>
      <p:ext uri="{BB962C8B-B14F-4D97-AF65-F5344CB8AC3E}">
        <p14:creationId xmlns:p14="http://schemas.microsoft.com/office/powerpoint/2010/main" xmlns="" val="3592455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relevant SONA 2023 commitments</a:t>
            </a:r>
            <a:endParaRPr lang="en-ZA" dirty="0"/>
          </a:p>
        </p:txBody>
      </p:sp>
      <p:sp>
        <p:nvSpPr>
          <p:cNvPr id="3" name="Content Placeholder 2"/>
          <p:cNvSpPr>
            <a:spLocks noGrp="1"/>
          </p:cNvSpPr>
          <p:nvPr>
            <p:ph idx="1"/>
          </p:nvPr>
        </p:nvSpPr>
        <p:spPr/>
        <p:txBody>
          <a:bodyPr>
            <a:normAutofit/>
          </a:bodyPr>
          <a:lstStyle/>
          <a:p>
            <a:pPr marL="0" indent="0">
              <a:buNone/>
            </a:pPr>
            <a:endParaRPr lang="en-ZA" dirty="0" smtClean="0"/>
          </a:p>
          <a:p>
            <a:pPr marL="0" indent="0">
              <a:buNone/>
            </a:pPr>
            <a:r>
              <a:rPr lang="en-ZA" dirty="0" smtClean="0"/>
              <a:t>National </a:t>
            </a:r>
            <a:r>
              <a:rPr lang="en-ZA" dirty="0"/>
              <a:t>Skills Fund will provide R800 million to develop skills in the digital and technology sector through an innovative model that links payment for training to employment outcomes.</a:t>
            </a:r>
            <a:br>
              <a:rPr lang="en-ZA" dirty="0"/>
            </a:br>
            <a:endParaRPr lang="en-ZA" dirty="0" smtClean="0"/>
          </a:p>
          <a:p>
            <a:r>
              <a:rPr lang="en-US" dirty="0" smtClean="0"/>
              <a:t>In response, Minister </a:t>
            </a:r>
            <a:r>
              <a:rPr lang="en-US" dirty="0" err="1" smtClean="0"/>
              <a:t>Ndabeni</a:t>
            </a:r>
            <a:r>
              <a:rPr lang="en-US" dirty="0" smtClean="0"/>
              <a:t>-Abrahams of DSBD announced;</a:t>
            </a:r>
            <a:endParaRPr lang="en-ZA" dirty="0"/>
          </a:p>
          <a:p>
            <a:pPr marL="0" indent="0">
              <a:buNone/>
            </a:pPr>
            <a:r>
              <a:rPr lang="en-ZA" dirty="0" smtClean="0"/>
              <a:t>DSBD is partnering </a:t>
            </a:r>
            <a:r>
              <a:rPr lang="en-ZA" dirty="0"/>
              <a:t>with the National Skills Fund to </a:t>
            </a:r>
            <a:r>
              <a:rPr lang="en-ZA" b="1" dirty="0"/>
              <a:t>train </a:t>
            </a:r>
            <a:r>
              <a:rPr lang="en-ZA" b="1" dirty="0" smtClean="0"/>
              <a:t>14 000 entrepreneurs </a:t>
            </a:r>
            <a:r>
              <a:rPr lang="en-ZA" dirty="0"/>
              <a:t>and unemployed graduates wishing to venture into business. An </a:t>
            </a:r>
            <a:r>
              <a:rPr lang="en-ZA" dirty="0" smtClean="0"/>
              <a:t>amount of </a:t>
            </a:r>
            <a:r>
              <a:rPr lang="en-ZA" b="1" dirty="0"/>
              <a:t>R592 million </a:t>
            </a:r>
            <a:r>
              <a:rPr lang="en-ZA" dirty="0"/>
              <a:t>has been </a:t>
            </a:r>
            <a:r>
              <a:rPr lang="en-ZA" dirty="0" smtClean="0"/>
              <a:t>approved.</a:t>
            </a:r>
            <a:endParaRPr lang="en-ZA" dirty="0"/>
          </a:p>
        </p:txBody>
      </p:sp>
    </p:spTree>
    <p:extLst>
      <p:ext uri="{BB962C8B-B14F-4D97-AF65-F5344CB8AC3E}">
        <p14:creationId xmlns:p14="http://schemas.microsoft.com/office/powerpoint/2010/main" xmlns="" val="34570028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SONA 2023 : KEY FOCUS AREAS</a:t>
            </a:r>
            <a:endParaRPr lang="en-ZA" dirty="0"/>
          </a:p>
        </p:txBody>
      </p:sp>
      <p:sp>
        <p:nvSpPr>
          <p:cNvPr id="3" name="Content Placeholder 2"/>
          <p:cNvSpPr>
            <a:spLocks noGrp="1"/>
          </p:cNvSpPr>
          <p:nvPr>
            <p:ph idx="1"/>
          </p:nvPr>
        </p:nvSpPr>
        <p:spPr>
          <a:xfrm>
            <a:off x="2424455" y="1729946"/>
            <a:ext cx="8915400" cy="3777622"/>
          </a:xfrm>
        </p:spPr>
        <p:txBody>
          <a:bodyPr>
            <a:normAutofit lnSpcReduction="10000"/>
          </a:bodyPr>
          <a:lstStyle/>
          <a:p>
            <a:pPr marL="0" indent="0">
              <a:buNone/>
            </a:pPr>
            <a:endParaRPr lang="en-GB" dirty="0" smtClean="0"/>
          </a:p>
          <a:p>
            <a:pPr marL="0" indent="0">
              <a:buNone/>
            </a:pPr>
            <a:r>
              <a:rPr lang="en-GB" dirty="0" smtClean="0"/>
              <a:t>The </a:t>
            </a:r>
            <a:r>
              <a:rPr lang="en-GB" dirty="0"/>
              <a:t>President stated that emphasis is not on new plans or full government programme but on those issues that concern South Africans the most, i.e. </a:t>
            </a:r>
            <a:endParaRPr lang="en-GB" dirty="0" smtClean="0"/>
          </a:p>
          <a:p>
            <a:pPr marL="0" indent="0">
              <a:buNone/>
            </a:pPr>
            <a:endParaRPr lang="en-ZA" dirty="0"/>
          </a:p>
          <a:p>
            <a:pPr lvl="0"/>
            <a:r>
              <a:rPr lang="en-ZA" dirty="0"/>
              <a:t>Load shedding. </a:t>
            </a:r>
          </a:p>
          <a:p>
            <a:pPr lvl="0"/>
            <a:r>
              <a:rPr lang="en-ZA" dirty="0" smtClean="0"/>
              <a:t>Unemployment </a:t>
            </a:r>
            <a:endParaRPr lang="en-ZA" dirty="0"/>
          </a:p>
          <a:p>
            <a:pPr lvl="0"/>
            <a:r>
              <a:rPr lang="en-ZA" dirty="0"/>
              <a:t>Poverty </a:t>
            </a:r>
            <a:r>
              <a:rPr lang="en-ZA" dirty="0" smtClean="0"/>
              <a:t>and </a:t>
            </a:r>
            <a:r>
              <a:rPr lang="en-ZA" dirty="0"/>
              <a:t>the rising cost of living. </a:t>
            </a:r>
          </a:p>
          <a:p>
            <a:pPr lvl="0"/>
            <a:r>
              <a:rPr lang="en-ZA" dirty="0"/>
              <a:t>Crime and corruption.</a:t>
            </a:r>
          </a:p>
          <a:p>
            <a:pPr marL="0" indent="0">
              <a:buNone/>
            </a:pPr>
            <a:endParaRPr lang="en-US" dirty="0" smtClean="0"/>
          </a:p>
          <a:p>
            <a:pPr marL="0" indent="0">
              <a:buNone/>
            </a:pPr>
            <a:r>
              <a:rPr lang="en-US" b="1" dirty="0" smtClean="0"/>
              <a:t>Ensure that no-one is left behind</a:t>
            </a:r>
            <a:endParaRPr lang="en-ZA" b="1" dirty="0"/>
          </a:p>
        </p:txBody>
      </p:sp>
    </p:spTree>
    <p:extLst>
      <p:ext uri="{BB962C8B-B14F-4D97-AF65-F5344CB8AC3E}">
        <p14:creationId xmlns:p14="http://schemas.microsoft.com/office/powerpoint/2010/main" xmlns="" val="2632826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oversight Areas</a:t>
            </a:r>
            <a:endParaRPr lang="en-ZA" dirty="0"/>
          </a:p>
        </p:txBody>
      </p:sp>
      <p:sp>
        <p:nvSpPr>
          <p:cNvPr id="3" name="Content Placeholder 2"/>
          <p:cNvSpPr>
            <a:spLocks noGrp="1"/>
          </p:cNvSpPr>
          <p:nvPr>
            <p:ph idx="1"/>
          </p:nvPr>
        </p:nvSpPr>
        <p:spPr>
          <a:xfrm>
            <a:off x="1880758" y="1631091"/>
            <a:ext cx="8915400" cy="4712044"/>
          </a:xfrm>
        </p:spPr>
        <p:txBody>
          <a:bodyPr>
            <a:normAutofit/>
          </a:bodyPr>
          <a:lstStyle/>
          <a:p>
            <a:pPr marL="0" lvl="0" indent="0">
              <a:buNone/>
            </a:pPr>
            <a:endParaRPr lang="en-US" dirty="0" smtClean="0"/>
          </a:p>
          <a:p>
            <a:pPr marL="0" lvl="0" indent="0">
              <a:buNone/>
            </a:pPr>
            <a:r>
              <a:rPr lang="en-US" dirty="0" smtClean="0"/>
              <a:t>PC could request a briefing by the DSBD and its entities as well as the SME Fund  on the following;</a:t>
            </a:r>
          </a:p>
          <a:p>
            <a:pPr lvl="0"/>
            <a:r>
              <a:rPr lang="en-ZA" dirty="0" smtClean="0"/>
              <a:t>Implementation </a:t>
            </a:r>
            <a:r>
              <a:rPr lang="en-ZA" dirty="0"/>
              <a:t>of the </a:t>
            </a:r>
            <a:r>
              <a:rPr lang="en-ZA" b="1" dirty="0"/>
              <a:t>R1.4 </a:t>
            </a:r>
            <a:r>
              <a:rPr lang="en-ZA" b="1" dirty="0" smtClean="0"/>
              <a:t>billion in light of the estimated R350 billion credit gap.</a:t>
            </a:r>
            <a:endParaRPr lang="en-ZA" b="1" dirty="0"/>
          </a:p>
          <a:p>
            <a:r>
              <a:rPr lang="en-GB" dirty="0" smtClean="0"/>
              <a:t>Partnership </a:t>
            </a:r>
            <a:r>
              <a:rPr lang="en-GB" dirty="0"/>
              <a:t>between government and the SA SME Fund in establishing the R10 billion fund</a:t>
            </a:r>
            <a:r>
              <a:rPr lang="en-GB" dirty="0" smtClean="0"/>
              <a:t>. </a:t>
            </a:r>
            <a:r>
              <a:rPr lang="en-ZA" b="1" dirty="0" smtClean="0"/>
              <a:t>R2.5 billion from government &amp; R7.5 </a:t>
            </a:r>
            <a:r>
              <a:rPr lang="en-ZA" b="1" dirty="0" err="1" smtClean="0"/>
              <a:t>bn</a:t>
            </a:r>
            <a:r>
              <a:rPr lang="en-ZA" b="1" dirty="0" smtClean="0"/>
              <a:t> from the </a:t>
            </a:r>
            <a:r>
              <a:rPr lang="en-ZA" b="1" dirty="0"/>
              <a:t>private </a:t>
            </a:r>
            <a:r>
              <a:rPr lang="en-ZA" dirty="0" smtClean="0"/>
              <a:t>sector.  (How is government going to raise the funds?)</a:t>
            </a:r>
          </a:p>
          <a:p>
            <a:r>
              <a:rPr lang="en-GB" dirty="0" smtClean="0"/>
              <a:t>Implication of the </a:t>
            </a:r>
            <a:r>
              <a:rPr lang="en-ZA" b="1" dirty="0"/>
              <a:t>state of national </a:t>
            </a:r>
            <a:r>
              <a:rPr lang="en-ZA" b="1" dirty="0" smtClean="0"/>
              <a:t>disaster on SMMEs</a:t>
            </a:r>
            <a:r>
              <a:rPr lang="en-ZA" dirty="0" smtClean="0"/>
              <a:t>.</a:t>
            </a:r>
          </a:p>
          <a:p>
            <a:r>
              <a:rPr lang="en-US" dirty="0" smtClean="0"/>
              <a:t>Urge the DSBD to fast-track the review </a:t>
            </a:r>
            <a:r>
              <a:rPr lang="en-ZA" dirty="0"/>
              <a:t>Business Act </a:t>
            </a:r>
            <a:r>
              <a:rPr lang="en-US" dirty="0" smtClean="0"/>
              <a:t>given that the environment is becoming more hostile to SMME</a:t>
            </a:r>
          </a:p>
          <a:p>
            <a:r>
              <a:rPr lang="en-US" dirty="0" smtClean="0"/>
              <a:t>Request </a:t>
            </a:r>
            <a:r>
              <a:rPr lang="en-US" dirty="0"/>
              <a:t>the DSBD and its entities as well as the SME Fund </a:t>
            </a:r>
            <a:r>
              <a:rPr lang="en-US" dirty="0" smtClean="0"/>
              <a:t>to provide quarterly briefings on progress being made on </a:t>
            </a:r>
            <a:r>
              <a:rPr lang="en-US" dirty="0"/>
              <a:t>the </a:t>
            </a:r>
            <a:r>
              <a:rPr lang="en-ZA" dirty="0" smtClean="0"/>
              <a:t>Finalisation </a:t>
            </a:r>
            <a:r>
              <a:rPr lang="en-ZA" dirty="0"/>
              <a:t>of the Business Act.</a:t>
            </a:r>
          </a:p>
          <a:p>
            <a:pPr marL="0" indent="0">
              <a:buNone/>
            </a:pPr>
            <a:endParaRPr lang="en-ZA" dirty="0"/>
          </a:p>
        </p:txBody>
      </p:sp>
    </p:spTree>
    <p:extLst>
      <p:ext uri="{BB962C8B-B14F-4D97-AF65-F5344CB8AC3E}">
        <p14:creationId xmlns:p14="http://schemas.microsoft.com/office/powerpoint/2010/main" xmlns="" val="1542391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consideration</a:t>
            </a:r>
            <a:endParaRPr lang="en-ZA" dirty="0"/>
          </a:p>
        </p:txBody>
      </p:sp>
      <p:sp>
        <p:nvSpPr>
          <p:cNvPr id="3" name="Content Placeholder 2"/>
          <p:cNvSpPr>
            <a:spLocks noGrp="1"/>
          </p:cNvSpPr>
          <p:nvPr>
            <p:ph idx="1"/>
          </p:nvPr>
        </p:nvSpPr>
        <p:spPr>
          <a:xfrm>
            <a:off x="1672281" y="2133600"/>
            <a:ext cx="9832331" cy="3777622"/>
          </a:xfrm>
        </p:spPr>
        <p:txBody>
          <a:bodyPr>
            <a:normAutofit lnSpcReduction="10000"/>
          </a:bodyPr>
          <a:lstStyle/>
          <a:p>
            <a:pPr marL="0" indent="0">
              <a:buNone/>
            </a:pPr>
            <a:r>
              <a:rPr lang="en-US" dirty="0" smtClean="0"/>
              <a:t>PC </a:t>
            </a:r>
            <a:r>
              <a:rPr lang="en-US" dirty="0"/>
              <a:t>could request a </a:t>
            </a:r>
            <a:r>
              <a:rPr lang="en-US" dirty="0" smtClean="0"/>
              <a:t>briefing by the </a:t>
            </a:r>
            <a:r>
              <a:rPr lang="en-US" dirty="0"/>
              <a:t>DSBD </a:t>
            </a:r>
            <a:r>
              <a:rPr lang="en-US" dirty="0" smtClean="0"/>
              <a:t>and National Treasury on the;</a:t>
            </a:r>
          </a:p>
          <a:p>
            <a:pPr lvl="0"/>
            <a:r>
              <a:rPr lang="en-GB" dirty="0" smtClean="0"/>
              <a:t>The </a:t>
            </a:r>
            <a:r>
              <a:rPr lang="en-GB" dirty="0"/>
              <a:t>Bounce-back Loan Guarantee Scheme -</a:t>
            </a:r>
            <a:r>
              <a:rPr lang="en-GB" dirty="0" smtClean="0"/>
              <a:t> </a:t>
            </a:r>
            <a:r>
              <a:rPr lang="en-GB" dirty="0"/>
              <a:t>facilitating the leasing of solar panels to small businesses to mitigate the impact of the energy crisis on SMMEs and cooperatives</a:t>
            </a:r>
            <a:r>
              <a:rPr lang="en-GB" dirty="0" smtClean="0"/>
              <a:t>.</a:t>
            </a:r>
          </a:p>
          <a:p>
            <a:pPr marL="0" indent="0">
              <a:buNone/>
            </a:pPr>
            <a:r>
              <a:rPr lang="en-US" dirty="0" smtClean="0"/>
              <a:t>PC </a:t>
            </a:r>
            <a:r>
              <a:rPr lang="en-US" dirty="0"/>
              <a:t>could request a </a:t>
            </a:r>
            <a:r>
              <a:rPr lang="en-US" dirty="0" smtClean="0"/>
              <a:t>joint briefing/ oversight with the PC on Communication and Digital Technologies on </a:t>
            </a:r>
            <a:r>
              <a:rPr lang="en-US" dirty="0"/>
              <a:t>the following;</a:t>
            </a:r>
          </a:p>
          <a:p>
            <a:pPr lvl="0"/>
            <a:r>
              <a:rPr lang="en-ZA" dirty="0" smtClean="0"/>
              <a:t>Progress </a:t>
            </a:r>
            <a:r>
              <a:rPr lang="en-ZA" dirty="0"/>
              <a:t>on the licensing of the </a:t>
            </a:r>
            <a:r>
              <a:rPr lang="en-ZA" dirty="0" err="1"/>
              <a:t>PostBank</a:t>
            </a:r>
            <a:r>
              <a:rPr lang="en-ZA" dirty="0"/>
              <a:t> to help the underserved </a:t>
            </a:r>
            <a:r>
              <a:rPr lang="en-ZA" dirty="0" smtClean="0"/>
              <a:t>enterprises and linkages between the Bank and the merger SEFA, SEDA CBDA merger.</a:t>
            </a:r>
          </a:p>
          <a:p>
            <a:pPr marL="0" indent="0">
              <a:buNone/>
            </a:pPr>
            <a:r>
              <a:rPr lang="en-ZA" dirty="0" smtClean="0"/>
              <a:t>PC could request a joint meeting with the Department </a:t>
            </a:r>
            <a:r>
              <a:rPr lang="en-ZA" dirty="0"/>
              <a:t>of Agriculture, Land Reform and Rural Development (DALRRD</a:t>
            </a:r>
            <a:r>
              <a:rPr lang="en-ZA" dirty="0" smtClean="0"/>
              <a:t>) on;</a:t>
            </a:r>
          </a:p>
          <a:p>
            <a:r>
              <a:rPr lang="en-ZA" dirty="0" smtClean="0"/>
              <a:t> the success and challenges </a:t>
            </a:r>
            <a:r>
              <a:rPr lang="en-ZA" dirty="0" err="1" smtClean="0"/>
              <a:t>wrt</a:t>
            </a:r>
            <a:r>
              <a:rPr lang="en-ZA" dirty="0" smtClean="0"/>
              <a:t>  achieving the target of </a:t>
            </a:r>
            <a:r>
              <a:rPr lang="en-ZA" b="1" dirty="0" smtClean="0"/>
              <a:t>providing  </a:t>
            </a:r>
            <a:r>
              <a:rPr lang="en-ZA" b="1" dirty="0"/>
              <a:t>250,000 more vouchers to small-scale farmers.</a:t>
            </a:r>
            <a:endParaRPr lang="en-ZA" dirty="0"/>
          </a:p>
        </p:txBody>
      </p:sp>
    </p:spTree>
    <p:extLst>
      <p:ext uri="{BB962C8B-B14F-4D97-AF65-F5344CB8AC3E}">
        <p14:creationId xmlns:p14="http://schemas.microsoft.com/office/powerpoint/2010/main" xmlns="" val="2690320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for consideration</a:t>
            </a:r>
            <a:endParaRPr lang="en-ZA" dirty="0"/>
          </a:p>
        </p:txBody>
      </p:sp>
      <p:sp>
        <p:nvSpPr>
          <p:cNvPr id="3" name="Content Placeholder 2"/>
          <p:cNvSpPr>
            <a:spLocks noGrp="1"/>
          </p:cNvSpPr>
          <p:nvPr>
            <p:ph idx="1"/>
          </p:nvPr>
        </p:nvSpPr>
        <p:spPr>
          <a:xfrm>
            <a:off x="1672281" y="2133600"/>
            <a:ext cx="9832331" cy="3777622"/>
          </a:xfrm>
        </p:spPr>
        <p:txBody>
          <a:bodyPr>
            <a:normAutofit/>
          </a:bodyPr>
          <a:lstStyle/>
          <a:p>
            <a:pPr marL="0" indent="0">
              <a:buNone/>
            </a:pPr>
            <a:r>
              <a:rPr lang="en-US" dirty="0" smtClean="0"/>
              <a:t>PC </a:t>
            </a:r>
            <a:r>
              <a:rPr lang="en-US" dirty="0"/>
              <a:t>could </a:t>
            </a:r>
            <a:r>
              <a:rPr lang="en-US" dirty="0" smtClean="0"/>
              <a:t>hold a joint briefing with the PC on </a:t>
            </a:r>
            <a:r>
              <a:rPr lang="en-ZA" dirty="0" smtClean="0"/>
              <a:t>Higher </a:t>
            </a:r>
            <a:r>
              <a:rPr lang="en-ZA" dirty="0"/>
              <a:t>Education and </a:t>
            </a:r>
            <a:r>
              <a:rPr lang="en-ZA" dirty="0" smtClean="0"/>
              <a:t>Training </a:t>
            </a:r>
            <a:r>
              <a:rPr lang="en-US" dirty="0" smtClean="0"/>
              <a:t>on the;</a:t>
            </a:r>
          </a:p>
          <a:p>
            <a:r>
              <a:rPr lang="en-ZA" b="1" dirty="0" smtClean="0"/>
              <a:t>NSF and Training of 14 </a:t>
            </a:r>
            <a:r>
              <a:rPr lang="en-ZA" b="1" dirty="0"/>
              <a:t>000 entrepreneurs </a:t>
            </a:r>
            <a:r>
              <a:rPr lang="en-ZA" dirty="0"/>
              <a:t>and unemployed graduates wishing to venture into </a:t>
            </a:r>
            <a:r>
              <a:rPr lang="en-ZA" dirty="0" smtClean="0"/>
              <a:t>business.</a:t>
            </a:r>
          </a:p>
          <a:p>
            <a:pPr marL="0" indent="0">
              <a:buNone/>
            </a:pPr>
            <a:r>
              <a:rPr lang="en-US" dirty="0"/>
              <a:t>PC could </a:t>
            </a:r>
            <a:r>
              <a:rPr lang="en-US" dirty="0" smtClean="0"/>
              <a:t>request a </a:t>
            </a:r>
            <a:r>
              <a:rPr lang="en-US" dirty="0"/>
              <a:t>joint </a:t>
            </a:r>
            <a:r>
              <a:rPr lang="en-US" dirty="0" smtClean="0"/>
              <a:t>briefing with the Department of </a:t>
            </a:r>
            <a:r>
              <a:rPr lang="en-US" dirty="0" err="1" smtClean="0"/>
              <a:t>Labour</a:t>
            </a:r>
            <a:r>
              <a:rPr lang="en-US" dirty="0" smtClean="0"/>
              <a:t> to discuss; </a:t>
            </a:r>
          </a:p>
          <a:p>
            <a:r>
              <a:rPr lang="en-ZA" dirty="0" smtClean="0"/>
              <a:t>The </a:t>
            </a:r>
            <a:r>
              <a:rPr lang="en-ZA" dirty="0"/>
              <a:t>implementation </a:t>
            </a:r>
            <a:r>
              <a:rPr lang="en-ZA" dirty="0" smtClean="0"/>
              <a:t>and impact of </a:t>
            </a:r>
            <a:r>
              <a:rPr lang="en-ZA" dirty="0"/>
              <a:t>expanding the criteria for participation in the </a:t>
            </a:r>
            <a:r>
              <a:rPr lang="en-ZA" b="1" dirty="0"/>
              <a:t>Employee Tax Incentive for </a:t>
            </a:r>
            <a:r>
              <a:rPr lang="en-ZA" b="1" dirty="0" smtClean="0"/>
              <a:t>SMMEs </a:t>
            </a:r>
            <a:r>
              <a:rPr lang="en-ZA" dirty="0" smtClean="0"/>
              <a:t>with Departments </a:t>
            </a:r>
            <a:r>
              <a:rPr lang="en-ZA" dirty="0"/>
              <a:t>of Small Business Development, Treasury and </a:t>
            </a:r>
            <a:r>
              <a:rPr lang="en-ZA" dirty="0" smtClean="0"/>
              <a:t>Labour.</a:t>
            </a:r>
          </a:p>
          <a:p>
            <a:r>
              <a:rPr lang="en-US" dirty="0" smtClean="0"/>
              <a:t>Regulators burden : Challenges </a:t>
            </a:r>
            <a:r>
              <a:rPr lang="en-US" dirty="0"/>
              <a:t>faced </a:t>
            </a:r>
            <a:r>
              <a:rPr lang="en-US" dirty="0" smtClean="0"/>
              <a:t>by SMME </a:t>
            </a:r>
            <a:r>
              <a:rPr lang="en-US" dirty="0" err="1"/>
              <a:t>i.r.o</a:t>
            </a:r>
            <a:r>
              <a:rPr lang="en-US" dirty="0"/>
              <a:t> </a:t>
            </a:r>
            <a:r>
              <a:rPr lang="en-US" dirty="0" err="1"/>
              <a:t>labour</a:t>
            </a:r>
            <a:r>
              <a:rPr lang="en-US" dirty="0"/>
              <a:t> </a:t>
            </a:r>
            <a:r>
              <a:rPr lang="en-US" dirty="0" smtClean="0"/>
              <a:t>regulations. </a:t>
            </a:r>
            <a:endParaRPr lang="en-US" dirty="0"/>
          </a:p>
          <a:p>
            <a:endParaRPr lang="en-ZA" dirty="0" smtClean="0"/>
          </a:p>
          <a:p>
            <a:endParaRPr lang="en-ZA" dirty="0"/>
          </a:p>
        </p:txBody>
      </p:sp>
    </p:spTree>
    <p:extLst>
      <p:ext uri="{BB962C8B-B14F-4D97-AF65-F5344CB8AC3E}">
        <p14:creationId xmlns:p14="http://schemas.microsoft.com/office/powerpoint/2010/main" xmlns="" val="416615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PC response to President : SONA 2022</a:t>
            </a:r>
            <a:endParaRPr lang="en-ZA" dirty="0"/>
          </a:p>
        </p:txBody>
      </p:sp>
      <p:sp>
        <p:nvSpPr>
          <p:cNvPr id="3" name="Content Placeholder 2"/>
          <p:cNvSpPr>
            <a:spLocks noGrp="1"/>
          </p:cNvSpPr>
          <p:nvPr>
            <p:ph idx="1"/>
          </p:nvPr>
        </p:nvSpPr>
        <p:spPr/>
        <p:txBody>
          <a:bodyPr>
            <a:normAutofit fontScale="92500" lnSpcReduction="10000"/>
          </a:bodyPr>
          <a:lstStyle/>
          <a:p>
            <a:pPr lvl="0"/>
            <a:r>
              <a:rPr lang="en-GB" dirty="0" smtClean="0"/>
              <a:t>Request </a:t>
            </a:r>
            <a:r>
              <a:rPr lang="en-GB" dirty="0"/>
              <a:t>the Departments of Small Business Development, Treasury and Labour to brief the Committee on the implementation plan and implications as well as expected outcomes of expanding the criteria for participation in the </a:t>
            </a:r>
            <a:r>
              <a:rPr lang="en-GB" b="1" dirty="0"/>
              <a:t>Employee Tax Incentive for SMMEs</a:t>
            </a:r>
            <a:r>
              <a:rPr lang="en-GB" dirty="0"/>
              <a:t>. </a:t>
            </a:r>
            <a:r>
              <a:rPr lang="en-GB" dirty="0" smtClean="0"/>
              <a:t> </a:t>
            </a:r>
            <a:r>
              <a:rPr lang="en-GB" b="1" dirty="0" smtClean="0">
                <a:solidFill>
                  <a:srgbClr val="FF0000"/>
                </a:solidFill>
              </a:rPr>
              <a:t>X</a:t>
            </a:r>
            <a:endParaRPr lang="en-ZA" b="1" dirty="0">
              <a:solidFill>
                <a:srgbClr val="FF0000"/>
              </a:solidFill>
            </a:endParaRPr>
          </a:p>
          <a:p>
            <a:r>
              <a:rPr lang="en-GB" dirty="0"/>
              <a:t>When the </a:t>
            </a:r>
            <a:r>
              <a:rPr lang="en-GB" b="1" dirty="0"/>
              <a:t>red tape reduction team </a:t>
            </a:r>
            <a:r>
              <a:rPr lang="en-GB" dirty="0"/>
              <a:t>has been established, consider requesting the Presidency together with Mr </a:t>
            </a:r>
            <a:r>
              <a:rPr lang="en-GB" dirty="0" err="1"/>
              <a:t>Sipho</a:t>
            </a:r>
            <a:r>
              <a:rPr lang="en-GB" dirty="0"/>
              <a:t> </a:t>
            </a:r>
            <a:r>
              <a:rPr lang="en-GB" dirty="0" err="1"/>
              <a:t>Nkosi</a:t>
            </a:r>
            <a:r>
              <a:rPr lang="en-GB" dirty="0"/>
              <a:t> to brief the Committee on the mandate and terms of reference of the team</a:t>
            </a:r>
            <a:r>
              <a:rPr lang="en-GB" dirty="0" smtClean="0"/>
              <a:t>.                               </a:t>
            </a:r>
            <a:r>
              <a:rPr lang="en-GB" sz="2600" dirty="0" smtClean="0">
                <a:solidFill>
                  <a:srgbClr val="00FF00"/>
                </a:solidFill>
              </a:rPr>
              <a:t>√</a:t>
            </a:r>
            <a:r>
              <a:rPr lang="en-GB" sz="2600" dirty="0" smtClean="0"/>
              <a:t> </a:t>
            </a:r>
            <a:endParaRPr lang="en-GB" sz="2600" dirty="0"/>
          </a:p>
          <a:p>
            <a:r>
              <a:rPr lang="en-GB" dirty="0"/>
              <a:t>Request DSBD and relevant Departments to brief the Committee on </a:t>
            </a:r>
            <a:r>
              <a:rPr lang="en-GB" b="1" dirty="0"/>
              <a:t>r</a:t>
            </a:r>
            <a:r>
              <a:rPr lang="en-ZA" b="1" dirty="0" err="1"/>
              <a:t>eview</a:t>
            </a:r>
            <a:r>
              <a:rPr lang="en-ZA" b="1" dirty="0"/>
              <a:t> of  the Business Act </a:t>
            </a:r>
            <a:r>
              <a:rPr lang="en-ZA" dirty="0"/>
              <a:t>– alongside a broader review of legislation that affects SMMEs – to reduce the regulatory burden on informal businesses</a:t>
            </a:r>
            <a:r>
              <a:rPr lang="en-ZA" dirty="0" smtClean="0"/>
              <a:t>. </a:t>
            </a:r>
            <a:r>
              <a:rPr lang="en-GB" sz="2600" dirty="0">
                <a:solidFill>
                  <a:srgbClr val="00FF00"/>
                </a:solidFill>
              </a:rPr>
              <a:t>√</a:t>
            </a:r>
            <a:r>
              <a:rPr lang="en-GB" sz="2600" dirty="0"/>
              <a:t> </a:t>
            </a:r>
            <a:endParaRPr lang="en-ZA" sz="2600" dirty="0"/>
          </a:p>
          <a:p>
            <a:r>
              <a:rPr lang="en-GB" dirty="0"/>
              <a:t>Request the Department of Small Business Development and Trade Industry and Competition African to present on the </a:t>
            </a:r>
            <a:r>
              <a:rPr lang="en-GB" b="1" dirty="0"/>
              <a:t>Continental Free Trade Area agreement and new market opportunities for SMMEs and cooperatives</a:t>
            </a:r>
            <a:r>
              <a:rPr lang="en-GB" dirty="0" smtClean="0"/>
              <a:t>. </a:t>
            </a:r>
            <a:r>
              <a:rPr lang="en-GB" b="1" dirty="0">
                <a:solidFill>
                  <a:srgbClr val="FF0000"/>
                </a:solidFill>
              </a:rPr>
              <a:t>X</a:t>
            </a:r>
            <a:endParaRPr lang="en-ZA" b="1" dirty="0"/>
          </a:p>
          <a:p>
            <a:endParaRPr lang="en-ZA" dirty="0"/>
          </a:p>
        </p:txBody>
      </p:sp>
    </p:spTree>
    <p:extLst>
      <p:ext uri="{BB962C8B-B14F-4D97-AF65-F5344CB8AC3E}">
        <p14:creationId xmlns:p14="http://schemas.microsoft.com/office/powerpoint/2010/main" xmlns="" val="3515586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PC response to President : SONA 2022</a:t>
            </a:r>
            <a:endParaRPr lang="en-ZA" dirty="0"/>
          </a:p>
        </p:txBody>
      </p:sp>
      <p:sp>
        <p:nvSpPr>
          <p:cNvPr id="3" name="Content Placeholder 2"/>
          <p:cNvSpPr>
            <a:spLocks noGrp="1"/>
          </p:cNvSpPr>
          <p:nvPr>
            <p:ph idx="1"/>
          </p:nvPr>
        </p:nvSpPr>
        <p:spPr/>
        <p:txBody>
          <a:bodyPr>
            <a:normAutofit lnSpcReduction="10000"/>
          </a:bodyPr>
          <a:lstStyle/>
          <a:p>
            <a:r>
              <a:rPr lang="en-GB" dirty="0"/>
              <a:t>Request the Competition Commission to brief the Committee on their initiatives in relation to the levelling playing fields and </a:t>
            </a:r>
            <a:r>
              <a:rPr lang="en-GB" b="1" dirty="0"/>
              <a:t>opening up markets to new entrants, cooperatives and SMMEs owned by the historically disadvantaged </a:t>
            </a:r>
            <a:r>
              <a:rPr lang="en-GB" b="1" dirty="0" smtClean="0"/>
              <a:t>can </a:t>
            </a:r>
            <a:r>
              <a:rPr lang="en-GB" b="1" dirty="0"/>
              <a:t>participate</a:t>
            </a:r>
            <a:r>
              <a:rPr lang="en-GB" b="1" dirty="0" smtClean="0"/>
              <a:t>.                                                               </a:t>
            </a:r>
            <a:r>
              <a:rPr lang="en-GB" sz="2400" dirty="0" smtClean="0">
                <a:solidFill>
                  <a:srgbClr val="00FF00"/>
                </a:solidFill>
              </a:rPr>
              <a:t>√</a:t>
            </a:r>
            <a:r>
              <a:rPr lang="en-GB" sz="2400" dirty="0" smtClean="0"/>
              <a:t> </a:t>
            </a:r>
            <a:endParaRPr lang="en-ZA" sz="2400" dirty="0"/>
          </a:p>
          <a:p>
            <a:r>
              <a:rPr lang="en-GB" dirty="0" smtClean="0"/>
              <a:t>Invite </a:t>
            </a:r>
            <a:r>
              <a:rPr lang="en-GB" dirty="0"/>
              <a:t>Business for South Africa (B4SA) to brief the Committee on </a:t>
            </a:r>
            <a:r>
              <a:rPr lang="en-GB" b="1" dirty="0"/>
              <a:t>SMEs that are owed money outside of payment terms by large companies</a:t>
            </a:r>
            <a:r>
              <a:rPr lang="en-GB" dirty="0"/>
              <a:t>, the “Pay In 30” days campaign and how it is monitored</a:t>
            </a:r>
            <a:r>
              <a:rPr lang="en-GB" dirty="0" smtClean="0"/>
              <a:t>.                                          </a:t>
            </a:r>
            <a:r>
              <a:rPr lang="en-GB" sz="2000" b="1" dirty="0" smtClean="0">
                <a:solidFill>
                  <a:srgbClr val="FF0000"/>
                </a:solidFill>
              </a:rPr>
              <a:t>x</a:t>
            </a:r>
            <a:endParaRPr lang="en-ZA" sz="2000" b="1" dirty="0">
              <a:solidFill>
                <a:srgbClr val="FF0000"/>
              </a:solidFill>
            </a:endParaRPr>
          </a:p>
          <a:p>
            <a:r>
              <a:rPr lang="en-GB" dirty="0"/>
              <a:t>Ask </a:t>
            </a:r>
            <a:r>
              <a:rPr lang="en-GB" dirty="0" smtClean="0"/>
              <a:t>BASA, National </a:t>
            </a:r>
            <a:r>
              <a:rPr lang="en-GB" dirty="0"/>
              <a:t>Treasury and </a:t>
            </a:r>
            <a:r>
              <a:rPr lang="en-GB" b="1" dirty="0" err="1"/>
              <a:t>sefa</a:t>
            </a:r>
            <a:r>
              <a:rPr lang="en-GB" dirty="0"/>
              <a:t> to brief the Committee on the </a:t>
            </a:r>
            <a:r>
              <a:rPr lang="en-GB" b="1" dirty="0"/>
              <a:t>bounce-back scheme </a:t>
            </a:r>
            <a:r>
              <a:rPr lang="en-GB" dirty="0"/>
              <a:t>and how to expand uptake for struggling SMMEs. </a:t>
            </a:r>
            <a:r>
              <a:rPr lang="en-GB" sz="2400" dirty="0">
                <a:solidFill>
                  <a:srgbClr val="00FF00"/>
                </a:solidFill>
              </a:rPr>
              <a:t>√</a:t>
            </a:r>
            <a:r>
              <a:rPr lang="en-GB" sz="2400" dirty="0"/>
              <a:t> </a:t>
            </a:r>
            <a:endParaRPr lang="en-ZA" sz="2400" dirty="0"/>
          </a:p>
          <a:p>
            <a:r>
              <a:rPr lang="en-GB" dirty="0"/>
              <a:t> Invite the Department of Small Business Development to elaborate on the review of the Business Act </a:t>
            </a:r>
            <a:r>
              <a:rPr lang="en-GB" dirty="0" smtClean="0"/>
              <a:t>No. 71 1991and </a:t>
            </a:r>
            <a:r>
              <a:rPr lang="en-GB" dirty="0"/>
              <a:t>the reduction of the regulatory burden on the informal sector. </a:t>
            </a:r>
            <a:r>
              <a:rPr lang="en-GB" dirty="0" smtClean="0"/>
              <a:t>                                                                       </a:t>
            </a:r>
            <a:r>
              <a:rPr lang="en-GB" sz="2000" dirty="0" smtClean="0">
                <a:solidFill>
                  <a:srgbClr val="00FF00"/>
                </a:solidFill>
              </a:rPr>
              <a:t>√</a:t>
            </a:r>
            <a:r>
              <a:rPr lang="en-GB" sz="2000" dirty="0" smtClean="0"/>
              <a:t> </a:t>
            </a:r>
            <a:endParaRPr lang="en-ZA" sz="2000" dirty="0"/>
          </a:p>
          <a:p>
            <a:endParaRPr lang="en-ZA" dirty="0"/>
          </a:p>
          <a:p>
            <a:endParaRPr lang="en-ZA" dirty="0"/>
          </a:p>
        </p:txBody>
      </p:sp>
    </p:spTree>
    <p:extLst>
      <p:ext uri="{BB962C8B-B14F-4D97-AF65-F5344CB8AC3E}">
        <p14:creationId xmlns:p14="http://schemas.microsoft.com/office/powerpoint/2010/main" xmlns="" val="34564526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ZA" dirty="0"/>
          </a:p>
        </p:txBody>
      </p:sp>
      <p:pic>
        <p:nvPicPr>
          <p:cNvPr id="3" name="Picture 2"/>
          <p:cNvPicPr>
            <a:picLocks noChangeAspect="1"/>
          </p:cNvPicPr>
          <p:nvPr/>
        </p:nvPicPr>
        <p:blipFill>
          <a:blip r:embed="rId2"/>
          <a:stretch>
            <a:fillRect/>
          </a:stretch>
        </p:blipFill>
        <p:spPr>
          <a:xfrm>
            <a:off x="1856732" y="1905000"/>
            <a:ext cx="8791575" cy="2886075"/>
          </a:xfrm>
          <a:prstGeom prst="rect">
            <a:avLst/>
          </a:prstGeom>
        </p:spPr>
      </p:pic>
      <p:sp>
        <p:nvSpPr>
          <p:cNvPr id="4" name="Rectangle 3"/>
          <p:cNvSpPr/>
          <p:nvPr/>
        </p:nvSpPr>
        <p:spPr>
          <a:xfrm>
            <a:off x="2743200" y="5807846"/>
            <a:ext cx="8226382" cy="261610"/>
          </a:xfrm>
          <a:prstGeom prst="rect">
            <a:avLst/>
          </a:prstGeom>
        </p:spPr>
        <p:txBody>
          <a:bodyPr wrap="square">
            <a:spAutoFit/>
          </a:bodyPr>
          <a:lstStyle/>
          <a:p>
            <a:r>
              <a:rPr lang="en-ZA" sz="1100" dirty="0">
                <a:hlinkClick r:id="rId3"/>
              </a:rPr>
              <a:t>Katy </a:t>
            </a:r>
            <a:r>
              <a:rPr lang="en-ZA" sz="1100" dirty="0" err="1">
                <a:hlinkClick r:id="rId3"/>
              </a:rPr>
              <a:t>Krump</a:t>
            </a:r>
            <a:r>
              <a:rPr lang="en-ZA" sz="1100" dirty="0">
                <a:hlinkClick r:id="rId3"/>
              </a:rPr>
              <a:t> - Author, swimmer, alien - Blog and News (weebly.com)</a:t>
            </a:r>
            <a:endParaRPr lang="en-ZA" sz="1100" dirty="0"/>
          </a:p>
        </p:txBody>
      </p:sp>
    </p:spTree>
    <p:extLst>
      <p:ext uri="{BB962C8B-B14F-4D97-AF65-F5344CB8AC3E}">
        <p14:creationId xmlns:p14="http://schemas.microsoft.com/office/powerpoint/2010/main" xmlns="" val="115509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ZA" dirty="0" smtClean="0"/>
              <a:t>KEY FOCUS AREAS FOR SMME</a:t>
            </a:r>
            <a:endParaRPr lang="en-ZA" dirty="0"/>
          </a:p>
        </p:txBody>
      </p:sp>
      <p:sp>
        <p:nvSpPr>
          <p:cNvPr id="3" name="Content Placeholder 2"/>
          <p:cNvSpPr>
            <a:spLocks noGrp="1"/>
          </p:cNvSpPr>
          <p:nvPr>
            <p:ph idx="1"/>
          </p:nvPr>
        </p:nvSpPr>
        <p:spPr/>
        <p:txBody>
          <a:bodyPr/>
          <a:lstStyle/>
          <a:p>
            <a:endParaRPr lang="en-US" dirty="0" smtClean="0"/>
          </a:p>
          <a:p>
            <a:pPr marL="0" indent="0">
              <a:buNone/>
            </a:pPr>
            <a:endParaRPr lang="en-US" dirty="0"/>
          </a:p>
          <a:p>
            <a:r>
              <a:rPr lang="en-US" dirty="0" err="1" smtClean="0"/>
              <a:t>Loadshedding</a:t>
            </a:r>
            <a:r>
              <a:rPr lang="en-US" dirty="0" smtClean="0"/>
              <a:t> – Bounce Back Scheme</a:t>
            </a:r>
          </a:p>
          <a:p>
            <a:r>
              <a:rPr lang="en-US" dirty="0" smtClean="0"/>
              <a:t>Unemployment Job Creation - </a:t>
            </a:r>
            <a:r>
              <a:rPr lang="en-GB" dirty="0"/>
              <a:t>Employment Tax Incentive </a:t>
            </a:r>
            <a:endParaRPr lang="en-US" dirty="0" smtClean="0"/>
          </a:p>
          <a:p>
            <a:r>
              <a:rPr lang="en-US" dirty="0" smtClean="0"/>
              <a:t>Access to Finance – </a:t>
            </a:r>
            <a:r>
              <a:rPr lang="en-US" dirty="0" err="1" smtClean="0"/>
              <a:t>Sefa</a:t>
            </a:r>
            <a:r>
              <a:rPr lang="en-US" dirty="0" smtClean="0"/>
              <a:t>, SA SME FUND, </a:t>
            </a:r>
            <a:r>
              <a:rPr lang="en-US" dirty="0" err="1" smtClean="0"/>
              <a:t>PostBank</a:t>
            </a:r>
            <a:r>
              <a:rPr lang="en-US" dirty="0" smtClean="0"/>
              <a:t>  </a:t>
            </a:r>
          </a:p>
          <a:p>
            <a:r>
              <a:rPr lang="en-US" dirty="0" smtClean="0"/>
              <a:t>Red Tape Reduction - </a:t>
            </a:r>
            <a:r>
              <a:rPr lang="en-ZA" dirty="0"/>
              <a:t>Business Act No. 71 of </a:t>
            </a:r>
            <a:r>
              <a:rPr lang="en-ZA" dirty="0" smtClean="0"/>
              <a:t>1991 review</a:t>
            </a:r>
          </a:p>
          <a:p>
            <a:r>
              <a:rPr lang="en-US" dirty="0" smtClean="0"/>
              <a:t>Other relevant sectors</a:t>
            </a:r>
          </a:p>
          <a:p>
            <a:endParaRPr lang="en-ZA" dirty="0"/>
          </a:p>
        </p:txBody>
      </p:sp>
    </p:spTree>
    <p:extLst>
      <p:ext uri="{BB962C8B-B14F-4D97-AF65-F5344CB8AC3E}">
        <p14:creationId xmlns:p14="http://schemas.microsoft.com/office/powerpoint/2010/main" xmlns="" val="1308761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Loadshedding</a:t>
            </a:r>
            <a:endParaRPr lang="en-ZA" dirty="0"/>
          </a:p>
        </p:txBody>
      </p:sp>
      <p:sp>
        <p:nvSpPr>
          <p:cNvPr id="3" name="Content Placeholder 2"/>
          <p:cNvSpPr>
            <a:spLocks noGrp="1"/>
          </p:cNvSpPr>
          <p:nvPr>
            <p:ph idx="1"/>
          </p:nvPr>
        </p:nvSpPr>
        <p:spPr/>
        <p:txBody>
          <a:bodyPr>
            <a:normAutofit/>
          </a:bodyPr>
          <a:lstStyle/>
          <a:p>
            <a:r>
              <a:rPr lang="en-ZA" dirty="0" smtClean="0"/>
              <a:t>The </a:t>
            </a:r>
            <a:r>
              <a:rPr lang="en-ZA" dirty="0"/>
              <a:t>President stated that National Treasury is working on adjustments to the bounce-back loan scheme to help small businesses invest in solar equipment, and to allow banks and development finance institutions to borrow directly from the scheme to facilitate the leasing of solar panels to their customers</a:t>
            </a:r>
            <a:r>
              <a:rPr lang="en-ZA" dirty="0" smtClean="0"/>
              <a:t>.</a:t>
            </a:r>
          </a:p>
          <a:p>
            <a:endParaRPr lang="en-US" b="1" dirty="0"/>
          </a:p>
          <a:p>
            <a:r>
              <a:rPr lang="en-ZA" dirty="0"/>
              <a:t>In January 2023, SEFA Research on the impact of </a:t>
            </a:r>
            <a:r>
              <a:rPr lang="en-ZA" dirty="0" err="1"/>
              <a:t>loadshedding</a:t>
            </a:r>
            <a:r>
              <a:rPr lang="en-ZA" dirty="0"/>
              <a:t>; </a:t>
            </a:r>
          </a:p>
          <a:p>
            <a:pPr lvl="1"/>
            <a:r>
              <a:rPr lang="en-ZA" b="1" dirty="0"/>
              <a:t>About 71% of respondents </a:t>
            </a:r>
            <a:r>
              <a:rPr lang="en-ZA" dirty="0"/>
              <a:t>indicated that they are negatively impacted by </a:t>
            </a:r>
            <a:r>
              <a:rPr lang="en-ZA" dirty="0" err="1"/>
              <a:t>loadshedding</a:t>
            </a:r>
            <a:r>
              <a:rPr lang="en-ZA" dirty="0"/>
              <a:t>;</a:t>
            </a:r>
          </a:p>
          <a:p>
            <a:pPr lvl="1"/>
            <a:r>
              <a:rPr lang="en-ZA" dirty="0"/>
              <a:t>The majority of the respondents will require an alternative power source to continue with their operations. </a:t>
            </a:r>
          </a:p>
          <a:p>
            <a:endParaRPr lang="en-ZA" b="1" dirty="0"/>
          </a:p>
          <a:p>
            <a:endParaRPr lang="en-ZA" dirty="0"/>
          </a:p>
        </p:txBody>
      </p:sp>
    </p:spTree>
    <p:extLst>
      <p:ext uri="{BB962C8B-B14F-4D97-AF65-F5344CB8AC3E}">
        <p14:creationId xmlns:p14="http://schemas.microsoft.com/office/powerpoint/2010/main" xmlns="" val="2907640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Loadshedding</a:t>
            </a:r>
            <a:r>
              <a:rPr lang="en-US" b="1" dirty="0" smtClean="0"/>
              <a:t> intervention</a:t>
            </a:r>
            <a:endParaRPr lang="en-ZA" b="1" dirty="0"/>
          </a:p>
        </p:txBody>
      </p:sp>
      <p:sp>
        <p:nvSpPr>
          <p:cNvPr id="3" name="Content Placeholder 2"/>
          <p:cNvSpPr>
            <a:spLocks noGrp="1"/>
          </p:cNvSpPr>
          <p:nvPr>
            <p:ph idx="1"/>
          </p:nvPr>
        </p:nvSpPr>
        <p:spPr/>
        <p:txBody>
          <a:bodyPr/>
          <a:lstStyle/>
          <a:p>
            <a:endParaRPr lang="en-ZA" dirty="0" smtClean="0"/>
          </a:p>
          <a:p>
            <a:r>
              <a:rPr lang="en-GB" dirty="0"/>
              <a:t>The scheme would be used to help entrepreneurs get funding for solar power. </a:t>
            </a:r>
          </a:p>
          <a:p>
            <a:pPr marL="0" indent="0">
              <a:buNone/>
            </a:pPr>
            <a:endParaRPr lang="en-GB" dirty="0" smtClean="0"/>
          </a:p>
          <a:p>
            <a:pPr marL="0" indent="0">
              <a:buNone/>
            </a:pPr>
            <a:r>
              <a:rPr lang="en-GB" dirty="0" smtClean="0"/>
              <a:t>In response, the Minister </a:t>
            </a:r>
            <a:r>
              <a:rPr lang="en-GB" dirty="0" err="1" smtClean="0"/>
              <a:t>Ndabeni</a:t>
            </a:r>
            <a:r>
              <a:rPr lang="en-GB" dirty="0" smtClean="0"/>
              <a:t>-Abrahams, announced that; </a:t>
            </a:r>
          </a:p>
          <a:p>
            <a:r>
              <a:rPr lang="en-GB" dirty="0"/>
              <a:t>DSBD - Rolling out a Power Purchase Package to assist SMMEs to deal with </a:t>
            </a:r>
            <a:r>
              <a:rPr lang="en-GB" dirty="0" smtClean="0"/>
              <a:t>the energy challenges.</a:t>
            </a:r>
            <a:endParaRPr lang="en-ZA" dirty="0"/>
          </a:p>
        </p:txBody>
      </p:sp>
    </p:spTree>
    <p:extLst>
      <p:ext uri="{BB962C8B-B14F-4D97-AF65-F5344CB8AC3E}">
        <p14:creationId xmlns:p14="http://schemas.microsoft.com/office/powerpoint/2010/main" xmlns="" val="112318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Employment : NDP Targets</a:t>
            </a:r>
            <a:endParaRPr lang="en-ZA" dirty="0"/>
          </a:p>
        </p:txBody>
      </p:sp>
      <p:sp>
        <p:nvSpPr>
          <p:cNvPr id="3" name="Content Placeholder 2"/>
          <p:cNvSpPr>
            <a:spLocks noGrp="1"/>
          </p:cNvSpPr>
          <p:nvPr>
            <p:ph idx="1"/>
          </p:nvPr>
        </p:nvSpPr>
        <p:spPr/>
        <p:txBody>
          <a:bodyPr>
            <a:normAutofit/>
          </a:bodyPr>
          <a:lstStyle/>
          <a:p>
            <a:pPr marL="0" indent="0">
              <a:buNone/>
            </a:pPr>
            <a:r>
              <a:rPr lang="en-GB" dirty="0" smtClean="0"/>
              <a:t> </a:t>
            </a:r>
            <a:r>
              <a:rPr lang="en-GB" b="1" dirty="0" smtClean="0"/>
              <a:t>National </a:t>
            </a:r>
            <a:r>
              <a:rPr lang="en-GB" b="1" dirty="0"/>
              <a:t>Development Plan state </a:t>
            </a:r>
            <a:r>
              <a:rPr lang="en-GB" b="1" dirty="0" smtClean="0"/>
              <a:t> Chapter 3 Objectives; </a:t>
            </a:r>
          </a:p>
          <a:p>
            <a:pPr marL="0" indent="0">
              <a:buNone/>
            </a:pPr>
            <a:endParaRPr lang="en-GB" dirty="0" smtClean="0"/>
          </a:p>
          <a:p>
            <a:r>
              <a:rPr lang="en-GB" dirty="0" smtClean="0"/>
              <a:t>Unemployment </a:t>
            </a:r>
            <a:r>
              <a:rPr lang="en-GB" dirty="0"/>
              <a:t>rate should fall from </a:t>
            </a:r>
            <a:r>
              <a:rPr lang="en-GB" dirty="0" smtClean="0"/>
              <a:t>24.9% </a:t>
            </a:r>
            <a:r>
              <a:rPr lang="en-GB" dirty="0"/>
              <a:t>in June 2011 to </a:t>
            </a:r>
            <a:r>
              <a:rPr lang="en-GB" dirty="0" smtClean="0"/>
              <a:t>14% </a:t>
            </a:r>
            <a:r>
              <a:rPr lang="en-GB" dirty="0"/>
              <a:t>by 2020 and to 6 percent by 2030. </a:t>
            </a:r>
            <a:endParaRPr lang="en-GB" dirty="0" smtClean="0"/>
          </a:p>
          <a:p>
            <a:r>
              <a:rPr lang="en-GB" dirty="0" smtClean="0"/>
              <a:t>Create </a:t>
            </a:r>
            <a:r>
              <a:rPr lang="en-GB" dirty="0"/>
              <a:t>an additional 11 million jobs, from 13 million in 2011 to 24 million by 2030. </a:t>
            </a:r>
            <a:endParaRPr lang="en-GB" dirty="0" smtClean="0"/>
          </a:p>
          <a:p>
            <a:r>
              <a:rPr lang="en-GB" b="1" dirty="0" smtClean="0"/>
              <a:t>SMMEs to </a:t>
            </a:r>
            <a:r>
              <a:rPr lang="en-GB" b="1" dirty="0"/>
              <a:t>create 9.9 million or 90 per cent the new jobs over a period of 19 years.  </a:t>
            </a:r>
            <a:endParaRPr lang="en-GB" b="1" dirty="0" smtClean="0"/>
          </a:p>
        </p:txBody>
      </p:sp>
    </p:spTree>
    <p:extLst>
      <p:ext uri="{BB962C8B-B14F-4D97-AF65-F5344CB8AC3E}">
        <p14:creationId xmlns:p14="http://schemas.microsoft.com/office/powerpoint/2010/main" xmlns="" val="3001231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NDP target vs Actual jobs</a:t>
            </a:r>
            <a:endParaRPr lang="en-ZA" dirty="0"/>
          </a:p>
        </p:txBody>
      </p:sp>
      <p:sp>
        <p:nvSpPr>
          <p:cNvPr id="3" name="Content Placeholder 2"/>
          <p:cNvSpPr>
            <a:spLocks noGrp="1"/>
          </p:cNvSpPr>
          <p:nvPr>
            <p:ph idx="1"/>
          </p:nvPr>
        </p:nvSpPr>
        <p:spPr>
          <a:xfrm>
            <a:off x="2589212" y="2133600"/>
            <a:ext cx="8915400" cy="3945924"/>
          </a:xfrm>
        </p:spPr>
        <p:txBody>
          <a:bodyPr>
            <a:normAutofit fontScale="70000" lnSpcReduction="20000"/>
          </a:bodyPr>
          <a:lstStyle/>
          <a:p>
            <a:pPr marL="0" indent="0">
              <a:buNone/>
            </a:pPr>
            <a:r>
              <a:rPr lang="en-GB" b="1" dirty="0" smtClean="0"/>
              <a:t>Unemployment: </a:t>
            </a:r>
          </a:p>
          <a:p>
            <a:r>
              <a:rPr lang="en-GB" dirty="0" smtClean="0"/>
              <a:t>Q3 </a:t>
            </a:r>
            <a:r>
              <a:rPr lang="en-GB" dirty="0"/>
              <a:t>of 2022 the unemployment rate was at 32.9</a:t>
            </a:r>
            <a:r>
              <a:rPr lang="en-GB" dirty="0" smtClean="0"/>
              <a:t>% vs </a:t>
            </a:r>
            <a:r>
              <a:rPr lang="en-GB" dirty="0"/>
              <a:t>14% by </a:t>
            </a:r>
            <a:r>
              <a:rPr lang="en-GB" dirty="0" smtClean="0"/>
              <a:t>2020 target </a:t>
            </a:r>
          </a:p>
          <a:p>
            <a:pPr lvl="1"/>
            <a:r>
              <a:rPr lang="en-GB" dirty="0" smtClean="0"/>
              <a:t>Expanded :  43.1%</a:t>
            </a:r>
            <a:endParaRPr lang="en-GB" dirty="0"/>
          </a:p>
          <a:p>
            <a:r>
              <a:rPr lang="en-GB" dirty="0" smtClean="0"/>
              <a:t>Youth unemployment @ 60% (15-24yrs)</a:t>
            </a:r>
          </a:p>
          <a:p>
            <a:pPr lvl="1"/>
            <a:r>
              <a:rPr lang="en-GB" dirty="0"/>
              <a:t>Expanded </a:t>
            </a:r>
            <a:r>
              <a:rPr lang="en-GB" dirty="0" smtClean="0"/>
              <a:t>: 70.4%</a:t>
            </a:r>
            <a:endParaRPr lang="en-GB" dirty="0"/>
          </a:p>
          <a:p>
            <a:pPr marL="0" indent="0">
              <a:buNone/>
            </a:pPr>
            <a:r>
              <a:rPr lang="en-GB" b="1" dirty="0" smtClean="0"/>
              <a:t>Employment : </a:t>
            </a:r>
            <a:endParaRPr lang="en-GB" b="1" dirty="0"/>
          </a:p>
          <a:p>
            <a:r>
              <a:rPr lang="en-GB" dirty="0" smtClean="0"/>
              <a:t>Q3 </a:t>
            </a:r>
            <a:r>
              <a:rPr lang="en-GB" dirty="0"/>
              <a:t>(July-September) </a:t>
            </a:r>
            <a:r>
              <a:rPr lang="en-GB" dirty="0" smtClean="0"/>
              <a:t>of </a:t>
            </a:r>
            <a:r>
              <a:rPr lang="en-GB" dirty="0"/>
              <a:t>2022 </a:t>
            </a:r>
            <a:r>
              <a:rPr lang="en-GB" dirty="0" smtClean="0"/>
              <a:t> employment </a:t>
            </a:r>
            <a:r>
              <a:rPr lang="en-GB" dirty="0"/>
              <a:t>= 15.8 million. </a:t>
            </a:r>
            <a:endParaRPr lang="en-GB" dirty="0" smtClean="0"/>
          </a:p>
          <a:p>
            <a:r>
              <a:rPr lang="en-GB" dirty="0" smtClean="0"/>
              <a:t>To achieve target </a:t>
            </a:r>
            <a:r>
              <a:rPr lang="en-GB" dirty="0"/>
              <a:t>24 </a:t>
            </a:r>
            <a:r>
              <a:rPr lang="en-GB" dirty="0" smtClean="0"/>
              <a:t>million by 2030  - create </a:t>
            </a:r>
            <a:r>
              <a:rPr lang="en-GB" dirty="0"/>
              <a:t>8.2 million jobs within 8 years </a:t>
            </a:r>
            <a:endParaRPr lang="en-GB" dirty="0" smtClean="0"/>
          </a:p>
          <a:p>
            <a:pPr lvl="1"/>
            <a:r>
              <a:rPr lang="en-GB" dirty="0" smtClean="0"/>
              <a:t>Between </a:t>
            </a:r>
            <a:r>
              <a:rPr lang="en-GB" dirty="0"/>
              <a:t>Q3 2022 and Q3 2030 the economy needs to create over R1 million jobs a year to reach target.</a:t>
            </a:r>
          </a:p>
          <a:p>
            <a:pPr marL="0" indent="0">
              <a:buNone/>
            </a:pPr>
            <a:r>
              <a:rPr lang="en-GB" b="1" dirty="0" smtClean="0"/>
              <a:t>SMME contribution to jobs:</a:t>
            </a:r>
          </a:p>
          <a:p>
            <a:r>
              <a:rPr lang="en-GB" dirty="0" smtClean="0"/>
              <a:t>SEDA UPDATE  - Q3 </a:t>
            </a:r>
            <a:r>
              <a:rPr lang="en-GB" dirty="0"/>
              <a:t>2021 SMMEs created approximately 9.8 million</a:t>
            </a:r>
            <a:r>
              <a:rPr lang="en-GB" dirty="0" smtClean="0"/>
              <a:t>. </a:t>
            </a:r>
          </a:p>
          <a:p>
            <a:r>
              <a:rPr lang="en-GB" dirty="0" smtClean="0"/>
              <a:t>Stats </a:t>
            </a:r>
            <a:r>
              <a:rPr lang="en-GB" dirty="0"/>
              <a:t>SA </a:t>
            </a:r>
            <a:r>
              <a:rPr lang="en-GB" dirty="0" smtClean="0"/>
              <a:t>- Q3 </a:t>
            </a:r>
            <a:r>
              <a:rPr lang="en-GB" dirty="0"/>
              <a:t>2021 </a:t>
            </a:r>
            <a:r>
              <a:rPr lang="en-GB" dirty="0" smtClean="0"/>
              <a:t>No. of people employed 14.3 million. </a:t>
            </a:r>
          </a:p>
          <a:p>
            <a:pPr lvl="1"/>
            <a:r>
              <a:rPr lang="en-GB" dirty="0" smtClean="0"/>
              <a:t>All </a:t>
            </a:r>
            <a:r>
              <a:rPr lang="en-GB" dirty="0"/>
              <a:t>things equal, </a:t>
            </a:r>
            <a:r>
              <a:rPr lang="en-GB" dirty="0" smtClean="0"/>
              <a:t>SMMES  = 68.5 </a:t>
            </a:r>
            <a:r>
              <a:rPr lang="en-GB" dirty="0"/>
              <a:t>per cent of total jobs over the same period in 2021. </a:t>
            </a:r>
            <a:endParaRPr lang="en-GB" dirty="0" smtClean="0"/>
          </a:p>
          <a:p>
            <a:pPr lvl="1"/>
            <a:r>
              <a:rPr lang="en-GB" dirty="0" smtClean="0"/>
              <a:t>The </a:t>
            </a:r>
            <a:r>
              <a:rPr lang="en-GB" dirty="0"/>
              <a:t>difference between the current rate and 90% is a 21.5% gap that SMMEs need to close to achieve the set goal. </a:t>
            </a:r>
            <a:endParaRPr lang="en-ZA" dirty="0"/>
          </a:p>
          <a:p>
            <a:pPr marL="0" indent="0">
              <a:buNone/>
            </a:pPr>
            <a:endParaRPr lang="en-GB" dirty="0" smtClean="0"/>
          </a:p>
          <a:p>
            <a:pPr marL="457200" lvl="1" indent="0">
              <a:buNone/>
            </a:pPr>
            <a:endParaRPr lang="en-GB" dirty="0" smtClean="0"/>
          </a:p>
        </p:txBody>
      </p:sp>
    </p:spTree>
    <p:extLst>
      <p:ext uri="{BB962C8B-B14F-4D97-AF65-F5344CB8AC3E}">
        <p14:creationId xmlns:p14="http://schemas.microsoft.com/office/powerpoint/2010/main" xmlns="" val="2808922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Job creation</a:t>
            </a:r>
            <a:endParaRPr lang="en-ZA" b="1" dirty="0"/>
          </a:p>
        </p:txBody>
      </p:sp>
      <p:sp>
        <p:nvSpPr>
          <p:cNvPr id="3" name="Content Placeholder 2"/>
          <p:cNvSpPr>
            <a:spLocks noGrp="1"/>
          </p:cNvSpPr>
          <p:nvPr>
            <p:ph idx="1"/>
          </p:nvPr>
        </p:nvSpPr>
        <p:spPr/>
        <p:txBody>
          <a:bodyPr>
            <a:normAutofit/>
          </a:bodyPr>
          <a:lstStyle/>
          <a:p>
            <a:r>
              <a:rPr lang="en-ZA" dirty="0"/>
              <a:t>To address the challenge of youth unemployment, the Employment Tax Incentive has been expanded to encourage businesses to hire more young people in large numbers</a:t>
            </a:r>
            <a:r>
              <a:rPr lang="en-ZA" dirty="0" smtClean="0"/>
              <a:t>.</a:t>
            </a:r>
          </a:p>
          <a:p>
            <a:endParaRPr lang="en-US" dirty="0"/>
          </a:p>
          <a:p>
            <a:r>
              <a:rPr lang="en-ZA" dirty="0" smtClean="0"/>
              <a:t>ETI benefits:</a:t>
            </a:r>
            <a:endParaRPr lang="en-ZA" sz="1200" dirty="0"/>
          </a:p>
          <a:p>
            <a:pPr lvl="1"/>
            <a:r>
              <a:rPr lang="en-ZA" dirty="0" smtClean="0"/>
              <a:t>Reduce </a:t>
            </a:r>
            <a:r>
              <a:rPr lang="en-ZA" dirty="0"/>
              <a:t>the employers cost of hiring young people through a cost-sharing mechanism with government, </a:t>
            </a:r>
            <a:endParaRPr lang="en-ZA" dirty="0" smtClean="0"/>
          </a:p>
          <a:p>
            <a:pPr lvl="1"/>
            <a:r>
              <a:rPr lang="en-ZA" dirty="0" smtClean="0"/>
              <a:t>For </a:t>
            </a:r>
            <a:r>
              <a:rPr lang="en-ZA" dirty="0"/>
              <a:t>example, employers who are registered for PAYE, and who employ a </a:t>
            </a:r>
            <a:r>
              <a:rPr lang="en-ZA" dirty="0" smtClean="0"/>
              <a:t>young person </a:t>
            </a:r>
            <a:r>
              <a:rPr lang="en-ZA" dirty="0"/>
              <a:t>for the full month of February 2022 and earns R2000, would get R1 000 off their monthly PAYE liability (provided that the employee is a qualifying employee based on all the other remaining requirements). From March 2022, that same employer would get R1500 as indicated in the Table above.  </a:t>
            </a:r>
            <a:endParaRPr lang="en-ZA" sz="1100" dirty="0"/>
          </a:p>
          <a:p>
            <a:endParaRPr lang="en-ZA" dirty="0"/>
          </a:p>
        </p:txBody>
      </p:sp>
    </p:spTree>
    <p:extLst>
      <p:ext uri="{BB962C8B-B14F-4D97-AF65-F5344CB8AC3E}">
        <p14:creationId xmlns:p14="http://schemas.microsoft.com/office/powerpoint/2010/main" xmlns="" val="47087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GB" b="1" dirty="0"/>
              <a:t>Access to finance </a:t>
            </a:r>
            <a:r>
              <a:rPr lang="en-ZA" dirty="0"/>
              <a:t/>
            </a:r>
            <a:br>
              <a:rPr lang="en-ZA" dirty="0"/>
            </a:br>
            <a:endParaRPr lang="en-ZA" dirty="0"/>
          </a:p>
        </p:txBody>
      </p:sp>
      <p:sp>
        <p:nvSpPr>
          <p:cNvPr id="3" name="Content Placeholder 2"/>
          <p:cNvSpPr>
            <a:spLocks noGrp="1"/>
          </p:cNvSpPr>
          <p:nvPr>
            <p:ph idx="1"/>
          </p:nvPr>
        </p:nvSpPr>
        <p:spPr>
          <a:xfrm>
            <a:off x="2589212" y="2017984"/>
            <a:ext cx="8915400" cy="3777622"/>
          </a:xfrm>
        </p:spPr>
        <p:txBody>
          <a:bodyPr/>
          <a:lstStyle/>
          <a:p>
            <a:r>
              <a:rPr lang="en-ZA" dirty="0"/>
              <a:t>The Small Enterprise Finance Agency – SEFA – we plan to provide R1.4 billion in financing to over 90,000 entrepreneurs. </a:t>
            </a:r>
          </a:p>
          <a:p>
            <a:endParaRPr lang="en-US" dirty="0" smtClean="0"/>
          </a:p>
          <a:p>
            <a:endParaRPr lang="en-ZA" dirty="0"/>
          </a:p>
        </p:txBody>
      </p:sp>
      <p:graphicFrame>
        <p:nvGraphicFramePr>
          <p:cNvPr id="4" name="Chart 3"/>
          <p:cNvGraphicFramePr/>
          <p:nvPr>
            <p:extLst>
              <p:ext uri="{D42A27DB-BD31-4B8C-83A1-F6EECF244321}">
                <p14:modId xmlns:p14="http://schemas.microsoft.com/office/powerpoint/2010/main" xmlns="" val="1607144108"/>
              </p:ext>
            </p:extLst>
          </p:nvPr>
        </p:nvGraphicFramePr>
        <p:xfrm>
          <a:off x="2650318" y="2897659"/>
          <a:ext cx="339852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407053" y="3625679"/>
            <a:ext cx="3078480" cy="990600"/>
          </a:xfrm>
          <a:prstGeom prst="rect">
            <a:avLst/>
          </a:prstGeom>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400"/>
              </a:lnSpc>
              <a:spcAft>
                <a:spcPts val="0"/>
              </a:spcAft>
            </a:pPr>
            <a:r>
              <a:rPr lang="en-GB" sz="1100"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R1.4 billion for over 90 000 = </a:t>
            </a:r>
            <a:r>
              <a:rPr lang="en-GB" sz="1100" spc="30">
                <a:solidFill>
                  <a:srgbClr val="000000"/>
                </a:solidFill>
                <a:effectLst/>
                <a:highlight>
                  <a:srgbClr val="00FF00"/>
                </a:highlight>
                <a:latin typeface="Arial" panose="020B0604020202020204" pitchFamily="34" charset="0"/>
                <a:ea typeface="Arial" panose="020B0604020202020204" pitchFamily="34" charset="0"/>
                <a:cs typeface="Times New Roman" panose="02020603050405020304" pitchFamily="18" charset="0"/>
              </a:rPr>
              <a:t>R15 555 per entrepreneur</a:t>
            </a:r>
            <a:r>
              <a:rPr lang="en-GB" sz="1100" spc="30">
                <a:solidFill>
                  <a:srgbClr val="000000"/>
                </a:solidFill>
                <a:effectLst/>
                <a:latin typeface="Arial" panose="020B0604020202020204" pitchFamily="34" charset="0"/>
                <a:ea typeface="Arial" panose="020B0604020202020204" pitchFamily="34" charset="0"/>
                <a:cs typeface="Times New Roman" panose="02020603050405020304" pitchFamily="18" charset="0"/>
              </a:rPr>
              <a:t>, on average.</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a:p>
            <a:pPr algn="ctr">
              <a:lnSpc>
                <a:spcPts val="1400"/>
              </a:lnSpc>
              <a:spcAft>
                <a:spcPts val="0"/>
              </a:spcAft>
            </a:pPr>
            <a:r>
              <a:rPr lang="en-GB"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ZA" sz="900" spc="3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405793405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Wisp</Template>
  <TotalTime>296</TotalTime>
  <Words>2271</Words>
  <Application>Microsoft Office PowerPoint</Application>
  <PresentationFormat>Custom</PresentationFormat>
  <Paragraphs>178</Paragraphs>
  <Slides>25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Wisp</vt:lpstr>
      <vt:lpstr>Document</vt:lpstr>
      <vt:lpstr>SONA 2023 :  SBD Perspective</vt:lpstr>
      <vt:lpstr>SONA 2023 : KEY FOCUS AREAS</vt:lpstr>
      <vt:lpstr>KEY FOCUS AREAS FOR SMME</vt:lpstr>
      <vt:lpstr>Loadshedding</vt:lpstr>
      <vt:lpstr>Loadshedding intervention</vt:lpstr>
      <vt:lpstr>Employment : NDP Targets</vt:lpstr>
      <vt:lpstr>NDP target vs Actual jobs</vt:lpstr>
      <vt:lpstr>Job creation</vt:lpstr>
      <vt:lpstr>Access to finance  </vt:lpstr>
      <vt:lpstr>Access to Finance</vt:lpstr>
      <vt:lpstr>Access to Finance</vt:lpstr>
      <vt:lpstr>Red Tape Reduction</vt:lpstr>
      <vt:lpstr>Red Tape Reduction </vt:lpstr>
      <vt:lpstr>Red Tape and GEM ranking</vt:lpstr>
      <vt:lpstr>Red Tape and GEM ranking</vt:lpstr>
      <vt:lpstr>Slide 16</vt:lpstr>
      <vt:lpstr>Other relevant SONA 2023 commitments</vt:lpstr>
      <vt:lpstr>Other relevant SONA 2023 commitments</vt:lpstr>
      <vt:lpstr>Other relevant SONA 2023 commitments</vt:lpstr>
      <vt:lpstr>Key oversight Areas</vt:lpstr>
      <vt:lpstr>Issues for consideration</vt:lpstr>
      <vt:lpstr>Issues for consideration</vt:lpstr>
      <vt:lpstr>PC response to President : SONA 2022</vt:lpstr>
      <vt:lpstr>PC response to President : SONA 2022</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SONA 2023</dc:title>
  <dc:creator>Nwabisa Mbelekane</dc:creator>
  <cp:lastModifiedBy>USER</cp:lastModifiedBy>
  <cp:revision>38</cp:revision>
  <dcterms:created xsi:type="dcterms:W3CDTF">2023-02-22T00:19:11Z</dcterms:created>
  <dcterms:modified xsi:type="dcterms:W3CDTF">2023-02-27T17:13:52Z</dcterms:modified>
</cp:coreProperties>
</file>